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Override PartName="/ppt/notesSlides/notesSlide31.xml" ContentType="application/vnd.openxmlformats-officedocument.presentationml.notesSlide+xml"/>
  <Override PartName="/ppt/diagrams/layout2.xml" ContentType="application/vnd.openxmlformats-officedocument.drawingml.diagramLayout+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46"/>
  </p:notesMasterIdLst>
  <p:handoutMasterIdLst>
    <p:handoutMasterId r:id="rId47"/>
  </p:handoutMasterIdLst>
  <p:sldIdLst>
    <p:sldId id="333" r:id="rId5"/>
    <p:sldId id="335"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363" r:id="rId30"/>
    <p:sldId id="364" r:id="rId31"/>
    <p:sldId id="319" r:id="rId32"/>
    <p:sldId id="311" r:id="rId33"/>
    <p:sldId id="312" r:id="rId34"/>
    <p:sldId id="366" r:id="rId35"/>
    <p:sldId id="367" r:id="rId36"/>
    <p:sldId id="368" r:id="rId37"/>
    <p:sldId id="369" r:id="rId38"/>
    <p:sldId id="370" r:id="rId39"/>
    <p:sldId id="371" r:id="rId40"/>
    <p:sldId id="372" r:id="rId41"/>
    <p:sldId id="373" r:id="rId42"/>
    <p:sldId id="374" r:id="rId43"/>
    <p:sldId id="375" r:id="rId44"/>
    <p:sldId id="376" r:id="rId45"/>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7" clrIdx="0"/>
  <p:cmAuthor id="1" name="claireh" initials="ce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8DF"/>
    <a:srgbClr val="A2CDE2"/>
    <a:srgbClr val="9BCFE9"/>
    <a:srgbClr val="B0D9EE"/>
    <a:srgbClr val="A0D8FE"/>
    <a:srgbClr val="B0DEFE"/>
    <a:srgbClr val="000000"/>
    <a:srgbClr val="5DBDFF"/>
    <a:srgbClr val="0386D7"/>
    <a:srgbClr val="FFBF93"/>
  </p:clrMru>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7305" autoAdjust="0"/>
    <p:restoredTop sz="82658" autoAdjust="0"/>
  </p:normalViewPr>
  <p:slideViewPr>
    <p:cSldViewPr snapToGrid="0">
      <p:cViewPr varScale="1">
        <p:scale>
          <a:sx n="78" d="100"/>
          <a:sy n="78" d="100"/>
        </p:scale>
        <p:origin x="-1493" y="-72"/>
      </p:cViewPr>
      <p:guideLst>
        <p:guide orient="horz" pos="144"/>
        <p:guide orient="horz" pos="1488"/>
        <p:guide orient="horz" pos="1200"/>
        <p:guide orient="horz" pos="2304"/>
        <p:guide orient="horz" pos="892"/>
        <p:guide orient="horz" pos="4176"/>
        <p:guide pos="2880"/>
        <p:guide pos="244"/>
        <p:guide pos="462"/>
        <p:guide pos="5516"/>
        <p:guide pos="863"/>
      </p:guideLst>
    </p:cSldViewPr>
  </p:slideViewPr>
  <p:outlineViewPr>
    <p:cViewPr>
      <p:scale>
        <a:sx n="33" d="100"/>
        <a:sy n="33" d="100"/>
      </p:scale>
      <p:origin x="0" y="1626"/>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20" d="100"/>
          <a:sy n="120" d="100"/>
        </p:scale>
        <p:origin x="-239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lang="en-US" sz="900" b="1" i="0" u="none" strike="noStrike" kern="1200" baseline="0" dirty="0" err="1" smtClean="0">
                <a:solidFill>
                  <a:srgbClr val="000000"/>
                </a:solidFill>
                <a:latin typeface="+mn-lt"/>
                <a:ea typeface="+mn-ea"/>
                <a:cs typeface="+mn-cs"/>
              </a:defRPr>
            </a:pPr>
            <a:r>
              <a:rPr lang="en-US" sz="900" b="1" i="0" u="none" strike="noStrike" kern="1200" baseline="0" dirty="0" err="1" smtClean="0">
                <a:solidFill>
                  <a:schemeClr val="tx1"/>
                </a:solidFill>
                <a:latin typeface="+mn-lt"/>
                <a:ea typeface="+mn-ea"/>
                <a:cs typeface="+mn-cs"/>
              </a:rPr>
              <a:t>Croissance</a:t>
            </a:r>
            <a:r>
              <a:rPr lang="en-US" sz="900" b="1" i="0" u="none" strike="noStrike" kern="1200" baseline="0" dirty="0" smtClean="0">
                <a:solidFill>
                  <a:schemeClr val="tx1"/>
                </a:solidFill>
                <a:latin typeface="+mn-lt"/>
                <a:ea typeface="+mn-ea"/>
                <a:cs typeface="+mn-cs"/>
              </a:rPr>
              <a:t> (%) worldwide 2006 (Gartner)</a:t>
            </a:r>
          </a:p>
        </c:rich>
      </c:tx>
      <c:layout/>
    </c:title>
    <c:plotArea>
      <c:layout/>
      <c:barChart>
        <c:barDir val="col"/>
        <c:grouping val="clustered"/>
        <c:ser>
          <c:idx val="0"/>
          <c:order val="0"/>
          <c:tx>
            <c:strRef>
              <c:f>Feuil1!$B$1</c:f>
              <c:strCache>
                <c:ptCount val="1"/>
                <c:pt idx="0">
                  <c:v>Croissance FY06</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Feuil1!$A$2:$A$4</c:f>
              <c:strCache>
                <c:ptCount val="3"/>
                <c:pt idx="0">
                  <c:v>IBM</c:v>
                </c:pt>
                <c:pt idx="1">
                  <c:v>Oracle</c:v>
                </c:pt>
                <c:pt idx="2">
                  <c:v>SQL Server</c:v>
                </c:pt>
              </c:strCache>
            </c:strRef>
          </c:cat>
          <c:val>
            <c:numRef>
              <c:f>Feuil1!$B$2:$B$4</c:f>
              <c:numCache>
                <c:formatCode>General</c:formatCode>
                <c:ptCount val="3"/>
                <c:pt idx="0">
                  <c:v>8.8000000000000007</c:v>
                </c:pt>
                <c:pt idx="1">
                  <c:v>14.9</c:v>
                </c:pt>
                <c:pt idx="2">
                  <c:v>28</c:v>
                </c:pt>
              </c:numCache>
            </c:numRef>
          </c:val>
        </c:ser>
        <c:axId val="51000832"/>
        <c:axId val="51002368"/>
      </c:barChart>
      <c:catAx>
        <c:axId val="51000832"/>
        <c:scaling>
          <c:orientation val="minMax"/>
        </c:scaling>
        <c:axPos val="b"/>
        <c:tickLblPos val="nextTo"/>
        <c:txPr>
          <a:bodyPr/>
          <a:lstStyle/>
          <a:p>
            <a:pPr>
              <a:defRPr sz="1050"/>
            </a:pPr>
            <a:endParaRPr lang="fr-FR"/>
          </a:p>
        </c:txPr>
        <c:crossAx val="51002368"/>
        <c:crosses val="autoZero"/>
        <c:auto val="1"/>
        <c:lblAlgn val="ctr"/>
        <c:lblOffset val="100"/>
      </c:catAx>
      <c:valAx>
        <c:axId val="51002368"/>
        <c:scaling>
          <c:orientation val="minMax"/>
        </c:scaling>
        <c:axPos val="l"/>
        <c:majorGridlines/>
        <c:numFmt formatCode="General" sourceLinked="1"/>
        <c:tickLblPos val="nextTo"/>
        <c:txPr>
          <a:bodyPr/>
          <a:lstStyle/>
          <a:p>
            <a:pPr>
              <a:defRPr sz="1000"/>
            </a:pPr>
            <a:endParaRPr lang="fr-FR"/>
          </a:p>
        </c:txPr>
        <c:crossAx val="51000832"/>
        <c:crosses val="autoZero"/>
        <c:crossBetween val="between"/>
      </c:valAx>
    </c:plotArea>
    <c:plotVisOnly val="1"/>
  </c:chart>
  <c:txPr>
    <a:bodyPr/>
    <a:lstStyle/>
    <a:p>
      <a:pPr>
        <a:defRPr sz="1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900"/>
            </a:pPr>
            <a:r>
              <a:rPr lang="fr-FR" sz="900" dirty="0" smtClean="0"/>
              <a:t>Failles</a:t>
            </a:r>
            <a:r>
              <a:rPr lang="fr-FR" sz="900" baseline="0" dirty="0" smtClean="0"/>
              <a:t> de sécurité (ESG )</a:t>
            </a:r>
            <a:endParaRPr lang="fr-FR" sz="900" dirty="0"/>
          </a:p>
        </c:rich>
      </c:tx>
      <c:layout/>
    </c:title>
    <c:plotArea>
      <c:layout/>
      <c:lineChart>
        <c:grouping val="standard"/>
        <c:ser>
          <c:idx val="0"/>
          <c:order val="0"/>
          <c:tx>
            <c:strRef>
              <c:f>Feuil1!$B$1</c:f>
              <c:strCache>
                <c:ptCount val="1"/>
                <c:pt idx="0">
                  <c:v>My SQL</c:v>
                </c:pt>
              </c:strCache>
            </c:strRef>
          </c:tx>
          <c:marker>
            <c:symbol val="none"/>
          </c:marker>
          <c:dLbls>
            <c:dLbl>
              <c:idx val="3"/>
              <c:layout>
                <c:manualLayout>
                  <c:x val="-2.0409305971611846E-2"/>
                  <c:y val="0.12307695446509773"/>
                </c:manualLayout>
              </c:layout>
              <c:tx>
                <c:rich>
                  <a:bodyPr/>
                  <a:lstStyle/>
                  <a:p>
                    <a:r>
                      <a:rPr lang="en-US" sz="900" dirty="0"/>
                      <a:t>My </a:t>
                    </a:r>
                    <a:r>
                      <a:rPr lang="en-US" sz="900" dirty="0" smtClean="0"/>
                      <a:t>SQL</a:t>
                    </a:r>
                    <a:endParaRPr lang="en-US" sz="900" dirty="0"/>
                  </a:p>
                </c:rich>
              </c:tx>
              <c:dLblPos val="r"/>
              <c:showVal val="1"/>
              <c:showSerName val="1"/>
            </c:dLbl>
            <c:delete val="1"/>
          </c:dLbls>
          <c:cat>
            <c:numRef>
              <c:f>Feuil1!$A$2:$A$5</c:f>
              <c:numCache>
                <c:formatCode>General</c:formatCode>
                <c:ptCount val="4"/>
                <c:pt idx="0">
                  <c:v>2003</c:v>
                </c:pt>
                <c:pt idx="1">
                  <c:v>2004</c:v>
                </c:pt>
                <c:pt idx="2">
                  <c:v>2005</c:v>
                </c:pt>
                <c:pt idx="3">
                  <c:v>2006</c:v>
                </c:pt>
              </c:numCache>
            </c:numRef>
          </c:cat>
          <c:val>
            <c:numRef>
              <c:f>Feuil1!$B$2:$B$5</c:f>
              <c:numCache>
                <c:formatCode>General</c:formatCode>
                <c:ptCount val="4"/>
                <c:pt idx="0">
                  <c:v>5</c:v>
                </c:pt>
                <c:pt idx="1">
                  <c:v>20</c:v>
                </c:pt>
                <c:pt idx="2">
                  <c:v>31</c:v>
                </c:pt>
                <c:pt idx="3">
                  <c:v>60</c:v>
                </c:pt>
              </c:numCache>
            </c:numRef>
          </c:val>
        </c:ser>
        <c:ser>
          <c:idx val="1"/>
          <c:order val="1"/>
          <c:tx>
            <c:strRef>
              <c:f>Feuil1!$C$1</c:f>
              <c:strCache>
                <c:ptCount val="1"/>
                <c:pt idx="0">
                  <c:v>Oracle</c:v>
                </c:pt>
              </c:strCache>
            </c:strRef>
          </c:tx>
          <c:marker>
            <c:symbol val="none"/>
          </c:marker>
          <c:dLbls>
            <c:dLbl>
              <c:idx val="3"/>
              <c:layout>
                <c:manualLayout>
                  <c:x val="-1.6666550015398015E-2"/>
                  <c:y val="-3.8866406673188629E-2"/>
                </c:manualLayout>
              </c:layout>
              <c:tx>
                <c:rich>
                  <a:bodyPr/>
                  <a:lstStyle/>
                  <a:p>
                    <a:r>
                      <a:rPr lang="en-US" sz="1000" dirty="0" smtClean="0"/>
                      <a:t>Oracle</a:t>
                    </a:r>
                    <a:endParaRPr lang="en-US" sz="1000" dirty="0"/>
                  </a:p>
                </c:rich>
              </c:tx>
              <c:dLblPos val="r"/>
              <c:showVal val="1"/>
              <c:showSerName val="1"/>
            </c:dLbl>
            <c:delete val="1"/>
          </c:dLbls>
          <c:cat>
            <c:numRef>
              <c:f>Feuil1!$A$2:$A$5</c:f>
              <c:numCache>
                <c:formatCode>General</c:formatCode>
                <c:ptCount val="4"/>
                <c:pt idx="0">
                  <c:v>2003</c:v>
                </c:pt>
                <c:pt idx="1">
                  <c:v>2004</c:v>
                </c:pt>
                <c:pt idx="2">
                  <c:v>2005</c:v>
                </c:pt>
                <c:pt idx="3">
                  <c:v>2006</c:v>
                </c:pt>
              </c:numCache>
            </c:numRef>
          </c:cat>
          <c:val>
            <c:numRef>
              <c:f>Feuil1!$C$2:$C$5</c:f>
              <c:numCache>
                <c:formatCode>General</c:formatCode>
                <c:ptCount val="4"/>
                <c:pt idx="0">
                  <c:v>6</c:v>
                </c:pt>
                <c:pt idx="1">
                  <c:v>18</c:v>
                </c:pt>
                <c:pt idx="2">
                  <c:v>28</c:v>
                </c:pt>
                <c:pt idx="3">
                  <c:v>70</c:v>
                </c:pt>
              </c:numCache>
            </c:numRef>
          </c:val>
        </c:ser>
        <c:ser>
          <c:idx val="2"/>
          <c:order val="2"/>
          <c:tx>
            <c:strRef>
              <c:f>Feuil1!$D$1</c:f>
              <c:strCache>
                <c:ptCount val="1"/>
                <c:pt idx="0">
                  <c:v>SQL Server</c:v>
                </c:pt>
              </c:strCache>
            </c:strRef>
          </c:tx>
          <c:marker>
            <c:symbol val="none"/>
          </c:marker>
          <c:dLbls>
            <c:dLbl>
              <c:idx val="3"/>
              <c:layout>
                <c:manualLayout>
                  <c:x val="-3.3333100030796044E-2"/>
                  <c:y val="-6.4777344455314384E-2"/>
                </c:manualLayout>
              </c:layout>
              <c:tx>
                <c:rich>
                  <a:bodyPr/>
                  <a:lstStyle/>
                  <a:p>
                    <a:r>
                      <a:rPr lang="en-US" sz="900" dirty="0"/>
                      <a:t>SQL </a:t>
                    </a:r>
                    <a:r>
                      <a:rPr lang="en-US" sz="900" dirty="0" smtClean="0"/>
                      <a:t>Server</a:t>
                    </a:r>
                    <a:endParaRPr lang="en-US" sz="900" dirty="0"/>
                  </a:p>
                </c:rich>
              </c:tx>
              <c:dLblPos val="r"/>
              <c:showVal val="1"/>
              <c:showSerName val="1"/>
            </c:dLbl>
            <c:delete val="1"/>
          </c:dLbls>
          <c:cat>
            <c:numRef>
              <c:f>Feuil1!$A$2:$A$5</c:f>
              <c:numCache>
                <c:formatCode>General</c:formatCode>
                <c:ptCount val="4"/>
                <c:pt idx="0">
                  <c:v>2003</c:v>
                </c:pt>
                <c:pt idx="1">
                  <c:v>2004</c:v>
                </c:pt>
                <c:pt idx="2">
                  <c:v>2005</c:v>
                </c:pt>
                <c:pt idx="3">
                  <c:v>2006</c:v>
                </c:pt>
              </c:numCache>
            </c:numRef>
          </c:cat>
          <c:val>
            <c:numRef>
              <c:f>Feuil1!$D$2:$D$5</c:f>
              <c:numCache>
                <c:formatCode>General</c:formatCode>
                <c:ptCount val="4"/>
                <c:pt idx="0">
                  <c:v>0</c:v>
                </c:pt>
                <c:pt idx="1">
                  <c:v>1</c:v>
                </c:pt>
                <c:pt idx="2">
                  <c:v>2</c:v>
                </c:pt>
                <c:pt idx="3">
                  <c:v>2</c:v>
                </c:pt>
              </c:numCache>
            </c:numRef>
          </c:val>
        </c:ser>
        <c:marker val="1"/>
        <c:axId val="239838336"/>
        <c:axId val="239839872"/>
      </c:lineChart>
      <c:catAx>
        <c:axId val="239838336"/>
        <c:scaling>
          <c:orientation val="minMax"/>
        </c:scaling>
        <c:axPos val="b"/>
        <c:numFmt formatCode="General" sourceLinked="1"/>
        <c:majorTickMark val="none"/>
        <c:tickLblPos val="nextTo"/>
        <c:txPr>
          <a:bodyPr/>
          <a:lstStyle/>
          <a:p>
            <a:pPr>
              <a:defRPr sz="900"/>
            </a:pPr>
            <a:endParaRPr lang="fr-FR"/>
          </a:p>
        </c:txPr>
        <c:crossAx val="239839872"/>
        <c:crosses val="autoZero"/>
        <c:auto val="1"/>
        <c:lblAlgn val="ctr"/>
        <c:lblOffset val="100"/>
      </c:catAx>
      <c:valAx>
        <c:axId val="239839872"/>
        <c:scaling>
          <c:orientation val="minMax"/>
        </c:scaling>
        <c:axPos val="l"/>
        <c:majorGridlines/>
        <c:numFmt formatCode="General" sourceLinked="1"/>
        <c:majorTickMark val="none"/>
        <c:tickLblPos val="nextTo"/>
        <c:txPr>
          <a:bodyPr/>
          <a:lstStyle/>
          <a:p>
            <a:pPr>
              <a:defRPr sz="1050"/>
            </a:pPr>
            <a:endParaRPr lang="fr-FR"/>
          </a:p>
        </c:txPr>
        <c:crossAx val="239838336"/>
        <c:crosses val="autoZero"/>
        <c:crossBetween val="between"/>
      </c:valAx>
    </c:plotArea>
    <c:plotVisOnly val="1"/>
  </c:chart>
  <c:txPr>
    <a:bodyPr/>
    <a:lstStyle/>
    <a:p>
      <a:pPr>
        <a:defRPr sz="1800"/>
      </a:pPr>
      <a:endParaRPr lang="fr-F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AC2AE-AC45-4AF2-9B1B-1589F892419F}" type="doc">
      <dgm:prSet loTypeId="urn:microsoft.com/office/officeart/2005/8/layout/cycle4" loCatId="cycle" qsTypeId="urn:microsoft.com/office/officeart/2005/8/quickstyle/3d2" qsCatId="3D" csTypeId="urn:microsoft.com/office/officeart/2005/8/colors/accent2_5" csCatId="accent2" phldr="1"/>
      <dgm:spPr/>
      <dgm:t>
        <a:bodyPr/>
        <a:lstStyle/>
        <a:p>
          <a:endParaRPr lang="en-GB"/>
        </a:p>
      </dgm:t>
    </dgm:pt>
    <dgm:pt modelId="{EC9D37F1-DFCA-4B0D-8ABF-C76C56FB7AB8}">
      <dgm:prSet>
        <dgm:style>
          <a:lnRef idx="0">
            <a:schemeClr val="accent6"/>
          </a:lnRef>
          <a:fillRef idx="3">
            <a:schemeClr val="accent6"/>
          </a:fillRef>
          <a:effectRef idx="3">
            <a:schemeClr val="accent6"/>
          </a:effectRef>
          <a:fontRef idx="minor">
            <a:schemeClr val="lt1"/>
          </a:fontRef>
        </dgm:style>
      </dgm:prSet>
      <dgm:spPr/>
      <dgm:t>
        <a:bodyPr/>
        <a:lstStyle/>
        <a:p>
          <a:pPr rtl="0"/>
          <a:r>
            <a:rPr lang="en-GB" dirty="0" err="1" smtClean="0"/>
            <a:t>Intégration</a:t>
          </a:r>
          <a:r>
            <a:rPr lang="en-GB" dirty="0" smtClean="0"/>
            <a:t> des </a:t>
          </a:r>
          <a:r>
            <a:rPr lang="en-GB" dirty="0" err="1" smtClean="0"/>
            <a:t>données</a:t>
          </a:r>
          <a:endParaRPr lang="en-GB" dirty="0"/>
        </a:p>
      </dgm:t>
    </dgm:pt>
    <dgm:pt modelId="{3F81F2E6-48BF-448D-A5B8-F5D861FE5868}" type="parTrans" cxnId="{9D187E67-AE99-4D83-BD3C-52F9E9DFCE32}">
      <dgm:prSet/>
      <dgm:spPr/>
      <dgm:t>
        <a:bodyPr/>
        <a:lstStyle/>
        <a:p>
          <a:endParaRPr lang="en-GB"/>
        </a:p>
      </dgm:t>
    </dgm:pt>
    <dgm:pt modelId="{6BE3C8D1-0F14-45A5-8B73-6EF703582221}" type="sibTrans" cxnId="{9D187E67-AE99-4D83-BD3C-52F9E9DFCE32}">
      <dgm:prSet/>
      <dgm:spPr/>
      <dgm:t>
        <a:bodyPr/>
        <a:lstStyle/>
        <a:p>
          <a:endParaRPr lang="en-GB"/>
        </a:p>
      </dgm:t>
    </dgm:pt>
    <dgm:pt modelId="{55F4AD73-9C16-4327-857E-2B09CE7D5DEA}">
      <dgm:prSet>
        <dgm:style>
          <a:lnRef idx="0">
            <a:schemeClr val="accent6"/>
          </a:lnRef>
          <a:fillRef idx="3">
            <a:schemeClr val="accent6"/>
          </a:fillRef>
          <a:effectRef idx="3">
            <a:schemeClr val="accent6"/>
          </a:effectRef>
          <a:fontRef idx="minor">
            <a:schemeClr val="lt1"/>
          </a:fontRef>
        </dgm:style>
      </dgm:prSet>
      <dgm:spPr/>
      <dgm:t>
        <a:bodyPr/>
        <a:lstStyle/>
        <a:p>
          <a:pPr rtl="0"/>
          <a:r>
            <a:rPr lang="en-GB" dirty="0" smtClean="0"/>
            <a:t>Analyse OLAP &amp; </a:t>
          </a:r>
          <a:r>
            <a:rPr lang="en-GB" dirty="0" err="1" smtClean="0"/>
            <a:t>DataMining</a:t>
          </a:r>
          <a:endParaRPr lang="en-GB" dirty="0"/>
        </a:p>
      </dgm:t>
    </dgm:pt>
    <dgm:pt modelId="{37FEF42C-1FDE-4B76-84CD-1E3A49D3402D}" type="parTrans" cxnId="{FD55E585-E164-4899-A0B8-A561AA96A297}">
      <dgm:prSet/>
      <dgm:spPr/>
      <dgm:t>
        <a:bodyPr/>
        <a:lstStyle/>
        <a:p>
          <a:endParaRPr lang="en-GB"/>
        </a:p>
      </dgm:t>
    </dgm:pt>
    <dgm:pt modelId="{52BF11A6-CD0B-415B-971D-014FE64DA76F}" type="sibTrans" cxnId="{FD55E585-E164-4899-A0B8-A561AA96A297}">
      <dgm:prSet/>
      <dgm:spPr/>
      <dgm:t>
        <a:bodyPr/>
        <a:lstStyle/>
        <a:p>
          <a:endParaRPr lang="en-GB"/>
        </a:p>
      </dgm:t>
    </dgm:pt>
    <dgm:pt modelId="{892787FC-1CBF-424D-BE80-26DC4DC6DA35}">
      <dgm:prSet>
        <dgm:style>
          <a:lnRef idx="0">
            <a:schemeClr val="accent6"/>
          </a:lnRef>
          <a:fillRef idx="3">
            <a:schemeClr val="accent6"/>
          </a:fillRef>
          <a:effectRef idx="3">
            <a:schemeClr val="accent6"/>
          </a:effectRef>
          <a:fontRef idx="minor">
            <a:schemeClr val="lt1"/>
          </a:fontRef>
        </dgm:style>
      </dgm:prSet>
      <dgm:spPr/>
      <dgm:t>
        <a:bodyPr/>
        <a:lstStyle/>
        <a:p>
          <a:pPr rtl="0"/>
          <a:r>
            <a:rPr lang="en-GB" dirty="0" smtClean="0"/>
            <a:t>Reporting</a:t>
          </a:r>
          <a:endParaRPr lang="en-GB" dirty="0"/>
        </a:p>
      </dgm:t>
    </dgm:pt>
    <dgm:pt modelId="{3947A93D-BF76-4BFE-9D10-D3649D888D33}" type="parTrans" cxnId="{4414565E-6CF2-4FAA-9C7E-7F3DFF7F9BA4}">
      <dgm:prSet/>
      <dgm:spPr/>
      <dgm:t>
        <a:bodyPr/>
        <a:lstStyle/>
        <a:p>
          <a:endParaRPr lang="en-GB"/>
        </a:p>
      </dgm:t>
    </dgm:pt>
    <dgm:pt modelId="{ADE7FFBC-78C9-4C53-B381-4484D6E95157}" type="sibTrans" cxnId="{4414565E-6CF2-4FAA-9C7E-7F3DFF7F9BA4}">
      <dgm:prSet/>
      <dgm:spPr/>
      <dgm:t>
        <a:bodyPr/>
        <a:lstStyle/>
        <a:p>
          <a:endParaRPr lang="en-GB"/>
        </a:p>
      </dgm:t>
    </dgm:pt>
    <dgm:pt modelId="{E301F602-2CB9-42A1-A013-66935630D92A}">
      <dgm:prSet>
        <dgm:style>
          <a:lnRef idx="0">
            <a:schemeClr val="accent6"/>
          </a:lnRef>
          <a:fillRef idx="3">
            <a:schemeClr val="accent6"/>
          </a:fillRef>
          <a:effectRef idx="3">
            <a:schemeClr val="accent6"/>
          </a:effectRef>
          <a:fontRef idx="minor">
            <a:schemeClr val="lt1"/>
          </a:fontRef>
        </dgm:style>
      </dgm:prSet>
      <dgm:spPr/>
      <dgm:t>
        <a:bodyPr/>
        <a:lstStyle/>
        <a:p>
          <a:pPr rtl="0"/>
          <a:r>
            <a:rPr lang="en-GB" dirty="0" err="1" smtClean="0"/>
            <a:t>Stockage</a:t>
          </a:r>
          <a:r>
            <a:rPr lang="en-GB" dirty="0" smtClean="0"/>
            <a:t> </a:t>
          </a:r>
          <a:r>
            <a:rPr lang="en-GB" dirty="0" err="1" smtClean="0"/>
            <a:t>Datamart</a:t>
          </a:r>
          <a:r>
            <a:rPr lang="en-GB" dirty="0" smtClean="0"/>
            <a:t> &amp; DWH</a:t>
          </a:r>
          <a:endParaRPr lang="en-GB" dirty="0"/>
        </a:p>
      </dgm:t>
    </dgm:pt>
    <dgm:pt modelId="{9EB328F3-809D-4001-AD3D-F2087B5CFA8B}" type="parTrans" cxnId="{A2537E69-47EE-40A7-9FDB-EAEF78EEEB96}">
      <dgm:prSet/>
      <dgm:spPr/>
      <dgm:t>
        <a:bodyPr/>
        <a:lstStyle/>
        <a:p>
          <a:endParaRPr lang="en-GB"/>
        </a:p>
      </dgm:t>
    </dgm:pt>
    <dgm:pt modelId="{0A73856A-8645-4759-BEA7-1D5BABE1F92A}" type="sibTrans" cxnId="{A2537E69-47EE-40A7-9FDB-EAEF78EEEB96}">
      <dgm:prSet/>
      <dgm:spPr/>
      <dgm:t>
        <a:bodyPr/>
        <a:lstStyle/>
        <a:p>
          <a:endParaRPr lang="en-GB"/>
        </a:p>
      </dgm:t>
    </dgm:pt>
    <dgm:pt modelId="{EA6FAC3F-D236-407C-AE4F-6A5B5CCFBC7A}">
      <dgm:prSet>
        <dgm:style>
          <a:lnRef idx="1">
            <a:schemeClr val="accent5"/>
          </a:lnRef>
          <a:fillRef idx="2">
            <a:schemeClr val="accent5"/>
          </a:fillRef>
          <a:effectRef idx="1">
            <a:schemeClr val="accent5"/>
          </a:effectRef>
          <a:fontRef idx="minor">
            <a:schemeClr val="dk1"/>
          </a:fontRef>
        </dgm:style>
      </dgm:prSet>
      <dgm:spPr/>
      <dgm:t>
        <a:bodyPr/>
        <a:lstStyle/>
        <a:p>
          <a:pPr rtl="0"/>
          <a:r>
            <a:rPr lang="en-GB" dirty="0" smtClean="0"/>
            <a:t>SQL Server Base de </a:t>
          </a:r>
          <a:r>
            <a:rPr lang="en-GB" dirty="0" err="1" smtClean="0"/>
            <a:t>données</a:t>
          </a:r>
          <a:endParaRPr lang="en-GB" dirty="0"/>
        </a:p>
      </dgm:t>
    </dgm:pt>
    <dgm:pt modelId="{9A74B4E5-9F3A-426E-9558-BD84047CC2F8}" type="parTrans" cxnId="{EEBB3CD2-9820-4592-9165-B5C9DC35F5EA}">
      <dgm:prSet/>
      <dgm:spPr/>
      <dgm:t>
        <a:bodyPr/>
        <a:lstStyle/>
        <a:p>
          <a:endParaRPr lang="en-GB"/>
        </a:p>
      </dgm:t>
    </dgm:pt>
    <dgm:pt modelId="{CBB8F190-3D1E-4CB1-817C-F05E1CA7FB0D}" type="sibTrans" cxnId="{EEBB3CD2-9820-4592-9165-B5C9DC35F5EA}">
      <dgm:prSet/>
      <dgm:spPr/>
      <dgm:t>
        <a:bodyPr/>
        <a:lstStyle/>
        <a:p>
          <a:endParaRPr lang="en-GB"/>
        </a:p>
      </dgm:t>
    </dgm:pt>
    <dgm:pt modelId="{D1635830-5AC9-4095-B986-5A8C3B3E476D}">
      <dgm:prSet>
        <dgm:style>
          <a:lnRef idx="1">
            <a:schemeClr val="accent5"/>
          </a:lnRef>
          <a:fillRef idx="2">
            <a:schemeClr val="accent5"/>
          </a:fillRef>
          <a:effectRef idx="1">
            <a:schemeClr val="accent5"/>
          </a:effectRef>
          <a:fontRef idx="minor">
            <a:schemeClr val="dk1"/>
          </a:fontRef>
        </dgm:style>
      </dgm:prSet>
      <dgm:spPr/>
      <dgm:t>
        <a:bodyPr/>
        <a:lstStyle/>
        <a:p>
          <a:pPr rtl="0"/>
          <a:r>
            <a:rPr lang="en-GB" dirty="0" smtClean="0"/>
            <a:t>SQL Server Integration Services</a:t>
          </a:r>
          <a:endParaRPr lang="en-GB" dirty="0"/>
        </a:p>
      </dgm:t>
    </dgm:pt>
    <dgm:pt modelId="{7CF7D235-26F3-4AA6-B30C-0A491B3E3CEF}" type="parTrans" cxnId="{7C9569AE-8F7C-40B1-8D24-CE81F86DF97C}">
      <dgm:prSet/>
      <dgm:spPr/>
      <dgm:t>
        <a:bodyPr/>
        <a:lstStyle/>
        <a:p>
          <a:endParaRPr lang="en-GB"/>
        </a:p>
      </dgm:t>
    </dgm:pt>
    <dgm:pt modelId="{2CF529AF-83EF-463F-847A-2FA7DF8B63EB}" type="sibTrans" cxnId="{7C9569AE-8F7C-40B1-8D24-CE81F86DF97C}">
      <dgm:prSet/>
      <dgm:spPr/>
      <dgm:t>
        <a:bodyPr/>
        <a:lstStyle/>
        <a:p>
          <a:endParaRPr lang="en-GB"/>
        </a:p>
      </dgm:t>
    </dgm:pt>
    <dgm:pt modelId="{5A6E6A12-2115-420C-A896-BA9891435CD6}">
      <dgm:prSet>
        <dgm:style>
          <a:lnRef idx="1">
            <a:schemeClr val="accent5"/>
          </a:lnRef>
          <a:fillRef idx="2">
            <a:schemeClr val="accent5"/>
          </a:fillRef>
          <a:effectRef idx="1">
            <a:schemeClr val="accent5"/>
          </a:effectRef>
          <a:fontRef idx="minor">
            <a:schemeClr val="dk1"/>
          </a:fontRef>
        </dgm:style>
      </dgm:prSet>
      <dgm:spPr/>
      <dgm:t>
        <a:bodyPr/>
        <a:lstStyle/>
        <a:p>
          <a:pPr rtl="0"/>
          <a:r>
            <a:rPr lang="en-GB" dirty="0" smtClean="0"/>
            <a:t>SQL Server Analysis Services</a:t>
          </a:r>
          <a:endParaRPr lang="en-GB" dirty="0"/>
        </a:p>
      </dgm:t>
    </dgm:pt>
    <dgm:pt modelId="{F1481EA8-5D9C-40CA-9841-2D29EE3A336E}" type="parTrans" cxnId="{7A09A35D-AE84-44C2-8FCA-164E720A5A7C}">
      <dgm:prSet/>
      <dgm:spPr/>
      <dgm:t>
        <a:bodyPr/>
        <a:lstStyle/>
        <a:p>
          <a:endParaRPr lang="en-GB"/>
        </a:p>
      </dgm:t>
    </dgm:pt>
    <dgm:pt modelId="{EF0FC564-08DD-4DDE-89B5-A5A09E77D1C3}" type="sibTrans" cxnId="{7A09A35D-AE84-44C2-8FCA-164E720A5A7C}">
      <dgm:prSet/>
      <dgm:spPr/>
      <dgm:t>
        <a:bodyPr/>
        <a:lstStyle/>
        <a:p>
          <a:endParaRPr lang="en-GB"/>
        </a:p>
      </dgm:t>
    </dgm:pt>
    <dgm:pt modelId="{DF2AA2B7-7A9D-4376-9315-8A72777E2AE9}">
      <dgm:prSet>
        <dgm:style>
          <a:lnRef idx="1">
            <a:schemeClr val="accent5"/>
          </a:lnRef>
          <a:fillRef idx="2">
            <a:schemeClr val="accent5"/>
          </a:fillRef>
          <a:effectRef idx="1">
            <a:schemeClr val="accent5"/>
          </a:effectRef>
          <a:fontRef idx="minor">
            <a:schemeClr val="dk1"/>
          </a:fontRef>
        </dgm:style>
      </dgm:prSet>
      <dgm:spPr/>
      <dgm:t>
        <a:bodyPr/>
        <a:lstStyle/>
        <a:p>
          <a:pPr rtl="0"/>
          <a:r>
            <a:rPr lang="en-GB" dirty="0" smtClean="0"/>
            <a:t>SQL Server Reporting Services</a:t>
          </a:r>
          <a:endParaRPr lang="en-GB" dirty="0"/>
        </a:p>
      </dgm:t>
    </dgm:pt>
    <dgm:pt modelId="{758A3AC3-F2C9-42D9-8E75-D0FB16F8C6E5}" type="parTrans" cxnId="{3E8B546F-D56C-4A2E-A9D5-10B5E9497C04}">
      <dgm:prSet/>
      <dgm:spPr/>
      <dgm:t>
        <a:bodyPr/>
        <a:lstStyle/>
        <a:p>
          <a:endParaRPr lang="en-GB"/>
        </a:p>
      </dgm:t>
    </dgm:pt>
    <dgm:pt modelId="{386549A8-B2E8-4B7B-AF43-E05B5E157BE3}" type="sibTrans" cxnId="{3E8B546F-D56C-4A2E-A9D5-10B5E9497C04}">
      <dgm:prSet/>
      <dgm:spPr/>
      <dgm:t>
        <a:bodyPr/>
        <a:lstStyle/>
        <a:p>
          <a:endParaRPr lang="en-GB"/>
        </a:p>
      </dgm:t>
    </dgm:pt>
    <dgm:pt modelId="{A673F33D-BC55-4EDC-81E9-A81D249BB389}" type="pres">
      <dgm:prSet presAssocID="{495AC2AE-AC45-4AF2-9B1B-1589F892419F}" presName="cycleMatrixDiagram" presStyleCnt="0">
        <dgm:presLayoutVars>
          <dgm:chMax val="1"/>
          <dgm:dir/>
          <dgm:animLvl val="lvl"/>
          <dgm:resizeHandles val="exact"/>
        </dgm:presLayoutVars>
      </dgm:prSet>
      <dgm:spPr/>
      <dgm:t>
        <a:bodyPr/>
        <a:lstStyle/>
        <a:p>
          <a:endParaRPr lang="en-GB"/>
        </a:p>
      </dgm:t>
    </dgm:pt>
    <dgm:pt modelId="{F3FB0170-84A3-4626-AD4B-542FAEBBE34B}" type="pres">
      <dgm:prSet presAssocID="{495AC2AE-AC45-4AF2-9B1B-1589F892419F}" presName="children" presStyleCnt="0"/>
      <dgm:spPr/>
      <dgm:t>
        <a:bodyPr/>
        <a:lstStyle/>
        <a:p>
          <a:endParaRPr lang="en-GB"/>
        </a:p>
      </dgm:t>
    </dgm:pt>
    <dgm:pt modelId="{6290F3CA-D3B8-4843-B355-3AD48FA0EC3F}" type="pres">
      <dgm:prSet presAssocID="{495AC2AE-AC45-4AF2-9B1B-1589F892419F}" presName="child1group" presStyleCnt="0"/>
      <dgm:spPr/>
      <dgm:t>
        <a:bodyPr/>
        <a:lstStyle/>
        <a:p>
          <a:endParaRPr lang="en-GB"/>
        </a:p>
      </dgm:t>
    </dgm:pt>
    <dgm:pt modelId="{40B63509-B081-4F2B-87D0-0EA575F27807}" type="pres">
      <dgm:prSet presAssocID="{495AC2AE-AC45-4AF2-9B1B-1589F892419F}" presName="child1" presStyleLbl="bgAcc1" presStyleIdx="0" presStyleCnt="4"/>
      <dgm:spPr/>
      <dgm:t>
        <a:bodyPr/>
        <a:lstStyle/>
        <a:p>
          <a:endParaRPr lang="en-GB"/>
        </a:p>
      </dgm:t>
    </dgm:pt>
    <dgm:pt modelId="{58BE3B14-40F4-4B10-B4C4-D2174DD9C014}" type="pres">
      <dgm:prSet presAssocID="{495AC2AE-AC45-4AF2-9B1B-1589F892419F}" presName="child1Text" presStyleLbl="bgAcc1" presStyleIdx="0" presStyleCnt="4">
        <dgm:presLayoutVars>
          <dgm:bulletEnabled val="1"/>
        </dgm:presLayoutVars>
      </dgm:prSet>
      <dgm:spPr/>
      <dgm:t>
        <a:bodyPr/>
        <a:lstStyle/>
        <a:p>
          <a:endParaRPr lang="en-GB"/>
        </a:p>
      </dgm:t>
    </dgm:pt>
    <dgm:pt modelId="{6D56EB31-8C08-4B57-9711-2A67F41379A5}" type="pres">
      <dgm:prSet presAssocID="{495AC2AE-AC45-4AF2-9B1B-1589F892419F}" presName="child2group" presStyleCnt="0"/>
      <dgm:spPr/>
      <dgm:t>
        <a:bodyPr/>
        <a:lstStyle/>
        <a:p>
          <a:endParaRPr lang="en-GB"/>
        </a:p>
      </dgm:t>
    </dgm:pt>
    <dgm:pt modelId="{24B12CA4-12B5-499C-A8B9-F6ECF48262A9}" type="pres">
      <dgm:prSet presAssocID="{495AC2AE-AC45-4AF2-9B1B-1589F892419F}" presName="child2" presStyleLbl="bgAcc1" presStyleIdx="1" presStyleCnt="4"/>
      <dgm:spPr/>
      <dgm:t>
        <a:bodyPr/>
        <a:lstStyle/>
        <a:p>
          <a:endParaRPr lang="en-GB"/>
        </a:p>
      </dgm:t>
    </dgm:pt>
    <dgm:pt modelId="{F03C63BC-24FC-42AE-B7BB-9F53C015D513}" type="pres">
      <dgm:prSet presAssocID="{495AC2AE-AC45-4AF2-9B1B-1589F892419F}" presName="child2Text" presStyleLbl="bgAcc1" presStyleIdx="1" presStyleCnt="4">
        <dgm:presLayoutVars>
          <dgm:bulletEnabled val="1"/>
        </dgm:presLayoutVars>
      </dgm:prSet>
      <dgm:spPr/>
      <dgm:t>
        <a:bodyPr/>
        <a:lstStyle/>
        <a:p>
          <a:endParaRPr lang="en-GB"/>
        </a:p>
      </dgm:t>
    </dgm:pt>
    <dgm:pt modelId="{286805A7-6575-4F0B-9A71-555F58ADEC07}" type="pres">
      <dgm:prSet presAssocID="{495AC2AE-AC45-4AF2-9B1B-1589F892419F}" presName="child3group" presStyleCnt="0"/>
      <dgm:spPr/>
      <dgm:t>
        <a:bodyPr/>
        <a:lstStyle/>
        <a:p>
          <a:endParaRPr lang="en-GB"/>
        </a:p>
      </dgm:t>
    </dgm:pt>
    <dgm:pt modelId="{0D2DB2E9-41B4-4984-B051-6B5F1FCB0663}" type="pres">
      <dgm:prSet presAssocID="{495AC2AE-AC45-4AF2-9B1B-1589F892419F}" presName="child3" presStyleLbl="bgAcc1" presStyleIdx="2" presStyleCnt="4"/>
      <dgm:spPr/>
      <dgm:t>
        <a:bodyPr/>
        <a:lstStyle/>
        <a:p>
          <a:endParaRPr lang="en-GB"/>
        </a:p>
      </dgm:t>
    </dgm:pt>
    <dgm:pt modelId="{94C38DA7-6344-485A-93E5-BEE095951C82}" type="pres">
      <dgm:prSet presAssocID="{495AC2AE-AC45-4AF2-9B1B-1589F892419F}" presName="child3Text" presStyleLbl="bgAcc1" presStyleIdx="2" presStyleCnt="4">
        <dgm:presLayoutVars>
          <dgm:bulletEnabled val="1"/>
        </dgm:presLayoutVars>
      </dgm:prSet>
      <dgm:spPr/>
      <dgm:t>
        <a:bodyPr/>
        <a:lstStyle/>
        <a:p>
          <a:endParaRPr lang="en-GB"/>
        </a:p>
      </dgm:t>
    </dgm:pt>
    <dgm:pt modelId="{7BE3A00F-E9CC-41DC-8742-A29D30F72499}" type="pres">
      <dgm:prSet presAssocID="{495AC2AE-AC45-4AF2-9B1B-1589F892419F}" presName="child4group" presStyleCnt="0"/>
      <dgm:spPr/>
      <dgm:t>
        <a:bodyPr/>
        <a:lstStyle/>
        <a:p>
          <a:endParaRPr lang="en-GB"/>
        </a:p>
      </dgm:t>
    </dgm:pt>
    <dgm:pt modelId="{A2EA5AA0-F2AF-4EAC-B59E-F2F78BA7C167}" type="pres">
      <dgm:prSet presAssocID="{495AC2AE-AC45-4AF2-9B1B-1589F892419F}" presName="child4" presStyleLbl="bgAcc1" presStyleIdx="3" presStyleCnt="4"/>
      <dgm:spPr/>
      <dgm:t>
        <a:bodyPr/>
        <a:lstStyle/>
        <a:p>
          <a:endParaRPr lang="en-GB"/>
        </a:p>
      </dgm:t>
    </dgm:pt>
    <dgm:pt modelId="{02E3649D-80A7-4E47-90C4-828461C237C7}" type="pres">
      <dgm:prSet presAssocID="{495AC2AE-AC45-4AF2-9B1B-1589F892419F}" presName="child4Text" presStyleLbl="bgAcc1" presStyleIdx="3" presStyleCnt="4">
        <dgm:presLayoutVars>
          <dgm:bulletEnabled val="1"/>
        </dgm:presLayoutVars>
      </dgm:prSet>
      <dgm:spPr/>
      <dgm:t>
        <a:bodyPr/>
        <a:lstStyle/>
        <a:p>
          <a:endParaRPr lang="en-GB"/>
        </a:p>
      </dgm:t>
    </dgm:pt>
    <dgm:pt modelId="{86504ADD-74A6-408B-BE63-A18CA39CB637}" type="pres">
      <dgm:prSet presAssocID="{495AC2AE-AC45-4AF2-9B1B-1589F892419F}" presName="childPlaceholder" presStyleCnt="0"/>
      <dgm:spPr/>
      <dgm:t>
        <a:bodyPr/>
        <a:lstStyle/>
        <a:p>
          <a:endParaRPr lang="en-GB"/>
        </a:p>
      </dgm:t>
    </dgm:pt>
    <dgm:pt modelId="{84A07E0A-F292-453E-B457-15D895068D8B}" type="pres">
      <dgm:prSet presAssocID="{495AC2AE-AC45-4AF2-9B1B-1589F892419F}" presName="circle" presStyleCnt="0"/>
      <dgm:spPr/>
      <dgm:t>
        <a:bodyPr/>
        <a:lstStyle/>
        <a:p>
          <a:endParaRPr lang="en-GB"/>
        </a:p>
      </dgm:t>
    </dgm:pt>
    <dgm:pt modelId="{7B0B3D3C-9E73-4F1A-A660-D4412568D884}" type="pres">
      <dgm:prSet presAssocID="{495AC2AE-AC45-4AF2-9B1B-1589F892419F}" presName="quadrant1" presStyleLbl="node1" presStyleIdx="0" presStyleCnt="4">
        <dgm:presLayoutVars>
          <dgm:chMax val="1"/>
          <dgm:bulletEnabled val="1"/>
        </dgm:presLayoutVars>
      </dgm:prSet>
      <dgm:spPr/>
      <dgm:t>
        <a:bodyPr/>
        <a:lstStyle/>
        <a:p>
          <a:endParaRPr lang="en-GB"/>
        </a:p>
      </dgm:t>
    </dgm:pt>
    <dgm:pt modelId="{E087D735-40A3-4A83-BEB7-A4D27BEFC66C}" type="pres">
      <dgm:prSet presAssocID="{495AC2AE-AC45-4AF2-9B1B-1589F892419F}" presName="quadrant2" presStyleLbl="node1" presStyleIdx="1" presStyleCnt="4">
        <dgm:presLayoutVars>
          <dgm:chMax val="1"/>
          <dgm:bulletEnabled val="1"/>
        </dgm:presLayoutVars>
      </dgm:prSet>
      <dgm:spPr/>
      <dgm:t>
        <a:bodyPr/>
        <a:lstStyle/>
        <a:p>
          <a:endParaRPr lang="en-GB"/>
        </a:p>
      </dgm:t>
    </dgm:pt>
    <dgm:pt modelId="{5833158D-1746-4ADC-B036-3412E6077A24}" type="pres">
      <dgm:prSet presAssocID="{495AC2AE-AC45-4AF2-9B1B-1589F892419F}" presName="quadrant3" presStyleLbl="node1" presStyleIdx="2" presStyleCnt="4">
        <dgm:presLayoutVars>
          <dgm:chMax val="1"/>
          <dgm:bulletEnabled val="1"/>
        </dgm:presLayoutVars>
      </dgm:prSet>
      <dgm:spPr/>
      <dgm:t>
        <a:bodyPr/>
        <a:lstStyle/>
        <a:p>
          <a:endParaRPr lang="en-GB"/>
        </a:p>
      </dgm:t>
    </dgm:pt>
    <dgm:pt modelId="{ECEDB41D-0061-4A80-B024-31ACDBE54904}" type="pres">
      <dgm:prSet presAssocID="{495AC2AE-AC45-4AF2-9B1B-1589F892419F}" presName="quadrant4" presStyleLbl="node1" presStyleIdx="3" presStyleCnt="4">
        <dgm:presLayoutVars>
          <dgm:chMax val="1"/>
          <dgm:bulletEnabled val="1"/>
        </dgm:presLayoutVars>
      </dgm:prSet>
      <dgm:spPr/>
      <dgm:t>
        <a:bodyPr/>
        <a:lstStyle/>
        <a:p>
          <a:endParaRPr lang="en-GB"/>
        </a:p>
      </dgm:t>
    </dgm:pt>
    <dgm:pt modelId="{5C6DE125-0C66-4245-9E0C-5EE1F5191CD2}" type="pres">
      <dgm:prSet presAssocID="{495AC2AE-AC45-4AF2-9B1B-1589F892419F}" presName="quadrantPlaceholder" presStyleCnt="0"/>
      <dgm:spPr/>
      <dgm:t>
        <a:bodyPr/>
        <a:lstStyle/>
        <a:p>
          <a:endParaRPr lang="en-GB"/>
        </a:p>
      </dgm:t>
    </dgm:pt>
    <dgm:pt modelId="{B60C1718-24C8-4F3F-891F-E1D4ED5C3B5A}" type="pres">
      <dgm:prSet presAssocID="{495AC2AE-AC45-4AF2-9B1B-1589F892419F}" presName="center1" presStyleLbl="fgShp" presStyleIdx="0" presStyleCnt="2"/>
      <dgm:spPr/>
      <dgm:t>
        <a:bodyPr/>
        <a:lstStyle/>
        <a:p>
          <a:endParaRPr lang="en-GB"/>
        </a:p>
      </dgm:t>
    </dgm:pt>
    <dgm:pt modelId="{1DB17150-65A7-41C2-9717-3DD9A85C3E1D}" type="pres">
      <dgm:prSet presAssocID="{495AC2AE-AC45-4AF2-9B1B-1589F892419F}" presName="center2" presStyleLbl="fgShp" presStyleIdx="1" presStyleCnt="2"/>
      <dgm:spPr/>
      <dgm:t>
        <a:bodyPr/>
        <a:lstStyle/>
        <a:p>
          <a:endParaRPr lang="en-GB"/>
        </a:p>
      </dgm:t>
    </dgm:pt>
  </dgm:ptLst>
  <dgm:cxnLst>
    <dgm:cxn modelId="{9D187E67-AE99-4D83-BD3C-52F9E9DFCE32}" srcId="{495AC2AE-AC45-4AF2-9B1B-1589F892419F}" destId="{EC9D37F1-DFCA-4B0D-8ABF-C76C56FB7AB8}" srcOrd="1" destOrd="0" parTransId="{3F81F2E6-48BF-448D-A5B8-F5D861FE5868}" sibTransId="{6BE3C8D1-0F14-45A5-8B73-6EF703582221}"/>
    <dgm:cxn modelId="{09C9BEF4-6368-45B5-A42F-E509FD3E049B}" type="presOf" srcId="{55F4AD73-9C16-4327-857E-2B09CE7D5DEA}" destId="{5833158D-1746-4ADC-B036-3412E6077A24}" srcOrd="0" destOrd="0" presId="urn:microsoft.com/office/officeart/2005/8/layout/cycle4"/>
    <dgm:cxn modelId="{1E0C2102-B0D8-46C0-8894-AD69E43B2278}" type="presOf" srcId="{892787FC-1CBF-424D-BE80-26DC4DC6DA35}" destId="{ECEDB41D-0061-4A80-B024-31ACDBE54904}" srcOrd="0" destOrd="0" presId="urn:microsoft.com/office/officeart/2005/8/layout/cycle4"/>
    <dgm:cxn modelId="{FD55E585-E164-4899-A0B8-A561AA96A297}" srcId="{495AC2AE-AC45-4AF2-9B1B-1589F892419F}" destId="{55F4AD73-9C16-4327-857E-2B09CE7D5DEA}" srcOrd="2" destOrd="0" parTransId="{37FEF42C-1FDE-4B76-84CD-1E3A49D3402D}" sibTransId="{52BF11A6-CD0B-415B-971D-014FE64DA76F}"/>
    <dgm:cxn modelId="{A13B857A-0CDB-49CA-84E7-3BA7CA0B1E58}" type="presOf" srcId="{DF2AA2B7-7A9D-4376-9315-8A72777E2AE9}" destId="{A2EA5AA0-F2AF-4EAC-B59E-F2F78BA7C167}" srcOrd="0" destOrd="0" presId="urn:microsoft.com/office/officeart/2005/8/layout/cycle4"/>
    <dgm:cxn modelId="{F95BFBEF-4197-42A7-89C3-CE70B83360F2}" type="presOf" srcId="{EC9D37F1-DFCA-4B0D-8ABF-C76C56FB7AB8}" destId="{E087D735-40A3-4A83-BEB7-A4D27BEFC66C}" srcOrd="0" destOrd="0" presId="urn:microsoft.com/office/officeart/2005/8/layout/cycle4"/>
    <dgm:cxn modelId="{20E9C7C7-6B4B-4C32-9C13-0443B8C46F0A}" type="presOf" srcId="{495AC2AE-AC45-4AF2-9B1B-1589F892419F}" destId="{A673F33D-BC55-4EDC-81E9-A81D249BB389}" srcOrd="0" destOrd="0" presId="urn:microsoft.com/office/officeart/2005/8/layout/cycle4"/>
    <dgm:cxn modelId="{BE59A30E-9001-4662-8B37-653733ED392B}" type="presOf" srcId="{5A6E6A12-2115-420C-A896-BA9891435CD6}" destId="{0D2DB2E9-41B4-4984-B051-6B5F1FCB0663}" srcOrd="0" destOrd="0" presId="urn:microsoft.com/office/officeart/2005/8/layout/cycle4"/>
    <dgm:cxn modelId="{3E8B546F-D56C-4A2E-A9D5-10B5E9497C04}" srcId="{892787FC-1CBF-424D-BE80-26DC4DC6DA35}" destId="{DF2AA2B7-7A9D-4376-9315-8A72777E2AE9}" srcOrd="0" destOrd="0" parTransId="{758A3AC3-F2C9-42D9-8E75-D0FB16F8C6E5}" sibTransId="{386549A8-B2E8-4B7B-AF43-E05B5E157BE3}"/>
    <dgm:cxn modelId="{B685E5D5-BB89-45EC-8C9C-5709724DD8E2}" type="presOf" srcId="{D1635830-5AC9-4095-B986-5A8C3B3E476D}" destId="{24B12CA4-12B5-499C-A8B9-F6ECF48262A9}" srcOrd="0" destOrd="0" presId="urn:microsoft.com/office/officeart/2005/8/layout/cycle4"/>
    <dgm:cxn modelId="{6F46CDB6-BBAE-47CE-AB56-7B9A09053AFE}" type="presOf" srcId="{EA6FAC3F-D236-407C-AE4F-6A5B5CCFBC7A}" destId="{58BE3B14-40F4-4B10-B4C4-D2174DD9C014}" srcOrd="1" destOrd="0" presId="urn:microsoft.com/office/officeart/2005/8/layout/cycle4"/>
    <dgm:cxn modelId="{BCB45CC1-2D79-4089-AA80-923D1EC5B332}" type="presOf" srcId="{5A6E6A12-2115-420C-A896-BA9891435CD6}" destId="{94C38DA7-6344-485A-93E5-BEE095951C82}" srcOrd="1" destOrd="0" presId="urn:microsoft.com/office/officeart/2005/8/layout/cycle4"/>
    <dgm:cxn modelId="{3A960C2F-14E1-4A05-B603-38834B6C5919}" type="presOf" srcId="{EA6FAC3F-D236-407C-AE4F-6A5B5CCFBC7A}" destId="{40B63509-B081-4F2B-87D0-0EA575F27807}" srcOrd="0" destOrd="0" presId="urn:microsoft.com/office/officeart/2005/8/layout/cycle4"/>
    <dgm:cxn modelId="{7A09A35D-AE84-44C2-8FCA-164E720A5A7C}" srcId="{55F4AD73-9C16-4327-857E-2B09CE7D5DEA}" destId="{5A6E6A12-2115-420C-A896-BA9891435CD6}" srcOrd="0" destOrd="0" parTransId="{F1481EA8-5D9C-40CA-9841-2D29EE3A336E}" sibTransId="{EF0FC564-08DD-4DDE-89B5-A5A09E77D1C3}"/>
    <dgm:cxn modelId="{DE8280BF-EF6A-4D00-9CF5-15140B6348AE}" type="presOf" srcId="{DF2AA2B7-7A9D-4376-9315-8A72777E2AE9}" destId="{02E3649D-80A7-4E47-90C4-828461C237C7}" srcOrd="1" destOrd="0" presId="urn:microsoft.com/office/officeart/2005/8/layout/cycle4"/>
    <dgm:cxn modelId="{4414565E-6CF2-4FAA-9C7E-7F3DFF7F9BA4}" srcId="{495AC2AE-AC45-4AF2-9B1B-1589F892419F}" destId="{892787FC-1CBF-424D-BE80-26DC4DC6DA35}" srcOrd="3" destOrd="0" parTransId="{3947A93D-BF76-4BFE-9D10-D3649D888D33}" sibTransId="{ADE7FFBC-78C9-4C53-B381-4484D6E95157}"/>
    <dgm:cxn modelId="{7C9569AE-8F7C-40B1-8D24-CE81F86DF97C}" srcId="{EC9D37F1-DFCA-4B0D-8ABF-C76C56FB7AB8}" destId="{D1635830-5AC9-4095-B986-5A8C3B3E476D}" srcOrd="0" destOrd="0" parTransId="{7CF7D235-26F3-4AA6-B30C-0A491B3E3CEF}" sibTransId="{2CF529AF-83EF-463F-847A-2FA7DF8B63EB}"/>
    <dgm:cxn modelId="{EEBB3CD2-9820-4592-9165-B5C9DC35F5EA}" srcId="{E301F602-2CB9-42A1-A013-66935630D92A}" destId="{EA6FAC3F-D236-407C-AE4F-6A5B5CCFBC7A}" srcOrd="0" destOrd="0" parTransId="{9A74B4E5-9F3A-426E-9558-BD84047CC2F8}" sibTransId="{CBB8F190-3D1E-4CB1-817C-F05E1CA7FB0D}"/>
    <dgm:cxn modelId="{04A464C8-B2E0-43DF-8F66-C08616FD065C}" type="presOf" srcId="{D1635830-5AC9-4095-B986-5A8C3B3E476D}" destId="{F03C63BC-24FC-42AE-B7BB-9F53C015D513}" srcOrd="1" destOrd="0" presId="urn:microsoft.com/office/officeart/2005/8/layout/cycle4"/>
    <dgm:cxn modelId="{B9A0C7A0-90F5-4396-8C54-27386ABF3072}" type="presOf" srcId="{E301F602-2CB9-42A1-A013-66935630D92A}" destId="{7B0B3D3C-9E73-4F1A-A660-D4412568D884}" srcOrd="0" destOrd="0" presId="urn:microsoft.com/office/officeart/2005/8/layout/cycle4"/>
    <dgm:cxn modelId="{A2537E69-47EE-40A7-9FDB-EAEF78EEEB96}" srcId="{495AC2AE-AC45-4AF2-9B1B-1589F892419F}" destId="{E301F602-2CB9-42A1-A013-66935630D92A}" srcOrd="0" destOrd="0" parTransId="{9EB328F3-809D-4001-AD3D-F2087B5CFA8B}" sibTransId="{0A73856A-8645-4759-BEA7-1D5BABE1F92A}"/>
    <dgm:cxn modelId="{B4DD186D-B72F-420C-8C35-DC2DA36DD91D}" type="presParOf" srcId="{A673F33D-BC55-4EDC-81E9-A81D249BB389}" destId="{F3FB0170-84A3-4626-AD4B-542FAEBBE34B}" srcOrd="0" destOrd="0" presId="urn:microsoft.com/office/officeart/2005/8/layout/cycle4"/>
    <dgm:cxn modelId="{9C9514A9-DFF1-42BE-A6AC-C2F92432A6E5}" type="presParOf" srcId="{F3FB0170-84A3-4626-AD4B-542FAEBBE34B}" destId="{6290F3CA-D3B8-4843-B355-3AD48FA0EC3F}" srcOrd="0" destOrd="0" presId="urn:microsoft.com/office/officeart/2005/8/layout/cycle4"/>
    <dgm:cxn modelId="{BA4B7DC2-0B98-4C7A-8785-0C441895C860}" type="presParOf" srcId="{6290F3CA-D3B8-4843-B355-3AD48FA0EC3F}" destId="{40B63509-B081-4F2B-87D0-0EA575F27807}" srcOrd="0" destOrd="0" presId="urn:microsoft.com/office/officeart/2005/8/layout/cycle4"/>
    <dgm:cxn modelId="{E96A912C-B08B-450C-9FA0-671215532A93}" type="presParOf" srcId="{6290F3CA-D3B8-4843-B355-3AD48FA0EC3F}" destId="{58BE3B14-40F4-4B10-B4C4-D2174DD9C014}" srcOrd="1" destOrd="0" presId="urn:microsoft.com/office/officeart/2005/8/layout/cycle4"/>
    <dgm:cxn modelId="{8946562D-60CC-4FAB-9F9B-0130B0B8337D}" type="presParOf" srcId="{F3FB0170-84A3-4626-AD4B-542FAEBBE34B}" destId="{6D56EB31-8C08-4B57-9711-2A67F41379A5}" srcOrd="1" destOrd="0" presId="urn:microsoft.com/office/officeart/2005/8/layout/cycle4"/>
    <dgm:cxn modelId="{66289A79-4D29-4A39-B42D-66567AD459FC}" type="presParOf" srcId="{6D56EB31-8C08-4B57-9711-2A67F41379A5}" destId="{24B12CA4-12B5-499C-A8B9-F6ECF48262A9}" srcOrd="0" destOrd="0" presId="urn:microsoft.com/office/officeart/2005/8/layout/cycle4"/>
    <dgm:cxn modelId="{96F81131-F6F7-49A1-BBAC-207A7D3C9757}" type="presParOf" srcId="{6D56EB31-8C08-4B57-9711-2A67F41379A5}" destId="{F03C63BC-24FC-42AE-B7BB-9F53C015D513}" srcOrd="1" destOrd="0" presId="urn:microsoft.com/office/officeart/2005/8/layout/cycle4"/>
    <dgm:cxn modelId="{99EDC570-88A8-4A35-B8E3-B0A077251EB1}" type="presParOf" srcId="{F3FB0170-84A3-4626-AD4B-542FAEBBE34B}" destId="{286805A7-6575-4F0B-9A71-555F58ADEC07}" srcOrd="2" destOrd="0" presId="urn:microsoft.com/office/officeart/2005/8/layout/cycle4"/>
    <dgm:cxn modelId="{F56A2784-3814-4AE6-9070-34F13D24D854}" type="presParOf" srcId="{286805A7-6575-4F0B-9A71-555F58ADEC07}" destId="{0D2DB2E9-41B4-4984-B051-6B5F1FCB0663}" srcOrd="0" destOrd="0" presId="urn:microsoft.com/office/officeart/2005/8/layout/cycle4"/>
    <dgm:cxn modelId="{B22602F9-3021-4C46-95D0-BFDB9AEAF697}" type="presParOf" srcId="{286805A7-6575-4F0B-9A71-555F58ADEC07}" destId="{94C38DA7-6344-485A-93E5-BEE095951C82}" srcOrd="1" destOrd="0" presId="urn:microsoft.com/office/officeart/2005/8/layout/cycle4"/>
    <dgm:cxn modelId="{DA3CA830-0096-43B8-A82D-46AF5DE34903}" type="presParOf" srcId="{F3FB0170-84A3-4626-AD4B-542FAEBBE34B}" destId="{7BE3A00F-E9CC-41DC-8742-A29D30F72499}" srcOrd="3" destOrd="0" presId="urn:microsoft.com/office/officeart/2005/8/layout/cycle4"/>
    <dgm:cxn modelId="{110CBACC-D0AE-4E1C-9501-F9C93111E243}" type="presParOf" srcId="{7BE3A00F-E9CC-41DC-8742-A29D30F72499}" destId="{A2EA5AA0-F2AF-4EAC-B59E-F2F78BA7C167}" srcOrd="0" destOrd="0" presId="urn:microsoft.com/office/officeart/2005/8/layout/cycle4"/>
    <dgm:cxn modelId="{8878ED54-680D-43B8-8644-01E8886E782B}" type="presParOf" srcId="{7BE3A00F-E9CC-41DC-8742-A29D30F72499}" destId="{02E3649D-80A7-4E47-90C4-828461C237C7}" srcOrd="1" destOrd="0" presId="urn:microsoft.com/office/officeart/2005/8/layout/cycle4"/>
    <dgm:cxn modelId="{62F71AA0-3F0E-4FF2-BAEE-24C1C5DADD78}" type="presParOf" srcId="{F3FB0170-84A3-4626-AD4B-542FAEBBE34B}" destId="{86504ADD-74A6-408B-BE63-A18CA39CB637}" srcOrd="4" destOrd="0" presId="urn:microsoft.com/office/officeart/2005/8/layout/cycle4"/>
    <dgm:cxn modelId="{23EEC345-A190-4F6C-9620-7E4869CF885C}" type="presParOf" srcId="{A673F33D-BC55-4EDC-81E9-A81D249BB389}" destId="{84A07E0A-F292-453E-B457-15D895068D8B}" srcOrd="1" destOrd="0" presId="urn:microsoft.com/office/officeart/2005/8/layout/cycle4"/>
    <dgm:cxn modelId="{5932C08A-4FE1-4FF3-8BA2-F82212CCD2C8}" type="presParOf" srcId="{84A07E0A-F292-453E-B457-15D895068D8B}" destId="{7B0B3D3C-9E73-4F1A-A660-D4412568D884}" srcOrd="0" destOrd="0" presId="urn:microsoft.com/office/officeart/2005/8/layout/cycle4"/>
    <dgm:cxn modelId="{92CF423E-77CA-46F9-A2AE-B24F9C6B7B6C}" type="presParOf" srcId="{84A07E0A-F292-453E-B457-15D895068D8B}" destId="{E087D735-40A3-4A83-BEB7-A4D27BEFC66C}" srcOrd="1" destOrd="0" presId="urn:microsoft.com/office/officeart/2005/8/layout/cycle4"/>
    <dgm:cxn modelId="{C2C16970-3F8E-4181-8F92-4618A8E3BD46}" type="presParOf" srcId="{84A07E0A-F292-453E-B457-15D895068D8B}" destId="{5833158D-1746-4ADC-B036-3412E6077A24}" srcOrd="2" destOrd="0" presId="urn:microsoft.com/office/officeart/2005/8/layout/cycle4"/>
    <dgm:cxn modelId="{67EBD7A9-159B-4700-B3DC-7A9D069BA54B}" type="presParOf" srcId="{84A07E0A-F292-453E-B457-15D895068D8B}" destId="{ECEDB41D-0061-4A80-B024-31ACDBE54904}" srcOrd="3" destOrd="0" presId="urn:microsoft.com/office/officeart/2005/8/layout/cycle4"/>
    <dgm:cxn modelId="{F61A7A2A-AF9B-4A9B-8A7A-B88AB6709FAC}" type="presParOf" srcId="{84A07E0A-F292-453E-B457-15D895068D8B}" destId="{5C6DE125-0C66-4245-9E0C-5EE1F5191CD2}" srcOrd="4" destOrd="0" presId="urn:microsoft.com/office/officeart/2005/8/layout/cycle4"/>
    <dgm:cxn modelId="{E67FE528-D594-4C15-93E2-3016D21775AE}" type="presParOf" srcId="{A673F33D-BC55-4EDC-81E9-A81D249BB389}" destId="{B60C1718-24C8-4F3F-891F-E1D4ED5C3B5A}" srcOrd="2" destOrd="0" presId="urn:microsoft.com/office/officeart/2005/8/layout/cycle4"/>
    <dgm:cxn modelId="{A4DC6441-FB4A-461B-B307-28515C0E5655}" type="presParOf" srcId="{A673F33D-BC55-4EDC-81E9-A81D249BB389}" destId="{1DB17150-65A7-41C2-9717-3DD9A85C3E1D}" srcOrd="3" destOrd="0" presId="urn:microsoft.com/office/officeart/2005/8/layout/cycle4"/>
  </dgm:cxnLst>
  <dgm:bg/>
  <dgm:whole/>
</dgm:dataModel>
</file>

<file path=ppt/diagrams/data2.xml><?xml version="1.0" encoding="utf-8"?>
<dgm:dataModel xmlns:dgm="http://schemas.openxmlformats.org/drawingml/2006/diagram" xmlns:a="http://schemas.openxmlformats.org/drawingml/2006/main">
  <dgm:ptLst>
    <dgm:pt modelId="{43C54618-748C-4DE0-9B0A-E7773E18434C}" type="doc">
      <dgm:prSet loTypeId="urn:microsoft.com/office/officeart/2005/8/layout/hList7" loCatId="list" qsTypeId="urn:microsoft.com/office/officeart/2005/8/quickstyle/3d1" qsCatId="3D" csTypeId="urn:microsoft.com/office/officeart/2005/8/colors/colorful4" csCatId="colorful" phldr="1"/>
      <dgm:spPr/>
      <dgm:t>
        <a:bodyPr/>
        <a:lstStyle/>
        <a:p>
          <a:endParaRPr lang="en-GB"/>
        </a:p>
      </dgm:t>
    </dgm:pt>
    <dgm:pt modelId="{79389F55-0266-425F-AF70-E83278FD94FD}">
      <dgm:prSet/>
      <dgm:spPr/>
      <dgm:t>
        <a:bodyPr/>
        <a:lstStyle/>
        <a:p>
          <a:pPr algn="ctr" rtl="0"/>
          <a:r>
            <a:rPr lang="fr-FR" b="1" noProof="0" dirty="0" smtClean="0"/>
            <a:t>Type de données : </a:t>
          </a:r>
          <a:r>
            <a:rPr lang="fr-FR" b="1" noProof="0" dirty="0" err="1" smtClean="0"/>
            <a:t>geography</a:t>
          </a:r>
          <a:endParaRPr lang="fr-FR" noProof="0" dirty="0"/>
        </a:p>
      </dgm:t>
    </dgm:pt>
    <dgm:pt modelId="{A4963DDA-C57B-4884-BA36-6688C92BA340}" type="parTrans" cxnId="{B4505490-DB50-4A9B-85DA-D00EAD0330FA}">
      <dgm:prSet/>
      <dgm:spPr/>
      <dgm:t>
        <a:bodyPr/>
        <a:lstStyle/>
        <a:p>
          <a:endParaRPr lang="en-GB"/>
        </a:p>
      </dgm:t>
    </dgm:pt>
    <dgm:pt modelId="{F0AEA463-D402-42DF-BE7A-049451E173D0}" type="sibTrans" cxnId="{B4505490-DB50-4A9B-85DA-D00EAD0330FA}">
      <dgm:prSet/>
      <dgm:spPr/>
      <dgm:t>
        <a:bodyPr/>
        <a:lstStyle/>
        <a:p>
          <a:endParaRPr lang="en-GB"/>
        </a:p>
      </dgm:t>
    </dgm:pt>
    <dgm:pt modelId="{5FC3C730-A236-4BDE-B38C-D69C34FE6C83}">
      <dgm:prSet/>
      <dgm:spPr/>
      <dgm:t>
        <a:bodyPr/>
        <a:lstStyle/>
        <a:p>
          <a:pPr algn="ctr" rtl="0"/>
          <a:r>
            <a:rPr lang="en-GB" b="1" dirty="0" smtClean="0"/>
            <a:t>Type de </a:t>
          </a:r>
          <a:r>
            <a:rPr lang="en-GB" b="1" dirty="0" err="1" smtClean="0"/>
            <a:t>données</a:t>
          </a:r>
          <a:r>
            <a:rPr lang="en-GB" b="1" dirty="0" smtClean="0"/>
            <a:t> : geometry</a:t>
          </a:r>
          <a:endParaRPr lang="en-GB" dirty="0"/>
        </a:p>
      </dgm:t>
    </dgm:pt>
    <dgm:pt modelId="{2BED0CAE-6C3E-4FBD-9529-5D6F5351B05F}" type="parTrans" cxnId="{2E53BA2B-0FC2-4B0E-9A8D-AC14859A28CA}">
      <dgm:prSet/>
      <dgm:spPr/>
      <dgm:t>
        <a:bodyPr/>
        <a:lstStyle/>
        <a:p>
          <a:endParaRPr lang="en-GB"/>
        </a:p>
      </dgm:t>
    </dgm:pt>
    <dgm:pt modelId="{D440D821-422F-4906-9259-9F7AF2097E4E}" type="sibTrans" cxnId="{2E53BA2B-0FC2-4B0E-9A8D-AC14859A28CA}">
      <dgm:prSet/>
      <dgm:spPr/>
      <dgm:t>
        <a:bodyPr/>
        <a:lstStyle/>
        <a:p>
          <a:endParaRPr lang="en-GB"/>
        </a:p>
      </dgm:t>
    </dgm:pt>
    <dgm:pt modelId="{952B20C4-6E54-4A4E-9C34-5F286C8326DC}">
      <dgm:prSet/>
      <dgm:spPr/>
      <dgm:t>
        <a:bodyPr/>
        <a:lstStyle/>
        <a:p>
          <a:pPr algn="l" rtl="0"/>
          <a:r>
            <a:rPr lang="en-GB" dirty="0" err="1" smtClean="0"/>
            <a:t>Modèle</a:t>
          </a:r>
          <a:r>
            <a:rPr lang="en-GB" dirty="0" smtClean="0"/>
            <a:t> de </a:t>
          </a:r>
          <a:r>
            <a:rPr lang="en-GB" dirty="0" err="1" smtClean="0"/>
            <a:t>données</a:t>
          </a:r>
          <a:r>
            <a:rPr lang="en-GB" dirty="0" smtClean="0"/>
            <a:t> </a:t>
          </a:r>
          <a:r>
            <a:rPr lang="en-GB" dirty="0" err="1" smtClean="0"/>
            <a:t>planaire</a:t>
          </a:r>
          <a:r>
            <a:rPr lang="en-GB" dirty="0" smtClean="0"/>
            <a:t>              (“Terre plate”) </a:t>
          </a:r>
          <a:endParaRPr lang="en-GB" dirty="0"/>
        </a:p>
      </dgm:t>
    </dgm:pt>
    <dgm:pt modelId="{2E2FB905-A1B4-462F-B845-C6B54B4C413F}" type="parTrans" cxnId="{1128EFE4-AFF4-418E-B619-E6FF5C0B3AEB}">
      <dgm:prSet/>
      <dgm:spPr/>
      <dgm:t>
        <a:bodyPr/>
        <a:lstStyle/>
        <a:p>
          <a:endParaRPr lang="en-GB"/>
        </a:p>
      </dgm:t>
    </dgm:pt>
    <dgm:pt modelId="{16C2862A-EBB1-4BCE-9596-20203ADE61BF}" type="sibTrans" cxnId="{1128EFE4-AFF4-418E-B619-E6FF5C0B3AEB}">
      <dgm:prSet/>
      <dgm:spPr/>
      <dgm:t>
        <a:bodyPr/>
        <a:lstStyle/>
        <a:p>
          <a:endParaRPr lang="en-GB"/>
        </a:p>
      </dgm:t>
    </dgm:pt>
    <dgm:pt modelId="{1B5065D2-23B7-4FC9-A3D0-434B5F44CEB4}">
      <dgm:prSet/>
      <dgm:spPr/>
      <dgm:t>
        <a:bodyPr/>
        <a:lstStyle/>
        <a:p>
          <a:pPr algn="l" rtl="0" eaLnBrk="1" latinLnBrk="0"/>
          <a:r>
            <a:rPr lang="fr-FR" noProof="0" dirty="0" smtClean="0"/>
            <a:t>Définit les points, lignes et surfaces avec longitude et latitude</a:t>
          </a:r>
          <a:endParaRPr lang="fr-FR" noProof="0" dirty="0"/>
        </a:p>
      </dgm:t>
    </dgm:pt>
    <dgm:pt modelId="{E6E6BD6B-F7DD-41D6-B5C8-74F1DF129288}" type="parTrans" cxnId="{F212DAEF-789C-4940-9ED8-42172DF44601}">
      <dgm:prSet/>
      <dgm:spPr/>
      <dgm:t>
        <a:bodyPr/>
        <a:lstStyle/>
        <a:p>
          <a:endParaRPr lang="en-GB"/>
        </a:p>
      </dgm:t>
    </dgm:pt>
    <dgm:pt modelId="{74342D4B-46F4-4052-8EBC-881456ACE91B}" type="sibTrans" cxnId="{F212DAEF-789C-4940-9ED8-42172DF44601}">
      <dgm:prSet/>
      <dgm:spPr/>
      <dgm:t>
        <a:bodyPr/>
        <a:lstStyle/>
        <a:p>
          <a:endParaRPr lang="en-GB"/>
        </a:p>
      </dgm:t>
    </dgm:pt>
    <dgm:pt modelId="{823B5C19-9BE2-4DE5-A84A-E3192C48F025}">
      <dgm:prSet/>
      <dgm:spPr/>
      <dgm:t>
        <a:bodyPr/>
        <a:lstStyle/>
        <a:p>
          <a:pPr algn="l" rtl="0"/>
          <a:r>
            <a:rPr lang="fr-FR" noProof="0" dirty="0" smtClean="0"/>
            <a:t>Définit les points, lignes et surfaces avec des coordonnées x et y </a:t>
          </a:r>
          <a:endParaRPr lang="en-GB" dirty="0"/>
        </a:p>
      </dgm:t>
    </dgm:pt>
    <dgm:pt modelId="{840A89E4-A976-4179-853B-BFB37ECC96E8}" type="parTrans" cxnId="{98322F65-1F4B-420D-A85E-A8B68213E3D8}">
      <dgm:prSet/>
      <dgm:spPr/>
      <dgm:t>
        <a:bodyPr/>
        <a:lstStyle/>
        <a:p>
          <a:endParaRPr lang="en-GB"/>
        </a:p>
      </dgm:t>
    </dgm:pt>
    <dgm:pt modelId="{BFD808B8-3F38-4CC0-8F75-6F35FAB48FF9}" type="sibTrans" cxnId="{98322F65-1F4B-420D-A85E-A8B68213E3D8}">
      <dgm:prSet/>
      <dgm:spPr/>
      <dgm:t>
        <a:bodyPr/>
        <a:lstStyle/>
        <a:p>
          <a:endParaRPr lang="en-GB"/>
        </a:p>
      </dgm:t>
    </dgm:pt>
    <dgm:pt modelId="{84919AF1-770F-4A91-B81A-8C4411814982}">
      <dgm:prSet/>
      <dgm:spPr/>
      <dgm:t>
        <a:bodyPr/>
        <a:lstStyle/>
        <a:p>
          <a:pPr algn="l" rtl="0"/>
          <a:r>
            <a:rPr lang="en-GB" dirty="0" err="1" smtClean="0"/>
            <a:t>Utilisé</a:t>
          </a:r>
          <a:r>
            <a:rPr lang="en-GB" dirty="0" smtClean="0"/>
            <a:t> pour les surfaces </a:t>
          </a:r>
          <a:r>
            <a:rPr lang="en-GB" dirty="0" err="1" smtClean="0"/>
            <a:t>régionales</a:t>
          </a:r>
          <a:r>
            <a:rPr lang="en-GB" dirty="0" smtClean="0"/>
            <a:t> et les plans</a:t>
          </a:r>
          <a:endParaRPr lang="en-GB" dirty="0"/>
        </a:p>
      </dgm:t>
    </dgm:pt>
    <dgm:pt modelId="{98D7E481-92A3-4A3C-9AE6-0AEF0137B312}" type="parTrans" cxnId="{8EB315BA-10F3-4B6A-AC73-BA61032869E4}">
      <dgm:prSet/>
      <dgm:spPr/>
      <dgm:t>
        <a:bodyPr/>
        <a:lstStyle/>
        <a:p>
          <a:endParaRPr lang="en-GB"/>
        </a:p>
      </dgm:t>
    </dgm:pt>
    <dgm:pt modelId="{9E6F104D-DC99-4421-BBCA-AEBD1345F97F}" type="sibTrans" cxnId="{8EB315BA-10F3-4B6A-AC73-BA61032869E4}">
      <dgm:prSet/>
      <dgm:spPr/>
      <dgm:t>
        <a:bodyPr/>
        <a:lstStyle/>
        <a:p>
          <a:endParaRPr lang="en-GB"/>
        </a:p>
      </dgm:t>
    </dgm:pt>
    <dgm:pt modelId="{8E7009E7-DEB0-4259-BF2D-B54DBE2D2C04}">
      <dgm:prSet/>
      <dgm:spPr/>
      <dgm:t>
        <a:bodyPr/>
        <a:lstStyle/>
        <a:p>
          <a:pPr algn="l" rtl="0" eaLnBrk="1" latinLnBrk="0"/>
          <a:r>
            <a:rPr lang="fr-FR" noProof="0" dirty="0" smtClean="0"/>
            <a:t>Tient compte de la courbure de la Terre et fournit des distances réelles</a:t>
          </a:r>
        </a:p>
      </dgm:t>
    </dgm:pt>
    <dgm:pt modelId="{9F9BE5A6-5FA1-4827-94B2-E1EBDD5475D5}" type="parTrans" cxnId="{E75E1F52-9FC5-46B8-A7D4-D97DA8C4E16F}">
      <dgm:prSet/>
      <dgm:spPr/>
      <dgm:t>
        <a:bodyPr/>
        <a:lstStyle/>
        <a:p>
          <a:endParaRPr lang="en-GB"/>
        </a:p>
      </dgm:t>
    </dgm:pt>
    <dgm:pt modelId="{22AA4C3F-B0C6-47CC-97EA-4CA9D8EEAEED}" type="sibTrans" cxnId="{E75E1F52-9FC5-46B8-A7D4-D97DA8C4E16F}">
      <dgm:prSet/>
      <dgm:spPr/>
      <dgm:t>
        <a:bodyPr/>
        <a:lstStyle/>
        <a:p>
          <a:endParaRPr lang="en-GB"/>
        </a:p>
      </dgm:t>
    </dgm:pt>
    <dgm:pt modelId="{93BEA21D-1627-4D74-A0B1-86FFC112C749}">
      <dgm:prSet/>
      <dgm:spPr/>
      <dgm:t>
        <a:bodyPr/>
        <a:lstStyle/>
        <a:p>
          <a:pPr algn="l" rtl="0"/>
          <a:r>
            <a:rPr lang="fr-FR" noProof="0" dirty="0" smtClean="0"/>
            <a:t>Modèle de données  géodésique (« Terre ronde »)</a:t>
          </a:r>
          <a:endParaRPr lang="fr-FR" noProof="0" dirty="0"/>
        </a:p>
      </dgm:t>
    </dgm:pt>
    <dgm:pt modelId="{AEB35AA3-BB31-46F5-9B5A-4DE275DF2B82}" type="sibTrans" cxnId="{60CF0DC7-58F5-4412-AA8F-146C25C0136E}">
      <dgm:prSet/>
      <dgm:spPr/>
      <dgm:t>
        <a:bodyPr/>
        <a:lstStyle/>
        <a:p>
          <a:endParaRPr lang="en-GB"/>
        </a:p>
      </dgm:t>
    </dgm:pt>
    <dgm:pt modelId="{FE6BD967-69E2-4677-82BE-1B40666DCD2D}" type="parTrans" cxnId="{60CF0DC7-58F5-4412-AA8F-146C25C0136E}">
      <dgm:prSet/>
      <dgm:spPr/>
      <dgm:t>
        <a:bodyPr/>
        <a:lstStyle/>
        <a:p>
          <a:endParaRPr lang="en-GB"/>
        </a:p>
      </dgm:t>
    </dgm:pt>
    <dgm:pt modelId="{DEF90262-87D6-464D-9951-7BC1E4410691}" type="pres">
      <dgm:prSet presAssocID="{43C54618-748C-4DE0-9B0A-E7773E18434C}" presName="Name0" presStyleCnt="0">
        <dgm:presLayoutVars>
          <dgm:dir/>
          <dgm:resizeHandles val="exact"/>
        </dgm:presLayoutVars>
      </dgm:prSet>
      <dgm:spPr/>
      <dgm:t>
        <a:bodyPr/>
        <a:lstStyle/>
        <a:p>
          <a:endParaRPr lang="en-US"/>
        </a:p>
      </dgm:t>
    </dgm:pt>
    <dgm:pt modelId="{CB270183-6C89-4D90-8F05-E5E51C9FE0D3}" type="pres">
      <dgm:prSet presAssocID="{43C54618-748C-4DE0-9B0A-E7773E18434C}" presName="fgShape" presStyleLbl="fgShp" presStyleIdx="0" presStyleCnt="1"/>
      <dgm:spPr/>
      <dgm:t>
        <a:bodyPr/>
        <a:lstStyle/>
        <a:p>
          <a:endParaRPr lang="en-GB"/>
        </a:p>
      </dgm:t>
    </dgm:pt>
    <dgm:pt modelId="{E7B2F254-85FC-4D93-9486-054FE7FCBDC1}" type="pres">
      <dgm:prSet presAssocID="{43C54618-748C-4DE0-9B0A-E7773E18434C}" presName="linComp" presStyleCnt="0"/>
      <dgm:spPr/>
      <dgm:t>
        <a:bodyPr/>
        <a:lstStyle/>
        <a:p>
          <a:endParaRPr lang="en-GB"/>
        </a:p>
      </dgm:t>
    </dgm:pt>
    <dgm:pt modelId="{55D5EB0A-346C-4CBC-A5DF-A3EDA44B47B7}" type="pres">
      <dgm:prSet presAssocID="{79389F55-0266-425F-AF70-E83278FD94FD}" presName="compNode" presStyleCnt="0"/>
      <dgm:spPr/>
      <dgm:t>
        <a:bodyPr/>
        <a:lstStyle/>
        <a:p>
          <a:endParaRPr lang="en-GB"/>
        </a:p>
      </dgm:t>
    </dgm:pt>
    <dgm:pt modelId="{41C6C0FF-A729-49BA-AAC9-304C18C5611D}" type="pres">
      <dgm:prSet presAssocID="{79389F55-0266-425F-AF70-E83278FD94FD}" presName="bkgdShape" presStyleLbl="node1" presStyleIdx="0" presStyleCnt="2"/>
      <dgm:spPr/>
      <dgm:t>
        <a:bodyPr/>
        <a:lstStyle/>
        <a:p>
          <a:endParaRPr lang="en-GB"/>
        </a:p>
      </dgm:t>
    </dgm:pt>
    <dgm:pt modelId="{D7699BFC-7B7A-43B8-8A32-BC09DB809BAF}" type="pres">
      <dgm:prSet presAssocID="{79389F55-0266-425F-AF70-E83278FD94FD}" presName="nodeTx" presStyleLbl="node1" presStyleIdx="0" presStyleCnt="2">
        <dgm:presLayoutVars>
          <dgm:bulletEnabled val="1"/>
        </dgm:presLayoutVars>
      </dgm:prSet>
      <dgm:spPr/>
      <dgm:t>
        <a:bodyPr/>
        <a:lstStyle/>
        <a:p>
          <a:endParaRPr lang="en-GB"/>
        </a:p>
      </dgm:t>
    </dgm:pt>
    <dgm:pt modelId="{EEF421D9-C084-45EC-AB22-11F1713D1D1D}" type="pres">
      <dgm:prSet presAssocID="{79389F55-0266-425F-AF70-E83278FD94FD}" presName="invisiNode" presStyleLbl="node1" presStyleIdx="0" presStyleCnt="2"/>
      <dgm:spPr/>
      <dgm:t>
        <a:bodyPr/>
        <a:lstStyle/>
        <a:p>
          <a:endParaRPr lang="en-GB"/>
        </a:p>
      </dgm:t>
    </dgm:pt>
    <dgm:pt modelId="{CE5B5668-D364-43C3-BAF3-D0A5DCFCB7FF}" type="pres">
      <dgm:prSet presAssocID="{79389F55-0266-425F-AF70-E83278FD94FD}" presName="imagNode" presStyleLbl="fgImgPlace1" presStyleIdx="0" presStyleCnt="2"/>
      <dgm:spPr>
        <a:noFill/>
      </dgm:spPr>
      <dgm:t>
        <a:bodyPr/>
        <a:lstStyle/>
        <a:p>
          <a:endParaRPr lang="en-GB"/>
        </a:p>
      </dgm:t>
    </dgm:pt>
    <dgm:pt modelId="{55530A5F-8540-4891-8513-FCDE26F1A44A}" type="pres">
      <dgm:prSet presAssocID="{F0AEA463-D402-42DF-BE7A-049451E173D0}" presName="sibTrans" presStyleLbl="sibTrans2D1" presStyleIdx="0" presStyleCnt="0"/>
      <dgm:spPr/>
      <dgm:t>
        <a:bodyPr/>
        <a:lstStyle/>
        <a:p>
          <a:endParaRPr lang="en-US"/>
        </a:p>
      </dgm:t>
    </dgm:pt>
    <dgm:pt modelId="{B046CD6E-41FC-42AD-BB74-79227BB23D15}" type="pres">
      <dgm:prSet presAssocID="{5FC3C730-A236-4BDE-B38C-D69C34FE6C83}" presName="compNode" presStyleCnt="0"/>
      <dgm:spPr/>
      <dgm:t>
        <a:bodyPr/>
        <a:lstStyle/>
        <a:p>
          <a:endParaRPr lang="en-GB"/>
        </a:p>
      </dgm:t>
    </dgm:pt>
    <dgm:pt modelId="{6770D1B9-0D97-477B-AB3E-CE9AB6BA7218}" type="pres">
      <dgm:prSet presAssocID="{5FC3C730-A236-4BDE-B38C-D69C34FE6C83}" presName="bkgdShape" presStyleLbl="node1" presStyleIdx="1" presStyleCnt="2"/>
      <dgm:spPr/>
      <dgm:t>
        <a:bodyPr/>
        <a:lstStyle/>
        <a:p>
          <a:endParaRPr lang="en-GB"/>
        </a:p>
      </dgm:t>
    </dgm:pt>
    <dgm:pt modelId="{1D786033-7EB2-44B7-917C-25ABB42667A9}" type="pres">
      <dgm:prSet presAssocID="{5FC3C730-A236-4BDE-B38C-D69C34FE6C83}" presName="nodeTx" presStyleLbl="node1" presStyleIdx="1" presStyleCnt="2">
        <dgm:presLayoutVars>
          <dgm:bulletEnabled val="1"/>
        </dgm:presLayoutVars>
      </dgm:prSet>
      <dgm:spPr/>
      <dgm:t>
        <a:bodyPr/>
        <a:lstStyle/>
        <a:p>
          <a:endParaRPr lang="en-GB"/>
        </a:p>
      </dgm:t>
    </dgm:pt>
    <dgm:pt modelId="{26FAF898-280E-494E-8D18-5898C46216E0}" type="pres">
      <dgm:prSet presAssocID="{5FC3C730-A236-4BDE-B38C-D69C34FE6C83}" presName="invisiNode" presStyleLbl="node1" presStyleIdx="1" presStyleCnt="2"/>
      <dgm:spPr/>
      <dgm:t>
        <a:bodyPr/>
        <a:lstStyle/>
        <a:p>
          <a:endParaRPr lang="en-GB"/>
        </a:p>
      </dgm:t>
    </dgm:pt>
    <dgm:pt modelId="{AFAB3724-E3C1-4A0E-8D89-814DA82D2FF2}" type="pres">
      <dgm:prSet presAssocID="{5FC3C730-A236-4BDE-B38C-D69C34FE6C83}" presName="imagNode" presStyleLbl="fgImgPlace1" presStyleIdx="1" presStyleCnt="2"/>
      <dgm:spPr/>
      <dgm:t>
        <a:bodyPr/>
        <a:lstStyle/>
        <a:p>
          <a:endParaRPr lang="en-GB"/>
        </a:p>
      </dgm:t>
    </dgm:pt>
  </dgm:ptLst>
  <dgm:cxnLst>
    <dgm:cxn modelId="{1128EFE4-AFF4-418E-B619-E6FF5C0B3AEB}" srcId="{5FC3C730-A236-4BDE-B38C-D69C34FE6C83}" destId="{952B20C4-6E54-4A4E-9C34-5F286C8326DC}" srcOrd="0" destOrd="0" parTransId="{2E2FB905-A1B4-462F-B845-C6B54B4C413F}" sibTransId="{16C2862A-EBB1-4BCE-9596-20203ADE61BF}"/>
    <dgm:cxn modelId="{71369883-52A3-46A7-BFD8-C2573D34C497}" type="presOf" srcId="{93BEA21D-1627-4D74-A0B1-86FFC112C749}" destId="{41C6C0FF-A729-49BA-AAC9-304C18C5611D}" srcOrd="0" destOrd="1" presId="urn:microsoft.com/office/officeart/2005/8/layout/hList7"/>
    <dgm:cxn modelId="{357EEC16-83F4-428D-A199-D29E804A959E}" type="presOf" srcId="{84919AF1-770F-4A91-B81A-8C4411814982}" destId="{1D786033-7EB2-44B7-917C-25ABB42667A9}" srcOrd="1" destOrd="3" presId="urn:microsoft.com/office/officeart/2005/8/layout/hList7"/>
    <dgm:cxn modelId="{98322F65-1F4B-420D-A85E-A8B68213E3D8}" srcId="{5FC3C730-A236-4BDE-B38C-D69C34FE6C83}" destId="{823B5C19-9BE2-4DE5-A84A-E3192C48F025}" srcOrd="1" destOrd="0" parTransId="{840A89E4-A976-4179-853B-BFB37ECC96E8}" sibTransId="{BFD808B8-3F38-4CC0-8F75-6F35FAB48FF9}"/>
    <dgm:cxn modelId="{B407FA51-09EC-4464-8316-B9377614F55D}" type="presOf" srcId="{8E7009E7-DEB0-4259-BF2D-B54DBE2D2C04}" destId="{41C6C0FF-A729-49BA-AAC9-304C18C5611D}" srcOrd="0" destOrd="3" presId="urn:microsoft.com/office/officeart/2005/8/layout/hList7"/>
    <dgm:cxn modelId="{B4CF59E2-9637-4530-947F-6FB31887B8B0}" type="presOf" srcId="{93BEA21D-1627-4D74-A0B1-86FFC112C749}" destId="{D7699BFC-7B7A-43B8-8A32-BC09DB809BAF}" srcOrd="1" destOrd="1" presId="urn:microsoft.com/office/officeart/2005/8/layout/hList7"/>
    <dgm:cxn modelId="{F212DAEF-789C-4940-9ED8-42172DF44601}" srcId="{79389F55-0266-425F-AF70-E83278FD94FD}" destId="{1B5065D2-23B7-4FC9-A3D0-434B5F44CEB4}" srcOrd="1" destOrd="0" parTransId="{E6E6BD6B-F7DD-41D6-B5C8-74F1DF129288}" sibTransId="{74342D4B-46F4-4052-8EBC-881456ACE91B}"/>
    <dgm:cxn modelId="{60CF0DC7-58F5-4412-AA8F-146C25C0136E}" srcId="{79389F55-0266-425F-AF70-E83278FD94FD}" destId="{93BEA21D-1627-4D74-A0B1-86FFC112C749}" srcOrd="0" destOrd="0" parTransId="{FE6BD967-69E2-4677-82BE-1B40666DCD2D}" sibTransId="{AEB35AA3-BB31-46F5-9B5A-4DE275DF2B82}"/>
    <dgm:cxn modelId="{B4505490-DB50-4A9B-85DA-D00EAD0330FA}" srcId="{43C54618-748C-4DE0-9B0A-E7773E18434C}" destId="{79389F55-0266-425F-AF70-E83278FD94FD}" srcOrd="0" destOrd="0" parTransId="{A4963DDA-C57B-4884-BA36-6688C92BA340}" sibTransId="{F0AEA463-D402-42DF-BE7A-049451E173D0}"/>
    <dgm:cxn modelId="{717B1EF7-DF6E-4F57-BA44-F6C32E42DB89}" type="presOf" srcId="{1B5065D2-23B7-4FC9-A3D0-434B5F44CEB4}" destId="{41C6C0FF-A729-49BA-AAC9-304C18C5611D}" srcOrd="0" destOrd="2" presId="urn:microsoft.com/office/officeart/2005/8/layout/hList7"/>
    <dgm:cxn modelId="{4B681965-893E-49B5-B048-62CE7A6F56F5}" type="presOf" srcId="{823B5C19-9BE2-4DE5-A84A-E3192C48F025}" destId="{6770D1B9-0D97-477B-AB3E-CE9AB6BA7218}" srcOrd="0" destOrd="2" presId="urn:microsoft.com/office/officeart/2005/8/layout/hList7"/>
    <dgm:cxn modelId="{D25E6AB5-F2E8-437A-825D-3E177E9A3FDA}" type="presOf" srcId="{5FC3C730-A236-4BDE-B38C-D69C34FE6C83}" destId="{1D786033-7EB2-44B7-917C-25ABB42667A9}" srcOrd="1" destOrd="0" presId="urn:microsoft.com/office/officeart/2005/8/layout/hList7"/>
    <dgm:cxn modelId="{AC929031-43BF-491F-8916-F20A57958212}" type="presOf" srcId="{F0AEA463-D402-42DF-BE7A-049451E173D0}" destId="{55530A5F-8540-4891-8513-FCDE26F1A44A}" srcOrd="0" destOrd="0" presId="urn:microsoft.com/office/officeart/2005/8/layout/hList7"/>
    <dgm:cxn modelId="{C7FF6603-1CBA-43BF-BFD0-E85BDDCFEFA0}" type="presOf" srcId="{43C54618-748C-4DE0-9B0A-E7773E18434C}" destId="{DEF90262-87D6-464D-9951-7BC1E4410691}" srcOrd="0" destOrd="0" presId="urn:microsoft.com/office/officeart/2005/8/layout/hList7"/>
    <dgm:cxn modelId="{0F480BB6-551F-4C10-8BF3-CBEA5BC1EB85}" type="presOf" srcId="{79389F55-0266-425F-AF70-E83278FD94FD}" destId="{D7699BFC-7B7A-43B8-8A32-BC09DB809BAF}" srcOrd="1" destOrd="0" presId="urn:microsoft.com/office/officeart/2005/8/layout/hList7"/>
    <dgm:cxn modelId="{7DE1996F-6573-42A0-AC0F-2690484003F1}" type="presOf" srcId="{84919AF1-770F-4A91-B81A-8C4411814982}" destId="{6770D1B9-0D97-477B-AB3E-CE9AB6BA7218}" srcOrd="0" destOrd="3" presId="urn:microsoft.com/office/officeart/2005/8/layout/hList7"/>
    <dgm:cxn modelId="{6E28C837-1973-47B9-B878-9ABA31D681B0}" type="presOf" srcId="{79389F55-0266-425F-AF70-E83278FD94FD}" destId="{41C6C0FF-A729-49BA-AAC9-304C18C5611D}" srcOrd="0" destOrd="0" presId="urn:microsoft.com/office/officeart/2005/8/layout/hList7"/>
    <dgm:cxn modelId="{3661E7E7-DB49-4CB4-AC9A-52E226F6BB8D}" type="presOf" srcId="{5FC3C730-A236-4BDE-B38C-D69C34FE6C83}" destId="{6770D1B9-0D97-477B-AB3E-CE9AB6BA7218}" srcOrd="0" destOrd="0" presId="urn:microsoft.com/office/officeart/2005/8/layout/hList7"/>
    <dgm:cxn modelId="{A5CC9A05-1451-486E-8C30-1B8BFBC53DB8}" type="presOf" srcId="{823B5C19-9BE2-4DE5-A84A-E3192C48F025}" destId="{1D786033-7EB2-44B7-917C-25ABB42667A9}" srcOrd="1" destOrd="2" presId="urn:microsoft.com/office/officeart/2005/8/layout/hList7"/>
    <dgm:cxn modelId="{8EB315BA-10F3-4B6A-AC73-BA61032869E4}" srcId="{5FC3C730-A236-4BDE-B38C-D69C34FE6C83}" destId="{84919AF1-770F-4A91-B81A-8C4411814982}" srcOrd="2" destOrd="0" parTransId="{98D7E481-92A3-4A3C-9AE6-0AEF0137B312}" sibTransId="{9E6F104D-DC99-4421-BBCA-AEBD1345F97F}"/>
    <dgm:cxn modelId="{D60A6867-BA80-442A-8F45-F2F433ED56CD}" type="presOf" srcId="{1B5065D2-23B7-4FC9-A3D0-434B5F44CEB4}" destId="{D7699BFC-7B7A-43B8-8A32-BC09DB809BAF}" srcOrd="1" destOrd="2" presId="urn:microsoft.com/office/officeart/2005/8/layout/hList7"/>
    <dgm:cxn modelId="{2E53BA2B-0FC2-4B0E-9A8D-AC14859A28CA}" srcId="{43C54618-748C-4DE0-9B0A-E7773E18434C}" destId="{5FC3C730-A236-4BDE-B38C-D69C34FE6C83}" srcOrd="1" destOrd="0" parTransId="{2BED0CAE-6C3E-4FBD-9529-5D6F5351B05F}" sibTransId="{D440D821-422F-4906-9259-9F7AF2097E4E}"/>
    <dgm:cxn modelId="{C39F1310-E315-4781-8FA5-3FECEF1434A2}" type="presOf" srcId="{952B20C4-6E54-4A4E-9C34-5F286C8326DC}" destId="{6770D1B9-0D97-477B-AB3E-CE9AB6BA7218}" srcOrd="0" destOrd="1" presId="urn:microsoft.com/office/officeart/2005/8/layout/hList7"/>
    <dgm:cxn modelId="{D4200F16-5E00-4346-958F-B02B5105369A}" type="presOf" srcId="{8E7009E7-DEB0-4259-BF2D-B54DBE2D2C04}" destId="{D7699BFC-7B7A-43B8-8A32-BC09DB809BAF}" srcOrd="1" destOrd="3" presId="urn:microsoft.com/office/officeart/2005/8/layout/hList7"/>
    <dgm:cxn modelId="{77A8795D-2AB6-4640-9F0E-97066F887C73}" type="presOf" srcId="{952B20C4-6E54-4A4E-9C34-5F286C8326DC}" destId="{1D786033-7EB2-44B7-917C-25ABB42667A9}" srcOrd="1" destOrd="1" presId="urn:microsoft.com/office/officeart/2005/8/layout/hList7"/>
    <dgm:cxn modelId="{E75E1F52-9FC5-46B8-A7D4-D97DA8C4E16F}" srcId="{79389F55-0266-425F-AF70-E83278FD94FD}" destId="{8E7009E7-DEB0-4259-BF2D-B54DBE2D2C04}" srcOrd="2" destOrd="0" parTransId="{9F9BE5A6-5FA1-4827-94B2-E1EBDD5475D5}" sibTransId="{22AA4C3F-B0C6-47CC-97EA-4CA9D8EEAEED}"/>
    <dgm:cxn modelId="{8EFBEDED-711A-4406-A46A-A1A64D29633C}" type="presParOf" srcId="{DEF90262-87D6-464D-9951-7BC1E4410691}" destId="{CB270183-6C89-4D90-8F05-E5E51C9FE0D3}" srcOrd="0" destOrd="0" presId="urn:microsoft.com/office/officeart/2005/8/layout/hList7"/>
    <dgm:cxn modelId="{879C7378-8ECE-4280-B1C3-276442957D87}" type="presParOf" srcId="{DEF90262-87D6-464D-9951-7BC1E4410691}" destId="{E7B2F254-85FC-4D93-9486-054FE7FCBDC1}" srcOrd="1" destOrd="0" presId="urn:microsoft.com/office/officeart/2005/8/layout/hList7"/>
    <dgm:cxn modelId="{9DF45084-2F99-42EB-9AE7-24E8F7289F93}" type="presParOf" srcId="{E7B2F254-85FC-4D93-9486-054FE7FCBDC1}" destId="{55D5EB0A-346C-4CBC-A5DF-A3EDA44B47B7}" srcOrd="0" destOrd="0" presId="urn:microsoft.com/office/officeart/2005/8/layout/hList7"/>
    <dgm:cxn modelId="{6FEF8269-CA1D-40B0-B0DA-5D66DDDB8E59}" type="presParOf" srcId="{55D5EB0A-346C-4CBC-A5DF-A3EDA44B47B7}" destId="{41C6C0FF-A729-49BA-AAC9-304C18C5611D}" srcOrd="0" destOrd="0" presId="urn:microsoft.com/office/officeart/2005/8/layout/hList7"/>
    <dgm:cxn modelId="{72B1E458-8915-40DE-BAB7-B39FD37421D7}" type="presParOf" srcId="{55D5EB0A-346C-4CBC-A5DF-A3EDA44B47B7}" destId="{D7699BFC-7B7A-43B8-8A32-BC09DB809BAF}" srcOrd="1" destOrd="0" presId="urn:microsoft.com/office/officeart/2005/8/layout/hList7"/>
    <dgm:cxn modelId="{0ACC0D2B-CFC3-40CE-BD78-C3E7580671F0}" type="presParOf" srcId="{55D5EB0A-346C-4CBC-A5DF-A3EDA44B47B7}" destId="{EEF421D9-C084-45EC-AB22-11F1713D1D1D}" srcOrd="2" destOrd="0" presId="urn:microsoft.com/office/officeart/2005/8/layout/hList7"/>
    <dgm:cxn modelId="{628E4849-3947-4DD0-B113-ABEA46A881B3}" type="presParOf" srcId="{55D5EB0A-346C-4CBC-A5DF-A3EDA44B47B7}" destId="{CE5B5668-D364-43C3-BAF3-D0A5DCFCB7FF}" srcOrd="3" destOrd="0" presId="urn:microsoft.com/office/officeart/2005/8/layout/hList7"/>
    <dgm:cxn modelId="{C9CB08B4-673C-40C6-8141-9C364F7BB881}" type="presParOf" srcId="{E7B2F254-85FC-4D93-9486-054FE7FCBDC1}" destId="{55530A5F-8540-4891-8513-FCDE26F1A44A}" srcOrd="1" destOrd="0" presId="urn:microsoft.com/office/officeart/2005/8/layout/hList7"/>
    <dgm:cxn modelId="{A383FC1A-825E-4373-81FB-46A00AE03407}" type="presParOf" srcId="{E7B2F254-85FC-4D93-9486-054FE7FCBDC1}" destId="{B046CD6E-41FC-42AD-BB74-79227BB23D15}" srcOrd="2" destOrd="0" presId="urn:microsoft.com/office/officeart/2005/8/layout/hList7"/>
    <dgm:cxn modelId="{DD3E2454-9D0E-49D8-8C58-292ABC33D30F}" type="presParOf" srcId="{B046CD6E-41FC-42AD-BB74-79227BB23D15}" destId="{6770D1B9-0D97-477B-AB3E-CE9AB6BA7218}" srcOrd="0" destOrd="0" presId="urn:microsoft.com/office/officeart/2005/8/layout/hList7"/>
    <dgm:cxn modelId="{5470B6AF-8DDC-448E-B81E-F7B67E727D22}" type="presParOf" srcId="{B046CD6E-41FC-42AD-BB74-79227BB23D15}" destId="{1D786033-7EB2-44B7-917C-25ABB42667A9}" srcOrd="1" destOrd="0" presId="urn:microsoft.com/office/officeart/2005/8/layout/hList7"/>
    <dgm:cxn modelId="{B0072AEC-D71E-4F21-B1C7-5CAD8A0C2D08}" type="presParOf" srcId="{B046CD6E-41FC-42AD-BB74-79227BB23D15}" destId="{26FAF898-280E-494E-8D18-5898C46216E0}" srcOrd="2" destOrd="0" presId="urn:microsoft.com/office/officeart/2005/8/layout/hList7"/>
    <dgm:cxn modelId="{86F70307-EFEB-4F36-9F04-503CA16D0CF3}" type="presParOf" srcId="{B046CD6E-41FC-42AD-BB74-79227BB23D15}" destId="{AFAB3724-E3C1-4A0E-8D89-814DA82D2FF2}" srcOrd="3" destOrd="0" presId="urn:microsoft.com/office/officeart/2005/8/layout/hList7"/>
  </dgm:cxnLst>
  <dgm:bg/>
  <dgm:whole/>
</dgm:dataModel>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9/25/2008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‹N°›</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9/25/2008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‹N°›</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microsoft.com/france/formation/nouvelle_certification/default.mspx"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microsoft.com/france/formation/cert/default.mspx"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microsoft.com/france/formation/cours/default.aspx"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www.microsoft.com/france/formation/debuter/cursus.asp" TargetMode="External"/><Relationship Id="rId4" Type="http://schemas.openxmlformats.org/officeDocument/2006/relationships/hyperlink" Target="http://www.microsoft.com/france/formation/examens/default.aspx"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xfrm>
            <a:off x="414343" y="3798890"/>
            <a:ext cx="6021387" cy="230832"/>
          </a:xfrm>
          <a:noFill/>
          <a:ln/>
        </p:spPr>
        <p:txBody>
          <a:bodyPr>
            <a:normAutofit fontScale="25000" lnSpcReduction="20000"/>
          </a:bodyPr>
          <a:lstStyle/>
          <a:p>
            <a:pPr>
              <a:lnSpc>
                <a:spcPct val="80000"/>
              </a:lnSpc>
            </a:pPr>
            <a:endParaRPr lang="en-US" b="0" baseline="0" dirty="0" smtClean="0"/>
          </a:p>
        </p:txBody>
      </p:sp>
      <p:sp>
        <p:nvSpPr>
          <p:cNvPr id="4" name="Date Placeholder 3"/>
          <p:cNvSpPr>
            <a:spLocks noGrp="1"/>
          </p:cNvSpPr>
          <p:nvPr>
            <p:ph type="dt" sz="quarter" idx="1"/>
          </p:nvPr>
        </p:nvSpPr>
        <p:spPr/>
        <p:txBody>
          <a:bodyPr/>
          <a:lstStyle/>
          <a:p>
            <a:pPr>
              <a:defRPr/>
            </a:pPr>
            <a:fld id="{F1495EE7-319A-405A-B20B-800CA87947CF}" type="datetime8">
              <a:rPr lang="en-US" smtClean="0"/>
              <a:pPr>
                <a:defRPr/>
              </a:pPr>
              <a:t>9/25/2008 10:11 AM</a:t>
            </a:fld>
            <a:endParaRPr lang="en-US" dirty="0"/>
          </a:p>
        </p:txBody>
      </p:sp>
      <p:sp>
        <p:nvSpPr>
          <p:cNvPr id="46085" name="Footer Placeholder 4"/>
          <p:cNvSpPr>
            <a:spLocks noGrp="1"/>
          </p:cNvSpPr>
          <p:nvPr>
            <p:ph type="ftr" sz="quarter" idx="4"/>
          </p:nvPr>
        </p:nvSpPr>
        <p:spPr>
          <a:noFill/>
        </p:spPr>
        <p:txBody>
          <a:bodyPr/>
          <a:lstStyle/>
          <a:p>
            <a:r>
              <a:rPr lang="en-US" dirty="0" smtClean="0">
                <a:latin typeface="Arial" pitchFamily="34" charset="0"/>
              </a:rPr>
              <a:t>©2006 Microsoft Corporation. All rights reserved.</a:t>
            </a:r>
          </a:p>
          <a:p>
            <a:r>
              <a:rPr lang="en-US" dirty="0" smtClean="0">
                <a:latin typeface="Arial" pitchFamily="34" charset="0"/>
              </a:rPr>
              <a:t>This presentation is for informational purposes only. Microsoft makes no warranties, express or implied, in this summary.</a:t>
            </a:r>
          </a:p>
        </p:txBody>
      </p:sp>
      <p:sp>
        <p:nvSpPr>
          <p:cNvPr id="6" name="Slide Number Placeholder 5"/>
          <p:cNvSpPr>
            <a:spLocks noGrp="1"/>
          </p:cNvSpPr>
          <p:nvPr>
            <p:ph type="sldNum" sz="quarter" idx="5"/>
          </p:nvPr>
        </p:nvSpPr>
        <p:spPr/>
        <p:txBody>
          <a:bodyPr/>
          <a:lstStyle/>
          <a:p>
            <a:pPr>
              <a:defRPr/>
            </a:pPr>
            <a:fld id="{671E21A8-2E1B-4D86-BC9D-B853D6043508}" type="slidenum">
              <a:rPr lang="en-US" smtClean="0"/>
              <a:pPr>
                <a:defRPr/>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SQL Server 2008 continues the tradition</a:t>
            </a:r>
            <a:r>
              <a:rPr lang="en-US" baseline="0" dirty="0" smtClean="0"/>
              <a:t> of </a:t>
            </a:r>
            <a:r>
              <a:rPr lang="en-US" dirty="0" smtClean="0"/>
              <a:t>making it easier</a:t>
            </a:r>
            <a:r>
              <a:rPr lang="en-US" baseline="0" dirty="0" smtClean="0"/>
              <a:t> to deploy, manage, monitor and tune enterprise data and analytical applications.  By reducing the time it takes to administer the infrastructure, to troubleshoot and optimize the platform, it frees the DBA to focus on higher value tasks like adding new applications to serve your business.</a:t>
            </a:r>
          </a:p>
          <a:p>
            <a:endParaRPr lang="en-US" baseline="0" dirty="0" smtClean="0"/>
          </a:p>
          <a:p>
            <a:r>
              <a:rPr lang="en-US" baseline="0" dirty="0" smtClean="0"/>
              <a:t>SQL Server 2005 provided flexible administrative options – whether it is an easy to use visual administration tool in SSMS or extensive </a:t>
            </a:r>
            <a:r>
              <a:rPr lang="en-US" baseline="0" dirty="0" err="1" smtClean="0"/>
              <a:t>apis</a:t>
            </a:r>
            <a:r>
              <a:rPr lang="en-US" baseline="0" dirty="0" smtClean="0"/>
              <a:t> for DBA to program their own scripts using SMO. With SS 2008 – we have enhanced SSMS with easier to use interfaces and wizards while exposing our APIS directly to </a:t>
            </a:r>
            <a:r>
              <a:rPr lang="en-US" baseline="0" dirty="0" err="1" smtClean="0"/>
              <a:t>Powershell</a:t>
            </a:r>
            <a:r>
              <a:rPr lang="en-US" baseline="0" dirty="0" smtClean="0"/>
              <a:t> – the new scripting languages introduced as part of Windows Server 2008. this enables Administrators to more easily automate common tasks from the OS to the DB.</a:t>
            </a:r>
          </a:p>
          <a:p>
            <a:endParaRPr lang="en-US" baseline="0" dirty="0" smtClean="0"/>
          </a:p>
          <a:p>
            <a:r>
              <a:rPr lang="en-US" baseline="0" dirty="0" err="1" smtClean="0"/>
              <a:t>Everytime</a:t>
            </a:r>
            <a:r>
              <a:rPr lang="en-US" baseline="0" dirty="0" smtClean="0"/>
              <a:t> a company adds a new application or a new module for their ERP – they need to get a DBA to manage their data. To enable administrators to more easily manage their growing number of databases, SQL Server 2008 introduces new policy based management framework that enables DBAs to manage their infrastructure with a common set of policies whether it is for operations like backup and restore or common security policies enabling better compliance. DBA can create a common configuration policy for all Financial Applications and publish them. All Financial DBs can now subscribe to these policies and will adhere to new auditing settings, security setting or data archival settings. We can also monitor the compliance of the systems to these policies. For more info – lets go to the demo.</a:t>
            </a:r>
          </a:p>
          <a:p>
            <a:endParaRPr lang="en-US" baseline="0" dirty="0" smtClean="0"/>
          </a:p>
          <a:p>
            <a:r>
              <a:rPr lang="en-US" baseline="0" dirty="0" smtClean="0"/>
              <a:t>From system health perspective – the introduction of Performance Studio and performance tuning tools like Query Analyzer provides a rich set of capabilities for </a:t>
            </a:r>
            <a:r>
              <a:rPr lang="en-US" baseline="0" dirty="0" err="1" smtClean="0"/>
              <a:t>Admins</a:t>
            </a:r>
            <a:r>
              <a:rPr lang="en-US" baseline="0" dirty="0" smtClean="0"/>
              <a:t> to monitor and tune the platform.</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2FA5B6-7BC7-4B9F-96F1-509B68717970}"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Microsoft and</a:t>
            </a:r>
            <a:r>
              <a:rPr lang="en-US" baseline="0" dirty="0" smtClean="0"/>
              <a:t> </a:t>
            </a:r>
            <a:r>
              <a:rPr lang="en-US" dirty="0" smtClean="0"/>
              <a:t>SQL Server have</a:t>
            </a:r>
            <a:r>
              <a:rPr lang="en-US" baseline="0" dirty="0" smtClean="0"/>
              <a:t> always </a:t>
            </a:r>
            <a:r>
              <a:rPr lang="en-US" baseline="0" dirty="0" err="1" smtClean="0"/>
              <a:t>focussed</a:t>
            </a:r>
            <a:r>
              <a:rPr lang="en-US" baseline="0" dirty="0" smtClean="0"/>
              <a:t> on providing a platform that enables developers to build applications that are secure, reliable and can be brought to market in less time. We are proud of our community and </a:t>
            </a:r>
            <a:r>
              <a:rPr lang="en-US" baseline="0" dirty="0" err="1" smtClean="0"/>
              <a:t>parnter</a:t>
            </a:r>
            <a:r>
              <a:rPr lang="en-US" baseline="0" dirty="0" smtClean="0"/>
              <a:t> ecosystem with over 3000 ISVs building applications for SQL Server .</a:t>
            </a:r>
          </a:p>
          <a:p>
            <a:endParaRPr lang="en-US" baseline="0" dirty="0" smtClean="0"/>
          </a:p>
          <a:p>
            <a:r>
              <a:rPr lang="en-US" baseline="0" dirty="0" smtClean="0"/>
              <a:t>With SQL server 2008 and .NET Framework – we are making advances in enabling developers to reduce the complexity of accessing data. This is normally the most common activity in applications and there is a lot of repeatable code that increases the cost of support and development. With the ADO.NET Entity Framework and </a:t>
            </a:r>
            <a:r>
              <a:rPr lang="en-US" baseline="0" dirty="0" err="1" smtClean="0"/>
              <a:t>sQL</a:t>
            </a:r>
            <a:r>
              <a:rPr lang="en-US" baseline="0" dirty="0" smtClean="0"/>
              <a:t> Server we enable developers to define business entities like Customer and Products instead of individual tables, rows and columns. Developers can also access these entities with the introduction of LINQ. LINQ was introduced to reduce the need for developers to create SQL Statements embedded in strings everywhere and then having to bind objects as values come back from the database. </a:t>
            </a:r>
          </a:p>
          <a:p>
            <a:endParaRPr lang="en-US" baseline="0" dirty="0" smtClean="0"/>
          </a:p>
          <a:p>
            <a:r>
              <a:rPr lang="en-US" baseline="0" dirty="0" smtClean="0"/>
              <a:t>We have always supported connectivity to our </a:t>
            </a:r>
            <a:r>
              <a:rPr lang="en-US" baseline="0" dirty="0" err="1" smtClean="0"/>
              <a:t>dataplaform</a:t>
            </a:r>
            <a:r>
              <a:rPr lang="en-US" baseline="0" dirty="0" smtClean="0"/>
              <a:t> whether it is managed code like ADO.NET or unmanaged code via ODBC. We also support applications that are built using Java /J2EE and emerging web technologies like PHP.</a:t>
            </a:r>
          </a:p>
          <a:p>
            <a:r>
              <a:rPr lang="en-US" baseline="0" dirty="0" smtClean="0"/>
              <a:t>We have also </a:t>
            </a:r>
            <a:r>
              <a:rPr lang="en-US" baseline="0" dirty="0" err="1" smtClean="0"/>
              <a:t>signficantly</a:t>
            </a:r>
            <a:r>
              <a:rPr lang="en-US" baseline="0" dirty="0" smtClean="0"/>
              <a:t> enhanced the capabilities of developers to define complex </a:t>
            </a:r>
            <a:r>
              <a:rPr lang="en-US" baseline="0" dirty="0" err="1" smtClean="0"/>
              <a:t>busines</a:t>
            </a:r>
            <a:r>
              <a:rPr lang="en-US" baseline="0" dirty="0" smtClean="0"/>
              <a:t> logic in the database with enhancements to T/SQL. This included Table Value Parameters and </a:t>
            </a:r>
            <a:r>
              <a:rPr lang="en-US" baseline="0" dirty="0" err="1" smtClean="0"/>
              <a:t>intellisense</a:t>
            </a:r>
            <a:r>
              <a:rPr lang="en-US" baseline="0" dirty="0" smtClean="0"/>
              <a:t> capabilities within SSMS.</a:t>
            </a:r>
          </a:p>
          <a:p>
            <a:endParaRPr lang="en-US" baseline="0" dirty="0" smtClean="0"/>
          </a:p>
          <a:p>
            <a:endParaRPr lang="en-US" baseline="0" dirty="0" smtClean="0"/>
          </a:p>
          <a:p>
            <a:r>
              <a:rPr lang="en-US" baseline="0" dirty="0" smtClean="0"/>
              <a:t>For Example – UPS driver comes to Microsoft to deliver packages. He has a mobile device that is plugged into his truck and downloads information via Satellite from corporate. </a:t>
            </a:r>
            <a:r>
              <a:rPr lang="en-US" baseline="0" dirty="0" err="1" smtClean="0"/>
              <a:t>He/She</a:t>
            </a:r>
            <a:r>
              <a:rPr lang="en-US" baseline="0" dirty="0" smtClean="0"/>
              <a:t> takes the mobile device with him </a:t>
            </a:r>
            <a:r>
              <a:rPr lang="en-US" baseline="0" dirty="0" err="1" smtClean="0"/>
              <a:t>ashe</a:t>
            </a:r>
            <a:r>
              <a:rPr lang="en-US" baseline="0" dirty="0" smtClean="0"/>
              <a:t> walks to each building and delivers the packages. Takes down the status and signatures as needed. This data is stored locally on the device. He comes back to this truck – plugs his device back in- </a:t>
            </a:r>
            <a:r>
              <a:rPr lang="en-US" baseline="0" dirty="0" err="1" smtClean="0"/>
              <a:t>suncrhonize</a:t>
            </a:r>
            <a:r>
              <a:rPr lang="en-US" baseline="0" dirty="0" smtClean="0"/>
              <a:t> with corporate – and the latest information sis now available on the web. </a:t>
            </a:r>
          </a:p>
          <a:p>
            <a:r>
              <a:rPr lang="en-US" baseline="0" dirty="0" smtClean="0"/>
              <a:t>As mobile devices become more powerful and prevalent – uses want to use apps on their device similar to their e-mail capabilities. SQL Server Compact </a:t>
            </a:r>
            <a:r>
              <a:rPr lang="en-US" baseline="0" dirty="0" err="1" smtClean="0"/>
              <a:t>Editiona</a:t>
            </a:r>
            <a:r>
              <a:rPr lang="en-US" baseline="0" dirty="0" smtClean="0"/>
              <a:t> </a:t>
            </a:r>
            <a:r>
              <a:rPr lang="en-US" baseline="0" dirty="0" err="1" smtClean="0"/>
              <a:t>nd</a:t>
            </a:r>
            <a:r>
              <a:rPr lang="en-US" baseline="0" dirty="0" smtClean="0"/>
              <a:t> Microsoft </a:t>
            </a:r>
            <a:r>
              <a:rPr lang="en-US" baseline="0" dirty="0" err="1" smtClean="0"/>
              <a:t>Syncrhonization</a:t>
            </a:r>
            <a:r>
              <a:rPr lang="en-US" baseline="0" dirty="0" smtClean="0"/>
              <a:t> Platform enables developers </a:t>
            </a:r>
            <a:r>
              <a:rPr lang="en-US" baseline="0" dirty="0" err="1" smtClean="0"/>
              <a:t>toprovide</a:t>
            </a:r>
            <a:r>
              <a:rPr lang="en-US" baseline="0" dirty="0" smtClean="0"/>
              <a:t> similar apps that can work offline and then </a:t>
            </a:r>
            <a:r>
              <a:rPr lang="en-US" baseline="0" dirty="0" err="1" smtClean="0"/>
              <a:t>syncrhonize</a:t>
            </a:r>
            <a:r>
              <a:rPr lang="en-US" baseline="0" dirty="0" smtClean="0"/>
              <a:t> as needed with corporate. Compact provides the secure local data store while .NET Framework provides the </a:t>
            </a:r>
            <a:r>
              <a:rPr lang="en-US" baseline="0" dirty="0" err="1" smtClean="0"/>
              <a:t>apis</a:t>
            </a:r>
            <a:r>
              <a:rPr lang="en-US" baseline="0" dirty="0" smtClean="0"/>
              <a:t> </a:t>
            </a:r>
            <a:r>
              <a:rPr lang="en-US" baseline="0" dirty="0" err="1" smtClean="0"/>
              <a:t>tosynch</a:t>
            </a:r>
            <a:r>
              <a:rPr lang="en-US" baseline="0" dirty="0" smtClean="0"/>
              <a:t> the data.</a:t>
            </a:r>
            <a:endParaRPr lang="en-US" dirty="0"/>
          </a:p>
        </p:txBody>
      </p:sp>
      <p:sp>
        <p:nvSpPr>
          <p:cNvPr id="4" name="Slide Number Placeholder 3"/>
          <p:cNvSpPr>
            <a:spLocks noGrp="1"/>
          </p:cNvSpPr>
          <p:nvPr>
            <p:ph type="sldNum" sz="quarter" idx="10"/>
          </p:nvPr>
        </p:nvSpPr>
        <p:spPr/>
        <p:txBody>
          <a:bodyPr/>
          <a:lstStyle/>
          <a:p>
            <a:fld id="{412FA5B6-7BC7-4B9F-96F1-509B68717970}"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aseline="0" dirty="0" smtClean="0"/>
              <a:t>Lets take the example of a patient with an MRI Scan – Each MRI scan generates 100s of images. As organizations struggle this mange this content – they are also faced with increasing regulations. Wouldn’t it be useful to use the rich set of services that database provides on top of these documents. Whether it is rich set of security services from authorization to </a:t>
            </a:r>
            <a:r>
              <a:rPr lang="en-US" baseline="0" dirty="0" err="1" smtClean="0"/>
              <a:t>authenticaiton</a:t>
            </a:r>
            <a:r>
              <a:rPr lang="en-US" baseline="0" dirty="0" smtClean="0"/>
              <a:t> to Backup and Restore functionality. To enable this SQL Server 2008 introduces a new data type – </a:t>
            </a:r>
            <a:r>
              <a:rPr lang="en-US" baseline="0" dirty="0" err="1" smtClean="0"/>
              <a:t>FileStream</a:t>
            </a:r>
            <a:r>
              <a:rPr lang="en-US" baseline="0" dirty="0" smtClean="0"/>
              <a:t> – that enables you to store document son the field system but manage it from the DB – whether it is saving it as part of a transaction or applying the same security rules. </a:t>
            </a:r>
            <a:r>
              <a:rPr lang="en-US" baseline="0" dirty="0"/>
              <a:t> </a:t>
            </a:r>
            <a:endParaRPr lang="en-US" baseline="0" dirty="0" smtClean="0"/>
          </a:p>
          <a:p>
            <a:r>
              <a:rPr lang="en-US" baseline="0" dirty="0" smtClean="0"/>
              <a:t>Orgs are also struggling to find insights not only from their relational info but also from their text – SQL Server 2008 provides a highly efficient full text search capability that enables uses to search through large text items</a:t>
            </a:r>
          </a:p>
          <a:p>
            <a:endParaRPr lang="en-US" baseline="0" dirty="0" smtClean="0"/>
          </a:p>
          <a:p>
            <a:r>
              <a:rPr lang="en-US" baseline="0" dirty="0" smtClean="0"/>
              <a:t>Location </a:t>
            </a:r>
            <a:r>
              <a:rPr lang="en-US" baseline="0" dirty="0" err="1" smtClean="0"/>
              <a:t>informaiton</a:t>
            </a:r>
            <a:r>
              <a:rPr lang="en-US" baseline="0" dirty="0" smtClean="0"/>
              <a:t> is becoming more important – Whether it is the government putting together property maps or retailers trying to do customer – store affinity analysis – SQL Server 2008 introduces new data types that support the latest spatial standards and provides the ability to easily create applications that incorporate location information</a:t>
            </a:r>
          </a:p>
          <a:p>
            <a:endParaRPr lang="en-US" baseline="0" dirty="0" smtClean="0"/>
          </a:p>
        </p:txBody>
      </p:sp>
      <p:sp>
        <p:nvSpPr>
          <p:cNvPr id="4" name="Slide Number Placeholder 3"/>
          <p:cNvSpPr>
            <a:spLocks noGrp="1"/>
          </p:cNvSpPr>
          <p:nvPr>
            <p:ph type="sldNum" sz="quarter" idx="10"/>
          </p:nvPr>
        </p:nvSpPr>
        <p:spPr/>
        <p:txBody>
          <a:bodyPr/>
          <a:lstStyle/>
          <a:p>
            <a:fld id="{412FA5B6-7BC7-4B9F-96F1-509B68717970}"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9/25/2008 10:11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hape 4"/>
          <p:cNvSpPr>
            <a:spLocks noGrp="1" noChangeArrowheads="1"/>
          </p:cNvSpPr>
          <p:nvPr>
            <p:ph type="sldNum" sz="quarter" idx="4294967295"/>
          </p:nvPr>
        </p:nvSpPr>
        <p:spPr bwMode="auto">
          <a:xfrm>
            <a:off x="3884033" y="8684927"/>
            <a:ext cx="2972421" cy="457513"/>
          </a:xfrm>
          <a:prstGeom prst="rect">
            <a:avLst/>
          </a:prstGeom>
          <a:noFill/>
          <a:ln>
            <a:miter lim="800000"/>
            <a:headEnd/>
            <a:tailEnd/>
          </a:ln>
        </p:spPr>
        <p:txBody>
          <a:bodyPr lIns="94032" tIns="47019" rIns="94032" bIns="47019"/>
          <a:lstStyle/>
          <a:p>
            <a:pPr>
              <a:spcBef>
                <a:spcPct val="50000"/>
              </a:spcBef>
            </a:pPr>
            <a:fld id="{EB1FD0ED-010A-4403-B3C0-A43A0B208DCD}" type="slidenum">
              <a:rPr lang="en-US"/>
              <a:pPr>
                <a:spcBef>
                  <a:spcPct val="50000"/>
                </a:spcBef>
              </a:pPr>
              <a:t>18</a:t>
            </a:fld>
            <a:endParaRPr lang="en-US"/>
          </a:p>
        </p:txBody>
      </p:sp>
      <p:sp>
        <p:nvSpPr>
          <p:cNvPr id="88067" name="Rectangle 834561"/>
          <p:cNvSpPr>
            <a:spLocks noGrp="1" noRot="1" noChangeAspect="1" noChangeArrowheads="1" noTextEdit="1"/>
          </p:cNvSpPr>
          <p:nvPr>
            <p:ph type="sldImg"/>
          </p:nvPr>
        </p:nvSpPr>
        <p:spPr>
          <a:xfrm>
            <a:off x="2271713" y="685800"/>
            <a:ext cx="2582862" cy="1938338"/>
          </a:xfrm>
          <a:ln cap="flat">
            <a:headEnd type="none" w="med" len="med"/>
            <a:tailEnd type="none" w="med" len="med"/>
          </a:ln>
        </p:spPr>
      </p:sp>
      <p:sp>
        <p:nvSpPr>
          <p:cNvPr id="88068" name="Rectangle 834562"/>
          <p:cNvSpPr>
            <a:spLocks noGrp="1" noChangeArrowheads="1"/>
          </p:cNvSpPr>
          <p:nvPr>
            <p:ph type="body" idx="1"/>
          </p:nvPr>
        </p:nvSpPr>
        <p:spPr>
          <a:noFill/>
          <a:ln/>
        </p:spPr>
        <p:txBody>
          <a:bodyPr/>
          <a:lstStyle/>
          <a:p>
            <a:pPr eaLnBrk="1" hangingPunct="1"/>
            <a:r>
              <a:rPr lang="en-US" baseline="0" dirty="0" smtClean="0">
                <a:latin typeface="Futura Bk"/>
              </a:rPr>
              <a:t>3 Key benefits from SQL Server</a:t>
            </a:r>
          </a:p>
          <a:p>
            <a:pPr eaLnBrk="1" hangingPunct="1"/>
            <a:endParaRPr lang="en-US" baseline="0" dirty="0" smtClean="0">
              <a:latin typeface="Futura Bk"/>
            </a:endParaRPr>
          </a:p>
          <a:p>
            <a:pPr eaLnBrk="1" hangingPunct="1"/>
            <a:r>
              <a:rPr lang="en-US" baseline="0" dirty="0" smtClean="0">
                <a:latin typeface="Futura Bk"/>
              </a:rPr>
              <a:t>Trusted – runs your business critical applications</a:t>
            </a:r>
          </a:p>
          <a:p>
            <a:pPr eaLnBrk="1" hangingPunct="1"/>
            <a:r>
              <a:rPr lang="en-US" baseline="0" dirty="0" smtClean="0">
                <a:latin typeface="Futura Bk"/>
              </a:rPr>
              <a:t>Productive – simplifies management and development of apps – enabling your DBAs and developer to do more with less time</a:t>
            </a:r>
          </a:p>
          <a:p>
            <a:pPr eaLnBrk="1" hangingPunct="1"/>
            <a:r>
              <a:rPr lang="en-US" baseline="0" dirty="0" smtClean="0">
                <a:latin typeface="Futura Bk"/>
              </a:rPr>
              <a:t>Intelligent – Reach all users with </a:t>
            </a:r>
            <a:r>
              <a:rPr lang="en-US" baseline="0" dirty="0" err="1" smtClean="0">
                <a:latin typeface="Futura Bk"/>
              </a:rPr>
              <a:t>rekevant</a:t>
            </a:r>
            <a:r>
              <a:rPr lang="en-US" baseline="0" dirty="0" smtClean="0">
                <a:latin typeface="Futura Bk"/>
              </a:rPr>
              <a:t> information</a:t>
            </a:r>
          </a:p>
          <a:p>
            <a:pPr eaLnBrk="1" hangingPunct="1"/>
            <a:endParaRPr lang="en-US" dirty="0" smtClean="0">
              <a:latin typeface="Futura Bk"/>
            </a:endParaRPr>
          </a:p>
          <a:p>
            <a:pPr eaLnBrk="1" hangingPunct="1"/>
            <a:endParaRPr lang="en-US" dirty="0" smtClean="0">
              <a:latin typeface="Futura Bk"/>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dt" sz="quarter" idx="1"/>
          </p:nvPr>
        </p:nvSpPr>
        <p:spPr>
          <a:noFill/>
        </p:spPr>
        <p:txBody>
          <a:bodyPr/>
          <a:lstStyle/>
          <a:p>
            <a:fld id="{3A9CE3B1-7A70-4C2C-9CF8-FA43F43FA15E}" type="datetime8">
              <a:rPr lang="en-US" smtClean="0"/>
              <a:pPr/>
              <a:t>9/25/2008 10:11 AM</a:t>
            </a:fld>
            <a:endParaRPr lang="en-US" dirty="0" smtClean="0"/>
          </a:p>
        </p:txBody>
      </p:sp>
      <p:sp>
        <p:nvSpPr>
          <p:cNvPr id="18434" name="Rectangle 6"/>
          <p:cNvSpPr>
            <a:spLocks noGrp="1" noChangeArrowheads="1"/>
          </p:cNvSpPr>
          <p:nvPr>
            <p:ph type="ftr" sz="quarter" idx="4"/>
          </p:nvPr>
        </p:nvSpPr>
        <p:spPr>
          <a:noFill/>
        </p:spPr>
        <p:txBody>
          <a:bodyPr/>
          <a:lstStyle/>
          <a:p>
            <a:r>
              <a:rPr lang="en-US" dirty="0" smtClean="0"/>
              <a:t>© 2004 Microsoft Corporation. All rights reserved.</a:t>
            </a:r>
          </a:p>
          <a:p>
            <a:pPr eaLnBrk="0" hangingPunct="0"/>
            <a:r>
              <a:rPr lang="en-US" dirty="0" smtClean="0"/>
              <a:t>This presentation is for informational purposes only. Microsoft makes no warranties, express or implied, in this summary.</a:t>
            </a:r>
          </a:p>
        </p:txBody>
      </p:sp>
      <p:sp>
        <p:nvSpPr>
          <p:cNvPr id="18435" name="Rectangle 7"/>
          <p:cNvSpPr>
            <a:spLocks noGrp="1" noChangeArrowheads="1"/>
          </p:cNvSpPr>
          <p:nvPr>
            <p:ph type="sldNum" sz="quarter" idx="5"/>
          </p:nvPr>
        </p:nvSpPr>
        <p:spPr>
          <a:noFill/>
        </p:spPr>
        <p:txBody>
          <a:bodyPr/>
          <a:lstStyle/>
          <a:p>
            <a:fld id="{72BF4A68-C86D-4668-B049-B22C8138AACE}" type="slidenum">
              <a:rPr lang="en-US" smtClean="0"/>
              <a:pPr/>
              <a:t>19</a:t>
            </a:fld>
            <a:endParaRPr lang="en-US" dirty="0" smtClean="0"/>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p:spPr>
        <p:txBody>
          <a:bodyPr/>
          <a:lstStyle/>
          <a:p>
            <a:pPr eaLnBrk="1" hangingPunct="1">
              <a:buFont typeface="Arial" pitchFamily="34" charset="0"/>
              <a:buNone/>
            </a:pPr>
            <a:r>
              <a:rPr lang="en-GB" dirty="0" smtClean="0"/>
              <a:t>SQL Server</a:t>
            </a:r>
            <a:r>
              <a:rPr lang="en-GB" baseline="0" dirty="0" smtClean="0"/>
              <a:t> </a:t>
            </a:r>
            <a:r>
              <a:rPr lang="en-GB" baseline="0" dirty="0" err="1" smtClean="0"/>
              <a:t>fournit</a:t>
            </a:r>
            <a:r>
              <a:rPr lang="en-GB" baseline="0" dirty="0" smtClean="0"/>
              <a:t> </a:t>
            </a:r>
            <a:r>
              <a:rPr lang="en-GB" baseline="0" dirty="0" err="1" smtClean="0"/>
              <a:t>une</a:t>
            </a:r>
            <a:r>
              <a:rPr lang="en-GB" baseline="0" dirty="0" smtClean="0"/>
              <a:t> </a:t>
            </a:r>
            <a:r>
              <a:rPr lang="en-GB" baseline="0" dirty="0" err="1" smtClean="0"/>
              <a:t>plateforme</a:t>
            </a:r>
            <a:r>
              <a:rPr lang="en-GB" baseline="0" dirty="0" smtClean="0"/>
              <a:t> </a:t>
            </a:r>
            <a:r>
              <a:rPr lang="en-GB" baseline="0" dirty="0" err="1" smtClean="0"/>
              <a:t>complète</a:t>
            </a:r>
            <a:r>
              <a:rPr lang="en-GB" baseline="0" dirty="0" smtClean="0"/>
              <a:t> de bout en bout pour la business intelligence</a:t>
            </a:r>
            <a:r>
              <a:rPr lang="en-GB" dirty="0" smtClean="0"/>
              <a:t>.</a:t>
            </a:r>
          </a:p>
          <a:p>
            <a:pPr eaLnBrk="1" hangingPunct="1">
              <a:buFont typeface="Arial" pitchFamily="34" charset="0"/>
              <a:buNone/>
            </a:pPr>
            <a:endParaRPr lang="en-GB" dirty="0" smtClean="0"/>
          </a:p>
          <a:p>
            <a:pPr eaLnBrk="1" hangingPunct="1">
              <a:buFont typeface="Arial" pitchFamily="34" charset="0"/>
              <a:buChar char="•"/>
            </a:pPr>
            <a:r>
              <a:rPr lang="en-GB" dirty="0" smtClean="0"/>
              <a:t> </a:t>
            </a:r>
            <a:r>
              <a:rPr lang="en-GB" b="1" dirty="0" err="1" smtClean="0"/>
              <a:t>Stockage</a:t>
            </a:r>
            <a:r>
              <a:rPr lang="en-GB" dirty="0" smtClean="0"/>
              <a:t> – La base de </a:t>
            </a:r>
            <a:r>
              <a:rPr lang="en-GB" dirty="0" err="1" smtClean="0"/>
              <a:t>données</a:t>
            </a:r>
            <a:r>
              <a:rPr lang="en-GB" baseline="0" dirty="0" smtClean="0"/>
              <a:t> SQL Server  </a:t>
            </a:r>
            <a:r>
              <a:rPr lang="en-GB" baseline="0" dirty="0" err="1" smtClean="0"/>
              <a:t>fournit</a:t>
            </a:r>
            <a:r>
              <a:rPr lang="en-GB" baseline="0" dirty="0" smtClean="0"/>
              <a:t> de </a:t>
            </a:r>
            <a:r>
              <a:rPr lang="en-GB" baseline="0" dirty="0" err="1" smtClean="0"/>
              <a:t>hautes</a:t>
            </a:r>
            <a:r>
              <a:rPr lang="en-GB" baseline="0" dirty="0" smtClean="0"/>
              <a:t> performances, </a:t>
            </a:r>
            <a:r>
              <a:rPr lang="en-GB" baseline="0" dirty="0" err="1" smtClean="0"/>
              <a:t>fiabilité</a:t>
            </a:r>
            <a:r>
              <a:rPr lang="en-GB" baseline="0" dirty="0" smtClean="0"/>
              <a:t> </a:t>
            </a:r>
            <a:r>
              <a:rPr lang="en-GB" baseline="0" dirty="0" err="1" smtClean="0"/>
              <a:t>ey</a:t>
            </a:r>
            <a:r>
              <a:rPr lang="en-GB" baseline="0" dirty="0" smtClean="0"/>
              <a:t> </a:t>
            </a:r>
            <a:r>
              <a:rPr lang="en-GB" baseline="0" dirty="0" err="1" smtClean="0"/>
              <a:t>montée</a:t>
            </a:r>
            <a:r>
              <a:rPr lang="en-GB" baseline="0" dirty="0" smtClean="0"/>
              <a:t> en charge pour les </a:t>
            </a:r>
            <a:r>
              <a:rPr lang="en-GB" baseline="0" dirty="0" err="1" smtClean="0"/>
              <a:t>datawarehouse</a:t>
            </a:r>
            <a:r>
              <a:rPr lang="en-GB" baseline="0" dirty="0" smtClean="0"/>
              <a:t> </a:t>
            </a:r>
            <a:r>
              <a:rPr lang="en-GB" baseline="0" dirty="0" err="1" smtClean="0"/>
              <a:t>d’entreprise</a:t>
            </a:r>
            <a:r>
              <a:rPr lang="en-GB" baseline="0" dirty="0" smtClean="0"/>
              <a:t>. (SQL Server 2005 </a:t>
            </a:r>
            <a:r>
              <a:rPr lang="en-GB" baseline="0" dirty="0" err="1" smtClean="0"/>
              <a:t>est</a:t>
            </a:r>
            <a:r>
              <a:rPr lang="en-GB" baseline="0" dirty="0" smtClean="0"/>
              <a:t> </a:t>
            </a:r>
            <a:r>
              <a:rPr lang="en-GB" baseline="0" dirty="0" err="1" smtClean="0"/>
              <a:t>classé</a:t>
            </a:r>
            <a:r>
              <a:rPr lang="en-GB" baseline="0" dirty="0" smtClean="0"/>
              <a:t> leader </a:t>
            </a:r>
            <a:r>
              <a:rPr lang="en-GB" baseline="0" dirty="0" err="1" smtClean="0"/>
              <a:t>dans</a:t>
            </a:r>
            <a:r>
              <a:rPr lang="en-GB" baseline="0" dirty="0" smtClean="0"/>
              <a:t> la </a:t>
            </a:r>
            <a:r>
              <a:rPr lang="en-GB" baseline="0" dirty="0" err="1" smtClean="0"/>
              <a:t>matrice</a:t>
            </a:r>
            <a:r>
              <a:rPr lang="en-GB" baseline="0" dirty="0" smtClean="0"/>
              <a:t> </a:t>
            </a:r>
            <a:r>
              <a:rPr lang="en-GB" baseline="0" dirty="0" err="1" smtClean="0"/>
              <a:t>gartner</a:t>
            </a:r>
            <a:r>
              <a:rPr lang="en-GB" baseline="0" dirty="0" smtClean="0"/>
              <a:t> des solutions de </a:t>
            </a:r>
            <a:r>
              <a:rPr lang="en-GB" baseline="0" dirty="0" err="1" smtClean="0"/>
              <a:t>DataWarehouse</a:t>
            </a:r>
            <a:r>
              <a:rPr lang="en-GB" baseline="0" dirty="0" smtClean="0"/>
              <a:t>).</a:t>
            </a:r>
          </a:p>
          <a:p>
            <a:pPr eaLnBrk="1" hangingPunct="1">
              <a:buFont typeface="Arial" pitchFamily="34" charset="0"/>
              <a:buChar char="•"/>
            </a:pPr>
            <a:endParaRPr lang="en-GB" baseline="0" dirty="0" smtClean="0"/>
          </a:p>
          <a:p>
            <a:pPr eaLnBrk="1" hangingPunct="1">
              <a:buFont typeface="Arial" pitchFamily="34" charset="0"/>
              <a:buChar char="•"/>
            </a:pPr>
            <a:r>
              <a:rPr lang="en-GB" baseline="0" dirty="0" smtClean="0"/>
              <a:t> </a:t>
            </a:r>
            <a:r>
              <a:rPr lang="en-GB" b="1" baseline="0" dirty="0" smtClean="0"/>
              <a:t>Integration de </a:t>
            </a:r>
            <a:r>
              <a:rPr lang="en-GB" b="1" baseline="0" dirty="0" err="1" smtClean="0"/>
              <a:t>données</a:t>
            </a:r>
            <a:r>
              <a:rPr lang="en-GB" baseline="0" dirty="0" smtClean="0"/>
              <a:t> – SQL Server Integration Services </a:t>
            </a:r>
            <a:r>
              <a:rPr lang="en-GB" baseline="0" dirty="0" err="1" smtClean="0"/>
              <a:t>fournit</a:t>
            </a:r>
            <a:r>
              <a:rPr lang="en-GB" baseline="0" dirty="0" smtClean="0"/>
              <a:t> les services </a:t>
            </a:r>
            <a:r>
              <a:rPr lang="en-GB" baseline="0" dirty="0" err="1" smtClean="0"/>
              <a:t>attendus</a:t>
            </a:r>
            <a:r>
              <a:rPr lang="en-GB" baseline="0" dirty="0" smtClean="0"/>
              <a:t> pour un ETL </a:t>
            </a:r>
            <a:r>
              <a:rPr lang="en-GB" baseline="0" dirty="0" err="1" smtClean="0"/>
              <a:t>d’entreprise</a:t>
            </a:r>
            <a:r>
              <a:rPr lang="en-GB" baseline="0" dirty="0" smtClean="0"/>
              <a:t> et </a:t>
            </a:r>
            <a:r>
              <a:rPr lang="en-GB" baseline="0" dirty="0" err="1" smtClean="0"/>
              <a:t>va</a:t>
            </a:r>
            <a:r>
              <a:rPr lang="en-GB" baseline="0" dirty="0" smtClean="0"/>
              <a:t> </a:t>
            </a:r>
            <a:r>
              <a:rPr lang="en-GB" baseline="0" dirty="0" err="1" smtClean="0"/>
              <a:t>même</a:t>
            </a:r>
            <a:r>
              <a:rPr lang="en-GB" baseline="0" dirty="0" smtClean="0"/>
              <a:t> au </a:t>
            </a:r>
            <a:r>
              <a:rPr lang="en-GB" baseline="0" dirty="0" err="1" smtClean="0"/>
              <a:t>delà</a:t>
            </a:r>
            <a:r>
              <a:rPr lang="en-GB" baseline="0" dirty="0" smtClean="0"/>
              <a:t> car </a:t>
            </a:r>
            <a:r>
              <a:rPr lang="en-GB" baseline="0" dirty="0" err="1" smtClean="0"/>
              <a:t>intègre</a:t>
            </a:r>
            <a:r>
              <a:rPr lang="en-GB" baseline="0" dirty="0" smtClean="0"/>
              <a:t> des </a:t>
            </a:r>
            <a:r>
              <a:rPr lang="en-GB" baseline="0" dirty="0" err="1" smtClean="0"/>
              <a:t>fonctions</a:t>
            </a:r>
            <a:r>
              <a:rPr lang="en-GB" baseline="0" dirty="0" smtClean="0"/>
              <a:t> de DQM (</a:t>
            </a:r>
            <a:r>
              <a:rPr lang="en-GB" baseline="0" dirty="0" err="1" smtClean="0"/>
              <a:t>Gestion</a:t>
            </a:r>
            <a:r>
              <a:rPr lang="en-GB" baseline="0" dirty="0" smtClean="0"/>
              <a:t> de la </a:t>
            </a:r>
            <a:r>
              <a:rPr lang="en-GB" baseline="0" dirty="0" err="1" smtClean="0"/>
              <a:t>qualité</a:t>
            </a:r>
            <a:r>
              <a:rPr lang="en-GB" baseline="0" dirty="0" smtClean="0"/>
              <a:t> des </a:t>
            </a:r>
            <a:r>
              <a:rPr lang="en-GB" baseline="0" dirty="0" err="1" smtClean="0"/>
              <a:t>données</a:t>
            </a:r>
            <a:r>
              <a:rPr lang="en-GB" baseline="0" dirty="0" smtClean="0"/>
              <a:t>).</a:t>
            </a:r>
          </a:p>
          <a:p>
            <a:pPr eaLnBrk="1" hangingPunct="1">
              <a:buFont typeface="Arial" pitchFamily="34" charset="0"/>
              <a:buChar char="•"/>
            </a:pPr>
            <a:endParaRPr lang="en-GB" baseline="0" dirty="0" smtClean="0"/>
          </a:p>
          <a:p>
            <a:pPr eaLnBrk="1" hangingPunct="1">
              <a:buFont typeface="Arial" pitchFamily="34" charset="0"/>
              <a:buChar char="•"/>
            </a:pPr>
            <a:r>
              <a:rPr lang="en-GB" baseline="0" dirty="0" smtClean="0"/>
              <a:t> </a:t>
            </a:r>
            <a:r>
              <a:rPr lang="en-GB" b="1" baseline="0" dirty="0" smtClean="0"/>
              <a:t>Analyse</a:t>
            </a:r>
            <a:r>
              <a:rPr lang="en-GB" baseline="0" dirty="0" smtClean="0"/>
              <a:t> – SQL Server Analysis Services </a:t>
            </a:r>
            <a:r>
              <a:rPr lang="en-GB" baseline="0" dirty="0" err="1" smtClean="0"/>
              <a:t>fournit</a:t>
            </a:r>
            <a:r>
              <a:rPr lang="en-GB" baseline="0" dirty="0" smtClean="0"/>
              <a:t> un </a:t>
            </a:r>
            <a:r>
              <a:rPr lang="en-GB" baseline="0" dirty="0" err="1" smtClean="0"/>
              <a:t>moteur</a:t>
            </a:r>
            <a:r>
              <a:rPr lang="en-GB" baseline="0" dirty="0" smtClean="0"/>
              <a:t> OLAP et </a:t>
            </a:r>
            <a:r>
              <a:rPr lang="en-GB" baseline="0" dirty="0" err="1" smtClean="0"/>
              <a:t>Datamining</a:t>
            </a:r>
            <a:r>
              <a:rPr lang="en-GB" baseline="0" dirty="0" smtClean="0"/>
              <a:t> </a:t>
            </a:r>
            <a:r>
              <a:rPr lang="en-GB" baseline="0" dirty="0" err="1" smtClean="0"/>
              <a:t>permettant</a:t>
            </a:r>
            <a:r>
              <a:rPr lang="en-GB" baseline="0" dirty="0" smtClean="0"/>
              <a:t> aux </a:t>
            </a:r>
            <a:r>
              <a:rPr lang="en-GB" baseline="0" dirty="0" err="1" smtClean="0"/>
              <a:t>utilisateurs</a:t>
            </a:r>
            <a:r>
              <a:rPr lang="en-GB" baseline="0" dirty="0" smtClean="0"/>
              <a:t> </a:t>
            </a:r>
            <a:r>
              <a:rPr lang="en-GB" baseline="0" dirty="0" err="1" smtClean="0"/>
              <a:t>d’extraire</a:t>
            </a:r>
            <a:r>
              <a:rPr lang="en-GB" baseline="0" dirty="0" smtClean="0"/>
              <a:t> </a:t>
            </a:r>
            <a:r>
              <a:rPr lang="en-GB" baseline="0" dirty="0" err="1" smtClean="0"/>
              <a:t>directement</a:t>
            </a:r>
            <a:r>
              <a:rPr lang="en-GB" baseline="0" dirty="0" smtClean="0"/>
              <a:t> de </a:t>
            </a:r>
            <a:r>
              <a:rPr lang="en-GB" baseline="0" dirty="0" err="1" smtClean="0"/>
              <a:t>l’information</a:t>
            </a:r>
            <a:r>
              <a:rPr lang="en-GB" baseline="0" dirty="0" smtClean="0"/>
              <a:t> utile à </a:t>
            </a:r>
            <a:r>
              <a:rPr lang="en-GB" baseline="0" dirty="0" err="1" smtClean="0"/>
              <a:t>partir</a:t>
            </a:r>
            <a:r>
              <a:rPr lang="en-GB" baseline="0" dirty="0" smtClean="0"/>
              <a:t> des </a:t>
            </a:r>
            <a:r>
              <a:rPr lang="en-GB" baseline="0" dirty="0" err="1" smtClean="0"/>
              <a:t>données</a:t>
            </a:r>
            <a:r>
              <a:rPr lang="en-GB" baseline="0" dirty="0" smtClean="0"/>
              <a:t> brutes de </a:t>
            </a:r>
            <a:r>
              <a:rPr lang="en-GB" baseline="0" dirty="0" err="1" smtClean="0"/>
              <a:t>l’enteprise</a:t>
            </a:r>
            <a:r>
              <a:rPr lang="en-GB" baseline="0" dirty="0" smtClean="0"/>
              <a:t> =&gt; </a:t>
            </a:r>
            <a:r>
              <a:rPr lang="en-GB" baseline="0" dirty="0" err="1" smtClean="0"/>
              <a:t>ils</a:t>
            </a:r>
            <a:r>
              <a:rPr lang="en-GB" baseline="0" dirty="0" smtClean="0"/>
              <a:t> </a:t>
            </a:r>
            <a:r>
              <a:rPr lang="en-GB" baseline="0" dirty="0" err="1" smtClean="0"/>
              <a:t>comprennent</a:t>
            </a:r>
            <a:r>
              <a:rPr lang="en-GB" baseline="0" dirty="0" smtClean="0"/>
              <a:t> </a:t>
            </a:r>
            <a:r>
              <a:rPr lang="en-GB" baseline="0" dirty="0" err="1" smtClean="0"/>
              <a:t>mieux</a:t>
            </a:r>
            <a:r>
              <a:rPr lang="en-GB" baseline="0" dirty="0" smtClean="0"/>
              <a:t> </a:t>
            </a:r>
            <a:r>
              <a:rPr lang="en-GB" baseline="0" dirty="0" err="1" smtClean="0"/>
              <a:t>leur</a:t>
            </a:r>
            <a:r>
              <a:rPr lang="en-GB" baseline="0" dirty="0" smtClean="0"/>
              <a:t> business, plus </a:t>
            </a:r>
            <a:r>
              <a:rPr lang="en-GB" baseline="0" dirty="0" err="1" smtClean="0"/>
              <a:t>rapidemment</a:t>
            </a:r>
            <a:r>
              <a:rPr lang="en-GB" baseline="0" dirty="0" smtClean="0"/>
              <a:t> (le </a:t>
            </a:r>
            <a:r>
              <a:rPr lang="en-GB" baseline="0" dirty="0" err="1" smtClean="0"/>
              <a:t>moteur</a:t>
            </a:r>
            <a:r>
              <a:rPr lang="en-GB" baseline="0" dirty="0" smtClean="0"/>
              <a:t> OLAP </a:t>
            </a:r>
            <a:r>
              <a:rPr lang="en-GB" baseline="0" dirty="0" err="1" smtClean="0"/>
              <a:t>est</a:t>
            </a:r>
            <a:r>
              <a:rPr lang="en-GB" baseline="0" dirty="0" smtClean="0"/>
              <a:t> #1 du </a:t>
            </a:r>
            <a:r>
              <a:rPr lang="en-GB" baseline="0" dirty="0" err="1" smtClean="0"/>
              <a:t>marché</a:t>
            </a:r>
            <a:r>
              <a:rPr lang="en-GB" baseline="0" dirty="0" smtClean="0"/>
              <a:t> </a:t>
            </a:r>
            <a:r>
              <a:rPr lang="en-GB" baseline="0" dirty="0" err="1" smtClean="0"/>
              <a:t>selon</a:t>
            </a:r>
            <a:r>
              <a:rPr lang="en-GB" baseline="0" dirty="0" smtClean="0"/>
              <a:t> OLAP Report)</a:t>
            </a:r>
          </a:p>
          <a:p>
            <a:pPr eaLnBrk="1" hangingPunct="1">
              <a:buFont typeface="Arial" pitchFamily="34" charset="0"/>
              <a:buChar char="•"/>
            </a:pPr>
            <a:endParaRPr lang="en-GB" baseline="0" dirty="0" smtClean="0"/>
          </a:p>
          <a:p>
            <a:pPr eaLnBrk="1" hangingPunct="1">
              <a:buFont typeface="Arial" pitchFamily="34" charset="0"/>
              <a:buChar char="•"/>
            </a:pPr>
            <a:r>
              <a:rPr lang="en-GB" baseline="0" dirty="0" smtClean="0"/>
              <a:t> </a:t>
            </a:r>
            <a:r>
              <a:rPr lang="en-GB" b="1" baseline="0" dirty="0" smtClean="0"/>
              <a:t>Reporting</a:t>
            </a:r>
            <a:r>
              <a:rPr lang="en-GB" baseline="0" dirty="0" smtClean="0"/>
              <a:t> – SQL Server Reporting Services </a:t>
            </a:r>
            <a:r>
              <a:rPr lang="en-GB" baseline="0" dirty="0" err="1" smtClean="0"/>
              <a:t>fournit</a:t>
            </a:r>
            <a:r>
              <a:rPr lang="en-GB" baseline="0" dirty="0" smtClean="0"/>
              <a:t> </a:t>
            </a:r>
            <a:r>
              <a:rPr lang="en-GB" baseline="0" dirty="0" err="1" smtClean="0"/>
              <a:t>l’ensemble</a:t>
            </a:r>
            <a:r>
              <a:rPr lang="en-GB" baseline="0" dirty="0" smtClean="0"/>
              <a:t> des services </a:t>
            </a:r>
            <a:r>
              <a:rPr lang="en-GB" baseline="0" dirty="0" err="1" smtClean="0"/>
              <a:t>attendus</a:t>
            </a:r>
            <a:r>
              <a:rPr lang="en-GB" baseline="0" dirty="0" smtClean="0"/>
              <a:t> </a:t>
            </a:r>
            <a:r>
              <a:rPr lang="en-GB" baseline="0" dirty="0" err="1" smtClean="0"/>
              <a:t>d’une</a:t>
            </a:r>
            <a:r>
              <a:rPr lang="en-GB" baseline="0" dirty="0" smtClean="0"/>
              <a:t> </a:t>
            </a:r>
            <a:r>
              <a:rPr lang="en-GB" baseline="0" dirty="0" err="1" smtClean="0"/>
              <a:t>soltuion</a:t>
            </a:r>
            <a:r>
              <a:rPr lang="en-GB" baseline="0" dirty="0" smtClean="0"/>
              <a:t> de reporting </a:t>
            </a:r>
            <a:r>
              <a:rPr lang="en-GB" baseline="0" dirty="0" err="1" smtClean="0"/>
              <a:t>d’entreprise</a:t>
            </a:r>
            <a:r>
              <a:rPr lang="en-GB" baseline="0" dirty="0" smtClean="0"/>
              <a:t> (de la </a:t>
            </a:r>
            <a:r>
              <a:rPr lang="en-GB" baseline="0" dirty="0" err="1" smtClean="0"/>
              <a:t>création</a:t>
            </a:r>
            <a:r>
              <a:rPr lang="en-GB" baseline="0" dirty="0" smtClean="0"/>
              <a:t> du rapport, le </a:t>
            </a:r>
            <a:r>
              <a:rPr lang="en-GB" baseline="0" dirty="0" err="1" smtClean="0"/>
              <a:t>stockage</a:t>
            </a:r>
            <a:r>
              <a:rPr lang="en-GB" baseline="0" dirty="0" smtClean="0"/>
              <a:t> </a:t>
            </a:r>
            <a:r>
              <a:rPr lang="en-GB" baseline="0" dirty="0" err="1" smtClean="0"/>
              <a:t>dans</a:t>
            </a:r>
            <a:r>
              <a:rPr lang="en-GB" baseline="0" dirty="0" smtClean="0"/>
              <a:t> un </a:t>
            </a:r>
            <a:r>
              <a:rPr lang="en-GB" baseline="0" dirty="0" err="1" smtClean="0"/>
              <a:t>référentiel</a:t>
            </a:r>
            <a:r>
              <a:rPr lang="en-GB" baseline="0" dirty="0" smtClean="0"/>
              <a:t> </a:t>
            </a:r>
            <a:r>
              <a:rPr lang="en-GB" baseline="0" dirty="0" err="1" smtClean="0"/>
              <a:t>centralisé</a:t>
            </a:r>
            <a:r>
              <a:rPr lang="en-GB" baseline="0" dirty="0" smtClean="0"/>
              <a:t> à la diffusion multi </a:t>
            </a:r>
            <a:r>
              <a:rPr lang="en-GB" baseline="0" dirty="0" err="1" smtClean="0"/>
              <a:t>canaux</a:t>
            </a:r>
            <a:r>
              <a:rPr lang="en-GB" baseline="0" dirty="0" smtClean="0"/>
              <a:t> et multi format en mode push (via email </a:t>
            </a:r>
            <a:r>
              <a:rPr lang="en-GB" baseline="0" dirty="0" err="1" smtClean="0"/>
              <a:t>ou</a:t>
            </a:r>
            <a:r>
              <a:rPr lang="en-GB" baseline="0" dirty="0" smtClean="0"/>
              <a:t> </a:t>
            </a:r>
            <a:r>
              <a:rPr lang="en-GB" baseline="0" dirty="0" err="1" smtClean="0"/>
              <a:t>sur</a:t>
            </a:r>
            <a:r>
              <a:rPr lang="en-GB" baseline="0" dirty="0" smtClean="0"/>
              <a:t> un share) </a:t>
            </a:r>
            <a:r>
              <a:rPr lang="en-GB" baseline="0" dirty="0" err="1" smtClean="0"/>
              <a:t>ou</a:t>
            </a:r>
            <a:r>
              <a:rPr lang="en-GB" baseline="0" dirty="0" smtClean="0"/>
              <a:t> pull (</a:t>
            </a:r>
            <a:r>
              <a:rPr lang="en-GB" baseline="0" dirty="0" err="1" smtClean="0"/>
              <a:t>sur</a:t>
            </a:r>
            <a:r>
              <a:rPr lang="en-GB" baseline="0" dirty="0" smtClean="0"/>
              <a:t> un site web par </a:t>
            </a:r>
            <a:r>
              <a:rPr lang="en-GB" baseline="0" dirty="0" err="1" smtClean="0"/>
              <a:t>exemple</a:t>
            </a:r>
            <a:r>
              <a:rPr lang="en-GB" baseline="0" dirty="0" smtClean="0"/>
              <a:t>)).</a:t>
            </a:r>
            <a:endParaRPr lang="en-GB"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9/25/2008 10:11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20</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SQL Server provides a comprehensive and scalable data warehouse</a:t>
            </a:r>
            <a:r>
              <a:rPr lang="en-US" baseline="0" dirty="0" smtClean="0"/>
              <a:t> platform that enables organizations to build large scale enterprise data warehouses that can consolidate data from disparate systems within your organizations and manage them more effectively </a:t>
            </a:r>
          </a:p>
          <a:p>
            <a:r>
              <a:rPr lang="en-US" baseline="0" dirty="0" smtClean="0"/>
              <a:t>SQL Server has enjoyed significant growth In DW –In the latest DW Tools report from IDC SQL Server has 2x the growth of Oracle, IBM And </a:t>
            </a:r>
            <a:r>
              <a:rPr lang="en-US" baseline="0" dirty="0" err="1" smtClean="0"/>
              <a:t>Teradata</a:t>
            </a:r>
            <a:r>
              <a:rPr lang="en-US" baseline="0" dirty="0" smtClean="0"/>
              <a:t>. </a:t>
            </a:r>
          </a:p>
          <a:p>
            <a:endParaRPr lang="en-US" baseline="0" dirty="0" smtClean="0"/>
          </a:p>
          <a:p>
            <a:r>
              <a:rPr lang="en-US" baseline="0" dirty="0" smtClean="0"/>
              <a:t>With SS 2008, To enable organizations to build data warehouses faster – we have significantly enhanced the ability to connect to different sources with ADO.NET improvements and with introduction of Change Data Capture that enables you to capture operational changes without </a:t>
            </a:r>
            <a:r>
              <a:rPr lang="en-US" baseline="0" dirty="0" err="1" smtClean="0"/>
              <a:t>imapct</a:t>
            </a:r>
            <a:r>
              <a:rPr lang="en-US" baseline="0" dirty="0" smtClean="0"/>
              <a:t> source systems. </a:t>
            </a:r>
          </a:p>
          <a:p>
            <a:r>
              <a:rPr lang="en-US" baseline="0" dirty="0" smtClean="0"/>
              <a:t>We are also providing new data profiling capabilities allowing developers to identify the dirty or incorrect  information prior to loading them into the data warehouse. We have significantly enhanced the performance of SSIS to enable you to integrate more data in less time. With these improvements we can enable new scenarios like Real Time BI</a:t>
            </a:r>
          </a:p>
          <a:p>
            <a:endParaRPr lang="en-US" baseline="0" dirty="0" smtClean="0"/>
          </a:p>
          <a:p>
            <a:r>
              <a:rPr lang="en-US" baseline="0" dirty="0" smtClean="0"/>
              <a:t>SQL Server has significantly enhanced the scalability and performance of data warehouses on SS 2008. With the introduction of data compression – we can store data the 10’s of terabytes of data more efficiently and at lower cost. This also provides performance gains especially in large I/O </a:t>
            </a:r>
            <a:r>
              <a:rPr lang="en-US" baseline="0" dirty="0" err="1" smtClean="0"/>
              <a:t>worklaods</a:t>
            </a:r>
            <a:r>
              <a:rPr lang="en-US" baseline="0" dirty="0" smtClean="0"/>
              <a:t> like DW queries. DW have several different workloads pulling data – whether it is your reporting or analysis or even applications that require the latest cleansed data. All these different solutions need to be able co-exist and retrieve data </a:t>
            </a:r>
            <a:r>
              <a:rPr lang="en-US" baseline="0" dirty="0" err="1" smtClean="0"/>
              <a:t>efficietnly</a:t>
            </a:r>
            <a:r>
              <a:rPr lang="en-US" baseline="0" dirty="0" smtClean="0"/>
              <a:t>. The introduction of Resource Governor enables these scenarios. Most DW store detailed data at the detail level ( for example store sales data at a daily level) but really analyze and report data at an aggregate level either at a week, month or quarter. SQL Server enables the management and creation of aggregates with Indexed Views</a:t>
            </a:r>
          </a:p>
          <a:p>
            <a:endParaRPr lang="en-US" baseline="0" dirty="0" smtClean="0"/>
          </a:p>
          <a:p>
            <a:endParaRPr lang="en-US" baseline="0" dirty="0" smtClean="0"/>
          </a:p>
          <a:p>
            <a:r>
              <a:rPr lang="en-US" baseline="0" dirty="0" smtClean="0"/>
              <a:t>We are also provide </a:t>
            </a:r>
            <a:r>
              <a:rPr lang="en-US" baseline="0" dirty="0" err="1" smtClean="0"/>
              <a:t>signficant</a:t>
            </a:r>
            <a:r>
              <a:rPr lang="en-US" baseline="0" dirty="0" smtClean="0"/>
              <a:t> enhancements in increasing the performance of queries on extremely large table with Star Join Query optimizations or enhanced partitioning</a:t>
            </a:r>
          </a:p>
        </p:txBody>
      </p:sp>
      <p:sp>
        <p:nvSpPr>
          <p:cNvPr id="4" name="Slide Number Placeholder 3"/>
          <p:cNvSpPr>
            <a:spLocks noGrp="1"/>
          </p:cNvSpPr>
          <p:nvPr>
            <p:ph type="sldNum" sz="quarter" idx="10"/>
          </p:nvPr>
        </p:nvSpPr>
        <p:spPr/>
        <p:txBody>
          <a:bodyPr/>
          <a:lstStyle/>
          <a:p>
            <a:fld id="{412FA5B6-7BC7-4B9F-96F1-509B68717970}"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SQL Server Reporting</a:t>
            </a:r>
            <a:r>
              <a:rPr lang="en-US" baseline="0" dirty="0" smtClean="0"/>
              <a:t> Services was introduced in 2004 to great reviews with significant </a:t>
            </a:r>
            <a:r>
              <a:rPr lang="en-US" baseline="0" dirty="0" err="1" smtClean="0"/>
              <a:t>enhancments</a:t>
            </a:r>
            <a:r>
              <a:rPr lang="en-US" baseline="0" dirty="0" smtClean="0"/>
              <a:t> for SQL Server 2005 with end user reporting tools. For SQL Server 2008 the focus has been on provide a scalable platform that can meet all your enterprise reporting needs and empowering end users with better visualizations and delivering information where they need it</a:t>
            </a:r>
          </a:p>
          <a:p>
            <a:endParaRPr lang="en-US" baseline="0" dirty="0" smtClean="0"/>
          </a:p>
          <a:p>
            <a:r>
              <a:rPr lang="en-US" baseline="0" dirty="0" smtClean="0"/>
              <a:t>From Scalability and Performance, we have significantly enhanced our reporting engine to render complex reports to more users. To enable developers to build more complex reports we have enhanced the design experience with easier tables, zooming capabilities, and embedded reports. We have also enhancing our security and authentication policies to enable organizations to share reports globally to their partners and external customers. </a:t>
            </a:r>
          </a:p>
          <a:p>
            <a:endParaRPr lang="en-US" baseline="0" dirty="0" smtClean="0"/>
          </a:p>
          <a:p>
            <a:r>
              <a:rPr lang="en-US" baseline="0" dirty="0" smtClean="0"/>
              <a:t>We enable organization to build powerful reports that enable users to visualize the information either via rich charts to flexible layouts enable you to present the information the way u want it. We have always believed in presenting the information through Microsoft Office. With SS 2008, we build on the strides of SQL Server 2005 SP2, where we allow users to share reports with deep integration of MOSS, and extend that to enable uses to render reports directly in Word and Excel.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2FA5B6-7BC7-4B9F-96F1-509B68717970}"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Segoe"/>
            </a:endParaRPr>
          </a:p>
        </p:txBody>
      </p:sp>
      <p:sp>
        <p:nvSpPr>
          <p:cNvPr id="4" name="Slide Number Placeholder 3"/>
          <p:cNvSpPr>
            <a:spLocks noGrp="1"/>
          </p:cNvSpPr>
          <p:nvPr>
            <p:ph type="sldNum" sz="quarter" idx="5"/>
          </p:nvPr>
        </p:nvSpPr>
        <p:spPr/>
        <p:txBody>
          <a:bodyPr/>
          <a:lstStyle/>
          <a:p>
            <a:pPr>
              <a:defRPr/>
            </a:pPr>
            <a:fld id="{28138675-CB0B-42CE-A1B7-EA3AC138F864}" type="slidenum">
              <a:rPr lang="en-US" smtClean="0"/>
              <a:pPr>
                <a:defRPr/>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hape 4"/>
          <p:cNvSpPr>
            <a:spLocks noGrp="1" noChangeArrowheads="1"/>
          </p:cNvSpPr>
          <p:nvPr>
            <p:ph type="sldNum" sz="quarter" idx="4294967295"/>
          </p:nvPr>
        </p:nvSpPr>
        <p:spPr bwMode="auto">
          <a:xfrm>
            <a:off x="3884033" y="8684927"/>
            <a:ext cx="2972421" cy="457513"/>
          </a:xfrm>
          <a:prstGeom prst="rect">
            <a:avLst/>
          </a:prstGeom>
          <a:noFill/>
          <a:ln>
            <a:miter lim="800000"/>
            <a:headEnd/>
            <a:tailEnd/>
          </a:ln>
        </p:spPr>
        <p:txBody>
          <a:bodyPr lIns="94032" tIns="47019" rIns="94032" bIns="47019"/>
          <a:lstStyle/>
          <a:p>
            <a:pPr>
              <a:spcBef>
                <a:spcPct val="50000"/>
              </a:spcBef>
            </a:pPr>
            <a:fld id="{EB1FD0ED-010A-4403-B3C0-A43A0B208DCD}" type="slidenum">
              <a:rPr lang="en-US"/>
              <a:pPr>
                <a:spcBef>
                  <a:spcPct val="50000"/>
                </a:spcBef>
              </a:pPr>
              <a:t>5</a:t>
            </a:fld>
            <a:endParaRPr lang="en-US"/>
          </a:p>
        </p:txBody>
      </p:sp>
      <p:sp>
        <p:nvSpPr>
          <p:cNvPr id="88067" name="Rectangle 834561"/>
          <p:cNvSpPr>
            <a:spLocks noGrp="1" noRot="1" noChangeAspect="1" noChangeArrowheads="1" noTextEdit="1"/>
          </p:cNvSpPr>
          <p:nvPr>
            <p:ph type="sldImg"/>
          </p:nvPr>
        </p:nvSpPr>
        <p:spPr>
          <a:xfrm>
            <a:off x="2271713" y="685800"/>
            <a:ext cx="2582862" cy="1938338"/>
          </a:xfrm>
          <a:ln cap="flat">
            <a:headEnd type="none" w="med" len="med"/>
            <a:tailEnd type="none" w="med" len="med"/>
          </a:ln>
        </p:spPr>
      </p:sp>
      <p:sp>
        <p:nvSpPr>
          <p:cNvPr id="88068" name="Rectangle 834562"/>
          <p:cNvSpPr>
            <a:spLocks noGrp="1" noChangeArrowheads="1"/>
          </p:cNvSpPr>
          <p:nvPr>
            <p:ph type="body" idx="1"/>
          </p:nvPr>
        </p:nvSpPr>
        <p:spPr>
          <a:noFill/>
          <a:ln/>
        </p:spPr>
        <p:txBody>
          <a:bodyPr/>
          <a:lstStyle/>
          <a:p>
            <a:pPr eaLnBrk="1" hangingPunct="1"/>
            <a:r>
              <a:rPr lang="en-US" baseline="0" dirty="0" smtClean="0">
                <a:latin typeface="Futura Bk"/>
              </a:rPr>
              <a:t>3 Key benefits from SQL Server</a:t>
            </a:r>
          </a:p>
          <a:p>
            <a:pPr eaLnBrk="1" hangingPunct="1"/>
            <a:endParaRPr lang="en-US" baseline="0" dirty="0" smtClean="0">
              <a:latin typeface="Futura Bk"/>
            </a:endParaRPr>
          </a:p>
          <a:p>
            <a:pPr eaLnBrk="1" hangingPunct="1"/>
            <a:r>
              <a:rPr lang="en-US" baseline="0" dirty="0" smtClean="0">
                <a:latin typeface="Futura Bk"/>
              </a:rPr>
              <a:t>Trusted – runs your business critical applications</a:t>
            </a:r>
          </a:p>
          <a:p>
            <a:pPr eaLnBrk="1" hangingPunct="1"/>
            <a:r>
              <a:rPr lang="en-US" baseline="0" dirty="0" smtClean="0">
                <a:latin typeface="Futura Bk"/>
              </a:rPr>
              <a:t>Productive – simplifies management and development of apps – enabling your DBAs and developer to do more with less time</a:t>
            </a:r>
          </a:p>
          <a:p>
            <a:pPr eaLnBrk="1" hangingPunct="1"/>
            <a:r>
              <a:rPr lang="en-US" baseline="0" dirty="0" smtClean="0">
                <a:latin typeface="Futura Bk"/>
              </a:rPr>
              <a:t>Intelligent – Reach all users with </a:t>
            </a:r>
            <a:r>
              <a:rPr lang="en-US" baseline="0" dirty="0" err="1" smtClean="0">
                <a:latin typeface="Futura Bk"/>
              </a:rPr>
              <a:t>rekevant</a:t>
            </a:r>
            <a:r>
              <a:rPr lang="en-US" baseline="0" dirty="0" smtClean="0">
                <a:latin typeface="Futura Bk"/>
              </a:rPr>
              <a:t> information</a:t>
            </a:r>
          </a:p>
          <a:p>
            <a:pPr eaLnBrk="1" hangingPunct="1"/>
            <a:endParaRPr lang="en-US" dirty="0" smtClean="0">
              <a:latin typeface="Futura Bk"/>
            </a:endParaRPr>
          </a:p>
          <a:p>
            <a:pPr eaLnBrk="1" hangingPunct="1"/>
            <a:endParaRPr lang="en-US" dirty="0" smtClean="0">
              <a:latin typeface="Futura Bk"/>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SQL Server has provide analytical services since SQL Server 7.0.</a:t>
            </a:r>
            <a:r>
              <a:rPr lang="en-US" baseline="0" dirty="0" smtClean="0"/>
              <a:t> Over the past many years, SQL Server Analysis Services has made impressive strides in the analysis market – being the market leader for the past 2 years with over 30% market share. </a:t>
            </a:r>
          </a:p>
          <a:p>
            <a:endParaRPr lang="en-US" baseline="0" dirty="0" smtClean="0"/>
          </a:p>
          <a:p>
            <a:r>
              <a:rPr lang="en-US" baseline="0" dirty="0" smtClean="0"/>
              <a:t>We build </a:t>
            </a:r>
            <a:r>
              <a:rPr lang="en-US" baseline="0" dirty="0" err="1" smtClean="0"/>
              <a:t>onthis</a:t>
            </a:r>
            <a:r>
              <a:rPr lang="en-US" baseline="0" dirty="0" smtClean="0"/>
              <a:t> impressive momentum with the release of SQL Server 2008. One of the key tenets for the release across the entire BI platform was scalability and performance. We made significant investment in Analysis that provides complex and comprehensive Analysis while delivering better response to more users. We have also enhanced the design experience for analysis services. We believe the best way to have highly </a:t>
            </a:r>
            <a:r>
              <a:rPr lang="en-US" baseline="0" dirty="0" err="1" smtClean="0"/>
              <a:t>performant</a:t>
            </a:r>
            <a:r>
              <a:rPr lang="en-US" baseline="0" dirty="0" smtClean="0"/>
              <a:t> cubes is to build them with proper design principles. To enable that we have provided prescriptive guidance throughout the design experience with best practice alerts and intuitive user design.</a:t>
            </a:r>
          </a:p>
          <a:p>
            <a:endParaRPr lang="en-US" baseline="0" dirty="0" smtClean="0"/>
          </a:p>
          <a:p>
            <a:r>
              <a:rPr lang="en-US" baseline="0" dirty="0" smtClean="0"/>
              <a:t>We also build on the power of the UDM to provide semantic layer for your business users. We have always integrated closely with Microsoft Office and with the integration of MOSS and PPS we provide the foundation for your performance management needs. We have a rich ecosystem of partners providing a variety of client tools providing you with the right interface for your need.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2FA5B6-7BC7-4B9F-96F1-509B68717970}"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dt" sz="quarter" idx="1"/>
          </p:nvPr>
        </p:nvSpPr>
        <p:spPr>
          <a:noFill/>
        </p:spPr>
        <p:txBody>
          <a:bodyPr/>
          <a:lstStyle/>
          <a:p>
            <a:fld id="{AE4A52CC-D8AE-4531-87A7-176B30144009}" type="datetime8">
              <a:rPr lang="en-US" smtClean="0">
                <a:latin typeface="Futura Bk" charset="0"/>
              </a:rPr>
              <a:pPr/>
              <a:t>9/25/2008 10:11 AM</a:t>
            </a:fld>
            <a:endParaRPr lang="en-US" smtClean="0">
              <a:latin typeface="Futura Bk" charset="0"/>
            </a:endParaRPr>
          </a:p>
        </p:txBody>
      </p:sp>
      <p:sp>
        <p:nvSpPr>
          <p:cNvPr id="104451" name="Rectangle 6"/>
          <p:cNvSpPr>
            <a:spLocks noGrp="1" noChangeArrowheads="1"/>
          </p:cNvSpPr>
          <p:nvPr>
            <p:ph type="ftr" sz="quarter" idx="4"/>
          </p:nvPr>
        </p:nvSpPr>
        <p:spPr>
          <a:noFill/>
        </p:spPr>
        <p:txBody>
          <a:bodyPr/>
          <a:lstStyle/>
          <a:p>
            <a:r>
              <a:rPr lang="en-US" smtClean="0">
                <a:latin typeface="Futura Bk" charset="0"/>
              </a:rPr>
              <a:t>© 2006 Microsoft Corporation. All rights reserved.</a:t>
            </a:r>
          </a:p>
          <a:p>
            <a:r>
              <a:rPr lang="en-US" smtClean="0">
                <a:latin typeface="Futura Bk" charset="0"/>
              </a:rPr>
              <a:t>This presentation is for informational purposes only. Microsoft makes no warranties, express or implied, in this summary.</a:t>
            </a:r>
            <a:endParaRPr lang="en-US" smtClean="0">
              <a:latin typeface="Times New Roman" pitchFamily="18" charset="0"/>
            </a:endParaRPr>
          </a:p>
        </p:txBody>
      </p:sp>
      <p:sp>
        <p:nvSpPr>
          <p:cNvPr id="104452" name="Rectangle 7"/>
          <p:cNvSpPr>
            <a:spLocks noGrp="1" noChangeArrowheads="1"/>
          </p:cNvSpPr>
          <p:nvPr>
            <p:ph type="sldNum" sz="quarter" idx="5"/>
          </p:nvPr>
        </p:nvSpPr>
        <p:spPr>
          <a:noFill/>
        </p:spPr>
        <p:txBody>
          <a:bodyPr/>
          <a:lstStyle/>
          <a:p>
            <a:fld id="{5286A2B7-5EF3-4EFD-8DEC-03F756928DAB}" type="slidenum">
              <a:rPr lang="en-US" smtClean="0">
                <a:latin typeface="Futura Bk" charset="0"/>
              </a:rPr>
              <a:pPr/>
              <a:t>25</a:t>
            </a:fld>
            <a:endParaRPr lang="en-US" smtClean="0">
              <a:latin typeface="Futura Bk" charset="0"/>
            </a:endParaRPr>
          </a:p>
        </p:txBody>
      </p:sp>
      <p:sp>
        <p:nvSpPr>
          <p:cNvPr id="104453" name="Rectangle 2"/>
          <p:cNvSpPr>
            <a:spLocks noGrp="1" noRot="1" noChangeAspect="1" noChangeArrowheads="1" noTextEdit="1"/>
          </p:cNvSpPr>
          <p:nvPr>
            <p:ph type="sldImg"/>
          </p:nvPr>
        </p:nvSpPr>
        <p:spPr>
          <a:xfrm>
            <a:off x="1144588" y="685800"/>
            <a:ext cx="4572000" cy="3429000"/>
          </a:xfrm>
          <a:ln/>
        </p:spPr>
      </p:sp>
      <p:sp>
        <p:nvSpPr>
          <p:cNvPr id="594947" name="Rectangle 3"/>
          <p:cNvSpPr>
            <a:spLocks noGrp="1" noChangeArrowheads="1"/>
          </p:cNvSpPr>
          <p:nvPr>
            <p:ph type="body" idx="1"/>
          </p:nvPr>
        </p:nvSpPr>
        <p:spPr>
          <a:xfrm>
            <a:off x="309564" y="4343400"/>
            <a:ext cx="6270625" cy="4114800"/>
          </a:xfrm>
        </p:spPr>
        <p:txBody>
          <a:bodyPr/>
          <a:lstStyle/>
          <a:p>
            <a:pPr lvl="1" eaLnBrk="1" hangingPunct="1">
              <a:defRPr/>
            </a:pPr>
            <a:endParaRPr lang="fr-FR" sz="10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hape 4"/>
          <p:cNvSpPr>
            <a:spLocks noGrp="1" noChangeArrowheads="1"/>
          </p:cNvSpPr>
          <p:nvPr>
            <p:ph type="sldNum" sz="quarter" idx="5"/>
          </p:nvPr>
        </p:nvSpPr>
        <p:spPr bwMode="auto">
          <a:xfrm>
            <a:off x="3883827" y="8684553"/>
            <a:ext cx="2972590" cy="457997"/>
          </a:xfrm>
          <a:ln>
            <a:miter lim="800000"/>
            <a:headEnd/>
            <a:tailEnd/>
          </a:ln>
        </p:spPr>
        <p:txBody>
          <a:bodyPr lIns="94027" tIns="47015" rIns="94027" bIns="47015"/>
          <a:lstStyle/>
          <a:p>
            <a:pPr>
              <a:spcBef>
                <a:spcPct val="50000"/>
              </a:spcBef>
              <a:defRPr/>
            </a:pPr>
            <a:fld id="{1F8DEB68-4DC4-4654-94F6-C984DCCBBD0B}" type="slidenum">
              <a:rPr lang="en-US"/>
              <a:pPr>
                <a:spcBef>
                  <a:spcPct val="50000"/>
                </a:spcBef>
                <a:defRPr/>
              </a:pPr>
              <a:t>26</a:t>
            </a:fld>
            <a:endParaRPr lang="en-US"/>
          </a:p>
        </p:txBody>
      </p:sp>
      <p:sp>
        <p:nvSpPr>
          <p:cNvPr id="96258" name="Rectangle 834561"/>
          <p:cNvSpPr>
            <a:spLocks noGrp="1" noRot="1" noChangeAspect="1" noChangeArrowheads="1" noTextEdit="1"/>
          </p:cNvSpPr>
          <p:nvPr>
            <p:ph type="sldImg"/>
          </p:nvPr>
        </p:nvSpPr>
        <p:spPr bwMode="auto">
          <a:xfrm>
            <a:off x="2271713" y="685800"/>
            <a:ext cx="2584450" cy="1938338"/>
          </a:xfrm>
          <a:noFill/>
          <a:ln cap="flat">
            <a:solidFill>
              <a:srgbClr val="000000"/>
            </a:solidFill>
            <a:miter lim="800000"/>
            <a:headEnd type="none" w="med" len="med"/>
            <a:tailEnd type="none" w="med" len="med"/>
          </a:ln>
        </p:spPr>
      </p:sp>
      <p:sp>
        <p:nvSpPr>
          <p:cNvPr id="96259" name="Rectangle 834562"/>
          <p:cNvSpPr>
            <a:spLocks noGrp="1" noChangeArrowheads="1"/>
          </p:cNvSpPr>
          <p:nvPr>
            <p:ph type="body" idx="1"/>
          </p:nvPr>
        </p:nvSpPr>
        <p:spPr bwMode="auto">
          <a:xfrm>
            <a:off x="414486" y="3798768"/>
            <a:ext cx="6021118" cy="3939355"/>
          </a:xfrm>
          <a:noFill/>
        </p:spPr>
        <p:txBody>
          <a:bodyPr wrap="square" numCol="1" anchor="t" anchorCtr="0" compatLnSpc="1">
            <a:prstTxWarp prst="textNoShape">
              <a:avLst/>
            </a:prstTxWarp>
          </a:bodyPr>
          <a:lstStyle/>
          <a:p>
            <a:pPr eaLnBrk="1" hangingPunct="1"/>
            <a:endParaRPr lang="en-US" smtClean="0">
              <a:latin typeface="Futura Bk"/>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A851FF-BF89-4261-9D58-56F14019E53F}" type="datetime8">
              <a:rPr lang="en-US"/>
              <a:pPr/>
              <a:t>9/25/2008 10:09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473315E-CE21-450E-A352-4BB1BF92D4CD}" type="slidenum">
              <a:rPr lang="en-US"/>
              <a:pPr/>
              <a:t>28</a:t>
            </a:fld>
            <a:endParaRPr lang="en-US"/>
          </a:p>
        </p:txBody>
      </p:sp>
      <p:sp>
        <p:nvSpPr>
          <p:cNvPr id="46086" name="Rectangle 6"/>
          <p:cNvSpPr>
            <a:spLocks noGrp="1" noRot="1" noChangeAspect="1" noChangeArrowheads="1" noTextEdit="1"/>
          </p:cNvSpPr>
          <p:nvPr>
            <p:ph type="sldImg"/>
          </p:nvPr>
        </p:nvSpPr>
        <p:spPr>
          <a:ln/>
        </p:spPr>
      </p:sp>
      <p:sp>
        <p:nvSpPr>
          <p:cNvPr id="46087" name="Rectangle 7"/>
          <p:cNvSpPr>
            <a:spLocks noGrp="1" noChangeArrowheads="1"/>
          </p:cNvSpPr>
          <p:nvPr>
            <p:ph type="body" idx="1"/>
          </p:nvPr>
        </p:nvSpPr>
        <p:spPr/>
        <p:txBody>
          <a:bodyPr/>
          <a:lstStyle/>
          <a:p>
            <a:endParaRPr lang="fr-F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spcBef>
                <a:spcPct val="50000"/>
              </a:spcBef>
            </a:pPr>
            <a:r>
              <a:rPr lang="fr-FR" sz="1000" dirty="0" smtClean="0"/>
              <a:t>Microsoft a créé </a:t>
            </a:r>
            <a:r>
              <a:rPr lang="fr-FR" sz="1000" b="1" dirty="0" smtClean="0"/>
              <a:t>une nouvelle génération</a:t>
            </a:r>
            <a:r>
              <a:rPr lang="fr-FR" sz="1000" dirty="0" smtClean="0"/>
              <a:t> de certifications pour mieux répondre aux attentes des clients. Avant d’apporter ces changements, nous nous sommes adressés à nos clients pour mieux comprendre ce qu’ils recherchaient. En règle générale, ils nous ont laissé entendre que le programme devait être : </a:t>
            </a:r>
            <a:br>
              <a:rPr lang="fr-FR" sz="1000" dirty="0" smtClean="0"/>
            </a:br>
            <a:r>
              <a:rPr lang="fr-FR" sz="1000" b="1" dirty="0" smtClean="0"/>
              <a:t>- mieux ciblé</a:t>
            </a:r>
            <a:r>
              <a:rPr lang="fr-FR" sz="1000" dirty="0" smtClean="0"/>
              <a:t> et </a:t>
            </a:r>
            <a:r>
              <a:rPr lang="fr-FR" sz="1000" b="1" dirty="0" smtClean="0"/>
              <a:t>plus souple</a:t>
            </a:r>
            <a:r>
              <a:rPr lang="fr-FR" sz="1000" dirty="0" smtClean="0"/>
              <a:t>. </a:t>
            </a:r>
            <a:br>
              <a:rPr lang="fr-FR" sz="1000" dirty="0" smtClean="0"/>
            </a:br>
            <a:r>
              <a:rPr lang="fr-FR" sz="1000" dirty="0" smtClean="0"/>
              <a:t>-</a:t>
            </a:r>
            <a:r>
              <a:rPr lang="fr-FR" sz="1000" b="1" dirty="0" smtClean="0"/>
              <a:t> rigoureux</a:t>
            </a:r>
            <a:r>
              <a:rPr lang="fr-FR" sz="1000" dirty="0" smtClean="0"/>
              <a:t> et </a:t>
            </a:r>
            <a:r>
              <a:rPr lang="fr-FR" sz="1000" b="1" dirty="0" smtClean="0"/>
              <a:t>crédible</a:t>
            </a:r>
            <a:r>
              <a:rPr lang="fr-FR" sz="1000" dirty="0" smtClean="0"/>
              <a:t>. </a:t>
            </a:r>
            <a:br>
              <a:rPr lang="fr-FR" sz="1000" dirty="0" smtClean="0"/>
            </a:br>
            <a:r>
              <a:rPr lang="fr-FR" sz="1000" dirty="0" smtClean="0"/>
              <a:t>-</a:t>
            </a:r>
            <a:r>
              <a:rPr lang="fr-FR" sz="1000" b="1" dirty="0" smtClean="0"/>
              <a:t> simple</a:t>
            </a:r>
            <a:r>
              <a:rPr lang="fr-FR" sz="1000" dirty="0" smtClean="0"/>
              <a:t> et </a:t>
            </a:r>
            <a:r>
              <a:rPr lang="fr-FR" sz="1000" b="1" dirty="0" smtClean="0"/>
              <a:t>approprié</a:t>
            </a:r>
            <a:r>
              <a:rPr lang="fr-FR" sz="1000" dirty="0" smtClean="0"/>
              <a:t>. </a:t>
            </a:r>
          </a:p>
          <a:p>
            <a:pPr>
              <a:spcBef>
                <a:spcPct val="50000"/>
              </a:spcBef>
            </a:pPr>
            <a:endParaRPr lang="fr-FR" sz="1000" dirty="0" smtClean="0"/>
          </a:p>
          <a:p>
            <a:pPr>
              <a:spcBef>
                <a:spcPct val="50000"/>
              </a:spcBef>
            </a:pPr>
            <a:r>
              <a:rPr lang="fr-FR" sz="1000" dirty="0" smtClean="0"/>
              <a:t>Nous vous proposons donc un programme de certification : 4 séries (technologie, métier, master, architecture) et 5 titres adaptés (technique, It pro, développeurs…) et ciblés à chaque métier. </a:t>
            </a:r>
            <a:br>
              <a:rPr lang="fr-FR" sz="1000" dirty="0" smtClean="0"/>
            </a:br>
            <a:endParaRPr lang="fr-FR" sz="1000" dirty="0" smtClean="0"/>
          </a:p>
          <a:p>
            <a:pPr>
              <a:spcBef>
                <a:spcPct val="50000"/>
              </a:spcBef>
              <a:buFontTx/>
              <a:buChar char="•"/>
            </a:pPr>
            <a:r>
              <a:rPr lang="fr-FR" dirty="0" smtClean="0">
                <a:latin typeface="Calibri" pitchFamily="34" charset="0"/>
              </a:rPr>
              <a:t>Les examens de nouvelle génération comprend uniquement les cursus des produits de version à partir de 2005 (SQL Server 2005, Exchange Server 2007, Windows Server 2008…) </a:t>
            </a:r>
            <a:r>
              <a:rPr lang="fr-FR" sz="1000" dirty="0" smtClean="0">
                <a:hlinkClick r:id="rId3" tooltip="http://www.microsoft.com/france/formation/nouvelle_certification/default.mspx"/>
              </a:rPr>
              <a:t>http://www.microsoft.com/france/formation/nouvelle_certification/default.mspx</a:t>
            </a:r>
            <a:r>
              <a:rPr lang="en-US" dirty="0" smtClean="0">
                <a:latin typeface="Calibri" pitchFamily="34" charset="0"/>
              </a:rPr>
              <a:t> </a:t>
            </a:r>
          </a:p>
          <a:p>
            <a:pPr>
              <a:spcBef>
                <a:spcPct val="50000"/>
              </a:spcBef>
            </a:pPr>
            <a:endParaRPr lang="fr-FR" sz="1000" dirty="0" smtClean="0"/>
          </a:p>
          <a:p>
            <a:pPr>
              <a:spcBef>
                <a:spcPct val="50000"/>
              </a:spcBef>
              <a:buFontTx/>
              <a:buChar char="•"/>
            </a:pPr>
            <a:r>
              <a:rPr lang="fr-FR" dirty="0" smtClean="0">
                <a:latin typeface="Calibri" pitchFamily="34" charset="0"/>
              </a:rPr>
              <a:t>L’ancien programme avec les anciens cursus de certification est toujours d’actualité (MCSE,MCSA Windows Server 2003..)</a:t>
            </a:r>
          </a:p>
          <a:p>
            <a:pPr>
              <a:spcBef>
                <a:spcPct val="50000"/>
              </a:spcBef>
            </a:pPr>
            <a:endParaRPr lang="fr-FR" sz="1000" dirty="0" smtClean="0"/>
          </a:p>
          <a:p>
            <a:pPr>
              <a:spcBef>
                <a:spcPct val="50000"/>
              </a:spcBef>
              <a:buFontTx/>
              <a:buChar char="•"/>
            </a:pPr>
            <a:r>
              <a:rPr lang="fr-FR" dirty="0" smtClean="0">
                <a:latin typeface="Calibri" pitchFamily="34" charset="0"/>
              </a:rPr>
              <a:t>Les examens seront mis à jour au fur et à mesure ! </a:t>
            </a:r>
          </a:p>
          <a:p>
            <a:pPr>
              <a:spcBef>
                <a:spcPct val="50000"/>
              </a:spcBef>
            </a:pPr>
            <a:endParaRPr lang="fr-FR" sz="1000" dirty="0" smtClean="0"/>
          </a:p>
          <a:p>
            <a:pPr>
              <a:spcBef>
                <a:spcPct val="50000"/>
              </a:spcBef>
              <a:buFontTx/>
              <a:buChar char="•"/>
            </a:pPr>
            <a:r>
              <a:rPr lang="fr-FR" dirty="0" smtClean="0">
                <a:latin typeface="Calibri" pitchFamily="34" charset="0"/>
              </a:rPr>
              <a:t>Plus d’infos : </a:t>
            </a:r>
            <a:r>
              <a:rPr lang="en-US" sz="1000" dirty="0" smtClean="0">
                <a:hlinkClick r:id="rId4" tooltip="http://www.microsoft.com/france/formation/cert/default.mspx"/>
              </a:rPr>
              <a:t>http://www.microsoft.com/france/formation/cert/default.mspx</a:t>
            </a:r>
            <a:r>
              <a:rPr lang="en-US" dirty="0" smtClean="0">
                <a:latin typeface="Calibri" pitchFamily="34" charset="0"/>
              </a:rPr>
              <a:t> </a:t>
            </a:r>
          </a:p>
          <a:p>
            <a:endParaRPr lang="fr-FR" dirty="0" smtClean="0"/>
          </a:p>
        </p:txBody>
      </p:sp>
      <p:sp>
        <p:nvSpPr>
          <p:cNvPr id="4" name="Slide Number Placeholder 3"/>
          <p:cNvSpPr>
            <a:spLocks noGrp="1"/>
          </p:cNvSpPr>
          <p:nvPr>
            <p:ph type="sldNum" sz="quarter" idx="5"/>
          </p:nvPr>
        </p:nvSpPr>
        <p:spPr/>
        <p:txBody>
          <a:bodyPr/>
          <a:lstStyle/>
          <a:p>
            <a:fld id="{82855A47-C026-4F55-B847-31CA5623E01B}" type="slidenum">
              <a:rPr lang="fr-FR"/>
              <a:pPr/>
              <a:t>29</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eaLnBrk="1" hangingPunct="1">
              <a:lnSpc>
                <a:spcPct val="90000"/>
              </a:lnSpc>
              <a:spcBef>
                <a:spcPct val="0"/>
              </a:spcBef>
            </a:pPr>
            <a:r>
              <a:rPr lang="fr-FR" dirty="0" smtClean="0"/>
              <a:t>Pour valider un cursus de certification, il faut obtenir un examen pour valider une certification technique.</a:t>
            </a:r>
          </a:p>
          <a:p>
            <a:pPr eaLnBrk="1" hangingPunct="1">
              <a:lnSpc>
                <a:spcPct val="90000"/>
              </a:lnSpc>
              <a:spcBef>
                <a:spcPct val="0"/>
              </a:spcBef>
            </a:pPr>
            <a:endParaRPr lang="fr-FR" dirty="0" smtClean="0"/>
          </a:p>
          <a:p>
            <a:pPr eaLnBrk="1" hangingPunct="1">
              <a:lnSpc>
                <a:spcPct val="90000"/>
              </a:lnSpc>
              <a:spcBef>
                <a:spcPct val="0"/>
              </a:spcBef>
            </a:pPr>
            <a:r>
              <a:rPr lang="fr-FR" b="1" dirty="0" smtClean="0"/>
              <a:t>Offre de certification Seconde chance : </a:t>
            </a:r>
          </a:p>
          <a:p>
            <a:pPr eaLnBrk="1" hangingPunct="1">
              <a:lnSpc>
                <a:spcPct val="90000"/>
              </a:lnSpc>
              <a:spcBef>
                <a:spcPct val="0"/>
              </a:spcBef>
            </a:pPr>
            <a:r>
              <a:rPr lang="fr-FR" dirty="0" smtClean="0"/>
              <a:t>Microsoft vous propose de bénéficier d’un second passage gratuitement si vous ne réussissez pas votre premier passage.</a:t>
            </a:r>
          </a:p>
          <a:p>
            <a:pPr eaLnBrk="1" hangingPunct="1">
              <a:lnSpc>
                <a:spcPct val="90000"/>
              </a:lnSpc>
              <a:spcBef>
                <a:spcPct val="0"/>
              </a:spcBef>
            </a:pPr>
            <a:r>
              <a:rPr lang="fr-FR" dirty="0" smtClean="0"/>
              <a:t>Pour plus d’informations, visitez le site formation et certification  www.microsoft.com/france/formation</a:t>
            </a:r>
          </a:p>
          <a:p>
            <a:pPr eaLnBrk="1" hangingPunct="1">
              <a:lnSpc>
                <a:spcPct val="90000"/>
              </a:lnSpc>
              <a:spcBef>
                <a:spcPct val="0"/>
              </a:spcBef>
            </a:pPr>
            <a:endParaRPr lang="fr-FR" b="1" dirty="0" smtClean="0"/>
          </a:p>
          <a:p>
            <a:pPr eaLnBrk="1" hangingPunct="1">
              <a:lnSpc>
                <a:spcPct val="90000"/>
              </a:lnSpc>
              <a:spcBef>
                <a:spcPct val="0"/>
              </a:spcBef>
            </a:pPr>
            <a:r>
              <a:rPr lang="fr-FR" dirty="0" smtClean="0"/>
              <a:t>Le guide de préparation à l’examen vous indique quels sont les pré-requis pour passer cet examen.</a:t>
            </a:r>
          </a:p>
          <a:p>
            <a:pPr eaLnBrk="1" hangingPunct="1">
              <a:lnSpc>
                <a:spcPct val="90000"/>
              </a:lnSpc>
              <a:spcBef>
                <a:spcPct val="0"/>
              </a:spcBef>
            </a:pPr>
            <a:endParaRPr lang="fr-FR" b="1" dirty="0" smtClean="0"/>
          </a:p>
          <a:p>
            <a:pPr eaLnBrk="1" hangingPunct="1">
              <a:lnSpc>
                <a:spcPct val="90000"/>
              </a:lnSpc>
              <a:spcBef>
                <a:spcPct val="0"/>
              </a:spcBef>
            </a:pPr>
            <a:r>
              <a:rPr lang="fr-FR" b="1" dirty="0" smtClean="0"/>
              <a:t>Site formation &amp; Certification est un site qui vous donne toutes les informations concernant les formations et examens disponibles, la liste des centres de formation (CPLS), centre de test Prometric de votre région et les offres de certifications disponibles….</a:t>
            </a:r>
          </a:p>
          <a:p>
            <a:pPr eaLnBrk="1" hangingPunct="1">
              <a:lnSpc>
                <a:spcPct val="90000"/>
              </a:lnSpc>
              <a:spcBef>
                <a:spcPct val="0"/>
              </a:spcBef>
            </a:pPr>
            <a:r>
              <a:rPr lang="fr-FR" dirty="0" smtClean="0"/>
              <a:t>Pour choisir ceux qui vous correspondent le mieux, vous avez la possibilité de sélectionner : </a:t>
            </a:r>
            <a:r>
              <a:rPr lang="fr-FR" dirty="0" smtClean="0">
                <a:hlinkClick r:id="rId3" action="ppaction://hlinkfile"/>
              </a:rPr>
              <a:t>une formation</a:t>
            </a:r>
            <a:r>
              <a:rPr lang="fr-FR" dirty="0" smtClean="0"/>
              <a:t> ou </a:t>
            </a:r>
            <a:r>
              <a:rPr lang="fr-FR" dirty="0" smtClean="0">
                <a:hlinkClick r:id="rId4" action="ppaction://hlinkfile"/>
              </a:rPr>
              <a:t>un examen</a:t>
            </a:r>
            <a:r>
              <a:rPr lang="fr-FR" dirty="0" smtClean="0"/>
              <a:t> sur un produit ou une technologie spécifique, </a:t>
            </a:r>
            <a:r>
              <a:rPr lang="fr-FR" dirty="0" smtClean="0">
                <a:hlinkClick r:id="rId5" action="ppaction://hlinkfile"/>
              </a:rPr>
              <a:t>le cursus correspondant à votre métier</a:t>
            </a:r>
            <a:r>
              <a:rPr lang="fr-FR" dirty="0" smtClean="0"/>
              <a:t>, le centre de formation le plus proche de chez vous. </a:t>
            </a:r>
          </a:p>
          <a:p>
            <a:pPr eaLnBrk="1" hangingPunct="1">
              <a:lnSpc>
                <a:spcPct val="90000"/>
              </a:lnSpc>
              <a:spcBef>
                <a:spcPct val="0"/>
              </a:spcBef>
            </a:pPr>
            <a:endParaRPr lang="fr-FR" b="1" dirty="0" smtClean="0"/>
          </a:p>
          <a:p>
            <a:pPr eaLnBrk="1" hangingPunct="1">
              <a:lnSpc>
                <a:spcPct val="90000"/>
              </a:lnSpc>
              <a:spcBef>
                <a:spcPct val="0"/>
              </a:spcBef>
            </a:pPr>
            <a:r>
              <a:rPr lang="fr-FR" b="1" dirty="0" smtClean="0"/>
              <a:t>Forums certifications : </a:t>
            </a:r>
            <a:r>
              <a:rPr lang="fr-FR" dirty="0" smtClean="0"/>
              <a:t>Il existe depuis peu deux forums dédiés à la certification technique Microsoft. Vous pouvez échanger et discuter autour des certifications développeurs (MCTS et MCPD) et des mises à niveau (pour les MCAD et MCSD).</a:t>
            </a:r>
          </a:p>
          <a:p>
            <a:pPr eaLnBrk="1" hangingPunct="1">
              <a:lnSpc>
                <a:spcPct val="90000"/>
              </a:lnSpc>
              <a:spcBef>
                <a:spcPct val="0"/>
              </a:spcBef>
            </a:pPr>
            <a:r>
              <a:rPr lang="fr-FR" dirty="0" smtClean="0"/>
              <a:t>Vous pouvez également échanger et discuter autour des certifications IT (MCTS et MCITP) et des mises à niveau (pour les MCDST, MCDBA, MCSA et MCSE) </a:t>
            </a:r>
          </a:p>
          <a:p>
            <a:pPr>
              <a:lnSpc>
                <a:spcPct val="90000"/>
              </a:lnSpc>
            </a:pPr>
            <a:endParaRPr lang="fr-FR" dirty="0" smtClean="0"/>
          </a:p>
          <a:p>
            <a:pPr eaLnBrk="1" hangingPunct="1">
              <a:lnSpc>
                <a:spcPct val="90000"/>
              </a:lnSpc>
            </a:pPr>
            <a:r>
              <a:rPr lang="fr-FR" dirty="0" smtClean="0"/>
              <a:t>Si vous avez des questions sur la certification individuelle, l’équipe formation et certification se tient à votre écoute, contactez nous par courriel.</a:t>
            </a:r>
          </a:p>
        </p:txBody>
      </p:sp>
      <p:sp>
        <p:nvSpPr>
          <p:cNvPr id="4" name="Espace réservé du numéro de diapositive 3"/>
          <p:cNvSpPr>
            <a:spLocks noGrp="1"/>
          </p:cNvSpPr>
          <p:nvPr>
            <p:ph type="sldNum" sz="quarter" idx="5"/>
          </p:nvPr>
        </p:nvSpPr>
        <p:spPr/>
        <p:txBody>
          <a:bodyPr/>
          <a:lstStyle/>
          <a:p>
            <a:fld id="{E226ECB7-A711-44C6-B92A-09F7E27EDBFB}" type="slidenum">
              <a:rPr lang="en-GB"/>
              <a:pPr/>
              <a:t>30</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9/25/2008 10:11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marL="224001" indent="-224001">
              <a:buFontTx/>
              <a:buAutoNum type="arabicPeriod"/>
            </a:pPr>
            <a:endParaRPr lang="en-US" dirty="0" smtClean="0">
              <a:latin typeface="Segoe"/>
            </a:endParaRPr>
          </a:p>
        </p:txBody>
      </p:sp>
      <p:sp>
        <p:nvSpPr>
          <p:cNvPr id="4" name="Slide Number Placeholder 3"/>
          <p:cNvSpPr>
            <a:spLocks noGrp="1"/>
          </p:cNvSpPr>
          <p:nvPr>
            <p:ph type="sldNum" sz="quarter" idx="5"/>
          </p:nvPr>
        </p:nvSpPr>
        <p:spPr/>
        <p:txBody>
          <a:bodyPr/>
          <a:lstStyle/>
          <a:p>
            <a:pPr>
              <a:defRPr/>
            </a:pPr>
            <a:fld id="{3F8197ED-7231-46E8-91A3-5E4B455C575E}" type="slidenum">
              <a:rPr lang="en-US" smtClean="0"/>
              <a:pPr>
                <a:defRPr/>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Segoe"/>
              </a:rPr>
              <a:t>Inspiré de SQL H2 (Health and History)</a:t>
            </a:r>
          </a:p>
        </p:txBody>
      </p:sp>
      <p:sp>
        <p:nvSpPr>
          <p:cNvPr id="4" name="Slide Number Placeholder 3"/>
          <p:cNvSpPr>
            <a:spLocks noGrp="1"/>
          </p:cNvSpPr>
          <p:nvPr>
            <p:ph type="sldNum" sz="quarter" idx="5"/>
          </p:nvPr>
        </p:nvSpPr>
        <p:spPr/>
        <p:txBody>
          <a:bodyPr/>
          <a:lstStyle/>
          <a:p>
            <a:pPr>
              <a:defRPr/>
            </a:pPr>
            <a:fld id="{BB8D0691-C404-40A1-90CE-0CC4BE62D303}" type="slidenum">
              <a:rPr lang="en-US" smtClean="0"/>
              <a:pPr>
                <a:defRPr/>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Segoe"/>
            </a:endParaRPr>
          </a:p>
        </p:txBody>
      </p:sp>
      <p:sp>
        <p:nvSpPr>
          <p:cNvPr id="46083"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704">
              <a:defRPr/>
            </a:pPr>
            <a:endParaRPr lang="en-US" dirty="0" smtClean="0"/>
          </a:p>
        </p:txBody>
      </p:sp>
      <p:sp>
        <p:nvSpPr>
          <p:cNvPr id="4608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704">
              <a:defRPr/>
            </a:pPr>
            <a:fld id="{50D6C2FF-E8CF-40B6-8FE2-C77275F1CE05}" type="datetime8">
              <a:rPr lang="en-US"/>
              <a:pPr defTabSz="912704">
                <a:defRPr/>
              </a:pPr>
              <a:t>9/25/2008 10:11 AM</a:t>
            </a:fld>
            <a:endParaRPr lang="en-US" dirty="0"/>
          </a:p>
        </p:txBody>
      </p:sp>
      <p:sp>
        <p:nvSpPr>
          <p:cNvPr id="46086"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704">
              <a:defRPr/>
            </a:pPr>
            <a:fld id="{CF54B4EF-AA7B-428E-A42E-69D96D99525C}" type="slidenum">
              <a:rPr lang="en-US"/>
              <a:pPr defTabSz="912704">
                <a:defRPr/>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hape 4"/>
          <p:cNvSpPr>
            <a:spLocks noGrp="1" noChangeArrowheads="1"/>
          </p:cNvSpPr>
          <p:nvPr>
            <p:ph type="sldNum" sz="quarter" idx="4294967295"/>
          </p:nvPr>
        </p:nvSpPr>
        <p:spPr bwMode="auto">
          <a:xfrm>
            <a:off x="3884033" y="8684927"/>
            <a:ext cx="2972421" cy="457513"/>
          </a:xfrm>
          <a:prstGeom prst="rect">
            <a:avLst/>
          </a:prstGeom>
          <a:noFill/>
          <a:ln>
            <a:miter lim="800000"/>
            <a:headEnd/>
            <a:tailEnd/>
          </a:ln>
        </p:spPr>
        <p:txBody>
          <a:bodyPr lIns="94032" tIns="47019" rIns="94032" bIns="47019"/>
          <a:lstStyle/>
          <a:p>
            <a:pPr>
              <a:spcBef>
                <a:spcPct val="50000"/>
              </a:spcBef>
            </a:pPr>
            <a:fld id="{EB1FD0ED-010A-4403-B3C0-A43A0B208DCD}" type="slidenum">
              <a:rPr lang="en-US"/>
              <a:pPr>
                <a:spcBef>
                  <a:spcPct val="50000"/>
                </a:spcBef>
              </a:pPr>
              <a:t>6</a:t>
            </a:fld>
            <a:endParaRPr lang="en-US"/>
          </a:p>
        </p:txBody>
      </p:sp>
      <p:sp>
        <p:nvSpPr>
          <p:cNvPr id="88067" name="Rectangle 834561"/>
          <p:cNvSpPr>
            <a:spLocks noGrp="1" noRot="1" noChangeAspect="1" noChangeArrowheads="1" noTextEdit="1"/>
          </p:cNvSpPr>
          <p:nvPr>
            <p:ph type="sldImg"/>
          </p:nvPr>
        </p:nvSpPr>
        <p:spPr>
          <a:xfrm>
            <a:off x="2271713" y="685800"/>
            <a:ext cx="2582862" cy="1938338"/>
          </a:xfrm>
          <a:ln cap="flat">
            <a:headEnd type="none" w="med" len="med"/>
            <a:tailEnd type="none" w="med" len="med"/>
          </a:ln>
        </p:spPr>
      </p:sp>
      <p:sp>
        <p:nvSpPr>
          <p:cNvPr id="88068" name="Rectangle 834562"/>
          <p:cNvSpPr>
            <a:spLocks noGrp="1" noChangeArrowheads="1"/>
          </p:cNvSpPr>
          <p:nvPr>
            <p:ph type="body" idx="1"/>
          </p:nvPr>
        </p:nvSpPr>
        <p:spPr>
          <a:noFill/>
          <a:ln/>
        </p:spPr>
        <p:txBody>
          <a:bodyPr/>
          <a:lstStyle/>
          <a:p>
            <a:pPr eaLnBrk="1" hangingPunct="1"/>
            <a:r>
              <a:rPr lang="en-US" baseline="0" dirty="0" smtClean="0">
                <a:latin typeface="Futura Bk"/>
              </a:rPr>
              <a:t>3 Key benefits from SQL Server</a:t>
            </a:r>
          </a:p>
          <a:p>
            <a:pPr eaLnBrk="1" hangingPunct="1"/>
            <a:endParaRPr lang="en-US" baseline="0" dirty="0" smtClean="0">
              <a:latin typeface="Futura Bk"/>
            </a:endParaRPr>
          </a:p>
          <a:p>
            <a:pPr eaLnBrk="1" hangingPunct="1"/>
            <a:r>
              <a:rPr lang="en-US" baseline="0" dirty="0" smtClean="0">
                <a:latin typeface="Futura Bk"/>
              </a:rPr>
              <a:t>Trusted – runs your business critical applications</a:t>
            </a:r>
          </a:p>
          <a:p>
            <a:pPr eaLnBrk="1" hangingPunct="1"/>
            <a:r>
              <a:rPr lang="en-US" baseline="0" dirty="0" smtClean="0">
                <a:latin typeface="Futura Bk"/>
              </a:rPr>
              <a:t>Productive – simplifies management and development of apps – enabling your DBAs and developer to do more with less time</a:t>
            </a:r>
          </a:p>
          <a:p>
            <a:pPr eaLnBrk="1" hangingPunct="1"/>
            <a:r>
              <a:rPr lang="en-US" baseline="0" dirty="0" smtClean="0">
                <a:latin typeface="Futura Bk"/>
              </a:rPr>
              <a:t>Intelligent – Reach all users with </a:t>
            </a:r>
            <a:r>
              <a:rPr lang="en-US" baseline="0" dirty="0" err="1" smtClean="0">
                <a:latin typeface="Futura Bk"/>
              </a:rPr>
              <a:t>rekevant</a:t>
            </a:r>
            <a:r>
              <a:rPr lang="en-US" baseline="0" dirty="0" smtClean="0">
                <a:latin typeface="Futura Bk"/>
              </a:rPr>
              <a:t> information</a:t>
            </a:r>
          </a:p>
          <a:p>
            <a:pPr eaLnBrk="1" hangingPunct="1"/>
            <a:endParaRPr lang="en-US" dirty="0" smtClean="0">
              <a:latin typeface="Futura Bk"/>
            </a:endParaRPr>
          </a:p>
          <a:p>
            <a:pPr eaLnBrk="1" hangingPunct="1"/>
            <a:endParaRPr lang="en-US" dirty="0" smtClean="0">
              <a:latin typeface="Futura Bk"/>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marL="224001" indent="-224001">
              <a:buFontTx/>
              <a:buAutoNum type="arabicPeriod"/>
            </a:pPr>
            <a:endParaRPr lang="en-US" dirty="0" smtClean="0">
              <a:latin typeface="Segoe"/>
            </a:endParaRPr>
          </a:p>
        </p:txBody>
      </p:sp>
      <p:sp>
        <p:nvSpPr>
          <p:cNvPr id="4" name="Slide Number Placeholder 3"/>
          <p:cNvSpPr>
            <a:spLocks noGrp="1"/>
          </p:cNvSpPr>
          <p:nvPr>
            <p:ph type="sldNum" sz="quarter" idx="5"/>
          </p:nvPr>
        </p:nvSpPr>
        <p:spPr/>
        <p:txBody>
          <a:bodyPr/>
          <a:lstStyle/>
          <a:p>
            <a:pPr>
              <a:defRPr/>
            </a:pPr>
            <a:fld id="{C25C5165-6103-44BD-9F6C-06A05DD76977}" type="slidenum">
              <a:rPr lang="en-US" smtClean="0"/>
              <a:pPr>
                <a:defRPr/>
              </a:pPr>
              <a:t>37</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hangingPunct="1">
              <a:defRPr/>
            </a:pPr>
            <a:endParaRPr lang="en-US" dirty="0" smtClean="0"/>
          </a:p>
        </p:txBody>
      </p:sp>
      <p:sp>
        <p:nvSpPr>
          <p:cNvPr id="4" name="Slide Number Placeholder 3"/>
          <p:cNvSpPr>
            <a:spLocks noGrp="1"/>
          </p:cNvSpPr>
          <p:nvPr>
            <p:ph type="sldNum" sz="quarter" idx="5"/>
          </p:nvPr>
        </p:nvSpPr>
        <p:spPr/>
        <p:txBody>
          <a:bodyPr/>
          <a:lstStyle/>
          <a:p>
            <a:pPr>
              <a:defRPr/>
            </a:pPr>
            <a:fld id="{6875C94A-34BF-4564-882F-E5780AEA3244}" type="slidenum">
              <a:rPr lang="en-US" smtClean="0"/>
              <a:pPr>
                <a:defRPr/>
              </a:pPr>
              <a:t>38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latin typeface="+mn-lt"/>
              </a:rPr>
              <a:t>What exactly is Spatial data: </a:t>
            </a:r>
            <a:r>
              <a:rPr lang="en-US" dirty="0" smtClean="0">
                <a:latin typeface="+mn-lt"/>
              </a:rPr>
              <a:t>Spatial data is used to represent points, lines, areas, and 3-dimensional structures on a surface.  Most commonly, these elements relate to actual physical locations on Earth in which case they can be described a geospatial data. Most of us are familiar with this concept through the use of globes and maps, which generally show multiple geographic features and their relative locations.</a:t>
            </a:r>
          </a:p>
          <a:p>
            <a:endParaRPr lang="en-US" dirty="0" smtClean="0">
              <a:latin typeface="+mn-lt"/>
            </a:endParaRPr>
          </a:p>
          <a:p>
            <a:r>
              <a:rPr lang="en-US" dirty="0" smtClean="0">
                <a:latin typeface="+mn-lt"/>
              </a:rPr>
              <a:t>SQL Server 2008 supports two spatial data types: GEOGRAPHY and GEOMETRY.</a:t>
            </a:r>
          </a:p>
          <a:p>
            <a:endParaRPr lang="en-US" dirty="0" smtClean="0">
              <a:latin typeface="+mn-lt"/>
            </a:endParaRPr>
          </a:p>
          <a:p>
            <a:r>
              <a:rPr lang="en-US" dirty="0" smtClean="0">
                <a:latin typeface="+mn-lt"/>
              </a:rPr>
              <a:t>The GEOGRAPHY type </a:t>
            </a:r>
          </a:p>
          <a:p>
            <a:pPr lvl="1">
              <a:buFont typeface="Arial" pitchFamily="34" charset="0"/>
              <a:buChar char="•"/>
            </a:pPr>
            <a:r>
              <a:rPr lang="en-GB" b="1" dirty="0" smtClean="0">
                <a:latin typeface="+mn-lt"/>
              </a:rPr>
              <a:t>Geodetic (“Round Earth”) geospatial model</a:t>
            </a:r>
            <a:r>
              <a:rPr lang="en-GB" dirty="0" smtClean="0">
                <a:latin typeface="+mn-lt"/>
              </a:rPr>
              <a:t> : the geodetic or round earth model </a:t>
            </a:r>
            <a:r>
              <a:rPr lang="en-US" dirty="0" smtClean="0">
                <a:latin typeface="+mn-lt"/>
              </a:rPr>
              <a:t>provides the most accurate way to represent geographic features </a:t>
            </a:r>
          </a:p>
          <a:p>
            <a:pPr lvl="1">
              <a:buFont typeface="Arial" pitchFamily="34" charset="0"/>
              <a:buChar char="•"/>
            </a:pPr>
            <a:r>
              <a:rPr lang="en-GB" b="1" dirty="0" smtClean="0">
                <a:latin typeface="+mn-lt"/>
              </a:rPr>
              <a:t>Define points, lines, and areas with longitude and latitude: </a:t>
            </a:r>
            <a:r>
              <a:rPr lang="en-GB" dirty="0" smtClean="0">
                <a:latin typeface="+mn-lt"/>
              </a:rPr>
              <a:t>these points can include a specific location like a restaurant, lines can be roads and power lines, and a polygon areas can include a lake or neighbourhood.</a:t>
            </a:r>
            <a:endParaRPr lang="en-US" dirty="0" smtClean="0">
              <a:latin typeface="+mn-lt"/>
            </a:endParaRPr>
          </a:p>
          <a:p>
            <a:pPr lvl="1">
              <a:buFont typeface="Arial" pitchFamily="34" charset="0"/>
              <a:buChar char="•"/>
            </a:pPr>
            <a:r>
              <a:rPr lang="en-GB" b="1" dirty="0" smtClean="0">
                <a:latin typeface="+mn-lt"/>
              </a:rPr>
              <a:t>Account for planetary curvature and obtain accurate “great circle” distances </a:t>
            </a:r>
            <a:endParaRPr lang="en-US" dirty="0" smtClean="0">
              <a:latin typeface="+mn-lt"/>
            </a:endParaRPr>
          </a:p>
          <a:p>
            <a:endParaRPr lang="en-US" dirty="0" smtClean="0">
              <a:latin typeface="+mn-lt"/>
            </a:endParaRPr>
          </a:p>
          <a:p>
            <a:r>
              <a:rPr lang="en-US" dirty="0" smtClean="0">
                <a:latin typeface="+mn-lt"/>
              </a:rPr>
              <a:t>The GEOMETRY type</a:t>
            </a:r>
          </a:p>
          <a:p>
            <a:pPr lvl="1">
              <a:buFont typeface="Arial" pitchFamily="34" charset="0"/>
              <a:buChar char="•"/>
            </a:pPr>
            <a:r>
              <a:rPr lang="en-GB" b="1" dirty="0" smtClean="0">
                <a:latin typeface="+mn-lt"/>
              </a:rPr>
              <a:t>Planar (“Flat Earth”) geospatial model</a:t>
            </a:r>
            <a:r>
              <a:rPr lang="en-GB" dirty="0" smtClean="0">
                <a:latin typeface="+mn-lt"/>
              </a:rPr>
              <a:t> : </a:t>
            </a:r>
            <a:r>
              <a:rPr lang="en-US" dirty="0" smtClean="0">
                <a:latin typeface="+mn-lt"/>
              </a:rPr>
              <a:t>To work with geospatial data on a flat, two dimensional surface, a </a:t>
            </a:r>
            <a:r>
              <a:rPr lang="en-US" i="1" dirty="0" smtClean="0">
                <a:latin typeface="+mn-lt"/>
              </a:rPr>
              <a:t>projection</a:t>
            </a:r>
            <a:r>
              <a:rPr lang="en-US" dirty="0" smtClean="0">
                <a:latin typeface="+mn-lt"/>
              </a:rPr>
              <a:t> is created to flatten the geographical objects on the spheroid. </a:t>
            </a:r>
          </a:p>
          <a:p>
            <a:pPr lvl="1">
              <a:buFont typeface="Arial" pitchFamily="34" charset="0"/>
              <a:buChar char="•"/>
            </a:pPr>
            <a:r>
              <a:rPr lang="en-GB" b="1" dirty="0" smtClean="0">
                <a:latin typeface="+mn-lt"/>
              </a:rPr>
              <a:t>Define points, lines, and areas with coordinates</a:t>
            </a:r>
            <a:r>
              <a:rPr lang="en-GB" dirty="0" smtClean="0">
                <a:latin typeface="+mn-lt"/>
              </a:rPr>
              <a:t> on an arbitrary plane</a:t>
            </a:r>
            <a:endParaRPr lang="en-US" dirty="0" smtClean="0">
              <a:latin typeface="+mn-lt"/>
            </a:endParaRPr>
          </a:p>
          <a:p>
            <a:pPr lvl="1">
              <a:buFont typeface="Arial" pitchFamily="34" charset="0"/>
              <a:buChar char="•"/>
            </a:pPr>
            <a:r>
              <a:rPr lang="en-GB" b="1" dirty="0" smtClean="0">
                <a:latin typeface="+mn-lt"/>
              </a:rPr>
              <a:t>Use for localized areas or non-projected surfaces such as interior spaces</a:t>
            </a:r>
            <a:r>
              <a:rPr lang="en-GB" dirty="0" smtClean="0">
                <a:latin typeface="+mn-lt"/>
              </a:rPr>
              <a:t> </a:t>
            </a:r>
            <a:r>
              <a:rPr lang="en-US" dirty="0" smtClean="0">
                <a:latin typeface="+mn-lt"/>
              </a:rPr>
              <a:t>This kind of data is commonly found in regional mapping systems, such as the state plane system defined by the United States government, or for maps and interior </a:t>
            </a:r>
            <a:r>
              <a:rPr lang="en-US" dirty="0" err="1" smtClean="0">
                <a:latin typeface="+mn-lt"/>
              </a:rPr>
              <a:t>floorplans</a:t>
            </a:r>
            <a:r>
              <a:rPr lang="en-US" dirty="0" smtClean="0">
                <a:latin typeface="+mn-lt"/>
              </a:rPr>
              <a:t> where the curvature of the Earth does not need to be taken into account.</a:t>
            </a:r>
          </a:p>
          <a:p>
            <a:endParaRPr lang="en-US" b="1" dirty="0" smtClean="0">
              <a:latin typeface="+mn-lt"/>
            </a:endParaRPr>
          </a:p>
          <a:p>
            <a:r>
              <a:rPr lang="en-US" b="1" dirty="0" smtClean="0">
                <a:latin typeface="+mn-lt"/>
              </a:rPr>
              <a:t>Geometry side note:</a:t>
            </a:r>
            <a:r>
              <a:rPr lang="en-US" dirty="0" smtClean="0">
                <a:latin typeface="+mn-lt"/>
              </a:rPr>
              <a:t> The geometry data type provides properties and methods that are compliant with the OGC </a:t>
            </a:r>
            <a:r>
              <a:rPr lang="en-US" i="1" dirty="0" smtClean="0">
                <a:latin typeface="+mn-lt"/>
              </a:rPr>
              <a:t>Simple Features Specification for SQL</a:t>
            </a:r>
            <a:r>
              <a:rPr lang="en-US" dirty="0" smtClean="0">
                <a:latin typeface="+mn-lt"/>
              </a:rPr>
              <a:t>, enabling you to perform operations on geometric data that produce industry-standard behavior. </a:t>
            </a:r>
          </a:p>
          <a:p>
            <a:endParaRPr lang="en-US" b="1" dirty="0" smtClean="0">
              <a:latin typeface="+mn-lt"/>
            </a:endParaRPr>
          </a:p>
          <a:p>
            <a:r>
              <a:rPr lang="en-US" b="1" dirty="0" smtClean="0">
                <a:latin typeface="+mn-lt"/>
              </a:rPr>
              <a:t>General Side note:</a:t>
            </a:r>
            <a:r>
              <a:rPr lang="en-US" dirty="0" smtClean="0">
                <a:latin typeface="+mn-lt"/>
              </a:rPr>
              <a:t> There are a number of different geodetic models in use throughout the world, including the Airy 1830 ellipsoid used in the United Kingdom’s Ordnance Survey geographic system, and the WGS84 ellipsoid used by most of the world’s GPS solutions.</a:t>
            </a:r>
          </a:p>
          <a:p>
            <a:endParaRPr lang="en-GB"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39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BFEC1EB-C3B7-4C46-8D10-2BBB70ED2ED5}" type="slidenum">
              <a:rPr lang="en-US" smtClean="0"/>
              <a:pPr/>
              <a:t>40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marL="228511" indent="-228511">
              <a:buFontTx/>
              <a:buAutoNum type="arabicPeriod"/>
            </a:pPr>
            <a:endParaRPr lang="en-US" dirty="0" smtClean="0">
              <a:latin typeface="Segoe"/>
            </a:endParaRPr>
          </a:p>
        </p:txBody>
      </p:sp>
      <p:sp>
        <p:nvSpPr>
          <p:cNvPr id="4" name="Slide Number Placeholder 3"/>
          <p:cNvSpPr>
            <a:spLocks noGrp="1"/>
          </p:cNvSpPr>
          <p:nvPr>
            <p:ph type="sldNum" sz="quarter" idx="5"/>
          </p:nvPr>
        </p:nvSpPr>
        <p:spPr/>
        <p:txBody>
          <a:bodyPr/>
          <a:lstStyle/>
          <a:p>
            <a:pPr>
              <a:defRPr/>
            </a:pPr>
            <a:fld id="{045CCEE9-D5B1-4175-8755-8A2B7C9037CE}" type="slidenum">
              <a:rPr lang="en-US" smtClean="0"/>
              <a:pPr>
                <a:defRPr/>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9/25/2008 10:11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7</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0" baseline="0" dirty="0" smtClean="0"/>
              <a:t>;</a:t>
            </a:r>
            <a:r>
              <a:rPr lang="en-US" b="0" baseline="0" dirty="0" err="1" smtClean="0"/>
              <a:t>lSQL</a:t>
            </a:r>
            <a:r>
              <a:rPr lang="en-US" b="0" baseline="0" dirty="0" smtClean="0"/>
              <a:t> Server protects your valuable </a:t>
            </a:r>
            <a:r>
              <a:rPr lang="en-US" b="0" baseline="0" dirty="0" err="1" smtClean="0"/>
              <a:t>informatio</a:t>
            </a:r>
            <a:r>
              <a:rPr lang="en-US" b="0" baseline="0" dirty="0" smtClean="0"/>
              <a:t>, by securing access to your data, protecting your system from external attacks and simplifying compliance for customers.</a:t>
            </a:r>
          </a:p>
          <a:p>
            <a:r>
              <a:rPr lang="en-US" b="1" baseline="0" dirty="0" smtClean="0"/>
              <a:t>Secure Access</a:t>
            </a:r>
          </a:p>
          <a:p>
            <a:r>
              <a:rPr lang="en-US" b="0" baseline="0" dirty="0" smtClean="0"/>
              <a:t>	We significantly enhanced our capabilities here in SQL Server 2005 by providing strong authentication capabilities – either adding </a:t>
            </a:r>
            <a:r>
              <a:rPr lang="en-US" b="0" baseline="0" dirty="0" err="1" smtClean="0"/>
              <a:t>Kerebros</a:t>
            </a:r>
            <a:r>
              <a:rPr lang="en-US" b="0" baseline="0" dirty="0" smtClean="0"/>
              <a:t> authentication to ensure only the right folks have access to the system</a:t>
            </a:r>
          </a:p>
          <a:p>
            <a:r>
              <a:rPr lang="en-US" b="0" baseline="0" dirty="0" smtClean="0"/>
              <a:t>From Authorization perspective – to ensure that the right user has access to only their data and to nothing else. We have provided </a:t>
            </a:r>
            <a:r>
              <a:rPr lang="en-US" b="0" baseline="0" dirty="0" err="1" smtClean="0"/>
              <a:t>granualar</a:t>
            </a:r>
            <a:r>
              <a:rPr lang="en-US" b="0" baseline="0" dirty="0" smtClean="0"/>
              <a:t> permissions so that we can narrow the scope of rights for users. This was provided with SQL Server 2005 we have reduced common customer pain points like granting admin rights to perform routing maintenance tasks. </a:t>
            </a:r>
          </a:p>
          <a:p>
            <a:endParaRPr lang="en-US" b="0" baseline="0" dirty="0" smtClean="0"/>
          </a:p>
          <a:p>
            <a:endParaRPr lang="en-US" b="1" dirty="0" smtClean="0"/>
          </a:p>
          <a:p>
            <a:endParaRPr lang="en-US" b="0" baseline="0" dirty="0" smtClean="0"/>
          </a:p>
          <a:p>
            <a:endParaRPr lang="en-US" b="1" dirty="0" smtClean="0"/>
          </a:p>
          <a:p>
            <a:r>
              <a:rPr lang="en-US" i="1" dirty="0" smtClean="0"/>
              <a:t>Transparent Data Encryption</a:t>
            </a:r>
          </a:p>
          <a:p>
            <a:r>
              <a:rPr lang="en-US" sz="1200" dirty="0" smtClean="0"/>
              <a:t>In SQL Server 2005, we enabled the encryption and decryption of data at rest by providing built-in functions for applications to call. With Katmai we extend this capability to enable encryption of an entire database, data and log, without the need for application changes. One key benefit of the SQL Server implementation is that it will provide a much richer ability to search encrypted data including both range and fuzzy searches whereas the Oracle solution is limited to equality searches. This is in addition to the </a:t>
            </a:r>
            <a:r>
              <a:rPr lang="en-US" sz="1200" dirty="0" err="1" smtClean="0"/>
              <a:t>bitlocker</a:t>
            </a:r>
            <a:r>
              <a:rPr lang="en-US" sz="1200" dirty="0" smtClean="0"/>
              <a:t> support that</a:t>
            </a:r>
            <a:r>
              <a:rPr lang="en-US" sz="1200" baseline="0" dirty="0" smtClean="0"/>
              <a:t> Windows Server introduces</a:t>
            </a:r>
            <a:endParaRPr lang="en-US" sz="1200" dirty="0" smtClean="0"/>
          </a:p>
          <a:p>
            <a:endParaRPr lang="en-US" b="1" dirty="0" smtClean="0"/>
          </a:p>
          <a:p>
            <a:r>
              <a:rPr lang="en-US" i="1" dirty="0" smtClean="0"/>
              <a:t>External</a:t>
            </a:r>
            <a:r>
              <a:rPr lang="en-US" i="1" baseline="0" dirty="0" smtClean="0"/>
              <a:t> Key Management</a:t>
            </a:r>
            <a:endParaRPr lang="en-US" i="1" dirty="0" smtClean="0"/>
          </a:p>
          <a:p>
            <a:pPr defTabSz="1076761">
              <a:defRPr/>
            </a:pPr>
            <a:r>
              <a:rPr lang="en-US" sz="1200" dirty="0" smtClean="0"/>
              <a:t>Currently, in SQL Server 2005, encryption and key management is contained entirely within SQL Server.  To some small applications and users this is acceptable.  However, with the growing demand for regulatory compliance and the overall concern for data privacy more organizations are leveraging encryption as a way to provide a defense in depth solution.  </a:t>
            </a:r>
          </a:p>
          <a:p>
            <a:pPr defTabSz="1076761">
              <a:defRPr/>
            </a:pPr>
            <a:r>
              <a:rPr lang="en-US" sz="1200" dirty="0" smtClean="0"/>
              <a:t>Special hardware vendors including </a:t>
            </a:r>
            <a:r>
              <a:rPr lang="en-US" sz="1200" dirty="0" err="1" smtClean="0"/>
              <a:t>nCipher</a:t>
            </a:r>
            <a:r>
              <a:rPr lang="en-US" sz="1200" dirty="0" smtClean="0"/>
              <a:t>, RSA, </a:t>
            </a:r>
            <a:r>
              <a:rPr lang="en-US" sz="1200" dirty="0" err="1" smtClean="0"/>
              <a:t>SafeNet</a:t>
            </a:r>
            <a:r>
              <a:rPr lang="en-US" sz="1200" dirty="0" smtClean="0"/>
              <a:t> and </a:t>
            </a:r>
            <a:r>
              <a:rPr lang="en-US" sz="1200" dirty="0" err="1" smtClean="0"/>
              <a:t>Ingrian</a:t>
            </a:r>
            <a:r>
              <a:rPr lang="en-US" sz="1200" dirty="0" smtClean="0"/>
              <a:t> provide products that age, regenerate and manage the millions of encryption keys used by some enterprises. address the Enterprise Key Management problem.</a:t>
            </a:r>
            <a:endParaRPr lang="en-US" sz="1200" i="1" dirty="0" smtClean="0"/>
          </a:p>
          <a:p>
            <a:pPr defTabSz="1076761">
              <a:defRPr/>
            </a:pPr>
            <a:r>
              <a:rPr lang="en-US" i="0" dirty="0" smtClean="0"/>
              <a:t>SS 2008 </a:t>
            </a:r>
            <a:r>
              <a:rPr lang="en-US" i="0" baseline="0" dirty="0" smtClean="0"/>
              <a:t>will provide a mechanism for SQL Server encryption to work with third-party key management and HSM products.</a:t>
            </a:r>
            <a:endParaRPr lang="en-US" i="0" dirty="0" smtClean="0"/>
          </a:p>
          <a:p>
            <a:endParaRPr lang="en-US" b="1" dirty="0" smtClean="0"/>
          </a:p>
          <a:p>
            <a:r>
              <a:rPr lang="en-US" b="1" dirty="0" smtClean="0"/>
              <a:t>Simplify Compliance</a:t>
            </a:r>
          </a:p>
          <a:p>
            <a:r>
              <a:rPr lang="en-US" b="1" dirty="0" smtClean="0"/>
              <a:t>	Increasing</a:t>
            </a:r>
            <a:r>
              <a:rPr lang="en-US" b="1" baseline="0" dirty="0" smtClean="0"/>
              <a:t> regulations like SOX, BASEL II and HIPAA require customers to identify what data was </a:t>
            </a:r>
            <a:r>
              <a:rPr lang="en-US" b="1" baseline="0" dirty="0" err="1" smtClean="0"/>
              <a:t>accesed</a:t>
            </a:r>
            <a:r>
              <a:rPr lang="en-US" b="1" baseline="0" dirty="0" smtClean="0"/>
              <a:t>. Especially in this area where customer information is commonly reported to be missing. SQL Server introduces new auditing infrastructure that enables orgs to answer common audit questions like what data was retrieved</a:t>
            </a:r>
            <a:endParaRPr lang="en-US" b="1" dirty="0" smtClean="0"/>
          </a:p>
          <a:p>
            <a:endParaRPr lang="en-US" b="1" dirty="0" smtClean="0"/>
          </a:p>
          <a:p>
            <a:r>
              <a:rPr lang="en-US" b="1" dirty="0" smtClean="0"/>
              <a:t>With the launch of SQL Server 2008 and Windows Server 2008 – we believe the combination of these 2 products</a:t>
            </a:r>
            <a:r>
              <a:rPr lang="en-US" b="1" baseline="0" dirty="0" smtClean="0"/>
              <a:t> provide secure trusted platform – Windows Server – secures your infrastructure while SQL Server secures your data</a:t>
            </a:r>
            <a:endParaRPr lang="en-US" b="1" dirty="0" smtClean="0"/>
          </a:p>
          <a:p>
            <a:endParaRPr lang="en-US" b="1" dirty="0" smtClean="0"/>
          </a:p>
          <a:p>
            <a:r>
              <a:rPr lang="en-US" b="1" dirty="0" smtClean="0"/>
              <a:t>As</a:t>
            </a:r>
            <a:r>
              <a:rPr lang="en-US" b="1" baseline="0" dirty="0" smtClean="0"/>
              <a:t> part of the trustworthy computing initiative , Microsoft and SQL Server has committed to customers to protect the confidentiality, integrity and availability of data at every phase of the Software life cycle. To enable this process, SQL Server has take the following steps of secure by design, secure by default and secure in deployment. This has been </a:t>
            </a:r>
            <a:r>
              <a:rPr lang="en-US" b="1" baseline="0" dirty="0" err="1" smtClean="0"/>
              <a:t>cooraborated</a:t>
            </a:r>
            <a:r>
              <a:rPr lang="en-US" b="1" baseline="0" dirty="0" smtClean="0"/>
              <a:t> with the analyst evidence from prior slides.</a:t>
            </a:r>
          </a:p>
          <a:p>
            <a:endParaRPr lang="en-US" b="1" baseline="0" dirty="0" smtClean="0"/>
          </a:p>
          <a:p>
            <a:endParaRPr lang="en-US" b="1" baseline="0" dirty="0" smtClean="0"/>
          </a:p>
          <a:p>
            <a:endParaRPr lang="en-US" b="1" dirty="0" smtClean="0"/>
          </a:p>
          <a:p>
            <a:endParaRPr lang="en-US" b="1" dirty="0" smtClean="0"/>
          </a:p>
          <a:p>
            <a:r>
              <a:rPr lang="en-US" b="1" dirty="0" smtClean="0"/>
              <a:t>Encryption Details</a:t>
            </a:r>
          </a:p>
          <a:p>
            <a:endParaRPr lang="en-US" dirty="0" smtClean="0"/>
          </a:p>
          <a:p>
            <a:endParaRPr lang="en-US" sz="1400" dirty="0" smtClean="0"/>
          </a:p>
          <a:p>
            <a:endParaRPr lang="en-US" i="0" dirty="0" smtClean="0"/>
          </a:p>
          <a:p>
            <a:r>
              <a:rPr lang="en-US" i="1" dirty="0" smtClean="0"/>
              <a:t>External</a:t>
            </a:r>
            <a:r>
              <a:rPr lang="en-US" i="1" baseline="0" dirty="0" smtClean="0"/>
              <a:t> Key Management</a:t>
            </a:r>
            <a:endParaRPr lang="en-US" i="1" dirty="0" smtClean="0"/>
          </a:p>
          <a:p>
            <a:pPr defTabSz="1076761">
              <a:defRPr/>
            </a:pPr>
            <a:r>
              <a:rPr lang="en-US" sz="1400" dirty="0" smtClean="0"/>
              <a:t>Currently, in SQL Server 2005, encryption and key management is contained entirely within SQL Server.  To some small applications and users this is acceptable.  However, with the growing demand for regulatory compliance and the overall concern for data privacy more organizations are leveraging encryption as a way to provide a defense in depth solution.  </a:t>
            </a:r>
          </a:p>
          <a:p>
            <a:pPr defTabSz="1076761">
              <a:defRPr/>
            </a:pPr>
            <a:endParaRPr lang="en-US" sz="1400" dirty="0" smtClean="0"/>
          </a:p>
          <a:p>
            <a:pPr defTabSz="1076761">
              <a:defRPr/>
            </a:pPr>
            <a:r>
              <a:rPr lang="en-US" sz="1400" dirty="0" smtClean="0"/>
              <a:t>Special hardware vendors including </a:t>
            </a:r>
            <a:r>
              <a:rPr lang="en-US" sz="1400" dirty="0" err="1" smtClean="0"/>
              <a:t>nCipher</a:t>
            </a:r>
            <a:r>
              <a:rPr lang="en-US" sz="1400" dirty="0" smtClean="0"/>
              <a:t>, RSA, </a:t>
            </a:r>
            <a:r>
              <a:rPr lang="en-US" sz="1400" dirty="0" err="1" smtClean="0"/>
              <a:t>SafeNet</a:t>
            </a:r>
            <a:r>
              <a:rPr lang="en-US" sz="1400" dirty="0" smtClean="0"/>
              <a:t> and </a:t>
            </a:r>
            <a:r>
              <a:rPr lang="en-US" sz="1400" dirty="0" err="1" smtClean="0"/>
              <a:t>Ingrian</a:t>
            </a:r>
            <a:r>
              <a:rPr lang="en-US" sz="1400" dirty="0" smtClean="0"/>
              <a:t> provide products that age, regenerate and manage the millions of encryption keys used by some enterprises. address the Enterprise Key Management problem.  In addition, some of these vendors provide Hardware Security Modules (HSM) that allow users to store the keys in special hardware.  This is a more secure solution since the keys do not reside where the data is.  Regulatory parties like the payment card industry (PCI) encourage this separation.</a:t>
            </a:r>
          </a:p>
          <a:p>
            <a:pPr defTabSz="1076761">
              <a:defRPr/>
            </a:pPr>
            <a:endParaRPr lang="en-US" sz="1400" i="1" dirty="0" smtClean="0"/>
          </a:p>
          <a:p>
            <a:pPr defTabSz="1076761">
              <a:defRPr/>
            </a:pPr>
            <a:r>
              <a:rPr lang="en-US" i="0" dirty="0" smtClean="0"/>
              <a:t>Katmai</a:t>
            </a:r>
            <a:r>
              <a:rPr lang="en-US" i="0" baseline="0" dirty="0" smtClean="0"/>
              <a:t> will provide a mechanism for SQL Server encryption to work with third-party key management and HSM products.</a:t>
            </a:r>
            <a:endParaRPr lang="en-US" i="0" dirty="0" smtClean="0"/>
          </a:p>
          <a:p>
            <a:endParaRPr lang="en-US" i="1" dirty="0" smtClean="0"/>
          </a:p>
          <a:p>
            <a:r>
              <a:rPr lang="en-US" i="1" dirty="0" smtClean="0"/>
              <a:t>Auditing</a:t>
            </a:r>
          </a:p>
          <a:p>
            <a:r>
              <a:rPr lang="en-US" sz="1400" dirty="0" smtClean="0"/>
              <a:t>SQL Trace provides security auditing today (e.g. someone logged in, some permissions have changed) but it does not provide data auditing </a:t>
            </a:r>
          </a:p>
          <a:p>
            <a:r>
              <a:rPr lang="en-US" sz="1400" dirty="0" smtClean="0"/>
              <a:t>e.g. User X updated the salary column to value exceeding 200k, or Who saw my credit card data?</a:t>
            </a:r>
          </a:p>
          <a:p>
            <a:endParaRPr lang="en-US" sz="1400" dirty="0" smtClean="0"/>
          </a:p>
          <a:p>
            <a:r>
              <a:rPr lang="en-US" sz="1400" dirty="0" smtClean="0"/>
              <a:t>Katmai will enable users to create and manage auditing via DDL.  </a:t>
            </a:r>
          </a:p>
          <a:p>
            <a:r>
              <a:rPr lang="en-US" sz="1400" dirty="0" smtClean="0"/>
              <a:t>E.g. AUDIT UPDATE(Salary) ON Employee TO </a:t>
            </a:r>
            <a:r>
              <a:rPr lang="en-US" sz="1400" dirty="0" err="1" smtClean="0"/>
              <a:t>MyAuditFolder</a:t>
            </a:r>
            <a:r>
              <a:rPr lang="en-US" sz="1400" dirty="0" smtClean="0"/>
              <a:t>  WHERE Salary&gt;200000,</a:t>
            </a:r>
          </a:p>
          <a:p>
            <a:r>
              <a:rPr lang="en-US" sz="1400" dirty="0" smtClean="0"/>
              <a:t>E.g. AUDIT LOGON TO </a:t>
            </a:r>
            <a:r>
              <a:rPr lang="en-US" sz="1400" dirty="0" err="1" smtClean="0"/>
              <a:t>MyAuditFolder</a:t>
            </a:r>
            <a:endParaRPr lang="en-US" sz="1400" dirty="0" smtClean="0"/>
          </a:p>
          <a:p>
            <a:endParaRPr lang="en-US" dirty="0" smtClean="0"/>
          </a:p>
          <a:p>
            <a:r>
              <a:rPr lang="en-US" dirty="0" smtClean="0"/>
              <a:t>With</a:t>
            </a:r>
            <a:r>
              <a:rPr lang="en-US" baseline="0" dirty="0" smtClean="0"/>
              <a:t> the folder containing a logical list of audit records</a:t>
            </a:r>
          </a:p>
          <a:p>
            <a:endParaRPr lang="en-US" baseline="0" dirty="0" smtClean="0"/>
          </a:p>
        </p:txBody>
      </p:sp>
      <p:sp>
        <p:nvSpPr>
          <p:cNvPr id="4" name="Slide Number Placeholder 3"/>
          <p:cNvSpPr>
            <a:spLocks noGrp="1"/>
          </p:cNvSpPr>
          <p:nvPr>
            <p:ph type="sldNum" sz="quarter" idx="10"/>
          </p:nvPr>
        </p:nvSpPr>
        <p:spPr/>
        <p:txBody>
          <a:bodyPr/>
          <a:lstStyle/>
          <a:p>
            <a:fld id="{412FA5B6-7BC7-4B9F-96F1-509B68717970}"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SQL Server provides a trusted platform</a:t>
            </a:r>
            <a:r>
              <a:rPr lang="en-US" baseline="0" dirty="0" smtClean="0"/>
              <a:t> that enables you to run your mission critical applications. SQL Server 2005 provided extensive capabilities that included Database Mirroring, Comprehensive Failover clustering, while minimizing downtime of servers with online maintenance for common dB operations like backup, index etc. We also enabled organizations to provide applications that can reach more users with higher levels of concurrent access.</a:t>
            </a:r>
          </a:p>
          <a:p>
            <a:endParaRPr lang="en-US" baseline="0" dirty="0" smtClean="0"/>
          </a:p>
          <a:p>
            <a:r>
              <a:rPr lang="en-US" dirty="0" smtClean="0"/>
              <a:t>For SQL Server 2008 – We have continued to invest in the ability for organizations to provide highly reliable platforms with less management. We</a:t>
            </a:r>
            <a:r>
              <a:rPr lang="en-US" baseline="0" dirty="0" smtClean="0"/>
              <a:t> have enhanced the capability of Database Mirroring with easier configuration and much better performance with log stream compression.</a:t>
            </a:r>
          </a:p>
          <a:p>
            <a:endParaRPr lang="en-US" baseline="0" dirty="0" smtClean="0"/>
          </a:p>
          <a:p>
            <a:r>
              <a:rPr lang="en-US" baseline="0" dirty="0" smtClean="0"/>
              <a:t>We also take advantage of the advances in Windows Server 2008 by introducing Pluggable CPU. This allows organizations to reduce planned downtime of hardware upgrades by adding additional system resources to your applications. We also enable organizations to provide higher levels of reliability by providing 16 node failover clustering. </a:t>
            </a:r>
          </a:p>
        </p:txBody>
      </p:sp>
      <p:sp>
        <p:nvSpPr>
          <p:cNvPr id="4" name="Slide Number Placeholder 3"/>
          <p:cNvSpPr>
            <a:spLocks noGrp="1"/>
          </p:cNvSpPr>
          <p:nvPr>
            <p:ph type="sldNum" sz="quarter" idx="10"/>
          </p:nvPr>
        </p:nvSpPr>
        <p:spPr/>
        <p:txBody>
          <a:bodyPr/>
          <a:lstStyle/>
          <a:p>
            <a:fld id="{412FA5B6-7BC7-4B9F-96F1-509B68717970}"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SQL Server</a:t>
            </a:r>
            <a:r>
              <a:rPr lang="en-US" baseline="0" dirty="0" smtClean="0"/>
              <a:t> 2005 provides scalable platform that has numerous customers running applications with thousands of users and multi terabyte data warehouses. </a:t>
            </a:r>
          </a:p>
          <a:p>
            <a:endParaRPr lang="en-US" baseline="0" dirty="0" smtClean="0"/>
          </a:p>
          <a:p>
            <a:r>
              <a:rPr lang="en-US" baseline="0" dirty="0" smtClean="0"/>
              <a:t>SQL Server enables customers to optimize their performance of their data bases as their data volumes and users continue to grow. SQL Server introduces Data Compression functionality that significantly reduces the cost of storing growing data volumes with more effective data storage. This also significantly increases the performance for read only workloads like DW. </a:t>
            </a:r>
          </a:p>
          <a:p>
            <a:r>
              <a:rPr lang="en-US" baseline="0" dirty="0" smtClean="0"/>
              <a:t>With SQL Server 2005 SP2 we introduced the best practice analyzer that enables you to incorporate nest practices into query tuning and query optimization activities of the DBA. I will come back to this more from the management side. </a:t>
            </a:r>
          </a:p>
          <a:p>
            <a:endParaRPr lang="en-US" baseline="0" dirty="0" smtClean="0"/>
          </a:p>
          <a:p>
            <a:r>
              <a:rPr lang="en-US" baseline="0" dirty="0" smtClean="0"/>
              <a:t>As the amount of data grows and users grow it becomes harder for administrators to identify bottlenecks. SQL Server simplifies Performance analysis with the introduction of Performance Studio. </a:t>
            </a:r>
            <a:r>
              <a:rPr lang="en-US" baseline="0" dirty="0" err="1" smtClean="0"/>
              <a:t>Perf</a:t>
            </a:r>
            <a:r>
              <a:rPr lang="en-US" baseline="0" dirty="0" smtClean="0"/>
              <a:t> Studio can collect performance data from DMV, OS </a:t>
            </a:r>
            <a:r>
              <a:rPr lang="en-US" baseline="0" dirty="0" err="1" smtClean="0"/>
              <a:t>perfmons</a:t>
            </a:r>
            <a:r>
              <a:rPr lang="en-US" baseline="0" dirty="0" smtClean="0"/>
              <a:t> and other </a:t>
            </a:r>
            <a:r>
              <a:rPr lang="en-US" baseline="0" dirty="0" err="1" smtClean="0"/>
              <a:t>perofmrnac</a:t>
            </a:r>
            <a:r>
              <a:rPr lang="en-US" baseline="0" dirty="0" smtClean="0"/>
              <a:t> </a:t>
            </a:r>
            <a:r>
              <a:rPr lang="en-US" baseline="0" dirty="0" err="1" smtClean="0"/>
              <a:t>eindicators</a:t>
            </a:r>
            <a:r>
              <a:rPr lang="en-US" baseline="0" dirty="0" smtClean="0"/>
              <a:t> into a performance data warehouse. With SQL Server 2005 – we can get a snapshot of system performance at </a:t>
            </a:r>
            <a:r>
              <a:rPr lang="en-US" baseline="0" dirty="0" err="1" smtClean="0"/>
              <a:t>apoint</a:t>
            </a:r>
            <a:r>
              <a:rPr lang="en-US" baseline="0" dirty="0" smtClean="0"/>
              <a:t> in time  - With </a:t>
            </a:r>
            <a:r>
              <a:rPr lang="en-US" baseline="0" dirty="0" err="1" smtClean="0"/>
              <a:t>Perf</a:t>
            </a:r>
            <a:r>
              <a:rPr lang="en-US" baseline="0" dirty="0" smtClean="0"/>
              <a:t> Studio – we can enhance that by the ability to do benchmarks, and analyze historical performance from the </a:t>
            </a:r>
            <a:r>
              <a:rPr lang="en-US" baseline="0" dirty="0" err="1" smtClean="0"/>
              <a:t>perf</a:t>
            </a:r>
            <a:r>
              <a:rPr lang="en-US" baseline="0" dirty="0" smtClean="0"/>
              <a:t> warehouse. </a:t>
            </a:r>
          </a:p>
          <a:p>
            <a:endParaRPr lang="en-US" baseline="0" dirty="0" smtClean="0"/>
          </a:p>
          <a:p>
            <a:endParaRPr lang="en-US" baseline="0" dirty="0" smtClean="0"/>
          </a:p>
          <a:p>
            <a:r>
              <a:rPr lang="en-US" baseline="0" dirty="0" smtClean="0"/>
              <a:t>Another trend driving organizations is to consolidate the data from different applications. For Example, customers may have a database server for each app. For example – HR, Timesheet and Expenses may be 3 different apps with 3 servers. As we consolidate the databases onto single server – we need to ensure the performance of each app continue to perform as expected. With SQL Server 2008 – we introduce a new feature Resource Governor that defines limits on resources consumed by each application – whether they are CPU or memory. We can also define priorities on the applications. For example – End of the month – ensure that the Expense app has the highest priority- need to fill those expense reports.</a:t>
            </a:r>
          </a:p>
          <a:p>
            <a:endParaRPr lang="en-US" baseline="0" dirty="0" smtClean="0"/>
          </a:p>
          <a:p>
            <a:r>
              <a:rPr lang="en-US" dirty="0" smtClean="0"/>
              <a:t>One</a:t>
            </a:r>
            <a:r>
              <a:rPr lang="en-US" baseline="0" dirty="0" smtClean="0"/>
              <a:t> of the pain points we faced with SS 2005 was that when customers upgraded, query performance degraded due to different query plans being used. With Plan Freezing – we can take a snapshot of the ss2005 db performance and promote that to new SS 2008 DB – easing the upgrade path of customers. IT can also be used when customers move from staging to production environments. </a:t>
            </a:r>
            <a:endParaRPr lang="en-US" dirty="0"/>
          </a:p>
        </p:txBody>
      </p:sp>
      <p:sp>
        <p:nvSpPr>
          <p:cNvPr id="4" name="Slide Number Placeholder 3"/>
          <p:cNvSpPr>
            <a:spLocks noGrp="1"/>
          </p:cNvSpPr>
          <p:nvPr>
            <p:ph type="sldNum" sz="quarter" idx="10"/>
          </p:nvPr>
        </p:nvSpPr>
        <p:spPr/>
        <p:txBody>
          <a:bodyPr/>
          <a:lstStyle/>
          <a:p>
            <a:fld id="{412FA5B6-7BC7-4B9F-96F1-509B68717970}"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hape 4"/>
          <p:cNvSpPr>
            <a:spLocks noGrp="1" noChangeArrowheads="1"/>
          </p:cNvSpPr>
          <p:nvPr>
            <p:ph type="sldNum" sz="quarter" idx="4294967295"/>
          </p:nvPr>
        </p:nvSpPr>
        <p:spPr bwMode="auto">
          <a:xfrm>
            <a:off x="3884033" y="8684927"/>
            <a:ext cx="2972421" cy="457513"/>
          </a:xfrm>
          <a:prstGeom prst="rect">
            <a:avLst/>
          </a:prstGeom>
          <a:noFill/>
          <a:ln>
            <a:miter lim="800000"/>
            <a:headEnd/>
            <a:tailEnd/>
          </a:ln>
        </p:spPr>
        <p:txBody>
          <a:bodyPr lIns="94032" tIns="47019" rIns="94032" bIns="47019"/>
          <a:lstStyle/>
          <a:p>
            <a:pPr>
              <a:spcBef>
                <a:spcPct val="50000"/>
              </a:spcBef>
            </a:pPr>
            <a:fld id="{EB1FD0ED-010A-4403-B3C0-A43A0B208DCD}" type="slidenum">
              <a:rPr lang="en-US"/>
              <a:pPr>
                <a:spcBef>
                  <a:spcPct val="50000"/>
                </a:spcBef>
              </a:pPr>
              <a:t>12</a:t>
            </a:fld>
            <a:endParaRPr lang="en-US"/>
          </a:p>
        </p:txBody>
      </p:sp>
      <p:sp>
        <p:nvSpPr>
          <p:cNvPr id="88067" name="Rectangle 834561"/>
          <p:cNvSpPr>
            <a:spLocks noGrp="1" noRot="1" noChangeAspect="1" noChangeArrowheads="1" noTextEdit="1"/>
          </p:cNvSpPr>
          <p:nvPr>
            <p:ph type="sldImg"/>
          </p:nvPr>
        </p:nvSpPr>
        <p:spPr>
          <a:xfrm>
            <a:off x="2271713" y="685800"/>
            <a:ext cx="2582862" cy="1938338"/>
          </a:xfrm>
          <a:ln cap="flat">
            <a:headEnd type="none" w="med" len="med"/>
            <a:tailEnd type="none" w="med" len="med"/>
          </a:ln>
        </p:spPr>
      </p:sp>
      <p:sp>
        <p:nvSpPr>
          <p:cNvPr id="88068" name="Rectangle 834562"/>
          <p:cNvSpPr>
            <a:spLocks noGrp="1" noChangeArrowheads="1"/>
          </p:cNvSpPr>
          <p:nvPr>
            <p:ph type="body" idx="1"/>
          </p:nvPr>
        </p:nvSpPr>
        <p:spPr>
          <a:noFill/>
          <a:ln/>
        </p:spPr>
        <p:txBody>
          <a:bodyPr/>
          <a:lstStyle/>
          <a:p>
            <a:pPr eaLnBrk="1" hangingPunct="1"/>
            <a:r>
              <a:rPr lang="en-US" baseline="0" dirty="0" smtClean="0">
                <a:latin typeface="Futura Bk"/>
              </a:rPr>
              <a:t>3 Key benefits from SQL Server</a:t>
            </a:r>
          </a:p>
          <a:p>
            <a:pPr eaLnBrk="1" hangingPunct="1"/>
            <a:endParaRPr lang="en-US" baseline="0" dirty="0" smtClean="0">
              <a:latin typeface="Futura Bk"/>
            </a:endParaRPr>
          </a:p>
          <a:p>
            <a:pPr eaLnBrk="1" hangingPunct="1"/>
            <a:r>
              <a:rPr lang="en-US" baseline="0" dirty="0" smtClean="0">
                <a:latin typeface="Futura Bk"/>
              </a:rPr>
              <a:t>Trusted – runs your business critical applications</a:t>
            </a:r>
          </a:p>
          <a:p>
            <a:pPr eaLnBrk="1" hangingPunct="1"/>
            <a:r>
              <a:rPr lang="en-US" baseline="0" dirty="0" smtClean="0">
                <a:latin typeface="Futura Bk"/>
              </a:rPr>
              <a:t>Productive – simplifies management and development of apps – enabling your DBAs and developer to do more with less time</a:t>
            </a:r>
          </a:p>
          <a:p>
            <a:pPr eaLnBrk="1" hangingPunct="1"/>
            <a:r>
              <a:rPr lang="en-US" baseline="0" dirty="0" smtClean="0">
                <a:latin typeface="Futura Bk"/>
              </a:rPr>
              <a:t>Intelligent – Reach all users with </a:t>
            </a:r>
            <a:r>
              <a:rPr lang="en-US" baseline="0" dirty="0" err="1" smtClean="0">
                <a:latin typeface="Futura Bk"/>
              </a:rPr>
              <a:t>rekevant</a:t>
            </a:r>
            <a:r>
              <a:rPr lang="en-US" baseline="0" dirty="0" smtClean="0">
                <a:latin typeface="Futura Bk"/>
              </a:rPr>
              <a:t> information</a:t>
            </a:r>
          </a:p>
          <a:p>
            <a:pPr eaLnBrk="1" hangingPunct="1"/>
            <a:endParaRPr lang="en-US" dirty="0" smtClean="0">
              <a:latin typeface="Futura Bk"/>
            </a:endParaRPr>
          </a:p>
          <a:p>
            <a:pPr eaLnBrk="1" hangingPunct="1"/>
            <a:endParaRPr lang="en-US" dirty="0" smtClean="0">
              <a:latin typeface="Futura Bk"/>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9/25/2008 10:11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13</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microsoftdays.fr/presentations"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remerciements Partenaires">
    <p:spTree>
      <p:nvGrpSpPr>
        <p:cNvPr id="1" name=""/>
        <p:cNvGrpSpPr/>
        <p:nvPr/>
      </p:nvGrpSpPr>
      <p:grpSpPr>
        <a:xfrm>
          <a:off x="0" y="0"/>
          <a:ext cx="0" cy="0"/>
          <a:chOff x="0" y="0"/>
          <a:chExt cx="0" cy="0"/>
        </a:xfrm>
      </p:grpSpPr>
      <p:pic>
        <p:nvPicPr>
          <p:cNvPr id="4" name="Image 3" descr="SLIDE MERCI MTT.jpg"/>
          <p:cNvPicPr>
            <a:picLocks noChangeAspect="1"/>
          </p:cNvPicPr>
          <p:nvPr userDrawn="1"/>
        </p:nvPicPr>
        <p:blipFill>
          <a:blip r:embed="rId2"/>
          <a:stretch>
            <a:fillRect/>
          </a:stretch>
        </p:blipFill>
        <p:spPr>
          <a:xfrm>
            <a:off x="0" y="322"/>
            <a:ext cx="9144000" cy="685735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Ressources complémentaires">
    <p:spTree>
      <p:nvGrpSpPr>
        <p:cNvPr id="1" name=""/>
        <p:cNvGrpSpPr/>
        <p:nvPr/>
      </p:nvGrpSpPr>
      <p:grpSpPr>
        <a:xfrm>
          <a:off x="0" y="0"/>
          <a:ext cx="0" cy="0"/>
          <a:chOff x="0" y="0"/>
          <a:chExt cx="0" cy="0"/>
        </a:xfrm>
      </p:grpSpPr>
      <p:pic>
        <p:nvPicPr>
          <p:cNvPr id="10" name="Image 9"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hasCustomPrompt="1"/>
          </p:nvPr>
        </p:nvSpPr>
        <p:spPr>
          <a:xfrm>
            <a:off x="1343025" y="161925"/>
            <a:ext cx="7448550" cy="664797"/>
          </a:xfrm>
          <a:prstGeom prst="rect">
            <a:avLst/>
          </a:prstGeo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fr-FR" sz="4800" b="0" i="0" u="none" strike="noStrike" kern="1200" cap="none" spc="-100" normalizeH="0" baseline="0" noProof="0" smtClean="0">
                <a:ln w="3175">
                  <a:noFill/>
                </a:ln>
                <a:solidFill>
                  <a:schemeClr val="tx1"/>
                </a:solidFill>
                <a:effectLst/>
                <a:uLnTx/>
                <a:uFillTx/>
                <a:latin typeface="Calibri" pitchFamily="34" charset="0"/>
                <a:ea typeface="+mn-ea"/>
                <a:cs typeface="Arial" charset="0"/>
              </a:rPr>
              <a:t>Pour aller plus loin…</a:t>
            </a:r>
            <a:endParaRPr kumimoji="0" lang="fr-FR" sz="4800" b="0" i="0" u="none" strike="noStrike" kern="1200" cap="none" spc="-100" normalizeH="0" baseline="0" noProof="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04121"/>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Autres sessions</a:t>
            </a:r>
          </a:p>
        </p:txBody>
      </p:sp>
      <p:sp>
        <p:nvSpPr>
          <p:cNvPr id="12" name="Content Placeholder 10"/>
          <p:cNvSpPr>
            <a:spLocks noGrp="1"/>
          </p:cNvSpPr>
          <p:nvPr>
            <p:ph sz="quarter" idx="11" hasCustomPrompt="1"/>
          </p:nvPr>
        </p:nvSpPr>
        <p:spPr>
          <a:xfrm>
            <a:off x="381000" y="2347420"/>
            <a:ext cx="8385048" cy="64594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fr-FR" noProof="0" dirty="0" smtClean="0"/>
              <a:t>Webcasts</a:t>
            </a:r>
          </a:p>
        </p:txBody>
      </p:sp>
      <p:sp>
        <p:nvSpPr>
          <p:cNvPr id="13" name="Content Placeholder 10"/>
          <p:cNvSpPr>
            <a:spLocks noGrp="1"/>
          </p:cNvSpPr>
          <p:nvPr>
            <p:ph sz="quarter" idx="12" hasCustomPrompt="1"/>
          </p:nvPr>
        </p:nvSpPr>
        <p:spPr>
          <a:xfrm>
            <a:off x="381000" y="3280383"/>
            <a:ext cx="8385048" cy="63600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Liens utiles</a:t>
            </a:r>
            <a:endParaRPr lang="fr-FR" sz="1600" noProof="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26074"/>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Documents</a:t>
            </a:r>
          </a:p>
        </p:txBody>
      </p:sp>
      <p:sp>
        <p:nvSpPr>
          <p:cNvPr id="8" name="ZoneTexte 7"/>
          <p:cNvSpPr txBox="1"/>
          <p:nvPr userDrawn="1"/>
        </p:nvSpPr>
        <p:spPr>
          <a:xfrm>
            <a:off x="66675" y="5324475"/>
            <a:ext cx="9075561" cy="461665"/>
          </a:xfrm>
          <a:prstGeom prst="rect">
            <a:avLst/>
          </a:prstGeom>
          <a:noFill/>
        </p:spPr>
        <p:txBody>
          <a:bodyPr wrap="none" rtlCol="0">
            <a:spAutoFit/>
          </a:bodyPr>
          <a:lstStyle/>
          <a:p>
            <a:pPr marL="0" marR="0" indent="0" algn="l" defTabSz="914099" rtl="0" eaLnBrk="1" fontAlgn="base" latinLnBrk="0" hangingPunct="1">
              <a:lnSpc>
                <a:spcPct val="100000"/>
              </a:lnSpc>
              <a:spcBef>
                <a:spcPct val="0"/>
              </a:spcBef>
              <a:spcAft>
                <a:spcPct val="0"/>
              </a:spcAft>
              <a:buClrTx/>
              <a:buSzTx/>
              <a:buFontTx/>
              <a:buNone/>
              <a:tabLst/>
              <a:defRPr/>
            </a:pPr>
            <a:r>
              <a:rPr lang="fr-FR" sz="2400" noProof="0" dirty="0" smtClean="0">
                <a:solidFill>
                  <a:srgbClr val="FFFFFF"/>
                </a:solidFill>
                <a:effectLst>
                  <a:outerShdw blurRad="38100" dist="38100" dir="2700000" algn="tl">
                    <a:srgbClr val="000000">
                      <a:alpha val="43137"/>
                    </a:srgbClr>
                  </a:outerShdw>
                </a:effectLst>
                <a:latin typeface="Calibri" pitchFamily="34" charset="0"/>
              </a:rPr>
              <a:t>Présentation disponible sur </a:t>
            </a:r>
            <a:r>
              <a:rPr lang="fr-FR" sz="2400" u="sng" kern="1200" dirty="0" smtClean="0">
                <a:solidFill>
                  <a:schemeClr val="tx1"/>
                </a:solidFill>
                <a:latin typeface="+mn-lt"/>
                <a:ea typeface="+mn-ea"/>
                <a:cs typeface="+mn-cs"/>
                <a:hlinkClick r:id="rId3"/>
              </a:rPr>
              <a:t>http://www.microsoftdays.fr/presentations</a:t>
            </a:r>
            <a:endParaRPr lang="fr-FR" sz="2400" noProof="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pour Notes cachées">
    <p:bg bwMode="black">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Titre 7"/>
          <p:cNvSpPr>
            <a:spLocks noGrp="1"/>
          </p:cNvSpPr>
          <p:nvPr>
            <p:ph type="title"/>
          </p:nvPr>
        </p:nvSpPr>
        <p:spPr>
          <a:xfrm>
            <a:off x="387054" y="228600"/>
            <a:ext cx="8299746" cy="664797"/>
          </a:xfrm>
          <a:prstGeom prst="rect">
            <a:avLst/>
          </a:prstGeom>
        </p:spPr>
        <p:txBody>
          <a:bodyPr/>
          <a:lstStyle/>
          <a:p>
            <a:r>
              <a:rPr lang="fr-FR" smtClean="0"/>
              <a:t>Cliquez pour modifier le style du titre</a:t>
            </a:r>
            <a:endParaRPr lang="fr-FR"/>
          </a:p>
        </p:txBody>
      </p:sp>
      <p:sp>
        <p:nvSpPr>
          <p:cNvPr id="10" name="Espace réservé du texte 9"/>
          <p:cNvSpPr>
            <a:spLocks noGrp="1"/>
          </p:cNvSpPr>
          <p:nvPr>
            <p:ph type="body" sz="quarter" idx="10"/>
          </p:nvPr>
        </p:nvSpPr>
        <p:spPr>
          <a:xfrm>
            <a:off x="381000" y="1762125"/>
            <a:ext cx="8305800" cy="4038600"/>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4" name="Round Diagonal Corner Rectangle 5"/>
          <p:cNvSpPr/>
          <p:nvPr userDrawn="1"/>
        </p:nvSpPr>
        <p:spPr>
          <a:xfrm>
            <a:off x="269146" y="908102"/>
            <a:ext cx="8643998" cy="4214842"/>
          </a:xfrm>
          <a:prstGeom prst="round2DiagRect">
            <a:avLst>
              <a:gd name="adj1" fmla="val 6687"/>
              <a:gd name="adj2" fmla="val 0"/>
            </a:avLst>
          </a:prstGeom>
          <a:gradFill flip="none" rotWithShape="1">
            <a:gsLst>
              <a:gs pos="0">
                <a:srgbClr val="4F81BD">
                  <a:shade val="51000"/>
                  <a:satMod val="130000"/>
                  <a:alpha val="0"/>
                </a:srgbClr>
              </a:gs>
              <a:gs pos="80000">
                <a:srgbClr val="4F81BD">
                  <a:shade val="93000"/>
                  <a:satMod val="130000"/>
                </a:srgbClr>
              </a:gs>
              <a:gs pos="100000">
                <a:srgbClr val="4F81BD">
                  <a:shade val="94000"/>
                  <a:satMod val="135000"/>
                </a:srgbClr>
              </a:gs>
            </a:gsLst>
            <a:lin ang="189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scene3d>
          <a:sp3d prstMaterial="metal">
            <a:bevelT w="63500" h="25400"/>
            <a:bevelB/>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 name="Title 1"/>
          <p:cNvSpPr>
            <a:spLocks noGrp="1"/>
          </p:cNvSpPr>
          <p:nvPr>
            <p:ph type="ctrTitle"/>
          </p:nvPr>
        </p:nvSpPr>
        <p:spPr>
          <a:xfrm>
            <a:off x="285720" y="2214554"/>
            <a:ext cx="8643998" cy="1523495"/>
          </a:xfrm>
          <a:prstGeom prst="rect">
            <a:avLst/>
          </a:prstGeom>
        </p:spPr>
        <p:txBody>
          <a:bodyPr>
            <a:noAutofit/>
            <a:scene3d>
              <a:camera prst="orthographicFront"/>
              <a:lightRig rig="threePt" dir="t"/>
            </a:scene3d>
            <a:sp3d extrusionH="57150">
              <a:bevelT w="38100" h="38100"/>
            </a:sp3d>
          </a:bodyPr>
          <a:lstStyle>
            <a:lvl1pPr algn="l" defTabSz="914363" rtl="0" eaLnBrk="1" latinLnBrk="0" hangingPunct="1">
              <a:lnSpc>
                <a:spcPct val="90000"/>
              </a:lnSpc>
              <a:spcBef>
                <a:spcPct val="0"/>
              </a:spcBef>
              <a:buNone/>
              <a:defRPr lang="en-US" sz="4800" b="1" kern="1200" cap="none" spc="0" dirty="0">
                <a:ln/>
                <a:solidFill>
                  <a:srgbClr val="FFC000"/>
                </a:solidFill>
                <a:effectLst/>
                <a:latin typeface="Segoe" pitchFamily="34" charset="0"/>
                <a:ea typeface="+mn-ea"/>
                <a:cs typeface="Arial" charset="0"/>
              </a:defRPr>
            </a:lvl1pPr>
          </a:lstStyle>
          <a:p>
            <a:r>
              <a:rPr lang="fr-FR" noProof="0" dirty="0" smtClean="0"/>
              <a:t>Cliquez pour modifier le style du titre</a:t>
            </a:r>
            <a:endParaRPr lang="fr-FR" noProof="0" dirty="0"/>
          </a:p>
        </p:txBody>
      </p:sp>
      <p:sp>
        <p:nvSpPr>
          <p:cNvPr id="3" name="Subtitle 2"/>
          <p:cNvSpPr>
            <a:spLocks noGrp="1"/>
          </p:cNvSpPr>
          <p:nvPr>
            <p:ph type="subTitle" idx="1"/>
          </p:nvPr>
        </p:nvSpPr>
        <p:spPr>
          <a:xfrm>
            <a:off x="285720" y="5214950"/>
            <a:ext cx="7681913" cy="714380"/>
          </a:xfrm>
          <a:prstGeom prst="rect">
            <a:avLst/>
          </a:prstGeom>
        </p:spPr>
        <p:txBody>
          <a:bodyPr>
            <a:noAutofit/>
          </a:bodyPr>
          <a:lstStyle>
            <a:lvl1pPr marL="0" indent="0" algn="l">
              <a:lnSpc>
                <a:spcPct val="90000"/>
              </a:lnSpc>
              <a:spcBef>
                <a:spcPts val="0"/>
              </a:spcBef>
              <a:buNone/>
              <a:defRPr sz="2400" b="1">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dirty="0" smtClean="0"/>
              <a:t>Cliquez pour modifier le style des sous-titres du masque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a:prstGeom prst="rect">
            <a:avLst/>
          </a:prstGeom>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142844" y="1411552"/>
            <a:ext cx="4352956" cy="2660389"/>
          </a:xfrm>
          <a:prstGeom prst="rect">
            <a:avLst/>
          </a:prstGeo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4648200" y="1411552"/>
            <a:ext cx="4281518" cy="2660389"/>
          </a:xfrm>
          <a:prstGeom prst="rect">
            <a:avLst/>
          </a:prstGeo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a:prstGeom prst="rect">
            <a:avLst/>
          </a:prstGeom>
        </p:spPr>
        <p:txBody>
          <a:bodyPr/>
          <a:lstStyle/>
          <a:p>
            <a:r>
              <a:rPr lang="fr-FR" smtClean="0"/>
              <a:t>Cliquez pour modifier le style du titre</a:t>
            </a:r>
            <a:endParaRPr lang="en-US"/>
          </a:p>
        </p:txBody>
      </p:sp>
      <p:sp>
        <p:nvSpPr>
          <p:cNvPr id="3" name="Content Placeholder 2"/>
          <p:cNvSpPr>
            <a:spLocks noGrp="1"/>
          </p:cNvSpPr>
          <p:nvPr>
            <p:ph idx="1"/>
          </p:nvPr>
        </p:nvSpPr>
        <p:spPr>
          <a:xfrm>
            <a:off x="142844" y="1484313"/>
            <a:ext cx="8786874" cy="2730505"/>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a:prstGeom prst="rect">
            <a:avLst/>
          </a:prstGeom>
        </p:spPr>
        <p:txBody>
          <a:bodyPr/>
          <a:lstStyle/>
          <a:p>
            <a:r>
              <a:rPr lang="fr-FR" dirty="0" smtClean="0"/>
              <a:t>Cliquez pour modifier le style du titre</a:t>
            </a:r>
            <a:endParaRPr lang="en-US" dirty="0"/>
          </a:p>
        </p:txBody>
      </p:sp>
      <p:sp>
        <p:nvSpPr>
          <p:cNvPr id="6" name="Text Placeholder 5"/>
          <p:cNvSpPr>
            <a:spLocks noGrp="1"/>
          </p:cNvSpPr>
          <p:nvPr>
            <p:ph type="body" sz="quarter" idx="10"/>
          </p:nvPr>
        </p:nvSpPr>
        <p:spPr>
          <a:xfrm>
            <a:off x="138140" y="1411552"/>
            <a:ext cx="8791578" cy="4803530"/>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Shape 1"/>
          <p:cNvSpPr>
            <a:spLocks noGrp="1"/>
          </p:cNvSpPr>
          <p:nvPr>
            <p:ph type="title"/>
          </p:nvPr>
        </p:nvSpPr>
        <p:spPr>
          <a:xfrm>
            <a:off x="142844" y="142852"/>
            <a:ext cx="8382000" cy="1218795"/>
          </a:xfrm>
          <a:prstGeom prst="rect">
            <a:avLst/>
          </a:prstGeom>
        </p:spPr>
        <p:txBody>
          <a:bodyPr rtlCol="0"/>
          <a:lstStyle/>
          <a:p>
            <a:r>
              <a:rPr lang="en-US"/>
              <a:t>Click to edit Master title style</a:t>
            </a:r>
          </a:p>
        </p:txBody>
      </p:sp>
      <p:sp>
        <p:nvSpPr>
          <p:cNvPr id="3" name="Shape 2"/>
          <p:cNvSpPr>
            <a:spLocks noGrp="1"/>
          </p:cNvSpPr>
          <p:nvPr>
            <p:ph type="body" idx="1"/>
          </p:nvPr>
        </p:nvSpPr>
        <p:spPr>
          <a:xfrm>
            <a:off x="142844" y="1428736"/>
            <a:ext cx="8382000" cy="2579168"/>
          </a:xfrm>
          <a:prstGeom prst="rect">
            <a:avLst/>
          </a:prstGeo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e 1"/>
          <p:cNvGrpSpPr/>
          <p:nvPr userDrawn="1"/>
        </p:nvGrpSpPr>
        <p:grpSpPr>
          <a:xfrm>
            <a:off x="6643702" y="6357958"/>
            <a:ext cx="2295144" cy="356616"/>
            <a:chOff x="6643702" y="6357958"/>
            <a:chExt cx="2295144" cy="356616"/>
          </a:xfrm>
        </p:grpSpPr>
        <p:sp>
          <p:nvSpPr>
            <p:cNvPr id="3" name="Rectangle 2"/>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pPr>
              <a:endParaRPr lang="fr-FR" b="1" kern="1200" dirty="0">
                <a:solidFill>
                  <a:srgbClr val="FFFFFF"/>
                </a:solidFill>
                <a:latin typeface="Segoe Semibold" pitchFamily="34" charset="0"/>
                <a:ea typeface="+mj-ea"/>
                <a:cs typeface="+mj-cs"/>
              </a:endParaRPr>
            </a:p>
          </p:txBody>
        </p:sp>
        <p:pic>
          <p:nvPicPr>
            <p:cNvPr id="4" name="Picture 3" descr="C:\WFILE\FY08\MSTD08\ElementsCommunication\MSTD08_Logos\MSTD08_logocoul_acr_ssbl.jpg"/>
            <p:cNvPicPr>
              <a:picLocks noChangeAspect="1" noChangeArrowheads="1"/>
            </p:cNvPicPr>
            <p:nvPr userDrawn="1"/>
          </p:nvPicPr>
          <p:blipFill>
            <a:blip r:embed="rId3" cstate="print"/>
            <a:srcRect/>
            <a:stretch>
              <a:fillRect/>
            </a:stretch>
          </p:blipFill>
          <p:spPr bwMode="auto">
            <a:xfrm>
              <a:off x="7252140" y="6364154"/>
              <a:ext cx="1050153" cy="296863"/>
            </a:xfrm>
            <a:prstGeom prst="rect">
              <a:avLst/>
            </a:prstGeom>
            <a:noFill/>
          </p:spPr>
        </p:pic>
      </p:grpSp>
      <p:sp>
        <p:nvSpPr>
          <p:cNvPr id="5" name="Title Placeholder 1"/>
          <p:cNvSpPr>
            <a:spLocks noGrp="1"/>
          </p:cNvSpPr>
          <p:nvPr>
            <p:ph type="title"/>
          </p:nvPr>
        </p:nvSpPr>
        <p:spPr>
          <a:xfrm>
            <a:off x="142844" y="142852"/>
            <a:ext cx="8382000" cy="1218795"/>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noProof="0" smtClean="0"/>
              <a:t>Cliquez pour modifier le style du titre</a:t>
            </a:r>
            <a:endParaRPr lang="fr-FR" noProof="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42844" y="190994"/>
            <a:ext cx="8572560" cy="1523494"/>
          </a:xfrm>
          <a:prstGeom prst="rect">
            <a:avLst/>
          </a:prstGeom>
        </p:spPr>
        <p:txBody>
          <a:bodyPr anchor="ctr" anchorCtr="0">
            <a:noAutofit/>
          </a:bodyPr>
          <a:lstStyle>
            <a:lvl1pPr>
              <a:lnSpc>
                <a:spcPct val="90000"/>
              </a:lnSpc>
              <a:defRPr sz="4800"/>
            </a:lvl1pPr>
          </a:lstStyle>
          <a:p>
            <a:r>
              <a:rPr lang="fr-FR" dirty="0" smtClean="0"/>
              <a:t>Cliquez pour modifier le style du titre</a:t>
            </a:r>
            <a:endParaRPr lang="en-US" dirty="0"/>
          </a:p>
        </p:txBody>
      </p:sp>
      <p:sp>
        <p:nvSpPr>
          <p:cNvPr id="3" name="Subtitle 2"/>
          <p:cNvSpPr>
            <a:spLocks noGrp="1"/>
          </p:cNvSpPr>
          <p:nvPr>
            <p:ph type="subTitle" idx="1"/>
          </p:nvPr>
        </p:nvSpPr>
        <p:spPr>
          <a:xfrm>
            <a:off x="1368954" y="4344988"/>
            <a:ext cx="7346449" cy="461665"/>
          </a:xfrm>
          <a:prstGeom prst="rect">
            <a:avLst/>
          </a:prstGeo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7" name="Text Placeholder 6"/>
          <p:cNvSpPr>
            <a:spLocks noGrp="1"/>
          </p:cNvSpPr>
          <p:nvPr>
            <p:ph type="body" sz="quarter" idx="10" hasCustomPrompt="1"/>
          </p:nvPr>
        </p:nvSpPr>
        <p:spPr>
          <a:xfrm>
            <a:off x="722048" y="2355850"/>
            <a:ext cx="7993355" cy="1384994"/>
          </a:xfrm>
          <a:prstGeom prst="rect">
            <a:avLst/>
          </a:prstGeo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re de présentation">
    <p:spTree>
      <p:nvGrpSpPr>
        <p:cNvPr id="1" name=""/>
        <p:cNvGrpSpPr/>
        <p:nvPr/>
      </p:nvGrpSpPr>
      <p:grpSpPr>
        <a:xfrm>
          <a:off x="0" y="0"/>
          <a:ext cx="0" cy="0"/>
          <a:chOff x="0" y="0"/>
          <a:chExt cx="0" cy="0"/>
        </a:xfrm>
      </p:grpSpPr>
      <p:pic>
        <p:nvPicPr>
          <p:cNvPr id="6" name="Image 5" descr="SLIDE TITRE MTT.jpg"/>
          <p:cNvPicPr>
            <a:picLocks noChangeAspect="1"/>
          </p:cNvPicPr>
          <p:nvPr userDrawn="1"/>
        </p:nvPicPr>
        <p:blipFill>
          <a:blip r:embed="rId2"/>
          <a:stretch>
            <a:fillRect/>
          </a:stretch>
        </p:blipFill>
        <p:spPr>
          <a:xfrm>
            <a:off x="0" y="322"/>
            <a:ext cx="9144000" cy="6857355"/>
          </a:xfrm>
          <a:prstGeom prst="rect">
            <a:avLst/>
          </a:prstGeom>
        </p:spPr>
      </p:pic>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9C8DF"/>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‹N°›</a:t>
            </a:fld>
            <a:endParaRPr kumimoji="0" lang="en-US" sz="1400" b="0" i="0" u="none" strike="noStrike" kern="1200" cap="none" spc="0" normalizeH="0" baseline="0" noProof="0" dirty="0">
              <a:ln>
                <a:noFill/>
              </a:ln>
              <a:solidFill>
                <a:srgbClr val="99C8DF"/>
              </a:solidFill>
              <a:effectLst/>
              <a:uLnTx/>
              <a:uFillTx/>
              <a:latin typeface="+mn-lt"/>
              <a:ea typeface="+mn-ea"/>
              <a:cs typeface="+mn-cs"/>
            </a:endParaRPr>
          </a:p>
        </p:txBody>
      </p:sp>
      <p:sp>
        <p:nvSpPr>
          <p:cNvPr id="3" name="Subtitle 2"/>
          <p:cNvSpPr>
            <a:spLocks noGrp="1"/>
          </p:cNvSpPr>
          <p:nvPr>
            <p:ph type="subTitle" idx="1" hasCustomPrompt="1"/>
          </p:nvPr>
        </p:nvSpPr>
        <p:spPr>
          <a:xfrm>
            <a:off x="904875" y="3848101"/>
            <a:ext cx="7334250"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9" name="Titre 8"/>
          <p:cNvSpPr>
            <a:spLocks noGrp="1"/>
          </p:cNvSpPr>
          <p:nvPr>
            <p:ph type="title"/>
          </p:nvPr>
        </p:nvSpPr>
        <p:spPr>
          <a:xfrm>
            <a:off x="914400" y="2017712"/>
            <a:ext cx="7324725" cy="1677987"/>
          </a:xfrm>
          <a:prstGeom prst="rect">
            <a:avLst/>
          </a:prstGeo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fr-FR" dirty="0" smtClean="0"/>
              <a:t>Cliquez pour modifier le style du titre</a:t>
            </a:r>
            <a:endParaRPr lang="fr-FR"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intro Démo, Vidéo ou Annonc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ctrTitle" hasCustomPrompt="1"/>
          </p:nvPr>
        </p:nvSpPr>
        <p:spPr>
          <a:xfrm>
            <a:off x="977314" y="1987551"/>
            <a:ext cx="7223712" cy="1523495"/>
          </a:xfrm>
          <a:prstGeom prst="rect">
            <a:avLst/>
          </a:prstGeom>
        </p:spPr>
        <p:txBody>
          <a:bodyPr anchor="ctr">
            <a:noAutofit/>
          </a:bodyPr>
          <a:lstStyle>
            <a:lvl1pPr>
              <a:lnSpc>
                <a:spcPct val="90000"/>
              </a:lnSpc>
              <a:defRPr sz="4800" baseline="0">
                <a:solidFill>
                  <a:schemeClr val="tx1"/>
                </a:solidFill>
                <a:effectLst/>
              </a:defRPr>
            </a:lvl1pPr>
          </a:lstStyle>
          <a:p>
            <a:r>
              <a:rPr lang="fr-FR" noProof="0" dirty="0" smtClean="0"/>
              <a:t>Titre de la vidéo, démo ou annonce</a:t>
            </a:r>
            <a:endParaRPr lang="fr-FR" noProof="0" dirty="0"/>
          </a:p>
        </p:txBody>
      </p:sp>
      <p:sp>
        <p:nvSpPr>
          <p:cNvPr id="9"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Standard Titre et Text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5" name="Titre 4"/>
          <p:cNvSpPr>
            <a:spLocks noGrp="1"/>
          </p:cNvSpPr>
          <p:nvPr>
            <p:ph type="title"/>
          </p:nvPr>
        </p:nvSpPr>
        <p:spPr>
          <a:xfrm>
            <a:off x="1219200" y="227013"/>
            <a:ext cx="8229600" cy="1143000"/>
          </a:xfrm>
          <a:prstGeom prst="rect">
            <a:avLst/>
          </a:prstGeom>
        </p:spPr>
        <p:txBody>
          <a:bodyPr/>
          <a:lstStyle/>
          <a:p>
            <a:r>
              <a:rPr lang="fr-FR" dirty="0" smtClean="0"/>
              <a:t>Cliquez pour modifier le style du titre</a:t>
            </a:r>
            <a:endParaRPr lang="fr-FR" dirty="0"/>
          </a:p>
        </p:txBody>
      </p:sp>
      <p:sp>
        <p:nvSpPr>
          <p:cNvPr id="7" name="Espace réservé du contenu 6"/>
          <p:cNvSpPr>
            <a:spLocks noGrp="1"/>
          </p:cNvSpPr>
          <p:nvPr>
            <p:ph sz="quarter" idx="10"/>
          </p:nvPr>
        </p:nvSpPr>
        <p:spPr>
          <a:xfrm>
            <a:off x="419100" y="1685925"/>
            <a:ext cx="8458200" cy="4086225"/>
          </a:xfrm>
          <a:prstGeom prst="rect">
            <a:avLst/>
          </a:prstGeom>
        </p:spPr>
        <p:txBody>
          <a:bodyPr/>
          <a:lstStyle>
            <a:lvl1pPr>
              <a:buFontTx/>
              <a:buBlip>
                <a:blip r:embed="rId3"/>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lide avec titre seulement">
    <p:spTree>
      <p:nvGrpSpPr>
        <p:cNvPr id="1" name=""/>
        <p:cNvGrpSpPr/>
        <p:nvPr/>
      </p:nvGrpSpPr>
      <p:grpSpPr>
        <a:xfrm>
          <a:off x="0" y="0"/>
          <a:ext cx="0" cy="0"/>
          <a:chOff x="0" y="0"/>
          <a:chExt cx="0" cy="0"/>
        </a:xfrm>
      </p:grpSpPr>
      <p:pic>
        <p:nvPicPr>
          <p:cNvPr id="5" name="Image 4"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20503" y="190500"/>
            <a:ext cx="7661571" cy="723900"/>
          </a:xfrm>
          <a:prstGeom prst="rect">
            <a:avLst/>
          </a:prstGeom>
        </p:spPr>
        <p:txBody>
          <a:bodyPr/>
          <a:lstStyle>
            <a:lvl1pPr>
              <a:defRPr/>
            </a:lvl1pPr>
          </a:lstStyle>
          <a:p>
            <a:r>
              <a:rPr lang="fr-FR" dirty="0" smtClean="0"/>
              <a:t>Cliquez pour modifier le style du titre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Présentation Partenaire">
    <p:spTree>
      <p:nvGrpSpPr>
        <p:cNvPr id="1" name=""/>
        <p:cNvGrpSpPr/>
        <p:nvPr/>
      </p:nvGrpSpPr>
      <p:grpSpPr>
        <a:xfrm>
          <a:off x="0" y="0"/>
          <a:ext cx="0" cy="0"/>
          <a:chOff x="0" y="0"/>
          <a:chExt cx="0" cy="0"/>
        </a:xfrm>
      </p:grpSpPr>
      <p:pic>
        <p:nvPicPr>
          <p:cNvPr id="11" name="Image 10"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8"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Partenaire</a:t>
            </a:r>
          </a:p>
        </p:txBody>
      </p:sp>
      <p:sp>
        <p:nvSpPr>
          <p:cNvPr id="9" name="Subtitle 2"/>
          <p:cNvSpPr>
            <a:spLocks noGrp="1"/>
          </p:cNvSpPr>
          <p:nvPr>
            <p:ph type="subTitle" idx="1" hasCustomPrompt="1"/>
          </p:nvPr>
        </p:nvSpPr>
        <p:spPr>
          <a:xfrm>
            <a:off x="971550" y="5038726"/>
            <a:ext cx="7229476"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10" name="Titre 9"/>
          <p:cNvSpPr>
            <a:spLocks noGrp="1"/>
          </p:cNvSpPr>
          <p:nvPr>
            <p:ph type="title" hasCustomPrompt="1"/>
          </p:nvPr>
        </p:nvSpPr>
        <p:spPr>
          <a:xfrm>
            <a:off x="1006179" y="2162175"/>
            <a:ext cx="7507266" cy="664797"/>
          </a:xfrm>
          <a:prstGeom prst="rect">
            <a:avLst/>
          </a:prstGeom>
        </p:spPr>
        <p:txBody>
          <a:bodyPr/>
          <a:lstStyle>
            <a:lvl1pPr>
              <a:defRPr/>
            </a:lvl1pPr>
          </a:lstStyle>
          <a:p>
            <a:r>
              <a:rPr lang="fr-FR" dirty="0" smtClean="0"/>
              <a:t>Nom du partenaire</a:t>
            </a:r>
            <a:endParaRPr lang="fr-FR"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eux colonnes">
    <p:bg>
      <p:bgPr>
        <a:solidFill>
          <a:schemeClr val="bg1"/>
        </a:solidFill>
        <a:effectLst/>
      </p:bgPr>
    </p:bg>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30028" y="276226"/>
            <a:ext cx="7680621" cy="781050"/>
          </a:xfrm>
          <a:prstGeom prst="rect">
            <a:avLst/>
          </a:prstGeom>
        </p:spPr>
        <p:txBody>
          <a:bodyPr/>
          <a:lstStyle>
            <a:lvl1pPr>
              <a:defRPr/>
            </a:lvl1pPr>
          </a:lstStyle>
          <a:p>
            <a:r>
              <a:rPr lang="fr-FR" noProof="0" dirty="0" smtClean="0"/>
              <a:t>Cliquez pour modifier le style du titre</a:t>
            </a:r>
            <a:endParaRPr lang="fr-FR" noProof="0" dirty="0"/>
          </a:p>
        </p:txBody>
      </p:sp>
      <p:sp>
        <p:nvSpPr>
          <p:cNvPr id="3" name="Content Placeholder 2"/>
          <p:cNvSpPr>
            <a:spLocks noGrp="1"/>
          </p:cNvSpPr>
          <p:nvPr>
            <p:ph sz="half" idx="1"/>
          </p:nvPr>
        </p:nvSpPr>
        <p:spPr>
          <a:xfrm>
            <a:off x="381001" y="1573477"/>
            <a:ext cx="4114800" cy="2646097"/>
          </a:xfrm>
          <a:prstGeom prst="rect">
            <a:avLst/>
          </a:prstGeom>
        </p:spPr>
        <p:txBody>
          <a:bodyPr/>
          <a:lstStyle>
            <a:lvl1pPr marL="339976" indent="-339976">
              <a:lnSpc>
                <a:spcPct val="90000"/>
              </a:lnSpc>
              <a:buFontTx/>
              <a:buBlip>
                <a:blip r:embed="rId3"/>
              </a:buBlip>
              <a:defRPr sz="2800"/>
            </a:lvl1pPr>
            <a:lvl2pPr marL="673338" indent="-325424">
              <a:lnSpc>
                <a:spcPct val="90000"/>
              </a:lnSpc>
              <a:buFontTx/>
              <a:buBlip>
                <a:blip r:embed="rId3"/>
              </a:buBlip>
              <a:defRPr sz="2400"/>
            </a:lvl2pPr>
            <a:lvl3pPr marL="953785" indent="-288384">
              <a:lnSpc>
                <a:spcPct val="90000"/>
              </a:lnSpc>
              <a:buFontTx/>
              <a:buBlip>
                <a:blip r:embed="rId3"/>
              </a:buBlip>
              <a:defRPr sz="2000"/>
            </a:lvl3pPr>
            <a:lvl4pPr marL="1227618" indent="-273833">
              <a:lnSpc>
                <a:spcPct val="90000"/>
              </a:lnSpc>
              <a:buFontTx/>
              <a:buBlip>
                <a:blip r:embed="rId3"/>
              </a:buBlip>
              <a:defRPr sz="1800"/>
            </a:lvl4pPr>
            <a:lvl5pPr marL="1516002" indent="-280447">
              <a:lnSpc>
                <a:spcPct val="90000"/>
              </a:lnSpc>
              <a:buFontTx/>
              <a:buBlip>
                <a:blip r:embed="rId3"/>
              </a:buBlip>
              <a:defRPr sz="1800"/>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9" name="Content Placeholder 2"/>
          <p:cNvSpPr>
            <a:spLocks noGrp="1"/>
          </p:cNvSpPr>
          <p:nvPr>
            <p:ph sz="half" idx="10"/>
          </p:nvPr>
        </p:nvSpPr>
        <p:spPr>
          <a:xfrm>
            <a:off x="4657726" y="1573477"/>
            <a:ext cx="4114800" cy="2665147"/>
          </a:xfrm>
          <a:prstGeom prst="rect">
            <a:avLst/>
          </a:prstGeom>
        </p:spPr>
        <p:txBody>
          <a:bodyPr/>
          <a:lstStyle>
            <a:lvl1pPr marL="339976" indent="-339976">
              <a:lnSpc>
                <a:spcPct val="90000"/>
              </a:lnSpc>
              <a:buFontTx/>
              <a:buBlip>
                <a:blip r:embed="rId3"/>
              </a:buBlip>
              <a:defRPr sz="2800">
                <a:solidFill>
                  <a:schemeClr val="tx1"/>
                </a:solidFill>
              </a:defRPr>
            </a:lvl1pPr>
            <a:lvl2pPr marL="673338" indent="-325424">
              <a:lnSpc>
                <a:spcPct val="90000"/>
              </a:lnSpc>
              <a:buFontTx/>
              <a:buBlip>
                <a:blip r:embed="rId3"/>
              </a:buBlip>
              <a:defRPr sz="2400">
                <a:solidFill>
                  <a:schemeClr val="tx1"/>
                </a:solidFill>
              </a:defRPr>
            </a:lvl2pPr>
            <a:lvl3pPr marL="953785" indent="-288384">
              <a:lnSpc>
                <a:spcPct val="90000"/>
              </a:lnSpc>
              <a:buFontTx/>
              <a:buBlip>
                <a:blip r:embed="rId3"/>
              </a:buBlip>
              <a:defRPr sz="2000">
                <a:solidFill>
                  <a:schemeClr val="tx1"/>
                </a:solidFill>
              </a:defRPr>
            </a:lvl3pPr>
            <a:lvl4pPr marL="1227618" indent="-273833">
              <a:lnSpc>
                <a:spcPct val="90000"/>
              </a:lnSpc>
              <a:buFontTx/>
              <a:buBlip>
                <a:blip r:embed="rId3"/>
              </a:buBlip>
              <a:defRPr sz="1800">
                <a:solidFill>
                  <a:schemeClr val="tx1"/>
                </a:solidFill>
              </a:defRPr>
            </a:lvl4pPr>
            <a:lvl5pPr marL="1516002" indent="-280447">
              <a:lnSpc>
                <a:spcPct val="90000"/>
              </a:lnSpc>
              <a:buFontTx/>
              <a:buBlip>
                <a:blip r:embed="rId3"/>
              </a:buBlip>
              <a:defRPr sz="1800">
                <a:solidFill>
                  <a:schemeClr val="tx1"/>
                </a:solidFill>
              </a:defRPr>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pour code développeur">
    <p:spTree>
      <p:nvGrpSpPr>
        <p:cNvPr id="1" name=""/>
        <p:cNvGrpSpPr/>
        <p:nvPr/>
      </p:nvGrpSpPr>
      <p:grpSpPr>
        <a:xfrm>
          <a:off x="0" y="0"/>
          <a:ext cx="0" cy="0"/>
          <a:chOff x="0" y="0"/>
          <a:chExt cx="0" cy="0"/>
        </a:xfrm>
      </p:grpSpPr>
      <p:pic>
        <p:nvPicPr>
          <p:cNvPr id="9" name="Image 8" descr="SLIDE MTT TEXTE.jpg"/>
          <p:cNvPicPr>
            <a:picLocks noChangeAspect="1"/>
          </p:cNvPicPr>
          <p:nvPr userDrawn="1"/>
        </p:nvPicPr>
        <p:blipFill>
          <a:blip r:embed="rId2"/>
          <a:stretch>
            <a:fillRect/>
          </a:stretch>
        </p:blipFill>
        <p:spPr>
          <a:xfrm>
            <a:off x="0" y="322"/>
            <a:ext cx="9144000" cy="6857355"/>
          </a:xfrm>
          <a:prstGeom prst="rect">
            <a:avLst/>
          </a:prstGeom>
        </p:spPr>
      </p:pic>
      <p:pic>
        <p:nvPicPr>
          <p:cNvPr id="8" name="Picture 7" descr="code slide background.png"/>
          <p:cNvPicPr>
            <a:picLocks noChangeAspect="1"/>
          </p:cNvPicPr>
          <p:nvPr userDrawn="1"/>
        </p:nvPicPr>
        <p:blipFill>
          <a:blip r:embed="rId3"/>
          <a:stretch>
            <a:fillRect/>
          </a:stretch>
        </p:blipFill>
        <p:spPr bwMode="white">
          <a:xfrm>
            <a:off x="-166245" y="552450"/>
            <a:ext cx="9300720" cy="5362575"/>
          </a:xfrm>
          <a:prstGeom prst="rect">
            <a:avLst/>
          </a:prstGeom>
        </p:spPr>
      </p:pic>
      <p:sp>
        <p:nvSpPr>
          <p:cNvPr id="2" name="Title 1"/>
          <p:cNvSpPr>
            <a:spLocks noGrp="1"/>
          </p:cNvSpPr>
          <p:nvPr>
            <p:ph type="title"/>
          </p:nvPr>
        </p:nvSpPr>
        <p:spPr>
          <a:xfrm>
            <a:off x="1320503" y="228600"/>
            <a:ext cx="7699671" cy="676275"/>
          </a:xfrm>
          <a:prstGeom prst="rect">
            <a:avLst/>
          </a:prstGeom>
        </p:spPr>
        <p:txBody>
          <a:bodyPr/>
          <a:lstStyle>
            <a:lvl1pPr>
              <a:defRPr sz="4400"/>
            </a:lvl1pPr>
          </a:lstStyle>
          <a:p>
            <a:r>
              <a:rPr lang="fr-FR" smtClean="0"/>
              <a:t>Cliquez pour modifier le style du titre</a:t>
            </a:r>
            <a:endParaRPr lang="en-US" dirty="0"/>
          </a:p>
        </p:txBody>
      </p:sp>
      <p:sp>
        <p:nvSpPr>
          <p:cNvPr id="7" name="Text Placeholder 6"/>
          <p:cNvSpPr>
            <a:spLocks noGrp="1"/>
          </p:cNvSpPr>
          <p:nvPr>
            <p:ph type="body" sz="quarter" idx="10"/>
          </p:nvPr>
        </p:nvSpPr>
        <p:spPr>
          <a:xfrm>
            <a:off x="444206" y="1543789"/>
            <a:ext cx="8528344" cy="4275986"/>
          </a:xfrm>
          <a:prstGeom prst="rect">
            <a:avLst/>
          </a:prstGeo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lide vierge noir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66" r:id="rId1"/>
    <p:sldLayoutId id="2147483738" r:id="rId2"/>
    <p:sldLayoutId id="2147483768" r:id="rId3"/>
    <p:sldLayoutId id="2147483765" r:id="rId4"/>
    <p:sldLayoutId id="2147483744" r:id="rId5"/>
    <p:sldLayoutId id="2147483769" r:id="rId6"/>
    <p:sldLayoutId id="2147483742" r:id="rId7"/>
    <p:sldLayoutId id="2147483745" r:id="rId8"/>
    <p:sldLayoutId id="2147483746" r:id="rId9"/>
    <p:sldLayoutId id="2147483754" r:id="rId10"/>
    <p:sldLayoutId id="2147483749" r:id="rId11"/>
    <p:sldLayoutId id="2147483770" r:id="rId12"/>
    <p:sldLayoutId id="2147483771" r:id="rId13"/>
    <p:sldLayoutId id="2147483772" r:id="rId14"/>
    <p:sldLayoutId id="2147483773" r:id="rId15"/>
    <p:sldLayoutId id="2147483774" r:id="rId16"/>
    <p:sldLayoutId id="2147483775" r:id="rId17"/>
    <p:sldLayoutId id="2147483776"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20"/>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20"/>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20"/>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20"/>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20"/>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blogs.technet.com/patric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49.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55.png"/><Relationship Id="rId11" Type="http://schemas.openxmlformats.org/officeDocument/2006/relationships/image" Target="../media/image59.png"/><Relationship Id="rId5" Type="http://schemas.openxmlformats.org/officeDocument/2006/relationships/image" Target="../media/image54.png"/><Relationship Id="rId10" Type="http://schemas.openxmlformats.org/officeDocument/2006/relationships/image" Target="../media/image44.png"/><Relationship Id="rId4" Type="http://schemas.openxmlformats.org/officeDocument/2006/relationships/image" Target="../media/image53.png"/><Relationship Id="rId9" Type="http://schemas.openxmlformats.org/officeDocument/2006/relationships/image" Target="../media/image58.png"/></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49.png"/><Relationship Id="rId4" Type="http://schemas.openxmlformats.org/officeDocument/2006/relationships/image" Target="../media/image62.png"/><Relationship Id="rId9" Type="http://schemas.openxmlformats.org/officeDocument/2006/relationships/image" Target="../media/image67.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6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74.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80.png"/></Relationships>
</file>

<file path=ppt/slides/_rels/slide1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1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93.png"/><Relationship Id="rId4" Type="http://schemas.openxmlformats.org/officeDocument/2006/relationships/image" Target="../media/image92.jpe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68.jpeg"/></Relationships>
</file>

<file path=ppt/slides/_rels/slide19.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diagramData" Target="../diagrams/data1.xml"/><Relationship Id="rId7" Type="http://schemas.openxmlformats.org/officeDocument/2006/relationships/image" Target="../media/image94.png"/><Relationship Id="rId12" Type="http://schemas.openxmlformats.org/officeDocument/2006/relationships/image" Target="../media/image99.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image" Target="../media/image98.png"/><Relationship Id="rId5" Type="http://schemas.openxmlformats.org/officeDocument/2006/relationships/diagramQuickStyle" Target="../diagrams/quickStyle1.xml"/><Relationship Id="rId10" Type="http://schemas.openxmlformats.org/officeDocument/2006/relationships/image" Target="../media/image97.png"/><Relationship Id="rId4" Type="http://schemas.openxmlformats.org/officeDocument/2006/relationships/diagramLayout" Target="../diagrams/layout1.xml"/><Relationship Id="rId9" Type="http://schemas.openxmlformats.org/officeDocument/2006/relationships/image" Target="../media/image9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1.png"/><Relationship Id="rId7" Type="http://schemas.openxmlformats.org/officeDocument/2006/relationships/image" Target="../media/image104.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03.png"/><Relationship Id="rId5" Type="http://schemas.openxmlformats.org/officeDocument/2006/relationships/image" Target="../media/image96.png"/><Relationship Id="rId4" Type="http://schemas.openxmlformats.org/officeDocument/2006/relationships/image" Target="../media/image102.png"/><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09.png"/><Relationship Id="rId11" Type="http://schemas.openxmlformats.org/officeDocument/2006/relationships/image" Target="../media/image49.png"/><Relationship Id="rId5" Type="http://schemas.openxmlformats.org/officeDocument/2006/relationships/image" Target="../media/image108.png"/><Relationship Id="rId10" Type="http://schemas.openxmlformats.org/officeDocument/2006/relationships/image" Target="../media/image112.png"/><Relationship Id="rId4" Type="http://schemas.openxmlformats.org/officeDocument/2006/relationships/image" Target="../media/image107.png"/><Relationship Id="rId9" Type="http://schemas.openxmlformats.org/officeDocument/2006/relationships/image" Target="../media/image94.png"/></Relationships>
</file>

<file path=ppt/slides/_rels/slide23.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3.png"/><Relationship Id="rId18" Type="http://schemas.openxmlformats.org/officeDocument/2006/relationships/image" Target="../media/image106.png"/><Relationship Id="rId3" Type="http://schemas.openxmlformats.org/officeDocument/2006/relationships/image" Target="../media/image113.jpeg"/><Relationship Id="rId7" Type="http://schemas.openxmlformats.org/officeDocument/2006/relationships/image" Target="../media/image117.png"/><Relationship Id="rId12" Type="http://schemas.openxmlformats.org/officeDocument/2006/relationships/image" Target="../media/image122.png"/><Relationship Id="rId17" Type="http://schemas.openxmlformats.org/officeDocument/2006/relationships/image" Target="../media/image49.png"/><Relationship Id="rId2" Type="http://schemas.openxmlformats.org/officeDocument/2006/relationships/notesSlide" Target="../notesSlides/notesSlide19.xml"/><Relationship Id="rId16" Type="http://schemas.openxmlformats.org/officeDocument/2006/relationships/image" Target="../media/image126.png"/><Relationship Id="rId1" Type="http://schemas.openxmlformats.org/officeDocument/2006/relationships/slideLayout" Target="../slideLayouts/slideLayout14.xml"/><Relationship Id="rId6" Type="http://schemas.openxmlformats.org/officeDocument/2006/relationships/image" Target="../media/image116.png"/><Relationship Id="rId11" Type="http://schemas.openxmlformats.org/officeDocument/2006/relationships/image" Target="../media/image121.png"/><Relationship Id="rId5" Type="http://schemas.openxmlformats.org/officeDocument/2006/relationships/image" Target="../media/image115.jpeg"/><Relationship Id="rId15" Type="http://schemas.openxmlformats.org/officeDocument/2006/relationships/image" Target="../media/image125.png"/><Relationship Id="rId10" Type="http://schemas.openxmlformats.org/officeDocument/2006/relationships/image" Target="../media/image120.png"/><Relationship Id="rId19" Type="http://schemas.openxmlformats.org/officeDocument/2006/relationships/image" Target="../media/image107.png"/><Relationship Id="rId4" Type="http://schemas.openxmlformats.org/officeDocument/2006/relationships/image" Target="../media/image114.jpeg"/><Relationship Id="rId9" Type="http://schemas.openxmlformats.org/officeDocument/2006/relationships/image" Target="../media/image119.png"/><Relationship Id="rId14" Type="http://schemas.openxmlformats.org/officeDocument/2006/relationships/image" Target="../media/image124.png"/></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97.png"/><Relationship Id="rId7" Type="http://schemas.openxmlformats.org/officeDocument/2006/relationships/image" Target="../media/image130.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25.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31.png"/><Relationship Id="rId7" Type="http://schemas.openxmlformats.org/officeDocument/2006/relationships/image" Target="../media/image133.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32.png"/></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35.png"/><Relationship Id="rId7" Type="http://schemas.openxmlformats.org/officeDocument/2006/relationships/image" Target="../media/image37.png"/><Relationship Id="rId12"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134.png"/><Relationship Id="rId11" Type="http://schemas.openxmlformats.org/officeDocument/2006/relationships/image" Target="../media/image137.png"/><Relationship Id="rId5" Type="http://schemas.openxmlformats.org/officeDocument/2006/relationships/image" Target="../media/image133.png"/><Relationship Id="rId10" Type="http://schemas.openxmlformats.org/officeDocument/2006/relationships/image" Target="../media/image82.png"/><Relationship Id="rId4" Type="http://schemas.openxmlformats.org/officeDocument/2006/relationships/image" Target="../media/image40.png"/><Relationship Id="rId9" Type="http://schemas.openxmlformats.org/officeDocument/2006/relationships/image" Target="../media/image136.png"/></Relationships>
</file>

<file path=ppt/slides/_rels/slide27.xml.rels><?xml version="1.0" encoding="UTF-8" standalone="yes"?>
<Relationships xmlns="http://schemas.openxmlformats.org/package/2006/relationships"><Relationship Id="rId3" Type="http://schemas.openxmlformats.org/officeDocument/2006/relationships/hyperlink" Target="http://technet.microsoft.com/fr-fr/sqlserver/default.aspx" TargetMode="External"/><Relationship Id="rId2" Type="http://schemas.openxmlformats.org/officeDocument/2006/relationships/hyperlink" Target="http://www.microsoft.com/france/sql/sql2008/default.mspx" TargetMode="External"/><Relationship Id="rId1" Type="http://schemas.openxmlformats.org/officeDocument/2006/relationships/slideLayout" Target="../slideLayouts/slideLayout14.xml"/><Relationship Id="rId6" Type="http://schemas.openxmlformats.org/officeDocument/2006/relationships/image" Target="../media/image138.jpeg"/><Relationship Id="rId5" Type="http://schemas.openxmlformats.org/officeDocument/2006/relationships/hyperlink" Target="http://technet.microsoft.com/fr-fr/evalcenter/bb851664.aspx" TargetMode="External"/><Relationship Id="rId4" Type="http://schemas.openxmlformats.org/officeDocument/2006/relationships/hyperlink" Target="http://blogs.technet.com/patric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microsoft.com/france/technet/newsletter" TargetMode="External"/><Relationship Id="rId7" Type="http://schemas.openxmlformats.org/officeDocument/2006/relationships/image" Target="../media/image140.tiff"/><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139.png"/><Relationship Id="rId5" Type="http://schemas.openxmlformats.org/officeDocument/2006/relationships/hyperlink" Target="http://www.microsoft.com/france/technet/abonnements" TargetMode="Externa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3.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1.png"/><Relationship Id="rId7"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mailto:formcert@microsoft.com"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hyperlink" Target="http://forums.microsoft.com/france/default.aspx" TargetMode="External"/><Relationship Id="rId5" Type="http://schemas.openxmlformats.org/officeDocument/2006/relationships/hyperlink" Target="http://www.microsoft.com/france/formation/examens" TargetMode="External"/><Relationship Id="rId4" Type="http://schemas.openxmlformats.org/officeDocument/2006/relationships/hyperlink" Target="http://www.microsoft.com/france/formatio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hyperlink" Target="http://www.guss.fr/"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147.png"/><Relationship Id="rId7"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4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148.png"/><Relationship Id="rId7" Type="http://schemas.openxmlformats.org/officeDocument/2006/relationships/image" Target="../media/image149.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150.png"/></Relationships>
</file>

<file path=ppt/slides/_rels/slide36.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49.png"/><Relationship Id="rId3" Type="http://schemas.openxmlformats.org/officeDocument/2006/relationships/image" Target="../media/image151.png"/><Relationship Id="rId7" Type="http://schemas.openxmlformats.org/officeDocument/2006/relationships/image" Target="../media/image121.png"/><Relationship Id="rId12" Type="http://schemas.openxmlformats.org/officeDocument/2006/relationships/image" Target="../media/image126.pn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53.png"/><Relationship Id="rId10" Type="http://schemas.openxmlformats.org/officeDocument/2006/relationships/image" Target="../media/image124.png"/><Relationship Id="rId4" Type="http://schemas.openxmlformats.org/officeDocument/2006/relationships/image" Target="../media/image152.png"/><Relationship Id="rId9" Type="http://schemas.openxmlformats.org/officeDocument/2006/relationships/image" Target="../media/image123.png"/></Relationships>
</file>

<file path=ppt/slides/_rels/slide3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82.png"/><Relationship Id="rId3" Type="http://schemas.openxmlformats.org/officeDocument/2006/relationships/image" Target="../media/image154.png"/><Relationship Id="rId7" Type="http://schemas.openxmlformats.org/officeDocument/2006/relationships/image" Target="../media/image157.png"/><Relationship Id="rId12" Type="http://schemas.openxmlformats.org/officeDocument/2006/relationships/image" Target="../media/image160.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56.png"/><Relationship Id="rId11" Type="http://schemas.openxmlformats.org/officeDocument/2006/relationships/image" Target="../media/image159.png"/><Relationship Id="rId5" Type="http://schemas.openxmlformats.org/officeDocument/2006/relationships/image" Target="../media/image84.png"/><Relationship Id="rId10" Type="http://schemas.openxmlformats.org/officeDocument/2006/relationships/image" Target="../media/image158.png"/><Relationship Id="rId4" Type="http://schemas.openxmlformats.org/officeDocument/2006/relationships/image" Target="../media/image155.png"/><Relationship Id="rId9" Type="http://schemas.openxmlformats.org/officeDocument/2006/relationships/image" Target="../media/image81.png"/><Relationship Id="rId14" Type="http://schemas.openxmlformats.org/officeDocument/2006/relationships/image" Target="../media/image79.png"/></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61.png"/><Relationship Id="rId7" Type="http://schemas.openxmlformats.org/officeDocument/2006/relationships/image" Target="../media/image157.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156.png"/><Relationship Id="rId5" Type="http://schemas.openxmlformats.org/officeDocument/2006/relationships/image" Target="../media/image84.png"/><Relationship Id="rId4" Type="http://schemas.openxmlformats.org/officeDocument/2006/relationships/image" Target="../media/image155.png"/></Relationships>
</file>

<file path=ppt/slides/_rels/slide39.xml.rels><?xml version="1.0" encoding="UTF-8" standalone="yes"?>
<Relationships xmlns="http://schemas.openxmlformats.org/package/2006/relationships"><Relationship Id="rId8" Type="http://schemas.openxmlformats.org/officeDocument/2006/relationships/hyperlink" Target="http://fr.wikipedia.org/wiki/Image:G%C3%A9ode_V_3_1.gif" TargetMode="External"/><Relationship Id="rId3" Type="http://schemas.openxmlformats.org/officeDocument/2006/relationships/diagramData" Target="../diagrams/data2.xml"/><Relationship Id="rId7" Type="http://schemas.openxmlformats.org/officeDocument/2006/relationships/image" Target="../media/image162.gif"/><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64.gif"/><Relationship Id="rId4" Type="http://schemas.openxmlformats.org/officeDocument/2006/relationships/diagramLayout" Target="../diagrams/layout2.xml"/><Relationship Id="rId9" Type="http://schemas.openxmlformats.org/officeDocument/2006/relationships/image" Target="../media/image163.gif"/></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png"/><Relationship Id="rId7" Type="http://schemas.openxmlformats.org/officeDocument/2006/relationships/image" Target="../media/image124.png"/><Relationship Id="rId12" Type="http://schemas.openxmlformats.org/officeDocument/2006/relationships/image" Target="../media/image81.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123.png"/><Relationship Id="rId11" Type="http://schemas.openxmlformats.org/officeDocument/2006/relationships/image" Target="../media/image49.png"/><Relationship Id="rId5" Type="http://schemas.openxmlformats.org/officeDocument/2006/relationships/image" Target="../media/image122.png"/><Relationship Id="rId10" Type="http://schemas.openxmlformats.org/officeDocument/2006/relationships/image" Target="../media/image165.png"/><Relationship Id="rId4" Type="http://schemas.openxmlformats.org/officeDocument/2006/relationships/image" Target="../media/image121.png"/><Relationship Id="rId9" Type="http://schemas.openxmlformats.org/officeDocument/2006/relationships/image" Target="../media/image126.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9.jpe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9.jpe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41.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8.png"/><Relationship Id="rId11" Type="http://schemas.openxmlformats.org/officeDocument/2006/relationships/image" Target="../media/image47.png"/><Relationship Id="rId5" Type="http://schemas.openxmlformats.org/officeDocument/2006/relationships/image" Target="../media/image37.png"/><Relationship Id="rId10" Type="http://schemas.openxmlformats.org/officeDocument/2006/relationships/image" Target="../media/image46.png"/><Relationship Id="rId4" Type="http://schemas.openxmlformats.org/officeDocument/2006/relationships/image" Target="../media/image42.png"/><Relationship Id="rId9"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microsoft.com/France/sql/sql2005/securite.mspx" TargetMode="External"/><Relationship Id="rId1" Type="http://schemas.openxmlformats.org/officeDocument/2006/relationships/slideLayout" Target="../slideLayouts/slideLayout14.xml"/><Relationship Id="rId4"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sz="24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Patrick </a:t>
            </a:r>
            <a:r>
              <a:rPr lang="fr-FR" sz="24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Guimonet – Architecte Infrastructures</a:t>
            </a:r>
            <a:endParaRPr lang="fr-FR" sz="24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r>
              <a:rPr lang="fr-FR" sz="24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hlinkClick r:id="rId2"/>
              </a:rPr>
              <a:t>http://blogs.technet.com/patricg</a:t>
            </a:r>
            <a:r>
              <a:rPr lang="fr-FR" sz="24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endParaRPr lang="fr-FR" sz="24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Titre 2"/>
          <p:cNvSpPr>
            <a:spLocks noGrp="1"/>
          </p:cNvSpPr>
          <p:nvPr>
            <p:ph type="title"/>
          </p:nvPr>
        </p:nvSpPr>
        <p:spPr>
          <a:xfrm>
            <a:off x="914400" y="2017712"/>
            <a:ext cx="7324725" cy="1677987"/>
          </a:xfrm>
        </p:spPr>
        <p:txBody>
          <a:bodyPr/>
          <a:lstStyle/>
          <a:p>
            <a:pPr algn="ctr"/>
            <a:r>
              <a:rPr lang="fr-FR" dirty="0" smtClean="0"/>
              <a:t>Présentation </a:t>
            </a:r>
            <a:r>
              <a:rPr lang="fr-FR" dirty="0" smtClean="0"/>
              <a:t>générale</a:t>
            </a:r>
            <a:br>
              <a:rPr lang="fr-FR" dirty="0" smtClean="0"/>
            </a:br>
            <a:r>
              <a:rPr lang="fr-FR" sz="4000" dirty="0" err="1" smtClean="0"/>
              <a:t>sql</a:t>
            </a:r>
            <a:r>
              <a:rPr lang="fr-FR" sz="4000" dirty="0" smtClean="0"/>
              <a:t> server 2008</a:t>
            </a:r>
            <a:endParaRPr lang="fr-FR" dirty="0">
              <a:effectLst>
                <a:outerShdw blurRad="38100" dist="38100" dir="2700000" algn="tl">
                  <a:srgbClr val="000000">
                    <a:alpha val="43137"/>
                  </a:srgbClr>
                </a:outerShdw>
              </a:effectLst>
            </a:endParaRPr>
          </a:p>
        </p:txBody>
      </p:sp>
      <p:pic>
        <p:nvPicPr>
          <p:cNvPr id="5" name="Image 4" descr="Logo SQL Server 2008.jpg"/>
          <p:cNvPicPr>
            <a:picLocks noChangeAspect="1"/>
          </p:cNvPicPr>
          <p:nvPr/>
        </p:nvPicPr>
        <p:blipFill>
          <a:blip r:embed="rId3"/>
          <a:stretch>
            <a:fillRect/>
          </a:stretch>
        </p:blipFill>
        <p:spPr>
          <a:xfrm>
            <a:off x="2565082" y="2742776"/>
            <a:ext cx="4023360" cy="83058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3"/>
          <p:cNvSpPr txBox="1">
            <a:spLocks/>
          </p:cNvSpPr>
          <p:nvPr/>
        </p:nvSpPr>
        <p:spPr>
          <a:xfrm>
            <a:off x="3426619" y="1514604"/>
            <a:ext cx="5625941" cy="4759765"/>
          </a:xfrm>
          <a:prstGeom prst="rect">
            <a:avLst/>
          </a:prstGeom>
        </p:spPr>
        <p:txBody>
          <a:bodyPr vert="horz" wrap="square" lIns="0" tIns="0" rIns="0" bIns="0" rtlCol="0">
            <a:spAutoFit/>
          </a:bodyPr>
          <a:lstStyle/>
          <a:p>
            <a:pPr marL="396859" marR="0" lvl="0" indent="-396859" algn="l" defTabSz="914327" rtl="0" eaLnBrk="1" fontAlgn="auto" latinLnBrk="0" hangingPunct="1">
              <a:lnSpc>
                <a:spcPct val="90000"/>
              </a:lnSpc>
              <a:spcBef>
                <a:spcPct val="20000"/>
              </a:spcBef>
              <a:spcAft>
                <a:spcPts val="0"/>
              </a:spcAft>
              <a:buClr>
                <a:schemeClr val="accent1"/>
              </a:buClr>
              <a:buSzTx/>
              <a:buFont typeface="Wingdings" pitchFamily="2" charset="2"/>
              <a:buChar char="§"/>
              <a:tabLst/>
              <a:defRPr/>
            </a:pPr>
            <a:r>
              <a:rPr kumimoji="0" lang="fr-FR" sz="2300" b="0" i="0" u="none" strike="noStrike" kern="1200" cap="none" spc="0" normalizeH="0" baseline="0" noProof="0" dirty="0" smtClean="0">
                <a:ln>
                  <a:noFill/>
                </a:ln>
                <a:effectLst/>
                <a:uLnTx/>
                <a:uFillTx/>
                <a:latin typeface="+mn-lt"/>
                <a:ea typeface="+mn-ea"/>
                <a:cs typeface="+mn-cs"/>
              </a:rPr>
              <a:t>Assurer une</a:t>
            </a:r>
            <a:r>
              <a:rPr kumimoji="0" lang="fr-FR" sz="2300" b="0" i="0" u="none" strike="noStrike" kern="1200" cap="none" spc="0" normalizeH="0" noProof="0" dirty="0" smtClean="0">
                <a:ln>
                  <a:noFill/>
                </a:ln>
                <a:effectLst/>
                <a:uLnTx/>
                <a:uFillTx/>
                <a:latin typeface="+mn-lt"/>
                <a:ea typeface="+mn-ea"/>
                <a:cs typeface="+mn-cs"/>
              </a:rPr>
              <a:t> haute disponibilité</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Améliorations du mode « BD en miroir »</a:t>
            </a:r>
          </a:p>
          <a:p>
            <a:pPr marL="854059" lvl="1" indent="-396859" defTabSz="914327">
              <a:lnSpc>
                <a:spcPct val="90000"/>
              </a:lnSpc>
              <a:spcBef>
                <a:spcPct val="20000"/>
              </a:spcBef>
              <a:buClr>
                <a:schemeClr val="accent1"/>
              </a:buClr>
              <a:buFont typeface="Wingdings" pitchFamily="2" charset="2"/>
              <a:buChar char="§"/>
              <a:defRPr/>
            </a:pPr>
            <a:r>
              <a:rPr lang="fr-FR" sz="2000" dirty="0" smtClean="0"/>
              <a:t>Cluster de basculement</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Services de réplication</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Ajout à chaud de processeurs et de mémoire</a:t>
            </a:r>
          </a:p>
          <a:p>
            <a:pPr marL="854059" lvl="1" indent="-396859" defTabSz="914327">
              <a:lnSpc>
                <a:spcPct val="90000"/>
              </a:lnSpc>
              <a:spcBef>
                <a:spcPct val="20000"/>
              </a:spcBef>
              <a:buClr>
                <a:schemeClr val="accent1"/>
              </a:buClr>
              <a:defRPr/>
            </a:pPr>
            <a:endParaRPr lang="fr-FR" sz="2000" dirty="0" smtClean="0"/>
          </a:p>
          <a:p>
            <a:pPr marL="396859" lvl="0" indent="-396859" defTabSz="914327">
              <a:lnSpc>
                <a:spcPct val="90000"/>
              </a:lnSpc>
              <a:spcBef>
                <a:spcPct val="20000"/>
              </a:spcBef>
              <a:buClr>
                <a:schemeClr val="accent1"/>
              </a:buClr>
              <a:buFont typeface="Wingdings" pitchFamily="2" charset="2"/>
              <a:buChar char="§"/>
              <a:defRPr/>
            </a:pPr>
            <a:r>
              <a:rPr lang="fr-FR" sz="2300" dirty="0" smtClean="0"/>
              <a:t>Minimiser les arrêts</a:t>
            </a:r>
          </a:p>
          <a:p>
            <a:pPr marL="854059" lvl="1" indent="-396859" defTabSz="914327">
              <a:lnSpc>
                <a:spcPct val="90000"/>
              </a:lnSpc>
              <a:spcBef>
                <a:spcPct val="20000"/>
              </a:spcBef>
              <a:buClr>
                <a:schemeClr val="accent1"/>
              </a:buClr>
              <a:buFont typeface="Wingdings" pitchFamily="2" charset="2"/>
              <a:buChar char="§"/>
              <a:defRPr/>
            </a:pPr>
            <a:r>
              <a:rPr lang="fr-FR" sz="2000" dirty="0" smtClean="0"/>
              <a:t>Opérations en ligne</a:t>
            </a:r>
          </a:p>
          <a:p>
            <a:pPr marL="854059" lvl="1" indent="-396859" defTabSz="914327">
              <a:lnSpc>
                <a:spcPct val="90000"/>
              </a:lnSpc>
              <a:spcBef>
                <a:spcPct val="20000"/>
              </a:spcBef>
              <a:buClr>
                <a:schemeClr val="accent1"/>
              </a:buClr>
              <a:buFont typeface="Wingdings" pitchFamily="2" charset="2"/>
              <a:buChar char="§"/>
              <a:defRPr/>
            </a:pPr>
            <a:r>
              <a:rPr lang="fr-FR" sz="2000" dirty="0" smtClean="0"/>
              <a:t>Redémarrage rapide</a:t>
            </a:r>
          </a:p>
          <a:p>
            <a:pPr marL="854059" lvl="1" indent="-396859" defTabSz="914327">
              <a:lnSpc>
                <a:spcPct val="90000"/>
              </a:lnSpc>
              <a:spcBef>
                <a:spcPct val="20000"/>
              </a:spcBef>
              <a:buClr>
                <a:schemeClr val="accent1"/>
              </a:buClr>
              <a:defRPr/>
            </a:pPr>
            <a:endParaRPr lang="fr-FR" sz="2000" dirty="0" smtClean="0"/>
          </a:p>
          <a:p>
            <a:pPr marL="396859" indent="-396859" defTabSz="914327">
              <a:lnSpc>
                <a:spcPct val="90000"/>
              </a:lnSpc>
              <a:spcBef>
                <a:spcPct val="20000"/>
              </a:spcBef>
              <a:buClr>
                <a:schemeClr val="accent1"/>
              </a:buClr>
              <a:buFont typeface="Wingdings" pitchFamily="2" charset="2"/>
              <a:buChar char="§"/>
              <a:defRPr/>
            </a:pPr>
            <a:r>
              <a:rPr lang="fr-FR" sz="2300" dirty="0" smtClean="0"/>
              <a:t>Accès concurrents</a:t>
            </a:r>
          </a:p>
          <a:p>
            <a:pPr marL="854059" lvl="1" indent="-396859" defTabSz="914327">
              <a:lnSpc>
                <a:spcPct val="90000"/>
              </a:lnSpc>
              <a:spcBef>
                <a:spcPct val="20000"/>
              </a:spcBef>
              <a:buClr>
                <a:schemeClr val="accent1"/>
              </a:buClr>
              <a:buFont typeface="Wingdings" pitchFamily="2" charset="2"/>
              <a:buChar char="§"/>
              <a:defRPr/>
            </a:pPr>
            <a:r>
              <a:rPr lang="fr-FR" sz="2000" dirty="0" smtClean="0"/>
              <a:t>« </a:t>
            </a:r>
            <a:r>
              <a:rPr lang="fr-FR" sz="2000" i="1" dirty="0" err="1" smtClean="0"/>
              <a:t>Database</a:t>
            </a:r>
            <a:r>
              <a:rPr lang="fr-FR" sz="2000" i="1" dirty="0" smtClean="0"/>
              <a:t> </a:t>
            </a:r>
            <a:r>
              <a:rPr lang="fr-FR" sz="2000" i="1" dirty="0" err="1" smtClean="0"/>
              <a:t>Snapshots</a:t>
            </a:r>
            <a:r>
              <a:rPr lang="fr-FR" sz="2000" dirty="0" smtClean="0"/>
              <a:t> »</a:t>
            </a:r>
          </a:p>
          <a:p>
            <a:pPr marL="854059" lvl="1" indent="-396859" defTabSz="914327">
              <a:lnSpc>
                <a:spcPct val="90000"/>
              </a:lnSpc>
              <a:spcBef>
                <a:spcPct val="20000"/>
              </a:spcBef>
              <a:buClr>
                <a:schemeClr val="accent1"/>
              </a:buClr>
              <a:buFont typeface="Wingdings" pitchFamily="2" charset="2"/>
              <a:buChar char="§"/>
              <a:defRPr/>
            </a:pPr>
            <a:r>
              <a:rPr lang="fr-FR" sz="2000" dirty="0" smtClean="0"/>
              <a:t>Mode d’isolation « </a:t>
            </a:r>
            <a:r>
              <a:rPr lang="fr-FR" sz="2000" dirty="0" err="1" smtClean="0">
                <a:solidFill>
                  <a:schemeClr val="accent1"/>
                </a:solidFill>
              </a:rPr>
              <a:t>snapshot</a:t>
            </a:r>
            <a:r>
              <a:rPr lang="fr-FR" sz="2000" dirty="0" smtClean="0"/>
              <a:t> »</a:t>
            </a:r>
          </a:p>
        </p:txBody>
      </p:sp>
      <p:sp>
        <p:nvSpPr>
          <p:cNvPr id="48" name="Rectangle 14"/>
          <p:cNvSpPr txBox="1">
            <a:spLocks noChangeArrowheads="1"/>
          </p:cNvSpPr>
          <p:nvPr/>
        </p:nvSpPr>
        <p:spPr bwMode="auto">
          <a:xfrm>
            <a:off x="381000" y="152400"/>
            <a:ext cx="8393113" cy="108952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kumimoji="0" lang="fr-FR" sz="4800" b="0" i="0" u="none" strike="noStrike" kern="0" cap="none" spc="0" normalizeH="0" baseline="0" noProof="0" dirty="0" smtClean="0">
                <a:ln>
                  <a:noFill/>
                </a:ln>
                <a:solidFill>
                  <a:schemeClr val="tx2"/>
                </a:solidFill>
                <a:effectLst/>
                <a:uLnTx/>
                <a:uFillTx/>
                <a:latin typeface="+mj-lt"/>
                <a:ea typeface="+mj-ea"/>
                <a:cs typeface="+mj-cs"/>
              </a:rPr>
              <a:t>Assurer la disponibilité</a:t>
            </a:r>
          </a:p>
          <a:p>
            <a:pPr algn="l" eaLnBrk="1" hangingPunct="1">
              <a:lnSpc>
                <a:spcPct val="90000"/>
              </a:lnSpc>
              <a:spcBef>
                <a:spcPct val="0"/>
              </a:spcBef>
            </a:pPr>
            <a:r>
              <a:rPr lang="fr-FR" sz="2400" kern="0" dirty="0" smtClean="0">
                <a:solidFill>
                  <a:schemeClr val="accent1"/>
                </a:solidFill>
                <a:latin typeface="+mj-lt"/>
                <a:ea typeface="+mj-ea"/>
                <a:cs typeface="+mj-cs"/>
              </a:rPr>
              <a:t>Une plateforme sûre pour vos données</a:t>
            </a:r>
          </a:p>
        </p:txBody>
      </p:sp>
      <p:grpSp>
        <p:nvGrpSpPr>
          <p:cNvPr id="2" name="Group 5"/>
          <p:cNvGrpSpPr>
            <a:grpSpLocks/>
          </p:cNvGrpSpPr>
          <p:nvPr/>
        </p:nvGrpSpPr>
        <p:grpSpPr bwMode="auto">
          <a:xfrm>
            <a:off x="381001" y="1602297"/>
            <a:ext cx="2514600" cy="1828800"/>
            <a:chOff x="1471" y="796"/>
            <a:chExt cx="2784" cy="2095"/>
          </a:xfrm>
        </p:grpSpPr>
        <p:pic>
          <p:nvPicPr>
            <p:cNvPr id="20" name="Picture 6" descr="Connected icon NEW"/>
            <p:cNvPicPr>
              <a:picLocks noChangeAspect="1" noChangeArrowheads="1"/>
            </p:cNvPicPr>
            <p:nvPr/>
          </p:nvPicPr>
          <p:blipFill>
            <a:blip r:embed="rId3"/>
            <a:srcRect/>
            <a:stretch>
              <a:fillRect/>
            </a:stretch>
          </p:blipFill>
          <p:spPr bwMode="auto">
            <a:xfrm>
              <a:off x="1471" y="796"/>
              <a:ext cx="2765" cy="2095"/>
            </a:xfrm>
            <a:prstGeom prst="rect">
              <a:avLst/>
            </a:prstGeom>
            <a:noFill/>
          </p:spPr>
        </p:pic>
        <p:grpSp>
          <p:nvGrpSpPr>
            <p:cNvPr id="3" name="Group 7"/>
            <p:cNvGrpSpPr>
              <a:grpSpLocks/>
            </p:cNvGrpSpPr>
            <p:nvPr/>
          </p:nvGrpSpPr>
          <p:grpSpPr bwMode="auto">
            <a:xfrm>
              <a:off x="1499" y="1137"/>
              <a:ext cx="861" cy="1274"/>
              <a:chOff x="845" y="1045"/>
              <a:chExt cx="1221" cy="1807"/>
            </a:xfrm>
          </p:grpSpPr>
          <p:pic>
            <p:nvPicPr>
              <p:cNvPr id="27" name="Picture 8" descr="Server SQL database"/>
              <p:cNvPicPr>
                <a:picLocks noChangeAspect="1" noChangeArrowheads="1"/>
              </p:cNvPicPr>
              <p:nvPr/>
            </p:nvPicPr>
            <p:blipFill>
              <a:blip r:embed="rId4" cstate="print"/>
              <a:srcRect/>
              <a:stretch>
                <a:fillRect/>
              </a:stretch>
            </p:blipFill>
            <p:spPr bwMode="auto">
              <a:xfrm>
                <a:off x="845" y="1045"/>
                <a:ext cx="1221" cy="1807"/>
              </a:xfrm>
              <a:prstGeom prst="rect">
                <a:avLst/>
              </a:prstGeom>
              <a:noFill/>
            </p:spPr>
          </p:pic>
          <p:pic>
            <p:nvPicPr>
              <p:cNvPr id="28" name="Picture 9" descr="SQL Server 2005"/>
              <p:cNvPicPr>
                <a:picLocks noChangeAspect="1" noChangeArrowheads="1"/>
              </p:cNvPicPr>
              <p:nvPr/>
            </p:nvPicPr>
            <p:blipFill>
              <a:blip r:embed="rId5" cstate="print"/>
              <a:srcRect r="24501"/>
              <a:stretch>
                <a:fillRect/>
              </a:stretch>
            </p:blipFill>
            <p:spPr bwMode="auto">
              <a:xfrm>
                <a:off x="1362" y="1845"/>
                <a:ext cx="587" cy="162"/>
              </a:xfrm>
              <a:prstGeom prst="rect">
                <a:avLst/>
              </a:prstGeom>
              <a:noFill/>
              <a:ln w="9525">
                <a:noFill/>
                <a:miter lim="800000"/>
                <a:headEnd/>
                <a:tailEnd/>
              </a:ln>
            </p:spPr>
          </p:pic>
        </p:grpSp>
        <p:grpSp>
          <p:nvGrpSpPr>
            <p:cNvPr id="4" name="Group 10"/>
            <p:cNvGrpSpPr>
              <a:grpSpLocks/>
            </p:cNvGrpSpPr>
            <p:nvPr/>
          </p:nvGrpSpPr>
          <p:grpSpPr bwMode="auto">
            <a:xfrm>
              <a:off x="3394" y="1137"/>
              <a:ext cx="861" cy="1274"/>
              <a:chOff x="845" y="1045"/>
              <a:chExt cx="1221" cy="1807"/>
            </a:xfrm>
          </p:grpSpPr>
          <p:pic>
            <p:nvPicPr>
              <p:cNvPr id="23" name="Picture 11" descr="Server SQL database"/>
              <p:cNvPicPr>
                <a:picLocks noChangeAspect="1" noChangeArrowheads="1"/>
              </p:cNvPicPr>
              <p:nvPr/>
            </p:nvPicPr>
            <p:blipFill>
              <a:blip r:embed="rId4" cstate="print"/>
              <a:srcRect/>
              <a:stretch>
                <a:fillRect/>
              </a:stretch>
            </p:blipFill>
            <p:spPr bwMode="auto">
              <a:xfrm>
                <a:off x="845" y="1045"/>
                <a:ext cx="1221" cy="1807"/>
              </a:xfrm>
              <a:prstGeom prst="rect">
                <a:avLst/>
              </a:prstGeom>
              <a:noFill/>
            </p:spPr>
          </p:pic>
          <p:pic>
            <p:nvPicPr>
              <p:cNvPr id="24" name="Picture 12" descr="SQL Server 2005"/>
              <p:cNvPicPr>
                <a:picLocks noChangeAspect="1" noChangeArrowheads="1"/>
              </p:cNvPicPr>
              <p:nvPr/>
            </p:nvPicPr>
            <p:blipFill>
              <a:blip r:embed="rId5" cstate="print"/>
              <a:srcRect r="24501"/>
              <a:stretch>
                <a:fillRect/>
              </a:stretch>
            </p:blipFill>
            <p:spPr bwMode="auto">
              <a:xfrm>
                <a:off x="1362" y="1845"/>
                <a:ext cx="587" cy="162"/>
              </a:xfrm>
              <a:prstGeom prst="rect">
                <a:avLst/>
              </a:prstGeom>
              <a:noFill/>
              <a:ln w="9525">
                <a:noFill/>
                <a:miter lim="800000"/>
                <a:headEnd/>
                <a:tailEnd/>
              </a:ln>
            </p:spPr>
          </p:pic>
        </p:grpSp>
      </p:grpSp>
      <p:grpSp>
        <p:nvGrpSpPr>
          <p:cNvPr id="5" name="Group 18"/>
          <p:cNvGrpSpPr/>
          <p:nvPr/>
        </p:nvGrpSpPr>
        <p:grpSpPr>
          <a:xfrm>
            <a:off x="7939481" y="614494"/>
            <a:ext cx="1066800" cy="1371600"/>
            <a:chOff x="1723751" y="2877670"/>
            <a:chExt cx="558422" cy="785625"/>
          </a:xfrm>
        </p:grpSpPr>
        <p:pic>
          <p:nvPicPr>
            <p:cNvPr id="30" name="Picture 5" descr="C:\Work\Katmai Marketing\PAG_icon library\PAG_icon library\SQL sm.png"/>
            <p:cNvPicPr>
              <a:picLocks noChangeAspect="1" noChangeArrowheads="1"/>
            </p:cNvPicPr>
            <p:nvPr/>
          </p:nvPicPr>
          <p:blipFill>
            <a:blip r:embed="rId6" cstate="print"/>
            <a:srcRect/>
            <a:stretch>
              <a:fillRect/>
            </a:stretch>
          </p:blipFill>
          <p:spPr bwMode="auto">
            <a:xfrm>
              <a:off x="1723751" y="2891116"/>
              <a:ext cx="525082" cy="772179"/>
            </a:xfrm>
            <a:prstGeom prst="rect">
              <a:avLst/>
            </a:prstGeom>
            <a:noFill/>
          </p:spPr>
        </p:pic>
        <p:pic>
          <p:nvPicPr>
            <p:cNvPr id="31" name="Picture 4" descr="C:\Work\Katmai Marketing\PAG_icon library\PAG_icon library\XP icon properties or options.png"/>
            <p:cNvPicPr>
              <a:picLocks noChangeAspect="1" noChangeArrowheads="1"/>
            </p:cNvPicPr>
            <p:nvPr/>
          </p:nvPicPr>
          <p:blipFill>
            <a:blip r:embed="rId7" cstate="print"/>
            <a:srcRect/>
            <a:stretch>
              <a:fillRect/>
            </a:stretch>
          </p:blipFill>
          <p:spPr bwMode="auto">
            <a:xfrm>
              <a:off x="1985424" y="2877670"/>
              <a:ext cx="296749" cy="385204"/>
            </a:xfrm>
            <a:prstGeom prst="rect">
              <a:avLst/>
            </a:prstGeom>
            <a:noFill/>
          </p:spPr>
        </p:pic>
      </p:grpSp>
      <p:grpSp>
        <p:nvGrpSpPr>
          <p:cNvPr id="6" name="Group 31"/>
          <p:cNvGrpSpPr/>
          <p:nvPr/>
        </p:nvGrpSpPr>
        <p:grpSpPr>
          <a:xfrm>
            <a:off x="228600" y="3812097"/>
            <a:ext cx="3025775" cy="2657475"/>
            <a:chOff x="0" y="4008438"/>
            <a:chExt cx="3025775" cy="2657475"/>
          </a:xfrm>
        </p:grpSpPr>
        <p:grpSp>
          <p:nvGrpSpPr>
            <p:cNvPr id="7" name="Group 13"/>
            <p:cNvGrpSpPr>
              <a:grpSpLocks/>
            </p:cNvGrpSpPr>
            <p:nvPr/>
          </p:nvGrpSpPr>
          <p:grpSpPr bwMode="auto">
            <a:xfrm>
              <a:off x="0" y="4459288"/>
              <a:ext cx="989012" cy="1463675"/>
              <a:chOff x="845" y="1045"/>
              <a:chExt cx="1221" cy="1807"/>
            </a:xfrm>
          </p:grpSpPr>
          <p:pic>
            <p:nvPicPr>
              <p:cNvPr id="46" name="Picture 14" descr="Server SQL database"/>
              <p:cNvPicPr>
                <a:picLocks noChangeAspect="1" noChangeArrowheads="1"/>
              </p:cNvPicPr>
              <p:nvPr/>
            </p:nvPicPr>
            <p:blipFill>
              <a:blip r:embed="rId8"/>
              <a:srcRect/>
              <a:stretch>
                <a:fillRect/>
              </a:stretch>
            </p:blipFill>
            <p:spPr bwMode="auto">
              <a:xfrm>
                <a:off x="845" y="1045"/>
                <a:ext cx="1221" cy="1807"/>
              </a:xfrm>
              <a:prstGeom prst="rect">
                <a:avLst/>
              </a:prstGeom>
              <a:noFill/>
            </p:spPr>
          </p:pic>
          <p:pic>
            <p:nvPicPr>
              <p:cNvPr id="47" name="Picture 15" descr="SQL Server 2005"/>
              <p:cNvPicPr>
                <a:picLocks noChangeAspect="1" noChangeArrowheads="1"/>
              </p:cNvPicPr>
              <p:nvPr/>
            </p:nvPicPr>
            <p:blipFill>
              <a:blip r:embed="rId9" cstate="print"/>
              <a:srcRect r="24501"/>
              <a:stretch>
                <a:fillRect/>
              </a:stretch>
            </p:blipFill>
            <p:spPr bwMode="auto">
              <a:xfrm>
                <a:off x="1362" y="1845"/>
                <a:ext cx="587" cy="162"/>
              </a:xfrm>
              <a:prstGeom prst="rect">
                <a:avLst/>
              </a:prstGeom>
              <a:noFill/>
              <a:ln w="9525">
                <a:noFill/>
                <a:miter lim="800000"/>
                <a:headEnd/>
                <a:tailEnd/>
              </a:ln>
            </p:spPr>
          </p:pic>
        </p:grpSp>
        <p:pic>
          <p:nvPicPr>
            <p:cNvPr id="35" name="Picture 16" descr="double arrow green arrow"/>
            <p:cNvPicPr>
              <a:picLocks noChangeAspect="1" noChangeArrowheads="1"/>
            </p:cNvPicPr>
            <p:nvPr/>
          </p:nvPicPr>
          <p:blipFill>
            <a:blip r:embed="rId10"/>
            <a:srcRect/>
            <a:stretch>
              <a:fillRect/>
            </a:stretch>
          </p:blipFill>
          <p:spPr bwMode="auto">
            <a:xfrm>
              <a:off x="1222375" y="4216400"/>
              <a:ext cx="1185863" cy="1936750"/>
            </a:xfrm>
            <a:prstGeom prst="rect">
              <a:avLst/>
            </a:prstGeom>
            <a:noFill/>
          </p:spPr>
        </p:pic>
        <p:grpSp>
          <p:nvGrpSpPr>
            <p:cNvPr id="8" name="Group 17"/>
            <p:cNvGrpSpPr>
              <a:grpSpLocks/>
            </p:cNvGrpSpPr>
            <p:nvPr/>
          </p:nvGrpSpPr>
          <p:grpSpPr bwMode="auto">
            <a:xfrm>
              <a:off x="2163763" y="5434013"/>
              <a:ext cx="850900" cy="1231900"/>
              <a:chOff x="3212" y="2035"/>
              <a:chExt cx="740" cy="1072"/>
            </a:xfrm>
          </p:grpSpPr>
          <p:pic>
            <p:nvPicPr>
              <p:cNvPr id="44" name="Picture 18" descr="Server SQL database"/>
              <p:cNvPicPr>
                <a:picLocks noChangeAspect="1" noChangeArrowheads="1"/>
              </p:cNvPicPr>
              <p:nvPr/>
            </p:nvPicPr>
            <p:blipFill>
              <a:blip r:embed="rId11" cstate="print"/>
              <a:srcRect/>
              <a:stretch>
                <a:fillRect/>
              </a:stretch>
            </p:blipFill>
            <p:spPr bwMode="auto">
              <a:xfrm>
                <a:off x="3212" y="2035"/>
                <a:ext cx="726" cy="1072"/>
              </a:xfrm>
              <a:prstGeom prst="rect">
                <a:avLst/>
              </a:prstGeom>
              <a:noFill/>
            </p:spPr>
          </p:pic>
          <p:pic>
            <p:nvPicPr>
              <p:cNvPr id="45" name="Picture 19" descr="XP icon date and time"/>
              <p:cNvPicPr>
                <a:picLocks noChangeAspect="1" noChangeArrowheads="1"/>
              </p:cNvPicPr>
              <p:nvPr/>
            </p:nvPicPr>
            <p:blipFill>
              <a:blip r:embed="rId12" cstate="print"/>
              <a:srcRect/>
              <a:stretch>
                <a:fillRect/>
              </a:stretch>
            </p:blipFill>
            <p:spPr bwMode="auto">
              <a:xfrm>
                <a:off x="3589" y="2725"/>
                <a:ext cx="363" cy="363"/>
              </a:xfrm>
              <a:prstGeom prst="rect">
                <a:avLst/>
              </a:prstGeom>
              <a:noFill/>
            </p:spPr>
          </p:pic>
        </p:grpSp>
        <p:grpSp>
          <p:nvGrpSpPr>
            <p:cNvPr id="9" name="Group 20"/>
            <p:cNvGrpSpPr>
              <a:grpSpLocks/>
            </p:cNvGrpSpPr>
            <p:nvPr/>
          </p:nvGrpSpPr>
          <p:grpSpPr bwMode="auto">
            <a:xfrm>
              <a:off x="2190750" y="4008438"/>
              <a:ext cx="835025" cy="1231900"/>
              <a:chOff x="3212" y="771"/>
              <a:chExt cx="726" cy="1072"/>
            </a:xfrm>
          </p:grpSpPr>
          <p:pic>
            <p:nvPicPr>
              <p:cNvPr id="42" name="Picture 21" descr="Server SQL database"/>
              <p:cNvPicPr>
                <a:picLocks noChangeAspect="1" noChangeArrowheads="1"/>
              </p:cNvPicPr>
              <p:nvPr/>
            </p:nvPicPr>
            <p:blipFill>
              <a:blip r:embed="rId11" cstate="print"/>
              <a:srcRect/>
              <a:stretch>
                <a:fillRect/>
              </a:stretch>
            </p:blipFill>
            <p:spPr bwMode="auto">
              <a:xfrm>
                <a:off x="3212" y="771"/>
                <a:ext cx="726" cy="1072"/>
              </a:xfrm>
              <a:prstGeom prst="rect">
                <a:avLst/>
              </a:prstGeom>
              <a:noFill/>
            </p:spPr>
          </p:pic>
          <p:pic>
            <p:nvPicPr>
              <p:cNvPr id="43" name="Picture 22" descr="XP icon date and time"/>
              <p:cNvPicPr>
                <a:picLocks noChangeAspect="1" noChangeArrowheads="1"/>
              </p:cNvPicPr>
              <p:nvPr/>
            </p:nvPicPr>
            <p:blipFill>
              <a:blip r:embed="rId12" cstate="print"/>
              <a:srcRect/>
              <a:stretch>
                <a:fillRect/>
              </a:stretch>
            </p:blipFill>
            <p:spPr bwMode="auto">
              <a:xfrm>
                <a:off x="3564" y="1443"/>
                <a:ext cx="363" cy="363"/>
              </a:xfrm>
              <a:prstGeom prst="rect">
                <a:avLst/>
              </a:prstGeom>
              <a:noFill/>
            </p:spPr>
          </p:pic>
        </p:grpSp>
      </p:grpSp>
      <p:grpSp>
        <p:nvGrpSpPr>
          <p:cNvPr id="10" name="Groupe 28"/>
          <p:cNvGrpSpPr/>
          <p:nvPr/>
        </p:nvGrpSpPr>
        <p:grpSpPr>
          <a:xfrm>
            <a:off x="7956644" y="2220607"/>
            <a:ext cx="1187356" cy="791571"/>
            <a:chOff x="7659487" y="2944507"/>
            <a:chExt cx="1187356" cy="791571"/>
          </a:xfrm>
        </p:grpSpPr>
        <p:pic>
          <p:nvPicPr>
            <p:cNvPr id="32" name="Picture 3" descr="Z:\Clip_Installer\DVD_ART\Artwork_Imagery\Shapes and Graphics\Starburst\starburst 3.png"/>
            <p:cNvPicPr>
              <a:picLocks noChangeAspect="1" noChangeArrowheads="1"/>
            </p:cNvPicPr>
            <p:nvPr/>
          </p:nvPicPr>
          <p:blipFill>
            <a:blip r:embed="rId13"/>
            <a:srcRect/>
            <a:stretch>
              <a:fillRect/>
            </a:stretch>
          </p:blipFill>
          <p:spPr bwMode="auto">
            <a:xfrm>
              <a:off x="7659487" y="2944507"/>
              <a:ext cx="1187356" cy="791571"/>
            </a:xfrm>
            <a:prstGeom prst="rect">
              <a:avLst/>
            </a:prstGeom>
            <a:noFill/>
          </p:spPr>
        </p:pic>
        <p:sp>
          <p:nvSpPr>
            <p:cNvPr id="33" name="Rectangle 32"/>
            <p:cNvSpPr>
              <a:spLocks noChangeArrowheads="1"/>
            </p:cNvSpPr>
            <p:nvPr/>
          </p:nvSpPr>
          <p:spPr bwMode="auto">
            <a:xfrm rot="21300000">
              <a:off x="7850452" y="3211717"/>
              <a:ext cx="903733" cy="307777"/>
            </a:xfrm>
            <a:prstGeom prst="rect">
              <a:avLst/>
            </a:prstGeom>
            <a:noFill/>
            <a:ln w="9525">
              <a:noFill/>
              <a:miter lim="800000"/>
              <a:headEnd/>
              <a:tailEnd/>
            </a:ln>
          </p:spPr>
          <p:txBody>
            <a:bodyPr wrap="square">
              <a:spAutoFit/>
            </a:bodyPr>
            <a:lstStyle/>
            <a:p>
              <a:pPr algn="ctr"/>
              <a:r>
                <a:rPr lang="fr-FR" sz="1400" dirty="0" smtClean="0"/>
                <a:t>2008</a:t>
              </a:r>
              <a:endParaRPr lang="fr-FR" sz="1400" dirty="0"/>
            </a:p>
          </p:txBody>
        </p:sp>
      </p:grpSp>
      <p:grpSp>
        <p:nvGrpSpPr>
          <p:cNvPr id="11" name="Groupe 33"/>
          <p:cNvGrpSpPr/>
          <p:nvPr/>
        </p:nvGrpSpPr>
        <p:grpSpPr>
          <a:xfrm>
            <a:off x="7529001" y="-142838"/>
            <a:ext cx="1785319" cy="714779"/>
            <a:chOff x="7529001" y="-142838"/>
            <a:chExt cx="1785319" cy="714779"/>
          </a:xfrm>
        </p:grpSpPr>
        <p:sp>
          <p:nvSpPr>
            <p:cNvPr id="36" name="Rounded Rectangle 5"/>
            <p:cNvSpPr/>
            <p:nvPr/>
          </p:nvSpPr>
          <p:spPr bwMode="auto">
            <a:xfrm>
              <a:off x="7529001" y="-142838"/>
              <a:ext cx="1762015" cy="714779"/>
            </a:xfrm>
            <a:prstGeom prst="roundRect">
              <a:avLst>
                <a:gd name="adj" fmla="val 1073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37" name="TextBox 833617"/>
            <p:cNvSpPr txBox="1">
              <a:spLocks noChangeArrowheads="1"/>
            </p:cNvSpPr>
            <p:nvPr/>
          </p:nvSpPr>
          <p:spPr bwMode="auto">
            <a:xfrm>
              <a:off x="7839094" y="0"/>
              <a:ext cx="1475226" cy="443198"/>
            </a:xfrm>
            <a:prstGeom prst="rect">
              <a:avLst/>
            </a:prstGeom>
            <a:noFill/>
            <a:ln w="9525">
              <a:noFill/>
              <a:miter lim="800000"/>
              <a:headEnd/>
              <a:tailEnd/>
            </a:ln>
          </p:spPr>
          <p:txBody>
            <a:bodyPr wrap="square">
              <a:spAutoFit/>
            </a:bodyPr>
            <a:lstStyle/>
            <a:p>
              <a:pPr>
                <a:lnSpc>
                  <a:spcPct val="95000"/>
                </a:lnSpc>
                <a:spcBef>
                  <a:spcPct val="10000"/>
                </a:spcBef>
              </a:pPr>
              <a:r>
                <a:rPr lang="fr-FR"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Fiabilité</a:t>
              </a:r>
              <a:endParaRPr lang="fr-FR"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8" descr="C:\Work\Katmai Marketing\PAG_icon library\PAG_icon library\Database Sm.png"/>
          <p:cNvPicPr>
            <a:picLocks noChangeAspect="1" noChangeArrowheads="1"/>
          </p:cNvPicPr>
          <p:nvPr/>
        </p:nvPicPr>
        <p:blipFill>
          <a:blip r:embed="rId3" cstate="print">
            <a:lum contrast="-20000"/>
          </a:blip>
          <a:srcRect/>
          <a:stretch>
            <a:fillRect/>
          </a:stretch>
        </p:blipFill>
        <p:spPr bwMode="auto">
          <a:xfrm>
            <a:off x="1110857" y="4343400"/>
            <a:ext cx="1081279" cy="1091413"/>
          </a:xfrm>
          <a:prstGeom prst="rect">
            <a:avLst/>
          </a:prstGeom>
          <a:noFill/>
        </p:spPr>
      </p:pic>
      <p:sp>
        <p:nvSpPr>
          <p:cNvPr id="26" name="Content Placeholder 13"/>
          <p:cNvSpPr txBox="1">
            <a:spLocks/>
          </p:cNvSpPr>
          <p:nvPr/>
        </p:nvSpPr>
        <p:spPr>
          <a:xfrm>
            <a:off x="3426619" y="1740268"/>
            <a:ext cx="5595461" cy="4635115"/>
          </a:xfrm>
          <a:prstGeom prst="rect">
            <a:avLst/>
          </a:prstGeom>
        </p:spPr>
        <p:txBody>
          <a:bodyPr vert="horz" wrap="square" lIns="0" tIns="0" rIns="0" bIns="0" rtlCol="0">
            <a:spAutoFit/>
          </a:bodyPr>
          <a:lstStyle/>
          <a:p>
            <a:pPr marL="396859" marR="0" lvl="0" indent="-396859" algn="l" defTabSz="914327" rtl="0" eaLnBrk="1" fontAlgn="auto" latinLnBrk="0" hangingPunct="1">
              <a:lnSpc>
                <a:spcPct val="90000"/>
              </a:lnSpc>
              <a:spcBef>
                <a:spcPct val="20000"/>
              </a:spcBef>
              <a:spcAft>
                <a:spcPts val="0"/>
              </a:spcAft>
              <a:buClr>
                <a:schemeClr val="accent1"/>
              </a:buClr>
              <a:buSzTx/>
              <a:buFont typeface="Wingdings" pitchFamily="2" charset="2"/>
              <a:buChar char="§"/>
              <a:tabLst/>
              <a:defRPr/>
            </a:pPr>
            <a:r>
              <a:rPr lang="fr-FR" sz="2300" dirty="0" smtClean="0"/>
              <a:t>Optimiser les performances</a:t>
            </a:r>
            <a:endParaRPr kumimoji="0" lang="fr-FR"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ü"/>
              <a:defRPr/>
            </a:pPr>
            <a:r>
              <a:rPr lang="fr-FR" sz="2000" dirty="0" smtClean="0"/>
              <a:t>Compression de données</a:t>
            </a:r>
          </a:p>
          <a:p>
            <a:pPr marL="854059" lvl="1" indent="-396859" defTabSz="914327">
              <a:lnSpc>
                <a:spcPct val="90000"/>
              </a:lnSpc>
              <a:spcBef>
                <a:spcPct val="20000"/>
              </a:spcBef>
              <a:buClr>
                <a:schemeClr val="accent1"/>
              </a:buClr>
              <a:buFont typeface="Wingdings" pitchFamily="2" charset="2"/>
              <a:buChar char="§"/>
              <a:defRPr/>
            </a:pPr>
            <a:r>
              <a:rPr lang="fr-FR" sz="2000" dirty="0" smtClean="0"/>
              <a:t>Recommandations </a:t>
            </a:r>
          </a:p>
          <a:p>
            <a:pPr marL="396859" indent="-396859" defTabSz="914327">
              <a:lnSpc>
                <a:spcPct val="90000"/>
              </a:lnSpc>
              <a:spcBef>
                <a:spcPct val="20000"/>
              </a:spcBef>
              <a:buClr>
                <a:schemeClr val="accent1"/>
              </a:buClr>
              <a:defRPr/>
            </a:pPr>
            <a:endParaRPr lang="fr-FR" sz="2300" dirty="0" smtClean="0"/>
          </a:p>
          <a:p>
            <a:pPr marL="396859" indent="-396859" defTabSz="914327">
              <a:lnSpc>
                <a:spcPct val="90000"/>
              </a:lnSpc>
              <a:spcBef>
                <a:spcPct val="20000"/>
              </a:spcBef>
              <a:buClr>
                <a:schemeClr val="accent1"/>
              </a:buClr>
              <a:buFont typeface="Wingdings" pitchFamily="2" charset="2"/>
              <a:buChar char="§"/>
              <a:defRPr/>
            </a:pPr>
            <a:r>
              <a:rPr lang="fr-FR" sz="2300" dirty="0" smtClean="0"/>
              <a:t>Analyser les performances </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Collecte des données</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Analyse de la performance</a:t>
            </a:r>
          </a:p>
          <a:p>
            <a:pPr marL="396859" indent="-396859" defTabSz="914327">
              <a:lnSpc>
                <a:spcPct val="90000"/>
              </a:lnSpc>
              <a:spcBef>
                <a:spcPct val="20000"/>
              </a:spcBef>
              <a:buClr>
                <a:schemeClr val="accent1"/>
              </a:buClr>
              <a:buFont typeface="Wingdings" pitchFamily="2" charset="2"/>
              <a:buChar char="§"/>
              <a:defRPr/>
            </a:pPr>
            <a:endParaRPr lang="fr-FR" sz="2300" dirty="0" smtClean="0"/>
          </a:p>
          <a:p>
            <a:pPr marL="396859" indent="-396859" defTabSz="914327">
              <a:lnSpc>
                <a:spcPct val="90000"/>
              </a:lnSpc>
              <a:spcBef>
                <a:spcPct val="20000"/>
              </a:spcBef>
              <a:buClr>
                <a:schemeClr val="accent1"/>
              </a:buClr>
              <a:buFont typeface="Wingdings" pitchFamily="2" charset="2"/>
              <a:buChar char="§"/>
              <a:defRPr/>
            </a:pPr>
            <a:r>
              <a:rPr lang="fr-FR" sz="2300" dirty="0" smtClean="0"/>
              <a:t>Prédire les performances</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Gèle des plans d’exécution des requêtes</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Gestionnaire de ressources</a:t>
            </a:r>
          </a:p>
          <a:p>
            <a:pPr marL="854059" lvl="1" indent="-396859" defTabSz="914327">
              <a:lnSpc>
                <a:spcPct val="90000"/>
              </a:lnSpc>
              <a:spcBef>
                <a:spcPct val="20000"/>
              </a:spcBef>
              <a:buClr>
                <a:schemeClr val="accent1"/>
              </a:buClr>
              <a:defRPr/>
            </a:pPr>
            <a:r>
              <a:rPr lang="fr-FR" sz="2000" dirty="0" smtClean="0"/>
              <a:t>			“</a:t>
            </a:r>
            <a:r>
              <a:rPr lang="fr-FR" sz="2000" i="1" dirty="0" smtClean="0"/>
              <a:t>Resource </a:t>
            </a:r>
            <a:r>
              <a:rPr lang="fr-FR" sz="2000" i="1" dirty="0" err="1" smtClean="0"/>
              <a:t>Governor</a:t>
            </a:r>
            <a:r>
              <a:rPr lang="fr-FR" sz="2000" dirty="0" smtClean="0"/>
              <a:t>”</a:t>
            </a:r>
            <a:endParaRPr lang="fr-FR" sz="2300" dirty="0" smtClean="0"/>
          </a:p>
          <a:p>
            <a:pPr marL="854059" lvl="1" indent="-396859" defTabSz="914327">
              <a:lnSpc>
                <a:spcPct val="90000"/>
              </a:lnSpc>
              <a:spcBef>
                <a:spcPct val="20000"/>
              </a:spcBef>
              <a:buClr>
                <a:schemeClr val="accent1"/>
              </a:buClr>
              <a:buFont typeface="Wingdings" pitchFamily="2" charset="2"/>
              <a:buChar char="§"/>
              <a:defRPr/>
            </a:pPr>
            <a:endParaRPr kumimoji="0" lang="fr-FR" sz="2300" b="0" i="0" u="none" strike="noStrike" kern="1200" cap="none" spc="0" normalizeH="0" baseline="0" noProof="0" dirty="0" smtClean="0">
              <a:ln>
                <a:noFill/>
              </a:ln>
              <a:effectLst/>
              <a:uLnTx/>
              <a:uFillTx/>
              <a:latin typeface="+mn-lt"/>
              <a:ea typeface="+mn-ea"/>
              <a:cs typeface="+mn-cs"/>
            </a:endParaRPr>
          </a:p>
        </p:txBody>
      </p:sp>
      <p:sp>
        <p:nvSpPr>
          <p:cNvPr id="48" name="Rectangle 14"/>
          <p:cNvSpPr txBox="1">
            <a:spLocks noChangeArrowheads="1"/>
          </p:cNvSpPr>
          <p:nvPr/>
        </p:nvSpPr>
        <p:spPr bwMode="auto">
          <a:xfrm>
            <a:off x="381000" y="344472"/>
            <a:ext cx="8393113" cy="120032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kumimoji="0" lang="fr-FR" sz="4000" b="0" i="0" u="none" strike="noStrike" kern="0" cap="none" spc="0" normalizeH="0" baseline="0" noProof="0" smtClean="0">
                <a:ln>
                  <a:noFill/>
                </a:ln>
                <a:solidFill>
                  <a:schemeClr val="tx2"/>
                </a:solidFill>
                <a:effectLst/>
                <a:uLnTx/>
                <a:uFillTx/>
                <a:latin typeface="+mj-lt"/>
                <a:ea typeface="+mj-ea"/>
                <a:cs typeface="+mj-cs"/>
              </a:rPr>
              <a:t>Avoir des temps de réponses prévisibles </a:t>
            </a:r>
            <a:r>
              <a:rPr lang="fr-FR" sz="3600" kern="0" smtClean="0">
                <a:solidFill>
                  <a:schemeClr val="accent1"/>
                </a:solidFill>
                <a:latin typeface="+mj-lt"/>
                <a:ea typeface="+mj-ea"/>
                <a:cs typeface="+mj-cs"/>
              </a:rPr>
              <a:t> </a:t>
            </a:r>
            <a:r>
              <a:rPr lang="fr-FR" sz="2400" kern="0" smtClean="0">
                <a:solidFill>
                  <a:schemeClr val="accent1"/>
                </a:solidFill>
                <a:latin typeface="+mj-lt"/>
                <a:ea typeface="+mj-ea"/>
                <a:cs typeface="+mj-cs"/>
              </a:rPr>
              <a:t>Pour tous les besoins</a:t>
            </a:r>
            <a:endParaRPr lang="fr-FR" sz="3600" kern="0" dirty="0" smtClean="0">
              <a:solidFill>
                <a:schemeClr val="accent1"/>
              </a:solidFill>
              <a:latin typeface="+mj-lt"/>
              <a:ea typeface="+mj-ea"/>
              <a:cs typeface="+mj-cs"/>
            </a:endParaRPr>
          </a:p>
        </p:txBody>
      </p:sp>
      <p:grpSp>
        <p:nvGrpSpPr>
          <p:cNvPr id="2" name="Group 28"/>
          <p:cNvGrpSpPr/>
          <p:nvPr/>
        </p:nvGrpSpPr>
        <p:grpSpPr>
          <a:xfrm>
            <a:off x="7451521" y="770972"/>
            <a:ext cx="1493248" cy="927100"/>
            <a:chOff x="381001" y="2606675"/>
            <a:chExt cx="1917699" cy="1190625"/>
          </a:xfrm>
        </p:grpSpPr>
        <p:grpSp>
          <p:nvGrpSpPr>
            <p:cNvPr id="3" name="Group 38"/>
            <p:cNvGrpSpPr/>
            <p:nvPr/>
          </p:nvGrpSpPr>
          <p:grpSpPr>
            <a:xfrm>
              <a:off x="381001" y="2730500"/>
              <a:ext cx="934592" cy="800994"/>
              <a:chOff x="381001" y="2730500"/>
              <a:chExt cx="934592" cy="800994"/>
            </a:xfrm>
          </p:grpSpPr>
          <p:pic>
            <p:nvPicPr>
              <p:cNvPr id="37" name="Picture 2" descr="C:\Program Files\Microsoft Resource DVD Artwork\DVD_ART\Artwork_Imagery\HARDWARE_IMAGERY\Illustration - Misc Hardware\Windows Vista Illustration Icons\Server.png"/>
              <p:cNvPicPr>
                <a:picLocks noChangeAspect="1" noChangeArrowheads="1"/>
              </p:cNvPicPr>
              <p:nvPr/>
            </p:nvPicPr>
            <p:blipFill>
              <a:blip r:embed="rId4" cstate="print"/>
              <a:srcRect/>
              <a:stretch>
                <a:fillRect/>
              </a:stretch>
            </p:blipFill>
            <p:spPr bwMode="auto">
              <a:xfrm>
                <a:off x="381001" y="2730500"/>
                <a:ext cx="494850" cy="677162"/>
              </a:xfrm>
              <a:prstGeom prst="rect">
                <a:avLst/>
              </a:prstGeom>
              <a:noFill/>
            </p:spPr>
          </p:pic>
          <p:pic>
            <p:nvPicPr>
              <p:cNvPr id="38" name="Picture 2" descr="C:\Program Files\Microsoft Resource DVD Artwork\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552451" y="2730500"/>
                <a:ext cx="536614" cy="734312"/>
              </a:xfrm>
              <a:prstGeom prst="rect">
                <a:avLst/>
              </a:prstGeom>
              <a:noFill/>
            </p:spPr>
          </p:pic>
          <p:pic>
            <p:nvPicPr>
              <p:cNvPr id="39" name="Picture 2" descr="C:\Program Files\Microsoft Resource DVD Artwork\DVD_ART\Artwork_Imagery\HARDWARE_IMAGERY\Illustration - Misc Hardware\Windows Vista Illustration Icons\Server.png"/>
              <p:cNvPicPr>
                <a:picLocks noChangeAspect="1" noChangeArrowheads="1"/>
              </p:cNvPicPr>
              <p:nvPr/>
            </p:nvPicPr>
            <p:blipFill>
              <a:blip r:embed="rId6" cstate="print"/>
              <a:srcRect/>
              <a:stretch>
                <a:fillRect/>
              </a:stretch>
            </p:blipFill>
            <p:spPr bwMode="auto">
              <a:xfrm>
                <a:off x="730250" y="2730500"/>
                <a:ext cx="585343" cy="800994"/>
              </a:xfrm>
              <a:prstGeom prst="rect">
                <a:avLst/>
              </a:prstGeom>
              <a:noFill/>
            </p:spPr>
          </p:pic>
        </p:grpSp>
        <p:pic>
          <p:nvPicPr>
            <p:cNvPr id="33"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7"/>
            <a:srcRect/>
            <a:stretch>
              <a:fillRect/>
            </a:stretch>
          </p:blipFill>
          <p:spPr bwMode="auto">
            <a:xfrm>
              <a:off x="725488" y="2606675"/>
              <a:ext cx="1143000" cy="1143000"/>
            </a:xfrm>
            <a:prstGeom prst="rect">
              <a:avLst/>
            </a:prstGeom>
            <a:noFill/>
          </p:spPr>
        </p:pic>
        <p:pic>
          <p:nvPicPr>
            <p:cNvPr id="36"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7"/>
            <a:srcRect/>
            <a:stretch>
              <a:fillRect/>
            </a:stretch>
          </p:blipFill>
          <p:spPr bwMode="auto">
            <a:xfrm>
              <a:off x="1155700" y="2654300"/>
              <a:ext cx="1143000" cy="1143000"/>
            </a:xfrm>
            <a:prstGeom prst="rect">
              <a:avLst/>
            </a:prstGeom>
            <a:noFill/>
          </p:spPr>
        </p:pic>
      </p:grpSp>
      <p:grpSp>
        <p:nvGrpSpPr>
          <p:cNvPr id="4" name="Group 27"/>
          <p:cNvGrpSpPr/>
          <p:nvPr/>
        </p:nvGrpSpPr>
        <p:grpSpPr>
          <a:xfrm>
            <a:off x="990600" y="1981200"/>
            <a:ext cx="1676400" cy="1524000"/>
            <a:chOff x="788275" y="4240954"/>
            <a:chExt cx="1154662" cy="1245445"/>
          </a:xfrm>
        </p:grpSpPr>
        <p:pic>
          <p:nvPicPr>
            <p:cNvPr id="41" name="Picture 8" descr="C:\Work\Katmai Marketing\PAG_icon library\PAG_icon library\Database Sm.png"/>
            <p:cNvPicPr>
              <a:picLocks noChangeAspect="1" noChangeArrowheads="1"/>
            </p:cNvPicPr>
            <p:nvPr/>
          </p:nvPicPr>
          <p:blipFill>
            <a:blip r:embed="rId3" cstate="print"/>
            <a:srcRect/>
            <a:stretch>
              <a:fillRect/>
            </a:stretch>
          </p:blipFill>
          <p:spPr bwMode="auto">
            <a:xfrm>
              <a:off x="1198179" y="4240954"/>
              <a:ext cx="744758" cy="891926"/>
            </a:xfrm>
            <a:prstGeom prst="rect">
              <a:avLst/>
            </a:prstGeom>
            <a:noFill/>
          </p:spPr>
        </p:pic>
        <p:pic>
          <p:nvPicPr>
            <p:cNvPr id="49" name="Picture 7" descr="C:\Work\Katmai Marketing\PAG_icon library\PAG_icon library\People Chat buddies icon.png"/>
            <p:cNvPicPr>
              <a:picLocks noChangeAspect="1" noChangeArrowheads="1"/>
            </p:cNvPicPr>
            <p:nvPr/>
          </p:nvPicPr>
          <p:blipFill>
            <a:blip r:embed="rId8" cstate="print"/>
            <a:srcRect/>
            <a:stretch>
              <a:fillRect/>
            </a:stretch>
          </p:blipFill>
          <p:spPr bwMode="auto">
            <a:xfrm>
              <a:off x="788275" y="4817238"/>
              <a:ext cx="1013401" cy="669161"/>
            </a:xfrm>
            <a:prstGeom prst="rect">
              <a:avLst/>
            </a:prstGeom>
            <a:noFill/>
          </p:spPr>
        </p:pic>
      </p:grpSp>
      <p:grpSp>
        <p:nvGrpSpPr>
          <p:cNvPr id="5" name="Group 24"/>
          <p:cNvGrpSpPr/>
          <p:nvPr/>
        </p:nvGrpSpPr>
        <p:grpSpPr>
          <a:xfrm>
            <a:off x="1339457" y="4724400"/>
            <a:ext cx="1556143" cy="1064144"/>
            <a:chOff x="6455203" y="4393325"/>
            <a:chExt cx="1806312" cy="947461"/>
          </a:xfrm>
        </p:grpSpPr>
        <p:pic>
          <p:nvPicPr>
            <p:cNvPr id="59" name="Picture 5" descr="C:\Work\Katmai Marketing\PAG_icon library\PAG_icon library\stocks line graph chart icon.png"/>
            <p:cNvPicPr>
              <a:picLocks noChangeAspect="1" noChangeArrowheads="1"/>
            </p:cNvPicPr>
            <p:nvPr/>
          </p:nvPicPr>
          <p:blipFill>
            <a:blip r:embed="rId9" cstate="print"/>
            <a:srcRect/>
            <a:stretch>
              <a:fillRect/>
            </a:stretch>
          </p:blipFill>
          <p:spPr bwMode="auto">
            <a:xfrm>
              <a:off x="7406388" y="4393325"/>
              <a:ext cx="855127" cy="873892"/>
            </a:xfrm>
            <a:prstGeom prst="rect">
              <a:avLst/>
            </a:prstGeom>
            <a:noFill/>
          </p:spPr>
        </p:pic>
        <p:pic>
          <p:nvPicPr>
            <p:cNvPr id="57" name="Picture 5" descr="C:\Work\Katmai Marketing\PAG_icon library\PAG_icon library\stocks line graph chart icon.png"/>
            <p:cNvPicPr>
              <a:picLocks noChangeAspect="1" noChangeArrowheads="1"/>
            </p:cNvPicPr>
            <p:nvPr/>
          </p:nvPicPr>
          <p:blipFill>
            <a:blip r:embed="rId9" cstate="print"/>
            <a:srcRect/>
            <a:stretch>
              <a:fillRect/>
            </a:stretch>
          </p:blipFill>
          <p:spPr bwMode="auto">
            <a:xfrm>
              <a:off x="6455203" y="4466895"/>
              <a:ext cx="855127" cy="873891"/>
            </a:xfrm>
            <a:prstGeom prst="rect">
              <a:avLst/>
            </a:prstGeom>
            <a:noFill/>
          </p:spPr>
        </p:pic>
      </p:grpSp>
      <p:grpSp>
        <p:nvGrpSpPr>
          <p:cNvPr id="6" name="Groupe 17"/>
          <p:cNvGrpSpPr/>
          <p:nvPr/>
        </p:nvGrpSpPr>
        <p:grpSpPr>
          <a:xfrm>
            <a:off x="7738531" y="1817935"/>
            <a:ext cx="1187356" cy="791571"/>
            <a:chOff x="7659487" y="2944507"/>
            <a:chExt cx="1187356" cy="791571"/>
          </a:xfrm>
        </p:grpSpPr>
        <p:pic>
          <p:nvPicPr>
            <p:cNvPr id="19" name="Picture 3" descr="Z:\Clip_Installer\DVD_ART\Artwork_Imagery\Shapes and Graphics\Starburst\starburst 3.png"/>
            <p:cNvPicPr>
              <a:picLocks noChangeAspect="1" noChangeArrowheads="1"/>
            </p:cNvPicPr>
            <p:nvPr/>
          </p:nvPicPr>
          <p:blipFill>
            <a:blip r:embed="rId10"/>
            <a:srcRect/>
            <a:stretch>
              <a:fillRect/>
            </a:stretch>
          </p:blipFill>
          <p:spPr bwMode="auto">
            <a:xfrm>
              <a:off x="7659487" y="2944507"/>
              <a:ext cx="1187356" cy="791571"/>
            </a:xfrm>
            <a:prstGeom prst="rect">
              <a:avLst/>
            </a:prstGeom>
            <a:noFill/>
          </p:spPr>
        </p:pic>
        <p:sp>
          <p:nvSpPr>
            <p:cNvPr id="20" name="Rectangle 19"/>
            <p:cNvSpPr>
              <a:spLocks noChangeArrowheads="1"/>
            </p:cNvSpPr>
            <p:nvPr/>
          </p:nvSpPr>
          <p:spPr bwMode="auto">
            <a:xfrm rot="21300000">
              <a:off x="7850452" y="3211717"/>
              <a:ext cx="903733" cy="307777"/>
            </a:xfrm>
            <a:prstGeom prst="rect">
              <a:avLst/>
            </a:prstGeom>
            <a:noFill/>
            <a:ln w="9525">
              <a:noFill/>
              <a:miter lim="800000"/>
              <a:headEnd/>
              <a:tailEnd/>
            </a:ln>
          </p:spPr>
          <p:txBody>
            <a:bodyPr wrap="square">
              <a:spAutoFit/>
            </a:bodyPr>
            <a:lstStyle/>
            <a:p>
              <a:pPr algn="ctr"/>
              <a:r>
                <a:rPr lang="fr-FR" sz="1400" dirty="0" smtClean="0"/>
                <a:t>2008</a:t>
              </a:r>
              <a:endParaRPr lang="fr-FR" sz="1400" dirty="0"/>
            </a:p>
          </p:txBody>
        </p:sp>
      </p:grpSp>
      <p:grpSp>
        <p:nvGrpSpPr>
          <p:cNvPr id="7" name="Groupe 20"/>
          <p:cNvGrpSpPr/>
          <p:nvPr/>
        </p:nvGrpSpPr>
        <p:grpSpPr>
          <a:xfrm>
            <a:off x="7738531" y="3319564"/>
            <a:ext cx="1187356" cy="791571"/>
            <a:chOff x="7659487" y="2944507"/>
            <a:chExt cx="1187356" cy="791571"/>
          </a:xfrm>
        </p:grpSpPr>
        <p:pic>
          <p:nvPicPr>
            <p:cNvPr id="22" name="Picture 3" descr="Z:\Clip_Installer\DVD_ART\Artwork_Imagery\Shapes and Graphics\Starburst\starburst 3.png"/>
            <p:cNvPicPr>
              <a:picLocks noChangeAspect="1" noChangeArrowheads="1"/>
            </p:cNvPicPr>
            <p:nvPr/>
          </p:nvPicPr>
          <p:blipFill>
            <a:blip r:embed="rId10"/>
            <a:srcRect/>
            <a:stretch>
              <a:fillRect/>
            </a:stretch>
          </p:blipFill>
          <p:spPr bwMode="auto">
            <a:xfrm>
              <a:off x="7659487" y="2944507"/>
              <a:ext cx="1187356" cy="791571"/>
            </a:xfrm>
            <a:prstGeom prst="rect">
              <a:avLst/>
            </a:prstGeom>
            <a:noFill/>
          </p:spPr>
        </p:pic>
        <p:sp>
          <p:nvSpPr>
            <p:cNvPr id="23" name="Rectangle 22"/>
            <p:cNvSpPr>
              <a:spLocks noChangeArrowheads="1"/>
            </p:cNvSpPr>
            <p:nvPr/>
          </p:nvSpPr>
          <p:spPr bwMode="auto">
            <a:xfrm rot="21300000">
              <a:off x="7850452" y="3211717"/>
              <a:ext cx="903733" cy="307777"/>
            </a:xfrm>
            <a:prstGeom prst="rect">
              <a:avLst/>
            </a:prstGeom>
            <a:noFill/>
            <a:ln w="9525">
              <a:noFill/>
              <a:miter lim="800000"/>
              <a:headEnd/>
              <a:tailEnd/>
            </a:ln>
          </p:spPr>
          <p:txBody>
            <a:bodyPr wrap="square">
              <a:spAutoFit/>
            </a:bodyPr>
            <a:lstStyle/>
            <a:p>
              <a:pPr algn="ctr"/>
              <a:r>
                <a:rPr lang="fr-FR" sz="1400" dirty="0" smtClean="0"/>
                <a:t>2008</a:t>
              </a:r>
              <a:endParaRPr lang="fr-FR" sz="1400" dirty="0"/>
            </a:p>
          </p:txBody>
        </p:sp>
      </p:grpSp>
      <p:grpSp>
        <p:nvGrpSpPr>
          <p:cNvPr id="8" name="Groupe 23"/>
          <p:cNvGrpSpPr/>
          <p:nvPr/>
        </p:nvGrpSpPr>
        <p:grpSpPr>
          <a:xfrm>
            <a:off x="7738531" y="5292375"/>
            <a:ext cx="1187356" cy="791571"/>
            <a:chOff x="7659487" y="2944507"/>
            <a:chExt cx="1187356" cy="791571"/>
          </a:xfrm>
        </p:grpSpPr>
        <p:pic>
          <p:nvPicPr>
            <p:cNvPr id="25" name="Picture 3" descr="Z:\Clip_Installer\DVD_ART\Artwork_Imagery\Shapes and Graphics\Starburst\starburst 3.png"/>
            <p:cNvPicPr>
              <a:picLocks noChangeAspect="1" noChangeArrowheads="1"/>
            </p:cNvPicPr>
            <p:nvPr/>
          </p:nvPicPr>
          <p:blipFill>
            <a:blip r:embed="rId10"/>
            <a:srcRect/>
            <a:stretch>
              <a:fillRect/>
            </a:stretch>
          </p:blipFill>
          <p:spPr bwMode="auto">
            <a:xfrm>
              <a:off x="7659487" y="2944507"/>
              <a:ext cx="1187356" cy="791571"/>
            </a:xfrm>
            <a:prstGeom prst="rect">
              <a:avLst/>
            </a:prstGeom>
            <a:noFill/>
          </p:spPr>
        </p:pic>
        <p:sp>
          <p:nvSpPr>
            <p:cNvPr id="27" name="Rectangle 26"/>
            <p:cNvSpPr>
              <a:spLocks noChangeArrowheads="1"/>
            </p:cNvSpPr>
            <p:nvPr/>
          </p:nvSpPr>
          <p:spPr bwMode="auto">
            <a:xfrm rot="21300000">
              <a:off x="7850452" y="3211717"/>
              <a:ext cx="903733" cy="307777"/>
            </a:xfrm>
            <a:prstGeom prst="rect">
              <a:avLst/>
            </a:prstGeom>
            <a:noFill/>
            <a:ln w="9525">
              <a:noFill/>
              <a:miter lim="800000"/>
              <a:headEnd/>
              <a:tailEnd/>
            </a:ln>
          </p:spPr>
          <p:txBody>
            <a:bodyPr wrap="square">
              <a:spAutoFit/>
            </a:bodyPr>
            <a:lstStyle/>
            <a:p>
              <a:pPr algn="ctr"/>
              <a:r>
                <a:rPr lang="fr-FR" sz="1400" dirty="0" smtClean="0"/>
                <a:t>2008</a:t>
              </a:r>
              <a:endParaRPr lang="fr-FR" sz="1400" dirty="0"/>
            </a:p>
          </p:txBody>
        </p:sp>
      </p:grpSp>
      <p:grpSp>
        <p:nvGrpSpPr>
          <p:cNvPr id="9" name="Groupe 27"/>
          <p:cNvGrpSpPr/>
          <p:nvPr/>
        </p:nvGrpSpPr>
        <p:grpSpPr>
          <a:xfrm>
            <a:off x="7529001" y="-142838"/>
            <a:ext cx="1785319" cy="714779"/>
            <a:chOff x="7529001" y="-142838"/>
            <a:chExt cx="1785319" cy="714779"/>
          </a:xfrm>
        </p:grpSpPr>
        <p:sp>
          <p:nvSpPr>
            <p:cNvPr id="29" name="Rounded Rectangle 5"/>
            <p:cNvSpPr/>
            <p:nvPr/>
          </p:nvSpPr>
          <p:spPr bwMode="auto">
            <a:xfrm>
              <a:off x="7529001" y="-142838"/>
              <a:ext cx="1762015" cy="714779"/>
            </a:xfrm>
            <a:prstGeom prst="roundRect">
              <a:avLst>
                <a:gd name="adj" fmla="val 1073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TextBox 833617"/>
            <p:cNvSpPr txBox="1">
              <a:spLocks noChangeArrowheads="1"/>
            </p:cNvSpPr>
            <p:nvPr/>
          </p:nvSpPr>
          <p:spPr bwMode="auto">
            <a:xfrm>
              <a:off x="7839094" y="0"/>
              <a:ext cx="1475226" cy="443198"/>
            </a:xfrm>
            <a:prstGeom prst="rect">
              <a:avLst/>
            </a:prstGeom>
            <a:noFill/>
            <a:ln w="9525">
              <a:noFill/>
              <a:miter lim="800000"/>
              <a:headEnd/>
              <a:tailEnd/>
            </a:ln>
          </p:spPr>
          <p:txBody>
            <a:bodyPr wrap="square">
              <a:spAutoFit/>
            </a:bodyPr>
            <a:lstStyle/>
            <a:p>
              <a:pPr>
                <a:lnSpc>
                  <a:spcPct val="95000"/>
                </a:lnSpc>
                <a:spcBef>
                  <a:spcPct val="10000"/>
                </a:spcBef>
              </a:pPr>
              <a:r>
                <a:rPr lang="fr-FR"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Fiabilité</a:t>
              </a:r>
              <a:endParaRPr lang="fr-FR"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8"/>
          <p:cNvGrpSpPr/>
          <p:nvPr/>
        </p:nvGrpSpPr>
        <p:grpSpPr>
          <a:xfrm>
            <a:off x="7323589" y="-268448"/>
            <a:ext cx="2297738" cy="864066"/>
            <a:chOff x="2787176" y="1644016"/>
            <a:chExt cx="3236938" cy="3712844"/>
          </a:xfrm>
        </p:grpSpPr>
        <p:sp>
          <p:nvSpPr>
            <p:cNvPr id="60" name="Rounded Rectangle 8"/>
            <p:cNvSpPr/>
            <p:nvPr/>
          </p:nvSpPr>
          <p:spPr bwMode="auto">
            <a:xfrm>
              <a:off x="2787176" y="1644016"/>
              <a:ext cx="3236938" cy="3712844"/>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62" name="TextBox 833617"/>
            <p:cNvSpPr txBox="1">
              <a:spLocks noChangeArrowheads="1"/>
            </p:cNvSpPr>
            <p:nvPr/>
          </p:nvSpPr>
          <p:spPr bwMode="auto">
            <a:xfrm>
              <a:off x="2798994" y="2901981"/>
              <a:ext cx="2518291" cy="1904397"/>
            </a:xfrm>
            <a:prstGeom prst="rect">
              <a:avLst/>
            </a:prstGeom>
            <a:noFill/>
            <a:ln w="9525">
              <a:noFill/>
              <a:miter lim="800000"/>
              <a:headEnd/>
              <a:tailEnd/>
            </a:ln>
          </p:spPr>
          <p:txBody>
            <a:bodyPr wrap="square">
              <a:spAutoFit/>
            </a:bodyPr>
            <a:lstStyle/>
            <a:p>
              <a:pPr>
                <a:lnSpc>
                  <a:spcPct val="95000"/>
                </a:lnSpc>
                <a:spcBef>
                  <a:spcPct val="10000"/>
                </a:spcBef>
              </a:pPr>
              <a:r>
                <a:rPr lang="fr-FR"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Productivité</a:t>
              </a:r>
              <a:endParaRPr lang="fr-FR"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sp>
        <p:nvSpPr>
          <p:cNvPr id="33" name="Titre 32"/>
          <p:cNvSpPr>
            <a:spLocks noGrp="1"/>
          </p:cNvSpPr>
          <p:nvPr>
            <p:ph type="title"/>
          </p:nvPr>
        </p:nvSpPr>
        <p:spPr>
          <a:xfrm>
            <a:off x="142844" y="302872"/>
            <a:ext cx="9001156" cy="997196"/>
          </a:xfrm>
        </p:spPr>
        <p:txBody>
          <a:bodyPr/>
          <a:lstStyle/>
          <a:p>
            <a:r>
              <a:rPr lang="fr-FR"/>
              <a:t/>
            </a:r>
            <a:br>
              <a:rPr lang="fr-FR"/>
            </a:br>
            <a:r>
              <a:rPr lang="fr-FR" sz="2800" smtClean="0"/>
              <a:t>Vos données disponibles de partout et à tout instant</a:t>
            </a:r>
            <a:endParaRPr lang="fr-FR"/>
          </a:p>
        </p:txBody>
      </p:sp>
      <p:sp>
        <p:nvSpPr>
          <p:cNvPr id="28" name="Rectangle 2"/>
          <p:cNvSpPr txBox="1">
            <a:spLocks noChangeArrowheads="1"/>
          </p:cNvSpPr>
          <p:nvPr/>
        </p:nvSpPr>
        <p:spPr>
          <a:xfrm>
            <a:off x="0" y="5715000"/>
            <a:ext cx="914400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2740" eaLnBrk="0" hangingPunct="0">
              <a:lnSpc>
                <a:spcPct val="90000"/>
              </a:lnSpc>
              <a:defRPr/>
            </a:pPr>
            <a:r>
              <a:rPr lang="fr-FR" sz="4000" i="1" spc="-125"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Fiabilité. Productivité. Intelligence Métier</a:t>
            </a:r>
            <a:endParaRPr lang="fr-FR" sz="4000" i="1" spc="-125">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grpSp>
        <p:nvGrpSpPr>
          <p:cNvPr id="3" name="Groupe 39"/>
          <p:cNvGrpSpPr/>
          <p:nvPr/>
        </p:nvGrpSpPr>
        <p:grpSpPr>
          <a:xfrm>
            <a:off x="6169618" y="1644016"/>
            <a:ext cx="2776262" cy="3712844"/>
            <a:chOff x="6169618" y="1644016"/>
            <a:chExt cx="2776262" cy="3712844"/>
          </a:xfrm>
        </p:grpSpPr>
        <p:sp>
          <p:nvSpPr>
            <p:cNvPr id="36" name="Rounded Rectangle 6"/>
            <p:cNvSpPr/>
            <p:nvPr/>
          </p:nvSpPr>
          <p:spPr bwMode="auto">
            <a:xfrm>
              <a:off x="6169618" y="1644016"/>
              <a:ext cx="2776262" cy="3712844"/>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167" name="Rectangle 166"/>
            <p:cNvSpPr>
              <a:spLocks noChangeArrowheads="1"/>
            </p:cNvSpPr>
            <p:nvPr/>
          </p:nvSpPr>
          <p:spPr bwMode="auto">
            <a:xfrm>
              <a:off x="6446520" y="2362200"/>
              <a:ext cx="2186177" cy="1595302"/>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fr-FR" sz="1600" dirty="0" smtClean="0"/>
                <a:t>Intégrer toutes les données</a:t>
              </a:r>
            </a:p>
            <a:p>
              <a:pPr marL="166682" indent="-166682">
                <a:lnSpc>
                  <a:spcPts val="1400"/>
                </a:lnSpc>
                <a:spcBef>
                  <a:spcPct val="50000"/>
                </a:spcBef>
                <a:buClr>
                  <a:schemeClr val="tx2"/>
                </a:buClr>
                <a:buFont typeface="Arial" pitchFamily="34" charset="0"/>
                <a:buChar char="•"/>
              </a:pPr>
              <a:r>
                <a:rPr lang="fr-FR" sz="1600" dirty="0" smtClean="0"/>
                <a:t>Délivrer une information pertinente</a:t>
              </a:r>
            </a:p>
            <a:p>
              <a:pPr marL="166682" indent="-166682">
                <a:lnSpc>
                  <a:spcPts val="1400"/>
                </a:lnSpc>
                <a:spcBef>
                  <a:spcPct val="50000"/>
                </a:spcBef>
                <a:buClr>
                  <a:schemeClr val="tx2"/>
                </a:buClr>
                <a:buFont typeface="Arial" pitchFamily="34" charset="0"/>
                <a:buChar char="•"/>
              </a:pPr>
              <a:r>
                <a:rPr lang="fr-FR" sz="1600" dirty="0" smtClean="0"/>
                <a:t>Faciliter les prises de décision</a:t>
              </a:r>
            </a:p>
          </p:txBody>
        </p:sp>
        <p:sp>
          <p:nvSpPr>
            <p:cNvPr id="168" name="TextBox 833617"/>
            <p:cNvSpPr txBox="1">
              <a:spLocks noChangeArrowheads="1"/>
            </p:cNvSpPr>
            <p:nvPr/>
          </p:nvSpPr>
          <p:spPr bwMode="auto">
            <a:xfrm>
              <a:off x="6233160" y="1828800"/>
              <a:ext cx="2644140" cy="443198"/>
            </a:xfrm>
            <a:prstGeom prst="rect">
              <a:avLst/>
            </a:prstGeom>
            <a:noFill/>
            <a:ln w="9525">
              <a:noFill/>
              <a:miter lim="800000"/>
              <a:headEnd/>
              <a:tailEnd/>
            </a:ln>
          </p:spPr>
          <p:txBody>
            <a:bodyPr wrap="square">
              <a:spAutoFit/>
            </a:bodyPr>
            <a:lstStyle/>
            <a:p>
              <a:pPr algn="ctr">
                <a:lnSpc>
                  <a:spcPct val="95000"/>
                </a:lnSpc>
                <a:spcBef>
                  <a:spcPct val="10000"/>
                </a:spcBef>
              </a:pPr>
              <a:r>
                <a:rPr lang="fr-FR"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Intelligence</a:t>
              </a:r>
              <a:endParaRPr lang="fr-FR"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nvGrpSpPr>
            <p:cNvPr id="4" name="Group 30"/>
            <p:cNvGrpSpPr/>
            <p:nvPr/>
          </p:nvGrpSpPr>
          <p:grpSpPr>
            <a:xfrm>
              <a:off x="6781800" y="4038600"/>
              <a:ext cx="1510555" cy="1007035"/>
              <a:chOff x="8025164" y="4711692"/>
              <a:chExt cx="1510555" cy="1007035"/>
            </a:xfrm>
          </p:grpSpPr>
          <p:pic>
            <p:nvPicPr>
              <p:cNvPr id="160"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3" cstate="print"/>
              <a:srcRect/>
              <a:stretch>
                <a:fillRect/>
              </a:stretch>
            </p:blipFill>
            <p:spPr bwMode="ltGray">
              <a:xfrm>
                <a:off x="8665270" y="4924880"/>
                <a:ext cx="698726" cy="698725"/>
              </a:xfrm>
              <a:prstGeom prst="rect">
                <a:avLst/>
              </a:prstGeom>
              <a:noFill/>
              <a:effectLst>
                <a:outerShdw blurRad="76200" dist="12700" dir="8100000" sy="-23000" kx="800400" algn="br" rotWithShape="0">
                  <a:prstClr val="black">
                    <a:alpha val="20000"/>
                  </a:prstClr>
                </a:outerShdw>
              </a:effectLst>
            </p:spPr>
          </p:pic>
          <p:pic>
            <p:nvPicPr>
              <p:cNvPr id="162"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4" cstate="print"/>
              <a:srcRect/>
              <a:stretch>
                <a:fillRect/>
              </a:stretch>
            </p:blipFill>
            <p:spPr bwMode="ltGray">
              <a:xfrm>
                <a:off x="8572847" y="5374255"/>
                <a:ext cx="331478" cy="331477"/>
              </a:xfrm>
              <a:prstGeom prst="rect">
                <a:avLst/>
              </a:prstGeom>
              <a:noFill/>
              <a:effectLst>
                <a:outerShdw blurRad="76200" dist="12700" dir="8100000" sy="-23000" kx="800400" algn="br" rotWithShape="0">
                  <a:prstClr val="black">
                    <a:alpha val="20000"/>
                  </a:prstClr>
                </a:outerShdw>
              </a:effectLst>
            </p:spPr>
          </p:pic>
          <p:pic>
            <p:nvPicPr>
              <p:cNvPr id="164" name="Picture 3" descr="C:\Program Files\Microsoft Resource DVD Artwork\DVD_ART\Artwork_Imagery\HARDWARE_IMAGERY\Illustration - Misc Hardware\Windows Vista Illustration Icons\Ann Help.png"/>
              <p:cNvPicPr>
                <a:picLocks noChangeAspect="1" noChangeArrowheads="1"/>
              </p:cNvPicPr>
              <p:nvPr/>
            </p:nvPicPr>
            <p:blipFill>
              <a:blip r:embed="rId5" cstate="print"/>
              <a:srcRect/>
              <a:stretch>
                <a:fillRect/>
              </a:stretch>
            </p:blipFill>
            <p:spPr bwMode="ltGray">
              <a:xfrm>
                <a:off x="8429769" y="4846676"/>
                <a:ext cx="302152" cy="302151"/>
              </a:xfrm>
              <a:prstGeom prst="rect">
                <a:avLst/>
              </a:prstGeom>
              <a:noFill/>
            </p:spPr>
          </p:pic>
          <p:pic>
            <p:nvPicPr>
              <p:cNvPr id="159" name="Picture 6" descr="C:\Program Files\Microsoft Resource DVD Artwork\DVD_ART\Artwork_Imagery\HARDWARE_IMAGERY\Illustration - Misc Hardware\XML Icons\data.png"/>
              <p:cNvPicPr>
                <a:picLocks noChangeAspect="1" noChangeArrowheads="1"/>
              </p:cNvPicPr>
              <p:nvPr/>
            </p:nvPicPr>
            <p:blipFill>
              <a:blip r:embed="rId6" cstate="print"/>
              <a:srcRect/>
              <a:stretch>
                <a:fillRect/>
              </a:stretch>
            </p:blipFill>
            <p:spPr bwMode="ltGray">
              <a:xfrm>
                <a:off x="8833372" y="4711692"/>
                <a:ext cx="702347" cy="600187"/>
              </a:xfrm>
              <a:prstGeom prst="rect">
                <a:avLst/>
              </a:prstGeom>
              <a:noFill/>
              <a:effectLst>
                <a:outerShdw blurRad="76200" dist="12700" dir="8100000" sy="-23000" kx="800400" algn="br" rotWithShape="0">
                  <a:prstClr val="black">
                    <a:alpha val="20000"/>
                  </a:prstClr>
                </a:outerShdw>
              </a:effectLst>
            </p:spPr>
          </p:pic>
          <p:pic>
            <p:nvPicPr>
              <p:cNvPr id="161" name="Picture 11" descr="C:\Program Files\Microsoft Resource DVD Artwork\DVD_ART\Artwork_Imagery\Shapes and Graphics\Arrows - arrow\Curved\orange and yellow shadowed bottom arrow.png"/>
              <p:cNvPicPr>
                <a:picLocks noChangeAspect="1" noChangeArrowheads="1"/>
              </p:cNvPicPr>
              <p:nvPr/>
            </p:nvPicPr>
            <p:blipFill>
              <a:blip r:embed="rId7" cstate="print"/>
              <a:srcRect/>
              <a:stretch>
                <a:fillRect/>
              </a:stretch>
            </p:blipFill>
            <p:spPr bwMode="ltGray">
              <a:xfrm rot="19920978">
                <a:off x="8408441" y="5336955"/>
                <a:ext cx="684878" cy="381772"/>
              </a:xfrm>
              <a:prstGeom prst="rect">
                <a:avLst/>
              </a:prstGeom>
              <a:noFill/>
            </p:spPr>
          </p:pic>
          <p:pic>
            <p:nvPicPr>
              <p:cNvPr id="163" name="Picture 11" descr="C:\Program Files\Microsoft Resource DVD Artwork\DVD_ART\Artwork_Imagery\Shapes and Graphics\Arrows - arrow\Curved\orange and yellow shadowed bottom arrow.png"/>
              <p:cNvPicPr>
                <a:picLocks noChangeAspect="1" noChangeArrowheads="1"/>
              </p:cNvPicPr>
              <p:nvPr/>
            </p:nvPicPr>
            <p:blipFill>
              <a:blip r:embed="rId7" cstate="print"/>
              <a:srcRect/>
              <a:stretch>
                <a:fillRect/>
              </a:stretch>
            </p:blipFill>
            <p:spPr bwMode="ltGray">
              <a:xfrm rot="8281635">
                <a:off x="8242731" y="4835840"/>
                <a:ext cx="684878" cy="381772"/>
              </a:xfrm>
              <a:prstGeom prst="rect">
                <a:avLst/>
              </a:prstGeom>
              <a:noFill/>
              <a:effectLst>
                <a:outerShdw blurRad="76200" dist="12700" dir="8100000" sy="-23000" kx="800400" algn="br" rotWithShape="0">
                  <a:prstClr val="black">
                    <a:alpha val="20000"/>
                  </a:prstClr>
                </a:outerShdw>
              </a:effectLst>
            </p:spPr>
          </p:pic>
          <p:pic>
            <p:nvPicPr>
              <p:cNvPr id="165"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8" cstate="print"/>
              <a:srcRect/>
              <a:stretch>
                <a:fillRect/>
              </a:stretch>
            </p:blipFill>
            <p:spPr bwMode="ltGray">
              <a:xfrm>
                <a:off x="8025164" y="4864450"/>
                <a:ext cx="700536" cy="725163"/>
              </a:xfrm>
              <a:prstGeom prst="rect">
                <a:avLst/>
              </a:prstGeom>
              <a:noFill/>
              <a:effectLst>
                <a:outerShdw blurRad="76200" dist="12700" dir="8100000" sy="-23000" kx="800400" algn="br" rotWithShape="0">
                  <a:prstClr val="black">
                    <a:alpha val="20000"/>
                  </a:prstClr>
                </a:outerShdw>
              </a:effectLst>
            </p:spPr>
          </p:pic>
        </p:grpSp>
      </p:grpSp>
      <p:pic>
        <p:nvPicPr>
          <p:cNvPr id="38914" name="Picture 2" descr="http://www1.alterkom.pl/LinkClick.aspx?link=microsoft%2fsqlserver2008_logo.jpg&amp;tabid=142&amp;mid=1734"/>
          <p:cNvPicPr>
            <a:picLocks noChangeAspect="1" noChangeArrowheads="1"/>
          </p:cNvPicPr>
          <p:nvPr/>
        </p:nvPicPr>
        <p:blipFill>
          <a:blip r:embed="rId9"/>
          <a:srcRect/>
          <a:stretch>
            <a:fillRect/>
          </a:stretch>
        </p:blipFill>
        <p:spPr bwMode="auto">
          <a:xfrm>
            <a:off x="0" y="0"/>
            <a:ext cx="3632200" cy="864463"/>
          </a:xfrm>
          <a:prstGeom prst="rect">
            <a:avLst/>
          </a:prstGeom>
          <a:noFill/>
        </p:spPr>
      </p:pic>
      <p:grpSp>
        <p:nvGrpSpPr>
          <p:cNvPr id="5" name="Groupe 28"/>
          <p:cNvGrpSpPr/>
          <p:nvPr/>
        </p:nvGrpSpPr>
        <p:grpSpPr>
          <a:xfrm>
            <a:off x="251460" y="1644016"/>
            <a:ext cx="2796540" cy="3705224"/>
            <a:chOff x="251460" y="1644016"/>
            <a:chExt cx="2796540" cy="3705224"/>
          </a:xfrm>
        </p:grpSpPr>
        <p:grpSp>
          <p:nvGrpSpPr>
            <p:cNvPr id="6" name="Groupe 37"/>
            <p:cNvGrpSpPr/>
            <p:nvPr/>
          </p:nvGrpSpPr>
          <p:grpSpPr>
            <a:xfrm>
              <a:off x="251460" y="1644016"/>
              <a:ext cx="2796540" cy="3705224"/>
              <a:chOff x="251460" y="1644016"/>
              <a:chExt cx="2796540" cy="3705224"/>
            </a:xfrm>
          </p:grpSpPr>
          <p:sp>
            <p:nvSpPr>
              <p:cNvPr id="38" name="Rounded Rectangle 5"/>
              <p:cNvSpPr/>
              <p:nvPr/>
            </p:nvSpPr>
            <p:spPr bwMode="auto">
              <a:xfrm>
                <a:off x="251460" y="1644016"/>
                <a:ext cx="2697480" cy="3705224"/>
              </a:xfrm>
              <a:prstGeom prst="roundRect">
                <a:avLst>
                  <a:gd name="adj" fmla="val 1073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7" name="Group 43"/>
              <p:cNvGrpSpPr/>
              <p:nvPr/>
            </p:nvGrpSpPr>
            <p:grpSpPr>
              <a:xfrm>
                <a:off x="434340" y="1828798"/>
                <a:ext cx="2613660" cy="1666293"/>
                <a:chOff x="640661" y="5037005"/>
                <a:chExt cx="8314779" cy="711889"/>
              </a:xfrm>
            </p:grpSpPr>
            <p:sp>
              <p:nvSpPr>
                <p:cNvPr id="40" name="Rectangle 39"/>
                <p:cNvSpPr>
                  <a:spLocks noChangeArrowheads="1"/>
                </p:cNvSpPr>
                <p:nvPr/>
              </p:nvSpPr>
              <p:spPr bwMode="auto">
                <a:xfrm>
                  <a:off x="640661" y="5297444"/>
                  <a:ext cx="8314779" cy="451450"/>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fr-FR" sz="1600" smtClean="0"/>
                    <a:t>Protéger les données</a:t>
                  </a:r>
                </a:p>
                <a:p>
                  <a:pPr marL="166682" indent="-166682">
                    <a:lnSpc>
                      <a:spcPts val="1400"/>
                    </a:lnSpc>
                    <a:spcBef>
                      <a:spcPct val="50000"/>
                    </a:spcBef>
                    <a:buClr>
                      <a:schemeClr val="tx2"/>
                    </a:buClr>
                    <a:buFont typeface="Arial" pitchFamily="34" charset="0"/>
                    <a:buChar char="•"/>
                  </a:pPr>
                  <a:r>
                    <a:rPr lang="fr-FR" sz="1600" smtClean="0"/>
                    <a:t>Assurer la disponibilité</a:t>
                  </a:r>
                </a:p>
                <a:p>
                  <a:pPr marL="166682" indent="-166682">
                    <a:lnSpc>
                      <a:spcPts val="1400"/>
                    </a:lnSpc>
                    <a:spcBef>
                      <a:spcPct val="50000"/>
                    </a:spcBef>
                    <a:buClr>
                      <a:schemeClr val="tx2"/>
                    </a:buClr>
                    <a:buFont typeface="Arial" pitchFamily="34" charset="0"/>
                    <a:buChar char="•"/>
                  </a:pPr>
                  <a:r>
                    <a:rPr lang="fr-FR" sz="1600" smtClean="0"/>
                    <a:t>Avoir des temps de réponse  prévisibles</a:t>
                  </a:r>
                </a:p>
              </p:txBody>
            </p:sp>
            <p:sp>
              <p:nvSpPr>
                <p:cNvPr id="41" name="TextBox 833617"/>
                <p:cNvSpPr txBox="1">
                  <a:spLocks noChangeArrowheads="1"/>
                </p:cNvSpPr>
                <p:nvPr/>
              </p:nvSpPr>
              <p:spPr bwMode="auto">
                <a:xfrm>
                  <a:off x="1683039" y="5037005"/>
                  <a:ext cx="4693104" cy="189347"/>
                </a:xfrm>
                <a:prstGeom prst="rect">
                  <a:avLst/>
                </a:prstGeom>
                <a:noFill/>
                <a:ln w="9525">
                  <a:noFill/>
                  <a:miter lim="800000"/>
                  <a:headEnd/>
                  <a:tailEnd/>
                </a:ln>
              </p:spPr>
              <p:txBody>
                <a:bodyPr wrap="square">
                  <a:spAutoFit/>
                </a:bodyPr>
                <a:lstStyle/>
                <a:p>
                  <a:pPr>
                    <a:lnSpc>
                      <a:spcPct val="95000"/>
                    </a:lnSpc>
                    <a:spcBef>
                      <a:spcPct val="10000"/>
                    </a:spcBef>
                  </a:pPr>
                  <a:r>
                    <a:rPr lang="fr-FR" altLang="zh-CN" sz="2400" b="1" i="1" kern="0" spc="-125"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Fiabilité</a:t>
                  </a:r>
                  <a:endParaRPr lang="fr-FR" altLang="zh-CN" sz="2400" b="1" i="1" kern="0" spc="-125">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grpSp>
        <p:grpSp>
          <p:nvGrpSpPr>
            <p:cNvPr id="8" name="Group 22"/>
            <p:cNvGrpSpPr/>
            <p:nvPr/>
          </p:nvGrpSpPr>
          <p:grpSpPr>
            <a:xfrm>
              <a:off x="948583" y="3888335"/>
              <a:ext cx="985614" cy="1004281"/>
              <a:chOff x="1600200" y="1606130"/>
              <a:chExt cx="645459" cy="742406"/>
            </a:xfrm>
          </p:grpSpPr>
          <p:pic>
            <p:nvPicPr>
              <p:cNvPr id="32" name="Picture 2" descr="C:\Work\Katmai Marketing\PAG_icon library\PAG_icon library\Database blue.png"/>
              <p:cNvPicPr>
                <a:picLocks noChangeAspect="1" noChangeArrowheads="1"/>
              </p:cNvPicPr>
              <p:nvPr/>
            </p:nvPicPr>
            <p:blipFill>
              <a:blip r:embed="rId10" cstate="print"/>
              <a:srcRect/>
              <a:stretch>
                <a:fillRect/>
              </a:stretch>
            </p:blipFill>
            <p:spPr bwMode="auto">
              <a:xfrm>
                <a:off x="1736163" y="1734669"/>
                <a:ext cx="509496" cy="613867"/>
              </a:xfrm>
              <a:prstGeom prst="rect">
                <a:avLst/>
              </a:prstGeom>
              <a:noFill/>
            </p:spPr>
          </p:pic>
          <p:pic>
            <p:nvPicPr>
              <p:cNvPr id="34" name="Picture 3" descr="C:\Work\Katmai Marketing\PAG_icon library\PAG_icon library\Security Threat Detected.png"/>
              <p:cNvPicPr>
                <a:picLocks noChangeAspect="1" noChangeArrowheads="1"/>
              </p:cNvPicPr>
              <p:nvPr/>
            </p:nvPicPr>
            <p:blipFill>
              <a:blip r:embed="rId11" cstate="print"/>
              <a:srcRect/>
              <a:stretch>
                <a:fillRect/>
              </a:stretch>
            </p:blipFill>
            <p:spPr bwMode="auto">
              <a:xfrm>
                <a:off x="1600200" y="1606130"/>
                <a:ext cx="550582" cy="628881"/>
              </a:xfrm>
              <a:prstGeom prst="rect">
                <a:avLst/>
              </a:prstGeom>
              <a:noFill/>
            </p:spPr>
          </p:pic>
        </p:grpSp>
      </p:grpSp>
      <p:grpSp>
        <p:nvGrpSpPr>
          <p:cNvPr id="9" name="Groupe 41"/>
          <p:cNvGrpSpPr/>
          <p:nvPr/>
        </p:nvGrpSpPr>
        <p:grpSpPr>
          <a:xfrm>
            <a:off x="3047172" y="1644016"/>
            <a:ext cx="3024214" cy="3712844"/>
            <a:chOff x="3047172" y="1644016"/>
            <a:chExt cx="3024214" cy="3712844"/>
          </a:xfrm>
        </p:grpSpPr>
        <p:grpSp>
          <p:nvGrpSpPr>
            <p:cNvPr id="10" name="Groupe 38"/>
            <p:cNvGrpSpPr/>
            <p:nvPr/>
          </p:nvGrpSpPr>
          <p:grpSpPr>
            <a:xfrm>
              <a:off x="3047172" y="1644016"/>
              <a:ext cx="3024214" cy="3712844"/>
              <a:chOff x="3047172" y="1644016"/>
              <a:chExt cx="3024214" cy="3712844"/>
            </a:xfrm>
          </p:grpSpPr>
          <p:sp>
            <p:nvSpPr>
              <p:cNvPr id="49" name="Rounded Rectangle 8"/>
              <p:cNvSpPr/>
              <p:nvPr/>
            </p:nvSpPr>
            <p:spPr bwMode="auto">
              <a:xfrm>
                <a:off x="3047172" y="1644016"/>
                <a:ext cx="3024214" cy="3712844"/>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50" name="Rectangle 49"/>
              <p:cNvSpPr>
                <a:spLocks noChangeArrowheads="1"/>
              </p:cNvSpPr>
              <p:nvPr/>
            </p:nvSpPr>
            <p:spPr bwMode="auto">
              <a:xfrm>
                <a:off x="3200400" y="2438399"/>
                <a:ext cx="2819400" cy="1236230"/>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fr-FR" sz="1600" smtClean="0"/>
                  <a:t>Administration par règles</a:t>
                </a:r>
              </a:p>
              <a:p>
                <a:pPr marL="166682" indent="-166682">
                  <a:lnSpc>
                    <a:spcPts val="1400"/>
                  </a:lnSpc>
                  <a:spcBef>
                    <a:spcPct val="50000"/>
                  </a:spcBef>
                  <a:buClr>
                    <a:schemeClr val="tx2"/>
                  </a:buClr>
                  <a:buFont typeface="Arial" pitchFamily="34" charset="0"/>
                  <a:buChar char="•"/>
                </a:pPr>
                <a:r>
                  <a:rPr lang="fr-FR" sz="1600" smtClean="0"/>
                  <a:t>Développement d’application simplifié</a:t>
                </a:r>
              </a:p>
              <a:p>
                <a:pPr marL="166682" indent="-166682">
                  <a:lnSpc>
                    <a:spcPts val="1400"/>
                  </a:lnSpc>
                  <a:spcBef>
                    <a:spcPct val="50000"/>
                  </a:spcBef>
                  <a:buClr>
                    <a:schemeClr val="tx2"/>
                  </a:buClr>
                  <a:buFont typeface="Arial" pitchFamily="34" charset="0"/>
                  <a:buChar char="•"/>
                </a:pPr>
                <a:r>
                  <a:rPr lang="fr-FR" sz="1600" smtClean="0"/>
                  <a:t>Stocker tous les types de données</a:t>
                </a:r>
              </a:p>
            </p:txBody>
          </p:sp>
          <p:sp>
            <p:nvSpPr>
              <p:cNvPr id="51" name="TextBox 833617"/>
              <p:cNvSpPr txBox="1">
                <a:spLocks noChangeArrowheads="1"/>
              </p:cNvSpPr>
              <p:nvPr/>
            </p:nvSpPr>
            <p:spPr bwMode="auto">
              <a:xfrm>
                <a:off x="3649980" y="1828800"/>
                <a:ext cx="1844040" cy="443198"/>
              </a:xfrm>
              <a:prstGeom prst="rect">
                <a:avLst/>
              </a:prstGeom>
              <a:noFill/>
              <a:ln w="9525">
                <a:noFill/>
                <a:miter lim="800000"/>
                <a:headEnd/>
                <a:tailEnd/>
              </a:ln>
            </p:spPr>
            <p:txBody>
              <a:bodyPr wrap="square">
                <a:spAutoFit/>
              </a:bodyPr>
              <a:lstStyle/>
              <a:p>
                <a:pPr>
                  <a:lnSpc>
                    <a:spcPct val="95000"/>
                  </a:lnSpc>
                  <a:spcBef>
                    <a:spcPct val="10000"/>
                  </a:spcBef>
                </a:pPr>
                <a:r>
                  <a:rPr lang="fr-FR" altLang="zh-CN" sz="2400" b="1" i="1" kern="0" spc="-125"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Productivité</a:t>
                </a:r>
                <a:endParaRPr lang="fr-FR" altLang="zh-CN" sz="2400" b="1" i="1" kern="0" spc="-125">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pic>
          <p:nvPicPr>
            <p:cNvPr id="45" name="Picture 12" descr="C:\Program Files\Microsoft Resource DVD Artwork\DVD_ART\Artwork_Imagery\HARDWARE_IMAGERY\Illustration - Misc Hardware\Windows Vista Illustration Icons\Server.png"/>
            <p:cNvPicPr>
              <a:picLocks noChangeAspect="1" noChangeArrowheads="1"/>
            </p:cNvPicPr>
            <p:nvPr/>
          </p:nvPicPr>
          <p:blipFill>
            <a:blip r:embed="rId12"/>
            <a:srcRect/>
            <a:stretch>
              <a:fillRect/>
            </a:stretch>
          </p:blipFill>
          <p:spPr bwMode="auto">
            <a:xfrm>
              <a:off x="4356931" y="3817121"/>
              <a:ext cx="946639" cy="1295400"/>
            </a:xfrm>
            <a:prstGeom prst="rect">
              <a:avLst/>
            </a:prstGeom>
            <a:ln>
              <a:headEnd type="none" w="med" len="med"/>
              <a:tailEnd type="none" w="med" len="med"/>
            </a:ln>
          </p:spPr>
        </p:pic>
        <p:pic>
          <p:nvPicPr>
            <p:cNvPr id="48" name="Picture 32" descr="policy rules"/>
            <p:cNvPicPr>
              <a:picLocks noChangeAspect="1" noChangeArrowheads="1"/>
            </p:cNvPicPr>
            <p:nvPr/>
          </p:nvPicPr>
          <p:blipFill>
            <a:blip r:embed="rId13" cstate="print"/>
            <a:srcRect/>
            <a:stretch>
              <a:fillRect/>
            </a:stretch>
          </p:blipFill>
          <p:spPr bwMode="auto">
            <a:xfrm>
              <a:off x="4075631" y="4451648"/>
              <a:ext cx="461583" cy="403187"/>
            </a:xfrm>
            <a:prstGeom prst="rect">
              <a:avLst/>
            </a:prstGeom>
            <a:ln>
              <a:headEnd type="none" w="med" len="med"/>
              <a:tailEnd type="none" w="med" len="me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9" presetClass="emph" presetSubtype="0" nodeType="withEffect">
                                  <p:stCondLst>
                                    <p:cond delay="0"/>
                                  </p:stCondLst>
                                  <p:childTnLst>
                                    <p:set>
                                      <p:cBhvr rctx="PPT">
                                        <p:cTn id="9" dur="indefinite"/>
                                        <p:tgtEl>
                                          <p:spTgt spid="3"/>
                                        </p:tgtEl>
                                        <p:attrNameLst>
                                          <p:attrName>style.opacity</p:attrName>
                                        </p:attrNameLst>
                                      </p:cBhvr>
                                      <p:to>
                                        <p:strVal val="0.5"/>
                                      </p:to>
                                    </p:set>
                                    <p:animEffect filter="image" prLst="opacity: 0.5">
                                      <p:cBhvr rctx="IE">
                                        <p:cTn id="10"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ctrTitle"/>
          </p:nvPr>
        </p:nvSpPr>
        <p:spPr>
          <a:xfrm>
            <a:off x="280742" y="2234127"/>
            <a:ext cx="8678700" cy="1028700"/>
          </a:xfrm>
          <a:noFill/>
        </p:spPr>
        <p:txBody>
          <a:bodyPr anchor="ctr"/>
          <a:lstStyle/>
          <a:p>
            <a:pPr marL="914400" indent="-914400">
              <a:lnSpc>
                <a:spcPct val="100000"/>
              </a:lnSpc>
              <a:buFont typeface="+mj-lt"/>
              <a:buAutoNum type="arabicPeriod"/>
            </a:pPr>
            <a:r>
              <a:rPr lang="fr-FR" sz="4000" dirty="0" smtClean="0"/>
              <a:t>Administration par règles</a:t>
            </a:r>
            <a:endParaRPr lang="fr-FR" sz="4000" dirty="0"/>
          </a:p>
        </p:txBody>
      </p:sp>
      <p:sp>
        <p:nvSpPr>
          <p:cNvPr id="6" name="TextBox 5"/>
          <p:cNvSpPr txBox="1"/>
          <p:nvPr/>
        </p:nvSpPr>
        <p:spPr>
          <a:xfrm>
            <a:off x="6142642" y="1121082"/>
            <a:ext cx="2772758" cy="1015663"/>
          </a:xfrm>
          <a:prstGeom prst="rect">
            <a:avLst/>
          </a:prstGeom>
          <a:noFill/>
        </p:spPr>
        <p:txBody>
          <a:bodyPr wrap="square" rtlCol="0">
            <a:spAutoFit/>
          </a:bodyPr>
          <a:lstStyle/>
          <a:p>
            <a:r>
              <a:rPr lang="fr-FR" sz="6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rPr>
              <a:t>Démos</a:t>
            </a:r>
            <a:endParaRPr lang="fr-FR" sz="60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endParaRPr>
          </a:p>
        </p:txBody>
      </p:sp>
      <p:sp>
        <p:nvSpPr>
          <p:cNvPr id="7" name="Rectangle 2"/>
          <p:cNvSpPr txBox="1">
            <a:spLocks noChangeArrowheads="1"/>
          </p:cNvSpPr>
          <p:nvPr/>
        </p:nvSpPr>
        <p:spPr>
          <a:xfrm>
            <a:off x="280742" y="4033809"/>
            <a:ext cx="8541680" cy="685800"/>
          </a:xfrm>
          <a:prstGeom prst="rect">
            <a:avLst/>
          </a:prstGeom>
          <a:noFill/>
        </p:spPr>
        <p:txBody>
          <a:bodyPr vert="horz" wrap="square" lIns="0" tIns="0" rIns="0" bIns="0" rtlCol="0" anchor="b">
            <a:noAutofit/>
            <a:scene3d>
              <a:camera prst="orthographicFront"/>
              <a:lightRig rig="threePt" dir="t"/>
            </a:scene3d>
            <a:sp3d extrusionH="57150">
              <a:bevelT w="38100" h="38100"/>
            </a:sp3d>
          </a:bodyPr>
          <a:lstStyle/>
          <a:p>
            <a:pPr marL="914400" lvl="0" indent="-914400">
              <a:spcBef>
                <a:spcPct val="0"/>
              </a:spcBef>
              <a:buFont typeface="+mj-lt"/>
              <a:buAutoNum type="arabicPeriod" startAt="3"/>
            </a:pPr>
            <a:r>
              <a:rPr lang="fr-FR" sz="4000" b="1" dirty="0" smtClean="0">
                <a:ln/>
                <a:solidFill>
                  <a:srgbClr val="FFC000"/>
                </a:solidFill>
                <a:latin typeface="Segoe" pitchFamily="34" charset="0"/>
                <a:cs typeface="Arial" charset="0"/>
              </a:rPr>
              <a:t>Données Spatiales</a:t>
            </a:r>
            <a:endParaRPr kumimoji="0" lang="fr-FR" sz="4000" b="1" i="0" u="none" strike="noStrike" kern="1200" cap="none" spc="0" normalizeH="0" baseline="0" noProof="0" dirty="0">
              <a:ln/>
              <a:solidFill>
                <a:srgbClr val="FFC000"/>
              </a:solidFill>
              <a:effectLst/>
              <a:uLnTx/>
              <a:uFillTx/>
              <a:latin typeface="Segoe" pitchFamily="34" charset="0"/>
              <a:ea typeface="+mn-ea"/>
              <a:cs typeface="Arial" charset="0"/>
            </a:endParaRPr>
          </a:p>
        </p:txBody>
      </p:sp>
      <p:sp>
        <p:nvSpPr>
          <p:cNvPr id="5" name="Rectangle 2"/>
          <p:cNvSpPr txBox="1">
            <a:spLocks noChangeArrowheads="1"/>
          </p:cNvSpPr>
          <p:nvPr/>
        </p:nvSpPr>
        <p:spPr>
          <a:xfrm>
            <a:off x="272353" y="3133968"/>
            <a:ext cx="8678700" cy="1028700"/>
          </a:xfrm>
          <a:prstGeom prst="rect">
            <a:avLst/>
          </a:prstGeom>
          <a:noFill/>
        </p:spPr>
        <p:txBody>
          <a:bodyPr vert="horz" wrap="square" lIns="0" tIns="0" rIns="0" bIns="0" rtlCol="0" anchor="ctr">
            <a:noAutofit/>
            <a:scene3d>
              <a:camera prst="orthographicFront"/>
              <a:lightRig rig="threePt" dir="t"/>
            </a:scene3d>
            <a:sp3d extrusionH="57150">
              <a:bevelT w="38100" h="38100"/>
            </a:sp3d>
          </a:bodyPr>
          <a:lstStyle/>
          <a:p>
            <a:pPr marL="914400" marR="0" lvl="0" indent="-914400" algn="l" defTabSz="914363" rtl="0" eaLnBrk="1" fontAlgn="auto" latinLnBrk="0" hangingPunct="1">
              <a:lnSpc>
                <a:spcPct val="100000"/>
              </a:lnSpc>
              <a:spcBef>
                <a:spcPct val="0"/>
              </a:spcBef>
              <a:spcAft>
                <a:spcPts val="0"/>
              </a:spcAft>
              <a:buClrTx/>
              <a:buSzTx/>
              <a:buFont typeface="+mj-lt"/>
              <a:buAutoNum type="arabicPeriod" startAt="2"/>
              <a:tabLst/>
              <a:defRPr/>
            </a:pPr>
            <a:r>
              <a:rPr kumimoji="0" lang="fr-FR" sz="4000" b="1" i="1" u="none" strike="noStrike" kern="1200" cap="none" spc="0" normalizeH="0" baseline="0" noProof="0" dirty="0" smtClean="0">
                <a:ln/>
                <a:solidFill>
                  <a:srgbClr val="FFC000"/>
                </a:solidFill>
                <a:effectLst/>
                <a:uLnTx/>
                <a:uFillTx/>
                <a:latin typeface="Segoe" pitchFamily="34" charset="0"/>
                <a:ea typeface="+mn-ea"/>
                <a:cs typeface="Arial" charset="0"/>
              </a:rPr>
              <a:t>FILESTREAM</a:t>
            </a:r>
            <a:endParaRPr kumimoji="0" lang="fr-FR" sz="4000" b="1" i="1" u="none" strike="noStrike" kern="1200" cap="none" spc="0" normalizeH="0" baseline="0" noProof="0" dirty="0">
              <a:ln/>
              <a:solidFill>
                <a:srgbClr val="FFC000"/>
              </a:solidFill>
              <a:effectLst/>
              <a:uLnTx/>
              <a:uFillTx/>
              <a:latin typeface="Segoe" pitchFamily="34" charset="0"/>
              <a:ea typeface="+mn-ea"/>
              <a:cs typeface="Arial" charset="0"/>
            </a:endParaRPr>
          </a:p>
        </p:txBody>
      </p:sp>
      <p:grpSp>
        <p:nvGrpSpPr>
          <p:cNvPr id="2" name="Groupe 38"/>
          <p:cNvGrpSpPr/>
          <p:nvPr/>
        </p:nvGrpSpPr>
        <p:grpSpPr>
          <a:xfrm>
            <a:off x="7323589" y="-268448"/>
            <a:ext cx="2297738" cy="864066"/>
            <a:chOff x="2787176" y="1644016"/>
            <a:chExt cx="3236938" cy="3712844"/>
          </a:xfrm>
        </p:grpSpPr>
        <p:sp>
          <p:nvSpPr>
            <p:cNvPr id="9" name="Rounded Rectangle 8"/>
            <p:cNvSpPr/>
            <p:nvPr/>
          </p:nvSpPr>
          <p:spPr bwMode="auto">
            <a:xfrm>
              <a:off x="2787176" y="1644016"/>
              <a:ext cx="3236938" cy="3712844"/>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TextBox 833617"/>
            <p:cNvSpPr txBox="1">
              <a:spLocks noChangeArrowheads="1"/>
            </p:cNvSpPr>
            <p:nvPr/>
          </p:nvSpPr>
          <p:spPr bwMode="auto">
            <a:xfrm>
              <a:off x="2798994" y="2901981"/>
              <a:ext cx="2518291" cy="1904397"/>
            </a:xfrm>
            <a:prstGeom prst="rect">
              <a:avLst/>
            </a:prstGeom>
            <a:noFill/>
            <a:ln w="9525">
              <a:noFill/>
              <a:miter lim="800000"/>
              <a:headEnd/>
              <a:tailEnd/>
            </a:ln>
          </p:spPr>
          <p:txBody>
            <a:bodyPr wrap="square">
              <a:spAutoFit/>
            </a:bodyPr>
            <a:lstStyle/>
            <a:p>
              <a:pPr>
                <a:lnSpc>
                  <a:spcPct val="95000"/>
                </a:lnSpc>
                <a:spcBef>
                  <a:spcPct val="10000"/>
                </a:spcBef>
              </a:pPr>
              <a:r>
                <a:rPr lang="fr-FR"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Productivité</a:t>
              </a:r>
              <a:endParaRPr lang="fr-FR"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350210"/>
                                        </p:tgtEl>
                                        <p:attrNameLst>
                                          <p:attrName>style.visibility</p:attrName>
                                        </p:attrNameLst>
                                      </p:cBhvr>
                                      <p:to>
                                        <p:strVal val="visible"/>
                                      </p:to>
                                    </p:set>
                                    <p:anim calcmode="lin" valueType="num">
                                      <p:cBhvr additive="base">
                                        <p:cTn id="17" dur="500" fill="hold"/>
                                        <p:tgtEl>
                                          <p:spTgt spid="350210"/>
                                        </p:tgtEl>
                                        <p:attrNameLst>
                                          <p:attrName>ppt_x</p:attrName>
                                        </p:attrNameLst>
                                      </p:cBhvr>
                                      <p:tavLst>
                                        <p:tav tm="0">
                                          <p:val>
                                            <p:strVal val="#ppt_x"/>
                                          </p:val>
                                        </p:tav>
                                        <p:tav tm="100000">
                                          <p:val>
                                            <p:strVal val="#ppt_x"/>
                                          </p:val>
                                        </p:tav>
                                      </p:tavLst>
                                    </p:anim>
                                    <p:anim calcmode="lin" valueType="num">
                                      <p:cBhvr additive="base">
                                        <p:cTn id="18" dur="500" fill="hold"/>
                                        <p:tgtEl>
                                          <p:spTgt spid="3502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p:bldP spid="7"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3"/>
          <p:cNvSpPr txBox="1">
            <a:spLocks/>
          </p:cNvSpPr>
          <p:nvPr/>
        </p:nvSpPr>
        <p:spPr>
          <a:xfrm>
            <a:off x="3426619" y="1740268"/>
            <a:ext cx="7393781" cy="6818790"/>
          </a:xfrm>
          <a:prstGeom prst="rect">
            <a:avLst/>
          </a:prstGeom>
        </p:spPr>
        <p:txBody>
          <a:bodyPr vert="horz" lIns="0" tIns="0" rIns="0" bIns="0" rtlCol="0">
            <a:spAutoFit/>
          </a:bodyPr>
          <a:lstStyle/>
          <a:p>
            <a:pPr marL="396859" marR="0" lvl="0" indent="-396859" algn="l" defTabSz="914327" rtl="0" eaLnBrk="1" fontAlgn="auto" latinLnBrk="0" hangingPunct="1">
              <a:lnSpc>
                <a:spcPct val="90000"/>
              </a:lnSpc>
              <a:spcBef>
                <a:spcPct val="20000"/>
              </a:spcBef>
              <a:spcAft>
                <a:spcPts val="0"/>
              </a:spcAft>
              <a:buClr>
                <a:schemeClr val="accent1"/>
              </a:buClr>
              <a:buSzTx/>
              <a:buFont typeface="Wingdings" pitchFamily="2" charset="2"/>
              <a:buChar char="§"/>
              <a:tabLst/>
              <a:defRPr/>
            </a:pPr>
            <a:r>
              <a:rPr kumimoji="0" lang="fr-FR" sz="2300" b="0" i="0" u="none" strike="noStrike" kern="1200" cap="none" spc="0" normalizeH="0" baseline="0" noProof="0" dirty="0" smtClean="0">
                <a:ln>
                  <a:noFill/>
                </a:ln>
                <a:effectLst/>
                <a:uLnTx/>
                <a:uFillTx/>
                <a:latin typeface="+mn-lt"/>
                <a:ea typeface="+mn-ea"/>
                <a:cs typeface="+mn-cs"/>
              </a:rPr>
              <a:t>Administration flexible</a:t>
            </a:r>
            <a:endParaRPr kumimoji="0" lang="fr-FR"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r>
              <a:rPr lang="fr-FR" sz="2000" dirty="0" smtClean="0"/>
              <a:t>Outils visuels</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Automatisations </a:t>
            </a:r>
          </a:p>
          <a:p>
            <a:pPr marL="854059" lvl="1" indent="-396859" defTabSz="914327">
              <a:lnSpc>
                <a:spcPct val="90000"/>
              </a:lnSpc>
              <a:spcBef>
                <a:spcPct val="20000"/>
              </a:spcBef>
              <a:buClr>
                <a:schemeClr val="accent1"/>
              </a:buClr>
              <a:defRPr/>
            </a:pPr>
            <a:endParaRPr lang="fr-FR" sz="2300" dirty="0" smtClean="0"/>
          </a:p>
          <a:p>
            <a:pPr marL="396859" indent="-396859" defTabSz="914327">
              <a:lnSpc>
                <a:spcPct val="90000"/>
              </a:lnSpc>
              <a:spcBef>
                <a:spcPct val="20000"/>
              </a:spcBef>
              <a:buClr>
                <a:schemeClr val="accent1"/>
              </a:buClr>
              <a:buFont typeface="Wingdings" pitchFamily="2" charset="2"/>
              <a:buChar char="§"/>
              <a:defRPr/>
            </a:pPr>
            <a:r>
              <a:rPr lang="fr-FR" sz="2300" dirty="0" smtClean="0"/>
              <a:t>Gestion centralisée</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Règles d’entreprise</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Suivi de la conformité</a:t>
            </a:r>
          </a:p>
          <a:p>
            <a:pPr marL="396859" indent="-396859" defTabSz="914327">
              <a:lnSpc>
                <a:spcPct val="90000"/>
              </a:lnSpc>
              <a:spcBef>
                <a:spcPct val="20000"/>
              </a:spcBef>
              <a:buClr>
                <a:schemeClr val="accent1"/>
              </a:buClr>
              <a:defRPr/>
            </a:pPr>
            <a:endParaRPr lang="fr-FR" sz="2300" dirty="0" smtClean="0"/>
          </a:p>
          <a:p>
            <a:pPr marL="396859" indent="-396859" defTabSz="914327">
              <a:lnSpc>
                <a:spcPct val="90000"/>
              </a:lnSpc>
              <a:spcBef>
                <a:spcPct val="20000"/>
              </a:spcBef>
              <a:buClr>
                <a:schemeClr val="accent1"/>
              </a:buClr>
              <a:buFont typeface="Wingdings" pitchFamily="2" charset="2"/>
              <a:buChar char="§"/>
              <a:defRPr/>
            </a:pPr>
            <a:r>
              <a:rPr lang="fr-FR" sz="2300" dirty="0" smtClean="0"/>
              <a:t>Suivi de l’état de l’installation</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Rapports d’administration</a:t>
            </a:r>
          </a:p>
          <a:p>
            <a:pPr marL="854059" lvl="1" indent="-396859" defTabSz="914327">
              <a:lnSpc>
                <a:spcPct val="90000"/>
              </a:lnSpc>
              <a:spcBef>
                <a:spcPct val="20000"/>
              </a:spcBef>
              <a:buClr>
                <a:schemeClr val="accent1"/>
              </a:buClr>
              <a:buFont typeface="Wingdings" pitchFamily="2" charset="2"/>
              <a:buChar char="§"/>
              <a:defRPr/>
            </a:pPr>
            <a:r>
              <a:rPr lang="fr-FR" sz="2000" dirty="0" smtClean="0"/>
              <a:t>Outils d’optimisation de la performance</a:t>
            </a:r>
          </a:p>
          <a:p>
            <a:pPr marL="854059" lvl="1" indent="-396859" defTabSz="914327">
              <a:lnSpc>
                <a:spcPct val="90000"/>
              </a:lnSpc>
              <a:spcBef>
                <a:spcPct val="20000"/>
              </a:spcBef>
              <a:buClr>
                <a:schemeClr val="accent1"/>
              </a:buClr>
              <a:defRPr/>
            </a:pPr>
            <a:endParaRPr kumimoji="0" lang="fr-FR"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fr-FR"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fr-FR"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fr-FR"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fr-FR"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fr-FR"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fr-FR"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fr-FR" sz="2300" b="0" i="0" u="none" strike="noStrike" kern="1200" cap="none" spc="0" normalizeH="0" baseline="0" noProof="0" dirty="0" smtClean="0">
              <a:ln>
                <a:noFill/>
              </a:ln>
              <a:effectLst/>
              <a:uLnTx/>
              <a:uFillTx/>
              <a:latin typeface="+mn-lt"/>
              <a:ea typeface="+mn-ea"/>
              <a:cs typeface="+mn-cs"/>
            </a:endParaRPr>
          </a:p>
        </p:txBody>
      </p:sp>
      <p:sp>
        <p:nvSpPr>
          <p:cNvPr id="48" name="Rectangle 14"/>
          <p:cNvSpPr txBox="1">
            <a:spLocks noChangeArrowheads="1"/>
          </p:cNvSpPr>
          <p:nvPr/>
        </p:nvSpPr>
        <p:spPr bwMode="auto">
          <a:xfrm>
            <a:off x="381000" y="344472"/>
            <a:ext cx="8393113" cy="92333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kumimoji="0" lang="fr-FR" sz="3600" b="0" i="0" u="none" strike="noStrike" kern="0" cap="none" spc="0" normalizeH="0" baseline="0" noProof="0" dirty="0" smtClean="0">
                <a:ln>
                  <a:noFill/>
                </a:ln>
                <a:solidFill>
                  <a:schemeClr val="tx2"/>
                </a:solidFill>
                <a:effectLst/>
                <a:uLnTx/>
                <a:uFillTx/>
                <a:latin typeface="+mj-lt"/>
                <a:ea typeface="+mj-ea"/>
                <a:cs typeface="+mj-cs"/>
              </a:rPr>
              <a:t>Réduire les coûts d’administration</a:t>
            </a:r>
          </a:p>
          <a:p>
            <a:pPr lvl="0" algn="l" eaLnBrk="1" hangingPunct="1">
              <a:lnSpc>
                <a:spcPct val="90000"/>
              </a:lnSpc>
              <a:spcBef>
                <a:spcPct val="0"/>
              </a:spcBef>
            </a:pPr>
            <a:r>
              <a:rPr lang="fr-FR" sz="2400" kern="0" dirty="0" smtClean="0">
                <a:solidFill>
                  <a:schemeClr val="accent1"/>
                </a:solidFill>
                <a:latin typeface="+mj-lt"/>
                <a:ea typeface="+mj-ea"/>
                <a:cs typeface="+mj-cs"/>
              </a:rPr>
              <a:t>Passer moins de temps </a:t>
            </a:r>
          </a:p>
        </p:txBody>
      </p:sp>
      <p:pic>
        <p:nvPicPr>
          <p:cNvPr id="18" name="Picture 3" descr="IT Work Group tech technical meeting collaboration"/>
          <p:cNvPicPr>
            <a:picLocks noChangeAspect="1" noChangeArrowheads="1"/>
          </p:cNvPicPr>
          <p:nvPr/>
        </p:nvPicPr>
        <p:blipFill>
          <a:blip r:embed="rId3"/>
          <a:srcRect/>
          <a:stretch>
            <a:fillRect/>
          </a:stretch>
        </p:blipFill>
        <p:spPr bwMode="auto">
          <a:xfrm>
            <a:off x="7162800" y="1031210"/>
            <a:ext cx="1905000" cy="1093788"/>
          </a:xfrm>
          <a:prstGeom prst="rect">
            <a:avLst/>
          </a:prstGeom>
          <a:noFill/>
          <a:ln w="9525">
            <a:noFill/>
            <a:miter lim="800000"/>
            <a:headEnd/>
            <a:tailEnd/>
          </a:ln>
        </p:spPr>
      </p:pic>
      <p:grpSp>
        <p:nvGrpSpPr>
          <p:cNvPr id="2" name="Group 27"/>
          <p:cNvGrpSpPr/>
          <p:nvPr/>
        </p:nvGrpSpPr>
        <p:grpSpPr>
          <a:xfrm>
            <a:off x="914400" y="3539837"/>
            <a:ext cx="2057400" cy="2175163"/>
            <a:chOff x="990600" y="1600200"/>
            <a:chExt cx="2057400" cy="2175163"/>
          </a:xfrm>
        </p:grpSpPr>
        <p:pic>
          <p:nvPicPr>
            <p:cNvPr id="27" name="Picture 16" descr="double arrow green arrow"/>
            <p:cNvPicPr>
              <a:picLocks noChangeAspect="1" noChangeArrowheads="1"/>
            </p:cNvPicPr>
            <p:nvPr/>
          </p:nvPicPr>
          <p:blipFill>
            <a:blip r:embed="rId4"/>
            <a:srcRect/>
            <a:stretch>
              <a:fillRect/>
            </a:stretch>
          </p:blipFill>
          <p:spPr bwMode="auto">
            <a:xfrm rot="5400000">
              <a:off x="1442243" y="1758157"/>
              <a:ext cx="1185863" cy="1936750"/>
            </a:xfrm>
            <a:prstGeom prst="rect">
              <a:avLst/>
            </a:prstGeom>
            <a:noFill/>
          </p:spPr>
        </p:pic>
        <p:pic>
          <p:nvPicPr>
            <p:cNvPr id="20" name="Picture 2" descr="C:\Work\Katmai Marketing\PAG_icon library\PAG_icon library\SQL sm.png"/>
            <p:cNvPicPr>
              <a:picLocks noChangeAspect="1" noChangeArrowheads="1"/>
            </p:cNvPicPr>
            <p:nvPr/>
          </p:nvPicPr>
          <p:blipFill>
            <a:blip r:embed="rId5" cstate="print"/>
            <a:srcRect/>
            <a:stretch>
              <a:fillRect/>
            </a:stretch>
          </p:blipFill>
          <p:spPr bwMode="auto">
            <a:xfrm>
              <a:off x="990600" y="3006437"/>
              <a:ext cx="442332" cy="727363"/>
            </a:xfrm>
            <a:prstGeom prst="rect">
              <a:avLst/>
            </a:prstGeom>
            <a:noFill/>
          </p:spPr>
        </p:pic>
        <p:pic>
          <p:nvPicPr>
            <p:cNvPr id="22" name="Picture 2" descr="C:\Work\Katmai Marketing\PAG_icon library\PAG_icon library\SQL sm.png"/>
            <p:cNvPicPr>
              <a:picLocks noChangeAspect="1" noChangeArrowheads="1"/>
            </p:cNvPicPr>
            <p:nvPr/>
          </p:nvPicPr>
          <p:blipFill>
            <a:blip r:embed="rId5" cstate="print"/>
            <a:srcRect/>
            <a:stretch>
              <a:fillRect/>
            </a:stretch>
          </p:blipFill>
          <p:spPr bwMode="auto">
            <a:xfrm>
              <a:off x="2605668" y="3048000"/>
              <a:ext cx="442332" cy="727363"/>
            </a:xfrm>
            <a:prstGeom prst="rect">
              <a:avLst/>
            </a:prstGeom>
            <a:noFill/>
          </p:spPr>
        </p:pic>
        <p:pic>
          <p:nvPicPr>
            <p:cNvPr id="23" name="Picture 2" descr="C:\Work\Katmai Marketing\PAG_icon library\PAG_icon library\SQL sm.png"/>
            <p:cNvPicPr>
              <a:picLocks noChangeAspect="1" noChangeArrowheads="1"/>
            </p:cNvPicPr>
            <p:nvPr/>
          </p:nvPicPr>
          <p:blipFill>
            <a:blip r:embed="rId6" cstate="print"/>
            <a:srcRect/>
            <a:stretch>
              <a:fillRect/>
            </a:stretch>
          </p:blipFill>
          <p:spPr bwMode="auto">
            <a:xfrm>
              <a:off x="1752600" y="1600200"/>
              <a:ext cx="464634" cy="764037"/>
            </a:xfrm>
            <a:prstGeom prst="rect">
              <a:avLst/>
            </a:prstGeom>
            <a:noFill/>
          </p:spPr>
        </p:pic>
        <p:pic>
          <p:nvPicPr>
            <p:cNvPr id="24" name="Picture 2" descr="C:\Work\Katmai Marketing\PAG_icon library\PAG_icon library\settings checklist icon.png"/>
            <p:cNvPicPr>
              <a:picLocks noChangeAspect="1" noChangeArrowheads="1"/>
            </p:cNvPicPr>
            <p:nvPr/>
          </p:nvPicPr>
          <p:blipFill>
            <a:blip r:embed="rId7" cstate="print"/>
            <a:srcRect/>
            <a:stretch>
              <a:fillRect/>
            </a:stretch>
          </p:blipFill>
          <p:spPr bwMode="auto">
            <a:xfrm>
              <a:off x="1981200" y="1981200"/>
              <a:ext cx="370918" cy="376294"/>
            </a:xfrm>
            <a:prstGeom prst="rect">
              <a:avLst/>
            </a:prstGeom>
            <a:noFill/>
          </p:spPr>
        </p:pic>
        <p:pic>
          <p:nvPicPr>
            <p:cNvPr id="25" name="Picture 3" descr="C:\Work\Katmai Marketing\PAG_icon library\PAG_icon library\user blue.png"/>
            <p:cNvPicPr>
              <a:picLocks noChangeAspect="1" noChangeArrowheads="1"/>
            </p:cNvPicPr>
            <p:nvPr/>
          </p:nvPicPr>
          <p:blipFill>
            <a:blip r:embed="rId8" cstate="print"/>
            <a:srcRect/>
            <a:stretch>
              <a:fillRect/>
            </a:stretch>
          </p:blipFill>
          <p:spPr bwMode="auto">
            <a:xfrm>
              <a:off x="2232660" y="1981200"/>
              <a:ext cx="281940" cy="381000"/>
            </a:xfrm>
            <a:prstGeom prst="rect">
              <a:avLst/>
            </a:prstGeom>
            <a:noFill/>
          </p:spPr>
        </p:pic>
      </p:grpSp>
      <p:pic>
        <p:nvPicPr>
          <p:cNvPr id="29" name="Picture 2"/>
          <p:cNvPicPr>
            <a:picLocks noChangeAspect="1" noChangeArrowheads="1"/>
          </p:cNvPicPr>
          <p:nvPr/>
        </p:nvPicPr>
        <p:blipFill>
          <a:blip r:embed="rId9"/>
          <a:srcRect/>
          <a:stretch>
            <a:fillRect/>
          </a:stretch>
        </p:blipFill>
        <p:spPr bwMode="auto">
          <a:xfrm>
            <a:off x="838200" y="1676400"/>
            <a:ext cx="2209800" cy="15910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3" name="Groupe 38"/>
          <p:cNvGrpSpPr/>
          <p:nvPr/>
        </p:nvGrpSpPr>
        <p:grpSpPr>
          <a:xfrm>
            <a:off x="7323589" y="-268448"/>
            <a:ext cx="2297738" cy="864066"/>
            <a:chOff x="2787176" y="1644016"/>
            <a:chExt cx="3236938" cy="3712844"/>
          </a:xfrm>
        </p:grpSpPr>
        <p:sp>
          <p:nvSpPr>
            <p:cNvPr id="14" name="Rounded Rectangle 8"/>
            <p:cNvSpPr/>
            <p:nvPr/>
          </p:nvSpPr>
          <p:spPr bwMode="auto">
            <a:xfrm>
              <a:off x="2787176" y="1644016"/>
              <a:ext cx="3236938" cy="3712844"/>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TextBox 833617"/>
            <p:cNvSpPr txBox="1">
              <a:spLocks noChangeArrowheads="1"/>
            </p:cNvSpPr>
            <p:nvPr/>
          </p:nvSpPr>
          <p:spPr bwMode="auto">
            <a:xfrm>
              <a:off x="2798994" y="2901981"/>
              <a:ext cx="2518291" cy="1904397"/>
            </a:xfrm>
            <a:prstGeom prst="rect">
              <a:avLst/>
            </a:prstGeom>
            <a:noFill/>
            <a:ln w="9525">
              <a:noFill/>
              <a:miter lim="800000"/>
              <a:headEnd/>
              <a:tailEnd/>
            </a:ln>
          </p:spPr>
          <p:txBody>
            <a:bodyPr wrap="square">
              <a:spAutoFit/>
            </a:bodyPr>
            <a:lstStyle/>
            <a:p>
              <a:pPr>
                <a:lnSpc>
                  <a:spcPct val="95000"/>
                </a:lnSpc>
                <a:spcBef>
                  <a:spcPct val="10000"/>
                </a:spcBef>
              </a:pPr>
              <a:r>
                <a:rPr lang="fr-FR"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Productivité</a:t>
              </a:r>
              <a:endParaRPr lang="fr-FR"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grpSp>
        <p:nvGrpSpPr>
          <p:cNvPr id="4" name="Groupe 15"/>
          <p:cNvGrpSpPr/>
          <p:nvPr/>
        </p:nvGrpSpPr>
        <p:grpSpPr>
          <a:xfrm>
            <a:off x="7119156" y="2058237"/>
            <a:ext cx="1187356" cy="791571"/>
            <a:chOff x="7659487" y="2944507"/>
            <a:chExt cx="1187356" cy="791571"/>
          </a:xfrm>
        </p:grpSpPr>
        <p:pic>
          <p:nvPicPr>
            <p:cNvPr id="17" name="Picture 3" descr="Z:\Clip_Installer\DVD_ART\Artwork_Imagery\Shapes and Graphics\Starburst\starburst 3.png"/>
            <p:cNvPicPr>
              <a:picLocks noChangeAspect="1" noChangeArrowheads="1"/>
            </p:cNvPicPr>
            <p:nvPr/>
          </p:nvPicPr>
          <p:blipFill>
            <a:blip r:embed="rId10"/>
            <a:srcRect/>
            <a:stretch>
              <a:fillRect/>
            </a:stretch>
          </p:blipFill>
          <p:spPr bwMode="auto">
            <a:xfrm>
              <a:off x="7659487" y="2944507"/>
              <a:ext cx="1187356" cy="791571"/>
            </a:xfrm>
            <a:prstGeom prst="rect">
              <a:avLst/>
            </a:prstGeom>
            <a:noFill/>
          </p:spPr>
        </p:pic>
        <p:sp>
          <p:nvSpPr>
            <p:cNvPr id="19" name="Rectangle 18"/>
            <p:cNvSpPr>
              <a:spLocks noChangeArrowheads="1"/>
            </p:cNvSpPr>
            <p:nvPr/>
          </p:nvSpPr>
          <p:spPr bwMode="auto">
            <a:xfrm rot="21300000">
              <a:off x="7850452" y="3211717"/>
              <a:ext cx="903733" cy="307777"/>
            </a:xfrm>
            <a:prstGeom prst="rect">
              <a:avLst/>
            </a:prstGeom>
            <a:noFill/>
            <a:ln w="9525">
              <a:noFill/>
              <a:miter lim="800000"/>
              <a:headEnd/>
              <a:tailEnd/>
            </a:ln>
          </p:spPr>
          <p:txBody>
            <a:bodyPr wrap="square">
              <a:spAutoFit/>
            </a:bodyPr>
            <a:lstStyle/>
            <a:p>
              <a:pPr algn="ctr"/>
              <a:r>
                <a:rPr lang="fr-FR" sz="1400" dirty="0" smtClean="0"/>
                <a:t>2008</a:t>
              </a:r>
              <a:endParaRPr lang="fr-FR" sz="1400" dirty="0"/>
            </a:p>
          </p:txBody>
        </p:sp>
      </p:grpSp>
      <p:grpSp>
        <p:nvGrpSpPr>
          <p:cNvPr id="5" name="Groupe 20"/>
          <p:cNvGrpSpPr/>
          <p:nvPr/>
        </p:nvGrpSpPr>
        <p:grpSpPr>
          <a:xfrm>
            <a:off x="7537900" y="3287407"/>
            <a:ext cx="1187356" cy="791571"/>
            <a:chOff x="7659487" y="2944507"/>
            <a:chExt cx="1187356" cy="791571"/>
          </a:xfrm>
        </p:grpSpPr>
        <p:pic>
          <p:nvPicPr>
            <p:cNvPr id="28" name="Picture 3" descr="Z:\Clip_Installer\DVD_ART\Artwork_Imagery\Shapes and Graphics\Starburst\starburst 3.png"/>
            <p:cNvPicPr>
              <a:picLocks noChangeAspect="1" noChangeArrowheads="1"/>
            </p:cNvPicPr>
            <p:nvPr/>
          </p:nvPicPr>
          <p:blipFill>
            <a:blip r:embed="rId10"/>
            <a:srcRect/>
            <a:stretch>
              <a:fillRect/>
            </a:stretch>
          </p:blipFill>
          <p:spPr bwMode="auto">
            <a:xfrm>
              <a:off x="7659487" y="2944507"/>
              <a:ext cx="1187356" cy="791571"/>
            </a:xfrm>
            <a:prstGeom prst="rect">
              <a:avLst/>
            </a:prstGeom>
            <a:noFill/>
          </p:spPr>
        </p:pic>
        <p:sp>
          <p:nvSpPr>
            <p:cNvPr id="30" name="Rectangle 29"/>
            <p:cNvSpPr>
              <a:spLocks noChangeArrowheads="1"/>
            </p:cNvSpPr>
            <p:nvPr/>
          </p:nvSpPr>
          <p:spPr bwMode="auto">
            <a:xfrm rot="21300000">
              <a:off x="7850452" y="3211717"/>
              <a:ext cx="903733" cy="307777"/>
            </a:xfrm>
            <a:prstGeom prst="rect">
              <a:avLst/>
            </a:prstGeom>
            <a:noFill/>
            <a:ln w="9525">
              <a:noFill/>
              <a:miter lim="800000"/>
              <a:headEnd/>
              <a:tailEnd/>
            </a:ln>
          </p:spPr>
          <p:txBody>
            <a:bodyPr wrap="square">
              <a:spAutoFit/>
            </a:bodyPr>
            <a:lstStyle/>
            <a:p>
              <a:pPr algn="ctr"/>
              <a:r>
                <a:rPr lang="fr-FR" sz="1400" dirty="0" smtClean="0"/>
                <a:t>2008</a:t>
              </a:r>
              <a:endParaRPr lang="fr-FR" sz="1400" dirty="0"/>
            </a:p>
          </p:txBody>
        </p:sp>
      </p:grpSp>
      <p:grpSp>
        <p:nvGrpSpPr>
          <p:cNvPr id="6" name="Groupe 30"/>
          <p:cNvGrpSpPr/>
          <p:nvPr/>
        </p:nvGrpSpPr>
        <p:grpSpPr>
          <a:xfrm>
            <a:off x="7956644" y="4533669"/>
            <a:ext cx="1187356" cy="791571"/>
            <a:chOff x="7659487" y="2944507"/>
            <a:chExt cx="1187356" cy="791571"/>
          </a:xfrm>
        </p:grpSpPr>
        <p:pic>
          <p:nvPicPr>
            <p:cNvPr id="32" name="Picture 3" descr="Z:\Clip_Installer\DVD_ART\Artwork_Imagery\Shapes and Graphics\Starburst\starburst 3.png"/>
            <p:cNvPicPr>
              <a:picLocks noChangeAspect="1" noChangeArrowheads="1"/>
            </p:cNvPicPr>
            <p:nvPr/>
          </p:nvPicPr>
          <p:blipFill>
            <a:blip r:embed="rId10"/>
            <a:srcRect/>
            <a:stretch>
              <a:fillRect/>
            </a:stretch>
          </p:blipFill>
          <p:spPr bwMode="auto">
            <a:xfrm>
              <a:off x="7659487" y="2944507"/>
              <a:ext cx="1187356" cy="791571"/>
            </a:xfrm>
            <a:prstGeom prst="rect">
              <a:avLst/>
            </a:prstGeom>
            <a:noFill/>
          </p:spPr>
        </p:pic>
        <p:sp>
          <p:nvSpPr>
            <p:cNvPr id="33" name="Rectangle 32"/>
            <p:cNvSpPr>
              <a:spLocks noChangeArrowheads="1"/>
            </p:cNvSpPr>
            <p:nvPr/>
          </p:nvSpPr>
          <p:spPr bwMode="auto">
            <a:xfrm rot="21300000">
              <a:off x="7850452" y="3211717"/>
              <a:ext cx="903733" cy="307777"/>
            </a:xfrm>
            <a:prstGeom prst="rect">
              <a:avLst/>
            </a:prstGeom>
            <a:noFill/>
            <a:ln w="9525">
              <a:noFill/>
              <a:miter lim="800000"/>
              <a:headEnd/>
              <a:tailEnd/>
            </a:ln>
          </p:spPr>
          <p:txBody>
            <a:bodyPr wrap="square">
              <a:spAutoFit/>
            </a:bodyPr>
            <a:lstStyle/>
            <a:p>
              <a:pPr algn="ctr"/>
              <a:r>
                <a:rPr lang="fr-FR" sz="1400" dirty="0" smtClean="0"/>
                <a:t>2008</a:t>
              </a:r>
              <a:endParaRPr lang="fr-FR" sz="1400" dirty="0"/>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3"/>
          <p:cNvSpPr txBox="1">
            <a:spLocks/>
          </p:cNvSpPr>
          <p:nvPr/>
        </p:nvSpPr>
        <p:spPr>
          <a:xfrm>
            <a:off x="3426619" y="1740268"/>
            <a:ext cx="7393781" cy="6053965"/>
          </a:xfrm>
          <a:prstGeom prst="rect">
            <a:avLst/>
          </a:prstGeom>
        </p:spPr>
        <p:txBody>
          <a:bodyPr vert="horz" lIns="0" tIns="0" rIns="0" bIns="0" rtlCol="0">
            <a:spAutoFit/>
          </a:bodyPr>
          <a:lstStyle/>
          <a:p>
            <a:pPr marL="396859" indent="-396859" defTabSz="914327">
              <a:lnSpc>
                <a:spcPct val="90000"/>
              </a:lnSpc>
              <a:spcBef>
                <a:spcPct val="20000"/>
              </a:spcBef>
              <a:buClr>
                <a:schemeClr val="accent1"/>
              </a:buClr>
              <a:buFont typeface="Wingdings" pitchFamily="2" charset="2"/>
              <a:buChar char="§"/>
              <a:defRPr/>
            </a:pPr>
            <a:r>
              <a:rPr lang="fr-FR" sz="2400" dirty="0" smtClean="0"/>
              <a:t>Développements accélérés</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Entités métier </a:t>
            </a:r>
          </a:p>
          <a:p>
            <a:pPr marL="854059" lvl="1" indent="-396859" defTabSz="914327">
              <a:lnSpc>
                <a:spcPct val="90000"/>
              </a:lnSpc>
              <a:spcBef>
                <a:spcPct val="20000"/>
              </a:spcBef>
              <a:buClr>
                <a:schemeClr val="accent1"/>
              </a:buClr>
              <a:buFont typeface="Wingdings" pitchFamily="2" charset="2"/>
              <a:buChar char="ü"/>
              <a:defRPr/>
            </a:pPr>
            <a:r>
              <a:rPr lang="fr-FR" sz="2000" dirty="0" err="1" smtClean="0"/>
              <a:t>Dév</a:t>
            </a:r>
            <a:r>
              <a:rPr lang="fr-FR" sz="2000" dirty="0" smtClean="0"/>
              <a:t>. objets avec </a:t>
            </a:r>
            <a:r>
              <a:rPr lang="fr-FR" sz="2000" dirty="0" err="1" smtClean="0"/>
              <a:t>LinQ</a:t>
            </a:r>
            <a:endParaRPr lang="fr-FR" sz="2000" dirty="0" smtClean="0"/>
          </a:p>
          <a:p>
            <a:pPr marL="854059" lvl="1" indent="-396859" defTabSz="914327">
              <a:lnSpc>
                <a:spcPct val="90000"/>
              </a:lnSpc>
              <a:spcBef>
                <a:spcPct val="20000"/>
              </a:spcBef>
              <a:buClr>
                <a:schemeClr val="accent1"/>
              </a:buClr>
              <a:buFont typeface="Wingdings" pitchFamily="2" charset="2"/>
              <a:buChar char="ü"/>
              <a:defRPr/>
            </a:pPr>
            <a:r>
              <a:rPr lang="fr-FR" sz="2000" dirty="0" smtClean="0"/>
              <a:t>Adaptateurs manipulant les entités</a:t>
            </a:r>
          </a:p>
          <a:p>
            <a:pPr marL="396859" indent="-396859" defTabSz="914327">
              <a:lnSpc>
                <a:spcPct val="90000"/>
              </a:lnSpc>
              <a:spcBef>
                <a:spcPct val="20000"/>
              </a:spcBef>
              <a:buClr>
                <a:schemeClr val="accent1"/>
              </a:buClr>
              <a:defRPr/>
            </a:pPr>
            <a:endParaRPr lang="fr-FR" sz="2300" dirty="0" smtClean="0"/>
          </a:p>
          <a:p>
            <a:pPr marL="396859" indent="-396859" defTabSz="914327">
              <a:lnSpc>
                <a:spcPct val="90000"/>
              </a:lnSpc>
              <a:spcBef>
                <a:spcPct val="20000"/>
              </a:spcBef>
              <a:buClr>
                <a:schemeClr val="accent1"/>
              </a:buClr>
              <a:buFont typeface="Wingdings" pitchFamily="2" charset="2"/>
              <a:buChar char="§"/>
              <a:defRPr/>
            </a:pPr>
            <a:r>
              <a:rPr lang="fr-FR" sz="2300" dirty="0" smtClean="0"/>
              <a:t>Accéder à vos données n’importe où</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Gestion d’un cache local</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Détection des conflits</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Synchronisation automatique </a:t>
            </a:r>
          </a:p>
          <a:p>
            <a:pPr marL="854059" lvl="1" indent="-396859" defTabSz="914327">
              <a:lnSpc>
                <a:spcPct val="90000"/>
              </a:lnSpc>
              <a:spcBef>
                <a:spcPct val="20000"/>
              </a:spcBef>
              <a:buClr>
                <a:schemeClr val="accent1"/>
              </a:buClr>
              <a:defRPr/>
            </a:pPr>
            <a:endParaRPr kumimoji="0" lang="fr-FR"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fr-FR"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fr-FR"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fr-FR"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fr-FR"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fr-FR"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fr-FR"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fr-FR" sz="2300" b="0" i="0" u="none" strike="noStrike" kern="1200" cap="none" spc="0" normalizeH="0" baseline="0" noProof="0" dirty="0" smtClean="0">
              <a:ln>
                <a:noFill/>
              </a:ln>
              <a:effectLst/>
              <a:uLnTx/>
              <a:uFillTx/>
              <a:latin typeface="+mn-lt"/>
              <a:ea typeface="+mn-ea"/>
              <a:cs typeface="+mn-cs"/>
            </a:endParaRPr>
          </a:p>
        </p:txBody>
      </p:sp>
      <p:sp>
        <p:nvSpPr>
          <p:cNvPr id="48" name="Rectangle 14"/>
          <p:cNvSpPr txBox="1">
            <a:spLocks noChangeArrowheads="1"/>
          </p:cNvSpPr>
          <p:nvPr/>
        </p:nvSpPr>
        <p:spPr bwMode="auto">
          <a:xfrm>
            <a:off x="381000" y="344472"/>
            <a:ext cx="8393113" cy="103412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kumimoji="0" lang="fr-FR" sz="4400" b="0" i="0" u="none" strike="noStrike" kern="0" cap="none" spc="0" normalizeH="0" baseline="0" noProof="0" dirty="0" smtClean="0">
                <a:ln>
                  <a:noFill/>
                </a:ln>
                <a:solidFill>
                  <a:schemeClr val="tx2"/>
                </a:solidFill>
                <a:effectLst/>
                <a:uLnTx/>
                <a:uFillTx/>
                <a:latin typeface="+mj-lt"/>
                <a:ea typeface="+mj-ea"/>
                <a:cs typeface="+mj-cs"/>
              </a:rPr>
              <a:t>Développements </a:t>
            </a:r>
            <a:r>
              <a:rPr kumimoji="0" lang="fr-FR" sz="4400" b="0" i="0" u="none" strike="noStrike" kern="0" cap="none" spc="0" normalizeH="0" baseline="0" noProof="0" dirty="0" err="1" smtClean="0">
                <a:ln>
                  <a:noFill/>
                </a:ln>
                <a:solidFill>
                  <a:schemeClr val="tx2"/>
                </a:solidFill>
                <a:effectLst/>
                <a:uLnTx/>
                <a:uFillTx/>
                <a:latin typeface="+mj-lt"/>
                <a:ea typeface="+mj-ea"/>
                <a:cs typeface="+mj-cs"/>
              </a:rPr>
              <a:t>simplifés</a:t>
            </a:r>
            <a:endParaRPr kumimoji="0" lang="fr-FR" sz="4400" b="0" i="0" u="none" strike="noStrike" kern="0" cap="none" spc="0" normalizeH="0" baseline="0" noProof="0" dirty="0" smtClean="0">
              <a:ln>
                <a:noFill/>
              </a:ln>
              <a:solidFill>
                <a:schemeClr val="tx2"/>
              </a:solidFill>
              <a:effectLst/>
              <a:uLnTx/>
              <a:uFillTx/>
              <a:latin typeface="+mj-lt"/>
              <a:ea typeface="+mj-ea"/>
              <a:cs typeface="+mj-cs"/>
            </a:endParaRPr>
          </a:p>
          <a:p>
            <a:pPr algn="l" eaLnBrk="1" hangingPunct="1">
              <a:lnSpc>
                <a:spcPct val="90000"/>
              </a:lnSpc>
              <a:spcBef>
                <a:spcPct val="0"/>
              </a:spcBef>
            </a:pPr>
            <a:r>
              <a:rPr lang="fr-FR" sz="2400" kern="0" dirty="0" smtClean="0">
                <a:solidFill>
                  <a:schemeClr val="accent1"/>
                </a:solidFill>
                <a:latin typeface="+mj-lt"/>
                <a:ea typeface="+mj-ea"/>
                <a:cs typeface="+mj-cs"/>
              </a:rPr>
              <a:t>Réduire le temps de développement</a:t>
            </a:r>
          </a:p>
        </p:txBody>
      </p:sp>
      <p:pic>
        <p:nvPicPr>
          <p:cNvPr id="13" name="Rectangle 2065"/>
          <p:cNvPicPr>
            <a:picLocks noChangeAspect="1" noChangeArrowheads="1"/>
          </p:cNvPicPr>
          <p:nvPr/>
        </p:nvPicPr>
        <p:blipFill>
          <a:blip r:embed="rId3"/>
          <a:srcRect/>
          <a:stretch>
            <a:fillRect/>
          </a:stretch>
        </p:blipFill>
        <p:spPr bwMode="auto">
          <a:xfrm>
            <a:off x="7563799" y="646640"/>
            <a:ext cx="1524000" cy="1285875"/>
          </a:xfrm>
          <a:prstGeom prst="rect">
            <a:avLst/>
          </a:prstGeom>
          <a:noFill/>
          <a:ln w="9525">
            <a:noFill/>
            <a:miter lim="800000"/>
            <a:headEnd/>
            <a:tailEnd/>
          </a:ln>
        </p:spPr>
      </p:pic>
      <p:grpSp>
        <p:nvGrpSpPr>
          <p:cNvPr id="2" name="Group 13"/>
          <p:cNvGrpSpPr/>
          <p:nvPr/>
        </p:nvGrpSpPr>
        <p:grpSpPr>
          <a:xfrm>
            <a:off x="838200" y="3505200"/>
            <a:ext cx="1447800" cy="2362200"/>
            <a:chOff x="330994" y="2734670"/>
            <a:chExt cx="1322160" cy="2603500"/>
          </a:xfrm>
        </p:grpSpPr>
        <p:pic>
          <p:nvPicPr>
            <p:cNvPr id="15" name="Picture 3" descr="C:\Program Files\Microsoft Resource DVD Artwork\DVD_ART\Artwork_Imagery\HARDWARE_IMAGERY\Illustration - Misc Hardware\eHome icons\Supercomputer2.png"/>
            <p:cNvPicPr>
              <a:picLocks noChangeAspect="1" noChangeArrowheads="1"/>
            </p:cNvPicPr>
            <p:nvPr/>
          </p:nvPicPr>
          <p:blipFill>
            <a:blip r:embed="rId4" cstate="print"/>
            <a:srcRect/>
            <a:stretch>
              <a:fillRect/>
            </a:stretch>
          </p:blipFill>
          <p:spPr bwMode="auto">
            <a:xfrm>
              <a:off x="725488" y="2734670"/>
              <a:ext cx="927666" cy="1231900"/>
            </a:xfrm>
            <a:prstGeom prst="rect">
              <a:avLst/>
            </a:prstGeom>
            <a:noFill/>
          </p:spPr>
        </p:pic>
        <p:pic>
          <p:nvPicPr>
            <p:cNvPr id="16" name="Picture 2" descr="C:\Program Files\Microsoft Resource DVD Artwork\DVD_ART\Artwork_Imagery\HARDWARE_IMAGERY\Photos - OEM Hardware\Mobility devices\Pocket PC - PocketPC - PDA\Cingular 8125 PocketPC US.png"/>
            <p:cNvPicPr>
              <a:picLocks noChangeAspect="1" noChangeArrowheads="1"/>
            </p:cNvPicPr>
            <p:nvPr/>
          </p:nvPicPr>
          <p:blipFill>
            <a:blip r:embed="rId5" cstate="print"/>
            <a:srcRect/>
            <a:stretch>
              <a:fillRect/>
            </a:stretch>
          </p:blipFill>
          <p:spPr bwMode="auto">
            <a:xfrm>
              <a:off x="330994" y="4263030"/>
              <a:ext cx="788987" cy="1075140"/>
            </a:xfrm>
            <a:prstGeom prst="rect">
              <a:avLst/>
            </a:prstGeom>
            <a:noFill/>
          </p:spPr>
        </p:pic>
        <p:pic>
          <p:nvPicPr>
            <p:cNvPr id="17" name="Picture 5" descr="C:\Program Files\Microsoft Resource DVD Artwork\DVD_ART\Artwork_Imagery\Shapes and Graphics\Arrows - arrow\Curved\arrow circle.png"/>
            <p:cNvPicPr>
              <a:picLocks noChangeAspect="1" noChangeArrowheads="1"/>
            </p:cNvPicPr>
            <p:nvPr/>
          </p:nvPicPr>
          <p:blipFill>
            <a:blip r:embed="rId6" cstate="print"/>
            <a:srcRect/>
            <a:stretch>
              <a:fillRect/>
            </a:stretch>
          </p:blipFill>
          <p:spPr bwMode="auto">
            <a:xfrm>
              <a:off x="421217" y="3695701"/>
              <a:ext cx="960966" cy="720724"/>
            </a:xfrm>
            <a:prstGeom prst="rect">
              <a:avLst/>
            </a:prstGeom>
            <a:noFill/>
          </p:spPr>
        </p:pic>
      </p:grpSp>
      <p:pic>
        <p:nvPicPr>
          <p:cNvPr id="19" name="Picture 3" descr="C:\Program Files\Microsoft Resource DVD Artwork\DVD_ART\Artwork_Imagery\Shapes and Graphics\Charts and Graphs\diagrams\layered complex diagram illustration icon.png"/>
          <p:cNvPicPr>
            <a:picLocks noChangeAspect="1" noChangeArrowheads="1"/>
          </p:cNvPicPr>
          <p:nvPr/>
        </p:nvPicPr>
        <p:blipFill>
          <a:blip r:embed="rId7" cstate="print"/>
          <a:srcRect/>
          <a:stretch>
            <a:fillRect/>
          </a:stretch>
        </p:blipFill>
        <p:spPr bwMode="auto">
          <a:xfrm>
            <a:off x="1066800" y="1905000"/>
            <a:ext cx="1066800" cy="1115918"/>
          </a:xfrm>
          <a:prstGeom prst="rect">
            <a:avLst/>
          </a:prstGeom>
          <a:noFill/>
        </p:spPr>
      </p:pic>
      <p:grpSp>
        <p:nvGrpSpPr>
          <p:cNvPr id="3" name="Groupe 38"/>
          <p:cNvGrpSpPr/>
          <p:nvPr/>
        </p:nvGrpSpPr>
        <p:grpSpPr>
          <a:xfrm>
            <a:off x="7323589" y="-268448"/>
            <a:ext cx="2297738" cy="864066"/>
            <a:chOff x="2787176" y="1644016"/>
            <a:chExt cx="3236938" cy="3712844"/>
          </a:xfrm>
        </p:grpSpPr>
        <p:sp>
          <p:nvSpPr>
            <p:cNvPr id="12" name="Rounded Rectangle 8"/>
            <p:cNvSpPr/>
            <p:nvPr/>
          </p:nvSpPr>
          <p:spPr bwMode="auto">
            <a:xfrm>
              <a:off x="2787176" y="1644016"/>
              <a:ext cx="3236938" cy="3712844"/>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TextBox 833617"/>
            <p:cNvSpPr txBox="1">
              <a:spLocks noChangeArrowheads="1"/>
            </p:cNvSpPr>
            <p:nvPr/>
          </p:nvSpPr>
          <p:spPr bwMode="auto">
            <a:xfrm>
              <a:off x="2798994" y="2901981"/>
              <a:ext cx="2518291" cy="1904397"/>
            </a:xfrm>
            <a:prstGeom prst="rect">
              <a:avLst/>
            </a:prstGeom>
            <a:noFill/>
            <a:ln w="9525">
              <a:noFill/>
              <a:miter lim="800000"/>
              <a:headEnd/>
              <a:tailEnd/>
            </a:ln>
          </p:spPr>
          <p:txBody>
            <a:bodyPr wrap="square">
              <a:spAutoFit/>
            </a:bodyPr>
            <a:lstStyle/>
            <a:p>
              <a:pPr>
                <a:lnSpc>
                  <a:spcPct val="95000"/>
                </a:lnSpc>
                <a:spcBef>
                  <a:spcPct val="10000"/>
                </a:spcBef>
              </a:pPr>
              <a:r>
                <a:rPr lang="fr-FR"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Productivité</a:t>
              </a:r>
              <a:endParaRPr lang="fr-FR"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grpSp>
        <p:nvGrpSpPr>
          <p:cNvPr id="4" name="Groupe 17"/>
          <p:cNvGrpSpPr/>
          <p:nvPr/>
        </p:nvGrpSpPr>
        <p:grpSpPr>
          <a:xfrm>
            <a:off x="7119156" y="2006961"/>
            <a:ext cx="1187356" cy="791571"/>
            <a:chOff x="7659487" y="2944507"/>
            <a:chExt cx="1187356" cy="791571"/>
          </a:xfrm>
        </p:grpSpPr>
        <p:pic>
          <p:nvPicPr>
            <p:cNvPr id="20" name="Picture 3" descr="Z:\Clip_Installer\DVD_ART\Artwork_Imagery\Shapes and Graphics\Starburst\starburst 3.png"/>
            <p:cNvPicPr>
              <a:picLocks noChangeAspect="1" noChangeArrowheads="1"/>
            </p:cNvPicPr>
            <p:nvPr/>
          </p:nvPicPr>
          <p:blipFill>
            <a:blip r:embed="rId8"/>
            <a:srcRect/>
            <a:stretch>
              <a:fillRect/>
            </a:stretch>
          </p:blipFill>
          <p:spPr bwMode="auto">
            <a:xfrm>
              <a:off x="7659487" y="2944507"/>
              <a:ext cx="1187356" cy="791571"/>
            </a:xfrm>
            <a:prstGeom prst="rect">
              <a:avLst/>
            </a:prstGeom>
            <a:noFill/>
          </p:spPr>
        </p:pic>
        <p:sp>
          <p:nvSpPr>
            <p:cNvPr id="21" name="Rectangle 20"/>
            <p:cNvSpPr>
              <a:spLocks noChangeArrowheads="1"/>
            </p:cNvSpPr>
            <p:nvPr/>
          </p:nvSpPr>
          <p:spPr bwMode="auto">
            <a:xfrm rot="21300000">
              <a:off x="7850452" y="3211717"/>
              <a:ext cx="903733" cy="307777"/>
            </a:xfrm>
            <a:prstGeom prst="rect">
              <a:avLst/>
            </a:prstGeom>
            <a:noFill/>
            <a:ln w="9525">
              <a:noFill/>
              <a:miter lim="800000"/>
              <a:headEnd/>
              <a:tailEnd/>
            </a:ln>
          </p:spPr>
          <p:txBody>
            <a:bodyPr wrap="square">
              <a:spAutoFit/>
            </a:bodyPr>
            <a:lstStyle/>
            <a:p>
              <a:pPr algn="ctr"/>
              <a:r>
                <a:rPr lang="fr-FR" sz="1400" dirty="0" smtClean="0"/>
                <a:t>2008</a:t>
              </a:r>
              <a:endParaRPr lang="fr-FR" sz="1400" dirty="0"/>
            </a:p>
          </p:txBody>
        </p:sp>
      </p:grpSp>
      <p:grpSp>
        <p:nvGrpSpPr>
          <p:cNvPr id="5" name="Groupe 24"/>
          <p:cNvGrpSpPr/>
          <p:nvPr/>
        </p:nvGrpSpPr>
        <p:grpSpPr>
          <a:xfrm>
            <a:off x="7931006" y="4166191"/>
            <a:ext cx="1187356" cy="791571"/>
            <a:chOff x="7659487" y="2944507"/>
            <a:chExt cx="1187356" cy="791571"/>
          </a:xfrm>
        </p:grpSpPr>
        <p:pic>
          <p:nvPicPr>
            <p:cNvPr id="27" name="Picture 3" descr="Z:\Clip_Installer\DVD_ART\Artwork_Imagery\Shapes and Graphics\Starburst\starburst 3.png"/>
            <p:cNvPicPr>
              <a:picLocks noChangeAspect="1" noChangeArrowheads="1"/>
            </p:cNvPicPr>
            <p:nvPr/>
          </p:nvPicPr>
          <p:blipFill>
            <a:blip r:embed="rId8"/>
            <a:srcRect/>
            <a:stretch>
              <a:fillRect/>
            </a:stretch>
          </p:blipFill>
          <p:spPr bwMode="auto">
            <a:xfrm>
              <a:off x="7659487" y="2944507"/>
              <a:ext cx="1187356" cy="791571"/>
            </a:xfrm>
            <a:prstGeom prst="rect">
              <a:avLst/>
            </a:prstGeom>
            <a:noFill/>
          </p:spPr>
        </p:pic>
        <p:sp>
          <p:nvSpPr>
            <p:cNvPr id="28" name="Rectangle 27"/>
            <p:cNvSpPr>
              <a:spLocks noChangeArrowheads="1"/>
            </p:cNvSpPr>
            <p:nvPr/>
          </p:nvSpPr>
          <p:spPr bwMode="auto">
            <a:xfrm rot="21300000">
              <a:off x="7850452" y="3211717"/>
              <a:ext cx="903733" cy="307777"/>
            </a:xfrm>
            <a:prstGeom prst="rect">
              <a:avLst/>
            </a:prstGeom>
            <a:noFill/>
            <a:ln w="9525">
              <a:noFill/>
              <a:miter lim="800000"/>
              <a:headEnd/>
              <a:tailEnd/>
            </a:ln>
          </p:spPr>
          <p:txBody>
            <a:bodyPr wrap="square">
              <a:spAutoFit/>
            </a:bodyPr>
            <a:lstStyle/>
            <a:p>
              <a:pPr algn="ctr"/>
              <a:r>
                <a:rPr lang="fr-FR" sz="1400" dirty="0" smtClean="0"/>
                <a:t>2008</a:t>
              </a:r>
              <a:endParaRPr lang="fr-FR" sz="1400" dirty="0"/>
            </a:p>
          </p:txBody>
        </p:sp>
      </p:grpSp>
      <p:grpSp>
        <p:nvGrpSpPr>
          <p:cNvPr id="6" name="Groupe 32"/>
          <p:cNvGrpSpPr>
            <a:grpSpLocks/>
          </p:cNvGrpSpPr>
          <p:nvPr/>
        </p:nvGrpSpPr>
        <p:grpSpPr bwMode="auto">
          <a:xfrm>
            <a:off x="762000" y="1752600"/>
            <a:ext cx="7620000" cy="4108450"/>
            <a:chOff x="762000" y="2369099"/>
            <a:chExt cx="7620000" cy="4107901"/>
          </a:xfrm>
        </p:grpSpPr>
        <p:pic>
          <p:nvPicPr>
            <p:cNvPr id="23" name="Image 1" descr="0807vs2afl_illo1.gif (14,393 bytes)"/>
            <p:cNvPicPr>
              <a:picLocks noChangeAspect="1" noChangeArrowheads="1"/>
            </p:cNvPicPr>
            <p:nvPr/>
          </p:nvPicPr>
          <p:blipFill>
            <a:blip r:embed="rId9"/>
            <a:srcRect/>
            <a:stretch>
              <a:fillRect/>
            </a:stretch>
          </p:blipFill>
          <p:spPr bwMode="auto">
            <a:xfrm>
              <a:off x="762000" y="2369099"/>
              <a:ext cx="7620000" cy="4107901"/>
            </a:xfrm>
            <a:prstGeom prst="rect">
              <a:avLst/>
            </a:prstGeom>
            <a:ln/>
          </p:spPr>
          <p:style>
            <a:lnRef idx="2">
              <a:schemeClr val="accent3"/>
            </a:lnRef>
            <a:fillRef idx="1">
              <a:schemeClr val="lt1"/>
            </a:fillRef>
            <a:effectRef idx="0">
              <a:schemeClr val="accent3"/>
            </a:effectRef>
            <a:fontRef idx="minor">
              <a:schemeClr val="dk1"/>
            </a:fontRef>
          </p:style>
        </p:pic>
        <p:cxnSp>
          <p:nvCxnSpPr>
            <p:cNvPr id="24" name="Connecteur droit 23"/>
            <p:cNvCxnSpPr/>
            <p:nvPr/>
          </p:nvCxnSpPr>
          <p:spPr>
            <a:xfrm>
              <a:off x="762000" y="3505597"/>
              <a:ext cx="7620000" cy="1588"/>
            </a:xfrm>
            <a:prstGeom prst="line">
              <a:avLst/>
            </a:prstGeom>
          </p:spPr>
          <p:style>
            <a:lnRef idx="2">
              <a:schemeClr val="accent3"/>
            </a:lnRef>
            <a:fillRef idx="1">
              <a:schemeClr val="lt1"/>
            </a:fillRef>
            <a:effectRef idx="0">
              <a:schemeClr val="accent3"/>
            </a:effectRef>
            <a:fontRef idx="minor">
              <a:schemeClr val="dk1"/>
            </a:fontRef>
          </p:style>
        </p:cxnSp>
        <p:grpSp>
          <p:nvGrpSpPr>
            <p:cNvPr id="7" name="Groupe 64"/>
            <p:cNvGrpSpPr>
              <a:grpSpLocks/>
            </p:cNvGrpSpPr>
            <p:nvPr/>
          </p:nvGrpSpPr>
          <p:grpSpPr bwMode="auto">
            <a:xfrm>
              <a:off x="7010400" y="3581787"/>
              <a:ext cx="1187450" cy="790469"/>
              <a:chOff x="6755642" y="-1378037"/>
              <a:chExt cx="1187450" cy="790468"/>
            </a:xfrm>
          </p:grpSpPr>
          <p:pic>
            <p:nvPicPr>
              <p:cNvPr id="32" name="Picture 3" descr="Z:\Clip_Installer\DVD_ART\Artwork_Imagery\Shapes and Graphics\Starburst\starburst 3.png"/>
              <p:cNvPicPr>
                <a:picLocks noChangeAspect="1" noChangeArrowheads="1"/>
              </p:cNvPicPr>
              <p:nvPr/>
            </p:nvPicPr>
            <p:blipFill>
              <a:blip r:embed="rId8"/>
              <a:srcRect/>
              <a:stretch>
                <a:fillRect/>
              </a:stretch>
            </p:blipFill>
            <p:spPr bwMode="auto">
              <a:xfrm>
                <a:off x="6755642" y="-1378037"/>
                <a:ext cx="1187450" cy="790468"/>
              </a:xfrm>
              <a:prstGeom prst="rect">
                <a:avLst/>
              </a:prstGeom>
              <a:ln>
                <a:noFill/>
              </a:ln>
            </p:spPr>
            <p:style>
              <a:lnRef idx="2">
                <a:schemeClr val="accent3"/>
              </a:lnRef>
              <a:fillRef idx="1">
                <a:schemeClr val="lt1"/>
              </a:fillRef>
              <a:effectRef idx="0">
                <a:schemeClr val="accent3"/>
              </a:effectRef>
              <a:fontRef idx="minor">
                <a:schemeClr val="dk1"/>
              </a:fontRef>
            </p:style>
          </p:pic>
          <p:sp>
            <p:nvSpPr>
              <p:cNvPr id="33" name="Rectangle 32"/>
              <p:cNvSpPr>
                <a:spLocks noChangeArrowheads="1"/>
              </p:cNvSpPr>
              <p:nvPr/>
            </p:nvSpPr>
            <p:spPr bwMode="auto">
              <a:xfrm rot="21300000">
                <a:off x="6946142" y="-1111373"/>
                <a:ext cx="904875" cy="307933"/>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fr-FR" sz="1400" dirty="0">
                    <a:solidFill>
                      <a:schemeClr val="bg1"/>
                    </a:solidFill>
                  </a:rPr>
                  <a:t>2008</a:t>
                </a:r>
              </a:p>
            </p:txBody>
          </p:sp>
        </p:grpSp>
        <p:grpSp>
          <p:nvGrpSpPr>
            <p:cNvPr id="8" name="Groupe 67"/>
            <p:cNvGrpSpPr>
              <a:grpSpLocks/>
            </p:cNvGrpSpPr>
            <p:nvPr/>
          </p:nvGrpSpPr>
          <p:grpSpPr bwMode="auto">
            <a:xfrm>
              <a:off x="7010400" y="2667509"/>
              <a:ext cx="1179513" cy="744438"/>
              <a:chOff x="3312410" y="-1354792"/>
              <a:chExt cx="1179513" cy="744438"/>
            </a:xfrm>
          </p:grpSpPr>
          <p:pic>
            <p:nvPicPr>
              <p:cNvPr id="30" name="Rectangle 25650"/>
              <p:cNvPicPr>
                <a:picLocks noChangeAspect="1" noChangeArrowheads="1"/>
              </p:cNvPicPr>
              <p:nvPr/>
            </p:nvPicPr>
            <p:blipFill>
              <a:blip r:embed="rId10"/>
              <a:srcRect/>
              <a:stretch>
                <a:fillRect/>
              </a:stretch>
            </p:blipFill>
            <p:spPr bwMode="auto">
              <a:xfrm rot="21420000">
                <a:off x="3312410" y="-1354792"/>
                <a:ext cx="1179513" cy="744438"/>
              </a:xfrm>
              <a:prstGeom prst="rect">
                <a:avLst/>
              </a:prstGeom>
              <a:ln>
                <a:noFill/>
              </a:ln>
            </p:spPr>
            <p:style>
              <a:lnRef idx="2">
                <a:schemeClr val="accent3"/>
              </a:lnRef>
              <a:fillRef idx="1">
                <a:schemeClr val="lt1"/>
              </a:fillRef>
              <a:effectRef idx="0">
                <a:schemeClr val="accent3"/>
              </a:effectRef>
              <a:fontRef idx="minor">
                <a:schemeClr val="dk1"/>
              </a:fontRef>
            </p:style>
          </p:pic>
          <p:sp>
            <p:nvSpPr>
              <p:cNvPr id="31" name="Rectangle 30"/>
              <p:cNvSpPr>
                <a:spLocks noChangeArrowheads="1"/>
              </p:cNvSpPr>
              <p:nvPr/>
            </p:nvSpPr>
            <p:spPr bwMode="auto">
              <a:xfrm rot="21420000">
                <a:off x="3526723" y="-1135746"/>
                <a:ext cx="727075" cy="307934"/>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fr-FR" sz="1400" dirty="0"/>
                  <a:t>2005</a:t>
                </a:r>
                <a:endParaRPr lang="fr-FR" dirty="0"/>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6" descr="xml document"/>
          <p:cNvPicPr>
            <a:picLocks noChangeAspect="1" noChangeArrowheads="1"/>
          </p:cNvPicPr>
          <p:nvPr/>
        </p:nvPicPr>
        <p:blipFill>
          <a:blip r:embed="rId3"/>
          <a:srcRect/>
          <a:stretch>
            <a:fillRect/>
          </a:stretch>
        </p:blipFill>
        <p:spPr bwMode="auto">
          <a:xfrm>
            <a:off x="1600200" y="2590800"/>
            <a:ext cx="562727" cy="559771"/>
          </a:xfrm>
          <a:prstGeom prst="rect">
            <a:avLst/>
          </a:prstGeom>
          <a:noFill/>
          <a:ln w="9525">
            <a:noFill/>
            <a:miter lim="800000"/>
            <a:headEnd/>
            <a:tailEnd/>
          </a:ln>
        </p:spPr>
      </p:pic>
      <p:sp>
        <p:nvSpPr>
          <p:cNvPr id="26" name="Content Placeholder 13"/>
          <p:cNvSpPr txBox="1">
            <a:spLocks/>
          </p:cNvSpPr>
          <p:nvPr/>
        </p:nvSpPr>
        <p:spPr>
          <a:xfrm>
            <a:off x="3426619" y="1740268"/>
            <a:ext cx="7393781" cy="4804392"/>
          </a:xfrm>
          <a:prstGeom prst="rect">
            <a:avLst/>
          </a:prstGeom>
        </p:spPr>
        <p:txBody>
          <a:bodyPr vert="horz" lIns="0" tIns="0" rIns="0" bIns="0" rtlCol="0">
            <a:spAutoFit/>
          </a:bodyPr>
          <a:lstStyle/>
          <a:p>
            <a:pPr marL="396859" marR="0" lvl="0" indent="-396859" algn="l" defTabSz="914327" rtl="0" eaLnBrk="1" fontAlgn="auto" latinLnBrk="0" hangingPunct="1">
              <a:lnSpc>
                <a:spcPct val="90000"/>
              </a:lnSpc>
              <a:spcBef>
                <a:spcPct val="20000"/>
              </a:spcBef>
              <a:spcAft>
                <a:spcPts val="0"/>
              </a:spcAft>
              <a:buClr>
                <a:schemeClr val="accent1"/>
              </a:buClr>
              <a:buSzTx/>
              <a:buFont typeface="Wingdings" pitchFamily="2" charset="2"/>
              <a:buChar char="§"/>
              <a:tabLst/>
              <a:defRPr/>
            </a:pPr>
            <a:r>
              <a:rPr lang="en-US" sz="2300" dirty="0" err="1" smtClean="0"/>
              <a:t>Données</a:t>
            </a:r>
            <a:r>
              <a:rPr lang="en-US" sz="2300" dirty="0" smtClean="0"/>
              <a:t> </a:t>
            </a:r>
            <a:r>
              <a:rPr lang="en-US" sz="2300" dirty="0" err="1" smtClean="0"/>
              <a:t>structurées</a:t>
            </a:r>
            <a:endParaRPr lang="en-US" sz="2300" dirty="0" smtClean="0"/>
          </a:p>
          <a:p>
            <a:pPr marL="854041" lvl="1" indent="-396859" defTabSz="914327">
              <a:lnSpc>
                <a:spcPct val="90000"/>
              </a:lnSpc>
              <a:spcBef>
                <a:spcPct val="20000"/>
              </a:spcBef>
              <a:buClr>
                <a:schemeClr val="accent1"/>
              </a:buClr>
              <a:buFont typeface="Wingdings" pitchFamily="2" charset="2"/>
              <a:buChar char="ü"/>
              <a:defRPr/>
            </a:pPr>
            <a:r>
              <a:rPr lang="en-US" sz="2000" dirty="0" smtClean="0"/>
              <a:t>Nouveaux types date</a:t>
            </a:r>
          </a:p>
          <a:p>
            <a:pPr marL="854041" lvl="1" indent="-396859" defTabSz="914327">
              <a:lnSpc>
                <a:spcPct val="90000"/>
              </a:lnSpc>
              <a:spcBef>
                <a:spcPct val="20000"/>
              </a:spcBef>
              <a:buClr>
                <a:schemeClr val="accent1"/>
              </a:buClr>
              <a:buFont typeface="Wingdings" pitchFamily="2" charset="2"/>
              <a:buChar char="ü"/>
              <a:defRPr/>
            </a:pPr>
            <a:r>
              <a:rPr lang="en-US" sz="2000" dirty="0" smtClean="0"/>
              <a:t>Type </a:t>
            </a:r>
            <a:r>
              <a:rPr lang="en-US" sz="2000" dirty="0" err="1" smtClean="0"/>
              <a:t>.Net</a:t>
            </a:r>
            <a:r>
              <a:rPr lang="en-US" sz="2000" dirty="0" smtClean="0"/>
              <a:t> </a:t>
            </a:r>
            <a:r>
              <a:rPr lang="en-US" sz="2000" dirty="0" err="1" smtClean="0"/>
              <a:t>étendus</a:t>
            </a:r>
            <a:endParaRPr lang="en-US" sz="2000" dirty="0" smtClean="0"/>
          </a:p>
          <a:p>
            <a:pPr marL="854041" lvl="1" indent="-396859" defTabSz="914327">
              <a:lnSpc>
                <a:spcPct val="90000"/>
              </a:lnSpc>
              <a:spcBef>
                <a:spcPct val="20000"/>
              </a:spcBef>
              <a:buClr>
                <a:schemeClr val="accent1"/>
              </a:buClr>
              <a:buFont typeface="Wingdings" pitchFamily="2" charset="2"/>
              <a:buChar char="ü"/>
              <a:defRPr/>
            </a:pPr>
            <a:r>
              <a:rPr lang="en-US" sz="2000" dirty="0" smtClean="0"/>
              <a:t>Nouveau Type </a:t>
            </a:r>
            <a:r>
              <a:rPr lang="en-US" sz="2000" dirty="0" err="1" smtClean="0"/>
              <a:t>HierachyID</a:t>
            </a:r>
            <a:endParaRPr lang="en-US" sz="2000" dirty="0" smtClean="0"/>
          </a:p>
          <a:p>
            <a:pPr marL="396859" marR="0" lvl="0" indent="-396859" algn="l" defTabSz="914327" rtl="0" eaLnBrk="1" fontAlgn="auto" latinLnBrk="0" hangingPunct="1">
              <a:lnSpc>
                <a:spcPct val="90000"/>
              </a:lnSpc>
              <a:spcBef>
                <a:spcPct val="20000"/>
              </a:spcBef>
              <a:spcAft>
                <a:spcPts val="0"/>
              </a:spcAft>
              <a:buClr>
                <a:schemeClr val="accent1"/>
              </a:buClr>
              <a:buSzTx/>
              <a:tabLst/>
              <a:defRPr/>
            </a:pPr>
            <a:endParaRPr lang="en-US" sz="2300" dirty="0" smtClean="0"/>
          </a:p>
          <a:p>
            <a:pPr marL="396859" marR="0" lvl="0" indent="-396859" algn="l" defTabSz="914327" rtl="0" eaLnBrk="1" fontAlgn="auto" latinLnBrk="0" hangingPunct="1">
              <a:lnSpc>
                <a:spcPct val="90000"/>
              </a:lnSpc>
              <a:spcBef>
                <a:spcPct val="20000"/>
              </a:spcBef>
              <a:spcAft>
                <a:spcPts val="0"/>
              </a:spcAft>
              <a:buClr>
                <a:schemeClr val="accent1"/>
              </a:buClr>
              <a:buSzTx/>
              <a:buFont typeface="Wingdings" pitchFamily="2" charset="2"/>
              <a:buChar char="§"/>
              <a:tabLst/>
              <a:defRPr/>
            </a:pPr>
            <a:r>
              <a:rPr lang="en-US" sz="2300" dirty="0" err="1" smtClean="0"/>
              <a:t>Données</a:t>
            </a:r>
            <a:r>
              <a:rPr lang="en-US" sz="2300" dirty="0" smtClean="0"/>
              <a:t> semi-</a:t>
            </a:r>
            <a:r>
              <a:rPr lang="en-US" sz="2300" dirty="0" err="1" smtClean="0"/>
              <a:t>structurées</a:t>
            </a:r>
            <a:endParaRPr lang="en-US" sz="2300" dirty="0" smtClean="0"/>
          </a:p>
          <a:p>
            <a:pPr marL="854059" lvl="1" indent="-396859" defTabSz="914327">
              <a:lnSpc>
                <a:spcPct val="90000"/>
              </a:lnSpc>
              <a:spcBef>
                <a:spcPct val="20000"/>
              </a:spcBef>
              <a:buClr>
                <a:schemeClr val="accent1"/>
              </a:buClr>
              <a:buFont typeface="Wingdings" pitchFamily="2" charset="2"/>
              <a:buChar char="ü"/>
              <a:defRPr/>
            </a:pPr>
            <a:r>
              <a:rPr lang="en-US" sz="2000" dirty="0" err="1" smtClean="0"/>
              <a:t>Améliorations</a:t>
            </a:r>
            <a:r>
              <a:rPr lang="en-US" sz="2000" dirty="0" smtClean="0"/>
              <a:t> XML</a:t>
            </a:r>
            <a:endParaRPr lang="en-US" sz="2000" dirty="0" smtClean="0"/>
          </a:p>
          <a:p>
            <a:pPr marL="854059" lvl="1" indent="-396859" defTabSz="914327">
              <a:lnSpc>
                <a:spcPct val="90000"/>
              </a:lnSpc>
              <a:spcBef>
                <a:spcPct val="20000"/>
              </a:spcBef>
              <a:buClr>
                <a:schemeClr val="accent1"/>
              </a:buClr>
              <a:buFont typeface="Wingdings" pitchFamily="2" charset="2"/>
              <a:buChar char="ü"/>
              <a:defRPr/>
            </a:pPr>
            <a:r>
              <a:rPr lang="en-US" sz="2000" dirty="0" err="1" smtClean="0"/>
              <a:t>Recherche</a:t>
            </a:r>
            <a:r>
              <a:rPr lang="en-US" sz="2000" dirty="0" smtClean="0"/>
              <a:t> </a:t>
            </a:r>
            <a:r>
              <a:rPr lang="en-US" sz="2000" dirty="0" err="1" smtClean="0"/>
              <a:t>texte</a:t>
            </a:r>
            <a:r>
              <a:rPr lang="en-US" sz="2000" dirty="0" smtClean="0"/>
              <a:t> </a:t>
            </a:r>
            <a:r>
              <a:rPr lang="en-US" sz="2000" dirty="0" err="1" smtClean="0"/>
              <a:t>intégrale</a:t>
            </a:r>
            <a:r>
              <a:rPr lang="en-US" sz="2000" dirty="0" smtClean="0"/>
              <a:t> </a:t>
            </a:r>
            <a:r>
              <a:rPr lang="en-US" sz="2000" dirty="0" err="1" smtClean="0"/>
              <a:t>intégrée</a:t>
            </a:r>
            <a:r>
              <a:rPr lang="en-US" sz="2000" dirty="0" smtClean="0"/>
              <a:t> !</a:t>
            </a:r>
            <a:endParaRPr lang="en-US" sz="2000" dirty="0" smtClean="0"/>
          </a:p>
          <a:p>
            <a:pPr marL="854059" lvl="1" indent="-396859" defTabSz="914327">
              <a:lnSpc>
                <a:spcPct val="90000"/>
              </a:lnSpc>
              <a:spcBef>
                <a:spcPct val="20000"/>
              </a:spcBef>
              <a:buClr>
                <a:schemeClr val="accent1"/>
              </a:buClr>
              <a:defRPr/>
            </a:pPr>
            <a:endParaRPr lang="en-US" sz="2300" dirty="0" smtClean="0"/>
          </a:p>
          <a:p>
            <a:pPr marL="396859" indent="-396859" defTabSz="914327">
              <a:lnSpc>
                <a:spcPct val="90000"/>
              </a:lnSpc>
              <a:spcBef>
                <a:spcPct val="20000"/>
              </a:spcBef>
              <a:buClr>
                <a:schemeClr val="accent1"/>
              </a:buClr>
              <a:buFont typeface="Wingdings" pitchFamily="2" charset="2"/>
              <a:buChar char="§"/>
              <a:defRPr/>
            </a:pPr>
            <a:r>
              <a:rPr lang="en-US" sz="2400" dirty="0" err="1" smtClean="0"/>
              <a:t>Données</a:t>
            </a:r>
            <a:r>
              <a:rPr lang="en-US" sz="2400" dirty="0" smtClean="0"/>
              <a:t> </a:t>
            </a:r>
            <a:r>
              <a:rPr lang="en-US" sz="2400" dirty="0" err="1" smtClean="0"/>
              <a:t>multimédias</a:t>
            </a:r>
            <a:endParaRPr lang="en-US" sz="2400" dirty="0" smtClean="0"/>
          </a:p>
          <a:p>
            <a:pPr marL="854059" lvl="1" indent="-396859" defTabSz="914327">
              <a:lnSpc>
                <a:spcPct val="90000"/>
              </a:lnSpc>
              <a:spcBef>
                <a:spcPct val="20000"/>
              </a:spcBef>
              <a:buClr>
                <a:schemeClr val="accent1"/>
              </a:buClr>
              <a:buFont typeface="Wingdings" pitchFamily="2" charset="2"/>
              <a:buChar char="ü"/>
              <a:defRPr/>
            </a:pPr>
            <a:r>
              <a:rPr lang="en-US" sz="2000" dirty="0" err="1" smtClean="0"/>
              <a:t>Données</a:t>
            </a:r>
            <a:r>
              <a:rPr lang="en-US" sz="2000" dirty="0" smtClean="0"/>
              <a:t> </a:t>
            </a:r>
            <a:r>
              <a:rPr lang="en-US" sz="2000" dirty="0" err="1" smtClean="0"/>
              <a:t>géographiques</a:t>
            </a:r>
            <a:r>
              <a:rPr lang="en-US" sz="2000" dirty="0" smtClean="0"/>
              <a:t> et </a:t>
            </a:r>
            <a:r>
              <a:rPr lang="en-US" sz="2000" dirty="0" err="1" smtClean="0"/>
              <a:t>géométriques</a:t>
            </a:r>
            <a:endParaRPr lang="en-US" sz="2000" dirty="0" smtClean="0"/>
          </a:p>
          <a:p>
            <a:pPr marL="854059" lvl="1" indent="-396859" defTabSz="914327">
              <a:lnSpc>
                <a:spcPct val="90000"/>
              </a:lnSpc>
              <a:spcBef>
                <a:spcPct val="20000"/>
              </a:spcBef>
              <a:buClr>
                <a:schemeClr val="accent1"/>
              </a:buClr>
              <a:buFont typeface="Wingdings" pitchFamily="2" charset="2"/>
              <a:buChar char="ü"/>
              <a:defRPr/>
            </a:pPr>
            <a:r>
              <a:rPr lang="en-US" sz="2000" dirty="0" err="1" smtClean="0"/>
              <a:t>Espace</a:t>
            </a:r>
            <a:r>
              <a:rPr lang="en-US" sz="2000" dirty="0" smtClean="0"/>
              <a:t> de </a:t>
            </a:r>
            <a:r>
              <a:rPr lang="en-US" sz="2000" dirty="0" err="1" smtClean="0"/>
              <a:t>fichiers</a:t>
            </a:r>
            <a:r>
              <a:rPr lang="en-US" sz="2000" dirty="0" smtClean="0"/>
              <a:t> </a:t>
            </a:r>
            <a:r>
              <a:rPr lang="en-US" sz="2000" dirty="0" err="1" smtClean="0"/>
              <a:t>géré</a:t>
            </a:r>
            <a:r>
              <a:rPr lang="en-US" sz="2000" dirty="0" smtClean="0"/>
              <a:t> par la base</a:t>
            </a: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baseline="0" noProof="0" dirty="0" smtClean="0">
              <a:ln>
                <a:noFill/>
              </a:ln>
              <a:effectLst/>
              <a:uLnTx/>
              <a:uFillTx/>
              <a:latin typeface="+mn-lt"/>
              <a:ea typeface="+mn-ea"/>
              <a:cs typeface="+mn-cs"/>
            </a:endParaRPr>
          </a:p>
        </p:txBody>
      </p:sp>
      <p:sp>
        <p:nvSpPr>
          <p:cNvPr id="48" name="Rectangle 14"/>
          <p:cNvSpPr txBox="1">
            <a:spLocks noChangeArrowheads="1"/>
          </p:cNvSpPr>
          <p:nvPr/>
        </p:nvSpPr>
        <p:spPr bwMode="auto">
          <a:xfrm>
            <a:off x="381000" y="344472"/>
            <a:ext cx="8534400" cy="142192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kumimoji="0" lang="en-US" sz="4800" b="0" i="0" u="none" strike="noStrike" kern="0" cap="none" spc="0" normalizeH="0" baseline="0" noProof="0" dirty="0" smtClean="0">
                <a:ln>
                  <a:noFill/>
                </a:ln>
                <a:solidFill>
                  <a:schemeClr val="tx2"/>
                </a:solidFill>
                <a:effectLst/>
                <a:uLnTx/>
                <a:uFillTx/>
                <a:latin typeface="+mj-lt"/>
                <a:ea typeface="+mj-ea"/>
                <a:cs typeface="+mj-cs"/>
              </a:rPr>
              <a:t>Stocker </a:t>
            </a:r>
            <a:r>
              <a:rPr kumimoji="0" lang="en-US" sz="4800" b="0" i="0" u="none" strike="noStrike" kern="0" cap="none" spc="0" normalizeH="0" baseline="0" noProof="0" dirty="0" err="1" smtClean="0">
                <a:ln>
                  <a:noFill/>
                </a:ln>
                <a:solidFill>
                  <a:schemeClr val="tx2"/>
                </a:solidFill>
                <a:effectLst/>
                <a:uLnTx/>
                <a:uFillTx/>
                <a:latin typeface="+mj-lt"/>
                <a:ea typeface="+mj-ea"/>
                <a:cs typeface="+mj-cs"/>
              </a:rPr>
              <a:t>toutes</a:t>
            </a:r>
            <a:r>
              <a:rPr kumimoji="0" lang="en-US" sz="4800" b="0" i="0" u="none" strike="noStrike" kern="0" cap="none" spc="0" normalizeH="0" baseline="0" noProof="0" dirty="0" smtClean="0">
                <a:ln>
                  <a:noFill/>
                </a:ln>
                <a:solidFill>
                  <a:schemeClr val="tx2"/>
                </a:solidFill>
                <a:effectLst/>
                <a:uLnTx/>
                <a:uFillTx/>
                <a:latin typeface="+mj-lt"/>
                <a:ea typeface="+mj-ea"/>
                <a:cs typeface="+mj-cs"/>
              </a:rPr>
              <a:t> les </a:t>
            </a:r>
          </a:p>
          <a:p>
            <a:pPr lvl="0" algn="l" eaLnBrk="1" hangingPunct="1">
              <a:lnSpc>
                <a:spcPct val="90000"/>
              </a:lnSpc>
              <a:spcBef>
                <a:spcPct val="0"/>
              </a:spcBef>
            </a:pPr>
            <a:r>
              <a:rPr kumimoji="0" lang="en-US" sz="4800" b="0" i="0" u="none" strike="noStrike" kern="0" cap="none" spc="0" normalizeH="0" baseline="0" noProof="0" dirty="0" err="1" smtClean="0">
                <a:ln>
                  <a:noFill/>
                </a:ln>
                <a:solidFill>
                  <a:schemeClr val="tx2"/>
                </a:solidFill>
                <a:effectLst/>
                <a:uLnTx/>
                <a:uFillTx/>
                <a:latin typeface="+mj-lt"/>
                <a:ea typeface="+mj-ea"/>
                <a:cs typeface="+mj-cs"/>
              </a:rPr>
              <a:t>informations</a:t>
            </a:r>
            <a:endParaRPr kumimoji="0" lang="en-US" sz="4800" b="0" i="0" u="none" strike="noStrike" kern="0" cap="none" spc="0" normalizeH="0" baseline="0" noProof="0" dirty="0" smtClean="0">
              <a:ln>
                <a:noFill/>
              </a:ln>
              <a:solidFill>
                <a:schemeClr val="tx2"/>
              </a:solidFill>
              <a:effectLst/>
              <a:uLnTx/>
              <a:uFillTx/>
              <a:latin typeface="+mj-lt"/>
              <a:ea typeface="+mj-ea"/>
              <a:cs typeface="+mj-cs"/>
            </a:endParaRPr>
          </a:p>
        </p:txBody>
      </p:sp>
      <p:grpSp>
        <p:nvGrpSpPr>
          <p:cNvPr id="2" name="Group 43"/>
          <p:cNvGrpSpPr>
            <a:grpSpLocks/>
          </p:cNvGrpSpPr>
          <p:nvPr/>
        </p:nvGrpSpPr>
        <p:grpSpPr bwMode="auto">
          <a:xfrm>
            <a:off x="7772400" y="688656"/>
            <a:ext cx="1062691" cy="1089660"/>
            <a:chOff x="8763000" y="4876800"/>
            <a:chExt cx="1143000" cy="1152525"/>
          </a:xfrm>
        </p:grpSpPr>
        <p:grpSp>
          <p:nvGrpSpPr>
            <p:cNvPr id="3" name="Group 42"/>
            <p:cNvGrpSpPr>
              <a:grpSpLocks/>
            </p:cNvGrpSpPr>
            <p:nvPr/>
          </p:nvGrpSpPr>
          <p:grpSpPr bwMode="auto">
            <a:xfrm>
              <a:off x="8763000" y="4876800"/>
              <a:ext cx="960437" cy="1152525"/>
              <a:chOff x="9372600" y="4876800"/>
              <a:chExt cx="960437" cy="1152525"/>
            </a:xfrm>
          </p:grpSpPr>
          <p:pic>
            <p:nvPicPr>
              <p:cNvPr id="14" name="Picture 27" descr="xml doc illustration icon"/>
              <p:cNvPicPr>
                <a:picLocks noChangeAspect="1" noChangeArrowheads="1"/>
              </p:cNvPicPr>
              <p:nvPr/>
            </p:nvPicPr>
            <p:blipFill>
              <a:blip r:embed="rId4" cstate="print"/>
              <a:srcRect/>
              <a:stretch>
                <a:fillRect/>
              </a:stretch>
            </p:blipFill>
            <p:spPr bwMode="auto">
              <a:xfrm>
                <a:off x="9906000" y="4876800"/>
                <a:ext cx="427037" cy="493712"/>
              </a:xfrm>
              <a:prstGeom prst="rect">
                <a:avLst/>
              </a:prstGeom>
              <a:noFill/>
              <a:ln w="9525">
                <a:noFill/>
                <a:miter lim="800000"/>
                <a:headEnd/>
                <a:tailEnd/>
              </a:ln>
            </p:spPr>
          </p:pic>
          <p:pic>
            <p:nvPicPr>
              <p:cNvPr id="18" name="Picture 29" descr="XP icon my documents"/>
              <p:cNvPicPr>
                <a:picLocks noChangeAspect="1" noChangeArrowheads="1"/>
              </p:cNvPicPr>
              <p:nvPr/>
            </p:nvPicPr>
            <p:blipFill>
              <a:blip r:embed="rId5"/>
              <a:srcRect/>
              <a:stretch>
                <a:fillRect/>
              </a:stretch>
            </p:blipFill>
            <p:spPr bwMode="auto">
              <a:xfrm>
                <a:off x="9753600" y="5410200"/>
                <a:ext cx="554038" cy="619125"/>
              </a:xfrm>
              <a:prstGeom prst="rect">
                <a:avLst/>
              </a:prstGeom>
              <a:noFill/>
              <a:ln w="9525">
                <a:noFill/>
                <a:miter lim="800000"/>
                <a:headEnd/>
                <a:tailEnd/>
              </a:ln>
            </p:spPr>
          </p:pic>
          <p:pic>
            <p:nvPicPr>
              <p:cNvPr id="20" name="Picture 31" descr="my-photos"/>
              <p:cNvPicPr>
                <a:picLocks noChangeAspect="1" noChangeArrowheads="1"/>
              </p:cNvPicPr>
              <p:nvPr/>
            </p:nvPicPr>
            <p:blipFill>
              <a:blip r:embed="rId6" cstate="print"/>
              <a:srcRect/>
              <a:stretch>
                <a:fillRect/>
              </a:stretch>
            </p:blipFill>
            <p:spPr bwMode="auto">
              <a:xfrm>
                <a:off x="9372600" y="5105400"/>
                <a:ext cx="641350" cy="568325"/>
              </a:xfrm>
              <a:prstGeom prst="rect">
                <a:avLst/>
              </a:prstGeom>
              <a:noFill/>
              <a:ln w="9525">
                <a:noFill/>
                <a:miter lim="800000"/>
                <a:headEnd/>
                <a:tailEnd/>
              </a:ln>
            </p:spPr>
          </p:pic>
        </p:grpSp>
        <p:pic>
          <p:nvPicPr>
            <p:cNvPr id="12" name="Picture 9" descr="C:\Program Files\Microsoft Resource DVD Artwork\DVD_ART\Artwork_Imagery\HARDWARE_IMAGERY\Illustration - Misc Hardware\Windows Vista Illustration Icons\Internet.png"/>
            <p:cNvPicPr>
              <a:picLocks noChangeAspect="1" noChangeArrowheads="1"/>
            </p:cNvPicPr>
            <p:nvPr/>
          </p:nvPicPr>
          <p:blipFill>
            <a:blip r:embed="rId7" cstate="print"/>
            <a:srcRect/>
            <a:stretch>
              <a:fillRect/>
            </a:stretch>
          </p:blipFill>
          <p:spPr bwMode="auto">
            <a:xfrm>
              <a:off x="9372600" y="5181600"/>
              <a:ext cx="533400" cy="485775"/>
            </a:xfrm>
            <a:prstGeom prst="rect">
              <a:avLst/>
            </a:prstGeom>
            <a:noFill/>
            <a:ln w="9525">
              <a:noFill/>
              <a:miter lim="800000"/>
              <a:headEnd/>
              <a:tailEnd/>
            </a:ln>
          </p:spPr>
        </p:pic>
      </p:grpSp>
      <p:pic>
        <p:nvPicPr>
          <p:cNvPr id="21" name="Picture 4" descr="C:\Program Files\Microsoft Resource DVD Artwork\DVD_ART\Artwork_Imagery\HARDWARE_IMAGERY\Illustration - Misc Hardware\Windows Vista Illustration Icons\Internet.png"/>
          <p:cNvPicPr>
            <a:picLocks noChangeAspect="1" noChangeArrowheads="1"/>
          </p:cNvPicPr>
          <p:nvPr/>
        </p:nvPicPr>
        <p:blipFill>
          <a:blip r:embed="rId8" cstate="print"/>
          <a:srcRect/>
          <a:stretch>
            <a:fillRect/>
          </a:stretch>
        </p:blipFill>
        <p:spPr bwMode="auto">
          <a:xfrm>
            <a:off x="1066800" y="3886200"/>
            <a:ext cx="1371600" cy="1371600"/>
          </a:xfrm>
          <a:prstGeom prst="rect">
            <a:avLst/>
          </a:prstGeom>
          <a:noFill/>
        </p:spPr>
      </p:pic>
      <p:pic>
        <p:nvPicPr>
          <p:cNvPr id="22" name="Picture 29" descr="MSN icon photos"/>
          <p:cNvPicPr>
            <a:picLocks noChangeAspect="1" noChangeArrowheads="1"/>
          </p:cNvPicPr>
          <p:nvPr/>
        </p:nvPicPr>
        <p:blipFill>
          <a:blip r:embed="rId9" cstate="print"/>
          <a:srcRect/>
          <a:stretch>
            <a:fillRect/>
          </a:stretch>
        </p:blipFill>
        <p:spPr bwMode="auto">
          <a:xfrm>
            <a:off x="1676400" y="1905000"/>
            <a:ext cx="685800" cy="1216697"/>
          </a:xfrm>
          <a:prstGeom prst="rect">
            <a:avLst/>
          </a:prstGeom>
          <a:noFill/>
        </p:spPr>
      </p:pic>
      <p:pic>
        <p:nvPicPr>
          <p:cNvPr id="23" name="Picture 9" descr="MSN icon entertainment"/>
          <p:cNvPicPr>
            <a:picLocks noChangeAspect="1" noChangeArrowheads="1"/>
          </p:cNvPicPr>
          <p:nvPr/>
        </p:nvPicPr>
        <p:blipFill>
          <a:blip r:embed="rId10" cstate="print"/>
          <a:srcRect/>
          <a:stretch>
            <a:fillRect/>
          </a:stretch>
        </p:blipFill>
        <p:spPr bwMode="auto">
          <a:xfrm>
            <a:off x="1066800" y="1905000"/>
            <a:ext cx="942192" cy="1540330"/>
          </a:xfrm>
          <a:prstGeom prst="rect">
            <a:avLst/>
          </a:prstGeom>
          <a:noFill/>
        </p:spPr>
      </p:pic>
      <p:pic>
        <p:nvPicPr>
          <p:cNvPr id="25" name="Picture 3" descr="C:\Work\Katmai Marketing\PAG_icon library\PAG_icon library\Search the Web magnifying glass icon.png"/>
          <p:cNvPicPr>
            <a:picLocks noChangeAspect="1" noChangeArrowheads="1"/>
          </p:cNvPicPr>
          <p:nvPr/>
        </p:nvPicPr>
        <p:blipFill>
          <a:blip r:embed="rId11" cstate="print"/>
          <a:srcRect/>
          <a:stretch>
            <a:fillRect/>
          </a:stretch>
        </p:blipFill>
        <p:spPr bwMode="auto">
          <a:xfrm>
            <a:off x="1295400" y="2667000"/>
            <a:ext cx="533400" cy="494489"/>
          </a:xfrm>
          <a:prstGeom prst="rect">
            <a:avLst/>
          </a:prstGeom>
          <a:noFill/>
        </p:spPr>
      </p:pic>
      <p:grpSp>
        <p:nvGrpSpPr>
          <p:cNvPr id="4" name="Groupe 38"/>
          <p:cNvGrpSpPr/>
          <p:nvPr/>
        </p:nvGrpSpPr>
        <p:grpSpPr>
          <a:xfrm>
            <a:off x="7323589" y="-268448"/>
            <a:ext cx="2297738" cy="864066"/>
            <a:chOff x="2787176" y="1644016"/>
            <a:chExt cx="3236938" cy="3712844"/>
          </a:xfrm>
        </p:grpSpPr>
        <p:sp>
          <p:nvSpPr>
            <p:cNvPr id="16" name="Rounded Rectangle 8"/>
            <p:cNvSpPr/>
            <p:nvPr/>
          </p:nvSpPr>
          <p:spPr bwMode="auto">
            <a:xfrm>
              <a:off x="2787176" y="1644016"/>
              <a:ext cx="3236938" cy="3712844"/>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TextBox 833617"/>
            <p:cNvSpPr txBox="1">
              <a:spLocks noChangeArrowheads="1"/>
            </p:cNvSpPr>
            <p:nvPr/>
          </p:nvSpPr>
          <p:spPr bwMode="auto">
            <a:xfrm>
              <a:off x="2798994" y="2901981"/>
              <a:ext cx="2518291" cy="1904397"/>
            </a:xfrm>
            <a:prstGeom prst="rect">
              <a:avLst/>
            </a:prstGeom>
            <a:noFill/>
            <a:ln w="9525">
              <a:noFill/>
              <a:miter lim="800000"/>
              <a:headEnd/>
              <a:tailEnd/>
            </a:ln>
          </p:spPr>
          <p:txBody>
            <a:bodyPr wrap="square">
              <a:spAutoFit/>
            </a:bodyPr>
            <a:lstStyle/>
            <a:p>
              <a:pPr>
                <a:lnSpc>
                  <a:spcPct val="95000"/>
                </a:lnSpc>
                <a:spcBef>
                  <a:spcPct val="10000"/>
                </a:spcBef>
              </a:pPr>
              <a:r>
                <a:rPr lang="fr-FR"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Productivité</a:t>
              </a:r>
              <a:endParaRPr lang="fr-FR"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grpSp>
        <p:nvGrpSpPr>
          <p:cNvPr id="5" name="Groupe 18"/>
          <p:cNvGrpSpPr/>
          <p:nvPr/>
        </p:nvGrpSpPr>
        <p:grpSpPr>
          <a:xfrm>
            <a:off x="7119156" y="2058237"/>
            <a:ext cx="1187356" cy="791571"/>
            <a:chOff x="7659487" y="2944507"/>
            <a:chExt cx="1187356" cy="791571"/>
          </a:xfrm>
        </p:grpSpPr>
        <p:pic>
          <p:nvPicPr>
            <p:cNvPr id="27" name="Picture 3" descr="Z:\Clip_Installer\DVD_ART\Artwork_Imagery\Shapes and Graphics\Starburst\starburst 3.png"/>
            <p:cNvPicPr>
              <a:picLocks noChangeAspect="1" noChangeArrowheads="1"/>
            </p:cNvPicPr>
            <p:nvPr/>
          </p:nvPicPr>
          <p:blipFill>
            <a:blip r:embed="rId12"/>
            <a:srcRect/>
            <a:stretch>
              <a:fillRect/>
            </a:stretch>
          </p:blipFill>
          <p:spPr bwMode="auto">
            <a:xfrm>
              <a:off x="7659487" y="2944507"/>
              <a:ext cx="1187356" cy="791571"/>
            </a:xfrm>
            <a:prstGeom prst="rect">
              <a:avLst/>
            </a:prstGeom>
            <a:noFill/>
          </p:spPr>
        </p:pic>
        <p:sp>
          <p:nvSpPr>
            <p:cNvPr id="28" name="Rectangle 27"/>
            <p:cNvSpPr>
              <a:spLocks noChangeArrowheads="1"/>
            </p:cNvSpPr>
            <p:nvPr/>
          </p:nvSpPr>
          <p:spPr bwMode="auto">
            <a:xfrm rot="21300000">
              <a:off x="7850452" y="3211717"/>
              <a:ext cx="903733" cy="307777"/>
            </a:xfrm>
            <a:prstGeom prst="rect">
              <a:avLst/>
            </a:prstGeom>
            <a:noFill/>
            <a:ln w="9525">
              <a:noFill/>
              <a:miter lim="800000"/>
              <a:headEnd/>
              <a:tailEnd/>
            </a:ln>
          </p:spPr>
          <p:txBody>
            <a:bodyPr wrap="square">
              <a:spAutoFit/>
            </a:bodyPr>
            <a:lstStyle/>
            <a:p>
              <a:pPr algn="ctr"/>
              <a:r>
                <a:rPr lang="fr-FR" sz="1400" dirty="0" smtClean="0"/>
                <a:t>2008</a:t>
              </a:r>
              <a:endParaRPr lang="fr-FR" sz="1400" dirty="0"/>
            </a:p>
          </p:txBody>
        </p:sp>
      </p:grpSp>
      <p:grpSp>
        <p:nvGrpSpPr>
          <p:cNvPr id="6" name="Groupe 28"/>
          <p:cNvGrpSpPr/>
          <p:nvPr/>
        </p:nvGrpSpPr>
        <p:grpSpPr>
          <a:xfrm>
            <a:off x="7537900" y="3287407"/>
            <a:ext cx="1187356" cy="791571"/>
            <a:chOff x="7659487" y="2944507"/>
            <a:chExt cx="1187356" cy="791571"/>
          </a:xfrm>
        </p:grpSpPr>
        <p:pic>
          <p:nvPicPr>
            <p:cNvPr id="30" name="Picture 3" descr="Z:\Clip_Installer\DVD_ART\Artwork_Imagery\Shapes and Graphics\Starburst\starburst 3.png"/>
            <p:cNvPicPr>
              <a:picLocks noChangeAspect="1" noChangeArrowheads="1"/>
            </p:cNvPicPr>
            <p:nvPr/>
          </p:nvPicPr>
          <p:blipFill>
            <a:blip r:embed="rId12"/>
            <a:srcRect/>
            <a:stretch>
              <a:fillRect/>
            </a:stretch>
          </p:blipFill>
          <p:spPr bwMode="auto">
            <a:xfrm>
              <a:off x="7659487" y="2944507"/>
              <a:ext cx="1187356" cy="791571"/>
            </a:xfrm>
            <a:prstGeom prst="rect">
              <a:avLst/>
            </a:prstGeom>
            <a:noFill/>
          </p:spPr>
        </p:pic>
        <p:sp>
          <p:nvSpPr>
            <p:cNvPr id="31" name="Rectangle 30"/>
            <p:cNvSpPr>
              <a:spLocks noChangeArrowheads="1"/>
            </p:cNvSpPr>
            <p:nvPr/>
          </p:nvSpPr>
          <p:spPr bwMode="auto">
            <a:xfrm rot="21300000">
              <a:off x="7850452" y="3211717"/>
              <a:ext cx="903733" cy="307777"/>
            </a:xfrm>
            <a:prstGeom prst="rect">
              <a:avLst/>
            </a:prstGeom>
            <a:noFill/>
            <a:ln w="9525">
              <a:noFill/>
              <a:miter lim="800000"/>
              <a:headEnd/>
              <a:tailEnd/>
            </a:ln>
          </p:spPr>
          <p:txBody>
            <a:bodyPr wrap="square">
              <a:spAutoFit/>
            </a:bodyPr>
            <a:lstStyle/>
            <a:p>
              <a:pPr algn="ctr"/>
              <a:r>
                <a:rPr lang="fr-FR" sz="1400" dirty="0" smtClean="0"/>
                <a:t>2008</a:t>
              </a:r>
              <a:endParaRPr lang="fr-FR" sz="1400" dirty="0"/>
            </a:p>
          </p:txBody>
        </p:sp>
      </p:grpSp>
      <p:grpSp>
        <p:nvGrpSpPr>
          <p:cNvPr id="7" name="Groupe 31"/>
          <p:cNvGrpSpPr/>
          <p:nvPr/>
        </p:nvGrpSpPr>
        <p:grpSpPr>
          <a:xfrm>
            <a:off x="7956644" y="4533669"/>
            <a:ext cx="1187356" cy="791571"/>
            <a:chOff x="7659487" y="2944507"/>
            <a:chExt cx="1187356" cy="791571"/>
          </a:xfrm>
        </p:grpSpPr>
        <p:pic>
          <p:nvPicPr>
            <p:cNvPr id="33" name="Picture 3" descr="Z:\Clip_Installer\DVD_ART\Artwork_Imagery\Shapes and Graphics\Starburst\starburst 3.png"/>
            <p:cNvPicPr>
              <a:picLocks noChangeAspect="1" noChangeArrowheads="1"/>
            </p:cNvPicPr>
            <p:nvPr/>
          </p:nvPicPr>
          <p:blipFill>
            <a:blip r:embed="rId12"/>
            <a:srcRect/>
            <a:stretch>
              <a:fillRect/>
            </a:stretch>
          </p:blipFill>
          <p:spPr bwMode="auto">
            <a:xfrm>
              <a:off x="7659487" y="2944507"/>
              <a:ext cx="1187356" cy="791571"/>
            </a:xfrm>
            <a:prstGeom prst="rect">
              <a:avLst/>
            </a:prstGeom>
            <a:noFill/>
          </p:spPr>
        </p:pic>
        <p:sp>
          <p:nvSpPr>
            <p:cNvPr id="34" name="Rectangle 33"/>
            <p:cNvSpPr>
              <a:spLocks noChangeArrowheads="1"/>
            </p:cNvSpPr>
            <p:nvPr/>
          </p:nvSpPr>
          <p:spPr bwMode="auto">
            <a:xfrm rot="21300000">
              <a:off x="7850452" y="3211717"/>
              <a:ext cx="903733" cy="307777"/>
            </a:xfrm>
            <a:prstGeom prst="rect">
              <a:avLst/>
            </a:prstGeom>
            <a:noFill/>
            <a:ln w="9525">
              <a:noFill/>
              <a:miter lim="800000"/>
              <a:headEnd/>
              <a:tailEnd/>
            </a:ln>
          </p:spPr>
          <p:txBody>
            <a:bodyPr wrap="square">
              <a:spAutoFit/>
            </a:bodyPr>
            <a:lstStyle/>
            <a:p>
              <a:pPr algn="ctr"/>
              <a:r>
                <a:rPr lang="fr-FR" sz="1400" dirty="0" smtClean="0"/>
                <a:t>2008</a:t>
              </a:r>
              <a:endParaRPr lang="fr-FR" sz="1400" dirty="0"/>
            </a:p>
          </p:txBody>
        </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3"/>
            <a:ext cx="9286940" cy="553998"/>
          </a:xfrm>
        </p:spPr>
        <p:txBody>
          <a:bodyPr/>
          <a:lstStyle/>
          <a:p>
            <a:r>
              <a:rPr lang="en-US" sz="4000" dirty="0" smtClean="0"/>
              <a:t>Architecture d’une application S+S</a:t>
            </a:r>
            <a:endParaRPr lang="en-US" sz="4000" dirty="0"/>
          </a:p>
        </p:txBody>
      </p:sp>
      <p:sp>
        <p:nvSpPr>
          <p:cNvPr id="6" name="Rounded Rectangle 5"/>
          <p:cNvSpPr/>
          <p:nvPr/>
        </p:nvSpPr>
        <p:spPr bwMode="auto">
          <a:xfrm>
            <a:off x="198120" y="975360"/>
            <a:ext cx="2026920" cy="2385060"/>
          </a:xfrm>
          <a:prstGeom prst="flowChartMagneticDisk">
            <a:avLst/>
          </a:prstGeom>
          <a:ln>
            <a:solidFill>
              <a:schemeClr val="accent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a:r>
              <a:rPr lang="en-US" sz="2300" dirty="0" err="1" smtClean="0">
                <a:solidFill>
                  <a:srgbClr val="FFFFFF"/>
                </a:solidFill>
                <a:effectLst>
                  <a:outerShdw blurRad="38100" dist="38100" dir="2700000" algn="tl">
                    <a:srgbClr val="000000">
                      <a:alpha val="43137"/>
                    </a:srgbClr>
                  </a:outerShdw>
                </a:effectLst>
                <a:latin typeface="Segoe" pitchFamily="34" charset="0"/>
              </a:rPr>
              <a:t>Données</a:t>
            </a:r>
            <a:r>
              <a:rPr lang="en-US" sz="2300" dirty="0" smtClean="0">
                <a:solidFill>
                  <a:srgbClr val="FFFFFF"/>
                </a:solidFill>
                <a:effectLst>
                  <a:outerShdw blurRad="38100" dist="38100" dir="2700000" algn="tl">
                    <a:srgbClr val="000000">
                      <a:alpha val="43137"/>
                    </a:srgbClr>
                  </a:outerShdw>
                </a:effectLst>
                <a:latin typeface="Segoe" pitchFamily="34" charset="0"/>
              </a:rPr>
              <a:t> </a:t>
            </a:r>
            <a:r>
              <a:rPr lang="en-US" sz="2300" dirty="0" err="1" smtClean="0">
                <a:solidFill>
                  <a:srgbClr val="FFFFFF"/>
                </a:solidFill>
                <a:effectLst>
                  <a:outerShdw blurRad="38100" dist="38100" dir="2700000" algn="tl">
                    <a:srgbClr val="000000">
                      <a:alpha val="43137"/>
                    </a:srgbClr>
                  </a:outerShdw>
                </a:effectLst>
                <a:latin typeface="Segoe" pitchFamily="34" charset="0"/>
              </a:rPr>
              <a:t>spatiales</a:t>
            </a:r>
            <a:r>
              <a:rPr lang="en-US" sz="2300" dirty="0" smtClean="0">
                <a:solidFill>
                  <a:srgbClr val="FFFFFF"/>
                </a:solidFill>
                <a:effectLst>
                  <a:outerShdw blurRad="38100" dist="38100" dir="2700000" algn="tl">
                    <a:srgbClr val="000000">
                      <a:alpha val="43137"/>
                    </a:srgbClr>
                  </a:outerShdw>
                </a:effectLst>
                <a:latin typeface="Segoe" pitchFamily="34" charset="0"/>
              </a:rPr>
              <a:t> -</a:t>
            </a:r>
          </a:p>
          <a:p>
            <a:pPr algn="ctr" defTabSz="914099"/>
            <a:r>
              <a:rPr lang="en-US" sz="2300" dirty="0" smtClean="0">
                <a:solidFill>
                  <a:srgbClr val="FFFFFF"/>
                </a:solidFill>
                <a:effectLst>
                  <a:outerShdw blurRad="38100" dist="38100" dir="2700000" algn="tl">
                    <a:srgbClr val="000000">
                      <a:alpha val="43137"/>
                    </a:srgbClr>
                  </a:outerShdw>
                </a:effectLst>
                <a:latin typeface="Segoe" pitchFamily="34" charset="0"/>
              </a:rPr>
              <a:t>SQL Server 2008</a:t>
            </a:r>
          </a:p>
        </p:txBody>
      </p:sp>
      <p:sp>
        <p:nvSpPr>
          <p:cNvPr id="8" name="Rounded Rectangle 7"/>
          <p:cNvSpPr/>
          <p:nvPr/>
        </p:nvSpPr>
        <p:spPr bwMode="auto">
          <a:xfrm>
            <a:off x="4395831" y="1572064"/>
            <a:ext cx="1068172" cy="1167885"/>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err="1" smtClean="0">
                <a:solidFill>
                  <a:srgbClr val="FFFFFF"/>
                </a:solidFill>
                <a:effectLst>
                  <a:outerShdw blurRad="38100" dist="38100" dir="2700000" algn="tl">
                    <a:srgbClr val="000000">
                      <a:alpha val="43137"/>
                    </a:srgbClr>
                  </a:outerShdw>
                </a:effectLst>
                <a:latin typeface="Segoe" pitchFamily="34" charset="0"/>
              </a:rPr>
              <a:t>Appli-cation</a:t>
            </a:r>
            <a:r>
              <a:rPr lang="en-US" sz="2300" dirty="0" smtClean="0">
                <a:solidFill>
                  <a:srgbClr val="FFFFFF"/>
                </a:solidFill>
                <a:effectLst>
                  <a:outerShdw blurRad="38100" dist="38100" dir="2700000" algn="tl">
                    <a:srgbClr val="000000">
                      <a:alpha val="43137"/>
                    </a:srgbClr>
                  </a:outerShdw>
                </a:effectLst>
                <a:latin typeface="Segoe" pitchFamily="34" charset="0"/>
              </a:rPr>
              <a:t> </a:t>
            </a:r>
            <a:r>
              <a:rPr lang="en-US" sz="2300" dirty="0" err="1" smtClean="0">
                <a:solidFill>
                  <a:srgbClr val="FFFFFF"/>
                </a:solidFill>
                <a:effectLst>
                  <a:outerShdw blurRad="38100" dist="38100" dir="2700000" algn="tl">
                    <a:srgbClr val="000000">
                      <a:alpha val="43137"/>
                    </a:srgbClr>
                  </a:outerShdw>
                </a:effectLst>
                <a:latin typeface="Segoe" pitchFamily="34" charset="0"/>
              </a:rPr>
              <a:t>.Net</a:t>
            </a:r>
            <a:r>
              <a:rPr lang="en-US" sz="2300" dirty="0" smtClean="0">
                <a:solidFill>
                  <a:srgbClr val="FFFFFF"/>
                </a:solidFill>
                <a:effectLst>
                  <a:outerShdw blurRad="38100" dist="38100" dir="2700000" algn="tl">
                    <a:srgbClr val="000000">
                      <a:alpha val="43137"/>
                    </a:srgbClr>
                  </a:outerShdw>
                </a:effectLst>
                <a:latin typeface="Segoe" pitchFamily="34" charset="0"/>
              </a:rPr>
              <a:t> </a:t>
            </a:r>
          </a:p>
        </p:txBody>
      </p:sp>
      <p:pic>
        <p:nvPicPr>
          <p:cNvPr id="30" name="Picture 3" descr="C:\Program Files\Microsoft Resource DVD Artwork\DVD_ART\Artwork_Imagery\Shapes and Graphics\Internet Cloud\cloud 2.png"/>
          <p:cNvPicPr>
            <a:picLocks noChangeAspect="1" noChangeArrowheads="1"/>
          </p:cNvPicPr>
          <p:nvPr/>
        </p:nvPicPr>
        <p:blipFill>
          <a:blip r:embed="rId3"/>
          <a:srcRect/>
          <a:stretch>
            <a:fillRect/>
          </a:stretch>
        </p:blipFill>
        <p:spPr bwMode="auto">
          <a:xfrm>
            <a:off x="3390152" y="3428640"/>
            <a:ext cx="3566695" cy="1952027"/>
          </a:xfrm>
          <a:prstGeom prst="rect">
            <a:avLst/>
          </a:prstGeom>
          <a:noFill/>
        </p:spPr>
      </p:pic>
      <p:pic>
        <p:nvPicPr>
          <p:cNvPr id="20" name="Picture 17" descr="coursesetter_large.PNG"/>
          <p:cNvPicPr>
            <a:picLocks noChangeAspect="1"/>
          </p:cNvPicPr>
          <p:nvPr/>
        </p:nvPicPr>
        <p:blipFill>
          <a:blip r:embed="rId4" cstate="print"/>
          <a:stretch>
            <a:fillRect/>
          </a:stretch>
        </p:blipFill>
        <p:spPr>
          <a:xfrm>
            <a:off x="7378700" y="3847946"/>
            <a:ext cx="1902057" cy="1099287"/>
          </a:xfrm>
          <a:prstGeom prst="rect">
            <a:avLst/>
          </a:prstGeom>
          <a:ln>
            <a:solidFill>
              <a:schemeClr val="accent1">
                <a:lumMod val="90000"/>
              </a:schemeClr>
            </a:solidFill>
          </a:ln>
          <a:effectLst/>
          <a:scene3d>
            <a:camera prst="perspectiveContrastingLeftFacing"/>
            <a:lightRig rig="threePt" dir="t"/>
          </a:scene3d>
          <a:sp3d/>
        </p:spPr>
      </p:pic>
      <p:sp>
        <p:nvSpPr>
          <p:cNvPr id="9" name="Rounded Rectangle 8"/>
          <p:cNvSpPr/>
          <p:nvPr/>
        </p:nvSpPr>
        <p:spPr bwMode="auto">
          <a:xfrm>
            <a:off x="6180746" y="2608838"/>
            <a:ext cx="2391754" cy="1205985"/>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latin typeface="Segoe" pitchFamily="34" charset="0"/>
              </a:rPr>
              <a:t>Virtual Earth </a:t>
            </a:r>
            <a:r>
              <a:rPr lang="en-US" sz="2300" dirty="0" err="1" smtClean="0">
                <a:solidFill>
                  <a:srgbClr val="FFFFFF"/>
                </a:solidFill>
                <a:effectLst>
                  <a:outerShdw blurRad="38100" dist="38100" dir="2700000" algn="tl">
                    <a:srgbClr val="000000">
                      <a:alpha val="43137"/>
                    </a:srgbClr>
                  </a:outerShdw>
                </a:effectLst>
                <a:latin typeface="Segoe" pitchFamily="34" charset="0"/>
              </a:rPr>
              <a:t>dans</a:t>
            </a:r>
            <a:r>
              <a:rPr lang="en-US" sz="2300" dirty="0" smtClean="0">
                <a:solidFill>
                  <a:srgbClr val="FFFFFF"/>
                </a:solidFill>
                <a:effectLst>
                  <a:outerShdw blurRad="38100" dist="38100" dir="2700000" algn="tl">
                    <a:srgbClr val="000000">
                      <a:alpha val="43137"/>
                    </a:srgbClr>
                  </a:outerShdw>
                </a:effectLst>
                <a:latin typeface="Segoe" pitchFamily="34" charset="0"/>
              </a:rPr>
              <a:t> le </a:t>
            </a:r>
            <a:r>
              <a:rPr lang="en-US" sz="2300" dirty="0" err="1" smtClean="0">
                <a:solidFill>
                  <a:srgbClr val="FFFFFF"/>
                </a:solidFill>
                <a:effectLst>
                  <a:outerShdw blurRad="38100" dist="38100" dir="2700000" algn="tl">
                    <a:srgbClr val="000000">
                      <a:alpha val="43137"/>
                    </a:srgbClr>
                  </a:outerShdw>
                </a:effectLst>
                <a:latin typeface="Segoe" pitchFamily="34" charset="0"/>
              </a:rPr>
              <a:t>navigateur</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Rounded Rectangle 7"/>
          <p:cNvSpPr/>
          <p:nvPr/>
        </p:nvSpPr>
        <p:spPr bwMode="auto">
          <a:xfrm>
            <a:off x="556260" y="4670048"/>
            <a:ext cx="2705563" cy="1167885"/>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Service </a:t>
            </a:r>
            <a:r>
              <a:rPr lang="en-US" sz="2300" i="1" dirty="0" smtClean="0">
                <a:solidFill>
                  <a:srgbClr val="FFFFFF"/>
                </a:solidFill>
                <a:effectLst>
                  <a:outerShdw blurRad="38100" dist="38100" dir="2700000" algn="tl">
                    <a:srgbClr val="000000">
                      <a:alpha val="43137"/>
                    </a:srgbClr>
                  </a:outerShdw>
                </a:effectLst>
                <a:latin typeface="Segoe" pitchFamily="34" charset="0"/>
              </a:rPr>
              <a:t>Live  Search Maps</a:t>
            </a:r>
          </a:p>
        </p:txBody>
      </p:sp>
      <p:sp>
        <p:nvSpPr>
          <p:cNvPr id="12" name="Double flèche horizontale 11"/>
          <p:cNvSpPr/>
          <p:nvPr/>
        </p:nvSpPr>
        <p:spPr bwMode="auto">
          <a:xfrm rot="1948901">
            <a:off x="5356860" y="2430781"/>
            <a:ext cx="952500" cy="266700"/>
          </a:xfrm>
          <a:prstGeom prst="lef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Double flèche horizontale 30"/>
          <p:cNvSpPr/>
          <p:nvPr/>
        </p:nvSpPr>
        <p:spPr bwMode="auto">
          <a:xfrm rot="19938925">
            <a:off x="2970223" y="4332736"/>
            <a:ext cx="3488932" cy="266700"/>
          </a:xfrm>
          <a:prstGeom prst="lef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 descr="C:\Users\arib\Pictures\Presentation Stuff\Globe3.png"/>
          <p:cNvPicPr>
            <a:picLocks noChangeAspect="1" noChangeArrowheads="1"/>
          </p:cNvPicPr>
          <p:nvPr/>
        </p:nvPicPr>
        <p:blipFill>
          <a:blip r:embed="rId5" cstate="print"/>
          <a:stretch>
            <a:fillRect/>
          </a:stretch>
        </p:blipFill>
        <p:spPr bwMode="auto">
          <a:xfrm>
            <a:off x="3723564" y="3821920"/>
            <a:ext cx="2093594" cy="1678721"/>
          </a:xfrm>
          <a:prstGeom prst="rect">
            <a:avLst/>
          </a:prstGeom>
          <a:noFill/>
          <a:ln>
            <a:noFill/>
          </a:ln>
        </p:spPr>
      </p:pic>
      <p:sp>
        <p:nvSpPr>
          <p:cNvPr id="13" name="Rounded Rectangle 7"/>
          <p:cNvSpPr/>
          <p:nvPr/>
        </p:nvSpPr>
        <p:spPr bwMode="auto">
          <a:xfrm>
            <a:off x="2769765" y="1572064"/>
            <a:ext cx="1298896" cy="1167885"/>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Service</a:t>
            </a:r>
          </a:p>
          <a:p>
            <a:pPr algn="ctr" defTabSz="914099" fontAlgn="base">
              <a:spcBef>
                <a:spcPct val="0"/>
              </a:spcBef>
              <a:spcAft>
                <a:spcPct val="0"/>
              </a:spcAft>
            </a:pPr>
            <a:endParaRPr lang="en-US" sz="12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Web</a:t>
            </a:r>
          </a:p>
        </p:txBody>
      </p:sp>
      <p:sp>
        <p:nvSpPr>
          <p:cNvPr id="10" name="Double flèche horizontale 9"/>
          <p:cNvSpPr/>
          <p:nvPr/>
        </p:nvSpPr>
        <p:spPr bwMode="auto">
          <a:xfrm>
            <a:off x="2103120" y="2022656"/>
            <a:ext cx="952500" cy="266700"/>
          </a:xfrm>
          <a:prstGeom prst="lef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Double flèche horizontale 14"/>
          <p:cNvSpPr/>
          <p:nvPr/>
        </p:nvSpPr>
        <p:spPr bwMode="auto">
          <a:xfrm>
            <a:off x="3926048" y="2022656"/>
            <a:ext cx="674544" cy="266700"/>
          </a:xfrm>
          <a:prstGeom prst="lef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9"/>
          <p:cNvGrpSpPr/>
          <p:nvPr/>
        </p:nvGrpSpPr>
        <p:grpSpPr>
          <a:xfrm>
            <a:off x="7363326" y="-305026"/>
            <a:ext cx="2495059" cy="858467"/>
            <a:chOff x="5587355" y="4458287"/>
            <a:chExt cx="3358525" cy="858467"/>
          </a:xfrm>
        </p:grpSpPr>
        <p:sp>
          <p:nvSpPr>
            <p:cNvPr id="60" name="Rounded Rectangle 6"/>
            <p:cNvSpPr/>
            <p:nvPr/>
          </p:nvSpPr>
          <p:spPr bwMode="auto">
            <a:xfrm>
              <a:off x="5590845" y="4458287"/>
              <a:ext cx="3355035" cy="858467"/>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2" name="TextBox 833617"/>
            <p:cNvSpPr txBox="1">
              <a:spLocks noChangeArrowheads="1"/>
            </p:cNvSpPr>
            <p:nvPr/>
          </p:nvSpPr>
          <p:spPr bwMode="auto">
            <a:xfrm>
              <a:off x="5587355" y="4814589"/>
              <a:ext cx="2644140" cy="443198"/>
            </a:xfrm>
            <a:prstGeom prst="rect">
              <a:avLst/>
            </a:prstGeom>
            <a:noFill/>
            <a:ln w="9525">
              <a:noFill/>
              <a:miter lim="800000"/>
              <a:headEnd/>
              <a:tailEnd/>
            </a:ln>
          </p:spPr>
          <p:txBody>
            <a:bodyPr wrap="square">
              <a:spAutoFit/>
            </a:bodyPr>
            <a:lstStyle/>
            <a:p>
              <a:pPr>
                <a:lnSpc>
                  <a:spcPct val="95000"/>
                </a:lnSpc>
                <a:spcBef>
                  <a:spcPct val="10000"/>
                </a:spcBef>
              </a:pPr>
              <a:r>
                <a:rPr lang="en-U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Intelligence</a:t>
              </a:r>
              <a:endParaRPr lang="en-U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sp>
        <p:nvSpPr>
          <p:cNvPr id="33" name="Titre 32"/>
          <p:cNvSpPr>
            <a:spLocks noGrp="1"/>
          </p:cNvSpPr>
          <p:nvPr>
            <p:ph type="title"/>
          </p:nvPr>
        </p:nvSpPr>
        <p:spPr>
          <a:xfrm>
            <a:off x="142844" y="302872"/>
            <a:ext cx="9001156" cy="1384995"/>
          </a:xfrm>
        </p:spPr>
        <p:txBody>
          <a:bodyPr/>
          <a:lstStyle/>
          <a:p>
            <a:r>
              <a:rPr lang="fr-FR" dirty="0" smtClean="0"/>
              <a:t/>
            </a:r>
            <a:br>
              <a:rPr lang="fr-FR" dirty="0" smtClean="0"/>
            </a:br>
            <a:r>
              <a:rPr lang="fr-FR" sz="2800" dirty="0" smtClean="0"/>
              <a:t>Vos données disponibles de partout et à tout instant</a:t>
            </a:r>
            <a:endParaRPr lang="fr-FR" dirty="0"/>
          </a:p>
        </p:txBody>
      </p:sp>
      <p:sp>
        <p:nvSpPr>
          <p:cNvPr id="28" name="Rectangle 2"/>
          <p:cNvSpPr txBox="1">
            <a:spLocks noChangeArrowheads="1"/>
          </p:cNvSpPr>
          <p:nvPr/>
        </p:nvSpPr>
        <p:spPr>
          <a:xfrm>
            <a:off x="0" y="5715000"/>
            <a:ext cx="914400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2740" eaLnBrk="0" hangingPunct="0">
              <a:lnSpc>
                <a:spcPct val="90000"/>
              </a:lnSpc>
              <a:defRPr/>
            </a:pPr>
            <a:r>
              <a:rPr lang="en-US" sz="4000" i="1"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Fiabilité</a:t>
            </a:r>
            <a:r>
              <a:rPr lang="en-US"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 </a:t>
            </a:r>
            <a:r>
              <a:rPr lang="en-US" sz="4000" i="1"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Productivité</a:t>
            </a:r>
            <a:r>
              <a:rPr lang="en-US"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 Intelligence Métier</a:t>
            </a:r>
            <a:endParaRPr lang="en-US" sz="40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grpSp>
        <p:nvGrpSpPr>
          <p:cNvPr id="3" name="Groupe 39"/>
          <p:cNvGrpSpPr/>
          <p:nvPr/>
        </p:nvGrpSpPr>
        <p:grpSpPr>
          <a:xfrm>
            <a:off x="6169618" y="1644016"/>
            <a:ext cx="2776262" cy="3712844"/>
            <a:chOff x="6169618" y="1644016"/>
            <a:chExt cx="2776262" cy="3712844"/>
          </a:xfrm>
        </p:grpSpPr>
        <p:sp>
          <p:nvSpPr>
            <p:cNvPr id="36" name="Rounded Rectangle 6"/>
            <p:cNvSpPr/>
            <p:nvPr/>
          </p:nvSpPr>
          <p:spPr bwMode="auto">
            <a:xfrm>
              <a:off x="6169618" y="1644016"/>
              <a:ext cx="2776262" cy="3712844"/>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7" name="Rectangle 166"/>
            <p:cNvSpPr>
              <a:spLocks noChangeArrowheads="1"/>
            </p:cNvSpPr>
            <p:nvPr/>
          </p:nvSpPr>
          <p:spPr bwMode="auto">
            <a:xfrm>
              <a:off x="6446520" y="2362200"/>
              <a:ext cx="2186177" cy="1595302"/>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en-US" sz="1600" dirty="0" err="1" smtClean="0"/>
                <a:t>Intégrer</a:t>
              </a:r>
              <a:r>
                <a:rPr lang="en-US" sz="1600" dirty="0" smtClean="0"/>
                <a:t> </a:t>
              </a:r>
              <a:r>
                <a:rPr lang="en-US" sz="1600" dirty="0" err="1" smtClean="0"/>
                <a:t>toutes</a:t>
              </a:r>
              <a:r>
                <a:rPr lang="en-US" sz="1600" dirty="0" smtClean="0"/>
                <a:t> les </a:t>
              </a:r>
              <a:r>
                <a:rPr lang="en-US" sz="1600" dirty="0" err="1" smtClean="0"/>
                <a:t>données</a:t>
              </a:r>
              <a:endParaRPr lang="en-US" sz="1600" dirty="0" smtClean="0"/>
            </a:p>
            <a:p>
              <a:pPr marL="166682" indent="-166682">
                <a:lnSpc>
                  <a:spcPts val="1400"/>
                </a:lnSpc>
                <a:spcBef>
                  <a:spcPct val="50000"/>
                </a:spcBef>
                <a:buClr>
                  <a:schemeClr val="tx2"/>
                </a:buClr>
                <a:buFont typeface="Arial" pitchFamily="34" charset="0"/>
                <a:buChar char="•"/>
              </a:pPr>
              <a:r>
                <a:rPr lang="en-US" sz="1600" dirty="0" err="1" smtClean="0"/>
                <a:t>Délivrer</a:t>
              </a:r>
              <a:r>
                <a:rPr lang="en-US" sz="1600" dirty="0" smtClean="0"/>
                <a:t> </a:t>
              </a:r>
              <a:r>
                <a:rPr lang="en-US" sz="1600" dirty="0" err="1" smtClean="0"/>
                <a:t>une</a:t>
              </a:r>
              <a:r>
                <a:rPr lang="en-US" sz="1600" dirty="0" smtClean="0"/>
                <a:t> information </a:t>
              </a:r>
              <a:r>
                <a:rPr lang="en-US" sz="1600" dirty="0" err="1" smtClean="0"/>
                <a:t>pertinente</a:t>
              </a:r>
              <a:endParaRPr lang="en-US" sz="1600" dirty="0" smtClean="0"/>
            </a:p>
            <a:p>
              <a:pPr marL="166682" indent="-166682">
                <a:lnSpc>
                  <a:spcPts val="1400"/>
                </a:lnSpc>
                <a:spcBef>
                  <a:spcPct val="50000"/>
                </a:spcBef>
                <a:buClr>
                  <a:schemeClr val="tx2"/>
                </a:buClr>
                <a:buFont typeface="Arial" pitchFamily="34" charset="0"/>
                <a:buChar char="•"/>
              </a:pPr>
              <a:r>
                <a:rPr lang="en-US" sz="1600" dirty="0" err="1" smtClean="0"/>
                <a:t>Faciliter</a:t>
              </a:r>
              <a:r>
                <a:rPr lang="en-US" sz="1600" dirty="0" smtClean="0"/>
                <a:t> les </a:t>
              </a:r>
              <a:r>
                <a:rPr lang="en-US" sz="1600" dirty="0" err="1" smtClean="0"/>
                <a:t>prises</a:t>
              </a:r>
              <a:r>
                <a:rPr lang="en-US" sz="1600" dirty="0" smtClean="0"/>
                <a:t> de </a:t>
              </a:r>
              <a:r>
                <a:rPr lang="en-US" sz="1600" dirty="0" err="1" smtClean="0"/>
                <a:t>décision</a:t>
              </a:r>
              <a:endParaRPr lang="en-US" sz="1600" dirty="0" smtClean="0"/>
            </a:p>
          </p:txBody>
        </p:sp>
        <p:sp>
          <p:nvSpPr>
            <p:cNvPr id="168" name="TextBox 833617"/>
            <p:cNvSpPr txBox="1">
              <a:spLocks noChangeArrowheads="1"/>
            </p:cNvSpPr>
            <p:nvPr/>
          </p:nvSpPr>
          <p:spPr bwMode="auto">
            <a:xfrm>
              <a:off x="6233160" y="1828800"/>
              <a:ext cx="2644140" cy="443198"/>
            </a:xfrm>
            <a:prstGeom prst="rect">
              <a:avLst/>
            </a:prstGeom>
            <a:noFill/>
            <a:ln w="9525">
              <a:noFill/>
              <a:miter lim="800000"/>
              <a:headEnd/>
              <a:tailEnd/>
            </a:ln>
          </p:spPr>
          <p:txBody>
            <a:bodyPr wrap="square">
              <a:spAutoFit/>
            </a:bodyPr>
            <a:lstStyle/>
            <a:p>
              <a:pPr algn="ctr">
                <a:lnSpc>
                  <a:spcPct val="95000"/>
                </a:lnSpc>
                <a:spcBef>
                  <a:spcPct val="10000"/>
                </a:spcBef>
              </a:pPr>
              <a:r>
                <a:rPr lang="en-U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Intelligence</a:t>
              </a:r>
              <a:endParaRPr lang="en-U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nvGrpSpPr>
            <p:cNvPr id="4" name="Group 30"/>
            <p:cNvGrpSpPr/>
            <p:nvPr/>
          </p:nvGrpSpPr>
          <p:grpSpPr>
            <a:xfrm>
              <a:off x="6781800" y="4038600"/>
              <a:ext cx="1510555" cy="1007035"/>
              <a:chOff x="8025164" y="4711692"/>
              <a:chExt cx="1510555" cy="1007035"/>
            </a:xfrm>
          </p:grpSpPr>
          <p:pic>
            <p:nvPicPr>
              <p:cNvPr id="160"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3" cstate="print"/>
              <a:srcRect/>
              <a:stretch>
                <a:fillRect/>
              </a:stretch>
            </p:blipFill>
            <p:spPr bwMode="ltGray">
              <a:xfrm>
                <a:off x="8665270" y="4924880"/>
                <a:ext cx="698726" cy="698725"/>
              </a:xfrm>
              <a:prstGeom prst="rect">
                <a:avLst/>
              </a:prstGeom>
              <a:noFill/>
              <a:effectLst>
                <a:outerShdw blurRad="76200" dist="12700" dir="8100000" sy="-23000" kx="800400" algn="br" rotWithShape="0">
                  <a:prstClr val="black">
                    <a:alpha val="20000"/>
                  </a:prstClr>
                </a:outerShdw>
              </a:effectLst>
            </p:spPr>
          </p:pic>
          <p:pic>
            <p:nvPicPr>
              <p:cNvPr id="162"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4" cstate="print"/>
              <a:srcRect/>
              <a:stretch>
                <a:fillRect/>
              </a:stretch>
            </p:blipFill>
            <p:spPr bwMode="ltGray">
              <a:xfrm>
                <a:off x="8572847" y="5374255"/>
                <a:ext cx="331478" cy="331477"/>
              </a:xfrm>
              <a:prstGeom prst="rect">
                <a:avLst/>
              </a:prstGeom>
              <a:noFill/>
              <a:effectLst>
                <a:outerShdw blurRad="76200" dist="12700" dir="8100000" sy="-23000" kx="800400" algn="br" rotWithShape="0">
                  <a:prstClr val="black">
                    <a:alpha val="20000"/>
                  </a:prstClr>
                </a:outerShdw>
              </a:effectLst>
            </p:spPr>
          </p:pic>
          <p:pic>
            <p:nvPicPr>
              <p:cNvPr id="164" name="Picture 3" descr="C:\Program Files\Microsoft Resource DVD Artwork\DVD_ART\Artwork_Imagery\HARDWARE_IMAGERY\Illustration - Misc Hardware\Windows Vista Illustration Icons\Ann Help.png"/>
              <p:cNvPicPr>
                <a:picLocks noChangeAspect="1" noChangeArrowheads="1"/>
              </p:cNvPicPr>
              <p:nvPr/>
            </p:nvPicPr>
            <p:blipFill>
              <a:blip r:embed="rId5" cstate="print"/>
              <a:srcRect/>
              <a:stretch>
                <a:fillRect/>
              </a:stretch>
            </p:blipFill>
            <p:spPr bwMode="ltGray">
              <a:xfrm>
                <a:off x="8429769" y="4846676"/>
                <a:ext cx="302152" cy="302151"/>
              </a:xfrm>
              <a:prstGeom prst="rect">
                <a:avLst/>
              </a:prstGeom>
              <a:noFill/>
            </p:spPr>
          </p:pic>
          <p:pic>
            <p:nvPicPr>
              <p:cNvPr id="159" name="Picture 6" descr="C:\Program Files\Microsoft Resource DVD Artwork\DVD_ART\Artwork_Imagery\HARDWARE_IMAGERY\Illustration - Misc Hardware\XML Icons\data.png"/>
              <p:cNvPicPr>
                <a:picLocks noChangeAspect="1" noChangeArrowheads="1"/>
              </p:cNvPicPr>
              <p:nvPr/>
            </p:nvPicPr>
            <p:blipFill>
              <a:blip r:embed="rId6" cstate="print"/>
              <a:srcRect/>
              <a:stretch>
                <a:fillRect/>
              </a:stretch>
            </p:blipFill>
            <p:spPr bwMode="ltGray">
              <a:xfrm>
                <a:off x="8833372" y="4711692"/>
                <a:ext cx="702347" cy="600187"/>
              </a:xfrm>
              <a:prstGeom prst="rect">
                <a:avLst/>
              </a:prstGeom>
              <a:noFill/>
              <a:effectLst>
                <a:outerShdw blurRad="76200" dist="12700" dir="8100000" sy="-23000" kx="800400" algn="br" rotWithShape="0">
                  <a:prstClr val="black">
                    <a:alpha val="20000"/>
                  </a:prstClr>
                </a:outerShdw>
              </a:effectLst>
            </p:spPr>
          </p:pic>
          <p:pic>
            <p:nvPicPr>
              <p:cNvPr id="161" name="Picture 11" descr="C:\Program Files\Microsoft Resource DVD Artwork\DVD_ART\Artwork_Imagery\Shapes and Graphics\Arrows - arrow\Curved\orange and yellow shadowed bottom arrow.png"/>
              <p:cNvPicPr>
                <a:picLocks noChangeAspect="1" noChangeArrowheads="1"/>
              </p:cNvPicPr>
              <p:nvPr/>
            </p:nvPicPr>
            <p:blipFill>
              <a:blip r:embed="rId7" cstate="print"/>
              <a:srcRect/>
              <a:stretch>
                <a:fillRect/>
              </a:stretch>
            </p:blipFill>
            <p:spPr bwMode="ltGray">
              <a:xfrm rot="19920978">
                <a:off x="8408441" y="5336955"/>
                <a:ext cx="684878" cy="381772"/>
              </a:xfrm>
              <a:prstGeom prst="rect">
                <a:avLst/>
              </a:prstGeom>
              <a:noFill/>
            </p:spPr>
          </p:pic>
          <p:pic>
            <p:nvPicPr>
              <p:cNvPr id="163" name="Picture 11" descr="C:\Program Files\Microsoft Resource DVD Artwork\DVD_ART\Artwork_Imagery\Shapes and Graphics\Arrows - arrow\Curved\orange and yellow shadowed bottom arrow.png"/>
              <p:cNvPicPr>
                <a:picLocks noChangeAspect="1" noChangeArrowheads="1"/>
              </p:cNvPicPr>
              <p:nvPr/>
            </p:nvPicPr>
            <p:blipFill>
              <a:blip r:embed="rId7" cstate="print"/>
              <a:srcRect/>
              <a:stretch>
                <a:fillRect/>
              </a:stretch>
            </p:blipFill>
            <p:spPr bwMode="ltGray">
              <a:xfrm rot="8281635">
                <a:off x="8242731" y="4835840"/>
                <a:ext cx="684878" cy="381772"/>
              </a:xfrm>
              <a:prstGeom prst="rect">
                <a:avLst/>
              </a:prstGeom>
              <a:noFill/>
              <a:effectLst>
                <a:outerShdw blurRad="76200" dist="12700" dir="8100000" sy="-23000" kx="800400" algn="br" rotWithShape="0">
                  <a:prstClr val="black">
                    <a:alpha val="20000"/>
                  </a:prstClr>
                </a:outerShdw>
              </a:effectLst>
            </p:spPr>
          </p:pic>
          <p:pic>
            <p:nvPicPr>
              <p:cNvPr id="165"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8" cstate="print"/>
              <a:srcRect/>
              <a:stretch>
                <a:fillRect/>
              </a:stretch>
            </p:blipFill>
            <p:spPr bwMode="ltGray">
              <a:xfrm>
                <a:off x="8025164" y="4864450"/>
                <a:ext cx="700536" cy="725163"/>
              </a:xfrm>
              <a:prstGeom prst="rect">
                <a:avLst/>
              </a:prstGeom>
              <a:noFill/>
              <a:effectLst>
                <a:outerShdw blurRad="76200" dist="12700" dir="8100000" sy="-23000" kx="800400" algn="br" rotWithShape="0">
                  <a:prstClr val="black">
                    <a:alpha val="20000"/>
                  </a:prstClr>
                </a:outerShdw>
              </a:effectLst>
            </p:spPr>
          </p:pic>
        </p:grpSp>
      </p:grpSp>
      <p:pic>
        <p:nvPicPr>
          <p:cNvPr id="38914" name="Picture 2" descr="http://www1.alterkom.pl/LinkClick.aspx?link=microsoft%2fsqlserver2008_logo.jpg&amp;tabid=142&amp;mid=1734"/>
          <p:cNvPicPr>
            <a:picLocks noChangeAspect="1" noChangeArrowheads="1"/>
          </p:cNvPicPr>
          <p:nvPr/>
        </p:nvPicPr>
        <p:blipFill>
          <a:blip r:embed="rId9"/>
          <a:srcRect/>
          <a:stretch>
            <a:fillRect/>
          </a:stretch>
        </p:blipFill>
        <p:spPr bwMode="auto">
          <a:xfrm>
            <a:off x="0" y="0"/>
            <a:ext cx="3632200" cy="864463"/>
          </a:xfrm>
          <a:prstGeom prst="rect">
            <a:avLst/>
          </a:prstGeom>
          <a:noFill/>
        </p:spPr>
      </p:pic>
      <p:grpSp>
        <p:nvGrpSpPr>
          <p:cNvPr id="5" name="Groupe 28"/>
          <p:cNvGrpSpPr/>
          <p:nvPr/>
        </p:nvGrpSpPr>
        <p:grpSpPr>
          <a:xfrm>
            <a:off x="251460" y="1644016"/>
            <a:ext cx="2796540" cy="3705224"/>
            <a:chOff x="251460" y="1644016"/>
            <a:chExt cx="2796540" cy="3705224"/>
          </a:xfrm>
        </p:grpSpPr>
        <p:grpSp>
          <p:nvGrpSpPr>
            <p:cNvPr id="6" name="Groupe 37"/>
            <p:cNvGrpSpPr/>
            <p:nvPr/>
          </p:nvGrpSpPr>
          <p:grpSpPr>
            <a:xfrm>
              <a:off x="251460" y="1644016"/>
              <a:ext cx="2796540" cy="3705224"/>
              <a:chOff x="251460" y="1644016"/>
              <a:chExt cx="2796540" cy="3705224"/>
            </a:xfrm>
          </p:grpSpPr>
          <p:sp>
            <p:nvSpPr>
              <p:cNvPr id="38" name="Rounded Rectangle 5"/>
              <p:cNvSpPr/>
              <p:nvPr/>
            </p:nvSpPr>
            <p:spPr bwMode="auto">
              <a:xfrm>
                <a:off x="251460" y="1644016"/>
                <a:ext cx="2697480" cy="3705224"/>
              </a:xfrm>
              <a:prstGeom prst="roundRect">
                <a:avLst>
                  <a:gd name="adj" fmla="val 1073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7" name="Group 43"/>
              <p:cNvGrpSpPr/>
              <p:nvPr/>
            </p:nvGrpSpPr>
            <p:grpSpPr>
              <a:xfrm>
                <a:off x="434340" y="1828798"/>
                <a:ext cx="2613660" cy="1666293"/>
                <a:chOff x="640661" y="5037005"/>
                <a:chExt cx="8314779" cy="711889"/>
              </a:xfrm>
            </p:grpSpPr>
            <p:sp>
              <p:nvSpPr>
                <p:cNvPr id="40" name="Rectangle 39"/>
                <p:cNvSpPr>
                  <a:spLocks noChangeArrowheads="1"/>
                </p:cNvSpPr>
                <p:nvPr/>
              </p:nvSpPr>
              <p:spPr bwMode="auto">
                <a:xfrm>
                  <a:off x="640661" y="5297444"/>
                  <a:ext cx="8314779" cy="451450"/>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fr-FR" sz="1600" smtClean="0"/>
                    <a:t>Protéger les données</a:t>
                  </a:r>
                </a:p>
                <a:p>
                  <a:pPr marL="166682" indent="-166682">
                    <a:lnSpc>
                      <a:spcPts val="1400"/>
                    </a:lnSpc>
                    <a:spcBef>
                      <a:spcPct val="50000"/>
                    </a:spcBef>
                    <a:buClr>
                      <a:schemeClr val="tx2"/>
                    </a:buClr>
                    <a:buFont typeface="Arial" pitchFamily="34" charset="0"/>
                    <a:buChar char="•"/>
                  </a:pPr>
                  <a:r>
                    <a:rPr lang="fr-FR" sz="1600" smtClean="0"/>
                    <a:t>Assurer la disponibilité</a:t>
                  </a:r>
                </a:p>
                <a:p>
                  <a:pPr marL="166682" indent="-166682">
                    <a:lnSpc>
                      <a:spcPts val="1400"/>
                    </a:lnSpc>
                    <a:spcBef>
                      <a:spcPct val="50000"/>
                    </a:spcBef>
                    <a:buClr>
                      <a:schemeClr val="tx2"/>
                    </a:buClr>
                    <a:buFont typeface="Arial" pitchFamily="34" charset="0"/>
                    <a:buChar char="•"/>
                  </a:pPr>
                  <a:r>
                    <a:rPr lang="fr-FR" sz="1600" smtClean="0"/>
                    <a:t>Avoir des temps de réponse  prévisibles</a:t>
                  </a:r>
                </a:p>
              </p:txBody>
            </p:sp>
            <p:sp>
              <p:nvSpPr>
                <p:cNvPr id="41" name="TextBox 833617"/>
                <p:cNvSpPr txBox="1">
                  <a:spLocks noChangeArrowheads="1"/>
                </p:cNvSpPr>
                <p:nvPr/>
              </p:nvSpPr>
              <p:spPr bwMode="auto">
                <a:xfrm>
                  <a:off x="1683039" y="5037005"/>
                  <a:ext cx="4693104" cy="189347"/>
                </a:xfrm>
                <a:prstGeom prst="rect">
                  <a:avLst/>
                </a:prstGeom>
                <a:noFill/>
                <a:ln w="9525">
                  <a:noFill/>
                  <a:miter lim="800000"/>
                  <a:headEnd/>
                  <a:tailEnd/>
                </a:ln>
              </p:spPr>
              <p:txBody>
                <a:bodyPr wrap="square">
                  <a:spAutoFit/>
                </a:bodyPr>
                <a:lstStyle/>
                <a:p>
                  <a:pPr>
                    <a:lnSpc>
                      <a:spcPct val="95000"/>
                    </a:lnSpc>
                    <a:spcBef>
                      <a:spcPct val="10000"/>
                    </a:spcBef>
                  </a:pPr>
                  <a:r>
                    <a:rPr lang="fr-FR" altLang="zh-CN" sz="2400" b="1" i="1" kern="0" spc="-125"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Fiabilité</a:t>
                  </a:r>
                  <a:endParaRPr lang="fr-FR" altLang="zh-CN" sz="2400" b="1" i="1" kern="0" spc="-125">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grpSp>
        <p:grpSp>
          <p:nvGrpSpPr>
            <p:cNvPr id="8" name="Group 22"/>
            <p:cNvGrpSpPr/>
            <p:nvPr/>
          </p:nvGrpSpPr>
          <p:grpSpPr>
            <a:xfrm>
              <a:off x="948583" y="3888335"/>
              <a:ext cx="985614" cy="1004281"/>
              <a:chOff x="1600200" y="1606130"/>
              <a:chExt cx="645459" cy="742406"/>
            </a:xfrm>
          </p:grpSpPr>
          <p:pic>
            <p:nvPicPr>
              <p:cNvPr id="32" name="Picture 2" descr="C:\Work\Katmai Marketing\PAG_icon library\PAG_icon library\Database blue.png"/>
              <p:cNvPicPr>
                <a:picLocks noChangeAspect="1" noChangeArrowheads="1"/>
              </p:cNvPicPr>
              <p:nvPr/>
            </p:nvPicPr>
            <p:blipFill>
              <a:blip r:embed="rId10" cstate="print"/>
              <a:srcRect/>
              <a:stretch>
                <a:fillRect/>
              </a:stretch>
            </p:blipFill>
            <p:spPr bwMode="auto">
              <a:xfrm>
                <a:off x="1736163" y="1734669"/>
                <a:ext cx="509496" cy="613867"/>
              </a:xfrm>
              <a:prstGeom prst="rect">
                <a:avLst/>
              </a:prstGeom>
              <a:noFill/>
            </p:spPr>
          </p:pic>
          <p:pic>
            <p:nvPicPr>
              <p:cNvPr id="34" name="Picture 3" descr="C:\Work\Katmai Marketing\PAG_icon library\PAG_icon library\Security Threat Detected.png"/>
              <p:cNvPicPr>
                <a:picLocks noChangeAspect="1" noChangeArrowheads="1"/>
              </p:cNvPicPr>
              <p:nvPr/>
            </p:nvPicPr>
            <p:blipFill>
              <a:blip r:embed="rId11" cstate="print"/>
              <a:srcRect/>
              <a:stretch>
                <a:fillRect/>
              </a:stretch>
            </p:blipFill>
            <p:spPr bwMode="auto">
              <a:xfrm>
                <a:off x="1600200" y="1606130"/>
                <a:ext cx="550582" cy="628881"/>
              </a:xfrm>
              <a:prstGeom prst="rect">
                <a:avLst/>
              </a:prstGeom>
              <a:noFill/>
            </p:spPr>
          </p:pic>
        </p:grpSp>
      </p:grpSp>
      <p:grpSp>
        <p:nvGrpSpPr>
          <p:cNvPr id="9" name="Groupe 41"/>
          <p:cNvGrpSpPr/>
          <p:nvPr/>
        </p:nvGrpSpPr>
        <p:grpSpPr>
          <a:xfrm>
            <a:off x="3047172" y="1644016"/>
            <a:ext cx="3024214" cy="3712844"/>
            <a:chOff x="3047172" y="1644016"/>
            <a:chExt cx="3024214" cy="3712844"/>
          </a:xfrm>
        </p:grpSpPr>
        <p:grpSp>
          <p:nvGrpSpPr>
            <p:cNvPr id="10" name="Groupe 38"/>
            <p:cNvGrpSpPr/>
            <p:nvPr/>
          </p:nvGrpSpPr>
          <p:grpSpPr>
            <a:xfrm>
              <a:off x="3047172" y="1644016"/>
              <a:ext cx="3024214" cy="3712844"/>
              <a:chOff x="3047172" y="1644016"/>
              <a:chExt cx="3024214" cy="3712844"/>
            </a:xfrm>
          </p:grpSpPr>
          <p:sp>
            <p:nvSpPr>
              <p:cNvPr id="49" name="Rounded Rectangle 8"/>
              <p:cNvSpPr/>
              <p:nvPr/>
            </p:nvSpPr>
            <p:spPr bwMode="auto">
              <a:xfrm>
                <a:off x="3047172" y="1644016"/>
                <a:ext cx="3024214" cy="3712844"/>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50" name="Rectangle 49"/>
              <p:cNvSpPr>
                <a:spLocks noChangeArrowheads="1"/>
              </p:cNvSpPr>
              <p:nvPr/>
            </p:nvSpPr>
            <p:spPr bwMode="auto">
              <a:xfrm>
                <a:off x="3200400" y="2438399"/>
                <a:ext cx="2819400" cy="1236230"/>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fr-FR" sz="1600" smtClean="0"/>
                  <a:t>Administration par règles</a:t>
                </a:r>
              </a:p>
              <a:p>
                <a:pPr marL="166682" indent="-166682">
                  <a:lnSpc>
                    <a:spcPts val="1400"/>
                  </a:lnSpc>
                  <a:spcBef>
                    <a:spcPct val="50000"/>
                  </a:spcBef>
                  <a:buClr>
                    <a:schemeClr val="tx2"/>
                  </a:buClr>
                  <a:buFont typeface="Arial" pitchFamily="34" charset="0"/>
                  <a:buChar char="•"/>
                </a:pPr>
                <a:r>
                  <a:rPr lang="fr-FR" sz="1600" smtClean="0"/>
                  <a:t>Développement d’application simplifié</a:t>
                </a:r>
              </a:p>
              <a:p>
                <a:pPr marL="166682" indent="-166682">
                  <a:lnSpc>
                    <a:spcPts val="1400"/>
                  </a:lnSpc>
                  <a:spcBef>
                    <a:spcPct val="50000"/>
                  </a:spcBef>
                  <a:buClr>
                    <a:schemeClr val="tx2"/>
                  </a:buClr>
                  <a:buFont typeface="Arial" pitchFamily="34" charset="0"/>
                  <a:buChar char="•"/>
                </a:pPr>
                <a:r>
                  <a:rPr lang="fr-FR" sz="1600" smtClean="0"/>
                  <a:t>Stocker tous les types de données</a:t>
                </a:r>
              </a:p>
            </p:txBody>
          </p:sp>
          <p:sp>
            <p:nvSpPr>
              <p:cNvPr id="51" name="TextBox 833617"/>
              <p:cNvSpPr txBox="1">
                <a:spLocks noChangeArrowheads="1"/>
              </p:cNvSpPr>
              <p:nvPr/>
            </p:nvSpPr>
            <p:spPr bwMode="auto">
              <a:xfrm>
                <a:off x="3649980" y="1828800"/>
                <a:ext cx="1844040" cy="443198"/>
              </a:xfrm>
              <a:prstGeom prst="rect">
                <a:avLst/>
              </a:prstGeom>
              <a:noFill/>
              <a:ln w="9525">
                <a:noFill/>
                <a:miter lim="800000"/>
                <a:headEnd/>
                <a:tailEnd/>
              </a:ln>
            </p:spPr>
            <p:txBody>
              <a:bodyPr wrap="square">
                <a:spAutoFit/>
              </a:bodyPr>
              <a:lstStyle/>
              <a:p>
                <a:pPr>
                  <a:lnSpc>
                    <a:spcPct val="95000"/>
                  </a:lnSpc>
                  <a:spcBef>
                    <a:spcPct val="10000"/>
                  </a:spcBef>
                </a:pPr>
                <a:r>
                  <a:rPr lang="fr-FR" altLang="zh-CN" sz="2400" b="1" i="1" kern="0" spc="-125"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Productivité</a:t>
                </a:r>
                <a:endParaRPr lang="fr-FR" altLang="zh-CN" sz="2400" b="1" i="1" kern="0" spc="-125">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pic>
          <p:nvPicPr>
            <p:cNvPr id="45" name="Picture 12" descr="C:\Program Files\Microsoft Resource DVD Artwork\DVD_ART\Artwork_Imagery\HARDWARE_IMAGERY\Illustration - Misc Hardware\Windows Vista Illustration Icons\Server.png"/>
            <p:cNvPicPr>
              <a:picLocks noChangeAspect="1" noChangeArrowheads="1"/>
            </p:cNvPicPr>
            <p:nvPr/>
          </p:nvPicPr>
          <p:blipFill>
            <a:blip r:embed="rId12"/>
            <a:srcRect/>
            <a:stretch>
              <a:fillRect/>
            </a:stretch>
          </p:blipFill>
          <p:spPr bwMode="auto">
            <a:xfrm>
              <a:off x="4356931" y="3817121"/>
              <a:ext cx="946639" cy="1295400"/>
            </a:xfrm>
            <a:prstGeom prst="rect">
              <a:avLst/>
            </a:prstGeom>
            <a:ln>
              <a:headEnd type="none" w="med" len="med"/>
              <a:tailEnd type="none" w="med" len="med"/>
            </a:ln>
          </p:spPr>
        </p:pic>
        <p:pic>
          <p:nvPicPr>
            <p:cNvPr id="48" name="Picture 32" descr="policy rules"/>
            <p:cNvPicPr>
              <a:picLocks noChangeAspect="1" noChangeArrowheads="1"/>
            </p:cNvPicPr>
            <p:nvPr/>
          </p:nvPicPr>
          <p:blipFill>
            <a:blip r:embed="rId13" cstate="print"/>
            <a:srcRect/>
            <a:stretch>
              <a:fillRect/>
            </a:stretch>
          </p:blipFill>
          <p:spPr bwMode="auto">
            <a:xfrm>
              <a:off x="4075631" y="4451648"/>
              <a:ext cx="461583" cy="403187"/>
            </a:xfrm>
            <a:prstGeom prst="rect">
              <a:avLst/>
            </a:prstGeom>
            <a:ln>
              <a:headEnd type="none" w="med" len="med"/>
              <a:tailEnd type="none" w="med" len="me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9" presetClass="emph" presetSubtype="0" nodeType="withEffect">
                                  <p:stCondLst>
                                    <p:cond delay="0"/>
                                  </p:stCondLst>
                                  <p:childTnLst>
                                    <p:set>
                                      <p:cBhvr rctx="PPT">
                                        <p:cTn id="9" dur="indefinite"/>
                                        <p:tgtEl>
                                          <p:spTgt spid="9"/>
                                        </p:tgtEl>
                                        <p:attrNameLst>
                                          <p:attrName>style.opacity</p:attrName>
                                        </p:attrNameLst>
                                      </p:cBhvr>
                                      <p:to>
                                        <p:strVal val="0.5"/>
                                      </p:to>
                                    </p:set>
                                    <p:animEffect filter="image" prLst="opacity: 0.5">
                                      <p:cBhvr rctx="IE">
                                        <p:cTn id="10"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4"/>
          <p:cNvSpPr>
            <a:spLocks noGrp="1" noChangeArrowheads="1"/>
          </p:cNvSpPr>
          <p:nvPr>
            <p:ph type="title"/>
          </p:nvPr>
        </p:nvSpPr>
        <p:spPr>
          <a:xfrm>
            <a:off x="381000" y="228600"/>
            <a:ext cx="8393113" cy="1034129"/>
          </a:xfrm>
        </p:spPr>
        <p:txBody>
          <a:bodyPr>
            <a:normAutofit fontScale="90000"/>
          </a:bodyPr>
          <a:lstStyle/>
          <a:p>
            <a:r>
              <a:rPr lang="en-US" sz="4800" dirty="0" smtClean="0"/>
              <a:t>SQL Server 2008</a:t>
            </a:r>
            <a:r>
              <a:rPr lang="en-US" b="1" dirty="0" smtClean="0"/>
              <a:t/>
            </a:r>
            <a:br>
              <a:rPr lang="en-US" b="1" dirty="0" smtClean="0"/>
            </a:br>
            <a:r>
              <a:rPr lang="en-US" sz="2400" dirty="0" err="1" smtClean="0">
                <a:solidFill>
                  <a:srgbClr val="FFC000"/>
                </a:solidFill>
              </a:rPr>
              <a:t>Plateforme</a:t>
            </a:r>
            <a:r>
              <a:rPr lang="en-US" sz="2400" dirty="0" smtClean="0">
                <a:solidFill>
                  <a:srgbClr val="FFC000"/>
                </a:solidFill>
              </a:rPr>
              <a:t>  BI </a:t>
            </a:r>
            <a:r>
              <a:rPr lang="en-US" sz="2400" dirty="0" err="1" smtClean="0">
                <a:solidFill>
                  <a:srgbClr val="FFC000"/>
                </a:solidFill>
              </a:rPr>
              <a:t>complète</a:t>
            </a:r>
            <a:r>
              <a:rPr lang="en-US" sz="2400" dirty="0" smtClean="0">
                <a:solidFill>
                  <a:srgbClr val="FFC000"/>
                </a:solidFill>
              </a:rPr>
              <a:t>, </a:t>
            </a:r>
            <a:r>
              <a:rPr lang="en-US" sz="2400" dirty="0" err="1" smtClean="0">
                <a:solidFill>
                  <a:srgbClr val="FFC000"/>
                </a:solidFill>
              </a:rPr>
              <a:t>modulaire</a:t>
            </a:r>
            <a:r>
              <a:rPr lang="en-US" sz="2400" dirty="0" smtClean="0">
                <a:solidFill>
                  <a:srgbClr val="FFC000"/>
                </a:solidFill>
              </a:rPr>
              <a:t>, </a:t>
            </a:r>
            <a:r>
              <a:rPr lang="en-US" sz="2400" dirty="0" err="1" smtClean="0">
                <a:solidFill>
                  <a:srgbClr val="FFC000"/>
                </a:solidFill>
              </a:rPr>
              <a:t>interopérable</a:t>
            </a:r>
            <a:endParaRPr lang="en-US" sz="3200" dirty="0" smtClean="0">
              <a:solidFill>
                <a:srgbClr val="FFC000"/>
              </a:solidFill>
            </a:endParaRPr>
          </a:p>
        </p:txBody>
      </p:sp>
      <p:graphicFrame>
        <p:nvGraphicFramePr>
          <p:cNvPr id="32" name="Content Placeholder 31"/>
          <p:cNvGraphicFramePr>
            <a:graphicFrameLocks noGrp="1"/>
          </p:cNvGraphicFramePr>
          <p:nvPr>
            <p:ph idx="1"/>
          </p:nvPr>
        </p:nvGraphicFramePr>
        <p:xfrm>
          <a:off x="381000" y="1416050"/>
          <a:ext cx="8388350" cy="4921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6"/>
          <p:cNvSpPr/>
          <p:nvPr/>
        </p:nvSpPr>
        <p:spPr bwMode="auto">
          <a:xfrm>
            <a:off x="7365919" y="-305026"/>
            <a:ext cx="2492466" cy="858467"/>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TextBox 833617"/>
          <p:cNvSpPr txBox="1">
            <a:spLocks noChangeArrowheads="1"/>
          </p:cNvSpPr>
          <p:nvPr/>
        </p:nvSpPr>
        <p:spPr bwMode="auto">
          <a:xfrm>
            <a:off x="7363326" y="51276"/>
            <a:ext cx="1964340" cy="443198"/>
          </a:xfrm>
          <a:prstGeom prst="rect">
            <a:avLst/>
          </a:prstGeom>
          <a:noFill/>
          <a:ln w="9525">
            <a:noFill/>
            <a:miter lim="800000"/>
            <a:headEnd/>
            <a:tailEnd/>
          </a:ln>
        </p:spPr>
        <p:txBody>
          <a:bodyPr wrap="square">
            <a:spAutoFit/>
          </a:bodyPr>
          <a:lstStyle/>
          <a:p>
            <a:pPr>
              <a:lnSpc>
                <a:spcPct val="95000"/>
              </a:lnSpc>
              <a:spcBef>
                <a:spcPct val="10000"/>
              </a:spcBef>
            </a:pPr>
            <a:r>
              <a:rPr lang="en-U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Intelligence</a:t>
            </a:r>
            <a:endParaRPr lang="en-U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nvGrpSpPr>
          <p:cNvPr id="2" name="Group 34"/>
          <p:cNvGrpSpPr/>
          <p:nvPr/>
        </p:nvGrpSpPr>
        <p:grpSpPr>
          <a:xfrm>
            <a:off x="1232899" y="5959011"/>
            <a:ext cx="1037690" cy="1022279"/>
            <a:chOff x="4023360" y="5199669"/>
            <a:chExt cx="1436595" cy="1489519"/>
          </a:xfrm>
        </p:grpSpPr>
        <p:pic>
          <p:nvPicPr>
            <p:cNvPr id="7" name="Picture 12" descr="D:\My Documents\Ann\business\Content Masters\Katmai\Copies from Portal\Project Resources\Graphics\PAG_icon library\Business Process (developer).png"/>
            <p:cNvPicPr>
              <a:picLocks noChangeAspect="1" noChangeArrowheads="1"/>
            </p:cNvPicPr>
            <p:nvPr/>
          </p:nvPicPr>
          <p:blipFill>
            <a:blip r:embed="rId7" cstate="print"/>
            <a:srcRect/>
            <a:stretch>
              <a:fillRect/>
            </a:stretch>
          </p:blipFill>
          <p:spPr bwMode="auto">
            <a:xfrm>
              <a:off x="4487595" y="5199669"/>
              <a:ext cx="972360" cy="1489519"/>
            </a:xfrm>
            <a:prstGeom prst="rect">
              <a:avLst/>
            </a:prstGeom>
            <a:noFill/>
          </p:spPr>
        </p:pic>
        <p:pic>
          <p:nvPicPr>
            <p:cNvPr id="8" name="Picture 11" descr="D:\My Documents\Ann\business\Content Masters\Katmai\Copies from Portal\Project Resources\Graphics\PAG_icon library\user blue.png"/>
            <p:cNvPicPr>
              <a:picLocks noChangeAspect="1" noChangeArrowheads="1"/>
            </p:cNvPicPr>
            <p:nvPr/>
          </p:nvPicPr>
          <p:blipFill>
            <a:blip r:embed="rId8" cstate="print"/>
            <a:srcRect/>
            <a:stretch>
              <a:fillRect/>
            </a:stretch>
          </p:blipFill>
          <p:spPr bwMode="auto">
            <a:xfrm>
              <a:off x="4023360" y="5482936"/>
              <a:ext cx="675250" cy="950518"/>
            </a:xfrm>
            <a:prstGeom prst="rect">
              <a:avLst/>
            </a:prstGeom>
            <a:noFill/>
          </p:spPr>
        </p:pic>
      </p:grpSp>
      <p:pic>
        <p:nvPicPr>
          <p:cNvPr id="9" name="Picture 2" descr="C:\Work\Katmai Marketing\PAG_icon library\PAG_icon library\Database Sm.png"/>
          <p:cNvPicPr>
            <a:picLocks noChangeAspect="1" noChangeArrowheads="1"/>
          </p:cNvPicPr>
          <p:nvPr/>
        </p:nvPicPr>
        <p:blipFill>
          <a:blip r:embed="rId9" cstate="print"/>
          <a:srcRect/>
          <a:stretch>
            <a:fillRect/>
          </a:stretch>
        </p:blipFill>
        <p:spPr bwMode="auto">
          <a:xfrm>
            <a:off x="1270570" y="2417777"/>
            <a:ext cx="827151" cy="990600"/>
          </a:xfrm>
          <a:prstGeom prst="rect">
            <a:avLst/>
          </a:prstGeom>
          <a:noFill/>
        </p:spPr>
      </p:pic>
      <p:pic>
        <p:nvPicPr>
          <p:cNvPr id="12" name="Rectangle 4111"/>
          <p:cNvPicPr>
            <a:picLocks noChangeAspect="1" noChangeArrowheads="1"/>
          </p:cNvPicPr>
          <p:nvPr/>
        </p:nvPicPr>
        <p:blipFill>
          <a:blip r:embed="rId10"/>
          <a:srcRect/>
          <a:stretch>
            <a:fillRect/>
          </a:stretch>
        </p:blipFill>
        <p:spPr bwMode="auto">
          <a:xfrm>
            <a:off x="7206546" y="6123398"/>
            <a:ext cx="1079561" cy="734602"/>
          </a:xfrm>
          <a:prstGeom prst="rect">
            <a:avLst/>
          </a:prstGeom>
          <a:noFill/>
          <a:ln w="9525">
            <a:noFill/>
            <a:miter lim="800000"/>
            <a:headEnd/>
            <a:tailEnd/>
          </a:ln>
        </p:spPr>
      </p:pic>
      <p:grpSp>
        <p:nvGrpSpPr>
          <p:cNvPr id="3" name="Groupe 17"/>
          <p:cNvGrpSpPr/>
          <p:nvPr/>
        </p:nvGrpSpPr>
        <p:grpSpPr>
          <a:xfrm>
            <a:off x="7233007" y="2270589"/>
            <a:ext cx="1230393" cy="1164712"/>
            <a:chOff x="990600" y="1752600"/>
            <a:chExt cx="1380225" cy="1395024"/>
          </a:xfrm>
        </p:grpSpPr>
        <p:pic>
          <p:nvPicPr>
            <p:cNvPr id="13" name="Picture 2" descr="C:\Work\Katmai Marketing\PAG_icon library\PAG_icon library\SQL sm.png"/>
            <p:cNvPicPr>
              <a:picLocks noChangeAspect="1" noChangeArrowheads="1"/>
            </p:cNvPicPr>
            <p:nvPr/>
          </p:nvPicPr>
          <p:blipFill>
            <a:blip r:embed="rId11" cstate="print"/>
            <a:srcRect/>
            <a:stretch>
              <a:fillRect/>
            </a:stretch>
          </p:blipFill>
          <p:spPr bwMode="auto">
            <a:xfrm>
              <a:off x="990600" y="2590800"/>
              <a:ext cx="378640" cy="556824"/>
            </a:xfrm>
            <a:prstGeom prst="rect">
              <a:avLst/>
            </a:prstGeom>
            <a:noFill/>
          </p:spPr>
        </p:pic>
        <p:pic>
          <p:nvPicPr>
            <p:cNvPr id="14" name="Picture 4" descr="C:\Work\Katmai Marketing\PAG_icon library\PAG_icon library\Host Integration Server - HIS.png"/>
            <p:cNvPicPr>
              <a:picLocks noChangeAspect="1" noChangeArrowheads="1"/>
            </p:cNvPicPr>
            <p:nvPr/>
          </p:nvPicPr>
          <p:blipFill>
            <a:blip r:embed="rId12" cstate="print"/>
            <a:srcRect/>
            <a:stretch>
              <a:fillRect/>
            </a:stretch>
          </p:blipFill>
          <p:spPr bwMode="auto">
            <a:xfrm>
              <a:off x="1828800" y="2133600"/>
              <a:ext cx="542025" cy="842310"/>
            </a:xfrm>
            <a:prstGeom prst="rect">
              <a:avLst/>
            </a:prstGeom>
            <a:noFill/>
          </p:spPr>
        </p:pic>
        <p:pic>
          <p:nvPicPr>
            <p:cNvPr id="15" name="Picture 2" descr="C:\Work\Katmai Marketing\PAG_icon library\PAG_icon library\SQL sm.png"/>
            <p:cNvPicPr>
              <a:picLocks noChangeAspect="1" noChangeArrowheads="1"/>
            </p:cNvPicPr>
            <p:nvPr/>
          </p:nvPicPr>
          <p:blipFill>
            <a:blip r:embed="rId11" cstate="print"/>
            <a:srcRect/>
            <a:stretch>
              <a:fillRect/>
            </a:stretch>
          </p:blipFill>
          <p:spPr bwMode="auto">
            <a:xfrm>
              <a:off x="990600" y="1752600"/>
              <a:ext cx="378640" cy="556824"/>
            </a:xfrm>
            <a:prstGeom prst="rect">
              <a:avLst/>
            </a:prstGeom>
            <a:noFill/>
          </p:spPr>
        </p:pic>
        <p:sp>
          <p:nvSpPr>
            <p:cNvPr id="16" name="Right Arrow 38"/>
            <p:cNvSpPr/>
            <p:nvPr/>
          </p:nvSpPr>
          <p:spPr>
            <a:xfrm rot="975222">
              <a:off x="1347946" y="2030552"/>
              <a:ext cx="414735" cy="434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ight Arrow 39"/>
            <p:cNvSpPr/>
            <p:nvPr/>
          </p:nvSpPr>
          <p:spPr>
            <a:xfrm rot="19428642">
              <a:off x="1383726" y="2595108"/>
              <a:ext cx="414735" cy="434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Picture 3" descr="C:\Work\Katmai Marketing\PAG_icon library\PAG_icon library\XP icon other options.png"/>
          <p:cNvPicPr>
            <a:picLocks noChangeAspect="1" noChangeArrowheads="1"/>
          </p:cNvPicPr>
          <p:nvPr/>
        </p:nvPicPr>
        <p:blipFill>
          <a:blip r:embed="rId13" cstate="print"/>
          <a:srcRect/>
          <a:stretch>
            <a:fillRect/>
          </a:stretch>
        </p:blipFill>
        <p:spPr bwMode="auto">
          <a:xfrm>
            <a:off x="7808827" y="2650732"/>
            <a:ext cx="384812" cy="430361"/>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2642" y="1121082"/>
            <a:ext cx="2772758" cy="1015663"/>
          </a:xfrm>
          <a:prstGeom prst="rect">
            <a:avLst/>
          </a:prstGeom>
          <a:noFill/>
        </p:spPr>
        <p:txBody>
          <a:bodyPr wrap="square" rtlCol="0">
            <a:spAutoFit/>
          </a:bodyPr>
          <a:lstStyle/>
          <a:p>
            <a:r>
              <a:rPr lang="fr-FR" sz="6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rPr>
              <a:t>Démos</a:t>
            </a:r>
            <a:endParaRPr lang="fr-FR" sz="60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endParaRPr>
          </a:p>
        </p:txBody>
      </p:sp>
      <p:sp>
        <p:nvSpPr>
          <p:cNvPr id="7" name="Rectangle 2"/>
          <p:cNvSpPr txBox="1">
            <a:spLocks noChangeArrowheads="1"/>
          </p:cNvSpPr>
          <p:nvPr/>
        </p:nvSpPr>
        <p:spPr>
          <a:xfrm>
            <a:off x="280742" y="3161354"/>
            <a:ext cx="8541680" cy="685800"/>
          </a:xfrm>
          <a:prstGeom prst="rect">
            <a:avLst/>
          </a:prstGeom>
          <a:noFill/>
        </p:spPr>
        <p:txBody>
          <a:bodyPr vert="horz" wrap="square" lIns="0" tIns="0" rIns="0" bIns="0" rtlCol="0" anchor="b">
            <a:noAutofit/>
            <a:scene3d>
              <a:camera prst="orthographicFront"/>
              <a:lightRig rig="threePt" dir="t"/>
            </a:scene3d>
            <a:sp3d extrusionH="57150">
              <a:bevelT w="38100" h="38100"/>
            </a:sp3d>
          </a:bodyPr>
          <a:lstStyle/>
          <a:p>
            <a:pPr marL="914400" lvl="0" indent="-914400">
              <a:spcBef>
                <a:spcPct val="0"/>
              </a:spcBef>
              <a:buFont typeface="+mj-lt"/>
              <a:buAutoNum type="arabicPeriod"/>
            </a:pPr>
            <a:r>
              <a:rPr lang="fr-FR" sz="4000" b="1" dirty="0" smtClean="0">
                <a:ln/>
                <a:solidFill>
                  <a:srgbClr val="FFC000"/>
                </a:solidFill>
                <a:latin typeface="Segoe" pitchFamily="34" charset="0"/>
                <a:cs typeface="Arial" charset="0"/>
              </a:rPr>
              <a:t>Créateur de rapports</a:t>
            </a:r>
          </a:p>
        </p:txBody>
      </p:sp>
      <p:sp>
        <p:nvSpPr>
          <p:cNvPr id="8" name="Titre 7"/>
          <p:cNvSpPr>
            <a:spLocks noGrp="1"/>
          </p:cNvSpPr>
          <p:nvPr>
            <p:ph type="ctrTitle"/>
          </p:nvPr>
        </p:nvSpPr>
        <p:spPr>
          <a:xfrm>
            <a:off x="285720" y="2214555"/>
            <a:ext cx="8643998" cy="511868"/>
          </a:xfrm>
        </p:spPr>
        <p:txBody>
          <a:bodyPr/>
          <a:lstStyle/>
          <a:p>
            <a:r>
              <a:rPr lang="fr-FR" dirty="0" smtClean="0"/>
              <a:t> </a:t>
            </a:r>
            <a:endParaRPr lang="fr-FR" dirty="0"/>
          </a:p>
        </p:txBody>
      </p:sp>
      <p:grpSp>
        <p:nvGrpSpPr>
          <p:cNvPr id="2" name="Groupe 39"/>
          <p:cNvGrpSpPr/>
          <p:nvPr/>
        </p:nvGrpSpPr>
        <p:grpSpPr>
          <a:xfrm>
            <a:off x="6499860" y="-264921"/>
            <a:ext cx="3358525" cy="858467"/>
            <a:chOff x="5587355" y="4498392"/>
            <a:chExt cx="3358525" cy="858467"/>
          </a:xfrm>
        </p:grpSpPr>
        <p:sp>
          <p:nvSpPr>
            <p:cNvPr id="10" name="Rounded Rectangle 6"/>
            <p:cNvSpPr/>
            <p:nvPr/>
          </p:nvSpPr>
          <p:spPr bwMode="auto">
            <a:xfrm>
              <a:off x="5590845" y="4498392"/>
              <a:ext cx="3355035" cy="858467"/>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TextBox 833617"/>
            <p:cNvSpPr txBox="1">
              <a:spLocks noChangeArrowheads="1"/>
            </p:cNvSpPr>
            <p:nvPr/>
          </p:nvSpPr>
          <p:spPr bwMode="auto">
            <a:xfrm>
              <a:off x="5587355" y="4814589"/>
              <a:ext cx="2644140" cy="443198"/>
            </a:xfrm>
            <a:prstGeom prst="rect">
              <a:avLst/>
            </a:prstGeom>
            <a:noFill/>
            <a:ln w="9525">
              <a:noFill/>
              <a:miter lim="800000"/>
              <a:headEnd/>
              <a:tailEnd/>
            </a:ln>
          </p:spPr>
          <p:txBody>
            <a:bodyPr wrap="square">
              <a:spAutoFit/>
            </a:bodyPr>
            <a:lstStyle/>
            <a:p>
              <a:pPr>
                <a:lnSpc>
                  <a:spcPct val="95000"/>
                </a:lnSpc>
                <a:spcBef>
                  <a:spcPct val="10000"/>
                </a:spcBef>
              </a:pPr>
              <a:r>
                <a:rPr lang="en-U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Intelligence Métier</a:t>
              </a:r>
              <a:endParaRPr lang="en-U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sp>
        <p:nvSpPr>
          <p:cNvPr id="9" name="Rectangle 2"/>
          <p:cNvSpPr txBox="1">
            <a:spLocks noChangeArrowheads="1"/>
          </p:cNvSpPr>
          <p:nvPr/>
        </p:nvSpPr>
        <p:spPr>
          <a:xfrm>
            <a:off x="285720" y="4029084"/>
            <a:ext cx="8541680" cy="685800"/>
          </a:xfrm>
          <a:prstGeom prst="rect">
            <a:avLst/>
          </a:prstGeom>
          <a:noFill/>
        </p:spPr>
        <p:txBody>
          <a:bodyPr vert="horz" wrap="square" lIns="0" tIns="0" rIns="0" bIns="0" rtlCol="0" anchor="b">
            <a:noAutofit/>
            <a:scene3d>
              <a:camera prst="orthographicFront"/>
              <a:lightRig rig="threePt" dir="t"/>
            </a:scene3d>
            <a:sp3d extrusionH="57150">
              <a:bevelT w="38100" h="38100"/>
            </a:sp3d>
          </a:bodyPr>
          <a:lstStyle/>
          <a:p>
            <a:pPr marL="914400" lvl="0" indent="-914400">
              <a:spcBef>
                <a:spcPct val="0"/>
              </a:spcBef>
              <a:buFont typeface="+mj-lt"/>
              <a:buAutoNum type="arabicPeriod" startAt="2"/>
            </a:pPr>
            <a:r>
              <a:rPr lang="fr-FR" sz="4000" b="1" dirty="0" smtClean="0">
                <a:ln/>
                <a:solidFill>
                  <a:srgbClr val="FFC000"/>
                </a:solidFill>
                <a:latin typeface="Segoe" pitchFamily="34" charset="0"/>
                <a:cs typeface="Arial" charset="0"/>
              </a:rPr>
              <a:t>Compression des données</a:t>
            </a:r>
            <a:endParaRPr kumimoji="0" lang="fr-FR" sz="4000" b="1" i="0" u="none" strike="noStrike" kern="1200" cap="none" spc="0" normalizeH="0" baseline="0" noProof="0" dirty="0">
              <a:ln/>
              <a:solidFill>
                <a:srgbClr val="FFC000"/>
              </a:solidFill>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3"/>
          <p:cNvSpPr txBox="1">
            <a:spLocks/>
          </p:cNvSpPr>
          <p:nvPr/>
        </p:nvSpPr>
        <p:spPr>
          <a:xfrm>
            <a:off x="3136307" y="1740268"/>
            <a:ext cx="6007693" cy="4601260"/>
          </a:xfrm>
          <a:prstGeom prst="rect">
            <a:avLst/>
          </a:prstGeom>
        </p:spPr>
        <p:txBody>
          <a:bodyPr vert="horz" wrap="square" lIns="0" tIns="0" rIns="0" bIns="0" rtlCol="0">
            <a:spAutoFit/>
          </a:bodyPr>
          <a:lstStyle/>
          <a:p>
            <a:pPr marL="396859" marR="0" lvl="0" indent="-396859" algn="l" defTabSz="914327" rtl="0" eaLnBrk="1" fontAlgn="auto" latinLnBrk="0" hangingPunct="1">
              <a:lnSpc>
                <a:spcPct val="90000"/>
              </a:lnSpc>
              <a:spcBef>
                <a:spcPct val="20000"/>
              </a:spcBef>
              <a:spcAft>
                <a:spcPts val="0"/>
              </a:spcAft>
              <a:buClr>
                <a:schemeClr val="accent1"/>
              </a:buClr>
              <a:buSzTx/>
              <a:buFont typeface="Wingdings" pitchFamily="2" charset="2"/>
              <a:buChar char="§"/>
              <a:tabLst/>
              <a:defRPr/>
            </a:pPr>
            <a:r>
              <a:rPr lang="fr-FR" sz="2300" dirty="0" smtClean="0"/>
              <a:t>Construire plus vite</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Connexion aux sources de données</a:t>
            </a:r>
          </a:p>
          <a:p>
            <a:pPr marL="854059" lvl="1" indent="-396859" defTabSz="914327">
              <a:lnSpc>
                <a:spcPct val="90000"/>
              </a:lnSpc>
              <a:spcBef>
                <a:spcPct val="20000"/>
              </a:spcBef>
              <a:buClr>
                <a:schemeClr val="accent1"/>
              </a:buClr>
              <a:buFont typeface="Wingdings" pitchFamily="2" charset="2"/>
              <a:buChar char="§"/>
              <a:defRPr/>
            </a:pPr>
            <a:r>
              <a:rPr lang="fr-FR" sz="2000" dirty="0" smtClean="0"/>
              <a:t>Nettoyage des données</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Intégration</a:t>
            </a:r>
          </a:p>
          <a:p>
            <a:pPr marL="854059" lvl="1" indent="-396859" defTabSz="914327">
              <a:lnSpc>
                <a:spcPct val="90000"/>
              </a:lnSpc>
              <a:spcBef>
                <a:spcPct val="20000"/>
              </a:spcBef>
              <a:buClr>
                <a:schemeClr val="accent1"/>
              </a:buClr>
              <a:defRPr/>
            </a:pPr>
            <a:endParaRPr lang="fr-FR" sz="2300" dirty="0" smtClean="0"/>
          </a:p>
          <a:p>
            <a:pPr marL="396859" indent="-396859" defTabSz="914327">
              <a:lnSpc>
                <a:spcPct val="90000"/>
              </a:lnSpc>
              <a:spcBef>
                <a:spcPct val="20000"/>
              </a:spcBef>
              <a:buClr>
                <a:schemeClr val="accent1"/>
              </a:buClr>
              <a:buFont typeface="Wingdings" pitchFamily="2" charset="2"/>
              <a:buChar char="§"/>
              <a:defRPr/>
            </a:pPr>
            <a:r>
              <a:rPr lang="fr-FR" sz="2400" dirty="0" smtClean="0"/>
              <a:t>Gestion efficace</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Gestion efficace du stockage (compression)</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Gestion des charges mixtes (OLTP + DSS)</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Agrégats optimisés</a:t>
            </a:r>
          </a:p>
          <a:p>
            <a:pPr marL="396859" indent="-396859" defTabSz="914327">
              <a:lnSpc>
                <a:spcPct val="90000"/>
              </a:lnSpc>
              <a:spcBef>
                <a:spcPct val="20000"/>
              </a:spcBef>
              <a:buClr>
                <a:schemeClr val="accent1"/>
              </a:buClr>
              <a:buFont typeface="Wingdings" pitchFamily="2" charset="2"/>
              <a:buChar char="§"/>
              <a:defRPr/>
            </a:pPr>
            <a:endParaRPr lang="fr-FR" sz="2300" dirty="0" smtClean="0"/>
          </a:p>
          <a:p>
            <a:pPr marL="396859" indent="-396859" defTabSz="914327">
              <a:lnSpc>
                <a:spcPct val="90000"/>
              </a:lnSpc>
              <a:spcBef>
                <a:spcPct val="20000"/>
              </a:spcBef>
              <a:buClr>
                <a:schemeClr val="accent1"/>
              </a:buClr>
              <a:buFont typeface="Wingdings" pitchFamily="2" charset="2"/>
              <a:buChar char="§"/>
              <a:defRPr/>
            </a:pPr>
            <a:r>
              <a:rPr lang="fr-FR" sz="2300" dirty="0" smtClean="0"/>
              <a:t>Performance linéaire</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Optimisations des requêtes décisionnelles</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Partitionnement amélioré</a:t>
            </a:r>
          </a:p>
        </p:txBody>
      </p:sp>
      <p:sp>
        <p:nvSpPr>
          <p:cNvPr id="48" name="Rectangle 14"/>
          <p:cNvSpPr txBox="1">
            <a:spLocks noChangeArrowheads="1"/>
          </p:cNvSpPr>
          <p:nvPr/>
        </p:nvSpPr>
        <p:spPr bwMode="auto">
          <a:xfrm>
            <a:off x="381000" y="344472"/>
            <a:ext cx="8393113" cy="125572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kumimoji="0" lang="fr-FR" sz="4800" b="0" i="0" u="none" strike="noStrike" kern="0" cap="none" spc="0" normalizeH="0" baseline="0" noProof="0" dirty="0" smtClean="0">
                <a:ln>
                  <a:noFill/>
                </a:ln>
                <a:solidFill>
                  <a:schemeClr val="tx2"/>
                </a:solidFill>
                <a:effectLst/>
                <a:uLnTx/>
                <a:uFillTx/>
                <a:latin typeface="+mj-lt"/>
                <a:ea typeface="+mj-ea"/>
                <a:cs typeface="+mj-cs"/>
              </a:rPr>
              <a:t>Intégrer les données</a:t>
            </a:r>
          </a:p>
          <a:p>
            <a:pPr algn="l" eaLnBrk="1" hangingPunct="1">
              <a:lnSpc>
                <a:spcPct val="90000"/>
              </a:lnSpc>
              <a:spcBef>
                <a:spcPct val="0"/>
              </a:spcBef>
            </a:pPr>
            <a:r>
              <a:rPr lang="fr-FR" sz="3600" kern="0" dirty="0" smtClean="0">
                <a:solidFill>
                  <a:schemeClr val="accent1"/>
                </a:solidFill>
                <a:latin typeface="+mj-lt"/>
                <a:ea typeface="+mj-ea"/>
                <a:cs typeface="+mj-cs"/>
              </a:rPr>
              <a:t>Nouveaux entrepôts de données</a:t>
            </a:r>
          </a:p>
        </p:txBody>
      </p:sp>
      <p:grpSp>
        <p:nvGrpSpPr>
          <p:cNvPr id="2" name="Group 14"/>
          <p:cNvGrpSpPr/>
          <p:nvPr/>
        </p:nvGrpSpPr>
        <p:grpSpPr>
          <a:xfrm>
            <a:off x="762000" y="3733800"/>
            <a:ext cx="1752600" cy="2057400"/>
            <a:chOff x="6529138" y="4114800"/>
            <a:chExt cx="766617" cy="1253564"/>
          </a:xfrm>
        </p:grpSpPr>
        <p:pic>
          <p:nvPicPr>
            <p:cNvPr id="16" name="Picture 5" descr="C:\Work\Katmai Marketing\PAG_icon library\PAG_icon library\Server - application.png"/>
            <p:cNvPicPr>
              <a:picLocks noChangeAspect="1" noChangeArrowheads="1"/>
            </p:cNvPicPr>
            <p:nvPr/>
          </p:nvPicPr>
          <p:blipFill>
            <a:blip r:embed="rId3" cstate="print"/>
            <a:srcRect/>
            <a:stretch>
              <a:fillRect/>
            </a:stretch>
          </p:blipFill>
          <p:spPr bwMode="auto">
            <a:xfrm>
              <a:off x="6705600" y="4114800"/>
              <a:ext cx="473829" cy="852512"/>
            </a:xfrm>
            <a:prstGeom prst="rect">
              <a:avLst/>
            </a:prstGeom>
            <a:noFill/>
          </p:spPr>
        </p:pic>
        <p:pic>
          <p:nvPicPr>
            <p:cNvPr id="17" name="Picture 6" descr="C:\Work\Katmai Marketing\PAG_icon library\PAG_icon library\People Chat buddies icon.png"/>
            <p:cNvPicPr>
              <a:picLocks noChangeAspect="1" noChangeArrowheads="1"/>
            </p:cNvPicPr>
            <p:nvPr/>
          </p:nvPicPr>
          <p:blipFill>
            <a:blip r:embed="rId4" cstate="print"/>
            <a:srcRect/>
            <a:stretch>
              <a:fillRect/>
            </a:stretch>
          </p:blipFill>
          <p:spPr bwMode="auto">
            <a:xfrm>
              <a:off x="6529138" y="4862158"/>
              <a:ext cx="766617" cy="506206"/>
            </a:xfrm>
            <a:prstGeom prst="rect">
              <a:avLst/>
            </a:prstGeom>
            <a:noFill/>
          </p:spPr>
        </p:pic>
      </p:grpSp>
      <p:pic>
        <p:nvPicPr>
          <p:cNvPr id="32" name="Picture 2" descr="C:\Work\Katmai Marketing\PAG_icon library\PAG_icon library\Database Sm.png"/>
          <p:cNvPicPr>
            <a:picLocks noChangeAspect="1" noChangeArrowheads="1"/>
          </p:cNvPicPr>
          <p:nvPr/>
        </p:nvPicPr>
        <p:blipFill>
          <a:blip r:embed="rId5" cstate="print"/>
          <a:srcRect/>
          <a:stretch>
            <a:fillRect/>
          </a:stretch>
        </p:blipFill>
        <p:spPr bwMode="auto">
          <a:xfrm>
            <a:off x="7620000" y="732814"/>
            <a:ext cx="827151" cy="990600"/>
          </a:xfrm>
          <a:prstGeom prst="rect">
            <a:avLst/>
          </a:prstGeom>
          <a:noFill/>
        </p:spPr>
      </p:pic>
      <p:pic>
        <p:nvPicPr>
          <p:cNvPr id="33" name="Picture 3" descr="C:\Work\Katmai Marketing\PAG_icon library\PAG_icon library\XP icon other options.png"/>
          <p:cNvPicPr>
            <a:picLocks noChangeAspect="1" noChangeArrowheads="1"/>
          </p:cNvPicPr>
          <p:nvPr/>
        </p:nvPicPr>
        <p:blipFill>
          <a:blip r:embed="rId6" cstate="print"/>
          <a:srcRect/>
          <a:stretch>
            <a:fillRect/>
          </a:stretch>
        </p:blipFill>
        <p:spPr bwMode="auto">
          <a:xfrm>
            <a:off x="8153400" y="1190014"/>
            <a:ext cx="533399" cy="596536"/>
          </a:xfrm>
          <a:prstGeom prst="rect">
            <a:avLst/>
          </a:prstGeom>
          <a:noFill/>
        </p:spPr>
      </p:pic>
      <p:pic>
        <p:nvPicPr>
          <p:cNvPr id="35" name="Picture 2" descr="C:\Work\Katmai Marketing\PAG_icon library\PAG_icon library\SQL sm.png"/>
          <p:cNvPicPr>
            <a:picLocks noChangeAspect="1" noChangeArrowheads="1"/>
          </p:cNvPicPr>
          <p:nvPr/>
        </p:nvPicPr>
        <p:blipFill>
          <a:blip r:embed="rId7" cstate="print"/>
          <a:srcRect/>
          <a:stretch>
            <a:fillRect/>
          </a:stretch>
        </p:blipFill>
        <p:spPr bwMode="auto">
          <a:xfrm>
            <a:off x="990600" y="2590800"/>
            <a:ext cx="378640" cy="556824"/>
          </a:xfrm>
          <a:prstGeom prst="rect">
            <a:avLst/>
          </a:prstGeom>
          <a:noFill/>
        </p:spPr>
      </p:pic>
      <p:pic>
        <p:nvPicPr>
          <p:cNvPr id="36" name="Picture 4" descr="C:\Work\Katmai Marketing\PAG_icon library\PAG_icon library\Host Integration Server - HIS.png"/>
          <p:cNvPicPr>
            <a:picLocks noChangeAspect="1" noChangeArrowheads="1"/>
          </p:cNvPicPr>
          <p:nvPr/>
        </p:nvPicPr>
        <p:blipFill>
          <a:blip r:embed="rId8" cstate="print"/>
          <a:srcRect/>
          <a:stretch>
            <a:fillRect/>
          </a:stretch>
        </p:blipFill>
        <p:spPr bwMode="auto">
          <a:xfrm>
            <a:off x="1828800" y="2133600"/>
            <a:ext cx="542025" cy="842310"/>
          </a:xfrm>
          <a:prstGeom prst="rect">
            <a:avLst/>
          </a:prstGeom>
          <a:noFill/>
        </p:spPr>
      </p:pic>
      <p:pic>
        <p:nvPicPr>
          <p:cNvPr id="37" name="Picture 2" descr="C:\Work\Katmai Marketing\PAG_icon library\PAG_icon library\SQL sm.png"/>
          <p:cNvPicPr>
            <a:picLocks noChangeAspect="1" noChangeArrowheads="1"/>
          </p:cNvPicPr>
          <p:nvPr/>
        </p:nvPicPr>
        <p:blipFill>
          <a:blip r:embed="rId7" cstate="print"/>
          <a:srcRect/>
          <a:stretch>
            <a:fillRect/>
          </a:stretch>
        </p:blipFill>
        <p:spPr bwMode="auto">
          <a:xfrm>
            <a:off x="990600" y="1752600"/>
            <a:ext cx="378640" cy="556824"/>
          </a:xfrm>
          <a:prstGeom prst="rect">
            <a:avLst/>
          </a:prstGeom>
          <a:noFill/>
        </p:spPr>
      </p:pic>
      <p:sp>
        <p:nvSpPr>
          <p:cNvPr id="39" name="Right Arrow 38"/>
          <p:cNvSpPr/>
          <p:nvPr/>
        </p:nvSpPr>
        <p:spPr>
          <a:xfrm rot="975222">
            <a:off x="1347946" y="2030552"/>
            <a:ext cx="414735" cy="434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ight Arrow 39"/>
          <p:cNvSpPr/>
          <p:nvPr/>
        </p:nvSpPr>
        <p:spPr>
          <a:xfrm rot="19428642">
            <a:off x="1383726" y="2595108"/>
            <a:ext cx="414735" cy="434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18"/>
          <p:cNvGrpSpPr/>
          <p:nvPr/>
        </p:nvGrpSpPr>
        <p:grpSpPr>
          <a:xfrm>
            <a:off x="7640449" y="2347369"/>
            <a:ext cx="1187356" cy="791571"/>
            <a:chOff x="7659487" y="2944507"/>
            <a:chExt cx="1187356" cy="791571"/>
          </a:xfrm>
        </p:grpSpPr>
        <p:pic>
          <p:nvPicPr>
            <p:cNvPr id="20" name="Picture 3" descr="Z:\Clip_Installer\DVD_ART\Artwork_Imagery\Shapes and Graphics\Starburst\starburst 3.png"/>
            <p:cNvPicPr>
              <a:picLocks noChangeAspect="1" noChangeArrowheads="1"/>
            </p:cNvPicPr>
            <p:nvPr/>
          </p:nvPicPr>
          <p:blipFill>
            <a:blip r:embed="rId9"/>
            <a:srcRect/>
            <a:stretch>
              <a:fillRect/>
            </a:stretch>
          </p:blipFill>
          <p:spPr bwMode="auto">
            <a:xfrm>
              <a:off x="7659487" y="2944507"/>
              <a:ext cx="1187356" cy="791571"/>
            </a:xfrm>
            <a:prstGeom prst="rect">
              <a:avLst/>
            </a:prstGeom>
            <a:noFill/>
          </p:spPr>
        </p:pic>
        <p:sp>
          <p:nvSpPr>
            <p:cNvPr id="21" name="Rectangle 20"/>
            <p:cNvSpPr>
              <a:spLocks noChangeArrowheads="1"/>
            </p:cNvSpPr>
            <p:nvPr/>
          </p:nvSpPr>
          <p:spPr bwMode="auto">
            <a:xfrm rot="21300000">
              <a:off x="7850452" y="3211717"/>
              <a:ext cx="903733" cy="307777"/>
            </a:xfrm>
            <a:prstGeom prst="rect">
              <a:avLst/>
            </a:prstGeom>
            <a:noFill/>
            <a:ln w="9525">
              <a:noFill/>
              <a:miter lim="800000"/>
              <a:headEnd/>
              <a:tailEnd/>
            </a:ln>
          </p:spPr>
          <p:txBody>
            <a:bodyPr wrap="square">
              <a:spAutoFit/>
            </a:bodyPr>
            <a:lstStyle/>
            <a:p>
              <a:pPr algn="ctr"/>
              <a:r>
                <a:rPr lang="fr-FR" sz="1400" dirty="0" smtClean="0"/>
                <a:t>2008</a:t>
              </a:r>
              <a:endParaRPr lang="fr-FR" sz="1400" dirty="0"/>
            </a:p>
          </p:txBody>
        </p:sp>
      </p:grpSp>
      <p:grpSp>
        <p:nvGrpSpPr>
          <p:cNvPr id="4" name="Groupe 21"/>
          <p:cNvGrpSpPr/>
          <p:nvPr/>
        </p:nvGrpSpPr>
        <p:grpSpPr>
          <a:xfrm>
            <a:off x="7656116" y="4559305"/>
            <a:ext cx="1187356" cy="791571"/>
            <a:chOff x="7659487" y="2944507"/>
            <a:chExt cx="1187356" cy="791571"/>
          </a:xfrm>
        </p:grpSpPr>
        <p:pic>
          <p:nvPicPr>
            <p:cNvPr id="23" name="Picture 3" descr="Z:\Clip_Installer\DVD_ART\Artwork_Imagery\Shapes and Graphics\Starburst\starburst 3.png"/>
            <p:cNvPicPr>
              <a:picLocks noChangeAspect="1" noChangeArrowheads="1"/>
            </p:cNvPicPr>
            <p:nvPr/>
          </p:nvPicPr>
          <p:blipFill>
            <a:blip r:embed="rId9"/>
            <a:srcRect/>
            <a:stretch>
              <a:fillRect/>
            </a:stretch>
          </p:blipFill>
          <p:spPr bwMode="auto">
            <a:xfrm>
              <a:off x="7659487" y="2944507"/>
              <a:ext cx="1187356" cy="791571"/>
            </a:xfrm>
            <a:prstGeom prst="rect">
              <a:avLst/>
            </a:prstGeom>
            <a:noFill/>
          </p:spPr>
        </p:pic>
        <p:sp>
          <p:nvSpPr>
            <p:cNvPr id="24" name="Rectangle 23"/>
            <p:cNvSpPr>
              <a:spLocks noChangeArrowheads="1"/>
            </p:cNvSpPr>
            <p:nvPr/>
          </p:nvSpPr>
          <p:spPr bwMode="auto">
            <a:xfrm rot="21300000">
              <a:off x="7850452" y="3211717"/>
              <a:ext cx="903733" cy="307777"/>
            </a:xfrm>
            <a:prstGeom prst="rect">
              <a:avLst/>
            </a:prstGeom>
            <a:noFill/>
            <a:ln w="9525">
              <a:noFill/>
              <a:miter lim="800000"/>
              <a:headEnd/>
              <a:tailEnd/>
            </a:ln>
          </p:spPr>
          <p:txBody>
            <a:bodyPr wrap="square">
              <a:spAutoFit/>
            </a:bodyPr>
            <a:lstStyle/>
            <a:p>
              <a:pPr algn="ctr"/>
              <a:r>
                <a:rPr lang="fr-FR" sz="1400" dirty="0" smtClean="0"/>
                <a:t>2008</a:t>
              </a:r>
              <a:endParaRPr lang="fr-FR" sz="1400" dirty="0"/>
            </a:p>
          </p:txBody>
        </p:sp>
      </p:grpSp>
      <p:grpSp>
        <p:nvGrpSpPr>
          <p:cNvPr id="5" name="Groupe 39"/>
          <p:cNvGrpSpPr/>
          <p:nvPr/>
        </p:nvGrpSpPr>
        <p:grpSpPr>
          <a:xfrm>
            <a:off x="7363326" y="-305026"/>
            <a:ext cx="2495059" cy="858467"/>
            <a:chOff x="5587355" y="4458287"/>
            <a:chExt cx="3358525" cy="858467"/>
          </a:xfrm>
        </p:grpSpPr>
        <p:sp>
          <p:nvSpPr>
            <p:cNvPr id="27" name="Rounded Rectangle 6"/>
            <p:cNvSpPr/>
            <p:nvPr/>
          </p:nvSpPr>
          <p:spPr bwMode="auto">
            <a:xfrm>
              <a:off x="5590845" y="4458287"/>
              <a:ext cx="3355035" cy="858467"/>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TextBox 833617"/>
            <p:cNvSpPr txBox="1">
              <a:spLocks noChangeArrowheads="1"/>
            </p:cNvSpPr>
            <p:nvPr/>
          </p:nvSpPr>
          <p:spPr bwMode="auto">
            <a:xfrm>
              <a:off x="5587355" y="4814589"/>
              <a:ext cx="2644140" cy="443198"/>
            </a:xfrm>
            <a:prstGeom prst="rect">
              <a:avLst/>
            </a:prstGeom>
            <a:noFill/>
            <a:ln w="9525">
              <a:noFill/>
              <a:miter lim="800000"/>
              <a:headEnd/>
              <a:tailEnd/>
            </a:ln>
          </p:spPr>
          <p:txBody>
            <a:bodyPr wrap="square">
              <a:spAutoFit/>
            </a:bodyPr>
            <a:lstStyle/>
            <a:p>
              <a:pPr>
                <a:lnSpc>
                  <a:spcPct val="95000"/>
                </a:lnSpc>
                <a:spcBef>
                  <a:spcPct val="10000"/>
                </a:spcBef>
              </a:pPr>
              <a:r>
                <a:rPr lang="en-U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Intelligence</a:t>
              </a:r>
              <a:endParaRPr lang="en-U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3"/>
          <p:cNvSpPr txBox="1">
            <a:spLocks/>
          </p:cNvSpPr>
          <p:nvPr/>
        </p:nvSpPr>
        <p:spPr>
          <a:xfrm>
            <a:off x="2951824" y="1740268"/>
            <a:ext cx="7393781" cy="4668970"/>
          </a:xfrm>
          <a:prstGeom prst="rect">
            <a:avLst/>
          </a:prstGeom>
        </p:spPr>
        <p:txBody>
          <a:bodyPr vert="horz" lIns="0" tIns="0" rIns="0" bIns="0" rtlCol="0">
            <a:spAutoFit/>
          </a:bodyPr>
          <a:lstStyle/>
          <a:p>
            <a:pPr marL="396859" marR="0" lvl="0" indent="-396859" algn="l" defTabSz="914327" rtl="0" eaLnBrk="1" fontAlgn="auto" latinLnBrk="0" hangingPunct="1">
              <a:lnSpc>
                <a:spcPct val="90000"/>
              </a:lnSpc>
              <a:spcBef>
                <a:spcPct val="20000"/>
              </a:spcBef>
              <a:spcAft>
                <a:spcPts val="0"/>
              </a:spcAft>
              <a:buClr>
                <a:schemeClr val="accent1"/>
              </a:buClr>
              <a:buSzTx/>
              <a:buFont typeface="Wingdings" pitchFamily="2" charset="2"/>
              <a:buChar char="§"/>
              <a:tabLst/>
              <a:defRPr/>
            </a:pPr>
            <a:r>
              <a:rPr lang="en-US" sz="2300" dirty="0" err="1" smtClean="0"/>
              <a:t>Serveur</a:t>
            </a:r>
            <a:r>
              <a:rPr lang="en-US" sz="2300" dirty="0" smtClean="0"/>
              <a:t> de rapports </a:t>
            </a:r>
            <a:r>
              <a:rPr lang="en-US" sz="2300" dirty="0" err="1" smtClean="0"/>
              <a:t>linéaire</a:t>
            </a:r>
            <a:endParaRPr lang="en-US" sz="2300" dirty="0" smtClean="0"/>
          </a:p>
          <a:p>
            <a:pPr marL="854059" lvl="1" indent="-396859" defTabSz="914327">
              <a:lnSpc>
                <a:spcPct val="90000"/>
              </a:lnSpc>
              <a:spcBef>
                <a:spcPct val="20000"/>
              </a:spcBef>
              <a:buClr>
                <a:schemeClr val="accent1"/>
              </a:buClr>
              <a:buFont typeface="Wingdings" pitchFamily="2" charset="2"/>
              <a:buChar char="ü"/>
              <a:defRPr/>
            </a:pPr>
            <a:r>
              <a:rPr lang="en-US" sz="2000" dirty="0" smtClean="0"/>
              <a:t>A </a:t>
            </a:r>
            <a:r>
              <a:rPr lang="en-US" sz="2000" dirty="0" err="1" smtClean="0"/>
              <a:t>l’intérieur</a:t>
            </a:r>
            <a:r>
              <a:rPr lang="en-US" sz="2000" dirty="0" smtClean="0"/>
              <a:t> de </a:t>
            </a:r>
            <a:r>
              <a:rPr lang="en-US" sz="2000" dirty="0" err="1" smtClean="0"/>
              <a:t>l’entreprise</a:t>
            </a:r>
            <a:endParaRPr lang="en-US" sz="2000" dirty="0" smtClean="0"/>
          </a:p>
          <a:p>
            <a:pPr marL="854059" lvl="1" indent="-396859" defTabSz="914327">
              <a:lnSpc>
                <a:spcPct val="90000"/>
              </a:lnSpc>
              <a:spcBef>
                <a:spcPct val="20000"/>
              </a:spcBef>
              <a:buClr>
                <a:schemeClr val="accent1"/>
              </a:buClr>
              <a:buFont typeface="Wingdings" pitchFamily="2" charset="2"/>
              <a:buChar char="ü"/>
              <a:defRPr/>
            </a:pPr>
            <a:r>
              <a:rPr lang="en-US" sz="2000" dirty="0" err="1" smtClean="0"/>
              <a:t>Comme</a:t>
            </a:r>
            <a:r>
              <a:rPr lang="en-US" sz="2000" dirty="0" smtClean="0"/>
              <a:t> à </a:t>
            </a:r>
            <a:r>
              <a:rPr lang="en-US" sz="2000" dirty="0" err="1" smtClean="0"/>
              <a:t>l’extérieur</a:t>
            </a:r>
            <a:endParaRPr lang="en-US" sz="2000" dirty="0" smtClean="0"/>
          </a:p>
          <a:p>
            <a:pPr marL="854059" lvl="1" indent="-396859" defTabSz="914327">
              <a:lnSpc>
                <a:spcPct val="90000"/>
              </a:lnSpc>
              <a:spcBef>
                <a:spcPct val="20000"/>
              </a:spcBef>
              <a:buClr>
                <a:schemeClr val="accent1"/>
              </a:buClr>
              <a:buFont typeface="Wingdings" pitchFamily="2" charset="2"/>
              <a:buChar char="ü"/>
              <a:defRPr/>
            </a:pPr>
            <a:r>
              <a:rPr lang="en-US" sz="2000" dirty="0" err="1" smtClean="0"/>
              <a:t>Outils</a:t>
            </a:r>
            <a:r>
              <a:rPr lang="en-US" sz="2000" dirty="0" smtClean="0"/>
              <a:t> de </a:t>
            </a:r>
            <a:r>
              <a:rPr lang="en-US" sz="2000" dirty="0" err="1" smtClean="0"/>
              <a:t>développement</a:t>
            </a:r>
            <a:r>
              <a:rPr lang="en-US" sz="2000" dirty="0" smtClean="0"/>
              <a:t> </a:t>
            </a:r>
            <a:r>
              <a:rPr lang="en-US" sz="2000" dirty="0" err="1" smtClean="0"/>
              <a:t>améliorés</a:t>
            </a:r>
            <a:endParaRPr lang="en-US" sz="2000" dirty="0" smtClean="0"/>
          </a:p>
          <a:p>
            <a:pPr marL="396859" indent="-396859" defTabSz="914327">
              <a:lnSpc>
                <a:spcPct val="90000"/>
              </a:lnSpc>
              <a:spcBef>
                <a:spcPct val="20000"/>
              </a:spcBef>
              <a:buClr>
                <a:schemeClr val="accent1"/>
              </a:buClr>
              <a:buFont typeface="Wingdings" pitchFamily="2" charset="2"/>
              <a:buChar char="§"/>
              <a:defRPr/>
            </a:pPr>
            <a:endParaRPr lang="en-US" sz="2400" dirty="0" smtClean="0"/>
          </a:p>
          <a:p>
            <a:pPr marL="396859" indent="-396859" defTabSz="914327">
              <a:lnSpc>
                <a:spcPct val="90000"/>
              </a:lnSpc>
              <a:spcBef>
                <a:spcPct val="20000"/>
              </a:spcBef>
              <a:buClr>
                <a:schemeClr val="accent1"/>
              </a:buClr>
              <a:buFont typeface="Wingdings" pitchFamily="2" charset="2"/>
              <a:buChar char="§"/>
              <a:defRPr/>
            </a:pPr>
            <a:r>
              <a:rPr lang="en-US" sz="2400" dirty="0" err="1" smtClean="0"/>
              <a:t>Visualiser</a:t>
            </a:r>
            <a:r>
              <a:rPr lang="en-US" sz="2400" dirty="0" smtClean="0"/>
              <a:t> </a:t>
            </a:r>
            <a:r>
              <a:rPr lang="en-US" sz="2400" dirty="0" err="1" smtClean="0"/>
              <a:t>l’information</a:t>
            </a:r>
            <a:endParaRPr lang="en-US" sz="2400" dirty="0" smtClean="0"/>
          </a:p>
          <a:p>
            <a:pPr marL="854059" lvl="1" indent="-396859" defTabSz="914327">
              <a:lnSpc>
                <a:spcPct val="90000"/>
              </a:lnSpc>
              <a:spcBef>
                <a:spcPct val="20000"/>
              </a:spcBef>
              <a:buClr>
                <a:schemeClr val="accent1"/>
              </a:buClr>
              <a:buFont typeface="Wingdings" pitchFamily="2" charset="2"/>
              <a:buChar char="ü"/>
              <a:defRPr/>
            </a:pPr>
            <a:r>
              <a:rPr lang="en-US" sz="2000" dirty="0" smtClean="0"/>
              <a:t>Nouveaux </a:t>
            </a:r>
            <a:r>
              <a:rPr lang="en-US" sz="2000" dirty="0" err="1" smtClean="0"/>
              <a:t>graphiques</a:t>
            </a:r>
            <a:endParaRPr lang="en-US" sz="2000" dirty="0" smtClean="0"/>
          </a:p>
          <a:p>
            <a:pPr marL="854059" lvl="1" indent="-396859" defTabSz="914327">
              <a:lnSpc>
                <a:spcPct val="90000"/>
              </a:lnSpc>
              <a:spcBef>
                <a:spcPct val="20000"/>
              </a:spcBef>
              <a:buClr>
                <a:schemeClr val="accent1"/>
              </a:buClr>
              <a:buFont typeface="Wingdings" pitchFamily="2" charset="2"/>
              <a:buChar char="ü"/>
              <a:defRPr/>
            </a:pPr>
            <a:r>
              <a:rPr lang="en-US" sz="2300" dirty="0" err="1" smtClean="0"/>
              <a:t>Visualisations</a:t>
            </a:r>
            <a:r>
              <a:rPr lang="en-US" sz="2300" dirty="0" smtClean="0"/>
              <a:t> plus </a:t>
            </a:r>
            <a:r>
              <a:rPr lang="en-US" sz="2300" dirty="0" err="1" smtClean="0"/>
              <a:t>flexibles</a:t>
            </a:r>
            <a:endParaRPr lang="en-US" sz="2300" dirty="0" smtClean="0"/>
          </a:p>
          <a:p>
            <a:pPr marL="854059" lvl="1" indent="-396859" defTabSz="914327">
              <a:lnSpc>
                <a:spcPct val="90000"/>
              </a:lnSpc>
              <a:spcBef>
                <a:spcPct val="20000"/>
              </a:spcBef>
              <a:buClr>
                <a:schemeClr val="accent1"/>
              </a:buClr>
              <a:buFont typeface="Wingdings" pitchFamily="2" charset="2"/>
              <a:buChar char="§"/>
              <a:defRPr/>
            </a:pPr>
            <a:endParaRPr lang="en-US" sz="2300" dirty="0" smtClean="0"/>
          </a:p>
          <a:p>
            <a:pPr marL="396859" indent="-396859" defTabSz="914327">
              <a:lnSpc>
                <a:spcPct val="90000"/>
              </a:lnSpc>
              <a:spcBef>
                <a:spcPct val="20000"/>
              </a:spcBef>
              <a:buClr>
                <a:schemeClr val="accent1"/>
              </a:buClr>
              <a:buFont typeface="Wingdings" pitchFamily="2" charset="2"/>
              <a:buChar char="§"/>
              <a:defRPr/>
            </a:pPr>
            <a:r>
              <a:rPr lang="en-US" sz="2300" dirty="0" err="1" smtClean="0"/>
              <a:t>Faciliter</a:t>
            </a:r>
            <a:r>
              <a:rPr lang="en-US" sz="2300" dirty="0" smtClean="0"/>
              <a:t> </a:t>
            </a:r>
            <a:r>
              <a:rPr lang="en-US" sz="2300" dirty="0" err="1" smtClean="0"/>
              <a:t>l’accès</a:t>
            </a:r>
            <a:r>
              <a:rPr lang="en-US" sz="2300" dirty="0" smtClean="0"/>
              <a:t> aux rapports</a:t>
            </a:r>
          </a:p>
          <a:p>
            <a:pPr marL="854059" lvl="1" indent="-396859" defTabSz="914327">
              <a:lnSpc>
                <a:spcPct val="90000"/>
              </a:lnSpc>
              <a:spcBef>
                <a:spcPct val="20000"/>
              </a:spcBef>
              <a:buClr>
                <a:schemeClr val="accent1"/>
              </a:buClr>
              <a:buFont typeface="Wingdings" pitchFamily="2" charset="2"/>
              <a:buChar char="§"/>
              <a:defRPr/>
            </a:pPr>
            <a:r>
              <a:rPr lang="en-US" sz="2000" dirty="0" err="1" smtClean="0"/>
              <a:t>Intégration</a:t>
            </a:r>
            <a:r>
              <a:rPr lang="en-US" sz="2000" dirty="0" smtClean="0"/>
              <a:t> avec les clients Office/</a:t>
            </a:r>
            <a:r>
              <a:rPr lang="en-US" sz="2000" dirty="0" err="1" smtClean="0"/>
              <a:t>Sharepoint</a:t>
            </a:r>
            <a:endParaRPr lang="en-US" sz="2000" dirty="0" smtClean="0"/>
          </a:p>
          <a:p>
            <a:pPr marL="854059" lvl="1" indent="-396859" defTabSz="914327">
              <a:lnSpc>
                <a:spcPct val="90000"/>
              </a:lnSpc>
              <a:spcBef>
                <a:spcPct val="20000"/>
              </a:spcBef>
              <a:buClr>
                <a:schemeClr val="accent1"/>
              </a:buClr>
              <a:buFont typeface="Wingdings" pitchFamily="2" charset="2"/>
              <a:buChar char="§"/>
              <a:defRPr/>
            </a:pPr>
            <a:r>
              <a:rPr lang="en-US" sz="2000" dirty="0" smtClean="0"/>
              <a:t>Nouveau </a:t>
            </a:r>
            <a:r>
              <a:rPr lang="en-US" sz="2000" dirty="0" err="1" smtClean="0"/>
              <a:t>créateur</a:t>
            </a:r>
            <a:r>
              <a:rPr lang="en-US" sz="2000" dirty="0" smtClean="0"/>
              <a:t> de rapport pour les </a:t>
            </a:r>
            <a:r>
              <a:rPr lang="en-US" sz="2000" dirty="0" err="1" smtClean="0"/>
              <a:t>utilisateurs</a:t>
            </a:r>
            <a:endParaRPr lang="en-US" sz="2000" dirty="0" smtClean="0"/>
          </a:p>
          <a:p>
            <a:pPr marL="854059" lvl="1" indent="-396859" defTabSz="914327">
              <a:lnSpc>
                <a:spcPct val="90000"/>
              </a:lnSpc>
              <a:spcBef>
                <a:spcPct val="20000"/>
              </a:spcBef>
              <a:buClr>
                <a:schemeClr val="accent1"/>
              </a:buClr>
              <a:defRPr/>
            </a:pPr>
            <a:endParaRPr kumimoji="0" lang="en-US" sz="2000" b="0" i="0" u="none" strike="noStrike" kern="1200" cap="none" spc="0" normalizeH="0" noProof="0" dirty="0" smtClean="0">
              <a:ln>
                <a:noFill/>
              </a:ln>
              <a:effectLst/>
              <a:uLnTx/>
              <a:uFillTx/>
              <a:latin typeface="+mn-lt"/>
              <a:ea typeface="+mn-ea"/>
              <a:cs typeface="+mn-cs"/>
            </a:endParaRPr>
          </a:p>
        </p:txBody>
      </p:sp>
      <p:sp>
        <p:nvSpPr>
          <p:cNvPr id="48" name="Rectangle 14"/>
          <p:cNvSpPr txBox="1">
            <a:spLocks noChangeArrowheads="1"/>
          </p:cNvSpPr>
          <p:nvPr/>
        </p:nvSpPr>
        <p:spPr bwMode="auto">
          <a:xfrm>
            <a:off x="381000" y="344472"/>
            <a:ext cx="8393113" cy="142192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kumimoji="0" lang="en-US" sz="4800" b="0" i="0" u="none" strike="noStrike" kern="0" cap="none" spc="0" normalizeH="0" baseline="0" noProof="0" dirty="0" err="1" smtClean="0">
                <a:ln>
                  <a:noFill/>
                </a:ln>
                <a:solidFill>
                  <a:schemeClr val="tx2"/>
                </a:solidFill>
                <a:effectLst/>
                <a:uLnTx/>
                <a:uFillTx/>
                <a:latin typeface="+mj-lt"/>
                <a:ea typeface="+mj-ea"/>
                <a:cs typeface="+mj-cs"/>
              </a:rPr>
              <a:t>Délivrer</a:t>
            </a:r>
            <a:r>
              <a:rPr kumimoji="0" lang="en-US" sz="4800" b="0" i="0" u="none" strike="noStrike" kern="0" cap="none" spc="0" normalizeH="0" baseline="0" noProof="0" dirty="0" smtClean="0">
                <a:ln>
                  <a:noFill/>
                </a:ln>
                <a:solidFill>
                  <a:schemeClr val="tx2"/>
                </a:solidFill>
                <a:effectLst/>
                <a:uLnTx/>
                <a:uFillTx/>
                <a:latin typeface="+mj-lt"/>
                <a:ea typeface="+mj-ea"/>
                <a:cs typeface="+mj-cs"/>
              </a:rPr>
              <a:t> </a:t>
            </a:r>
            <a:r>
              <a:rPr kumimoji="0" lang="en-US" sz="4800" b="0" i="0" u="none" strike="noStrike" kern="0" cap="none" spc="0" normalizeH="0" baseline="0" noProof="0" dirty="0" err="1" smtClean="0">
                <a:ln>
                  <a:noFill/>
                </a:ln>
                <a:solidFill>
                  <a:schemeClr val="tx2"/>
                </a:solidFill>
                <a:effectLst/>
                <a:uLnTx/>
                <a:uFillTx/>
                <a:latin typeface="+mj-lt"/>
                <a:ea typeface="+mj-ea"/>
                <a:cs typeface="+mj-cs"/>
              </a:rPr>
              <a:t>l’information</a:t>
            </a:r>
            <a:r>
              <a:rPr kumimoji="0" lang="en-US" sz="4800" b="0" i="0" u="none" strike="noStrike" kern="0" cap="none" spc="0" normalizeH="0" baseline="0" noProof="0" dirty="0" smtClean="0">
                <a:ln>
                  <a:noFill/>
                </a:ln>
                <a:solidFill>
                  <a:schemeClr val="tx2"/>
                </a:solidFill>
                <a:effectLst/>
                <a:uLnTx/>
                <a:uFillTx/>
                <a:latin typeface="+mj-lt"/>
                <a:ea typeface="+mj-ea"/>
                <a:cs typeface="+mj-cs"/>
              </a:rPr>
              <a:t> </a:t>
            </a:r>
            <a:r>
              <a:rPr kumimoji="0" lang="en-US" sz="4800" b="0" i="0" u="none" strike="noStrike" kern="0" cap="none" spc="0" normalizeH="0" baseline="0" noProof="0" dirty="0" err="1" smtClean="0">
                <a:ln>
                  <a:noFill/>
                </a:ln>
                <a:solidFill>
                  <a:schemeClr val="tx2"/>
                </a:solidFill>
                <a:effectLst/>
                <a:uLnTx/>
                <a:uFillTx/>
                <a:latin typeface="+mj-lt"/>
                <a:ea typeface="+mj-ea"/>
                <a:cs typeface="+mj-cs"/>
              </a:rPr>
              <a:t>pertinente</a:t>
            </a:r>
            <a:r>
              <a:rPr kumimoji="0" lang="en-US" sz="4800" b="0" i="0" u="none" strike="noStrike" kern="0" cap="none" spc="0" normalizeH="0" baseline="0" noProof="0" dirty="0" smtClean="0">
                <a:ln>
                  <a:noFill/>
                </a:ln>
                <a:solidFill>
                  <a:schemeClr val="tx2"/>
                </a:solidFill>
                <a:effectLst/>
                <a:uLnTx/>
                <a:uFillTx/>
                <a:latin typeface="+mj-lt"/>
                <a:ea typeface="+mj-ea"/>
                <a:cs typeface="+mj-cs"/>
              </a:rPr>
              <a:t> </a:t>
            </a:r>
            <a:r>
              <a:rPr lang="en-US" sz="3600" kern="0" dirty="0" smtClean="0">
                <a:solidFill>
                  <a:schemeClr val="accent1"/>
                </a:solidFill>
                <a:latin typeface="+mj-lt"/>
                <a:ea typeface="+mj-ea"/>
                <a:cs typeface="+mj-cs"/>
              </a:rPr>
              <a:t>à </a:t>
            </a:r>
            <a:r>
              <a:rPr lang="en-US" sz="3600" kern="0" dirty="0" err="1" smtClean="0">
                <a:solidFill>
                  <a:schemeClr val="accent1"/>
                </a:solidFill>
                <a:latin typeface="+mj-lt"/>
                <a:ea typeface="+mj-ea"/>
                <a:cs typeface="+mj-cs"/>
              </a:rPr>
              <a:t>toute</a:t>
            </a:r>
            <a:r>
              <a:rPr lang="en-US" sz="3600" kern="0" dirty="0" smtClean="0">
                <a:solidFill>
                  <a:schemeClr val="accent1"/>
                </a:solidFill>
                <a:latin typeface="+mj-lt"/>
                <a:ea typeface="+mj-ea"/>
                <a:cs typeface="+mj-cs"/>
              </a:rPr>
              <a:t> </a:t>
            </a:r>
            <a:r>
              <a:rPr lang="en-US" sz="3600" kern="0" dirty="0" err="1" smtClean="0">
                <a:solidFill>
                  <a:schemeClr val="accent1"/>
                </a:solidFill>
                <a:latin typeface="+mj-lt"/>
                <a:ea typeface="+mj-ea"/>
                <a:cs typeface="+mj-cs"/>
              </a:rPr>
              <a:t>l’enterprise</a:t>
            </a:r>
            <a:endParaRPr lang="en-GB" sz="3600" kern="0" dirty="0" smtClean="0">
              <a:solidFill>
                <a:schemeClr val="accent1"/>
              </a:solidFill>
              <a:latin typeface="+mj-lt"/>
              <a:ea typeface="+mj-ea"/>
              <a:cs typeface="+mj-cs"/>
            </a:endParaRPr>
          </a:p>
        </p:txBody>
      </p:sp>
      <p:pic>
        <p:nvPicPr>
          <p:cNvPr id="24" name="Picture 3" descr="combination9"/>
          <p:cNvPicPr>
            <a:picLocks noChangeAspect="1" noChangeArrowheads="1"/>
          </p:cNvPicPr>
          <p:nvPr/>
        </p:nvPicPr>
        <p:blipFill>
          <a:blip r:embed="rId3"/>
          <a:srcRect/>
          <a:stretch>
            <a:fillRect/>
          </a:stretch>
        </p:blipFill>
        <p:spPr bwMode="auto">
          <a:xfrm>
            <a:off x="381000" y="3962400"/>
            <a:ext cx="2209800" cy="1524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3" name="Picture 6" descr="forcasting2"/>
          <p:cNvPicPr>
            <a:picLocks noChangeAspect="1" noChangeArrowheads="1"/>
          </p:cNvPicPr>
          <p:nvPr/>
        </p:nvPicPr>
        <p:blipFill>
          <a:blip r:embed="rId4"/>
          <a:srcRect/>
          <a:stretch>
            <a:fillRect/>
          </a:stretch>
        </p:blipFill>
        <p:spPr bwMode="auto">
          <a:xfrm>
            <a:off x="1143000" y="3962400"/>
            <a:ext cx="2133600" cy="1485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2" name="Group 24"/>
          <p:cNvGrpSpPr/>
          <p:nvPr/>
        </p:nvGrpSpPr>
        <p:grpSpPr>
          <a:xfrm>
            <a:off x="1295400" y="2057400"/>
            <a:ext cx="1143000" cy="1143000"/>
            <a:chOff x="685800" y="1981200"/>
            <a:chExt cx="864271" cy="1001311"/>
          </a:xfrm>
        </p:grpSpPr>
        <p:pic>
          <p:nvPicPr>
            <p:cNvPr id="28" name="Picture 11" descr="C:\Work\Katmai Marketing\PAG_icon library\PAG_icon library\Binary Code Sm.png"/>
            <p:cNvPicPr>
              <a:picLocks noChangeAspect="1" noChangeArrowheads="1"/>
            </p:cNvPicPr>
            <p:nvPr/>
          </p:nvPicPr>
          <p:blipFill>
            <a:blip r:embed="rId5"/>
            <a:srcRect/>
            <a:stretch>
              <a:fillRect/>
            </a:stretch>
          </p:blipFill>
          <p:spPr bwMode="auto">
            <a:xfrm>
              <a:off x="685800" y="1981200"/>
              <a:ext cx="475622" cy="1001311"/>
            </a:xfrm>
            <a:prstGeom prst="rect">
              <a:avLst/>
            </a:prstGeom>
            <a:noFill/>
          </p:spPr>
        </p:pic>
        <p:grpSp>
          <p:nvGrpSpPr>
            <p:cNvPr id="3" name="Group 14"/>
            <p:cNvGrpSpPr/>
            <p:nvPr/>
          </p:nvGrpSpPr>
          <p:grpSpPr>
            <a:xfrm>
              <a:off x="910391" y="2048607"/>
              <a:ext cx="639682" cy="629109"/>
              <a:chOff x="978568" y="3486420"/>
              <a:chExt cx="1011989" cy="995262"/>
            </a:xfrm>
          </p:grpSpPr>
          <p:pic>
            <p:nvPicPr>
              <p:cNvPr id="35" name="Picture 8" descr="C:\Work\Katmai Marketing\PAG_icon library\PAG_icon library\database purple.png"/>
              <p:cNvPicPr>
                <a:picLocks noChangeAspect="1" noChangeArrowheads="1"/>
              </p:cNvPicPr>
              <p:nvPr/>
            </p:nvPicPr>
            <p:blipFill>
              <a:blip r:embed="rId6" cstate="print"/>
              <a:srcRect/>
              <a:stretch>
                <a:fillRect/>
              </a:stretch>
            </p:blipFill>
            <p:spPr bwMode="auto">
              <a:xfrm>
                <a:off x="978568" y="3486420"/>
                <a:ext cx="522957" cy="626296"/>
              </a:xfrm>
              <a:prstGeom prst="rect">
                <a:avLst/>
              </a:prstGeom>
              <a:noFill/>
            </p:spPr>
          </p:pic>
          <p:pic>
            <p:nvPicPr>
              <p:cNvPr id="36" name="Picture 9" descr="C:\Work\Katmai Marketing\PAG_icon library\PAG_icon library\Database Sm.png"/>
              <p:cNvPicPr>
                <a:picLocks noChangeAspect="1" noChangeArrowheads="1"/>
              </p:cNvPicPr>
              <p:nvPr/>
            </p:nvPicPr>
            <p:blipFill>
              <a:blip r:embed="rId7" cstate="print"/>
              <a:srcRect/>
              <a:stretch>
                <a:fillRect/>
              </a:stretch>
            </p:blipFill>
            <p:spPr bwMode="auto">
              <a:xfrm>
                <a:off x="1491916" y="3576950"/>
                <a:ext cx="498641" cy="597175"/>
              </a:xfrm>
              <a:prstGeom prst="rect">
                <a:avLst/>
              </a:prstGeom>
              <a:noFill/>
            </p:spPr>
          </p:pic>
          <p:pic>
            <p:nvPicPr>
              <p:cNvPr id="37" name="Picture 7" descr="C:\Work\Katmai Marketing\PAG_icon library\PAG_icon library\database green.png"/>
              <p:cNvPicPr>
                <a:picLocks noChangeAspect="1" noChangeArrowheads="1"/>
              </p:cNvPicPr>
              <p:nvPr/>
            </p:nvPicPr>
            <p:blipFill>
              <a:blip r:embed="rId8" cstate="print"/>
              <a:srcRect/>
              <a:stretch>
                <a:fillRect/>
              </a:stretch>
            </p:blipFill>
            <p:spPr bwMode="auto">
              <a:xfrm>
                <a:off x="1206690" y="3866151"/>
                <a:ext cx="513968" cy="615531"/>
              </a:xfrm>
              <a:prstGeom prst="rect">
                <a:avLst/>
              </a:prstGeom>
              <a:noFill/>
            </p:spPr>
          </p:pic>
        </p:grpSp>
      </p:grpSp>
      <p:grpSp>
        <p:nvGrpSpPr>
          <p:cNvPr id="4" name="Group 34"/>
          <p:cNvGrpSpPr/>
          <p:nvPr/>
        </p:nvGrpSpPr>
        <p:grpSpPr>
          <a:xfrm>
            <a:off x="7112977" y="1101599"/>
            <a:ext cx="1116555" cy="1157689"/>
            <a:chOff x="4023360" y="5199669"/>
            <a:chExt cx="1436595" cy="1489519"/>
          </a:xfrm>
        </p:grpSpPr>
        <p:pic>
          <p:nvPicPr>
            <p:cNvPr id="50" name="Picture 12" descr="D:\My Documents\Ann\business\Content Masters\Katmai\Copies from Portal\Project Resources\Graphics\PAG_icon library\Business Process (developer).png"/>
            <p:cNvPicPr>
              <a:picLocks noChangeAspect="1" noChangeArrowheads="1"/>
            </p:cNvPicPr>
            <p:nvPr/>
          </p:nvPicPr>
          <p:blipFill>
            <a:blip r:embed="rId9" cstate="print"/>
            <a:srcRect/>
            <a:stretch>
              <a:fillRect/>
            </a:stretch>
          </p:blipFill>
          <p:spPr bwMode="auto">
            <a:xfrm>
              <a:off x="4487595" y="5199669"/>
              <a:ext cx="972360" cy="1489519"/>
            </a:xfrm>
            <a:prstGeom prst="rect">
              <a:avLst/>
            </a:prstGeom>
            <a:noFill/>
          </p:spPr>
        </p:pic>
        <p:pic>
          <p:nvPicPr>
            <p:cNvPr id="51" name="Picture 11" descr="D:\My Documents\Ann\business\Content Masters\Katmai\Copies from Portal\Project Resources\Graphics\PAG_icon library\user blue.png"/>
            <p:cNvPicPr>
              <a:picLocks noChangeAspect="1" noChangeArrowheads="1"/>
            </p:cNvPicPr>
            <p:nvPr/>
          </p:nvPicPr>
          <p:blipFill>
            <a:blip r:embed="rId10" cstate="print"/>
            <a:srcRect/>
            <a:stretch>
              <a:fillRect/>
            </a:stretch>
          </p:blipFill>
          <p:spPr bwMode="auto">
            <a:xfrm>
              <a:off x="4023360" y="5482936"/>
              <a:ext cx="675250" cy="950518"/>
            </a:xfrm>
            <a:prstGeom prst="rect">
              <a:avLst/>
            </a:prstGeom>
            <a:noFill/>
          </p:spPr>
        </p:pic>
      </p:grpSp>
      <p:grpSp>
        <p:nvGrpSpPr>
          <p:cNvPr id="5" name="Groupe 17"/>
          <p:cNvGrpSpPr/>
          <p:nvPr/>
        </p:nvGrpSpPr>
        <p:grpSpPr>
          <a:xfrm>
            <a:off x="7435350" y="1885896"/>
            <a:ext cx="1187356" cy="791571"/>
            <a:chOff x="7659487" y="2944507"/>
            <a:chExt cx="1187356" cy="791571"/>
          </a:xfrm>
        </p:grpSpPr>
        <p:pic>
          <p:nvPicPr>
            <p:cNvPr id="19" name="Picture 3" descr="Z:\Clip_Installer\DVD_ART\Artwork_Imagery\Shapes and Graphics\Starburst\starburst 3.png"/>
            <p:cNvPicPr>
              <a:picLocks noChangeAspect="1" noChangeArrowheads="1"/>
            </p:cNvPicPr>
            <p:nvPr/>
          </p:nvPicPr>
          <p:blipFill>
            <a:blip r:embed="rId11"/>
            <a:srcRect/>
            <a:stretch>
              <a:fillRect/>
            </a:stretch>
          </p:blipFill>
          <p:spPr bwMode="auto">
            <a:xfrm>
              <a:off x="7659487" y="2944507"/>
              <a:ext cx="1187356" cy="791571"/>
            </a:xfrm>
            <a:prstGeom prst="rect">
              <a:avLst/>
            </a:prstGeom>
            <a:noFill/>
          </p:spPr>
        </p:pic>
        <p:sp>
          <p:nvSpPr>
            <p:cNvPr id="20" name="Rectangle 19"/>
            <p:cNvSpPr>
              <a:spLocks noChangeArrowheads="1"/>
            </p:cNvSpPr>
            <p:nvPr/>
          </p:nvSpPr>
          <p:spPr bwMode="auto">
            <a:xfrm rot="21300000">
              <a:off x="7850452" y="3211717"/>
              <a:ext cx="903733" cy="307777"/>
            </a:xfrm>
            <a:prstGeom prst="rect">
              <a:avLst/>
            </a:prstGeom>
            <a:noFill/>
            <a:ln w="9525">
              <a:noFill/>
              <a:miter lim="800000"/>
              <a:headEnd/>
              <a:tailEnd/>
            </a:ln>
          </p:spPr>
          <p:txBody>
            <a:bodyPr wrap="square">
              <a:spAutoFit/>
            </a:bodyPr>
            <a:lstStyle/>
            <a:p>
              <a:pPr algn="ctr"/>
              <a:r>
                <a:rPr lang="fr-FR" sz="1400" dirty="0" smtClean="0"/>
                <a:t>2008</a:t>
              </a:r>
              <a:endParaRPr lang="fr-FR" sz="1400" dirty="0"/>
            </a:p>
          </p:txBody>
        </p:sp>
      </p:grpSp>
      <p:grpSp>
        <p:nvGrpSpPr>
          <p:cNvPr id="6" name="Groupe 20"/>
          <p:cNvGrpSpPr/>
          <p:nvPr/>
        </p:nvGrpSpPr>
        <p:grpSpPr>
          <a:xfrm>
            <a:off x="7647570" y="3337256"/>
            <a:ext cx="1187356" cy="791571"/>
            <a:chOff x="7659487" y="2944507"/>
            <a:chExt cx="1187356" cy="791571"/>
          </a:xfrm>
        </p:grpSpPr>
        <p:pic>
          <p:nvPicPr>
            <p:cNvPr id="22" name="Picture 3" descr="Z:\Clip_Installer\DVD_ART\Artwork_Imagery\Shapes and Graphics\Starburst\starburst 3.png"/>
            <p:cNvPicPr>
              <a:picLocks noChangeAspect="1" noChangeArrowheads="1"/>
            </p:cNvPicPr>
            <p:nvPr/>
          </p:nvPicPr>
          <p:blipFill>
            <a:blip r:embed="rId11"/>
            <a:srcRect/>
            <a:stretch>
              <a:fillRect/>
            </a:stretch>
          </p:blipFill>
          <p:spPr bwMode="auto">
            <a:xfrm>
              <a:off x="7659487" y="2944507"/>
              <a:ext cx="1187356" cy="791571"/>
            </a:xfrm>
            <a:prstGeom prst="rect">
              <a:avLst/>
            </a:prstGeom>
            <a:noFill/>
          </p:spPr>
        </p:pic>
        <p:sp>
          <p:nvSpPr>
            <p:cNvPr id="25" name="Rectangle 24"/>
            <p:cNvSpPr>
              <a:spLocks noChangeArrowheads="1"/>
            </p:cNvSpPr>
            <p:nvPr/>
          </p:nvSpPr>
          <p:spPr bwMode="auto">
            <a:xfrm rot="21300000">
              <a:off x="7850452" y="3211717"/>
              <a:ext cx="903733" cy="307777"/>
            </a:xfrm>
            <a:prstGeom prst="rect">
              <a:avLst/>
            </a:prstGeom>
            <a:noFill/>
            <a:ln w="9525">
              <a:noFill/>
              <a:miter lim="800000"/>
              <a:headEnd/>
              <a:tailEnd/>
            </a:ln>
          </p:spPr>
          <p:txBody>
            <a:bodyPr wrap="square">
              <a:spAutoFit/>
            </a:bodyPr>
            <a:lstStyle/>
            <a:p>
              <a:pPr algn="ctr"/>
              <a:r>
                <a:rPr lang="fr-FR" sz="1400" dirty="0" smtClean="0"/>
                <a:t>2008</a:t>
              </a:r>
              <a:endParaRPr lang="fr-FR" sz="1400" dirty="0"/>
            </a:p>
          </p:txBody>
        </p:sp>
      </p:grpSp>
      <p:grpSp>
        <p:nvGrpSpPr>
          <p:cNvPr id="7" name="Groupe 39"/>
          <p:cNvGrpSpPr/>
          <p:nvPr/>
        </p:nvGrpSpPr>
        <p:grpSpPr>
          <a:xfrm>
            <a:off x="7363326" y="-305026"/>
            <a:ext cx="2495059" cy="858467"/>
            <a:chOff x="5587355" y="4458287"/>
            <a:chExt cx="3358525" cy="858467"/>
          </a:xfrm>
        </p:grpSpPr>
        <p:sp>
          <p:nvSpPr>
            <p:cNvPr id="29" name="Rounded Rectangle 6"/>
            <p:cNvSpPr/>
            <p:nvPr/>
          </p:nvSpPr>
          <p:spPr bwMode="auto">
            <a:xfrm>
              <a:off x="5590845" y="4458287"/>
              <a:ext cx="3355035" cy="858467"/>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TextBox 833617"/>
            <p:cNvSpPr txBox="1">
              <a:spLocks noChangeArrowheads="1"/>
            </p:cNvSpPr>
            <p:nvPr/>
          </p:nvSpPr>
          <p:spPr bwMode="auto">
            <a:xfrm>
              <a:off x="5587355" y="4814589"/>
              <a:ext cx="2644140" cy="443198"/>
            </a:xfrm>
            <a:prstGeom prst="rect">
              <a:avLst/>
            </a:prstGeom>
            <a:noFill/>
            <a:ln w="9525">
              <a:noFill/>
              <a:miter lim="800000"/>
              <a:headEnd/>
              <a:tailEnd/>
            </a:ln>
          </p:spPr>
          <p:txBody>
            <a:bodyPr wrap="square">
              <a:spAutoFit/>
            </a:bodyPr>
            <a:lstStyle/>
            <a:p>
              <a:pPr>
                <a:lnSpc>
                  <a:spcPct val="95000"/>
                </a:lnSpc>
                <a:spcBef>
                  <a:spcPct val="10000"/>
                </a:spcBef>
              </a:pPr>
              <a:r>
                <a:rPr lang="en-U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Intelligence</a:t>
              </a:r>
              <a:endParaRPr lang="en-U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grpSp>
        <p:nvGrpSpPr>
          <p:cNvPr id="8" name="Groupe 30"/>
          <p:cNvGrpSpPr/>
          <p:nvPr/>
        </p:nvGrpSpPr>
        <p:grpSpPr>
          <a:xfrm>
            <a:off x="4669908" y="6066429"/>
            <a:ext cx="1187356" cy="791571"/>
            <a:chOff x="7659487" y="2944507"/>
            <a:chExt cx="1187356" cy="791571"/>
          </a:xfrm>
        </p:grpSpPr>
        <p:pic>
          <p:nvPicPr>
            <p:cNvPr id="32" name="Picture 3" descr="Z:\Clip_Installer\DVD_ART\Artwork_Imagery\Shapes and Graphics\Starburst\starburst 3.png"/>
            <p:cNvPicPr>
              <a:picLocks noChangeAspect="1" noChangeArrowheads="1"/>
            </p:cNvPicPr>
            <p:nvPr/>
          </p:nvPicPr>
          <p:blipFill>
            <a:blip r:embed="rId11"/>
            <a:srcRect/>
            <a:stretch>
              <a:fillRect/>
            </a:stretch>
          </p:blipFill>
          <p:spPr bwMode="auto">
            <a:xfrm>
              <a:off x="7659487" y="2944507"/>
              <a:ext cx="1187356" cy="791571"/>
            </a:xfrm>
            <a:prstGeom prst="rect">
              <a:avLst/>
            </a:prstGeom>
            <a:noFill/>
          </p:spPr>
        </p:pic>
        <p:sp>
          <p:nvSpPr>
            <p:cNvPr id="33" name="Rectangle 32"/>
            <p:cNvSpPr>
              <a:spLocks noChangeArrowheads="1"/>
            </p:cNvSpPr>
            <p:nvPr/>
          </p:nvSpPr>
          <p:spPr bwMode="auto">
            <a:xfrm rot="21300000">
              <a:off x="7850452" y="3211717"/>
              <a:ext cx="903733" cy="307777"/>
            </a:xfrm>
            <a:prstGeom prst="rect">
              <a:avLst/>
            </a:prstGeom>
            <a:noFill/>
            <a:ln w="9525">
              <a:noFill/>
              <a:miter lim="800000"/>
              <a:headEnd/>
              <a:tailEnd/>
            </a:ln>
          </p:spPr>
          <p:txBody>
            <a:bodyPr wrap="square">
              <a:spAutoFit/>
            </a:bodyPr>
            <a:lstStyle/>
            <a:p>
              <a:pPr algn="ctr"/>
              <a:r>
                <a:rPr lang="fr-FR" sz="1400" dirty="0" smtClean="0"/>
                <a:t>2008</a:t>
              </a:r>
              <a:endParaRPr lang="fr-FR" sz="1400" dirty="0"/>
            </a:p>
          </p:txBody>
        </p:sp>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p:cNvSpPr>
          <p:nvPr>
            <p:ph type="title"/>
          </p:nvPr>
        </p:nvSpPr>
        <p:spPr>
          <a:xfrm>
            <a:off x="219501" y="166402"/>
            <a:ext cx="5800299" cy="443198"/>
          </a:xfrm>
        </p:spPr>
        <p:txBody>
          <a:bodyPr/>
          <a:lstStyle/>
          <a:p>
            <a:pPr eaLnBrk="1" hangingPunct="1">
              <a:defRPr/>
            </a:pPr>
            <a:r>
              <a:rPr sz="3200">
                <a:effectLst>
                  <a:reflection blurRad="6350" stA="55000" endA="300" endPos="45500" dir="5400000" sy="-100000" algn="bl" rotWithShape="0"/>
                </a:effectLst>
              </a:rPr>
              <a:t>Plus de contrôles graphiques</a:t>
            </a:r>
          </a:p>
        </p:txBody>
      </p:sp>
      <p:pic>
        <p:nvPicPr>
          <p:cNvPr id="93186" name="Picture 3" descr="blackgauge"/>
          <p:cNvPicPr>
            <a:picLocks noChangeAspect="1" noChangeArrowheads="1"/>
          </p:cNvPicPr>
          <p:nvPr/>
        </p:nvPicPr>
        <p:blipFill>
          <a:blip r:embed="rId3"/>
          <a:srcRect/>
          <a:stretch>
            <a:fillRect/>
          </a:stretch>
        </p:blipFill>
        <p:spPr bwMode="auto">
          <a:xfrm>
            <a:off x="4076700" y="3662363"/>
            <a:ext cx="2135188" cy="2128837"/>
          </a:xfrm>
          <a:prstGeom prst="rect">
            <a:avLst/>
          </a:prstGeom>
          <a:noFill/>
          <a:ln w="9525">
            <a:noFill/>
            <a:miter lim="800000"/>
            <a:headEnd/>
            <a:tailEnd/>
          </a:ln>
        </p:spPr>
      </p:pic>
      <p:pic>
        <p:nvPicPr>
          <p:cNvPr id="93187" name="Picture 4" descr="semi2"/>
          <p:cNvPicPr>
            <a:picLocks noChangeAspect="1" noChangeArrowheads="1"/>
          </p:cNvPicPr>
          <p:nvPr/>
        </p:nvPicPr>
        <p:blipFill>
          <a:blip r:embed="rId4"/>
          <a:srcRect/>
          <a:stretch>
            <a:fillRect/>
          </a:stretch>
        </p:blipFill>
        <p:spPr bwMode="auto">
          <a:xfrm>
            <a:off x="4592638" y="1225550"/>
            <a:ext cx="1025525" cy="977900"/>
          </a:xfrm>
          <a:prstGeom prst="rect">
            <a:avLst/>
          </a:prstGeom>
          <a:noFill/>
          <a:ln w="9525">
            <a:noFill/>
            <a:miter lim="800000"/>
            <a:headEnd/>
            <a:tailEnd/>
          </a:ln>
        </p:spPr>
      </p:pic>
      <p:pic>
        <p:nvPicPr>
          <p:cNvPr id="93188" name="Picture 5" descr="linear19"/>
          <p:cNvPicPr>
            <a:picLocks noChangeAspect="1" noChangeArrowheads="1"/>
          </p:cNvPicPr>
          <p:nvPr/>
        </p:nvPicPr>
        <p:blipFill>
          <a:blip r:embed="rId5"/>
          <a:srcRect/>
          <a:stretch>
            <a:fillRect/>
          </a:stretch>
        </p:blipFill>
        <p:spPr bwMode="auto">
          <a:xfrm>
            <a:off x="1379538" y="1481138"/>
            <a:ext cx="2005012" cy="1293812"/>
          </a:xfrm>
          <a:prstGeom prst="rect">
            <a:avLst/>
          </a:prstGeom>
          <a:noFill/>
          <a:ln w="9525">
            <a:noFill/>
            <a:miter lim="800000"/>
            <a:headEnd/>
            <a:tailEnd/>
          </a:ln>
        </p:spPr>
      </p:pic>
      <p:pic>
        <p:nvPicPr>
          <p:cNvPr id="93189" name="Picture 6" descr="gaugepic_000008"/>
          <p:cNvPicPr>
            <a:picLocks noChangeAspect="1" noChangeArrowheads="1"/>
          </p:cNvPicPr>
          <p:nvPr/>
        </p:nvPicPr>
        <p:blipFill>
          <a:blip r:embed="rId6"/>
          <a:srcRect/>
          <a:stretch>
            <a:fillRect/>
          </a:stretch>
        </p:blipFill>
        <p:spPr bwMode="auto">
          <a:xfrm>
            <a:off x="6172200" y="1219200"/>
            <a:ext cx="2744788" cy="554038"/>
          </a:xfrm>
          <a:prstGeom prst="rect">
            <a:avLst/>
          </a:prstGeom>
          <a:noFill/>
          <a:ln w="9525">
            <a:noFill/>
            <a:miter lim="800000"/>
            <a:headEnd/>
            <a:tailEnd/>
          </a:ln>
        </p:spPr>
      </p:pic>
      <p:pic>
        <p:nvPicPr>
          <p:cNvPr id="93190" name="Picture 7"/>
          <p:cNvPicPr>
            <a:picLocks noChangeAspect="1" noChangeArrowheads="1"/>
          </p:cNvPicPr>
          <p:nvPr/>
        </p:nvPicPr>
        <p:blipFill>
          <a:blip r:embed="rId7"/>
          <a:srcRect/>
          <a:stretch>
            <a:fillRect/>
          </a:stretch>
        </p:blipFill>
        <p:spPr bwMode="auto">
          <a:xfrm>
            <a:off x="3756025" y="2555875"/>
            <a:ext cx="2614613" cy="692150"/>
          </a:xfrm>
          <a:prstGeom prst="rect">
            <a:avLst/>
          </a:prstGeom>
          <a:noFill/>
          <a:ln w="9525">
            <a:noFill/>
            <a:miter lim="800000"/>
            <a:headEnd/>
            <a:tailEnd/>
          </a:ln>
        </p:spPr>
      </p:pic>
      <p:pic>
        <p:nvPicPr>
          <p:cNvPr id="93191" name="Picture 8"/>
          <p:cNvPicPr>
            <a:picLocks noChangeAspect="1" noChangeArrowheads="1"/>
          </p:cNvPicPr>
          <p:nvPr/>
        </p:nvPicPr>
        <p:blipFill>
          <a:blip r:embed="rId8"/>
          <a:srcRect/>
          <a:stretch>
            <a:fillRect/>
          </a:stretch>
        </p:blipFill>
        <p:spPr bwMode="auto">
          <a:xfrm>
            <a:off x="965200" y="3125788"/>
            <a:ext cx="2211388" cy="766762"/>
          </a:xfrm>
          <a:prstGeom prst="rect">
            <a:avLst/>
          </a:prstGeom>
          <a:noFill/>
          <a:ln w="9525">
            <a:noFill/>
            <a:miter lim="800000"/>
            <a:headEnd/>
            <a:tailEnd/>
          </a:ln>
        </p:spPr>
      </p:pic>
      <p:pic>
        <p:nvPicPr>
          <p:cNvPr id="93192" name="Picture 9" descr="linear6"/>
          <p:cNvPicPr>
            <a:picLocks noChangeAspect="1" noChangeArrowheads="1"/>
          </p:cNvPicPr>
          <p:nvPr/>
        </p:nvPicPr>
        <p:blipFill>
          <a:blip r:embed="rId9"/>
          <a:srcRect/>
          <a:stretch>
            <a:fillRect/>
          </a:stretch>
        </p:blipFill>
        <p:spPr bwMode="auto">
          <a:xfrm>
            <a:off x="6705600" y="2057400"/>
            <a:ext cx="1047750" cy="3784600"/>
          </a:xfrm>
          <a:prstGeom prst="rect">
            <a:avLst/>
          </a:prstGeom>
          <a:noFill/>
          <a:ln w="9525">
            <a:noFill/>
            <a:miter lim="800000"/>
            <a:headEnd/>
            <a:tailEnd/>
          </a:ln>
        </p:spPr>
      </p:pic>
      <p:grpSp>
        <p:nvGrpSpPr>
          <p:cNvPr id="2" name="Groupe 23"/>
          <p:cNvGrpSpPr>
            <a:grpSpLocks/>
          </p:cNvGrpSpPr>
          <p:nvPr/>
        </p:nvGrpSpPr>
        <p:grpSpPr bwMode="auto">
          <a:xfrm>
            <a:off x="5429250" y="0"/>
            <a:ext cx="3714750" cy="1009650"/>
            <a:chOff x="5701756" y="7802"/>
            <a:chExt cx="3714782" cy="1010046"/>
          </a:xfrm>
        </p:grpSpPr>
        <p:grpSp>
          <p:nvGrpSpPr>
            <p:cNvPr id="3" name="Groupe 45"/>
            <p:cNvGrpSpPr>
              <a:grpSpLocks/>
            </p:cNvGrpSpPr>
            <p:nvPr/>
          </p:nvGrpSpPr>
          <p:grpSpPr bwMode="auto">
            <a:xfrm>
              <a:off x="5701754" y="7802"/>
              <a:ext cx="3714784" cy="1010046"/>
              <a:chOff x="142836" y="4762224"/>
              <a:chExt cx="3714784" cy="1010046"/>
            </a:xfrm>
          </p:grpSpPr>
          <p:pic>
            <p:nvPicPr>
              <p:cNvPr id="93200" name="Picture 16" descr="bluebox.png"/>
              <p:cNvPicPr>
                <a:picLocks noChangeAspect="1"/>
              </p:cNvPicPr>
              <p:nvPr/>
            </p:nvPicPr>
            <p:blipFill>
              <a:blip r:embed="rId10"/>
              <a:srcRect/>
              <a:stretch>
                <a:fillRect/>
              </a:stretch>
            </p:blipFill>
            <p:spPr bwMode="gray">
              <a:xfrm>
                <a:off x="142844" y="4762224"/>
                <a:ext cx="3714776" cy="857256"/>
              </a:xfrm>
              <a:prstGeom prst="rect">
                <a:avLst/>
              </a:prstGeom>
              <a:noFill/>
              <a:ln w="9525">
                <a:noFill/>
                <a:miter lim="800000"/>
                <a:headEnd/>
                <a:tailEnd/>
              </a:ln>
            </p:spPr>
          </p:pic>
          <p:grpSp>
            <p:nvGrpSpPr>
              <p:cNvPr id="4" name="Group 36"/>
              <p:cNvGrpSpPr>
                <a:grpSpLocks/>
              </p:cNvGrpSpPr>
              <p:nvPr/>
            </p:nvGrpSpPr>
            <p:grpSpPr bwMode="auto">
              <a:xfrm>
                <a:off x="142836" y="4786322"/>
                <a:ext cx="1478924" cy="985948"/>
                <a:chOff x="-45145" y="1788579"/>
                <a:chExt cx="1904743" cy="1269829"/>
              </a:xfrm>
            </p:grpSpPr>
            <p:pic>
              <p:nvPicPr>
                <p:cNvPr id="93202" name="Picture 6" descr="C:\Program Files\Microsoft Resource DVD Artwork\DVD_ART\Artwork_Imagery\HARDWARE_IMAGERY\Illustration - Misc Hardware\XML Icons\data.png"/>
                <p:cNvPicPr>
                  <a:picLocks noChangeAspect="1" noChangeArrowheads="1"/>
                </p:cNvPicPr>
                <p:nvPr/>
              </p:nvPicPr>
              <p:blipFill>
                <a:blip r:embed="rId11"/>
                <a:srcRect/>
                <a:stretch>
                  <a:fillRect/>
                </a:stretch>
              </p:blipFill>
              <p:spPr bwMode="gray">
                <a:xfrm>
                  <a:off x="973969" y="1788579"/>
                  <a:ext cx="885629" cy="756811"/>
                </a:xfrm>
                <a:prstGeom prst="rect">
                  <a:avLst/>
                </a:prstGeom>
                <a:noFill/>
                <a:ln w="9525">
                  <a:noFill/>
                  <a:miter lim="800000"/>
                  <a:headEnd/>
                  <a:tailEnd/>
                </a:ln>
              </p:spPr>
            </p:pic>
            <p:pic>
              <p:nvPicPr>
                <p:cNvPr id="93203"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12"/>
                <a:srcRect/>
                <a:stretch>
                  <a:fillRect/>
                </a:stretch>
              </p:blipFill>
              <p:spPr bwMode="gray">
                <a:xfrm>
                  <a:off x="762000" y="2057400"/>
                  <a:ext cx="881063" cy="881063"/>
                </a:xfrm>
                <a:prstGeom prst="rect">
                  <a:avLst/>
                </a:prstGeom>
                <a:noFill/>
                <a:ln w="9525">
                  <a:noFill/>
                  <a:miter lim="800000"/>
                  <a:headEnd/>
                  <a:tailEnd/>
                </a:ln>
              </p:spPr>
            </p:pic>
            <p:pic>
              <p:nvPicPr>
                <p:cNvPr id="93204" name="Picture 11" descr="C:\Program Files\Microsoft Resource DVD Artwork\DVD_ART\Artwork_Imagery\Shapes and Graphics\Arrows - arrow\Curved\orange and yellow shadowed bottom arrow.png"/>
                <p:cNvPicPr>
                  <a:picLocks noChangeAspect="1" noChangeArrowheads="1"/>
                </p:cNvPicPr>
                <p:nvPr/>
              </p:nvPicPr>
              <p:blipFill>
                <a:blip r:embed="rId13"/>
                <a:srcRect/>
                <a:stretch>
                  <a:fillRect/>
                </a:stretch>
              </p:blipFill>
              <p:spPr bwMode="gray">
                <a:xfrm rot="-1679022">
                  <a:off x="438150" y="2577009"/>
                  <a:ext cx="863601" cy="481399"/>
                </a:xfrm>
                <a:prstGeom prst="rect">
                  <a:avLst/>
                </a:prstGeom>
                <a:noFill/>
                <a:ln w="9525">
                  <a:noFill/>
                  <a:miter lim="800000"/>
                  <a:headEnd/>
                  <a:tailEnd/>
                </a:ln>
              </p:spPr>
            </p:pic>
            <p:pic>
              <p:nvPicPr>
                <p:cNvPr id="93205"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14"/>
                <a:srcRect/>
                <a:stretch>
                  <a:fillRect/>
                </a:stretch>
              </p:blipFill>
              <p:spPr bwMode="gray">
                <a:xfrm>
                  <a:off x="645459" y="2624043"/>
                  <a:ext cx="417979" cy="417979"/>
                </a:xfrm>
                <a:prstGeom prst="rect">
                  <a:avLst/>
                </a:prstGeom>
                <a:noFill/>
                <a:ln w="9525">
                  <a:noFill/>
                  <a:miter lim="800000"/>
                  <a:headEnd/>
                  <a:tailEnd/>
                </a:ln>
              </p:spPr>
            </p:pic>
            <p:pic>
              <p:nvPicPr>
                <p:cNvPr id="93206" name="Picture 11" descr="C:\Program Files\Microsoft Resource DVD Artwork\DVD_ART\Artwork_Imagery\Shapes and Graphics\Arrows - arrow\Curved\orange and yellow shadowed bottom arrow.png"/>
                <p:cNvPicPr>
                  <a:picLocks noChangeAspect="1" noChangeArrowheads="1"/>
                </p:cNvPicPr>
                <p:nvPr/>
              </p:nvPicPr>
              <p:blipFill>
                <a:blip r:embed="rId13"/>
                <a:srcRect/>
                <a:stretch>
                  <a:fillRect/>
                </a:stretch>
              </p:blipFill>
              <p:spPr bwMode="gray">
                <a:xfrm rot="8281635">
                  <a:off x="229197" y="1945124"/>
                  <a:ext cx="863601" cy="481399"/>
                </a:xfrm>
                <a:prstGeom prst="rect">
                  <a:avLst/>
                </a:prstGeom>
                <a:noFill/>
                <a:ln w="9525">
                  <a:noFill/>
                  <a:miter lim="800000"/>
                  <a:headEnd/>
                  <a:tailEnd/>
                </a:ln>
              </p:spPr>
            </p:pic>
            <p:pic>
              <p:nvPicPr>
                <p:cNvPr id="93207" name="Picture 3" descr="C:\Program Files\Microsoft Resource DVD Artwork\DVD_ART\Artwork_Imagery\HARDWARE_IMAGERY\Illustration - Misc Hardware\Windows Vista Illustration Icons\Ann Help.png"/>
                <p:cNvPicPr>
                  <a:picLocks noChangeAspect="1" noChangeArrowheads="1"/>
                </p:cNvPicPr>
                <p:nvPr/>
              </p:nvPicPr>
              <p:blipFill>
                <a:blip r:embed="rId15"/>
                <a:srcRect/>
                <a:stretch>
                  <a:fillRect/>
                </a:stretch>
              </p:blipFill>
              <p:spPr bwMode="gray">
                <a:xfrm>
                  <a:off x="465044" y="1958788"/>
                  <a:ext cx="381000" cy="381000"/>
                </a:xfrm>
                <a:prstGeom prst="rect">
                  <a:avLst/>
                </a:prstGeom>
                <a:noFill/>
                <a:ln w="9525">
                  <a:noFill/>
                  <a:miter lim="800000"/>
                  <a:headEnd/>
                  <a:tailEnd/>
                </a:ln>
              </p:spPr>
            </p:pic>
            <p:pic>
              <p:nvPicPr>
                <p:cNvPr id="93208"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16"/>
                <a:srcRect/>
                <a:stretch>
                  <a:fillRect/>
                </a:stretch>
              </p:blipFill>
              <p:spPr bwMode="gray">
                <a:xfrm>
                  <a:off x="-45145" y="1981200"/>
                  <a:ext cx="883345" cy="914400"/>
                </a:xfrm>
                <a:prstGeom prst="rect">
                  <a:avLst/>
                </a:prstGeom>
                <a:noFill/>
                <a:ln w="9525">
                  <a:noFill/>
                  <a:miter lim="800000"/>
                  <a:headEnd/>
                  <a:tailEnd/>
                </a:ln>
              </p:spPr>
            </p:pic>
          </p:grpSp>
        </p:grpSp>
        <p:grpSp>
          <p:nvGrpSpPr>
            <p:cNvPr id="5" name="Groupe 9"/>
            <p:cNvGrpSpPr>
              <a:grpSpLocks/>
            </p:cNvGrpSpPr>
            <p:nvPr/>
          </p:nvGrpSpPr>
          <p:grpSpPr bwMode="auto">
            <a:xfrm>
              <a:off x="7516448" y="17553"/>
              <a:ext cx="1187356" cy="791572"/>
              <a:chOff x="6755642" y="-1357158"/>
              <a:chExt cx="1187356" cy="791571"/>
            </a:xfrm>
          </p:grpSpPr>
          <p:pic>
            <p:nvPicPr>
              <p:cNvPr id="93198" name="Picture 3" descr="Z:\Clip_Installer\DVD_ART\Artwork_Imagery\Shapes and Graphics\Starburst\starburst 3.png"/>
              <p:cNvPicPr>
                <a:picLocks noChangeAspect="1" noChangeArrowheads="1"/>
              </p:cNvPicPr>
              <p:nvPr/>
            </p:nvPicPr>
            <p:blipFill>
              <a:blip r:embed="rId17"/>
              <a:srcRect/>
              <a:stretch>
                <a:fillRect/>
              </a:stretch>
            </p:blipFill>
            <p:spPr bwMode="auto">
              <a:xfrm>
                <a:off x="6755642" y="-1357158"/>
                <a:ext cx="1187356" cy="791571"/>
              </a:xfrm>
              <a:prstGeom prst="rect">
                <a:avLst/>
              </a:prstGeom>
              <a:noFill/>
              <a:ln w="9525">
                <a:noFill/>
                <a:miter lim="800000"/>
                <a:headEnd/>
                <a:tailEnd/>
              </a:ln>
            </p:spPr>
          </p:pic>
          <p:sp>
            <p:nvSpPr>
              <p:cNvPr id="93199" name="Rectangle 27"/>
              <p:cNvSpPr>
                <a:spLocks noChangeArrowheads="1"/>
              </p:cNvSpPr>
              <p:nvPr/>
            </p:nvSpPr>
            <p:spPr bwMode="auto">
              <a:xfrm rot="-300000">
                <a:off x="6946607" y="-1079313"/>
                <a:ext cx="903733" cy="307777"/>
              </a:xfrm>
              <a:prstGeom prst="rect">
                <a:avLst/>
              </a:prstGeom>
              <a:noFill/>
              <a:ln w="9525">
                <a:noFill/>
                <a:miter lim="800000"/>
                <a:headEnd/>
                <a:tailEnd/>
              </a:ln>
            </p:spPr>
            <p:txBody>
              <a:bodyPr>
                <a:spAutoFit/>
              </a:bodyPr>
              <a:lstStyle/>
              <a:p>
                <a:pPr algn="ctr"/>
                <a:r>
                  <a:rPr lang="fr-FR" sz="1400"/>
                  <a:t>2008</a:t>
                </a:r>
              </a:p>
            </p:txBody>
          </p:sp>
        </p:grpSp>
      </p:grpSp>
      <p:pic>
        <p:nvPicPr>
          <p:cNvPr id="24" name="Picture 3" descr="combination9"/>
          <p:cNvPicPr>
            <a:picLocks noChangeAspect="1" noChangeArrowheads="1"/>
          </p:cNvPicPr>
          <p:nvPr/>
        </p:nvPicPr>
        <p:blipFill>
          <a:blip r:embed="rId18"/>
          <a:srcRect/>
          <a:stretch>
            <a:fillRect/>
          </a:stretch>
        </p:blipFill>
        <p:spPr bwMode="auto">
          <a:xfrm>
            <a:off x="533400" y="4572000"/>
            <a:ext cx="2209800" cy="1524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5" name="Picture 6" descr="forcasting2"/>
          <p:cNvPicPr>
            <a:picLocks noChangeAspect="1" noChangeArrowheads="1"/>
          </p:cNvPicPr>
          <p:nvPr/>
        </p:nvPicPr>
        <p:blipFill>
          <a:blip r:embed="rId19"/>
          <a:srcRect/>
          <a:stretch>
            <a:fillRect/>
          </a:stretch>
        </p:blipFill>
        <p:spPr bwMode="auto">
          <a:xfrm>
            <a:off x="1295400" y="4572000"/>
            <a:ext cx="2133600" cy="1485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3"/>
          <p:cNvSpPr txBox="1">
            <a:spLocks/>
          </p:cNvSpPr>
          <p:nvPr/>
        </p:nvSpPr>
        <p:spPr>
          <a:xfrm>
            <a:off x="3426619" y="1740268"/>
            <a:ext cx="7393781" cy="6852645"/>
          </a:xfrm>
          <a:prstGeom prst="rect">
            <a:avLst/>
          </a:prstGeom>
        </p:spPr>
        <p:txBody>
          <a:bodyPr vert="horz" lIns="0" tIns="0" rIns="0" bIns="0" rtlCol="0">
            <a:spAutoFit/>
          </a:bodyPr>
          <a:lstStyle/>
          <a:p>
            <a:pPr marL="396859" marR="0" lvl="0" indent="-396859" algn="l" defTabSz="914327" rtl="0" eaLnBrk="1" fontAlgn="auto" latinLnBrk="0" hangingPunct="1">
              <a:lnSpc>
                <a:spcPct val="90000"/>
              </a:lnSpc>
              <a:spcBef>
                <a:spcPct val="20000"/>
              </a:spcBef>
              <a:spcAft>
                <a:spcPts val="0"/>
              </a:spcAft>
              <a:buClr>
                <a:schemeClr val="accent1"/>
              </a:buClr>
              <a:buSzTx/>
              <a:buFont typeface="Wingdings" pitchFamily="2" charset="2"/>
              <a:buChar char="§"/>
              <a:tabLst/>
              <a:defRPr/>
            </a:pPr>
            <a:r>
              <a:rPr lang="fr-FR" sz="2300" dirty="0" smtClean="0"/>
              <a:t>Moteur d’analyse puissant</a:t>
            </a:r>
          </a:p>
          <a:p>
            <a:pPr marL="854059" lvl="1" indent="-396859" defTabSz="914327">
              <a:lnSpc>
                <a:spcPct val="90000"/>
              </a:lnSpc>
              <a:spcBef>
                <a:spcPct val="20000"/>
              </a:spcBef>
              <a:buClr>
                <a:schemeClr val="accent1"/>
              </a:buClr>
              <a:buFont typeface="Wingdings" pitchFamily="2" charset="2"/>
              <a:buChar char="§"/>
              <a:defRPr/>
            </a:pPr>
            <a:r>
              <a:rPr lang="fr-FR" sz="2000" dirty="0" smtClean="0"/>
              <a:t>Plateforme évolutive</a:t>
            </a:r>
          </a:p>
          <a:p>
            <a:pPr marL="854059" lvl="1" indent="-396859" defTabSz="914327">
              <a:lnSpc>
                <a:spcPct val="90000"/>
              </a:lnSpc>
              <a:spcBef>
                <a:spcPct val="20000"/>
              </a:spcBef>
              <a:buClr>
                <a:schemeClr val="accent1"/>
              </a:buClr>
              <a:buFont typeface="Wingdings" pitchFamily="2" charset="2"/>
              <a:buChar char="§"/>
              <a:defRPr/>
            </a:pPr>
            <a:r>
              <a:rPr lang="fr-FR" sz="2000" dirty="0" smtClean="0"/>
              <a:t>UDM - </a:t>
            </a:r>
            <a:r>
              <a:rPr lang="fr-FR" sz="2000" dirty="0" err="1" smtClean="0"/>
              <a:t>Unified</a:t>
            </a:r>
            <a:r>
              <a:rPr lang="fr-FR" sz="2000" dirty="0" smtClean="0"/>
              <a:t> Dimension Model</a:t>
            </a:r>
          </a:p>
          <a:p>
            <a:pPr marL="396859" indent="-396859" defTabSz="914327">
              <a:lnSpc>
                <a:spcPct val="90000"/>
              </a:lnSpc>
              <a:spcBef>
                <a:spcPct val="20000"/>
              </a:spcBef>
              <a:buClr>
                <a:schemeClr val="accent1"/>
              </a:buClr>
              <a:buFont typeface="Wingdings" pitchFamily="2" charset="2"/>
              <a:buChar char="§"/>
              <a:defRPr/>
            </a:pPr>
            <a:endParaRPr lang="fr-FR" sz="2400" dirty="0" smtClean="0"/>
          </a:p>
          <a:p>
            <a:pPr marL="396859" indent="-396859" defTabSz="914327">
              <a:lnSpc>
                <a:spcPct val="90000"/>
              </a:lnSpc>
              <a:spcBef>
                <a:spcPct val="20000"/>
              </a:spcBef>
              <a:buClr>
                <a:schemeClr val="accent1"/>
              </a:buClr>
              <a:buFont typeface="Wingdings" pitchFamily="2" charset="2"/>
              <a:buChar char="§"/>
              <a:defRPr/>
            </a:pPr>
            <a:r>
              <a:rPr lang="fr-FR" sz="2400" dirty="0" smtClean="0"/>
              <a:t>Accessible par l’utilisateur final</a:t>
            </a:r>
          </a:p>
          <a:p>
            <a:pPr marL="854059" lvl="1" indent="-396859" defTabSz="914327">
              <a:lnSpc>
                <a:spcPct val="90000"/>
              </a:lnSpc>
              <a:spcBef>
                <a:spcPct val="20000"/>
              </a:spcBef>
              <a:buClr>
                <a:schemeClr val="accent1"/>
              </a:buClr>
              <a:buFont typeface="Wingdings" pitchFamily="2" charset="2"/>
              <a:buChar char="§"/>
              <a:defRPr/>
            </a:pPr>
            <a:r>
              <a:rPr lang="fr-FR" sz="2000" dirty="0" smtClean="0"/>
              <a:t>Intégration avec Excel</a:t>
            </a:r>
          </a:p>
          <a:p>
            <a:pPr marL="854059" lvl="1" indent="-396859" defTabSz="914327">
              <a:lnSpc>
                <a:spcPct val="90000"/>
              </a:lnSpc>
              <a:spcBef>
                <a:spcPct val="20000"/>
              </a:spcBef>
              <a:buClr>
                <a:schemeClr val="accent1"/>
              </a:buClr>
              <a:buFont typeface="Wingdings" pitchFamily="2" charset="2"/>
              <a:buChar char="§"/>
              <a:defRPr/>
            </a:pPr>
            <a:r>
              <a:rPr lang="fr-FR" sz="2000" dirty="0" smtClean="0"/>
              <a:t>Ecosystème partenaires riche</a:t>
            </a:r>
          </a:p>
          <a:p>
            <a:pPr marL="854059" lvl="1" indent="-396859" defTabSz="914327">
              <a:lnSpc>
                <a:spcPct val="90000"/>
              </a:lnSpc>
              <a:spcBef>
                <a:spcPct val="20000"/>
              </a:spcBef>
              <a:buClr>
                <a:schemeClr val="accent1"/>
              </a:buClr>
              <a:buFont typeface="Wingdings" pitchFamily="2" charset="2"/>
              <a:buChar char="§"/>
              <a:defRPr/>
            </a:pPr>
            <a:endParaRPr lang="fr-FR" sz="2300" dirty="0" smtClean="0"/>
          </a:p>
          <a:p>
            <a:pPr marL="396859" indent="-396859" defTabSz="914327">
              <a:lnSpc>
                <a:spcPct val="90000"/>
              </a:lnSpc>
              <a:spcBef>
                <a:spcPct val="20000"/>
              </a:spcBef>
              <a:buClr>
                <a:schemeClr val="accent1"/>
              </a:buClr>
              <a:buFont typeface="Wingdings" pitchFamily="2" charset="2"/>
              <a:buChar char="§"/>
              <a:defRPr/>
            </a:pPr>
            <a:r>
              <a:rPr lang="fr-FR" sz="2300" dirty="0" smtClean="0"/>
              <a:t>Analyses prédictives</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Modèles d’analyse de données</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Accessibles via Microsoft Office</a:t>
            </a:r>
          </a:p>
          <a:p>
            <a:pPr marL="854059" lvl="1" indent="-396859" defTabSz="914327">
              <a:lnSpc>
                <a:spcPct val="90000"/>
              </a:lnSpc>
              <a:spcBef>
                <a:spcPct val="20000"/>
              </a:spcBef>
              <a:buClr>
                <a:schemeClr val="accent1"/>
              </a:buClr>
              <a:defRPr/>
            </a:pPr>
            <a:endParaRPr kumimoji="0" lang="fr-FR"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fr-FR"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fr-FR"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fr-FR"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fr-FR"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fr-FR"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fr-FR"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fr-FR" sz="2300" b="0" i="0" u="none" strike="noStrike" kern="1200" cap="none" spc="0" normalizeH="0" baseline="0" noProof="0" dirty="0" smtClean="0">
              <a:ln>
                <a:noFill/>
              </a:ln>
              <a:effectLst/>
              <a:uLnTx/>
              <a:uFillTx/>
              <a:latin typeface="+mn-lt"/>
              <a:ea typeface="+mn-ea"/>
              <a:cs typeface="+mn-cs"/>
            </a:endParaRPr>
          </a:p>
        </p:txBody>
      </p:sp>
      <p:sp>
        <p:nvSpPr>
          <p:cNvPr id="48" name="Rectangle 14"/>
          <p:cNvSpPr txBox="1">
            <a:spLocks noChangeArrowheads="1"/>
          </p:cNvSpPr>
          <p:nvPr/>
        </p:nvSpPr>
        <p:spPr bwMode="auto">
          <a:xfrm>
            <a:off x="381000" y="344472"/>
            <a:ext cx="8393113" cy="142192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kumimoji="0" lang="fr-FR" sz="4800" b="0" i="0" u="none" strike="noStrike" kern="0" cap="none" spc="0" normalizeH="0" baseline="0" noProof="0" dirty="0" smtClean="0">
                <a:ln>
                  <a:noFill/>
                </a:ln>
                <a:solidFill>
                  <a:schemeClr val="tx2"/>
                </a:solidFill>
                <a:effectLst/>
                <a:uLnTx/>
                <a:uFillTx/>
                <a:latin typeface="+mj-lt"/>
                <a:ea typeface="+mj-ea"/>
                <a:cs typeface="+mj-cs"/>
              </a:rPr>
              <a:t>Faciliter les prises</a:t>
            </a:r>
            <a:r>
              <a:rPr kumimoji="0" lang="fr-FR" sz="4800" b="0" i="0" u="none" strike="noStrike" kern="0" cap="none" spc="0" normalizeH="0" noProof="0" dirty="0" smtClean="0">
                <a:ln>
                  <a:noFill/>
                </a:ln>
                <a:solidFill>
                  <a:schemeClr val="tx2"/>
                </a:solidFill>
                <a:effectLst/>
                <a:uLnTx/>
                <a:uFillTx/>
                <a:latin typeface="+mj-lt"/>
                <a:ea typeface="+mj-ea"/>
                <a:cs typeface="+mj-cs"/>
              </a:rPr>
              <a:t> de décisions </a:t>
            </a:r>
            <a:r>
              <a:rPr lang="fr-FR" sz="2400" kern="0" noProof="0" dirty="0" smtClean="0">
                <a:solidFill>
                  <a:schemeClr val="accent1"/>
                </a:solidFill>
                <a:latin typeface="+mj-lt"/>
                <a:ea typeface="+mj-ea"/>
                <a:cs typeface="+mj-cs"/>
              </a:rPr>
              <a:t>A</a:t>
            </a:r>
            <a:r>
              <a:rPr lang="fr-FR" sz="2400" kern="0" dirty="0" err="1" smtClean="0">
                <a:solidFill>
                  <a:schemeClr val="accent1"/>
                </a:solidFill>
                <a:latin typeface="+mj-lt"/>
                <a:ea typeface="+mj-ea"/>
                <a:cs typeface="+mj-cs"/>
              </a:rPr>
              <a:t>nalyses</a:t>
            </a:r>
            <a:r>
              <a:rPr lang="fr-FR" sz="2400" kern="0" dirty="0" smtClean="0">
                <a:solidFill>
                  <a:schemeClr val="accent1"/>
                </a:solidFill>
                <a:latin typeface="+mj-lt"/>
                <a:ea typeface="+mj-ea"/>
                <a:cs typeface="+mj-cs"/>
              </a:rPr>
              <a:t> prédictives</a:t>
            </a:r>
            <a:endParaRPr lang="fr-FR" sz="3600" kern="0" dirty="0" smtClean="0">
              <a:solidFill>
                <a:schemeClr val="accent1"/>
              </a:solidFill>
              <a:latin typeface="+mj-lt"/>
              <a:ea typeface="+mj-ea"/>
              <a:cs typeface="+mj-cs"/>
            </a:endParaRPr>
          </a:p>
        </p:txBody>
      </p:sp>
      <p:pic>
        <p:nvPicPr>
          <p:cNvPr id="15" name="Rectangle 4111"/>
          <p:cNvPicPr>
            <a:picLocks noChangeAspect="1" noChangeArrowheads="1"/>
          </p:cNvPicPr>
          <p:nvPr/>
        </p:nvPicPr>
        <p:blipFill>
          <a:blip r:embed="rId3"/>
          <a:srcRect/>
          <a:stretch>
            <a:fillRect/>
          </a:stretch>
        </p:blipFill>
        <p:spPr bwMode="auto">
          <a:xfrm>
            <a:off x="7523284" y="1018848"/>
            <a:ext cx="1295400" cy="881473"/>
          </a:xfrm>
          <a:prstGeom prst="rect">
            <a:avLst/>
          </a:prstGeom>
          <a:noFill/>
          <a:ln w="9525">
            <a:noFill/>
            <a:miter lim="800000"/>
            <a:headEnd/>
            <a:tailEnd/>
          </a:ln>
        </p:spPr>
      </p:pic>
      <p:grpSp>
        <p:nvGrpSpPr>
          <p:cNvPr id="2" name="Group 38"/>
          <p:cNvGrpSpPr/>
          <p:nvPr/>
        </p:nvGrpSpPr>
        <p:grpSpPr>
          <a:xfrm>
            <a:off x="990600" y="2133600"/>
            <a:ext cx="1918754" cy="1046162"/>
            <a:chOff x="976846" y="2459038"/>
            <a:chExt cx="1763933" cy="769491"/>
          </a:xfrm>
        </p:grpSpPr>
        <p:grpSp>
          <p:nvGrpSpPr>
            <p:cNvPr id="3" name="Group 64"/>
            <p:cNvGrpSpPr>
              <a:grpSpLocks/>
            </p:cNvGrpSpPr>
            <p:nvPr/>
          </p:nvGrpSpPr>
          <p:grpSpPr bwMode="auto">
            <a:xfrm>
              <a:off x="1673462" y="2512538"/>
              <a:ext cx="1067317" cy="506132"/>
              <a:chOff x="6934200" y="1371600"/>
              <a:chExt cx="1524000" cy="761592"/>
            </a:xfrm>
          </p:grpSpPr>
          <p:pic>
            <p:nvPicPr>
              <p:cNvPr id="17" name="Rectangle 7185"/>
              <p:cNvPicPr>
                <a:picLocks noChangeAspect="1" noChangeArrowheads="1"/>
              </p:cNvPicPr>
              <p:nvPr/>
            </p:nvPicPr>
            <p:blipFill>
              <a:blip r:embed="rId4"/>
              <a:srcRect/>
              <a:stretch>
                <a:fillRect/>
              </a:stretch>
            </p:blipFill>
            <p:spPr bwMode="auto">
              <a:xfrm>
                <a:off x="6934200" y="1396986"/>
                <a:ext cx="411238" cy="583887"/>
              </a:xfrm>
              <a:prstGeom prst="rect">
                <a:avLst/>
              </a:prstGeom>
              <a:noFill/>
              <a:ln w="9525">
                <a:noFill/>
                <a:miter lim="800000"/>
                <a:headEnd/>
                <a:tailEnd/>
              </a:ln>
            </p:spPr>
          </p:pic>
          <p:pic>
            <p:nvPicPr>
              <p:cNvPr id="18" name="Rectangle 7185"/>
              <p:cNvPicPr>
                <a:picLocks noChangeAspect="1" noChangeArrowheads="1"/>
              </p:cNvPicPr>
              <p:nvPr/>
            </p:nvPicPr>
            <p:blipFill>
              <a:blip r:embed="rId4"/>
              <a:srcRect/>
              <a:stretch>
                <a:fillRect/>
              </a:stretch>
            </p:blipFill>
            <p:spPr bwMode="auto">
              <a:xfrm>
                <a:off x="7442200" y="1371600"/>
                <a:ext cx="411238" cy="583887"/>
              </a:xfrm>
              <a:prstGeom prst="rect">
                <a:avLst/>
              </a:prstGeom>
              <a:noFill/>
              <a:ln w="9525">
                <a:noFill/>
                <a:miter lim="800000"/>
                <a:headEnd/>
                <a:tailEnd/>
              </a:ln>
            </p:spPr>
          </p:pic>
          <p:pic>
            <p:nvPicPr>
              <p:cNvPr id="19" name="Rectangle 7185"/>
              <p:cNvPicPr>
                <a:picLocks noChangeAspect="1" noChangeArrowheads="1"/>
              </p:cNvPicPr>
              <p:nvPr/>
            </p:nvPicPr>
            <p:blipFill>
              <a:blip r:embed="rId4"/>
              <a:srcRect/>
              <a:stretch>
                <a:fillRect/>
              </a:stretch>
            </p:blipFill>
            <p:spPr bwMode="auto">
              <a:xfrm>
                <a:off x="7030961" y="1549305"/>
                <a:ext cx="411239" cy="583887"/>
              </a:xfrm>
              <a:prstGeom prst="rect">
                <a:avLst/>
              </a:prstGeom>
              <a:noFill/>
              <a:ln w="9525">
                <a:noFill/>
                <a:miter lim="800000"/>
                <a:headEnd/>
                <a:tailEnd/>
              </a:ln>
            </p:spPr>
          </p:pic>
          <p:pic>
            <p:nvPicPr>
              <p:cNvPr id="20" name="Rectangle 7185"/>
              <p:cNvPicPr>
                <a:picLocks noChangeAspect="1" noChangeArrowheads="1"/>
              </p:cNvPicPr>
              <p:nvPr/>
            </p:nvPicPr>
            <p:blipFill>
              <a:blip r:embed="rId4"/>
              <a:srcRect/>
              <a:stretch>
                <a:fillRect/>
              </a:stretch>
            </p:blipFill>
            <p:spPr bwMode="auto">
              <a:xfrm>
                <a:off x="7563153" y="1523919"/>
                <a:ext cx="411238" cy="583887"/>
              </a:xfrm>
              <a:prstGeom prst="rect">
                <a:avLst/>
              </a:prstGeom>
              <a:noFill/>
              <a:ln w="9525">
                <a:noFill/>
                <a:miter lim="800000"/>
                <a:headEnd/>
                <a:tailEnd/>
              </a:ln>
            </p:spPr>
          </p:pic>
          <p:pic>
            <p:nvPicPr>
              <p:cNvPr id="21" name="Rectangle 7185"/>
              <p:cNvPicPr>
                <a:picLocks noChangeAspect="1" noChangeArrowheads="1"/>
              </p:cNvPicPr>
              <p:nvPr/>
            </p:nvPicPr>
            <p:blipFill>
              <a:blip r:embed="rId4"/>
              <a:srcRect/>
              <a:stretch>
                <a:fillRect/>
              </a:stretch>
            </p:blipFill>
            <p:spPr bwMode="auto">
              <a:xfrm>
                <a:off x="7950200" y="1396986"/>
                <a:ext cx="411238" cy="583887"/>
              </a:xfrm>
              <a:prstGeom prst="rect">
                <a:avLst/>
              </a:prstGeom>
              <a:noFill/>
              <a:ln w="9525">
                <a:noFill/>
                <a:miter lim="800000"/>
                <a:headEnd/>
                <a:tailEnd/>
              </a:ln>
            </p:spPr>
          </p:pic>
          <p:pic>
            <p:nvPicPr>
              <p:cNvPr id="22" name="Rectangle 7185"/>
              <p:cNvPicPr>
                <a:picLocks noChangeAspect="1" noChangeArrowheads="1"/>
              </p:cNvPicPr>
              <p:nvPr/>
            </p:nvPicPr>
            <p:blipFill>
              <a:blip r:embed="rId4"/>
              <a:srcRect/>
              <a:stretch>
                <a:fillRect/>
              </a:stretch>
            </p:blipFill>
            <p:spPr bwMode="auto">
              <a:xfrm>
                <a:off x="8046962" y="1523919"/>
                <a:ext cx="411238" cy="583887"/>
              </a:xfrm>
              <a:prstGeom prst="rect">
                <a:avLst/>
              </a:prstGeom>
              <a:noFill/>
              <a:ln w="9525">
                <a:noFill/>
                <a:miter lim="800000"/>
                <a:headEnd/>
                <a:tailEnd/>
              </a:ln>
            </p:spPr>
          </p:pic>
        </p:grpSp>
        <p:grpSp>
          <p:nvGrpSpPr>
            <p:cNvPr id="4" name="Group 71"/>
            <p:cNvGrpSpPr>
              <a:grpSpLocks/>
            </p:cNvGrpSpPr>
            <p:nvPr/>
          </p:nvGrpSpPr>
          <p:grpSpPr bwMode="auto">
            <a:xfrm>
              <a:off x="976846" y="2651526"/>
              <a:ext cx="640073" cy="563251"/>
              <a:chOff x="7083746" y="2455749"/>
              <a:chExt cx="1281043" cy="973251"/>
            </a:xfrm>
          </p:grpSpPr>
          <p:pic>
            <p:nvPicPr>
              <p:cNvPr id="27" name="Rectangle 7198"/>
              <p:cNvPicPr>
                <a:picLocks noChangeAspect="1" noChangeArrowheads="1"/>
              </p:cNvPicPr>
              <p:nvPr/>
            </p:nvPicPr>
            <p:blipFill>
              <a:blip r:embed="rId5"/>
              <a:srcRect/>
              <a:stretch>
                <a:fillRect/>
              </a:stretch>
            </p:blipFill>
            <p:spPr bwMode="auto">
              <a:xfrm>
                <a:off x="7924808" y="2813578"/>
                <a:ext cx="439981" cy="463021"/>
              </a:xfrm>
              <a:prstGeom prst="rect">
                <a:avLst/>
              </a:prstGeom>
              <a:noFill/>
              <a:ln w="9525">
                <a:noFill/>
                <a:miter lim="800000"/>
                <a:headEnd/>
                <a:tailEnd/>
              </a:ln>
            </p:spPr>
          </p:pic>
          <p:grpSp>
            <p:nvGrpSpPr>
              <p:cNvPr id="5" name="Group 76"/>
              <p:cNvGrpSpPr>
                <a:grpSpLocks/>
              </p:cNvGrpSpPr>
              <p:nvPr/>
            </p:nvGrpSpPr>
            <p:grpSpPr bwMode="auto">
              <a:xfrm>
                <a:off x="7083746" y="2455749"/>
                <a:ext cx="1016000" cy="931197"/>
                <a:chOff x="4672360" y="3048000"/>
                <a:chExt cx="1246181" cy="1177146"/>
              </a:xfrm>
            </p:grpSpPr>
            <p:pic>
              <p:nvPicPr>
                <p:cNvPr id="31" name="Rectangle 7196"/>
                <p:cNvPicPr>
                  <a:picLocks noChangeAspect="1" noChangeArrowheads="1"/>
                </p:cNvPicPr>
                <p:nvPr/>
              </p:nvPicPr>
              <p:blipFill>
                <a:blip r:embed="rId6"/>
                <a:srcRect/>
                <a:stretch>
                  <a:fillRect/>
                </a:stretch>
              </p:blipFill>
              <p:spPr bwMode="auto">
                <a:xfrm>
                  <a:off x="4876800" y="3048000"/>
                  <a:ext cx="1041741" cy="1127193"/>
                </a:xfrm>
                <a:prstGeom prst="rect">
                  <a:avLst/>
                </a:prstGeom>
                <a:noFill/>
                <a:ln w="9525">
                  <a:noFill/>
                  <a:miter lim="800000"/>
                  <a:headEnd/>
                  <a:tailEnd/>
                </a:ln>
              </p:spPr>
            </p:pic>
            <p:pic>
              <p:nvPicPr>
                <p:cNvPr id="32" name="Rectangle 7197"/>
                <p:cNvPicPr>
                  <a:picLocks noChangeAspect="1" noChangeArrowheads="1"/>
                </p:cNvPicPr>
                <p:nvPr/>
              </p:nvPicPr>
              <p:blipFill>
                <a:blip r:embed="rId5"/>
                <a:srcRect/>
                <a:stretch>
                  <a:fillRect/>
                </a:stretch>
              </p:blipFill>
              <p:spPr bwMode="auto">
                <a:xfrm>
                  <a:off x="4672360" y="3492145"/>
                  <a:ext cx="539661" cy="585315"/>
                </a:xfrm>
                <a:prstGeom prst="rect">
                  <a:avLst/>
                </a:prstGeom>
                <a:noFill/>
                <a:ln w="9525">
                  <a:noFill/>
                  <a:miter lim="800000"/>
                  <a:headEnd/>
                  <a:tailEnd/>
                </a:ln>
              </p:spPr>
            </p:pic>
            <p:pic>
              <p:nvPicPr>
                <p:cNvPr id="33" name="Rectangle 7198"/>
                <p:cNvPicPr>
                  <a:picLocks noChangeAspect="1" noChangeArrowheads="1"/>
                </p:cNvPicPr>
                <p:nvPr/>
              </p:nvPicPr>
              <p:blipFill>
                <a:blip r:embed="rId5"/>
                <a:srcRect/>
                <a:stretch>
                  <a:fillRect/>
                </a:stretch>
              </p:blipFill>
              <p:spPr bwMode="auto">
                <a:xfrm>
                  <a:off x="5013594" y="3639831"/>
                  <a:ext cx="539661" cy="585315"/>
                </a:xfrm>
                <a:prstGeom prst="rect">
                  <a:avLst/>
                </a:prstGeom>
                <a:noFill/>
                <a:ln w="9525">
                  <a:noFill/>
                  <a:miter lim="800000"/>
                  <a:headEnd/>
                  <a:tailEnd/>
                </a:ln>
              </p:spPr>
            </p:pic>
          </p:grpSp>
          <p:pic>
            <p:nvPicPr>
              <p:cNvPr id="30" name="Rectangle 7198"/>
              <p:cNvPicPr>
                <a:picLocks noChangeAspect="1" noChangeArrowheads="1"/>
              </p:cNvPicPr>
              <p:nvPr/>
            </p:nvPicPr>
            <p:blipFill>
              <a:blip r:embed="rId5"/>
              <a:srcRect/>
              <a:stretch>
                <a:fillRect/>
              </a:stretch>
            </p:blipFill>
            <p:spPr bwMode="auto">
              <a:xfrm>
                <a:off x="7772400" y="2965979"/>
                <a:ext cx="439981" cy="463021"/>
              </a:xfrm>
              <a:prstGeom prst="rect">
                <a:avLst/>
              </a:prstGeom>
              <a:noFill/>
              <a:ln w="9525">
                <a:noFill/>
                <a:miter lim="800000"/>
                <a:headEnd/>
                <a:tailEnd/>
              </a:ln>
            </p:spPr>
          </p:pic>
        </p:grpSp>
        <p:sp>
          <p:nvSpPr>
            <p:cNvPr id="34" name="Bent Arrow 33"/>
            <p:cNvSpPr/>
            <p:nvPr/>
          </p:nvSpPr>
          <p:spPr bwMode="auto">
            <a:xfrm rot="11901188">
              <a:off x="1639330" y="2905831"/>
              <a:ext cx="534922" cy="322698"/>
            </a:xfrm>
            <a:prstGeom prst="bentArrow">
              <a:avLst>
                <a:gd name="adj1" fmla="val 16436"/>
                <a:gd name="adj2" fmla="val 19793"/>
                <a:gd name="adj3" fmla="val 29454"/>
                <a:gd name="adj4" fmla="val 88425"/>
              </a:avLst>
            </a:prstGeom>
            <a:solidFill>
              <a:srgbClr val="98664A"/>
            </a:solidFill>
            <a:ln w="12700" cap="flat" cmpd="sng" algn="ctr">
              <a:noFill/>
              <a:prstDash val="solid"/>
              <a:round/>
              <a:headEnd type="none" w="med" len="med"/>
              <a:tailEnd type="none" w="med" len="me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algn="ctr" eaLnBrk="0" hangingPunct="0">
                <a:lnSpc>
                  <a:spcPct val="85000"/>
                </a:lnSpc>
                <a:spcBef>
                  <a:spcPct val="20000"/>
                </a:spcBef>
                <a:defRPr/>
              </a:pPr>
              <a:endParaRPr lang="fr-FR">
                <a:solidFill>
                  <a:srgbClr val="FFFFFF">
                    <a:alpha val="100000"/>
                  </a:srgbClr>
                </a:solidFill>
                <a:latin typeface="Arial"/>
              </a:endParaRPr>
            </a:p>
          </p:txBody>
        </p:sp>
        <p:sp>
          <p:nvSpPr>
            <p:cNvPr id="38" name="Bent Arrow 37"/>
            <p:cNvSpPr/>
            <p:nvPr/>
          </p:nvSpPr>
          <p:spPr bwMode="auto">
            <a:xfrm rot="1101188">
              <a:off x="1049765" y="2459038"/>
              <a:ext cx="534922" cy="322698"/>
            </a:xfrm>
            <a:prstGeom prst="bentArrow">
              <a:avLst>
                <a:gd name="adj1" fmla="val 16436"/>
                <a:gd name="adj2" fmla="val 19793"/>
                <a:gd name="adj3" fmla="val 29454"/>
                <a:gd name="adj4" fmla="val 88425"/>
              </a:avLst>
            </a:prstGeom>
            <a:solidFill>
              <a:srgbClr val="98664A"/>
            </a:solidFill>
            <a:ln w="12700" cap="flat" cmpd="sng" algn="ctr">
              <a:noFill/>
              <a:prstDash val="solid"/>
              <a:round/>
              <a:headEnd type="none" w="med" len="med"/>
              <a:tailEnd type="none" w="med" len="me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algn="ctr" eaLnBrk="0" hangingPunct="0">
                <a:lnSpc>
                  <a:spcPct val="85000"/>
                </a:lnSpc>
                <a:spcBef>
                  <a:spcPct val="20000"/>
                </a:spcBef>
                <a:defRPr/>
              </a:pPr>
              <a:endParaRPr lang="fr-FR">
                <a:solidFill>
                  <a:srgbClr val="FFFFFF">
                    <a:alpha val="100000"/>
                  </a:srgbClr>
                </a:solidFill>
                <a:latin typeface="Arial"/>
              </a:endParaRPr>
            </a:p>
          </p:txBody>
        </p:sp>
      </p:grpSp>
      <p:pic>
        <p:nvPicPr>
          <p:cNvPr id="40" name="Picture 7"/>
          <p:cNvPicPr>
            <a:picLocks noChangeAspect="1" noChangeArrowheads="1"/>
          </p:cNvPicPr>
          <p:nvPr/>
        </p:nvPicPr>
        <p:blipFill>
          <a:blip r:embed="rId7" cstate="print"/>
          <a:srcRect/>
          <a:stretch>
            <a:fillRect/>
          </a:stretch>
        </p:blipFill>
        <p:spPr bwMode="auto">
          <a:xfrm>
            <a:off x="1143000" y="3810000"/>
            <a:ext cx="1495813" cy="1447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6" name="Groupe 35"/>
          <p:cNvGrpSpPr/>
          <p:nvPr/>
        </p:nvGrpSpPr>
        <p:grpSpPr>
          <a:xfrm>
            <a:off x="7786710" y="3214686"/>
            <a:ext cx="1187356" cy="791571"/>
            <a:chOff x="7659487" y="2944507"/>
            <a:chExt cx="1187356" cy="791571"/>
          </a:xfrm>
        </p:grpSpPr>
        <p:pic>
          <p:nvPicPr>
            <p:cNvPr id="37" name="Picture 3" descr="Z:\Clip_Installer\DVD_ART\Artwork_Imagery\Shapes and Graphics\Starburst\starburst 3.png"/>
            <p:cNvPicPr>
              <a:picLocks noChangeAspect="1" noChangeArrowheads="1"/>
            </p:cNvPicPr>
            <p:nvPr/>
          </p:nvPicPr>
          <p:blipFill>
            <a:blip r:embed="rId8"/>
            <a:srcRect/>
            <a:stretch>
              <a:fillRect/>
            </a:stretch>
          </p:blipFill>
          <p:spPr bwMode="auto">
            <a:xfrm>
              <a:off x="7659487" y="2944507"/>
              <a:ext cx="1187356" cy="791571"/>
            </a:xfrm>
            <a:prstGeom prst="rect">
              <a:avLst/>
            </a:prstGeom>
            <a:noFill/>
          </p:spPr>
        </p:pic>
        <p:sp>
          <p:nvSpPr>
            <p:cNvPr id="39" name="Rectangle 38"/>
            <p:cNvSpPr>
              <a:spLocks noChangeArrowheads="1"/>
            </p:cNvSpPr>
            <p:nvPr/>
          </p:nvSpPr>
          <p:spPr bwMode="auto">
            <a:xfrm rot="21300000">
              <a:off x="7850452" y="3211717"/>
              <a:ext cx="903733" cy="307777"/>
            </a:xfrm>
            <a:prstGeom prst="rect">
              <a:avLst/>
            </a:prstGeom>
            <a:noFill/>
            <a:ln w="9525">
              <a:noFill/>
              <a:miter lim="800000"/>
              <a:headEnd/>
              <a:tailEnd/>
            </a:ln>
          </p:spPr>
          <p:txBody>
            <a:bodyPr wrap="square">
              <a:spAutoFit/>
            </a:bodyPr>
            <a:lstStyle/>
            <a:p>
              <a:pPr algn="ctr"/>
              <a:r>
                <a:rPr lang="fr-FR" sz="1400" dirty="0" smtClean="0"/>
                <a:t>2008</a:t>
              </a:r>
              <a:endParaRPr lang="fr-FR" sz="1400" dirty="0"/>
            </a:p>
          </p:txBody>
        </p:sp>
      </p:grpSp>
      <p:grpSp>
        <p:nvGrpSpPr>
          <p:cNvPr id="7" name="Groupe 40"/>
          <p:cNvGrpSpPr/>
          <p:nvPr/>
        </p:nvGrpSpPr>
        <p:grpSpPr>
          <a:xfrm>
            <a:off x="7956644" y="4533669"/>
            <a:ext cx="1187356" cy="791571"/>
            <a:chOff x="7659487" y="2944507"/>
            <a:chExt cx="1187356" cy="791571"/>
          </a:xfrm>
        </p:grpSpPr>
        <p:pic>
          <p:nvPicPr>
            <p:cNvPr id="42" name="Picture 3" descr="Z:\Clip_Installer\DVD_ART\Artwork_Imagery\Shapes and Graphics\Starburst\starburst 3.png"/>
            <p:cNvPicPr>
              <a:picLocks noChangeAspect="1" noChangeArrowheads="1"/>
            </p:cNvPicPr>
            <p:nvPr/>
          </p:nvPicPr>
          <p:blipFill>
            <a:blip r:embed="rId8"/>
            <a:srcRect/>
            <a:stretch>
              <a:fillRect/>
            </a:stretch>
          </p:blipFill>
          <p:spPr bwMode="auto">
            <a:xfrm>
              <a:off x="7659487" y="2944507"/>
              <a:ext cx="1187356" cy="791571"/>
            </a:xfrm>
            <a:prstGeom prst="rect">
              <a:avLst/>
            </a:prstGeom>
            <a:noFill/>
          </p:spPr>
        </p:pic>
        <p:sp>
          <p:nvSpPr>
            <p:cNvPr id="43" name="Rectangle 42"/>
            <p:cNvSpPr>
              <a:spLocks noChangeArrowheads="1"/>
            </p:cNvSpPr>
            <p:nvPr/>
          </p:nvSpPr>
          <p:spPr bwMode="auto">
            <a:xfrm rot="21300000">
              <a:off x="7850452" y="3211717"/>
              <a:ext cx="903733" cy="307777"/>
            </a:xfrm>
            <a:prstGeom prst="rect">
              <a:avLst/>
            </a:prstGeom>
            <a:noFill/>
            <a:ln w="9525">
              <a:noFill/>
              <a:miter lim="800000"/>
              <a:headEnd/>
              <a:tailEnd/>
            </a:ln>
          </p:spPr>
          <p:txBody>
            <a:bodyPr wrap="square">
              <a:spAutoFit/>
            </a:bodyPr>
            <a:lstStyle/>
            <a:p>
              <a:pPr algn="ctr"/>
              <a:r>
                <a:rPr lang="fr-FR" sz="1400" dirty="0" smtClean="0"/>
                <a:t>2008</a:t>
              </a:r>
              <a:endParaRPr lang="fr-FR" sz="1400" dirty="0"/>
            </a:p>
          </p:txBody>
        </p:sp>
      </p:grpSp>
      <p:grpSp>
        <p:nvGrpSpPr>
          <p:cNvPr id="8" name="Groupe 39"/>
          <p:cNvGrpSpPr/>
          <p:nvPr/>
        </p:nvGrpSpPr>
        <p:grpSpPr>
          <a:xfrm>
            <a:off x="7363326" y="-305026"/>
            <a:ext cx="2495059" cy="858467"/>
            <a:chOff x="5587355" y="4458287"/>
            <a:chExt cx="3358525" cy="858467"/>
          </a:xfrm>
        </p:grpSpPr>
        <p:sp>
          <p:nvSpPr>
            <p:cNvPr id="44" name="Rounded Rectangle 6"/>
            <p:cNvSpPr/>
            <p:nvPr/>
          </p:nvSpPr>
          <p:spPr bwMode="auto">
            <a:xfrm>
              <a:off x="5590845" y="4458287"/>
              <a:ext cx="3355035" cy="858467"/>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 name="TextBox 833617"/>
            <p:cNvSpPr txBox="1">
              <a:spLocks noChangeArrowheads="1"/>
            </p:cNvSpPr>
            <p:nvPr/>
          </p:nvSpPr>
          <p:spPr bwMode="auto">
            <a:xfrm>
              <a:off x="5587355" y="4814589"/>
              <a:ext cx="2644140" cy="443198"/>
            </a:xfrm>
            <a:prstGeom prst="rect">
              <a:avLst/>
            </a:prstGeom>
            <a:noFill/>
            <a:ln w="9525">
              <a:noFill/>
              <a:miter lim="800000"/>
              <a:headEnd/>
              <a:tailEnd/>
            </a:ln>
          </p:spPr>
          <p:txBody>
            <a:bodyPr wrap="square">
              <a:spAutoFit/>
            </a:bodyPr>
            <a:lstStyle/>
            <a:p>
              <a:pPr>
                <a:lnSpc>
                  <a:spcPct val="95000"/>
                </a:lnSpc>
                <a:spcBef>
                  <a:spcPct val="10000"/>
                </a:spcBef>
              </a:pPr>
              <a:r>
                <a:rPr lang="en-U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Intelligence</a:t>
              </a:r>
              <a:endParaRPr lang="en-U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23" name="Rectangle 3"/>
          <p:cNvSpPr>
            <a:spLocks noGrp="1" noChangeArrowheads="1"/>
          </p:cNvSpPr>
          <p:nvPr>
            <p:ph type="body" idx="1"/>
          </p:nvPr>
        </p:nvSpPr>
        <p:spPr>
          <a:xfrm>
            <a:off x="334962" y="1649540"/>
            <a:ext cx="7773613" cy="4773613"/>
          </a:xfrm>
        </p:spPr>
        <p:txBody>
          <a:bodyPr>
            <a:normAutofit fontScale="85000" lnSpcReduction="10000"/>
          </a:bodyPr>
          <a:lstStyle/>
          <a:p>
            <a:pPr>
              <a:lnSpc>
                <a:spcPct val="120000"/>
              </a:lnSpc>
              <a:buFont typeface="Wingdings 2" pitchFamily="18" charset="2"/>
              <a:buBlip>
                <a:blip r:embed="rId3"/>
              </a:buBlip>
              <a:defRPr/>
            </a:pPr>
            <a:r>
              <a:rPr lang="fr-FR" sz="2400" b="1" dirty="0" smtClean="0">
                <a:solidFill>
                  <a:schemeClr val="accent1"/>
                </a:solidFill>
              </a:rPr>
              <a:t>Facilité de développement et d’administration</a:t>
            </a:r>
            <a:endParaRPr lang="fr-FR" sz="2400" dirty="0" smtClean="0"/>
          </a:p>
          <a:p>
            <a:pPr lvl="1">
              <a:lnSpc>
                <a:spcPct val="120000"/>
              </a:lnSpc>
              <a:buFont typeface="Wingdings 2" pitchFamily="18" charset="2"/>
              <a:buBlip>
                <a:blip r:embed="rId3"/>
              </a:buBlip>
              <a:defRPr/>
            </a:pPr>
            <a:r>
              <a:rPr lang="fr-FR" sz="1800" dirty="0" smtClean="0"/>
              <a:t>« Best Practices » MCS ou clients remontées sous forme d’assistants</a:t>
            </a:r>
          </a:p>
          <a:p>
            <a:pPr lvl="1">
              <a:lnSpc>
                <a:spcPct val="120000"/>
              </a:lnSpc>
              <a:buFont typeface="Wingdings 2" pitchFamily="18" charset="2"/>
              <a:buBlip>
                <a:blip r:embed="rId3"/>
              </a:buBlip>
              <a:defRPr/>
            </a:pPr>
            <a:r>
              <a:rPr lang="fr-FR" sz="1800" dirty="0" smtClean="0"/>
              <a:t>Nouvelles interfaces de design des cubes</a:t>
            </a:r>
          </a:p>
          <a:p>
            <a:pPr lvl="1">
              <a:lnSpc>
                <a:spcPct val="120000"/>
              </a:lnSpc>
              <a:buFont typeface="Wingdings 2" pitchFamily="18" charset="2"/>
              <a:buBlip>
                <a:blip r:embed="rId3"/>
              </a:buBlip>
              <a:defRPr/>
            </a:pPr>
            <a:r>
              <a:rPr lang="fr-FR" sz="1800" dirty="0" smtClean="0"/>
              <a:t>Traçabilité plus fine…</a:t>
            </a:r>
          </a:p>
          <a:p>
            <a:pPr>
              <a:lnSpc>
                <a:spcPct val="120000"/>
              </a:lnSpc>
              <a:buFont typeface="Wingdings 2" pitchFamily="18" charset="2"/>
              <a:buBlip>
                <a:blip r:embed="rId3"/>
              </a:buBlip>
              <a:defRPr/>
            </a:pPr>
            <a:r>
              <a:rPr lang="fr-FR" sz="2400" b="1" dirty="0" smtClean="0">
                <a:solidFill>
                  <a:schemeClr val="accent1"/>
                </a:solidFill>
              </a:rPr>
              <a:t>Toujours plus de Performance &amp; de gestion de gros Volumes</a:t>
            </a:r>
          </a:p>
          <a:p>
            <a:pPr lvl="1">
              <a:lnSpc>
                <a:spcPct val="120000"/>
              </a:lnSpc>
              <a:buNone/>
              <a:defRPr/>
            </a:pPr>
            <a:endParaRPr lang="fr-FR" sz="1100" dirty="0" smtClean="0"/>
          </a:p>
          <a:p>
            <a:pPr lvl="1">
              <a:lnSpc>
                <a:spcPct val="120000"/>
              </a:lnSpc>
              <a:buFont typeface="Wingdings 2" pitchFamily="18" charset="2"/>
              <a:buBlip>
                <a:blip r:embed="rId3"/>
              </a:buBlip>
              <a:defRPr/>
            </a:pPr>
            <a:r>
              <a:rPr lang="fr-FR" sz="1800" dirty="0" smtClean="0"/>
              <a:t>Amélioration de tous les modules ETL, OLAP, </a:t>
            </a:r>
            <a:r>
              <a:rPr lang="fr-FR" sz="1800" dirty="0" err="1" smtClean="0"/>
              <a:t>Mining</a:t>
            </a:r>
            <a:r>
              <a:rPr lang="fr-FR" sz="1800" dirty="0" smtClean="0"/>
              <a:t>, </a:t>
            </a:r>
            <a:r>
              <a:rPr lang="fr-FR" sz="1800" dirty="0" err="1" smtClean="0"/>
              <a:t>DataWarehousing</a:t>
            </a:r>
            <a:endParaRPr lang="fr-FR" sz="1800" dirty="0" smtClean="0"/>
          </a:p>
          <a:p>
            <a:pPr lvl="1">
              <a:lnSpc>
                <a:spcPct val="120000"/>
              </a:lnSpc>
              <a:buFont typeface="Wingdings 2" pitchFamily="18" charset="2"/>
              <a:buBlip>
                <a:blip r:embed="rId3"/>
              </a:buBlip>
              <a:defRPr/>
            </a:pPr>
            <a:r>
              <a:rPr lang="fr-FR" sz="1800" dirty="0" smtClean="0"/>
              <a:t>Compression des backups</a:t>
            </a:r>
          </a:p>
          <a:p>
            <a:pPr lvl="1">
              <a:lnSpc>
                <a:spcPct val="120000"/>
              </a:lnSpc>
              <a:buFont typeface="Wingdings 2" pitchFamily="18" charset="2"/>
              <a:buBlip>
                <a:blip r:embed="rId3"/>
              </a:buBlip>
              <a:defRPr/>
            </a:pPr>
            <a:r>
              <a:rPr lang="fr-FR" sz="1800" dirty="0" smtClean="0"/>
              <a:t>Change Data Capture …</a:t>
            </a:r>
            <a:endParaRPr lang="fr-FR" sz="2400" dirty="0" smtClean="0"/>
          </a:p>
          <a:p>
            <a:pPr>
              <a:lnSpc>
                <a:spcPct val="120000"/>
              </a:lnSpc>
              <a:buFont typeface="Wingdings 2" pitchFamily="18" charset="2"/>
              <a:buBlip>
                <a:blip r:embed="rId3"/>
              </a:buBlip>
              <a:defRPr/>
            </a:pPr>
            <a:r>
              <a:rPr lang="fr-FR" sz="2400" b="1" dirty="0" smtClean="0">
                <a:solidFill>
                  <a:schemeClr val="accent1"/>
                </a:solidFill>
              </a:rPr>
              <a:t>Niveau de service attendu</a:t>
            </a:r>
          </a:p>
          <a:p>
            <a:pPr lvl="1">
              <a:lnSpc>
                <a:spcPct val="120000"/>
              </a:lnSpc>
              <a:buFont typeface="Wingdings 2" pitchFamily="18" charset="2"/>
              <a:buBlip>
                <a:blip r:embed="rId3"/>
              </a:buBlip>
              <a:defRPr/>
            </a:pPr>
            <a:r>
              <a:rPr lang="fr-FR" sz="1800" dirty="0" smtClean="0"/>
              <a:t>Ressource </a:t>
            </a:r>
            <a:r>
              <a:rPr lang="fr-FR" sz="1800" dirty="0" err="1" smtClean="0"/>
              <a:t>Governor</a:t>
            </a:r>
            <a:r>
              <a:rPr lang="fr-FR" sz="1800" dirty="0" smtClean="0"/>
              <a:t>…</a:t>
            </a:r>
            <a:endParaRPr lang="fr-FR" sz="1800" b="1" dirty="0" smtClean="0"/>
          </a:p>
          <a:p>
            <a:pPr>
              <a:lnSpc>
                <a:spcPct val="120000"/>
              </a:lnSpc>
              <a:buFont typeface="Wingdings 2" pitchFamily="18" charset="2"/>
              <a:buBlip>
                <a:blip r:embed="rId3"/>
              </a:buBlip>
              <a:defRPr/>
            </a:pPr>
            <a:r>
              <a:rPr lang="fr-FR" sz="2400" b="1" dirty="0" err="1" smtClean="0">
                <a:solidFill>
                  <a:schemeClr val="accent1"/>
                </a:solidFill>
              </a:rPr>
              <a:t>Reporting</a:t>
            </a:r>
            <a:endParaRPr lang="fr-FR" sz="2400" b="1" dirty="0" smtClean="0">
              <a:solidFill>
                <a:schemeClr val="accent1"/>
              </a:solidFill>
            </a:endParaRPr>
          </a:p>
          <a:p>
            <a:pPr lvl="1">
              <a:lnSpc>
                <a:spcPct val="120000"/>
              </a:lnSpc>
              <a:buFont typeface="Wingdings 2" pitchFamily="18" charset="2"/>
              <a:buBlip>
                <a:blip r:embed="rId3"/>
              </a:buBlip>
              <a:defRPr/>
            </a:pPr>
            <a:r>
              <a:rPr lang="fr-FR" sz="1800" dirty="0" smtClean="0"/>
              <a:t>Indépendance de IIS</a:t>
            </a:r>
          </a:p>
          <a:p>
            <a:pPr lvl="1">
              <a:lnSpc>
                <a:spcPct val="120000"/>
              </a:lnSpc>
              <a:buFont typeface="Wingdings 2" pitchFamily="18" charset="2"/>
              <a:buBlip>
                <a:blip r:embed="rId3"/>
              </a:buBlip>
              <a:defRPr/>
            </a:pPr>
            <a:r>
              <a:rPr lang="fr-FR" sz="1800" dirty="0" smtClean="0"/>
              <a:t>Nouvelles représentations graphiques</a:t>
            </a:r>
          </a:p>
          <a:p>
            <a:pPr lvl="1">
              <a:lnSpc>
                <a:spcPct val="120000"/>
              </a:lnSpc>
              <a:buFont typeface="Wingdings 2" pitchFamily="18" charset="2"/>
              <a:buBlip>
                <a:blip r:embed="rId3"/>
              </a:buBlip>
              <a:defRPr/>
            </a:pPr>
            <a:r>
              <a:rPr lang="fr-FR" sz="1800" dirty="0" smtClean="0"/>
              <a:t>Nouveau designer de rapport ad-hoc pour plus d’autonomie des utilisateurs…</a:t>
            </a:r>
          </a:p>
        </p:txBody>
      </p:sp>
      <p:sp>
        <p:nvSpPr>
          <p:cNvPr id="9" name="Rectangle 14"/>
          <p:cNvSpPr txBox="1">
            <a:spLocks noChangeArrowheads="1"/>
          </p:cNvSpPr>
          <p:nvPr/>
        </p:nvSpPr>
        <p:spPr>
          <a:xfrm>
            <a:off x="457200" y="274638"/>
            <a:ext cx="9038492" cy="7921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j-ea"/>
                <a:cs typeface="Arial" charset="0"/>
              </a:rPr>
              <a:t>SQL Server 2008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j-ea"/>
                <a:cs typeface="Arial" charset="0"/>
              </a:rPr>
              <a:t>BI nouvelle</a:t>
            </a:r>
            <a:r>
              <a:rPr kumimoji="0" lang="en-US" sz="3600" b="0" i="0" u="none" strike="noStrike" kern="1200" cap="none" spc="-150" normalizeH="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j-ea"/>
                <a:cs typeface="Arial" charset="0"/>
              </a:rPr>
              <a:t> </a:t>
            </a:r>
            <a:r>
              <a:rPr kumimoji="0" lang="en-US" sz="3600" b="0" i="0" u="none" strike="noStrike" kern="1200" cap="none" spc="-150" normalizeH="0" noProof="0" dirty="0" err="1"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j-ea"/>
                <a:cs typeface="Arial" charset="0"/>
              </a:rPr>
              <a:t>génération</a:t>
            </a:r>
            <a:r>
              <a:rPr kumimoji="0" lang="en-US" sz="3200" b="1" i="0" u="none" strike="noStrike" kern="1200" cap="none" spc="-150" normalizeH="0" baseline="0" noProof="0" dirty="0" smtClean="0">
                <a:ln w="3175">
                  <a:noFill/>
                </a:ln>
                <a:solidFill>
                  <a:srgbClr val="FFC000"/>
                </a:solidFill>
                <a:effectLst>
                  <a:outerShdw blurRad="50800" dist="38100" dir="2700000" algn="tl" rotWithShape="0">
                    <a:prstClr val="black">
                      <a:alpha val="40000"/>
                    </a:prstClr>
                  </a:outerShdw>
                </a:effectLst>
                <a:uLnTx/>
                <a:uFillTx/>
                <a:latin typeface="+mj-lt"/>
                <a:ea typeface="+mj-ea"/>
                <a:cs typeface="Arial" charset="0"/>
              </a:rPr>
              <a:t/>
            </a:r>
            <a:br>
              <a:rPr kumimoji="0" lang="en-US" sz="3200" b="1" i="0" u="none" strike="noStrike" kern="1200" cap="none" spc="-150" normalizeH="0" baseline="0" noProof="0" dirty="0" smtClean="0">
                <a:ln w="3175">
                  <a:noFill/>
                </a:ln>
                <a:solidFill>
                  <a:srgbClr val="FFC000"/>
                </a:solidFill>
                <a:effectLst>
                  <a:outerShdw blurRad="50800" dist="38100" dir="2700000" algn="tl" rotWithShape="0">
                    <a:prstClr val="black">
                      <a:alpha val="40000"/>
                    </a:prstClr>
                  </a:outerShdw>
                </a:effectLst>
                <a:uLnTx/>
                <a:uFillTx/>
                <a:latin typeface="+mj-lt"/>
                <a:ea typeface="+mj-ea"/>
                <a:cs typeface="Arial" charset="0"/>
              </a:rPr>
            </a:br>
            <a:endParaRPr kumimoji="0" lang="en-US" sz="2400" b="1" i="0" u="none" strike="noStrike" kern="1200" cap="none" spc="-150" normalizeH="0" baseline="0" noProof="0" dirty="0" smtClean="0">
              <a:ln w="3175">
                <a:noFill/>
              </a:ln>
              <a:solidFill>
                <a:srgbClr val="FFC000"/>
              </a:solidFill>
              <a:effectLst>
                <a:outerShdw blurRad="50800" dist="38100" dir="2700000" algn="tl" rotWithShape="0">
                  <a:prstClr val="black">
                    <a:alpha val="40000"/>
                  </a:prstClr>
                </a:outerShdw>
              </a:effectLst>
              <a:uLnTx/>
              <a:uFillTx/>
              <a:latin typeface="+mj-lt"/>
              <a:ea typeface="+mj-ea"/>
              <a:cs typeface="Arial" charset="0"/>
            </a:endParaRPr>
          </a:p>
        </p:txBody>
      </p:sp>
      <p:pic>
        <p:nvPicPr>
          <p:cNvPr id="5" name="Picture 4" descr="LOGOT_SQLServer_2008_3d.png"/>
          <p:cNvPicPr>
            <a:picLocks noChangeAspect="1"/>
          </p:cNvPicPr>
          <p:nvPr/>
        </p:nvPicPr>
        <p:blipFill>
          <a:blip r:embed="rId4"/>
          <a:stretch>
            <a:fillRect/>
          </a:stretch>
        </p:blipFill>
        <p:spPr>
          <a:xfrm>
            <a:off x="6091518" y="6188497"/>
            <a:ext cx="3052482" cy="669503"/>
          </a:xfrm>
          <a:prstGeom prst="rect">
            <a:avLst/>
          </a:prstGeom>
        </p:spPr>
      </p:pic>
      <p:pic>
        <p:nvPicPr>
          <p:cNvPr id="6" name="Picture 3" descr="combination9"/>
          <p:cNvPicPr>
            <a:picLocks noChangeAspect="1" noChangeArrowheads="1"/>
          </p:cNvPicPr>
          <p:nvPr/>
        </p:nvPicPr>
        <p:blipFill>
          <a:blip r:embed="rId5"/>
          <a:srcRect/>
          <a:stretch>
            <a:fillRect/>
          </a:stretch>
        </p:blipFill>
        <p:spPr bwMode="auto">
          <a:xfrm>
            <a:off x="6843847" y="4086871"/>
            <a:ext cx="1384374" cy="9547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descr="forcasting2"/>
          <p:cNvPicPr>
            <a:picLocks noChangeAspect="1" noChangeArrowheads="1"/>
          </p:cNvPicPr>
          <p:nvPr/>
        </p:nvPicPr>
        <p:blipFill>
          <a:blip r:embed="rId6"/>
          <a:srcRect/>
          <a:stretch>
            <a:fillRect/>
          </a:stretch>
        </p:blipFill>
        <p:spPr bwMode="auto">
          <a:xfrm>
            <a:off x="7577383" y="4556735"/>
            <a:ext cx="1336637" cy="9308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2" name="Group 19"/>
          <p:cNvGrpSpPr/>
          <p:nvPr/>
        </p:nvGrpSpPr>
        <p:grpSpPr>
          <a:xfrm>
            <a:off x="7913076" y="1480671"/>
            <a:ext cx="919017" cy="1410446"/>
            <a:chOff x="6529138" y="4114800"/>
            <a:chExt cx="766617" cy="1253564"/>
          </a:xfrm>
        </p:grpSpPr>
        <p:pic>
          <p:nvPicPr>
            <p:cNvPr id="10" name="Picture 5" descr="C:\Work\Katmai Marketing\PAG_icon library\PAG_icon library\Server - application.png"/>
            <p:cNvPicPr>
              <a:picLocks noChangeAspect="1" noChangeArrowheads="1"/>
            </p:cNvPicPr>
            <p:nvPr/>
          </p:nvPicPr>
          <p:blipFill>
            <a:blip r:embed="rId7" cstate="print"/>
            <a:srcRect/>
            <a:stretch>
              <a:fillRect/>
            </a:stretch>
          </p:blipFill>
          <p:spPr bwMode="auto">
            <a:xfrm>
              <a:off x="6705600" y="4114800"/>
              <a:ext cx="473829" cy="852512"/>
            </a:xfrm>
            <a:prstGeom prst="rect">
              <a:avLst/>
            </a:prstGeom>
            <a:noFill/>
          </p:spPr>
        </p:pic>
        <p:pic>
          <p:nvPicPr>
            <p:cNvPr id="11" name="Picture 6" descr="C:\Work\Katmai Marketing\PAG_icon library\PAG_icon library\People Chat buddies icon.png"/>
            <p:cNvPicPr>
              <a:picLocks noChangeAspect="1" noChangeArrowheads="1"/>
            </p:cNvPicPr>
            <p:nvPr/>
          </p:nvPicPr>
          <p:blipFill>
            <a:blip r:embed="rId8" cstate="print"/>
            <a:srcRect/>
            <a:stretch>
              <a:fillRect/>
            </a:stretch>
          </p:blipFill>
          <p:spPr bwMode="auto">
            <a:xfrm>
              <a:off x="6529138" y="4862158"/>
              <a:ext cx="766617" cy="506206"/>
            </a:xfrm>
            <a:prstGeom prst="rect">
              <a:avLst/>
            </a:prstGeom>
            <a:noFill/>
          </p:spPr>
        </p:pic>
      </p:grpSp>
    </p:spTree>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1"/>
          <p:cNvGrpSpPr/>
          <p:nvPr/>
        </p:nvGrpSpPr>
        <p:grpSpPr>
          <a:xfrm>
            <a:off x="152400" y="1064610"/>
            <a:ext cx="8726882" cy="1306057"/>
            <a:chOff x="250863" y="1542345"/>
            <a:chExt cx="8726882" cy="1710525"/>
          </a:xfrm>
          <a:solidFill>
            <a:srgbClr val="40D759"/>
          </a:solidFill>
        </p:grpSpPr>
        <p:sp>
          <p:nvSpPr>
            <p:cNvPr id="176" name="Rounded Rectangle 175"/>
            <p:cNvSpPr/>
            <p:nvPr/>
          </p:nvSpPr>
          <p:spPr bwMode="auto">
            <a:xfrm>
              <a:off x="250863" y="1542345"/>
              <a:ext cx="8726882" cy="1710525"/>
            </a:xfrm>
            <a:prstGeom prst="roundRect">
              <a:avLst>
                <a:gd name="adj" fmla="val 14018"/>
              </a:avLst>
            </a:prstGeom>
            <a:solidFill>
              <a:schemeClr val="tx1">
                <a:lumMod val="95000"/>
              </a:schemeClr>
            </a:solidFill>
            <a:ln w="12700">
              <a:solidFill>
                <a:srgbClr val="FFFF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defTabSz="1096831">
                <a:defRPr/>
              </a:pPr>
              <a:endParaRPr lang="fr-FR" sz="2900" dirty="0">
                <a:solidFill>
                  <a:schemeClr val="tx1"/>
                </a:solidFill>
              </a:endParaRPr>
            </a:p>
          </p:txBody>
        </p:sp>
        <p:sp>
          <p:nvSpPr>
            <p:cNvPr id="177" name="Rectangle 833615"/>
            <p:cNvSpPr>
              <a:spLocks noChangeArrowheads="1"/>
            </p:cNvSpPr>
            <p:nvPr/>
          </p:nvSpPr>
          <p:spPr bwMode="auto">
            <a:xfrm>
              <a:off x="452023" y="1546546"/>
              <a:ext cx="4227657" cy="453847"/>
            </a:xfrm>
            <a:prstGeom prst="rect">
              <a:avLst/>
            </a:prstGeom>
            <a:noFill/>
            <a:ln w="9525">
              <a:noFill/>
              <a:miter lim="800000"/>
              <a:headEnd/>
              <a:tailEnd/>
            </a:ln>
          </p:spPr>
          <p:txBody>
            <a:bodyPr>
              <a:spAutoFit/>
            </a:bodyPr>
            <a:lstStyle/>
            <a:p>
              <a:pPr>
                <a:lnSpc>
                  <a:spcPct val="95000"/>
                </a:lnSpc>
                <a:defRPr/>
              </a:pPr>
              <a:r>
                <a:rPr lang="fr-FR" altLang="zh-CN" sz="2000" b="1" i="1" kern="0" spc="-125" dirty="0">
                  <a:ln w="3175">
                    <a:noFill/>
                  </a:ln>
                  <a:solidFill>
                    <a:srgbClr val="C00000"/>
                  </a:solidFill>
                  <a:latin typeface="Segoe" pitchFamily="34" charset="0"/>
                  <a:ea typeface="宋体" pitchFamily="2" charset="-122"/>
                  <a:cs typeface="Arial" charset="0"/>
                </a:rPr>
                <a:t>Réduction des coûts </a:t>
              </a:r>
            </a:p>
          </p:txBody>
        </p:sp>
        <p:sp>
          <p:nvSpPr>
            <p:cNvPr id="178" name="Rectangle 177"/>
            <p:cNvSpPr>
              <a:spLocks noChangeArrowheads="1"/>
            </p:cNvSpPr>
            <p:nvPr/>
          </p:nvSpPr>
          <p:spPr bwMode="auto">
            <a:xfrm>
              <a:off x="582687" y="2006311"/>
              <a:ext cx="6572250" cy="1148801"/>
            </a:xfrm>
            <a:prstGeom prst="rect">
              <a:avLst/>
            </a:prstGeom>
            <a:noFill/>
            <a:ln w="9525">
              <a:noFill/>
              <a:miter lim="800000"/>
              <a:headEnd/>
              <a:tailEnd/>
            </a:ln>
          </p:spPr>
          <p:txBody>
            <a:bodyPr wrap="square" lIns="91432" tIns="45717" rIns="91432" bIns="45717">
              <a:spAutoFit/>
            </a:bodyPr>
            <a:lstStyle/>
            <a:p>
              <a:pPr marL="166668" indent="-166668">
                <a:lnSpc>
                  <a:spcPts val="1400"/>
                </a:lnSpc>
                <a:spcBef>
                  <a:spcPct val="50000"/>
                </a:spcBef>
                <a:buClr>
                  <a:schemeClr val="bg1"/>
                </a:buClr>
                <a:buFont typeface="Arial" pitchFamily="34" charset="0"/>
                <a:buChar char="•"/>
                <a:defRPr/>
              </a:pPr>
              <a:r>
                <a:rPr lang="fr-FR" sz="1600" dirty="0">
                  <a:solidFill>
                    <a:schemeClr val="bg1"/>
                  </a:solidFill>
                </a:rPr>
                <a:t>Applications de politiques globales pour votre infrastructure</a:t>
              </a:r>
            </a:p>
            <a:p>
              <a:pPr marL="166668" indent="-166668">
                <a:lnSpc>
                  <a:spcPts val="1400"/>
                </a:lnSpc>
                <a:spcBef>
                  <a:spcPct val="50000"/>
                </a:spcBef>
                <a:buClr>
                  <a:schemeClr val="bg1"/>
                </a:buClr>
                <a:buFont typeface="Arial" pitchFamily="34" charset="0"/>
                <a:buChar char="•"/>
                <a:defRPr/>
              </a:pPr>
              <a:r>
                <a:rPr lang="fr-FR" sz="1600" dirty="0">
                  <a:solidFill>
                    <a:schemeClr val="bg1"/>
                  </a:solidFill>
                </a:rPr>
                <a:t>Simplification du développement d’applications par l’utilisation des entités</a:t>
              </a:r>
            </a:p>
            <a:p>
              <a:pPr marL="166668" indent="-166668">
                <a:lnSpc>
                  <a:spcPts val="1400"/>
                </a:lnSpc>
                <a:spcBef>
                  <a:spcPct val="50000"/>
                </a:spcBef>
                <a:buClr>
                  <a:schemeClr val="bg1"/>
                </a:buClr>
                <a:buFont typeface="Arial" pitchFamily="34" charset="0"/>
                <a:buChar char="•"/>
                <a:defRPr/>
              </a:pPr>
              <a:r>
                <a:rPr lang="fr-FR" sz="1600" dirty="0">
                  <a:solidFill>
                    <a:schemeClr val="bg1"/>
                  </a:solidFill>
                </a:rPr>
                <a:t>Stockage centralisé des données</a:t>
              </a:r>
            </a:p>
          </p:txBody>
        </p:sp>
      </p:grpSp>
      <p:grpSp>
        <p:nvGrpSpPr>
          <p:cNvPr id="2" name="Group 42"/>
          <p:cNvGrpSpPr/>
          <p:nvPr/>
        </p:nvGrpSpPr>
        <p:grpSpPr>
          <a:xfrm>
            <a:off x="152400" y="2423029"/>
            <a:ext cx="8726882" cy="2008942"/>
            <a:chOff x="250863" y="3350635"/>
            <a:chExt cx="8726882" cy="2154163"/>
          </a:xfrm>
          <a:solidFill>
            <a:schemeClr val="tx1">
              <a:lumMod val="75000"/>
              <a:alpha val="78000"/>
            </a:schemeClr>
          </a:solidFill>
        </p:grpSpPr>
        <p:sp>
          <p:nvSpPr>
            <p:cNvPr id="142" name="Rounded Rectangle 141"/>
            <p:cNvSpPr/>
            <p:nvPr/>
          </p:nvSpPr>
          <p:spPr bwMode="auto">
            <a:xfrm>
              <a:off x="250863" y="3367117"/>
              <a:ext cx="8726882" cy="1673195"/>
            </a:xfrm>
            <a:prstGeom prst="roundRect">
              <a:avLst>
                <a:gd name="adj" fmla="val 14018"/>
              </a:avLst>
            </a:prstGeom>
            <a:solidFill>
              <a:schemeClr val="tx1">
                <a:lumMod val="85000"/>
              </a:schemeClr>
            </a:solidFill>
            <a:ln w="12700">
              <a:solidFill>
                <a:srgbClr val="FFFF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defTabSz="1096831">
                <a:defRPr/>
              </a:pPr>
              <a:endParaRPr lang="fr-FR" sz="2900" dirty="0">
                <a:solidFill>
                  <a:schemeClr val="tx1"/>
                </a:solidFill>
              </a:endParaRPr>
            </a:p>
          </p:txBody>
        </p:sp>
        <p:sp>
          <p:nvSpPr>
            <p:cNvPr id="143" name="Rectangle 142"/>
            <p:cNvSpPr>
              <a:spLocks noChangeArrowheads="1"/>
            </p:cNvSpPr>
            <p:nvPr/>
          </p:nvSpPr>
          <p:spPr bwMode="auto">
            <a:xfrm>
              <a:off x="635000" y="3754372"/>
              <a:ext cx="6954837" cy="1750426"/>
            </a:xfrm>
            <a:prstGeom prst="rect">
              <a:avLst/>
            </a:prstGeom>
            <a:noFill/>
            <a:ln w="9525">
              <a:noFill/>
              <a:miter lim="800000"/>
              <a:headEnd/>
              <a:tailEnd/>
            </a:ln>
          </p:spPr>
          <p:txBody>
            <a:bodyPr lIns="91432" tIns="45717" rIns="91432" bIns="45717">
              <a:spAutoFit/>
            </a:bodyPr>
            <a:lstStyle/>
            <a:p>
              <a:pPr marL="166668" indent="-166668">
                <a:lnSpc>
                  <a:spcPts val="1400"/>
                </a:lnSpc>
                <a:spcBef>
                  <a:spcPct val="50000"/>
                </a:spcBef>
                <a:buClr>
                  <a:schemeClr val="bg1"/>
                </a:buClr>
                <a:buFont typeface="Arial" pitchFamily="34" charset="0"/>
                <a:buChar char="•"/>
                <a:defRPr/>
              </a:pPr>
              <a:r>
                <a:rPr lang="fr-FR" sz="1600" dirty="0">
                  <a:solidFill>
                    <a:schemeClr val="bg1"/>
                  </a:solidFill>
                </a:rPr>
                <a:t>Temps de réponses prédictibles même avec des charges mixtes</a:t>
              </a:r>
            </a:p>
            <a:p>
              <a:pPr marL="166668" indent="-166668">
                <a:lnSpc>
                  <a:spcPts val="1400"/>
                </a:lnSpc>
                <a:spcBef>
                  <a:spcPct val="50000"/>
                </a:spcBef>
                <a:buClr>
                  <a:schemeClr val="bg1"/>
                </a:buClr>
                <a:buFont typeface="Arial" pitchFamily="34" charset="0"/>
                <a:buChar char="•"/>
                <a:defRPr/>
              </a:pPr>
              <a:r>
                <a:rPr lang="fr-FR" sz="1600" dirty="0">
                  <a:solidFill>
                    <a:schemeClr val="bg1"/>
                  </a:solidFill>
                </a:rPr>
                <a:t>Performances optimisées et linéaires jusqu’à 100 </a:t>
              </a:r>
              <a:r>
                <a:rPr lang="fr-FR" sz="1600" dirty="0" smtClean="0">
                  <a:solidFill>
                    <a:schemeClr val="bg1"/>
                  </a:solidFill>
                </a:rPr>
                <a:t>To</a:t>
              </a:r>
            </a:p>
            <a:p>
              <a:pPr marL="166668" indent="-166668">
                <a:lnSpc>
                  <a:spcPts val="1400"/>
                </a:lnSpc>
                <a:spcBef>
                  <a:spcPct val="50000"/>
                </a:spcBef>
                <a:buClr>
                  <a:schemeClr val="bg1"/>
                </a:buClr>
                <a:buFont typeface="Arial" pitchFamily="34" charset="0"/>
                <a:buChar char="•"/>
                <a:defRPr/>
              </a:pPr>
              <a:r>
                <a:rPr lang="fr-FR" sz="1600" dirty="0" smtClean="0">
                  <a:solidFill>
                    <a:schemeClr val="bg1"/>
                  </a:solidFill>
                </a:rPr>
                <a:t>Données </a:t>
              </a:r>
              <a:r>
                <a:rPr lang="fr-FR" sz="1600" dirty="0">
                  <a:solidFill>
                    <a:schemeClr val="bg1"/>
                  </a:solidFill>
                </a:rPr>
                <a:t>accessibles de tout terminal, avec </a:t>
              </a:r>
              <a:r>
                <a:rPr lang="fr-FR" sz="1600" dirty="0" smtClean="0">
                  <a:solidFill>
                    <a:schemeClr val="bg1"/>
                  </a:solidFill>
                </a:rPr>
                <a:t>synchronisation</a:t>
              </a:r>
            </a:p>
            <a:p>
              <a:pPr marL="166668" indent="-166668">
                <a:lnSpc>
                  <a:spcPts val="1400"/>
                </a:lnSpc>
                <a:spcBef>
                  <a:spcPct val="50000"/>
                </a:spcBef>
                <a:buClr>
                  <a:schemeClr val="bg1"/>
                </a:buClr>
                <a:buFont typeface="Arial" pitchFamily="34" charset="0"/>
                <a:buChar char="•"/>
                <a:defRPr/>
              </a:pPr>
              <a:r>
                <a:rPr lang="fr-FR" sz="1600" dirty="0" smtClean="0">
                  <a:solidFill>
                    <a:schemeClr val="bg1"/>
                  </a:solidFill>
                </a:rPr>
                <a:t>Modules ETL, OLAP,  Datamining, </a:t>
              </a:r>
              <a:r>
                <a:rPr lang="fr-FR" sz="1600" dirty="0" err="1" smtClean="0">
                  <a:solidFill>
                    <a:schemeClr val="bg1"/>
                  </a:solidFill>
                </a:rPr>
                <a:t>Reporting</a:t>
              </a:r>
              <a:r>
                <a:rPr lang="fr-FR" sz="1600" dirty="0" smtClean="0">
                  <a:solidFill>
                    <a:schemeClr val="bg1"/>
                  </a:solidFill>
                </a:rPr>
                <a:t> enrichis</a:t>
              </a:r>
            </a:p>
            <a:p>
              <a:pPr marL="166668" indent="-166668">
                <a:lnSpc>
                  <a:spcPts val="1400"/>
                </a:lnSpc>
                <a:spcBef>
                  <a:spcPct val="50000"/>
                </a:spcBef>
                <a:buClr>
                  <a:schemeClr val="bg1"/>
                </a:buClr>
                <a:buFont typeface="Arial" pitchFamily="34" charset="0"/>
                <a:buChar char="•"/>
                <a:defRPr/>
              </a:pPr>
              <a:endParaRPr lang="fr-FR" sz="1600" dirty="0">
                <a:solidFill>
                  <a:schemeClr val="bg1"/>
                </a:solidFill>
              </a:endParaRPr>
            </a:p>
          </p:txBody>
        </p:sp>
        <p:sp>
          <p:nvSpPr>
            <p:cNvPr id="144" name="Rectangle 833615"/>
            <p:cNvSpPr>
              <a:spLocks noChangeArrowheads="1"/>
            </p:cNvSpPr>
            <p:nvPr/>
          </p:nvSpPr>
          <p:spPr bwMode="auto">
            <a:xfrm>
              <a:off x="452023" y="3350635"/>
              <a:ext cx="5437640" cy="454265"/>
            </a:xfrm>
            <a:prstGeom prst="rect">
              <a:avLst/>
            </a:prstGeom>
            <a:noFill/>
            <a:ln w="9525">
              <a:noFill/>
              <a:miter lim="800000"/>
              <a:headEnd/>
              <a:tailEnd/>
            </a:ln>
          </p:spPr>
          <p:txBody>
            <a:bodyPr>
              <a:spAutoFit/>
            </a:bodyPr>
            <a:lstStyle/>
            <a:p>
              <a:pPr>
                <a:lnSpc>
                  <a:spcPct val="95000"/>
                </a:lnSpc>
                <a:defRPr/>
              </a:pPr>
              <a:r>
                <a:rPr lang="fr-FR" altLang="zh-CN" sz="2000" b="1" i="1" kern="0" spc="-125" dirty="0" smtClean="0">
                  <a:ln w="3175">
                    <a:noFill/>
                  </a:ln>
                  <a:solidFill>
                    <a:srgbClr val="C00000"/>
                  </a:solidFill>
                  <a:latin typeface="Segoe" pitchFamily="34" charset="0"/>
                  <a:ea typeface="宋体" pitchFamily="2" charset="-122"/>
                  <a:cs typeface="Arial" charset="0"/>
                </a:rPr>
                <a:t>Décisionnel de </a:t>
              </a:r>
              <a:r>
                <a:rPr lang="fr-FR" altLang="zh-CN" sz="2000" b="1" i="1" kern="0" spc="-125" dirty="0">
                  <a:ln w="3175">
                    <a:noFill/>
                  </a:ln>
                  <a:solidFill>
                    <a:srgbClr val="C00000"/>
                  </a:solidFill>
                  <a:latin typeface="Segoe" pitchFamily="34" charset="0"/>
                  <a:ea typeface="宋体" pitchFamily="2" charset="-122"/>
                  <a:cs typeface="Arial" charset="0"/>
                </a:rPr>
                <a:t>nouvelle génération</a:t>
              </a:r>
            </a:p>
          </p:txBody>
        </p:sp>
      </p:grpSp>
      <p:grpSp>
        <p:nvGrpSpPr>
          <p:cNvPr id="5" name="Group 64"/>
          <p:cNvGrpSpPr/>
          <p:nvPr/>
        </p:nvGrpSpPr>
        <p:grpSpPr>
          <a:xfrm>
            <a:off x="152399" y="4114800"/>
            <a:ext cx="8746067" cy="1143000"/>
            <a:chOff x="228599" y="2514600"/>
            <a:chExt cx="8746067" cy="1143000"/>
          </a:xfrm>
          <a:solidFill>
            <a:srgbClr val="E2D80F">
              <a:alpha val="81961"/>
            </a:srgbClr>
          </a:solidFill>
        </p:grpSpPr>
        <p:sp>
          <p:nvSpPr>
            <p:cNvPr id="63" name="Rounded Rectangle 14"/>
            <p:cNvSpPr/>
            <p:nvPr/>
          </p:nvSpPr>
          <p:spPr bwMode="auto">
            <a:xfrm>
              <a:off x="228599" y="2516206"/>
              <a:ext cx="8746067" cy="1141394"/>
            </a:xfrm>
            <a:prstGeom prst="roundRect">
              <a:avLst/>
            </a:prstGeom>
            <a:solidFill>
              <a:schemeClr val="tx1">
                <a:lumMod val="75000"/>
              </a:schemeClr>
            </a:solidFill>
            <a:ln w="12700" cap="flat" cmpd="sng" algn="ctr">
              <a:solidFill>
                <a:srgbClr val="FFFF00"/>
              </a:solidFill>
              <a:prstDash val="solid"/>
              <a:headEnd type="none" w="med" len="med"/>
              <a:tailEnd type="none" w="med" len="med"/>
            </a:ln>
            <a:effectLst/>
          </p:spPr>
          <p:txBody>
            <a:bodyPr lIns="91436" tIns="45718" rIns="91436" bIns="45718" anchor="ctr"/>
            <a:lstStyle/>
            <a:p>
              <a:pPr algn="ctr" defTabSz="914063">
                <a:defRPr/>
              </a:pPr>
              <a:endParaRPr lang="fr-FR" sz="2400" kern="0" dirty="0">
                <a:solidFill>
                  <a:srgbClr val="FFFFFF"/>
                </a:solidFill>
              </a:endParaRPr>
            </a:p>
          </p:txBody>
        </p:sp>
        <p:sp>
          <p:nvSpPr>
            <p:cNvPr id="53" name="Rectangle 52"/>
            <p:cNvSpPr>
              <a:spLocks noChangeArrowheads="1"/>
            </p:cNvSpPr>
            <p:nvPr/>
          </p:nvSpPr>
          <p:spPr bwMode="auto">
            <a:xfrm>
              <a:off x="457200" y="2971800"/>
              <a:ext cx="6954838" cy="574510"/>
            </a:xfrm>
            <a:prstGeom prst="rect">
              <a:avLst/>
            </a:prstGeom>
            <a:noFill/>
            <a:ln w="9525">
              <a:noFill/>
              <a:miter lim="800000"/>
              <a:headEnd/>
              <a:tailEnd/>
            </a:ln>
          </p:spPr>
          <p:txBody>
            <a:bodyPr lIns="91432" tIns="45717" rIns="91432" bIns="45717">
              <a:spAutoFit/>
            </a:bodyPr>
            <a:lstStyle/>
            <a:p>
              <a:pPr marL="166668" indent="-166668">
                <a:lnSpc>
                  <a:spcPts val="1400"/>
                </a:lnSpc>
                <a:spcBef>
                  <a:spcPct val="50000"/>
                </a:spcBef>
                <a:buClr>
                  <a:schemeClr val="bg1"/>
                </a:buClr>
                <a:buFont typeface="Arial" pitchFamily="34" charset="0"/>
                <a:buChar char="•"/>
                <a:defRPr/>
              </a:pPr>
              <a:r>
                <a:rPr lang="fr-FR" sz="1600" dirty="0">
                  <a:solidFill>
                    <a:schemeClr val="bg1"/>
                  </a:solidFill>
                </a:rPr>
                <a:t>Stocke et restitue n’importe quel type de données</a:t>
              </a:r>
            </a:p>
            <a:p>
              <a:pPr marL="166668" indent="-166668">
                <a:lnSpc>
                  <a:spcPts val="1400"/>
                </a:lnSpc>
                <a:spcBef>
                  <a:spcPct val="50000"/>
                </a:spcBef>
                <a:buClr>
                  <a:schemeClr val="bg1"/>
                </a:buClr>
                <a:buFont typeface="Arial" pitchFamily="34" charset="0"/>
                <a:buChar char="•"/>
                <a:defRPr/>
              </a:pPr>
              <a:r>
                <a:rPr lang="fr-FR" sz="1600" dirty="0">
                  <a:solidFill>
                    <a:schemeClr val="bg1"/>
                  </a:solidFill>
                </a:rPr>
                <a:t>Apporter une intelligence géographiques à vos applications</a:t>
              </a:r>
            </a:p>
          </p:txBody>
        </p:sp>
        <p:sp>
          <p:nvSpPr>
            <p:cNvPr id="54" name="TextBox 833617"/>
            <p:cNvSpPr txBox="1">
              <a:spLocks noChangeArrowheads="1"/>
            </p:cNvSpPr>
            <p:nvPr/>
          </p:nvSpPr>
          <p:spPr bwMode="auto">
            <a:xfrm>
              <a:off x="381000" y="2514600"/>
              <a:ext cx="4693103" cy="384721"/>
            </a:xfrm>
            <a:prstGeom prst="rect">
              <a:avLst/>
            </a:prstGeom>
            <a:noFill/>
            <a:ln w="9525">
              <a:noFill/>
              <a:miter lim="800000"/>
              <a:headEnd/>
              <a:tailEnd/>
            </a:ln>
          </p:spPr>
          <p:txBody>
            <a:bodyPr>
              <a:spAutoFit/>
            </a:bodyPr>
            <a:lstStyle/>
            <a:p>
              <a:pPr>
                <a:lnSpc>
                  <a:spcPct val="95000"/>
                </a:lnSpc>
                <a:spcBef>
                  <a:spcPct val="10000"/>
                </a:spcBef>
                <a:defRPr/>
              </a:pPr>
              <a:r>
                <a:rPr lang="fr-FR" altLang="zh-CN" sz="2000" b="1" i="1" kern="0" spc="-125" dirty="0">
                  <a:ln w="3175">
                    <a:noFill/>
                  </a:ln>
                  <a:solidFill>
                    <a:srgbClr val="C00000"/>
                  </a:solidFill>
                  <a:latin typeface="Segoe" pitchFamily="34" charset="0"/>
                  <a:ea typeface="宋体" pitchFamily="2" charset="-122"/>
                  <a:cs typeface="Arial" charset="0"/>
                </a:rPr>
                <a:t>Gestion du cycle de vie des données</a:t>
              </a:r>
            </a:p>
          </p:txBody>
        </p:sp>
      </p:grpSp>
      <p:grpSp>
        <p:nvGrpSpPr>
          <p:cNvPr id="3" name="Group 43"/>
          <p:cNvGrpSpPr/>
          <p:nvPr/>
        </p:nvGrpSpPr>
        <p:grpSpPr>
          <a:xfrm>
            <a:off x="152400" y="5362573"/>
            <a:ext cx="8726882" cy="1343027"/>
            <a:chOff x="250863" y="5097559"/>
            <a:chExt cx="8726882" cy="1555838"/>
          </a:xfrm>
          <a:solidFill>
            <a:srgbClr val="03326B"/>
          </a:solidFill>
        </p:grpSpPr>
        <p:sp>
          <p:nvSpPr>
            <p:cNvPr id="166" name="Rounded Rectangle 165"/>
            <p:cNvSpPr/>
            <p:nvPr/>
          </p:nvSpPr>
          <p:spPr bwMode="auto">
            <a:xfrm>
              <a:off x="250863" y="5097559"/>
              <a:ext cx="8726882" cy="1555838"/>
            </a:xfrm>
            <a:prstGeom prst="roundRect">
              <a:avLst>
                <a:gd name="adj" fmla="val 14018"/>
              </a:avLst>
            </a:prstGeom>
            <a:solidFill>
              <a:schemeClr val="tx1">
                <a:lumMod val="65000"/>
              </a:schemeClr>
            </a:solidFill>
            <a:ln w="12700">
              <a:solidFill>
                <a:srgbClr val="FFFF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defTabSz="1096831">
                <a:defRPr/>
              </a:pPr>
              <a:endParaRPr lang="fr-FR" sz="2900" dirty="0">
                <a:solidFill>
                  <a:schemeClr val="tx1"/>
                </a:solidFill>
              </a:endParaRPr>
            </a:p>
          </p:txBody>
        </p:sp>
        <p:sp>
          <p:nvSpPr>
            <p:cNvPr id="167" name="Rectangle 166"/>
            <p:cNvSpPr>
              <a:spLocks noChangeArrowheads="1"/>
            </p:cNvSpPr>
            <p:nvPr/>
          </p:nvSpPr>
          <p:spPr bwMode="auto">
            <a:xfrm>
              <a:off x="668412" y="5602756"/>
              <a:ext cx="6954838" cy="1018228"/>
            </a:xfrm>
            <a:prstGeom prst="rect">
              <a:avLst/>
            </a:prstGeom>
            <a:noFill/>
            <a:ln w="9525">
              <a:noFill/>
              <a:miter lim="800000"/>
              <a:headEnd/>
              <a:tailEnd/>
            </a:ln>
          </p:spPr>
          <p:txBody>
            <a:bodyPr lIns="91432" tIns="45717" rIns="91432" bIns="45717">
              <a:spAutoFit/>
            </a:bodyPr>
            <a:lstStyle/>
            <a:p>
              <a:pPr marL="166668" indent="-166668">
                <a:lnSpc>
                  <a:spcPts val="1400"/>
                </a:lnSpc>
                <a:spcBef>
                  <a:spcPct val="50000"/>
                </a:spcBef>
                <a:buClr>
                  <a:schemeClr val="bg1"/>
                </a:buClr>
                <a:buFont typeface="Arial" pitchFamily="34" charset="0"/>
                <a:buChar char="•"/>
                <a:defRPr/>
              </a:pPr>
              <a:r>
                <a:rPr lang="fr-FR" sz="1600" dirty="0">
                  <a:solidFill>
                    <a:schemeClr val="bg1"/>
                  </a:solidFill>
                </a:rPr>
                <a:t>Protection de vos informations avec cryptage transparent et audit avancé</a:t>
              </a:r>
            </a:p>
            <a:p>
              <a:pPr marL="166668" indent="-166668">
                <a:lnSpc>
                  <a:spcPts val="1400"/>
                </a:lnSpc>
                <a:spcBef>
                  <a:spcPct val="50000"/>
                </a:spcBef>
                <a:buClr>
                  <a:schemeClr val="bg1"/>
                </a:buClr>
                <a:buFont typeface="Arial" pitchFamily="34" charset="0"/>
                <a:buChar char="•"/>
                <a:defRPr/>
              </a:pPr>
              <a:r>
                <a:rPr lang="fr-FR" sz="1600" dirty="0">
                  <a:solidFill>
                    <a:schemeClr val="bg1"/>
                  </a:solidFill>
                </a:rPr>
                <a:t>Plateforme fiable avec cluster et bases de données miroir</a:t>
              </a:r>
            </a:p>
            <a:p>
              <a:pPr marL="166668" indent="-166668">
                <a:lnSpc>
                  <a:spcPts val="1400"/>
                </a:lnSpc>
                <a:spcBef>
                  <a:spcPct val="50000"/>
                </a:spcBef>
                <a:buClr>
                  <a:schemeClr val="bg1"/>
                </a:buClr>
                <a:buFont typeface="Arial" pitchFamily="34" charset="0"/>
                <a:buChar char="•"/>
                <a:defRPr/>
              </a:pPr>
              <a:r>
                <a:rPr lang="fr-FR" sz="1600" dirty="0">
                  <a:solidFill>
                    <a:schemeClr val="bg1"/>
                  </a:solidFill>
                </a:rPr>
                <a:t>Accessibles à l’échelle de l’entreprise </a:t>
              </a:r>
            </a:p>
          </p:txBody>
        </p:sp>
        <p:sp>
          <p:nvSpPr>
            <p:cNvPr id="168" name="TextBox 833617"/>
            <p:cNvSpPr txBox="1">
              <a:spLocks noChangeArrowheads="1"/>
            </p:cNvSpPr>
            <p:nvPr/>
          </p:nvSpPr>
          <p:spPr bwMode="auto">
            <a:xfrm>
              <a:off x="452023" y="5106491"/>
              <a:ext cx="4693103" cy="445682"/>
            </a:xfrm>
            <a:prstGeom prst="rect">
              <a:avLst/>
            </a:prstGeom>
            <a:noFill/>
            <a:ln w="9525">
              <a:noFill/>
              <a:miter lim="800000"/>
              <a:headEnd/>
              <a:tailEnd/>
            </a:ln>
          </p:spPr>
          <p:txBody>
            <a:bodyPr>
              <a:spAutoFit/>
            </a:bodyPr>
            <a:lstStyle/>
            <a:p>
              <a:pPr>
                <a:lnSpc>
                  <a:spcPct val="95000"/>
                </a:lnSpc>
                <a:spcBef>
                  <a:spcPct val="10000"/>
                </a:spcBef>
                <a:defRPr/>
              </a:pPr>
              <a:r>
                <a:rPr lang="fr-FR" altLang="zh-CN" sz="2000" b="1" i="1" kern="0" spc="-125" dirty="0">
                  <a:ln w="3175">
                    <a:noFill/>
                  </a:ln>
                  <a:solidFill>
                    <a:srgbClr val="C00000"/>
                  </a:solidFill>
                  <a:latin typeface="Segoe" pitchFamily="34" charset="0"/>
                  <a:ea typeface="宋体" pitchFamily="2" charset="-122"/>
                  <a:cs typeface="Arial" charset="0"/>
                </a:rPr>
                <a:t>Sécurisation des données</a:t>
              </a:r>
            </a:p>
          </p:txBody>
        </p:sp>
      </p:grpSp>
      <p:sp>
        <p:nvSpPr>
          <p:cNvPr id="45" name="Title 1"/>
          <p:cNvSpPr>
            <a:spLocks noGrp="1"/>
          </p:cNvSpPr>
          <p:nvPr>
            <p:ph type="title"/>
          </p:nvPr>
        </p:nvSpPr>
        <p:spPr>
          <a:xfrm>
            <a:off x="304800" y="284202"/>
            <a:ext cx="8763000" cy="443198"/>
          </a:xfrm>
        </p:spPr>
        <p:txBody>
          <a:bodyPr/>
          <a:lstStyle/>
          <a:p>
            <a:pPr eaLnBrk="1" hangingPunct="1">
              <a:defRPr/>
            </a:pPr>
            <a:r>
              <a:rPr lang="fr-FR" sz="3200" dirty="0" smtClean="0"/>
              <a:t>Pourquoi passer à SQL Server</a:t>
            </a:r>
            <a:endParaRPr lang="fr-FR" sz="3200" dirty="0"/>
          </a:p>
        </p:txBody>
      </p:sp>
      <p:grpSp>
        <p:nvGrpSpPr>
          <p:cNvPr id="6" name="Groupe 71"/>
          <p:cNvGrpSpPr>
            <a:grpSpLocks/>
          </p:cNvGrpSpPr>
          <p:nvPr/>
        </p:nvGrpSpPr>
        <p:grpSpPr bwMode="auto">
          <a:xfrm>
            <a:off x="7299325" y="1219200"/>
            <a:ext cx="1387475" cy="1077913"/>
            <a:chOff x="7162800" y="1219200"/>
            <a:chExt cx="1388053" cy="1077394"/>
          </a:xfrm>
        </p:grpSpPr>
        <p:pic>
          <p:nvPicPr>
            <p:cNvPr id="40" name="Picture 57"/>
            <p:cNvPicPr/>
            <p:nvPr/>
          </p:nvPicPr>
          <p:blipFill>
            <a:blip r:embed="rId3"/>
            <a:srcRect/>
            <a:stretch>
              <a:fillRect/>
            </a:stretch>
          </p:blipFill>
          <p:spPr bwMode="auto">
            <a:xfrm>
              <a:off x="7162800" y="1219200"/>
              <a:ext cx="1388053" cy="1077394"/>
            </a:xfrm>
            <a:prstGeom prst="rect">
              <a:avLst/>
            </a:prstGeom>
            <a:ln>
              <a:noFill/>
            </a:ln>
            <a:effectLst>
              <a:outerShdw blurRad="50800" dist="38100" dir="5400000" algn="t" rotWithShape="0">
                <a:prstClr val="black">
                  <a:alpha val="40000"/>
                </a:prstClr>
              </a:outerShdw>
            </a:effectLst>
          </p:spPr>
        </p:pic>
        <p:pic>
          <p:nvPicPr>
            <p:cNvPr id="95255" name="Picture 32" descr="policy rules"/>
            <p:cNvPicPr>
              <a:picLocks noChangeAspect="1" noChangeArrowheads="1"/>
            </p:cNvPicPr>
            <p:nvPr/>
          </p:nvPicPr>
          <p:blipFill>
            <a:blip r:embed="rId4"/>
            <a:srcRect/>
            <a:stretch>
              <a:fillRect/>
            </a:stretch>
          </p:blipFill>
          <p:spPr bwMode="auto">
            <a:xfrm>
              <a:off x="7162800" y="1839394"/>
              <a:ext cx="461583" cy="403187"/>
            </a:xfrm>
            <a:prstGeom prst="rect">
              <a:avLst/>
            </a:prstGeom>
            <a:noFill/>
            <a:ln w="9525">
              <a:noFill/>
              <a:miter lim="800000"/>
              <a:headEnd/>
              <a:tailEnd/>
            </a:ln>
          </p:spPr>
        </p:pic>
      </p:grpSp>
      <p:grpSp>
        <p:nvGrpSpPr>
          <p:cNvPr id="7" name="Group 19"/>
          <p:cNvGrpSpPr>
            <a:grpSpLocks/>
          </p:cNvGrpSpPr>
          <p:nvPr/>
        </p:nvGrpSpPr>
        <p:grpSpPr bwMode="auto">
          <a:xfrm>
            <a:off x="7620000" y="2667000"/>
            <a:ext cx="766763" cy="1254125"/>
            <a:chOff x="6529138" y="4114800"/>
            <a:chExt cx="766617" cy="1253564"/>
          </a:xfrm>
        </p:grpSpPr>
        <p:pic>
          <p:nvPicPr>
            <p:cNvPr id="95252" name="Picture 5" descr="C:\Work\Katmai Marketing\PAG_icon library\PAG_icon library\Server - application.png"/>
            <p:cNvPicPr>
              <a:picLocks noChangeAspect="1" noChangeArrowheads="1"/>
            </p:cNvPicPr>
            <p:nvPr/>
          </p:nvPicPr>
          <p:blipFill>
            <a:blip r:embed="rId5"/>
            <a:srcRect/>
            <a:stretch>
              <a:fillRect/>
            </a:stretch>
          </p:blipFill>
          <p:spPr bwMode="auto">
            <a:xfrm>
              <a:off x="6705600" y="4114800"/>
              <a:ext cx="473829" cy="852512"/>
            </a:xfrm>
            <a:prstGeom prst="rect">
              <a:avLst/>
            </a:prstGeom>
            <a:noFill/>
            <a:ln w="9525">
              <a:noFill/>
              <a:miter lim="800000"/>
              <a:headEnd/>
              <a:tailEnd/>
            </a:ln>
          </p:spPr>
        </p:pic>
        <p:pic>
          <p:nvPicPr>
            <p:cNvPr id="95253" name="Picture 6" descr="C:\Work\Katmai Marketing\PAG_icon library\PAG_icon library\People Chat buddies icon.png"/>
            <p:cNvPicPr>
              <a:picLocks noChangeAspect="1" noChangeArrowheads="1"/>
            </p:cNvPicPr>
            <p:nvPr/>
          </p:nvPicPr>
          <p:blipFill>
            <a:blip r:embed="rId6"/>
            <a:srcRect/>
            <a:stretch>
              <a:fillRect/>
            </a:stretch>
          </p:blipFill>
          <p:spPr bwMode="auto">
            <a:xfrm>
              <a:off x="6529138" y="4862158"/>
              <a:ext cx="766617" cy="506206"/>
            </a:xfrm>
            <a:prstGeom prst="rect">
              <a:avLst/>
            </a:prstGeom>
            <a:noFill/>
            <a:ln w="9525">
              <a:noFill/>
              <a:miter lim="800000"/>
              <a:headEnd/>
              <a:tailEnd/>
            </a:ln>
          </p:spPr>
        </p:pic>
      </p:grpSp>
      <p:grpSp>
        <p:nvGrpSpPr>
          <p:cNvPr id="8" name="Group 22"/>
          <p:cNvGrpSpPr>
            <a:grpSpLocks/>
          </p:cNvGrpSpPr>
          <p:nvPr/>
        </p:nvGrpSpPr>
        <p:grpSpPr bwMode="auto">
          <a:xfrm>
            <a:off x="7543800" y="5562600"/>
            <a:ext cx="914400" cy="914400"/>
            <a:chOff x="1600200" y="1606130"/>
            <a:chExt cx="645459" cy="742406"/>
          </a:xfrm>
        </p:grpSpPr>
        <p:pic>
          <p:nvPicPr>
            <p:cNvPr id="95250" name="Picture 2" descr="C:\Work\Katmai Marketing\PAG_icon library\PAG_icon library\Database blue.png"/>
            <p:cNvPicPr>
              <a:picLocks noChangeAspect="1" noChangeArrowheads="1"/>
            </p:cNvPicPr>
            <p:nvPr/>
          </p:nvPicPr>
          <p:blipFill>
            <a:blip r:embed="rId7"/>
            <a:srcRect/>
            <a:stretch>
              <a:fillRect/>
            </a:stretch>
          </p:blipFill>
          <p:spPr bwMode="auto">
            <a:xfrm>
              <a:off x="1736163" y="1734669"/>
              <a:ext cx="509496" cy="613867"/>
            </a:xfrm>
            <a:prstGeom prst="rect">
              <a:avLst/>
            </a:prstGeom>
            <a:noFill/>
            <a:ln w="9525">
              <a:noFill/>
              <a:miter lim="800000"/>
              <a:headEnd/>
              <a:tailEnd/>
            </a:ln>
          </p:spPr>
        </p:pic>
        <p:pic>
          <p:nvPicPr>
            <p:cNvPr id="95251" name="Picture 3" descr="C:\Work\Katmai Marketing\PAG_icon library\PAG_icon library\Security Threat Detected.png"/>
            <p:cNvPicPr>
              <a:picLocks noChangeAspect="1" noChangeArrowheads="1"/>
            </p:cNvPicPr>
            <p:nvPr/>
          </p:nvPicPr>
          <p:blipFill>
            <a:blip r:embed="rId8"/>
            <a:srcRect/>
            <a:stretch>
              <a:fillRect/>
            </a:stretch>
          </p:blipFill>
          <p:spPr bwMode="auto">
            <a:xfrm>
              <a:off x="1600200" y="1606130"/>
              <a:ext cx="550582" cy="628881"/>
            </a:xfrm>
            <a:prstGeom prst="rect">
              <a:avLst/>
            </a:prstGeom>
            <a:noFill/>
            <a:ln w="9525">
              <a:noFill/>
              <a:miter lim="800000"/>
              <a:headEnd/>
              <a:tailEnd/>
            </a:ln>
          </p:spPr>
        </p:pic>
      </p:grpSp>
      <p:grpSp>
        <p:nvGrpSpPr>
          <p:cNvPr id="9" name="Groupe 70"/>
          <p:cNvGrpSpPr>
            <a:grpSpLocks/>
          </p:cNvGrpSpPr>
          <p:nvPr/>
        </p:nvGrpSpPr>
        <p:grpSpPr bwMode="auto">
          <a:xfrm>
            <a:off x="7620000" y="4343400"/>
            <a:ext cx="915988" cy="762000"/>
            <a:chOff x="7620000" y="5591173"/>
            <a:chExt cx="915988" cy="761445"/>
          </a:xfrm>
        </p:grpSpPr>
        <p:pic>
          <p:nvPicPr>
            <p:cNvPr id="95247" name="Picture 20" descr="North America globe"/>
            <p:cNvPicPr>
              <a:picLocks noChangeAspect="1" noChangeArrowheads="1"/>
            </p:cNvPicPr>
            <p:nvPr/>
          </p:nvPicPr>
          <p:blipFill>
            <a:blip r:embed="rId9"/>
            <a:srcRect/>
            <a:stretch>
              <a:fillRect/>
            </a:stretch>
          </p:blipFill>
          <p:spPr bwMode="auto">
            <a:xfrm>
              <a:off x="7620000" y="5895973"/>
              <a:ext cx="527050" cy="453594"/>
            </a:xfrm>
            <a:prstGeom prst="rect">
              <a:avLst/>
            </a:prstGeom>
            <a:noFill/>
            <a:ln w="9525">
              <a:noFill/>
              <a:miter lim="800000"/>
              <a:headEnd/>
              <a:tailEnd/>
            </a:ln>
          </p:spPr>
        </p:pic>
        <p:pic>
          <p:nvPicPr>
            <p:cNvPr id="95248" name="Picture 26" descr="xml document"/>
            <p:cNvPicPr>
              <a:picLocks noChangeAspect="1" noChangeArrowheads="1"/>
            </p:cNvPicPr>
            <p:nvPr/>
          </p:nvPicPr>
          <p:blipFill>
            <a:blip r:embed="rId10"/>
            <a:srcRect/>
            <a:stretch>
              <a:fillRect/>
            </a:stretch>
          </p:blipFill>
          <p:spPr bwMode="auto">
            <a:xfrm>
              <a:off x="8077200" y="5895973"/>
              <a:ext cx="458788" cy="456645"/>
            </a:xfrm>
            <a:prstGeom prst="rect">
              <a:avLst/>
            </a:prstGeom>
            <a:noFill/>
            <a:ln w="9525">
              <a:noFill/>
              <a:miter lim="800000"/>
              <a:headEnd/>
              <a:tailEnd/>
            </a:ln>
          </p:spPr>
        </p:pic>
        <p:pic>
          <p:nvPicPr>
            <p:cNvPr id="95249" name="Picture 29" descr="Template document"/>
            <p:cNvPicPr>
              <a:picLocks noChangeAspect="1" noChangeArrowheads="1"/>
            </p:cNvPicPr>
            <p:nvPr/>
          </p:nvPicPr>
          <p:blipFill>
            <a:blip r:embed="rId11"/>
            <a:srcRect/>
            <a:stretch>
              <a:fillRect/>
            </a:stretch>
          </p:blipFill>
          <p:spPr bwMode="auto">
            <a:xfrm>
              <a:off x="8001000" y="5591173"/>
              <a:ext cx="282575" cy="518432"/>
            </a:xfrm>
            <a:prstGeom prst="rect">
              <a:avLst/>
            </a:prstGeom>
            <a:noFill/>
            <a:ln w="9525">
              <a:noFill/>
              <a:miter lim="800000"/>
              <a:headEnd/>
              <a:tailEnd/>
            </a:ln>
          </p:spPr>
        </p:pic>
      </p:grpSp>
      <p:grpSp>
        <p:nvGrpSpPr>
          <p:cNvPr id="10" name="Groupe 69"/>
          <p:cNvGrpSpPr>
            <a:grpSpLocks/>
          </p:cNvGrpSpPr>
          <p:nvPr/>
        </p:nvGrpSpPr>
        <p:grpSpPr bwMode="auto">
          <a:xfrm>
            <a:off x="6477000" y="-228600"/>
            <a:ext cx="2286000" cy="1371600"/>
            <a:chOff x="6477000" y="-228600"/>
            <a:chExt cx="2286000" cy="1371600"/>
          </a:xfrm>
        </p:grpSpPr>
        <p:grpSp>
          <p:nvGrpSpPr>
            <p:cNvPr id="11" name="Groupe 85"/>
            <p:cNvGrpSpPr>
              <a:grpSpLocks/>
            </p:cNvGrpSpPr>
            <p:nvPr/>
          </p:nvGrpSpPr>
          <p:grpSpPr bwMode="auto">
            <a:xfrm>
              <a:off x="6477000" y="-228600"/>
              <a:ext cx="2286000" cy="1371600"/>
              <a:chOff x="3811991" y="-1813402"/>
              <a:chExt cx="1330425" cy="820429"/>
            </a:xfrm>
          </p:grpSpPr>
          <p:pic>
            <p:nvPicPr>
              <p:cNvPr id="95245" name="Picture 3" descr="Z:\Clip_Installer\DVD_ART\Artwork_Imagery\Shapes and Graphics\Starburst\starburst 3.png"/>
              <p:cNvPicPr>
                <a:picLocks noChangeAspect="1" noChangeArrowheads="1"/>
              </p:cNvPicPr>
              <p:nvPr/>
            </p:nvPicPr>
            <p:blipFill>
              <a:blip r:embed="rId12"/>
              <a:srcRect/>
              <a:stretch>
                <a:fillRect/>
              </a:stretch>
            </p:blipFill>
            <p:spPr bwMode="auto">
              <a:xfrm>
                <a:off x="3811991" y="-1813402"/>
                <a:ext cx="1330425" cy="820429"/>
              </a:xfrm>
              <a:prstGeom prst="rect">
                <a:avLst/>
              </a:prstGeom>
              <a:noFill/>
              <a:ln w="9525">
                <a:noFill/>
                <a:miter lim="800000"/>
                <a:headEnd/>
                <a:tailEnd/>
              </a:ln>
            </p:spPr>
          </p:pic>
          <p:sp>
            <p:nvSpPr>
              <p:cNvPr id="55" name="Rectangle 54"/>
              <p:cNvSpPr>
                <a:spLocks noChangeArrowheads="1"/>
              </p:cNvSpPr>
              <p:nvPr/>
            </p:nvSpPr>
            <p:spPr bwMode="auto">
              <a:xfrm rot="21300000">
                <a:off x="4055902" y="-1474405"/>
                <a:ext cx="949776" cy="331400"/>
              </a:xfrm>
              <a:prstGeom prst="rect">
                <a:avLst/>
              </a:prstGeom>
              <a:noFill/>
              <a:ln w="9525">
                <a:noFill/>
                <a:miter lim="800000"/>
                <a:headEnd/>
                <a:tailEnd/>
              </a:ln>
            </p:spPr>
            <p:txBody>
              <a:bodyPr>
                <a:spAutoFit/>
              </a:bodyPr>
              <a:lstStyle/>
              <a:p>
                <a:pPr algn="ctr">
                  <a:defRPr/>
                </a:pPr>
                <a:endParaRPr lang="fr-FR" sz="2000" b="1" dirty="0">
                  <a:solidFill>
                    <a:schemeClr val="accent3"/>
                  </a:solidFill>
                </a:endParaRPr>
              </a:p>
            </p:txBody>
          </p:sp>
        </p:grpSp>
        <p:sp>
          <p:nvSpPr>
            <p:cNvPr id="69" name="Rectangle 2"/>
            <p:cNvSpPr txBox="1">
              <a:spLocks noChangeArrowheads="1"/>
            </p:cNvSpPr>
            <p:nvPr/>
          </p:nvSpPr>
          <p:spPr>
            <a:xfrm rot="21174816">
              <a:off x="6963377" y="230972"/>
              <a:ext cx="1308100" cy="553998"/>
            </a:xfrm>
            <a:prstGeom prst="rect">
              <a:avLst/>
            </a:prstGeom>
            <a:noFill/>
            <a:ln w="9525">
              <a:noFill/>
              <a:miter lim="800000"/>
              <a:headEnd/>
              <a:tailEnd/>
            </a:ln>
          </p:spPr>
          <p:txBody>
            <a:bodyPr lIns="0" tIns="0" rIns="0" bIns="0">
              <a:spAutoFit/>
            </a:bodyPr>
            <a:lstStyle/>
            <a:p>
              <a:pPr algn="ctr" defTabSz="912740" eaLnBrk="0" hangingPunct="0">
                <a:lnSpc>
                  <a:spcPct val="90000"/>
                </a:lnSpc>
                <a:defRPr/>
              </a:pPr>
              <a:r>
                <a:rPr lang="en-US" sz="40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2008</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rot="16200000">
            <a:off x="4157224" y="914851"/>
            <a:ext cx="1071569" cy="9386018"/>
          </a:xfrm>
          <a:prstGeom prst="rect">
            <a:avLst/>
          </a:prstGeom>
          <a:gradFill flip="none" rotWithShape="1">
            <a:gsLst>
              <a:gs pos="0">
                <a:srgbClr val="BDFD2F">
                  <a:alpha val="0"/>
                </a:srgbClr>
              </a:gs>
              <a:gs pos="46000">
                <a:srgbClr val="4ED802">
                  <a:alpha val="79000"/>
                </a:srgbClr>
              </a:gs>
              <a:gs pos="100000">
                <a:srgbClr val="018911"/>
              </a:gs>
            </a:gsLst>
            <a:lin ang="16200000" scaled="1"/>
            <a:tileRect/>
          </a:gradFill>
          <a:ln w="19050" cap="flat" cmpd="sng" algn="ctr">
            <a:noFill/>
            <a:prstDash val="solid"/>
            <a:round/>
            <a:headEnd type="none" w="med" len="med"/>
            <a:tailEnd type="none" w="med" len="med"/>
          </a:ln>
          <a:effectLst>
            <a:innerShdw blurRad="406400">
              <a:srgbClr val="BDFD2F"/>
            </a:innerShdw>
          </a:effectLst>
        </p:spPr>
        <p:txBody>
          <a:bodyPr lIns="64008" tIns="32004" rIns="64008" bIns="32004" anchor="ctr"/>
          <a:lstStyle/>
          <a:p>
            <a:pPr algn="r" defTabSz="767874" rtl="0" eaLnBrk="0" fontAlgn="base" hangingPunct="0">
              <a:spcBef>
                <a:spcPct val="0"/>
              </a:spcBef>
              <a:spcAft>
                <a:spcPct val="0"/>
              </a:spcAft>
              <a:defRPr/>
            </a:pPr>
            <a:endParaRPr kumimoji="1" lang="en-US" sz="2400" kern="1200" dirty="0">
              <a:solidFill>
                <a:srgbClr val="FFFFFF"/>
              </a:solidFill>
              <a:latin typeface="Times" charset="0"/>
              <a:ea typeface="+mn-ea"/>
              <a:cs typeface="+mn-cs"/>
            </a:endParaRPr>
          </a:p>
        </p:txBody>
      </p:sp>
      <p:sp>
        <p:nvSpPr>
          <p:cNvPr id="9" name="Rectangle 2"/>
          <p:cNvSpPr>
            <a:spLocks noChangeArrowheads="1"/>
          </p:cNvSpPr>
          <p:nvPr/>
        </p:nvSpPr>
        <p:spPr bwMode="auto">
          <a:xfrm rot="16200000">
            <a:off x="3503536" y="-860354"/>
            <a:ext cx="2286016" cy="9293088"/>
          </a:xfrm>
          <a:prstGeom prst="rect">
            <a:avLst/>
          </a:prstGeom>
          <a:gradFill flip="none" rotWithShape="1">
            <a:gsLst>
              <a:gs pos="0">
                <a:srgbClr val="F18745">
                  <a:alpha val="1000"/>
                </a:srgbClr>
              </a:gs>
              <a:gs pos="46000">
                <a:srgbClr val="E65F22"/>
              </a:gs>
              <a:gs pos="100000">
                <a:srgbClr val="6D0907"/>
              </a:gs>
            </a:gsLst>
            <a:lin ang="16200000" scaled="1"/>
            <a:tileRect/>
          </a:gradFill>
          <a:ln w="19050" cap="flat" cmpd="sng" algn="ctr">
            <a:noFill/>
            <a:prstDash val="solid"/>
            <a:round/>
            <a:headEnd type="none" w="med" len="med"/>
            <a:tailEnd type="none" w="med" len="med"/>
          </a:ln>
          <a:effectLst>
            <a:innerShdw blurRad="406400">
              <a:srgbClr val="F18745"/>
            </a:innerShdw>
          </a:effectLst>
        </p:spPr>
        <p:txBody>
          <a:bodyPr lIns="64008" tIns="32004" rIns="64008" bIns="32004" anchor="ctr"/>
          <a:lstStyle/>
          <a:p>
            <a:pPr algn="r" defTabSz="767874" rtl="0" eaLnBrk="0" fontAlgn="base" hangingPunct="0">
              <a:spcBef>
                <a:spcPct val="0"/>
              </a:spcBef>
              <a:spcAft>
                <a:spcPct val="0"/>
              </a:spcAft>
              <a:defRPr/>
            </a:pPr>
            <a:endParaRPr kumimoji="1" lang="en-US" sz="2400" kern="1200" dirty="0">
              <a:solidFill>
                <a:srgbClr val="FFFFFF"/>
              </a:solidFill>
              <a:latin typeface="Segoe" pitchFamily="34" charset="0"/>
              <a:ea typeface="MS PGothic" pitchFamily="34" charset="-128"/>
              <a:cs typeface="+mn-cs"/>
            </a:endParaRPr>
          </a:p>
        </p:txBody>
      </p:sp>
      <p:sp>
        <p:nvSpPr>
          <p:cNvPr id="8" name="Rectangle 2"/>
          <p:cNvSpPr>
            <a:spLocks noChangeArrowheads="1"/>
          </p:cNvSpPr>
          <p:nvPr/>
        </p:nvSpPr>
        <p:spPr bwMode="auto">
          <a:xfrm rot="16200000">
            <a:off x="4179025" y="-2821727"/>
            <a:ext cx="1027968" cy="9386018"/>
          </a:xfrm>
          <a:prstGeom prst="rect">
            <a:avLst/>
          </a:prstGeom>
          <a:gradFill flip="none" rotWithShape="1">
            <a:gsLst>
              <a:gs pos="0">
                <a:srgbClr val="BDFD2F">
                  <a:alpha val="0"/>
                </a:srgbClr>
              </a:gs>
              <a:gs pos="46000">
                <a:srgbClr val="4ED802">
                  <a:alpha val="79000"/>
                </a:srgbClr>
              </a:gs>
              <a:gs pos="100000">
                <a:srgbClr val="018911"/>
              </a:gs>
            </a:gsLst>
            <a:lin ang="16200000" scaled="1"/>
            <a:tileRect/>
          </a:gradFill>
          <a:ln w="19050" cap="flat" cmpd="sng" algn="ctr">
            <a:noFill/>
            <a:prstDash val="solid"/>
            <a:round/>
            <a:headEnd type="none" w="med" len="med"/>
            <a:tailEnd type="none" w="med" len="med"/>
          </a:ln>
          <a:effectLst>
            <a:innerShdw blurRad="406400">
              <a:srgbClr val="BDFD2F"/>
            </a:innerShdw>
          </a:effectLst>
        </p:spPr>
        <p:txBody>
          <a:bodyPr lIns="64008" tIns="32004" rIns="64008" bIns="32004" anchor="ctr"/>
          <a:lstStyle/>
          <a:p>
            <a:pPr algn="r" defTabSz="767874" rtl="0" eaLnBrk="0" fontAlgn="base" hangingPunct="0">
              <a:spcBef>
                <a:spcPct val="0"/>
              </a:spcBef>
              <a:spcAft>
                <a:spcPct val="0"/>
              </a:spcAft>
              <a:defRPr/>
            </a:pPr>
            <a:endParaRPr kumimoji="1" lang="en-US" sz="2400" kern="1200" dirty="0">
              <a:solidFill>
                <a:srgbClr val="FFFFFF"/>
              </a:solidFill>
              <a:latin typeface="Times" charset="0"/>
              <a:ea typeface="+mn-ea"/>
              <a:cs typeface="+mn-cs"/>
            </a:endParaRPr>
          </a:p>
        </p:txBody>
      </p:sp>
      <p:sp>
        <p:nvSpPr>
          <p:cNvPr id="2" name="Title 1"/>
          <p:cNvSpPr>
            <a:spLocks noGrp="1"/>
          </p:cNvSpPr>
          <p:nvPr>
            <p:ph type="title"/>
          </p:nvPr>
        </p:nvSpPr>
        <p:spPr>
          <a:xfrm>
            <a:off x="142844" y="142852"/>
            <a:ext cx="8786874" cy="609398"/>
          </a:xfrm>
        </p:spPr>
        <p:txBody>
          <a:bodyPr/>
          <a:lstStyle/>
          <a:p>
            <a:r>
              <a:rPr lang="en-US" dirty="0" smtClean="0"/>
              <a:t>Et </a:t>
            </a:r>
            <a:r>
              <a:rPr lang="en-US" dirty="0" err="1" smtClean="0"/>
              <a:t>ensuite</a:t>
            </a:r>
            <a:r>
              <a:rPr lang="en-US" dirty="0" smtClean="0"/>
              <a:t> ?</a:t>
            </a:r>
            <a:endParaRPr lang="en-US" dirty="0"/>
          </a:p>
        </p:txBody>
      </p:sp>
      <p:sp>
        <p:nvSpPr>
          <p:cNvPr id="3" name="Content Placeholder 2"/>
          <p:cNvSpPr>
            <a:spLocks noGrp="1"/>
          </p:cNvSpPr>
          <p:nvPr>
            <p:ph idx="1"/>
          </p:nvPr>
        </p:nvSpPr>
        <p:spPr>
          <a:xfrm>
            <a:off x="142844" y="1484313"/>
            <a:ext cx="8786874" cy="4573560"/>
          </a:xfrm>
        </p:spPr>
        <p:txBody>
          <a:bodyPr/>
          <a:lstStyle/>
          <a:p>
            <a:r>
              <a:rPr lang="en-US" dirty="0" smtClean="0"/>
              <a:t>S’informer sur SQL Server 2008</a:t>
            </a:r>
            <a:endParaRPr lang="en-US" sz="2000" u="sng" dirty="0" smtClean="0">
              <a:solidFill>
                <a:srgbClr val="0070C0"/>
              </a:solidFill>
            </a:endParaRPr>
          </a:p>
          <a:p>
            <a:pPr lvl="1"/>
            <a:r>
              <a:rPr lang="en-US" sz="2000" u="sng" dirty="0" smtClean="0">
                <a:solidFill>
                  <a:srgbClr val="0070C0"/>
                </a:solidFill>
                <a:hlinkClick r:id="rId2"/>
              </a:rPr>
              <a:t>http://www.microsoft.com/france/sql/sql2008/default.mspx</a:t>
            </a:r>
            <a:r>
              <a:rPr lang="en-US" sz="2000" u="sng" dirty="0" smtClean="0">
                <a:solidFill>
                  <a:srgbClr val="0070C0"/>
                </a:solidFill>
              </a:rPr>
              <a:t> </a:t>
            </a:r>
          </a:p>
          <a:p>
            <a:pPr lvl="1"/>
            <a:endParaRPr lang="en-US" sz="2000" u="sng" dirty="0" smtClean="0">
              <a:solidFill>
                <a:srgbClr val="0070C0"/>
              </a:solidFill>
            </a:endParaRPr>
          </a:p>
          <a:p>
            <a:r>
              <a:rPr lang="en-US" dirty="0" smtClean="0"/>
              <a:t>Site TechNet</a:t>
            </a:r>
          </a:p>
          <a:p>
            <a:pPr lvl="1"/>
            <a:r>
              <a:rPr lang="en-US" sz="2000" dirty="0" smtClean="0">
                <a:solidFill>
                  <a:srgbClr val="0070C0"/>
                </a:solidFill>
                <a:hlinkClick r:id="rId3"/>
              </a:rPr>
              <a:t>http://technet.microsoft.com/fr-fr/sqlserver/default.aspx</a:t>
            </a:r>
            <a:r>
              <a:rPr lang="en-US" sz="2000" dirty="0" smtClean="0">
                <a:solidFill>
                  <a:srgbClr val="0070C0"/>
                </a:solidFill>
              </a:rPr>
              <a:t> </a:t>
            </a:r>
          </a:p>
          <a:p>
            <a:pPr lvl="1"/>
            <a:endParaRPr lang="en-US" dirty="0" smtClean="0"/>
          </a:p>
          <a:p>
            <a:r>
              <a:rPr lang="en-US" dirty="0" smtClean="0"/>
              <a:t>Blog francophone</a:t>
            </a:r>
          </a:p>
          <a:p>
            <a:pPr lvl="1"/>
            <a:r>
              <a:rPr lang="en-US" sz="2000" dirty="0" smtClean="0">
                <a:solidFill>
                  <a:srgbClr val="0070C0"/>
                </a:solidFill>
                <a:hlinkClick r:id="rId4"/>
              </a:rPr>
              <a:t>http://blogs.technet.com/patricg</a:t>
            </a:r>
            <a:endParaRPr lang="en-US" sz="2000" u="sng" dirty="0" smtClean="0">
              <a:solidFill>
                <a:srgbClr val="0070C0"/>
              </a:solidFill>
            </a:endParaRPr>
          </a:p>
          <a:p>
            <a:pPr lvl="1">
              <a:buNone/>
            </a:pPr>
            <a:endParaRPr lang="en-US" sz="2000" u="sng" dirty="0" smtClean="0"/>
          </a:p>
          <a:p>
            <a:r>
              <a:rPr lang="en-US" dirty="0" smtClean="0"/>
              <a:t>Télécharger la version d’évaluation</a:t>
            </a:r>
          </a:p>
          <a:p>
            <a:pPr lvl="1"/>
            <a:r>
              <a:rPr lang="en-US" sz="2000" dirty="0" smtClean="0">
                <a:solidFill>
                  <a:srgbClr val="0070C0"/>
                </a:solidFill>
                <a:hlinkClick r:id="rId5"/>
              </a:rPr>
              <a:t>http://technet.microsoft.com/fr-fr/evalcenter/bb851664.aspx</a:t>
            </a:r>
            <a:r>
              <a:rPr lang="en-US" sz="2000" dirty="0" smtClean="0">
                <a:solidFill>
                  <a:srgbClr val="0070C0"/>
                </a:solidFill>
              </a:rPr>
              <a:t> </a:t>
            </a:r>
          </a:p>
        </p:txBody>
      </p:sp>
      <p:pic>
        <p:nvPicPr>
          <p:cNvPr id="49156" name="Picture 4" descr="http://images.encarta.msn.com/xrefmedia/sharemed/targets/illus/flg/T048987A.jpg"/>
          <p:cNvPicPr>
            <a:picLocks noChangeAspect="1" noChangeArrowheads="1"/>
          </p:cNvPicPr>
          <p:nvPr/>
        </p:nvPicPr>
        <p:blipFill>
          <a:blip r:embed="rId6" cstate="print"/>
          <a:srcRect/>
          <a:stretch>
            <a:fillRect/>
          </a:stretch>
        </p:blipFill>
        <p:spPr bwMode="auto">
          <a:xfrm>
            <a:off x="428596" y="2071678"/>
            <a:ext cx="180975" cy="114300"/>
          </a:xfrm>
          <a:prstGeom prst="rect">
            <a:avLst/>
          </a:prstGeom>
          <a:noFill/>
        </p:spPr>
      </p:pic>
      <p:pic>
        <p:nvPicPr>
          <p:cNvPr id="6" name="Picture 4" descr="http://images.encarta.msn.com/xrefmedia/sharemed/targets/illus/flg/T048987A.jpg"/>
          <p:cNvPicPr>
            <a:picLocks noChangeAspect="1" noChangeArrowheads="1"/>
          </p:cNvPicPr>
          <p:nvPr/>
        </p:nvPicPr>
        <p:blipFill>
          <a:blip r:embed="rId6" cstate="print"/>
          <a:srcRect/>
          <a:stretch>
            <a:fillRect/>
          </a:stretch>
        </p:blipFill>
        <p:spPr bwMode="auto">
          <a:xfrm>
            <a:off x="428596" y="3286124"/>
            <a:ext cx="180975" cy="114300"/>
          </a:xfrm>
          <a:prstGeom prst="rect">
            <a:avLst/>
          </a:prstGeom>
          <a:noFill/>
        </p:spPr>
      </p:pic>
      <p:pic>
        <p:nvPicPr>
          <p:cNvPr id="7" name="Picture 4" descr="http://images.encarta.msn.com/xrefmedia/sharemed/targets/illus/flg/T048987A.jpg"/>
          <p:cNvPicPr>
            <a:picLocks noChangeAspect="1" noChangeArrowheads="1"/>
          </p:cNvPicPr>
          <p:nvPr/>
        </p:nvPicPr>
        <p:blipFill>
          <a:blip r:embed="rId6" cstate="print"/>
          <a:srcRect/>
          <a:stretch>
            <a:fillRect/>
          </a:stretch>
        </p:blipFill>
        <p:spPr bwMode="auto">
          <a:xfrm>
            <a:off x="428596" y="4572008"/>
            <a:ext cx="180975" cy="114300"/>
          </a:xfrm>
          <a:prstGeom prst="rect">
            <a:avLst/>
          </a:prstGeom>
          <a:noFill/>
        </p:spPr>
      </p:pic>
      <p:pic>
        <p:nvPicPr>
          <p:cNvPr id="12" name="Picture 4" descr="http://images.encarta.msn.com/xrefmedia/sharemed/targets/illus/flg/T048987A.jpg"/>
          <p:cNvPicPr>
            <a:picLocks noChangeAspect="1" noChangeArrowheads="1"/>
          </p:cNvPicPr>
          <p:nvPr/>
        </p:nvPicPr>
        <p:blipFill>
          <a:blip r:embed="rId6" cstate="print"/>
          <a:srcRect/>
          <a:stretch>
            <a:fillRect/>
          </a:stretch>
        </p:blipFill>
        <p:spPr bwMode="auto">
          <a:xfrm>
            <a:off x="357158" y="5815030"/>
            <a:ext cx="180975" cy="114300"/>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2" name="Rectangle 52"/>
          <p:cNvSpPr>
            <a:spLocks noGrp="1" noChangeArrowheads="1"/>
          </p:cNvSpPr>
          <p:nvPr>
            <p:ph type="body" idx="4294967295"/>
          </p:nvPr>
        </p:nvSpPr>
        <p:spPr>
          <a:xfrm>
            <a:off x="0" y="214313"/>
            <a:ext cx="4505325" cy="3414712"/>
          </a:xfrm>
          <a:prstGeom prst="rect">
            <a:avLst/>
          </a:prstGeom>
          <a:noFill/>
          <a:ln>
            <a:noFill/>
          </a:ln>
          <a:effectLst>
            <a:innerShdw blurRad="63500" dist="50800" dir="10800000">
              <a:prstClr val="black">
                <a:alpha val="50000"/>
              </a:prstClr>
            </a:innerShdw>
          </a:effectLst>
        </p:spPr>
        <p:txBody>
          <a:bodyPr/>
          <a:lstStyle/>
          <a:p>
            <a:pPr>
              <a:buNone/>
            </a:pPr>
            <a:endParaRPr lang="fr-FR" dirty="0" smtClean="0"/>
          </a:p>
          <a:p>
            <a:pPr>
              <a:buNone/>
            </a:pPr>
            <a:endParaRPr lang="fr-FR" sz="1050" dirty="0" smtClean="0"/>
          </a:p>
          <a:p>
            <a:pPr algn="ctr">
              <a:buNone/>
            </a:pPr>
            <a:endParaRPr lang="fr-FR" sz="900" b="1" dirty="0" smtClean="0">
              <a:solidFill>
                <a:srgbClr val="FFC000"/>
              </a:solidFill>
            </a:endParaRPr>
          </a:p>
          <a:p>
            <a:pPr marL="447675" indent="-447675" algn="ctr" defTabSz="914400" fontAlgn="base">
              <a:spcBef>
                <a:spcPct val="3000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La référence technique</a:t>
            </a:r>
          </a:p>
          <a:p>
            <a:pPr marL="447675" indent="-447675" algn="ctr" defTabSz="914400" fontAlgn="base">
              <a:lnSpc>
                <a:spcPct val="100000"/>
              </a:lnSpc>
              <a:spcBef>
                <a:spcPts val="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 pour les IT Pros :</a:t>
            </a:r>
          </a:p>
          <a:p>
            <a:pPr algn="ctr">
              <a:lnSpc>
                <a:spcPct val="100000"/>
              </a:lnSpc>
              <a:spcBef>
                <a:spcPts val="400"/>
              </a:spcBef>
              <a:spcAft>
                <a:spcPts val="400"/>
              </a:spcAft>
              <a:buNone/>
            </a:pPr>
            <a:r>
              <a:rPr lang="fr-FR" sz="2400" u="sng" dirty="0" smtClean="0">
                <a:solidFill>
                  <a:srgbClr val="FFFFFF"/>
                </a:solidFill>
              </a:rPr>
              <a:t>technet.microsoft.com</a:t>
            </a:r>
            <a:endParaRPr lang="fr-FR" sz="2800" b="1" u="sng" dirty="0" smtClean="0">
              <a:solidFill>
                <a:srgbClr val="FFFFFF"/>
              </a:solidFill>
            </a:endParaRPr>
          </a:p>
          <a:p>
            <a:pPr>
              <a:buNone/>
            </a:pPr>
            <a:endParaRPr lang="fr-FR" sz="2800" dirty="0" smtClean="0"/>
          </a:p>
          <a:p>
            <a:pPr>
              <a:buNone/>
            </a:pPr>
            <a:endParaRPr lang="fr-FR" dirty="0" smtClean="0">
              <a:solidFill>
                <a:srgbClr val="002060"/>
              </a:solidFill>
            </a:endParaRPr>
          </a:p>
        </p:txBody>
      </p:sp>
      <p:sp>
        <p:nvSpPr>
          <p:cNvPr id="13" name="Rectangle 52"/>
          <p:cNvSpPr txBox="1">
            <a:spLocks noChangeArrowheads="1"/>
          </p:cNvSpPr>
          <p:nvPr/>
        </p:nvSpPr>
        <p:spPr bwMode="auto">
          <a:xfrm>
            <a:off x="4638674" y="152648"/>
            <a:ext cx="4505326" cy="3776418"/>
          </a:xfrm>
          <a:prstGeom prst="rect">
            <a:avLst/>
          </a:prstGeom>
          <a:noFill/>
          <a:ln w="9525">
            <a:noFill/>
            <a:miter lim="800000"/>
            <a:headEnd/>
            <a:tailEnd/>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105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9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L’engagement Microsoft</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pour les développeurs</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lang="en-US" sz="2400" b="0" u="sng" dirty="0" smtClean="0">
                <a:solidFill>
                  <a:srgbClr val="FFFFFF"/>
                </a:solidFill>
                <a:effectLst>
                  <a:outerShdw blurRad="38100" dist="38100" dir="2700000" algn="tl">
                    <a:srgbClr val="000000"/>
                  </a:outerShdw>
                </a:effectLst>
                <a:latin typeface="+mn-lt"/>
              </a:rPr>
              <a:t>msdn.microsoft.com</a:t>
            </a:r>
            <a:endParaRPr lang="fr-FR" sz="2400" b="0" u="sng" dirty="0" smtClean="0">
              <a:solidFill>
                <a:srgbClr val="FFFFFF"/>
              </a:solidFill>
              <a:effectLst>
                <a:outerShdw blurRad="38100" dist="38100" dir="2700000" algn="tl">
                  <a:srgbClr val="000000"/>
                </a:outerShdw>
              </a:effectLst>
              <a:latin typeface="+mn-lt"/>
              <a:hlinkClick r:id="rId3"/>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lang="fr-FR" sz="2800" kern="0" dirty="0" smtClean="0">
              <a:solidFill>
                <a:srgbClr val="FFC000"/>
              </a:solidFill>
              <a:effectLst>
                <a:outerShdw blurRad="38100" dist="38100" dir="2700000" algn="tl">
                  <a:srgbClr val="000000"/>
                </a:outerShdw>
              </a:effectLst>
              <a:latin typeface="+mn-lt"/>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p:txBody>
      </p:sp>
      <p:sp>
        <p:nvSpPr>
          <p:cNvPr id="16" name="TextBox 15"/>
          <p:cNvSpPr txBox="1"/>
          <p:nvPr/>
        </p:nvSpPr>
        <p:spPr>
          <a:xfrm>
            <a:off x="0" y="3019425"/>
            <a:ext cx="9029700" cy="369332"/>
          </a:xfrm>
          <a:prstGeom prst="rect">
            <a:avLst/>
          </a:prstGeom>
          <a:noFill/>
        </p:spPr>
        <p:txBody>
          <a:bodyPr wrap="square" rtlCol="0">
            <a:spAutoFit/>
          </a:bodyPr>
          <a:lstStyle/>
          <a:p>
            <a:pPr>
              <a:buFont typeface="Arial" pitchFamily="34" charset="0"/>
              <a:buChar char="•"/>
            </a:pPr>
            <a:endParaRPr lang="fr-FR" dirty="0"/>
          </a:p>
        </p:txBody>
      </p:sp>
      <p:sp>
        <p:nvSpPr>
          <p:cNvPr id="18" name="Rectangle 52"/>
          <p:cNvSpPr txBox="1">
            <a:spLocks noChangeArrowheads="1"/>
          </p:cNvSpPr>
          <p:nvPr/>
        </p:nvSpPr>
        <p:spPr bwMode="auto">
          <a:xfrm>
            <a:off x="0" y="3796466"/>
            <a:ext cx="9144000" cy="3490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S’informer</a:t>
            </a:r>
            <a:r>
              <a:rPr kumimoji="0" lang="fr-FR" sz="2400" b="0" i="0" u="none" strike="noStrike" kern="0" cap="none" spc="0" normalizeH="0" noProof="0" dirty="0" smtClean="0">
                <a:ln>
                  <a:noFill/>
                </a:ln>
                <a:solidFill>
                  <a:schemeClr val="tx2"/>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Un portail d’informations,</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des événements, une newsletter bimensuelle personnalisée</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Se former - </a:t>
            </a:r>
            <a:r>
              <a:rPr lang="fr-FR" sz="2400" b="0" kern="0" dirty="0" smtClean="0">
                <a:effectLst>
                  <a:outerShdw blurRad="38100" dist="38100" dir="2700000" algn="tl">
                    <a:srgbClr val="000000"/>
                  </a:outerShdw>
                </a:effectLst>
                <a:latin typeface="+mn-lt"/>
              </a:rPr>
              <a:t>Des webcasts, des articles techniques, des téléchargements, des forums pour échanger avec vos pairs</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Bénéficier de services -  </a:t>
            </a:r>
            <a:r>
              <a:rPr lang="fr-FR" sz="2400" b="0" kern="0" dirty="0" smtClean="0">
                <a:effectLst>
                  <a:outerShdw blurRad="38100" dist="38100" dir="2700000" algn="tl">
                    <a:srgbClr val="000000"/>
                  </a:outerShdw>
                </a:effectLst>
                <a:latin typeface="+mn-lt"/>
              </a:rPr>
              <a:t>Des cursus de formations et de certifications, des offres de support technique</a:t>
            </a:r>
          </a:p>
          <a:p>
            <a:pPr marL="904875" lvl="1" indent="-447675">
              <a:spcBef>
                <a:spcPct val="30000"/>
              </a:spcBef>
              <a:buClr>
                <a:schemeClr val="tx2"/>
              </a:buClr>
            </a:pPr>
            <a:endParaRPr lang="fr-FR" sz="2400" b="0" kern="0" dirty="0" smtClean="0">
              <a:effectLst>
                <a:outerShdw blurRad="38100" dist="38100" dir="2700000" algn="tl">
                  <a:srgbClr val="000000"/>
                </a:outerShdw>
              </a:effectLst>
              <a:latin typeface="+mn-lt"/>
            </a:endParaRPr>
          </a:p>
          <a:p>
            <a:pPr marL="904875" lvl="1" indent="-447675">
              <a:spcBef>
                <a:spcPct val="30000"/>
              </a:spcBef>
              <a:buClr>
                <a:schemeClr val="tx2"/>
              </a:buClr>
            </a:pPr>
            <a:endParaRPr kumimoji="0" lang="fr-FR"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useBgFill="1">
        <p:nvSpPr>
          <p:cNvPr id="21" name="TextBox 20"/>
          <p:cNvSpPr txBox="1"/>
          <p:nvPr/>
        </p:nvSpPr>
        <p:spPr>
          <a:xfrm>
            <a:off x="4514850" y="2657475"/>
            <a:ext cx="4514851" cy="830997"/>
          </a:xfrm>
          <a:prstGeom prst="rect">
            <a:avLst/>
          </a:prstGeom>
          <a:ln>
            <a:solidFill>
              <a:srgbClr val="FFC000"/>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rPr>
              <a:t>Visual Studio 2008 +</a:t>
            </a:r>
          </a:p>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MSDN Premium   </a:t>
            </a:r>
            <a:endParaRPr lang="fr-FR" sz="2800" b="0" u="sng" kern="0" dirty="0" smtClean="0">
              <a:solidFill>
                <a:schemeClr val="tx2"/>
              </a:solidFill>
              <a:effectLst>
                <a:outerShdw blurRad="38100" dist="38100" dir="2700000" algn="tl">
                  <a:srgbClr val="000000"/>
                </a:outerShdw>
              </a:effectLst>
              <a:latin typeface="+mn-lt"/>
              <a:hlinkClick r:id="rId5"/>
            </a:endParaRPr>
          </a:p>
        </p:txBody>
      </p:sp>
      <p:sp useBgFill="1">
        <p:nvSpPr>
          <p:cNvPr id="22" name="TextBox 21"/>
          <p:cNvSpPr txBox="1"/>
          <p:nvPr/>
        </p:nvSpPr>
        <p:spPr>
          <a:xfrm>
            <a:off x="66675" y="2657475"/>
            <a:ext cx="4362450" cy="830997"/>
          </a:xfrm>
          <a:prstGeom prst="rect">
            <a:avLst/>
          </a:prstGeom>
          <a:ln>
            <a:solidFill>
              <a:schemeClr val="tx2"/>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TechNet Plus :</a:t>
            </a:r>
          </a:p>
          <a:p>
            <a:pPr algn="ctr"/>
            <a:r>
              <a:rPr lang="fr-FR" sz="2000" b="0" kern="0" dirty="0" smtClean="0">
                <a:effectLst>
                  <a:outerShdw blurRad="38100" dist="38100" dir="2700000" algn="tl">
                    <a:srgbClr val="000000"/>
                  </a:outerShdw>
                </a:effectLst>
                <a:latin typeface="+mn-lt"/>
              </a:rPr>
              <a:t>Versions d’</a:t>
            </a:r>
            <a:r>
              <a:rPr lang="fr-FR" sz="2000" b="0" kern="0" dirty="0" err="1" smtClean="0">
                <a:effectLst>
                  <a:outerShdw blurRad="38100" dist="38100" dir="2700000" algn="tl">
                    <a:srgbClr val="000000"/>
                  </a:outerShdw>
                </a:effectLst>
                <a:latin typeface="+mn-lt"/>
              </a:rPr>
              <a:t>éval</a:t>
            </a:r>
            <a:r>
              <a:rPr lang="fr-FR" sz="2000" b="0" kern="0" dirty="0" smtClean="0">
                <a:effectLst>
                  <a:outerShdw blurRad="38100" dist="38100" dir="2700000" algn="tl">
                    <a:srgbClr val="000000"/>
                  </a:outerShdw>
                </a:effectLst>
                <a:latin typeface="+mn-lt"/>
              </a:rPr>
              <a:t> + 2 incidents support</a:t>
            </a:r>
            <a:endParaRPr lang="fr-FR" sz="2800" b="0" u="sng" kern="0" dirty="0" smtClean="0">
              <a:solidFill>
                <a:schemeClr val="tx2"/>
              </a:solidFill>
              <a:effectLst>
                <a:outerShdw blurRad="38100" dist="38100" dir="2700000" algn="tl">
                  <a:srgbClr val="000000"/>
                </a:outerShdw>
              </a:effectLst>
              <a:latin typeface="+mn-lt"/>
            </a:endParaRPr>
          </a:p>
        </p:txBody>
      </p:sp>
      <p:pic>
        <p:nvPicPr>
          <p:cNvPr id="12" name="Picture 11" descr="TechNet_rgb.png"/>
          <p:cNvPicPr>
            <a:picLocks noChangeAspect="1"/>
          </p:cNvPicPr>
          <p:nvPr/>
        </p:nvPicPr>
        <p:blipFill>
          <a:blip r:embed="rId6"/>
          <a:stretch>
            <a:fillRect/>
          </a:stretch>
        </p:blipFill>
        <p:spPr>
          <a:xfrm>
            <a:off x="419100" y="266702"/>
            <a:ext cx="3800475" cy="773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msdn_1inch_c 2.tif"/>
          <p:cNvPicPr>
            <a:picLocks noChangeAspect="1"/>
          </p:cNvPicPr>
          <p:nvPr/>
        </p:nvPicPr>
        <p:blipFill>
          <a:blip r:embed="rId7" cstate="print">
            <a:clrChange>
              <a:clrFrom>
                <a:srgbClr val="FDFDFD"/>
              </a:clrFrom>
              <a:clrTo>
                <a:srgbClr val="FDFDFD">
                  <a:alpha val="0"/>
                </a:srgbClr>
              </a:clrTo>
            </a:clrChange>
            <a:grayscl/>
          </a:blip>
          <a:stretch>
            <a:fillRect/>
          </a:stretch>
        </p:blipFill>
        <p:spPr>
          <a:xfrm>
            <a:off x="5847249" y="266701"/>
            <a:ext cx="1610826" cy="821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idx="4294967295"/>
          </p:nvPr>
        </p:nvSpPr>
        <p:spPr>
          <a:xfrm>
            <a:off x="184150" y="190500"/>
            <a:ext cx="8959850" cy="579438"/>
          </a:xfrm>
          <a:prstGeom prst="rect">
            <a:avLst/>
          </a:prstGeom>
        </p:spPr>
        <p:txBody>
          <a:bodyPr rtlCol="0">
            <a:noAutofit/>
          </a:bodyPr>
          <a:lstStyle/>
          <a:p>
            <a:pPr>
              <a:defRPr/>
            </a:pPr>
            <a:r>
              <a:rPr lang="fr-FR" sz="3600" dirty="0" smtClean="0"/>
              <a:t>Certifications : Programme de nouvelle génération</a:t>
            </a:r>
          </a:p>
        </p:txBody>
      </p:sp>
      <p:sp>
        <p:nvSpPr>
          <p:cNvPr id="7" name="Can 99"/>
          <p:cNvSpPr/>
          <p:nvPr/>
        </p:nvSpPr>
        <p:spPr>
          <a:xfrm>
            <a:off x="2143125" y="1007205"/>
            <a:ext cx="3000375" cy="1357313"/>
          </a:xfrm>
          <a:prstGeom prst="can">
            <a:avLst/>
          </a:prstGeom>
          <a:gradFill>
            <a:gsLst>
              <a:gs pos="0">
                <a:srgbClr val="A2A1A0">
                  <a:lumMod val="75000"/>
                </a:srgbClr>
              </a:gs>
              <a:gs pos="53000">
                <a:srgbClr val="A2A1A0">
                  <a:lumMod val="60000"/>
                  <a:lumOff val="40000"/>
                </a:srgbClr>
              </a:gs>
              <a:gs pos="100000">
                <a:srgbClr val="A2A1A0">
                  <a:lumMod val="75000"/>
                </a:srgbClr>
              </a:gs>
            </a:gsLst>
            <a:lin ang="0" scaled="0"/>
          </a:gradFill>
          <a:ln w="3175" cap="flat" cmpd="sng" algn="ctr">
            <a:solidFill>
              <a:srgbClr val="A2A1A0">
                <a:lumMod val="75000"/>
              </a:srgbClr>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8" name="Can 118"/>
          <p:cNvSpPr/>
          <p:nvPr/>
        </p:nvSpPr>
        <p:spPr>
          <a:xfrm>
            <a:off x="2143125" y="2435955"/>
            <a:ext cx="3000375" cy="2357438"/>
          </a:xfrm>
          <a:prstGeom prst="can">
            <a:avLst>
              <a:gd name="adj" fmla="val 13045"/>
            </a:avLst>
          </a:prstGeom>
          <a:solidFill>
            <a:srgbClr val="1922D7"/>
          </a:solidFill>
          <a:ln w="3175">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70C0"/>
              </a:solidFill>
              <a:cs typeface="Arial" pitchFamily="34" charset="0"/>
            </a:endParaRPr>
          </a:p>
        </p:txBody>
      </p:sp>
      <p:grpSp>
        <p:nvGrpSpPr>
          <p:cNvPr id="2" name="Group 33"/>
          <p:cNvGrpSpPr>
            <a:grpSpLocks/>
          </p:cNvGrpSpPr>
          <p:nvPr/>
        </p:nvGrpSpPr>
        <p:grpSpPr bwMode="auto">
          <a:xfrm>
            <a:off x="5886450" y="1007205"/>
            <a:ext cx="2971800" cy="1371600"/>
            <a:chOff x="228600" y="1169996"/>
            <a:chExt cx="2527300" cy="1166446"/>
          </a:xfrm>
        </p:grpSpPr>
        <p:sp>
          <p:nvSpPr>
            <p:cNvPr id="10" name="Can 111"/>
            <p:cNvSpPr/>
            <p:nvPr/>
          </p:nvSpPr>
          <p:spPr>
            <a:xfrm>
              <a:off x="228600" y="1169996"/>
              <a:ext cx="2527300" cy="1166446"/>
            </a:xfrm>
            <a:prstGeom prst="can">
              <a:avLst/>
            </a:prstGeom>
            <a:gradFill>
              <a:gsLst>
                <a:gs pos="0">
                  <a:srgbClr val="DB794D">
                    <a:lumMod val="75000"/>
                  </a:srgbClr>
                </a:gs>
                <a:gs pos="53000">
                  <a:srgbClr val="DB794D">
                    <a:lumMod val="60000"/>
                    <a:lumOff val="40000"/>
                  </a:srgbClr>
                </a:gs>
                <a:gs pos="100000">
                  <a:srgbClr val="DB794D">
                    <a:lumMod val="75000"/>
                  </a:srgbClr>
                </a:gs>
              </a:gsLst>
              <a:lin ang="0" scaled="0"/>
            </a:gradFill>
            <a:ln w="3175" cap="flat" cmpd="sng" algn="ctr">
              <a:solidFill>
                <a:srgbClr val="DB794D">
                  <a:lumMod val="75000"/>
                </a:srgbClr>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11" name="Rounded Rectangle 112"/>
            <p:cNvSpPr/>
            <p:nvPr/>
          </p:nvSpPr>
          <p:spPr>
            <a:xfrm>
              <a:off x="762000" y="1447800"/>
              <a:ext cx="1447800" cy="88127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49" name="Picture 2" descr="C:\Users\jeffko\Documents\Cert\Marketing\PNG\cert_Arch_rgb.png"/>
            <p:cNvPicPr>
              <a:picLocks noChangeAspect="1" noChangeArrowheads="1"/>
            </p:cNvPicPr>
            <p:nvPr/>
          </p:nvPicPr>
          <p:blipFill>
            <a:blip r:embed="rId3"/>
            <a:srcRect/>
            <a:stretch>
              <a:fillRect/>
            </a:stretch>
          </p:blipFill>
          <p:spPr bwMode="auto">
            <a:xfrm>
              <a:off x="990600" y="1600200"/>
              <a:ext cx="1066800" cy="557848"/>
            </a:xfrm>
            <a:prstGeom prst="rect">
              <a:avLst/>
            </a:prstGeom>
            <a:noFill/>
            <a:ln w="9525">
              <a:noFill/>
              <a:miter lim="800000"/>
              <a:headEnd/>
              <a:tailEnd/>
            </a:ln>
          </p:spPr>
        </p:pic>
      </p:grpSp>
      <p:sp>
        <p:nvSpPr>
          <p:cNvPr id="13" name="Can 97"/>
          <p:cNvSpPr/>
          <p:nvPr/>
        </p:nvSpPr>
        <p:spPr>
          <a:xfrm>
            <a:off x="2143125" y="4865817"/>
            <a:ext cx="3000375" cy="1371600"/>
          </a:xfrm>
          <a:prstGeom prst="can">
            <a:avLst/>
          </a:prstGeom>
          <a:gradFill>
            <a:gsLst>
              <a:gs pos="0">
                <a:srgbClr val="075A2B"/>
              </a:gs>
              <a:gs pos="51000">
                <a:srgbClr val="6AA042">
                  <a:lumMod val="60000"/>
                  <a:lumOff val="40000"/>
                </a:srgbClr>
              </a:gs>
              <a:gs pos="100000">
                <a:srgbClr val="075A2B"/>
              </a:gs>
            </a:gsLst>
            <a:lin ang="0" scaled="0"/>
          </a:gradFill>
          <a:ln w="3175" cap="flat" cmpd="sng" algn="ctr">
            <a:solidFill>
              <a:srgbClr val="075A2B"/>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15" name="Rounded Rectangle 101"/>
          <p:cNvSpPr/>
          <p:nvPr/>
        </p:nvSpPr>
        <p:spPr>
          <a:xfrm>
            <a:off x="2388291" y="3007453"/>
            <a:ext cx="2540899" cy="1286633"/>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26" name="Rectangle 66593"/>
          <p:cNvPicPr>
            <a:picLocks noChangeAspect="1" noChangeArrowheads="1"/>
          </p:cNvPicPr>
          <p:nvPr/>
        </p:nvPicPr>
        <p:blipFill>
          <a:blip r:embed="rId4"/>
          <a:srcRect/>
          <a:stretch>
            <a:fillRect/>
          </a:stretch>
        </p:blipFill>
        <p:spPr bwMode="auto">
          <a:xfrm>
            <a:off x="3652838" y="3364643"/>
            <a:ext cx="990600" cy="703262"/>
          </a:xfrm>
          <a:prstGeom prst="rect">
            <a:avLst/>
          </a:prstGeom>
          <a:noFill/>
          <a:ln w="9525">
            <a:noFill/>
            <a:miter lim="800000"/>
            <a:headEnd/>
            <a:tailEnd/>
          </a:ln>
        </p:spPr>
      </p:pic>
      <p:pic>
        <p:nvPicPr>
          <p:cNvPr id="9227" name="Picture 2" descr="C:\Users\jeffko\Documents\Cert\Marketing\PNG\cert_ITpro_rgb.png"/>
          <p:cNvPicPr>
            <a:picLocks noChangeAspect="1" noChangeArrowheads="1"/>
          </p:cNvPicPr>
          <p:nvPr/>
        </p:nvPicPr>
        <p:blipFill>
          <a:blip r:embed="rId5"/>
          <a:srcRect/>
          <a:stretch>
            <a:fillRect/>
          </a:stretch>
        </p:blipFill>
        <p:spPr bwMode="auto">
          <a:xfrm>
            <a:off x="2581275" y="3364643"/>
            <a:ext cx="990600" cy="611187"/>
          </a:xfrm>
          <a:prstGeom prst="rect">
            <a:avLst/>
          </a:prstGeom>
          <a:noFill/>
          <a:ln w="9525">
            <a:noFill/>
            <a:miter lim="800000"/>
            <a:headEnd/>
            <a:tailEnd/>
          </a:ln>
        </p:spPr>
      </p:pic>
      <p:sp>
        <p:nvSpPr>
          <p:cNvPr id="18" name="Up Arrow 104"/>
          <p:cNvSpPr/>
          <p:nvPr/>
        </p:nvSpPr>
        <p:spPr>
          <a:xfrm>
            <a:off x="1962136" y="3078891"/>
            <a:ext cx="609600" cy="2819400"/>
          </a:xfrm>
          <a:prstGeom prst="upArrow">
            <a:avLst/>
          </a:prstGeom>
          <a:gradFill flip="none" rotWithShape="1">
            <a:gsLst>
              <a:gs pos="95000">
                <a:srgbClr val="000000">
                  <a:alpha val="2000"/>
                </a:srgbClr>
              </a:gs>
              <a:gs pos="0">
                <a:srgbClr val="000000">
                  <a:alpha val="90000"/>
                </a:srgbClr>
              </a:gs>
            </a:gsLst>
            <a:lin ang="5400000" scaled="1"/>
            <a:tileRect/>
          </a:gradFill>
          <a:ln w="25400" cap="flat" cmpd="sng" algn="ctr">
            <a:noFill/>
            <a:prstDash val="solid"/>
          </a:ln>
          <a:effectLst/>
          <a:scene3d>
            <a:camera prst="orthographicFront">
              <a:rot lat="0" lon="2400000" rev="0"/>
            </a:camera>
            <a:lightRig rig="threePt" dir="t"/>
          </a:scene3d>
        </p:spPr>
        <p:txBody>
          <a:bodyPr anchor="ctr"/>
          <a:lstStyle/>
          <a:p>
            <a:pPr fontAlgn="auto">
              <a:spcBef>
                <a:spcPts val="0"/>
              </a:spcBef>
              <a:spcAft>
                <a:spcPts val="0"/>
              </a:spcAft>
              <a:defRPr/>
            </a:pPr>
            <a:endParaRPr lang="en-US" dirty="0">
              <a:latin typeface="Segoe"/>
            </a:endParaRPr>
          </a:p>
        </p:txBody>
      </p:sp>
      <p:sp>
        <p:nvSpPr>
          <p:cNvPr id="22" name="Up Arrow 103"/>
          <p:cNvSpPr/>
          <p:nvPr/>
        </p:nvSpPr>
        <p:spPr>
          <a:xfrm>
            <a:off x="1962136" y="1364379"/>
            <a:ext cx="609600" cy="3200400"/>
          </a:xfrm>
          <a:prstGeom prst="upArrow">
            <a:avLst/>
          </a:prstGeom>
          <a:gradFill flip="none" rotWithShape="1">
            <a:gsLst>
              <a:gs pos="95000">
                <a:srgbClr val="000000">
                  <a:alpha val="2000"/>
                </a:srgbClr>
              </a:gs>
              <a:gs pos="0">
                <a:srgbClr val="000000">
                  <a:alpha val="70000"/>
                </a:srgbClr>
              </a:gs>
            </a:gsLst>
            <a:lin ang="5400000" scaled="1"/>
            <a:tileRect/>
          </a:gradFill>
          <a:ln w="25400" cap="flat" cmpd="sng" algn="ctr">
            <a:noFill/>
            <a:prstDash val="solid"/>
          </a:ln>
          <a:effectLst/>
          <a:scene3d>
            <a:camera prst="orthographicFront">
              <a:rot lat="0" lon="2400000" rev="0"/>
            </a:camera>
            <a:lightRig rig="threePt" dir="t"/>
          </a:scene3d>
        </p:spPr>
        <p:txBody>
          <a:bodyPr anchor="ctr"/>
          <a:lstStyle/>
          <a:p>
            <a:pPr fontAlgn="auto">
              <a:spcBef>
                <a:spcPts val="0"/>
              </a:spcBef>
              <a:spcAft>
                <a:spcPts val="0"/>
              </a:spcAft>
              <a:defRPr/>
            </a:pPr>
            <a:endParaRPr lang="en-US" dirty="0">
              <a:latin typeface="Segoe"/>
            </a:endParaRPr>
          </a:p>
        </p:txBody>
      </p:sp>
      <p:sp>
        <p:nvSpPr>
          <p:cNvPr id="23" name="Rounded Rectangle 115"/>
          <p:cNvSpPr/>
          <p:nvPr/>
        </p:nvSpPr>
        <p:spPr>
          <a:xfrm>
            <a:off x="2747962" y="5079155"/>
            <a:ext cx="1752600" cy="106680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33" name="Rectangle 79882"/>
          <p:cNvPicPr>
            <a:picLocks noChangeAspect="1" noChangeArrowheads="1"/>
          </p:cNvPicPr>
          <p:nvPr/>
        </p:nvPicPr>
        <p:blipFill>
          <a:blip r:embed="rId6"/>
          <a:srcRect/>
          <a:stretch>
            <a:fillRect/>
          </a:stretch>
        </p:blipFill>
        <p:spPr bwMode="auto">
          <a:xfrm>
            <a:off x="3081338" y="5365879"/>
            <a:ext cx="990600" cy="687388"/>
          </a:xfrm>
          <a:prstGeom prst="rect">
            <a:avLst/>
          </a:prstGeom>
          <a:noFill/>
          <a:ln w="9525">
            <a:noFill/>
            <a:miter lim="800000"/>
            <a:headEnd/>
            <a:tailEnd/>
          </a:ln>
        </p:spPr>
      </p:pic>
      <p:sp>
        <p:nvSpPr>
          <p:cNvPr id="26" name="TextBox 117"/>
          <p:cNvSpPr txBox="1">
            <a:spLocks noChangeArrowheads="1"/>
          </p:cNvSpPr>
          <p:nvPr/>
        </p:nvSpPr>
        <p:spPr bwMode="auto">
          <a:xfrm>
            <a:off x="5857875" y="2507393"/>
            <a:ext cx="3130550" cy="938212"/>
          </a:xfrm>
          <a:prstGeom prst="rect">
            <a:avLst/>
          </a:prstGeom>
          <a:noFill/>
          <a:ln w="9525">
            <a:noFill/>
            <a:miter lim="800000"/>
            <a:headEnd/>
            <a:tailEnd/>
          </a:ln>
        </p:spPr>
        <p:txBody>
          <a:bodyPr>
            <a:spAutoFit/>
          </a:bodyPr>
          <a:lstStyle/>
          <a:p>
            <a:pPr>
              <a:defRPr/>
            </a:pPr>
            <a:r>
              <a:rPr lang="fr-FR" sz="1100" b="1" smtClean="0">
                <a:latin typeface="+mj-lt"/>
              </a:rPr>
              <a:t>Série  Architecture</a:t>
            </a:r>
            <a:r>
              <a:rPr lang="fr-FR" sz="1100" smtClean="0">
                <a:latin typeface="+mj-lt"/>
              </a:rPr>
              <a:t>– le programme Microsoft Certified Architect permet aux entreprises d’identifier facilement les architectes en informatique très expérimentés, ayant suivi un processus de validation particulièrement rigoureux. </a:t>
            </a:r>
            <a:endParaRPr lang="fr-FR" sz="1100">
              <a:latin typeface="+mj-lt"/>
            </a:endParaRPr>
          </a:p>
        </p:txBody>
      </p:sp>
      <p:sp>
        <p:nvSpPr>
          <p:cNvPr id="27" name="TextBox 29"/>
          <p:cNvSpPr txBox="1">
            <a:spLocks noChangeArrowheads="1"/>
          </p:cNvSpPr>
          <p:nvPr/>
        </p:nvSpPr>
        <p:spPr bwMode="auto">
          <a:xfrm>
            <a:off x="9525" y="3042380"/>
            <a:ext cx="2133600" cy="1108075"/>
          </a:xfrm>
          <a:prstGeom prst="rect">
            <a:avLst/>
          </a:prstGeom>
          <a:noFill/>
          <a:ln w="9525">
            <a:noFill/>
            <a:miter lim="800000"/>
            <a:headEnd/>
            <a:tailEnd/>
          </a:ln>
        </p:spPr>
        <p:txBody>
          <a:bodyPr>
            <a:spAutoFit/>
          </a:bodyPr>
          <a:lstStyle/>
          <a:p>
            <a:pPr>
              <a:defRPr/>
            </a:pPr>
            <a:r>
              <a:rPr lang="fr-FR" sz="1100" b="1" smtClean="0">
                <a:latin typeface="+mj-lt"/>
              </a:rPr>
              <a:t>Série Métier </a:t>
            </a:r>
            <a:r>
              <a:rPr lang="fr-FR" sz="1100" smtClean="0">
                <a:latin typeface="+mj-lt"/>
              </a:rPr>
              <a:t>– Ce programme valide un ensemble complet de compétences à jour, permettant au professionel de réussir dans son métier et d’être très performant.</a:t>
            </a:r>
            <a:endParaRPr lang="fr-FR" sz="1100">
              <a:latin typeface="+mj-lt"/>
            </a:endParaRPr>
          </a:p>
        </p:txBody>
      </p:sp>
      <p:sp>
        <p:nvSpPr>
          <p:cNvPr id="29" name="TextBox 30"/>
          <p:cNvSpPr txBox="1">
            <a:spLocks noChangeArrowheads="1"/>
          </p:cNvSpPr>
          <p:nvPr/>
        </p:nvSpPr>
        <p:spPr bwMode="auto">
          <a:xfrm>
            <a:off x="0" y="4914041"/>
            <a:ext cx="2276475" cy="1277938"/>
          </a:xfrm>
          <a:prstGeom prst="rect">
            <a:avLst/>
          </a:prstGeom>
          <a:noFill/>
          <a:ln w="9525">
            <a:noFill/>
            <a:miter lim="800000"/>
            <a:headEnd/>
            <a:tailEnd/>
          </a:ln>
        </p:spPr>
        <p:txBody>
          <a:bodyPr>
            <a:spAutoFit/>
          </a:bodyPr>
          <a:lstStyle/>
          <a:p>
            <a:pPr>
              <a:defRPr/>
            </a:pPr>
            <a:r>
              <a:rPr lang="fr-FR" sz="1100" b="1" dirty="0" smtClean="0">
                <a:latin typeface="+mj-lt"/>
              </a:rPr>
              <a:t>Série Technologie </a:t>
            </a:r>
            <a:r>
              <a:rPr lang="fr-FR" sz="1100" dirty="0" smtClean="0">
                <a:latin typeface="+mj-lt"/>
              </a:rPr>
              <a:t>– Ces certifications vous permettent d’approfondir vos connaissances sur des technologies Microsoft spécifiques et d’obtenir toutes les compétences nécessaires pour les exploiter à fond. </a:t>
            </a:r>
            <a:endParaRPr lang="fr-FR" sz="1100" dirty="0">
              <a:latin typeface="+mj-lt"/>
            </a:endParaRPr>
          </a:p>
        </p:txBody>
      </p:sp>
      <p:sp>
        <p:nvSpPr>
          <p:cNvPr id="30" name="Rounded Rectangle 105"/>
          <p:cNvSpPr/>
          <p:nvPr/>
        </p:nvSpPr>
        <p:spPr>
          <a:xfrm>
            <a:off x="2857488" y="1297711"/>
            <a:ext cx="1752600" cy="106680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grpSp>
        <p:nvGrpSpPr>
          <p:cNvPr id="3" name="Group 26"/>
          <p:cNvGrpSpPr>
            <a:grpSpLocks/>
          </p:cNvGrpSpPr>
          <p:nvPr/>
        </p:nvGrpSpPr>
        <p:grpSpPr bwMode="auto">
          <a:xfrm>
            <a:off x="3214688" y="1567593"/>
            <a:ext cx="990600" cy="654050"/>
            <a:chOff x="1447800" y="3657600"/>
            <a:chExt cx="990600" cy="653521"/>
          </a:xfrm>
        </p:grpSpPr>
        <p:sp>
          <p:nvSpPr>
            <p:cNvPr id="9243" name="TextBox 107"/>
            <p:cNvSpPr txBox="1">
              <a:spLocks noChangeArrowheads="1"/>
            </p:cNvSpPr>
            <p:nvPr/>
          </p:nvSpPr>
          <p:spPr bwMode="auto">
            <a:xfrm>
              <a:off x="1572564" y="4003344"/>
              <a:ext cx="747320" cy="307777"/>
            </a:xfrm>
            <a:prstGeom prst="rect">
              <a:avLst/>
            </a:prstGeom>
            <a:noFill/>
            <a:ln w="9525">
              <a:noFill/>
              <a:miter lim="800000"/>
              <a:headEnd/>
              <a:tailEnd/>
            </a:ln>
          </p:spPr>
          <p:txBody>
            <a:bodyPr wrap="none">
              <a:spAutoFit/>
            </a:bodyPr>
            <a:lstStyle/>
            <a:p>
              <a:r>
                <a:rPr lang="en-US" sz="1400">
                  <a:solidFill>
                    <a:srgbClr val="075A2B"/>
                  </a:solidFill>
                  <a:latin typeface="Segoe Semibold"/>
                </a:rPr>
                <a:t>Master</a:t>
              </a:r>
            </a:p>
          </p:txBody>
        </p:sp>
        <p:pic>
          <p:nvPicPr>
            <p:cNvPr id="9244" name="Rectangle 66593"/>
            <p:cNvPicPr>
              <a:picLocks noChangeAspect="1" noChangeArrowheads="1"/>
            </p:cNvPicPr>
            <p:nvPr/>
          </p:nvPicPr>
          <p:blipFill>
            <a:blip r:embed="rId4"/>
            <a:srcRect b="45845"/>
            <a:stretch>
              <a:fillRect/>
            </a:stretch>
          </p:blipFill>
          <p:spPr bwMode="auto">
            <a:xfrm>
              <a:off x="1447800" y="3657600"/>
              <a:ext cx="990600" cy="381000"/>
            </a:xfrm>
            <a:prstGeom prst="rect">
              <a:avLst/>
            </a:prstGeom>
            <a:noFill/>
            <a:ln w="9525">
              <a:noFill/>
              <a:miter lim="800000"/>
              <a:headEnd/>
              <a:tailEnd/>
            </a:ln>
          </p:spPr>
        </p:pic>
      </p:grpSp>
      <p:sp>
        <p:nvSpPr>
          <p:cNvPr id="31" name="TextBox 10"/>
          <p:cNvSpPr txBox="1">
            <a:spLocks noChangeArrowheads="1"/>
          </p:cNvSpPr>
          <p:nvPr/>
        </p:nvSpPr>
        <p:spPr bwMode="auto">
          <a:xfrm>
            <a:off x="0" y="1292955"/>
            <a:ext cx="2133600" cy="1100138"/>
          </a:xfrm>
          <a:prstGeom prst="rect">
            <a:avLst/>
          </a:prstGeom>
          <a:noFill/>
          <a:ln w="9525">
            <a:noFill/>
            <a:miter lim="800000"/>
            <a:headEnd/>
            <a:tailEnd/>
          </a:ln>
        </p:spPr>
        <p:txBody>
          <a:bodyPr>
            <a:spAutoFit/>
          </a:bodyPr>
          <a:lstStyle/>
          <a:p>
            <a:r>
              <a:rPr lang="en-US" sz="1100" b="1">
                <a:latin typeface="Arial" pitchFamily="34" charset="0"/>
              </a:rPr>
              <a:t>Série Master </a:t>
            </a:r>
            <a:r>
              <a:rPr lang="en-US" sz="1100">
                <a:latin typeface="Arial" pitchFamily="34" charset="0"/>
              </a:rPr>
              <a:t>– </a:t>
            </a:r>
            <a:r>
              <a:rPr lang="fr-FR" sz="1100">
                <a:latin typeface="Arial" pitchFamily="34" charset="0"/>
              </a:rPr>
              <a:t>Ce programme valide les compétences technologiques de très haut niveau des individus sur les plateformes Microsoft</a:t>
            </a:r>
          </a:p>
          <a:p>
            <a:endParaRPr lang="en-US" sz="1000"/>
          </a:p>
        </p:txBody>
      </p:sp>
      <p:sp>
        <p:nvSpPr>
          <p:cNvPr id="9242" name="TextBox 114"/>
          <p:cNvSpPr txBox="1">
            <a:spLocks noChangeArrowheads="1"/>
          </p:cNvSpPr>
          <p:nvPr/>
        </p:nvSpPr>
        <p:spPr bwMode="auto">
          <a:xfrm>
            <a:off x="6000750" y="3650393"/>
            <a:ext cx="2849563" cy="2462212"/>
          </a:xfrm>
          <a:prstGeom prst="rect">
            <a:avLst/>
          </a:prstGeom>
          <a:noFill/>
          <a:ln w="9525">
            <a:noFill/>
            <a:miter lim="800000"/>
            <a:headEnd/>
            <a:tailEnd/>
          </a:ln>
        </p:spPr>
        <p:txBody>
          <a:bodyPr>
            <a:spAutoFit/>
          </a:bodyPr>
          <a:lstStyle/>
          <a:p>
            <a:pPr>
              <a:buFont typeface="Arial" pitchFamily="34" charset="0"/>
              <a:buChar char="•"/>
            </a:pPr>
            <a:r>
              <a:rPr lang="fr-FR" sz="1100" b="1">
                <a:latin typeface="Calibri" pitchFamily="34" charset="0"/>
              </a:rPr>
              <a:t>Une certification recherchée par les entreprises</a:t>
            </a:r>
            <a:r>
              <a:rPr lang="fr-FR" sz="1100">
                <a:latin typeface="Calibri" pitchFamily="34" charset="0"/>
              </a:rPr>
              <a:t/>
            </a:r>
            <a:br>
              <a:rPr lang="fr-FR" sz="1100">
                <a:latin typeface="Calibri" pitchFamily="34" charset="0"/>
              </a:rPr>
            </a:br>
            <a:endParaRPr lang="en-US" sz="1100">
              <a:latin typeface="Calibri" pitchFamily="34" charset="0"/>
            </a:endParaRPr>
          </a:p>
          <a:p>
            <a:pPr>
              <a:buFont typeface="Arial" pitchFamily="34" charset="0"/>
              <a:buChar char="•"/>
            </a:pPr>
            <a:r>
              <a:rPr lang="en-US" sz="1100" b="1">
                <a:latin typeface="Calibri" pitchFamily="34" charset="0"/>
              </a:rPr>
              <a:t>4 séries et 5 titres adaptés et ciblés à chaque métier</a:t>
            </a:r>
            <a:r>
              <a:rPr lang="en-US" sz="1100">
                <a:latin typeface="Calibri" pitchFamily="34" charset="0"/>
              </a:rPr>
              <a:t>.</a:t>
            </a:r>
          </a:p>
          <a:p>
            <a:endParaRPr lang="en-US" sz="1100">
              <a:latin typeface="Calibri" pitchFamily="34" charset="0"/>
            </a:endParaRPr>
          </a:p>
          <a:p>
            <a:pPr>
              <a:buFont typeface="Arial" pitchFamily="34" charset="0"/>
              <a:buChar char="•"/>
            </a:pPr>
            <a:r>
              <a:rPr lang="fr-FR" sz="1100" b="1">
                <a:latin typeface="Calibri" pitchFamily="34" charset="0"/>
              </a:rPr>
              <a:t>Un label pour votre expertise</a:t>
            </a:r>
            <a:r>
              <a:rPr lang="fr-FR" sz="1100">
                <a:latin typeface="Calibri" pitchFamily="34" charset="0"/>
              </a:rPr>
              <a:t/>
            </a:r>
            <a:br>
              <a:rPr lang="fr-FR" sz="1100">
                <a:latin typeface="Calibri" pitchFamily="34" charset="0"/>
              </a:rPr>
            </a:br>
            <a:r>
              <a:rPr lang="fr-FR" sz="1100">
                <a:latin typeface="Calibri" pitchFamily="34" charset="0"/>
              </a:rPr>
              <a:t>Les certifications Microsoft permettent la validation de votre expertise : une certification constitue la </a:t>
            </a:r>
            <a:r>
              <a:rPr lang="fr-FR" sz="1100" b="1">
                <a:latin typeface="Calibri" pitchFamily="34" charset="0"/>
              </a:rPr>
              <a:t>preuve pour vos clients ou votre société de vos compétences</a:t>
            </a:r>
            <a:r>
              <a:rPr lang="fr-FR" sz="1100">
                <a:latin typeface="Calibri" pitchFamily="34" charset="0"/>
              </a:rPr>
              <a:t> sur les produits et technologies Microsoft.</a:t>
            </a:r>
          </a:p>
          <a:p>
            <a:endParaRPr lang="fr-FR" sz="1100">
              <a:latin typeface="Calibri" pitchFamily="34" charset="0"/>
            </a:endParaRPr>
          </a:p>
          <a:p>
            <a:pPr>
              <a:buFont typeface="Arial" pitchFamily="34" charset="0"/>
              <a:buChar char="•"/>
            </a:pPr>
            <a:r>
              <a:rPr lang="fr-FR" sz="1100" b="1">
                <a:latin typeface="Calibri" pitchFamily="34" charset="0"/>
              </a:rPr>
              <a:t>Un gage de qualité pour l'entreprise</a:t>
            </a:r>
            <a:endParaRPr lang="en-US" sz="110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fr-FR" dirty="0" smtClean="0">
                <a:latin typeface="Segoe Bold Italic" pitchFamily="1" charset="0"/>
              </a:rPr>
              <a:t>SQL Server</a:t>
            </a:r>
            <a:endParaRPr lang="fr-FR" dirty="0" smtClean="0"/>
          </a:p>
        </p:txBody>
      </p:sp>
      <p:sp>
        <p:nvSpPr>
          <p:cNvPr id="4099" name="Rectangle 3"/>
          <p:cNvSpPr>
            <a:spLocks noGrp="1" noChangeArrowheads="1"/>
          </p:cNvSpPr>
          <p:nvPr>
            <p:ph sz="half" idx="1"/>
          </p:nvPr>
        </p:nvSpPr>
        <p:spPr>
          <a:xfrm>
            <a:off x="2093498" y="1225972"/>
            <a:ext cx="7050502" cy="5210657"/>
          </a:xfrm>
        </p:spPr>
        <p:txBody>
          <a:bodyPr/>
          <a:lstStyle/>
          <a:p>
            <a:pPr>
              <a:buNone/>
            </a:pPr>
            <a:r>
              <a:rPr lang="fr-FR" sz="1800" b="1" dirty="0" smtClean="0">
                <a:solidFill>
                  <a:schemeClr val="accent5"/>
                </a:solidFill>
              </a:rPr>
              <a:t>SQL Server 2005, référence majeure des SGBD et du décisionnel</a:t>
            </a:r>
          </a:p>
          <a:p>
            <a:pPr lvl="1">
              <a:buFont typeface="Arial" pitchFamily="34" charset="0"/>
              <a:buChar char="•"/>
            </a:pPr>
            <a:endParaRPr lang="fr-FR" sz="1800" b="1" dirty="0" smtClean="0">
              <a:solidFill>
                <a:schemeClr val="accent5"/>
              </a:solidFill>
            </a:endParaRPr>
          </a:p>
          <a:p>
            <a:pPr lvl="1">
              <a:buFont typeface="Arial" pitchFamily="34" charset="0"/>
              <a:buChar char="•"/>
            </a:pPr>
            <a:r>
              <a:rPr lang="fr-FR" sz="1800" b="1" dirty="0" smtClean="0">
                <a:solidFill>
                  <a:schemeClr val="accent5"/>
                </a:solidFill>
              </a:rPr>
              <a:t>Marché :</a:t>
            </a:r>
          </a:p>
          <a:p>
            <a:pPr lvl="2">
              <a:buFont typeface="Arial" pitchFamily="34" charset="0"/>
              <a:buChar char="•"/>
            </a:pPr>
            <a:r>
              <a:rPr lang="fr-FR" sz="1800" dirty="0" smtClean="0"/>
              <a:t>Plus forte croissance sur le marché des SGBD : +28% (Gartner)</a:t>
            </a:r>
          </a:p>
          <a:p>
            <a:pPr lvl="2">
              <a:buFont typeface="Arial" pitchFamily="34" charset="0"/>
              <a:buChar char="•"/>
            </a:pPr>
            <a:r>
              <a:rPr lang="fr-FR" sz="1800" dirty="0" smtClean="0"/>
              <a:t>+40% des ISV mondiaux supportent SQL Server</a:t>
            </a:r>
          </a:p>
          <a:p>
            <a:pPr lvl="2">
              <a:buFont typeface="Arial" pitchFamily="34" charset="0"/>
              <a:buChar char="•"/>
            </a:pPr>
            <a:r>
              <a:rPr lang="fr-FR" sz="1800" dirty="0" smtClean="0"/>
              <a:t>Plus d’unités vendues que IBM &amp; Oracle réunis (IDC)</a:t>
            </a:r>
          </a:p>
          <a:p>
            <a:pPr lvl="2">
              <a:buFont typeface="Arial" pitchFamily="34" charset="0"/>
              <a:buChar char="•"/>
            </a:pPr>
            <a:r>
              <a:rPr lang="fr-FR" sz="1800" dirty="0" smtClean="0"/>
              <a:t>N°1 du décisionnel (</a:t>
            </a:r>
            <a:r>
              <a:rPr lang="fr-FR" sz="1800" dirty="0" err="1" smtClean="0"/>
              <a:t>Olap</a:t>
            </a:r>
            <a:r>
              <a:rPr lang="fr-FR" sz="1800" dirty="0" smtClean="0"/>
              <a:t> Report)</a:t>
            </a:r>
          </a:p>
          <a:p>
            <a:pPr lvl="1">
              <a:buFont typeface="Arial" pitchFamily="34" charset="0"/>
              <a:buChar char="•"/>
            </a:pPr>
            <a:r>
              <a:rPr lang="fr-FR" sz="1800" dirty="0" smtClean="0"/>
              <a:t> </a:t>
            </a:r>
            <a:r>
              <a:rPr lang="fr-FR" sz="1800" b="1" dirty="0" smtClean="0">
                <a:solidFill>
                  <a:schemeClr val="accent5"/>
                </a:solidFill>
              </a:rPr>
              <a:t>Sécurité :</a:t>
            </a:r>
            <a:r>
              <a:rPr lang="fr-FR" sz="1800" dirty="0" smtClean="0">
                <a:solidFill>
                  <a:schemeClr val="accent5"/>
                </a:solidFill>
              </a:rPr>
              <a:t> </a:t>
            </a:r>
            <a:r>
              <a:rPr lang="fr-FR" sz="1800" dirty="0" smtClean="0"/>
              <a:t>Base plus sécurisée qu’Oracle et MySQL (ESG)</a:t>
            </a:r>
          </a:p>
          <a:p>
            <a:pPr lvl="1">
              <a:buFont typeface="Arial" pitchFamily="34" charset="0"/>
              <a:buChar char="•"/>
            </a:pPr>
            <a:r>
              <a:rPr lang="fr-FR" sz="1800" dirty="0" smtClean="0"/>
              <a:t> </a:t>
            </a:r>
            <a:r>
              <a:rPr lang="fr-FR" sz="1800" b="1" dirty="0" smtClean="0">
                <a:solidFill>
                  <a:schemeClr val="accent5"/>
                </a:solidFill>
              </a:rPr>
              <a:t>Performance : </a:t>
            </a:r>
            <a:r>
              <a:rPr lang="fr-FR" sz="1800" dirty="0" smtClean="0"/>
              <a:t>leader sur plusieurs benchmarks OLTP &amp; BI</a:t>
            </a:r>
          </a:p>
          <a:p>
            <a:pPr lvl="1">
              <a:buFont typeface="Arial" pitchFamily="34" charset="0"/>
              <a:buChar char="•"/>
            </a:pPr>
            <a:r>
              <a:rPr lang="fr-FR" sz="1800" dirty="0" smtClean="0"/>
              <a:t> </a:t>
            </a:r>
            <a:r>
              <a:rPr lang="fr-FR" sz="1800" b="1" dirty="0" smtClean="0">
                <a:solidFill>
                  <a:schemeClr val="accent5"/>
                </a:solidFill>
              </a:rPr>
              <a:t>BI</a:t>
            </a:r>
            <a:r>
              <a:rPr lang="fr-FR" sz="1800" b="1" dirty="0" smtClean="0"/>
              <a:t> :</a:t>
            </a:r>
            <a:r>
              <a:rPr lang="fr-FR" sz="1800" dirty="0" smtClean="0"/>
              <a:t> plateforme complète intégrée et modulaire </a:t>
            </a:r>
          </a:p>
          <a:p>
            <a:pPr lvl="1">
              <a:buNone/>
            </a:pPr>
            <a:r>
              <a:rPr lang="fr-FR" sz="1800" dirty="0" smtClean="0"/>
              <a:t>             </a:t>
            </a:r>
            <a:r>
              <a:rPr lang="fr-FR" sz="1400" dirty="0" smtClean="0"/>
              <a:t>(ETL, </a:t>
            </a:r>
            <a:r>
              <a:rPr lang="fr-FR" sz="1400" dirty="0" err="1" smtClean="0"/>
              <a:t>Reporting</a:t>
            </a:r>
            <a:r>
              <a:rPr lang="fr-FR" sz="1400" dirty="0" smtClean="0"/>
              <a:t>, Analyse et Datamining en standard)</a:t>
            </a:r>
          </a:p>
          <a:p>
            <a:pPr>
              <a:buNone/>
            </a:pPr>
            <a:endParaRPr lang="fr-FR" sz="1800" dirty="0" smtClean="0"/>
          </a:p>
          <a:p>
            <a:pPr>
              <a:buNone/>
            </a:pPr>
            <a:r>
              <a:rPr lang="fr-FR" sz="2000" b="1" dirty="0" smtClean="0">
                <a:solidFill>
                  <a:schemeClr val="accent5"/>
                </a:solidFill>
              </a:rPr>
              <a:t>    </a:t>
            </a:r>
          </a:p>
          <a:p>
            <a:pPr>
              <a:buNone/>
            </a:pPr>
            <a:r>
              <a:rPr lang="fr-FR" sz="2000" b="1" dirty="0" smtClean="0">
                <a:solidFill>
                  <a:schemeClr val="accent5"/>
                </a:solidFill>
              </a:rPr>
              <a:t>SQL Server 2008, renforce cette assise et poursuit l’innovation !</a:t>
            </a:r>
          </a:p>
          <a:p>
            <a:pPr eaLnBrk="1" hangingPunct="1"/>
            <a:endParaRPr lang="fr-FR" sz="2400" dirty="0" smtClean="0"/>
          </a:p>
        </p:txBody>
      </p:sp>
      <p:grpSp>
        <p:nvGrpSpPr>
          <p:cNvPr id="2" name="Group 22"/>
          <p:cNvGrpSpPr/>
          <p:nvPr/>
        </p:nvGrpSpPr>
        <p:grpSpPr>
          <a:xfrm>
            <a:off x="8643934" y="3079832"/>
            <a:ext cx="500066" cy="485772"/>
            <a:chOff x="1600200" y="1606130"/>
            <a:chExt cx="645459" cy="742406"/>
          </a:xfrm>
        </p:grpSpPr>
        <p:pic>
          <p:nvPicPr>
            <p:cNvPr id="6" name="Picture 2" descr="C:\Work\Katmai Marketing\PAG_icon library\PAG_icon library\Database blue.png"/>
            <p:cNvPicPr>
              <a:picLocks noChangeAspect="1" noChangeArrowheads="1"/>
            </p:cNvPicPr>
            <p:nvPr/>
          </p:nvPicPr>
          <p:blipFill>
            <a:blip r:embed="rId2" cstate="print"/>
            <a:srcRect/>
            <a:stretch>
              <a:fillRect/>
            </a:stretch>
          </p:blipFill>
          <p:spPr bwMode="auto">
            <a:xfrm>
              <a:off x="1736163" y="1734669"/>
              <a:ext cx="509496" cy="613867"/>
            </a:xfrm>
            <a:prstGeom prst="rect">
              <a:avLst/>
            </a:prstGeom>
            <a:noFill/>
          </p:spPr>
        </p:pic>
        <p:pic>
          <p:nvPicPr>
            <p:cNvPr id="7" name="Picture 3" descr="C:\Work\Katmai Marketing\PAG_icon library\PAG_icon library\Security Threat Detected.png"/>
            <p:cNvPicPr>
              <a:picLocks noChangeAspect="1" noChangeArrowheads="1"/>
            </p:cNvPicPr>
            <p:nvPr/>
          </p:nvPicPr>
          <p:blipFill>
            <a:blip r:embed="rId3" cstate="print"/>
            <a:srcRect/>
            <a:stretch>
              <a:fillRect/>
            </a:stretch>
          </p:blipFill>
          <p:spPr bwMode="auto">
            <a:xfrm>
              <a:off x="1600200" y="1606130"/>
              <a:ext cx="550582" cy="628881"/>
            </a:xfrm>
            <a:prstGeom prst="rect">
              <a:avLst/>
            </a:prstGeom>
            <a:noFill/>
          </p:spPr>
        </p:pic>
      </p:grpSp>
      <p:pic>
        <p:nvPicPr>
          <p:cNvPr id="8" name="Picture 20" descr="North America globe"/>
          <p:cNvPicPr>
            <a:picLocks noChangeAspect="1" noChangeArrowheads="1"/>
          </p:cNvPicPr>
          <p:nvPr/>
        </p:nvPicPr>
        <p:blipFill>
          <a:blip r:embed="rId4" cstate="print"/>
          <a:srcRect/>
          <a:stretch>
            <a:fillRect/>
          </a:stretch>
        </p:blipFill>
        <p:spPr bwMode="auto">
          <a:xfrm>
            <a:off x="8381526" y="4364718"/>
            <a:ext cx="289809" cy="249418"/>
          </a:xfrm>
          <a:prstGeom prst="rect">
            <a:avLst/>
          </a:prstGeom>
          <a:noFill/>
          <a:ln w="9525">
            <a:noFill/>
            <a:miter lim="800000"/>
            <a:headEnd/>
            <a:tailEnd/>
          </a:ln>
        </p:spPr>
      </p:pic>
      <p:pic>
        <p:nvPicPr>
          <p:cNvPr id="9" name="Picture 26" descr="xml document"/>
          <p:cNvPicPr>
            <a:picLocks noChangeAspect="1" noChangeArrowheads="1"/>
          </p:cNvPicPr>
          <p:nvPr/>
        </p:nvPicPr>
        <p:blipFill>
          <a:blip r:embed="rId5" cstate="print"/>
          <a:srcRect/>
          <a:stretch>
            <a:fillRect/>
          </a:stretch>
        </p:blipFill>
        <p:spPr bwMode="auto">
          <a:xfrm>
            <a:off x="8637086" y="4427392"/>
            <a:ext cx="252273" cy="251095"/>
          </a:xfrm>
          <a:prstGeom prst="rect">
            <a:avLst/>
          </a:prstGeom>
          <a:noFill/>
          <a:ln w="9525">
            <a:noFill/>
            <a:miter lim="800000"/>
            <a:headEnd/>
            <a:tailEnd/>
          </a:ln>
        </p:spPr>
      </p:pic>
      <p:pic>
        <p:nvPicPr>
          <p:cNvPr id="10" name="Picture 29" descr="Template document"/>
          <p:cNvPicPr>
            <a:picLocks noChangeAspect="1" noChangeArrowheads="1"/>
          </p:cNvPicPr>
          <p:nvPr/>
        </p:nvPicPr>
        <p:blipFill>
          <a:blip r:embed="rId6" cstate="print"/>
          <a:srcRect/>
          <a:stretch>
            <a:fillRect/>
          </a:stretch>
        </p:blipFill>
        <p:spPr bwMode="auto">
          <a:xfrm>
            <a:off x="8560886" y="4150404"/>
            <a:ext cx="155379" cy="285070"/>
          </a:xfrm>
          <a:prstGeom prst="rect">
            <a:avLst/>
          </a:prstGeom>
          <a:noFill/>
          <a:ln w="9525">
            <a:noFill/>
            <a:miter lim="800000"/>
            <a:headEnd/>
            <a:tailEnd/>
          </a:ln>
        </p:spPr>
      </p:pic>
      <p:graphicFrame>
        <p:nvGraphicFramePr>
          <p:cNvPr id="11" name="Graphique 10"/>
          <p:cNvGraphicFramePr/>
          <p:nvPr/>
        </p:nvGraphicFramePr>
        <p:xfrm>
          <a:off x="0" y="1647314"/>
          <a:ext cx="2286016" cy="164307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Graphique 12"/>
          <p:cNvGraphicFramePr/>
          <p:nvPr/>
        </p:nvGraphicFramePr>
        <p:xfrm>
          <a:off x="0" y="3218950"/>
          <a:ext cx="2286016" cy="1960562"/>
        </p:xfrm>
        <a:graphic>
          <a:graphicData uri="http://schemas.openxmlformats.org/drawingml/2006/chart">
            <c:chart xmlns:c="http://schemas.openxmlformats.org/drawingml/2006/chart" xmlns:r="http://schemas.openxmlformats.org/officeDocument/2006/relationships" r:id="rId8"/>
          </a:graphicData>
        </a:graphic>
      </p:graphicFrame>
      <p:pic>
        <p:nvPicPr>
          <p:cNvPr id="14" name="Picture 9" descr="MSN icon entertainment"/>
          <p:cNvPicPr>
            <a:picLocks noChangeAspect="1" noChangeArrowheads="1"/>
          </p:cNvPicPr>
          <p:nvPr/>
        </p:nvPicPr>
        <p:blipFill>
          <a:blip r:embed="rId9" cstate="print"/>
          <a:srcRect/>
          <a:stretch>
            <a:fillRect/>
          </a:stretch>
        </p:blipFill>
        <p:spPr bwMode="auto">
          <a:xfrm>
            <a:off x="8444943" y="4324613"/>
            <a:ext cx="365950" cy="598268"/>
          </a:xfrm>
          <a:prstGeom prst="rect">
            <a:avLst/>
          </a:prstGeom>
          <a:noFill/>
        </p:spPr>
      </p:pic>
      <p:pic>
        <p:nvPicPr>
          <p:cNvPr id="15" name="Picture 3" descr="C:\Work\Katmai Marketing\PAG_icon library\PAG_icon library\Search the Web magnifying glass icon.png"/>
          <p:cNvPicPr>
            <a:picLocks noChangeAspect="1" noChangeArrowheads="1"/>
          </p:cNvPicPr>
          <p:nvPr/>
        </p:nvPicPr>
        <p:blipFill>
          <a:blip r:embed="rId10" cstate="print"/>
          <a:srcRect/>
          <a:stretch>
            <a:fillRect/>
          </a:stretch>
        </p:blipFill>
        <p:spPr bwMode="auto">
          <a:xfrm>
            <a:off x="8524402" y="4579032"/>
            <a:ext cx="257196" cy="238434"/>
          </a:xfrm>
          <a:prstGeom prst="rect">
            <a:avLst/>
          </a:prstGeom>
          <a:noFill/>
        </p:spPr>
      </p:pic>
      <p:pic>
        <p:nvPicPr>
          <p:cNvPr id="1027" name="Picture 3"/>
          <p:cNvPicPr>
            <a:picLocks noChangeAspect="1" noChangeArrowheads="1"/>
          </p:cNvPicPr>
          <p:nvPr/>
        </p:nvPicPr>
        <p:blipFill>
          <a:blip r:embed="rId11"/>
          <a:srcRect/>
          <a:stretch>
            <a:fillRect/>
          </a:stretch>
        </p:blipFill>
        <p:spPr bwMode="auto">
          <a:xfrm>
            <a:off x="4991101" y="24063"/>
            <a:ext cx="4000500" cy="8572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re 4"/>
          <p:cNvSpPr>
            <a:spLocks noGrp="1"/>
          </p:cNvSpPr>
          <p:nvPr>
            <p:ph type="title" idx="4294967295"/>
          </p:nvPr>
        </p:nvSpPr>
        <p:spPr>
          <a:xfrm>
            <a:off x="76200" y="85725"/>
            <a:ext cx="8890000" cy="657225"/>
          </a:xfrm>
          <a:prstGeom prst="rect">
            <a:avLst/>
          </a:prstGeom>
        </p:spPr>
        <p:txBody>
          <a:bodyPr/>
          <a:lstStyle/>
          <a:p>
            <a:r>
              <a:rPr lang="fr-FR" sz="4400" b="0" dirty="0" smtClean="0"/>
              <a:t>Certification : validez vos compétences</a:t>
            </a:r>
          </a:p>
        </p:txBody>
      </p:sp>
      <p:sp>
        <p:nvSpPr>
          <p:cNvPr id="10242" name="Espace réservé du contenu 2"/>
          <p:cNvSpPr>
            <a:spLocks noGrp="1"/>
          </p:cNvSpPr>
          <p:nvPr>
            <p:ph idx="4294967295"/>
          </p:nvPr>
        </p:nvSpPr>
        <p:spPr>
          <a:xfrm>
            <a:off x="142875" y="846138"/>
            <a:ext cx="8877300" cy="5691187"/>
          </a:xfrm>
          <a:prstGeom prst="rect">
            <a:avLst/>
          </a:prstGeom>
        </p:spPr>
        <p:txBody>
          <a:bodyPr/>
          <a:lstStyle/>
          <a:p>
            <a:pPr>
              <a:buBlip>
                <a:blip r:embed="rId3"/>
              </a:buBlip>
            </a:pPr>
            <a:r>
              <a:rPr lang="fr-FR" dirty="0" smtClean="0"/>
              <a:t>Offre de certification Seconde chance :</a:t>
            </a:r>
          </a:p>
          <a:p>
            <a:pPr lvl="1">
              <a:buBlip>
                <a:blip r:embed="rId3"/>
              </a:buBlip>
            </a:pPr>
            <a:r>
              <a:rPr lang="fr-FR" dirty="0" smtClean="0"/>
              <a:t>Bénéficiez d’un second passage gratuit pour tout 1</a:t>
            </a:r>
            <a:r>
              <a:rPr lang="fr-FR" baseline="30000" dirty="0" smtClean="0"/>
              <a:t>er</a:t>
            </a:r>
            <a:r>
              <a:rPr lang="fr-FR" dirty="0" smtClean="0"/>
              <a:t> passage non réussi </a:t>
            </a:r>
            <a:r>
              <a:rPr lang="fr-FR" dirty="0" smtClean="0">
                <a:hlinkClick r:id="rId4"/>
              </a:rPr>
              <a:t>www.microsoft.com/france/formation</a:t>
            </a:r>
            <a:r>
              <a:rPr lang="fr-FR" dirty="0" smtClean="0"/>
              <a:t> </a:t>
            </a:r>
            <a:endParaRPr lang="fr-FR" sz="2400" dirty="0" smtClean="0"/>
          </a:p>
          <a:p>
            <a:pPr>
              <a:buBlip>
                <a:blip r:embed="rId3"/>
              </a:buBlip>
            </a:pPr>
            <a:endParaRPr lang="fr-FR" sz="1000" b="1" dirty="0" smtClean="0"/>
          </a:p>
          <a:p>
            <a:pPr>
              <a:buBlip>
                <a:blip r:embed="rId3"/>
              </a:buBlip>
            </a:pPr>
            <a:r>
              <a:rPr lang="fr-FR" dirty="0" smtClean="0"/>
              <a:t>Guides de préparations aux examens :</a:t>
            </a:r>
          </a:p>
          <a:p>
            <a:pPr lvl="1">
              <a:buBlip>
                <a:blip r:embed="rId3"/>
              </a:buBlip>
            </a:pPr>
            <a:r>
              <a:rPr lang="fr-FR" dirty="0" smtClean="0">
                <a:hlinkClick r:id="rId5"/>
              </a:rPr>
              <a:t>http://www.microsoft.com/france/formatio</a:t>
            </a:r>
            <a:r>
              <a:rPr lang="fr-FR" sz="2400" dirty="0" smtClean="0">
                <a:hlinkClick r:id="rId5"/>
              </a:rPr>
              <a:t>n/examens</a:t>
            </a:r>
            <a:endParaRPr lang="fr-FR" sz="2400" dirty="0" smtClean="0"/>
          </a:p>
          <a:p>
            <a:pPr lvl="1">
              <a:buBlip>
                <a:blip r:embed="rId3"/>
              </a:buBlip>
            </a:pPr>
            <a:endParaRPr lang="fr-FR" sz="1000" u="sng" dirty="0" smtClean="0"/>
          </a:p>
          <a:p>
            <a:pPr>
              <a:buBlip>
                <a:blip r:embed="rId3"/>
              </a:buBlip>
            </a:pPr>
            <a:r>
              <a:rPr lang="fr-FR" dirty="0" smtClean="0"/>
              <a:t>Echangez et discutez sur les certifications sur le Forum : </a:t>
            </a:r>
          </a:p>
          <a:p>
            <a:pPr lvl="1">
              <a:buBlip>
                <a:blip r:embed="rId3"/>
              </a:buBlip>
            </a:pPr>
            <a:r>
              <a:rPr lang="fr-FR" dirty="0" smtClean="0">
                <a:hlinkClick r:id="rId6"/>
              </a:rPr>
              <a:t>http://forums.microsoft.com/france/default.aspx</a:t>
            </a:r>
            <a:endParaRPr lang="fr-FR" b="1" dirty="0" smtClean="0"/>
          </a:p>
          <a:p>
            <a:pPr>
              <a:buBlip>
                <a:blip r:embed="rId3"/>
              </a:buBlip>
            </a:pPr>
            <a:endParaRPr lang="fr-FR" sz="1000" b="1" dirty="0" smtClean="0"/>
          </a:p>
          <a:p>
            <a:pPr>
              <a:buBlip>
                <a:blip r:embed="rId3"/>
              </a:buBlip>
            </a:pPr>
            <a:r>
              <a:rPr lang="fr-FR" dirty="0" smtClean="0"/>
              <a:t>Contactez nous pour d’autres questions :</a:t>
            </a:r>
          </a:p>
          <a:p>
            <a:pPr lvl="1">
              <a:buBlip>
                <a:blip r:embed="rId3"/>
              </a:buBlip>
            </a:pPr>
            <a:r>
              <a:rPr lang="fr-FR" sz="2400" dirty="0" smtClean="0"/>
              <a:t> </a:t>
            </a:r>
            <a:r>
              <a:rPr lang="fr-FR" dirty="0" smtClean="0">
                <a:hlinkClick r:id="rId7"/>
              </a:rPr>
              <a:t>formcert@microsoft.com</a:t>
            </a:r>
            <a:r>
              <a:rPr lang="fr-FR" dirty="0" smtClean="0"/>
              <a:t> </a:t>
            </a:r>
            <a:endParaRPr lang="fr-FR" sz="2400"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49011" y="153738"/>
            <a:ext cx="8786874" cy="609398"/>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fr-FR" sz="3600" b="1" i="0" u="none" strike="noStrike" kern="1200" cap="none" spc="0" normalizeH="0" baseline="0" noProof="0" dirty="0" smtClean="0">
                <a:ln/>
                <a:solidFill>
                  <a:srgbClr val="FFC000"/>
                </a:solidFill>
                <a:effectLst/>
                <a:uLnTx/>
                <a:uFillTx/>
                <a:latin typeface="Segoe" pitchFamily="34" charset="0"/>
                <a:ea typeface="+mn-ea"/>
                <a:cs typeface="Arial" charset="0"/>
              </a:rPr>
              <a:t>Groupe des Utilisateurs SQL Server</a:t>
            </a:r>
            <a:endParaRPr kumimoji="0" lang="fr-FR" sz="3600" b="1" i="0" u="none" strike="noStrike" kern="1200" cap="none" spc="0" normalizeH="0" baseline="0" noProof="0" dirty="0">
              <a:ln/>
              <a:solidFill>
                <a:srgbClr val="FFC000"/>
              </a:solidFill>
              <a:effectLst/>
              <a:uLnTx/>
              <a:uFillTx/>
              <a:latin typeface="Segoe" pitchFamily="34" charset="0"/>
              <a:ea typeface="+mn-ea"/>
              <a:cs typeface="Arial" charset="0"/>
            </a:endParaRPr>
          </a:p>
        </p:txBody>
      </p:sp>
      <p:sp>
        <p:nvSpPr>
          <p:cNvPr id="3" name="Rectangle 2"/>
          <p:cNvSpPr/>
          <p:nvPr/>
        </p:nvSpPr>
        <p:spPr>
          <a:xfrm>
            <a:off x="2827350" y="1012595"/>
            <a:ext cx="3826881" cy="1200329"/>
          </a:xfrm>
          <a:prstGeom prst="rect">
            <a:avLst/>
          </a:prstGeom>
        </p:spPr>
        <p:txBody>
          <a:bodyPr wrap="none">
            <a:spAutoFit/>
          </a:bodyPr>
          <a:lstStyle/>
          <a:p>
            <a:r>
              <a:rPr lang="en-US" sz="3600" dirty="0" smtClean="0">
                <a:hlinkClick r:id="rId2"/>
              </a:rPr>
              <a:t>http://www.guss.fr</a:t>
            </a:r>
            <a:endParaRPr lang="en-US" sz="3600" dirty="0" smtClean="0"/>
          </a:p>
          <a:p>
            <a:r>
              <a:rPr lang="en-US" sz="3600" dirty="0" smtClean="0"/>
              <a:t> </a:t>
            </a:r>
            <a:endParaRPr lang="fr-FR" sz="3600" dirty="0"/>
          </a:p>
        </p:txBody>
      </p:sp>
      <p:pic>
        <p:nvPicPr>
          <p:cNvPr id="1026" name="Picture 2"/>
          <p:cNvPicPr>
            <a:picLocks noChangeAspect="1" noChangeArrowheads="1"/>
          </p:cNvPicPr>
          <p:nvPr/>
        </p:nvPicPr>
        <p:blipFill>
          <a:blip r:embed="rId3"/>
          <a:srcRect/>
          <a:stretch>
            <a:fillRect/>
          </a:stretch>
        </p:blipFill>
        <p:spPr bwMode="auto">
          <a:xfrm>
            <a:off x="1610425" y="1882589"/>
            <a:ext cx="6244466" cy="4436696"/>
          </a:xfrm>
          <a:prstGeom prst="rect">
            <a:avLst/>
          </a:prstGeom>
          <a:ln>
            <a:headEnd/>
            <a:tailEnd/>
          </a:ln>
          <a:effectLst>
            <a:outerShdw blurRad="76200" dir="18900000" sy="23000" kx="-1200000" algn="bl" rotWithShape="0">
              <a:schemeClr val="tx1">
                <a:lumMod val="75000"/>
                <a:alpha val="20000"/>
              </a:schemeClr>
            </a:outerShdw>
            <a:softEdge rad="31750"/>
          </a:effectLst>
        </p:spPr>
        <p:style>
          <a:lnRef idx="1">
            <a:schemeClr val="accent2"/>
          </a:lnRef>
          <a:fillRef idx="3">
            <a:schemeClr val="accent2"/>
          </a:fillRef>
          <a:effectRef idx="2">
            <a:schemeClr val="accent2"/>
          </a:effectRef>
          <a:fontRef idx="minor">
            <a:schemeClr val="lt1"/>
          </a:fontRef>
        </p:style>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r="21826" b="38762"/>
          <a:stretch>
            <a:fillRect/>
          </a:stretch>
        </p:blipFill>
        <p:spPr bwMode="black">
          <a:xfrm>
            <a:off x="2053458" y="3223369"/>
            <a:ext cx="4643470" cy="785818"/>
          </a:xfrm>
          <a:prstGeom prst="rect">
            <a:avLst/>
          </a:prstGeom>
          <a:noFill/>
        </p:spPr>
      </p:pic>
      <p:sp>
        <p:nvSpPr>
          <p:cNvPr id="5" name="Text Box 3"/>
          <p:cNvSpPr txBox="1">
            <a:spLocks noChangeArrowheads="1"/>
          </p:cNvSpPr>
          <p:nvPr/>
        </p:nvSpPr>
        <p:spPr bwMode="blackWhite">
          <a:xfrm>
            <a:off x="381000" y="5715016"/>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
        <p:nvSpPr>
          <p:cNvPr id="8" name="TextBox 4"/>
          <p:cNvSpPr txBox="1"/>
          <p:nvPr/>
        </p:nvSpPr>
        <p:spPr>
          <a:xfrm>
            <a:off x="3571868" y="2857496"/>
            <a:ext cx="4389120" cy="369332"/>
          </a:xfrm>
          <a:prstGeom prst="rect">
            <a:avLst/>
          </a:prstGeom>
          <a:noFill/>
        </p:spPr>
        <p:txBody>
          <a:bodyPr wrap="square" rtlCol="0">
            <a:spAutoFit/>
          </a:bodyPr>
          <a:lstStyle/>
          <a:p>
            <a:r>
              <a:rPr lang="fr-FR" b="1" i="1" dirty="0" smtClean="0">
                <a:latin typeface="Segoe "/>
              </a:rPr>
              <a:t>Votre potentiel, notre passion </a:t>
            </a:r>
            <a:r>
              <a:rPr lang="fr-FR" sz="1200" b="1" i="1" baseline="58000" dirty="0" smtClean="0">
                <a:latin typeface="Segoe "/>
              </a:rPr>
              <a:t>TM </a:t>
            </a:r>
            <a:endParaRPr lang="fr-FR" sz="1200" b="1" i="1" baseline="58000" dirty="0">
              <a:latin typeface="Segoe "/>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70"/>
          <p:cNvGrpSpPr>
            <a:grpSpLocks/>
          </p:cNvGrpSpPr>
          <p:nvPr/>
        </p:nvGrpSpPr>
        <p:grpSpPr bwMode="auto">
          <a:xfrm>
            <a:off x="787400" y="5408613"/>
            <a:ext cx="8101013" cy="1144587"/>
            <a:chOff x="226371" y="2025791"/>
            <a:chExt cx="8100884" cy="1078992"/>
          </a:xfrm>
        </p:grpSpPr>
        <p:sp>
          <p:nvSpPr>
            <p:cNvPr id="64" name="Rounded Rectangle 63"/>
            <p:cNvSpPr/>
            <p:nvPr/>
          </p:nvSpPr>
          <p:spPr bwMode="blackGray">
            <a:xfrm>
              <a:off x="226371" y="2025791"/>
              <a:ext cx="8100884" cy="1078992"/>
            </a:xfrm>
            <a:prstGeom prst="roundRect">
              <a:avLst/>
            </a:prstGeom>
            <a:noFill/>
            <a:ln>
              <a:solidFill>
                <a:schemeClr val="tx1"/>
              </a:solid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972028">
                <a:defRPr/>
              </a:pPr>
              <a:endParaRPr lang="fr-FR" sz="2500" dirty="0">
                <a:solidFill>
                  <a:schemeClr val="tx1"/>
                </a:solidFill>
                <a:effectLst>
                  <a:outerShdw blurRad="38100" dist="38100" dir="2700000" algn="tl">
                    <a:srgbClr val="000000">
                      <a:alpha val="43137"/>
                    </a:srgbClr>
                  </a:outerShdw>
                </a:effectLst>
              </a:endParaRPr>
            </a:p>
          </p:txBody>
        </p:sp>
        <p:sp>
          <p:nvSpPr>
            <p:cNvPr id="52274" name="Rectangle 24"/>
            <p:cNvSpPr>
              <a:spLocks noChangeArrowheads="1"/>
            </p:cNvSpPr>
            <p:nvPr/>
          </p:nvSpPr>
          <p:spPr bwMode="auto">
            <a:xfrm>
              <a:off x="5650326" y="2076990"/>
              <a:ext cx="2648607" cy="812165"/>
            </a:xfrm>
            <a:prstGeom prst="rect">
              <a:avLst/>
            </a:prstGeom>
            <a:noFill/>
            <a:ln w="9525">
              <a:noFill/>
              <a:miter lim="800000"/>
              <a:headEnd/>
              <a:tailEnd/>
            </a:ln>
          </p:spPr>
          <p:txBody>
            <a:bodyPr>
              <a:spAutoFit/>
            </a:bodyPr>
            <a:lstStyle/>
            <a:p>
              <a:pPr marL="98425" indent="-98425">
                <a:buFont typeface="Arial" pitchFamily="34" charset="0"/>
                <a:buChar char="•"/>
              </a:pPr>
              <a:r>
                <a:rPr lang="fr-FR" sz="1200" b="1"/>
                <a:t>Ajout de processeurs à chaud</a:t>
              </a:r>
            </a:p>
            <a:p>
              <a:pPr marL="98425" indent="-98425">
                <a:buFont typeface="Arial" pitchFamily="34" charset="0"/>
                <a:buChar char="•"/>
              </a:pPr>
              <a:r>
                <a:rPr lang="fr-FR" sz="1200" b="1"/>
                <a:t>Compression des données, des sauvegardes</a:t>
              </a:r>
            </a:p>
            <a:p>
              <a:pPr marL="98425" indent="-98425">
                <a:buFont typeface="Arial" pitchFamily="34" charset="0"/>
                <a:buChar char="•"/>
              </a:pPr>
              <a:r>
                <a:rPr lang="fr-FR" sz="1200" b="1"/>
                <a:t>Améliorations Plan Guide</a:t>
              </a:r>
            </a:p>
          </p:txBody>
        </p:sp>
        <p:grpSp>
          <p:nvGrpSpPr>
            <p:cNvPr id="3" name="Group 36"/>
            <p:cNvGrpSpPr>
              <a:grpSpLocks/>
            </p:cNvGrpSpPr>
            <p:nvPr/>
          </p:nvGrpSpPr>
          <p:grpSpPr bwMode="auto">
            <a:xfrm>
              <a:off x="500377" y="2117668"/>
              <a:ext cx="1660438" cy="899314"/>
              <a:chOff x="3510910" y="4996172"/>
              <a:chExt cx="969264" cy="722120"/>
            </a:xfrm>
          </p:grpSpPr>
          <p:pic>
            <p:nvPicPr>
              <p:cNvPr id="52277" name="Picture 3" descr="D:\Pennie's documents\MS Image\NEWFeb15\Cylinders cylinder\cylinder-06.png"/>
              <p:cNvPicPr>
                <a:picLocks noChangeAspect="1" noChangeArrowheads="1"/>
              </p:cNvPicPr>
              <p:nvPr/>
            </p:nvPicPr>
            <p:blipFill>
              <a:blip r:embed="rId3"/>
              <a:srcRect/>
              <a:stretch>
                <a:fillRect/>
              </a:stretch>
            </p:blipFill>
            <p:spPr bwMode="auto">
              <a:xfrm>
                <a:off x="3510910" y="4996172"/>
                <a:ext cx="969264" cy="722120"/>
              </a:xfrm>
              <a:prstGeom prst="rect">
                <a:avLst/>
              </a:prstGeom>
              <a:noFill/>
              <a:ln w="9525">
                <a:noFill/>
                <a:miter lim="800000"/>
                <a:headEnd/>
                <a:tailEnd/>
              </a:ln>
            </p:spPr>
          </p:pic>
          <p:sp>
            <p:nvSpPr>
              <p:cNvPr id="52278" name="TextBox 38"/>
              <p:cNvSpPr txBox="1">
                <a:spLocks noChangeArrowheads="1"/>
              </p:cNvSpPr>
              <p:nvPr/>
            </p:nvSpPr>
            <p:spPr bwMode="auto">
              <a:xfrm>
                <a:off x="3595456" y="5299170"/>
                <a:ext cx="805857" cy="232908"/>
              </a:xfrm>
              <a:prstGeom prst="rect">
                <a:avLst/>
              </a:prstGeom>
              <a:noFill/>
              <a:ln w="9525">
                <a:noFill/>
                <a:miter lim="800000"/>
                <a:headEnd/>
                <a:tailEnd/>
              </a:ln>
            </p:spPr>
            <p:txBody>
              <a:bodyPr wrap="none">
                <a:spAutoFit/>
              </a:bodyPr>
              <a:lstStyle/>
              <a:p>
                <a:pPr algn="ctr"/>
                <a:r>
                  <a:rPr lang="fr-FR" sz="1400" b="1"/>
                  <a:t>Performances</a:t>
                </a:r>
              </a:p>
            </p:txBody>
          </p:sp>
        </p:grpSp>
        <p:sp>
          <p:nvSpPr>
            <p:cNvPr id="52276" name="TextBox 60"/>
            <p:cNvSpPr txBox="1">
              <a:spLocks noChangeArrowheads="1"/>
            </p:cNvSpPr>
            <p:nvPr/>
          </p:nvSpPr>
          <p:spPr bwMode="auto">
            <a:xfrm>
              <a:off x="3086199" y="2143332"/>
              <a:ext cx="2096408" cy="609124"/>
            </a:xfrm>
            <a:prstGeom prst="rect">
              <a:avLst/>
            </a:prstGeom>
            <a:noFill/>
            <a:ln w="9525">
              <a:noFill/>
              <a:miter lim="800000"/>
              <a:headEnd/>
              <a:tailEnd/>
            </a:ln>
          </p:spPr>
          <p:txBody>
            <a:bodyPr wrap="none">
              <a:spAutoFit/>
            </a:bodyPr>
            <a:lstStyle/>
            <a:p>
              <a:pPr marL="98425" indent="-98425">
                <a:buFont typeface="Arial" pitchFamily="34" charset="0"/>
                <a:buChar char="•"/>
              </a:pPr>
              <a:r>
                <a:rPr lang="fr-FR" sz="1200"/>
                <a:t>Ajout de mémoire à chaud</a:t>
              </a:r>
            </a:p>
            <a:p>
              <a:pPr marL="98425" indent="-98425">
                <a:buFont typeface="Arial" pitchFamily="34" charset="0"/>
                <a:buChar char="•"/>
              </a:pPr>
              <a:r>
                <a:rPr lang="fr-FR" sz="1200"/>
                <a:t>Sauvegardes multiples</a:t>
              </a:r>
            </a:p>
            <a:p>
              <a:pPr marL="98425" indent="-98425">
                <a:buFont typeface="Arial" pitchFamily="34" charset="0"/>
                <a:buChar char="•"/>
              </a:pPr>
              <a:r>
                <a:rPr lang="fr-FR" sz="1200"/>
                <a:t>“Plan Guides”</a:t>
              </a:r>
            </a:p>
          </p:txBody>
        </p:sp>
      </p:grpSp>
      <p:sp>
        <p:nvSpPr>
          <p:cNvPr id="65" name="Rounded Rectangle 64"/>
          <p:cNvSpPr/>
          <p:nvPr/>
        </p:nvSpPr>
        <p:spPr bwMode="blackGray">
          <a:xfrm>
            <a:off x="787660" y="1222929"/>
            <a:ext cx="8100884" cy="1000124"/>
          </a:xfrm>
          <a:prstGeom prst="roundRect">
            <a:avLst/>
          </a:prstGeom>
          <a:noFill/>
          <a:ln>
            <a:solidFill>
              <a:schemeClr val="tx1"/>
            </a:solid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972028">
              <a:defRPr/>
            </a:pPr>
            <a:endParaRPr lang="fr-FR" sz="2500" dirty="0">
              <a:solidFill>
                <a:schemeClr val="tx1"/>
              </a:solidFill>
              <a:effectLst>
                <a:outerShdw blurRad="38100" dist="38100" dir="2700000" algn="tl">
                  <a:srgbClr val="000000">
                    <a:alpha val="43137"/>
                  </a:srgbClr>
                </a:outerShdw>
              </a:effectLst>
            </a:endParaRPr>
          </a:p>
        </p:txBody>
      </p:sp>
      <p:sp>
        <p:nvSpPr>
          <p:cNvPr id="20" name="TextBox 19"/>
          <p:cNvSpPr txBox="1">
            <a:spLocks noChangeArrowheads="1"/>
          </p:cNvSpPr>
          <p:nvPr/>
        </p:nvSpPr>
        <p:spPr bwMode="auto">
          <a:xfrm>
            <a:off x="3609975" y="1219200"/>
            <a:ext cx="2867025" cy="1436688"/>
          </a:xfrm>
          <a:prstGeom prst="rect">
            <a:avLst/>
          </a:prstGeom>
          <a:noFill/>
          <a:ln w="9525">
            <a:noFill/>
            <a:miter lim="800000"/>
            <a:headEnd/>
            <a:tailEnd/>
          </a:ln>
        </p:spPr>
        <p:txBody>
          <a:bodyPr>
            <a:spAutoFit/>
          </a:bodyPr>
          <a:lstStyle/>
          <a:p>
            <a:pPr marL="98425" indent="-98425">
              <a:buFont typeface="Arial" pitchFamily="34" charset="0"/>
              <a:buChar char="•"/>
            </a:pPr>
            <a:r>
              <a:rPr lang="fr-FR" sz="1200"/>
              <a:t>SS Management Studio</a:t>
            </a:r>
          </a:p>
          <a:p>
            <a:pPr marL="98425" indent="-98425">
              <a:spcBef>
                <a:spcPts val="400"/>
              </a:spcBef>
              <a:buFont typeface="Arial" pitchFamily="34" charset="0"/>
              <a:buChar char="•"/>
            </a:pPr>
            <a:r>
              <a:rPr lang="fr-FR" sz="1200"/>
              <a:t>Opérations en ligne</a:t>
            </a:r>
          </a:p>
          <a:p>
            <a:pPr marL="98425" indent="-98425">
              <a:buFont typeface="Arial" pitchFamily="34" charset="0"/>
              <a:buChar char="•"/>
            </a:pPr>
            <a:r>
              <a:rPr lang="fr-FR" sz="1200"/>
              <a:t>Partitionnement</a:t>
            </a:r>
          </a:p>
          <a:p>
            <a:pPr marL="98425" indent="-98425">
              <a:buFont typeface="Arial" pitchFamily="34" charset="0"/>
              <a:buChar char="•"/>
            </a:pPr>
            <a:r>
              <a:rPr lang="fr-FR" sz="1200"/>
              <a:t>Sauvegardes en //</a:t>
            </a:r>
          </a:p>
          <a:p>
            <a:pPr marL="98425" indent="-98425">
              <a:buFont typeface="Arial" pitchFamily="34" charset="0"/>
              <a:buChar char="•"/>
            </a:pPr>
            <a:endParaRPr lang="fr-FR" sz="1200"/>
          </a:p>
          <a:p>
            <a:pPr marL="98425" indent="-98425">
              <a:buFont typeface="Arial" pitchFamily="34" charset="0"/>
              <a:buChar char="•"/>
            </a:pPr>
            <a:endParaRPr lang="fr-FR" sz="1200"/>
          </a:p>
          <a:p>
            <a:pPr marL="98425" indent="-98425">
              <a:buFont typeface="Arial" pitchFamily="34" charset="0"/>
              <a:buChar char="•"/>
            </a:pPr>
            <a:endParaRPr lang="fr-FR" sz="1200"/>
          </a:p>
        </p:txBody>
      </p:sp>
      <p:grpSp>
        <p:nvGrpSpPr>
          <p:cNvPr id="4" name="Group 51"/>
          <p:cNvGrpSpPr>
            <a:grpSpLocks/>
          </p:cNvGrpSpPr>
          <p:nvPr/>
        </p:nvGrpSpPr>
        <p:grpSpPr bwMode="auto">
          <a:xfrm>
            <a:off x="1046163" y="1308100"/>
            <a:ext cx="1658937" cy="833438"/>
            <a:chOff x="3510910" y="4133108"/>
            <a:chExt cx="969264" cy="722118"/>
          </a:xfrm>
        </p:grpSpPr>
        <p:pic>
          <p:nvPicPr>
            <p:cNvPr id="52269" name="Picture 3" descr="D:\Pennie's documents\MS Image\NEWFeb15\Cylinders cylinder\cylinder-06.png"/>
            <p:cNvPicPr>
              <a:picLocks noChangeAspect="1" noChangeArrowheads="1"/>
            </p:cNvPicPr>
            <p:nvPr/>
          </p:nvPicPr>
          <p:blipFill>
            <a:blip r:embed="rId3"/>
            <a:srcRect/>
            <a:stretch>
              <a:fillRect/>
            </a:stretch>
          </p:blipFill>
          <p:spPr bwMode="auto">
            <a:xfrm>
              <a:off x="3510910" y="4133108"/>
              <a:ext cx="969264" cy="722118"/>
            </a:xfrm>
            <a:prstGeom prst="rect">
              <a:avLst/>
            </a:prstGeom>
            <a:noFill/>
            <a:ln w="9525">
              <a:noFill/>
              <a:miter lim="800000"/>
              <a:headEnd/>
              <a:tailEnd/>
            </a:ln>
          </p:spPr>
        </p:pic>
        <p:sp>
          <p:nvSpPr>
            <p:cNvPr id="52270" name="TextBox 53"/>
            <p:cNvSpPr txBox="1">
              <a:spLocks noChangeArrowheads="1"/>
            </p:cNvSpPr>
            <p:nvPr/>
          </p:nvSpPr>
          <p:spPr bwMode="auto">
            <a:xfrm>
              <a:off x="3522956" y="4419291"/>
              <a:ext cx="947172" cy="266622"/>
            </a:xfrm>
            <a:prstGeom prst="rect">
              <a:avLst/>
            </a:prstGeom>
            <a:noFill/>
            <a:ln w="9525">
              <a:noFill/>
              <a:miter lim="800000"/>
              <a:headEnd/>
              <a:tailEnd/>
            </a:ln>
          </p:spPr>
          <p:txBody>
            <a:bodyPr>
              <a:spAutoFit/>
            </a:bodyPr>
            <a:lstStyle/>
            <a:p>
              <a:pPr algn="ctr"/>
              <a:r>
                <a:rPr lang="fr-FR" sz="1400" b="1"/>
                <a:t>Administration</a:t>
              </a:r>
            </a:p>
          </p:txBody>
        </p:sp>
      </p:grpSp>
      <p:sp>
        <p:nvSpPr>
          <p:cNvPr id="62" name="Rectangle 61"/>
          <p:cNvSpPr>
            <a:spLocks noChangeArrowheads="1"/>
          </p:cNvSpPr>
          <p:nvPr/>
        </p:nvSpPr>
        <p:spPr bwMode="auto">
          <a:xfrm>
            <a:off x="6261100" y="1270000"/>
            <a:ext cx="2497138" cy="862013"/>
          </a:xfrm>
          <a:prstGeom prst="rect">
            <a:avLst/>
          </a:prstGeom>
          <a:noFill/>
          <a:ln w="9525">
            <a:noFill/>
            <a:miter lim="800000"/>
            <a:headEnd/>
            <a:tailEnd/>
          </a:ln>
        </p:spPr>
        <p:txBody>
          <a:bodyPr>
            <a:spAutoFit/>
          </a:bodyPr>
          <a:lstStyle/>
          <a:p>
            <a:pPr marL="98425" lvl="1" indent="-98425">
              <a:buFont typeface="Arial" pitchFamily="34" charset="0"/>
              <a:buChar char="•"/>
            </a:pPr>
            <a:r>
              <a:rPr lang="fr-FR" sz="1200" b="1"/>
              <a:t>Environnement d’Administration Déclaratif</a:t>
            </a:r>
          </a:p>
          <a:p>
            <a:pPr marL="98425" lvl="1" indent="-98425">
              <a:buFont typeface="Arial" pitchFamily="34" charset="0"/>
              <a:buChar char="•"/>
            </a:pPr>
            <a:r>
              <a:rPr lang="fr-FR" sz="1200" b="1"/>
              <a:t>T-SQL Intellisense dans SSMS</a:t>
            </a:r>
          </a:p>
          <a:p>
            <a:pPr marL="98425" lvl="1" indent="-98425">
              <a:buFont typeface="Arial" pitchFamily="34" charset="0"/>
              <a:buChar char="•"/>
            </a:pPr>
            <a:r>
              <a:rPr lang="fr-FR" sz="1200" b="1"/>
              <a:t>Sauvegardes compressées</a:t>
            </a:r>
          </a:p>
        </p:txBody>
      </p:sp>
      <p:grpSp>
        <p:nvGrpSpPr>
          <p:cNvPr id="5" name="Group 68"/>
          <p:cNvGrpSpPr>
            <a:grpSpLocks/>
          </p:cNvGrpSpPr>
          <p:nvPr/>
        </p:nvGrpSpPr>
        <p:grpSpPr bwMode="auto">
          <a:xfrm>
            <a:off x="787400" y="4437063"/>
            <a:ext cx="8101013" cy="895350"/>
            <a:chOff x="226371" y="4446140"/>
            <a:chExt cx="8100884" cy="1127986"/>
          </a:xfrm>
        </p:grpSpPr>
        <p:sp>
          <p:nvSpPr>
            <p:cNvPr id="66" name="Rounded Rectangle 65"/>
            <p:cNvSpPr/>
            <p:nvPr/>
          </p:nvSpPr>
          <p:spPr bwMode="blackGray">
            <a:xfrm>
              <a:off x="226371" y="4495134"/>
              <a:ext cx="8100884" cy="1078992"/>
            </a:xfrm>
            <a:prstGeom prst="roundRect">
              <a:avLst/>
            </a:prstGeom>
            <a:noFill/>
            <a:ln>
              <a:solidFill>
                <a:schemeClr val="tx1"/>
              </a:solid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972028">
                <a:defRPr/>
              </a:pPr>
              <a:endParaRPr lang="fr-FR" sz="2500" dirty="0">
                <a:solidFill>
                  <a:schemeClr val="tx1"/>
                </a:solidFill>
                <a:effectLst>
                  <a:outerShdw blurRad="38100" dist="38100" dir="2700000" algn="tl">
                    <a:srgbClr val="000000">
                      <a:alpha val="43137"/>
                    </a:srgbClr>
                  </a:outerShdw>
                </a:effectLst>
              </a:endParaRPr>
            </a:p>
          </p:txBody>
        </p:sp>
        <p:grpSp>
          <p:nvGrpSpPr>
            <p:cNvPr id="6" name="Group 54"/>
            <p:cNvGrpSpPr>
              <a:grpSpLocks/>
            </p:cNvGrpSpPr>
            <p:nvPr/>
          </p:nvGrpSpPr>
          <p:grpSpPr bwMode="auto">
            <a:xfrm>
              <a:off x="458597" y="4630904"/>
              <a:ext cx="1660438" cy="899314"/>
              <a:chOff x="3510910" y="4996172"/>
              <a:chExt cx="969264" cy="722120"/>
            </a:xfrm>
          </p:grpSpPr>
          <p:pic>
            <p:nvPicPr>
              <p:cNvPr id="52267" name="Picture 3" descr="D:\Pennie's documents\MS Image\NEWFeb15\Cylinders cylinder\cylinder-06.png"/>
              <p:cNvPicPr>
                <a:picLocks noChangeAspect="1" noChangeArrowheads="1"/>
              </p:cNvPicPr>
              <p:nvPr/>
            </p:nvPicPr>
            <p:blipFill>
              <a:blip r:embed="rId3"/>
              <a:srcRect/>
              <a:stretch>
                <a:fillRect/>
              </a:stretch>
            </p:blipFill>
            <p:spPr bwMode="auto">
              <a:xfrm>
                <a:off x="3510910" y="4996172"/>
                <a:ext cx="969264" cy="722120"/>
              </a:xfrm>
              <a:prstGeom prst="rect">
                <a:avLst/>
              </a:prstGeom>
              <a:noFill/>
              <a:ln w="9525">
                <a:noFill/>
                <a:miter lim="800000"/>
                <a:headEnd/>
                <a:tailEnd/>
              </a:ln>
            </p:spPr>
          </p:pic>
          <p:sp>
            <p:nvSpPr>
              <p:cNvPr id="52268" name="TextBox 56"/>
              <p:cNvSpPr txBox="1">
                <a:spLocks noChangeArrowheads="1"/>
              </p:cNvSpPr>
              <p:nvPr/>
            </p:nvSpPr>
            <p:spPr bwMode="auto">
              <a:xfrm>
                <a:off x="3719450" y="5267587"/>
                <a:ext cx="520457" cy="311059"/>
              </a:xfrm>
              <a:prstGeom prst="rect">
                <a:avLst/>
              </a:prstGeom>
              <a:noFill/>
              <a:ln w="9525">
                <a:noFill/>
                <a:miter lim="800000"/>
                <a:headEnd/>
                <a:tailEnd/>
              </a:ln>
            </p:spPr>
            <p:txBody>
              <a:bodyPr wrap="none">
                <a:spAutoFit/>
              </a:bodyPr>
              <a:lstStyle/>
              <a:p>
                <a:pPr algn="ctr"/>
                <a:r>
                  <a:rPr lang="fr-FR" sz="1400" b="1"/>
                  <a:t>Sécurité</a:t>
                </a:r>
              </a:p>
            </p:txBody>
          </p:sp>
        </p:grpSp>
        <p:sp>
          <p:nvSpPr>
            <p:cNvPr id="52266" name="TextBox 62"/>
            <p:cNvSpPr txBox="1">
              <a:spLocks noChangeArrowheads="1"/>
            </p:cNvSpPr>
            <p:nvPr/>
          </p:nvSpPr>
          <p:spPr bwMode="auto">
            <a:xfrm>
              <a:off x="5662090" y="4446140"/>
              <a:ext cx="2574070" cy="1045942"/>
            </a:xfrm>
            <a:prstGeom prst="rect">
              <a:avLst/>
            </a:prstGeom>
            <a:noFill/>
            <a:ln w="9525">
              <a:noFill/>
              <a:miter lim="800000"/>
              <a:headEnd/>
              <a:tailEnd/>
            </a:ln>
          </p:spPr>
          <p:txBody>
            <a:bodyPr>
              <a:spAutoFit/>
            </a:bodyPr>
            <a:lstStyle/>
            <a:p>
              <a:pPr marL="101600" lvl="1" indent="-101600">
                <a:buFont typeface="Arial" pitchFamily="34" charset="0"/>
                <a:buChar char="•"/>
              </a:pPr>
              <a:r>
                <a:rPr lang="fr-FR" sz="1200" b="1"/>
                <a:t>Cryptage transparent des données, des sauvegardes</a:t>
              </a:r>
            </a:p>
            <a:p>
              <a:pPr marL="101600" lvl="1" indent="-101600">
                <a:buFont typeface="Arial" pitchFamily="34" charset="0"/>
                <a:buChar char="•"/>
              </a:pPr>
              <a:r>
                <a:rPr lang="fr-FR" sz="1200" b="1"/>
                <a:t>Gestion des clés externe</a:t>
              </a:r>
            </a:p>
            <a:p>
              <a:pPr marL="101600" lvl="1" indent="-101600">
                <a:buFont typeface="Arial" pitchFamily="34" charset="0"/>
                <a:buChar char="•"/>
              </a:pPr>
              <a:r>
                <a:rPr lang="fr-FR" sz="1200" b="1"/>
                <a:t>Audit</a:t>
              </a:r>
            </a:p>
          </p:txBody>
        </p:sp>
      </p:grpSp>
      <p:grpSp>
        <p:nvGrpSpPr>
          <p:cNvPr id="7" name="Groupe 41"/>
          <p:cNvGrpSpPr>
            <a:grpSpLocks/>
          </p:cNvGrpSpPr>
          <p:nvPr/>
        </p:nvGrpSpPr>
        <p:grpSpPr bwMode="auto">
          <a:xfrm>
            <a:off x="-76200" y="23813"/>
            <a:ext cx="3714750" cy="1079500"/>
            <a:chOff x="142844" y="1643050"/>
            <a:chExt cx="3714776" cy="1079500"/>
          </a:xfrm>
        </p:grpSpPr>
        <p:pic>
          <p:nvPicPr>
            <p:cNvPr id="52257" name="Picture 23" descr="greenbox.png"/>
            <p:cNvPicPr>
              <a:picLocks noChangeAspect="1"/>
            </p:cNvPicPr>
            <p:nvPr/>
          </p:nvPicPr>
          <p:blipFill>
            <a:blip r:embed="rId4"/>
            <a:srcRect/>
            <a:stretch>
              <a:fillRect/>
            </a:stretch>
          </p:blipFill>
          <p:spPr bwMode="auto">
            <a:xfrm>
              <a:off x="142844" y="1714489"/>
              <a:ext cx="3714776" cy="928694"/>
            </a:xfrm>
            <a:prstGeom prst="rect">
              <a:avLst/>
            </a:prstGeom>
            <a:noFill/>
            <a:ln w="9525">
              <a:noFill/>
              <a:miter lim="800000"/>
              <a:headEnd/>
              <a:tailEnd/>
            </a:ln>
          </p:spPr>
        </p:pic>
        <p:grpSp>
          <p:nvGrpSpPr>
            <p:cNvPr id="8" name="Group 18"/>
            <p:cNvGrpSpPr>
              <a:grpSpLocks/>
            </p:cNvGrpSpPr>
            <p:nvPr/>
          </p:nvGrpSpPr>
          <p:grpSpPr bwMode="auto">
            <a:xfrm>
              <a:off x="354110" y="1643050"/>
              <a:ext cx="788866" cy="1079500"/>
              <a:chOff x="6604000" y="317500"/>
              <a:chExt cx="788866" cy="1079500"/>
            </a:xfrm>
          </p:grpSpPr>
          <p:pic>
            <p:nvPicPr>
              <p:cNvPr id="52260" name="Picture 12" descr="C:\Program Files\Microsoft Resource DVD Artwork\DVD_ART\Artwork_Imagery\HARDWARE_IMAGERY\Illustration - Misc Hardware\Windows Vista Illustration Icons\Server.png"/>
              <p:cNvPicPr>
                <a:picLocks noChangeAspect="1" noChangeArrowheads="1"/>
              </p:cNvPicPr>
              <p:nvPr/>
            </p:nvPicPr>
            <p:blipFill>
              <a:blip r:embed="rId5"/>
              <a:srcRect/>
              <a:stretch>
                <a:fillRect/>
              </a:stretch>
            </p:blipFill>
            <p:spPr bwMode="auto">
              <a:xfrm>
                <a:off x="6604000" y="317500"/>
                <a:ext cx="788866" cy="1079500"/>
              </a:xfrm>
              <a:prstGeom prst="rect">
                <a:avLst/>
              </a:prstGeom>
              <a:noFill/>
              <a:ln w="9525">
                <a:noFill/>
                <a:miter lim="800000"/>
                <a:headEnd/>
                <a:tailEnd/>
              </a:ln>
            </p:spPr>
          </p:pic>
          <p:pic>
            <p:nvPicPr>
              <p:cNvPr id="52261" name="Picture 32" descr="policy rules"/>
              <p:cNvPicPr>
                <a:picLocks noChangeAspect="1" noChangeArrowheads="1"/>
              </p:cNvPicPr>
              <p:nvPr/>
            </p:nvPicPr>
            <p:blipFill>
              <a:blip r:embed="rId6"/>
              <a:srcRect/>
              <a:stretch>
                <a:fillRect/>
              </a:stretch>
            </p:blipFill>
            <p:spPr bwMode="auto">
              <a:xfrm>
                <a:off x="6604000" y="889000"/>
                <a:ext cx="461583" cy="403187"/>
              </a:xfrm>
              <a:prstGeom prst="rect">
                <a:avLst/>
              </a:prstGeom>
              <a:noFill/>
              <a:ln w="9525">
                <a:noFill/>
                <a:miter lim="800000"/>
                <a:headEnd/>
                <a:tailEnd/>
              </a:ln>
            </p:spPr>
          </p:pic>
        </p:grpSp>
        <p:sp>
          <p:nvSpPr>
            <p:cNvPr id="45" name="Rectangle 833615"/>
            <p:cNvSpPr>
              <a:spLocks noChangeArrowheads="1"/>
            </p:cNvSpPr>
            <p:nvPr/>
          </p:nvSpPr>
          <p:spPr bwMode="auto">
            <a:xfrm>
              <a:off x="1000100" y="1777680"/>
              <a:ext cx="2716978" cy="706347"/>
            </a:xfrm>
            <a:prstGeom prst="rect">
              <a:avLst/>
            </a:prstGeom>
            <a:noFill/>
            <a:ln w="9525">
              <a:noFill/>
              <a:miter lim="800000"/>
              <a:headEnd/>
              <a:tailEnd/>
            </a:ln>
          </p:spPr>
          <p:txBody>
            <a:bodyPr>
              <a:spAutoFit/>
            </a:bodyPr>
            <a:lstStyle/>
            <a:p>
              <a:pPr>
                <a:lnSpc>
                  <a:spcPct val="95000"/>
                </a:lnSpc>
                <a:defRPr/>
              </a:pPr>
              <a:r>
                <a:rPr lang="fr-FR" altLang="zh-CN" sz="2100" b="1" i="1" kern="0" spc="-111"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宋体" pitchFamily="2" charset="-122"/>
                  <a:cs typeface="Arial" charset="0"/>
                </a:rPr>
                <a:t>Plateforme de don-     nées de l’entreprise</a:t>
              </a:r>
            </a:p>
          </p:txBody>
        </p:sp>
      </p:grpSp>
      <p:sp>
        <p:nvSpPr>
          <p:cNvPr id="52234" name="TextBox 19"/>
          <p:cNvSpPr txBox="1">
            <a:spLocks noChangeArrowheads="1"/>
          </p:cNvSpPr>
          <p:nvPr/>
        </p:nvSpPr>
        <p:spPr bwMode="auto">
          <a:xfrm>
            <a:off x="3630613" y="4532313"/>
            <a:ext cx="2755900" cy="635000"/>
          </a:xfrm>
          <a:prstGeom prst="rect">
            <a:avLst/>
          </a:prstGeom>
          <a:noFill/>
          <a:ln w="9525">
            <a:noFill/>
            <a:miter lim="800000"/>
            <a:headEnd/>
            <a:tailEnd/>
          </a:ln>
        </p:spPr>
        <p:txBody>
          <a:bodyPr lIns="81026" tIns="40513" rIns="81026" bIns="40513">
            <a:spAutoFit/>
          </a:bodyPr>
          <a:lstStyle/>
          <a:p>
            <a:pPr marL="98425" indent="-98425">
              <a:buFont typeface="Arial" pitchFamily="34" charset="0"/>
              <a:buChar char="•"/>
            </a:pPr>
            <a:r>
              <a:rPr lang="fr-FR" sz="1200"/>
              <a:t>Schéma</a:t>
            </a:r>
          </a:p>
          <a:p>
            <a:pPr marL="98425" indent="-98425">
              <a:buFont typeface="Arial" pitchFamily="34" charset="0"/>
              <a:buChar char="•"/>
            </a:pPr>
            <a:r>
              <a:rPr lang="fr-FR" sz="1200"/>
              <a:t>Cryptage des données</a:t>
            </a:r>
          </a:p>
          <a:p>
            <a:pPr marL="98425" indent="-98425">
              <a:buFont typeface="Arial" pitchFamily="34" charset="0"/>
              <a:buChar char="•"/>
            </a:pPr>
            <a:r>
              <a:rPr lang="fr-FR" sz="1200"/>
              <a:t>SAC</a:t>
            </a:r>
          </a:p>
        </p:txBody>
      </p:sp>
      <p:grpSp>
        <p:nvGrpSpPr>
          <p:cNvPr id="9" name="Groupe 39"/>
          <p:cNvGrpSpPr>
            <a:grpSpLocks/>
          </p:cNvGrpSpPr>
          <p:nvPr/>
        </p:nvGrpSpPr>
        <p:grpSpPr bwMode="auto">
          <a:xfrm>
            <a:off x="6181725" y="-190500"/>
            <a:ext cx="2894013" cy="1582738"/>
            <a:chOff x="3811991" y="-1762125"/>
            <a:chExt cx="1330425" cy="820429"/>
          </a:xfrm>
        </p:grpSpPr>
        <p:pic>
          <p:nvPicPr>
            <p:cNvPr id="52255" name="Picture 3" descr="Z:\Clip_Installer\DVD_ART\Artwork_Imagery\Shapes and Graphics\Starburst\starburst 3.png"/>
            <p:cNvPicPr>
              <a:picLocks noChangeAspect="1" noChangeArrowheads="1"/>
            </p:cNvPicPr>
            <p:nvPr/>
          </p:nvPicPr>
          <p:blipFill>
            <a:blip r:embed="rId7"/>
            <a:srcRect/>
            <a:stretch>
              <a:fillRect/>
            </a:stretch>
          </p:blipFill>
          <p:spPr bwMode="auto">
            <a:xfrm>
              <a:off x="3811991" y="-1762125"/>
              <a:ext cx="1330425" cy="820429"/>
            </a:xfrm>
            <a:prstGeom prst="rect">
              <a:avLst/>
            </a:prstGeom>
            <a:noFill/>
            <a:ln w="9525">
              <a:noFill/>
              <a:miter lim="800000"/>
              <a:headEnd/>
              <a:tailEnd/>
            </a:ln>
          </p:spPr>
        </p:pic>
        <p:sp>
          <p:nvSpPr>
            <p:cNvPr id="52256" name="Rectangle 48"/>
            <p:cNvSpPr>
              <a:spLocks noChangeArrowheads="1"/>
            </p:cNvSpPr>
            <p:nvPr/>
          </p:nvSpPr>
          <p:spPr bwMode="auto">
            <a:xfrm rot="-300000">
              <a:off x="4055674" y="-1491912"/>
              <a:ext cx="949895" cy="334947"/>
            </a:xfrm>
            <a:prstGeom prst="rect">
              <a:avLst/>
            </a:prstGeom>
            <a:noFill/>
            <a:ln w="9525">
              <a:noFill/>
              <a:miter lim="800000"/>
              <a:headEnd/>
              <a:tailEnd/>
            </a:ln>
          </p:spPr>
          <p:txBody>
            <a:bodyPr>
              <a:spAutoFit/>
            </a:bodyPr>
            <a:lstStyle/>
            <a:p>
              <a:pPr algn="ctr"/>
              <a:r>
                <a:rPr lang="fr-FR"/>
                <a:t>SQL Server</a:t>
              </a:r>
            </a:p>
            <a:p>
              <a:pPr algn="ctr"/>
              <a:r>
                <a:rPr lang="fr-FR"/>
                <a:t>2008</a:t>
              </a:r>
            </a:p>
          </p:txBody>
        </p:sp>
      </p:grpSp>
      <p:grpSp>
        <p:nvGrpSpPr>
          <p:cNvPr id="10" name="Groupe 54"/>
          <p:cNvGrpSpPr>
            <a:grpSpLocks/>
          </p:cNvGrpSpPr>
          <p:nvPr/>
        </p:nvGrpSpPr>
        <p:grpSpPr bwMode="auto">
          <a:xfrm>
            <a:off x="3448050" y="-76200"/>
            <a:ext cx="2628900" cy="1319213"/>
            <a:chOff x="2698150" y="769496"/>
            <a:chExt cx="2627666" cy="1319875"/>
          </a:xfrm>
        </p:grpSpPr>
        <p:pic>
          <p:nvPicPr>
            <p:cNvPr id="52253" name="Rectangle 25650"/>
            <p:cNvPicPr>
              <a:picLocks noChangeAspect="1" noChangeArrowheads="1"/>
            </p:cNvPicPr>
            <p:nvPr/>
          </p:nvPicPr>
          <p:blipFill>
            <a:blip r:embed="rId8"/>
            <a:srcRect/>
            <a:stretch>
              <a:fillRect/>
            </a:stretch>
          </p:blipFill>
          <p:spPr bwMode="auto">
            <a:xfrm rot="-180000">
              <a:off x="2698150" y="769496"/>
              <a:ext cx="2627666" cy="1319875"/>
            </a:xfrm>
            <a:prstGeom prst="rect">
              <a:avLst/>
            </a:prstGeom>
            <a:noFill/>
            <a:ln w="9525">
              <a:noFill/>
              <a:miter lim="800000"/>
              <a:headEnd/>
              <a:tailEnd/>
            </a:ln>
          </p:spPr>
        </p:pic>
        <p:sp>
          <p:nvSpPr>
            <p:cNvPr id="52254" name="Rectangle 51"/>
            <p:cNvSpPr>
              <a:spLocks noChangeArrowheads="1"/>
            </p:cNvSpPr>
            <p:nvPr/>
          </p:nvSpPr>
          <p:spPr bwMode="auto">
            <a:xfrm rot="-180000">
              <a:off x="3116040" y="1108830"/>
              <a:ext cx="1791888" cy="641201"/>
            </a:xfrm>
            <a:prstGeom prst="rect">
              <a:avLst/>
            </a:prstGeom>
            <a:noFill/>
            <a:ln w="9525">
              <a:noFill/>
              <a:miter lim="800000"/>
              <a:headEnd/>
              <a:tailEnd/>
            </a:ln>
          </p:spPr>
          <p:txBody>
            <a:bodyPr>
              <a:spAutoFit/>
            </a:bodyPr>
            <a:lstStyle/>
            <a:p>
              <a:pPr algn="ctr"/>
              <a:r>
                <a:rPr lang="fr-FR"/>
                <a:t>SQL Server 2005</a:t>
              </a:r>
            </a:p>
          </p:txBody>
        </p:sp>
      </p:grpSp>
      <p:sp>
        <p:nvSpPr>
          <p:cNvPr id="68" name="Rounded Rectangle 66"/>
          <p:cNvSpPr/>
          <p:nvPr/>
        </p:nvSpPr>
        <p:spPr bwMode="blackGray">
          <a:xfrm>
            <a:off x="787660" y="3320691"/>
            <a:ext cx="8100884" cy="1040962"/>
          </a:xfrm>
          <a:prstGeom prst="roundRect">
            <a:avLst/>
          </a:prstGeom>
          <a:noFill/>
          <a:ln>
            <a:solidFill>
              <a:schemeClr val="tx1"/>
            </a:solid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972028">
              <a:defRPr/>
            </a:pPr>
            <a:endParaRPr lang="fr-FR" sz="2500" dirty="0">
              <a:solidFill>
                <a:schemeClr val="tx1"/>
              </a:solidFill>
              <a:effectLst>
                <a:outerShdw blurRad="38100" dist="38100" dir="2700000" algn="tl">
                  <a:srgbClr val="000000">
                    <a:alpha val="43137"/>
                  </a:srgbClr>
                </a:outerShdw>
              </a:effectLst>
            </a:endParaRPr>
          </a:p>
        </p:txBody>
      </p:sp>
      <p:sp>
        <p:nvSpPr>
          <p:cNvPr id="69" name="TextBox 20"/>
          <p:cNvSpPr txBox="1">
            <a:spLocks noChangeArrowheads="1"/>
          </p:cNvSpPr>
          <p:nvPr/>
        </p:nvSpPr>
        <p:spPr bwMode="auto">
          <a:xfrm>
            <a:off x="3619500" y="3273425"/>
            <a:ext cx="2686050" cy="1066800"/>
          </a:xfrm>
          <a:prstGeom prst="rect">
            <a:avLst/>
          </a:prstGeom>
          <a:noFill/>
          <a:ln w="9525">
            <a:noFill/>
            <a:miter lim="800000"/>
            <a:headEnd/>
            <a:tailEnd/>
          </a:ln>
        </p:spPr>
        <p:txBody>
          <a:bodyPr>
            <a:spAutoFit/>
          </a:bodyPr>
          <a:lstStyle/>
          <a:p>
            <a:pPr marL="98425" indent="-98425">
              <a:buFont typeface="Arial" pitchFamily="34" charset="0"/>
              <a:buChar char="•"/>
            </a:pPr>
            <a:r>
              <a:rPr lang="fr-FR" sz="1200"/>
              <a:t>Miroir de BD (SP1)</a:t>
            </a:r>
          </a:p>
          <a:p>
            <a:pPr marL="98425" indent="-98425">
              <a:spcBef>
                <a:spcPts val="400"/>
              </a:spcBef>
              <a:buFont typeface="Arial" pitchFamily="34" charset="0"/>
              <a:buChar char="•"/>
            </a:pPr>
            <a:r>
              <a:rPr lang="fr-FR" sz="1200"/>
              <a:t>Améliorations Cluster</a:t>
            </a:r>
          </a:p>
          <a:p>
            <a:pPr marL="98425" indent="-98425">
              <a:buFont typeface="Arial" pitchFamily="34" charset="0"/>
              <a:buChar char="•"/>
            </a:pPr>
            <a:r>
              <a:rPr lang="fr-FR" sz="1200"/>
              <a:t>Réplication Maître à maître</a:t>
            </a:r>
          </a:p>
          <a:p>
            <a:pPr marL="98425" indent="-98425">
              <a:buFont typeface="Arial" pitchFamily="34" charset="0"/>
              <a:buChar char="•"/>
            </a:pPr>
            <a:r>
              <a:rPr lang="fr-FR" sz="1200"/>
              <a:t>Partitionnement</a:t>
            </a:r>
          </a:p>
          <a:p>
            <a:pPr marL="98425" indent="-98425">
              <a:buFont typeface="Arial" pitchFamily="34" charset="0"/>
              <a:buChar char="•"/>
            </a:pPr>
            <a:r>
              <a:rPr lang="fr-FR" sz="1200"/>
              <a:t>Cliché de BD</a:t>
            </a:r>
          </a:p>
        </p:txBody>
      </p:sp>
      <p:sp>
        <p:nvSpPr>
          <p:cNvPr id="52241" name="Rectangle 69"/>
          <p:cNvSpPr>
            <a:spLocks noChangeArrowheads="1"/>
          </p:cNvSpPr>
          <p:nvPr/>
        </p:nvSpPr>
        <p:spPr bwMode="auto">
          <a:xfrm>
            <a:off x="6272213" y="3357563"/>
            <a:ext cx="2349500" cy="862012"/>
          </a:xfrm>
          <a:prstGeom prst="rect">
            <a:avLst/>
          </a:prstGeom>
          <a:noFill/>
          <a:ln w="9525">
            <a:noFill/>
            <a:miter lim="800000"/>
            <a:headEnd/>
            <a:tailEnd/>
          </a:ln>
        </p:spPr>
        <p:txBody>
          <a:bodyPr>
            <a:spAutoFit/>
          </a:bodyPr>
          <a:lstStyle/>
          <a:p>
            <a:pPr marL="98425" lvl="1" indent="-98425">
              <a:buFont typeface="Arial" pitchFamily="34" charset="0"/>
              <a:buChar char="•"/>
            </a:pPr>
            <a:r>
              <a:rPr lang="fr-FR" sz="1200" b="1"/>
              <a:t>Optimisations Miroir de BD</a:t>
            </a:r>
          </a:p>
          <a:p>
            <a:pPr marL="98425" lvl="1" indent="-98425">
              <a:buFont typeface="Arial" pitchFamily="34" charset="0"/>
              <a:buChar char="•"/>
            </a:pPr>
            <a:r>
              <a:rPr lang="fr-FR" sz="1200" b="1"/>
              <a:t>Détection et échange de pages endommagées</a:t>
            </a:r>
          </a:p>
          <a:p>
            <a:pPr marL="98425" lvl="1" indent="-98425">
              <a:buFont typeface="Arial" pitchFamily="34" charset="0"/>
              <a:buChar char="•"/>
            </a:pPr>
            <a:r>
              <a:rPr lang="fr-FR" sz="1200" b="1"/>
              <a:t>Basculement transparent</a:t>
            </a:r>
          </a:p>
        </p:txBody>
      </p:sp>
      <p:grpSp>
        <p:nvGrpSpPr>
          <p:cNvPr id="11" name="Group 57"/>
          <p:cNvGrpSpPr>
            <a:grpSpLocks/>
          </p:cNvGrpSpPr>
          <p:nvPr/>
        </p:nvGrpSpPr>
        <p:grpSpPr bwMode="auto">
          <a:xfrm>
            <a:off x="1022350" y="3398838"/>
            <a:ext cx="1660525" cy="788987"/>
            <a:chOff x="3510910" y="4996172"/>
            <a:chExt cx="969264" cy="722120"/>
          </a:xfrm>
        </p:grpSpPr>
        <p:pic>
          <p:nvPicPr>
            <p:cNvPr id="52251" name="Picture 3" descr="D:\Pennie's documents\MS Image\NEWFeb15\Cylinders cylinder\cylinder-06.png"/>
            <p:cNvPicPr>
              <a:picLocks noChangeAspect="1" noChangeArrowheads="1"/>
            </p:cNvPicPr>
            <p:nvPr/>
          </p:nvPicPr>
          <p:blipFill>
            <a:blip r:embed="rId3"/>
            <a:srcRect/>
            <a:stretch>
              <a:fillRect/>
            </a:stretch>
          </p:blipFill>
          <p:spPr bwMode="auto">
            <a:xfrm>
              <a:off x="3510910" y="4996172"/>
              <a:ext cx="969264" cy="722120"/>
            </a:xfrm>
            <a:prstGeom prst="rect">
              <a:avLst/>
            </a:prstGeom>
            <a:noFill/>
            <a:ln w="9525">
              <a:noFill/>
              <a:miter lim="800000"/>
              <a:headEnd/>
              <a:tailEnd/>
            </a:ln>
          </p:spPr>
        </p:pic>
        <p:sp>
          <p:nvSpPr>
            <p:cNvPr id="52252" name="TextBox 59"/>
            <p:cNvSpPr txBox="1">
              <a:spLocks noChangeArrowheads="1"/>
            </p:cNvSpPr>
            <p:nvPr/>
          </p:nvSpPr>
          <p:spPr bwMode="auto">
            <a:xfrm>
              <a:off x="3590661" y="5251344"/>
              <a:ext cx="704797" cy="281529"/>
            </a:xfrm>
            <a:prstGeom prst="rect">
              <a:avLst/>
            </a:prstGeom>
            <a:noFill/>
            <a:ln w="9525">
              <a:noFill/>
              <a:miter lim="800000"/>
              <a:headEnd/>
              <a:tailEnd/>
            </a:ln>
          </p:spPr>
          <p:txBody>
            <a:bodyPr wrap="none">
              <a:spAutoFit/>
            </a:bodyPr>
            <a:lstStyle/>
            <a:p>
              <a:pPr algn="ctr"/>
              <a:r>
                <a:rPr lang="fr-FR" sz="1400" b="1"/>
                <a:t>Haute dispo</a:t>
              </a:r>
            </a:p>
          </p:txBody>
        </p:sp>
      </p:grpSp>
      <p:sp>
        <p:nvSpPr>
          <p:cNvPr id="75" name="Rounded Rectangle 66"/>
          <p:cNvSpPr/>
          <p:nvPr/>
        </p:nvSpPr>
        <p:spPr bwMode="blackGray">
          <a:xfrm>
            <a:off x="776286" y="2298287"/>
            <a:ext cx="8100884" cy="947170"/>
          </a:xfrm>
          <a:prstGeom prst="roundRect">
            <a:avLst/>
          </a:prstGeom>
          <a:noFill/>
          <a:ln>
            <a:solidFill>
              <a:schemeClr val="tx1"/>
            </a:solid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972028">
              <a:defRPr/>
            </a:pPr>
            <a:endParaRPr lang="fr-FR" sz="2500" dirty="0">
              <a:solidFill>
                <a:schemeClr val="tx1"/>
              </a:solidFill>
              <a:effectLst>
                <a:outerShdw blurRad="38100" dist="38100" dir="2700000" algn="tl">
                  <a:srgbClr val="000000">
                    <a:alpha val="43137"/>
                  </a:srgbClr>
                </a:outerShdw>
              </a:effectLst>
            </a:endParaRPr>
          </a:p>
        </p:txBody>
      </p:sp>
      <p:sp>
        <p:nvSpPr>
          <p:cNvPr id="52246" name="TextBox 20"/>
          <p:cNvSpPr txBox="1">
            <a:spLocks noChangeArrowheads="1"/>
          </p:cNvSpPr>
          <p:nvPr/>
        </p:nvSpPr>
        <p:spPr bwMode="auto">
          <a:xfrm>
            <a:off x="3567113" y="2293938"/>
            <a:ext cx="2819400" cy="862012"/>
          </a:xfrm>
          <a:prstGeom prst="rect">
            <a:avLst/>
          </a:prstGeom>
          <a:noFill/>
          <a:ln w="9525">
            <a:noFill/>
            <a:miter lim="800000"/>
            <a:headEnd/>
            <a:tailEnd/>
          </a:ln>
        </p:spPr>
        <p:txBody>
          <a:bodyPr>
            <a:spAutoFit/>
          </a:bodyPr>
          <a:lstStyle/>
          <a:p>
            <a:pPr marL="98425" indent="-98425">
              <a:buFont typeface="Arial" pitchFamily="34" charset="0"/>
              <a:buChar char="•"/>
            </a:pPr>
            <a:r>
              <a:rPr lang="fr-FR" sz="1200"/>
              <a:t>Rapports personnalisées (SP2)</a:t>
            </a:r>
          </a:p>
          <a:p>
            <a:pPr marL="98425" indent="-98425">
              <a:buFont typeface="Arial" pitchFamily="34" charset="0"/>
              <a:buChar char="•"/>
            </a:pPr>
            <a:r>
              <a:rPr lang="fr-FR" sz="1200"/>
              <a:t>Améliorations SQL Profiler</a:t>
            </a:r>
          </a:p>
          <a:p>
            <a:pPr marL="98425" indent="-98425">
              <a:buFont typeface="Arial" pitchFamily="34" charset="0"/>
              <a:buChar char="•"/>
            </a:pPr>
            <a:r>
              <a:rPr lang="fr-FR" sz="1200"/>
              <a:t>Assistant Paramétrage (DTA)</a:t>
            </a:r>
          </a:p>
          <a:p>
            <a:pPr marL="98425" indent="-98425">
              <a:buFont typeface="Arial" pitchFamily="34" charset="0"/>
              <a:buChar char="•"/>
            </a:pPr>
            <a:r>
              <a:rPr lang="fr-FR" sz="1200"/>
              <a:t>DMVs</a:t>
            </a:r>
          </a:p>
        </p:txBody>
      </p:sp>
      <p:sp>
        <p:nvSpPr>
          <p:cNvPr id="77" name="Rectangle 76"/>
          <p:cNvSpPr>
            <a:spLocks noChangeArrowheads="1"/>
          </p:cNvSpPr>
          <p:nvPr/>
        </p:nvSpPr>
        <p:spPr bwMode="auto">
          <a:xfrm>
            <a:off x="6275388" y="2293938"/>
            <a:ext cx="2349500" cy="646112"/>
          </a:xfrm>
          <a:prstGeom prst="rect">
            <a:avLst/>
          </a:prstGeom>
          <a:noFill/>
          <a:ln w="9525">
            <a:noFill/>
            <a:miter lim="800000"/>
            <a:headEnd/>
            <a:tailEnd/>
          </a:ln>
        </p:spPr>
        <p:txBody>
          <a:bodyPr>
            <a:spAutoFit/>
          </a:bodyPr>
          <a:lstStyle/>
          <a:p>
            <a:pPr marL="98425" lvl="1" indent="-98425">
              <a:buFont typeface="Arial" pitchFamily="34" charset="0"/>
              <a:buChar char="•"/>
            </a:pPr>
            <a:r>
              <a:rPr lang="fr-FR" sz="1200" b="1"/>
              <a:t>Nouvelles DMVs</a:t>
            </a:r>
          </a:p>
          <a:p>
            <a:pPr marL="98425" lvl="1" indent="-98425">
              <a:buFont typeface="Arial" pitchFamily="34" charset="0"/>
              <a:buChar char="•"/>
            </a:pPr>
            <a:r>
              <a:rPr lang="fr-FR" sz="1200" b="1"/>
              <a:t>Évènements étendus</a:t>
            </a:r>
          </a:p>
          <a:p>
            <a:pPr marL="98425" lvl="1" indent="-98425">
              <a:buFont typeface="Arial" pitchFamily="34" charset="0"/>
              <a:buChar char="•"/>
            </a:pPr>
            <a:r>
              <a:rPr lang="fr-FR" sz="1200" b="1"/>
              <a:t>Performance Studio</a:t>
            </a:r>
          </a:p>
        </p:txBody>
      </p:sp>
      <p:grpSp>
        <p:nvGrpSpPr>
          <p:cNvPr id="12" name="Group 57"/>
          <p:cNvGrpSpPr>
            <a:grpSpLocks/>
          </p:cNvGrpSpPr>
          <p:nvPr/>
        </p:nvGrpSpPr>
        <p:grpSpPr bwMode="auto">
          <a:xfrm>
            <a:off x="1009650" y="2378075"/>
            <a:ext cx="1660525" cy="788988"/>
            <a:chOff x="3510910" y="4996172"/>
            <a:chExt cx="969264" cy="722120"/>
          </a:xfrm>
        </p:grpSpPr>
        <p:pic>
          <p:nvPicPr>
            <p:cNvPr id="52249" name="Picture 3" descr="D:\Pennie's documents\MS Image\NEWFeb15\Cylinders cylinder\cylinder-06.png"/>
            <p:cNvPicPr>
              <a:picLocks noChangeAspect="1" noChangeArrowheads="1"/>
            </p:cNvPicPr>
            <p:nvPr/>
          </p:nvPicPr>
          <p:blipFill>
            <a:blip r:embed="rId3"/>
            <a:srcRect/>
            <a:stretch>
              <a:fillRect/>
            </a:stretch>
          </p:blipFill>
          <p:spPr bwMode="auto">
            <a:xfrm>
              <a:off x="3510910" y="4996172"/>
              <a:ext cx="969264" cy="722120"/>
            </a:xfrm>
            <a:prstGeom prst="rect">
              <a:avLst/>
            </a:prstGeom>
            <a:noFill/>
            <a:ln w="9525">
              <a:noFill/>
              <a:miter lim="800000"/>
              <a:headEnd/>
              <a:tailEnd/>
            </a:ln>
          </p:spPr>
        </p:pic>
        <p:sp>
          <p:nvSpPr>
            <p:cNvPr id="52250" name="TextBox 59"/>
            <p:cNvSpPr txBox="1">
              <a:spLocks noChangeArrowheads="1"/>
            </p:cNvSpPr>
            <p:nvPr/>
          </p:nvSpPr>
          <p:spPr bwMode="auto">
            <a:xfrm>
              <a:off x="3641845" y="5262803"/>
              <a:ext cx="705733" cy="281530"/>
            </a:xfrm>
            <a:prstGeom prst="rect">
              <a:avLst/>
            </a:prstGeom>
            <a:noFill/>
            <a:ln w="9525">
              <a:noFill/>
              <a:miter lim="800000"/>
              <a:headEnd/>
              <a:tailEnd/>
            </a:ln>
          </p:spPr>
          <p:txBody>
            <a:bodyPr wrap="none">
              <a:spAutoFit/>
            </a:bodyPr>
            <a:lstStyle/>
            <a:p>
              <a:pPr algn="ctr"/>
              <a:r>
                <a:rPr lang="fr-FR" sz="1400" b="1"/>
                <a:t>Supervision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 presetClass="emph" presetSubtype="1" nodeType="afterEffect">
                                  <p:stCondLst>
                                    <p:cond delay="0"/>
                                  </p:stCondLst>
                                  <p:iterate type="lt">
                                    <p:tmAbs val="0"/>
                                  </p:iterate>
                                  <p:childTnLst>
                                    <p:set>
                                      <p:cBhvr override="childStyle">
                                        <p:cTn id="11" dur="indefinite"/>
                                        <p:tgtEl>
                                          <p:spTgt spid="20">
                                            <p:txEl>
                                              <p:pRg st="0" end="0"/>
                                            </p:txEl>
                                          </p:spTgt>
                                        </p:tgtEl>
                                        <p:attrNameLst>
                                          <p:attrName>style.fontStyle</p:attrName>
                                        </p:attrNameLst>
                                      </p:cBhvr>
                                      <p:to>
                                        <p:strVal val="normal"/>
                                      </p:to>
                                    </p:set>
                                    <p:set>
                                      <p:cBhvr override="childStyle">
                                        <p:cTn id="12" dur="indefinite"/>
                                        <p:tgtEl>
                                          <p:spTgt spid="20">
                                            <p:txEl>
                                              <p:pRg st="0" end="0"/>
                                            </p:txEl>
                                          </p:spTgt>
                                        </p:tgtEl>
                                        <p:attrNameLst>
                                          <p:attrName>style.fontWeight</p:attrName>
                                        </p:attrNameLst>
                                      </p:cBhvr>
                                      <p:to>
                                        <p:strVal val="bold"/>
                                      </p:to>
                                    </p:set>
                                    <p:set>
                                      <p:cBhvr override="childStyle">
                                        <p:cTn id="13" dur="indefinite"/>
                                        <p:tgtEl>
                                          <p:spTgt spid="20">
                                            <p:txEl>
                                              <p:pRg st="0" end="0"/>
                                            </p:txEl>
                                          </p:spTgt>
                                        </p:tgtEl>
                                        <p:attrNameLst>
                                          <p:attrName>style.textDecorationUnderline</p:attrName>
                                        </p:attrNameLst>
                                      </p:cBhvr>
                                      <p:to>
                                        <p:strVal val="false"/>
                                      </p:to>
                                    </p:set>
                                  </p:childTnLst>
                                </p:cTn>
                              </p:par>
                              <p:par>
                                <p:cTn id="14" presetID="28" presetClass="emph" presetSubtype="0" fill="hold" nodeType="withEffect">
                                  <p:stCondLst>
                                    <p:cond delay="0"/>
                                  </p:stCondLst>
                                  <p:iterate type="lt">
                                    <p:tmPct val="10000"/>
                                  </p:iterate>
                                  <p:childTnLst>
                                    <p:animClr clrSpc="rgb" dir="cw">
                                      <p:cBhvr override="childStyle">
                                        <p:cTn id="15" dur="500" fill="hold"/>
                                        <p:tgtEl>
                                          <p:spTgt spid="20">
                                            <p:txEl>
                                              <p:pRg st="0" end="0"/>
                                            </p:txEl>
                                          </p:spTgt>
                                        </p:tgtEl>
                                        <p:attrNameLst>
                                          <p:attrName>style.color</p:attrName>
                                        </p:attrNameLst>
                                      </p:cBhvr>
                                      <p:to>
                                        <a:srgbClr val="CC3300"/>
                                      </p:to>
                                    </p:animClr>
                                    <p:animClr clrSpc="rgb" dir="cw">
                                      <p:cBhvr>
                                        <p:cTn id="16" dur="500" fill="hold"/>
                                        <p:tgtEl>
                                          <p:spTgt spid="20">
                                            <p:txEl>
                                              <p:pRg st="0" end="0"/>
                                            </p:txEl>
                                          </p:spTgt>
                                        </p:tgtEl>
                                        <p:attrNameLst>
                                          <p:attrName>fillcolor</p:attrName>
                                        </p:attrNameLst>
                                      </p:cBhvr>
                                      <p:to>
                                        <a:srgbClr val="CC3300"/>
                                      </p:to>
                                    </p:animClr>
                                    <p:set>
                                      <p:cBhvr>
                                        <p:cTn id="17" dur="500" fill="hold"/>
                                        <p:tgtEl>
                                          <p:spTgt spid="20">
                                            <p:txEl>
                                              <p:pRg st="0" end="0"/>
                                            </p:txEl>
                                          </p:spTgt>
                                        </p:tgtEl>
                                        <p:attrNameLst>
                                          <p:attrName>fill.type</p:attrName>
                                        </p:attrNameLst>
                                      </p:cBhvr>
                                      <p:to>
                                        <p:strVal val="solid"/>
                                      </p:to>
                                    </p:set>
                                    <p:anim to="1.5" calcmode="lin" valueType="num">
                                      <p:cBhvr override="childStyle">
                                        <p:cTn id="18" dur="500" fill="hold"/>
                                        <p:tgtEl>
                                          <p:spTgt spid="20">
                                            <p:txEl>
                                              <p:pRg st="0" end="0"/>
                                            </p:txEl>
                                          </p:spTgt>
                                        </p:tgtEl>
                                        <p:attrNameLst>
                                          <p:attrName>style.fontSize</p:attrName>
                                        </p:attrNameLst>
                                      </p:cBhvr>
                                    </p:anim>
                                  </p:childTnLst>
                                </p:cTn>
                              </p:par>
                            </p:childTnLst>
                          </p:cTn>
                        </p:par>
                        <p:par>
                          <p:cTn id="19" fill="hold">
                            <p:stCondLst>
                              <p:cond delay="2350"/>
                            </p:stCondLst>
                            <p:childTnLst>
                              <p:par>
                                <p:cTn id="20" presetID="5" presetClass="emph" presetSubtype="1" nodeType="afterEffect">
                                  <p:stCondLst>
                                    <p:cond delay="0"/>
                                  </p:stCondLst>
                                  <p:iterate type="lt">
                                    <p:tmAbs val="0"/>
                                  </p:iterate>
                                  <p:childTnLst>
                                    <p:set>
                                      <p:cBhvr override="childStyle">
                                        <p:cTn id="21" dur="indefinite"/>
                                        <p:tgtEl>
                                          <p:spTgt spid="69">
                                            <p:txEl>
                                              <p:pRg st="0" end="0"/>
                                            </p:txEl>
                                          </p:spTgt>
                                        </p:tgtEl>
                                        <p:attrNameLst>
                                          <p:attrName>style.fontStyle</p:attrName>
                                        </p:attrNameLst>
                                      </p:cBhvr>
                                      <p:to>
                                        <p:strVal val="normal"/>
                                      </p:to>
                                    </p:set>
                                    <p:set>
                                      <p:cBhvr override="childStyle">
                                        <p:cTn id="22" dur="indefinite"/>
                                        <p:tgtEl>
                                          <p:spTgt spid="69">
                                            <p:txEl>
                                              <p:pRg st="0" end="0"/>
                                            </p:txEl>
                                          </p:spTgt>
                                        </p:tgtEl>
                                        <p:attrNameLst>
                                          <p:attrName>style.fontWeight</p:attrName>
                                        </p:attrNameLst>
                                      </p:cBhvr>
                                      <p:to>
                                        <p:strVal val="bold"/>
                                      </p:to>
                                    </p:set>
                                    <p:set>
                                      <p:cBhvr override="childStyle">
                                        <p:cTn id="23" dur="indefinite"/>
                                        <p:tgtEl>
                                          <p:spTgt spid="69">
                                            <p:txEl>
                                              <p:pRg st="0" end="0"/>
                                            </p:txEl>
                                          </p:spTgt>
                                        </p:tgtEl>
                                        <p:attrNameLst>
                                          <p:attrName>style.textDecorationUnderline</p:attrName>
                                        </p:attrNameLst>
                                      </p:cBhvr>
                                      <p:to>
                                        <p:strVal val="false"/>
                                      </p:to>
                                    </p:set>
                                  </p:childTnLst>
                                </p:cTn>
                              </p:par>
                              <p:par>
                                <p:cTn id="24" presetID="28" presetClass="emph" presetSubtype="0" fill="hold" nodeType="withEffect">
                                  <p:stCondLst>
                                    <p:cond delay="0"/>
                                  </p:stCondLst>
                                  <p:iterate type="lt">
                                    <p:tmPct val="10000"/>
                                  </p:iterate>
                                  <p:childTnLst>
                                    <p:animClr clrSpc="rgb" dir="cw">
                                      <p:cBhvr override="childStyle">
                                        <p:cTn id="25" dur="500" fill="hold"/>
                                        <p:tgtEl>
                                          <p:spTgt spid="69">
                                            <p:txEl>
                                              <p:pRg st="0" end="0"/>
                                            </p:txEl>
                                          </p:spTgt>
                                        </p:tgtEl>
                                        <p:attrNameLst>
                                          <p:attrName>style.color</p:attrName>
                                        </p:attrNameLst>
                                      </p:cBhvr>
                                      <p:to>
                                        <a:srgbClr val="CC3300"/>
                                      </p:to>
                                    </p:animClr>
                                    <p:animClr clrSpc="rgb" dir="cw">
                                      <p:cBhvr>
                                        <p:cTn id="26" dur="500" fill="hold"/>
                                        <p:tgtEl>
                                          <p:spTgt spid="69">
                                            <p:txEl>
                                              <p:pRg st="0" end="0"/>
                                            </p:txEl>
                                          </p:spTgt>
                                        </p:tgtEl>
                                        <p:attrNameLst>
                                          <p:attrName>fillcolor</p:attrName>
                                        </p:attrNameLst>
                                      </p:cBhvr>
                                      <p:to>
                                        <a:srgbClr val="CC3300"/>
                                      </p:to>
                                    </p:animClr>
                                    <p:set>
                                      <p:cBhvr>
                                        <p:cTn id="27" dur="500" fill="hold"/>
                                        <p:tgtEl>
                                          <p:spTgt spid="69">
                                            <p:txEl>
                                              <p:pRg st="0" end="0"/>
                                            </p:txEl>
                                          </p:spTgt>
                                        </p:tgtEl>
                                        <p:attrNameLst>
                                          <p:attrName>fill.type</p:attrName>
                                        </p:attrNameLst>
                                      </p:cBhvr>
                                      <p:to>
                                        <p:strVal val="solid"/>
                                      </p:to>
                                    </p:set>
                                    <p:anim to="1.5" calcmode="lin" valueType="num">
                                      <p:cBhvr override="childStyle">
                                        <p:cTn id="28" dur="500" fill="hold"/>
                                        <p:tgtEl>
                                          <p:spTgt spid="69">
                                            <p:txEl>
                                              <p:pRg st="0" end="0"/>
                                            </p:txEl>
                                          </p:spTgt>
                                        </p:tgtEl>
                                        <p:attrNameLst>
                                          <p:attrName>style.fontSize</p:attrName>
                                        </p:attrNameLst>
                                      </p:cBhvr>
                                    </p:anim>
                                  </p:childTnLst>
                                </p:cTn>
                              </p:par>
                            </p:childTnLst>
                          </p:cTn>
                        </p:par>
                        <p:par>
                          <p:cTn id="29" fill="hold">
                            <p:stCondLst>
                              <p:cond delay="3550"/>
                            </p:stCondLst>
                            <p:childTnLst>
                              <p:par>
                                <p:cTn id="30" presetID="28" presetClass="emph" presetSubtype="0" fill="hold" nodeType="afterEffect">
                                  <p:stCondLst>
                                    <p:cond delay="0"/>
                                  </p:stCondLst>
                                  <p:iterate type="lt">
                                    <p:tmPct val="10000"/>
                                  </p:iterate>
                                  <p:childTnLst>
                                    <p:animClr clrSpc="rgb" dir="cw">
                                      <p:cBhvr override="childStyle">
                                        <p:cTn id="31" dur="500" fill="hold"/>
                                        <p:tgtEl>
                                          <p:spTgt spid="62">
                                            <p:txEl>
                                              <p:pRg st="0" end="0"/>
                                            </p:txEl>
                                          </p:spTgt>
                                        </p:tgtEl>
                                        <p:attrNameLst>
                                          <p:attrName>style.color</p:attrName>
                                        </p:attrNameLst>
                                      </p:cBhvr>
                                      <p:to>
                                        <a:srgbClr val="CC3300"/>
                                      </p:to>
                                    </p:animClr>
                                    <p:animClr clrSpc="rgb" dir="cw">
                                      <p:cBhvr>
                                        <p:cTn id="32" dur="500" fill="hold"/>
                                        <p:tgtEl>
                                          <p:spTgt spid="62">
                                            <p:txEl>
                                              <p:pRg st="0" end="0"/>
                                            </p:txEl>
                                          </p:spTgt>
                                        </p:tgtEl>
                                        <p:attrNameLst>
                                          <p:attrName>fillcolor</p:attrName>
                                        </p:attrNameLst>
                                      </p:cBhvr>
                                      <p:to>
                                        <a:srgbClr val="CC3300"/>
                                      </p:to>
                                    </p:animClr>
                                    <p:set>
                                      <p:cBhvr>
                                        <p:cTn id="33" dur="500" fill="hold"/>
                                        <p:tgtEl>
                                          <p:spTgt spid="62">
                                            <p:txEl>
                                              <p:pRg st="0" end="0"/>
                                            </p:txEl>
                                          </p:spTgt>
                                        </p:tgtEl>
                                        <p:attrNameLst>
                                          <p:attrName>fill.type</p:attrName>
                                        </p:attrNameLst>
                                      </p:cBhvr>
                                      <p:to>
                                        <p:strVal val="solid"/>
                                      </p:to>
                                    </p:set>
                                    <p:anim to="1.5" calcmode="lin" valueType="num">
                                      <p:cBhvr override="childStyle">
                                        <p:cTn id="34" dur="500" fill="hold"/>
                                        <p:tgtEl>
                                          <p:spTgt spid="62">
                                            <p:txEl>
                                              <p:pRg st="0" end="0"/>
                                            </p:txEl>
                                          </p:spTgt>
                                        </p:tgtEl>
                                        <p:attrNameLst>
                                          <p:attrName>style.fontSize</p:attrName>
                                        </p:attrNameLst>
                                      </p:cBhvr>
                                    </p:anim>
                                  </p:childTnLst>
                                </p:cTn>
                              </p:par>
                              <p:par>
                                <p:cTn id="35" presetID="1" presetClass="exit" presetSubtype="0" fill="hold" nodeType="withEffect">
                                  <p:stCondLst>
                                    <p:cond delay="0"/>
                                  </p:stCondLst>
                                  <p:childTnLst>
                                    <p:set>
                                      <p:cBhvr>
                                        <p:cTn id="36" dur="1" fill="hold">
                                          <p:stCondLst>
                                            <p:cond delay="0"/>
                                          </p:stCondLst>
                                        </p:cTn>
                                        <p:tgtEl>
                                          <p:spTgt spid="62">
                                            <p:txEl>
                                              <p:pRg st="1" end="1"/>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2">
                                            <p:txEl>
                                              <p:pRg st="2" end="2"/>
                                            </p:txEl>
                                          </p:spTgt>
                                        </p:tgtEl>
                                        <p:attrNameLst>
                                          <p:attrName>style.visibility</p:attrName>
                                        </p:attrNameLst>
                                      </p:cBhvr>
                                      <p:to>
                                        <p:strVal val="hidden"/>
                                      </p:to>
                                    </p:set>
                                  </p:childTnLst>
                                </p:cTn>
                              </p:par>
                            </p:childTnLst>
                          </p:cTn>
                        </p:par>
                        <p:par>
                          <p:cTn id="39" fill="hold">
                            <p:stCondLst>
                              <p:cond delay="5950"/>
                            </p:stCondLst>
                            <p:childTnLst>
                              <p:par>
                                <p:cTn id="40" presetID="28" presetClass="emph" presetSubtype="0" fill="hold" nodeType="afterEffect">
                                  <p:stCondLst>
                                    <p:cond delay="0"/>
                                  </p:stCondLst>
                                  <p:iterate type="lt">
                                    <p:tmPct val="10000"/>
                                  </p:iterate>
                                  <p:childTnLst>
                                    <p:animClr clrSpc="rgb" dir="cw">
                                      <p:cBhvr override="childStyle">
                                        <p:cTn id="41" dur="500" fill="hold"/>
                                        <p:tgtEl>
                                          <p:spTgt spid="77">
                                            <p:txEl>
                                              <p:pRg st="2" end="2"/>
                                            </p:txEl>
                                          </p:spTgt>
                                        </p:tgtEl>
                                        <p:attrNameLst>
                                          <p:attrName>style.color</p:attrName>
                                        </p:attrNameLst>
                                      </p:cBhvr>
                                      <p:to>
                                        <a:srgbClr val="CC3300"/>
                                      </p:to>
                                    </p:animClr>
                                    <p:animClr clrSpc="rgb" dir="cw">
                                      <p:cBhvr>
                                        <p:cTn id="42" dur="500" fill="hold"/>
                                        <p:tgtEl>
                                          <p:spTgt spid="77">
                                            <p:txEl>
                                              <p:pRg st="2" end="2"/>
                                            </p:txEl>
                                          </p:spTgt>
                                        </p:tgtEl>
                                        <p:attrNameLst>
                                          <p:attrName>fillcolor</p:attrName>
                                        </p:attrNameLst>
                                      </p:cBhvr>
                                      <p:to>
                                        <a:srgbClr val="CC3300"/>
                                      </p:to>
                                    </p:animClr>
                                    <p:set>
                                      <p:cBhvr>
                                        <p:cTn id="43" dur="500" fill="hold"/>
                                        <p:tgtEl>
                                          <p:spTgt spid="77">
                                            <p:txEl>
                                              <p:pRg st="2" end="2"/>
                                            </p:txEl>
                                          </p:spTgt>
                                        </p:tgtEl>
                                        <p:attrNameLst>
                                          <p:attrName>fill.type</p:attrName>
                                        </p:attrNameLst>
                                      </p:cBhvr>
                                      <p:to>
                                        <p:strVal val="solid"/>
                                      </p:to>
                                    </p:set>
                                    <p:anim to="1.5" calcmode="lin" valueType="num">
                                      <p:cBhvr override="childStyle">
                                        <p:cTn id="44" dur="500" fill="hold"/>
                                        <p:tgtEl>
                                          <p:spTgt spid="77">
                                            <p:txEl>
                                              <p:pRg st="2" end="2"/>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142852"/>
            <a:ext cx="8382000" cy="1218795"/>
          </a:xfrm>
        </p:spPr>
        <p:txBody>
          <a:bodyPr/>
          <a:lstStyle/>
          <a:p>
            <a:r>
              <a:rPr smtClean="0"/>
              <a:t>Chiffrement d'une base de données</a:t>
            </a:r>
            <a:endParaRPr lang="fr-FR" dirty="0"/>
          </a:p>
        </p:txBody>
      </p:sp>
      <p:sp>
        <p:nvSpPr>
          <p:cNvPr id="3" name="ZoneTexte 2"/>
          <p:cNvSpPr txBox="1"/>
          <p:nvPr/>
        </p:nvSpPr>
        <p:spPr>
          <a:xfrm>
            <a:off x="612396" y="1963024"/>
            <a:ext cx="8338657" cy="3539430"/>
          </a:xfrm>
          <a:prstGeom prst="rect">
            <a:avLst/>
          </a:prstGeom>
          <a:solidFill>
            <a:schemeClr val="tx1"/>
          </a:solidFill>
        </p:spPr>
        <p:txBody>
          <a:bodyPr wrap="square" rtlCol="0">
            <a:spAutoFit/>
          </a:bodyPr>
          <a:lstStyle/>
          <a:p>
            <a:r>
              <a:rPr lang="fr-FR" sz="1400" dirty="0" smtClean="0">
                <a:solidFill>
                  <a:schemeClr val="bg1"/>
                </a:solidFill>
                <a:latin typeface="Lucida Console" pitchFamily="49" charset="0"/>
              </a:rPr>
              <a:t>USE master;</a:t>
            </a:r>
          </a:p>
          <a:p>
            <a:r>
              <a:rPr lang="fr-FR" sz="1400" dirty="0" smtClean="0">
                <a:solidFill>
                  <a:schemeClr val="bg1"/>
                </a:solidFill>
                <a:latin typeface="Lucida Console" pitchFamily="49" charset="0"/>
              </a:rPr>
              <a:t>GO</a:t>
            </a:r>
          </a:p>
          <a:p>
            <a:r>
              <a:rPr lang="fr-FR" sz="1400" dirty="0" smtClean="0">
                <a:solidFill>
                  <a:schemeClr val="bg1"/>
                </a:solidFill>
                <a:latin typeface="Lucida Console" pitchFamily="49" charset="0"/>
              </a:rPr>
              <a:t>CREATE MASTER KEY ENCRYPTION BY PASSWORD = '&lt;</a:t>
            </a:r>
            <a:r>
              <a:rPr lang="fr-FR" sz="1400" dirty="0" err="1" smtClean="0">
                <a:solidFill>
                  <a:schemeClr val="bg1"/>
                </a:solidFill>
                <a:latin typeface="Lucida Console" pitchFamily="49" charset="0"/>
              </a:rPr>
              <a:t>UseStrongPasswordHere</a:t>
            </a:r>
            <a:r>
              <a:rPr lang="fr-FR" sz="1400" dirty="0" smtClean="0">
                <a:solidFill>
                  <a:schemeClr val="bg1"/>
                </a:solidFill>
                <a:latin typeface="Lucida Console" pitchFamily="49" charset="0"/>
              </a:rPr>
              <a:t>&gt;';</a:t>
            </a:r>
          </a:p>
          <a:p>
            <a:r>
              <a:rPr lang="fr-FR" sz="1400" dirty="0" smtClean="0">
                <a:solidFill>
                  <a:schemeClr val="bg1"/>
                </a:solidFill>
                <a:latin typeface="Lucida Console" pitchFamily="49" charset="0"/>
              </a:rPr>
              <a:t>go</a:t>
            </a:r>
          </a:p>
          <a:p>
            <a:r>
              <a:rPr lang="fr-FR" sz="1400" dirty="0" smtClean="0">
                <a:solidFill>
                  <a:schemeClr val="bg1"/>
                </a:solidFill>
                <a:latin typeface="Lucida Console" pitchFamily="49" charset="0"/>
              </a:rPr>
              <a:t>CREATE CERTIFICATE </a:t>
            </a:r>
            <a:r>
              <a:rPr lang="fr-FR" sz="1400" dirty="0" err="1" smtClean="0">
                <a:solidFill>
                  <a:schemeClr val="bg1"/>
                </a:solidFill>
                <a:latin typeface="Lucida Console" pitchFamily="49" charset="0"/>
              </a:rPr>
              <a:t>MyServerCert</a:t>
            </a:r>
            <a:r>
              <a:rPr lang="fr-FR" sz="1400" dirty="0" smtClean="0">
                <a:solidFill>
                  <a:schemeClr val="bg1"/>
                </a:solidFill>
                <a:latin typeface="Lucida Console" pitchFamily="49" charset="0"/>
              </a:rPr>
              <a:t> WITH SUBJECT = '</a:t>
            </a:r>
            <a:r>
              <a:rPr lang="fr-FR" sz="1400" dirty="0" err="1" smtClean="0">
                <a:solidFill>
                  <a:schemeClr val="bg1"/>
                </a:solidFill>
                <a:latin typeface="Lucida Console" pitchFamily="49" charset="0"/>
              </a:rPr>
              <a:t>My</a:t>
            </a:r>
            <a:r>
              <a:rPr lang="fr-FR" sz="1400" dirty="0" smtClean="0">
                <a:solidFill>
                  <a:schemeClr val="bg1"/>
                </a:solidFill>
                <a:latin typeface="Lucida Console" pitchFamily="49" charset="0"/>
              </a:rPr>
              <a:t> DEK </a:t>
            </a:r>
            <a:r>
              <a:rPr lang="fr-FR" sz="1400" dirty="0" err="1" smtClean="0">
                <a:solidFill>
                  <a:schemeClr val="bg1"/>
                </a:solidFill>
                <a:latin typeface="Lucida Console" pitchFamily="49" charset="0"/>
              </a:rPr>
              <a:t>Certificate</a:t>
            </a:r>
            <a:r>
              <a:rPr lang="fr-FR" sz="1400" dirty="0" smtClean="0">
                <a:solidFill>
                  <a:schemeClr val="bg1"/>
                </a:solidFill>
                <a:latin typeface="Lucida Console" pitchFamily="49" charset="0"/>
              </a:rPr>
              <a:t>'</a:t>
            </a:r>
          </a:p>
          <a:p>
            <a:r>
              <a:rPr lang="fr-FR" sz="1400" dirty="0" smtClean="0">
                <a:solidFill>
                  <a:schemeClr val="bg1"/>
                </a:solidFill>
                <a:latin typeface="Lucida Console" pitchFamily="49" charset="0"/>
              </a:rPr>
              <a:t>Go</a:t>
            </a:r>
          </a:p>
          <a:p>
            <a:endParaRPr lang="fr-FR" sz="1400" dirty="0" smtClean="0">
              <a:solidFill>
                <a:schemeClr val="bg1"/>
              </a:solidFill>
              <a:latin typeface="Lucida Console" pitchFamily="49" charset="0"/>
            </a:endParaRPr>
          </a:p>
          <a:p>
            <a:r>
              <a:rPr lang="fr-FR" sz="1400" dirty="0" smtClean="0">
                <a:solidFill>
                  <a:schemeClr val="bg1"/>
                </a:solidFill>
                <a:latin typeface="Lucida Console" pitchFamily="49" charset="0"/>
              </a:rPr>
              <a:t>USE </a:t>
            </a:r>
            <a:r>
              <a:rPr lang="fr-FR" sz="1400" dirty="0" err="1" smtClean="0">
                <a:solidFill>
                  <a:schemeClr val="bg1"/>
                </a:solidFill>
                <a:latin typeface="Lucida Console" pitchFamily="49" charset="0"/>
              </a:rPr>
              <a:t>AdventureWorks</a:t>
            </a:r>
            <a:endParaRPr lang="fr-FR" sz="1400" dirty="0" smtClean="0">
              <a:solidFill>
                <a:schemeClr val="bg1"/>
              </a:solidFill>
              <a:latin typeface="Lucida Console" pitchFamily="49" charset="0"/>
            </a:endParaRPr>
          </a:p>
          <a:p>
            <a:r>
              <a:rPr lang="fr-FR" sz="1400" dirty="0" smtClean="0">
                <a:solidFill>
                  <a:schemeClr val="bg1"/>
                </a:solidFill>
                <a:latin typeface="Lucida Console" pitchFamily="49" charset="0"/>
              </a:rPr>
              <a:t>GO</a:t>
            </a:r>
          </a:p>
          <a:p>
            <a:r>
              <a:rPr lang="fr-FR" sz="1400" dirty="0" smtClean="0">
                <a:solidFill>
                  <a:schemeClr val="bg1"/>
                </a:solidFill>
                <a:latin typeface="Lucida Console" pitchFamily="49" charset="0"/>
              </a:rPr>
              <a:t>CREATE DATABASE ENCRYPTION KEY</a:t>
            </a:r>
          </a:p>
          <a:p>
            <a:r>
              <a:rPr lang="fr-FR" sz="1400" dirty="0" smtClean="0">
                <a:solidFill>
                  <a:schemeClr val="bg1"/>
                </a:solidFill>
                <a:latin typeface="Lucida Console" pitchFamily="49" charset="0"/>
              </a:rPr>
              <a:t>WITH ALGORITHM = AES_128</a:t>
            </a:r>
          </a:p>
          <a:p>
            <a:r>
              <a:rPr lang="fr-FR" sz="1400" dirty="0" smtClean="0">
                <a:solidFill>
                  <a:schemeClr val="bg1"/>
                </a:solidFill>
                <a:latin typeface="Lucida Console" pitchFamily="49" charset="0"/>
              </a:rPr>
              <a:t>ENCRYPTION BY SERVER CERTIFICATE </a:t>
            </a:r>
            <a:r>
              <a:rPr lang="fr-FR" sz="1400" dirty="0" err="1" smtClean="0">
                <a:solidFill>
                  <a:schemeClr val="bg1"/>
                </a:solidFill>
                <a:latin typeface="Lucida Console" pitchFamily="49" charset="0"/>
              </a:rPr>
              <a:t>MyServerCert</a:t>
            </a:r>
            <a:endParaRPr lang="fr-FR" sz="1400" dirty="0" smtClean="0">
              <a:solidFill>
                <a:schemeClr val="bg1"/>
              </a:solidFill>
              <a:latin typeface="Lucida Console" pitchFamily="49" charset="0"/>
            </a:endParaRPr>
          </a:p>
          <a:p>
            <a:r>
              <a:rPr lang="fr-FR" sz="1400" dirty="0" smtClean="0">
                <a:solidFill>
                  <a:schemeClr val="bg1"/>
                </a:solidFill>
                <a:latin typeface="Lucida Console" pitchFamily="49" charset="0"/>
              </a:rPr>
              <a:t>GO</a:t>
            </a:r>
          </a:p>
          <a:p>
            <a:r>
              <a:rPr lang="fr-FR" sz="1400" dirty="0" smtClean="0">
                <a:solidFill>
                  <a:schemeClr val="bg1"/>
                </a:solidFill>
                <a:latin typeface="Lucida Console" pitchFamily="49" charset="0"/>
              </a:rPr>
              <a:t>ALTER DATABASE </a:t>
            </a:r>
            <a:r>
              <a:rPr lang="fr-FR" sz="1400" dirty="0" err="1" smtClean="0">
                <a:solidFill>
                  <a:schemeClr val="bg1"/>
                </a:solidFill>
                <a:latin typeface="Lucida Console" pitchFamily="49" charset="0"/>
              </a:rPr>
              <a:t>AdventureWorks</a:t>
            </a:r>
            <a:endParaRPr lang="fr-FR" sz="1400" dirty="0" smtClean="0">
              <a:solidFill>
                <a:schemeClr val="bg1"/>
              </a:solidFill>
              <a:latin typeface="Lucida Console" pitchFamily="49" charset="0"/>
            </a:endParaRPr>
          </a:p>
          <a:p>
            <a:r>
              <a:rPr lang="fr-FR" sz="1400" dirty="0" smtClean="0">
                <a:solidFill>
                  <a:schemeClr val="bg1"/>
                </a:solidFill>
                <a:latin typeface="Lucida Console" pitchFamily="49" charset="0"/>
              </a:rPr>
              <a:t>SET ENCRYPTION ON</a:t>
            </a:r>
          </a:p>
          <a:p>
            <a:r>
              <a:rPr lang="fr-FR" sz="1400" dirty="0" smtClean="0">
                <a:solidFill>
                  <a:schemeClr val="bg1"/>
                </a:solidFill>
                <a:latin typeface="Lucida Console" pitchFamily="49" charset="0"/>
              </a:rPr>
              <a:t>GO</a:t>
            </a:r>
            <a:endParaRPr lang="fr-FR" sz="1400" dirty="0">
              <a:solidFill>
                <a:schemeClr val="bg1"/>
              </a:solidFill>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 name="Isosceles Triangle 23"/>
          <p:cNvSpPr/>
          <p:nvPr/>
        </p:nvSpPr>
        <p:spPr bwMode="ltGray">
          <a:xfrm rot="13535431">
            <a:off x="3642793" y="252259"/>
            <a:ext cx="4547060" cy="3780794"/>
          </a:xfrm>
          <a:prstGeom prst="triangle">
            <a:avLst/>
          </a:prstGeom>
          <a:gradFill flip="none" rotWithShape="1">
            <a:gsLst>
              <a:gs pos="0">
                <a:srgbClr val="02024A">
                  <a:alpha val="20000"/>
                </a:srgbClr>
              </a:gs>
              <a:gs pos="50000">
                <a:srgbClr val="FF9929">
                  <a:alpha val="58000"/>
                </a:srgbClr>
              </a:gs>
              <a:gs pos="100000">
                <a:srgbClr val="02024A">
                  <a:alpha val="0"/>
                </a:srgbClr>
              </a:gs>
            </a:gsLst>
            <a:lin ang="5400000" scaled="1"/>
            <a:tileRect/>
          </a:gradFill>
          <a:ln>
            <a:noFill/>
            <a:headEnd type="none" w="med" len="med"/>
            <a:tailEnd type="none" w="med" len="med"/>
          </a:ln>
          <a:effectLst>
            <a:softEdge rad="63500"/>
          </a:effectLst>
          <a:scene3d>
            <a:camera prst="orthographicFront" fov="0">
              <a:rot lat="0" lon="0" rev="0"/>
            </a:camera>
            <a:lightRig rig="threePt" dir="t">
              <a:rot lat="0" lon="0" rev="1800000"/>
            </a:lightRig>
          </a:scene3d>
          <a:sp3d prstMaterial="matte">
            <a:bevelT h="20000"/>
          </a:sp3d>
        </p:spPr>
        <p:txBody>
          <a:bodyPr lIns="109724" tIns="54862" rIns="109724" bIns="54862" anchor="ctr"/>
          <a:lstStyle/>
          <a:p>
            <a:pPr algn="ctr" defTabSz="1096919">
              <a:defRPr/>
            </a:pPr>
            <a:endParaRPr lang="fr-FR" sz="2800" kern="0" dirty="0">
              <a:solidFill>
                <a:srgbClr val="FFFFFF"/>
              </a:solidFill>
              <a:effectLst>
                <a:outerShdw blurRad="38100" dist="38100" dir="2700000" algn="tl">
                  <a:srgbClr val="000000">
                    <a:alpha val="43137"/>
                  </a:srgbClr>
                </a:outerShdw>
              </a:effectLst>
              <a:latin typeface="Arial"/>
            </a:endParaRPr>
          </a:p>
        </p:txBody>
      </p:sp>
      <p:sp>
        <p:nvSpPr>
          <p:cNvPr id="61" name="Isosceles Triangle 22"/>
          <p:cNvSpPr/>
          <p:nvPr/>
        </p:nvSpPr>
        <p:spPr bwMode="ltGray">
          <a:xfrm rot="13535431" flipH="1" flipV="1">
            <a:off x="903341" y="2874901"/>
            <a:ext cx="4547060" cy="3780794"/>
          </a:xfrm>
          <a:prstGeom prst="triangle">
            <a:avLst/>
          </a:prstGeom>
          <a:gradFill flip="none" rotWithShape="1">
            <a:gsLst>
              <a:gs pos="0">
                <a:srgbClr val="02024A">
                  <a:alpha val="20000"/>
                </a:srgbClr>
              </a:gs>
              <a:gs pos="50000">
                <a:srgbClr val="BA5B20">
                  <a:alpha val="70000"/>
                </a:srgbClr>
              </a:gs>
              <a:gs pos="100000">
                <a:srgbClr val="02024A">
                  <a:alpha val="0"/>
                </a:srgbClr>
              </a:gs>
            </a:gsLst>
            <a:lin ang="5400000" scaled="1"/>
            <a:tileRect/>
          </a:gradFill>
          <a:ln>
            <a:noFill/>
            <a:headEnd type="none" w="med" len="med"/>
            <a:tailEnd type="none" w="med" len="med"/>
          </a:ln>
          <a:effectLst>
            <a:softEdge rad="63500"/>
          </a:effectLst>
          <a:scene3d>
            <a:camera prst="orthographicFront" fov="0">
              <a:rot lat="0" lon="0" rev="0"/>
            </a:camera>
            <a:lightRig rig="threePt" dir="t">
              <a:rot lat="0" lon="0" rev="1800000"/>
            </a:lightRig>
          </a:scene3d>
          <a:sp3d prstMaterial="matte">
            <a:bevelT h="20000"/>
          </a:sp3d>
        </p:spPr>
        <p:txBody>
          <a:bodyPr lIns="109724" tIns="54862" rIns="109724" bIns="54862" anchor="ctr"/>
          <a:lstStyle/>
          <a:p>
            <a:pPr algn="ctr" defTabSz="1096919">
              <a:defRPr/>
            </a:pPr>
            <a:endParaRPr lang="fr-FR" sz="2800" kern="0" dirty="0">
              <a:solidFill>
                <a:srgbClr val="FFFFFF"/>
              </a:solidFill>
              <a:effectLst>
                <a:outerShdw blurRad="38100" dist="38100" dir="2700000" algn="tl">
                  <a:srgbClr val="000000">
                    <a:alpha val="43137"/>
                  </a:srgbClr>
                </a:outerShdw>
              </a:effectLst>
              <a:latin typeface="Arial"/>
            </a:endParaRPr>
          </a:p>
        </p:txBody>
      </p:sp>
      <p:sp>
        <p:nvSpPr>
          <p:cNvPr id="62" name="Isosceles Triangle 21"/>
          <p:cNvSpPr/>
          <p:nvPr/>
        </p:nvSpPr>
        <p:spPr bwMode="ltGray">
          <a:xfrm rot="8064569" flipH="1">
            <a:off x="959952" y="252259"/>
            <a:ext cx="4547060" cy="3780794"/>
          </a:xfrm>
          <a:prstGeom prst="triangle">
            <a:avLst/>
          </a:prstGeom>
          <a:gradFill flip="none" rotWithShape="1">
            <a:gsLst>
              <a:gs pos="0">
                <a:srgbClr val="02024A">
                  <a:alpha val="20000"/>
                </a:srgbClr>
              </a:gs>
              <a:gs pos="50000">
                <a:srgbClr val="7DCC2E">
                  <a:lumMod val="50000"/>
                  <a:alpha val="70000"/>
                </a:srgbClr>
              </a:gs>
              <a:gs pos="100000">
                <a:srgbClr val="02024A">
                  <a:alpha val="0"/>
                </a:srgbClr>
              </a:gs>
            </a:gsLst>
            <a:lin ang="5400000" scaled="1"/>
            <a:tileRect/>
          </a:gradFill>
          <a:ln>
            <a:noFill/>
            <a:headEnd type="none" w="med" len="med"/>
            <a:tailEnd type="none" w="med" len="med"/>
          </a:ln>
          <a:effectLst>
            <a:softEdge rad="63500"/>
          </a:effectLst>
          <a:scene3d>
            <a:camera prst="orthographicFront" fov="0">
              <a:rot lat="0" lon="0" rev="0"/>
            </a:camera>
            <a:lightRig rig="threePt" dir="t">
              <a:rot lat="0" lon="0" rev="1800000"/>
            </a:lightRig>
          </a:scene3d>
          <a:sp3d prstMaterial="matte">
            <a:bevelT h="20000"/>
          </a:sp3d>
        </p:spPr>
        <p:txBody>
          <a:bodyPr lIns="109724" tIns="54862" rIns="109724" bIns="54862" anchor="ctr"/>
          <a:lstStyle/>
          <a:p>
            <a:pPr algn="ctr" defTabSz="1096919">
              <a:defRPr/>
            </a:pPr>
            <a:endParaRPr lang="fr-FR" sz="2800" kern="0" dirty="0">
              <a:solidFill>
                <a:srgbClr val="FFFFFF"/>
              </a:solidFill>
              <a:effectLst>
                <a:outerShdw blurRad="38100" dist="38100" dir="2700000" algn="tl">
                  <a:srgbClr val="000000">
                    <a:alpha val="43137"/>
                  </a:srgbClr>
                </a:outerShdw>
              </a:effectLst>
              <a:latin typeface="Arial"/>
            </a:endParaRPr>
          </a:p>
        </p:txBody>
      </p:sp>
      <p:sp>
        <p:nvSpPr>
          <p:cNvPr id="63" name="Isosceles Triangle 24"/>
          <p:cNvSpPr/>
          <p:nvPr/>
        </p:nvSpPr>
        <p:spPr bwMode="ltGray">
          <a:xfrm rot="8064569" flipV="1">
            <a:off x="3653914" y="2874901"/>
            <a:ext cx="4547060" cy="3780794"/>
          </a:xfrm>
          <a:prstGeom prst="triangle">
            <a:avLst/>
          </a:prstGeom>
          <a:gradFill flip="none" rotWithShape="1">
            <a:gsLst>
              <a:gs pos="0">
                <a:srgbClr val="02024A">
                  <a:alpha val="20000"/>
                </a:srgbClr>
              </a:gs>
              <a:gs pos="50000">
                <a:srgbClr val="267182">
                  <a:lumMod val="50000"/>
                </a:srgbClr>
              </a:gs>
              <a:gs pos="100000">
                <a:srgbClr val="02024A">
                  <a:alpha val="0"/>
                </a:srgbClr>
              </a:gs>
            </a:gsLst>
            <a:lin ang="5400000" scaled="1"/>
            <a:tileRect/>
          </a:gradFill>
          <a:ln>
            <a:noFill/>
            <a:headEnd type="none" w="med" len="med"/>
            <a:tailEnd type="none" w="med" len="med"/>
          </a:ln>
          <a:effectLst>
            <a:softEdge rad="63500"/>
          </a:effectLst>
          <a:scene3d>
            <a:camera prst="orthographicFront" fov="0">
              <a:rot lat="0" lon="0" rev="0"/>
            </a:camera>
            <a:lightRig rig="threePt" dir="t">
              <a:rot lat="0" lon="0" rev="1800000"/>
            </a:lightRig>
          </a:scene3d>
          <a:sp3d prstMaterial="matte">
            <a:bevelT h="20000"/>
          </a:sp3d>
        </p:spPr>
        <p:txBody>
          <a:bodyPr lIns="109724" tIns="54862" rIns="109724" bIns="54862" anchor="ctr"/>
          <a:lstStyle/>
          <a:p>
            <a:pPr algn="ctr" defTabSz="1096919">
              <a:defRPr/>
            </a:pPr>
            <a:endParaRPr lang="fr-FR" sz="2800" kern="0" dirty="0">
              <a:solidFill>
                <a:srgbClr val="FFFFFF"/>
              </a:solidFill>
              <a:effectLst>
                <a:outerShdw blurRad="38100" dist="38100" dir="2700000" algn="tl">
                  <a:srgbClr val="000000">
                    <a:alpha val="43137"/>
                  </a:srgbClr>
                </a:outerShdw>
              </a:effectLst>
              <a:latin typeface="Arial"/>
            </a:endParaRPr>
          </a:p>
        </p:txBody>
      </p:sp>
      <p:sp>
        <p:nvSpPr>
          <p:cNvPr id="65" name="Rounded Rectangle 4"/>
          <p:cNvSpPr/>
          <p:nvPr/>
        </p:nvSpPr>
        <p:spPr>
          <a:xfrm>
            <a:off x="5908675" y="4999038"/>
            <a:ext cx="2157413" cy="804862"/>
          </a:xfrm>
          <a:prstGeom prst="rect">
            <a:avLst/>
          </a:prstGeom>
          <a:noFill/>
          <a:ln>
            <a:noFill/>
          </a:ln>
          <a:effectLst/>
        </p:spPr>
        <p:txBody>
          <a:bodyPr lIns="60958" tIns="60958" rIns="60958" bIns="60958" spcCol="1270" anchor="ctr"/>
          <a:lstStyle/>
          <a:p>
            <a:pPr marL="0" lvl="1" algn="ctr" defTabSz="1096919">
              <a:defRPr/>
            </a:pPr>
            <a:r>
              <a:rPr lang="fr-FR" kern="0" dirty="0">
                <a:solidFill>
                  <a:srgbClr val="FFFFFF"/>
                </a:solidFill>
                <a:effectLst>
                  <a:outerShdw blurRad="38100" dist="38100" dir="2700000" algn="tl">
                    <a:srgbClr val="000000">
                      <a:alpha val="43137"/>
                    </a:srgbClr>
                  </a:outerShdw>
                </a:effectLst>
                <a:latin typeface="Arial"/>
              </a:rPr>
              <a:t>Historique et comparaison par rapport à des états précédents</a:t>
            </a:r>
          </a:p>
        </p:txBody>
      </p:sp>
      <p:sp>
        <p:nvSpPr>
          <p:cNvPr id="66" name="Rounded Rectangle 6"/>
          <p:cNvSpPr/>
          <p:nvPr/>
        </p:nvSpPr>
        <p:spPr>
          <a:xfrm>
            <a:off x="1592263" y="4941888"/>
            <a:ext cx="1849437" cy="919162"/>
          </a:xfrm>
          <a:prstGeom prst="rect">
            <a:avLst/>
          </a:prstGeom>
          <a:noFill/>
          <a:ln>
            <a:noFill/>
          </a:ln>
          <a:effectLst/>
        </p:spPr>
        <p:txBody>
          <a:bodyPr lIns="60958" tIns="60958" rIns="60958" bIns="60958" spcCol="1270" anchor="ctr"/>
          <a:lstStyle/>
          <a:p>
            <a:pPr marL="0" lvl="1" algn="ctr" defTabSz="1096919">
              <a:defRPr/>
            </a:pPr>
            <a:r>
              <a:rPr lang="fr-FR" kern="0" dirty="0">
                <a:solidFill>
                  <a:srgbClr val="FFFFFF"/>
                </a:solidFill>
                <a:effectLst>
                  <a:outerShdw blurRad="38100" dist="38100" dir="2700000" algn="tl">
                    <a:srgbClr val="000000">
                      <a:alpha val="43137"/>
                    </a:srgbClr>
                  </a:outerShdw>
                </a:effectLst>
                <a:latin typeface="Arial"/>
              </a:rPr>
              <a:t>Recherche des problèmes et Optimisation</a:t>
            </a:r>
          </a:p>
        </p:txBody>
      </p:sp>
      <p:sp>
        <p:nvSpPr>
          <p:cNvPr id="67" name="Rounded Rectangle 8"/>
          <p:cNvSpPr/>
          <p:nvPr/>
        </p:nvSpPr>
        <p:spPr>
          <a:xfrm>
            <a:off x="6024563" y="1552575"/>
            <a:ext cx="2219325" cy="917575"/>
          </a:xfrm>
          <a:prstGeom prst="rect">
            <a:avLst/>
          </a:prstGeom>
          <a:noFill/>
          <a:ln>
            <a:noFill/>
          </a:ln>
          <a:effectLst/>
        </p:spPr>
        <p:txBody>
          <a:bodyPr lIns="60958" tIns="60958" rIns="60958" bIns="60958" spcCol="1270"/>
          <a:lstStyle/>
          <a:p>
            <a:pPr marL="0" lvl="1" algn="ctr" defTabSz="1096919">
              <a:defRPr/>
            </a:pPr>
            <a:r>
              <a:rPr lang="fr-FR" kern="0" dirty="0">
                <a:solidFill>
                  <a:srgbClr val="FFFFFF"/>
                </a:solidFill>
                <a:effectLst>
                  <a:outerShdw blurRad="38100" dist="38100" dir="2700000" algn="tl">
                    <a:srgbClr val="000000">
                      <a:alpha val="43137"/>
                    </a:srgbClr>
                  </a:outerShdw>
                </a:effectLst>
                <a:latin typeface="Arial"/>
              </a:rPr>
              <a:t>Suivi de messages d’erreurs et de la performance</a:t>
            </a:r>
          </a:p>
        </p:txBody>
      </p:sp>
      <p:sp>
        <p:nvSpPr>
          <p:cNvPr id="68" name="Rounded Rectangle 10"/>
          <p:cNvSpPr/>
          <p:nvPr/>
        </p:nvSpPr>
        <p:spPr>
          <a:xfrm>
            <a:off x="1193800" y="1552575"/>
            <a:ext cx="1730375" cy="917575"/>
          </a:xfrm>
          <a:prstGeom prst="rect">
            <a:avLst/>
          </a:prstGeom>
          <a:noFill/>
          <a:ln>
            <a:noFill/>
          </a:ln>
          <a:effectLst/>
        </p:spPr>
        <p:txBody>
          <a:bodyPr lIns="60958" tIns="60958" rIns="60958" bIns="60958" spcCol="1270" anchor="ctr"/>
          <a:lstStyle/>
          <a:p>
            <a:pPr marL="0" lvl="1" algn="ctr" defTabSz="1096919">
              <a:defRPr/>
            </a:pPr>
            <a:r>
              <a:rPr lang="fr-FR" kern="0" dirty="0">
                <a:solidFill>
                  <a:srgbClr val="FFFFFF"/>
                </a:solidFill>
                <a:effectLst>
                  <a:outerShdw blurRad="38100" dist="38100" dir="2700000" algn="tl">
                    <a:srgbClr val="000000">
                      <a:alpha val="43137"/>
                    </a:srgbClr>
                  </a:outerShdw>
                </a:effectLst>
                <a:latin typeface="Arial"/>
              </a:rPr>
              <a:t>Collecte des données</a:t>
            </a:r>
          </a:p>
        </p:txBody>
      </p:sp>
      <p:sp>
        <p:nvSpPr>
          <p:cNvPr id="69" name="Pie 47"/>
          <p:cNvSpPr/>
          <p:nvPr/>
        </p:nvSpPr>
        <p:spPr>
          <a:xfrm>
            <a:off x="2760535" y="1647697"/>
            <a:ext cx="1759712" cy="1759712"/>
          </a:xfrm>
          <a:prstGeom prst="pieWedge">
            <a:avLst/>
          </a:prstGeom>
          <a:gradFill rotWithShape="1">
            <a:gsLst>
              <a:gs pos="0">
                <a:srgbClr val="7030A0">
                  <a:lumMod val="20000"/>
                  <a:lumOff val="80000"/>
                  <a:alpha val="70000"/>
                </a:srgbClr>
              </a:gs>
              <a:gs pos="100000">
                <a:srgbClr val="7030A0">
                  <a:alpha val="70000"/>
                </a:srgbClr>
              </a:gs>
            </a:gsLst>
            <a:lin ang="5400000" scaled="1"/>
          </a:gra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p>
      <p:sp>
        <p:nvSpPr>
          <p:cNvPr id="70" name="Pie 12"/>
          <p:cNvSpPr/>
          <p:nvPr/>
        </p:nvSpPr>
        <p:spPr>
          <a:xfrm>
            <a:off x="2943225" y="2144713"/>
            <a:ext cx="1417638" cy="1243012"/>
          </a:xfrm>
          <a:prstGeom prst="rect">
            <a:avLst/>
          </a:prstGeom>
          <a:noFill/>
          <a:ln>
            <a:noFill/>
          </a:ln>
          <a:effectLst/>
        </p:spPr>
        <p:txBody>
          <a:bodyPr lIns="99564" tIns="99564" rIns="99564" bIns="99564" spcCol="1270" anchor="ctr"/>
          <a:lstStyle/>
          <a:p>
            <a:pPr algn="ctr" defTabSz="1096919">
              <a:defRPr/>
            </a:pPr>
            <a:r>
              <a:rPr lang="fr-FR" sz="1600" kern="0" dirty="0">
                <a:solidFill>
                  <a:srgbClr val="FFFFFF"/>
                </a:solidFill>
                <a:effectLst>
                  <a:outerShdw blurRad="38100" dist="38100" dir="2700000" algn="tl">
                    <a:srgbClr val="000000">
                      <a:alpha val="43137"/>
                    </a:srgbClr>
                  </a:outerShdw>
                </a:effectLst>
                <a:latin typeface="Arial"/>
              </a:rPr>
              <a:t>Ensemble de collecte des données</a:t>
            </a:r>
          </a:p>
        </p:txBody>
      </p:sp>
      <p:sp>
        <p:nvSpPr>
          <p:cNvPr id="71" name="Pie 45"/>
          <p:cNvSpPr/>
          <p:nvPr/>
        </p:nvSpPr>
        <p:spPr>
          <a:xfrm rot="5400000">
            <a:off x="4601527" y="1643463"/>
            <a:ext cx="1759712" cy="1759712"/>
          </a:xfrm>
          <a:prstGeom prst="pieWedge">
            <a:avLst/>
          </a:prstGeom>
          <a:gradFill rotWithShape="1">
            <a:gsLst>
              <a:gs pos="0">
                <a:srgbClr val="7DCC2E">
                  <a:lumMod val="60000"/>
                  <a:lumOff val="40000"/>
                  <a:alpha val="80000"/>
                </a:srgbClr>
              </a:gs>
              <a:gs pos="100000">
                <a:srgbClr val="7DCC2E">
                  <a:alpha val="70000"/>
                </a:srgbClr>
              </a:gs>
            </a:gsLst>
            <a:lin ang="5400000" scaled="1"/>
          </a:gra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p>
      <p:sp>
        <p:nvSpPr>
          <p:cNvPr id="72" name="Pie 14"/>
          <p:cNvSpPr/>
          <p:nvPr/>
        </p:nvSpPr>
        <p:spPr>
          <a:xfrm>
            <a:off x="4657725" y="2144713"/>
            <a:ext cx="1625600" cy="1243012"/>
          </a:xfrm>
          <a:prstGeom prst="rect">
            <a:avLst/>
          </a:prstGeom>
          <a:noFill/>
          <a:ln>
            <a:noFill/>
          </a:ln>
          <a:effectLst/>
        </p:spPr>
        <p:txBody>
          <a:bodyPr lIns="99564" tIns="99564" rIns="99564" bIns="99564" spcCol="1270" anchor="ctr"/>
          <a:lstStyle/>
          <a:p>
            <a:pPr algn="ctr" defTabSz="1096919">
              <a:defRPr/>
            </a:pPr>
            <a:r>
              <a:rPr lang="fr-FR" sz="1600" kern="0" dirty="0">
                <a:solidFill>
                  <a:srgbClr val="FFFFFF"/>
                </a:solidFill>
                <a:effectLst>
                  <a:outerShdw blurRad="38100" dist="38100" dir="2700000" algn="tl">
                    <a:srgbClr val="000000">
                      <a:alpha val="43137"/>
                    </a:srgbClr>
                  </a:outerShdw>
                </a:effectLst>
                <a:latin typeface="Arial"/>
              </a:rPr>
              <a:t>Tableau de bord</a:t>
            </a:r>
          </a:p>
        </p:txBody>
      </p:sp>
      <p:sp>
        <p:nvSpPr>
          <p:cNvPr id="73" name="Pie 43"/>
          <p:cNvSpPr/>
          <p:nvPr/>
        </p:nvSpPr>
        <p:spPr>
          <a:xfrm rot="10800000">
            <a:off x="4602311" y="3469640"/>
            <a:ext cx="1745326" cy="1759712"/>
          </a:xfrm>
          <a:prstGeom prst="pieWedge">
            <a:avLst/>
          </a:prstGeom>
          <a:gradFill flip="none" rotWithShape="1">
            <a:gsLst>
              <a:gs pos="0">
                <a:srgbClr val="BA5B20">
                  <a:tint val="66000"/>
                  <a:satMod val="160000"/>
                  <a:alpha val="70000"/>
                </a:srgbClr>
              </a:gs>
              <a:gs pos="100000">
                <a:srgbClr val="BA5B20">
                  <a:alpha val="70000"/>
                </a:srgb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p>
      <p:sp>
        <p:nvSpPr>
          <p:cNvPr id="74" name="Pie 16"/>
          <p:cNvSpPr/>
          <p:nvPr/>
        </p:nvSpPr>
        <p:spPr>
          <a:xfrm>
            <a:off x="4818063" y="3490913"/>
            <a:ext cx="1390650" cy="1244600"/>
          </a:xfrm>
          <a:prstGeom prst="rect">
            <a:avLst/>
          </a:prstGeom>
          <a:noFill/>
          <a:ln>
            <a:noFill/>
          </a:ln>
          <a:effectLst>
            <a:outerShdw blurRad="50800" dist="38100" dir="2700000" algn="tl" rotWithShape="0">
              <a:prstClr val="black">
                <a:alpha val="40000"/>
              </a:prstClr>
            </a:outerShdw>
          </a:effectLst>
        </p:spPr>
        <p:txBody>
          <a:bodyPr lIns="99564" tIns="99564" rIns="99564" bIns="99564" spcCol="1270" anchor="ctr"/>
          <a:lstStyle/>
          <a:p>
            <a:pPr algn="ctr" defTabSz="622275">
              <a:lnSpc>
                <a:spcPct val="90000"/>
              </a:lnSpc>
              <a:spcAft>
                <a:spcPct val="35000"/>
              </a:spcAft>
              <a:defRPr/>
            </a:pPr>
            <a:r>
              <a:rPr lang="fr-FR" sz="1600" kern="0" dirty="0">
                <a:solidFill>
                  <a:srgbClr val="FFFFFF"/>
                </a:solidFill>
                <a:effectLst>
                  <a:outerShdw blurRad="38100" dist="38100" dir="2700000" algn="tl">
                    <a:srgbClr val="000000">
                      <a:alpha val="43137"/>
                    </a:srgbClr>
                  </a:outerShdw>
                </a:effectLst>
                <a:latin typeface="Arial"/>
              </a:rPr>
              <a:t>Management </a:t>
            </a:r>
            <a:br>
              <a:rPr lang="fr-FR" sz="1600" kern="0" dirty="0">
                <a:solidFill>
                  <a:srgbClr val="FFFFFF"/>
                </a:solidFill>
                <a:effectLst>
                  <a:outerShdw blurRad="38100" dist="38100" dir="2700000" algn="tl">
                    <a:srgbClr val="000000">
                      <a:alpha val="43137"/>
                    </a:srgbClr>
                  </a:outerShdw>
                </a:effectLst>
                <a:latin typeface="Arial"/>
              </a:rPr>
            </a:br>
            <a:r>
              <a:rPr lang="fr-FR" sz="1600" kern="0" dirty="0">
                <a:solidFill>
                  <a:srgbClr val="FFFFFF"/>
                </a:solidFill>
                <a:effectLst>
                  <a:outerShdw blurRad="38100" dist="38100" dir="2700000" algn="tl">
                    <a:srgbClr val="000000">
                      <a:alpha val="43137"/>
                    </a:srgbClr>
                  </a:outerShdw>
                </a:effectLst>
                <a:latin typeface="Arial"/>
              </a:rPr>
              <a:t>Data </a:t>
            </a:r>
            <a:r>
              <a:rPr lang="fr-FR" sz="1600" kern="0" dirty="0" err="1">
                <a:solidFill>
                  <a:srgbClr val="FFFFFF"/>
                </a:solidFill>
                <a:effectLst>
                  <a:outerShdw blurRad="38100" dist="38100" dir="2700000" algn="tl">
                    <a:srgbClr val="000000">
                      <a:alpha val="43137"/>
                    </a:srgbClr>
                  </a:outerShdw>
                </a:effectLst>
                <a:latin typeface="Arial"/>
              </a:rPr>
              <a:t>Warehouse</a:t>
            </a:r>
            <a:endParaRPr lang="fr-FR" sz="1600" dirty="0">
              <a:solidFill>
                <a:srgbClr val="FFFFFF"/>
              </a:solidFill>
              <a:effectLst>
                <a:outerShdw blurRad="38100" dist="38100" dir="2700000" algn="tl">
                  <a:srgbClr val="000000">
                    <a:alpha val="43137"/>
                  </a:srgbClr>
                </a:outerShdw>
              </a:effectLst>
              <a:latin typeface="Arial"/>
            </a:endParaRPr>
          </a:p>
        </p:txBody>
      </p:sp>
      <p:sp>
        <p:nvSpPr>
          <p:cNvPr id="75" name="Pie 41"/>
          <p:cNvSpPr/>
          <p:nvPr/>
        </p:nvSpPr>
        <p:spPr>
          <a:xfrm rot="16200000">
            <a:off x="2771648" y="3469640"/>
            <a:ext cx="1759712" cy="1759712"/>
          </a:xfrm>
          <a:prstGeom prst="pieWedge">
            <a:avLst/>
          </a:prstGeom>
          <a:gradFill rotWithShape="1">
            <a:gsLst>
              <a:gs pos="0">
                <a:srgbClr val="267182">
                  <a:lumMod val="20000"/>
                  <a:lumOff val="80000"/>
                  <a:alpha val="70000"/>
                </a:srgbClr>
              </a:gs>
              <a:gs pos="100000">
                <a:srgbClr val="267182">
                  <a:alpha val="70000"/>
                </a:srgbClr>
              </a:gs>
            </a:gsLst>
            <a:lin ang="5400000" scaled="1"/>
          </a:gra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p>
      <p:sp>
        <p:nvSpPr>
          <p:cNvPr id="76" name="Pie 18"/>
          <p:cNvSpPr/>
          <p:nvPr/>
        </p:nvSpPr>
        <p:spPr>
          <a:xfrm>
            <a:off x="2944813" y="3470275"/>
            <a:ext cx="1417637" cy="1243013"/>
          </a:xfrm>
          <a:prstGeom prst="rect">
            <a:avLst/>
          </a:prstGeom>
          <a:noFill/>
          <a:ln>
            <a:noFill/>
          </a:ln>
          <a:effectLst/>
        </p:spPr>
        <p:txBody>
          <a:bodyPr lIns="99564" tIns="99564" rIns="99564" bIns="99564" spcCol="1270" anchor="ctr"/>
          <a:lstStyle/>
          <a:p>
            <a:pPr algn="ctr" defTabSz="622275">
              <a:lnSpc>
                <a:spcPct val="90000"/>
              </a:lnSpc>
              <a:spcAft>
                <a:spcPct val="35000"/>
              </a:spcAft>
              <a:defRPr/>
            </a:pPr>
            <a:r>
              <a:rPr lang="fr-FR" sz="1600" dirty="0">
                <a:solidFill>
                  <a:srgbClr val="FFFFFF"/>
                </a:solidFill>
                <a:effectLst>
                  <a:outerShdw blurRad="38100" dist="38100" dir="2700000" algn="tl">
                    <a:srgbClr val="000000">
                      <a:alpha val="43137"/>
                    </a:srgbClr>
                  </a:outerShdw>
                </a:effectLst>
                <a:latin typeface="Arial"/>
              </a:rPr>
              <a:t>Gestion par objectifs</a:t>
            </a:r>
          </a:p>
        </p:txBody>
      </p:sp>
      <p:sp>
        <p:nvSpPr>
          <p:cNvPr id="77" name="Circular Arrow 39"/>
          <p:cNvSpPr/>
          <p:nvPr/>
        </p:nvSpPr>
        <p:spPr>
          <a:xfrm>
            <a:off x="4172966" y="3008520"/>
            <a:ext cx="780034" cy="678290"/>
          </a:xfrm>
          <a:prstGeom prst="circularArrow">
            <a:avLst/>
          </a:prstGeom>
          <a:solidFill>
            <a:srgbClr val="FFFFFF"/>
          </a:solidFill>
          <a:ln w="48000" cap="flat" cmpd="thickThin" algn="ctr">
            <a:noFill/>
            <a:prstDash val="solid"/>
          </a:ln>
          <a:effectLst>
            <a:glow rad="101600">
              <a:srgbClr val="267182">
                <a:satMod val="175000"/>
                <a:alpha val="40000"/>
              </a:srgbClr>
            </a:glow>
            <a:outerShdw blurRad="50800" dist="38100" dir="2700000" algn="tl" rotWithShape="0">
              <a:prstClr val="black">
                <a:alpha val="40000"/>
              </a:prstClr>
            </a:outerShdw>
          </a:effectLst>
        </p:spPr>
      </p:sp>
      <p:sp>
        <p:nvSpPr>
          <p:cNvPr id="78" name="Circular Arrow 40"/>
          <p:cNvSpPr/>
          <p:nvPr/>
        </p:nvSpPr>
        <p:spPr>
          <a:xfrm rot="10800000">
            <a:off x="4172966" y="3211720"/>
            <a:ext cx="780034" cy="678290"/>
          </a:xfrm>
          <a:prstGeom prst="circularArrow">
            <a:avLst/>
          </a:prstGeom>
          <a:solidFill>
            <a:srgbClr val="FFFFFF"/>
          </a:solidFill>
          <a:ln w="48000" cap="flat" cmpd="thickThin" algn="ctr">
            <a:noFill/>
            <a:prstDash val="solid"/>
          </a:ln>
          <a:effectLst>
            <a:glow rad="101600">
              <a:srgbClr val="267182">
                <a:satMod val="175000"/>
                <a:alpha val="40000"/>
              </a:srgbClr>
            </a:glow>
            <a:outerShdw blurRad="50800" dist="38100" dir="2700000" algn="tl" rotWithShape="0">
              <a:prstClr val="black">
                <a:alpha val="40000"/>
              </a:prstClr>
            </a:outerShdw>
          </a:effectLst>
        </p:spPr>
      </p:sp>
      <p:sp>
        <p:nvSpPr>
          <p:cNvPr id="2" name="Title 1"/>
          <p:cNvSpPr>
            <a:spLocks noGrp="1"/>
          </p:cNvSpPr>
          <p:nvPr>
            <p:ph type="title"/>
          </p:nvPr>
        </p:nvSpPr>
        <p:spPr>
          <a:xfrm>
            <a:off x="382323" y="228865"/>
            <a:ext cx="8380677" cy="507832"/>
          </a:xfrm>
        </p:spPr>
        <p:txBody>
          <a:bodyPr/>
          <a:lstStyle/>
          <a:p>
            <a:pPr eaLnBrk="1" hangingPunct="1">
              <a:defRPr/>
            </a:pPr>
            <a:r>
              <a:rPr lang="fr-FR" sz="3700" dirty="0" smtClean="0"/>
              <a:t>         Performance </a:t>
            </a:r>
            <a:r>
              <a:rPr lang="fr-FR" sz="3700" dirty="0"/>
              <a:t>Studio</a:t>
            </a:r>
          </a:p>
        </p:txBody>
      </p:sp>
      <p:grpSp>
        <p:nvGrpSpPr>
          <p:cNvPr id="3" name="Groupe 82"/>
          <p:cNvGrpSpPr>
            <a:grpSpLocks/>
          </p:cNvGrpSpPr>
          <p:nvPr/>
        </p:nvGrpSpPr>
        <p:grpSpPr bwMode="auto">
          <a:xfrm>
            <a:off x="5910263" y="-79375"/>
            <a:ext cx="4000500" cy="1079500"/>
            <a:chOff x="142844" y="1643050"/>
            <a:chExt cx="4000528" cy="1079500"/>
          </a:xfrm>
        </p:grpSpPr>
        <p:pic>
          <p:nvPicPr>
            <p:cNvPr id="57398" name="Picture 23" descr="greenbox.png"/>
            <p:cNvPicPr>
              <a:picLocks noChangeAspect="1"/>
            </p:cNvPicPr>
            <p:nvPr/>
          </p:nvPicPr>
          <p:blipFill>
            <a:blip r:embed="rId3"/>
            <a:srcRect/>
            <a:stretch>
              <a:fillRect/>
            </a:stretch>
          </p:blipFill>
          <p:spPr bwMode="auto">
            <a:xfrm>
              <a:off x="142844" y="1714489"/>
              <a:ext cx="3714776" cy="928694"/>
            </a:xfrm>
            <a:prstGeom prst="rect">
              <a:avLst/>
            </a:prstGeom>
            <a:noFill/>
            <a:ln w="9525">
              <a:noFill/>
              <a:miter lim="800000"/>
              <a:headEnd/>
              <a:tailEnd/>
            </a:ln>
          </p:spPr>
        </p:pic>
        <p:grpSp>
          <p:nvGrpSpPr>
            <p:cNvPr id="4" name="Group 18"/>
            <p:cNvGrpSpPr>
              <a:grpSpLocks/>
            </p:cNvGrpSpPr>
            <p:nvPr/>
          </p:nvGrpSpPr>
          <p:grpSpPr bwMode="auto">
            <a:xfrm>
              <a:off x="354110" y="1643050"/>
              <a:ext cx="788866" cy="1079500"/>
              <a:chOff x="6604000" y="317500"/>
              <a:chExt cx="788866" cy="1079500"/>
            </a:xfrm>
          </p:grpSpPr>
          <p:pic>
            <p:nvPicPr>
              <p:cNvPr id="57401" name="Picture 12"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6604000" y="317500"/>
                <a:ext cx="788866" cy="1079500"/>
              </a:xfrm>
              <a:prstGeom prst="rect">
                <a:avLst/>
              </a:prstGeom>
              <a:noFill/>
              <a:ln w="9525">
                <a:noFill/>
                <a:miter lim="800000"/>
                <a:headEnd/>
                <a:tailEnd/>
              </a:ln>
            </p:spPr>
          </p:pic>
          <p:pic>
            <p:nvPicPr>
              <p:cNvPr id="57402" name="Picture 32" descr="policy rules"/>
              <p:cNvPicPr>
                <a:picLocks noChangeAspect="1" noChangeArrowheads="1"/>
              </p:cNvPicPr>
              <p:nvPr/>
            </p:nvPicPr>
            <p:blipFill>
              <a:blip r:embed="rId5"/>
              <a:srcRect/>
              <a:stretch>
                <a:fillRect/>
              </a:stretch>
            </p:blipFill>
            <p:spPr bwMode="auto">
              <a:xfrm>
                <a:off x="6604000" y="889000"/>
                <a:ext cx="461583" cy="403187"/>
              </a:xfrm>
              <a:prstGeom prst="rect">
                <a:avLst/>
              </a:prstGeom>
              <a:noFill/>
              <a:ln w="9525">
                <a:noFill/>
                <a:miter lim="800000"/>
                <a:headEnd/>
                <a:tailEnd/>
              </a:ln>
            </p:spPr>
          </p:pic>
        </p:grpSp>
        <p:sp>
          <p:nvSpPr>
            <p:cNvPr id="86" name="Rectangle 833615"/>
            <p:cNvSpPr>
              <a:spLocks noChangeArrowheads="1"/>
            </p:cNvSpPr>
            <p:nvPr/>
          </p:nvSpPr>
          <p:spPr bwMode="auto">
            <a:xfrm>
              <a:off x="1000100" y="1777988"/>
              <a:ext cx="3143272" cy="442912"/>
            </a:xfrm>
            <a:prstGeom prst="rect">
              <a:avLst/>
            </a:prstGeom>
            <a:noFill/>
            <a:ln w="9525">
              <a:noFill/>
              <a:miter lim="800000"/>
              <a:headEnd/>
              <a:tailEnd/>
            </a:ln>
          </p:spPr>
          <p:txBody>
            <a:bodyPr>
              <a:spAutoFit/>
            </a:bodyPr>
            <a:lstStyle/>
            <a:p>
              <a:pPr>
                <a:lnSpc>
                  <a:spcPct val="95000"/>
                </a:lnSpc>
                <a:defRPr/>
              </a:pPr>
              <a:endParaRPr lang="en-U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宋体" pitchFamily="2" charset="-122"/>
                <a:cs typeface="Arial" charset="0"/>
              </a:endParaRPr>
            </a:p>
          </p:txBody>
        </p:sp>
      </p:grpSp>
      <p:grpSp>
        <p:nvGrpSpPr>
          <p:cNvPr id="5" name="Groupe 88"/>
          <p:cNvGrpSpPr>
            <a:grpSpLocks/>
          </p:cNvGrpSpPr>
          <p:nvPr/>
        </p:nvGrpSpPr>
        <p:grpSpPr bwMode="auto">
          <a:xfrm>
            <a:off x="7481888" y="42863"/>
            <a:ext cx="1187450" cy="792162"/>
            <a:chOff x="6755642" y="-1378424"/>
            <a:chExt cx="1187356" cy="791571"/>
          </a:xfrm>
        </p:grpSpPr>
        <p:pic>
          <p:nvPicPr>
            <p:cNvPr id="57396" name="Picture 3" descr="Z:\Clip_Installer\DVD_ART\Artwork_Imagery\Shapes and Graphics\Starburst\starburst 3.png"/>
            <p:cNvPicPr>
              <a:picLocks noChangeAspect="1" noChangeArrowheads="1"/>
            </p:cNvPicPr>
            <p:nvPr/>
          </p:nvPicPr>
          <p:blipFill>
            <a:blip r:embed="rId6"/>
            <a:srcRect/>
            <a:stretch>
              <a:fillRect/>
            </a:stretch>
          </p:blipFill>
          <p:spPr bwMode="auto">
            <a:xfrm>
              <a:off x="6755642" y="-1378424"/>
              <a:ext cx="1187356" cy="791571"/>
            </a:xfrm>
            <a:prstGeom prst="rect">
              <a:avLst/>
            </a:prstGeom>
            <a:noFill/>
            <a:ln w="9525">
              <a:noFill/>
              <a:miter lim="800000"/>
              <a:headEnd/>
              <a:tailEnd/>
            </a:ln>
          </p:spPr>
        </p:pic>
        <p:sp>
          <p:nvSpPr>
            <p:cNvPr id="57397" name="Rectangle 90"/>
            <p:cNvSpPr>
              <a:spLocks noChangeArrowheads="1"/>
            </p:cNvSpPr>
            <p:nvPr/>
          </p:nvSpPr>
          <p:spPr bwMode="auto">
            <a:xfrm rot="-300000">
              <a:off x="6946607" y="-1126599"/>
              <a:ext cx="903733" cy="338554"/>
            </a:xfrm>
            <a:prstGeom prst="rect">
              <a:avLst/>
            </a:prstGeom>
            <a:noFill/>
            <a:ln w="9525">
              <a:noFill/>
              <a:miter lim="800000"/>
              <a:headEnd/>
              <a:tailEnd/>
            </a:ln>
          </p:spPr>
          <p:txBody>
            <a:bodyPr>
              <a:spAutoFit/>
            </a:bodyPr>
            <a:lstStyle/>
            <a:p>
              <a:pPr algn="ctr"/>
              <a:r>
                <a:rPr lang="fr-FR" sz="1600"/>
                <a:t>2008</a:t>
              </a:r>
            </a:p>
          </p:txBody>
        </p:sp>
      </p:grpSp>
      <p:grpSp>
        <p:nvGrpSpPr>
          <p:cNvPr id="6" name="Groupe 40"/>
          <p:cNvGrpSpPr>
            <a:grpSpLocks/>
          </p:cNvGrpSpPr>
          <p:nvPr/>
        </p:nvGrpSpPr>
        <p:grpSpPr bwMode="auto">
          <a:xfrm>
            <a:off x="1352550" y="1504950"/>
            <a:ext cx="6429375" cy="4914900"/>
            <a:chOff x="1352550" y="1504950"/>
            <a:chExt cx="6429375" cy="4914900"/>
          </a:xfrm>
        </p:grpSpPr>
        <p:pic>
          <p:nvPicPr>
            <p:cNvPr id="32" name="Picture 2"/>
            <p:cNvPicPr>
              <a:picLocks noChangeAspect="1" noChangeArrowheads="1"/>
            </p:cNvPicPr>
            <p:nvPr/>
          </p:nvPicPr>
          <p:blipFill>
            <a:blip r:embed="rId7"/>
            <a:srcRect l="202" t="445" r="349" b="252"/>
            <a:stretch>
              <a:fillRect/>
            </a:stretch>
          </p:blipFill>
          <p:spPr bwMode="auto">
            <a:xfrm>
              <a:off x="1352550" y="1504950"/>
              <a:ext cx="6429375" cy="491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grpSp>
          <p:nvGrpSpPr>
            <p:cNvPr id="7" name="Groupe 32"/>
            <p:cNvGrpSpPr>
              <a:grpSpLocks/>
            </p:cNvGrpSpPr>
            <p:nvPr/>
          </p:nvGrpSpPr>
          <p:grpSpPr bwMode="auto">
            <a:xfrm>
              <a:off x="1570197" y="5189445"/>
              <a:ext cx="1187355" cy="545909"/>
              <a:chOff x="3312410" y="-1355301"/>
              <a:chExt cx="1179041" cy="745405"/>
            </a:xfrm>
          </p:grpSpPr>
          <p:pic>
            <p:nvPicPr>
              <p:cNvPr id="57394" name="Rectangle 25650"/>
              <p:cNvPicPr>
                <a:picLocks noChangeAspect="1" noChangeArrowheads="1"/>
              </p:cNvPicPr>
              <p:nvPr/>
            </p:nvPicPr>
            <p:blipFill>
              <a:blip r:embed="rId8"/>
              <a:srcRect/>
              <a:stretch>
                <a:fillRect/>
              </a:stretch>
            </p:blipFill>
            <p:spPr bwMode="auto">
              <a:xfrm rot="-180000">
                <a:off x="3312410" y="-1355301"/>
                <a:ext cx="1179041" cy="745405"/>
              </a:xfrm>
              <a:prstGeom prst="rect">
                <a:avLst/>
              </a:prstGeom>
              <a:noFill/>
              <a:ln w="9525">
                <a:noFill/>
                <a:miter lim="800000"/>
                <a:headEnd/>
                <a:tailEnd/>
              </a:ln>
            </p:spPr>
          </p:pic>
          <p:sp>
            <p:nvSpPr>
              <p:cNvPr id="57395" name="Rectangle 34"/>
              <p:cNvSpPr>
                <a:spLocks noChangeArrowheads="1"/>
              </p:cNvSpPr>
              <p:nvPr/>
            </p:nvSpPr>
            <p:spPr bwMode="auto">
              <a:xfrm rot="-180000">
                <a:off x="3472983" y="-1178119"/>
                <a:ext cx="943910" cy="378225"/>
              </a:xfrm>
              <a:prstGeom prst="rect">
                <a:avLst/>
              </a:prstGeom>
              <a:noFill/>
              <a:ln w="9525">
                <a:noFill/>
                <a:miter lim="800000"/>
                <a:headEnd/>
                <a:tailEnd/>
              </a:ln>
            </p:spPr>
            <p:txBody>
              <a:bodyPr>
                <a:spAutoFit/>
              </a:bodyPr>
              <a:lstStyle/>
              <a:p>
                <a:pPr algn="ctr"/>
                <a:r>
                  <a:rPr lang="fr-FR" sz="1200"/>
                  <a:t>2005 SP2</a:t>
                </a:r>
                <a:endParaRPr lang="fr-FR" sz="1400"/>
              </a:p>
            </p:txBody>
          </p:sp>
        </p:grpSp>
      </p:grpSp>
      <p:grpSp>
        <p:nvGrpSpPr>
          <p:cNvPr id="8" name="Groupe 41"/>
          <p:cNvGrpSpPr>
            <a:grpSpLocks/>
          </p:cNvGrpSpPr>
          <p:nvPr/>
        </p:nvGrpSpPr>
        <p:grpSpPr bwMode="auto">
          <a:xfrm>
            <a:off x="1955800" y="1247775"/>
            <a:ext cx="5232400" cy="6048375"/>
            <a:chOff x="1955190" y="1248103"/>
            <a:chExt cx="5233621" cy="6047740"/>
          </a:xfrm>
        </p:grpSpPr>
        <p:pic>
          <p:nvPicPr>
            <p:cNvPr id="57388" name="Picture 2"/>
            <p:cNvPicPr>
              <a:picLocks noChangeAspect="1" noChangeArrowheads="1"/>
            </p:cNvPicPr>
            <p:nvPr/>
          </p:nvPicPr>
          <p:blipFill>
            <a:blip r:embed="rId9"/>
            <a:srcRect/>
            <a:stretch>
              <a:fillRect/>
            </a:stretch>
          </p:blipFill>
          <p:spPr bwMode="auto">
            <a:xfrm>
              <a:off x="1955190" y="1248103"/>
              <a:ext cx="5233621" cy="6047740"/>
            </a:xfrm>
            <a:prstGeom prst="rect">
              <a:avLst/>
            </a:prstGeom>
            <a:noFill/>
            <a:ln w="9525">
              <a:noFill/>
              <a:miter lim="800000"/>
              <a:headEnd/>
              <a:tailEnd/>
            </a:ln>
          </p:spPr>
        </p:pic>
        <p:grpSp>
          <p:nvGrpSpPr>
            <p:cNvPr id="9" name="Groupe 88"/>
            <p:cNvGrpSpPr>
              <a:grpSpLocks/>
            </p:cNvGrpSpPr>
            <p:nvPr/>
          </p:nvGrpSpPr>
          <p:grpSpPr bwMode="auto">
            <a:xfrm>
              <a:off x="5631412" y="1456857"/>
              <a:ext cx="1187356" cy="791571"/>
              <a:chOff x="6755642" y="-1378424"/>
              <a:chExt cx="1187356" cy="791571"/>
            </a:xfrm>
          </p:grpSpPr>
          <p:pic>
            <p:nvPicPr>
              <p:cNvPr id="57390" name="Picture 3" descr="Z:\Clip_Installer\DVD_ART\Artwork_Imagery\Shapes and Graphics\Starburst\starburst 3.png"/>
              <p:cNvPicPr>
                <a:picLocks noChangeAspect="1" noChangeArrowheads="1"/>
              </p:cNvPicPr>
              <p:nvPr/>
            </p:nvPicPr>
            <p:blipFill>
              <a:blip r:embed="rId6"/>
              <a:srcRect/>
              <a:stretch>
                <a:fillRect/>
              </a:stretch>
            </p:blipFill>
            <p:spPr bwMode="auto">
              <a:xfrm>
                <a:off x="6755642" y="-1378424"/>
                <a:ext cx="1187356" cy="791571"/>
              </a:xfrm>
              <a:prstGeom prst="rect">
                <a:avLst/>
              </a:prstGeom>
              <a:noFill/>
              <a:ln w="9525">
                <a:noFill/>
                <a:miter lim="800000"/>
                <a:headEnd/>
                <a:tailEnd/>
              </a:ln>
            </p:spPr>
          </p:pic>
          <p:sp>
            <p:nvSpPr>
              <p:cNvPr id="57391" name="Rectangle 45"/>
              <p:cNvSpPr>
                <a:spLocks noChangeArrowheads="1"/>
              </p:cNvSpPr>
              <p:nvPr/>
            </p:nvSpPr>
            <p:spPr bwMode="auto">
              <a:xfrm rot="-300000">
                <a:off x="6946607" y="-1126599"/>
                <a:ext cx="903733" cy="338554"/>
              </a:xfrm>
              <a:prstGeom prst="rect">
                <a:avLst/>
              </a:prstGeom>
              <a:noFill/>
              <a:ln w="9525">
                <a:noFill/>
                <a:miter lim="800000"/>
                <a:headEnd/>
                <a:tailEnd/>
              </a:ln>
            </p:spPr>
            <p:txBody>
              <a:bodyPr>
                <a:spAutoFit/>
              </a:bodyPr>
              <a:lstStyle/>
              <a:p>
                <a:pPr algn="ctr"/>
                <a:r>
                  <a:rPr lang="fr-FR" sz="1600"/>
                  <a:t>2008</a:t>
                </a: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 y="0"/>
            <a:ext cx="5745707" cy="1269242"/>
          </a:xfrm>
        </p:spPr>
        <p:txBody>
          <a:bodyPr/>
          <a:lstStyle/>
          <a:p>
            <a:pPr defTabSz="810224" eaLnBrk="1" hangingPunct="1">
              <a:defRPr/>
            </a:pPr>
            <a:r>
              <a:rPr lang="fr-FR" sz="3200" dirty="0" smtClean="0"/>
              <a:t>Gestionnaire de ressources</a:t>
            </a:r>
            <a:r>
              <a:rPr lang="fr-FR" sz="3600" dirty="0" smtClean="0"/>
              <a:t/>
            </a:r>
            <a:br>
              <a:rPr lang="fr-FR" sz="3600" dirty="0" smtClean="0"/>
            </a:br>
            <a:r>
              <a:rPr sz="2400" i="1" smtClean="0"/>
              <a:t>Resource Governor</a:t>
            </a:r>
            <a:r>
              <a:rPr lang="fr-FR" sz="3600" dirty="0" smtClean="0"/>
              <a:t/>
            </a:r>
            <a:br>
              <a:rPr lang="fr-FR" sz="3600" dirty="0" smtClean="0"/>
            </a:br>
            <a:endParaRPr sz="3600"/>
          </a:p>
        </p:txBody>
      </p:sp>
      <p:grpSp>
        <p:nvGrpSpPr>
          <p:cNvPr id="3" name="Groupe 36"/>
          <p:cNvGrpSpPr>
            <a:grpSpLocks/>
          </p:cNvGrpSpPr>
          <p:nvPr/>
        </p:nvGrpSpPr>
        <p:grpSpPr bwMode="auto">
          <a:xfrm>
            <a:off x="211138" y="1246188"/>
            <a:ext cx="4152900" cy="4768850"/>
            <a:chOff x="0" y="1246875"/>
            <a:chExt cx="4152551" cy="4767803"/>
          </a:xfrm>
        </p:grpSpPr>
        <p:grpSp>
          <p:nvGrpSpPr>
            <p:cNvPr id="4" name="Group 7"/>
            <p:cNvGrpSpPr>
              <a:grpSpLocks/>
            </p:cNvGrpSpPr>
            <p:nvPr/>
          </p:nvGrpSpPr>
          <p:grpSpPr bwMode="auto">
            <a:xfrm>
              <a:off x="0" y="1246875"/>
              <a:ext cx="4152551" cy="4767803"/>
              <a:chOff x="478171" y="905940"/>
              <a:chExt cx="4983061" cy="5721363"/>
            </a:xfrm>
          </p:grpSpPr>
          <p:sp>
            <p:nvSpPr>
              <p:cNvPr id="7" name="Rounded Rectangle 6"/>
              <p:cNvSpPr/>
              <p:nvPr/>
            </p:nvSpPr>
            <p:spPr bwMode="blackGray">
              <a:xfrm>
                <a:off x="478171" y="947956"/>
                <a:ext cx="4983061" cy="5679347"/>
              </a:xfrm>
              <a:prstGeom prst="roundRect">
                <a:avLst>
                  <a:gd name="adj" fmla="val 3682"/>
                </a:avLst>
              </a:prstGeom>
              <a:solidFill>
                <a:srgbClr val="FB644B"/>
              </a:solidFill>
              <a:ln>
                <a:noFill/>
                <a:headEnd type="none" w="med" len="med"/>
                <a:tailEnd type="none" w="med" len="med"/>
              </a:ln>
              <a:effectLst>
                <a:outerShdw blurRad="50800" dist="76200" dir="2700000" algn="tl" rotWithShape="0">
                  <a:prstClr val="black">
                    <a:alpha val="40000"/>
                  </a:prstClr>
                </a:outerShdw>
              </a:effectLst>
              <a:scene3d>
                <a:camera prst="orthographicFront">
                  <a:rot lat="0" lon="0" rev="0"/>
                </a:camera>
                <a:lightRig rig="balanced" dir="t">
                  <a:rot lat="0" lon="0" rev="8700000"/>
                </a:lightRig>
              </a:scene3d>
              <a:sp3d>
                <a:bevelT w="228600" h="31750"/>
              </a:sp3d>
            </p:spPr>
            <p:style>
              <a:lnRef idx="0">
                <a:schemeClr val="accent1"/>
              </a:lnRef>
              <a:fillRef idx="3">
                <a:schemeClr val="accent1"/>
              </a:fillRef>
              <a:effectRef idx="3">
                <a:schemeClr val="accent1"/>
              </a:effectRef>
              <a:fontRef idx="minor">
                <a:schemeClr val="lt1"/>
              </a:fontRef>
            </p:style>
            <p:txBody>
              <a:bodyPr lIns="109728" tIns="54864" rIns="109728" bIns="54864" anchor="ctr"/>
              <a:lstStyle/>
              <a:p>
                <a:pPr algn="ctr" defTabSz="809991">
                  <a:defRPr/>
                </a:pPr>
                <a:endParaRPr lang="en-US" sz="2000" dirty="0">
                  <a:solidFill>
                    <a:schemeClr val="tx1"/>
                  </a:solidFill>
                  <a:effectLst>
                    <a:outerShdw blurRad="38100" dist="38100" dir="2700000" algn="tl">
                      <a:srgbClr val="000000">
                        <a:alpha val="43137"/>
                      </a:srgbClr>
                    </a:outerShdw>
                  </a:effectLst>
                </a:endParaRPr>
              </a:p>
            </p:txBody>
          </p:sp>
          <p:sp>
            <p:nvSpPr>
              <p:cNvPr id="8" name="TextBox 7"/>
              <p:cNvSpPr txBox="1"/>
              <p:nvPr/>
            </p:nvSpPr>
            <p:spPr>
              <a:xfrm>
                <a:off x="2068712" y="905940"/>
                <a:ext cx="1996272" cy="314255"/>
              </a:xfrm>
              <a:prstGeom prst="rect">
                <a:avLst/>
              </a:prstGeom>
              <a:noFill/>
              <a:effectLst>
                <a:outerShdw blurRad="50800" dist="12700" dir="2700000" algn="tl" rotWithShape="0">
                  <a:prstClr val="black">
                    <a:alpha val="62000"/>
                  </a:prstClr>
                </a:outerShdw>
              </a:effectLst>
            </p:spPr>
            <p:txBody>
              <a:bodyPr>
                <a:spAutoFit/>
              </a:bodyPr>
              <a:lstStyle/>
              <a:p>
                <a:pPr algn="ctr">
                  <a:defRPr/>
                </a:pPr>
                <a:r>
                  <a:rPr lang="en-US" sz="1100" dirty="0">
                    <a:latin typeface="+mj-lt"/>
                  </a:rPr>
                  <a:t>SQL Server</a:t>
                </a:r>
              </a:p>
            </p:txBody>
          </p:sp>
        </p:grpSp>
        <p:sp>
          <p:nvSpPr>
            <p:cNvPr id="9" name="Rounded Rectangle 8"/>
            <p:cNvSpPr/>
            <p:nvPr/>
          </p:nvSpPr>
          <p:spPr bwMode="blackGray">
            <a:xfrm>
              <a:off x="190500" y="1564375"/>
              <a:ext cx="3747083" cy="2090258"/>
            </a:xfrm>
            <a:prstGeom prst="roundRect">
              <a:avLst>
                <a:gd name="adj" fmla="val 3682"/>
              </a:avLst>
            </a:prstGeom>
            <a:gradFill flip="none" rotWithShape="1">
              <a:gsLst>
                <a:gs pos="0">
                  <a:srgbClr val="89C8DF">
                    <a:tint val="66000"/>
                    <a:satMod val="160000"/>
                  </a:srgbClr>
                </a:gs>
                <a:gs pos="50000">
                  <a:srgbClr val="89C8DF">
                    <a:tint val="44500"/>
                    <a:satMod val="160000"/>
                  </a:srgbClr>
                </a:gs>
                <a:gs pos="100000">
                  <a:srgbClr val="89C8DF">
                    <a:tint val="23500"/>
                    <a:satMod val="160000"/>
                  </a:srgbClr>
                </a:gs>
              </a:gsLst>
              <a:path path="circle">
                <a:fillToRect l="50000" t="50000" r="50000" b="50000"/>
              </a:path>
              <a:tileRect/>
            </a:gradFill>
            <a:ln>
              <a:noFill/>
              <a:headEnd type="none" w="med" len="med"/>
              <a:tailEnd type="none" w="med" len="med"/>
            </a:ln>
            <a:effectLst>
              <a:outerShdw blurRad="50800" dist="25400" dir="2700000" algn="tl" rotWithShape="0">
                <a:prstClr val="black">
                  <a:alpha val="40000"/>
                </a:prstClr>
              </a:outerShdw>
            </a:effectLst>
            <a:scene3d>
              <a:camera prst="orthographicFront">
                <a:rot lat="0" lon="0" rev="0"/>
              </a:camera>
              <a:lightRig rig="balanced" dir="t">
                <a:rot lat="0" lon="0" rev="8700000"/>
              </a:lightRig>
            </a:scene3d>
            <a:sp3d>
              <a:bevelT w="50800" h="6350"/>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809991">
                <a:defRPr/>
              </a:pPr>
              <a:endParaRPr lang="en-US" sz="2000" dirty="0">
                <a:solidFill>
                  <a:schemeClr val="tx1"/>
                </a:solidFill>
                <a:effectLst>
                  <a:outerShdw blurRad="38100" dist="38100" dir="2700000" algn="tl">
                    <a:srgbClr val="000000">
                      <a:alpha val="43137"/>
                    </a:srgbClr>
                  </a:outerShdw>
                </a:effectLst>
              </a:endParaRPr>
            </a:p>
          </p:txBody>
        </p:sp>
        <p:sp>
          <p:nvSpPr>
            <p:cNvPr id="91199" name="Rectangle 15"/>
            <p:cNvSpPr>
              <a:spLocks noChangeArrowheads="1"/>
            </p:cNvSpPr>
            <p:nvPr/>
          </p:nvSpPr>
          <p:spPr bwMode="auto">
            <a:xfrm>
              <a:off x="909577" y="1838299"/>
              <a:ext cx="832209" cy="353939"/>
            </a:xfrm>
            <a:prstGeom prst="rect">
              <a:avLst/>
            </a:prstGeom>
            <a:noFill/>
            <a:ln w="12700">
              <a:noFill/>
              <a:miter lim="800000"/>
              <a:headEnd/>
              <a:tailEnd/>
            </a:ln>
          </p:spPr>
          <p:txBody>
            <a:bodyPr wrap="none" lIns="76197" tIns="38098" rIns="76197" bIns="38098">
              <a:spAutoFit/>
            </a:bodyPr>
            <a:lstStyle/>
            <a:p>
              <a:r>
                <a:rPr lang="en-US">
                  <a:solidFill>
                    <a:srgbClr val="141D62"/>
                  </a:solidFill>
                  <a:latin typeface="Calibri" pitchFamily="34" charset="0"/>
                </a:rPr>
                <a:t>Backup</a:t>
              </a:r>
            </a:p>
          </p:txBody>
        </p:sp>
        <p:sp>
          <p:nvSpPr>
            <p:cNvPr id="91200" name="Rectangle 10"/>
            <p:cNvSpPr>
              <a:spLocks noChangeArrowheads="1"/>
            </p:cNvSpPr>
            <p:nvPr/>
          </p:nvSpPr>
          <p:spPr bwMode="auto">
            <a:xfrm>
              <a:off x="693677" y="2371064"/>
              <a:ext cx="1307147" cy="353939"/>
            </a:xfrm>
            <a:prstGeom prst="rect">
              <a:avLst/>
            </a:prstGeom>
            <a:noFill/>
            <a:ln w="12700">
              <a:noFill/>
              <a:miter lim="800000"/>
              <a:headEnd/>
              <a:tailEnd/>
            </a:ln>
          </p:spPr>
          <p:txBody>
            <a:bodyPr wrap="none" lIns="76197" tIns="38098" rIns="76197" bIns="38098">
              <a:spAutoFit/>
            </a:bodyPr>
            <a:lstStyle/>
            <a:p>
              <a:r>
                <a:rPr lang="en-US">
                  <a:solidFill>
                    <a:srgbClr val="141D62"/>
                  </a:solidFill>
                  <a:latin typeface="Calibri" pitchFamily="34" charset="0"/>
                </a:rPr>
                <a:t>Admin Tasks</a:t>
              </a:r>
            </a:p>
          </p:txBody>
        </p:sp>
        <p:sp>
          <p:nvSpPr>
            <p:cNvPr id="91201" name="Rectangle 15"/>
            <p:cNvSpPr>
              <a:spLocks noChangeArrowheads="1"/>
            </p:cNvSpPr>
            <p:nvPr/>
          </p:nvSpPr>
          <p:spPr bwMode="auto">
            <a:xfrm>
              <a:off x="1916817" y="2694455"/>
              <a:ext cx="1821455" cy="353939"/>
            </a:xfrm>
            <a:prstGeom prst="rect">
              <a:avLst/>
            </a:prstGeom>
            <a:noFill/>
            <a:ln w="12700">
              <a:noFill/>
              <a:miter lim="800000"/>
              <a:headEnd/>
              <a:tailEnd/>
            </a:ln>
          </p:spPr>
          <p:txBody>
            <a:bodyPr wrap="none" lIns="76197" tIns="38098" rIns="76197" bIns="38098">
              <a:spAutoFit/>
            </a:bodyPr>
            <a:lstStyle/>
            <a:p>
              <a:r>
                <a:rPr lang="en-US">
                  <a:solidFill>
                    <a:srgbClr val="141D62"/>
                  </a:solidFill>
                  <a:latin typeface="Calibri" pitchFamily="34" charset="0"/>
                </a:rPr>
                <a:t>Executive Reports</a:t>
              </a:r>
            </a:p>
          </p:txBody>
        </p:sp>
        <p:sp>
          <p:nvSpPr>
            <p:cNvPr id="91202" name="Rectangle 15"/>
            <p:cNvSpPr>
              <a:spLocks noChangeArrowheads="1"/>
            </p:cNvSpPr>
            <p:nvPr/>
          </p:nvSpPr>
          <p:spPr bwMode="auto">
            <a:xfrm>
              <a:off x="2085597" y="2078329"/>
              <a:ext cx="1369664" cy="353939"/>
            </a:xfrm>
            <a:prstGeom prst="rect">
              <a:avLst/>
            </a:prstGeom>
            <a:noFill/>
            <a:ln w="12700">
              <a:noFill/>
              <a:miter lim="800000"/>
              <a:headEnd/>
              <a:tailEnd/>
            </a:ln>
          </p:spPr>
          <p:txBody>
            <a:bodyPr wrap="none" lIns="76197" tIns="38098" rIns="76197" bIns="38098">
              <a:spAutoFit/>
            </a:bodyPr>
            <a:lstStyle/>
            <a:p>
              <a:r>
                <a:rPr lang="en-US">
                  <a:solidFill>
                    <a:srgbClr val="141D62"/>
                  </a:solidFill>
                  <a:latin typeface="Calibri" pitchFamily="34" charset="0"/>
                </a:rPr>
                <a:t>OLTP Activity</a:t>
              </a:r>
            </a:p>
          </p:txBody>
        </p:sp>
        <p:sp>
          <p:nvSpPr>
            <p:cNvPr id="91203" name="Rectangle 15"/>
            <p:cNvSpPr>
              <a:spLocks noChangeArrowheads="1"/>
            </p:cNvSpPr>
            <p:nvPr/>
          </p:nvSpPr>
          <p:spPr bwMode="auto">
            <a:xfrm>
              <a:off x="581772" y="2978661"/>
              <a:ext cx="1600560" cy="353939"/>
            </a:xfrm>
            <a:prstGeom prst="rect">
              <a:avLst/>
            </a:prstGeom>
            <a:noFill/>
            <a:ln w="12700">
              <a:noFill/>
              <a:miter lim="800000"/>
              <a:headEnd/>
              <a:tailEnd/>
            </a:ln>
          </p:spPr>
          <p:txBody>
            <a:bodyPr wrap="none" lIns="76197" tIns="38098" rIns="76197" bIns="38098">
              <a:spAutoFit/>
            </a:bodyPr>
            <a:lstStyle/>
            <a:p>
              <a:r>
                <a:rPr lang="en-US">
                  <a:solidFill>
                    <a:srgbClr val="141D62"/>
                  </a:solidFill>
                  <a:latin typeface="Calibri" pitchFamily="34" charset="0"/>
                </a:rPr>
                <a:t>Ad-hoc Reports</a:t>
              </a:r>
            </a:p>
          </p:txBody>
        </p:sp>
        <p:pic>
          <p:nvPicPr>
            <p:cNvPr id="91204" name="Picture 5" descr="bar large blue faded"/>
            <p:cNvPicPr>
              <a:picLocks noChangeAspect="1" noChangeArrowheads="1"/>
            </p:cNvPicPr>
            <p:nvPr/>
          </p:nvPicPr>
          <p:blipFill>
            <a:blip r:embed="rId3">
              <a:lum bright="22000"/>
            </a:blip>
            <a:srcRect/>
            <a:stretch>
              <a:fillRect/>
            </a:stretch>
          </p:blipFill>
          <p:spPr bwMode="auto">
            <a:xfrm>
              <a:off x="1428493" y="3448914"/>
              <a:ext cx="1136410" cy="208068"/>
            </a:xfrm>
            <a:prstGeom prst="rect">
              <a:avLst/>
            </a:prstGeom>
            <a:noFill/>
            <a:ln w="9525">
              <a:noFill/>
              <a:miter lim="800000"/>
              <a:headEnd/>
              <a:tailEnd/>
            </a:ln>
          </p:spPr>
        </p:pic>
        <p:sp>
          <p:nvSpPr>
            <p:cNvPr id="16" name="TextBox 15"/>
            <p:cNvSpPr txBox="1"/>
            <p:nvPr/>
          </p:nvSpPr>
          <p:spPr>
            <a:xfrm>
              <a:off x="1595303" y="3427621"/>
              <a:ext cx="820669" cy="246008"/>
            </a:xfrm>
            <a:prstGeom prst="rect">
              <a:avLst/>
            </a:prstGeom>
            <a:noFill/>
          </p:spPr>
          <p:txBody>
            <a:bodyPr wrap="none" lIns="76197" tIns="38098" rIns="76197" bIns="38098">
              <a:spAutoFit/>
            </a:bodyPr>
            <a:lstStyle/>
            <a:p>
              <a:pPr>
                <a:defRPr/>
              </a:pPr>
              <a:r>
                <a:rPr lang="en-US" sz="1100" dirty="0">
                  <a:solidFill>
                    <a:schemeClr val="bg2">
                      <a:lumMod val="90000"/>
                      <a:lumOff val="10000"/>
                    </a:schemeClr>
                  </a:solidFill>
                  <a:latin typeface="+mj-lt"/>
                </a:rPr>
                <a:t>Workloads</a:t>
              </a:r>
            </a:p>
          </p:txBody>
        </p:sp>
        <p:grpSp>
          <p:nvGrpSpPr>
            <p:cNvPr id="5" name="Group 50"/>
            <p:cNvGrpSpPr>
              <a:grpSpLocks/>
            </p:cNvGrpSpPr>
            <p:nvPr/>
          </p:nvGrpSpPr>
          <p:grpSpPr bwMode="auto">
            <a:xfrm>
              <a:off x="196434" y="3735249"/>
              <a:ext cx="3747083" cy="2136520"/>
              <a:chOff x="653073" y="3905342"/>
              <a:chExt cx="4496500" cy="2563824"/>
            </a:xfrm>
          </p:grpSpPr>
          <p:sp>
            <p:nvSpPr>
              <p:cNvPr id="18" name="Rounded Rectangle 17"/>
              <p:cNvSpPr/>
              <p:nvPr/>
            </p:nvSpPr>
            <p:spPr bwMode="blackGray">
              <a:xfrm>
                <a:off x="653073" y="3905342"/>
                <a:ext cx="4496500" cy="2508309"/>
              </a:xfrm>
              <a:prstGeom prst="roundRect">
                <a:avLst>
                  <a:gd name="adj" fmla="val 3682"/>
                </a:avLst>
              </a:prstGeom>
              <a:solidFill>
                <a:srgbClr val="FFFF9F"/>
              </a:solidFill>
              <a:ln>
                <a:noFill/>
                <a:headEnd type="none" w="med" len="med"/>
                <a:tailEnd type="none" w="med" len="med"/>
              </a:ln>
              <a:effectLst>
                <a:outerShdw blurRad="50800" dist="25400" dir="2700000" algn="tl" rotWithShape="0">
                  <a:prstClr val="black">
                    <a:alpha val="40000"/>
                  </a:prstClr>
                </a:outerShdw>
              </a:effectLst>
              <a:scene3d>
                <a:camera prst="orthographicFront">
                  <a:rot lat="0" lon="0" rev="0"/>
                </a:camera>
                <a:lightRig rig="balanced" dir="t">
                  <a:rot lat="0" lon="0" rev="8700000"/>
                </a:lightRig>
              </a:scene3d>
              <a:sp3d>
                <a:bevelT w="50800" h="6350"/>
              </a:sp3d>
            </p:spPr>
            <p:style>
              <a:lnRef idx="0">
                <a:schemeClr val="accent1"/>
              </a:lnRef>
              <a:fillRef idx="3">
                <a:schemeClr val="accent1"/>
              </a:fillRef>
              <a:effectRef idx="3">
                <a:schemeClr val="accent1"/>
              </a:effectRef>
              <a:fontRef idx="minor">
                <a:schemeClr val="lt1"/>
              </a:fontRef>
            </p:style>
            <p:txBody>
              <a:bodyPr lIns="109728" tIns="54864" rIns="109728" bIns="54864" anchor="ctr"/>
              <a:lstStyle/>
              <a:p>
                <a:pPr algn="ctr" defTabSz="809991">
                  <a:defRPr/>
                </a:pPr>
                <a:r>
                  <a:rPr lang="en-US" dirty="0">
                    <a:solidFill>
                      <a:schemeClr val="bg2">
                        <a:lumMod val="90000"/>
                        <a:lumOff val="10000"/>
                      </a:schemeClr>
                    </a:solidFill>
                    <a:latin typeface="Calibri" pitchFamily="34" charset="0"/>
                  </a:rPr>
                  <a:t>Memory, CPU, Threads, …</a:t>
                </a:r>
              </a:p>
            </p:txBody>
          </p:sp>
          <p:pic>
            <p:nvPicPr>
              <p:cNvPr id="19" name="Picture 5" descr="bar large blue faded"/>
              <p:cNvPicPr>
                <a:picLocks noChangeAspect="1" noChangeArrowheads="1"/>
              </p:cNvPicPr>
              <p:nvPr/>
            </p:nvPicPr>
            <p:blipFill>
              <a:blip r:embed="rId3">
                <a:duotone>
                  <a:prstClr val="black"/>
                  <a:schemeClr val="accent3">
                    <a:tint val="45000"/>
                    <a:satMod val="400000"/>
                  </a:schemeClr>
                </a:duotone>
                <a:lum bright="21000"/>
              </a:blip>
              <a:srcRect/>
              <a:stretch>
                <a:fillRect/>
              </a:stretch>
            </p:blipFill>
            <p:spPr bwMode="auto">
              <a:xfrm>
                <a:off x="2138662" y="6158358"/>
                <a:ext cx="1363692" cy="310808"/>
              </a:xfrm>
              <a:prstGeom prst="rect">
                <a:avLst/>
              </a:prstGeom>
              <a:noFill/>
            </p:spPr>
          </p:pic>
          <p:sp>
            <p:nvSpPr>
              <p:cNvPr id="20" name="TextBox 19"/>
              <p:cNvSpPr txBox="1"/>
              <p:nvPr/>
            </p:nvSpPr>
            <p:spPr>
              <a:xfrm>
                <a:off x="2299334" y="6135943"/>
                <a:ext cx="1032423" cy="314257"/>
              </a:xfrm>
              <a:prstGeom prst="rect">
                <a:avLst/>
              </a:prstGeom>
              <a:noFill/>
            </p:spPr>
            <p:txBody>
              <a:bodyPr wrap="none">
                <a:spAutoFit/>
              </a:bodyPr>
              <a:lstStyle/>
              <a:p>
                <a:pPr>
                  <a:defRPr/>
                </a:pPr>
                <a:r>
                  <a:rPr lang="en-US" sz="1100" dirty="0">
                    <a:solidFill>
                      <a:schemeClr val="tx2">
                        <a:lumMod val="25000"/>
                      </a:schemeClr>
                    </a:solidFill>
                    <a:latin typeface="+mj-lt"/>
                  </a:rPr>
                  <a:t>Resources</a:t>
                </a:r>
              </a:p>
            </p:txBody>
          </p:sp>
        </p:grpSp>
      </p:grpSp>
      <p:grpSp>
        <p:nvGrpSpPr>
          <p:cNvPr id="6" name="Groupe 66"/>
          <p:cNvGrpSpPr>
            <a:grpSpLocks/>
          </p:cNvGrpSpPr>
          <p:nvPr/>
        </p:nvGrpSpPr>
        <p:grpSpPr bwMode="auto">
          <a:xfrm>
            <a:off x="4779963" y="1246188"/>
            <a:ext cx="4152900" cy="4768850"/>
            <a:chOff x="4635500" y="1397000"/>
            <a:chExt cx="4152551" cy="4767803"/>
          </a:xfrm>
        </p:grpSpPr>
        <p:grpSp>
          <p:nvGrpSpPr>
            <p:cNvPr id="10" name="Group 7"/>
            <p:cNvGrpSpPr>
              <a:grpSpLocks/>
            </p:cNvGrpSpPr>
            <p:nvPr/>
          </p:nvGrpSpPr>
          <p:grpSpPr bwMode="auto">
            <a:xfrm>
              <a:off x="4635500" y="1397000"/>
              <a:ext cx="4152551" cy="4767803"/>
              <a:chOff x="478171" y="905940"/>
              <a:chExt cx="4983061" cy="5721363"/>
            </a:xfrm>
          </p:grpSpPr>
          <p:sp>
            <p:nvSpPr>
              <p:cNvPr id="39" name="Rounded Rectangle 6"/>
              <p:cNvSpPr/>
              <p:nvPr/>
            </p:nvSpPr>
            <p:spPr bwMode="blackGray">
              <a:xfrm>
                <a:off x="478171" y="947956"/>
                <a:ext cx="4983061" cy="5679347"/>
              </a:xfrm>
              <a:prstGeom prst="roundRect">
                <a:avLst>
                  <a:gd name="adj" fmla="val 3682"/>
                </a:avLst>
              </a:prstGeom>
              <a:solidFill>
                <a:srgbClr val="FB644B"/>
              </a:solidFill>
              <a:ln>
                <a:noFill/>
                <a:headEnd type="none" w="med" len="med"/>
                <a:tailEnd type="none" w="med" len="med"/>
              </a:ln>
              <a:effectLst>
                <a:outerShdw blurRad="50800" dist="76200" dir="2700000" algn="tl" rotWithShape="0">
                  <a:prstClr val="black">
                    <a:alpha val="40000"/>
                  </a:prstClr>
                </a:outerShdw>
              </a:effectLst>
              <a:scene3d>
                <a:camera prst="orthographicFront">
                  <a:rot lat="0" lon="0" rev="0"/>
                </a:camera>
                <a:lightRig rig="balanced" dir="t">
                  <a:rot lat="0" lon="0" rev="8700000"/>
                </a:lightRig>
              </a:scene3d>
              <a:sp3d>
                <a:bevelT w="228600" h="31750"/>
              </a:sp3d>
            </p:spPr>
            <p:style>
              <a:lnRef idx="0">
                <a:schemeClr val="accent1"/>
              </a:lnRef>
              <a:fillRef idx="3">
                <a:schemeClr val="accent1"/>
              </a:fillRef>
              <a:effectRef idx="3">
                <a:schemeClr val="accent1"/>
              </a:effectRef>
              <a:fontRef idx="minor">
                <a:schemeClr val="lt1"/>
              </a:fontRef>
            </p:style>
            <p:txBody>
              <a:bodyPr lIns="109728" tIns="54864" rIns="109728" bIns="54864" anchor="ctr"/>
              <a:lstStyle/>
              <a:p>
                <a:pPr algn="ctr" defTabSz="809991">
                  <a:defRPr/>
                </a:pPr>
                <a:endParaRPr lang="en-US" sz="2000" dirty="0">
                  <a:solidFill>
                    <a:schemeClr val="tx1"/>
                  </a:solidFill>
                  <a:effectLst>
                    <a:outerShdw blurRad="38100" dist="38100" dir="2700000" algn="tl">
                      <a:srgbClr val="000000">
                        <a:alpha val="43137"/>
                      </a:srgbClr>
                    </a:outerShdw>
                  </a:effectLst>
                </a:endParaRPr>
              </a:p>
            </p:txBody>
          </p:sp>
          <p:sp>
            <p:nvSpPr>
              <p:cNvPr id="40" name="TextBox 7"/>
              <p:cNvSpPr txBox="1"/>
              <p:nvPr/>
            </p:nvSpPr>
            <p:spPr>
              <a:xfrm>
                <a:off x="2068712" y="905940"/>
                <a:ext cx="1996272" cy="314255"/>
              </a:xfrm>
              <a:prstGeom prst="rect">
                <a:avLst/>
              </a:prstGeom>
              <a:noFill/>
              <a:effectLst>
                <a:outerShdw blurRad="50800" dist="12700" dir="2700000" algn="tl" rotWithShape="0">
                  <a:prstClr val="black">
                    <a:alpha val="62000"/>
                  </a:prstClr>
                </a:outerShdw>
              </a:effectLst>
            </p:spPr>
            <p:txBody>
              <a:bodyPr>
                <a:spAutoFit/>
              </a:bodyPr>
              <a:lstStyle/>
              <a:p>
                <a:pPr algn="ctr">
                  <a:defRPr/>
                </a:pPr>
                <a:r>
                  <a:rPr lang="en-US" sz="1100" dirty="0">
                    <a:latin typeface="+mj-lt"/>
                  </a:rPr>
                  <a:t>SQL Server</a:t>
                </a:r>
              </a:p>
            </p:txBody>
          </p:sp>
        </p:grpSp>
        <p:sp>
          <p:nvSpPr>
            <p:cNvPr id="41" name="Rounded Rectangle 8"/>
            <p:cNvSpPr/>
            <p:nvPr/>
          </p:nvSpPr>
          <p:spPr bwMode="blackGray">
            <a:xfrm>
              <a:off x="4830188" y="3896502"/>
              <a:ext cx="1851660" cy="2090258"/>
            </a:xfrm>
            <a:prstGeom prst="roundRect">
              <a:avLst>
                <a:gd name="adj" fmla="val 3682"/>
              </a:avLst>
            </a:prstGeom>
            <a:solidFill>
              <a:srgbClr val="FFFF9F"/>
            </a:solidFill>
            <a:ln>
              <a:noFill/>
              <a:headEnd type="none" w="med" len="med"/>
              <a:tailEnd type="none" w="med" len="med"/>
            </a:ln>
            <a:effectLst>
              <a:outerShdw blurRad="50800" dist="25400" dir="2700000" algn="tl" rotWithShape="0">
                <a:prstClr val="black">
                  <a:alpha val="40000"/>
                </a:prstClr>
              </a:outerShdw>
            </a:effectLst>
            <a:scene3d>
              <a:camera prst="orthographicFront">
                <a:rot lat="0" lon="0" rev="0"/>
              </a:camera>
              <a:lightRig rig="balanced" dir="t">
                <a:rot lat="0" lon="0" rev="8700000"/>
              </a:lightRig>
            </a:scene3d>
            <a:sp3d>
              <a:bevelT w="50800" h="6350"/>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809991">
                <a:defRPr/>
              </a:pPr>
              <a:r>
                <a:rPr lang="en-US" dirty="0">
                  <a:solidFill>
                    <a:schemeClr val="bg2">
                      <a:lumMod val="90000"/>
                      <a:lumOff val="10000"/>
                    </a:schemeClr>
                  </a:solidFill>
                  <a:latin typeface="Calibri" pitchFamily="34" charset="0"/>
                </a:rPr>
                <a:t>Min Memory 10%</a:t>
              </a:r>
            </a:p>
            <a:p>
              <a:pPr algn="ctr" defTabSz="809991">
                <a:defRPr/>
              </a:pPr>
              <a:r>
                <a:rPr lang="en-US" dirty="0">
                  <a:solidFill>
                    <a:schemeClr val="bg2">
                      <a:lumMod val="90000"/>
                      <a:lumOff val="10000"/>
                    </a:schemeClr>
                  </a:solidFill>
                  <a:latin typeface="Calibri" pitchFamily="34" charset="0"/>
                </a:rPr>
                <a:t>Max Memory 20%</a:t>
              </a:r>
            </a:p>
            <a:p>
              <a:pPr algn="ctr" defTabSz="809991">
                <a:defRPr/>
              </a:pPr>
              <a:r>
                <a:rPr lang="en-US" dirty="0">
                  <a:solidFill>
                    <a:schemeClr val="bg2">
                      <a:lumMod val="90000"/>
                      <a:lumOff val="10000"/>
                    </a:schemeClr>
                  </a:solidFill>
                  <a:latin typeface="Calibri" pitchFamily="34" charset="0"/>
                </a:rPr>
                <a:t>Max CPU 20%</a:t>
              </a:r>
            </a:p>
          </p:txBody>
        </p:sp>
        <p:sp>
          <p:nvSpPr>
            <p:cNvPr id="42" name="Rounded Rectangle 9"/>
            <p:cNvSpPr/>
            <p:nvPr/>
          </p:nvSpPr>
          <p:spPr bwMode="blackGray">
            <a:xfrm>
              <a:off x="4826980" y="1725628"/>
              <a:ext cx="1219200" cy="2090258"/>
            </a:xfrm>
            <a:prstGeom prst="roundRect">
              <a:avLst>
                <a:gd name="adj" fmla="val 3682"/>
              </a:avLst>
            </a:prstGeom>
            <a:gradFill flip="none" rotWithShape="1">
              <a:gsLst>
                <a:gs pos="0">
                  <a:srgbClr val="89C8DF">
                    <a:tint val="66000"/>
                    <a:satMod val="160000"/>
                  </a:srgbClr>
                </a:gs>
                <a:gs pos="50000">
                  <a:srgbClr val="89C8DF">
                    <a:tint val="44500"/>
                    <a:satMod val="160000"/>
                  </a:srgbClr>
                </a:gs>
                <a:gs pos="100000">
                  <a:srgbClr val="89C8DF">
                    <a:tint val="23500"/>
                    <a:satMod val="160000"/>
                  </a:srgbClr>
                </a:gs>
              </a:gsLst>
              <a:path path="circle">
                <a:fillToRect l="50000" t="50000" r="50000" b="50000"/>
              </a:path>
              <a:tileRect/>
            </a:gradFill>
            <a:ln>
              <a:noFill/>
              <a:headEnd type="none" w="med" len="med"/>
              <a:tailEnd type="none" w="med" len="med"/>
            </a:ln>
            <a:effectLst>
              <a:outerShdw blurRad="50800" dist="25400" dir="2700000" algn="tl" rotWithShape="0">
                <a:prstClr val="black">
                  <a:alpha val="40000"/>
                </a:prstClr>
              </a:outerShdw>
            </a:effectLst>
            <a:scene3d>
              <a:camera prst="orthographicFront">
                <a:rot lat="0" lon="0" rev="0"/>
              </a:camera>
              <a:lightRig rig="balanced" dir="t">
                <a:rot lat="0" lon="0" rev="8700000"/>
              </a:lightRig>
            </a:scene3d>
            <a:sp3d>
              <a:bevelT w="50800" h="6350"/>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809991">
                <a:defRPr/>
              </a:pPr>
              <a:endParaRPr lang="en-US" sz="2000" dirty="0">
                <a:solidFill>
                  <a:schemeClr val="tx1"/>
                </a:solidFill>
                <a:effectLst>
                  <a:outerShdw blurRad="38100" dist="38100" dir="2700000" algn="tl">
                    <a:srgbClr val="000000">
                      <a:alpha val="43137"/>
                    </a:srgbClr>
                  </a:outerShdw>
                </a:effectLst>
              </a:endParaRPr>
            </a:p>
          </p:txBody>
        </p:sp>
        <p:pic>
          <p:nvPicPr>
            <p:cNvPr id="91161" name="Picture 5" descr="bar large blue faded"/>
            <p:cNvPicPr>
              <a:picLocks noChangeAspect="1" noChangeArrowheads="1"/>
            </p:cNvPicPr>
            <p:nvPr/>
          </p:nvPicPr>
          <p:blipFill>
            <a:blip r:embed="rId3">
              <a:lum bright="22000"/>
            </a:blip>
            <a:srcRect/>
            <a:stretch>
              <a:fillRect/>
            </a:stretch>
          </p:blipFill>
          <p:spPr bwMode="auto">
            <a:xfrm>
              <a:off x="4868975" y="3626042"/>
              <a:ext cx="1136410" cy="208068"/>
            </a:xfrm>
            <a:prstGeom prst="rect">
              <a:avLst/>
            </a:prstGeom>
            <a:noFill/>
            <a:ln w="9525">
              <a:noFill/>
              <a:miter lim="800000"/>
              <a:headEnd/>
              <a:tailEnd/>
            </a:ln>
          </p:spPr>
        </p:pic>
        <p:sp>
          <p:nvSpPr>
            <p:cNvPr id="44" name="TextBox 11"/>
            <p:cNvSpPr txBox="1"/>
            <p:nvPr/>
          </p:nvSpPr>
          <p:spPr>
            <a:xfrm>
              <a:off x="4816460" y="3604727"/>
              <a:ext cx="1188937" cy="246009"/>
            </a:xfrm>
            <a:prstGeom prst="rect">
              <a:avLst/>
            </a:prstGeom>
            <a:noFill/>
          </p:spPr>
          <p:txBody>
            <a:bodyPr wrap="none" lIns="76197" tIns="38098" rIns="76197" bIns="38098">
              <a:spAutoFit/>
            </a:bodyPr>
            <a:lstStyle/>
            <a:p>
              <a:pPr>
                <a:defRPr/>
              </a:pPr>
              <a:r>
                <a:rPr lang="en-US" sz="1100" dirty="0">
                  <a:solidFill>
                    <a:schemeClr val="bg2">
                      <a:lumMod val="90000"/>
                      <a:lumOff val="10000"/>
                    </a:schemeClr>
                  </a:solidFill>
                  <a:latin typeface="+mj-lt"/>
                </a:rPr>
                <a:t>Admin Workload</a:t>
              </a:r>
            </a:p>
          </p:txBody>
        </p:sp>
        <p:sp>
          <p:nvSpPr>
            <p:cNvPr id="91163" name="Rectangle 15"/>
            <p:cNvSpPr>
              <a:spLocks noChangeArrowheads="1"/>
            </p:cNvSpPr>
            <p:nvPr/>
          </p:nvSpPr>
          <p:spPr bwMode="auto">
            <a:xfrm>
              <a:off x="5044401" y="2097444"/>
              <a:ext cx="832209" cy="353939"/>
            </a:xfrm>
            <a:prstGeom prst="rect">
              <a:avLst/>
            </a:prstGeom>
            <a:noFill/>
            <a:ln w="12700">
              <a:noFill/>
              <a:miter lim="800000"/>
              <a:headEnd/>
              <a:tailEnd/>
            </a:ln>
          </p:spPr>
          <p:txBody>
            <a:bodyPr wrap="none" lIns="76197" tIns="38098" rIns="76197" bIns="38098">
              <a:spAutoFit/>
            </a:bodyPr>
            <a:lstStyle/>
            <a:p>
              <a:r>
                <a:rPr lang="en-US">
                  <a:solidFill>
                    <a:srgbClr val="141D62"/>
                  </a:solidFill>
                  <a:latin typeface="Calibri" pitchFamily="34" charset="0"/>
                </a:rPr>
                <a:t>Backup</a:t>
              </a:r>
            </a:p>
          </p:txBody>
        </p:sp>
        <p:sp>
          <p:nvSpPr>
            <p:cNvPr id="91164" name="Rectangle 45"/>
            <p:cNvSpPr>
              <a:spLocks noChangeArrowheads="1"/>
            </p:cNvSpPr>
            <p:nvPr/>
          </p:nvSpPr>
          <p:spPr bwMode="auto">
            <a:xfrm>
              <a:off x="4855716" y="2762116"/>
              <a:ext cx="1307147" cy="353939"/>
            </a:xfrm>
            <a:prstGeom prst="rect">
              <a:avLst/>
            </a:prstGeom>
            <a:noFill/>
            <a:ln w="12700">
              <a:noFill/>
              <a:miter lim="800000"/>
              <a:headEnd/>
              <a:tailEnd/>
            </a:ln>
          </p:spPr>
          <p:txBody>
            <a:bodyPr wrap="none" lIns="76197" tIns="38098" rIns="76197" bIns="38098">
              <a:spAutoFit/>
            </a:bodyPr>
            <a:lstStyle/>
            <a:p>
              <a:r>
                <a:rPr lang="en-US">
                  <a:solidFill>
                    <a:srgbClr val="141D62"/>
                  </a:solidFill>
                  <a:latin typeface="Calibri" pitchFamily="34" charset="0"/>
                </a:rPr>
                <a:t>Admin Tasks</a:t>
              </a:r>
            </a:p>
          </p:txBody>
        </p:sp>
        <p:sp>
          <p:nvSpPr>
            <p:cNvPr id="47" name="Rounded Rectangle 14"/>
            <p:cNvSpPr/>
            <p:nvPr/>
          </p:nvSpPr>
          <p:spPr bwMode="blackGray">
            <a:xfrm>
              <a:off x="6089697" y="1724090"/>
              <a:ext cx="1219200" cy="2090258"/>
            </a:xfrm>
            <a:prstGeom prst="roundRect">
              <a:avLst>
                <a:gd name="adj" fmla="val 3682"/>
              </a:avLst>
            </a:prstGeom>
            <a:gradFill flip="none" rotWithShape="1">
              <a:gsLst>
                <a:gs pos="0">
                  <a:srgbClr val="89C8DF">
                    <a:tint val="66000"/>
                    <a:satMod val="160000"/>
                  </a:srgbClr>
                </a:gs>
                <a:gs pos="50000">
                  <a:srgbClr val="89C8DF">
                    <a:tint val="44500"/>
                    <a:satMod val="160000"/>
                  </a:srgbClr>
                </a:gs>
                <a:gs pos="100000">
                  <a:srgbClr val="89C8DF">
                    <a:tint val="23500"/>
                    <a:satMod val="160000"/>
                  </a:srgbClr>
                </a:gs>
              </a:gsLst>
              <a:path path="circle">
                <a:fillToRect l="50000" t="50000" r="50000" b="50000"/>
              </a:path>
              <a:tileRect/>
            </a:gradFill>
            <a:ln>
              <a:noFill/>
              <a:headEnd type="none" w="med" len="med"/>
              <a:tailEnd type="none" w="med" len="med"/>
            </a:ln>
            <a:effectLst>
              <a:outerShdw blurRad="50800" dist="25400" dir="2700000" algn="tl" rotWithShape="0">
                <a:prstClr val="black">
                  <a:alpha val="40000"/>
                </a:prstClr>
              </a:outerShdw>
            </a:effectLst>
            <a:scene3d>
              <a:camera prst="orthographicFront">
                <a:rot lat="0" lon="0" rev="0"/>
              </a:camera>
              <a:lightRig rig="balanced" dir="t">
                <a:rot lat="0" lon="0" rev="8700000"/>
              </a:lightRig>
            </a:scene3d>
            <a:sp3d>
              <a:bevelT w="50800" h="6350"/>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809991">
                <a:defRPr/>
              </a:pPr>
              <a:endParaRPr lang="en-US" sz="2000" dirty="0">
                <a:solidFill>
                  <a:schemeClr val="tx1"/>
                </a:solidFill>
                <a:effectLst>
                  <a:outerShdw blurRad="38100" dist="38100" dir="2700000" algn="tl">
                    <a:srgbClr val="000000">
                      <a:alpha val="43137"/>
                    </a:srgbClr>
                  </a:outerShdw>
                </a:effectLst>
              </a:endParaRPr>
            </a:p>
          </p:txBody>
        </p:sp>
        <p:pic>
          <p:nvPicPr>
            <p:cNvPr id="91168" name="Picture 5" descr="bar large blue faded"/>
            <p:cNvPicPr>
              <a:picLocks noChangeAspect="1" noChangeArrowheads="1"/>
            </p:cNvPicPr>
            <p:nvPr/>
          </p:nvPicPr>
          <p:blipFill>
            <a:blip r:embed="rId3">
              <a:lum bright="22000"/>
            </a:blip>
            <a:srcRect/>
            <a:stretch>
              <a:fillRect/>
            </a:stretch>
          </p:blipFill>
          <p:spPr bwMode="auto">
            <a:xfrm>
              <a:off x="6134418" y="3625288"/>
              <a:ext cx="1136410" cy="208068"/>
            </a:xfrm>
            <a:prstGeom prst="rect">
              <a:avLst/>
            </a:prstGeom>
            <a:noFill/>
            <a:ln w="9525">
              <a:noFill/>
              <a:miter lim="800000"/>
              <a:headEnd/>
              <a:tailEnd/>
            </a:ln>
          </p:spPr>
        </p:pic>
        <p:sp>
          <p:nvSpPr>
            <p:cNvPr id="49" name="TextBox 16"/>
            <p:cNvSpPr txBox="1"/>
            <p:nvPr/>
          </p:nvSpPr>
          <p:spPr>
            <a:xfrm>
              <a:off x="6108576" y="3598379"/>
              <a:ext cx="1157190" cy="246009"/>
            </a:xfrm>
            <a:prstGeom prst="rect">
              <a:avLst/>
            </a:prstGeom>
            <a:noFill/>
          </p:spPr>
          <p:txBody>
            <a:bodyPr wrap="none" lIns="76197" tIns="38098" rIns="76197" bIns="38098">
              <a:spAutoFit/>
            </a:bodyPr>
            <a:lstStyle/>
            <a:p>
              <a:pPr>
                <a:defRPr/>
              </a:pPr>
              <a:r>
                <a:rPr lang="en-US" sz="1100" dirty="0">
                  <a:solidFill>
                    <a:schemeClr val="bg2">
                      <a:lumMod val="90000"/>
                      <a:lumOff val="10000"/>
                    </a:schemeClr>
                  </a:solidFill>
                  <a:latin typeface="+mj-lt"/>
                </a:rPr>
                <a:t>OLTP Workload</a:t>
              </a:r>
            </a:p>
          </p:txBody>
        </p:sp>
        <p:sp>
          <p:nvSpPr>
            <p:cNvPr id="91170" name="Rectangle 15"/>
            <p:cNvSpPr>
              <a:spLocks noChangeArrowheads="1"/>
            </p:cNvSpPr>
            <p:nvPr/>
          </p:nvSpPr>
          <p:spPr bwMode="auto">
            <a:xfrm>
              <a:off x="6357850" y="2199522"/>
              <a:ext cx="852792" cy="630938"/>
            </a:xfrm>
            <a:prstGeom prst="rect">
              <a:avLst/>
            </a:prstGeom>
            <a:noFill/>
            <a:ln w="12700">
              <a:noFill/>
              <a:miter lim="800000"/>
              <a:headEnd/>
              <a:tailEnd/>
            </a:ln>
          </p:spPr>
          <p:txBody>
            <a:bodyPr wrap="none" lIns="76197" tIns="38098" rIns="76197" bIns="38098">
              <a:spAutoFit/>
            </a:bodyPr>
            <a:lstStyle/>
            <a:p>
              <a:pPr algn="ctr"/>
              <a:r>
                <a:rPr lang="en-US">
                  <a:solidFill>
                    <a:srgbClr val="141D62"/>
                  </a:solidFill>
                  <a:latin typeface="Calibri" pitchFamily="34" charset="0"/>
                </a:rPr>
                <a:t>OLTP </a:t>
              </a:r>
            </a:p>
            <a:p>
              <a:pPr algn="ctr"/>
              <a:r>
                <a:rPr lang="en-US">
                  <a:solidFill>
                    <a:srgbClr val="141D62"/>
                  </a:solidFill>
                  <a:latin typeface="Calibri" pitchFamily="34" charset="0"/>
                </a:rPr>
                <a:t>Activity</a:t>
              </a:r>
            </a:p>
          </p:txBody>
        </p:sp>
        <p:sp>
          <p:nvSpPr>
            <p:cNvPr id="51" name="Rounded Rectangle 18"/>
            <p:cNvSpPr/>
            <p:nvPr/>
          </p:nvSpPr>
          <p:spPr bwMode="blackGray">
            <a:xfrm>
              <a:off x="7356820" y="1724090"/>
              <a:ext cx="1219200" cy="2090258"/>
            </a:xfrm>
            <a:prstGeom prst="roundRect">
              <a:avLst>
                <a:gd name="adj" fmla="val 3682"/>
              </a:avLst>
            </a:prstGeom>
            <a:gradFill flip="none" rotWithShape="1">
              <a:gsLst>
                <a:gs pos="0">
                  <a:srgbClr val="89C8DF">
                    <a:tint val="66000"/>
                    <a:satMod val="160000"/>
                  </a:srgbClr>
                </a:gs>
                <a:gs pos="50000">
                  <a:srgbClr val="89C8DF">
                    <a:tint val="44500"/>
                    <a:satMod val="160000"/>
                  </a:srgbClr>
                </a:gs>
                <a:gs pos="100000">
                  <a:srgbClr val="89C8DF">
                    <a:tint val="23500"/>
                    <a:satMod val="160000"/>
                  </a:srgbClr>
                </a:gs>
              </a:gsLst>
              <a:path path="circle">
                <a:fillToRect l="50000" t="50000" r="50000" b="50000"/>
              </a:path>
              <a:tileRect/>
            </a:gradFill>
            <a:ln>
              <a:noFill/>
              <a:headEnd type="none" w="med" len="med"/>
              <a:tailEnd type="none" w="med" len="med"/>
            </a:ln>
            <a:effectLst>
              <a:outerShdw blurRad="50800" dist="25400" dir="2700000" algn="tl" rotWithShape="0">
                <a:prstClr val="black">
                  <a:alpha val="40000"/>
                </a:prstClr>
              </a:outerShdw>
            </a:effectLst>
            <a:scene3d>
              <a:camera prst="orthographicFront">
                <a:rot lat="0" lon="0" rev="0"/>
              </a:camera>
              <a:lightRig rig="balanced" dir="t">
                <a:rot lat="0" lon="0" rev="8700000"/>
              </a:lightRig>
            </a:scene3d>
            <a:sp3d>
              <a:bevelT w="50800" h="6350"/>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809991">
                <a:defRPr/>
              </a:pPr>
              <a:endParaRPr lang="en-US" sz="2000" dirty="0">
                <a:solidFill>
                  <a:schemeClr val="tx1"/>
                </a:solidFill>
                <a:effectLst>
                  <a:outerShdw blurRad="38100" dist="38100" dir="2700000" algn="tl">
                    <a:srgbClr val="000000">
                      <a:alpha val="43137"/>
                    </a:srgbClr>
                  </a:outerShdw>
                </a:effectLst>
              </a:endParaRPr>
            </a:p>
          </p:txBody>
        </p:sp>
        <p:grpSp>
          <p:nvGrpSpPr>
            <p:cNvPr id="11" name="Group 21"/>
            <p:cNvGrpSpPr>
              <a:grpSpLocks/>
            </p:cNvGrpSpPr>
            <p:nvPr/>
          </p:nvGrpSpPr>
          <p:grpSpPr bwMode="auto">
            <a:xfrm>
              <a:off x="7334081" y="3603912"/>
              <a:ext cx="1242648" cy="261610"/>
              <a:chOff x="-1068016" y="3450381"/>
              <a:chExt cx="1491178" cy="313933"/>
            </a:xfrm>
          </p:grpSpPr>
          <p:pic>
            <p:nvPicPr>
              <p:cNvPr id="91189" name="Picture 5" descr="bar large blue faded"/>
              <p:cNvPicPr>
                <a:picLocks noChangeAspect="1" noChangeArrowheads="1"/>
              </p:cNvPicPr>
              <p:nvPr/>
            </p:nvPicPr>
            <p:blipFill>
              <a:blip r:embed="rId3">
                <a:lum bright="22000"/>
              </a:blip>
              <a:srcRect/>
              <a:stretch>
                <a:fillRect/>
              </a:stretch>
            </p:blipFill>
            <p:spPr bwMode="auto">
              <a:xfrm>
                <a:off x="-992657" y="3476015"/>
                <a:ext cx="1363692" cy="249682"/>
              </a:xfrm>
              <a:prstGeom prst="rect">
                <a:avLst/>
              </a:prstGeom>
              <a:noFill/>
              <a:ln w="9525">
                <a:noFill/>
                <a:miter lim="800000"/>
                <a:headEnd/>
                <a:tailEnd/>
              </a:ln>
            </p:spPr>
          </p:pic>
          <p:sp>
            <p:nvSpPr>
              <p:cNvPr id="54" name="TextBox 21"/>
              <p:cNvSpPr txBox="1"/>
              <p:nvPr/>
            </p:nvSpPr>
            <p:spPr>
              <a:xfrm>
                <a:off x="-1068086" y="3449455"/>
                <a:ext cx="1491490" cy="314257"/>
              </a:xfrm>
              <a:prstGeom prst="rect">
                <a:avLst/>
              </a:prstGeom>
              <a:noFill/>
            </p:spPr>
            <p:txBody>
              <a:bodyPr wrap="none">
                <a:spAutoFit/>
              </a:bodyPr>
              <a:lstStyle/>
              <a:p>
                <a:pPr>
                  <a:defRPr/>
                </a:pPr>
                <a:r>
                  <a:rPr lang="en-US" sz="1100" dirty="0">
                    <a:solidFill>
                      <a:schemeClr val="bg2">
                        <a:lumMod val="90000"/>
                        <a:lumOff val="10000"/>
                      </a:schemeClr>
                    </a:solidFill>
                    <a:latin typeface="+mj-lt"/>
                  </a:rPr>
                  <a:t>Report Workload</a:t>
                </a:r>
              </a:p>
            </p:txBody>
          </p:sp>
        </p:grpSp>
        <p:sp>
          <p:nvSpPr>
            <p:cNvPr id="91175" name="Rectangle 15"/>
            <p:cNvSpPr>
              <a:spLocks noChangeArrowheads="1"/>
            </p:cNvSpPr>
            <p:nvPr/>
          </p:nvSpPr>
          <p:spPr bwMode="auto">
            <a:xfrm>
              <a:off x="7595264" y="2821130"/>
              <a:ext cx="880812" cy="630938"/>
            </a:xfrm>
            <a:prstGeom prst="rect">
              <a:avLst/>
            </a:prstGeom>
            <a:noFill/>
            <a:ln w="12700">
              <a:noFill/>
              <a:miter lim="800000"/>
              <a:headEnd/>
              <a:tailEnd/>
            </a:ln>
          </p:spPr>
          <p:txBody>
            <a:bodyPr wrap="none" lIns="76197" tIns="38098" rIns="76197" bIns="38098">
              <a:spAutoFit/>
            </a:bodyPr>
            <a:lstStyle/>
            <a:p>
              <a:pPr algn="ctr"/>
              <a:r>
                <a:rPr lang="en-US">
                  <a:solidFill>
                    <a:srgbClr val="141D62"/>
                  </a:solidFill>
                  <a:latin typeface="Calibri" pitchFamily="34" charset="0"/>
                </a:rPr>
                <a:t>Ad-hoc</a:t>
              </a:r>
            </a:p>
            <a:p>
              <a:pPr algn="ctr"/>
              <a:r>
                <a:rPr lang="en-US">
                  <a:solidFill>
                    <a:srgbClr val="141D62"/>
                  </a:solidFill>
                  <a:latin typeface="Calibri" pitchFamily="34" charset="0"/>
                </a:rPr>
                <a:t>Reports</a:t>
              </a:r>
            </a:p>
          </p:txBody>
        </p:sp>
        <p:sp>
          <p:nvSpPr>
            <p:cNvPr id="91176" name="Rectangle 15"/>
            <p:cNvSpPr>
              <a:spLocks noChangeArrowheads="1"/>
            </p:cNvSpPr>
            <p:nvPr/>
          </p:nvSpPr>
          <p:spPr bwMode="auto">
            <a:xfrm>
              <a:off x="7518191" y="2003600"/>
              <a:ext cx="1041626" cy="630938"/>
            </a:xfrm>
            <a:prstGeom prst="rect">
              <a:avLst/>
            </a:prstGeom>
            <a:noFill/>
            <a:ln w="12700">
              <a:noFill/>
              <a:miter lim="800000"/>
              <a:headEnd/>
              <a:tailEnd/>
            </a:ln>
          </p:spPr>
          <p:txBody>
            <a:bodyPr wrap="none" lIns="76197" tIns="38098" rIns="76197" bIns="38098">
              <a:spAutoFit/>
            </a:bodyPr>
            <a:lstStyle/>
            <a:p>
              <a:pPr algn="ctr"/>
              <a:r>
                <a:rPr lang="en-US">
                  <a:solidFill>
                    <a:srgbClr val="141D62"/>
                  </a:solidFill>
                  <a:latin typeface="Calibri" pitchFamily="34" charset="0"/>
                </a:rPr>
                <a:t>Executive</a:t>
              </a:r>
            </a:p>
            <a:p>
              <a:pPr algn="ctr"/>
              <a:r>
                <a:rPr lang="en-US">
                  <a:solidFill>
                    <a:srgbClr val="141D62"/>
                  </a:solidFill>
                  <a:latin typeface="Calibri" pitchFamily="34" charset="0"/>
                </a:rPr>
                <a:t>Reports</a:t>
              </a:r>
            </a:p>
          </p:txBody>
        </p:sp>
        <p:sp>
          <p:nvSpPr>
            <p:cNvPr id="91177" name="TextBox 24"/>
            <p:cNvSpPr txBox="1">
              <a:spLocks noChangeArrowheads="1"/>
            </p:cNvSpPr>
            <p:nvPr/>
          </p:nvSpPr>
          <p:spPr bwMode="auto">
            <a:xfrm>
              <a:off x="6508460" y="3293175"/>
              <a:ext cx="413569" cy="246217"/>
            </a:xfrm>
            <a:prstGeom prst="rect">
              <a:avLst/>
            </a:prstGeom>
            <a:noFill/>
            <a:ln w="9525">
              <a:noFill/>
              <a:miter lim="800000"/>
              <a:headEnd/>
              <a:tailEnd/>
            </a:ln>
          </p:spPr>
          <p:txBody>
            <a:bodyPr wrap="none" lIns="76197" tIns="38098" rIns="76197" bIns="38098">
              <a:spAutoFit/>
            </a:bodyPr>
            <a:lstStyle/>
            <a:p>
              <a:r>
                <a:rPr lang="en-US" sz="1100">
                  <a:solidFill>
                    <a:srgbClr val="FF0000"/>
                  </a:solidFill>
                  <a:latin typeface="Calibri" pitchFamily="34" charset="0"/>
                </a:rPr>
                <a:t>High</a:t>
              </a:r>
            </a:p>
          </p:txBody>
        </p:sp>
        <p:pic>
          <p:nvPicPr>
            <p:cNvPr id="91178" name="Picture 2" descr="D:\Pennie's documents\MS Image\NEWFeb15\Windows_Vista_Icons_ for_Marketing_use\Warning.png"/>
            <p:cNvPicPr>
              <a:picLocks noChangeAspect="1" noChangeArrowheads="1"/>
            </p:cNvPicPr>
            <p:nvPr/>
          </p:nvPicPr>
          <p:blipFill>
            <a:blip r:embed="rId4"/>
            <a:srcRect/>
            <a:stretch>
              <a:fillRect/>
            </a:stretch>
          </p:blipFill>
          <p:spPr bwMode="auto">
            <a:xfrm>
              <a:off x="6390192" y="2760567"/>
              <a:ext cx="665956" cy="583706"/>
            </a:xfrm>
            <a:prstGeom prst="rect">
              <a:avLst/>
            </a:prstGeom>
            <a:noFill/>
            <a:ln w="9525">
              <a:noFill/>
              <a:miter lim="800000"/>
              <a:headEnd/>
              <a:tailEnd/>
            </a:ln>
          </p:spPr>
        </p:pic>
        <p:sp>
          <p:nvSpPr>
            <p:cNvPr id="59" name="Rounded Rectangle 26"/>
            <p:cNvSpPr/>
            <p:nvPr/>
          </p:nvSpPr>
          <p:spPr bwMode="blackGray">
            <a:xfrm>
              <a:off x="6724360" y="3895790"/>
              <a:ext cx="1851660" cy="2090258"/>
            </a:xfrm>
            <a:prstGeom prst="roundRect">
              <a:avLst>
                <a:gd name="adj" fmla="val 3682"/>
              </a:avLst>
            </a:prstGeom>
            <a:solidFill>
              <a:srgbClr val="FFFF9F"/>
            </a:solidFill>
            <a:ln>
              <a:noFill/>
              <a:headEnd type="none" w="med" len="med"/>
              <a:tailEnd type="none" w="med" len="med"/>
            </a:ln>
            <a:effectLst>
              <a:outerShdw blurRad="50800" dist="25400" dir="2700000" algn="tl" rotWithShape="0">
                <a:prstClr val="black">
                  <a:alpha val="40000"/>
                </a:prstClr>
              </a:outerShdw>
            </a:effectLst>
            <a:scene3d>
              <a:camera prst="orthographicFront">
                <a:rot lat="0" lon="0" rev="0"/>
              </a:camera>
              <a:lightRig rig="balanced" dir="t">
                <a:rot lat="0" lon="0" rev="8700000"/>
              </a:lightRig>
            </a:scene3d>
            <a:sp3d>
              <a:bevelT w="50800" h="6350"/>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809991">
                <a:defRPr/>
              </a:pPr>
              <a:r>
                <a:rPr lang="en-US" dirty="0">
                  <a:solidFill>
                    <a:schemeClr val="bg2">
                      <a:lumMod val="90000"/>
                      <a:lumOff val="10000"/>
                    </a:schemeClr>
                  </a:solidFill>
                  <a:latin typeface="Calibri" pitchFamily="34" charset="0"/>
                </a:rPr>
                <a:t>Max CPU 90%</a:t>
              </a:r>
            </a:p>
          </p:txBody>
        </p:sp>
        <p:pic>
          <p:nvPicPr>
            <p:cNvPr id="60" name="Picture 5" descr="bar large blue faded"/>
            <p:cNvPicPr>
              <a:picLocks noChangeAspect="1" noChangeArrowheads="1"/>
            </p:cNvPicPr>
            <p:nvPr/>
          </p:nvPicPr>
          <p:blipFill>
            <a:blip r:embed="rId3">
              <a:duotone>
                <a:prstClr val="black"/>
                <a:schemeClr val="accent3">
                  <a:tint val="45000"/>
                  <a:satMod val="400000"/>
                </a:schemeClr>
              </a:duotone>
              <a:lum bright="21000"/>
            </a:blip>
            <a:srcRect/>
            <a:stretch>
              <a:fillRect/>
            </a:stretch>
          </p:blipFill>
          <p:spPr bwMode="auto">
            <a:xfrm>
              <a:off x="6980240" y="5774016"/>
              <a:ext cx="1333500" cy="287923"/>
            </a:xfrm>
            <a:prstGeom prst="rect">
              <a:avLst/>
            </a:prstGeom>
            <a:noFill/>
          </p:spPr>
        </p:pic>
        <p:sp>
          <p:nvSpPr>
            <p:cNvPr id="61" name="TextBox 28"/>
            <p:cNvSpPr txBox="1"/>
            <p:nvPr/>
          </p:nvSpPr>
          <p:spPr>
            <a:xfrm>
              <a:off x="7027661" y="5753730"/>
              <a:ext cx="1168302" cy="246009"/>
            </a:xfrm>
            <a:prstGeom prst="rect">
              <a:avLst/>
            </a:prstGeom>
            <a:noFill/>
          </p:spPr>
          <p:txBody>
            <a:bodyPr wrap="none" lIns="76197" tIns="38098" rIns="76197" bIns="38098">
              <a:spAutoFit/>
            </a:bodyPr>
            <a:lstStyle/>
            <a:p>
              <a:pPr>
                <a:defRPr/>
              </a:pPr>
              <a:r>
                <a:rPr lang="en-US" sz="1100" dirty="0">
                  <a:solidFill>
                    <a:schemeClr val="tx2">
                      <a:lumMod val="25000"/>
                    </a:schemeClr>
                  </a:solidFill>
                  <a:latin typeface="+mj-lt"/>
                </a:rPr>
                <a:t>Application Pool</a:t>
              </a:r>
            </a:p>
          </p:txBody>
        </p:sp>
        <p:pic>
          <p:nvPicPr>
            <p:cNvPr id="62" name="Picture 5" descr="bar large blue faded"/>
            <p:cNvPicPr>
              <a:picLocks noChangeAspect="1" noChangeArrowheads="1"/>
            </p:cNvPicPr>
            <p:nvPr/>
          </p:nvPicPr>
          <p:blipFill>
            <a:blip r:embed="rId3">
              <a:duotone>
                <a:prstClr val="black"/>
                <a:schemeClr val="accent3">
                  <a:tint val="45000"/>
                  <a:satMod val="400000"/>
                </a:schemeClr>
              </a:duotone>
              <a:lum bright="21000"/>
            </a:blip>
            <a:srcRect/>
            <a:stretch>
              <a:fillRect/>
            </a:stretch>
          </p:blipFill>
          <p:spPr bwMode="auto">
            <a:xfrm>
              <a:off x="5119690" y="5774016"/>
              <a:ext cx="1333500" cy="287923"/>
            </a:xfrm>
            <a:prstGeom prst="rect">
              <a:avLst/>
            </a:prstGeom>
            <a:noFill/>
          </p:spPr>
        </p:pic>
        <p:sp>
          <p:nvSpPr>
            <p:cNvPr id="63" name="TextBox 30"/>
            <p:cNvSpPr txBox="1"/>
            <p:nvPr/>
          </p:nvSpPr>
          <p:spPr>
            <a:xfrm>
              <a:off x="5330767" y="5755318"/>
              <a:ext cx="876226" cy="246008"/>
            </a:xfrm>
            <a:prstGeom prst="rect">
              <a:avLst/>
            </a:prstGeom>
            <a:noFill/>
          </p:spPr>
          <p:txBody>
            <a:bodyPr wrap="none" lIns="76197" tIns="38098" rIns="76197" bIns="38098">
              <a:spAutoFit/>
            </a:bodyPr>
            <a:lstStyle/>
            <a:p>
              <a:pPr>
                <a:defRPr/>
              </a:pPr>
              <a:r>
                <a:rPr lang="en-US" sz="1100" dirty="0">
                  <a:solidFill>
                    <a:schemeClr val="tx2">
                      <a:lumMod val="25000"/>
                    </a:schemeClr>
                  </a:solidFill>
                  <a:latin typeface="+mj-lt"/>
                </a:rPr>
                <a:t>Admin Pool</a:t>
              </a:r>
            </a:p>
          </p:txBody>
        </p:sp>
        <p:pic>
          <p:nvPicPr>
            <p:cNvPr id="64" name="Picture 14" descr="D:\Pennie's documents\Images for TechEd06\Shapes_and_Graphics\Arrows\beige down Arrow.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5184643" y="3254948"/>
              <a:ext cx="603429" cy="1113369"/>
            </a:xfrm>
            <a:prstGeom prst="rect">
              <a:avLst/>
            </a:prstGeom>
            <a:noFill/>
          </p:spPr>
        </p:pic>
        <p:pic>
          <p:nvPicPr>
            <p:cNvPr id="65" name="Picture 14" descr="D:\Pennie's documents\Images for TechEd06\Shapes_and_Graphics\Arrows\beige down Arrow.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6718363" y="3264721"/>
              <a:ext cx="603429" cy="1113369"/>
            </a:xfrm>
            <a:prstGeom prst="rect">
              <a:avLst/>
            </a:prstGeom>
            <a:noFill/>
          </p:spPr>
        </p:pic>
        <p:pic>
          <p:nvPicPr>
            <p:cNvPr id="66" name="Picture 14" descr="D:\Pennie's documents\Images for TechEd06\Shapes_and_Graphics\Arrows\beige down Arrow.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7665950" y="3274495"/>
              <a:ext cx="603429" cy="1113369"/>
            </a:xfrm>
            <a:prstGeom prst="rect">
              <a:avLst/>
            </a:prstGeom>
            <a:noFill/>
          </p:spPr>
        </p:pic>
      </p:grpSp>
      <p:grpSp>
        <p:nvGrpSpPr>
          <p:cNvPr id="12" name="Groupe 67"/>
          <p:cNvGrpSpPr>
            <a:grpSpLocks/>
          </p:cNvGrpSpPr>
          <p:nvPr/>
        </p:nvGrpSpPr>
        <p:grpSpPr bwMode="auto">
          <a:xfrm>
            <a:off x="5702300" y="7938"/>
            <a:ext cx="3714750" cy="1009650"/>
            <a:chOff x="5701756" y="7802"/>
            <a:chExt cx="3714782" cy="1010046"/>
          </a:xfrm>
        </p:grpSpPr>
        <p:grpSp>
          <p:nvGrpSpPr>
            <p:cNvPr id="13" name="Groupe 45"/>
            <p:cNvGrpSpPr>
              <a:grpSpLocks/>
            </p:cNvGrpSpPr>
            <p:nvPr/>
          </p:nvGrpSpPr>
          <p:grpSpPr bwMode="auto">
            <a:xfrm>
              <a:off x="5701754" y="7802"/>
              <a:ext cx="3714784" cy="1010046"/>
              <a:chOff x="142836" y="4762224"/>
              <a:chExt cx="3714784" cy="1010046"/>
            </a:xfrm>
          </p:grpSpPr>
          <p:pic>
            <p:nvPicPr>
              <p:cNvPr id="91145" name="Picture 16" descr="bluebox.png"/>
              <p:cNvPicPr>
                <a:picLocks noChangeAspect="1"/>
              </p:cNvPicPr>
              <p:nvPr/>
            </p:nvPicPr>
            <p:blipFill>
              <a:blip r:embed="rId6"/>
              <a:srcRect/>
              <a:stretch>
                <a:fillRect/>
              </a:stretch>
            </p:blipFill>
            <p:spPr bwMode="gray">
              <a:xfrm>
                <a:off x="142844" y="4762224"/>
                <a:ext cx="3714776" cy="857256"/>
              </a:xfrm>
              <a:prstGeom prst="rect">
                <a:avLst/>
              </a:prstGeom>
              <a:noFill/>
              <a:ln w="9525">
                <a:noFill/>
                <a:miter lim="800000"/>
                <a:headEnd/>
                <a:tailEnd/>
              </a:ln>
            </p:spPr>
          </p:pic>
          <p:grpSp>
            <p:nvGrpSpPr>
              <p:cNvPr id="14" name="Group 36"/>
              <p:cNvGrpSpPr>
                <a:grpSpLocks/>
              </p:cNvGrpSpPr>
              <p:nvPr/>
            </p:nvGrpSpPr>
            <p:grpSpPr bwMode="auto">
              <a:xfrm>
                <a:off x="142836" y="4786322"/>
                <a:ext cx="1478924" cy="985948"/>
                <a:chOff x="-45145" y="1788579"/>
                <a:chExt cx="1904743" cy="1269829"/>
              </a:xfrm>
            </p:grpSpPr>
            <p:pic>
              <p:nvPicPr>
                <p:cNvPr id="91147" name="Picture 6" descr="C:\Program Files\Microsoft Resource DVD Artwork\DVD_ART\Artwork_Imagery\HARDWARE_IMAGERY\Illustration - Misc Hardware\XML Icons\data.png"/>
                <p:cNvPicPr>
                  <a:picLocks noChangeAspect="1" noChangeArrowheads="1"/>
                </p:cNvPicPr>
                <p:nvPr/>
              </p:nvPicPr>
              <p:blipFill>
                <a:blip r:embed="rId7"/>
                <a:srcRect/>
                <a:stretch>
                  <a:fillRect/>
                </a:stretch>
              </p:blipFill>
              <p:spPr bwMode="gray">
                <a:xfrm>
                  <a:off x="973969" y="1788579"/>
                  <a:ext cx="885629" cy="756811"/>
                </a:xfrm>
                <a:prstGeom prst="rect">
                  <a:avLst/>
                </a:prstGeom>
                <a:noFill/>
                <a:ln w="9525">
                  <a:noFill/>
                  <a:miter lim="800000"/>
                  <a:headEnd/>
                  <a:tailEnd/>
                </a:ln>
              </p:spPr>
            </p:pic>
            <p:pic>
              <p:nvPicPr>
                <p:cNvPr id="91148"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8"/>
                <a:srcRect/>
                <a:stretch>
                  <a:fillRect/>
                </a:stretch>
              </p:blipFill>
              <p:spPr bwMode="gray">
                <a:xfrm>
                  <a:off x="762000" y="2057400"/>
                  <a:ext cx="881063" cy="881063"/>
                </a:xfrm>
                <a:prstGeom prst="rect">
                  <a:avLst/>
                </a:prstGeom>
                <a:noFill/>
                <a:ln w="9525">
                  <a:noFill/>
                  <a:miter lim="800000"/>
                  <a:headEnd/>
                  <a:tailEnd/>
                </a:ln>
              </p:spPr>
            </p:pic>
            <p:pic>
              <p:nvPicPr>
                <p:cNvPr id="91149" name="Picture 11" descr="C:\Program Files\Microsoft Resource DVD Artwork\DVD_ART\Artwork_Imagery\Shapes and Graphics\Arrows - arrow\Curved\orange and yellow shadowed bottom arrow.png"/>
                <p:cNvPicPr>
                  <a:picLocks noChangeAspect="1" noChangeArrowheads="1"/>
                </p:cNvPicPr>
                <p:nvPr/>
              </p:nvPicPr>
              <p:blipFill>
                <a:blip r:embed="rId9"/>
                <a:srcRect/>
                <a:stretch>
                  <a:fillRect/>
                </a:stretch>
              </p:blipFill>
              <p:spPr bwMode="gray">
                <a:xfrm rot="-1679022">
                  <a:off x="438150" y="2577009"/>
                  <a:ext cx="863601" cy="481399"/>
                </a:xfrm>
                <a:prstGeom prst="rect">
                  <a:avLst/>
                </a:prstGeom>
                <a:noFill/>
                <a:ln w="9525">
                  <a:noFill/>
                  <a:miter lim="800000"/>
                  <a:headEnd/>
                  <a:tailEnd/>
                </a:ln>
              </p:spPr>
            </p:pic>
            <p:pic>
              <p:nvPicPr>
                <p:cNvPr id="91150"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10"/>
                <a:srcRect/>
                <a:stretch>
                  <a:fillRect/>
                </a:stretch>
              </p:blipFill>
              <p:spPr bwMode="gray">
                <a:xfrm>
                  <a:off x="645459" y="2624043"/>
                  <a:ext cx="417979" cy="417979"/>
                </a:xfrm>
                <a:prstGeom prst="rect">
                  <a:avLst/>
                </a:prstGeom>
                <a:noFill/>
                <a:ln w="9525">
                  <a:noFill/>
                  <a:miter lim="800000"/>
                  <a:headEnd/>
                  <a:tailEnd/>
                </a:ln>
              </p:spPr>
            </p:pic>
            <p:pic>
              <p:nvPicPr>
                <p:cNvPr id="91151" name="Picture 11" descr="C:\Program Files\Microsoft Resource DVD Artwork\DVD_ART\Artwork_Imagery\Shapes and Graphics\Arrows - arrow\Curved\orange and yellow shadowed bottom arrow.png"/>
                <p:cNvPicPr>
                  <a:picLocks noChangeAspect="1" noChangeArrowheads="1"/>
                </p:cNvPicPr>
                <p:nvPr/>
              </p:nvPicPr>
              <p:blipFill>
                <a:blip r:embed="rId9"/>
                <a:srcRect/>
                <a:stretch>
                  <a:fillRect/>
                </a:stretch>
              </p:blipFill>
              <p:spPr bwMode="gray">
                <a:xfrm rot="8281635">
                  <a:off x="229197" y="1945124"/>
                  <a:ext cx="863601" cy="481399"/>
                </a:xfrm>
                <a:prstGeom prst="rect">
                  <a:avLst/>
                </a:prstGeom>
                <a:noFill/>
                <a:ln w="9525">
                  <a:noFill/>
                  <a:miter lim="800000"/>
                  <a:headEnd/>
                  <a:tailEnd/>
                </a:ln>
              </p:spPr>
            </p:pic>
            <p:pic>
              <p:nvPicPr>
                <p:cNvPr id="91152" name="Picture 3" descr="C:\Program Files\Microsoft Resource DVD Artwork\DVD_ART\Artwork_Imagery\HARDWARE_IMAGERY\Illustration - Misc Hardware\Windows Vista Illustration Icons\Ann Help.png"/>
                <p:cNvPicPr>
                  <a:picLocks noChangeAspect="1" noChangeArrowheads="1"/>
                </p:cNvPicPr>
                <p:nvPr/>
              </p:nvPicPr>
              <p:blipFill>
                <a:blip r:embed="rId11"/>
                <a:srcRect/>
                <a:stretch>
                  <a:fillRect/>
                </a:stretch>
              </p:blipFill>
              <p:spPr bwMode="gray">
                <a:xfrm>
                  <a:off x="465044" y="1958788"/>
                  <a:ext cx="381000" cy="381000"/>
                </a:xfrm>
                <a:prstGeom prst="rect">
                  <a:avLst/>
                </a:prstGeom>
                <a:noFill/>
                <a:ln w="9525">
                  <a:noFill/>
                  <a:miter lim="800000"/>
                  <a:headEnd/>
                  <a:tailEnd/>
                </a:ln>
              </p:spPr>
            </p:pic>
            <p:pic>
              <p:nvPicPr>
                <p:cNvPr id="91153"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12"/>
                <a:srcRect/>
                <a:stretch>
                  <a:fillRect/>
                </a:stretch>
              </p:blipFill>
              <p:spPr bwMode="gray">
                <a:xfrm>
                  <a:off x="-45145" y="1981200"/>
                  <a:ext cx="883345" cy="914400"/>
                </a:xfrm>
                <a:prstGeom prst="rect">
                  <a:avLst/>
                </a:prstGeom>
                <a:noFill/>
                <a:ln w="9525">
                  <a:noFill/>
                  <a:miter lim="800000"/>
                  <a:headEnd/>
                  <a:tailEnd/>
                </a:ln>
              </p:spPr>
            </p:pic>
          </p:grpSp>
        </p:grpSp>
        <p:grpSp>
          <p:nvGrpSpPr>
            <p:cNvPr id="15" name="Groupe 9"/>
            <p:cNvGrpSpPr>
              <a:grpSpLocks/>
            </p:cNvGrpSpPr>
            <p:nvPr/>
          </p:nvGrpSpPr>
          <p:grpSpPr bwMode="auto">
            <a:xfrm>
              <a:off x="7516448" y="17553"/>
              <a:ext cx="1187356" cy="791572"/>
              <a:chOff x="6755642" y="-1357158"/>
              <a:chExt cx="1187356" cy="791571"/>
            </a:xfrm>
          </p:grpSpPr>
          <p:pic>
            <p:nvPicPr>
              <p:cNvPr id="91143" name="Picture 3" descr="Z:\Clip_Installer\DVD_ART\Artwork_Imagery\Shapes and Graphics\Starburst\starburst 3.png"/>
              <p:cNvPicPr>
                <a:picLocks noChangeAspect="1" noChangeArrowheads="1"/>
              </p:cNvPicPr>
              <p:nvPr/>
            </p:nvPicPr>
            <p:blipFill>
              <a:blip r:embed="rId13"/>
              <a:srcRect/>
              <a:stretch>
                <a:fillRect/>
              </a:stretch>
            </p:blipFill>
            <p:spPr bwMode="auto">
              <a:xfrm>
                <a:off x="6755642" y="-1357158"/>
                <a:ext cx="1187356" cy="791571"/>
              </a:xfrm>
              <a:prstGeom prst="rect">
                <a:avLst/>
              </a:prstGeom>
              <a:noFill/>
              <a:ln w="9525">
                <a:noFill/>
                <a:miter lim="800000"/>
                <a:headEnd/>
                <a:tailEnd/>
              </a:ln>
            </p:spPr>
          </p:pic>
          <p:sp>
            <p:nvSpPr>
              <p:cNvPr id="91144" name="Rectangle 71"/>
              <p:cNvSpPr>
                <a:spLocks noChangeArrowheads="1"/>
              </p:cNvSpPr>
              <p:nvPr/>
            </p:nvSpPr>
            <p:spPr bwMode="auto">
              <a:xfrm rot="-300000">
                <a:off x="6946607" y="-1079313"/>
                <a:ext cx="903733" cy="307777"/>
              </a:xfrm>
              <a:prstGeom prst="rect">
                <a:avLst/>
              </a:prstGeom>
              <a:noFill/>
              <a:ln w="9525">
                <a:noFill/>
                <a:miter lim="800000"/>
                <a:headEnd/>
                <a:tailEnd/>
              </a:ln>
            </p:spPr>
            <p:txBody>
              <a:bodyPr>
                <a:spAutoFit/>
              </a:bodyPr>
              <a:lstStyle/>
              <a:p>
                <a:pPr algn="ctr"/>
                <a:r>
                  <a:rPr lang="fr-FR" sz="1400"/>
                  <a:t>2008</a:t>
                </a: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9" presetClass="emph" presetSubtype="0" nodeType="withEffect">
                                  <p:stCondLst>
                                    <p:cond delay="0"/>
                                  </p:stCondLst>
                                  <p:childTnLst>
                                    <p:set>
                                      <p:cBhvr rctx="PPT">
                                        <p:cTn id="10" dur="indefinite"/>
                                        <p:tgtEl>
                                          <p:spTgt spid="3"/>
                                        </p:tgtEl>
                                        <p:attrNameLst>
                                          <p:attrName>style.opacity</p:attrName>
                                        </p:attrNameLst>
                                      </p:cBhvr>
                                      <p:to>
                                        <p:strVal val="0.5"/>
                                      </p:to>
                                    </p:set>
                                    <p:animEffect filter="image" prLst="opacity: 0.5">
                                      <p:cBhvr rctx="IE">
                                        <p:cTn id="11"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9633" name="Picture 3" descr="Z:\Clip_Installer\DVD_ART\Artwork_Imagery\Shapes and Graphics\Cylinder\MSN On Line cylinders\cylinder gold.png"/>
          <p:cNvPicPr>
            <a:picLocks noChangeAspect="1" noChangeArrowheads="1"/>
          </p:cNvPicPr>
          <p:nvPr/>
        </p:nvPicPr>
        <p:blipFill>
          <a:blip r:embed="rId3"/>
          <a:srcRect/>
          <a:stretch>
            <a:fillRect/>
          </a:stretch>
        </p:blipFill>
        <p:spPr bwMode="auto">
          <a:xfrm>
            <a:off x="425450" y="1976438"/>
            <a:ext cx="1785938" cy="998537"/>
          </a:xfrm>
          <a:prstGeom prst="rect">
            <a:avLst/>
          </a:prstGeom>
          <a:noFill/>
          <a:ln w="9525">
            <a:noFill/>
            <a:miter lim="800000"/>
            <a:headEnd/>
            <a:tailEnd/>
          </a:ln>
        </p:spPr>
      </p:pic>
      <p:pic>
        <p:nvPicPr>
          <p:cNvPr id="69634" name="Picture 3" descr="Z:\Clip_Installer\DVD_ART\Artwork_Imagery\Shapes and Graphics\Cylinder\MSN On Line cylinders\cylinder gold.png"/>
          <p:cNvPicPr>
            <a:picLocks noChangeAspect="1" noChangeArrowheads="1"/>
          </p:cNvPicPr>
          <p:nvPr/>
        </p:nvPicPr>
        <p:blipFill>
          <a:blip r:embed="rId3"/>
          <a:srcRect/>
          <a:stretch>
            <a:fillRect/>
          </a:stretch>
        </p:blipFill>
        <p:spPr bwMode="auto">
          <a:xfrm>
            <a:off x="396875" y="5438775"/>
            <a:ext cx="1785938" cy="808038"/>
          </a:xfrm>
          <a:prstGeom prst="rect">
            <a:avLst/>
          </a:prstGeom>
          <a:noFill/>
          <a:ln w="9525">
            <a:noFill/>
            <a:miter lim="800000"/>
            <a:headEnd/>
            <a:tailEnd/>
          </a:ln>
        </p:spPr>
      </p:pic>
      <p:pic>
        <p:nvPicPr>
          <p:cNvPr id="69635" name="Picture 3" descr="Z:\Clip_Installer\DVD_ART\Artwork_Imagery\Shapes and Graphics\Cylinder\MSN On Line cylinders\cylinder gold.png"/>
          <p:cNvPicPr>
            <a:picLocks noChangeAspect="1" noChangeArrowheads="1"/>
          </p:cNvPicPr>
          <p:nvPr/>
        </p:nvPicPr>
        <p:blipFill>
          <a:blip r:embed="rId3"/>
          <a:srcRect/>
          <a:stretch>
            <a:fillRect/>
          </a:stretch>
        </p:blipFill>
        <p:spPr bwMode="auto">
          <a:xfrm>
            <a:off x="396875" y="4340225"/>
            <a:ext cx="1785938" cy="868363"/>
          </a:xfrm>
          <a:prstGeom prst="rect">
            <a:avLst/>
          </a:prstGeom>
          <a:noFill/>
          <a:ln w="9525">
            <a:noFill/>
            <a:miter lim="800000"/>
            <a:headEnd/>
            <a:tailEnd/>
          </a:ln>
        </p:spPr>
      </p:pic>
      <p:pic>
        <p:nvPicPr>
          <p:cNvPr id="69636" name="Picture 3" descr="Z:\Clip_Installer\DVD_ART\Artwork_Imagery\Shapes and Graphics\Cylinder\MSN On Line cylinders\cylinder gold.png"/>
          <p:cNvPicPr>
            <a:picLocks noChangeAspect="1" noChangeArrowheads="1"/>
          </p:cNvPicPr>
          <p:nvPr/>
        </p:nvPicPr>
        <p:blipFill>
          <a:blip r:embed="rId3"/>
          <a:srcRect/>
          <a:stretch>
            <a:fillRect/>
          </a:stretch>
        </p:blipFill>
        <p:spPr bwMode="auto">
          <a:xfrm>
            <a:off x="401638" y="3203575"/>
            <a:ext cx="1785937" cy="808038"/>
          </a:xfrm>
          <a:prstGeom prst="rect">
            <a:avLst/>
          </a:prstGeom>
          <a:noFill/>
          <a:ln w="9525">
            <a:noFill/>
            <a:miter lim="800000"/>
            <a:headEnd/>
            <a:tailEnd/>
          </a:ln>
        </p:spPr>
      </p:pic>
      <p:grpSp>
        <p:nvGrpSpPr>
          <p:cNvPr id="2" name="Groupe 31"/>
          <p:cNvGrpSpPr>
            <a:grpSpLocks/>
          </p:cNvGrpSpPr>
          <p:nvPr/>
        </p:nvGrpSpPr>
        <p:grpSpPr bwMode="auto">
          <a:xfrm>
            <a:off x="20638" y="20638"/>
            <a:ext cx="3500437" cy="984250"/>
            <a:chOff x="214282" y="2428868"/>
            <a:chExt cx="3500462" cy="984232"/>
          </a:xfrm>
        </p:grpSpPr>
        <p:sp>
          <p:nvSpPr>
            <p:cNvPr id="33" name="Rounded Rectangle 14"/>
            <p:cNvSpPr/>
            <p:nvPr/>
          </p:nvSpPr>
          <p:spPr bwMode="auto">
            <a:xfrm>
              <a:off x="214282" y="2428868"/>
              <a:ext cx="3500462" cy="857234"/>
            </a:xfrm>
            <a:prstGeom prst="roundRect">
              <a:avLst/>
            </a:prstGeom>
            <a:solidFill>
              <a:srgbClr val="F3EB4F">
                <a:lumMod val="75000"/>
              </a:srgbClr>
            </a:solidFill>
            <a:ln w="12700" cap="flat" cmpd="sng" algn="ctr">
              <a:solidFill>
                <a:srgbClr val="FFFF00"/>
              </a:solidFill>
              <a:prstDash val="solid"/>
              <a:headEnd type="none" w="med" len="med"/>
              <a:tailEnd type="none" w="med" len="med"/>
            </a:ln>
            <a:effectLst/>
          </p:spPr>
          <p:txBody>
            <a:bodyPr lIns="91436" tIns="45718" rIns="91436" bIns="45718" anchor="ctr"/>
            <a:lstStyle/>
            <a:p>
              <a:pPr algn="ctr" defTabSz="809991">
                <a:defRPr/>
              </a:pPr>
              <a:endParaRPr lang="fr-FR" sz="2100" kern="0" dirty="0">
                <a:solidFill>
                  <a:srgbClr val="FFFFFF"/>
                </a:solidFill>
              </a:endParaRPr>
            </a:p>
          </p:txBody>
        </p:sp>
        <p:sp>
          <p:nvSpPr>
            <p:cNvPr id="34" name="TextBox 833617"/>
            <p:cNvSpPr txBox="1">
              <a:spLocks noChangeArrowheads="1"/>
            </p:cNvSpPr>
            <p:nvPr/>
          </p:nvSpPr>
          <p:spPr bwMode="auto">
            <a:xfrm>
              <a:off x="1285852" y="2492060"/>
              <a:ext cx="2143139" cy="706347"/>
            </a:xfrm>
            <a:prstGeom prst="rect">
              <a:avLst/>
            </a:prstGeom>
            <a:noFill/>
            <a:ln w="9525">
              <a:noFill/>
              <a:miter lim="800000"/>
              <a:headEnd/>
              <a:tailEnd/>
            </a:ln>
          </p:spPr>
          <p:txBody>
            <a:bodyPr>
              <a:spAutoFit/>
            </a:bodyPr>
            <a:lstStyle/>
            <a:p>
              <a:pPr>
                <a:lnSpc>
                  <a:spcPct val="95000"/>
                </a:lnSpc>
                <a:spcBef>
                  <a:spcPct val="10000"/>
                </a:spcBef>
                <a:defRPr/>
              </a:pPr>
              <a:r>
                <a:rPr lang="fr-FR" altLang="zh-CN" sz="2100" b="1" i="1" kern="0" spc="-111"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宋体" pitchFamily="2" charset="-122"/>
                  <a:cs typeface="Arial" charset="0"/>
                </a:rPr>
                <a:t>Au-delà du relationnel</a:t>
              </a:r>
            </a:p>
          </p:txBody>
        </p:sp>
        <p:grpSp>
          <p:nvGrpSpPr>
            <p:cNvPr id="3" name="Groupe 111"/>
            <p:cNvGrpSpPr>
              <a:grpSpLocks/>
            </p:cNvGrpSpPr>
            <p:nvPr/>
          </p:nvGrpSpPr>
          <p:grpSpPr bwMode="auto">
            <a:xfrm>
              <a:off x="285720" y="2452662"/>
              <a:ext cx="952500" cy="960438"/>
              <a:chOff x="6451600" y="195580"/>
              <a:chExt cx="952500" cy="960438"/>
            </a:xfrm>
          </p:grpSpPr>
          <p:pic>
            <p:nvPicPr>
              <p:cNvPr id="69675" name="Picture 27" descr="xml doc illustration icon"/>
              <p:cNvPicPr>
                <a:picLocks noChangeAspect="1" noChangeArrowheads="1"/>
              </p:cNvPicPr>
              <p:nvPr/>
            </p:nvPicPr>
            <p:blipFill>
              <a:blip r:embed="rId4"/>
              <a:srcRect/>
              <a:stretch>
                <a:fillRect/>
              </a:stretch>
            </p:blipFill>
            <p:spPr bwMode="auto">
              <a:xfrm>
                <a:off x="6896100" y="195580"/>
                <a:ext cx="355864" cy="411427"/>
              </a:xfrm>
              <a:prstGeom prst="rect">
                <a:avLst/>
              </a:prstGeom>
              <a:noFill/>
              <a:ln w="9525">
                <a:noFill/>
                <a:miter lim="800000"/>
                <a:headEnd/>
                <a:tailEnd/>
              </a:ln>
            </p:spPr>
          </p:pic>
          <p:pic>
            <p:nvPicPr>
              <p:cNvPr id="69676" name="Picture 29" descr="XP icon my documents"/>
              <p:cNvPicPr>
                <a:picLocks noChangeAspect="1" noChangeArrowheads="1"/>
              </p:cNvPicPr>
              <p:nvPr/>
            </p:nvPicPr>
            <p:blipFill>
              <a:blip r:embed="rId5"/>
              <a:srcRect/>
              <a:stretch>
                <a:fillRect/>
              </a:stretch>
            </p:blipFill>
            <p:spPr bwMode="auto">
              <a:xfrm>
                <a:off x="6769100" y="640080"/>
                <a:ext cx="461698" cy="515938"/>
              </a:xfrm>
              <a:prstGeom prst="rect">
                <a:avLst/>
              </a:prstGeom>
              <a:noFill/>
              <a:ln w="9525">
                <a:noFill/>
                <a:miter lim="800000"/>
                <a:headEnd/>
                <a:tailEnd/>
              </a:ln>
            </p:spPr>
          </p:pic>
          <p:pic>
            <p:nvPicPr>
              <p:cNvPr id="69677" name="Picture 31" descr="my-photos"/>
              <p:cNvPicPr>
                <a:picLocks noChangeAspect="1" noChangeArrowheads="1"/>
              </p:cNvPicPr>
              <p:nvPr/>
            </p:nvPicPr>
            <p:blipFill>
              <a:blip r:embed="rId6"/>
              <a:srcRect/>
              <a:stretch>
                <a:fillRect/>
              </a:stretch>
            </p:blipFill>
            <p:spPr bwMode="auto">
              <a:xfrm>
                <a:off x="6451600" y="386080"/>
                <a:ext cx="534458" cy="473604"/>
              </a:xfrm>
              <a:prstGeom prst="rect">
                <a:avLst/>
              </a:prstGeom>
              <a:noFill/>
              <a:ln w="9525">
                <a:noFill/>
                <a:miter lim="800000"/>
                <a:headEnd/>
                <a:tailEnd/>
              </a:ln>
            </p:spPr>
          </p:pic>
          <p:pic>
            <p:nvPicPr>
              <p:cNvPr id="69678" name="Picture 9" descr="C:\Program Files\Microsoft Resource DVD Artwork\DVD_ART\Artwork_Imagery\HARDWARE_IMAGERY\Illustration - Misc Hardware\Windows Vista Illustration Icons\Internet.png"/>
              <p:cNvPicPr>
                <a:picLocks noChangeAspect="1" noChangeArrowheads="1"/>
              </p:cNvPicPr>
              <p:nvPr/>
            </p:nvPicPr>
            <p:blipFill>
              <a:blip r:embed="rId7"/>
              <a:srcRect/>
              <a:stretch>
                <a:fillRect/>
              </a:stretch>
            </p:blipFill>
            <p:spPr bwMode="auto">
              <a:xfrm>
                <a:off x="6959600" y="449580"/>
                <a:ext cx="444500" cy="404813"/>
              </a:xfrm>
              <a:prstGeom prst="rect">
                <a:avLst/>
              </a:prstGeom>
              <a:noFill/>
              <a:ln w="9525">
                <a:noFill/>
                <a:miter lim="800000"/>
                <a:headEnd/>
                <a:tailEnd/>
              </a:ln>
            </p:spPr>
          </p:pic>
        </p:grpSp>
      </p:grpSp>
      <p:sp>
        <p:nvSpPr>
          <p:cNvPr id="67" name="Rounded Rectangle 66"/>
          <p:cNvSpPr/>
          <p:nvPr/>
        </p:nvSpPr>
        <p:spPr bwMode="blackGray">
          <a:xfrm>
            <a:off x="204916" y="3186303"/>
            <a:ext cx="8100884" cy="947168"/>
          </a:xfrm>
          <a:prstGeom prst="roundRect">
            <a:avLst/>
          </a:prstGeom>
          <a:noFill/>
          <a:ln>
            <a:solidFill>
              <a:schemeClr val="tx1"/>
            </a:solid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97231" tIns="48616" rIns="97231" bIns="48616" anchor="ctr"/>
          <a:lstStyle/>
          <a:p>
            <a:pPr algn="ctr" defTabSz="972028">
              <a:defRPr/>
            </a:pPr>
            <a:endParaRPr lang="fr-FR" sz="2500" dirty="0">
              <a:solidFill>
                <a:schemeClr val="tx1"/>
              </a:solidFill>
              <a:effectLst>
                <a:outerShdw blurRad="38100" dist="38100" dir="2700000" algn="tl">
                  <a:srgbClr val="000000">
                    <a:alpha val="43137"/>
                  </a:srgbClr>
                </a:outerShdw>
              </a:effectLst>
            </a:endParaRPr>
          </a:p>
        </p:txBody>
      </p:sp>
      <p:sp>
        <p:nvSpPr>
          <p:cNvPr id="21" name="TextBox 20"/>
          <p:cNvSpPr txBox="1">
            <a:spLocks noChangeArrowheads="1"/>
          </p:cNvSpPr>
          <p:nvPr/>
        </p:nvSpPr>
        <p:spPr bwMode="auto">
          <a:xfrm>
            <a:off x="3036888" y="3427413"/>
            <a:ext cx="2682875" cy="450850"/>
          </a:xfrm>
          <a:prstGeom prst="rect">
            <a:avLst/>
          </a:prstGeom>
          <a:noFill/>
          <a:ln w="9525">
            <a:noFill/>
            <a:miter lim="800000"/>
            <a:headEnd/>
            <a:tailEnd/>
          </a:ln>
        </p:spPr>
        <p:txBody>
          <a:bodyPr lIns="81026" tIns="40513" rIns="81026" bIns="40513">
            <a:spAutoFit/>
          </a:bodyPr>
          <a:lstStyle/>
          <a:p>
            <a:pPr marL="98425" indent="-98425">
              <a:buFont typeface="Arial" pitchFamily="34" charset="0"/>
              <a:buChar char="•"/>
            </a:pPr>
            <a:r>
              <a:rPr lang="fr-FR" sz="1200"/>
              <a:t>Type de données XML </a:t>
            </a:r>
          </a:p>
          <a:p>
            <a:pPr marL="98425" indent="-98425">
              <a:buFont typeface="Arial" pitchFamily="34" charset="0"/>
              <a:buChar char="•"/>
            </a:pPr>
            <a:r>
              <a:rPr lang="fr-FR" sz="1200"/>
              <a:t>Fonctions de manipulations</a:t>
            </a:r>
          </a:p>
        </p:txBody>
      </p:sp>
      <p:sp>
        <p:nvSpPr>
          <p:cNvPr id="69642" name="Rectangle 25"/>
          <p:cNvSpPr>
            <a:spLocks noChangeArrowheads="1"/>
          </p:cNvSpPr>
          <p:nvPr/>
        </p:nvSpPr>
        <p:spPr bwMode="auto">
          <a:xfrm>
            <a:off x="5867400" y="3440113"/>
            <a:ext cx="2349500" cy="266700"/>
          </a:xfrm>
          <a:prstGeom prst="rect">
            <a:avLst/>
          </a:prstGeom>
          <a:noFill/>
          <a:ln w="9525">
            <a:noFill/>
            <a:miter lim="800000"/>
            <a:headEnd/>
            <a:tailEnd/>
          </a:ln>
        </p:spPr>
        <p:txBody>
          <a:bodyPr lIns="81026" tIns="40513" rIns="81026" bIns="40513">
            <a:spAutoFit/>
          </a:bodyPr>
          <a:lstStyle/>
          <a:p>
            <a:pPr marL="98425" lvl="1" indent="-98425">
              <a:buFont typeface="Arial" pitchFamily="34" charset="0"/>
              <a:buChar char="•"/>
            </a:pPr>
            <a:r>
              <a:rPr lang="fr-FR" sz="1200"/>
              <a:t>Optimisations XML</a:t>
            </a:r>
          </a:p>
        </p:txBody>
      </p:sp>
      <p:sp>
        <p:nvSpPr>
          <p:cNvPr id="64" name="Rounded Rectangle 63"/>
          <p:cNvSpPr/>
          <p:nvPr/>
        </p:nvSpPr>
        <p:spPr bwMode="blackGray">
          <a:xfrm>
            <a:off x="228600" y="1903100"/>
            <a:ext cx="8100884" cy="1144900"/>
          </a:xfrm>
          <a:prstGeom prst="roundRect">
            <a:avLst/>
          </a:prstGeom>
          <a:noFill/>
          <a:ln>
            <a:solidFill>
              <a:schemeClr val="tx1"/>
            </a:solid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97231" tIns="48616" rIns="97231" bIns="48616" anchor="ctr"/>
          <a:lstStyle/>
          <a:p>
            <a:pPr algn="ctr" defTabSz="972028">
              <a:defRPr/>
            </a:pPr>
            <a:endParaRPr lang="fr-FR" sz="2500" dirty="0">
              <a:solidFill>
                <a:schemeClr val="tx1"/>
              </a:solidFill>
              <a:effectLst>
                <a:outerShdw blurRad="38100" dist="38100" dir="2700000" algn="tl">
                  <a:srgbClr val="000000">
                    <a:alpha val="43137"/>
                  </a:srgbClr>
                </a:outerShdw>
              </a:effectLst>
            </a:endParaRPr>
          </a:p>
        </p:txBody>
      </p:sp>
      <p:sp>
        <p:nvSpPr>
          <p:cNvPr id="69646" name="Rectangle 24"/>
          <p:cNvSpPr>
            <a:spLocks noChangeArrowheads="1"/>
          </p:cNvSpPr>
          <p:nvPr/>
        </p:nvSpPr>
        <p:spPr bwMode="auto">
          <a:xfrm>
            <a:off x="5891213" y="2141538"/>
            <a:ext cx="2332037" cy="450850"/>
          </a:xfrm>
          <a:prstGeom prst="rect">
            <a:avLst/>
          </a:prstGeom>
          <a:noFill/>
          <a:ln w="9525">
            <a:noFill/>
            <a:miter lim="800000"/>
            <a:headEnd/>
            <a:tailEnd/>
          </a:ln>
        </p:spPr>
        <p:txBody>
          <a:bodyPr lIns="81026" tIns="40513" rIns="81026" bIns="40513">
            <a:spAutoFit/>
          </a:bodyPr>
          <a:lstStyle/>
          <a:p>
            <a:pPr marL="98425" indent="-98425">
              <a:buFont typeface="Arial" pitchFamily="34" charset="0"/>
              <a:buChar char="•"/>
            </a:pPr>
            <a:r>
              <a:rPr lang="fr-FR" sz="1200"/>
              <a:t>UDT de plus de 8ko</a:t>
            </a:r>
          </a:p>
          <a:p>
            <a:pPr marL="98425" indent="-98425">
              <a:buFont typeface="Arial" pitchFamily="34" charset="0"/>
              <a:buChar char="•"/>
            </a:pPr>
            <a:r>
              <a:rPr lang="fr-FR" sz="1200" i="1"/>
              <a:t>HierarchyID</a:t>
            </a:r>
          </a:p>
        </p:txBody>
      </p:sp>
      <p:sp>
        <p:nvSpPr>
          <p:cNvPr id="69647" name="TextBox 38"/>
          <p:cNvSpPr txBox="1">
            <a:spLocks noChangeArrowheads="1"/>
          </p:cNvSpPr>
          <p:nvPr/>
        </p:nvSpPr>
        <p:spPr bwMode="auto">
          <a:xfrm>
            <a:off x="790575" y="2446338"/>
            <a:ext cx="1054100" cy="296862"/>
          </a:xfrm>
          <a:prstGeom prst="rect">
            <a:avLst/>
          </a:prstGeom>
          <a:noFill/>
          <a:ln w="9525">
            <a:noFill/>
            <a:miter lim="800000"/>
            <a:headEnd/>
            <a:tailEnd/>
          </a:ln>
        </p:spPr>
        <p:txBody>
          <a:bodyPr wrap="none" lIns="81026" tIns="40513" rIns="81026" bIns="40513">
            <a:spAutoFit/>
          </a:bodyPr>
          <a:lstStyle/>
          <a:p>
            <a:pPr algn="ctr"/>
            <a:r>
              <a:rPr lang="fr-FR" sz="1400" b="1"/>
              <a:t>Types .Net</a:t>
            </a:r>
          </a:p>
        </p:txBody>
      </p:sp>
      <p:sp>
        <p:nvSpPr>
          <p:cNvPr id="61" name="TextBox 60"/>
          <p:cNvSpPr txBox="1">
            <a:spLocks noChangeArrowheads="1"/>
          </p:cNvSpPr>
          <p:nvPr/>
        </p:nvSpPr>
        <p:spPr bwMode="auto">
          <a:xfrm>
            <a:off x="3033713" y="2136775"/>
            <a:ext cx="2557462" cy="450850"/>
          </a:xfrm>
          <a:prstGeom prst="rect">
            <a:avLst/>
          </a:prstGeom>
          <a:noFill/>
          <a:ln w="9525">
            <a:noFill/>
            <a:miter lim="800000"/>
            <a:headEnd/>
            <a:tailEnd/>
          </a:ln>
        </p:spPr>
        <p:txBody>
          <a:bodyPr lIns="81026" tIns="40513" rIns="81026" bIns="40513">
            <a:spAutoFit/>
          </a:bodyPr>
          <a:lstStyle/>
          <a:p>
            <a:pPr marL="98425" indent="-98425">
              <a:buFont typeface="Arial" pitchFamily="34" charset="0"/>
              <a:buChar char="•"/>
            </a:pPr>
            <a:r>
              <a:rPr lang="fr-FR" sz="1200"/>
              <a:t>Types définis par</a:t>
            </a:r>
          </a:p>
          <a:p>
            <a:pPr marL="98425" indent="-98425"/>
            <a:r>
              <a:rPr lang="fr-FR" sz="1200"/>
              <a:t>  l’utilisateur  (UDT) via .Net</a:t>
            </a:r>
          </a:p>
        </p:txBody>
      </p:sp>
      <p:sp>
        <p:nvSpPr>
          <p:cNvPr id="65" name="Rounded Rectangle 64"/>
          <p:cNvSpPr/>
          <p:nvPr/>
        </p:nvSpPr>
        <p:spPr bwMode="blackGray">
          <a:xfrm>
            <a:off x="200796" y="4271774"/>
            <a:ext cx="8100884" cy="1000132"/>
          </a:xfrm>
          <a:prstGeom prst="roundRect">
            <a:avLst/>
          </a:prstGeom>
          <a:noFill/>
          <a:ln>
            <a:solidFill>
              <a:schemeClr val="tx1"/>
            </a:solid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97231" tIns="48616" rIns="97231" bIns="48616" anchor="ctr"/>
          <a:lstStyle/>
          <a:p>
            <a:pPr algn="ctr" defTabSz="972028">
              <a:defRPr/>
            </a:pPr>
            <a:endParaRPr lang="fr-FR" sz="2500" dirty="0">
              <a:solidFill>
                <a:schemeClr val="tx1"/>
              </a:solidFill>
              <a:effectLst>
                <a:outerShdw blurRad="38100" dist="38100" dir="2700000" algn="tl">
                  <a:srgbClr val="000000">
                    <a:alpha val="43137"/>
                  </a:srgbClr>
                </a:outerShdw>
              </a:effectLst>
            </a:endParaRPr>
          </a:p>
        </p:txBody>
      </p:sp>
      <p:sp>
        <p:nvSpPr>
          <p:cNvPr id="69652" name="TextBox 19"/>
          <p:cNvSpPr txBox="1">
            <a:spLocks noChangeArrowheads="1"/>
          </p:cNvSpPr>
          <p:nvPr/>
        </p:nvSpPr>
        <p:spPr bwMode="auto">
          <a:xfrm>
            <a:off x="3033713" y="4367213"/>
            <a:ext cx="2089150" cy="636587"/>
          </a:xfrm>
          <a:prstGeom prst="rect">
            <a:avLst/>
          </a:prstGeom>
          <a:noFill/>
          <a:ln w="9525">
            <a:noFill/>
            <a:miter lim="800000"/>
            <a:headEnd/>
            <a:tailEnd/>
          </a:ln>
        </p:spPr>
        <p:txBody>
          <a:bodyPr lIns="81026" tIns="40513" rIns="81026" bIns="40513">
            <a:spAutoFit/>
          </a:bodyPr>
          <a:lstStyle/>
          <a:p>
            <a:pPr marL="98425" indent="-98425">
              <a:buFont typeface="Arial" pitchFamily="34" charset="0"/>
              <a:buChar char="•"/>
            </a:pPr>
            <a:r>
              <a:rPr lang="fr-FR" sz="1200"/>
              <a:t>Indexation de la Recherche en Texte Intégral (RTI)</a:t>
            </a:r>
          </a:p>
        </p:txBody>
      </p:sp>
      <p:sp>
        <p:nvSpPr>
          <p:cNvPr id="69653" name="TextBox 53"/>
          <p:cNvSpPr txBox="1">
            <a:spLocks noChangeArrowheads="1"/>
          </p:cNvSpPr>
          <p:nvPr/>
        </p:nvSpPr>
        <p:spPr bwMode="auto">
          <a:xfrm>
            <a:off x="533400" y="4587875"/>
            <a:ext cx="1563688" cy="512763"/>
          </a:xfrm>
          <a:prstGeom prst="rect">
            <a:avLst/>
          </a:prstGeom>
          <a:noFill/>
          <a:ln w="9525">
            <a:noFill/>
            <a:miter lim="800000"/>
            <a:headEnd/>
            <a:tailEnd/>
          </a:ln>
        </p:spPr>
        <p:txBody>
          <a:bodyPr lIns="81026" tIns="40513" rIns="81026" bIns="40513">
            <a:spAutoFit/>
          </a:bodyPr>
          <a:lstStyle/>
          <a:p>
            <a:pPr algn="ctr"/>
            <a:r>
              <a:rPr lang="fr-FR" sz="1400" b="1"/>
              <a:t>Documents &amp; </a:t>
            </a:r>
          </a:p>
          <a:p>
            <a:pPr algn="ctr"/>
            <a:r>
              <a:rPr lang="fr-FR" sz="1400" b="1"/>
              <a:t>Multimédia</a:t>
            </a:r>
          </a:p>
        </p:txBody>
      </p:sp>
      <p:sp>
        <p:nvSpPr>
          <p:cNvPr id="62" name="Rectangle 61"/>
          <p:cNvSpPr>
            <a:spLocks noChangeArrowheads="1"/>
          </p:cNvSpPr>
          <p:nvPr/>
        </p:nvSpPr>
        <p:spPr bwMode="auto">
          <a:xfrm>
            <a:off x="5862638" y="4429125"/>
            <a:ext cx="2349500" cy="712788"/>
          </a:xfrm>
          <a:prstGeom prst="rect">
            <a:avLst/>
          </a:prstGeom>
          <a:noFill/>
          <a:ln w="9525">
            <a:noFill/>
            <a:miter lim="800000"/>
            <a:headEnd/>
            <a:tailEnd/>
          </a:ln>
        </p:spPr>
        <p:txBody>
          <a:bodyPr lIns="81026" tIns="40513" rIns="81026" bIns="40513">
            <a:spAutoFit/>
          </a:bodyPr>
          <a:lstStyle/>
          <a:p>
            <a:pPr marL="98425" lvl="1" indent="-98425">
              <a:buFont typeface="Arial" pitchFamily="34" charset="0"/>
              <a:buChar char="•"/>
            </a:pPr>
            <a:r>
              <a:rPr lang="fr-FR" sz="1200" i="1"/>
              <a:t>FILESTREAM</a:t>
            </a:r>
          </a:p>
          <a:p>
            <a:pPr marL="98425" lvl="1" indent="-98425">
              <a:spcBef>
                <a:spcPts val="400"/>
              </a:spcBef>
              <a:buFont typeface="Arial" pitchFamily="34" charset="0"/>
              <a:buChar char="•"/>
            </a:pPr>
            <a:r>
              <a:rPr lang="fr-FR" sz="1200"/>
              <a:t>API Gestion BLOB externes</a:t>
            </a:r>
          </a:p>
          <a:p>
            <a:pPr marL="98425" lvl="1" indent="-98425">
              <a:buFont typeface="Arial" pitchFamily="34" charset="0"/>
              <a:buChar char="•"/>
            </a:pPr>
            <a:r>
              <a:rPr lang="fr-FR" sz="1200"/>
              <a:t>Intégration RTI</a:t>
            </a:r>
          </a:p>
        </p:txBody>
      </p:sp>
      <p:sp>
        <p:nvSpPr>
          <p:cNvPr id="66" name="Rounded Rectangle 65"/>
          <p:cNvSpPr/>
          <p:nvPr/>
        </p:nvSpPr>
        <p:spPr bwMode="blackGray">
          <a:xfrm>
            <a:off x="200796" y="5410208"/>
            <a:ext cx="8100884" cy="857256"/>
          </a:xfrm>
          <a:prstGeom prst="roundRect">
            <a:avLst/>
          </a:prstGeom>
          <a:noFill/>
          <a:ln>
            <a:solidFill>
              <a:schemeClr val="tx1"/>
            </a:solid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97231" tIns="48616" rIns="97231" bIns="48616" anchor="ctr"/>
          <a:lstStyle/>
          <a:p>
            <a:pPr algn="ctr" defTabSz="972028">
              <a:defRPr/>
            </a:pPr>
            <a:endParaRPr lang="fr-FR" sz="2500" dirty="0">
              <a:solidFill>
                <a:schemeClr val="tx1"/>
              </a:solidFill>
              <a:effectLst>
                <a:outerShdw blurRad="38100" dist="38100" dir="2700000" algn="tl">
                  <a:srgbClr val="000000">
                    <a:alpha val="43137"/>
                  </a:srgbClr>
                </a:outerShdw>
              </a:effectLst>
            </a:endParaRPr>
          </a:p>
        </p:txBody>
      </p:sp>
      <p:sp>
        <p:nvSpPr>
          <p:cNvPr id="69658" name="TextBox 56"/>
          <p:cNvSpPr txBox="1">
            <a:spLocks noChangeArrowheads="1"/>
          </p:cNvSpPr>
          <p:nvPr/>
        </p:nvSpPr>
        <p:spPr bwMode="auto">
          <a:xfrm>
            <a:off x="909638" y="5765800"/>
            <a:ext cx="760412" cy="300038"/>
          </a:xfrm>
          <a:prstGeom prst="rect">
            <a:avLst/>
          </a:prstGeom>
          <a:noFill/>
          <a:ln w="9525">
            <a:noFill/>
            <a:miter lim="800000"/>
            <a:headEnd/>
            <a:tailEnd/>
          </a:ln>
        </p:spPr>
        <p:txBody>
          <a:bodyPr wrap="none" lIns="81026" tIns="40513" rIns="81026" bIns="40513">
            <a:spAutoFit/>
          </a:bodyPr>
          <a:lstStyle/>
          <a:p>
            <a:pPr algn="ctr"/>
            <a:r>
              <a:rPr lang="fr-FR" sz="1400" b="1"/>
              <a:t>Spatial</a:t>
            </a:r>
          </a:p>
        </p:txBody>
      </p:sp>
      <p:sp>
        <p:nvSpPr>
          <p:cNvPr id="63" name="TextBox 62"/>
          <p:cNvSpPr txBox="1"/>
          <p:nvPr/>
        </p:nvSpPr>
        <p:spPr>
          <a:xfrm>
            <a:off x="5786438" y="5481638"/>
            <a:ext cx="2492375" cy="636587"/>
          </a:xfrm>
          <a:prstGeom prst="rect">
            <a:avLst/>
          </a:prstGeom>
          <a:noFill/>
        </p:spPr>
        <p:txBody>
          <a:bodyPr lIns="81026" tIns="40513" rIns="81026" bIns="40513">
            <a:spAutoFit/>
          </a:bodyPr>
          <a:lstStyle/>
          <a:p>
            <a:pPr marL="102690" lvl="1" indent="-102690">
              <a:buFont typeface="Arial" pitchFamily="34" charset="0"/>
              <a:buChar char="•"/>
              <a:defRPr/>
            </a:pPr>
            <a:r>
              <a:rPr lang="fr-FR" sz="1200" dirty="0"/>
              <a:t>Types </a:t>
            </a:r>
            <a:r>
              <a:rPr lang="fr-FR" sz="1200" cap="all" dirty="0" err="1"/>
              <a:t>Geometry</a:t>
            </a:r>
            <a:r>
              <a:rPr lang="fr-FR" sz="1200" dirty="0"/>
              <a:t> et </a:t>
            </a:r>
            <a:r>
              <a:rPr lang="fr-FR" sz="1200" cap="all" dirty="0" err="1"/>
              <a:t>Geography</a:t>
            </a:r>
            <a:endParaRPr lang="fr-FR" sz="1200" cap="all" dirty="0"/>
          </a:p>
          <a:p>
            <a:pPr marL="102690" lvl="1" indent="-102690">
              <a:buFont typeface="Arial" pitchFamily="34" charset="0"/>
              <a:buChar char="•"/>
              <a:defRPr/>
            </a:pPr>
            <a:r>
              <a:rPr lang="fr-FR" sz="1200" dirty="0"/>
              <a:t>Fonctions de manipulations</a:t>
            </a:r>
          </a:p>
        </p:txBody>
      </p:sp>
      <p:sp>
        <p:nvSpPr>
          <p:cNvPr id="69660" name="TextBox 59"/>
          <p:cNvSpPr txBox="1">
            <a:spLocks noChangeArrowheads="1"/>
          </p:cNvSpPr>
          <p:nvPr/>
        </p:nvSpPr>
        <p:spPr bwMode="auto">
          <a:xfrm>
            <a:off x="885825" y="3524250"/>
            <a:ext cx="815975" cy="307975"/>
          </a:xfrm>
          <a:prstGeom prst="rect">
            <a:avLst/>
          </a:prstGeom>
          <a:noFill/>
          <a:ln w="9525">
            <a:noFill/>
            <a:miter lim="800000"/>
            <a:headEnd/>
            <a:tailEnd/>
          </a:ln>
        </p:spPr>
        <p:txBody>
          <a:bodyPr lIns="81026" tIns="40513" rIns="81026" bIns="40513">
            <a:spAutoFit/>
          </a:bodyPr>
          <a:lstStyle/>
          <a:p>
            <a:pPr algn="ctr"/>
            <a:r>
              <a:rPr lang="fr-FR" sz="1400" b="1"/>
              <a:t>XML</a:t>
            </a:r>
          </a:p>
        </p:txBody>
      </p:sp>
      <p:grpSp>
        <p:nvGrpSpPr>
          <p:cNvPr id="4" name="Groupe 46"/>
          <p:cNvGrpSpPr>
            <a:grpSpLocks/>
          </p:cNvGrpSpPr>
          <p:nvPr/>
        </p:nvGrpSpPr>
        <p:grpSpPr bwMode="auto">
          <a:xfrm>
            <a:off x="5432425" y="546100"/>
            <a:ext cx="2892425" cy="1582738"/>
            <a:chOff x="3811991" y="-1762125"/>
            <a:chExt cx="1330425" cy="820429"/>
          </a:xfrm>
        </p:grpSpPr>
        <p:pic>
          <p:nvPicPr>
            <p:cNvPr id="69670" name="Picture 3" descr="Z:\Clip_Installer\DVD_ART\Artwork_Imagery\Shapes and Graphics\Starburst\starburst 3.png"/>
            <p:cNvPicPr>
              <a:picLocks noChangeAspect="1" noChangeArrowheads="1"/>
            </p:cNvPicPr>
            <p:nvPr/>
          </p:nvPicPr>
          <p:blipFill>
            <a:blip r:embed="rId8"/>
            <a:srcRect/>
            <a:stretch>
              <a:fillRect/>
            </a:stretch>
          </p:blipFill>
          <p:spPr bwMode="auto">
            <a:xfrm>
              <a:off x="3811991" y="-1762125"/>
              <a:ext cx="1330425" cy="820429"/>
            </a:xfrm>
            <a:prstGeom prst="rect">
              <a:avLst/>
            </a:prstGeom>
            <a:noFill/>
            <a:ln w="9525">
              <a:noFill/>
              <a:miter lim="800000"/>
              <a:headEnd/>
              <a:tailEnd/>
            </a:ln>
          </p:spPr>
        </p:pic>
        <p:sp>
          <p:nvSpPr>
            <p:cNvPr id="69671" name="Rectangle 48"/>
            <p:cNvSpPr>
              <a:spLocks noChangeArrowheads="1"/>
            </p:cNvSpPr>
            <p:nvPr/>
          </p:nvSpPr>
          <p:spPr bwMode="auto">
            <a:xfrm rot="-300000">
              <a:off x="4055674" y="-1477572"/>
              <a:ext cx="949895" cy="334947"/>
            </a:xfrm>
            <a:prstGeom prst="rect">
              <a:avLst/>
            </a:prstGeom>
            <a:noFill/>
            <a:ln w="9525">
              <a:noFill/>
              <a:miter lim="800000"/>
              <a:headEnd/>
              <a:tailEnd/>
            </a:ln>
          </p:spPr>
          <p:txBody>
            <a:bodyPr>
              <a:spAutoFit/>
            </a:bodyPr>
            <a:lstStyle/>
            <a:p>
              <a:pPr algn="ctr"/>
              <a:r>
                <a:rPr lang="fr-FR"/>
                <a:t>SQL Server</a:t>
              </a:r>
            </a:p>
            <a:p>
              <a:pPr algn="ctr"/>
              <a:r>
                <a:rPr lang="fr-FR"/>
                <a:t>2008</a:t>
              </a:r>
            </a:p>
          </p:txBody>
        </p:sp>
      </p:grpSp>
      <p:pic>
        <p:nvPicPr>
          <p:cNvPr id="69662" name="Rectangle 25650"/>
          <p:cNvPicPr>
            <a:picLocks noChangeAspect="1" noChangeArrowheads="1"/>
          </p:cNvPicPr>
          <p:nvPr/>
        </p:nvPicPr>
        <p:blipFill>
          <a:blip r:embed="rId9"/>
          <a:srcRect/>
          <a:stretch>
            <a:fillRect/>
          </a:stretch>
        </p:blipFill>
        <p:spPr bwMode="auto">
          <a:xfrm rot="-180000">
            <a:off x="2698750" y="769938"/>
            <a:ext cx="2627313" cy="1319212"/>
          </a:xfrm>
          <a:prstGeom prst="rect">
            <a:avLst/>
          </a:prstGeom>
          <a:noFill/>
          <a:ln w="9525">
            <a:noFill/>
            <a:miter lim="800000"/>
            <a:headEnd/>
            <a:tailEnd/>
          </a:ln>
        </p:spPr>
      </p:pic>
      <p:sp>
        <p:nvSpPr>
          <p:cNvPr id="69663" name="Rectangle 51"/>
          <p:cNvSpPr>
            <a:spLocks noChangeArrowheads="1"/>
          </p:cNvSpPr>
          <p:nvPr/>
        </p:nvSpPr>
        <p:spPr bwMode="auto">
          <a:xfrm rot="-180000">
            <a:off x="3116263" y="1108075"/>
            <a:ext cx="1792287" cy="641350"/>
          </a:xfrm>
          <a:prstGeom prst="rect">
            <a:avLst/>
          </a:prstGeom>
          <a:noFill/>
          <a:ln w="9525">
            <a:noFill/>
            <a:miter lim="800000"/>
            <a:headEnd/>
            <a:tailEnd/>
          </a:ln>
        </p:spPr>
        <p:txBody>
          <a:bodyPr>
            <a:spAutoFit/>
          </a:bodyPr>
          <a:lstStyle/>
          <a:p>
            <a:pPr algn="ctr"/>
            <a:r>
              <a:rPr lang="fr-FR"/>
              <a:t>SQL Server 2005</a:t>
            </a:r>
          </a:p>
        </p:txBody>
      </p:sp>
      <p:pic>
        <p:nvPicPr>
          <p:cNvPr id="69664" name="Picture 4" descr="C:\Program Files\Microsoft Resource DVD Artwork\DVD_ART\Artwork_Imagery\HARDWARE_IMAGERY\Illustration - Misc Hardware\Windows Vista Illustration Icons\Internet.png"/>
          <p:cNvPicPr>
            <a:picLocks noChangeAspect="1" noChangeArrowheads="1"/>
          </p:cNvPicPr>
          <p:nvPr/>
        </p:nvPicPr>
        <p:blipFill>
          <a:blip r:embed="rId10"/>
          <a:srcRect/>
          <a:stretch>
            <a:fillRect/>
          </a:stretch>
        </p:blipFill>
        <p:spPr bwMode="auto">
          <a:xfrm>
            <a:off x="2270125" y="5562600"/>
            <a:ext cx="533400" cy="533400"/>
          </a:xfrm>
          <a:prstGeom prst="rect">
            <a:avLst/>
          </a:prstGeom>
          <a:noFill/>
          <a:ln w="9525">
            <a:noFill/>
            <a:miter lim="800000"/>
            <a:headEnd/>
            <a:tailEnd/>
          </a:ln>
        </p:spPr>
      </p:pic>
      <p:grpSp>
        <p:nvGrpSpPr>
          <p:cNvPr id="5" name="Groupe 49"/>
          <p:cNvGrpSpPr>
            <a:grpSpLocks/>
          </p:cNvGrpSpPr>
          <p:nvPr/>
        </p:nvGrpSpPr>
        <p:grpSpPr bwMode="auto">
          <a:xfrm>
            <a:off x="2246313" y="4267200"/>
            <a:ext cx="582612" cy="1158875"/>
            <a:chOff x="2209800" y="4267200"/>
            <a:chExt cx="581907" cy="1159330"/>
          </a:xfrm>
        </p:grpSpPr>
        <p:pic>
          <p:nvPicPr>
            <p:cNvPr id="69668" name="Picture 29" descr="MSN icon photos"/>
            <p:cNvPicPr>
              <a:picLocks noChangeAspect="1" noChangeArrowheads="1"/>
            </p:cNvPicPr>
            <p:nvPr/>
          </p:nvPicPr>
          <p:blipFill>
            <a:blip r:embed="rId11"/>
            <a:srcRect/>
            <a:stretch>
              <a:fillRect/>
            </a:stretch>
          </p:blipFill>
          <p:spPr bwMode="auto">
            <a:xfrm>
              <a:off x="2362200" y="4267200"/>
              <a:ext cx="429507" cy="762000"/>
            </a:xfrm>
            <a:prstGeom prst="rect">
              <a:avLst/>
            </a:prstGeom>
            <a:noFill/>
            <a:ln w="9525">
              <a:noFill/>
              <a:miter lim="800000"/>
              <a:headEnd/>
              <a:tailEnd/>
            </a:ln>
          </p:spPr>
        </p:pic>
        <p:pic>
          <p:nvPicPr>
            <p:cNvPr id="69669" name="Picture 9" descr="MSN icon entertainment"/>
            <p:cNvPicPr>
              <a:picLocks noChangeAspect="1" noChangeArrowheads="1"/>
            </p:cNvPicPr>
            <p:nvPr/>
          </p:nvPicPr>
          <p:blipFill>
            <a:blip r:embed="rId12"/>
            <a:srcRect/>
            <a:stretch>
              <a:fillRect/>
            </a:stretch>
          </p:blipFill>
          <p:spPr bwMode="auto">
            <a:xfrm>
              <a:off x="2209800" y="4572000"/>
              <a:ext cx="522701" cy="854530"/>
            </a:xfrm>
            <a:prstGeom prst="rect">
              <a:avLst/>
            </a:prstGeom>
            <a:noFill/>
            <a:ln w="9525">
              <a:noFill/>
              <a:miter lim="800000"/>
              <a:headEnd/>
              <a:tailEnd/>
            </a:ln>
          </p:spPr>
        </p:pic>
      </p:grpSp>
      <p:pic>
        <p:nvPicPr>
          <p:cNvPr id="69666" name="Picture 26" descr="xml document"/>
          <p:cNvPicPr>
            <a:picLocks noChangeAspect="1" noChangeArrowheads="1"/>
          </p:cNvPicPr>
          <p:nvPr/>
        </p:nvPicPr>
        <p:blipFill>
          <a:blip r:embed="rId13"/>
          <a:srcRect/>
          <a:stretch>
            <a:fillRect/>
          </a:stretch>
        </p:blipFill>
        <p:spPr bwMode="auto">
          <a:xfrm>
            <a:off x="2255838" y="3352800"/>
            <a:ext cx="563562" cy="560388"/>
          </a:xfrm>
          <a:prstGeom prst="rect">
            <a:avLst/>
          </a:prstGeom>
          <a:noFill/>
          <a:ln w="9525">
            <a:noFill/>
            <a:miter lim="800000"/>
            <a:headEnd/>
            <a:tailEnd/>
          </a:ln>
        </p:spPr>
      </p:pic>
      <p:pic>
        <p:nvPicPr>
          <p:cNvPr id="69667" name="Picture 3" descr="C:\Program Files\Microsoft Resource DVD Artwork\DVD_ART\Artwork_Imagery\Shapes and Graphics\Charts and Graphs\diagrams\layered complex diagram illustration icon.png"/>
          <p:cNvPicPr>
            <a:picLocks noChangeAspect="1" noChangeArrowheads="1"/>
          </p:cNvPicPr>
          <p:nvPr/>
        </p:nvPicPr>
        <p:blipFill>
          <a:blip r:embed="rId14"/>
          <a:srcRect/>
          <a:stretch>
            <a:fillRect/>
          </a:stretch>
        </p:blipFill>
        <p:spPr bwMode="auto">
          <a:xfrm>
            <a:off x="2209800" y="2209800"/>
            <a:ext cx="655638" cy="685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8" presetClass="emph" presetSubtype="0" fill="hold" nodeType="afterEffect">
                                  <p:stCondLst>
                                    <p:cond delay="0"/>
                                  </p:stCondLst>
                                  <p:iterate type="lt">
                                    <p:tmPct val="10000"/>
                                  </p:iterate>
                                  <p:childTnLst>
                                    <p:animClr clrSpc="rgb" dir="cw">
                                      <p:cBhvr override="childStyle">
                                        <p:cTn id="11" dur="500" fill="hold"/>
                                        <p:tgtEl>
                                          <p:spTgt spid="61">
                                            <p:txEl>
                                              <p:pRg st="0" end="0"/>
                                            </p:txEl>
                                          </p:spTgt>
                                        </p:tgtEl>
                                        <p:attrNameLst>
                                          <p:attrName>style.color</p:attrName>
                                        </p:attrNameLst>
                                      </p:cBhvr>
                                      <p:to>
                                        <a:srgbClr val="FF0000"/>
                                      </p:to>
                                    </p:animClr>
                                    <p:animClr clrSpc="rgb" dir="cw">
                                      <p:cBhvr>
                                        <p:cTn id="12" dur="500" fill="hold"/>
                                        <p:tgtEl>
                                          <p:spTgt spid="61">
                                            <p:txEl>
                                              <p:pRg st="0" end="0"/>
                                            </p:txEl>
                                          </p:spTgt>
                                        </p:tgtEl>
                                        <p:attrNameLst>
                                          <p:attrName>fillcolor</p:attrName>
                                        </p:attrNameLst>
                                      </p:cBhvr>
                                      <p:to>
                                        <a:srgbClr val="FF0000"/>
                                      </p:to>
                                    </p:animClr>
                                    <p:set>
                                      <p:cBhvr>
                                        <p:cTn id="13" dur="500" fill="hold"/>
                                        <p:tgtEl>
                                          <p:spTgt spid="61">
                                            <p:txEl>
                                              <p:pRg st="0" end="0"/>
                                            </p:txEl>
                                          </p:spTgt>
                                        </p:tgtEl>
                                        <p:attrNameLst>
                                          <p:attrName>fill.type</p:attrName>
                                        </p:attrNameLst>
                                      </p:cBhvr>
                                      <p:to>
                                        <p:strVal val="solid"/>
                                      </p:to>
                                    </p:set>
                                    <p:anim to="1.5" calcmode="lin" valueType="num">
                                      <p:cBhvr override="childStyle">
                                        <p:cTn id="14" dur="500" fill="hold"/>
                                        <p:tgtEl>
                                          <p:spTgt spid="61">
                                            <p:txEl>
                                              <p:pRg st="0" end="0"/>
                                            </p:txEl>
                                          </p:spTgt>
                                        </p:tgtEl>
                                        <p:attrNameLst>
                                          <p:attrName>style.fontSize</p:attrName>
                                        </p:attrNameLst>
                                      </p:cBhvr>
                                    </p:anim>
                                  </p:childTnLst>
                                </p:cTn>
                              </p:par>
                              <p:par>
                                <p:cTn id="15" presetID="5" presetClass="emph" presetSubtype="1" nodeType="withEffect">
                                  <p:stCondLst>
                                    <p:cond delay="0"/>
                                  </p:stCondLst>
                                  <p:iterate type="lt">
                                    <p:tmAbs val="0"/>
                                  </p:iterate>
                                  <p:childTnLst>
                                    <p:set>
                                      <p:cBhvr override="childStyle">
                                        <p:cTn id="16" dur="indefinite"/>
                                        <p:tgtEl>
                                          <p:spTgt spid="61">
                                            <p:txEl>
                                              <p:pRg st="0" end="0"/>
                                            </p:txEl>
                                          </p:spTgt>
                                        </p:tgtEl>
                                        <p:attrNameLst>
                                          <p:attrName>style.fontStyle</p:attrName>
                                        </p:attrNameLst>
                                      </p:cBhvr>
                                      <p:to>
                                        <p:strVal val="normal"/>
                                      </p:to>
                                    </p:set>
                                    <p:set>
                                      <p:cBhvr override="childStyle">
                                        <p:cTn id="17" dur="indefinite"/>
                                        <p:tgtEl>
                                          <p:spTgt spid="61">
                                            <p:txEl>
                                              <p:pRg st="0" end="0"/>
                                            </p:txEl>
                                          </p:spTgt>
                                        </p:tgtEl>
                                        <p:attrNameLst>
                                          <p:attrName>style.fontWeight</p:attrName>
                                        </p:attrNameLst>
                                      </p:cBhvr>
                                      <p:to>
                                        <p:strVal val="bold"/>
                                      </p:to>
                                    </p:set>
                                    <p:set>
                                      <p:cBhvr override="childStyle">
                                        <p:cTn id="18" dur="indefinite"/>
                                        <p:tgtEl>
                                          <p:spTgt spid="61">
                                            <p:txEl>
                                              <p:pRg st="0" end="0"/>
                                            </p:txEl>
                                          </p:spTgt>
                                        </p:tgtEl>
                                        <p:attrNameLst>
                                          <p:attrName>style.textDecorationUnderline</p:attrName>
                                        </p:attrNameLst>
                                      </p:cBhvr>
                                      <p:to>
                                        <p:strVal val="false"/>
                                      </p:to>
                                    </p:set>
                                  </p:childTnLst>
                                </p:cTn>
                              </p:par>
                            </p:childTnLst>
                          </p:cTn>
                        </p:par>
                        <p:par>
                          <p:cTn id="19" fill="hold">
                            <p:stCondLst>
                              <p:cond delay="2200"/>
                            </p:stCondLst>
                            <p:childTnLst>
                              <p:par>
                                <p:cTn id="20" presetID="28" presetClass="emph" presetSubtype="0" fill="hold" nodeType="afterEffect">
                                  <p:stCondLst>
                                    <p:cond delay="0"/>
                                  </p:stCondLst>
                                  <p:iterate type="lt">
                                    <p:tmPct val="10000"/>
                                  </p:iterate>
                                  <p:childTnLst>
                                    <p:animClr clrSpc="rgb" dir="cw">
                                      <p:cBhvr override="childStyle">
                                        <p:cTn id="21" dur="500" fill="hold"/>
                                        <p:tgtEl>
                                          <p:spTgt spid="61">
                                            <p:txEl>
                                              <p:pRg st="1" end="1"/>
                                            </p:txEl>
                                          </p:spTgt>
                                        </p:tgtEl>
                                        <p:attrNameLst>
                                          <p:attrName>style.color</p:attrName>
                                        </p:attrNameLst>
                                      </p:cBhvr>
                                      <p:to>
                                        <a:srgbClr val="FF0000"/>
                                      </p:to>
                                    </p:animClr>
                                    <p:animClr clrSpc="rgb" dir="cw">
                                      <p:cBhvr>
                                        <p:cTn id="22" dur="500" fill="hold"/>
                                        <p:tgtEl>
                                          <p:spTgt spid="61">
                                            <p:txEl>
                                              <p:pRg st="1" end="1"/>
                                            </p:txEl>
                                          </p:spTgt>
                                        </p:tgtEl>
                                        <p:attrNameLst>
                                          <p:attrName>fillcolor</p:attrName>
                                        </p:attrNameLst>
                                      </p:cBhvr>
                                      <p:to>
                                        <a:srgbClr val="FF0000"/>
                                      </p:to>
                                    </p:animClr>
                                    <p:set>
                                      <p:cBhvr>
                                        <p:cTn id="23" dur="500" fill="hold"/>
                                        <p:tgtEl>
                                          <p:spTgt spid="61">
                                            <p:txEl>
                                              <p:pRg st="1" end="1"/>
                                            </p:txEl>
                                          </p:spTgt>
                                        </p:tgtEl>
                                        <p:attrNameLst>
                                          <p:attrName>fill.type</p:attrName>
                                        </p:attrNameLst>
                                      </p:cBhvr>
                                      <p:to>
                                        <p:strVal val="solid"/>
                                      </p:to>
                                    </p:set>
                                    <p:anim to="1.5" calcmode="lin" valueType="num">
                                      <p:cBhvr override="childStyle">
                                        <p:cTn id="24" dur="500" fill="hold"/>
                                        <p:tgtEl>
                                          <p:spTgt spid="61">
                                            <p:txEl>
                                              <p:pRg st="1" end="1"/>
                                            </p:txEl>
                                          </p:spTgt>
                                        </p:tgtEl>
                                        <p:attrNameLst>
                                          <p:attrName>style.fontSize</p:attrName>
                                        </p:attrNameLst>
                                      </p:cBhvr>
                                    </p:anim>
                                  </p:childTnLst>
                                </p:cTn>
                              </p:par>
                              <p:par>
                                <p:cTn id="25" presetID="5" presetClass="emph" presetSubtype="1" nodeType="withEffect">
                                  <p:stCondLst>
                                    <p:cond delay="0"/>
                                  </p:stCondLst>
                                  <p:iterate type="lt">
                                    <p:tmAbs val="0"/>
                                  </p:iterate>
                                  <p:childTnLst>
                                    <p:set>
                                      <p:cBhvr override="childStyle">
                                        <p:cTn id="26" dur="indefinite"/>
                                        <p:tgtEl>
                                          <p:spTgt spid="61">
                                            <p:txEl>
                                              <p:pRg st="1" end="1"/>
                                            </p:txEl>
                                          </p:spTgt>
                                        </p:tgtEl>
                                        <p:attrNameLst>
                                          <p:attrName>style.fontStyle</p:attrName>
                                        </p:attrNameLst>
                                      </p:cBhvr>
                                      <p:to>
                                        <p:strVal val="normal"/>
                                      </p:to>
                                    </p:set>
                                    <p:set>
                                      <p:cBhvr override="childStyle">
                                        <p:cTn id="27" dur="indefinite"/>
                                        <p:tgtEl>
                                          <p:spTgt spid="61">
                                            <p:txEl>
                                              <p:pRg st="1" end="1"/>
                                            </p:txEl>
                                          </p:spTgt>
                                        </p:tgtEl>
                                        <p:attrNameLst>
                                          <p:attrName>style.fontWeight</p:attrName>
                                        </p:attrNameLst>
                                      </p:cBhvr>
                                      <p:to>
                                        <p:strVal val="bold"/>
                                      </p:to>
                                    </p:set>
                                    <p:set>
                                      <p:cBhvr override="childStyle">
                                        <p:cTn id="28" dur="indefinite"/>
                                        <p:tgtEl>
                                          <p:spTgt spid="61">
                                            <p:txEl>
                                              <p:pRg st="1" end="1"/>
                                            </p:txEl>
                                          </p:spTgt>
                                        </p:tgtEl>
                                        <p:attrNameLst>
                                          <p:attrName>style.textDecorationUnderline</p:attrName>
                                        </p:attrNameLst>
                                      </p:cBhvr>
                                      <p:to>
                                        <p:strVal val="false"/>
                                      </p:to>
                                    </p:set>
                                  </p:childTnLst>
                                </p:cTn>
                              </p:par>
                            </p:childTnLst>
                          </p:cTn>
                        </p:par>
                        <p:par>
                          <p:cTn id="29" fill="hold">
                            <p:stCondLst>
                              <p:cond delay="3900"/>
                            </p:stCondLst>
                            <p:childTnLst>
                              <p:par>
                                <p:cTn id="30" presetID="28" presetClass="emph" presetSubtype="0" fill="hold" nodeType="afterEffect">
                                  <p:stCondLst>
                                    <p:cond delay="0"/>
                                  </p:stCondLst>
                                  <p:iterate type="lt">
                                    <p:tmPct val="10000"/>
                                  </p:iterate>
                                  <p:childTnLst>
                                    <p:animClr clrSpc="rgb" dir="cw">
                                      <p:cBhvr override="childStyle">
                                        <p:cTn id="31" dur="500" fill="hold"/>
                                        <p:tgtEl>
                                          <p:spTgt spid="21">
                                            <p:txEl>
                                              <p:pRg st="0" end="0"/>
                                            </p:txEl>
                                          </p:spTgt>
                                        </p:tgtEl>
                                        <p:attrNameLst>
                                          <p:attrName>style.color</p:attrName>
                                        </p:attrNameLst>
                                      </p:cBhvr>
                                      <p:to>
                                        <a:srgbClr val="FF0000"/>
                                      </p:to>
                                    </p:animClr>
                                    <p:animClr clrSpc="rgb" dir="cw">
                                      <p:cBhvr>
                                        <p:cTn id="32" dur="500" fill="hold"/>
                                        <p:tgtEl>
                                          <p:spTgt spid="21">
                                            <p:txEl>
                                              <p:pRg st="0" end="0"/>
                                            </p:txEl>
                                          </p:spTgt>
                                        </p:tgtEl>
                                        <p:attrNameLst>
                                          <p:attrName>fillcolor</p:attrName>
                                        </p:attrNameLst>
                                      </p:cBhvr>
                                      <p:to>
                                        <a:srgbClr val="FF0000"/>
                                      </p:to>
                                    </p:animClr>
                                    <p:set>
                                      <p:cBhvr>
                                        <p:cTn id="33" dur="500" fill="hold"/>
                                        <p:tgtEl>
                                          <p:spTgt spid="21">
                                            <p:txEl>
                                              <p:pRg st="0" end="0"/>
                                            </p:txEl>
                                          </p:spTgt>
                                        </p:tgtEl>
                                        <p:attrNameLst>
                                          <p:attrName>fill.type</p:attrName>
                                        </p:attrNameLst>
                                      </p:cBhvr>
                                      <p:to>
                                        <p:strVal val="solid"/>
                                      </p:to>
                                    </p:set>
                                    <p:anim to="1.5" calcmode="lin" valueType="num">
                                      <p:cBhvr override="childStyle">
                                        <p:cTn id="34" dur="500" fill="hold"/>
                                        <p:tgtEl>
                                          <p:spTgt spid="21">
                                            <p:txEl>
                                              <p:pRg st="0" end="0"/>
                                            </p:txEl>
                                          </p:spTgt>
                                        </p:tgtEl>
                                        <p:attrNameLst>
                                          <p:attrName>style.fontSize</p:attrName>
                                        </p:attrNameLst>
                                      </p:cBhvr>
                                    </p:anim>
                                  </p:childTnLst>
                                </p:cTn>
                              </p:par>
                              <p:par>
                                <p:cTn id="35" presetID="5" presetClass="emph" presetSubtype="1" grpId="0" nodeType="withEffect">
                                  <p:stCondLst>
                                    <p:cond delay="0"/>
                                  </p:stCondLst>
                                  <p:iterate type="lt">
                                    <p:tmAbs val="0"/>
                                  </p:iterate>
                                  <p:childTnLst>
                                    <p:set>
                                      <p:cBhvr override="childStyle">
                                        <p:cTn id="36" dur="indefinite"/>
                                        <p:tgtEl>
                                          <p:spTgt spid="21">
                                            <p:txEl>
                                              <p:pRg st="0" end="0"/>
                                            </p:txEl>
                                          </p:spTgt>
                                        </p:tgtEl>
                                        <p:attrNameLst>
                                          <p:attrName>style.fontStyle</p:attrName>
                                        </p:attrNameLst>
                                      </p:cBhvr>
                                      <p:to>
                                        <p:strVal val="normal"/>
                                      </p:to>
                                    </p:set>
                                    <p:set>
                                      <p:cBhvr override="childStyle">
                                        <p:cTn id="37" dur="indefinite"/>
                                        <p:tgtEl>
                                          <p:spTgt spid="21">
                                            <p:txEl>
                                              <p:pRg st="0" end="0"/>
                                            </p:txEl>
                                          </p:spTgt>
                                        </p:tgtEl>
                                        <p:attrNameLst>
                                          <p:attrName>style.fontWeight</p:attrName>
                                        </p:attrNameLst>
                                      </p:cBhvr>
                                      <p:to>
                                        <p:strVal val="bold"/>
                                      </p:to>
                                    </p:set>
                                    <p:set>
                                      <p:cBhvr override="childStyle">
                                        <p:cTn id="38" dur="indefinite"/>
                                        <p:tgtEl>
                                          <p:spTgt spid="21">
                                            <p:txEl>
                                              <p:pRg st="0" end="0"/>
                                            </p:txEl>
                                          </p:spTgt>
                                        </p:tgtEl>
                                        <p:attrNameLst>
                                          <p:attrName>style.textDecorationUnderline</p:attrName>
                                        </p:attrNameLst>
                                      </p:cBhvr>
                                      <p:to>
                                        <p:strVal val="false"/>
                                      </p:to>
                                    </p:set>
                                  </p:childTnLst>
                                </p:cTn>
                              </p:par>
                              <p:par>
                                <p:cTn id="39" presetID="5" presetClass="emph" presetSubtype="1" grpId="0" nodeType="withEffect">
                                  <p:stCondLst>
                                    <p:cond delay="0"/>
                                  </p:stCondLst>
                                  <p:childTnLst>
                                    <p:set>
                                      <p:cBhvr override="childStyle">
                                        <p:cTn id="40" dur="indefinite"/>
                                        <p:tgtEl>
                                          <p:spTgt spid="21">
                                            <p:txEl>
                                              <p:pRg st="1" end="1"/>
                                            </p:txEl>
                                          </p:spTgt>
                                        </p:tgtEl>
                                        <p:attrNameLst>
                                          <p:attrName>style.fontStyle</p:attrName>
                                        </p:attrNameLst>
                                      </p:cBhvr>
                                      <p:to>
                                        <p:strVal val="normal"/>
                                      </p:to>
                                    </p:set>
                                    <p:set>
                                      <p:cBhvr override="childStyle">
                                        <p:cTn id="41" dur="indefinite"/>
                                        <p:tgtEl>
                                          <p:spTgt spid="21">
                                            <p:txEl>
                                              <p:pRg st="1" end="1"/>
                                            </p:txEl>
                                          </p:spTgt>
                                        </p:tgtEl>
                                        <p:attrNameLst>
                                          <p:attrName>style.fontWeight</p:attrName>
                                        </p:attrNameLst>
                                      </p:cBhvr>
                                      <p:to>
                                        <p:strVal val="bold"/>
                                      </p:to>
                                    </p:set>
                                    <p:set>
                                      <p:cBhvr override="childStyle">
                                        <p:cTn id="42" dur="indefinite"/>
                                        <p:tgtEl>
                                          <p:spTgt spid="21">
                                            <p:txEl>
                                              <p:pRg st="1" end="1"/>
                                            </p:txEl>
                                          </p:spTgt>
                                        </p:tgtEl>
                                        <p:attrNameLst>
                                          <p:attrName>style.textDecorationUnderline</p:attrName>
                                        </p:attrNameLst>
                                      </p:cBhvr>
                                      <p:to>
                                        <p:strVal val="false"/>
                                      </p:to>
                                    </p:set>
                                  </p:childTnLst>
                                </p:cTn>
                              </p:par>
                              <p:par>
                                <p:cTn id="43" presetID="1" presetClass="exit" presetSubtype="0" fill="hold" nodeType="withEffect">
                                  <p:stCondLst>
                                    <p:cond delay="0"/>
                                  </p:stCondLst>
                                  <p:childTnLst>
                                    <p:set>
                                      <p:cBhvr>
                                        <p:cTn id="44" dur="1" fill="hold">
                                          <p:stCondLst>
                                            <p:cond delay="0"/>
                                          </p:stCondLst>
                                        </p:cTn>
                                        <p:tgtEl>
                                          <p:spTgt spid="21">
                                            <p:txEl>
                                              <p:pRg st="1" end="1"/>
                                            </p:txEl>
                                          </p:spTgt>
                                        </p:tgtEl>
                                        <p:attrNameLst>
                                          <p:attrName>style.visibility</p:attrName>
                                        </p:attrNameLst>
                                      </p:cBhvr>
                                      <p:to>
                                        <p:strVal val="hidden"/>
                                      </p:to>
                                    </p:set>
                                  </p:childTnLst>
                                </p:cTn>
                              </p:par>
                            </p:childTnLst>
                          </p:cTn>
                        </p:par>
                        <p:par>
                          <p:cTn id="45" fill="hold">
                            <p:stCondLst>
                              <p:cond delay="5150"/>
                            </p:stCondLst>
                            <p:childTnLst>
                              <p:par>
                                <p:cTn id="46" presetID="28" presetClass="emph" presetSubtype="0" fill="hold" nodeType="afterEffect">
                                  <p:stCondLst>
                                    <p:cond delay="0"/>
                                  </p:stCondLst>
                                  <p:iterate type="lt">
                                    <p:tmPct val="10000"/>
                                  </p:iterate>
                                  <p:childTnLst>
                                    <p:animClr clrSpc="rgb" dir="cw">
                                      <p:cBhvr override="childStyle">
                                        <p:cTn id="47" dur="500" fill="hold"/>
                                        <p:tgtEl>
                                          <p:spTgt spid="62">
                                            <p:txEl>
                                              <p:pRg st="0" end="0"/>
                                            </p:txEl>
                                          </p:spTgt>
                                        </p:tgtEl>
                                        <p:attrNameLst>
                                          <p:attrName>style.color</p:attrName>
                                        </p:attrNameLst>
                                      </p:cBhvr>
                                      <p:to>
                                        <a:srgbClr val="FF0000"/>
                                      </p:to>
                                    </p:animClr>
                                    <p:animClr clrSpc="rgb" dir="cw">
                                      <p:cBhvr>
                                        <p:cTn id="48" dur="500" fill="hold"/>
                                        <p:tgtEl>
                                          <p:spTgt spid="62">
                                            <p:txEl>
                                              <p:pRg st="0" end="0"/>
                                            </p:txEl>
                                          </p:spTgt>
                                        </p:tgtEl>
                                        <p:attrNameLst>
                                          <p:attrName>fillcolor</p:attrName>
                                        </p:attrNameLst>
                                      </p:cBhvr>
                                      <p:to>
                                        <a:srgbClr val="FF0000"/>
                                      </p:to>
                                    </p:animClr>
                                    <p:set>
                                      <p:cBhvr>
                                        <p:cTn id="49" dur="500" fill="hold"/>
                                        <p:tgtEl>
                                          <p:spTgt spid="62">
                                            <p:txEl>
                                              <p:pRg st="0" end="0"/>
                                            </p:txEl>
                                          </p:spTgt>
                                        </p:tgtEl>
                                        <p:attrNameLst>
                                          <p:attrName>fill.type</p:attrName>
                                        </p:attrNameLst>
                                      </p:cBhvr>
                                      <p:to>
                                        <p:strVal val="solid"/>
                                      </p:to>
                                    </p:set>
                                    <p:anim to="1.5" calcmode="lin" valueType="num">
                                      <p:cBhvr override="childStyle">
                                        <p:cTn id="50" dur="500" fill="hold"/>
                                        <p:tgtEl>
                                          <p:spTgt spid="62">
                                            <p:txEl>
                                              <p:pRg st="0" end="0"/>
                                            </p:txEl>
                                          </p:spTgt>
                                        </p:tgtEl>
                                        <p:attrNameLst>
                                          <p:attrName>style.fontSize</p:attrName>
                                        </p:attrNameLst>
                                      </p:cBhvr>
                                    </p:anim>
                                  </p:childTnLst>
                                </p:cTn>
                              </p:par>
                              <p:par>
                                <p:cTn id="51" presetID="5" presetClass="emph" presetSubtype="1" nodeType="withEffect">
                                  <p:stCondLst>
                                    <p:cond delay="0"/>
                                  </p:stCondLst>
                                  <p:iterate type="lt">
                                    <p:tmAbs val="0"/>
                                  </p:iterate>
                                  <p:childTnLst>
                                    <p:set>
                                      <p:cBhvr override="childStyle">
                                        <p:cTn id="52" dur="indefinite"/>
                                        <p:tgtEl>
                                          <p:spTgt spid="62">
                                            <p:txEl>
                                              <p:pRg st="0" end="0"/>
                                            </p:txEl>
                                          </p:spTgt>
                                        </p:tgtEl>
                                        <p:attrNameLst>
                                          <p:attrName>style.fontStyle</p:attrName>
                                        </p:attrNameLst>
                                      </p:cBhvr>
                                      <p:to>
                                        <p:strVal val="normal"/>
                                      </p:to>
                                    </p:set>
                                    <p:set>
                                      <p:cBhvr override="childStyle">
                                        <p:cTn id="53" dur="indefinite"/>
                                        <p:tgtEl>
                                          <p:spTgt spid="62">
                                            <p:txEl>
                                              <p:pRg st="0" end="0"/>
                                            </p:txEl>
                                          </p:spTgt>
                                        </p:tgtEl>
                                        <p:attrNameLst>
                                          <p:attrName>style.fontWeight</p:attrName>
                                        </p:attrNameLst>
                                      </p:cBhvr>
                                      <p:to>
                                        <p:strVal val="bold"/>
                                      </p:to>
                                    </p:set>
                                    <p:set>
                                      <p:cBhvr override="childStyle">
                                        <p:cTn id="54" dur="indefinite"/>
                                        <p:tgtEl>
                                          <p:spTgt spid="62">
                                            <p:txEl>
                                              <p:pRg st="0" end="0"/>
                                            </p:txEl>
                                          </p:spTgt>
                                        </p:tgtEl>
                                        <p:attrNameLst>
                                          <p:attrName>style.textDecorationUnderline</p:attrName>
                                        </p:attrNameLst>
                                      </p:cBhvr>
                                      <p:to>
                                        <p:strVal val="false"/>
                                      </p:to>
                                    </p:set>
                                  </p:childTnLst>
                                </p:cTn>
                              </p:par>
                            </p:childTnLst>
                          </p:cTn>
                        </p:par>
                        <p:par>
                          <p:cTn id="55" fill="hold">
                            <p:stCondLst>
                              <p:cond delay="6100"/>
                            </p:stCondLst>
                            <p:childTnLst>
                              <p:par>
                                <p:cTn id="56" presetID="28" presetClass="emph" presetSubtype="0" fill="hold" nodeType="afterEffect">
                                  <p:stCondLst>
                                    <p:cond delay="0"/>
                                  </p:stCondLst>
                                  <p:iterate type="lt">
                                    <p:tmPct val="10000"/>
                                  </p:iterate>
                                  <p:childTnLst>
                                    <p:animClr clrSpc="rgb" dir="cw">
                                      <p:cBhvr override="childStyle">
                                        <p:cTn id="57" dur="500" fill="hold"/>
                                        <p:tgtEl>
                                          <p:spTgt spid="63">
                                            <p:txEl>
                                              <p:pRg st="0" end="0"/>
                                            </p:txEl>
                                          </p:spTgt>
                                        </p:tgtEl>
                                        <p:attrNameLst>
                                          <p:attrName>style.color</p:attrName>
                                        </p:attrNameLst>
                                      </p:cBhvr>
                                      <p:to>
                                        <a:srgbClr val="FF0000"/>
                                      </p:to>
                                    </p:animClr>
                                    <p:animClr clrSpc="rgb" dir="cw">
                                      <p:cBhvr>
                                        <p:cTn id="58" dur="500" fill="hold"/>
                                        <p:tgtEl>
                                          <p:spTgt spid="63">
                                            <p:txEl>
                                              <p:pRg st="0" end="0"/>
                                            </p:txEl>
                                          </p:spTgt>
                                        </p:tgtEl>
                                        <p:attrNameLst>
                                          <p:attrName>fillcolor</p:attrName>
                                        </p:attrNameLst>
                                      </p:cBhvr>
                                      <p:to>
                                        <a:srgbClr val="FF0000"/>
                                      </p:to>
                                    </p:animClr>
                                    <p:set>
                                      <p:cBhvr>
                                        <p:cTn id="59" dur="500" fill="hold"/>
                                        <p:tgtEl>
                                          <p:spTgt spid="63">
                                            <p:txEl>
                                              <p:pRg st="0" end="0"/>
                                            </p:txEl>
                                          </p:spTgt>
                                        </p:tgtEl>
                                        <p:attrNameLst>
                                          <p:attrName>fill.type</p:attrName>
                                        </p:attrNameLst>
                                      </p:cBhvr>
                                      <p:to>
                                        <p:strVal val="solid"/>
                                      </p:to>
                                    </p:set>
                                    <p:anim to="1.5" calcmode="lin" valueType="num">
                                      <p:cBhvr override="childStyle">
                                        <p:cTn id="60" dur="500" fill="hold"/>
                                        <p:tgtEl>
                                          <p:spTgt spid="63">
                                            <p:txEl>
                                              <p:pRg st="0" end="0"/>
                                            </p:txEl>
                                          </p:spTgt>
                                        </p:tgtEl>
                                        <p:attrNameLst>
                                          <p:attrName>style.fontSize</p:attrName>
                                        </p:attrNameLst>
                                      </p:cBhvr>
                                    </p:anim>
                                  </p:childTnLst>
                                </p:cTn>
                              </p:par>
                              <p:par>
                                <p:cTn id="61" presetID="5" presetClass="emph" presetSubtype="1" nodeType="withEffect">
                                  <p:stCondLst>
                                    <p:cond delay="0"/>
                                  </p:stCondLst>
                                  <p:iterate type="lt">
                                    <p:tmAbs val="0"/>
                                  </p:iterate>
                                  <p:childTnLst>
                                    <p:set>
                                      <p:cBhvr override="childStyle">
                                        <p:cTn id="62" dur="indefinite"/>
                                        <p:tgtEl>
                                          <p:spTgt spid="63">
                                            <p:txEl>
                                              <p:pRg st="0" end="0"/>
                                            </p:txEl>
                                          </p:spTgt>
                                        </p:tgtEl>
                                        <p:attrNameLst>
                                          <p:attrName>style.fontStyle</p:attrName>
                                        </p:attrNameLst>
                                      </p:cBhvr>
                                      <p:to>
                                        <p:strVal val="normal"/>
                                      </p:to>
                                    </p:set>
                                    <p:set>
                                      <p:cBhvr override="childStyle">
                                        <p:cTn id="63" dur="indefinite"/>
                                        <p:tgtEl>
                                          <p:spTgt spid="63">
                                            <p:txEl>
                                              <p:pRg st="0" end="0"/>
                                            </p:txEl>
                                          </p:spTgt>
                                        </p:tgtEl>
                                        <p:attrNameLst>
                                          <p:attrName>style.fontWeight</p:attrName>
                                        </p:attrNameLst>
                                      </p:cBhvr>
                                      <p:to>
                                        <p:strVal val="bold"/>
                                      </p:to>
                                    </p:set>
                                    <p:set>
                                      <p:cBhvr override="childStyle">
                                        <p:cTn id="64" dur="indefinite"/>
                                        <p:tgtEl>
                                          <p:spTgt spid="63">
                                            <p:txEl>
                                              <p:pRg st="0" end="0"/>
                                            </p:txEl>
                                          </p:spTgt>
                                        </p:tgtEl>
                                        <p:attrNameLst>
                                          <p:attrName>style.textDecorationUnderline</p:attrName>
                                        </p:attrNameLst>
                                      </p:cBhvr>
                                      <p:to>
                                        <p:strVal val="false"/>
                                      </p:to>
                                    </p:set>
                                  </p:childTnLst>
                                </p:cTn>
                              </p:par>
                              <p:par>
                                <p:cTn id="65" presetID="1" presetClass="exit" presetSubtype="0" fill="hold" nodeType="withEffect">
                                  <p:stCondLst>
                                    <p:cond delay="0"/>
                                  </p:stCondLst>
                                  <p:childTnLst>
                                    <p:set>
                                      <p:cBhvr>
                                        <p:cTn id="66" dur="1" fill="hold">
                                          <p:stCondLst>
                                            <p:cond delay="0"/>
                                          </p:stCondLst>
                                        </p:cTn>
                                        <p:tgtEl>
                                          <p:spTgt spid="6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le 1"/>
          <p:cNvSpPr>
            <a:spLocks noGrp="1"/>
          </p:cNvSpPr>
          <p:nvPr>
            <p:ph type="title"/>
          </p:nvPr>
        </p:nvSpPr>
        <p:spPr>
          <a:xfrm>
            <a:off x="127000" y="138795"/>
            <a:ext cx="9144000" cy="664797"/>
          </a:xfrm>
        </p:spPr>
        <p:txBody>
          <a:bodyPr/>
          <a:lstStyle/>
          <a:p>
            <a:pPr eaLnBrk="1" hangingPunct="1">
              <a:defRPr/>
            </a:pPr>
            <a:r>
              <a:rPr smtClean="0"/>
              <a:t>          FILESTREAMS</a:t>
            </a:r>
            <a:endParaRPr/>
          </a:p>
        </p:txBody>
      </p:sp>
      <p:sp>
        <p:nvSpPr>
          <p:cNvPr id="73730" name="Content Placeholder 2"/>
          <p:cNvSpPr>
            <a:spLocks noGrp="1"/>
          </p:cNvSpPr>
          <p:nvPr>
            <p:ph idx="4294967295"/>
          </p:nvPr>
        </p:nvSpPr>
        <p:spPr>
          <a:xfrm>
            <a:off x="3216275" y="1295400"/>
            <a:ext cx="5699125" cy="4052888"/>
          </a:xfrm>
          <a:prstGeom prst="rect">
            <a:avLst/>
          </a:prstGeom>
        </p:spPr>
        <p:txBody>
          <a:bodyPr/>
          <a:lstStyle/>
          <a:p>
            <a:pPr eaLnBrk="1" hangingPunct="1"/>
            <a:r>
              <a:rPr lang="fr-FR" sz="2000" dirty="0" smtClean="0"/>
              <a:t>Stockage des attributs dans un VARBINARY(MAX)</a:t>
            </a:r>
          </a:p>
          <a:p>
            <a:pPr eaLnBrk="1" hangingPunct="1"/>
            <a:r>
              <a:rPr lang="fr-FR" sz="2000" dirty="0" smtClean="0"/>
              <a:t>Données non structurés stockées directement dans le système de fichier (nécessite NTFS)</a:t>
            </a:r>
          </a:p>
          <a:p>
            <a:pPr eaLnBrk="1" hangingPunct="1"/>
            <a:r>
              <a:rPr lang="fr-FR" sz="2000" dirty="0" smtClean="0"/>
              <a:t>Modèle de programmation double</a:t>
            </a:r>
          </a:p>
          <a:p>
            <a:pPr lvl="1" eaLnBrk="1" hangingPunct="1"/>
            <a:r>
              <a:rPr lang="fr-FR" sz="1800" dirty="0" smtClean="0"/>
              <a:t>T-SQL (comme les SQL BLOB)</a:t>
            </a:r>
          </a:p>
          <a:p>
            <a:pPr lvl="1" eaLnBrk="1" hangingPunct="1"/>
            <a:r>
              <a:rPr lang="fr-FR" sz="1800" dirty="0" smtClean="0"/>
              <a:t>Win32 Streaming APIs avec  sémantique transactionnelle T-SQL</a:t>
            </a:r>
          </a:p>
          <a:p>
            <a:pPr eaLnBrk="1" hangingPunct="1"/>
            <a:r>
              <a:rPr lang="fr-FR" sz="2000" dirty="0" err="1" smtClean="0"/>
              <a:t>Consistence</a:t>
            </a:r>
            <a:r>
              <a:rPr lang="fr-FR" sz="2000" dirty="0" smtClean="0"/>
              <a:t> des données</a:t>
            </a:r>
          </a:p>
          <a:p>
            <a:pPr eaLnBrk="1" hangingPunct="1"/>
            <a:r>
              <a:rPr lang="fr-FR" sz="2000" dirty="0" smtClean="0"/>
              <a:t>Administration intégrée</a:t>
            </a:r>
          </a:p>
          <a:p>
            <a:pPr lvl="1" eaLnBrk="1" hangingPunct="1"/>
            <a:r>
              <a:rPr lang="fr-FR" sz="1600" dirty="0" err="1" smtClean="0"/>
              <a:t>Sauvegrade</a:t>
            </a:r>
            <a:r>
              <a:rPr lang="fr-FR" sz="1600" dirty="0" smtClean="0"/>
              <a:t>/restauration</a:t>
            </a:r>
          </a:p>
          <a:p>
            <a:pPr lvl="1" eaLnBrk="1" hangingPunct="1"/>
            <a:r>
              <a:rPr lang="fr-FR" sz="1600" dirty="0" smtClean="0"/>
              <a:t>Administration</a:t>
            </a:r>
          </a:p>
          <a:p>
            <a:pPr eaLnBrk="1" hangingPunct="1"/>
            <a:r>
              <a:rPr lang="fr-FR" sz="2000" dirty="0" smtClean="0"/>
              <a:t>La limite est la taille du système de fichiers</a:t>
            </a:r>
          </a:p>
          <a:p>
            <a:pPr eaLnBrk="1" hangingPunct="1"/>
            <a:r>
              <a:rPr lang="fr-FR" sz="2000" dirty="0" smtClean="0"/>
              <a:t>Sécurité SQL</a:t>
            </a:r>
          </a:p>
        </p:txBody>
      </p:sp>
      <p:grpSp>
        <p:nvGrpSpPr>
          <p:cNvPr id="2" name="Group 27"/>
          <p:cNvGrpSpPr>
            <a:grpSpLocks/>
          </p:cNvGrpSpPr>
          <p:nvPr/>
        </p:nvGrpSpPr>
        <p:grpSpPr bwMode="auto">
          <a:xfrm>
            <a:off x="266700" y="1800225"/>
            <a:ext cx="2495550" cy="3371850"/>
            <a:chOff x="6315075" y="2847703"/>
            <a:chExt cx="1380744" cy="1947672"/>
          </a:xfrm>
        </p:grpSpPr>
        <p:grpSp>
          <p:nvGrpSpPr>
            <p:cNvPr id="3" name="Group 98"/>
            <p:cNvGrpSpPr>
              <a:grpSpLocks/>
            </p:cNvGrpSpPr>
            <p:nvPr/>
          </p:nvGrpSpPr>
          <p:grpSpPr bwMode="auto">
            <a:xfrm>
              <a:off x="6315075" y="2847703"/>
              <a:ext cx="1380744" cy="1947672"/>
              <a:chOff x="5534025" y="1123678"/>
              <a:chExt cx="2286000" cy="2743200"/>
            </a:xfrm>
          </p:grpSpPr>
          <p:sp>
            <p:nvSpPr>
              <p:cNvPr id="54" name="Rectangle 53"/>
              <p:cNvSpPr/>
              <p:nvPr/>
            </p:nvSpPr>
            <p:spPr bwMode="auto">
              <a:xfrm>
                <a:off x="5534025" y="1123678"/>
                <a:ext cx="2286000" cy="2743200"/>
              </a:xfrm>
              <a:prstGeom prst="rect">
                <a:avLst/>
              </a:prstGeom>
              <a:solidFill>
                <a:srgbClr val="7030A0">
                  <a:lumMod val="75000"/>
                </a:srgbClr>
              </a:solidFill>
              <a:ln w="6350" cap="rnd" cmpd="sng" algn="ctr">
                <a:solidFill>
                  <a:srgbClr val="7030A0">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lIns="109728" tIns="54864" rIns="109728" bIns="54864"/>
              <a:lstStyle/>
              <a:p>
                <a:pPr algn="ctr" defTabSz="1096919">
                  <a:defRPr/>
                </a:pPr>
                <a:r>
                  <a:rPr lang="en-US" sz="2000" b="1" u="sng" kern="0" dirty="0" err="1">
                    <a:solidFill>
                      <a:srgbClr val="FFFFFF"/>
                    </a:solidFill>
                    <a:latin typeface="Segoe" pitchFamily="34" charset="0"/>
                  </a:rPr>
                  <a:t>Stockage</a:t>
                </a:r>
                <a:endParaRPr lang="en-US" sz="2000" b="1" u="sng" kern="0" dirty="0">
                  <a:solidFill>
                    <a:srgbClr val="FFFFFF"/>
                  </a:solidFill>
                  <a:latin typeface="Segoe" pitchFamily="34" charset="0"/>
                </a:endParaRPr>
              </a:p>
              <a:p>
                <a:pPr algn="ctr" defTabSz="1096919">
                  <a:defRPr/>
                </a:pPr>
                <a:r>
                  <a:rPr lang="en-US" sz="2000" b="1" u="sng" kern="0" dirty="0">
                    <a:solidFill>
                      <a:srgbClr val="FFFFFF"/>
                    </a:solidFill>
                    <a:latin typeface="Segoe" pitchFamily="34" charset="0"/>
                  </a:rPr>
                  <a:t>BD + </a:t>
                </a:r>
                <a:r>
                  <a:rPr lang="en-US" sz="2000" b="1" u="sng" kern="0" dirty="0" err="1">
                    <a:solidFill>
                      <a:srgbClr val="FFFFFF"/>
                    </a:solidFill>
                    <a:latin typeface="Segoe" pitchFamily="34" charset="0"/>
                  </a:rPr>
                  <a:t>fichiers</a:t>
                </a:r>
                <a:endParaRPr lang="en-US" sz="2000" b="1" u="sng" kern="0" dirty="0">
                  <a:solidFill>
                    <a:srgbClr val="FFFFFF"/>
                  </a:solidFill>
                  <a:latin typeface="Segoe" pitchFamily="34" charset="0"/>
                </a:endParaRPr>
              </a:p>
            </p:txBody>
          </p:sp>
          <p:sp>
            <p:nvSpPr>
              <p:cNvPr id="55" name="Down Arrow 35"/>
              <p:cNvSpPr/>
              <p:nvPr/>
            </p:nvSpPr>
            <p:spPr bwMode="auto">
              <a:xfrm rot="19409566">
                <a:off x="6000823" y="2695465"/>
                <a:ext cx="456618" cy="285427"/>
              </a:xfrm>
              <a:prstGeom prst="downArrow">
                <a:avLst/>
              </a:prstGeom>
              <a:gradFill rotWithShape="1">
                <a:gsLst>
                  <a:gs pos="0">
                    <a:srgbClr val="FF9929">
                      <a:shade val="47500"/>
                      <a:satMod val="137000"/>
                    </a:srgbClr>
                  </a:gs>
                  <a:gs pos="55000">
                    <a:srgbClr val="FF9929">
                      <a:shade val="69000"/>
                      <a:satMod val="137000"/>
                    </a:srgbClr>
                  </a:gs>
                  <a:gs pos="100000">
                    <a:srgbClr val="FF9929">
                      <a:shade val="98000"/>
                      <a:satMod val="137000"/>
                    </a:srgbClr>
                  </a:gs>
                </a:gsLst>
                <a:lin ang="16200000" scaled="0"/>
              </a:gradFill>
              <a:ln w="6350" cap="rnd" cmpd="sng" algn="ctr">
                <a:solidFill>
                  <a:srgbClr val="FF9929">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lIns="109728" tIns="54864" rIns="109728" bIns="54864" anchor="ctr"/>
              <a:lstStyle/>
              <a:p>
                <a:pPr algn="ctr" defTabSz="1096919">
                  <a:defRPr/>
                </a:pPr>
                <a:endParaRPr lang="en-US" sz="2900" kern="0" dirty="0">
                  <a:solidFill>
                    <a:srgbClr val="FFFFFF"/>
                  </a:solidFill>
                  <a:latin typeface="Segoe" pitchFamily="34" charset="0"/>
                </a:endParaRPr>
              </a:p>
            </p:txBody>
          </p:sp>
          <p:sp>
            <p:nvSpPr>
              <p:cNvPr id="56" name="Rounded Rectangle 36"/>
              <p:cNvSpPr/>
              <p:nvPr/>
            </p:nvSpPr>
            <p:spPr bwMode="blackGray">
              <a:xfrm>
                <a:off x="5695949" y="1828800"/>
                <a:ext cx="2009775" cy="247649"/>
              </a:xfrm>
              <a:prstGeom prst="roundRect">
                <a:avLst/>
              </a:prstGeom>
              <a:gradFill rotWithShape="1">
                <a:gsLst>
                  <a:gs pos="0">
                    <a:srgbClr val="BA5B20">
                      <a:shade val="47500"/>
                      <a:satMod val="137000"/>
                    </a:srgbClr>
                  </a:gs>
                  <a:gs pos="55000">
                    <a:srgbClr val="BA5B20">
                      <a:shade val="69000"/>
                      <a:satMod val="137000"/>
                    </a:srgbClr>
                  </a:gs>
                  <a:gs pos="100000">
                    <a:srgbClr val="BA5B20">
                      <a:shade val="98000"/>
                      <a:satMod val="137000"/>
                    </a:srgbClr>
                  </a:gs>
                </a:gsLst>
                <a:lin ang="16200000" scaled="0"/>
              </a:gradFill>
              <a:ln>
                <a:noFill/>
                <a:headEnd type="none" w="med" len="med"/>
                <a:tailEnd type="none" w="med" len="med"/>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lIns="109728" tIns="54864" rIns="109728" bIns="54864" anchor="ctr"/>
              <a:lstStyle/>
              <a:p>
                <a:pPr algn="ctr" defTabSz="1096919">
                  <a:defRPr/>
                </a:pPr>
                <a:r>
                  <a:rPr lang="en-US" sz="1200" kern="0" dirty="0">
                    <a:solidFill>
                      <a:srgbClr val="FFFFFF"/>
                    </a:solidFill>
                    <a:effectLst>
                      <a:outerShdw blurRad="38100" dist="38100" dir="2700000" algn="tl">
                        <a:srgbClr val="000000">
                          <a:alpha val="43137"/>
                        </a:srgbClr>
                      </a:outerShdw>
                    </a:effectLst>
                    <a:latin typeface="Arial"/>
                  </a:rPr>
                  <a:t>Application</a:t>
                </a:r>
              </a:p>
            </p:txBody>
          </p:sp>
          <p:sp>
            <p:nvSpPr>
              <p:cNvPr id="57" name="Snip Single Corner Rectangle 37"/>
              <p:cNvSpPr/>
              <p:nvPr/>
            </p:nvSpPr>
            <p:spPr bwMode="blackGray">
              <a:xfrm>
                <a:off x="6716765" y="2085975"/>
                <a:ext cx="1017535" cy="485776"/>
              </a:xfrm>
              <a:prstGeom prst="snip1Rect">
                <a:avLst>
                  <a:gd name="adj" fmla="val 26042"/>
                </a:avLst>
              </a:prstGeom>
              <a:solidFill>
                <a:srgbClr val="7DCC2E">
                  <a:lumMod val="50000"/>
                </a:srgb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109728" tIns="54864" rIns="109728" bIns="54864" anchor="ctr"/>
              <a:lstStyle/>
              <a:p>
                <a:pPr algn="ctr" defTabSz="1096919">
                  <a:defRPr/>
                </a:pPr>
                <a:r>
                  <a:rPr lang="en-US" sz="1100" b="1" kern="0" dirty="0">
                    <a:solidFill>
                      <a:srgbClr val="FFFFFF"/>
                    </a:solidFill>
                    <a:effectLst>
                      <a:outerShdw blurRad="38100" dist="38100" dir="2700000" algn="tl">
                        <a:srgbClr val="000000">
                          <a:alpha val="43137"/>
                        </a:srgbClr>
                      </a:outerShdw>
                    </a:effectLst>
                    <a:latin typeface="Arial"/>
                  </a:rPr>
                  <a:t>BLOB</a:t>
                </a:r>
              </a:p>
            </p:txBody>
          </p:sp>
          <p:pic>
            <p:nvPicPr>
              <p:cNvPr id="73756" name="Picture 3"/>
              <p:cNvPicPr>
                <a:picLocks noChangeAspect="1" noChangeArrowheads="1"/>
              </p:cNvPicPr>
              <p:nvPr/>
            </p:nvPicPr>
            <p:blipFill>
              <a:blip r:embed="rId3"/>
              <a:srcRect/>
              <a:stretch>
                <a:fillRect/>
              </a:stretch>
            </p:blipFill>
            <p:spPr bwMode="auto">
              <a:xfrm>
                <a:off x="5665623" y="2047875"/>
                <a:ext cx="889165" cy="522670"/>
              </a:xfrm>
              <a:prstGeom prst="rect">
                <a:avLst/>
              </a:prstGeom>
              <a:noFill/>
              <a:ln w="9525">
                <a:noFill/>
                <a:miter lim="800000"/>
                <a:headEnd/>
                <a:tailEnd/>
              </a:ln>
            </p:spPr>
          </p:pic>
          <p:sp>
            <p:nvSpPr>
              <p:cNvPr id="59" name="Down Arrow 39"/>
              <p:cNvSpPr/>
              <p:nvPr/>
            </p:nvSpPr>
            <p:spPr bwMode="auto">
              <a:xfrm rot="2190434" flipH="1">
                <a:off x="6857346" y="2743251"/>
                <a:ext cx="458073" cy="285428"/>
              </a:xfrm>
              <a:prstGeom prst="downArrow">
                <a:avLst/>
              </a:prstGeom>
              <a:gradFill rotWithShape="1">
                <a:gsLst>
                  <a:gs pos="0">
                    <a:srgbClr val="FF9929">
                      <a:shade val="47500"/>
                      <a:satMod val="137000"/>
                    </a:srgbClr>
                  </a:gs>
                  <a:gs pos="55000">
                    <a:srgbClr val="FF9929">
                      <a:shade val="69000"/>
                      <a:satMod val="137000"/>
                    </a:srgbClr>
                  </a:gs>
                  <a:gs pos="100000">
                    <a:srgbClr val="FF9929">
                      <a:shade val="98000"/>
                      <a:satMod val="137000"/>
                    </a:srgbClr>
                  </a:gs>
                </a:gsLst>
                <a:lin ang="16200000" scaled="0"/>
              </a:gradFill>
              <a:ln w="6350" cap="rnd" cmpd="sng" algn="ctr">
                <a:solidFill>
                  <a:srgbClr val="FF9929">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lIns="109728" tIns="54864" rIns="109728" bIns="54864" anchor="ctr"/>
              <a:lstStyle/>
              <a:p>
                <a:pPr algn="ctr" defTabSz="1096919">
                  <a:defRPr/>
                </a:pPr>
                <a:endParaRPr lang="en-US" sz="2900" kern="0" dirty="0">
                  <a:solidFill>
                    <a:srgbClr val="FFFFFF"/>
                  </a:solidFill>
                  <a:latin typeface="Segoe" pitchFamily="34" charset="0"/>
                </a:endParaRPr>
              </a:p>
            </p:txBody>
          </p:sp>
        </p:grpSp>
        <p:grpSp>
          <p:nvGrpSpPr>
            <p:cNvPr id="4" name="Group 111"/>
            <p:cNvGrpSpPr>
              <a:grpSpLocks/>
            </p:cNvGrpSpPr>
            <p:nvPr/>
          </p:nvGrpSpPr>
          <p:grpSpPr bwMode="auto">
            <a:xfrm>
              <a:off x="6562725" y="4238622"/>
              <a:ext cx="904875" cy="514351"/>
              <a:chOff x="6228536" y="3619500"/>
              <a:chExt cx="1467663" cy="697967"/>
            </a:xfrm>
          </p:grpSpPr>
          <p:sp>
            <p:nvSpPr>
              <p:cNvPr id="50" name="Rounded Rectangle 30"/>
              <p:cNvSpPr/>
              <p:nvPr/>
            </p:nvSpPr>
            <p:spPr bwMode="auto">
              <a:xfrm>
                <a:off x="6228602" y="3619696"/>
                <a:ext cx="1467356" cy="698070"/>
              </a:xfrm>
              <a:prstGeom prst="roundRect">
                <a:avLst/>
              </a:prstGeom>
              <a:gradFill rotWithShape="1">
                <a:gsLst>
                  <a:gs pos="0">
                    <a:srgbClr val="267182">
                      <a:shade val="47500"/>
                      <a:satMod val="137000"/>
                    </a:srgbClr>
                  </a:gs>
                  <a:gs pos="55000">
                    <a:srgbClr val="267182">
                      <a:shade val="69000"/>
                      <a:satMod val="137000"/>
                    </a:srgbClr>
                  </a:gs>
                  <a:gs pos="100000">
                    <a:srgbClr val="267182">
                      <a:shade val="98000"/>
                      <a:satMod val="137000"/>
                    </a:srgbClr>
                  </a:gs>
                </a:gsLst>
                <a:lin ang="16200000" scaled="0"/>
              </a:gradFill>
              <a:ln w="6350" cap="rnd" cmpd="sng" algn="ctr">
                <a:solidFill>
                  <a:srgbClr val="267182">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lIns="109728" tIns="54864" rIns="109728" bIns="54864" anchor="ctr"/>
              <a:lstStyle/>
              <a:p>
                <a:pPr algn="ctr" defTabSz="1096919">
                  <a:defRPr/>
                </a:pPr>
                <a:endParaRPr lang="en-US" sz="2900" kern="0" dirty="0">
                  <a:solidFill>
                    <a:srgbClr val="FFFFFF"/>
                  </a:solidFill>
                  <a:latin typeface="Segoe" pitchFamily="34" charset="0"/>
                </a:endParaRPr>
              </a:p>
            </p:txBody>
          </p:sp>
          <p:sp>
            <p:nvSpPr>
              <p:cNvPr id="51" name="Flowchart: Magnetic Disk 31"/>
              <p:cNvSpPr/>
              <p:nvPr/>
            </p:nvSpPr>
            <p:spPr bwMode="auto">
              <a:xfrm>
                <a:off x="6382461" y="3650804"/>
                <a:ext cx="802060" cy="395698"/>
              </a:xfrm>
              <a:prstGeom prst="flowChartMagneticDisk">
                <a:avLst/>
              </a:prstGeom>
              <a:gradFill rotWithShape="1">
                <a:gsLst>
                  <a:gs pos="0">
                    <a:srgbClr val="7DCC2E">
                      <a:shade val="47500"/>
                      <a:satMod val="137000"/>
                    </a:srgbClr>
                  </a:gs>
                  <a:gs pos="55000">
                    <a:srgbClr val="7DCC2E">
                      <a:shade val="69000"/>
                      <a:satMod val="137000"/>
                    </a:srgbClr>
                  </a:gs>
                  <a:gs pos="100000">
                    <a:srgbClr val="7DCC2E">
                      <a:shade val="98000"/>
                      <a:satMod val="137000"/>
                    </a:srgbClr>
                  </a:gs>
                </a:gsLst>
                <a:lin ang="16200000" scaled="0"/>
              </a:gradFill>
              <a:ln w="6350" cap="rnd" cmpd="sng" algn="ctr">
                <a:solidFill>
                  <a:srgbClr val="000000"/>
                </a:solidFill>
                <a:prstDash val="solid"/>
                <a:headEnd type="none" w="med" len="med"/>
                <a:tailEnd type="none" w="med" len="med"/>
              </a:ln>
              <a:effectLst>
                <a:outerShdw blurRad="39000" dist="25400" dir="5400000" rotWithShape="0">
                  <a:srgbClr val="000000">
                    <a:alpha val="38000"/>
                  </a:srgbClr>
                </a:outerShdw>
              </a:effectLst>
            </p:spPr>
            <p:txBody>
              <a:bodyPr lIns="109728" tIns="54864" rIns="109728" bIns="54864" anchor="ctr"/>
              <a:lstStyle/>
              <a:p>
                <a:pPr algn="ctr" defTabSz="1096919">
                  <a:defRPr/>
                </a:pPr>
                <a:r>
                  <a:rPr lang="en-US" sz="1200" kern="0" dirty="0">
                    <a:solidFill>
                      <a:srgbClr val="FFFFFF"/>
                    </a:solidFill>
                    <a:latin typeface="Segoe" pitchFamily="34" charset="0"/>
                  </a:rPr>
                  <a:t>DB</a:t>
                </a:r>
              </a:p>
            </p:txBody>
          </p:sp>
          <p:sp>
            <p:nvSpPr>
              <p:cNvPr id="52" name="AutoShape 8"/>
              <p:cNvSpPr>
                <a:spLocks noChangeArrowheads="1"/>
              </p:cNvSpPr>
              <p:nvPr/>
            </p:nvSpPr>
            <p:spPr bwMode="auto">
              <a:xfrm>
                <a:off x="7250054" y="3992996"/>
                <a:ext cx="304868" cy="271265"/>
              </a:xfrm>
              <a:prstGeom prst="flowChartPunchedCard">
                <a:avLst/>
              </a:prstGeom>
              <a:solidFill>
                <a:srgbClr val="003300"/>
              </a:solidFill>
              <a:ln w="12700">
                <a:solidFill>
                  <a:srgbClr val="FFFFFF"/>
                </a:solidFill>
                <a:miter lim="800000"/>
                <a:headEnd/>
                <a:tailEnd/>
              </a:ln>
              <a:effectLst/>
            </p:spPr>
            <p:txBody>
              <a:bodyPr wrap="none" anchor="ctr"/>
              <a:lstStyle/>
              <a:p>
                <a:pPr>
                  <a:defRPr/>
                </a:pPr>
                <a:endParaRPr lang="en-US" sz="1400" kern="0" dirty="0">
                  <a:solidFill>
                    <a:sysClr val="windowText" lastClr="000000"/>
                  </a:solidFill>
                </a:endParaRPr>
              </a:p>
            </p:txBody>
          </p:sp>
          <p:cxnSp>
            <p:nvCxnSpPr>
              <p:cNvPr id="53" name="Shape 33"/>
              <p:cNvCxnSpPr>
                <a:stCxn id="51" idx="4"/>
                <a:endCxn id="52" idx="0"/>
              </p:cNvCxnSpPr>
              <p:nvPr/>
            </p:nvCxnSpPr>
            <p:spPr bwMode="auto">
              <a:xfrm>
                <a:off x="7184521" y="3848653"/>
                <a:ext cx="217966" cy="144343"/>
              </a:xfrm>
              <a:prstGeom prst="bentConnector2">
                <a:avLst/>
              </a:prstGeom>
              <a:noFill/>
              <a:ln w="48500" cap="flat" cmpd="thickThin" algn="ctr">
                <a:solidFill>
                  <a:srgbClr val="FFFFFF"/>
                </a:solidFill>
                <a:prstDash val="solid"/>
                <a:headEnd type="none" w="med" len="med"/>
                <a:tailEnd type="none" w="med" len="med"/>
              </a:ln>
              <a:effectLst>
                <a:outerShdw blurRad="39000" dist="25400" dir="5400000" rotWithShape="0">
                  <a:srgbClr val="000000">
                    <a:alpha val="38000"/>
                  </a:srgbClr>
                </a:outerShdw>
              </a:effectLst>
            </p:spPr>
          </p:cxnSp>
        </p:grpSp>
      </p:grpSp>
      <p:grpSp>
        <p:nvGrpSpPr>
          <p:cNvPr id="5" name="Groupe 59"/>
          <p:cNvGrpSpPr>
            <a:grpSpLocks/>
          </p:cNvGrpSpPr>
          <p:nvPr/>
        </p:nvGrpSpPr>
        <p:grpSpPr bwMode="auto">
          <a:xfrm>
            <a:off x="5976938" y="0"/>
            <a:ext cx="3502025" cy="984250"/>
            <a:chOff x="214282" y="2428868"/>
            <a:chExt cx="3500462" cy="984232"/>
          </a:xfrm>
        </p:grpSpPr>
        <p:sp>
          <p:nvSpPr>
            <p:cNvPr id="61" name="Rounded Rectangle 14"/>
            <p:cNvSpPr/>
            <p:nvPr/>
          </p:nvSpPr>
          <p:spPr bwMode="auto">
            <a:xfrm>
              <a:off x="214282" y="2428868"/>
              <a:ext cx="3500462" cy="857234"/>
            </a:xfrm>
            <a:prstGeom prst="roundRect">
              <a:avLst/>
            </a:prstGeom>
            <a:solidFill>
              <a:srgbClr val="F3EB4F">
                <a:lumMod val="75000"/>
              </a:srgbClr>
            </a:solidFill>
            <a:ln w="12700" cap="flat" cmpd="sng" algn="ctr">
              <a:solidFill>
                <a:srgbClr val="FFFF00"/>
              </a:solidFill>
              <a:prstDash val="solid"/>
              <a:headEnd type="none" w="med" len="med"/>
              <a:tailEnd type="none" w="med" len="med"/>
            </a:ln>
            <a:effectLst/>
          </p:spPr>
          <p:txBody>
            <a:bodyPr lIns="91436" tIns="45718" rIns="91436" bIns="45718" anchor="ctr"/>
            <a:lstStyle/>
            <a:p>
              <a:pPr algn="ctr" defTabSz="914063">
                <a:defRPr/>
              </a:pPr>
              <a:endParaRPr lang="en-US" sz="2400" kern="0" dirty="0">
                <a:solidFill>
                  <a:srgbClr val="FFFFFF"/>
                </a:solidFill>
              </a:endParaRPr>
            </a:p>
          </p:txBody>
        </p:sp>
        <p:grpSp>
          <p:nvGrpSpPr>
            <p:cNvPr id="6" name="Groupe 111"/>
            <p:cNvGrpSpPr>
              <a:grpSpLocks/>
            </p:cNvGrpSpPr>
            <p:nvPr/>
          </p:nvGrpSpPr>
          <p:grpSpPr bwMode="auto">
            <a:xfrm>
              <a:off x="285720" y="2452662"/>
              <a:ext cx="952500" cy="960438"/>
              <a:chOff x="6451600" y="195580"/>
              <a:chExt cx="952500" cy="960438"/>
            </a:xfrm>
          </p:grpSpPr>
          <p:pic>
            <p:nvPicPr>
              <p:cNvPr id="73738" name="Picture 27" descr="xml doc illustration icon"/>
              <p:cNvPicPr>
                <a:picLocks noChangeAspect="1" noChangeArrowheads="1"/>
              </p:cNvPicPr>
              <p:nvPr/>
            </p:nvPicPr>
            <p:blipFill>
              <a:blip r:embed="rId4"/>
              <a:srcRect/>
              <a:stretch>
                <a:fillRect/>
              </a:stretch>
            </p:blipFill>
            <p:spPr bwMode="auto">
              <a:xfrm>
                <a:off x="6896100" y="195580"/>
                <a:ext cx="355864" cy="411427"/>
              </a:xfrm>
              <a:prstGeom prst="rect">
                <a:avLst/>
              </a:prstGeom>
              <a:noFill/>
              <a:ln w="9525">
                <a:noFill/>
                <a:miter lim="800000"/>
                <a:headEnd/>
                <a:tailEnd/>
              </a:ln>
            </p:spPr>
          </p:pic>
          <p:pic>
            <p:nvPicPr>
              <p:cNvPr id="73739" name="Picture 29" descr="XP icon my documents"/>
              <p:cNvPicPr>
                <a:picLocks noChangeAspect="1" noChangeArrowheads="1"/>
              </p:cNvPicPr>
              <p:nvPr/>
            </p:nvPicPr>
            <p:blipFill>
              <a:blip r:embed="rId5"/>
              <a:srcRect/>
              <a:stretch>
                <a:fillRect/>
              </a:stretch>
            </p:blipFill>
            <p:spPr bwMode="auto">
              <a:xfrm>
                <a:off x="6769100" y="640080"/>
                <a:ext cx="461698" cy="515938"/>
              </a:xfrm>
              <a:prstGeom prst="rect">
                <a:avLst/>
              </a:prstGeom>
              <a:noFill/>
              <a:ln w="9525">
                <a:noFill/>
                <a:miter lim="800000"/>
                <a:headEnd/>
                <a:tailEnd/>
              </a:ln>
            </p:spPr>
          </p:pic>
          <p:pic>
            <p:nvPicPr>
              <p:cNvPr id="73740" name="Picture 31" descr="my-photos"/>
              <p:cNvPicPr>
                <a:picLocks noChangeAspect="1" noChangeArrowheads="1"/>
              </p:cNvPicPr>
              <p:nvPr/>
            </p:nvPicPr>
            <p:blipFill>
              <a:blip r:embed="rId6"/>
              <a:srcRect/>
              <a:stretch>
                <a:fillRect/>
              </a:stretch>
            </p:blipFill>
            <p:spPr bwMode="auto">
              <a:xfrm>
                <a:off x="6451600" y="386080"/>
                <a:ext cx="534458" cy="473604"/>
              </a:xfrm>
              <a:prstGeom prst="rect">
                <a:avLst/>
              </a:prstGeom>
              <a:noFill/>
              <a:ln w="9525">
                <a:noFill/>
                <a:miter lim="800000"/>
                <a:headEnd/>
                <a:tailEnd/>
              </a:ln>
            </p:spPr>
          </p:pic>
          <p:pic>
            <p:nvPicPr>
              <p:cNvPr id="73741" name="Picture 9" descr="C:\Program Files\Microsoft Resource DVD Artwork\DVD_ART\Artwork_Imagery\HARDWARE_IMAGERY\Illustration - Misc Hardware\Windows Vista Illustration Icons\Internet.png"/>
              <p:cNvPicPr>
                <a:picLocks noChangeAspect="1" noChangeArrowheads="1"/>
              </p:cNvPicPr>
              <p:nvPr/>
            </p:nvPicPr>
            <p:blipFill>
              <a:blip r:embed="rId7"/>
              <a:srcRect/>
              <a:stretch>
                <a:fillRect/>
              </a:stretch>
            </p:blipFill>
            <p:spPr bwMode="auto">
              <a:xfrm>
                <a:off x="6959600" y="449580"/>
                <a:ext cx="444500" cy="404813"/>
              </a:xfrm>
              <a:prstGeom prst="rect">
                <a:avLst/>
              </a:prstGeom>
              <a:noFill/>
              <a:ln w="9525">
                <a:noFill/>
                <a:miter lim="800000"/>
                <a:headEnd/>
                <a:tailEnd/>
              </a:ln>
            </p:spPr>
          </p:pic>
        </p:grpSp>
      </p:grpSp>
      <p:grpSp>
        <p:nvGrpSpPr>
          <p:cNvPr id="7" name="Groupe 9"/>
          <p:cNvGrpSpPr>
            <a:grpSpLocks/>
          </p:cNvGrpSpPr>
          <p:nvPr/>
        </p:nvGrpSpPr>
        <p:grpSpPr bwMode="auto">
          <a:xfrm>
            <a:off x="7550150" y="33338"/>
            <a:ext cx="1187450" cy="790575"/>
            <a:chOff x="6755642" y="-1378424"/>
            <a:chExt cx="1187356" cy="791571"/>
          </a:xfrm>
        </p:grpSpPr>
        <p:pic>
          <p:nvPicPr>
            <p:cNvPr id="73734" name="Picture 3" descr="Z:\Clip_Installer\DVD_ART\Artwork_Imagery\Shapes and Graphics\Starburst\starburst 3.png"/>
            <p:cNvPicPr>
              <a:picLocks noChangeAspect="1" noChangeArrowheads="1"/>
            </p:cNvPicPr>
            <p:nvPr/>
          </p:nvPicPr>
          <p:blipFill>
            <a:blip r:embed="rId8"/>
            <a:srcRect/>
            <a:stretch>
              <a:fillRect/>
            </a:stretch>
          </p:blipFill>
          <p:spPr bwMode="auto">
            <a:xfrm>
              <a:off x="6755642" y="-1378424"/>
              <a:ext cx="1187356" cy="791571"/>
            </a:xfrm>
            <a:prstGeom prst="rect">
              <a:avLst/>
            </a:prstGeom>
            <a:noFill/>
            <a:ln w="9525">
              <a:noFill/>
              <a:miter lim="800000"/>
              <a:headEnd/>
              <a:tailEnd/>
            </a:ln>
          </p:spPr>
        </p:pic>
        <p:sp>
          <p:nvSpPr>
            <p:cNvPr id="73735" name="Rectangle 68"/>
            <p:cNvSpPr>
              <a:spLocks noChangeArrowheads="1"/>
            </p:cNvSpPr>
            <p:nvPr/>
          </p:nvSpPr>
          <p:spPr bwMode="auto">
            <a:xfrm rot="-300000">
              <a:off x="6946607" y="-1126599"/>
              <a:ext cx="903733" cy="338554"/>
            </a:xfrm>
            <a:prstGeom prst="rect">
              <a:avLst/>
            </a:prstGeom>
            <a:noFill/>
            <a:ln w="9525">
              <a:noFill/>
              <a:miter lim="800000"/>
              <a:headEnd/>
              <a:tailEnd/>
            </a:ln>
          </p:spPr>
          <p:txBody>
            <a:bodyPr>
              <a:spAutoFit/>
            </a:bodyPr>
            <a:lstStyle/>
            <a:p>
              <a:pPr algn="ctr"/>
              <a:r>
                <a:rPr lang="fr-FR" sz="1600"/>
                <a:t>2008</a:t>
              </a:r>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chemeClr val="accent1"/>
                </a:solidFill>
              </a:rPr>
              <a:t>2 Types de </a:t>
            </a:r>
            <a:r>
              <a:rPr lang="en-GB" sz="3600" dirty="0" err="1" smtClean="0">
                <a:solidFill>
                  <a:schemeClr val="accent1"/>
                </a:solidFill>
              </a:rPr>
              <a:t>données</a:t>
            </a:r>
            <a:endParaRPr lang="en-GB" sz="3600" dirty="0" smtClean="0">
              <a:solidFill>
                <a:schemeClr val="accent1"/>
              </a:solidFill>
            </a:endParaRPr>
          </a:p>
        </p:txBody>
      </p:sp>
      <p:graphicFrame>
        <p:nvGraphicFramePr>
          <p:cNvPr id="4" name="Content Placeholder 3"/>
          <p:cNvGraphicFramePr>
            <a:graphicFrameLocks noGrp="1"/>
          </p:cNvGraphicFramePr>
          <p:nvPr>
            <p:ph idx="1"/>
          </p:nvPr>
        </p:nvGraphicFramePr>
        <p:xfrm>
          <a:off x="457200" y="12192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Map.gif"/>
          <p:cNvPicPr>
            <a:picLocks noChangeAspect="1"/>
          </p:cNvPicPr>
          <p:nvPr/>
        </p:nvPicPr>
        <p:blipFill>
          <a:blip r:embed="rId7"/>
          <a:stretch>
            <a:fillRect/>
          </a:stretch>
        </p:blipFill>
        <p:spPr>
          <a:xfrm>
            <a:off x="5410200" y="1429575"/>
            <a:ext cx="2505075" cy="1847025"/>
          </a:xfrm>
          <a:prstGeom prst="rect">
            <a:avLst/>
          </a:prstGeom>
        </p:spPr>
      </p:pic>
      <p:pic>
        <p:nvPicPr>
          <p:cNvPr id="2050" name="Picture 2" descr="http://upload.wikimedia.org/wikipedia/commons/7/77/G%C3%A9ode_V_3_1.gif">
            <a:hlinkClick r:id="rId8" tooltip="Géode V 3 1.gif"/>
          </p:cNvPr>
          <p:cNvPicPr>
            <a:picLocks noChangeAspect="1" noChangeArrowheads="1"/>
          </p:cNvPicPr>
          <p:nvPr/>
        </p:nvPicPr>
        <p:blipFill>
          <a:blip r:embed="rId9"/>
          <a:srcRect/>
          <a:stretch>
            <a:fillRect/>
          </a:stretch>
        </p:blipFill>
        <p:spPr bwMode="auto">
          <a:xfrm>
            <a:off x="2590800" y="1371600"/>
            <a:ext cx="1752600" cy="1752600"/>
          </a:xfrm>
          <a:prstGeom prst="rect">
            <a:avLst/>
          </a:prstGeom>
          <a:noFill/>
        </p:spPr>
      </p:pic>
      <p:sp>
        <p:nvSpPr>
          <p:cNvPr id="8" name="Rectangle 7"/>
          <p:cNvSpPr/>
          <p:nvPr/>
        </p:nvSpPr>
        <p:spPr bwMode="auto">
          <a:xfrm>
            <a:off x="7239000" y="1962975"/>
            <a:ext cx="1524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latin typeface="Segoe" pitchFamily="34" charset="0"/>
            </a:endParaRPr>
          </a:p>
        </p:txBody>
      </p:sp>
      <p:pic>
        <p:nvPicPr>
          <p:cNvPr id="9" name="Picture 6" descr="Map.gif"/>
          <p:cNvPicPr>
            <a:picLocks noChangeAspect="1"/>
          </p:cNvPicPr>
          <p:nvPr/>
        </p:nvPicPr>
        <p:blipFill>
          <a:blip r:embed="rId7"/>
          <a:srcRect l="73196" t="28691" r="21649" b="64318"/>
          <a:stretch>
            <a:fillRect/>
          </a:stretch>
        </p:blipFill>
        <p:spPr>
          <a:xfrm>
            <a:off x="5943600" y="2191575"/>
            <a:ext cx="381000" cy="381000"/>
          </a:xfrm>
          <a:prstGeom prst="rect">
            <a:avLst/>
          </a:prstGeom>
          <a:ln w="38100">
            <a:solidFill>
              <a:srgbClr val="FF0000"/>
            </a:solidFill>
          </a:ln>
        </p:spPr>
      </p:pic>
      <p:cxnSp>
        <p:nvCxnSpPr>
          <p:cNvPr id="11" name="Connecteur droit 10"/>
          <p:cNvCxnSpPr/>
          <p:nvPr/>
        </p:nvCxnSpPr>
        <p:spPr>
          <a:xfrm flipV="1">
            <a:off x="5943600" y="1962975"/>
            <a:ext cx="12954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6324600" y="2115375"/>
            <a:ext cx="9144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descr="Globe.gif"/>
          <p:cNvPicPr>
            <a:picLocks noChangeAspect="1"/>
          </p:cNvPicPr>
          <p:nvPr/>
        </p:nvPicPr>
        <p:blipFill>
          <a:blip r:embed="rId10"/>
          <a:stretch>
            <a:fillRect/>
          </a:stretch>
        </p:blipFill>
        <p:spPr>
          <a:xfrm>
            <a:off x="381000" y="1143000"/>
            <a:ext cx="2258060" cy="21336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2"/>
          <p:cNvSpPr>
            <a:spLocks noChangeArrowheads="1"/>
          </p:cNvSpPr>
          <p:nvPr/>
        </p:nvSpPr>
        <p:spPr bwMode="auto">
          <a:xfrm>
            <a:off x="0" y="2"/>
            <a:ext cx="9144000" cy="6858001"/>
          </a:xfrm>
          <a:prstGeom prst="rect">
            <a:avLst/>
          </a:prstGeom>
          <a:gradFill flip="none" rotWithShape="1">
            <a:gsLst>
              <a:gs pos="0">
                <a:srgbClr val="003399">
                  <a:alpha val="21000"/>
                </a:srgbClr>
              </a:gs>
              <a:gs pos="70000">
                <a:srgbClr val="000000">
                  <a:alpha val="76000"/>
                </a:srgbClr>
              </a:gs>
            </a:gsLst>
            <a:lin ang="5400000" scaled="1"/>
            <a:tileRect/>
          </a:gradFill>
          <a:ln w="12700">
            <a:noFill/>
            <a:miter lim="800000"/>
            <a:headEnd/>
            <a:tailEnd/>
          </a:ln>
        </p:spPr>
        <p:txBody>
          <a:bodyPr wrap="none" lIns="91428" tIns="45715" rIns="91428" bIns="45715" anchor="ctr"/>
          <a:lstStyle/>
          <a:p>
            <a:endParaRPr lang="en-US" dirty="0">
              <a:latin typeface="Arial" pitchFamily="34" charset="0"/>
            </a:endParaRPr>
          </a:p>
        </p:txBody>
      </p:sp>
      <p:pic>
        <p:nvPicPr>
          <p:cNvPr id="79" name="Picture 78" descr="bottom-right.png"/>
          <p:cNvPicPr>
            <a:picLocks noChangeAspect="1"/>
          </p:cNvPicPr>
          <p:nvPr/>
        </p:nvPicPr>
        <p:blipFill>
          <a:blip r:embed="rId3">
            <a:duotone>
              <a:prstClr val="black"/>
              <a:schemeClr val="accent2">
                <a:tint val="45000"/>
                <a:satMod val="400000"/>
              </a:schemeClr>
            </a:duotone>
            <a:lum bright="-20000"/>
          </a:blip>
          <a:srcRect r="11204" b="35319"/>
          <a:stretch>
            <a:fillRect/>
          </a:stretch>
        </p:blipFill>
        <p:spPr>
          <a:xfrm rot="1063693">
            <a:off x="3625191" y="3411584"/>
            <a:ext cx="5848814" cy="3555565"/>
          </a:xfrm>
          <a:prstGeom prst="rect">
            <a:avLst/>
          </a:prstGeom>
          <a:noFill/>
          <a:ln>
            <a:noFill/>
          </a:ln>
        </p:spPr>
      </p:pic>
      <p:pic>
        <p:nvPicPr>
          <p:cNvPr id="78" name="Picture 77" descr="bottom-right.png"/>
          <p:cNvPicPr>
            <a:picLocks noChangeAspect="1"/>
          </p:cNvPicPr>
          <p:nvPr/>
        </p:nvPicPr>
        <p:blipFill>
          <a:blip r:embed="rId3">
            <a:duotone>
              <a:prstClr val="black"/>
              <a:schemeClr val="accent2">
                <a:tint val="45000"/>
                <a:satMod val="400000"/>
              </a:schemeClr>
            </a:duotone>
            <a:lum bright="-20000"/>
          </a:blip>
          <a:srcRect r="11204" b="35319"/>
          <a:stretch>
            <a:fillRect/>
          </a:stretch>
        </p:blipFill>
        <p:spPr>
          <a:xfrm rot="20536307" flipH="1">
            <a:off x="-295528" y="3434733"/>
            <a:ext cx="5848814" cy="3555565"/>
          </a:xfrm>
          <a:prstGeom prst="rect">
            <a:avLst/>
          </a:prstGeom>
          <a:noFill/>
          <a:ln>
            <a:noFill/>
          </a:ln>
        </p:spPr>
      </p:pic>
      <p:pic>
        <p:nvPicPr>
          <p:cNvPr id="76" name="Picture 75" descr="top-left.png"/>
          <p:cNvPicPr>
            <a:picLocks noChangeAspect="1"/>
          </p:cNvPicPr>
          <p:nvPr/>
        </p:nvPicPr>
        <p:blipFill>
          <a:blip r:embed="rId4">
            <a:duotone>
              <a:prstClr val="black"/>
              <a:schemeClr val="accent2">
                <a:tint val="45000"/>
                <a:satMod val="400000"/>
              </a:schemeClr>
            </a:duotone>
            <a:lum bright="-10000"/>
          </a:blip>
          <a:stretch>
            <a:fillRect/>
          </a:stretch>
        </p:blipFill>
        <p:spPr>
          <a:xfrm flipH="1">
            <a:off x="4500385" y="1119769"/>
            <a:ext cx="4643616" cy="3113948"/>
          </a:xfrm>
          <a:prstGeom prst="rect">
            <a:avLst/>
          </a:prstGeom>
        </p:spPr>
      </p:pic>
      <p:pic>
        <p:nvPicPr>
          <p:cNvPr id="75" name="Picture 74" descr="top-left.png"/>
          <p:cNvPicPr>
            <a:picLocks noChangeAspect="1"/>
          </p:cNvPicPr>
          <p:nvPr/>
        </p:nvPicPr>
        <p:blipFill>
          <a:blip r:embed="rId4">
            <a:duotone>
              <a:prstClr val="black"/>
              <a:schemeClr val="accent2">
                <a:tint val="45000"/>
                <a:satMod val="400000"/>
              </a:schemeClr>
            </a:duotone>
            <a:lum bright="-10000"/>
          </a:blip>
          <a:stretch>
            <a:fillRect/>
          </a:stretch>
        </p:blipFill>
        <p:spPr>
          <a:xfrm>
            <a:off x="0" y="1142072"/>
            <a:ext cx="4643616" cy="3113948"/>
          </a:xfrm>
          <a:prstGeom prst="rect">
            <a:avLst/>
          </a:prstGeom>
        </p:spPr>
      </p:pic>
      <p:pic>
        <p:nvPicPr>
          <p:cNvPr id="69" name="Picture 68" descr="top-left.png"/>
          <p:cNvPicPr>
            <a:picLocks noChangeAspect="1"/>
          </p:cNvPicPr>
          <p:nvPr/>
        </p:nvPicPr>
        <p:blipFill>
          <a:blip r:embed="rId4">
            <a:duotone>
              <a:prstClr val="black"/>
              <a:schemeClr val="accent2">
                <a:tint val="45000"/>
                <a:satMod val="400000"/>
              </a:schemeClr>
            </a:duotone>
            <a:lum bright="-10000"/>
          </a:blip>
          <a:stretch>
            <a:fillRect/>
          </a:stretch>
        </p:blipFill>
        <p:spPr bwMode="ltGray">
          <a:xfrm>
            <a:off x="0" y="1041711"/>
            <a:ext cx="4643616" cy="3113948"/>
          </a:xfrm>
          <a:prstGeom prst="rect">
            <a:avLst/>
          </a:prstGeom>
        </p:spPr>
      </p:pic>
      <p:pic>
        <p:nvPicPr>
          <p:cNvPr id="62" name="Picture 61" descr="top-left.png"/>
          <p:cNvPicPr>
            <a:picLocks noChangeAspect="1"/>
          </p:cNvPicPr>
          <p:nvPr/>
        </p:nvPicPr>
        <p:blipFill>
          <a:blip r:embed="rId4">
            <a:duotone>
              <a:prstClr val="black"/>
              <a:schemeClr val="accent2">
                <a:tint val="45000"/>
                <a:satMod val="400000"/>
              </a:schemeClr>
            </a:duotone>
            <a:lum bright="-20000"/>
          </a:blip>
          <a:stretch>
            <a:fillRect/>
          </a:stretch>
        </p:blipFill>
        <p:spPr bwMode="ltGray">
          <a:xfrm flipH="1">
            <a:off x="4500385" y="983838"/>
            <a:ext cx="4643616" cy="3113948"/>
          </a:xfrm>
          <a:prstGeom prst="rect">
            <a:avLst/>
          </a:prstGeom>
        </p:spPr>
      </p:pic>
      <p:pic>
        <p:nvPicPr>
          <p:cNvPr id="63" name="Picture 62" descr="bottom-right.png"/>
          <p:cNvPicPr>
            <a:picLocks noChangeAspect="1"/>
          </p:cNvPicPr>
          <p:nvPr/>
        </p:nvPicPr>
        <p:blipFill>
          <a:blip r:embed="rId3">
            <a:duotone>
              <a:prstClr val="black"/>
              <a:schemeClr val="accent2">
                <a:tint val="45000"/>
                <a:satMod val="400000"/>
              </a:schemeClr>
            </a:duotone>
            <a:lum bright="-30000"/>
          </a:blip>
          <a:srcRect r="11204" b="35319"/>
          <a:stretch>
            <a:fillRect/>
          </a:stretch>
        </p:blipFill>
        <p:spPr bwMode="ltGray">
          <a:xfrm rot="20536307" flipH="1">
            <a:off x="-429060" y="3434737"/>
            <a:ext cx="5848814" cy="3555565"/>
          </a:xfrm>
          <a:prstGeom prst="rect">
            <a:avLst/>
          </a:prstGeom>
          <a:noFill/>
          <a:ln>
            <a:noFill/>
          </a:ln>
        </p:spPr>
      </p:pic>
      <p:pic>
        <p:nvPicPr>
          <p:cNvPr id="70" name="Picture 69" descr="bottom-right.png"/>
          <p:cNvPicPr>
            <a:picLocks noChangeAspect="1"/>
          </p:cNvPicPr>
          <p:nvPr/>
        </p:nvPicPr>
        <p:blipFill>
          <a:blip r:embed="rId3">
            <a:duotone>
              <a:prstClr val="black"/>
              <a:schemeClr val="accent2">
                <a:tint val="45000"/>
                <a:satMod val="400000"/>
              </a:schemeClr>
            </a:duotone>
            <a:lum bright="-30000"/>
          </a:blip>
          <a:srcRect r="11204" b="35319"/>
          <a:stretch>
            <a:fillRect/>
          </a:stretch>
        </p:blipFill>
        <p:spPr bwMode="ltGray">
          <a:xfrm rot="1063693">
            <a:off x="3759431" y="3411584"/>
            <a:ext cx="5848814" cy="3555565"/>
          </a:xfrm>
          <a:prstGeom prst="rect">
            <a:avLst/>
          </a:prstGeom>
          <a:noFill/>
          <a:ln>
            <a:noFill/>
          </a:ln>
        </p:spPr>
      </p:pic>
      <p:grpSp>
        <p:nvGrpSpPr>
          <p:cNvPr id="2" name="Group 119"/>
          <p:cNvGrpSpPr/>
          <p:nvPr/>
        </p:nvGrpSpPr>
        <p:grpSpPr>
          <a:xfrm>
            <a:off x="336438" y="3738624"/>
            <a:ext cx="3711039" cy="2752148"/>
            <a:chOff x="-673520" y="4197016"/>
            <a:chExt cx="5937662" cy="3577217"/>
          </a:xfrm>
        </p:grpSpPr>
        <p:sp>
          <p:nvSpPr>
            <p:cNvPr id="111" name="Text Box 6"/>
            <p:cNvSpPr txBox="1">
              <a:spLocks noChangeArrowheads="1"/>
            </p:cNvSpPr>
            <p:nvPr/>
          </p:nvSpPr>
          <p:spPr bwMode="auto">
            <a:xfrm>
              <a:off x="-673520" y="6950139"/>
              <a:ext cx="5937662" cy="824094"/>
            </a:xfrm>
            <a:prstGeom prst="rect">
              <a:avLst/>
            </a:prstGeom>
            <a:noFill/>
            <a:ln w="9525" cap="flat" cmpd="sng" algn="ctr">
              <a:noFill/>
              <a:prstDash val="solid"/>
              <a:miter lim="800000"/>
              <a:headEnd type="none" w="sm" len="sm"/>
              <a:tailEnd type="none" w="sm" len="sm"/>
            </a:ln>
            <a:effectLst>
              <a:glow rad="101600">
                <a:schemeClr val="bg1">
                  <a:alpha val="60000"/>
                </a:schemeClr>
              </a:glow>
              <a:outerShdw blurRad="101600" dist="38100" dir="2700000" algn="tl" rotWithShape="0">
                <a:prstClr val="black">
                  <a:alpha val="40000"/>
                </a:prstClr>
              </a:outerShdw>
            </a:effectLst>
          </p:spPr>
          <p:txBody>
            <a:bodyPr wrap="square" lIns="109728" tIns="54864" rIns="109728" bIns="54864" anchor="ctr">
              <a:spAutoFit/>
            </a:bodyPr>
            <a:lstStyle/>
            <a:p>
              <a:pPr algn="ctr">
                <a:lnSpc>
                  <a:spcPct val="85000"/>
                </a:lnSpc>
                <a:buClr>
                  <a:schemeClr val="tx2"/>
                </a:buClr>
                <a:buSzPct val="120000"/>
                <a:defRPr/>
              </a:pPr>
              <a:r>
                <a:rPr lang="en-US" sz="2000" spc="3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Conformité</a:t>
              </a:r>
              <a:r>
                <a:rPr lang="en-US" sz="20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IT &amp; </a:t>
              </a:r>
              <a:r>
                <a:rPr lang="en-US" sz="2000" spc="3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règlementaire</a:t>
              </a:r>
              <a:endParaRPr lang="en-US" sz="20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3" name="Group 116"/>
            <p:cNvGrpSpPr/>
            <p:nvPr/>
          </p:nvGrpSpPr>
          <p:grpSpPr>
            <a:xfrm>
              <a:off x="1546917" y="4197016"/>
              <a:ext cx="2809564" cy="2716659"/>
              <a:chOff x="3119427" y="4353696"/>
              <a:chExt cx="2429740" cy="2270458"/>
            </a:xfrm>
          </p:grpSpPr>
          <p:pic>
            <p:nvPicPr>
              <p:cNvPr id="3077" name="Picture 5" descr="C:\Program Files\Microsoft Resource DVD Artwork\DVD_ART\Artwork_Imagery\Shapes and Graphics\people\yellow 3 business people silhouette.png"/>
              <p:cNvPicPr>
                <a:picLocks noChangeAspect="1" noChangeArrowheads="1"/>
              </p:cNvPicPr>
              <p:nvPr/>
            </p:nvPicPr>
            <p:blipFill>
              <a:blip r:embed="rId5"/>
              <a:srcRect/>
              <a:stretch>
                <a:fillRect/>
              </a:stretch>
            </p:blipFill>
            <p:spPr bwMode="auto">
              <a:xfrm flipH="1">
                <a:off x="3119427" y="4353696"/>
                <a:ext cx="1921708" cy="2270458"/>
              </a:xfrm>
              <a:prstGeom prst="rect">
                <a:avLst/>
              </a:prstGeom>
              <a:noFill/>
            </p:spPr>
          </p:pic>
          <p:pic>
            <p:nvPicPr>
              <p:cNvPr id="115" name="Picture 2"/>
              <p:cNvPicPr>
                <a:picLocks noChangeAspect="1" noChangeArrowheads="1"/>
              </p:cNvPicPr>
              <p:nvPr/>
            </p:nvPicPr>
            <p:blipFill>
              <a:blip r:embed="rId6" cstate="print"/>
              <a:srcRect/>
              <a:stretch>
                <a:fillRect/>
              </a:stretch>
            </p:blipFill>
            <p:spPr bwMode="auto">
              <a:xfrm>
                <a:off x="4731768" y="5258454"/>
                <a:ext cx="817399" cy="722744"/>
              </a:xfrm>
              <a:prstGeom prst="rect">
                <a:avLst/>
              </a:prstGeom>
              <a:noFill/>
              <a:ln w="9525">
                <a:noFill/>
                <a:miter lim="800000"/>
                <a:headEnd/>
                <a:tailEnd/>
              </a:ln>
              <a:effectLst>
                <a:outerShdw blurRad="50800" dist="38100" dir="2700000" algn="tl" rotWithShape="0">
                  <a:prstClr val="black">
                    <a:alpha val="40000"/>
                  </a:prstClr>
                </a:outerShdw>
              </a:effectLst>
            </p:spPr>
          </p:pic>
        </p:grpSp>
      </p:grpSp>
      <p:grpSp>
        <p:nvGrpSpPr>
          <p:cNvPr id="4" name="Group 50"/>
          <p:cNvGrpSpPr/>
          <p:nvPr/>
        </p:nvGrpSpPr>
        <p:grpSpPr>
          <a:xfrm>
            <a:off x="6205478" y="1550588"/>
            <a:ext cx="2820505" cy="1831578"/>
            <a:chOff x="326572" y="1454060"/>
            <a:chExt cx="2340428" cy="1519827"/>
          </a:xfrm>
        </p:grpSpPr>
        <p:pic>
          <p:nvPicPr>
            <p:cNvPr id="48" name="Picture 47" descr="Laptop-and-OWA-screen.png"/>
            <p:cNvPicPr>
              <a:picLocks noChangeAspect="1"/>
            </p:cNvPicPr>
            <p:nvPr/>
          </p:nvPicPr>
          <p:blipFill>
            <a:blip r:embed="rId7" cstate="print"/>
            <a:stretch>
              <a:fillRect/>
            </a:stretch>
          </p:blipFill>
          <p:spPr>
            <a:xfrm flipH="1">
              <a:off x="745415" y="1454060"/>
              <a:ext cx="1236616" cy="1130750"/>
            </a:xfrm>
            <a:prstGeom prst="rect">
              <a:avLst/>
            </a:prstGeom>
            <a:effectLst/>
          </p:spPr>
        </p:pic>
        <p:sp>
          <p:nvSpPr>
            <p:cNvPr id="80" name="Rectangle 79"/>
            <p:cNvSpPr>
              <a:spLocks noChangeArrowheads="1"/>
            </p:cNvSpPr>
            <p:nvPr/>
          </p:nvSpPr>
          <p:spPr bwMode="black">
            <a:xfrm>
              <a:off x="326572" y="2664865"/>
              <a:ext cx="2340428" cy="309022"/>
            </a:xfrm>
            <a:prstGeom prst="rect">
              <a:avLst/>
            </a:prstGeom>
            <a:noFill/>
            <a:ln w="9525" cap="flat" cmpd="sng" algn="ctr">
              <a:noFill/>
              <a:prstDash val="solid"/>
              <a:miter lim="800000"/>
              <a:headEnd type="none" w="sm" len="sm"/>
              <a:tailEnd type="none" w="sm" len="sm"/>
            </a:ln>
            <a:effectLst>
              <a:glow rad="101600">
                <a:schemeClr val="bg1">
                  <a:alpha val="60000"/>
                </a:schemeClr>
              </a:glow>
              <a:outerShdw blurRad="101600" dist="38100" dir="2700000" algn="tl" rotWithShape="0">
                <a:prstClr val="black">
                  <a:alpha val="40000"/>
                </a:prstClr>
              </a:outerShdw>
            </a:effectLst>
          </p:spPr>
          <p:txBody>
            <a:bodyPr wrap="square" lIns="109728" tIns="54864" rIns="109728" bIns="54864" anchor="ctr">
              <a:spAutoFit/>
            </a:bodyPr>
            <a:lstStyle/>
            <a:p>
              <a:pPr algn="ctr">
                <a:lnSpc>
                  <a:spcPct val="85000"/>
                </a:lnSpc>
                <a:buClr>
                  <a:schemeClr val="tx2"/>
                </a:buClr>
                <a:buSzPct val="120000"/>
                <a:defRPr/>
              </a:pPr>
              <a:r>
                <a:rPr lang="en-US" sz="2000" spc="3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Facteur</a:t>
              </a:r>
              <a:r>
                <a:rPr lang="en-US" sz="20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spc="3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Matériel</a:t>
              </a:r>
              <a:endParaRPr lang="en-US" sz="20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9" name="Picture 38" descr="SD-card.png"/>
            <p:cNvPicPr>
              <a:picLocks noChangeAspect="1"/>
            </p:cNvPicPr>
            <p:nvPr/>
          </p:nvPicPr>
          <p:blipFill>
            <a:blip r:embed="rId8"/>
            <a:stretch>
              <a:fillRect/>
            </a:stretch>
          </p:blipFill>
          <p:spPr>
            <a:xfrm rot="21173877">
              <a:off x="424620" y="1891138"/>
              <a:ext cx="584614" cy="719896"/>
            </a:xfrm>
            <a:prstGeom prst="rect">
              <a:avLst/>
            </a:prstGeom>
            <a:effectLst/>
          </p:spPr>
        </p:pic>
        <p:pic>
          <p:nvPicPr>
            <p:cNvPr id="40" name="Picture 39" descr="cruzer.png"/>
            <p:cNvPicPr>
              <a:picLocks noChangeAspect="1"/>
            </p:cNvPicPr>
            <p:nvPr/>
          </p:nvPicPr>
          <p:blipFill>
            <a:blip r:embed="rId9" cstate="print"/>
            <a:stretch>
              <a:fillRect/>
            </a:stretch>
          </p:blipFill>
          <p:spPr>
            <a:xfrm>
              <a:off x="2028904" y="2365245"/>
              <a:ext cx="570191" cy="427644"/>
            </a:xfrm>
            <a:prstGeom prst="rect">
              <a:avLst/>
            </a:prstGeom>
            <a:effectLst/>
          </p:spPr>
        </p:pic>
        <p:pic>
          <p:nvPicPr>
            <p:cNvPr id="47" name="Picture 46" descr="cell-phone-band2.png"/>
            <p:cNvPicPr>
              <a:picLocks noChangeAspect="1"/>
            </p:cNvPicPr>
            <p:nvPr/>
          </p:nvPicPr>
          <p:blipFill>
            <a:blip r:embed="rId10" cstate="print"/>
            <a:stretch>
              <a:fillRect/>
            </a:stretch>
          </p:blipFill>
          <p:spPr>
            <a:xfrm>
              <a:off x="1723142" y="1822586"/>
              <a:ext cx="486767" cy="739415"/>
            </a:xfrm>
            <a:prstGeom prst="rect">
              <a:avLst/>
            </a:prstGeom>
            <a:effectLst/>
          </p:spPr>
        </p:pic>
      </p:grpSp>
      <p:grpSp>
        <p:nvGrpSpPr>
          <p:cNvPr id="5" name="Group 72"/>
          <p:cNvGrpSpPr/>
          <p:nvPr/>
        </p:nvGrpSpPr>
        <p:grpSpPr>
          <a:xfrm>
            <a:off x="5382746" y="4202885"/>
            <a:ext cx="3140112" cy="2235320"/>
            <a:chOff x="5818694" y="4202885"/>
            <a:chExt cx="3140112" cy="2235320"/>
          </a:xfrm>
        </p:grpSpPr>
        <p:grpSp>
          <p:nvGrpSpPr>
            <p:cNvPr id="6" name="Group 51"/>
            <p:cNvGrpSpPr/>
            <p:nvPr/>
          </p:nvGrpSpPr>
          <p:grpSpPr>
            <a:xfrm>
              <a:off x="5818694" y="4452494"/>
              <a:ext cx="3140112" cy="1985711"/>
              <a:chOff x="-333525" y="4648787"/>
              <a:chExt cx="2841625" cy="1796954"/>
            </a:xfrm>
          </p:grpSpPr>
          <p:sp>
            <p:nvSpPr>
              <p:cNvPr id="77" name="Rectangle 76"/>
              <p:cNvSpPr>
                <a:spLocks noChangeArrowheads="1"/>
              </p:cNvSpPr>
              <p:nvPr/>
            </p:nvSpPr>
            <p:spPr bwMode="black">
              <a:xfrm>
                <a:off x="-333525" y="5871989"/>
                <a:ext cx="2841625" cy="573752"/>
              </a:xfrm>
              <a:prstGeom prst="rect">
                <a:avLst/>
              </a:prstGeom>
              <a:noFill/>
              <a:ln w="9525" cap="flat" cmpd="sng" algn="ctr">
                <a:noFill/>
                <a:prstDash val="solid"/>
                <a:miter lim="800000"/>
                <a:headEnd type="none" w="sm" len="sm"/>
                <a:tailEnd type="none" w="sm" len="sm"/>
              </a:ln>
              <a:effectLst>
                <a:glow rad="101600">
                  <a:schemeClr val="bg1">
                    <a:alpha val="60000"/>
                  </a:schemeClr>
                </a:glow>
                <a:outerShdw blurRad="101600" dist="38100" dir="2700000" algn="tl" rotWithShape="0">
                  <a:prstClr val="black">
                    <a:alpha val="40000"/>
                  </a:prstClr>
                </a:outerShdw>
              </a:effectLst>
            </p:spPr>
            <p:txBody>
              <a:bodyPr wrap="square" lIns="109728" tIns="54864" rIns="109728" bIns="54864" anchor="ctr">
                <a:spAutoFit/>
              </a:bodyPr>
              <a:lstStyle/>
              <a:p>
                <a:pPr algn="ctr">
                  <a:lnSpc>
                    <a:spcPct val="85000"/>
                  </a:lnSpc>
                  <a:buClr>
                    <a:schemeClr val="tx2"/>
                  </a:buClr>
                  <a:buSzPct val="120000"/>
                  <a:buFont typeface="Wingdings" pitchFamily="2" charset="2"/>
                  <a:buNone/>
                  <a:defRPr/>
                </a:pPr>
                <a:r>
                  <a:rPr lang="en-US" sz="20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Innovation du </a:t>
                </a:r>
                <a:r>
                  <a:rPr lang="en-US" sz="2000" spc="3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stockage</a:t>
                </a:r>
                <a:endParaRPr lang="en-US" sz="20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7346" name="Picture 2"/>
              <p:cNvPicPr>
                <a:picLocks noChangeAspect="1" noChangeArrowheads="1"/>
              </p:cNvPicPr>
              <p:nvPr/>
            </p:nvPicPr>
            <p:blipFill>
              <a:blip r:embed="rId11"/>
              <a:srcRect t="23410" b="1213"/>
              <a:stretch>
                <a:fillRect/>
              </a:stretch>
            </p:blipFill>
            <p:spPr bwMode="auto">
              <a:xfrm>
                <a:off x="31221" y="4648787"/>
                <a:ext cx="1790983" cy="1292226"/>
              </a:xfrm>
              <a:prstGeom prst="rect">
                <a:avLst/>
              </a:prstGeom>
              <a:noFill/>
              <a:ln w="9525">
                <a:noFill/>
                <a:miter lim="800000"/>
                <a:headEnd/>
                <a:tailEnd/>
              </a:ln>
              <a:effectLst/>
            </p:spPr>
          </p:pic>
        </p:grpSp>
        <p:sp>
          <p:nvSpPr>
            <p:cNvPr id="38" name="Rectangle 37"/>
            <p:cNvSpPr/>
            <p:nvPr/>
          </p:nvSpPr>
          <p:spPr>
            <a:xfrm>
              <a:off x="6445882" y="4202885"/>
              <a:ext cx="1691439" cy="250710"/>
            </a:xfrm>
            <a:prstGeom prst="rect">
              <a:avLst/>
            </a:prstGeom>
          </p:spPr>
          <p:txBody>
            <a:bodyPr wrap="square">
              <a:spAutoFit/>
            </a:bodyPr>
            <a:lstStyle/>
            <a:p>
              <a:pPr algn="ctr">
                <a:lnSpc>
                  <a:spcPct val="85000"/>
                </a:lnSpc>
                <a:buClr>
                  <a:schemeClr val="tx2"/>
                </a:buClr>
                <a:buSzPct val="120000"/>
                <a:buFont typeface="Wingdings" pitchFamily="2" charset="2"/>
                <a:buNone/>
                <a:defRPr/>
              </a:pPr>
              <a:r>
                <a:rPr lang="en-US" sz="1200" b="1" dirty="0" smtClean="0">
                  <a:ln w="6350" cap="flat">
                    <a:solidFill>
                      <a:schemeClr val="bg1">
                        <a:alpha val="50000"/>
                      </a:schemeClr>
                    </a:solidFill>
                  </a:ln>
                  <a:cs typeface="Arial" pitchFamily="34" charset="0"/>
                </a:rPr>
                <a:t>Hard Drive Prices</a:t>
              </a:r>
            </a:p>
          </p:txBody>
        </p:sp>
      </p:grpSp>
      <p:grpSp>
        <p:nvGrpSpPr>
          <p:cNvPr id="7" name="Group 52"/>
          <p:cNvGrpSpPr/>
          <p:nvPr/>
        </p:nvGrpSpPr>
        <p:grpSpPr>
          <a:xfrm>
            <a:off x="1" y="1564116"/>
            <a:ext cx="3380096" cy="1687545"/>
            <a:chOff x="3476625" y="5265020"/>
            <a:chExt cx="2841625" cy="1418710"/>
          </a:xfrm>
        </p:grpSpPr>
        <p:sp>
          <p:nvSpPr>
            <p:cNvPr id="41" name="Rectangle 40"/>
            <p:cNvSpPr>
              <a:spLocks noChangeArrowheads="1"/>
            </p:cNvSpPr>
            <p:nvPr/>
          </p:nvSpPr>
          <p:spPr bwMode="black">
            <a:xfrm>
              <a:off x="3476625" y="6370647"/>
              <a:ext cx="2841625" cy="313083"/>
            </a:xfrm>
            <a:prstGeom prst="rect">
              <a:avLst/>
            </a:prstGeom>
            <a:noFill/>
            <a:ln w="9525" cap="flat" cmpd="sng" algn="ctr">
              <a:noFill/>
              <a:prstDash val="solid"/>
              <a:miter lim="800000"/>
              <a:headEnd type="none" w="sm" len="sm"/>
              <a:tailEnd type="none" w="sm" len="sm"/>
            </a:ln>
            <a:effectLst>
              <a:glow rad="101600">
                <a:schemeClr val="bg1">
                  <a:alpha val="60000"/>
                </a:schemeClr>
              </a:glow>
              <a:outerShdw blurRad="101600" dist="38100" dir="2700000" algn="tl" rotWithShape="0">
                <a:prstClr val="black">
                  <a:alpha val="40000"/>
                </a:prstClr>
              </a:outerShdw>
            </a:effectLst>
          </p:spPr>
          <p:txBody>
            <a:bodyPr lIns="109728" tIns="54864" rIns="109728" bIns="54864" anchor="ctr">
              <a:spAutoFit/>
            </a:bodyPr>
            <a:lstStyle/>
            <a:p>
              <a:pPr algn="ctr">
                <a:lnSpc>
                  <a:spcPct val="85000"/>
                </a:lnSpc>
                <a:buClr>
                  <a:schemeClr val="tx2"/>
                </a:buClr>
                <a:buSzPct val="120000"/>
                <a:buFont typeface="Wingdings" pitchFamily="2" charset="2"/>
                <a:buNone/>
                <a:defRPr/>
              </a:pPr>
              <a:r>
                <a:rPr lang="en-US" sz="20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Types de </a:t>
              </a:r>
              <a:r>
                <a:rPr lang="en-US" sz="2000" spc="3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données</a:t>
              </a:r>
              <a:endParaRPr lang="en-US" sz="20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5" name="Picture 30" descr="XP icon my documents"/>
            <p:cNvPicPr>
              <a:picLocks noChangeAspect="1" noChangeArrowheads="1"/>
            </p:cNvPicPr>
            <p:nvPr/>
          </p:nvPicPr>
          <p:blipFill>
            <a:blip r:embed="rId12" cstate="print"/>
            <a:srcRect/>
            <a:stretch>
              <a:fillRect/>
            </a:stretch>
          </p:blipFill>
          <p:spPr bwMode="auto">
            <a:xfrm>
              <a:off x="5436423" y="5662909"/>
              <a:ext cx="663913" cy="741908"/>
            </a:xfrm>
            <a:prstGeom prst="rect">
              <a:avLst/>
            </a:prstGeom>
            <a:noFill/>
          </p:spPr>
        </p:pic>
        <p:pic>
          <p:nvPicPr>
            <p:cNvPr id="46" name="Picture 32" descr="my-photos"/>
            <p:cNvPicPr>
              <a:picLocks noChangeAspect="1" noChangeArrowheads="1"/>
            </p:cNvPicPr>
            <p:nvPr/>
          </p:nvPicPr>
          <p:blipFill>
            <a:blip r:embed="rId13" cstate="print"/>
            <a:srcRect/>
            <a:stretch>
              <a:fillRect/>
            </a:stretch>
          </p:blipFill>
          <p:spPr bwMode="auto">
            <a:xfrm>
              <a:off x="3844147" y="5813297"/>
              <a:ext cx="701338" cy="621482"/>
            </a:xfrm>
            <a:prstGeom prst="rect">
              <a:avLst/>
            </a:prstGeom>
            <a:noFill/>
          </p:spPr>
        </p:pic>
        <p:pic>
          <p:nvPicPr>
            <p:cNvPr id="57348" name="Picture 4" descr="C:\Users\marklin\Documents\Presentation_goodies\Shapes and Graphics\MSN Illustration Icon\MSN icon entertainment.png"/>
            <p:cNvPicPr>
              <a:picLocks noChangeAspect="1" noChangeArrowheads="1"/>
            </p:cNvPicPr>
            <p:nvPr/>
          </p:nvPicPr>
          <p:blipFill>
            <a:blip r:embed="rId14" cstate="print"/>
            <a:srcRect b="44386"/>
            <a:stretch>
              <a:fillRect/>
            </a:stretch>
          </p:blipFill>
          <p:spPr bwMode="auto">
            <a:xfrm>
              <a:off x="4206318" y="5265020"/>
              <a:ext cx="811146" cy="737476"/>
            </a:xfrm>
            <a:prstGeom prst="rect">
              <a:avLst/>
            </a:prstGeom>
            <a:noFill/>
          </p:spPr>
        </p:pic>
        <p:pic>
          <p:nvPicPr>
            <p:cNvPr id="44" name="Picture 28" descr="xml doc illustration icon"/>
            <p:cNvPicPr>
              <a:picLocks noChangeAspect="1" noChangeArrowheads="1"/>
            </p:cNvPicPr>
            <p:nvPr/>
          </p:nvPicPr>
          <p:blipFill>
            <a:blip r:embed="rId15" cstate="print"/>
            <a:srcRect/>
            <a:stretch>
              <a:fillRect/>
            </a:stretch>
          </p:blipFill>
          <p:spPr bwMode="auto">
            <a:xfrm>
              <a:off x="4975961" y="5467519"/>
              <a:ext cx="516458" cy="597096"/>
            </a:xfrm>
            <a:prstGeom prst="rect">
              <a:avLst/>
            </a:prstGeom>
            <a:noFill/>
          </p:spPr>
        </p:pic>
      </p:grpSp>
      <p:grpSp>
        <p:nvGrpSpPr>
          <p:cNvPr id="8" name="Group 58"/>
          <p:cNvGrpSpPr/>
          <p:nvPr/>
        </p:nvGrpSpPr>
        <p:grpSpPr>
          <a:xfrm>
            <a:off x="3264696" y="1344630"/>
            <a:ext cx="2818228" cy="2613026"/>
            <a:chOff x="2684146" y="1558924"/>
            <a:chExt cx="2818228" cy="2613026"/>
          </a:xfrm>
        </p:grpSpPr>
        <p:sp>
          <p:nvSpPr>
            <p:cNvPr id="58" name="Oval 57"/>
            <p:cNvSpPr/>
            <p:nvPr/>
          </p:nvSpPr>
          <p:spPr bwMode="auto">
            <a:xfrm>
              <a:off x="2816910" y="1674812"/>
              <a:ext cx="2552701" cy="2381250"/>
            </a:xfrm>
            <a:prstGeom prst="ellipse">
              <a:avLst/>
            </a:prstGeom>
            <a:solidFill>
              <a:schemeClr val="accent2">
                <a:lumMod val="75000"/>
              </a:schemeClr>
            </a:solidFill>
            <a:ln>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000" dirty="0" smtClean="0">
                <a:solidFill>
                  <a:srgbClr val="FFFFFF"/>
                </a:solidFill>
                <a:effectLst>
                  <a:outerShdw blurRad="38100" dist="38100" dir="2700000" algn="tl">
                    <a:srgbClr val="000000">
                      <a:alpha val="43137"/>
                    </a:srgbClr>
                  </a:outerShdw>
                </a:effectLst>
                <a:latin typeface="Arial" pitchFamily="34" charset="0"/>
              </a:endParaRPr>
            </a:p>
          </p:txBody>
        </p:sp>
        <p:grpSp>
          <p:nvGrpSpPr>
            <p:cNvPr id="9" name="Group 6"/>
            <p:cNvGrpSpPr/>
            <p:nvPr/>
          </p:nvGrpSpPr>
          <p:grpSpPr>
            <a:xfrm>
              <a:off x="2684146" y="1558924"/>
              <a:ext cx="2818228" cy="2613026"/>
              <a:chOff x="2831131" y="1864958"/>
              <a:chExt cx="3493470" cy="3493469"/>
            </a:xfrm>
          </p:grpSpPr>
          <p:sp>
            <p:nvSpPr>
              <p:cNvPr id="49" name="Oval 48"/>
              <p:cNvSpPr/>
              <p:nvPr/>
            </p:nvSpPr>
            <p:spPr bwMode="auto">
              <a:xfrm>
                <a:off x="2831131" y="1864958"/>
                <a:ext cx="3493470" cy="3493469"/>
              </a:xfrm>
              <a:prstGeom prst="ellipse">
                <a:avLst/>
              </a:prstGeom>
              <a:gradFill flip="none" rotWithShape="1">
                <a:gsLst>
                  <a:gs pos="0">
                    <a:srgbClr val="000000"/>
                  </a:gs>
                  <a:gs pos="17000">
                    <a:srgbClr val="321C5E">
                      <a:alpha val="31000"/>
                    </a:srgbClr>
                  </a:gs>
                  <a:gs pos="66000">
                    <a:srgbClr val="321C5E">
                      <a:alpha val="0"/>
                    </a:srgbClr>
                  </a:gs>
                  <a:gs pos="100000">
                    <a:srgbClr val="08050F"/>
                  </a:gs>
                </a:gsLst>
                <a:lin ang="162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8843" tIns="54422" rIns="108843" bIns="54422" anchor="ctr"/>
              <a:lstStyle/>
              <a:p>
                <a:pPr algn="ctr" defTabSz="1305634" eaLnBrk="0" hangingPunct="0">
                  <a:lnSpc>
                    <a:spcPct val="85000"/>
                  </a:lnSpc>
                  <a:defRPr/>
                </a:pPr>
                <a:endParaRPr lang="en-US" sz="1400" b="1" dirty="0"/>
              </a:p>
            </p:txBody>
          </p:sp>
          <p:sp>
            <p:nvSpPr>
              <p:cNvPr id="50" name="Oval 49"/>
              <p:cNvSpPr/>
              <p:nvPr/>
            </p:nvSpPr>
            <p:spPr bwMode="auto">
              <a:xfrm>
                <a:off x="3066566" y="2100393"/>
                <a:ext cx="3022600" cy="3022600"/>
              </a:xfrm>
              <a:prstGeom prst="ellipse">
                <a:avLst/>
              </a:prstGeom>
              <a:gradFill flip="none" rotWithShape="1">
                <a:gsLst>
                  <a:gs pos="0">
                    <a:srgbClr val="000000"/>
                  </a:gs>
                  <a:gs pos="17000">
                    <a:srgbClr val="321C5E">
                      <a:alpha val="31000"/>
                    </a:srgbClr>
                  </a:gs>
                  <a:gs pos="66000">
                    <a:srgbClr val="321C5E">
                      <a:alpha val="0"/>
                    </a:srgbClr>
                  </a:gs>
                  <a:gs pos="100000">
                    <a:srgbClr val="08050F"/>
                  </a:gs>
                </a:gsLst>
                <a:lin ang="162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8843" tIns="54422" rIns="108843" bIns="54422" anchor="ctr"/>
              <a:lstStyle/>
              <a:p>
                <a:pPr algn="ctr" defTabSz="1305634" eaLnBrk="0" hangingPunct="0">
                  <a:lnSpc>
                    <a:spcPct val="85000"/>
                  </a:lnSpc>
                  <a:defRPr/>
                </a:pPr>
                <a:endParaRPr lang="en-US" sz="1400" b="1" dirty="0" smtClean="0"/>
              </a:p>
            </p:txBody>
          </p:sp>
        </p:grpSp>
      </p:grpSp>
      <p:sp>
        <p:nvSpPr>
          <p:cNvPr id="42" name="Title 41"/>
          <p:cNvSpPr>
            <a:spLocks noGrp="1"/>
          </p:cNvSpPr>
          <p:nvPr>
            <p:ph type="title"/>
          </p:nvPr>
        </p:nvSpPr>
        <p:spPr>
          <a:xfrm>
            <a:off x="1447800" y="228601"/>
            <a:ext cx="7315200" cy="1500411"/>
          </a:xfrm>
        </p:spPr>
        <p:txBody>
          <a:bodyPr>
            <a:normAutofit/>
          </a:bodyPr>
          <a:lstStyle/>
          <a:p>
            <a:pPr lvl="0"/>
            <a:r>
              <a:rPr lang="en-US" dirty="0" err="1" smtClean="0"/>
              <a:t>L’explosion</a:t>
            </a:r>
            <a:r>
              <a:rPr lang="en-US" dirty="0" smtClean="0"/>
              <a:t> des </a:t>
            </a:r>
            <a:r>
              <a:rPr lang="en-US" dirty="0" err="1" smtClean="0"/>
              <a:t>données</a:t>
            </a:r>
            <a:r>
              <a:rPr lang="en-US" dirty="0" smtClean="0"/>
              <a:t/>
            </a:r>
            <a:br>
              <a:rPr lang="en-US" dirty="0" smtClean="0"/>
            </a:br>
            <a:endParaRPr lang="en-US" dirty="0"/>
          </a:p>
        </p:txBody>
      </p:sp>
      <p:sp>
        <p:nvSpPr>
          <p:cNvPr id="43" name="Ellipse 42"/>
          <p:cNvSpPr/>
          <p:nvPr/>
        </p:nvSpPr>
        <p:spPr bwMode="auto">
          <a:xfrm>
            <a:off x="3506894" y="1562001"/>
            <a:ext cx="2331027" cy="21844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fr-FR" sz="2400" dirty="0" smtClean="0"/>
              <a:t>Facteurs de </a:t>
            </a:r>
            <a:r>
              <a:rPr lang="fr-FR" sz="2400" dirty="0" err="1" smtClean="0"/>
              <a:t>chan-gement</a:t>
            </a:r>
            <a:endParaRPr lang="fr-FR"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right)">
                                      <p:cBhvr>
                                        <p:cTn id="11" dur="500"/>
                                        <p:tgtEl>
                                          <p:spTgt spid="69"/>
                                        </p:tgtEl>
                                      </p:cBhvr>
                                    </p:animEffect>
                                  </p:childTnLst>
                                </p:cTn>
                              </p:par>
                              <p:par>
                                <p:cTn id="12" presetID="22" presetClass="entr" presetSubtype="2" fill="hold"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wipe(right)">
                                      <p:cBhvr>
                                        <p:cTn id="14" dur="500"/>
                                        <p:tgtEl>
                                          <p:spTgt spid="75"/>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up)">
                                      <p:cBhvr>
                                        <p:cTn id="21" dur="500"/>
                                        <p:tgtEl>
                                          <p:spTgt spid="63"/>
                                        </p:tgtEl>
                                      </p:cBhvr>
                                    </p:animEffect>
                                  </p:childTnLst>
                                </p:cTn>
                              </p:par>
                              <p:par>
                                <p:cTn id="22" presetID="22" presetClass="entr" presetSubtype="1" fill="hold" nodeType="with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wipe(up)">
                                      <p:cBhvr>
                                        <p:cTn id="24" dur="500"/>
                                        <p:tgtEl>
                                          <p:spTgt spid="78"/>
                                        </p:tgtEl>
                                      </p:cBhvr>
                                    </p:animEffect>
                                  </p:childTnLst>
                                </p:cTn>
                              </p:par>
                              <p:par>
                                <p:cTn id="25" presetID="1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up)">
                                      <p:cBhvr>
                                        <p:cTn id="31" dur="500"/>
                                        <p:tgtEl>
                                          <p:spTgt spid="70"/>
                                        </p:tgtEl>
                                      </p:cBhvr>
                                    </p:animEffect>
                                  </p:childTnLst>
                                </p:cTn>
                              </p:par>
                              <p:par>
                                <p:cTn id="32" presetID="22" presetClass="entr" presetSubtype="1" fill="hold"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wipe(up)">
                                      <p:cBhvr>
                                        <p:cTn id="34" dur="500"/>
                                        <p:tgtEl>
                                          <p:spTgt spid="79"/>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500"/>
                                        <p:tgtEl>
                                          <p:spTgt spid="62"/>
                                        </p:tgtEl>
                                      </p:cBhvr>
                                    </p:animEffect>
                                  </p:childTnLst>
                                </p:cTn>
                              </p:par>
                              <p:par>
                                <p:cTn id="42" presetID="22" presetClass="entr" presetSubtype="8"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wipe(left)">
                                      <p:cBhvr>
                                        <p:cTn id="44" dur="500"/>
                                        <p:tgtEl>
                                          <p:spTgt spid="76"/>
                                        </p:tgtEl>
                                      </p:cBhvr>
                                    </p:animEffect>
                                  </p:childTnLst>
                                </p:cTn>
                              </p:par>
                              <p:par>
                                <p:cTn id="45" presetID="10"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du Type : Geometry</a:t>
            </a:r>
            <a:endParaRPr lang="en-GB" dirty="0"/>
          </a:p>
        </p:txBody>
      </p:sp>
      <p:sp>
        <p:nvSpPr>
          <p:cNvPr id="45" name="Espace réservé du contenu 44"/>
          <p:cNvSpPr>
            <a:spLocks noGrp="1"/>
          </p:cNvSpPr>
          <p:nvPr>
            <p:ph idx="1"/>
          </p:nvPr>
        </p:nvSpPr>
        <p:spPr>
          <a:solidFill>
            <a:schemeClr val="tx1"/>
          </a:solidFill>
        </p:spPr>
        <p:txBody>
          <a:bodyPr/>
          <a:lstStyle/>
          <a:p>
            <a:endParaRPr lang="fr-FR"/>
          </a:p>
        </p:txBody>
      </p:sp>
      <p:sp>
        <p:nvSpPr>
          <p:cNvPr id="3" name="Rectangle 2"/>
          <p:cNvSpPr/>
          <p:nvPr/>
        </p:nvSpPr>
        <p:spPr bwMode="auto">
          <a:xfrm>
            <a:off x="0" y="1752600"/>
            <a:ext cx="2286000" cy="2286000"/>
          </a:xfrm>
          <a:prstGeom prst="rect">
            <a:avLst/>
          </a:prstGeom>
          <a:solidFill>
            <a:schemeClr val="tx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200" dirty="0" err="1" smtClean="0">
                <a:solidFill>
                  <a:srgbClr val="000000"/>
                </a:solidFill>
              </a:rPr>
              <a:t>Exemple</a:t>
            </a:r>
            <a:r>
              <a:rPr lang="en-GB" sz="1200" dirty="0" smtClean="0">
                <a:solidFill>
                  <a:srgbClr val="000000"/>
                </a:solidFill>
              </a:rPr>
              <a:t> : </a:t>
            </a:r>
            <a:r>
              <a:rPr lang="en-GB" sz="1200" dirty="0" err="1" smtClean="0">
                <a:solidFill>
                  <a:srgbClr val="000000"/>
                </a:solidFill>
              </a:rPr>
              <a:t>Une</a:t>
            </a:r>
            <a:r>
              <a:rPr lang="en-GB" sz="1200" dirty="0" smtClean="0">
                <a:solidFill>
                  <a:srgbClr val="000000"/>
                </a:solidFill>
              </a:rPr>
              <a:t> </a:t>
            </a:r>
            <a:r>
              <a:rPr lang="en-GB" sz="1200" dirty="0" err="1" smtClean="0">
                <a:solidFill>
                  <a:srgbClr val="000000"/>
                </a:solidFill>
              </a:rPr>
              <a:t>Adresse</a:t>
            </a:r>
            <a:endParaRPr kumimoji="0" lang="en-GB" sz="1200" b="0" i="0" u="none" strike="noStrike" cap="none" normalizeH="0" baseline="0" dirty="0" smtClean="0">
              <a:ln>
                <a:noFill/>
              </a:ln>
              <a:solidFill>
                <a:srgbClr val="000000"/>
              </a:solidFill>
              <a:effectLst/>
              <a:latin typeface="Arial" pitchFamily="34" charset="0"/>
            </a:endParaRPr>
          </a:p>
        </p:txBody>
      </p:sp>
      <p:sp>
        <p:nvSpPr>
          <p:cNvPr id="4" name="Rectangle 3"/>
          <p:cNvSpPr/>
          <p:nvPr/>
        </p:nvSpPr>
        <p:spPr bwMode="auto">
          <a:xfrm>
            <a:off x="2286000" y="1752600"/>
            <a:ext cx="2286000" cy="2286000"/>
          </a:xfrm>
          <a:prstGeom prst="rect">
            <a:avLst/>
          </a:prstGeom>
          <a:solidFill>
            <a:schemeClr val="tx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r>
              <a:rPr lang="en-GB" sz="1200" dirty="0" err="1" smtClean="0">
                <a:solidFill>
                  <a:srgbClr val="000000"/>
                </a:solidFill>
              </a:rPr>
              <a:t>Exemple</a:t>
            </a:r>
            <a:r>
              <a:rPr lang="en-GB" sz="1200" dirty="0" smtClean="0">
                <a:solidFill>
                  <a:srgbClr val="000000"/>
                </a:solidFill>
              </a:rPr>
              <a:t> : </a:t>
            </a:r>
            <a:r>
              <a:rPr lang="en-GB" sz="1200" dirty="0" err="1" smtClean="0">
                <a:solidFill>
                  <a:srgbClr val="000000"/>
                </a:solidFill>
              </a:rPr>
              <a:t>Toutes</a:t>
            </a:r>
            <a:r>
              <a:rPr lang="en-GB" sz="1200" dirty="0" smtClean="0">
                <a:solidFill>
                  <a:srgbClr val="000000"/>
                </a:solidFill>
              </a:rPr>
              <a:t> les </a:t>
            </a:r>
            <a:r>
              <a:rPr lang="en-GB" sz="1200" dirty="0" err="1" smtClean="0">
                <a:solidFill>
                  <a:srgbClr val="000000"/>
                </a:solidFill>
              </a:rPr>
              <a:t>adresses</a:t>
            </a:r>
            <a:r>
              <a:rPr lang="en-GB" sz="1200" dirty="0" smtClean="0">
                <a:solidFill>
                  <a:srgbClr val="000000"/>
                </a:solidFill>
              </a:rPr>
              <a:t> de Microsoft en France</a:t>
            </a:r>
          </a:p>
        </p:txBody>
      </p:sp>
      <p:sp>
        <p:nvSpPr>
          <p:cNvPr id="5" name="Rectangle 4"/>
          <p:cNvSpPr/>
          <p:nvPr/>
        </p:nvSpPr>
        <p:spPr bwMode="auto">
          <a:xfrm>
            <a:off x="4572000" y="1752600"/>
            <a:ext cx="2286000" cy="2286000"/>
          </a:xfrm>
          <a:prstGeom prst="rect">
            <a:avLst/>
          </a:prstGeom>
          <a:solidFill>
            <a:schemeClr val="tx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eaLnBrk="1" latinLnBrk="0" hangingPunct="1">
              <a:lnSpc>
                <a:spcPct val="100000"/>
              </a:lnSpc>
              <a:buClrTx/>
              <a:buSzTx/>
              <a:buFontTx/>
              <a:buNone/>
              <a:tabLst/>
            </a:pPr>
            <a:r>
              <a:rPr lang="en-GB" sz="1200" dirty="0" err="1" smtClean="0">
                <a:solidFill>
                  <a:srgbClr val="000000"/>
                </a:solidFill>
              </a:rPr>
              <a:t>Exemple</a:t>
            </a:r>
            <a:r>
              <a:rPr lang="en-GB" sz="1200" dirty="0" smtClean="0">
                <a:solidFill>
                  <a:srgbClr val="000000"/>
                </a:solidFill>
              </a:rPr>
              <a:t> : </a:t>
            </a:r>
            <a:r>
              <a:rPr lang="en-GB" sz="1200" dirty="0" err="1" smtClean="0">
                <a:solidFill>
                  <a:srgbClr val="000000"/>
                </a:solidFill>
              </a:rPr>
              <a:t>Une</a:t>
            </a:r>
            <a:r>
              <a:rPr lang="en-GB" sz="1200" dirty="0" smtClean="0">
                <a:solidFill>
                  <a:srgbClr val="000000"/>
                </a:solidFill>
              </a:rPr>
              <a:t> Rue</a:t>
            </a:r>
          </a:p>
        </p:txBody>
      </p:sp>
      <p:sp>
        <p:nvSpPr>
          <p:cNvPr id="6" name="Rectangle 5"/>
          <p:cNvSpPr/>
          <p:nvPr/>
        </p:nvSpPr>
        <p:spPr bwMode="auto">
          <a:xfrm>
            <a:off x="6858000" y="1752600"/>
            <a:ext cx="2286000" cy="2286000"/>
          </a:xfrm>
          <a:prstGeom prst="rect">
            <a:avLst/>
          </a:prstGeom>
          <a:solidFill>
            <a:schemeClr val="tx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r>
              <a:rPr lang="en-GB" sz="1200" dirty="0" err="1" smtClean="0">
                <a:solidFill>
                  <a:srgbClr val="000000"/>
                </a:solidFill>
              </a:rPr>
              <a:t>Exemple</a:t>
            </a:r>
            <a:r>
              <a:rPr lang="en-GB" sz="1200" dirty="0" smtClean="0">
                <a:solidFill>
                  <a:srgbClr val="000000"/>
                </a:solidFill>
              </a:rPr>
              <a:t> : Le </a:t>
            </a:r>
            <a:r>
              <a:rPr lang="en-GB" sz="1200" dirty="0" err="1" smtClean="0">
                <a:solidFill>
                  <a:srgbClr val="000000"/>
                </a:solidFill>
              </a:rPr>
              <a:t>réseau</a:t>
            </a:r>
            <a:r>
              <a:rPr lang="en-GB" sz="1200" dirty="0" smtClean="0">
                <a:solidFill>
                  <a:srgbClr val="000000"/>
                </a:solidFill>
              </a:rPr>
              <a:t> des rues d’un arrondissement </a:t>
            </a:r>
          </a:p>
        </p:txBody>
      </p:sp>
      <p:sp>
        <p:nvSpPr>
          <p:cNvPr id="7" name="Rectangle 6"/>
          <p:cNvSpPr/>
          <p:nvPr/>
        </p:nvSpPr>
        <p:spPr bwMode="auto">
          <a:xfrm>
            <a:off x="0" y="4572000"/>
            <a:ext cx="2286000" cy="2286000"/>
          </a:xfrm>
          <a:prstGeom prst="rect">
            <a:avLst/>
          </a:prstGeom>
          <a:solidFill>
            <a:schemeClr val="tx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eaLnBrk="1" latinLnBrk="0" hangingPunct="1">
              <a:lnSpc>
                <a:spcPct val="100000"/>
              </a:lnSpc>
              <a:buClrTx/>
              <a:buSzTx/>
              <a:buFontTx/>
              <a:buNone/>
              <a:tabLst/>
            </a:pPr>
            <a:r>
              <a:rPr lang="en-GB" sz="1200" dirty="0" err="1" smtClean="0">
                <a:solidFill>
                  <a:srgbClr val="000000"/>
                </a:solidFill>
              </a:rPr>
              <a:t>Exemple</a:t>
            </a:r>
            <a:r>
              <a:rPr lang="en-GB" sz="1200" dirty="0" smtClean="0">
                <a:solidFill>
                  <a:srgbClr val="000000"/>
                </a:solidFill>
              </a:rPr>
              <a:t> :  </a:t>
            </a:r>
            <a:r>
              <a:rPr lang="en-GB" sz="1200" dirty="0" err="1" smtClean="0">
                <a:solidFill>
                  <a:srgbClr val="000000"/>
                </a:solidFill>
              </a:rPr>
              <a:t>Immeuble</a:t>
            </a:r>
            <a:endParaRPr lang="en-GB" sz="1200" dirty="0" smtClean="0">
              <a:solidFill>
                <a:srgbClr val="000000"/>
              </a:solidFill>
            </a:endParaRPr>
          </a:p>
        </p:txBody>
      </p:sp>
      <p:sp>
        <p:nvSpPr>
          <p:cNvPr id="8" name="Rectangle 7"/>
          <p:cNvSpPr/>
          <p:nvPr/>
        </p:nvSpPr>
        <p:spPr bwMode="auto">
          <a:xfrm>
            <a:off x="2286000" y="4572000"/>
            <a:ext cx="2286000" cy="2286000"/>
          </a:xfrm>
          <a:prstGeom prst="rect">
            <a:avLst/>
          </a:prstGeom>
          <a:solidFill>
            <a:schemeClr val="tx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r>
              <a:rPr lang="en-GB" sz="1200" dirty="0" err="1" smtClean="0">
                <a:solidFill>
                  <a:srgbClr val="000000"/>
                </a:solidFill>
              </a:rPr>
              <a:t>Exemple</a:t>
            </a:r>
            <a:r>
              <a:rPr lang="en-GB" sz="1200" dirty="0" smtClean="0">
                <a:solidFill>
                  <a:srgbClr val="000000"/>
                </a:solidFill>
              </a:rPr>
              <a:t> : </a:t>
            </a:r>
            <a:r>
              <a:rPr lang="en-GB" sz="1200" dirty="0" err="1" smtClean="0">
                <a:solidFill>
                  <a:srgbClr val="000000"/>
                </a:solidFill>
              </a:rPr>
              <a:t>Une</a:t>
            </a:r>
            <a:r>
              <a:rPr lang="en-GB" sz="1200" dirty="0" smtClean="0">
                <a:solidFill>
                  <a:srgbClr val="000000"/>
                </a:solidFill>
              </a:rPr>
              <a:t> region avec un </a:t>
            </a:r>
            <a:r>
              <a:rPr lang="en-GB" sz="1200" dirty="0" err="1" smtClean="0">
                <a:solidFill>
                  <a:srgbClr val="000000"/>
                </a:solidFill>
              </a:rPr>
              <a:t>lac</a:t>
            </a:r>
            <a:endParaRPr lang="en-GB" sz="1200" dirty="0" smtClean="0">
              <a:solidFill>
                <a:srgbClr val="000000"/>
              </a:solidFill>
            </a:endParaRPr>
          </a:p>
        </p:txBody>
      </p:sp>
      <p:sp>
        <p:nvSpPr>
          <p:cNvPr id="9" name="Rectangle 8"/>
          <p:cNvSpPr/>
          <p:nvPr/>
        </p:nvSpPr>
        <p:spPr bwMode="auto">
          <a:xfrm>
            <a:off x="4572000" y="4572000"/>
            <a:ext cx="2286000" cy="2286000"/>
          </a:xfrm>
          <a:prstGeom prst="rect">
            <a:avLst/>
          </a:prstGeom>
          <a:solidFill>
            <a:schemeClr val="tx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eaLnBrk="1" latinLnBrk="0" hangingPunct="1">
              <a:lnSpc>
                <a:spcPct val="100000"/>
              </a:lnSpc>
              <a:buClrTx/>
              <a:buSzTx/>
              <a:buFontTx/>
              <a:buNone/>
              <a:tabLst/>
            </a:pPr>
            <a:r>
              <a:rPr lang="en-GB" sz="1200" dirty="0" err="1" smtClean="0">
                <a:solidFill>
                  <a:srgbClr val="000000"/>
                </a:solidFill>
              </a:rPr>
              <a:t>Exemple</a:t>
            </a:r>
            <a:r>
              <a:rPr lang="en-GB" sz="1200" dirty="0" smtClean="0">
                <a:solidFill>
                  <a:srgbClr val="000000"/>
                </a:solidFill>
              </a:rPr>
              <a:t> : un ensemble </a:t>
            </a:r>
            <a:r>
              <a:rPr lang="en-GB" sz="1200" dirty="0" err="1" smtClean="0">
                <a:solidFill>
                  <a:srgbClr val="000000"/>
                </a:solidFill>
              </a:rPr>
              <a:t>d’îles</a:t>
            </a:r>
            <a:r>
              <a:rPr lang="en-GB" sz="1200" dirty="0" smtClean="0">
                <a:solidFill>
                  <a:srgbClr val="000000"/>
                </a:solidFill>
              </a:rPr>
              <a:t> (</a:t>
            </a:r>
            <a:r>
              <a:rPr lang="en-GB" sz="1200" dirty="0" err="1" smtClean="0">
                <a:solidFill>
                  <a:srgbClr val="000000"/>
                </a:solidFill>
              </a:rPr>
              <a:t>archipel</a:t>
            </a:r>
            <a:r>
              <a:rPr lang="en-GB" sz="1200" dirty="0" smtClean="0">
                <a:solidFill>
                  <a:srgbClr val="000000"/>
                </a:solidFill>
              </a:rPr>
              <a:t>)</a:t>
            </a:r>
          </a:p>
        </p:txBody>
      </p:sp>
      <p:sp>
        <p:nvSpPr>
          <p:cNvPr id="10" name="Rectangle 9"/>
          <p:cNvSpPr/>
          <p:nvPr/>
        </p:nvSpPr>
        <p:spPr bwMode="auto">
          <a:xfrm>
            <a:off x="6858000" y="4572000"/>
            <a:ext cx="2286000" cy="2286000"/>
          </a:xfrm>
          <a:prstGeom prst="rect">
            <a:avLst/>
          </a:prstGeom>
          <a:solidFill>
            <a:schemeClr val="tx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r>
              <a:rPr lang="en-GB" sz="1200" dirty="0" err="1" smtClean="0">
                <a:solidFill>
                  <a:srgbClr val="000000"/>
                </a:solidFill>
              </a:rPr>
              <a:t>Exemple</a:t>
            </a:r>
            <a:r>
              <a:rPr lang="en-GB" sz="1200" dirty="0" smtClean="0">
                <a:solidFill>
                  <a:srgbClr val="000000"/>
                </a:solidFill>
              </a:rPr>
              <a:t> : Comment nous localiser ?</a:t>
            </a:r>
          </a:p>
        </p:txBody>
      </p:sp>
      <p:sp>
        <p:nvSpPr>
          <p:cNvPr id="11" name="Rectangle 10"/>
          <p:cNvSpPr/>
          <p:nvPr/>
        </p:nvSpPr>
        <p:spPr bwMode="auto">
          <a:xfrm>
            <a:off x="0" y="1295400"/>
            <a:ext cx="2286000" cy="457200"/>
          </a:xfrm>
          <a:prstGeom prst="rect">
            <a:avLst/>
          </a:prstGeom>
          <a:solidFill>
            <a:schemeClr val="tx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200" b="1" dirty="0" smtClean="0">
                <a:solidFill>
                  <a:srgbClr val="000000"/>
                </a:solidFill>
              </a:rPr>
              <a:t>POINT</a:t>
            </a:r>
          </a:p>
        </p:txBody>
      </p:sp>
      <p:sp>
        <p:nvSpPr>
          <p:cNvPr id="12" name="Rectangle 11"/>
          <p:cNvSpPr/>
          <p:nvPr/>
        </p:nvSpPr>
        <p:spPr bwMode="auto">
          <a:xfrm>
            <a:off x="2286000" y="1295400"/>
            <a:ext cx="2286000" cy="457200"/>
          </a:xfrm>
          <a:prstGeom prst="rect">
            <a:avLst/>
          </a:prstGeom>
          <a:solidFill>
            <a:schemeClr val="tx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200" b="1" dirty="0" smtClean="0">
                <a:solidFill>
                  <a:srgbClr val="000000"/>
                </a:solidFill>
              </a:rPr>
              <a:t>MULTIPOINT</a:t>
            </a:r>
          </a:p>
        </p:txBody>
      </p:sp>
      <p:sp>
        <p:nvSpPr>
          <p:cNvPr id="13" name="Rectangle 12"/>
          <p:cNvSpPr/>
          <p:nvPr/>
        </p:nvSpPr>
        <p:spPr bwMode="auto">
          <a:xfrm>
            <a:off x="4572000" y="1295400"/>
            <a:ext cx="2286000" cy="457200"/>
          </a:xfrm>
          <a:prstGeom prst="rect">
            <a:avLst/>
          </a:prstGeom>
          <a:solidFill>
            <a:schemeClr val="tx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1" latinLnBrk="0" hangingPunct="1">
              <a:lnSpc>
                <a:spcPct val="100000"/>
              </a:lnSpc>
              <a:buClrTx/>
              <a:buSzTx/>
              <a:buFontTx/>
              <a:buNone/>
              <a:tabLst/>
            </a:pPr>
            <a:r>
              <a:rPr lang="en-GB" sz="1200" b="1" dirty="0" smtClean="0">
                <a:solidFill>
                  <a:srgbClr val="000000"/>
                </a:solidFill>
              </a:rPr>
              <a:t>LINESTRING</a:t>
            </a:r>
          </a:p>
        </p:txBody>
      </p:sp>
      <p:sp>
        <p:nvSpPr>
          <p:cNvPr id="15" name="Rectangle 14"/>
          <p:cNvSpPr/>
          <p:nvPr/>
        </p:nvSpPr>
        <p:spPr bwMode="auto">
          <a:xfrm>
            <a:off x="0" y="4114800"/>
            <a:ext cx="2286000" cy="457200"/>
          </a:xfrm>
          <a:prstGeom prst="rect">
            <a:avLst/>
          </a:prstGeom>
          <a:solidFill>
            <a:schemeClr val="tx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1" latinLnBrk="0" hangingPunct="1">
              <a:lnSpc>
                <a:spcPct val="100000"/>
              </a:lnSpc>
              <a:buClrTx/>
              <a:buSzTx/>
              <a:buFontTx/>
              <a:buNone/>
              <a:tabLst/>
            </a:pPr>
            <a:r>
              <a:rPr lang="en-GB" sz="1200" b="1" dirty="0" smtClean="0">
                <a:solidFill>
                  <a:srgbClr val="000000"/>
                </a:solidFill>
              </a:rPr>
              <a:t>POLYGON</a:t>
            </a:r>
          </a:p>
        </p:txBody>
      </p:sp>
      <p:sp>
        <p:nvSpPr>
          <p:cNvPr id="16" name="Rectangle 15"/>
          <p:cNvSpPr/>
          <p:nvPr/>
        </p:nvSpPr>
        <p:spPr bwMode="auto">
          <a:xfrm>
            <a:off x="2286000" y="4114800"/>
            <a:ext cx="2286000" cy="457200"/>
          </a:xfrm>
          <a:prstGeom prst="rect">
            <a:avLst/>
          </a:prstGeom>
          <a:solidFill>
            <a:schemeClr val="tx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200" b="1" dirty="0" smtClean="0">
                <a:solidFill>
                  <a:srgbClr val="000000"/>
                </a:solidFill>
              </a:rPr>
              <a:t>POLYGON </a:t>
            </a:r>
          </a:p>
          <a:p>
            <a:pPr algn="ctr"/>
            <a:r>
              <a:rPr lang="en-GB" sz="1200" b="1" dirty="0" smtClean="0">
                <a:solidFill>
                  <a:srgbClr val="000000"/>
                </a:solidFill>
              </a:rPr>
              <a:t>(avec </a:t>
            </a:r>
            <a:r>
              <a:rPr lang="en-GB" sz="1200" b="1" dirty="0" err="1" smtClean="0">
                <a:solidFill>
                  <a:srgbClr val="000000"/>
                </a:solidFill>
              </a:rPr>
              <a:t>jusqu’à</a:t>
            </a:r>
            <a:r>
              <a:rPr lang="en-GB" sz="1200" b="1" dirty="0" smtClean="0">
                <a:solidFill>
                  <a:srgbClr val="000000"/>
                </a:solidFill>
              </a:rPr>
              <a:t> 65 000 </a:t>
            </a:r>
            <a:r>
              <a:rPr lang="en-GB" sz="1200" b="1" dirty="0" err="1" smtClean="0">
                <a:solidFill>
                  <a:srgbClr val="000000"/>
                </a:solidFill>
              </a:rPr>
              <a:t>trous</a:t>
            </a:r>
            <a:r>
              <a:rPr lang="en-GB" sz="1200" b="1" dirty="0" smtClean="0">
                <a:solidFill>
                  <a:srgbClr val="000000"/>
                </a:solidFill>
              </a:rPr>
              <a:t>)</a:t>
            </a:r>
          </a:p>
        </p:txBody>
      </p:sp>
      <p:sp>
        <p:nvSpPr>
          <p:cNvPr id="17" name="Rectangle 16"/>
          <p:cNvSpPr/>
          <p:nvPr/>
        </p:nvSpPr>
        <p:spPr bwMode="auto">
          <a:xfrm>
            <a:off x="4572000" y="4114800"/>
            <a:ext cx="2286000" cy="457200"/>
          </a:xfrm>
          <a:prstGeom prst="rect">
            <a:avLst/>
          </a:prstGeom>
          <a:solidFill>
            <a:schemeClr val="tx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1" latinLnBrk="0" hangingPunct="1">
              <a:lnSpc>
                <a:spcPct val="100000"/>
              </a:lnSpc>
              <a:buClrTx/>
              <a:buSzTx/>
              <a:buFontTx/>
              <a:buNone/>
              <a:tabLst/>
            </a:pPr>
            <a:r>
              <a:rPr lang="en-GB" sz="1200" b="1" dirty="0" smtClean="0">
                <a:solidFill>
                  <a:srgbClr val="000000"/>
                </a:solidFill>
              </a:rPr>
              <a:t>MULTIPOLYGON</a:t>
            </a:r>
          </a:p>
        </p:txBody>
      </p:sp>
      <p:sp>
        <p:nvSpPr>
          <p:cNvPr id="18" name="Rectangle 17"/>
          <p:cNvSpPr/>
          <p:nvPr/>
        </p:nvSpPr>
        <p:spPr bwMode="auto">
          <a:xfrm>
            <a:off x="6858000" y="4114800"/>
            <a:ext cx="2286000" cy="457200"/>
          </a:xfrm>
          <a:prstGeom prst="rect">
            <a:avLst/>
          </a:prstGeom>
          <a:solidFill>
            <a:schemeClr val="tx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200" b="1" dirty="0" smtClean="0">
                <a:solidFill>
                  <a:srgbClr val="000000"/>
                </a:solidFill>
              </a:rPr>
              <a:t>GEOMETRYCOLLECTION</a:t>
            </a:r>
          </a:p>
        </p:txBody>
      </p:sp>
      <p:sp>
        <p:nvSpPr>
          <p:cNvPr id="14" name="Rectangle 13"/>
          <p:cNvSpPr/>
          <p:nvPr/>
        </p:nvSpPr>
        <p:spPr bwMode="auto">
          <a:xfrm>
            <a:off x="6858000" y="1295400"/>
            <a:ext cx="2286000" cy="457200"/>
          </a:xfrm>
          <a:prstGeom prst="rect">
            <a:avLst/>
          </a:prstGeom>
          <a:solidFill>
            <a:schemeClr val="tx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sz="1200" b="1" dirty="0" smtClean="0">
                <a:solidFill>
                  <a:srgbClr val="000000"/>
                </a:solidFill>
              </a:rPr>
              <a:t>MULTI</a:t>
            </a:r>
          </a:p>
          <a:p>
            <a:r>
              <a:rPr lang="en-GB" sz="1200" b="1" dirty="0" smtClean="0">
                <a:solidFill>
                  <a:srgbClr val="000000"/>
                </a:solidFill>
              </a:rPr>
              <a:t>LINESTRING</a:t>
            </a:r>
          </a:p>
        </p:txBody>
      </p:sp>
      <p:sp>
        <p:nvSpPr>
          <p:cNvPr id="20" name="Oval 19"/>
          <p:cNvSpPr/>
          <p:nvPr/>
        </p:nvSpPr>
        <p:spPr bwMode="auto">
          <a:xfrm>
            <a:off x="1066800" y="2667000"/>
            <a:ext cx="152400" cy="152400"/>
          </a:xfrm>
          <a:prstGeom prst="ellipse">
            <a:avLst/>
          </a:prstGeom>
          <a:solidFill>
            <a:schemeClr val="tx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solidFill>
                  <a:schemeClr val="bg1"/>
                </a:solidFill>
              </a:ln>
              <a:solidFill>
                <a:schemeClr val="tx1"/>
              </a:solidFill>
              <a:effectLst/>
              <a:latin typeface="Arial" pitchFamily="34" charset="0"/>
            </a:endParaRPr>
          </a:p>
        </p:txBody>
      </p:sp>
      <p:sp>
        <p:nvSpPr>
          <p:cNvPr id="21" name="Oval 20"/>
          <p:cNvSpPr/>
          <p:nvPr/>
        </p:nvSpPr>
        <p:spPr bwMode="auto">
          <a:xfrm>
            <a:off x="3124200" y="2819400"/>
            <a:ext cx="152400" cy="152400"/>
          </a:xfrm>
          <a:prstGeom prst="ellipse">
            <a:avLst/>
          </a:prstGeom>
          <a:solidFill>
            <a:schemeClr val="tx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solidFill>
                  <a:schemeClr val="bg1"/>
                </a:solidFill>
              </a:ln>
              <a:solidFill>
                <a:schemeClr val="tx1"/>
              </a:solidFill>
              <a:effectLst/>
              <a:latin typeface="Arial" pitchFamily="34" charset="0"/>
            </a:endParaRPr>
          </a:p>
        </p:txBody>
      </p:sp>
      <p:sp>
        <p:nvSpPr>
          <p:cNvPr id="22" name="Oval 21"/>
          <p:cNvSpPr/>
          <p:nvPr/>
        </p:nvSpPr>
        <p:spPr bwMode="auto">
          <a:xfrm>
            <a:off x="3581400" y="2209800"/>
            <a:ext cx="152400" cy="152400"/>
          </a:xfrm>
          <a:prstGeom prst="ellipse">
            <a:avLst/>
          </a:prstGeom>
          <a:solidFill>
            <a:schemeClr val="tx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solidFill>
                  <a:schemeClr val="bg1"/>
                </a:solidFill>
              </a:ln>
              <a:solidFill>
                <a:schemeClr val="tx1"/>
              </a:solidFill>
              <a:effectLst/>
              <a:latin typeface="Arial" pitchFamily="34" charset="0"/>
            </a:endParaRPr>
          </a:p>
        </p:txBody>
      </p:sp>
      <p:sp>
        <p:nvSpPr>
          <p:cNvPr id="23" name="Oval 22"/>
          <p:cNvSpPr/>
          <p:nvPr/>
        </p:nvSpPr>
        <p:spPr bwMode="auto">
          <a:xfrm>
            <a:off x="3657600" y="2895600"/>
            <a:ext cx="152400" cy="152400"/>
          </a:xfrm>
          <a:prstGeom prst="ellipse">
            <a:avLst/>
          </a:prstGeom>
          <a:solidFill>
            <a:schemeClr val="tx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solidFill>
                  <a:schemeClr val="bg1"/>
                </a:solidFill>
              </a:ln>
              <a:solidFill>
                <a:schemeClr val="tx1"/>
              </a:solidFill>
              <a:effectLst/>
              <a:latin typeface="Arial" pitchFamily="34" charset="0"/>
            </a:endParaRPr>
          </a:p>
        </p:txBody>
      </p:sp>
      <p:cxnSp>
        <p:nvCxnSpPr>
          <p:cNvPr id="24" name="Straight Connector 23"/>
          <p:cNvCxnSpPr/>
          <p:nvPr/>
        </p:nvCxnSpPr>
        <p:spPr bwMode="auto">
          <a:xfrm rot="5400000" flipH="1" flipV="1">
            <a:off x="4724400" y="2438400"/>
            <a:ext cx="1143000" cy="685800"/>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25" name="Straight Connector 24"/>
          <p:cNvCxnSpPr/>
          <p:nvPr/>
        </p:nvCxnSpPr>
        <p:spPr bwMode="auto">
          <a:xfrm rot="16200000" flipV="1">
            <a:off x="5486400" y="2362200"/>
            <a:ext cx="457200" cy="152400"/>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26" name="Straight Connector 25"/>
          <p:cNvCxnSpPr/>
          <p:nvPr/>
        </p:nvCxnSpPr>
        <p:spPr bwMode="auto">
          <a:xfrm rot="10800000" flipV="1">
            <a:off x="5791200" y="2590800"/>
            <a:ext cx="762000" cy="76200"/>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27" name="Straight Connector 26"/>
          <p:cNvCxnSpPr/>
          <p:nvPr/>
        </p:nvCxnSpPr>
        <p:spPr bwMode="auto">
          <a:xfrm rot="5400000" flipH="1" flipV="1">
            <a:off x="6858000" y="2057400"/>
            <a:ext cx="1143000" cy="685800"/>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28" name="Straight Connector 27"/>
          <p:cNvCxnSpPr/>
          <p:nvPr/>
        </p:nvCxnSpPr>
        <p:spPr bwMode="auto">
          <a:xfrm rot="16200000" flipV="1">
            <a:off x="7620000" y="1981200"/>
            <a:ext cx="457200" cy="152400"/>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29" name="Straight Connector 28"/>
          <p:cNvCxnSpPr/>
          <p:nvPr/>
        </p:nvCxnSpPr>
        <p:spPr bwMode="auto">
          <a:xfrm rot="10800000" flipV="1">
            <a:off x="7924800" y="2209800"/>
            <a:ext cx="762000" cy="76200"/>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30" name="Straight Connector 29"/>
          <p:cNvCxnSpPr/>
          <p:nvPr/>
        </p:nvCxnSpPr>
        <p:spPr bwMode="auto">
          <a:xfrm>
            <a:off x="8191500" y="3276600"/>
            <a:ext cx="571500" cy="1588"/>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31" name="Straight Connector 30"/>
          <p:cNvCxnSpPr/>
          <p:nvPr/>
        </p:nvCxnSpPr>
        <p:spPr bwMode="auto">
          <a:xfrm rot="16200000" flipV="1">
            <a:off x="8458200" y="2971800"/>
            <a:ext cx="457200" cy="152400"/>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32" name="Straight Connector 31"/>
          <p:cNvCxnSpPr/>
          <p:nvPr/>
        </p:nvCxnSpPr>
        <p:spPr bwMode="auto">
          <a:xfrm rot="10800000" flipV="1">
            <a:off x="7772400" y="2819400"/>
            <a:ext cx="838200" cy="7620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33" name="Freeform 32"/>
          <p:cNvSpPr/>
          <p:nvPr/>
        </p:nvSpPr>
        <p:spPr bwMode="auto">
          <a:xfrm>
            <a:off x="762000" y="4876800"/>
            <a:ext cx="1009650" cy="1128766"/>
          </a:xfrm>
          <a:custGeom>
            <a:avLst/>
            <a:gdLst>
              <a:gd name="connsiteX0" fmla="*/ 0 w 1714500"/>
              <a:gd name="connsiteY0" fmla="*/ 895350 h 1895475"/>
              <a:gd name="connsiteX1" fmla="*/ 714375 w 1714500"/>
              <a:gd name="connsiteY1" fmla="*/ 0 h 1895475"/>
              <a:gd name="connsiteX2" fmla="*/ 1714500 w 1714500"/>
              <a:gd name="connsiteY2" fmla="*/ 762000 h 1895475"/>
              <a:gd name="connsiteX3" fmla="*/ 638175 w 1714500"/>
              <a:gd name="connsiteY3" fmla="*/ 1895475 h 1895475"/>
              <a:gd name="connsiteX4" fmla="*/ 19050 w 1714500"/>
              <a:gd name="connsiteY4" fmla="*/ 847725 h 1895475"/>
              <a:gd name="connsiteX0" fmla="*/ 0 w 1714500"/>
              <a:gd name="connsiteY0" fmla="*/ 895350 h 1895475"/>
              <a:gd name="connsiteX1" fmla="*/ 714375 w 1714500"/>
              <a:gd name="connsiteY1" fmla="*/ 0 h 1895475"/>
              <a:gd name="connsiteX2" fmla="*/ 1714500 w 1714500"/>
              <a:gd name="connsiteY2" fmla="*/ 762000 h 1895475"/>
              <a:gd name="connsiteX3" fmla="*/ 638175 w 1714500"/>
              <a:gd name="connsiteY3" fmla="*/ 1895475 h 1895475"/>
              <a:gd name="connsiteX4" fmla="*/ 19050 w 1714500"/>
              <a:gd name="connsiteY4" fmla="*/ 847725 h 1895475"/>
              <a:gd name="connsiteX5" fmla="*/ 0 w 1714500"/>
              <a:gd name="connsiteY5" fmla="*/ 895350 h 1895475"/>
              <a:gd name="connsiteX0" fmla="*/ 0 w 1714500"/>
              <a:gd name="connsiteY0" fmla="*/ 1047750 h 1895475"/>
              <a:gd name="connsiteX1" fmla="*/ 714375 w 1714500"/>
              <a:gd name="connsiteY1" fmla="*/ 0 h 1895475"/>
              <a:gd name="connsiteX2" fmla="*/ 1714500 w 1714500"/>
              <a:gd name="connsiteY2" fmla="*/ 762000 h 1895475"/>
              <a:gd name="connsiteX3" fmla="*/ 638175 w 1714500"/>
              <a:gd name="connsiteY3" fmla="*/ 1895475 h 1895475"/>
              <a:gd name="connsiteX4" fmla="*/ 19050 w 1714500"/>
              <a:gd name="connsiteY4" fmla="*/ 847725 h 1895475"/>
              <a:gd name="connsiteX5" fmla="*/ 0 w 1714500"/>
              <a:gd name="connsiteY5" fmla="*/ 1047750 h 1895475"/>
              <a:gd name="connsiteX0" fmla="*/ 57150 w 1695450"/>
              <a:gd name="connsiteY0" fmla="*/ 666750 h 1895475"/>
              <a:gd name="connsiteX1" fmla="*/ 695325 w 1695450"/>
              <a:gd name="connsiteY1" fmla="*/ 0 h 1895475"/>
              <a:gd name="connsiteX2" fmla="*/ 1695450 w 1695450"/>
              <a:gd name="connsiteY2" fmla="*/ 762000 h 1895475"/>
              <a:gd name="connsiteX3" fmla="*/ 619125 w 1695450"/>
              <a:gd name="connsiteY3" fmla="*/ 1895475 h 1895475"/>
              <a:gd name="connsiteX4" fmla="*/ 0 w 1695450"/>
              <a:gd name="connsiteY4" fmla="*/ 847725 h 1895475"/>
              <a:gd name="connsiteX5" fmla="*/ 57150 w 1695450"/>
              <a:gd name="connsiteY5" fmla="*/ 666750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5450" h="1895475">
                <a:moveTo>
                  <a:pt x="57150" y="666750"/>
                </a:moveTo>
                <a:lnTo>
                  <a:pt x="695325" y="0"/>
                </a:lnTo>
                <a:lnTo>
                  <a:pt x="1695450" y="762000"/>
                </a:lnTo>
                <a:lnTo>
                  <a:pt x="619125" y="1895475"/>
                </a:lnTo>
                <a:lnTo>
                  <a:pt x="0" y="847725"/>
                </a:lnTo>
                <a:lnTo>
                  <a:pt x="57150" y="666750"/>
                </a:lnTo>
                <a:close/>
              </a:path>
            </a:pathLst>
          </a:custGeom>
          <a:solidFill>
            <a:schemeClr val="tx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34" name="Freeform 33"/>
          <p:cNvSpPr/>
          <p:nvPr/>
        </p:nvSpPr>
        <p:spPr bwMode="auto">
          <a:xfrm>
            <a:off x="2990850" y="4848438"/>
            <a:ext cx="1047750" cy="1171362"/>
          </a:xfrm>
          <a:custGeom>
            <a:avLst/>
            <a:gdLst>
              <a:gd name="connsiteX0" fmla="*/ 0 w 1714500"/>
              <a:gd name="connsiteY0" fmla="*/ 895350 h 1895475"/>
              <a:gd name="connsiteX1" fmla="*/ 714375 w 1714500"/>
              <a:gd name="connsiteY1" fmla="*/ 0 h 1895475"/>
              <a:gd name="connsiteX2" fmla="*/ 1714500 w 1714500"/>
              <a:gd name="connsiteY2" fmla="*/ 762000 h 1895475"/>
              <a:gd name="connsiteX3" fmla="*/ 638175 w 1714500"/>
              <a:gd name="connsiteY3" fmla="*/ 1895475 h 1895475"/>
              <a:gd name="connsiteX4" fmla="*/ 19050 w 1714500"/>
              <a:gd name="connsiteY4" fmla="*/ 847725 h 1895475"/>
              <a:gd name="connsiteX0" fmla="*/ 0 w 1714500"/>
              <a:gd name="connsiteY0" fmla="*/ 895350 h 1895475"/>
              <a:gd name="connsiteX1" fmla="*/ 714375 w 1714500"/>
              <a:gd name="connsiteY1" fmla="*/ 0 h 1895475"/>
              <a:gd name="connsiteX2" fmla="*/ 1714500 w 1714500"/>
              <a:gd name="connsiteY2" fmla="*/ 762000 h 1895475"/>
              <a:gd name="connsiteX3" fmla="*/ 638175 w 1714500"/>
              <a:gd name="connsiteY3" fmla="*/ 1895475 h 1895475"/>
              <a:gd name="connsiteX4" fmla="*/ 19050 w 1714500"/>
              <a:gd name="connsiteY4" fmla="*/ 847725 h 1895475"/>
              <a:gd name="connsiteX5" fmla="*/ 0 w 1714500"/>
              <a:gd name="connsiteY5" fmla="*/ 895350 h 1895475"/>
              <a:gd name="connsiteX0" fmla="*/ 0 w 1714500"/>
              <a:gd name="connsiteY0" fmla="*/ 1047750 h 1895475"/>
              <a:gd name="connsiteX1" fmla="*/ 714375 w 1714500"/>
              <a:gd name="connsiteY1" fmla="*/ 0 h 1895475"/>
              <a:gd name="connsiteX2" fmla="*/ 1714500 w 1714500"/>
              <a:gd name="connsiteY2" fmla="*/ 762000 h 1895475"/>
              <a:gd name="connsiteX3" fmla="*/ 638175 w 1714500"/>
              <a:gd name="connsiteY3" fmla="*/ 1895475 h 1895475"/>
              <a:gd name="connsiteX4" fmla="*/ 19050 w 1714500"/>
              <a:gd name="connsiteY4" fmla="*/ 847725 h 1895475"/>
              <a:gd name="connsiteX5" fmla="*/ 0 w 1714500"/>
              <a:gd name="connsiteY5" fmla="*/ 1047750 h 1895475"/>
              <a:gd name="connsiteX0" fmla="*/ 57150 w 1695450"/>
              <a:gd name="connsiteY0" fmla="*/ 666750 h 1895475"/>
              <a:gd name="connsiteX1" fmla="*/ 695325 w 1695450"/>
              <a:gd name="connsiteY1" fmla="*/ 0 h 1895475"/>
              <a:gd name="connsiteX2" fmla="*/ 1695450 w 1695450"/>
              <a:gd name="connsiteY2" fmla="*/ 762000 h 1895475"/>
              <a:gd name="connsiteX3" fmla="*/ 619125 w 1695450"/>
              <a:gd name="connsiteY3" fmla="*/ 1895475 h 1895475"/>
              <a:gd name="connsiteX4" fmla="*/ 0 w 1695450"/>
              <a:gd name="connsiteY4" fmla="*/ 847725 h 1895475"/>
              <a:gd name="connsiteX5" fmla="*/ 57150 w 1695450"/>
              <a:gd name="connsiteY5" fmla="*/ 666750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5450" h="1895475">
                <a:moveTo>
                  <a:pt x="57150" y="666750"/>
                </a:moveTo>
                <a:lnTo>
                  <a:pt x="695325" y="0"/>
                </a:lnTo>
                <a:lnTo>
                  <a:pt x="1695450" y="762000"/>
                </a:lnTo>
                <a:lnTo>
                  <a:pt x="619125" y="1895475"/>
                </a:lnTo>
                <a:lnTo>
                  <a:pt x="0" y="847725"/>
                </a:lnTo>
                <a:lnTo>
                  <a:pt x="57150" y="666750"/>
                </a:lnTo>
                <a:close/>
              </a:path>
            </a:pathLst>
          </a:custGeom>
          <a:solidFill>
            <a:schemeClr val="tx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35" name="Freeform 34"/>
          <p:cNvSpPr/>
          <p:nvPr/>
        </p:nvSpPr>
        <p:spPr bwMode="auto">
          <a:xfrm>
            <a:off x="3352800" y="5324581"/>
            <a:ext cx="223676" cy="188358"/>
          </a:xfrm>
          <a:custGeom>
            <a:avLst/>
            <a:gdLst>
              <a:gd name="connsiteX0" fmla="*/ 38100 w 361950"/>
              <a:gd name="connsiteY0" fmla="*/ 19050 h 304800"/>
              <a:gd name="connsiteX1" fmla="*/ 0 w 361950"/>
              <a:gd name="connsiteY1" fmla="*/ 295275 h 304800"/>
              <a:gd name="connsiteX2" fmla="*/ 361950 w 361950"/>
              <a:gd name="connsiteY2" fmla="*/ 304800 h 304800"/>
              <a:gd name="connsiteX3" fmla="*/ 323850 w 361950"/>
              <a:gd name="connsiteY3" fmla="*/ 38100 h 304800"/>
              <a:gd name="connsiteX4" fmla="*/ 142875 w 361950"/>
              <a:gd name="connsiteY4" fmla="*/ 0 h 304800"/>
              <a:gd name="connsiteX5" fmla="*/ 142875 w 361950"/>
              <a:gd name="connsiteY5" fmla="*/ 0 h 304800"/>
              <a:gd name="connsiteX0" fmla="*/ 38100 w 361950"/>
              <a:gd name="connsiteY0" fmla="*/ 19050 h 304800"/>
              <a:gd name="connsiteX1" fmla="*/ 0 w 361950"/>
              <a:gd name="connsiteY1" fmla="*/ 295275 h 304800"/>
              <a:gd name="connsiteX2" fmla="*/ 361950 w 361950"/>
              <a:gd name="connsiteY2" fmla="*/ 304800 h 304800"/>
              <a:gd name="connsiteX3" fmla="*/ 323850 w 361950"/>
              <a:gd name="connsiteY3" fmla="*/ 38100 h 304800"/>
              <a:gd name="connsiteX4" fmla="*/ 142875 w 361950"/>
              <a:gd name="connsiteY4" fmla="*/ 0 h 304800"/>
              <a:gd name="connsiteX5" fmla="*/ 142875 w 361950"/>
              <a:gd name="connsiteY5" fmla="*/ 0 h 304800"/>
              <a:gd name="connsiteX6" fmla="*/ 38100 w 361950"/>
              <a:gd name="connsiteY6" fmla="*/ 190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950" h="304800">
                <a:moveTo>
                  <a:pt x="38100" y="19050"/>
                </a:moveTo>
                <a:lnTo>
                  <a:pt x="0" y="295275"/>
                </a:lnTo>
                <a:lnTo>
                  <a:pt x="361950" y="304800"/>
                </a:lnTo>
                <a:lnTo>
                  <a:pt x="323850" y="38100"/>
                </a:lnTo>
                <a:lnTo>
                  <a:pt x="142875" y="0"/>
                </a:lnTo>
                <a:lnTo>
                  <a:pt x="142875" y="0"/>
                </a:lnTo>
                <a:lnTo>
                  <a:pt x="38100" y="19050"/>
                </a:lnTo>
                <a:close/>
              </a:path>
            </a:pathLst>
          </a:custGeom>
          <a:solidFill>
            <a:schemeClr val="tx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37" name="Freeform 36"/>
          <p:cNvSpPr/>
          <p:nvPr/>
        </p:nvSpPr>
        <p:spPr bwMode="auto">
          <a:xfrm>
            <a:off x="5930006" y="4876800"/>
            <a:ext cx="623194" cy="1000126"/>
          </a:xfrm>
          <a:custGeom>
            <a:avLst/>
            <a:gdLst>
              <a:gd name="connsiteX0" fmla="*/ 0 w 1714500"/>
              <a:gd name="connsiteY0" fmla="*/ 895350 h 1895475"/>
              <a:gd name="connsiteX1" fmla="*/ 714375 w 1714500"/>
              <a:gd name="connsiteY1" fmla="*/ 0 h 1895475"/>
              <a:gd name="connsiteX2" fmla="*/ 1714500 w 1714500"/>
              <a:gd name="connsiteY2" fmla="*/ 762000 h 1895475"/>
              <a:gd name="connsiteX3" fmla="*/ 638175 w 1714500"/>
              <a:gd name="connsiteY3" fmla="*/ 1895475 h 1895475"/>
              <a:gd name="connsiteX4" fmla="*/ 19050 w 1714500"/>
              <a:gd name="connsiteY4" fmla="*/ 847725 h 1895475"/>
              <a:gd name="connsiteX0" fmla="*/ 0 w 1714500"/>
              <a:gd name="connsiteY0" fmla="*/ 895350 h 1895475"/>
              <a:gd name="connsiteX1" fmla="*/ 714375 w 1714500"/>
              <a:gd name="connsiteY1" fmla="*/ 0 h 1895475"/>
              <a:gd name="connsiteX2" fmla="*/ 1714500 w 1714500"/>
              <a:gd name="connsiteY2" fmla="*/ 762000 h 1895475"/>
              <a:gd name="connsiteX3" fmla="*/ 638175 w 1714500"/>
              <a:gd name="connsiteY3" fmla="*/ 1895475 h 1895475"/>
              <a:gd name="connsiteX4" fmla="*/ 19050 w 1714500"/>
              <a:gd name="connsiteY4" fmla="*/ 847725 h 1895475"/>
              <a:gd name="connsiteX5" fmla="*/ 0 w 1714500"/>
              <a:gd name="connsiteY5" fmla="*/ 895350 h 1895475"/>
              <a:gd name="connsiteX0" fmla="*/ 0 w 1714500"/>
              <a:gd name="connsiteY0" fmla="*/ 1047750 h 1895475"/>
              <a:gd name="connsiteX1" fmla="*/ 714375 w 1714500"/>
              <a:gd name="connsiteY1" fmla="*/ 0 h 1895475"/>
              <a:gd name="connsiteX2" fmla="*/ 1714500 w 1714500"/>
              <a:gd name="connsiteY2" fmla="*/ 762000 h 1895475"/>
              <a:gd name="connsiteX3" fmla="*/ 638175 w 1714500"/>
              <a:gd name="connsiteY3" fmla="*/ 1895475 h 1895475"/>
              <a:gd name="connsiteX4" fmla="*/ 19050 w 1714500"/>
              <a:gd name="connsiteY4" fmla="*/ 847725 h 1895475"/>
              <a:gd name="connsiteX5" fmla="*/ 0 w 1714500"/>
              <a:gd name="connsiteY5" fmla="*/ 1047750 h 1895475"/>
              <a:gd name="connsiteX0" fmla="*/ 57150 w 1695450"/>
              <a:gd name="connsiteY0" fmla="*/ 666750 h 1895475"/>
              <a:gd name="connsiteX1" fmla="*/ 695325 w 1695450"/>
              <a:gd name="connsiteY1" fmla="*/ 0 h 1895475"/>
              <a:gd name="connsiteX2" fmla="*/ 1695450 w 1695450"/>
              <a:gd name="connsiteY2" fmla="*/ 762000 h 1895475"/>
              <a:gd name="connsiteX3" fmla="*/ 619125 w 1695450"/>
              <a:gd name="connsiteY3" fmla="*/ 1895475 h 1895475"/>
              <a:gd name="connsiteX4" fmla="*/ 0 w 1695450"/>
              <a:gd name="connsiteY4" fmla="*/ 847725 h 1895475"/>
              <a:gd name="connsiteX5" fmla="*/ 57150 w 1695450"/>
              <a:gd name="connsiteY5" fmla="*/ 666750 h 1895475"/>
              <a:gd name="connsiteX0" fmla="*/ 0 w 1638300"/>
              <a:gd name="connsiteY0" fmla="*/ 666750 h 1895475"/>
              <a:gd name="connsiteX1" fmla="*/ 638175 w 1638300"/>
              <a:gd name="connsiteY1" fmla="*/ 0 h 1895475"/>
              <a:gd name="connsiteX2" fmla="*/ 1638300 w 1638300"/>
              <a:gd name="connsiteY2" fmla="*/ 762000 h 1895475"/>
              <a:gd name="connsiteX3" fmla="*/ 561975 w 1638300"/>
              <a:gd name="connsiteY3" fmla="*/ 1895475 h 1895475"/>
              <a:gd name="connsiteX4" fmla="*/ 552450 w 1638300"/>
              <a:gd name="connsiteY4" fmla="*/ 847725 h 1895475"/>
              <a:gd name="connsiteX5" fmla="*/ 0 w 1638300"/>
              <a:gd name="connsiteY5" fmla="*/ 666750 h 1895475"/>
              <a:gd name="connsiteX0" fmla="*/ 0 w 1181100"/>
              <a:gd name="connsiteY0" fmla="*/ 666750 h 1895475"/>
              <a:gd name="connsiteX1" fmla="*/ 638175 w 1181100"/>
              <a:gd name="connsiteY1" fmla="*/ 0 h 1895475"/>
              <a:gd name="connsiteX2" fmla="*/ 1181100 w 1181100"/>
              <a:gd name="connsiteY2" fmla="*/ 838200 h 1895475"/>
              <a:gd name="connsiteX3" fmla="*/ 561975 w 1181100"/>
              <a:gd name="connsiteY3" fmla="*/ 1895475 h 1895475"/>
              <a:gd name="connsiteX4" fmla="*/ 552450 w 1181100"/>
              <a:gd name="connsiteY4" fmla="*/ 847725 h 1895475"/>
              <a:gd name="connsiteX5" fmla="*/ 0 w 1181100"/>
              <a:gd name="connsiteY5" fmla="*/ 666750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100" h="1895475">
                <a:moveTo>
                  <a:pt x="0" y="666750"/>
                </a:moveTo>
                <a:lnTo>
                  <a:pt x="638175" y="0"/>
                </a:lnTo>
                <a:lnTo>
                  <a:pt x="1181100" y="838200"/>
                </a:lnTo>
                <a:lnTo>
                  <a:pt x="561975" y="1895475"/>
                </a:lnTo>
                <a:lnTo>
                  <a:pt x="552450" y="847725"/>
                </a:lnTo>
                <a:lnTo>
                  <a:pt x="0" y="666750"/>
                </a:lnTo>
                <a:close/>
              </a:path>
            </a:pathLst>
          </a:custGeom>
          <a:solidFill>
            <a:schemeClr val="tx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38" name="Freeform 37"/>
          <p:cNvSpPr/>
          <p:nvPr/>
        </p:nvSpPr>
        <p:spPr bwMode="auto">
          <a:xfrm>
            <a:off x="4800600" y="4876800"/>
            <a:ext cx="1009650" cy="1128766"/>
          </a:xfrm>
          <a:custGeom>
            <a:avLst/>
            <a:gdLst>
              <a:gd name="connsiteX0" fmla="*/ 0 w 1714500"/>
              <a:gd name="connsiteY0" fmla="*/ 895350 h 1895475"/>
              <a:gd name="connsiteX1" fmla="*/ 714375 w 1714500"/>
              <a:gd name="connsiteY1" fmla="*/ 0 h 1895475"/>
              <a:gd name="connsiteX2" fmla="*/ 1714500 w 1714500"/>
              <a:gd name="connsiteY2" fmla="*/ 762000 h 1895475"/>
              <a:gd name="connsiteX3" fmla="*/ 638175 w 1714500"/>
              <a:gd name="connsiteY3" fmla="*/ 1895475 h 1895475"/>
              <a:gd name="connsiteX4" fmla="*/ 19050 w 1714500"/>
              <a:gd name="connsiteY4" fmla="*/ 847725 h 1895475"/>
              <a:gd name="connsiteX0" fmla="*/ 0 w 1714500"/>
              <a:gd name="connsiteY0" fmla="*/ 895350 h 1895475"/>
              <a:gd name="connsiteX1" fmla="*/ 714375 w 1714500"/>
              <a:gd name="connsiteY1" fmla="*/ 0 h 1895475"/>
              <a:gd name="connsiteX2" fmla="*/ 1714500 w 1714500"/>
              <a:gd name="connsiteY2" fmla="*/ 762000 h 1895475"/>
              <a:gd name="connsiteX3" fmla="*/ 638175 w 1714500"/>
              <a:gd name="connsiteY3" fmla="*/ 1895475 h 1895475"/>
              <a:gd name="connsiteX4" fmla="*/ 19050 w 1714500"/>
              <a:gd name="connsiteY4" fmla="*/ 847725 h 1895475"/>
              <a:gd name="connsiteX5" fmla="*/ 0 w 1714500"/>
              <a:gd name="connsiteY5" fmla="*/ 895350 h 1895475"/>
              <a:gd name="connsiteX0" fmla="*/ 0 w 1714500"/>
              <a:gd name="connsiteY0" fmla="*/ 1047750 h 1895475"/>
              <a:gd name="connsiteX1" fmla="*/ 714375 w 1714500"/>
              <a:gd name="connsiteY1" fmla="*/ 0 h 1895475"/>
              <a:gd name="connsiteX2" fmla="*/ 1714500 w 1714500"/>
              <a:gd name="connsiteY2" fmla="*/ 762000 h 1895475"/>
              <a:gd name="connsiteX3" fmla="*/ 638175 w 1714500"/>
              <a:gd name="connsiteY3" fmla="*/ 1895475 h 1895475"/>
              <a:gd name="connsiteX4" fmla="*/ 19050 w 1714500"/>
              <a:gd name="connsiteY4" fmla="*/ 847725 h 1895475"/>
              <a:gd name="connsiteX5" fmla="*/ 0 w 1714500"/>
              <a:gd name="connsiteY5" fmla="*/ 1047750 h 1895475"/>
              <a:gd name="connsiteX0" fmla="*/ 57150 w 1695450"/>
              <a:gd name="connsiteY0" fmla="*/ 666750 h 1895475"/>
              <a:gd name="connsiteX1" fmla="*/ 695325 w 1695450"/>
              <a:gd name="connsiteY1" fmla="*/ 0 h 1895475"/>
              <a:gd name="connsiteX2" fmla="*/ 1695450 w 1695450"/>
              <a:gd name="connsiteY2" fmla="*/ 762000 h 1895475"/>
              <a:gd name="connsiteX3" fmla="*/ 619125 w 1695450"/>
              <a:gd name="connsiteY3" fmla="*/ 1895475 h 1895475"/>
              <a:gd name="connsiteX4" fmla="*/ 0 w 1695450"/>
              <a:gd name="connsiteY4" fmla="*/ 847725 h 1895475"/>
              <a:gd name="connsiteX5" fmla="*/ 57150 w 1695450"/>
              <a:gd name="connsiteY5" fmla="*/ 666750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5450" h="1895475">
                <a:moveTo>
                  <a:pt x="57150" y="666750"/>
                </a:moveTo>
                <a:lnTo>
                  <a:pt x="695325" y="0"/>
                </a:lnTo>
                <a:lnTo>
                  <a:pt x="1695450" y="762000"/>
                </a:lnTo>
                <a:lnTo>
                  <a:pt x="619125" y="1895475"/>
                </a:lnTo>
                <a:lnTo>
                  <a:pt x="0" y="847725"/>
                </a:lnTo>
                <a:lnTo>
                  <a:pt x="57150" y="666750"/>
                </a:lnTo>
                <a:close/>
              </a:path>
            </a:pathLst>
          </a:custGeom>
          <a:solidFill>
            <a:schemeClr val="tx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39" name="Freeform 38"/>
          <p:cNvSpPr/>
          <p:nvPr/>
        </p:nvSpPr>
        <p:spPr bwMode="auto">
          <a:xfrm>
            <a:off x="7086600" y="4876800"/>
            <a:ext cx="1009650" cy="1128766"/>
          </a:xfrm>
          <a:custGeom>
            <a:avLst/>
            <a:gdLst>
              <a:gd name="connsiteX0" fmla="*/ 0 w 1714500"/>
              <a:gd name="connsiteY0" fmla="*/ 895350 h 1895475"/>
              <a:gd name="connsiteX1" fmla="*/ 714375 w 1714500"/>
              <a:gd name="connsiteY1" fmla="*/ 0 h 1895475"/>
              <a:gd name="connsiteX2" fmla="*/ 1714500 w 1714500"/>
              <a:gd name="connsiteY2" fmla="*/ 762000 h 1895475"/>
              <a:gd name="connsiteX3" fmla="*/ 638175 w 1714500"/>
              <a:gd name="connsiteY3" fmla="*/ 1895475 h 1895475"/>
              <a:gd name="connsiteX4" fmla="*/ 19050 w 1714500"/>
              <a:gd name="connsiteY4" fmla="*/ 847725 h 1895475"/>
              <a:gd name="connsiteX0" fmla="*/ 0 w 1714500"/>
              <a:gd name="connsiteY0" fmla="*/ 895350 h 1895475"/>
              <a:gd name="connsiteX1" fmla="*/ 714375 w 1714500"/>
              <a:gd name="connsiteY1" fmla="*/ 0 h 1895475"/>
              <a:gd name="connsiteX2" fmla="*/ 1714500 w 1714500"/>
              <a:gd name="connsiteY2" fmla="*/ 762000 h 1895475"/>
              <a:gd name="connsiteX3" fmla="*/ 638175 w 1714500"/>
              <a:gd name="connsiteY3" fmla="*/ 1895475 h 1895475"/>
              <a:gd name="connsiteX4" fmla="*/ 19050 w 1714500"/>
              <a:gd name="connsiteY4" fmla="*/ 847725 h 1895475"/>
              <a:gd name="connsiteX5" fmla="*/ 0 w 1714500"/>
              <a:gd name="connsiteY5" fmla="*/ 895350 h 1895475"/>
              <a:gd name="connsiteX0" fmla="*/ 0 w 1714500"/>
              <a:gd name="connsiteY0" fmla="*/ 1047750 h 1895475"/>
              <a:gd name="connsiteX1" fmla="*/ 714375 w 1714500"/>
              <a:gd name="connsiteY1" fmla="*/ 0 h 1895475"/>
              <a:gd name="connsiteX2" fmla="*/ 1714500 w 1714500"/>
              <a:gd name="connsiteY2" fmla="*/ 762000 h 1895475"/>
              <a:gd name="connsiteX3" fmla="*/ 638175 w 1714500"/>
              <a:gd name="connsiteY3" fmla="*/ 1895475 h 1895475"/>
              <a:gd name="connsiteX4" fmla="*/ 19050 w 1714500"/>
              <a:gd name="connsiteY4" fmla="*/ 847725 h 1895475"/>
              <a:gd name="connsiteX5" fmla="*/ 0 w 1714500"/>
              <a:gd name="connsiteY5" fmla="*/ 1047750 h 1895475"/>
              <a:gd name="connsiteX0" fmla="*/ 57150 w 1695450"/>
              <a:gd name="connsiteY0" fmla="*/ 666750 h 1895475"/>
              <a:gd name="connsiteX1" fmla="*/ 695325 w 1695450"/>
              <a:gd name="connsiteY1" fmla="*/ 0 h 1895475"/>
              <a:gd name="connsiteX2" fmla="*/ 1695450 w 1695450"/>
              <a:gd name="connsiteY2" fmla="*/ 762000 h 1895475"/>
              <a:gd name="connsiteX3" fmla="*/ 619125 w 1695450"/>
              <a:gd name="connsiteY3" fmla="*/ 1895475 h 1895475"/>
              <a:gd name="connsiteX4" fmla="*/ 0 w 1695450"/>
              <a:gd name="connsiteY4" fmla="*/ 847725 h 1895475"/>
              <a:gd name="connsiteX5" fmla="*/ 57150 w 1695450"/>
              <a:gd name="connsiteY5" fmla="*/ 666750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5450" h="1895475">
                <a:moveTo>
                  <a:pt x="57150" y="666750"/>
                </a:moveTo>
                <a:lnTo>
                  <a:pt x="695325" y="0"/>
                </a:lnTo>
                <a:lnTo>
                  <a:pt x="1695450" y="762000"/>
                </a:lnTo>
                <a:lnTo>
                  <a:pt x="619125" y="1895475"/>
                </a:lnTo>
                <a:lnTo>
                  <a:pt x="0" y="847725"/>
                </a:lnTo>
                <a:lnTo>
                  <a:pt x="57150" y="666750"/>
                </a:lnTo>
                <a:close/>
              </a:path>
            </a:pathLst>
          </a:custGeom>
          <a:solidFill>
            <a:schemeClr val="tx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cxnSp>
        <p:nvCxnSpPr>
          <p:cNvPr id="40" name="Straight Connector 39"/>
          <p:cNvCxnSpPr/>
          <p:nvPr/>
        </p:nvCxnSpPr>
        <p:spPr bwMode="auto">
          <a:xfrm>
            <a:off x="8420100" y="5334000"/>
            <a:ext cx="571500" cy="1588"/>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41" name="Straight Connector 40"/>
          <p:cNvCxnSpPr/>
          <p:nvPr/>
        </p:nvCxnSpPr>
        <p:spPr bwMode="auto">
          <a:xfrm rot="16200000" flipV="1">
            <a:off x="8686800" y="5029200"/>
            <a:ext cx="457200" cy="152400"/>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42" name="Straight Connector 41"/>
          <p:cNvCxnSpPr/>
          <p:nvPr/>
        </p:nvCxnSpPr>
        <p:spPr bwMode="auto">
          <a:xfrm rot="10800000" flipV="1">
            <a:off x="8001000" y="4876800"/>
            <a:ext cx="838200" cy="7620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43" name="Oval 42"/>
          <p:cNvSpPr/>
          <p:nvPr/>
        </p:nvSpPr>
        <p:spPr bwMode="auto">
          <a:xfrm>
            <a:off x="8229600" y="5638800"/>
            <a:ext cx="152400" cy="152400"/>
          </a:xfrm>
          <a:prstGeom prst="ellipse">
            <a:avLst/>
          </a:prstGeom>
          <a:solidFill>
            <a:schemeClr val="tx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e 127"/>
          <p:cNvGrpSpPr>
            <a:grpSpLocks/>
          </p:cNvGrpSpPr>
          <p:nvPr/>
        </p:nvGrpSpPr>
        <p:grpSpPr bwMode="auto">
          <a:xfrm>
            <a:off x="-71438" y="0"/>
            <a:ext cx="3714751" cy="985838"/>
            <a:chOff x="142844" y="4786322"/>
            <a:chExt cx="3714776" cy="985948"/>
          </a:xfrm>
        </p:grpSpPr>
        <p:pic>
          <p:nvPicPr>
            <p:cNvPr id="88100" name="Picture 16" descr="bluebox.png"/>
            <p:cNvPicPr>
              <a:picLocks noChangeAspect="1"/>
            </p:cNvPicPr>
            <p:nvPr/>
          </p:nvPicPr>
          <p:blipFill>
            <a:blip r:embed="rId3"/>
            <a:srcRect/>
            <a:stretch>
              <a:fillRect/>
            </a:stretch>
          </p:blipFill>
          <p:spPr bwMode="gray">
            <a:xfrm>
              <a:off x="142844" y="4857760"/>
              <a:ext cx="3714776" cy="857256"/>
            </a:xfrm>
            <a:prstGeom prst="rect">
              <a:avLst/>
            </a:prstGeom>
            <a:noFill/>
            <a:ln w="9525">
              <a:noFill/>
              <a:miter lim="800000"/>
              <a:headEnd/>
              <a:tailEnd/>
            </a:ln>
          </p:spPr>
        </p:pic>
        <p:sp>
          <p:nvSpPr>
            <p:cNvPr id="42" name="TextBox 833617"/>
            <p:cNvSpPr txBox="1">
              <a:spLocks noChangeArrowheads="1"/>
            </p:cNvSpPr>
            <p:nvPr/>
          </p:nvSpPr>
          <p:spPr bwMode="auto">
            <a:xfrm>
              <a:off x="1785919" y="4857760"/>
              <a:ext cx="1928825" cy="794064"/>
            </a:xfrm>
            <a:prstGeom prst="rect">
              <a:avLst/>
            </a:prstGeom>
            <a:noFill/>
            <a:ln w="9525">
              <a:noFill/>
              <a:miter lim="800000"/>
              <a:headEnd/>
              <a:tailEnd/>
            </a:ln>
          </p:spPr>
          <p:txBody>
            <a:bodyPr>
              <a:spAutoFit/>
            </a:bodyPr>
            <a:lstStyle/>
            <a:p>
              <a:pPr>
                <a:lnSpc>
                  <a:spcPct val="95000"/>
                </a:lnSpc>
                <a:spcBef>
                  <a:spcPct val="10000"/>
                </a:spcBef>
                <a:defRPr/>
              </a:pPr>
              <a:r>
                <a:rPr lang="fr-FR"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宋体" pitchFamily="2" charset="-122"/>
                  <a:cs typeface="Arial" charset="0"/>
                </a:rPr>
                <a:t>Décisionnel pour tous</a:t>
              </a:r>
            </a:p>
          </p:txBody>
        </p:sp>
        <p:grpSp>
          <p:nvGrpSpPr>
            <p:cNvPr id="3" name="Group 36"/>
            <p:cNvGrpSpPr>
              <a:grpSpLocks/>
            </p:cNvGrpSpPr>
            <p:nvPr/>
          </p:nvGrpSpPr>
          <p:grpSpPr bwMode="auto">
            <a:xfrm>
              <a:off x="142842" y="4786322"/>
              <a:ext cx="1478924" cy="985948"/>
              <a:chOff x="-45145" y="1788579"/>
              <a:chExt cx="1904743" cy="1269829"/>
            </a:xfrm>
          </p:grpSpPr>
          <p:pic>
            <p:nvPicPr>
              <p:cNvPr id="88103" name="Picture 6" descr="C:\Program Files\Microsoft Resource DVD Artwork\DVD_ART\Artwork_Imagery\HARDWARE_IMAGERY\Illustration - Misc Hardware\XML Icons\data.png"/>
              <p:cNvPicPr>
                <a:picLocks noChangeAspect="1" noChangeArrowheads="1"/>
              </p:cNvPicPr>
              <p:nvPr/>
            </p:nvPicPr>
            <p:blipFill>
              <a:blip r:embed="rId4"/>
              <a:srcRect/>
              <a:stretch>
                <a:fillRect/>
              </a:stretch>
            </p:blipFill>
            <p:spPr bwMode="gray">
              <a:xfrm>
                <a:off x="973969" y="1788579"/>
                <a:ext cx="885629" cy="756811"/>
              </a:xfrm>
              <a:prstGeom prst="rect">
                <a:avLst/>
              </a:prstGeom>
              <a:noFill/>
              <a:ln w="9525">
                <a:noFill/>
                <a:miter lim="800000"/>
                <a:headEnd/>
                <a:tailEnd/>
              </a:ln>
            </p:spPr>
          </p:pic>
          <p:pic>
            <p:nvPicPr>
              <p:cNvPr id="88104"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5"/>
              <a:srcRect/>
              <a:stretch>
                <a:fillRect/>
              </a:stretch>
            </p:blipFill>
            <p:spPr bwMode="gray">
              <a:xfrm>
                <a:off x="762000" y="2057400"/>
                <a:ext cx="881063" cy="881063"/>
              </a:xfrm>
              <a:prstGeom prst="rect">
                <a:avLst/>
              </a:prstGeom>
              <a:noFill/>
              <a:ln w="9525">
                <a:noFill/>
                <a:miter lim="800000"/>
                <a:headEnd/>
                <a:tailEnd/>
              </a:ln>
            </p:spPr>
          </p:pic>
          <p:pic>
            <p:nvPicPr>
              <p:cNvPr id="88105" name="Picture 11" descr="C:\Program Files\Microsoft Resource DVD Artwork\DVD_ART\Artwork_Imagery\Shapes and Graphics\Arrows - arrow\Curved\orange and yellow shadowed bottom arrow.png"/>
              <p:cNvPicPr>
                <a:picLocks noChangeAspect="1" noChangeArrowheads="1"/>
              </p:cNvPicPr>
              <p:nvPr/>
            </p:nvPicPr>
            <p:blipFill>
              <a:blip r:embed="rId6"/>
              <a:srcRect/>
              <a:stretch>
                <a:fillRect/>
              </a:stretch>
            </p:blipFill>
            <p:spPr bwMode="gray">
              <a:xfrm rot="-1679022">
                <a:off x="438150" y="2577009"/>
                <a:ext cx="863601" cy="481399"/>
              </a:xfrm>
              <a:prstGeom prst="rect">
                <a:avLst/>
              </a:prstGeom>
              <a:noFill/>
              <a:ln w="9525">
                <a:noFill/>
                <a:miter lim="800000"/>
                <a:headEnd/>
                <a:tailEnd/>
              </a:ln>
            </p:spPr>
          </p:pic>
          <p:pic>
            <p:nvPicPr>
              <p:cNvPr id="88106"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7"/>
              <a:srcRect/>
              <a:stretch>
                <a:fillRect/>
              </a:stretch>
            </p:blipFill>
            <p:spPr bwMode="gray">
              <a:xfrm>
                <a:off x="645459" y="2624043"/>
                <a:ext cx="417979" cy="417979"/>
              </a:xfrm>
              <a:prstGeom prst="rect">
                <a:avLst/>
              </a:prstGeom>
              <a:noFill/>
              <a:ln w="9525">
                <a:noFill/>
                <a:miter lim="800000"/>
                <a:headEnd/>
                <a:tailEnd/>
              </a:ln>
            </p:spPr>
          </p:pic>
          <p:pic>
            <p:nvPicPr>
              <p:cNvPr id="88107" name="Picture 11" descr="C:\Program Files\Microsoft Resource DVD Artwork\DVD_ART\Artwork_Imagery\Shapes and Graphics\Arrows - arrow\Curved\orange and yellow shadowed bottom arrow.png"/>
              <p:cNvPicPr>
                <a:picLocks noChangeAspect="1" noChangeArrowheads="1"/>
              </p:cNvPicPr>
              <p:nvPr/>
            </p:nvPicPr>
            <p:blipFill>
              <a:blip r:embed="rId6"/>
              <a:srcRect/>
              <a:stretch>
                <a:fillRect/>
              </a:stretch>
            </p:blipFill>
            <p:spPr bwMode="gray">
              <a:xfrm rot="8281635">
                <a:off x="229197" y="1945124"/>
                <a:ext cx="863601" cy="481399"/>
              </a:xfrm>
              <a:prstGeom prst="rect">
                <a:avLst/>
              </a:prstGeom>
              <a:noFill/>
              <a:ln w="9525">
                <a:noFill/>
                <a:miter lim="800000"/>
                <a:headEnd/>
                <a:tailEnd/>
              </a:ln>
            </p:spPr>
          </p:pic>
          <p:pic>
            <p:nvPicPr>
              <p:cNvPr id="88108" name="Picture 3" descr="C:\Program Files\Microsoft Resource DVD Artwork\DVD_ART\Artwork_Imagery\HARDWARE_IMAGERY\Illustration - Misc Hardware\Windows Vista Illustration Icons\Ann Help.png"/>
              <p:cNvPicPr>
                <a:picLocks noChangeAspect="1" noChangeArrowheads="1"/>
              </p:cNvPicPr>
              <p:nvPr/>
            </p:nvPicPr>
            <p:blipFill>
              <a:blip r:embed="rId8"/>
              <a:srcRect/>
              <a:stretch>
                <a:fillRect/>
              </a:stretch>
            </p:blipFill>
            <p:spPr bwMode="gray">
              <a:xfrm>
                <a:off x="465044" y="1958788"/>
                <a:ext cx="381000" cy="381000"/>
              </a:xfrm>
              <a:prstGeom prst="rect">
                <a:avLst/>
              </a:prstGeom>
              <a:noFill/>
              <a:ln w="9525">
                <a:noFill/>
                <a:miter lim="800000"/>
                <a:headEnd/>
                <a:tailEnd/>
              </a:ln>
            </p:spPr>
          </p:pic>
          <p:pic>
            <p:nvPicPr>
              <p:cNvPr id="88109"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9"/>
              <a:srcRect/>
              <a:stretch>
                <a:fillRect/>
              </a:stretch>
            </p:blipFill>
            <p:spPr bwMode="gray">
              <a:xfrm>
                <a:off x="-45145" y="1981200"/>
                <a:ext cx="883345" cy="914400"/>
              </a:xfrm>
              <a:prstGeom prst="rect">
                <a:avLst/>
              </a:prstGeom>
              <a:noFill/>
              <a:ln w="9525">
                <a:noFill/>
                <a:miter lim="800000"/>
                <a:headEnd/>
                <a:tailEnd/>
              </a:ln>
            </p:spPr>
          </p:pic>
        </p:grpSp>
      </p:grpSp>
      <p:pic>
        <p:nvPicPr>
          <p:cNvPr id="88066" name="Image 69" descr="cylinder blue dark.png"/>
          <p:cNvPicPr>
            <a:picLocks noChangeAspect="1"/>
          </p:cNvPicPr>
          <p:nvPr/>
        </p:nvPicPr>
        <p:blipFill>
          <a:blip r:embed="rId10"/>
          <a:srcRect/>
          <a:stretch>
            <a:fillRect/>
          </a:stretch>
        </p:blipFill>
        <p:spPr bwMode="auto">
          <a:xfrm>
            <a:off x="357188" y="5324475"/>
            <a:ext cx="1857375" cy="1000125"/>
          </a:xfrm>
          <a:prstGeom prst="rect">
            <a:avLst/>
          </a:prstGeom>
          <a:noFill/>
          <a:ln w="9525">
            <a:noFill/>
            <a:miter lim="800000"/>
            <a:headEnd/>
            <a:tailEnd/>
          </a:ln>
        </p:spPr>
      </p:pic>
      <p:pic>
        <p:nvPicPr>
          <p:cNvPr id="88067" name="Image 70" descr="cylinder blue dark.png"/>
          <p:cNvPicPr>
            <a:picLocks noChangeAspect="1"/>
          </p:cNvPicPr>
          <p:nvPr/>
        </p:nvPicPr>
        <p:blipFill>
          <a:blip r:embed="rId10"/>
          <a:srcRect/>
          <a:stretch>
            <a:fillRect/>
          </a:stretch>
        </p:blipFill>
        <p:spPr bwMode="auto">
          <a:xfrm>
            <a:off x="357188" y="3975100"/>
            <a:ext cx="1857375" cy="1130300"/>
          </a:xfrm>
          <a:prstGeom prst="rect">
            <a:avLst/>
          </a:prstGeom>
          <a:noFill/>
          <a:ln w="9525">
            <a:noFill/>
            <a:miter lim="800000"/>
            <a:headEnd/>
            <a:tailEnd/>
          </a:ln>
        </p:spPr>
      </p:pic>
      <p:pic>
        <p:nvPicPr>
          <p:cNvPr id="88068" name="Image 68" descr="cylinder blue dark.png"/>
          <p:cNvPicPr>
            <a:picLocks noChangeAspect="1"/>
          </p:cNvPicPr>
          <p:nvPr/>
        </p:nvPicPr>
        <p:blipFill>
          <a:blip r:embed="rId10"/>
          <a:srcRect/>
          <a:stretch>
            <a:fillRect/>
          </a:stretch>
        </p:blipFill>
        <p:spPr bwMode="auto">
          <a:xfrm>
            <a:off x="320675" y="3087688"/>
            <a:ext cx="1857375" cy="785812"/>
          </a:xfrm>
          <a:prstGeom prst="rect">
            <a:avLst/>
          </a:prstGeom>
          <a:noFill/>
          <a:ln w="9525">
            <a:noFill/>
            <a:miter lim="800000"/>
            <a:headEnd/>
            <a:tailEnd/>
          </a:ln>
        </p:spPr>
      </p:pic>
      <p:sp>
        <p:nvSpPr>
          <p:cNvPr id="67" name="Rounded Rectangle 66"/>
          <p:cNvSpPr/>
          <p:nvPr/>
        </p:nvSpPr>
        <p:spPr bwMode="blackGray">
          <a:xfrm>
            <a:off x="200796" y="1712310"/>
            <a:ext cx="8100884" cy="1304357"/>
          </a:xfrm>
          <a:prstGeom prst="roundRect">
            <a:avLst/>
          </a:prstGeom>
          <a:noFill/>
          <a:ln>
            <a:solidFill>
              <a:schemeClr val="tx1"/>
            </a:solid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97231" tIns="48616" rIns="97231" bIns="48616" anchor="ctr"/>
          <a:lstStyle/>
          <a:p>
            <a:pPr algn="ctr" defTabSz="972028">
              <a:defRPr/>
            </a:pPr>
            <a:endParaRPr lang="fr-FR" sz="2500" dirty="0">
              <a:solidFill>
                <a:schemeClr val="tx1"/>
              </a:solidFill>
              <a:effectLst>
                <a:outerShdw blurRad="38100" dist="38100" dir="2700000" algn="tl">
                  <a:srgbClr val="000000">
                    <a:alpha val="43137"/>
                  </a:srgbClr>
                </a:outerShdw>
              </a:effectLst>
            </a:endParaRPr>
          </a:p>
        </p:txBody>
      </p:sp>
      <p:sp>
        <p:nvSpPr>
          <p:cNvPr id="21" name="TextBox 20"/>
          <p:cNvSpPr txBox="1">
            <a:spLocks noChangeArrowheads="1"/>
          </p:cNvSpPr>
          <p:nvPr/>
        </p:nvSpPr>
        <p:spPr bwMode="auto">
          <a:xfrm>
            <a:off x="2714625" y="1971675"/>
            <a:ext cx="2847975" cy="501650"/>
          </a:xfrm>
          <a:prstGeom prst="rect">
            <a:avLst/>
          </a:prstGeom>
          <a:noFill/>
          <a:ln w="9525">
            <a:noFill/>
            <a:miter lim="800000"/>
            <a:headEnd/>
            <a:tailEnd/>
          </a:ln>
        </p:spPr>
        <p:txBody>
          <a:bodyPr lIns="81026" tIns="40513" rIns="81026" bIns="40513">
            <a:spAutoFit/>
          </a:bodyPr>
          <a:lstStyle/>
          <a:p>
            <a:pPr marL="98425" indent="-98425">
              <a:buFont typeface="Arial" pitchFamily="34" charset="0"/>
              <a:buChar char="•"/>
            </a:pPr>
            <a:r>
              <a:rPr lang="fr-FR" sz="1200"/>
              <a:t>Tables partitionnées</a:t>
            </a:r>
          </a:p>
          <a:p>
            <a:pPr marL="98425" indent="-98425">
              <a:spcBef>
                <a:spcPts val="400"/>
              </a:spcBef>
              <a:buFont typeface="Arial" pitchFamily="34" charset="0"/>
              <a:buChar char="•"/>
            </a:pPr>
            <a:r>
              <a:rPr lang="fr-FR" sz="1200"/>
              <a:t>Opérations en ligne</a:t>
            </a:r>
          </a:p>
        </p:txBody>
      </p:sp>
      <p:sp>
        <p:nvSpPr>
          <p:cNvPr id="26" name="Rectangle 25"/>
          <p:cNvSpPr>
            <a:spLocks noChangeArrowheads="1"/>
          </p:cNvSpPr>
          <p:nvPr/>
        </p:nvSpPr>
        <p:spPr bwMode="auto">
          <a:xfrm>
            <a:off x="5573713" y="1676400"/>
            <a:ext cx="3036887" cy="1425575"/>
          </a:xfrm>
          <a:prstGeom prst="rect">
            <a:avLst/>
          </a:prstGeom>
          <a:noFill/>
          <a:ln w="9525">
            <a:noFill/>
            <a:miter lim="800000"/>
            <a:headEnd/>
            <a:tailEnd/>
          </a:ln>
        </p:spPr>
        <p:txBody>
          <a:bodyPr lIns="81026" tIns="40513" rIns="81026" bIns="40513">
            <a:spAutoFit/>
          </a:bodyPr>
          <a:lstStyle/>
          <a:p>
            <a:pPr marL="98425" lvl="1" indent="-98425">
              <a:buFont typeface="Arial" pitchFamily="34" charset="0"/>
              <a:buChar char="•"/>
            </a:pPr>
            <a:r>
              <a:rPr lang="fr-FR" sz="1200"/>
              <a:t>Optimisations Tables partitionnées</a:t>
            </a:r>
          </a:p>
          <a:p>
            <a:pPr marL="98425" lvl="1" indent="-98425">
              <a:buFont typeface="Arial" pitchFamily="34" charset="0"/>
              <a:buChar char="•"/>
            </a:pPr>
            <a:r>
              <a:rPr lang="fr-FR" sz="1200"/>
              <a:t>Optimisation Jointure en étoile</a:t>
            </a:r>
          </a:p>
          <a:p>
            <a:pPr marL="98425" lvl="1" indent="-98425">
              <a:buFont typeface="Arial" pitchFamily="34" charset="0"/>
              <a:buChar char="•"/>
            </a:pPr>
            <a:r>
              <a:rPr lang="fr-FR" sz="1200"/>
              <a:t>Colonnes avec données clairsemées</a:t>
            </a:r>
          </a:p>
          <a:p>
            <a:pPr marL="98425" lvl="1" indent="-98425">
              <a:buFont typeface="Arial" pitchFamily="34" charset="0"/>
              <a:buChar char="•"/>
            </a:pPr>
            <a:r>
              <a:rPr lang="fr-FR" sz="1200"/>
              <a:t>INSERT sur  DML</a:t>
            </a:r>
          </a:p>
          <a:p>
            <a:pPr marL="98425" lvl="1" indent="-98425">
              <a:buFont typeface="Arial" pitchFamily="34" charset="0"/>
              <a:buChar char="•"/>
            </a:pPr>
            <a:r>
              <a:rPr lang="fr-FR" sz="1200"/>
              <a:t>Gestionnaire de ressources</a:t>
            </a:r>
          </a:p>
          <a:p>
            <a:pPr marL="98425" lvl="1" indent="-98425">
              <a:spcBef>
                <a:spcPts val="400"/>
              </a:spcBef>
              <a:buFont typeface="Arial" pitchFamily="34" charset="0"/>
              <a:buChar char="•"/>
            </a:pPr>
            <a:r>
              <a:rPr lang="fr-FR" sz="1200"/>
              <a:t>Compression des données</a:t>
            </a:r>
          </a:p>
          <a:p>
            <a:pPr marL="98425" lvl="1" indent="-98425">
              <a:buFont typeface="Arial" pitchFamily="34" charset="0"/>
              <a:buChar char="•"/>
            </a:pPr>
            <a:endParaRPr lang="fr-FR" sz="1200"/>
          </a:p>
        </p:txBody>
      </p:sp>
      <p:sp>
        <p:nvSpPr>
          <p:cNvPr id="64" name="Rounded Rectangle 63"/>
          <p:cNvSpPr/>
          <p:nvPr/>
        </p:nvSpPr>
        <p:spPr bwMode="blackGray">
          <a:xfrm>
            <a:off x="200796" y="5315207"/>
            <a:ext cx="8100884" cy="1009393"/>
          </a:xfrm>
          <a:prstGeom prst="roundRect">
            <a:avLst/>
          </a:prstGeom>
          <a:noFill/>
          <a:ln>
            <a:solidFill>
              <a:schemeClr val="tx1"/>
            </a:solid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97231" tIns="48616" rIns="97231" bIns="48616" anchor="ctr"/>
          <a:lstStyle/>
          <a:p>
            <a:pPr algn="ctr" defTabSz="972028">
              <a:defRPr/>
            </a:pPr>
            <a:endParaRPr lang="fr-FR" sz="2500" dirty="0">
              <a:solidFill>
                <a:schemeClr val="tx1"/>
              </a:solidFill>
              <a:effectLst>
                <a:outerShdw blurRad="38100" dist="38100" dir="2700000" algn="tl">
                  <a:srgbClr val="000000">
                    <a:alpha val="43137"/>
                  </a:srgbClr>
                </a:outerShdw>
              </a:effectLst>
            </a:endParaRPr>
          </a:p>
        </p:txBody>
      </p:sp>
      <p:sp>
        <p:nvSpPr>
          <p:cNvPr id="25" name="Rectangle 24"/>
          <p:cNvSpPr>
            <a:spLocks noChangeArrowheads="1"/>
          </p:cNvSpPr>
          <p:nvPr/>
        </p:nvSpPr>
        <p:spPr bwMode="auto">
          <a:xfrm>
            <a:off x="5573713" y="5334000"/>
            <a:ext cx="2732087" cy="820738"/>
          </a:xfrm>
          <a:prstGeom prst="rect">
            <a:avLst/>
          </a:prstGeom>
          <a:noFill/>
          <a:ln w="9525">
            <a:noFill/>
            <a:miter lim="800000"/>
            <a:headEnd/>
            <a:tailEnd/>
          </a:ln>
        </p:spPr>
        <p:txBody>
          <a:bodyPr lIns="81026" tIns="40513" rIns="81026" bIns="40513">
            <a:spAutoFit/>
          </a:bodyPr>
          <a:lstStyle/>
          <a:p>
            <a:pPr marL="98425" indent="-98425">
              <a:buFont typeface="Arial" pitchFamily="34" charset="0"/>
              <a:buChar char="•"/>
            </a:pPr>
            <a:r>
              <a:rPr lang="fr-FR" sz="1200" i="1"/>
              <a:t>Création de rapports dans Word</a:t>
            </a:r>
          </a:p>
          <a:p>
            <a:pPr marL="98425" indent="-98425">
              <a:buFont typeface="Arial" pitchFamily="34" charset="0"/>
              <a:buChar char="•"/>
            </a:pPr>
            <a:r>
              <a:rPr lang="fr-FR" sz="1200" i="1"/>
              <a:t>Nouveaux contrôles : Tablix, Dundas</a:t>
            </a:r>
          </a:p>
          <a:p>
            <a:pPr marL="98425" indent="-98425">
              <a:buFont typeface="Arial" pitchFamily="34" charset="0"/>
              <a:buChar char="•"/>
            </a:pPr>
            <a:r>
              <a:rPr lang="fr-FR" sz="1200"/>
              <a:t>Nouveau moteur de rapports</a:t>
            </a:r>
          </a:p>
          <a:p>
            <a:pPr marL="98425" indent="-98425">
              <a:buFont typeface="Arial" pitchFamily="34" charset="0"/>
              <a:buChar char="•"/>
            </a:pPr>
            <a:endParaRPr lang="fr-FR" sz="1200" i="1"/>
          </a:p>
        </p:txBody>
      </p:sp>
      <p:sp>
        <p:nvSpPr>
          <p:cNvPr id="88078" name="TextBox 38"/>
          <p:cNvSpPr txBox="1">
            <a:spLocks noChangeArrowheads="1"/>
          </p:cNvSpPr>
          <p:nvPr/>
        </p:nvSpPr>
        <p:spPr bwMode="auto">
          <a:xfrm>
            <a:off x="776288" y="5795963"/>
            <a:ext cx="960437" cy="300037"/>
          </a:xfrm>
          <a:prstGeom prst="rect">
            <a:avLst/>
          </a:prstGeom>
          <a:noFill/>
          <a:ln w="9525">
            <a:noFill/>
            <a:miter lim="800000"/>
            <a:headEnd/>
            <a:tailEnd/>
          </a:ln>
        </p:spPr>
        <p:txBody>
          <a:bodyPr wrap="none" lIns="81026" tIns="40513" rIns="81026" bIns="40513">
            <a:spAutoFit/>
          </a:bodyPr>
          <a:lstStyle/>
          <a:p>
            <a:pPr algn="ctr"/>
            <a:r>
              <a:rPr lang="fr-FR" sz="1400" b="1"/>
              <a:t>Rapports</a:t>
            </a:r>
          </a:p>
        </p:txBody>
      </p:sp>
      <p:sp>
        <p:nvSpPr>
          <p:cNvPr id="88079" name="TextBox 60"/>
          <p:cNvSpPr txBox="1">
            <a:spLocks noChangeArrowheads="1"/>
          </p:cNvSpPr>
          <p:nvPr/>
        </p:nvSpPr>
        <p:spPr bwMode="auto">
          <a:xfrm>
            <a:off x="2714625" y="5453063"/>
            <a:ext cx="1939925" cy="852487"/>
          </a:xfrm>
          <a:prstGeom prst="rect">
            <a:avLst/>
          </a:prstGeom>
          <a:noFill/>
          <a:ln w="9525">
            <a:noFill/>
            <a:miter lim="800000"/>
            <a:headEnd/>
            <a:tailEnd/>
          </a:ln>
        </p:spPr>
        <p:txBody>
          <a:bodyPr lIns="81026" tIns="40513" rIns="81026" bIns="40513">
            <a:spAutoFit/>
          </a:bodyPr>
          <a:lstStyle/>
          <a:p>
            <a:pPr marL="98425" indent="-98425">
              <a:buFont typeface="Arial" pitchFamily="34" charset="0"/>
              <a:buChar char="•"/>
            </a:pPr>
            <a:r>
              <a:rPr lang="fr-FR" sz="1200"/>
              <a:t>Nouvelles interactions utilisateurs</a:t>
            </a:r>
          </a:p>
          <a:p>
            <a:pPr marL="98425" indent="-98425">
              <a:buFont typeface="Arial" pitchFamily="34" charset="0"/>
              <a:buChar char="•"/>
            </a:pPr>
            <a:r>
              <a:rPr lang="fr-FR" sz="1200"/>
              <a:t>Requêteur accessible </a:t>
            </a:r>
          </a:p>
          <a:p>
            <a:pPr marL="98425" indent="-98425"/>
            <a:r>
              <a:rPr lang="fr-FR" sz="1200"/>
              <a:t>  à tous : Report Builder</a:t>
            </a:r>
          </a:p>
        </p:txBody>
      </p:sp>
      <p:sp>
        <p:nvSpPr>
          <p:cNvPr id="65" name="Rounded Rectangle 64"/>
          <p:cNvSpPr/>
          <p:nvPr/>
        </p:nvSpPr>
        <p:spPr bwMode="blackGray">
          <a:xfrm>
            <a:off x="200796" y="3088105"/>
            <a:ext cx="8100884" cy="785818"/>
          </a:xfrm>
          <a:prstGeom prst="roundRect">
            <a:avLst/>
          </a:prstGeom>
          <a:noFill/>
          <a:ln>
            <a:solidFill>
              <a:schemeClr val="tx1"/>
            </a:solid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97231" tIns="48616" rIns="97231" bIns="48616" anchor="ctr"/>
          <a:lstStyle/>
          <a:p>
            <a:pPr algn="ctr" defTabSz="972028">
              <a:defRPr/>
            </a:pPr>
            <a:endParaRPr lang="fr-FR" sz="2500" dirty="0">
              <a:solidFill>
                <a:schemeClr val="tx1"/>
              </a:solidFill>
              <a:effectLst>
                <a:outerShdw blurRad="38100" dist="38100" dir="2700000" algn="tl">
                  <a:srgbClr val="000000">
                    <a:alpha val="43137"/>
                  </a:srgbClr>
                </a:outerShdw>
              </a:effectLst>
            </a:endParaRPr>
          </a:p>
        </p:txBody>
      </p:sp>
      <p:sp>
        <p:nvSpPr>
          <p:cNvPr id="20" name="TextBox 19"/>
          <p:cNvSpPr txBox="1">
            <a:spLocks noChangeArrowheads="1"/>
          </p:cNvSpPr>
          <p:nvPr/>
        </p:nvSpPr>
        <p:spPr bwMode="auto">
          <a:xfrm>
            <a:off x="2714625" y="3187700"/>
            <a:ext cx="2090738" cy="266700"/>
          </a:xfrm>
          <a:prstGeom prst="rect">
            <a:avLst/>
          </a:prstGeom>
          <a:noFill/>
          <a:ln w="9525">
            <a:noFill/>
            <a:miter lim="800000"/>
            <a:headEnd/>
            <a:tailEnd/>
          </a:ln>
        </p:spPr>
        <p:txBody>
          <a:bodyPr lIns="81026" tIns="40513" rIns="81026" bIns="40513">
            <a:spAutoFit/>
          </a:bodyPr>
          <a:lstStyle/>
          <a:p>
            <a:pPr marL="98425" indent="-98425">
              <a:buFont typeface="Arial" pitchFamily="34" charset="0"/>
              <a:buChar char="•"/>
            </a:pPr>
            <a:r>
              <a:rPr lang="fr-FR" sz="1200"/>
              <a:t>Nouvel ETL : SSIS</a:t>
            </a:r>
          </a:p>
        </p:txBody>
      </p:sp>
      <p:sp>
        <p:nvSpPr>
          <p:cNvPr id="88084" name="TextBox 53"/>
          <p:cNvSpPr txBox="1">
            <a:spLocks noChangeArrowheads="1"/>
          </p:cNvSpPr>
          <p:nvPr/>
        </p:nvSpPr>
        <p:spPr bwMode="auto">
          <a:xfrm>
            <a:off x="468313" y="3417888"/>
            <a:ext cx="1563687" cy="296862"/>
          </a:xfrm>
          <a:prstGeom prst="rect">
            <a:avLst/>
          </a:prstGeom>
          <a:noFill/>
          <a:ln w="9525">
            <a:noFill/>
            <a:miter lim="800000"/>
            <a:headEnd/>
            <a:tailEnd/>
          </a:ln>
        </p:spPr>
        <p:txBody>
          <a:bodyPr lIns="81026" tIns="40513" rIns="81026" bIns="40513">
            <a:spAutoFit/>
          </a:bodyPr>
          <a:lstStyle/>
          <a:p>
            <a:pPr algn="ctr"/>
            <a:r>
              <a:rPr lang="fr-FR" sz="1400" b="1"/>
              <a:t>ETL</a:t>
            </a:r>
          </a:p>
        </p:txBody>
      </p:sp>
      <p:sp>
        <p:nvSpPr>
          <p:cNvPr id="88085" name="Rectangle 61"/>
          <p:cNvSpPr>
            <a:spLocks noChangeArrowheads="1"/>
          </p:cNvSpPr>
          <p:nvPr/>
        </p:nvSpPr>
        <p:spPr bwMode="auto">
          <a:xfrm>
            <a:off x="5573713" y="3071813"/>
            <a:ext cx="2349500" cy="820737"/>
          </a:xfrm>
          <a:prstGeom prst="rect">
            <a:avLst/>
          </a:prstGeom>
          <a:noFill/>
          <a:ln w="9525">
            <a:noFill/>
            <a:miter lim="800000"/>
            <a:headEnd/>
            <a:tailEnd/>
          </a:ln>
        </p:spPr>
        <p:txBody>
          <a:bodyPr lIns="81026" tIns="40513" rIns="81026" bIns="40513">
            <a:spAutoFit/>
          </a:bodyPr>
          <a:lstStyle/>
          <a:p>
            <a:pPr marL="98425" lvl="1" indent="-98425">
              <a:buFont typeface="Arial" pitchFamily="34" charset="0"/>
              <a:buChar char="•"/>
            </a:pPr>
            <a:r>
              <a:rPr lang="fr-FR" sz="1200" i="1"/>
              <a:t>Optimisations SSIS</a:t>
            </a:r>
          </a:p>
          <a:p>
            <a:pPr marL="98425" lvl="1" indent="-98425">
              <a:buFont typeface="Arial" pitchFamily="34" charset="0"/>
              <a:buChar char="•"/>
            </a:pPr>
            <a:r>
              <a:rPr lang="fr-FR" sz="1200" i="1"/>
              <a:t>Change Data Capture (CDC)</a:t>
            </a:r>
          </a:p>
          <a:p>
            <a:pPr marL="98425" lvl="1" indent="-98425">
              <a:buFont typeface="Arial" pitchFamily="34" charset="0"/>
              <a:buChar char="•"/>
            </a:pPr>
            <a:r>
              <a:rPr lang="fr-FR" sz="1200"/>
              <a:t>Ordre MERGE</a:t>
            </a:r>
          </a:p>
          <a:p>
            <a:pPr marL="98425" lvl="1" indent="-98425">
              <a:buFont typeface="Arial" pitchFamily="34" charset="0"/>
              <a:buChar char="•"/>
            </a:pPr>
            <a:r>
              <a:rPr lang="fr-FR" sz="1200"/>
              <a:t>Journalisation minimale</a:t>
            </a:r>
          </a:p>
        </p:txBody>
      </p:sp>
      <p:sp>
        <p:nvSpPr>
          <p:cNvPr id="66" name="Rounded Rectangle 65"/>
          <p:cNvSpPr/>
          <p:nvPr/>
        </p:nvSpPr>
        <p:spPr bwMode="blackGray">
          <a:xfrm>
            <a:off x="200796" y="3975008"/>
            <a:ext cx="8100884" cy="1206592"/>
          </a:xfrm>
          <a:prstGeom prst="roundRect">
            <a:avLst/>
          </a:prstGeom>
          <a:noFill/>
          <a:ln>
            <a:solidFill>
              <a:schemeClr val="tx1"/>
            </a:solid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97231" tIns="48616" rIns="97231" bIns="48616" anchor="ctr"/>
          <a:lstStyle/>
          <a:p>
            <a:pPr algn="ctr" defTabSz="972028">
              <a:defRPr/>
            </a:pPr>
            <a:endParaRPr lang="fr-FR" sz="2500" dirty="0">
              <a:solidFill>
                <a:schemeClr val="tx1"/>
              </a:solidFill>
              <a:effectLst>
                <a:outerShdw blurRad="38100" dist="38100" dir="2700000" algn="tl">
                  <a:srgbClr val="000000">
                    <a:alpha val="43137"/>
                  </a:srgbClr>
                </a:outerShdw>
              </a:effectLst>
            </a:endParaRPr>
          </a:p>
        </p:txBody>
      </p:sp>
      <p:sp>
        <p:nvSpPr>
          <p:cNvPr id="88089" name="TextBox 56"/>
          <p:cNvSpPr txBox="1">
            <a:spLocks noChangeArrowheads="1"/>
          </p:cNvSpPr>
          <p:nvPr/>
        </p:nvSpPr>
        <p:spPr bwMode="auto">
          <a:xfrm>
            <a:off x="571500" y="4503738"/>
            <a:ext cx="1357313" cy="296862"/>
          </a:xfrm>
          <a:prstGeom prst="rect">
            <a:avLst/>
          </a:prstGeom>
          <a:noFill/>
          <a:ln w="9525">
            <a:noFill/>
            <a:miter lim="800000"/>
            <a:headEnd/>
            <a:tailEnd/>
          </a:ln>
        </p:spPr>
        <p:txBody>
          <a:bodyPr lIns="81026" tIns="40513" rIns="81026" bIns="40513">
            <a:spAutoFit/>
          </a:bodyPr>
          <a:lstStyle/>
          <a:p>
            <a:pPr algn="ctr"/>
            <a:r>
              <a:rPr lang="fr-FR" sz="1400" b="1"/>
              <a:t>Cubes  OLAP</a:t>
            </a:r>
          </a:p>
        </p:txBody>
      </p:sp>
      <p:sp>
        <p:nvSpPr>
          <p:cNvPr id="88090" name="TextBox 62"/>
          <p:cNvSpPr txBox="1">
            <a:spLocks noChangeArrowheads="1"/>
          </p:cNvSpPr>
          <p:nvPr/>
        </p:nvSpPr>
        <p:spPr bwMode="auto">
          <a:xfrm>
            <a:off x="5573713" y="4046538"/>
            <a:ext cx="2490787" cy="635000"/>
          </a:xfrm>
          <a:prstGeom prst="rect">
            <a:avLst/>
          </a:prstGeom>
          <a:noFill/>
          <a:ln w="9525">
            <a:noFill/>
            <a:miter lim="800000"/>
            <a:headEnd/>
            <a:tailEnd/>
          </a:ln>
        </p:spPr>
        <p:txBody>
          <a:bodyPr lIns="81026" tIns="40513" rIns="81026" bIns="40513">
            <a:spAutoFit/>
          </a:bodyPr>
          <a:lstStyle/>
          <a:p>
            <a:pPr marL="101600" lvl="1" indent="-101600">
              <a:buFont typeface="Arial" pitchFamily="34" charset="0"/>
              <a:buChar char="•"/>
            </a:pPr>
            <a:r>
              <a:rPr lang="fr-FR" sz="1200"/>
              <a:t>Optimisations performances SSAS</a:t>
            </a:r>
          </a:p>
          <a:p>
            <a:pPr marL="101600" lvl="1" indent="-101600">
              <a:buFont typeface="Arial" pitchFamily="34" charset="0"/>
              <a:buChar char="•"/>
            </a:pPr>
            <a:r>
              <a:rPr lang="fr-FR" sz="1200"/>
              <a:t>Sauvegardes SSAS optimisées</a:t>
            </a:r>
          </a:p>
        </p:txBody>
      </p:sp>
      <p:grpSp>
        <p:nvGrpSpPr>
          <p:cNvPr id="4" name="Groupe 46"/>
          <p:cNvGrpSpPr>
            <a:grpSpLocks/>
          </p:cNvGrpSpPr>
          <p:nvPr/>
        </p:nvGrpSpPr>
        <p:grpSpPr bwMode="auto">
          <a:xfrm>
            <a:off x="5289550" y="246063"/>
            <a:ext cx="2894013" cy="1582737"/>
            <a:chOff x="3811991" y="-1762125"/>
            <a:chExt cx="1330425" cy="820429"/>
          </a:xfrm>
        </p:grpSpPr>
        <p:pic>
          <p:nvPicPr>
            <p:cNvPr id="88098" name="Picture 3" descr="Z:\Clip_Installer\DVD_ART\Artwork_Imagery\Shapes and Graphics\Starburst\starburst 3.png"/>
            <p:cNvPicPr>
              <a:picLocks noChangeAspect="1" noChangeArrowheads="1"/>
            </p:cNvPicPr>
            <p:nvPr/>
          </p:nvPicPr>
          <p:blipFill>
            <a:blip r:embed="rId11"/>
            <a:srcRect/>
            <a:stretch>
              <a:fillRect/>
            </a:stretch>
          </p:blipFill>
          <p:spPr bwMode="auto">
            <a:xfrm>
              <a:off x="3811991" y="-1762125"/>
              <a:ext cx="1330425" cy="820429"/>
            </a:xfrm>
            <a:prstGeom prst="rect">
              <a:avLst/>
            </a:prstGeom>
            <a:noFill/>
            <a:ln w="9525">
              <a:noFill/>
              <a:miter lim="800000"/>
              <a:headEnd/>
              <a:tailEnd/>
            </a:ln>
          </p:spPr>
        </p:pic>
        <p:sp>
          <p:nvSpPr>
            <p:cNvPr id="88099" name="Rectangle 48"/>
            <p:cNvSpPr>
              <a:spLocks noChangeArrowheads="1"/>
            </p:cNvSpPr>
            <p:nvPr/>
          </p:nvSpPr>
          <p:spPr bwMode="auto">
            <a:xfrm rot="-300000">
              <a:off x="4055674" y="-1477572"/>
              <a:ext cx="949895" cy="334947"/>
            </a:xfrm>
            <a:prstGeom prst="rect">
              <a:avLst/>
            </a:prstGeom>
            <a:noFill/>
            <a:ln w="9525">
              <a:noFill/>
              <a:miter lim="800000"/>
              <a:headEnd/>
              <a:tailEnd/>
            </a:ln>
          </p:spPr>
          <p:txBody>
            <a:bodyPr>
              <a:spAutoFit/>
            </a:bodyPr>
            <a:lstStyle/>
            <a:p>
              <a:pPr algn="ctr"/>
              <a:r>
                <a:rPr lang="fr-FR"/>
                <a:t>SQL Server</a:t>
              </a:r>
            </a:p>
            <a:p>
              <a:pPr algn="ctr"/>
              <a:r>
                <a:rPr lang="fr-FR"/>
                <a:t>2008</a:t>
              </a:r>
            </a:p>
          </p:txBody>
        </p:sp>
      </p:grpSp>
      <p:grpSp>
        <p:nvGrpSpPr>
          <p:cNvPr id="5" name="Groupe 49"/>
          <p:cNvGrpSpPr>
            <a:grpSpLocks/>
          </p:cNvGrpSpPr>
          <p:nvPr/>
        </p:nvGrpSpPr>
        <p:grpSpPr bwMode="auto">
          <a:xfrm>
            <a:off x="2698750" y="571500"/>
            <a:ext cx="2627313" cy="1319213"/>
            <a:chOff x="2698150" y="769496"/>
            <a:chExt cx="2627666" cy="1319875"/>
          </a:xfrm>
        </p:grpSpPr>
        <p:pic>
          <p:nvPicPr>
            <p:cNvPr id="88096" name="Rectangle 25650"/>
            <p:cNvPicPr>
              <a:picLocks noChangeAspect="1" noChangeArrowheads="1"/>
            </p:cNvPicPr>
            <p:nvPr/>
          </p:nvPicPr>
          <p:blipFill>
            <a:blip r:embed="rId12"/>
            <a:srcRect/>
            <a:stretch>
              <a:fillRect/>
            </a:stretch>
          </p:blipFill>
          <p:spPr bwMode="auto">
            <a:xfrm rot="-180000">
              <a:off x="2698150" y="769496"/>
              <a:ext cx="2627666" cy="1319875"/>
            </a:xfrm>
            <a:prstGeom prst="rect">
              <a:avLst/>
            </a:prstGeom>
            <a:noFill/>
            <a:ln w="9525">
              <a:noFill/>
              <a:miter lim="800000"/>
              <a:headEnd/>
              <a:tailEnd/>
            </a:ln>
          </p:spPr>
        </p:pic>
        <p:sp>
          <p:nvSpPr>
            <p:cNvPr id="88097" name="Rectangle 51"/>
            <p:cNvSpPr>
              <a:spLocks noChangeArrowheads="1"/>
            </p:cNvSpPr>
            <p:nvPr/>
          </p:nvSpPr>
          <p:spPr bwMode="auto">
            <a:xfrm rot="-180000">
              <a:off x="3116040" y="1108830"/>
              <a:ext cx="1791888" cy="641201"/>
            </a:xfrm>
            <a:prstGeom prst="rect">
              <a:avLst/>
            </a:prstGeom>
            <a:noFill/>
            <a:ln w="9525">
              <a:noFill/>
              <a:miter lim="800000"/>
              <a:headEnd/>
              <a:tailEnd/>
            </a:ln>
          </p:spPr>
          <p:txBody>
            <a:bodyPr>
              <a:spAutoFit/>
            </a:bodyPr>
            <a:lstStyle/>
            <a:p>
              <a:pPr algn="ctr"/>
              <a:r>
                <a:rPr lang="fr-FR"/>
                <a:t>SQL Server 2005</a:t>
              </a:r>
            </a:p>
          </p:txBody>
        </p:sp>
      </p:grpSp>
      <p:pic>
        <p:nvPicPr>
          <p:cNvPr id="88093" name="Image 67" descr="cylinder blue dark.png"/>
          <p:cNvPicPr>
            <a:picLocks noChangeAspect="1"/>
          </p:cNvPicPr>
          <p:nvPr/>
        </p:nvPicPr>
        <p:blipFill>
          <a:blip r:embed="rId10"/>
          <a:srcRect/>
          <a:stretch>
            <a:fillRect/>
          </a:stretch>
        </p:blipFill>
        <p:spPr bwMode="auto">
          <a:xfrm>
            <a:off x="320675" y="1730375"/>
            <a:ext cx="1857375" cy="1198563"/>
          </a:xfrm>
          <a:prstGeom prst="rect">
            <a:avLst/>
          </a:prstGeom>
          <a:noFill/>
          <a:ln w="9525">
            <a:noFill/>
            <a:miter lim="800000"/>
            <a:headEnd/>
            <a:tailEnd/>
          </a:ln>
        </p:spPr>
      </p:pic>
      <p:sp>
        <p:nvSpPr>
          <p:cNvPr id="88094" name="TextBox 59"/>
          <p:cNvSpPr txBox="1">
            <a:spLocks noChangeArrowheads="1"/>
          </p:cNvSpPr>
          <p:nvPr/>
        </p:nvSpPr>
        <p:spPr bwMode="auto">
          <a:xfrm>
            <a:off x="463550" y="2201863"/>
            <a:ext cx="1571625" cy="517525"/>
          </a:xfrm>
          <a:prstGeom prst="rect">
            <a:avLst/>
          </a:prstGeom>
          <a:noFill/>
          <a:ln w="9525">
            <a:noFill/>
            <a:miter lim="800000"/>
            <a:headEnd/>
            <a:tailEnd/>
          </a:ln>
        </p:spPr>
        <p:txBody>
          <a:bodyPr lIns="81026" tIns="40513" rIns="81026" bIns="40513">
            <a:spAutoFit/>
          </a:bodyPr>
          <a:lstStyle/>
          <a:p>
            <a:pPr algn="ctr"/>
            <a:r>
              <a:rPr lang="fr-FR" sz="1400" b="1"/>
              <a:t>Entrepôt de données</a:t>
            </a:r>
          </a:p>
        </p:txBody>
      </p:sp>
      <p:sp>
        <p:nvSpPr>
          <p:cNvPr id="72" name="TextBox 19"/>
          <p:cNvSpPr txBox="1">
            <a:spLocks noChangeArrowheads="1"/>
          </p:cNvSpPr>
          <p:nvPr/>
        </p:nvSpPr>
        <p:spPr bwMode="auto">
          <a:xfrm>
            <a:off x="2714625" y="3971925"/>
            <a:ext cx="2857500" cy="1133475"/>
          </a:xfrm>
          <a:prstGeom prst="rect">
            <a:avLst/>
          </a:prstGeom>
          <a:noFill/>
          <a:ln w="9525">
            <a:noFill/>
            <a:miter lim="800000"/>
            <a:headEnd/>
            <a:tailEnd/>
          </a:ln>
        </p:spPr>
        <p:txBody>
          <a:bodyPr lIns="81026" tIns="40513" rIns="81026" bIns="40513">
            <a:spAutoFit/>
          </a:bodyPr>
          <a:lstStyle/>
          <a:p>
            <a:pPr marL="98425" indent="-98425">
              <a:buFont typeface="Arial" pitchFamily="34" charset="0"/>
              <a:buChar char="•"/>
            </a:pPr>
            <a:r>
              <a:rPr lang="fr-FR" sz="1200"/>
              <a:t>Nouveau modèle de données : UDM</a:t>
            </a:r>
          </a:p>
          <a:p>
            <a:pPr marL="98425" indent="-98425">
              <a:buFont typeface="Arial" pitchFamily="34" charset="0"/>
              <a:buChar char="•"/>
            </a:pPr>
            <a:r>
              <a:rPr lang="fr-FR" sz="1200"/>
              <a:t>Proactive caching</a:t>
            </a:r>
          </a:p>
          <a:p>
            <a:pPr marL="98425" indent="-98425">
              <a:spcBef>
                <a:spcPts val="1000"/>
              </a:spcBef>
              <a:buFont typeface="Arial" pitchFamily="34" charset="0"/>
              <a:buChar char="•"/>
            </a:pPr>
            <a:r>
              <a:rPr lang="fr-FR" sz="1200"/>
              <a:t>Nouveaux algorithmes de Datamining</a:t>
            </a:r>
          </a:p>
          <a:p>
            <a:pPr marL="98425" indent="-98425">
              <a:buFont typeface="Arial" pitchFamily="34" charset="0"/>
              <a:buChar char="•"/>
            </a:pPr>
            <a:r>
              <a:rPr lang="fr-FR" sz="1200"/>
              <a:t>Réécriture possible (</a:t>
            </a:r>
            <a:r>
              <a:rPr lang="fr-FR" sz="1200" i="1"/>
              <a:t>Write back)</a:t>
            </a:r>
          </a:p>
          <a:p>
            <a:pPr marL="98425" indent="-98425">
              <a:buFont typeface="Arial" pitchFamily="34" charset="0"/>
              <a:buChar char="•"/>
            </a:pPr>
            <a:r>
              <a:rPr lang="fr-FR" sz="1200"/>
              <a:t>Indicateur clé de performances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8" presetClass="emph" presetSubtype="0" fill="hold" nodeType="afterEffect">
                                  <p:stCondLst>
                                    <p:cond delay="0"/>
                                  </p:stCondLst>
                                  <p:iterate type="lt">
                                    <p:tmPct val="10000"/>
                                  </p:iterate>
                                  <p:childTnLst>
                                    <p:animClr clrSpc="rgb" dir="cw">
                                      <p:cBhvr override="childStyle">
                                        <p:cTn id="11" dur="500" fill="hold"/>
                                        <p:tgtEl>
                                          <p:spTgt spid="21">
                                            <p:txEl>
                                              <p:pRg st="0" end="0"/>
                                            </p:txEl>
                                          </p:spTgt>
                                        </p:tgtEl>
                                        <p:attrNameLst>
                                          <p:attrName>style.color</p:attrName>
                                        </p:attrNameLst>
                                      </p:cBhvr>
                                      <p:to>
                                        <a:srgbClr val="FF0000"/>
                                      </p:to>
                                    </p:animClr>
                                    <p:animClr clrSpc="rgb" dir="cw">
                                      <p:cBhvr>
                                        <p:cTn id="12" dur="500" fill="hold"/>
                                        <p:tgtEl>
                                          <p:spTgt spid="21">
                                            <p:txEl>
                                              <p:pRg st="0" end="0"/>
                                            </p:txEl>
                                          </p:spTgt>
                                        </p:tgtEl>
                                        <p:attrNameLst>
                                          <p:attrName>fillcolor</p:attrName>
                                        </p:attrNameLst>
                                      </p:cBhvr>
                                      <p:to>
                                        <a:srgbClr val="FF0000"/>
                                      </p:to>
                                    </p:animClr>
                                    <p:set>
                                      <p:cBhvr>
                                        <p:cTn id="13" dur="500" fill="hold"/>
                                        <p:tgtEl>
                                          <p:spTgt spid="21">
                                            <p:txEl>
                                              <p:pRg st="0" end="0"/>
                                            </p:txEl>
                                          </p:spTgt>
                                        </p:tgtEl>
                                        <p:attrNameLst>
                                          <p:attrName>fill.type</p:attrName>
                                        </p:attrNameLst>
                                      </p:cBhvr>
                                      <p:to>
                                        <p:strVal val="solid"/>
                                      </p:to>
                                    </p:set>
                                    <p:anim to="1.5" calcmode="lin" valueType="num">
                                      <p:cBhvr override="childStyle">
                                        <p:cTn id="14" dur="500" fill="hold"/>
                                        <p:tgtEl>
                                          <p:spTgt spid="21">
                                            <p:txEl>
                                              <p:pRg st="0" end="0"/>
                                            </p:txEl>
                                          </p:spTgt>
                                        </p:tgtEl>
                                        <p:attrNameLst>
                                          <p:attrName>style.fontSize</p:attrName>
                                        </p:attrNameLst>
                                      </p:cBhvr>
                                    </p:anim>
                                  </p:childTnLst>
                                </p:cTn>
                              </p:par>
                              <p:par>
                                <p:cTn id="15" presetID="5" presetClass="emph" presetSubtype="1" nodeType="withEffect">
                                  <p:stCondLst>
                                    <p:cond delay="0"/>
                                  </p:stCondLst>
                                  <p:iterate type="lt">
                                    <p:tmAbs val="0"/>
                                  </p:iterate>
                                  <p:childTnLst>
                                    <p:set>
                                      <p:cBhvr override="childStyle">
                                        <p:cTn id="16" dur="indefinite"/>
                                        <p:tgtEl>
                                          <p:spTgt spid="21">
                                            <p:txEl>
                                              <p:pRg st="0" end="0"/>
                                            </p:txEl>
                                          </p:spTgt>
                                        </p:tgtEl>
                                        <p:attrNameLst>
                                          <p:attrName>style.fontStyle</p:attrName>
                                        </p:attrNameLst>
                                      </p:cBhvr>
                                      <p:to>
                                        <p:strVal val="normal"/>
                                      </p:to>
                                    </p:set>
                                    <p:set>
                                      <p:cBhvr override="childStyle">
                                        <p:cTn id="17" dur="indefinite"/>
                                        <p:tgtEl>
                                          <p:spTgt spid="21">
                                            <p:txEl>
                                              <p:pRg st="0" end="0"/>
                                            </p:txEl>
                                          </p:spTgt>
                                        </p:tgtEl>
                                        <p:attrNameLst>
                                          <p:attrName>style.fontWeight</p:attrName>
                                        </p:attrNameLst>
                                      </p:cBhvr>
                                      <p:to>
                                        <p:strVal val="bold"/>
                                      </p:to>
                                    </p:set>
                                    <p:set>
                                      <p:cBhvr override="childStyle">
                                        <p:cTn id="18" dur="indefinite"/>
                                        <p:tgtEl>
                                          <p:spTgt spid="21">
                                            <p:txEl>
                                              <p:pRg st="0" end="0"/>
                                            </p:txEl>
                                          </p:spTgt>
                                        </p:tgtEl>
                                        <p:attrNameLst>
                                          <p:attrName>style.textDecorationUnderline</p:attrName>
                                        </p:attrNameLst>
                                      </p:cBhvr>
                                      <p:to>
                                        <p:strVal val="false"/>
                                      </p:to>
                                    </p:set>
                                  </p:childTnLst>
                                </p:cTn>
                              </p:par>
                            </p:childTnLst>
                          </p:cTn>
                        </p:par>
                        <p:par>
                          <p:cTn id="19" fill="hold">
                            <p:stCondLst>
                              <p:cond delay="2400"/>
                            </p:stCondLst>
                            <p:childTnLst>
                              <p:par>
                                <p:cTn id="20" presetID="28" presetClass="emph" presetSubtype="0" fill="hold" nodeType="afterEffect">
                                  <p:stCondLst>
                                    <p:cond delay="0"/>
                                  </p:stCondLst>
                                  <p:iterate type="lt">
                                    <p:tmPct val="10000"/>
                                  </p:iterate>
                                  <p:childTnLst>
                                    <p:animClr clrSpc="rgb" dir="cw">
                                      <p:cBhvr override="childStyle">
                                        <p:cTn id="21" dur="500" fill="hold"/>
                                        <p:tgtEl>
                                          <p:spTgt spid="20">
                                            <p:txEl>
                                              <p:pRg st="0" end="0"/>
                                            </p:txEl>
                                          </p:spTgt>
                                        </p:tgtEl>
                                        <p:attrNameLst>
                                          <p:attrName>style.color</p:attrName>
                                        </p:attrNameLst>
                                      </p:cBhvr>
                                      <p:to>
                                        <a:srgbClr val="FF0000"/>
                                      </p:to>
                                    </p:animClr>
                                    <p:animClr clrSpc="rgb" dir="cw">
                                      <p:cBhvr>
                                        <p:cTn id="22" dur="500" fill="hold"/>
                                        <p:tgtEl>
                                          <p:spTgt spid="20">
                                            <p:txEl>
                                              <p:pRg st="0" end="0"/>
                                            </p:txEl>
                                          </p:spTgt>
                                        </p:tgtEl>
                                        <p:attrNameLst>
                                          <p:attrName>fillcolor</p:attrName>
                                        </p:attrNameLst>
                                      </p:cBhvr>
                                      <p:to>
                                        <a:srgbClr val="FF0000"/>
                                      </p:to>
                                    </p:animClr>
                                    <p:set>
                                      <p:cBhvr>
                                        <p:cTn id="23" dur="500" fill="hold"/>
                                        <p:tgtEl>
                                          <p:spTgt spid="20">
                                            <p:txEl>
                                              <p:pRg st="0" end="0"/>
                                            </p:txEl>
                                          </p:spTgt>
                                        </p:tgtEl>
                                        <p:attrNameLst>
                                          <p:attrName>fill.type</p:attrName>
                                        </p:attrNameLst>
                                      </p:cBhvr>
                                      <p:to>
                                        <p:strVal val="solid"/>
                                      </p:to>
                                    </p:set>
                                    <p:anim to="1.5" calcmode="lin" valueType="num">
                                      <p:cBhvr override="childStyle">
                                        <p:cTn id="24" dur="500" fill="hold"/>
                                        <p:tgtEl>
                                          <p:spTgt spid="20">
                                            <p:txEl>
                                              <p:pRg st="0" end="0"/>
                                            </p:txEl>
                                          </p:spTgt>
                                        </p:tgtEl>
                                        <p:attrNameLst>
                                          <p:attrName>style.fontSize</p:attrName>
                                        </p:attrNameLst>
                                      </p:cBhvr>
                                    </p:anim>
                                  </p:childTnLst>
                                </p:cTn>
                              </p:par>
                              <p:par>
                                <p:cTn id="25" presetID="5" presetClass="emph" presetSubtype="1" nodeType="withEffect">
                                  <p:stCondLst>
                                    <p:cond delay="0"/>
                                  </p:stCondLst>
                                  <p:iterate type="lt">
                                    <p:tmAbs val="0"/>
                                  </p:iterate>
                                  <p:childTnLst>
                                    <p:set>
                                      <p:cBhvr override="childStyle">
                                        <p:cTn id="26" dur="indefinite"/>
                                        <p:tgtEl>
                                          <p:spTgt spid="20">
                                            <p:txEl>
                                              <p:pRg st="0" end="0"/>
                                            </p:txEl>
                                          </p:spTgt>
                                        </p:tgtEl>
                                        <p:attrNameLst>
                                          <p:attrName>style.fontStyle</p:attrName>
                                        </p:attrNameLst>
                                      </p:cBhvr>
                                      <p:to>
                                        <p:strVal val="normal"/>
                                      </p:to>
                                    </p:set>
                                    <p:set>
                                      <p:cBhvr override="childStyle">
                                        <p:cTn id="27" dur="indefinite"/>
                                        <p:tgtEl>
                                          <p:spTgt spid="20">
                                            <p:txEl>
                                              <p:pRg st="0" end="0"/>
                                            </p:txEl>
                                          </p:spTgt>
                                        </p:tgtEl>
                                        <p:attrNameLst>
                                          <p:attrName>style.fontWeight</p:attrName>
                                        </p:attrNameLst>
                                      </p:cBhvr>
                                      <p:to>
                                        <p:strVal val="bold"/>
                                      </p:to>
                                    </p:set>
                                    <p:set>
                                      <p:cBhvr override="childStyle">
                                        <p:cTn id="28" dur="indefinite"/>
                                        <p:tgtEl>
                                          <p:spTgt spid="20">
                                            <p:txEl>
                                              <p:pRg st="0" end="0"/>
                                            </p:txEl>
                                          </p:spTgt>
                                        </p:tgtEl>
                                        <p:attrNameLst>
                                          <p:attrName>style.textDecorationUnderline</p:attrName>
                                        </p:attrNameLst>
                                      </p:cBhvr>
                                      <p:to>
                                        <p:strVal val="false"/>
                                      </p:to>
                                    </p:set>
                                  </p:childTnLst>
                                </p:cTn>
                              </p:par>
                            </p:childTnLst>
                          </p:cTn>
                        </p:par>
                        <p:par>
                          <p:cTn id="29" fill="hold">
                            <p:stCondLst>
                              <p:cond delay="3550"/>
                            </p:stCondLst>
                            <p:childTnLst>
                              <p:par>
                                <p:cTn id="30" presetID="28" presetClass="emph" presetSubtype="0" fill="hold" nodeType="afterEffect">
                                  <p:stCondLst>
                                    <p:cond delay="0"/>
                                  </p:stCondLst>
                                  <p:iterate type="lt">
                                    <p:tmPct val="10000"/>
                                  </p:iterate>
                                  <p:childTnLst>
                                    <p:animClr clrSpc="rgb" dir="cw">
                                      <p:cBhvr override="childStyle">
                                        <p:cTn id="31" dur="500" fill="hold"/>
                                        <p:tgtEl>
                                          <p:spTgt spid="72">
                                            <p:txEl>
                                              <p:pRg st="0" end="0"/>
                                            </p:txEl>
                                          </p:spTgt>
                                        </p:tgtEl>
                                        <p:attrNameLst>
                                          <p:attrName>style.color</p:attrName>
                                        </p:attrNameLst>
                                      </p:cBhvr>
                                      <p:to>
                                        <a:srgbClr val="FF0000"/>
                                      </p:to>
                                    </p:animClr>
                                    <p:animClr clrSpc="rgb" dir="cw">
                                      <p:cBhvr>
                                        <p:cTn id="32" dur="500" fill="hold"/>
                                        <p:tgtEl>
                                          <p:spTgt spid="72">
                                            <p:txEl>
                                              <p:pRg st="0" end="0"/>
                                            </p:txEl>
                                          </p:spTgt>
                                        </p:tgtEl>
                                        <p:attrNameLst>
                                          <p:attrName>fillcolor</p:attrName>
                                        </p:attrNameLst>
                                      </p:cBhvr>
                                      <p:to>
                                        <a:srgbClr val="FF0000"/>
                                      </p:to>
                                    </p:animClr>
                                    <p:set>
                                      <p:cBhvr>
                                        <p:cTn id="33" dur="500" fill="hold"/>
                                        <p:tgtEl>
                                          <p:spTgt spid="72">
                                            <p:txEl>
                                              <p:pRg st="0" end="0"/>
                                            </p:txEl>
                                          </p:spTgt>
                                        </p:tgtEl>
                                        <p:attrNameLst>
                                          <p:attrName>fill.type</p:attrName>
                                        </p:attrNameLst>
                                      </p:cBhvr>
                                      <p:to>
                                        <p:strVal val="solid"/>
                                      </p:to>
                                    </p:set>
                                    <p:anim to="1.5" calcmode="lin" valueType="num">
                                      <p:cBhvr override="childStyle">
                                        <p:cTn id="34" dur="500" fill="hold"/>
                                        <p:tgtEl>
                                          <p:spTgt spid="72">
                                            <p:txEl>
                                              <p:pRg st="0" end="0"/>
                                            </p:txEl>
                                          </p:spTgt>
                                        </p:tgtEl>
                                        <p:attrNameLst>
                                          <p:attrName>style.fontSize</p:attrName>
                                        </p:attrNameLst>
                                      </p:cBhvr>
                                    </p:anim>
                                  </p:childTnLst>
                                </p:cTn>
                              </p:par>
                              <p:par>
                                <p:cTn id="35" presetID="5" presetClass="emph" presetSubtype="1" nodeType="withEffect">
                                  <p:stCondLst>
                                    <p:cond delay="0"/>
                                  </p:stCondLst>
                                  <p:iterate type="lt">
                                    <p:tmAbs val="0"/>
                                  </p:iterate>
                                  <p:childTnLst>
                                    <p:set>
                                      <p:cBhvr override="childStyle">
                                        <p:cTn id="36" dur="indefinite"/>
                                        <p:tgtEl>
                                          <p:spTgt spid="72">
                                            <p:txEl>
                                              <p:pRg st="0" end="0"/>
                                            </p:txEl>
                                          </p:spTgt>
                                        </p:tgtEl>
                                        <p:attrNameLst>
                                          <p:attrName>style.fontStyle</p:attrName>
                                        </p:attrNameLst>
                                      </p:cBhvr>
                                      <p:to>
                                        <p:strVal val="normal"/>
                                      </p:to>
                                    </p:set>
                                    <p:set>
                                      <p:cBhvr override="childStyle">
                                        <p:cTn id="37" dur="indefinite"/>
                                        <p:tgtEl>
                                          <p:spTgt spid="72">
                                            <p:txEl>
                                              <p:pRg st="0" end="0"/>
                                            </p:txEl>
                                          </p:spTgt>
                                        </p:tgtEl>
                                        <p:attrNameLst>
                                          <p:attrName>style.fontWeight</p:attrName>
                                        </p:attrNameLst>
                                      </p:cBhvr>
                                      <p:to>
                                        <p:strVal val="bold"/>
                                      </p:to>
                                    </p:set>
                                    <p:set>
                                      <p:cBhvr override="childStyle">
                                        <p:cTn id="38" dur="indefinite"/>
                                        <p:tgtEl>
                                          <p:spTgt spid="72">
                                            <p:txEl>
                                              <p:pRg st="0" end="0"/>
                                            </p:txEl>
                                          </p:spTgt>
                                        </p:tgtEl>
                                        <p:attrNameLst>
                                          <p:attrName>style.textDecorationUnderline</p:attrName>
                                        </p:attrNameLst>
                                      </p:cBhvr>
                                      <p:to>
                                        <p:strVal val="false"/>
                                      </p:to>
                                    </p:set>
                                  </p:childTnLst>
                                </p:cTn>
                              </p:par>
                              <p:par>
                                <p:cTn id="39" presetID="1" presetClass="exit" presetSubtype="0" fill="hold" nodeType="withEffect">
                                  <p:stCondLst>
                                    <p:cond delay="0"/>
                                  </p:stCondLst>
                                  <p:childTnLst>
                                    <p:set>
                                      <p:cBhvr>
                                        <p:cTn id="40" dur="1" fill="hold">
                                          <p:stCondLst>
                                            <p:cond delay="0"/>
                                          </p:stCondLst>
                                        </p:cTn>
                                        <p:tgtEl>
                                          <p:spTgt spid="72">
                                            <p:txEl>
                                              <p:pRg st="1" end="1"/>
                                            </p:txEl>
                                          </p:spTgt>
                                        </p:tgtEl>
                                        <p:attrNameLst>
                                          <p:attrName>style.visibility</p:attrName>
                                        </p:attrNameLst>
                                      </p:cBhvr>
                                      <p:to>
                                        <p:strVal val="hidden"/>
                                      </p:to>
                                    </p:set>
                                  </p:childTnLst>
                                </p:cTn>
                              </p:par>
                            </p:childTnLst>
                          </p:cTn>
                        </p:par>
                        <p:par>
                          <p:cTn id="41" fill="hold">
                            <p:stCondLst>
                              <p:cond delay="5300"/>
                            </p:stCondLst>
                            <p:childTnLst>
                              <p:par>
                                <p:cTn id="42" presetID="28" presetClass="emph" presetSubtype="0" fill="hold" nodeType="afterEffect">
                                  <p:stCondLst>
                                    <p:cond delay="0"/>
                                  </p:stCondLst>
                                  <p:iterate type="lt">
                                    <p:tmPct val="10000"/>
                                  </p:iterate>
                                  <p:childTnLst>
                                    <p:animClr clrSpc="rgb" dir="cw">
                                      <p:cBhvr override="childStyle">
                                        <p:cTn id="43" dur="500" fill="hold"/>
                                        <p:tgtEl>
                                          <p:spTgt spid="26">
                                            <p:txEl>
                                              <p:pRg st="4" end="4"/>
                                            </p:txEl>
                                          </p:spTgt>
                                        </p:tgtEl>
                                        <p:attrNameLst>
                                          <p:attrName>style.color</p:attrName>
                                        </p:attrNameLst>
                                      </p:cBhvr>
                                      <p:to>
                                        <a:srgbClr val="FF0000"/>
                                      </p:to>
                                    </p:animClr>
                                    <p:animClr clrSpc="rgb" dir="cw">
                                      <p:cBhvr>
                                        <p:cTn id="44" dur="500" fill="hold"/>
                                        <p:tgtEl>
                                          <p:spTgt spid="26">
                                            <p:txEl>
                                              <p:pRg st="4" end="4"/>
                                            </p:txEl>
                                          </p:spTgt>
                                        </p:tgtEl>
                                        <p:attrNameLst>
                                          <p:attrName>fillcolor</p:attrName>
                                        </p:attrNameLst>
                                      </p:cBhvr>
                                      <p:to>
                                        <a:srgbClr val="FF0000"/>
                                      </p:to>
                                    </p:animClr>
                                    <p:set>
                                      <p:cBhvr>
                                        <p:cTn id="45" dur="500" fill="hold"/>
                                        <p:tgtEl>
                                          <p:spTgt spid="26">
                                            <p:txEl>
                                              <p:pRg st="4" end="4"/>
                                            </p:txEl>
                                          </p:spTgt>
                                        </p:tgtEl>
                                        <p:attrNameLst>
                                          <p:attrName>fill.type</p:attrName>
                                        </p:attrNameLst>
                                      </p:cBhvr>
                                      <p:to>
                                        <p:strVal val="solid"/>
                                      </p:to>
                                    </p:set>
                                    <p:anim to="1.5" calcmode="lin" valueType="num">
                                      <p:cBhvr override="childStyle">
                                        <p:cTn id="46" dur="500" fill="hold"/>
                                        <p:tgtEl>
                                          <p:spTgt spid="26">
                                            <p:txEl>
                                              <p:pRg st="4" end="4"/>
                                            </p:txEl>
                                          </p:spTgt>
                                        </p:tgtEl>
                                        <p:attrNameLst>
                                          <p:attrName>style.fontSize</p:attrName>
                                        </p:attrNameLst>
                                      </p:cBhvr>
                                    </p:anim>
                                  </p:childTnLst>
                                </p:cTn>
                              </p:par>
                              <p:par>
                                <p:cTn id="47" presetID="5" presetClass="emph" presetSubtype="1" nodeType="withEffect">
                                  <p:stCondLst>
                                    <p:cond delay="0"/>
                                  </p:stCondLst>
                                  <p:iterate type="lt">
                                    <p:tmAbs val="0"/>
                                  </p:iterate>
                                  <p:childTnLst>
                                    <p:set>
                                      <p:cBhvr override="childStyle">
                                        <p:cTn id="48" dur="indefinite"/>
                                        <p:tgtEl>
                                          <p:spTgt spid="26">
                                            <p:txEl>
                                              <p:pRg st="4" end="4"/>
                                            </p:txEl>
                                          </p:spTgt>
                                        </p:tgtEl>
                                        <p:attrNameLst>
                                          <p:attrName>style.fontStyle</p:attrName>
                                        </p:attrNameLst>
                                      </p:cBhvr>
                                      <p:to>
                                        <p:strVal val="normal"/>
                                      </p:to>
                                    </p:set>
                                    <p:set>
                                      <p:cBhvr override="childStyle">
                                        <p:cTn id="49" dur="indefinite"/>
                                        <p:tgtEl>
                                          <p:spTgt spid="26">
                                            <p:txEl>
                                              <p:pRg st="4" end="4"/>
                                            </p:txEl>
                                          </p:spTgt>
                                        </p:tgtEl>
                                        <p:attrNameLst>
                                          <p:attrName>style.fontWeight</p:attrName>
                                        </p:attrNameLst>
                                      </p:cBhvr>
                                      <p:to>
                                        <p:strVal val="bold"/>
                                      </p:to>
                                    </p:set>
                                    <p:set>
                                      <p:cBhvr override="childStyle">
                                        <p:cTn id="50" dur="indefinite"/>
                                        <p:tgtEl>
                                          <p:spTgt spid="26">
                                            <p:txEl>
                                              <p:pRg st="4" end="4"/>
                                            </p:txEl>
                                          </p:spTgt>
                                        </p:tgtEl>
                                        <p:attrNameLst>
                                          <p:attrName>style.textDecorationUnderline</p:attrName>
                                        </p:attrNameLst>
                                      </p:cBhvr>
                                      <p:to>
                                        <p:strVal val="false"/>
                                      </p:to>
                                    </p:set>
                                  </p:childTnLst>
                                </p:cTn>
                              </p:par>
                              <p:par>
                                <p:cTn id="51" presetID="1" presetClass="exit" presetSubtype="0" fill="hold" nodeType="withEffect">
                                  <p:stCondLst>
                                    <p:cond delay="0"/>
                                  </p:stCondLst>
                                  <p:childTnLst>
                                    <p:set>
                                      <p:cBhvr>
                                        <p:cTn id="52" dur="1" fill="hold">
                                          <p:stCondLst>
                                            <p:cond delay="0"/>
                                          </p:stCondLst>
                                        </p:cTn>
                                        <p:tgtEl>
                                          <p:spTgt spid="26">
                                            <p:txEl>
                                              <p:pRg st="5" end="5"/>
                                            </p:txEl>
                                          </p:spTgt>
                                        </p:tgtEl>
                                        <p:attrNameLst>
                                          <p:attrName>style.visibility</p:attrName>
                                        </p:attrNameLst>
                                      </p:cBhvr>
                                      <p:to>
                                        <p:strVal val="hidden"/>
                                      </p:to>
                                    </p:set>
                                  </p:childTnLst>
                                </p:cTn>
                              </p:par>
                            </p:childTnLst>
                          </p:cTn>
                        </p:par>
                        <p:par>
                          <p:cTn id="53" fill="hold">
                            <p:stCondLst>
                              <p:cond delay="6950"/>
                            </p:stCondLst>
                            <p:childTnLst>
                              <p:par>
                                <p:cTn id="54" presetID="28" presetClass="emph" presetSubtype="0" fill="hold" nodeType="afterEffect">
                                  <p:stCondLst>
                                    <p:cond delay="0"/>
                                  </p:stCondLst>
                                  <p:iterate type="lt">
                                    <p:tmPct val="10000"/>
                                  </p:iterate>
                                  <p:childTnLst>
                                    <p:animClr clrSpc="rgb" dir="cw">
                                      <p:cBhvr override="childStyle">
                                        <p:cTn id="55" dur="500" fill="hold"/>
                                        <p:tgtEl>
                                          <p:spTgt spid="25">
                                            <p:txEl>
                                              <p:pRg st="2" end="2"/>
                                            </p:txEl>
                                          </p:spTgt>
                                        </p:tgtEl>
                                        <p:attrNameLst>
                                          <p:attrName>style.color</p:attrName>
                                        </p:attrNameLst>
                                      </p:cBhvr>
                                      <p:to>
                                        <a:srgbClr val="FF0000"/>
                                      </p:to>
                                    </p:animClr>
                                    <p:animClr clrSpc="rgb" dir="cw">
                                      <p:cBhvr>
                                        <p:cTn id="56" dur="500" fill="hold"/>
                                        <p:tgtEl>
                                          <p:spTgt spid="25">
                                            <p:txEl>
                                              <p:pRg st="2" end="2"/>
                                            </p:txEl>
                                          </p:spTgt>
                                        </p:tgtEl>
                                        <p:attrNameLst>
                                          <p:attrName>fillcolor</p:attrName>
                                        </p:attrNameLst>
                                      </p:cBhvr>
                                      <p:to>
                                        <a:srgbClr val="FF0000"/>
                                      </p:to>
                                    </p:animClr>
                                    <p:set>
                                      <p:cBhvr>
                                        <p:cTn id="57" dur="500" fill="hold"/>
                                        <p:tgtEl>
                                          <p:spTgt spid="25">
                                            <p:txEl>
                                              <p:pRg st="2" end="2"/>
                                            </p:txEl>
                                          </p:spTgt>
                                        </p:tgtEl>
                                        <p:attrNameLst>
                                          <p:attrName>fill.type</p:attrName>
                                        </p:attrNameLst>
                                      </p:cBhvr>
                                      <p:to>
                                        <p:strVal val="solid"/>
                                      </p:to>
                                    </p:set>
                                    <p:anim to="1.5" calcmode="lin" valueType="num">
                                      <p:cBhvr override="childStyle">
                                        <p:cTn id="58" dur="500" fill="hold"/>
                                        <p:tgtEl>
                                          <p:spTgt spid="25">
                                            <p:txEl>
                                              <p:pRg st="2" end="2"/>
                                            </p:txEl>
                                          </p:spTgt>
                                        </p:tgtEl>
                                        <p:attrNameLst>
                                          <p:attrName>style.fontSize</p:attrName>
                                        </p:attrNameLst>
                                      </p:cBhvr>
                                    </p:anim>
                                  </p:childTnLst>
                                </p:cTn>
                              </p:par>
                              <p:par>
                                <p:cTn id="59" presetID="5" presetClass="emph" presetSubtype="1" nodeType="withEffect">
                                  <p:stCondLst>
                                    <p:cond delay="0"/>
                                  </p:stCondLst>
                                  <p:iterate type="lt">
                                    <p:tmAbs val="0"/>
                                  </p:iterate>
                                  <p:childTnLst>
                                    <p:set>
                                      <p:cBhvr override="childStyle">
                                        <p:cTn id="60" dur="indefinite"/>
                                        <p:tgtEl>
                                          <p:spTgt spid="25">
                                            <p:txEl>
                                              <p:pRg st="2" end="2"/>
                                            </p:txEl>
                                          </p:spTgt>
                                        </p:tgtEl>
                                        <p:attrNameLst>
                                          <p:attrName>style.fontStyle</p:attrName>
                                        </p:attrNameLst>
                                      </p:cBhvr>
                                      <p:to>
                                        <p:strVal val="normal"/>
                                      </p:to>
                                    </p:set>
                                    <p:set>
                                      <p:cBhvr override="childStyle">
                                        <p:cTn id="61" dur="indefinite"/>
                                        <p:tgtEl>
                                          <p:spTgt spid="25">
                                            <p:txEl>
                                              <p:pRg st="2" end="2"/>
                                            </p:txEl>
                                          </p:spTgt>
                                        </p:tgtEl>
                                        <p:attrNameLst>
                                          <p:attrName>style.fontWeight</p:attrName>
                                        </p:attrNameLst>
                                      </p:cBhvr>
                                      <p:to>
                                        <p:strVal val="bold"/>
                                      </p:to>
                                    </p:set>
                                    <p:set>
                                      <p:cBhvr override="childStyle">
                                        <p:cTn id="62" dur="indefinite"/>
                                        <p:tgtEl>
                                          <p:spTgt spid="25">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re 32"/>
          <p:cNvSpPr>
            <a:spLocks noGrp="1"/>
          </p:cNvSpPr>
          <p:nvPr>
            <p:ph type="title"/>
          </p:nvPr>
        </p:nvSpPr>
        <p:spPr>
          <a:xfrm>
            <a:off x="142844" y="302872"/>
            <a:ext cx="9001156" cy="997196"/>
          </a:xfrm>
        </p:spPr>
        <p:txBody>
          <a:bodyPr/>
          <a:lstStyle/>
          <a:p>
            <a:r>
              <a:rPr lang="fr-FR"/>
              <a:t/>
            </a:r>
            <a:br>
              <a:rPr lang="fr-FR"/>
            </a:br>
            <a:r>
              <a:rPr lang="fr-FR" sz="2800" smtClean="0"/>
              <a:t>Vos données disponibles de partout et à tout instant</a:t>
            </a:r>
            <a:endParaRPr lang="fr-FR"/>
          </a:p>
        </p:txBody>
      </p:sp>
      <p:sp>
        <p:nvSpPr>
          <p:cNvPr id="28" name="Rectangle 2"/>
          <p:cNvSpPr txBox="1">
            <a:spLocks noChangeArrowheads="1"/>
          </p:cNvSpPr>
          <p:nvPr/>
        </p:nvSpPr>
        <p:spPr>
          <a:xfrm>
            <a:off x="0" y="5715000"/>
            <a:ext cx="914400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2740" eaLnBrk="0" hangingPunct="0">
              <a:lnSpc>
                <a:spcPct val="90000"/>
              </a:lnSpc>
              <a:defRPr/>
            </a:pPr>
            <a:r>
              <a:rPr lang="fr-FR" sz="4000" i="1" spc="-125"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Fiabilité. Productivité. Intelligence Métier</a:t>
            </a:r>
            <a:endParaRPr lang="fr-FR" sz="4000" i="1" spc="-125">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grpSp>
        <p:nvGrpSpPr>
          <p:cNvPr id="2" name="Groupe 39"/>
          <p:cNvGrpSpPr/>
          <p:nvPr/>
        </p:nvGrpSpPr>
        <p:grpSpPr>
          <a:xfrm>
            <a:off x="6169618" y="1644016"/>
            <a:ext cx="2776262" cy="3712844"/>
            <a:chOff x="6169618" y="1644016"/>
            <a:chExt cx="2776262" cy="3712844"/>
          </a:xfrm>
        </p:grpSpPr>
        <p:sp>
          <p:nvSpPr>
            <p:cNvPr id="36" name="Rounded Rectangle 6"/>
            <p:cNvSpPr/>
            <p:nvPr/>
          </p:nvSpPr>
          <p:spPr bwMode="auto">
            <a:xfrm>
              <a:off x="6169618" y="1644016"/>
              <a:ext cx="2776262" cy="3712844"/>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167" name="Rectangle 166"/>
            <p:cNvSpPr>
              <a:spLocks noChangeArrowheads="1"/>
            </p:cNvSpPr>
            <p:nvPr/>
          </p:nvSpPr>
          <p:spPr bwMode="auto">
            <a:xfrm>
              <a:off x="6446520" y="2362200"/>
              <a:ext cx="2186177" cy="1595302"/>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fr-FR" sz="1600" smtClean="0"/>
                <a:t>Intégrer toutes les données</a:t>
              </a:r>
            </a:p>
            <a:p>
              <a:pPr marL="166682" indent="-166682">
                <a:lnSpc>
                  <a:spcPts val="1400"/>
                </a:lnSpc>
                <a:spcBef>
                  <a:spcPct val="50000"/>
                </a:spcBef>
                <a:buClr>
                  <a:schemeClr val="tx2"/>
                </a:buClr>
                <a:buFont typeface="Arial" pitchFamily="34" charset="0"/>
                <a:buChar char="•"/>
              </a:pPr>
              <a:r>
                <a:rPr lang="fr-FR" sz="1600" smtClean="0"/>
                <a:t>Délivrer une information pertinente</a:t>
              </a:r>
            </a:p>
            <a:p>
              <a:pPr marL="166682" indent="-166682">
                <a:lnSpc>
                  <a:spcPts val="1400"/>
                </a:lnSpc>
                <a:spcBef>
                  <a:spcPct val="50000"/>
                </a:spcBef>
                <a:buClr>
                  <a:schemeClr val="tx2"/>
                </a:buClr>
                <a:buFont typeface="Arial" pitchFamily="34" charset="0"/>
                <a:buChar char="•"/>
              </a:pPr>
              <a:r>
                <a:rPr lang="fr-FR" sz="1600" smtClean="0"/>
                <a:t>Faciliter les prises de décision</a:t>
              </a:r>
            </a:p>
          </p:txBody>
        </p:sp>
        <p:sp>
          <p:nvSpPr>
            <p:cNvPr id="168" name="TextBox 833617"/>
            <p:cNvSpPr txBox="1">
              <a:spLocks noChangeArrowheads="1"/>
            </p:cNvSpPr>
            <p:nvPr/>
          </p:nvSpPr>
          <p:spPr bwMode="auto">
            <a:xfrm>
              <a:off x="6233160" y="1828800"/>
              <a:ext cx="2644140" cy="443198"/>
            </a:xfrm>
            <a:prstGeom prst="rect">
              <a:avLst/>
            </a:prstGeom>
            <a:noFill/>
            <a:ln w="9525">
              <a:noFill/>
              <a:miter lim="800000"/>
              <a:headEnd/>
              <a:tailEnd/>
            </a:ln>
          </p:spPr>
          <p:txBody>
            <a:bodyPr wrap="square">
              <a:spAutoFit/>
            </a:bodyPr>
            <a:lstStyle/>
            <a:p>
              <a:pPr algn="ctr">
                <a:lnSpc>
                  <a:spcPct val="95000"/>
                </a:lnSpc>
                <a:spcBef>
                  <a:spcPct val="10000"/>
                </a:spcBef>
              </a:pPr>
              <a:r>
                <a:rPr lang="fr-FR"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Intelligence</a:t>
              </a:r>
              <a:endParaRPr lang="fr-FR"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nvGrpSpPr>
            <p:cNvPr id="3" name="Group 30"/>
            <p:cNvGrpSpPr/>
            <p:nvPr/>
          </p:nvGrpSpPr>
          <p:grpSpPr>
            <a:xfrm>
              <a:off x="6781800" y="4038600"/>
              <a:ext cx="1510555" cy="1007035"/>
              <a:chOff x="8025164" y="4711692"/>
              <a:chExt cx="1510555" cy="1007035"/>
            </a:xfrm>
          </p:grpSpPr>
          <p:pic>
            <p:nvPicPr>
              <p:cNvPr id="160"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3" cstate="print"/>
              <a:srcRect/>
              <a:stretch>
                <a:fillRect/>
              </a:stretch>
            </p:blipFill>
            <p:spPr bwMode="ltGray">
              <a:xfrm>
                <a:off x="8665270" y="4924880"/>
                <a:ext cx="698726" cy="698725"/>
              </a:xfrm>
              <a:prstGeom prst="rect">
                <a:avLst/>
              </a:prstGeom>
              <a:noFill/>
              <a:effectLst>
                <a:outerShdw blurRad="76200" dist="12700" dir="8100000" sy="-23000" kx="800400" algn="br" rotWithShape="0">
                  <a:prstClr val="black">
                    <a:alpha val="20000"/>
                  </a:prstClr>
                </a:outerShdw>
              </a:effectLst>
            </p:spPr>
          </p:pic>
          <p:pic>
            <p:nvPicPr>
              <p:cNvPr id="162"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4" cstate="print"/>
              <a:srcRect/>
              <a:stretch>
                <a:fillRect/>
              </a:stretch>
            </p:blipFill>
            <p:spPr bwMode="ltGray">
              <a:xfrm>
                <a:off x="8572847" y="5374255"/>
                <a:ext cx="331478" cy="331477"/>
              </a:xfrm>
              <a:prstGeom prst="rect">
                <a:avLst/>
              </a:prstGeom>
              <a:noFill/>
              <a:effectLst>
                <a:outerShdw blurRad="76200" dist="12700" dir="8100000" sy="-23000" kx="800400" algn="br" rotWithShape="0">
                  <a:prstClr val="black">
                    <a:alpha val="20000"/>
                  </a:prstClr>
                </a:outerShdw>
              </a:effectLst>
            </p:spPr>
          </p:pic>
          <p:pic>
            <p:nvPicPr>
              <p:cNvPr id="164" name="Picture 3" descr="C:\Program Files\Microsoft Resource DVD Artwork\DVD_ART\Artwork_Imagery\HARDWARE_IMAGERY\Illustration - Misc Hardware\Windows Vista Illustration Icons\Ann Help.png"/>
              <p:cNvPicPr>
                <a:picLocks noChangeAspect="1" noChangeArrowheads="1"/>
              </p:cNvPicPr>
              <p:nvPr/>
            </p:nvPicPr>
            <p:blipFill>
              <a:blip r:embed="rId5" cstate="print"/>
              <a:srcRect/>
              <a:stretch>
                <a:fillRect/>
              </a:stretch>
            </p:blipFill>
            <p:spPr bwMode="ltGray">
              <a:xfrm>
                <a:off x="8429769" y="4846676"/>
                <a:ext cx="302152" cy="302151"/>
              </a:xfrm>
              <a:prstGeom prst="rect">
                <a:avLst/>
              </a:prstGeom>
              <a:noFill/>
            </p:spPr>
          </p:pic>
          <p:pic>
            <p:nvPicPr>
              <p:cNvPr id="159" name="Picture 6" descr="C:\Program Files\Microsoft Resource DVD Artwork\DVD_ART\Artwork_Imagery\HARDWARE_IMAGERY\Illustration - Misc Hardware\XML Icons\data.png"/>
              <p:cNvPicPr>
                <a:picLocks noChangeAspect="1" noChangeArrowheads="1"/>
              </p:cNvPicPr>
              <p:nvPr/>
            </p:nvPicPr>
            <p:blipFill>
              <a:blip r:embed="rId6" cstate="print"/>
              <a:srcRect/>
              <a:stretch>
                <a:fillRect/>
              </a:stretch>
            </p:blipFill>
            <p:spPr bwMode="ltGray">
              <a:xfrm>
                <a:off x="8833372" y="4711692"/>
                <a:ext cx="702347" cy="600187"/>
              </a:xfrm>
              <a:prstGeom prst="rect">
                <a:avLst/>
              </a:prstGeom>
              <a:noFill/>
              <a:effectLst>
                <a:outerShdw blurRad="76200" dist="12700" dir="8100000" sy="-23000" kx="800400" algn="br" rotWithShape="0">
                  <a:prstClr val="black">
                    <a:alpha val="20000"/>
                  </a:prstClr>
                </a:outerShdw>
              </a:effectLst>
            </p:spPr>
          </p:pic>
          <p:pic>
            <p:nvPicPr>
              <p:cNvPr id="161" name="Picture 11" descr="C:\Program Files\Microsoft Resource DVD Artwork\DVD_ART\Artwork_Imagery\Shapes and Graphics\Arrows - arrow\Curved\orange and yellow shadowed bottom arrow.png"/>
              <p:cNvPicPr>
                <a:picLocks noChangeAspect="1" noChangeArrowheads="1"/>
              </p:cNvPicPr>
              <p:nvPr/>
            </p:nvPicPr>
            <p:blipFill>
              <a:blip r:embed="rId7" cstate="print"/>
              <a:srcRect/>
              <a:stretch>
                <a:fillRect/>
              </a:stretch>
            </p:blipFill>
            <p:spPr bwMode="ltGray">
              <a:xfrm rot="19920978">
                <a:off x="8408441" y="5336955"/>
                <a:ext cx="684878" cy="381772"/>
              </a:xfrm>
              <a:prstGeom prst="rect">
                <a:avLst/>
              </a:prstGeom>
              <a:noFill/>
            </p:spPr>
          </p:pic>
          <p:pic>
            <p:nvPicPr>
              <p:cNvPr id="163" name="Picture 11" descr="C:\Program Files\Microsoft Resource DVD Artwork\DVD_ART\Artwork_Imagery\Shapes and Graphics\Arrows - arrow\Curved\orange and yellow shadowed bottom arrow.png"/>
              <p:cNvPicPr>
                <a:picLocks noChangeAspect="1" noChangeArrowheads="1"/>
              </p:cNvPicPr>
              <p:nvPr/>
            </p:nvPicPr>
            <p:blipFill>
              <a:blip r:embed="rId7" cstate="print"/>
              <a:srcRect/>
              <a:stretch>
                <a:fillRect/>
              </a:stretch>
            </p:blipFill>
            <p:spPr bwMode="ltGray">
              <a:xfrm rot="8281635">
                <a:off x="8242731" y="4835840"/>
                <a:ext cx="684878" cy="381772"/>
              </a:xfrm>
              <a:prstGeom prst="rect">
                <a:avLst/>
              </a:prstGeom>
              <a:noFill/>
              <a:effectLst>
                <a:outerShdw blurRad="76200" dist="12700" dir="8100000" sy="-23000" kx="800400" algn="br" rotWithShape="0">
                  <a:prstClr val="black">
                    <a:alpha val="20000"/>
                  </a:prstClr>
                </a:outerShdw>
              </a:effectLst>
            </p:spPr>
          </p:pic>
          <p:pic>
            <p:nvPicPr>
              <p:cNvPr id="165"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8" cstate="print"/>
              <a:srcRect/>
              <a:stretch>
                <a:fillRect/>
              </a:stretch>
            </p:blipFill>
            <p:spPr bwMode="ltGray">
              <a:xfrm>
                <a:off x="8025164" y="4864450"/>
                <a:ext cx="700536" cy="725163"/>
              </a:xfrm>
              <a:prstGeom prst="rect">
                <a:avLst/>
              </a:prstGeom>
              <a:noFill/>
              <a:effectLst>
                <a:outerShdw blurRad="76200" dist="12700" dir="8100000" sy="-23000" kx="800400" algn="br" rotWithShape="0">
                  <a:prstClr val="black">
                    <a:alpha val="20000"/>
                  </a:prstClr>
                </a:outerShdw>
              </a:effectLst>
            </p:spPr>
          </p:pic>
        </p:grpSp>
      </p:grpSp>
      <p:grpSp>
        <p:nvGrpSpPr>
          <p:cNvPr id="4" name="Groupe 58"/>
          <p:cNvGrpSpPr/>
          <p:nvPr/>
        </p:nvGrpSpPr>
        <p:grpSpPr>
          <a:xfrm>
            <a:off x="251460" y="1644016"/>
            <a:ext cx="2796540" cy="3705224"/>
            <a:chOff x="251460" y="1644016"/>
            <a:chExt cx="2796540" cy="3705224"/>
          </a:xfrm>
        </p:grpSpPr>
        <p:grpSp>
          <p:nvGrpSpPr>
            <p:cNvPr id="5" name="Groupe 37"/>
            <p:cNvGrpSpPr/>
            <p:nvPr/>
          </p:nvGrpSpPr>
          <p:grpSpPr>
            <a:xfrm>
              <a:off x="251460" y="1644016"/>
              <a:ext cx="2796540" cy="3705224"/>
              <a:chOff x="251460" y="1644016"/>
              <a:chExt cx="2796540" cy="3705224"/>
            </a:xfrm>
          </p:grpSpPr>
          <p:sp>
            <p:nvSpPr>
              <p:cNvPr id="35" name="Rounded Rectangle 5"/>
              <p:cNvSpPr/>
              <p:nvPr/>
            </p:nvSpPr>
            <p:spPr bwMode="auto">
              <a:xfrm>
                <a:off x="251460" y="1644016"/>
                <a:ext cx="2697480" cy="3705224"/>
              </a:xfrm>
              <a:prstGeom prst="roundRect">
                <a:avLst>
                  <a:gd name="adj" fmla="val 1073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43"/>
              <p:cNvGrpSpPr/>
              <p:nvPr/>
            </p:nvGrpSpPr>
            <p:grpSpPr>
              <a:xfrm>
                <a:off x="434340" y="1828798"/>
                <a:ext cx="2613660" cy="1666293"/>
                <a:chOff x="640661" y="5037005"/>
                <a:chExt cx="8314779" cy="711889"/>
              </a:xfrm>
            </p:grpSpPr>
            <p:sp>
              <p:nvSpPr>
                <p:cNvPr id="53" name="Rectangle 52"/>
                <p:cNvSpPr>
                  <a:spLocks noChangeArrowheads="1"/>
                </p:cNvSpPr>
                <p:nvPr/>
              </p:nvSpPr>
              <p:spPr bwMode="auto">
                <a:xfrm>
                  <a:off x="640661" y="5297444"/>
                  <a:ext cx="8314779" cy="451450"/>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fr-FR" sz="1600" smtClean="0"/>
                    <a:t>Protéger les données</a:t>
                  </a:r>
                </a:p>
                <a:p>
                  <a:pPr marL="166682" indent="-166682">
                    <a:lnSpc>
                      <a:spcPts val="1400"/>
                    </a:lnSpc>
                    <a:spcBef>
                      <a:spcPct val="50000"/>
                    </a:spcBef>
                    <a:buClr>
                      <a:schemeClr val="tx2"/>
                    </a:buClr>
                    <a:buFont typeface="Arial" pitchFamily="34" charset="0"/>
                    <a:buChar char="•"/>
                  </a:pPr>
                  <a:r>
                    <a:rPr lang="fr-FR" sz="1600" smtClean="0"/>
                    <a:t>Assurer la disponibilité</a:t>
                  </a:r>
                </a:p>
                <a:p>
                  <a:pPr marL="166682" indent="-166682">
                    <a:lnSpc>
                      <a:spcPts val="1400"/>
                    </a:lnSpc>
                    <a:spcBef>
                      <a:spcPct val="50000"/>
                    </a:spcBef>
                    <a:buClr>
                      <a:schemeClr val="tx2"/>
                    </a:buClr>
                    <a:buFont typeface="Arial" pitchFamily="34" charset="0"/>
                    <a:buChar char="•"/>
                  </a:pPr>
                  <a:r>
                    <a:rPr lang="fr-FR" sz="1600" smtClean="0"/>
                    <a:t>Avoir des temps de réponse  prévisibles</a:t>
                  </a:r>
                </a:p>
              </p:txBody>
            </p:sp>
            <p:sp>
              <p:nvSpPr>
                <p:cNvPr id="54" name="TextBox 833617"/>
                <p:cNvSpPr txBox="1">
                  <a:spLocks noChangeArrowheads="1"/>
                </p:cNvSpPr>
                <p:nvPr/>
              </p:nvSpPr>
              <p:spPr bwMode="auto">
                <a:xfrm>
                  <a:off x="1683039" y="5037005"/>
                  <a:ext cx="4693104" cy="189347"/>
                </a:xfrm>
                <a:prstGeom prst="rect">
                  <a:avLst/>
                </a:prstGeom>
                <a:noFill/>
                <a:ln w="9525">
                  <a:noFill/>
                  <a:miter lim="800000"/>
                  <a:headEnd/>
                  <a:tailEnd/>
                </a:ln>
              </p:spPr>
              <p:txBody>
                <a:bodyPr wrap="square">
                  <a:spAutoFit/>
                </a:bodyPr>
                <a:lstStyle/>
                <a:p>
                  <a:pPr>
                    <a:lnSpc>
                      <a:spcPct val="95000"/>
                    </a:lnSpc>
                    <a:spcBef>
                      <a:spcPct val="10000"/>
                    </a:spcBef>
                  </a:pPr>
                  <a:r>
                    <a:rPr lang="fr-FR" altLang="zh-CN" sz="2400" b="1" i="1" kern="0" spc="-125"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Fiabilité</a:t>
                  </a:r>
                  <a:endParaRPr lang="fr-FR" altLang="zh-CN" sz="2400" b="1" i="1" kern="0" spc="-125">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grpSp>
        <p:grpSp>
          <p:nvGrpSpPr>
            <p:cNvPr id="7" name="Group 22"/>
            <p:cNvGrpSpPr/>
            <p:nvPr/>
          </p:nvGrpSpPr>
          <p:grpSpPr>
            <a:xfrm>
              <a:off x="948583" y="3888335"/>
              <a:ext cx="985614" cy="1004281"/>
              <a:chOff x="1600200" y="1606130"/>
              <a:chExt cx="645459" cy="742406"/>
            </a:xfrm>
          </p:grpSpPr>
          <p:pic>
            <p:nvPicPr>
              <p:cNvPr id="49" name="Picture 2" descr="C:\Work\Katmai Marketing\PAG_icon library\PAG_icon library\Database blue.png"/>
              <p:cNvPicPr>
                <a:picLocks noChangeAspect="1" noChangeArrowheads="1"/>
              </p:cNvPicPr>
              <p:nvPr/>
            </p:nvPicPr>
            <p:blipFill>
              <a:blip r:embed="rId9" cstate="print"/>
              <a:srcRect/>
              <a:stretch>
                <a:fillRect/>
              </a:stretch>
            </p:blipFill>
            <p:spPr bwMode="auto">
              <a:xfrm>
                <a:off x="1736163" y="1734669"/>
                <a:ext cx="509496" cy="613867"/>
              </a:xfrm>
              <a:prstGeom prst="rect">
                <a:avLst/>
              </a:prstGeom>
              <a:noFill/>
            </p:spPr>
          </p:pic>
          <p:pic>
            <p:nvPicPr>
              <p:cNvPr id="50" name="Picture 3" descr="C:\Work\Katmai Marketing\PAG_icon library\PAG_icon library\Security Threat Detected.png"/>
              <p:cNvPicPr>
                <a:picLocks noChangeAspect="1" noChangeArrowheads="1"/>
              </p:cNvPicPr>
              <p:nvPr/>
            </p:nvPicPr>
            <p:blipFill>
              <a:blip r:embed="rId10" cstate="print"/>
              <a:srcRect/>
              <a:stretch>
                <a:fillRect/>
              </a:stretch>
            </p:blipFill>
            <p:spPr bwMode="auto">
              <a:xfrm>
                <a:off x="1600200" y="1606130"/>
                <a:ext cx="550582" cy="628881"/>
              </a:xfrm>
              <a:prstGeom prst="rect">
                <a:avLst/>
              </a:prstGeom>
              <a:noFill/>
            </p:spPr>
          </p:pic>
        </p:grpSp>
      </p:grpSp>
      <p:grpSp>
        <p:nvGrpSpPr>
          <p:cNvPr id="8" name="Groupe 55"/>
          <p:cNvGrpSpPr/>
          <p:nvPr/>
        </p:nvGrpSpPr>
        <p:grpSpPr>
          <a:xfrm>
            <a:off x="3047172" y="1644016"/>
            <a:ext cx="3024214" cy="3712844"/>
            <a:chOff x="3047172" y="1644016"/>
            <a:chExt cx="3024214" cy="3712844"/>
          </a:xfrm>
        </p:grpSpPr>
        <p:grpSp>
          <p:nvGrpSpPr>
            <p:cNvPr id="9" name="Groupe 38"/>
            <p:cNvGrpSpPr/>
            <p:nvPr/>
          </p:nvGrpSpPr>
          <p:grpSpPr>
            <a:xfrm>
              <a:off x="3047172" y="1644016"/>
              <a:ext cx="3024214" cy="3712844"/>
              <a:chOff x="3047172" y="1644016"/>
              <a:chExt cx="3024214" cy="3712844"/>
            </a:xfrm>
          </p:grpSpPr>
          <p:sp>
            <p:nvSpPr>
              <p:cNvPr id="37" name="Rounded Rectangle 8"/>
              <p:cNvSpPr/>
              <p:nvPr/>
            </p:nvSpPr>
            <p:spPr bwMode="auto">
              <a:xfrm>
                <a:off x="3047172" y="1644016"/>
                <a:ext cx="3024214" cy="3712844"/>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44" name="Rectangle 43"/>
              <p:cNvSpPr>
                <a:spLocks noChangeArrowheads="1"/>
              </p:cNvSpPr>
              <p:nvPr/>
            </p:nvSpPr>
            <p:spPr bwMode="auto">
              <a:xfrm>
                <a:off x="3200400" y="2438399"/>
                <a:ext cx="2819400" cy="1236230"/>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fr-FR" sz="1600" smtClean="0"/>
                  <a:t>Administration par règles</a:t>
                </a:r>
              </a:p>
              <a:p>
                <a:pPr marL="166682" indent="-166682">
                  <a:lnSpc>
                    <a:spcPts val="1400"/>
                  </a:lnSpc>
                  <a:spcBef>
                    <a:spcPct val="50000"/>
                  </a:spcBef>
                  <a:buClr>
                    <a:schemeClr val="tx2"/>
                  </a:buClr>
                  <a:buFont typeface="Arial" pitchFamily="34" charset="0"/>
                  <a:buChar char="•"/>
                </a:pPr>
                <a:r>
                  <a:rPr lang="fr-FR" sz="1600" smtClean="0"/>
                  <a:t>Développement d’application simplifié</a:t>
                </a:r>
              </a:p>
              <a:p>
                <a:pPr marL="166682" indent="-166682">
                  <a:lnSpc>
                    <a:spcPts val="1400"/>
                  </a:lnSpc>
                  <a:spcBef>
                    <a:spcPct val="50000"/>
                  </a:spcBef>
                  <a:buClr>
                    <a:schemeClr val="tx2"/>
                  </a:buClr>
                  <a:buFont typeface="Arial" pitchFamily="34" charset="0"/>
                  <a:buChar char="•"/>
                </a:pPr>
                <a:r>
                  <a:rPr lang="fr-FR" sz="1600" smtClean="0"/>
                  <a:t>Stocker tous les types de données</a:t>
                </a:r>
              </a:p>
            </p:txBody>
          </p:sp>
          <p:sp>
            <p:nvSpPr>
              <p:cNvPr id="46" name="TextBox 833617"/>
              <p:cNvSpPr txBox="1">
                <a:spLocks noChangeArrowheads="1"/>
              </p:cNvSpPr>
              <p:nvPr/>
            </p:nvSpPr>
            <p:spPr bwMode="auto">
              <a:xfrm>
                <a:off x="3649980" y="1828800"/>
                <a:ext cx="1844040" cy="443198"/>
              </a:xfrm>
              <a:prstGeom prst="rect">
                <a:avLst/>
              </a:prstGeom>
              <a:noFill/>
              <a:ln w="9525">
                <a:noFill/>
                <a:miter lim="800000"/>
                <a:headEnd/>
                <a:tailEnd/>
              </a:ln>
            </p:spPr>
            <p:txBody>
              <a:bodyPr wrap="square">
                <a:spAutoFit/>
              </a:bodyPr>
              <a:lstStyle/>
              <a:p>
                <a:pPr>
                  <a:lnSpc>
                    <a:spcPct val="95000"/>
                  </a:lnSpc>
                  <a:spcBef>
                    <a:spcPct val="10000"/>
                  </a:spcBef>
                </a:pPr>
                <a:r>
                  <a:rPr lang="fr-FR" altLang="zh-CN" sz="2400" b="1" i="1" kern="0" spc="-125"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Productivité</a:t>
                </a:r>
                <a:endParaRPr lang="fr-FR" altLang="zh-CN" sz="2400" b="1" i="1" kern="0" spc="-125">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pic>
          <p:nvPicPr>
            <p:cNvPr id="51" name="Picture 12" descr="C:\Program Files\Microsoft Resource DVD Artwork\DVD_ART\Artwork_Imagery\HARDWARE_IMAGERY\Illustration - Misc Hardware\Windows Vista Illustration Icons\Server.png"/>
            <p:cNvPicPr>
              <a:picLocks noChangeAspect="1" noChangeArrowheads="1"/>
            </p:cNvPicPr>
            <p:nvPr/>
          </p:nvPicPr>
          <p:blipFill>
            <a:blip r:embed="rId11"/>
            <a:srcRect/>
            <a:stretch>
              <a:fillRect/>
            </a:stretch>
          </p:blipFill>
          <p:spPr bwMode="auto">
            <a:xfrm>
              <a:off x="4356931" y="3817121"/>
              <a:ext cx="946639" cy="1295400"/>
            </a:xfrm>
            <a:prstGeom prst="rect">
              <a:avLst/>
            </a:prstGeom>
            <a:ln>
              <a:headEnd type="none" w="med" len="med"/>
              <a:tailEnd type="none" w="med" len="med"/>
            </a:ln>
          </p:spPr>
        </p:pic>
        <p:pic>
          <p:nvPicPr>
            <p:cNvPr id="55" name="Picture 32" descr="policy rules"/>
            <p:cNvPicPr>
              <a:picLocks noChangeAspect="1" noChangeArrowheads="1"/>
            </p:cNvPicPr>
            <p:nvPr/>
          </p:nvPicPr>
          <p:blipFill>
            <a:blip r:embed="rId12" cstate="print"/>
            <a:srcRect/>
            <a:stretch>
              <a:fillRect/>
            </a:stretch>
          </p:blipFill>
          <p:spPr bwMode="auto">
            <a:xfrm>
              <a:off x="4075631" y="4451648"/>
              <a:ext cx="461583" cy="403187"/>
            </a:xfrm>
            <a:prstGeom prst="rect">
              <a:avLst/>
            </a:prstGeom>
            <a:ln>
              <a:headEnd type="none" w="med" len="med"/>
              <a:tailEnd type="none" w="med" len="med"/>
            </a:ln>
          </p:spPr>
        </p:pic>
      </p:grpSp>
      <p:pic>
        <p:nvPicPr>
          <p:cNvPr id="34" name="Image 33" descr="Logo SQL Server 2008.jpg"/>
          <p:cNvPicPr>
            <a:picLocks noChangeAspect="1"/>
          </p:cNvPicPr>
          <p:nvPr/>
        </p:nvPicPr>
        <p:blipFill>
          <a:blip r:embed="rId13"/>
          <a:stretch>
            <a:fillRect/>
          </a:stretch>
        </p:blipFill>
        <p:spPr>
          <a:xfrm>
            <a:off x="0" y="0"/>
            <a:ext cx="4023360" cy="830580"/>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 37" descr="Logo SQL Server 2008.jpg"/>
          <p:cNvPicPr>
            <a:picLocks noChangeAspect="1"/>
          </p:cNvPicPr>
          <p:nvPr/>
        </p:nvPicPr>
        <p:blipFill>
          <a:blip r:embed="rId3"/>
          <a:stretch>
            <a:fillRect/>
          </a:stretch>
        </p:blipFill>
        <p:spPr>
          <a:xfrm>
            <a:off x="0" y="0"/>
            <a:ext cx="4023360" cy="830580"/>
          </a:xfrm>
          <a:prstGeom prst="rect">
            <a:avLst/>
          </a:prstGeom>
        </p:spPr>
      </p:pic>
      <p:sp>
        <p:nvSpPr>
          <p:cNvPr id="33" name="Titre 32"/>
          <p:cNvSpPr>
            <a:spLocks noGrp="1"/>
          </p:cNvSpPr>
          <p:nvPr>
            <p:ph type="title"/>
          </p:nvPr>
        </p:nvSpPr>
        <p:spPr>
          <a:xfrm>
            <a:off x="142844" y="302872"/>
            <a:ext cx="9001156" cy="997196"/>
          </a:xfrm>
        </p:spPr>
        <p:txBody>
          <a:bodyPr/>
          <a:lstStyle/>
          <a:p>
            <a:r>
              <a:rPr lang="fr-FR"/>
              <a:t/>
            </a:r>
            <a:br>
              <a:rPr lang="fr-FR"/>
            </a:br>
            <a:r>
              <a:rPr lang="fr-FR" sz="2800" smtClean="0"/>
              <a:t>Vos données disponibles de partout et à tout instant</a:t>
            </a:r>
            <a:endParaRPr lang="fr-FR"/>
          </a:p>
        </p:txBody>
      </p:sp>
      <p:sp>
        <p:nvSpPr>
          <p:cNvPr id="28" name="Rectangle 2"/>
          <p:cNvSpPr txBox="1">
            <a:spLocks noChangeArrowheads="1"/>
          </p:cNvSpPr>
          <p:nvPr/>
        </p:nvSpPr>
        <p:spPr>
          <a:xfrm>
            <a:off x="0" y="5715000"/>
            <a:ext cx="914400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2740" eaLnBrk="0" hangingPunct="0">
              <a:lnSpc>
                <a:spcPct val="90000"/>
              </a:lnSpc>
              <a:defRPr/>
            </a:pPr>
            <a:r>
              <a:rPr lang="fr-FR" sz="4000" i="1" spc="-125"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Fiabilité. Productivité. Intelligence Métier</a:t>
            </a:r>
            <a:endParaRPr lang="fr-FR" sz="4000" i="1" spc="-125">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grpSp>
        <p:nvGrpSpPr>
          <p:cNvPr id="2" name="Groupe 39"/>
          <p:cNvGrpSpPr/>
          <p:nvPr/>
        </p:nvGrpSpPr>
        <p:grpSpPr>
          <a:xfrm>
            <a:off x="6169618" y="1644016"/>
            <a:ext cx="2776262" cy="3712844"/>
            <a:chOff x="6169618" y="1644016"/>
            <a:chExt cx="2776262" cy="3712844"/>
          </a:xfrm>
        </p:grpSpPr>
        <p:sp>
          <p:nvSpPr>
            <p:cNvPr id="36" name="Rounded Rectangle 6"/>
            <p:cNvSpPr/>
            <p:nvPr/>
          </p:nvSpPr>
          <p:spPr bwMode="auto">
            <a:xfrm>
              <a:off x="6169618" y="1644016"/>
              <a:ext cx="2776262" cy="3712844"/>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167" name="Rectangle 166"/>
            <p:cNvSpPr>
              <a:spLocks noChangeArrowheads="1"/>
            </p:cNvSpPr>
            <p:nvPr/>
          </p:nvSpPr>
          <p:spPr bwMode="auto">
            <a:xfrm>
              <a:off x="6446520" y="2362200"/>
              <a:ext cx="2186177" cy="1595302"/>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fr-FR" sz="1600" smtClean="0"/>
                <a:t>Intégrer toutes les données</a:t>
              </a:r>
            </a:p>
            <a:p>
              <a:pPr marL="166682" indent="-166682">
                <a:lnSpc>
                  <a:spcPts val="1400"/>
                </a:lnSpc>
                <a:spcBef>
                  <a:spcPct val="50000"/>
                </a:spcBef>
                <a:buClr>
                  <a:schemeClr val="tx2"/>
                </a:buClr>
                <a:buFont typeface="Arial" pitchFamily="34" charset="0"/>
                <a:buChar char="•"/>
              </a:pPr>
              <a:r>
                <a:rPr lang="fr-FR" sz="1600" smtClean="0"/>
                <a:t>Délivrer une information pertinente</a:t>
              </a:r>
            </a:p>
            <a:p>
              <a:pPr marL="166682" indent="-166682">
                <a:lnSpc>
                  <a:spcPts val="1400"/>
                </a:lnSpc>
                <a:spcBef>
                  <a:spcPct val="50000"/>
                </a:spcBef>
                <a:buClr>
                  <a:schemeClr val="tx2"/>
                </a:buClr>
                <a:buFont typeface="Arial" pitchFamily="34" charset="0"/>
                <a:buChar char="•"/>
              </a:pPr>
              <a:r>
                <a:rPr lang="fr-FR" sz="1600" smtClean="0"/>
                <a:t>Faciliter les prises de décision</a:t>
              </a:r>
            </a:p>
          </p:txBody>
        </p:sp>
        <p:sp>
          <p:nvSpPr>
            <p:cNvPr id="168" name="TextBox 833617"/>
            <p:cNvSpPr txBox="1">
              <a:spLocks noChangeArrowheads="1"/>
            </p:cNvSpPr>
            <p:nvPr/>
          </p:nvSpPr>
          <p:spPr bwMode="auto">
            <a:xfrm>
              <a:off x="6233160" y="1828800"/>
              <a:ext cx="2644140" cy="443198"/>
            </a:xfrm>
            <a:prstGeom prst="rect">
              <a:avLst/>
            </a:prstGeom>
            <a:noFill/>
            <a:ln w="9525">
              <a:noFill/>
              <a:miter lim="800000"/>
              <a:headEnd/>
              <a:tailEnd/>
            </a:ln>
          </p:spPr>
          <p:txBody>
            <a:bodyPr wrap="square">
              <a:spAutoFit/>
            </a:bodyPr>
            <a:lstStyle/>
            <a:p>
              <a:pPr algn="ctr">
                <a:lnSpc>
                  <a:spcPct val="95000"/>
                </a:lnSpc>
                <a:spcBef>
                  <a:spcPct val="10000"/>
                </a:spcBef>
              </a:pPr>
              <a:r>
                <a:rPr lang="fr-FR"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Intelligence</a:t>
              </a:r>
              <a:endParaRPr lang="fr-FR"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nvGrpSpPr>
            <p:cNvPr id="3" name="Group 30"/>
            <p:cNvGrpSpPr/>
            <p:nvPr/>
          </p:nvGrpSpPr>
          <p:grpSpPr>
            <a:xfrm>
              <a:off x="6781800" y="4038600"/>
              <a:ext cx="1510555" cy="1007035"/>
              <a:chOff x="8025164" y="4711692"/>
              <a:chExt cx="1510555" cy="1007035"/>
            </a:xfrm>
          </p:grpSpPr>
          <p:pic>
            <p:nvPicPr>
              <p:cNvPr id="160"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4" cstate="print"/>
              <a:srcRect/>
              <a:stretch>
                <a:fillRect/>
              </a:stretch>
            </p:blipFill>
            <p:spPr bwMode="ltGray">
              <a:xfrm>
                <a:off x="8665270" y="4924880"/>
                <a:ext cx="698726" cy="698725"/>
              </a:xfrm>
              <a:prstGeom prst="rect">
                <a:avLst/>
              </a:prstGeom>
              <a:noFill/>
              <a:effectLst>
                <a:outerShdw blurRad="76200" dist="12700" dir="8100000" sy="-23000" kx="800400" algn="br" rotWithShape="0">
                  <a:prstClr val="black">
                    <a:alpha val="20000"/>
                  </a:prstClr>
                </a:outerShdw>
              </a:effectLst>
            </p:spPr>
          </p:pic>
          <p:pic>
            <p:nvPicPr>
              <p:cNvPr id="162"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5" cstate="print"/>
              <a:srcRect/>
              <a:stretch>
                <a:fillRect/>
              </a:stretch>
            </p:blipFill>
            <p:spPr bwMode="ltGray">
              <a:xfrm>
                <a:off x="8572847" y="5374255"/>
                <a:ext cx="331478" cy="331477"/>
              </a:xfrm>
              <a:prstGeom prst="rect">
                <a:avLst/>
              </a:prstGeom>
              <a:noFill/>
              <a:effectLst>
                <a:outerShdw blurRad="76200" dist="12700" dir="8100000" sy="-23000" kx="800400" algn="br" rotWithShape="0">
                  <a:prstClr val="black">
                    <a:alpha val="20000"/>
                  </a:prstClr>
                </a:outerShdw>
              </a:effectLst>
            </p:spPr>
          </p:pic>
          <p:pic>
            <p:nvPicPr>
              <p:cNvPr id="164" name="Picture 3" descr="C:\Program Files\Microsoft Resource DVD Artwork\DVD_ART\Artwork_Imagery\HARDWARE_IMAGERY\Illustration - Misc Hardware\Windows Vista Illustration Icons\Ann Help.png"/>
              <p:cNvPicPr>
                <a:picLocks noChangeAspect="1" noChangeArrowheads="1"/>
              </p:cNvPicPr>
              <p:nvPr/>
            </p:nvPicPr>
            <p:blipFill>
              <a:blip r:embed="rId6" cstate="print"/>
              <a:srcRect/>
              <a:stretch>
                <a:fillRect/>
              </a:stretch>
            </p:blipFill>
            <p:spPr bwMode="ltGray">
              <a:xfrm>
                <a:off x="8429769" y="4846676"/>
                <a:ext cx="302152" cy="302151"/>
              </a:xfrm>
              <a:prstGeom prst="rect">
                <a:avLst/>
              </a:prstGeom>
              <a:noFill/>
            </p:spPr>
          </p:pic>
          <p:pic>
            <p:nvPicPr>
              <p:cNvPr id="159" name="Picture 6" descr="C:\Program Files\Microsoft Resource DVD Artwork\DVD_ART\Artwork_Imagery\HARDWARE_IMAGERY\Illustration - Misc Hardware\XML Icons\data.png"/>
              <p:cNvPicPr>
                <a:picLocks noChangeAspect="1" noChangeArrowheads="1"/>
              </p:cNvPicPr>
              <p:nvPr/>
            </p:nvPicPr>
            <p:blipFill>
              <a:blip r:embed="rId7" cstate="print"/>
              <a:srcRect/>
              <a:stretch>
                <a:fillRect/>
              </a:stretch>
            </p:blipFill>
            <p:spPr bwMode="ltGray">
              <a:xfrm>
                <a:off x="8833372" y="4711692"/>
                <a:ext cx="702347" cy="600187"/>
              </a:xfrm>
              <a:prstGeom prst="rect">
                <a:avLst/>
              </a:prstGeom>
              <a:noFill/>
              <a:effectLst>
                <a:outerShdw blurRad="76200" dist="12700" dir="8100000" sy="-23000" kx="800400" algn="br" rotWithShape="0">
                  <a:prstClr val="black">
                    <a:alpha val="20000"/>
                  </a:prstClr>
                </a:outerShdw>
              </a:effectLst>
            </p:spPr>
          </p:pic>
          <p:pic>
            <p:nvPicPr>
              <p:cNvPr id="161" name="Picture 11" descr="C:\Program Files\Microsoft Resource DVD Artwork\DVD_ART\Artwork_Imagery\Shapes and Graphics\Arrows - arrow\Curved\orange and yellow shadowed bottom arrow.png"/>
              <p:cNvPicPr>
                <a:picLocks noChangeAspect="1" noChangeArrowheads="1"/>
              </p:cNvPicPr>
              <p:nvPr/>
            </p:nvPicPr>
            <p:blipFill>
              <a:blip r:embed="rId8" cstate="print"/>
              <a:srcRect/>
              <a:stretch>
                <a:fillRect/>
              </a:stretch>
            </p:blipFill>
            <p:spPr bwMode="ltGray">
              <a:xfrm rot="19920978">
                <a:off x="8408441" y="5336955"/>
                <a:ext cx="684878" cy="381772"/>
              </a:xfrm>
              <a:prstGeom prst="rect">
                <a:avLst/>
              </a:prstGeom>
              <a:noFill/>
            </p:spPr>
          </p:pic>
          <p:pic>
            <p:nvPicPr>
              <p:cNvPr id="163" name="Picture 11" descr="C:\Program Files\Microsoft Resource DVD Artwork\DVD_ART\Artwork_Imagery\Shapes and Graphics\Arrows - arrow\Curved\orange and yellow shadowed bottom arrow.png"/>
              <p:cNvPicPr>
                <a:picLocks noChangeAspect="1" noChangeArrowheads="1"/>
              </p:cNvPicPr>
              <p:nvPr/>
            </p:nvPicPr>
            <p:blipFill>
              <a:blip r:embed="rId8" cstate="print"/>
              <a:srcRect/>
              <a:stretch>
                <a:fillRect/>
              </a:stretch>
            </p:blipFill>
            <p:spPr bwMode="ltGray">
              <a:xfrm rot="8281635">
                <a:off x="8242731" y="4835840"/>
                <a:ext cx="684878" cy="381772"/>
              </a:xfrm>
              <a:prstGeom prst="rect">
                <a:avLst/>
              </a:prstGeom>
              <a:noFill/>
              <a:effectLst>
                <a:outerShdw blurRad="76200" dist="12700" dir="8100000" sy="-23000" kx="800400" algn="br" rotWithShape="0">
                  <a:prstClr val="black">
                    <a:alpha val="20000"/>
                  </a:prstClr>
                </a:outerShdw>
              </a:effectLst>
            </p:spPr>
          </p:pic>
          <p:pic>
            <p:nvPicPr>
              <p:cNvPr id="165"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9" cstate="print"/>
              <a:srcRect/>
              <a:stretch>
                <a:fillRect/>
              </a:stretch>
            </p:blipFill>
            <p:spPr bwMode="ltGray">
              <a:xfrm>
                <a:off x="8025164" y="4864450"/>
                <a:ext cx="700536" cy="725163"/>
              </a:xfrm>
              <a:prstGeom prst="rect">
                <a:avLst/>
              </a:prstGeom>
              <a:noFill/>
              <a:effectLst>
                <a:outerShdw blurRad="76200" dist="12700" dir="8100000" sy="-23000" kx="800400" algn="br" rotWithShape="0">
                  <a:prstClr val="black">
                    <a:alpha val="20000"/>
                  </a:prstClr>
                </a:outerShdw>
              </a:effectLst>
            </p:spPr>
          </p:pic>
        </p:grpSp>
      </p:grpSp>
      <p:grpSp>
        <p:nvGrpSpPr>
          <p:cNvPr id="4" name="Groupe 40"/>
          <p:cNvGrpSpPr/>
          <p:nvPr/>
        </p:nvGrpSpPr>
        <p:grpSpPr>
          <a:xfrm>
            <a:off x="7529001" y="-142838"/>
            <a:ext cx="1785319" cy="714779"/>
            <a:chOff x="7529001" y="-142838"/>
            <a:chExt cx="1785319" cy="714779"/>
          </a:xfrm>
        </p:grpSpPr>
        <p:sp>
          <p:nvSpPr>
            <p:cNvPr id="42" name="Rounded Rectangle 5"/>
            <p:cNvSpPr/>
            <p:nvPr/>
          </p:nvSpPr>
          <p:spPr bwMode="auto">
            <a:xfrm>
              <a:off x="7529001" y="-142838"/>
              <a:ext cx="1762015" cy="714779"/>
            </a:xfrm>
            <a:prstGeom prst="roundRect">
              <a:avLst>
                <a:gd name="adj" fmla="val 1073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45" name="TextBox 833617"/>
            <p:cNvSpPr txBox="1">
              <a:spLocks noChangeArrowheads="1"/>
            </p:cNvSpPr>
            <p:nvPr/>
          </p:nvSpPr>
          <p:spPr bwMode="auto">
            <a:xfrm>
              <a:off x="7839094" y="0"/>
              <a:ext cx="1475226" cy="443198"/>
            </a:xfrm>
            <a:prstGeom prst="rect">
              <a:avLst/>
            </a:prstGeom>
            <a:noFill/>
            <a:ln w="9525">
              <a:noFill/>
              <a:miter lim="800000"/>
              <a:headEnd/>
              <a:tailEnd/>
            </a:ln>
          </p:spPr>
          <p:txBody>
            <a:bodyPr wrap="square">
              <a:spAutoFit/>
            </a:bodyPr>
            <a:lstStyle/>
            <a:p>
              <a:pPr>
                <a:lnSpc>
                  <a:spcPct val="95000"/>
                </a:lnSpc>
                <a:spcBef>
                  <a:spcPct val="10000"/>
                </a:spcBef>
              </a:pPr>
              <a:r>
                <a:rPr lang="fr-FR"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Fiabilité</a:t>
              </a:r>
              <a:endParaRPr lang="fr-FR"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grpSp>
        <p:nvGrpSpPr>
          <p:cNvPr id="5" name="Groupe 58"/>
          <p:cNvGrpSpPr/>
          <p:nvPr/>
        </p:nvGrpSpPr>
        <p:grpSpPr>
          <a:xfrm>
            <a:off x="251460" y="1644016"/>
            <a:ext cx="2796540" cy="3705224"/>
            <a:chOff x="251460" y="1644016"/>
            <a:chExt cx="2796540" cy="3705224"/>
          </a:xfrm>
        </p:grpSpPr>
        <p:grpSp>
          <p:nvGrpSpPr>
            <p:cNvPr id="6" name="Groupe 37"/>
            <p:cNvGrpSpPr/>
            <p:nvPr/>
          </p:nvGrpSpPr>
          <p:grpSpPr>
            <a:xfrm>
              <a:off x="251460" y="1644016"/>
              <a:ext cx="2796540" cy="3705224"/>
              <a:chOff x="251460" y="1644016"/>
              <a:chExt cx="2796540" cy="3705224"/>
            </a:xfrm>
          </p:grpSpPr>
          <p:sp>
            <p:nvSpPr>
              <p:cNvPr id="35" name="Rounded Rectangle 5"/>
              <p:cNvSpPr/>
              <p:nvPr/>
            </p:nvSpPr>
            <p:spPr bwMode="auto">
              <a:xfrm>
                <a:off x="251460" y="1644016"/>
                <a:ext cx="2697480" cy="3705224"/>
              </a:xfrm>
              <a:prstGeom prst="roundRect">
                <a:avLst>
                  <a:gd name="adj" fmla="val 1073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7" name="Group 43"/>
              <p:cNvGrpSpPr/>
              <p:nvPr/>
            </p:nvGrpSpPr>
            <p:grpSpPr>
              <a:xfrm>
                <a:off x="434340" y="1828798"/>
                <a:ext cx="2613660" cy="1666293"/>
                <a:chOff x="640661" y="5037005"/>
                <a:chExt cx="8314779" cy="711889"/>
              </a:xfrm>
            </p:grpSpPr>
            <p:sp>
              <p:nvSpPr>
                <p:cNvPr id="53" name="Rectangle 52"/>
                <p:cNvSpPr>
                  <a:spLocks noChangeArrowheads="1"/>
                </p:cNvSpPr>
                <p:nvPr/>
              </p:nvSpPr>
              <p:spPr bwMode="auto">
                <a:xfrm>
                  <a:off x="640661" y="5297444"/>
                  <a:ext cx="8314779" cy="451450"/>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fr-FR" sz="1600" smtClean="0"/>
                    <a:t>Protéger les données</a:t>
                  </a:r>
                </a:p>
                <a:p>
                  <a:pPr marL="166682" indent="-166682">
                    <a:lnSpc>
                      <a:spcPts val="1400"/>
                    </a:lnSpc>
                    <a:spcBef>
                      <a:spcPct val="50000"/>
                    </a:spcBef>
                    <a:buClr>
                      <a:schemeClr val="tx2"/>
                    </a:buClr>
                    <a:buFont typeface="Arial" pitchFamily="34" charset="0"/>
                    <a:buChar char="•"/>
                  </a:pPr>
                  <a:r>
                    <a:rPr lang="fr-FR" sz="1600" smtClean="0"/>
                    <a:t>Assurer la disponibilité</a:t>
                  </a:r>
                </a:p>
                <a:p>
                  <a:pPr marL="166682" indent="-166682">
                    <a:lnSpc>
                      <a:spcPts val="1400"/>
                    </a:lnSpc>
                    <a:spcBef>
                      <a:spcPct val="50000"/>
                    </a:spcBef>
                    <a:buClr>
                      <a:schemeClr val="tx2"/>
                    </a:buClr>
                    <a:buFont typeface="Arial" pitchFamily="34" charset="0"/>
                    <a:buChar char="•"/>
                  </a:pPr>
                  <a:r>
                    <a:rPr lang="fr-FR" sz="1600" smtClean="0"/>
                    <a:t>Avoir des temps de réponse  prévisibles</a:t>
                  </a:r>
                </a:p>
              </p:txBody>
            </p:sp>
            <p:sp>
              <p:nvSpPr>
                <p:cNvPr id="54" name="TextBox 833617"/>
                <p:cNvSpPr txBox="1">
                  <a:spLocks noChangeArrowheads="1"/>
                </p:cNvSpPr>
                <p:nvPr/>
              </p:nvSpPr>
              <p:spPr bwMode="auto">
                <a:xfrm>
                  <a:off x="1683039" y="5037005"/>
                  <a:ext cx="4693104" cy="189347"/>
                </a:xfrm>
                <a:prstGeom prst="rect">
                  <a:avLst/>
                </a:prstGeom>
                <a:noFill/>
                <a:ln w="9525">
                  <a:noFill/>
                  <a:miter lim="800000"/>
                  <a:headEnd/>
                  <a:tailEnd/>
                </a:ln>
              </p:spPr>
              <p:txBody>
                <a:bodyPr wrap="square">
                  <a:spAutoFit/>
                </a:bodyPr>
                <a:lstStyle/>
                <a:p>
                  <a:pPr>
                    <a:lnSpc>
                      <a:spcPct val="95000"/>
                    </a:lnSpc>
                    <a:spcBef>
                      <a:spcPct val="10000"/>
                    </a:spcBef>
                  </a:pPr>
                  <a:r>
                    <a:rPr lang="fr-FR" altLang="zh-CN" sz="2400" b="1" i="1" kern="0" spc="-125"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Fiabilité</a:t>
                  </a:r>
                  <a:endParaRPr lang="fr-FR" altLang="zh-CN" sz="2400" b="1" i="1" kern="0" spc="-125">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grpSp>
        <p:grpSp>
          <p:nvGrpSpPr>
            <p:cNvPr id="8" name="Group 22"/>
            <p:cNvGrpSpPr/>
            <p:nvPr/>
          </p:nvGrpSpPr>
          <p:grpSpPr>
            <a:xfrm>
              <a:off x="948583" y="3888335"/>
              <a:ext cx="985614" cy="1004281"/>
              <a:chOff x="1600200" y="1606130"/>
              <a:chExt cx="645459" cy="742406"/>
            </a:xfrm>
          </p:grpSpPr>
          <p:pic>
            <p:nvPicPr>
              <p:cNvPr id="49" name="Picture 2" descr="C:\Work\Katmai Marketing\PAG_icon library\PAG_icon library\Database blue.png"/>
              <p:cNvPicPr>
                <a:picLocks noChangeAspect="1" noChangeArrowheads="1"/>
              </p:cNvPicPr>
              <p:nvPr/>
            </p:nvPicPr>
            <p:blipFill>
              <a:blip r:embed="rId10" cstate="print"/>
              <a:srcRect/>
              <a:stretch>
                <a:fillRect/>
              </a:stretch>
            </p:blipFill>
            <p:spPr bwMode="auto">
              <a:xfrm>
                <a:off x="1736163" y="1734669"/>
                <a:ext cx="509496" cy="613867"/>
              </a:xfrm>
              <a:prstGeom prst="rect">
                <a:avLst/>
              </a:prstGeom>
              <a:noFill/>
            </p:spPr>
          </p:pic>
          <p:pic>
            <p:nvPicPr>
              <p:cNvPr id="50" name="Picture 3" descr="C:\Work\Katmai Marketing\PAG_icon library\PAG_icon library\Security Threat Detected.png"/>
              <p:cNvPicPr>
                <a:picLocks noChangeAspect="1" noChangeArrowheads="1"/>
              </p:cNvPicPr>
              <p:nvPr/>
            </p:nvPicPr>
            <p:blipFill>
              <a:blip r:embed="rId11" cstate="print"/>
              <a:srcRect/>
              <a:stretch>
                <a:fillRect/>
              </a:stretch>
            </p:blipFill>
            <p:spPr bwMode="auto">
              <a:xfrm>
                <a:off x="1600200" y="1606130"/>
                <a:ext cx="550582" cy="628881"/>
              </a:xfrm>
              <a:prstGeom prst="rect">
                <a:avLst/>
              </a:prstGeom>
              <a:noFill/>
            </p:spPr>
          </p:pic>
        </p:grpSp>
      </p:grpSp>
      <p:grpSp>
        <p:nvGrpSpPr>
          <p:cNvPr id="9" name="Groupe 55"/>
          <p:cNvGrpSpPr/>
          <p:nvPr/>
        </p:nvGrpSpPr>
        <p:grpSpPr>
          <a:xfrm>
            <a:off x="3047172" y="1644016"/>
            <a:ext cx="3024214" cy="3712844"/>
            <a:chOff x="3047172" y="1644016"/>
            <a:chExt cx="3024214" cy="3712844"/>
          </a:xfrm>
        </p:grpSpPr>
        <p:grpSp>
          <p:nvGrpSpPr>
            <p:cNvPr id="10" name="Groupe 38"/>
            <p:cNvGrpSpPr/>
            <p:nvPr/>
          </p:nvGrpSpPr>
          <p:grpSpPr>
            <a:xfrm>
              <a:off x="3047172" y="1644016"/>
              <a:ext cx="3024214" cy="3712844"/>
              <a:chOff x="3047172" y="1644016"/>
              <a:chExt cx="3024214" cy="3712844"/>
            </a:xfrm>
          </p:grpSpPr>
          <p:sp>
            <p:nvSpPr>
              <p:cNvPr id="37" name="Rounded Rectangle 8"/>
              <p:cNvSpPr/>
              <p:nvPr/>
            </p:nvSpPr>
            <p:spPr bwMode="auto">
              <a:xfrm>
                <a:off x="3047172" y="1644016"/>
                <a:ext cx="3024214" cy="3712844"/>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44" name="Rectangle 43"/>
              <p:cNvSpPr>
                <a:spLocks noChangeArrowheads="1"/>
              </p:cNvSpPr>
              <p:nvPr/>
            </p:nvSpPr>
            <p:spPr bwMode="auto">
              <a:xfrm>
                <a:off x="3200400" y="2438399"/>
                <a:ext cx="2819400" cy="1236230"/>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fr-FR" sz="1600" smtClean="0"/>
                  <a:t>Administration par règles</a:t>
                </a:r>
              </a:p>
              <a:p>
                <a:pPr marL="166682" indent="-166682">
                  <a:lnSpc>
                    <a:spcPts val="1400"/>
                  </a:lnSpc>
                  <a:spcBef>
                    <a:spcPct val="50000"/>
                  </a:spcBef>
                  <a:buClr>
                    <a:schemeClr val="tx2"/>
                  </a:buClr>
                  <a:buFont typeface="Arial" pitchFamily="34" charset="0"/>
                  <a:buChar char="•"/>
                </a:pPr>
                <a:r>
                  <a:rPr lang="fr-FR" sz="1600" smtClean="0"/>
                  <a:t>Développement d’application simplifié</a:t>
                </a:r>
              </a:p>
              <a:p>
                <a:pPr marL="166682" indent="-166682">
                  <a:lnSpc>
                    <a:spcPts val="1400"/>
                  </a:lnSpc>
                  <a:spcBef>
                    <a:spcPct val="50000"/>
                  </a:spcBef>
                  <a:buClr>
                    <a:schemeClr val="tx2"/>
                  </a:buClr>
                  <a:buFont typeface="Arial" pitchFamily="34" charset="0"/>
                  <a:buChar char="•"/>
                </a:pPr>
                <a:r>
                  <a:rPr lang="fr-FR" sz="1600" smtClean="0"/>
                  <a:t>Stocker tous les types de données</a:t>
                </a:r>
              </a:p>
            </p:txBody>
          </p:sp>
          <p:sp>
            <p:nvSpPr>
              <p:cNvPr id="46" name="TextBox 833617"/>
              <p:cNvSpPr txBox="1">
                <a:spLocks noChangeArrowheads="1"/>
              </p:cNvSpPr>
              <p:nvPr/>
            </p:nvSpPr>
            <p:spPr bwMode="auto">
              <a:xfrm>
                <a:off x="3649980" y="1828800"/>
                <a:ext cx="1844040" cy="443198"/>
              </a:xfrm>
              <a:prstGeom prst="rect">
                <a:avLst/>
              </a:prstGeom>
              <a:noFill/>
              <a:ln w="9525">
                <a:noFill/>
                <a:miter lim="800000"/>
                <a:headEnd/>
                <a:tailEnd/>
              </a:ln>
            </p:spPr>
            <p:txBody>
              <a:bodyPr wrap="square">
                <a:spAutoFit/>
              </a:bodyPr>
              <a:lstStyle/>
              <a:p>
                <a:pPr>
                  <a:lnSpc>
                    <a:spcPct val="95000"/>
                  </a:lnSpc>
                  <a:spcBef>
                    <a:spcPct val="10000"/>
                  </a:spcBef>
                </a:pPr>
                <a:r>
                  <a:rPr lang="fr-FR" altLang="zh-CN" sz="2400" b="1" i="1" kern="0" spc="-125"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Productivité</a:t>
                </a:r>
                <a:endParaRPr lang="fr-FR" altLang="zh-CN" sz="2400" b="1" i="1" kern="0" spc="-125">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pic>
          <p:nvPicPr>
            <p:cNvPr id="51" name="Picture 12" descr="C:\Program Files\Microsoft Resource DVD Artwork\DVD_ART\Artwork_Imagery\HARDWARE_IMAGERY\Illustration - Misc Hardware\Windows Vista Illustration Icons\Server.png"/>
            <p:cNvPicPr>
              <a:picLocks noChangeAspect="1" noChangeArrowheads="1"/>
            </p:cNvPicPr>
            <p:nvPr/>
          </p:nvPicPr>
          <p:blipFill>
            <a:blip r:embed="rId12"/>
            <a:srcRect/>
            <a:stretch>
              <a:fillRect/>
            </a:stretch>
          </p:blipFill>
          <p:spPr bwMode="auto">
            <a:xfrm>
              <a:off x="4356931" y="3817121"/>
              <a:ext cx="946639" cy="1295400"/>
            </a:xfrm>
            <a:prstGeom prst="rect">
              <a:avLst/>
            </a:prstGeom>
            <a:ln>
              <a:headEnd type="none" w="med" len="med"/>
              <a:tailEnd type="none" w="med" len="med"/>
            </a:ln>
          </p:spPr>
        </p:pic>
        <p:pic>
          <p:nvPicPr>
            <p:cNvPr id="55" name="Picture 32" descr="policy rules"/>
            <p:cNvPicPr>
              <a:picLocks noChangeAspect="1" noChangeArrowheads="1"/>
            </p:cNvPicPr>
            <p:nvPr/>
          </p:nvPicPr>
          <p:blipFill>
            <a:blip r:embed="rId13" cstate="print"/>
            <a:srcRect/>
            <a:stretch>
              <a:fillRect/>
            </a:stretch>
          </p:blipFill>
          <p:spPr bwMode="auto">
            <a:xfrm>
              <a:off x="4075631" y="4451648"/>
              <a:ext cx="461583" cy="403187"/>
            </a:xfrm>
            <a:prstGeom prst="rect">
              <a:avLst/>
            </a:prstGeom>
            <a:ln>
              <a:headEnd type="none" w="med" len="med"/>
              <a:tailEnd type="none" w="med" len="me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par>
                                <p:cTn id="8" presetID="9" presetClass="emph" presetSubtype="0" nodeType="withEffect">
                                  <p:stCondLst>
                                    <p:cond delay="0"/>
                                  </p:stCondLst>
                                  <p:childTnLst>
                                    <p:set>
                                      <p:cBhvr rctx="PPT">
                                        <p:cTn id="9" dur="indefinite"/>
                                        <p:tgtEl>
                                          <p:spTgt spid="9"/>
                                        </p:tgtEl>
                                        <p:attrNameLst>
                                          <p:attrName>style.opacity</p:attrName>
                                        </p:attrNameLst>
                                      </p:cBhvr>
                                      <p:to>
                                        <p:strVal val="0.5"/>
                                      </p:to>
                                    </p:set>
                                    <p:animEffect filter="image" prLst="opacity: 0.5">
                                      <p:cBhvr rctx="IE">
                                        <p:cTn id="10" dur="indefinite"/>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ctrTitle"/>
          </p:nvPr>
        </p:nvSpPr>
        <p:spPr>
          <a:xfrm>
            <a:off x="297520" y="2824373"/>
            <a:ext cx="8678700" cy="1420929"/>
          </a:xfrm>
          <a:noFill/>
        </p:spPr>
        <p:txBody>
          <a:bodyPr anchor="ctr"/>
          <a:lstStyle/>
          <a:p>
            <a:pPr marL="914400" indent="-914400">
              <a:lnSpc>
                <a:spcPct val="100000"/>
              </a:lnSpc>
              <a:buFont typeface="+mj-lt"/>
              <a:buAutoNum type="arabicPeriod"/>
            </a:pPr>
            <a:r>
              <a:rPr lang="fr-FR" sz="4000" dirty="0" smtClean="0"/>
              <a:t>Chiffrement d’une base de données</a:t>
            </a:r>
            <a:endParaRPr lang="fr-FR" sz="4000" dirty="0"/>
          </a:p>
        </p:txBody>
      </p:sp>
      <p:sp>
        <p:nvSpPr>
          <p:cNvPr id="6" name="TextBox 5"/>
          <p:cNvSpPr txBox="1"/>
          <p:nvPr/>
        </p:nvSpPr>
        <p:spPr>
          <a:xfrm>
            <a:off x="6142642" y="1121082"/>
            <a:ext cx="2772758" cy="1015663"/>
          </a:xfrm>
          <a:prstGeom prst="rect">
            <a:avLst/>
          </a:prstGeom>
          <a:noFill/>
        </p:spPr>
        <p:txBody>
          <a:bodyPr wrap="square" rtlCol="0">
            <a:spAutoFit/>
          </a:bodyPr>
          <a:lstStyle/>
          <a:p>
            <a:r>
              <a:rPr lang="fr-FR" sz="6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rPr>
              <a:t>Démos</a:t>
            </a:r>
            <a:endParaRPr lang="fr-FR" sz="60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endParaRPr>
          </a:p>
        </p:txBody>
      </p:sp>
      <p:sp>
        <p:nvSpPr>
          <p:cNvPr id="7" name="Rectangle 2"/>
          <p:cNvSpPr txBox="1">
            <a:spLocks noChangeArrowheads="1"/>
          </p:cNvSpPr>
          <p:nvPr/>
        </p:nvSpPr>
        <p:spPr>
          <a:xfrm>
            <a:off x="297520" y="4100522"/>
            <a:ext cx="8541680" cy="685800"/>
          </a:xfrm>
          <a:prstGeom prst="rect">
            <a:avLst/>
          </a:prstGeom>
          <a:noFill/>
        </p:spPr>
        <p:txBody>
          <a:bodyPr vert="horz" wrap="square" lIns="0" tIns="0" rIns="0" bIns="0" rtlCol="0" anchor="b">
            <a:noAutofit/>
            <a:scene3d>
              <a:camera prst="orthographicFront"/>
              <a:lightRig rig="threePt" dir="t"/>
            </a:scene3d>
            <a:sp3d extrusionH="57150">
              <a:bevelT w="38100" h="38100"/>
            </a:sp3d>
          </a:bodyPr>
          <a:lstStyle/>
          <a:p>
            <a:pPr marL="914400" lvl="0" indent="-914400">
              <a:spcBef>
                <a:spcPct val="0"/>
              </a:spcBef>
              <a:buFont typeface="+mj-lt"/>
              <a:buAutoNum type="arabicPeriod" startAt="2"/>
            </a:pPr>
            <a:r>
              <a:rPr lang="fr-FR" sz="4000" b="1" dirty="0" smtClean="0">
                <a:ln/>
                <a:solidFill>
                  <a:srgbClr val="FFC000"/>
                </a:solidFill>
                <a:latin typeface="Segoe" pitchFamily="34" charset="0"/>
                <a:cs typeface="Arial" charset="0"/>
              </a:rPr>
              <a:t>Audit</a:t>
            </a:r>
            <a:endParaRPr kumimoji="0" lang="fr-FR" sz="4000" b="1" i="0" u="none" strike="noStrike" kern="1200" cap="none" spc="0" normalizeH="0" baseline="0" noProof="0" dirty="0">
              <a:ln/>
              <a:solidFill>
                <a:srgbClr val="FFC000"/>
              </a:solidFill>
              <a:effectLst/>
              <a:uLnTx/>
              <a:uFillTx/>
              <a:latin typeface="Segoe" pitchFamily="34" charset="0"/>
              <a:ea typeface="+mn-ea"/>
              <a:cs typeface="Arial" charset="0"/>
            </a:endParaRPr>
          </a:p>
        </p:txBody>
      </p:sp>
      <p:grpSp>
        <p:nvGrpSpPr>
          <p:cNvPr id="2" name="Groupe 7"/>
          <p:cNvGrpSpPr/>
          <p:nvPr/>
        </p:nvGrpSpPr>
        <p:grpSpPr>
          <a:xfrm>
            <a:off x="7529001" y="-142838"/>
            <a:ext cx="1785319" cy="714779"/>
            <a:chOff x="7529001" y="-142838"/>
            <a:chExt cx="1785319" cy="714779"/>
          </a:xfrm>
        </p:grpSpPr>
        <p:sp>
          <p:nvSpPr>
            <p:cNvPr id="9" name="Rounded Rectangle 5"/>
            <p:cNvSpPr/>
            <p:nvPr/>
          </p:nvSpPr>
          <p:spPr bwMode="auto">
            <a:xfrm>
              <a:off x="7529001" y="-142838"/>
              <a:ext cx="1762015" cy="714779"/>
            </a:xfrm>
            <a:prstGeom prst="roundRect">
              <a:avLst>
                <a:gd name="adj" fmla="val 1073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TextBox 833617"/>
            <p:cNvSpPr txBox="1">
              <a:spLocks noChangeArrowheads="1"/>
            </p:cNvSpPr>
            <p:nvPr/>
          </p:nvSpPr>
          <p:spPr bwMode="auto">
            <a:xfrm>
              <a:off x="7839094" y="0"/>
              <a:ext cx="1475226" cy="443198"/>
            </a:xfrm>
            <a:prstGeom prst="rect">
              <a:avLst/>
            </a:prstGeom>
            <a:noFill/>
            <a:ln w="9525">
              <a:noFill/>
              <a:miter lim="800000"/>
              <a:headEnd/>
              <a:tailEnd/>
            </a:ln>
          </p:spPr>
          <p:txBody>
            <a:bodyPr wrap="square">
              <a:spAutoFit/>
            </a:bodyPr>
            <a:lstStyle/>
            <a:p>
              <a:pPr>
                <a:lnSpc>
                  <a:spcPct val="95000"/>
                </a:lnSpc>
                <a:spcBef>
                  <a:spcPct val="10000"/>
                </a:spcBef>
              </a:pPr>
              <a:r>
                <a:rPr lang="fr-FR"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Fiabilité</a:t>
              </a:r>
              <a:endParaRPr lang="fr-FR"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50210"/>
                                        </p:tgtEl>
                                        <p:attrNameLst>
                                          <p:attrName>style.visibility</p:attrName>
                                        </p:attrNameLst>
                                      </p:cBhvr>
                                      <p:to>
                                        <p:strVal val="visible"/>
                                      </p:to>
                                    </p:set>
                                    <p:anim calcmode="lin" valueType="num">
                                      <p:cBhvr additive="base">
                                        <p:cTn id="12" dur="500" fill="hold"/>
                                        <p:tgtEl>
                                          <p:spTgt spid="350210"/>
                                        </p:tgtEl>
                                        <p:attrNameLst>
                                          <p:attrName>ppt_x</p:attrName>
                                        </p:attrNameLst>
                                      </p:cBhvr>
                                      <p:tavLst>
                                        <p:tav tm="0">
                                          <p:val>
                                            <p:strVal val="#ppt_x"/>
                                          </p:val>
                                        </p:tav>
                                        <p:tav tm="100000">
                                          <p:val>
                                            <p:strVal val="#ppt_x"/>
                                          </p:val>
                                        </p:tav>
                                      </p:tavLst>
                                    </p:anim>
                                    <p:anim calcmode="lin" valueType="num">
                                      <p:cBhvr additive="base">
                                        <p:cTn id="13" dur="500" fill="hold"/>
                                        <p:tgtEl>
                                          <p:spTgt spid="3502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3"/>
          <p:cNvSpPr txBox="1">
            <a:spLocks/>
          </p:cNvSpPr>
          <p:nvPr/>
        </p:nvSpPr>
        <p:spPr>
          <a:xfrm>
            <a:off x="3121819" y="1968869"/>
            <a:ext cx="5915501" cy="4421210"/>
          </a:xfrm>
          <a:prstGeom prst="rect">
            <a:avLst/>
          </a:prstGeom>
        </p:spPr>
        <p:txBody>
          <a:bodyPr vert="horz" wrap="square" lIns="0" tIns="0" rIns="0" bIns="0" rtlCol="0">
            <a:spAutoFit/>
          </a:bodyPr>
          <a:lstStyle/>
          <a:p>
            <a:pPr marL="396859" marR="0" lvl="0" indent="-396859" algn="l" defTabSz="914327" rtl="0" eaLnBrk="1" fontAlgn="auto" latinLnBrk="0" hangingPunct="1">
              <a:lnSpc>
                <a:spcPct val="90000"/>
              </a:lnSpc>
              <a:spcBef>
                <a:spcPct val="20000"/>
              </a:spcBef>
              <a:spcAft>
                <a:spcPts val="0"/>
              </a:spcAft>
              <a:buClr>
                <a:schemeClr val="accent1"/>
              </a:buClr>
              <a:buSzTx/>
              <a:buFont typeface="Wingdings" pitchFamily="2" charset="2"/>
              <a:buChar char="§"/>
              <a:tabLst/>
              <a:defRPr/>
            </a:pPr>
            <a:r>
              <a:rPr kumimoji="0" lang="fr-FR" sz="2300" b="0" i="0" u="none" strike="noStrike" kern="1200" cap="none" spc="0" normalizeH="0" baseline="0" noProof="0" dirty="0" smtClean="0">
                <a:ln>
                  <a:noFill/>
                </a:ln>
                <a:effectLst/>
                <a:uLnTx/>
                <a:uFillTx/>
                <a:latin typeface="+mn-lt"/>
                <a:ea typeface="+mn-ea"/>
                <a:cs typeface="+mn-cs"/>
              </a:rPr>
              <a:t>Sécuriser</a:t>
            </a:r>
            <a:r>
              <a:rPr kumimoji="0" lang="fr-FR" sz="2300" b="0" i="0" u="none" strike="noStrike" kern="1200" cap="none" spc="0" normalizeH="0" noProof="0" dirty="0" smtClean="0">
                <a:ln>
                  <a:noFill/>
                </a:ln>
                <a:effectLst/>
                <a:uLnTx/>
                <a:uFillTx/>
                <a:latin typeface="+mn-lt"/>
                <a:ea typeface="+mn-ea"/>
                <a:cs typeface="+mn-cs"/>
              </a:rPr>
              <a:t> les accès</a:t>
            </a:r>
          </a:p>
          <a:p>
            <a:pPr marL="854059" lvl="1" indent="-396859" defTabSz="914327">
              <a:lnSpc>
                <a:spcPct val="90000"/>
              </a:lnSpc>
              <a:spcBef>
                <a:spcPct val="20000"/>
              </a:spcBef>
              <a:buClr>
                <a:schemeClr val="accent1"/>
              </a:buClr>
              <a:buFont typeface="Wingdings" pitchFamily="2" charset="2"/>
              <a:buChar char="§"/>
              <a:defRPr/>
            </a:pPr>
            <a:r>
              <a:rPr lang="fr-FR" sz="2000" dirty="0" smtClean="0"/>
              <a:t>Authentification forte</a:t>
            </a:r>
          </a:p>
          <a:p>
            <a:pPr marL="854059" lvl="1" indent="-396859" defTabSz="914327">
              <a:lnSpc>
                <a:spcPct val="90000"/>
              </a:lnSpc>
              <a:spcBef>
                <a:spcPct val="20000"/>
              </a:spcBef>
              <a:buClr>
                <a:schemeClr val="accent1"/>
              </a:buClr>
              <a:buFont typeface="Wingdings" pitchFamily="2" charset="2"/>
              <a:buChar char="§"/>
              <a:defRPr/>
            </a:pPr>
            <a:r>
              <a:rPr lang="fr-FR" sz="2000" dirty="0" smtClean="0"/>
              <a:t>Autorisations granulaires</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Chiffrement transparent ou par API</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Gestion des clés externes</a:t>
            </a:r>
          </a:p>
          <a:p>
            <a:pPr marL="396859" indent="-396859" defTabSz="914327">
              <a:lnSpc>
                <a:spcPct val="90000"/>
              </a:lnSpc>
              <a:spcBef>
                <a:spcPct val="20000"/>
              </a:spcBef>
              <a:buClr>
                <a:schemeClr val="accent1"/>
              </a:buClr>
              <a:buFont typeface="Wingdings" pitchFamily="2" charset="2"/>
              <a:buChar char="§"/>
              <a:defRPr/>
            </a:pPr>
            <a:endParaRPr lang="fr-FR" sz="2000" dirty="0" smtClean="0"/>
          </a:p>
          <a:p>
            <a:pPr marL="396859" indent="-396859" defTabSz="914327">
              <a:lnSpc>
                <a:spcPct val="90000"/>
              </a:lnSpc>
              <a:spcBef>
                <a:spcPct val="20000"/>
              </a:spcBef>
              <a:buClr>
                <a:schemeClr val="accent1"/>
              </a:buClr>
              <a:buFont typeface="Wingdings" pitchFamily="2" charset="2"/>
              <a:buChar char="§"/>
              <a:defRPr/>
            </a:pPr>
            <a:r>
              <a:rPr lang="fr-FR" sz="2300" dirty="0" smtClean="0"/>
              <a:t>Protéger le système</a:t>
            </a:r>
          </a:p>
          <a:p>
            <a:pPr marL="854059" lvl="1" indent="-396859" defTabSz="914327">
              <a:lnSpc>
                <a:spcPct val="90000"/>
              </a:lnSpc>
              <a:spcBef>
                <a:spcPct val="20000"/>
              </a:spcBef>
              <a:buClr>
                <a:schemeClr val="accent1"/>
              </a:buClr>
              <a:buFont typeface="Wingdings" pitchFamily="2" charset="2"/>
              <a:buChar char="§"/>
              <a:defRPr/>
            </a:pPr>
            <a:r>
              <a:rPr lang="fr-FR" sz="2000" dirty="0" smtClean="0"/>
              <a:t>Gestion de la surface d’exposition</a:t>
            </a:r>
          </a:p>
          <a:p>
            <a:pPr marL="854059" lvl="1" indent="-396859" defTabSz="914327">
              <a:lnSpc>
                <a:spcPct val="90000"/>
              </a:lnSpc>
              <a:spcBef>
                <a:spcPct val="20000"/>
              </a:spcBef>
              <a:buClr>
                <a:schemeClr val="accent1"/>
              </a:buClr>
              <a:defRPr/>
            </a:pPr>
            <a:endParaRPr lang="fr-FR" sz="2000" dirty="0" smtClean="0"/>
          </a:p>
          <a:p>
            <a:pPr marL="396859" lvl="0" indent="-396859" defTabSz="914327">
              <a:lnSpc>
                <a:spcPct val="90000"/>
              </a:lnSpc>
              <a:spcBef>
                <a:spcPct val="20000"/>
              </a:spcBef>
              <a:buClr>
                <a:schemeClr val="accent1"/>
              </a:buClr>
              <a:buFont typeface="Wingdings" pitchFamily="2" charset="2"/>
              <a:buChar char="§"/>
              <a:defRPr/>
            </a:pPr>
            <a:r>
              <a:rPr lang="fr-FR" sz="2300" dirty="0" smtClean="0"/>
              <a:t>Vérifier la conformité</a:t>
            </a:r>
          </a:p>
          <a:p>
            <a:pPr marL="854059" lvl="1" indent="-396859" defTabSz="914327">
              <a:lnSpc>
                <a:spcPct val="90000"/>
              </a:lnSpc>
              <a:spcBef>
                <a:spcPct val="20000"/>
              </a:spcBef>
              <a:buClr>
                <a:schemeClr val="accent1"/>
              </a:buClr>
              <a:buFont typeface="Wingdings" pitchFamily="2" charset="2"/>
              <a:buChar char="ü"/>
              <a:defRPr/>
            </a:pPr>
            <a:r>
              <a:rPr lang="fr-FR" sz="2000" dirty="0" smtClean="0"/>
              <a:t>Audit amélioré</a:t>
            </a:r>
          </a:p>
          <a:p>
            <a:pPr marL="854059" lvl="1" indent="-396859" defTabSz="914327">
              <a:lnSpc>
                <a:spcPct val="90000"/>
              </a:lnSpc>
              <a:spcBef>
                <a:spcPct val="20000"/>
              </a:spcBef>
              <a:buClr>
                <a:schemeClr val="accent1"/>
              </a:buClr>
              <a:buFont typeface="Wingdings" pitchFamily="2" charset="2"/>
              <a:buChar char="§"/>
              <a:defRPr/>
            </a:pPr>
            <a:r>
              <a:rPr lang="fr-FR" sz="2000" dirty="0" smtClean="0"/>
              <a:t>Politiques de sécurité à l’échelle de l’entreprise</a:t>
            </a:r>
          </a:p>
        </p:txBody>
      </p:sp>
      <p:grpSp>
        <p:nvGrpSpPr>
          <p:cNvPr id="2" name="Group 37"/>
          <p:cNvGrpSpPr/>
          <p:nvPr/>
        </p:nvGrpSpPr>
        <p:grpSpPr>
          <a:xfrm>
            <a:off x="914400" y="4572000"/>
            <a:ext cx="1676400" cy="1371600"/>
            <a:chOff x="6651163" y="4419599"/>
            <a:chExt cx="889491" cy="896362"/>
          </a:xfrm>
        </p:grpSpPr>
        <p:pic>
          <p:nvPicPr>
            <p:cNvPr id="36" name="Picture 2" descr="C:\Work\Katmai Marketing\PAG_icon library\PAG_icon library\SQL sm.png"/>
            <p:cNvPicPr>
              <a:picLocks noChangeAspect="1" noChangeArrowheads="1"/>
            </p:cNvPicPr>
            <p:nvPr/>
          </p:nvPicPr>
          <p:blipFill>
            <a:blip r:embed="rId3" cstate="print"/>
            <a:srcRect/>
            <a:stretch>
              <a:fillRect/>
            </a:stretch>
          </p:blipFill>
          <p:spPr bwMode="auto">
            <a:xfrm>
              <a:off x="6651163" y="4433455"/>
              <a:ext cx="600104" cy="882506"/>
            </a:xfrm>
            <a:prstGeom prst="rect">
              <a:avLst/>
            </a:prstGeom>
            <a:noFill/>
          </p:spPr>
        </p:pic>
        <p:pic>
          <p:nvPicPr>
            <p:cNvPr id="37" name="Picture 7" descr="C:\Work\Katmai Marketing\PAG_icon library\PAG_icon library\lists.png"/>
            <p:cNvPicPr>
              <a:picLocks noChangeAspect="1" noChangeArrowheads="1"/>
            </p:cNvPicPr>
            <p:nvPr/>
          </p:nvPicPr>
          <p:blipFill>
            <a:blip r:embed="rId4" cstate="print"/>
            <a:srcRect/>
            <a:stretch>
              <a:fillRect/>
            </a:stretch>
          </p:blipFill>
          <p:spPr bwMode="auto">
            <a:xfrm>
              <a:off x="6974178" y="4419599"/>
              <a:ext cx="566476" cy="801977"/>
            </a:xfrm>
            <a:prstGeom prst="rect">
              <a:avLst/>
            </a:prstGeom>
            <a:noFill/>
          </p:spPr>
        </p:pic>
      </p:grpSp>
      <p:sp>
        <p:nvSpPr>
          <p:cNvPr id="48" name="Rectangle 14"/>
          <p:cNvSpPr txBox="1">
            <a:spLocks noChangeArrowheads="1"/>
          </p:cNvSpPr>
          <p:nvPr/>
        </p:nvSpPr>
        <p:spPr bwMode="auto">
          <a:xfrm>
            <a:off x="381000" y="152400"/>
            <a:ext cx="8393113" cy="108952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kumimoji="0" lang="fr-FR" sz="4800" b="0" i="0" u="none" strike="noStrike" kern="0" cap="none" spc="0" normalizeH="0" baseline="0" noProof="0" dirty="0" smtClean="0">
                <a:ln>
                  <a:noFill/>
                </a:ln>
                <a:solidFill>
                  <a:schemeClr val="tx2"/>
                </a:solidFill>
                <a:effectLst/>
                <a:uLnTx/>
                <a:uFillTx/>
                <a:latin typeface="+mj-lt"/>
                <a:ea typeface="+mj-ea"/>
                <a:cs typeface="+mj-cs"/>
              </a:rPr>
              <a:t>Protéger vos données</a:t>
            </a:r>
          </a:p>
          <a:p>
            <a:pPr algn="l" eaLnBrk="1" hangingPunct="1">
              <a:lnSpc>
                <a:spcPct val="90000"/>
              </a:lnSpc>
              <a:spcBef>
                <a:spcPct val="0"/>
              </a:spcBef>
            </a:pPr>
            <a:r>
              <a:rPr lang="fr-FR" sz="2400" kern="0" dirty="0" smtClean="0">
                <a:solidFill>
                  <a:schemeClr val="accent1"/>
                </a:solidFill>
                <a:latin typeface="+mj-lt"/>
                <a:ea typeface="+mj-ea"/>
                <a:cs typeface="+mj-cs"/>
              </a:rPr>
              <a:t>La sécurité pour vos données les plus critiques</a:t>
            </a:r>
          </a:p>
        </p:txBody>
      </p:sp>
      <p:grpSp>
        <p:nvGrpSpPr>
          <p:cNvPr id="3" name="Group 22"/>
          <p:cNvGrpSpPr/>
          <p:nvPr/>
        </p:nvGrpSpPr>
        <p:grpSpPr>
          <a:xfrm>
            <a:off x="7333376" y="773185"/>
            <a:ext cx="1219200" cy="1295400"/>
            <a:chOff x="1600200" y="1606130"/>
            <a:chExt cx="645459" cy="742406"/>
          </a:xfrm>
        </p:grpSpPr>
        <p:pic>
          <p:nvPicPr>
            <p:cNvPr id="38" name="Picture 2" descr="C:\Work\Katmai Marketing\PAG_icon library\PAG_icon library\Database blue.png"/>
            <p:cNvPicPr>
              <a:picLocks noChangeAspect="1" noChangeArrowheads="1"/>
            </p:cNvPicPr>
            <p:nvPr/>
          </p:nvPicPr>
          <p:blipFill>
            <a:blip r:embed="rId5" cstate="print"/>
            <a:srcRect/>
            <a:stretch>
              <a:fillRect/>
            </a:stretch>
          </p:blipFill>
          <p:spPr bwMode="auto">
            <a:xfrm>
              <a:off x="1736163" y="1734669"/>
              <a:ext cx="509496" cy="613867"/>
            </a:xfrm>
            <a:prstGeom prst="rect">
              <a:avLst/>
            </a:prstGeom>
            <a:noFill/>
          </p:spPr>
        </p:pic>
        <p:pic>
          <p:nvPicPr>
            <p:cNvPr id="39" name="Picture 3" descr="C:\Work\Katmai Marketing\PAG_icon library\PAG_icon library\Security Threat Detected.png"/>
            <p:cNvPicPr>
              <a:picLocks noChangeAspect="1" noChangeArrowheads="1"/>
            </p:cNvPicPr>
            <p:nvPr/>
          </p:nvPicPr>
          <p:blipFill>
            <a:blip r:embed="rId6" cstate="print"/>
            <a:srcRect/>
            <a:stretch>
              <a:fillRect/>
            </a:stretch>
          </p:blipFill>
          <p:spPr bwMode="auto">
            <a:xfrm>
              <a:off x="1600200" y="1606130"/>
              <a:ext cx="550582" cy="628881"/>
            </a:xfrm>
            <a:prstGeom prst="rect">
              <a:avLst/>
            </a:prstGeom>
            <a:noFill/>
          </p:spPr>
        </p:pic>
      </p:grpSp>
      <p:pic>
        <p:nvPicPr>
          <p:cNvPr id="25" name="Picture 6" descr="C:\Work\Katmai Marketing\PAG_icon library\PAG_icon library\XP icon credential manager.png"/>
          <p:cNvPicPr>
            <a:picLocks noChangeAspect="1" noChangeArrowheads="1"/>
          </p:cNvPicPr>
          <p:nvPr/>
        </p:nvPicPr>
        <p:blipFill>
          <a:blip r:embed="rId7" cstate="print"/>
          <a:srcRect/>
          <a:stretch>
            <a:fillRect/>
          </a:stretch>
        </p:blipFill>
        <p:spPr bwMode="auto">
          <a:xfrm>
            <a:off x="1143000" y="5486400"/>
            <a:ext cx="457237" cy="529936"/>
          </a:xfrm>
          <a:prstGeom prst="rect">
            <a:avLst/>
          </a:prstGeom>
          <a:noFill/>
        </p:spPr>
      </p:pic>
      <p:grpSp>
        <p:nvGrpSpPr>
          <p:cNvPr id="4" name="Group 51"/>
          <p:cNvGrpSpPr/>
          <p:nvPr/>
        </p:nvGrpSpPr>
        <p:grpSpPr>
          <a:xfrm>
            <a:off x="457200" y="1600200"/>
            <a:ext cx="2484438" cy="2346325"/>
            <a:chOff x="492125" y="4294188"/>
            <a:chExt cx="2484438" cy="2346325"/>
          </a:xfrm>
        </p:grpSpPr>
        <p:pic>
          <p:nvPicPr>
            <p:cNvPr id="53" name="Picture 9" descr="double arrow green arrow"/>
            <p:cNvPicPr>
              <a:picLocks noChangeAspect="1" noChangeArrowheads="1"/>
            </p:cNvPicPr>
            <p:nvPr/>
          </p:nvPicPr>
          <p:blipFill>
            <a:blip r:embed="rId8"/>
            <a:srcRect/>
            <a:stretch>
              <a:fillRect/>
            </a:stretch>
          </p:blipFill>
          <p:spPr bwMode="auto">
            <a:xfrm>
              <a:off x="962025" y="4379913"/>
              <a:ext cx="1763713" cy="1654175"/>
            </a:xfrm>
            <a:prstGeom prst="rect">
              <a:avLst/>
            </a:prstGeom>
            <a:noFill/>
          </p:spPr>
        </p:pic>
        <p:grpSp>
          <p:nvGrpSpPr>
            <p:cNvPr id="5" name="Group 10"/>
            <p:cNvGrpSpPr>
              <a:grpSpLocks/>
            </p:cNvGrpSpPr>
            <p:nvPr/>
          </p:nvGrpSpPr>
          <p:grpSpPr bwMode="auto">
            <a:xfrm>
              <a:off x="492125" y="4564063"/>
              <a:ext cx="846138" cy="1250950"/>
              <a:chOff x="845" y="1045"/>
              <a:chExt cx="1221" cy="1807"/>
            </a:xfrm>
          </p:grpSpPr>
          <p:pic>
            <p:nvPicPr>
              <p:cNvPr id="57" name="Picture 11" descr="Server SQL database"/>
              <p:cNvPicPr>
                <a:picLocks noChangeAspect="1" noChangeArrowheads="1"/>
              </p:cNvPicPr>
              <p:nvPr/>
            </p:nvPicPr>
            <p:blipFill>
              <a:blip r:embed="rId9" cstate="print"/>
              <a:srcRect/>
              <a:stretch>
                <a:fillRect/>
              </a:stretch>
            </p:blipFill>
            <p:spPr bwMode="auto">
              <a:xfrm>
                <a:off x="845" y="1045"/>
                <a:ext cx="1221" cy="1807"/>
              </a:xfrm>
              <a:prstGeom prst="rect">
                <a:avLst/>
              </a:prstGeom>
              <a:noFill/>
            </p:spPr>
          </p:pic>
          <p:pic>
            <p:nvPicPr>
              <p:cNvPr id="58" name="Picture 12" descr="SQL Server 2005"/>
              <p:cNvPicPr>
                <a:picLocks noChangeAspect="1" noChangeArrowheads="1"/>
              </p:cNvPicPr>
              <p:nvPr/>
            </p:nvPicPr>
            <p:blipFill>
              <a:blip r:embed="rId10" cstate="print"/>
              <a:srcRect r="24501"/>
              <a:stretch>
                <a:fillRect/>
              </a:stretch>
            </p:blipFill>
            <p:spPr bwMode="auto">
              <a:xfrm>
                <a:off x="1362" y="1845"/>
                <a:ext cx="587" cy="162"/>
              </a:xfrm>
              <a:prstGeom prst="rect">
                <a:avLst/>
              </a:prstGeom>
              <a:noFill/>
              <a:ln w="9525">
                <a:noFill/>
                <a:miter lim="800000"/>
                <a:headEnd/>
                <a:tailEnd/>
              </a:ln>
            </p:spPr>
          </p:pic>
        </p:grpSp>
        <p:pic>
          <p:nvPicPr>
            <p:cNvPr id="55" name="Picture 14" descr="Security Download all"/>
            <p:cNvPicPr>
              <a:picLocks noChangeAspect="1" noChangeArrowheads="1"/>
            </p:cNvPicPr>
            <p:nvPr/>
          </p:nvPicPr>
          <p:blipFill>
            <a:blip r:embed="rId11" cstate="print"/>
            <a:srcRect/>
            <a:stretch>
              <a:fillRect/>
            </a:stretch>
          </p:blipFill>
          <p:spPr bwMode="auto">
            <a:xfrm>
              <a:off x="1944688" y="5556250"/>
              <a:ext cx="1031875" cy="1084263"/>
            </a:xfrm>
            <a:prstGeom prst="rect">
              <a:avLst/>
            </a:prstGeom>
            <a:noFill/>
          </p:spPr>
        </p:pic>
        <p:pic>
          <p:nvPicPr>
            <p:cNvPr id="56" name="Picture 15" descr="Security Proactive Content"/>
            <p:cNvPicPr>
              <a:picLocks noChangeAspect="1" noChangeArrowheads="1"/>
            </p:cNvPicPr>
            <p:nvPr/>
          </p:nvPicPr>
          <p:blipFill>
            <a:blip r:embed="rId12" cstate="print"/>
            <a:srcRect/>
            <a:stretch>
              <a:fillRect/>
            </a:stretch>
          </p:blipFill>
          <p:spPr bwMode="auto">
            <a:xfrm>
              <a:off x="2420938" y="4294188"/>
              <a:ext cx="422275" cy="635000"/>
            </a:xfrm>
            <a:prstGeom prst="rect">
              <a:avLst/>
            </a:prstGeom>
            <a:noFill/>
          </p:spPr>
        </p:pic>
      </p:grpSp>
      <p:pic>
        <p:nvPicPr>
          <p:cNvPr id="18" name="Picture 3" descr="Z:\Clip_Installer\DVD_ART\Artwork_Imagery\Shapes and Graphics\Starburst\starburst 3.png"/>
          <p:cNvPicPr>
            <a:picLocks noChangeAspect="1" noChangeArrowheads="1"/>
          </p:cNvPicPr>
          <p:nvPr/>
        </p:nvPicPr>
        <p:blipFill>
          <a:blip r:embed="rId13"/>
          <a:srcRect/>
          <a:stretch>
            <a:fillRect/>
          </a:stretch>
        </p:blipFill>
        <p:spPr bwMode="auto">
          <a:xfrm>
            <a:off x="7796647" y="4950249"/>
            <a:ext cx="1187356" cy="791571"/>
          </a:xfrm>
          <a:prstGeom prst="rect">
            <a:avLst/>
          </a:prstGeom>
          <a:noFill/>
        </p:spPr>
      </p:pic>
      <p:sp>
        <p:nvSpPr>
          <p:cNvPr id="19" name="Rectangle 18"/>
          <p:cNvSpPr>
            <a:spLocks noChangeArrowheads="1"/>
          </p:cNvSpPr>
          <p:nvPr/>
        </p:nvSpPr>
        <p:spPr bwMode="auto">
          <a:xfrm rot="21300000">
            <a:off x="7966976" y="5242859"/>
            <a:ext cx="903733" cy="307777"/>
          </a:xfrm>
          <a:prstGeom prst="rect">
            <a:avLst/>
          </a:prstGeom>
          <a:noFill/>
          <a:ln w="9525">
            <a:noFill/>
            <a:miter lim="800000"/>
            <a:headEnd/>
            <a:tailEnd/>
          </a:ln>
        </p:spPr>
        <p:txBody>
          <a:bodyPr wrap="square">
            <a:spAutoFit/>
          </a:bodyPr>
          <a:lstStyle/>
          <a:p>
            <a:pPr algn="ctr"/>
            <a:r>
              <a:rPr lang="fr-FR" sz="1400" dirty="0" smtClean="0"/>
              <a:t>2008</a:t>
            </a:r>
            <a:endParaRPr lang="fr-FR" sz="1400" dirty="0"/>
          </a:p>
        </p:txBody>
      </p:sp>
      <p:grpSp>
        <p:nvGrpSpPr>
          <p:cNvPr id="6" name="Groupe 21"/>
          <p:cNvGrpSpPr/>
          <p:nvPr/>
        </p:nvGrpSpPr>
        <p:grpSpPr>
          <a:xfrm>
            <a:off x="7796647" y="2944507"/>
            <a:ext cx="1187356" cy="791571"/>
            <a:chOff x="7659487" y="2944507"/>
            <a:chExt cx="1187356" cy="791571"/>
          </a:xfrm>
        </p:grpSpPr>
        <p:pic>
          <p:nvPicPr>
            <p:cNvPr id="20" name="Picture 3" descr="Z:\Clip_Installer\DVD_ART\Artwork_Imagery\Shapes and Graphics\Starburst\starburst 3.png"/>
            <p:cNvPicPr>
              <a:picLocks noChangeAspect="1" noChangeArrowheads="1"/>
            </p:cNvPicPr>
            <p:nvPr/>
          </p:nvPicPr>
          <p:blipFill>
            <a:blip r:embed="rId13"/>
            <a:srcRect/>
            <a:stretch>
              <a:fillRect/>
            </a:stretch>
          </p:blipFill>
          <p:spPr bwMode="auto">
            <a:xfrm>
              <a:off x="7659487" y="2944507"/>
              <a:ext cx="1187356" cy="791571"/>
            </a:xfrm>
            <a:prstGeom prst="rect">
              <a:avLst/>
            </a:prstGeom>
            <a:noFill/>
          </p:spPr>
        </p:pic>
        <p:sp>
          <p:nvSpPr>
            <p:cNvPr id="21" name="Rectangle 20"/>
            <p:cNvSpPr>
              <a:spLocks noChangeArrowheads="1"/>
            </p:cNvSpPr>
            <p:nvPr/>
          </p:nvSpPr>
          <p:spPr bwMode="auto">
            <a:xfrm rot="21300000">
              <a:off x="7850452" y="3211717"/>
              <a:ext cx="903733" cy="307777"/>
            </a:xfrm>
            <a:prstGeom prst="rect">
              <a:avLst/>
            </a:prstGeom>
            <a:noFill/>
            <a:ln w="9525">
              <a:noFill/>
              <a:miter lim="800000"/>
              <a:headEnd/>
              <a:tailEnd/>
            </a:ln>
          </p:spPr>
          <p:txBody>
            <a:bodyPr wrap="square">
              <a:spAutoFit/>
            </a:bodyPr>
            <a:lstStyle/>
            <a:p>
              <a:pPr algn="ctr"/>
              <a:r>
                <a:rPr lang="fr-FR" sz="1400" dirty="0" smtClean="0"/>
                <a:t>2008</a:t>
              </a:r>
              <a:endParaRPr lang="fr-FR" sz="1400" dirty="0"/>
            </a:p>
          </p:txBody>
        </p:sp>
      </p:grpSp>
      <p:grpSp>
        <p:nvGrpSpPr>
          <p:cNvPr id="7" name="Groupe 26"/>
          <p:cNvGrpSpPr/>
          <p:nvPr/>
        </p:nvGrpSpPr>
        <p:grpSpPr>
          <a:xfrm>
            <a:off x="7529001" y="-142838"/>
            <a:ext cx="1785319" cy="714779"/>
            <a:chOff x="7529001" y="-142838"/>
            <a:chExt cx="1785319" cy="714779"/>
          </a:xfrm>
        </p:grpSpPr>
        <p:sp>
          <p:nvSpPr>
            <p:cNvPr id="28" name="Rounded Rectangle 5"/>
            <p:cNvSpPr/>
            <p:nvPr/>
          </p:nvSpPr>
          <p:spPr bwMode="auto">
            <a:xfrm>
              <a:off x="7529001" y="-142838"/>
              <a:ext cx="1762015" cy="714779"/>
            </a:xfrm>
            <a:prstGeom prst="roundRect">
              <a:avLst>
                <a:gd name="adj" fmla="val 1073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TextBox 833617"/>
            <p:cNvSpPr txBox="1">
              <a:spLocks noChangeArrowheads="1"/>
            </p:cNvSpPr>
            <p:nvPr/>
          </p:nvSpPr>
          <p:spPr bwMode="auto">
            <a:xfrm>
              <a:off x="7839094" y="0"/>
              <a:ext cx="1475226" cy="443198"/>
            </a:xfrm>
            <a:prstGeom prst="rect">
              <a:avLst/>
            </a:prstGeom>
            <a:noFill/>
            <a:ln w="9525">
              <a:noFill/>
              <a:miter lim="800000"/>
              <a:headEnd/>
              <a:tailEnd/>
            </a:ln>
          </p:spPr>
          <p:txBody>
            <a:bodyPr wrap="square">
              <a:spAutoFit/>
            </a:bodyPr>
            <a:lstStyle/>
            <a:p>
              <a:pPr>
                <a:lnSpc>
                  <a:spcPct val="95000"/>
                </a:lnSpc>
                <a:spcBef>
                  <a:spcPct val="10000"/>
                </a:spcBef>
              </a:pPr>
              <a:r>
                <a:rPr lang="fr-FR"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Fiabilité</a:t>
              </a:r>
              <a:endParaRPr lang="fr-FR"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142852"/>
            <a:ext cx="8786874" cy="1218795"/>
          </a:xfrm>
        </p:spPr>
        <p:txBody>
          <a:bodyPr/>
          <a:lstStyle/>
          <a:p>
            <a:r>
              <a:rPr lang="fr-FR" dirty="0" smtClean="0"/>
              <a:t>La sécurité au cœur de la conception du produit…</a:t>
            </a:r>
            <a:endParaRPr lang="fr-FR" dirty="0"/>
          </a:p>
        </p:txBody>
      </p:sp>
      <p:sp>
        <p:nvSpPr>
          <p:cNvPr id="4" name="Rectangle 3"/>
          <p:cNvSpPr/>
          <p:nvPr/>
        </p:nvSpPr>
        <p:spPr>
          <a:xfrm>
            <a:off x="666924" y="5849035"/>
            <a:ext cx="7965347" cy="369332"/>
          </a:xfrm>
          <a:prstGeom prst="rect">
            <a:avLst/>
          </a:prstGeom>
        </p:spPr>
        <p:txBody>
          <a:bodyPr wrap="square">
            <a:spAutoFit/>
          </a:bodyPr>
          <a:lstStyle/>
          <a:p>
            <a:r>
              <a:rPr lang="fr-FR" dirty="0" smtClean="0">
                <a:hlinkClick r:id="rId2"/>
              </a:rPr>
              <a:t>http://www.microsoft.com/France/sql/sql2005/securite.mspx</a:t>
            </a:r>
            <a:r>
              <a:rPr lang="fr-FR" dirty="0" smtClean="0"/>
              <a:t> </a:t>
            </a:r>
            <a:endParaRPr lang="fr-FR" dirty="0"/>
          </a:p>
        </p:txBody>
      </p:sp>
      <p:pic>
        <p:nvPicPr>
          <p:cNvPr id="41988" name="Picture 4" descr="http://img.microsoft.com/france/sql/sql2005/images/securite_illus2.jpg"/>
          <p:cNvPicPr>
            <a:picLocks noChangeAspect="1" noChangeArrowheads="1"/>
          </p:cNvPicPr>
          <p:nvPr/>
        </p:nvPicPr>
        <p:blipFill>
          <a:blip r:embed="rId3"/>
          <a:srcRect/>
          <a:stretch>
            <a:fillRect/>
          </a:stretch>
        </p:blipFill>
        <p:spPr bwMode="auto">
          <a:xfrm>
            <a:off x="5029598" y="2525086"/>
            <a:ext cx="3933281" cy="3144984"/>
          </a:xfrm>
          <a:prstGeom prst="rect">
            <a:avLst/>
          </a:prstGeom>
          <a:noFill/>
        </p:spPr>
      </p:pic>
      <p:pic>
        <p:nvPicPr>
          <p:cNvPr id="7" name="Picture 2" descr="http://img.microsoft.com/france/sql/sql2005/images/securite_illus1.jpg"/>
          <p:cNvPicPr>
            <a:picLocks noChangeAspect="1" noChangeArrowheads="1"/>
          </p:cNvPicPr>
          <p:nvPr/>
        </p:nvPicPr>
        <p:blipFill>
          <a:blip r:embed="rId4"/>
          <a:srcRect/>
          <a:stretch>
            <a:fillRect/>
          </a:stretch>
        </p:blipFill>
        <p:spPr bwMode="auto">
          <a:xfrm>
            <a:off x="365300" y="1466369"/>
            <a:ext cx="5700839" cy="3558636"/>
          </a:xfrm>
          <a:prstGeom prst="rect">
            <a:avLst/>
          </a:prstGeom>
          <a:noFill/>
        </p:spPr>
      </p:pic>
      <p:grpSp>
        <p:nvGrpSpPr>
          <p:cNvPr id="3" name="Groupe 14"/>
          <p:cNvGrpSpPr/>
          <p:nvPr/>
        </p:nvGrpSpPr>
        <p:grpSpPr>
          <a:xfrm>
            <a:off x="7529001" y="-142838"/>
            <a:ext cx="1785319" cy="714779"/>
            <a:chOff x="7529001" y="-142838"/>
            <a:chExt cx="1785319" cy="714779"/>
          </a:xfrm>
        </p:grpSpPr>
        <p:sp>
          <p:nvSpPr>
            <p:cNvPr id="9" name="Rounded Rectangle 5"/>
            <p:cNvSpPr/>
            <p:nvPr/>
          </p:nvSpPr>
          <p:spPr bwMode="auto">
            <a:xfrm>
              <a:off x="7529001" y="-142838"/>
              <a:ext cx="1762015" cy="714779"/>
            </a:xfrm>
            <a:prstGeom prst="roundRect">
              <a:avLst>
                <a:gd name="adj" fmla="val 1073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TextBox 833617"/>
            <p:cNvSpPr txBox="1">
              <a:spLocks noChangeArrowheads="1"/>
            </p:cNvSpPr>
            <p:nvPr/>
          </p:nvSpPr>
          <p:spPr bwMode="auto">
            <a:xfrm>
              <a:off x="7839094" y="0"/>
              <a:ext cx="1475226" cy="443198"/>
            </a:xfrm>
            <a:prstGeom prst="rect">
              <a:avLst/>
            </a:prstGeom>
            <a:noFill/>
            <a:ln w="9525">
              <a:noFill/>
              <a:miter lim="800000"/>
              <a:headEnd/>
              <a:tailEnd/>
            </a:ln>
          </p:spPr>
          <p:txBody>
            <a:bodyPr wrap="square">
              <a:spAutoFit/>
            </a:bodyPr>
            <a:lstStyle/>
            <a:p>
              <a:pPr>
                <a:lnSpc>
                  <a:spcPct val="95000"/>
                </a:lnSpc>
                <a:spcBef>
                  <a:spcPct val="10000"/>
                </a:spcBef>
              </a:pPr>
              <a:r>
                <a:rPr lang="fr-FR"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Fiabilité</a:t>
              </a:r>
              <a:endParaRPr lang="fr-FR"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plate MS Days">
  <a:themeElements>
    <a:clrScheme name="TechEd IT Pro - blue">
      <a:dk1>
        <a:srgbClr val="000000"/>
      </a:dk1>
      <a:lt1>
        <a:srgbClr val="FFFFFF"/>
      </a:lt1>
      <a:dk2>
        <a:srgbClr val="5F5F5F"/>
      </a:dk2>
      <a:lt2>
        <a:srgbClr val="4A93E4"/>
      </a:lt2>
      <a:accent1>
        <a:srgbClr val="FFC000"/>
      </a:accent1>
      <a:accent2>
        <a:srgbClr val="2DB557"/>
      </a:accent2>
      <a:accent3>
        <a:srgbClr val="DF8045"/>
      </a:accent3>
      <a:accent4>
        <a:srgbClr val="2A86DA"/>
      </a:accent4>
      <a:accent5>
        <a:srgbClr val="FF9929"/>
      </a:accent5>
      <a:accent6>
        <a:srgbClr val="808080"/>
      </a:accent6>
      <a:hlink>
        <a:srgbClr val="79AFEB"/>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19920ECD49E2438B61BD4C6FCE16E7" ma:contentTypeVersion="0" ma:contentTypeDescription="Crée un document." ma:contentTypeScope="" ma:versionID="e4b70cf94f27510c1802aec49085ff06">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8DA2497-9EC5-48F2-90A9-49B23DCA0BE5}"/>
</file>

<file path=customXml/itemProps2.xml><?xml version="1.0" encoding="utf-8"?>
<ds:datastoreItem xmlns:ds="http://schemas.openxmlformats.org/officeDocument/2006/customXml" ds:itemID="{727A27AF-67A1-4A64-B04E-6572043AD347}"/>
</file>

<file path=customXml/itemProps3.xml><?xml version="1.0" encoding="utf-8"?>
<ds:datastoreItem xmlns:ds="http://schemas.openxmlformats.org/officeDocument/2006/customXml" ds:itemID="{36E36A69-20AF-4475-8E56-46E6A5BAB14A}"/>
</file>

<file path=docProps/app.xml><?xml version="1.0" encoding="utf-8"?>
<Properties xmlns="http://schemas.openxmlformats.org/officeDocument/2006/extended-properties" xmlns:vt="http://schemas.openxmlformats.org/officeDocument/2006/docPropsVTypes">
  <Template>Template MS Days</Template>
  <TotalTime>1660</TotalTime>
  <Words>5796</Words>
  <Application>Microsoft Office PowerPoint</Application>
  <PresentationFormat>Affichage à l'écran (4:3)</PresentationFormat>
  <Paragraphs>841</Paragraphs>
  <Slides>41</Slides>
  <Notes>34</Notes>
  <HiddenSlides>12</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Template MS Days</vt:lpstr>
      <vt:lpstr>Présentation générale sql server 2008</vt:lpstr>
      <vt:lpstr>Diapositive 2</vt:lpstr>
      <vt:lpstr>SQL Server</vt:lpstr>
      <vt:lpstr>L’explosion des données </vt:lpstr>
      <vt:lpstr> Vos données disponibles de partout et à tout instant</vt:lpstr>
      <vt:lpstr> Vos données disponibles de partout et à tout instant</vt:lpstr>
      <vt:lpstr>Chiffrement d’une base de données</vt:lpstr>
      <vt:lpstr>Diapositive 8</vt:lpstr>
      <vt:lpstr>La sécurité au cœur de la conception du produit…</vt:lpstr>
      <vt:lpstr>Diapositive 10</vt:lpstr>
      <vt:lpstr>Diapositive 11</vt:lpstr>
      <vt:lpstr> Vos données disponibles de partout et à tout instant</vt:lpstr>
      <vt:lpstr>Administration par règles</vt:lpstr>
      <vt:lpstr>Diapositive 14</vt:lpstr>
      <vt:lpstr>Diapositive 15</vt:lpstr>
      <vt:lpstr>Diapositive 16</vt:lpstr>
      <vt:lpstr>Architecture d’une application S+S</vt:lpstr>
      <vt:lpstr> Vos données disponibles de partout et à tout instant</vt:lpstr>
      <vt:lpstr>SQL Server 2008 Plateforme  BI complète, modulaire, interopérable</vt:lpstr>
      <vt:lpstr> </vt:lpstr>
      <vt:lpstr>Diapositive 21</vt:lpstr>
      <vt:lpstr>Diapositive 22</vt:lpstr>
      <vt:lpstr>Plus de contrôles graphiques</vt:lpstr>
      <vt:lpstr>Diapositive 24</vt:lpstr>
      <vt:lpstr>Diapositive 25</vt:lpstr>
      <vt:lpstr>Pourquoi passer à SQL Server</vt:lpstr>
      <vt:lpstr>Et ensuite ?</vt:lpstr>
      <vt:lpstr>Diapositive 28</vt:lpstr>
      <vt:lpstr>Certifications : Programme de nouvelle génération</vt:lpstr>
      <vt:lpstr>Certification : validez vos compétences</vt:lpstr>
      <vt:lpstr>Diapositive 31</vt:lpstr>
      <vt:lpstr>Diapositive 32</vt:lpstr>
      <vt:lpstr>Diapositive 33</vt:lpstr>
      <vt:lpstr>Chiffrement d'une base de données</vt:lpstr>
      <vt:lpstr>         Performance Studio</vt:lpstr>
      <vt:lpstr>Gestionnaire de ressources Resource Governor </vt:lpstr>
      <vt:lpstr>Diapositive 37</vt:lpstr>
      <vt:lpstr>          FILESTREAMS</vt:lpstr>
      <vt:lpstr>2 Types de données</vt:lpstr>
      <vt:lpstr>Support du Type : Geometry</vt:lpstr>
      <vt:lpstr>Diapositive 41</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Partenaires Platinium à intégrer</dc:title>
  <dc:creator>Philippe Ouensanga</dc:creator>
  <cp:keywords>Microsoft Days</cp:keywords>
  <dc:description>Base TechEd 2008</dc:description>
  <cp:lastModifiedBy>Patrick Guimonet</cp:lastModifiedBy>
  <cp:revision>31</cp:revision>
  <dcterms:created xsi:type="dcterms:W3CDTF">2008-09-19T00:36:10Z</dcterms:created>
  <dcterms:modified xsi:type="dcterms:W3CDTF">2008-09-25T09:06:41Z</dcterms:modified>
  <cp:category>Présentations clients</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0x0101009919920ECD49E2438B61BD4C6FCE16E7</vt:lpwstr>
  </property>
  <property fmtid="{D5CDD505-2E9C-101B-9397-08002B2CF9AE}" pid="3" name="Notes0">
    <vt:lpwstr>Please review</vt:lpwstr>
  </property>
</Properties>
</file>