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1"/>
  </p:sldMasterIdLst>
  <p:notesMasterIdLst>
    <p:notesMasterId r:id="rId39"/>
  </p:notesMasterIdLst>
  <p:sldIdLst>
    <p:sldId id="342" r:id="rId2"/>
    <p:sldId id="256" r:id="rId3"/>
    <p:sldId id="257" r:id="rId4"/>
    <p:sldId id="272" r:id="rId5"/>
    <p:sldId id="287" r:id="rId6"/>
    <p:sldId id="289" r:id="rId7"/>
    <p:sldId id="290" r:id="rId8"/>
    <p:sldId id="300" r:id="rId9"/>
    <p:sldId id="260" r:id="rId10"/>
    <p:sldId id="296" r:id="rId11"/>
    <p:sldId id="282" r:id="rId12"/>
    <p:sldId id="297" r:id="rId13"/>
    <p:sldId id="352" r:id="rId14"/>
    <p:sldId id="284" r:id="rId15"/>
    <p:sldId id="344" r:id="rId16"/>
    <p:sldId id="345" r:id="rId17"/>
    <p:sldId id="350" r:id="rId18"/>
    <p:sldId id="346" r:id="rId19"/>
    <p:sldId id="347" r:id="rId20"/>
    <p:sldId id="349" r:id="rId21"/>
    <p:sldId id="288" r:id="rId22"/>
    <p:sldId id="319" r:id="rId23"/>
    <p:sldId id="348" r:id="rId24"/>
    <p:sldId id="320" r:id="rId25"/>
    <p:sldId id="322" r:id="rId26"/>
    <p:sldId id="315" r:id="rId27"/>
    <p:sldId id="303" r:id="rId28"/>
    <p:sldId id="304" r:id="rId29"/>
    <p:sldId id="305" r:id="rId30"/>
    <p:sldId id="306" r:id="rId31"/>
    <p:sldId id="307" r:id="rId32"/>
    <p:sldId id="311" r:id="rId33"/>
    <p:sldId id="312" r:id="rId34"/>
    <p:sldId id="313" r:id="rId35"/>
    <p:sldId id="314" r:id="rId36"/>
    <p:sldId id="264" r:id="rId37"/>
    <p:sldId id="34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66471" autoAdjust="0"/>
  </p:normalViewPr>
  <p:slideViewPr>
    <p:cSldViewPr>
      <p:cViewPr varScale="1">
        <p:scale>
          <a:sx n="45" d="100"/>
          <a:sy n="45" d="100"/>
        </p:scale>
        <p:origin x="-10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712"/>
    </p:cViewPr>
  </p:sorterViewPr>
  <p:notesViewPr>
    <p:cSldViewPr>
      <p:cViewPr>
        <p:scale>
          <a:sx n="100" d="100"/>
          <a:sy n="100" d="100"/>
        </p:scale>
        <p:origin x="-1548" y="35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1C24A2-7B84-487D-960A-66B6B9F1090B}" type="datetimeFigureOut">
              <a:rPr lang="en-US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6800" y="4267200"/>
            <a:ext cx="48006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525206-E643-4733-821D-2DD51FE87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50000"/>
      </a:spcBef>
      <a:spcAft>
        <a:spcPct val="0"/>
      </a:spcAft>
      <a:tabLst>
        <a:tab pos="685800" algn="l"/>
      </a:tabLs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228600" algn="l" rtl="0" eaLnBrk="0" fontAlgn="base" hangingPunct="0">
      <a:spcBef>
        <a:spcPct val="50000"/>
      </a:spcBef>
      <a:spcAft>
        <a:spcPct val="0"/>
      </a:spcAft>
      <a:tabLst>
        <a:tab pos="685800" algn="l"/>
      </a:tabLs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457200" algn="l" rtl="0" eaLnBrk="0" fontAlgn="base" hangingPunct="0">
      <a:spcBef>
        <a:spcPct val="50000"/>
      </a:spcBef>
      <a:spcAft>
        <a:spcPct val="0"/>
      </a:spcAft>
      <a:tabLst>
        <a:tab pos="685800" algn="l"/>
      </a:tabLs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685800" algn="l" rtl="0" eaLnBrk="0" fontAlgn="base" hangingPunct="0">
      <a:spcBef>
        <a:spcPct val="50000"/>
      </a:spcBef>
      <a:spcAft>
        <a:spcPct val="0"/>
      </a:spcAft>
      <a:tabLst>
        <a:tab pos="685800" algn="l"/>
      </a:tabLs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914400" algn="l" rtl="0" eaLnBrk="0" fontAlgn="base" hangingPunct="0">
      <a:spcBef>
        <a:spcPct val="50000"/>
      </a:spcBef>
      <a:spcAft>
        <a:spcPct val="0"/>
      </a:spcAft>
      <a:tabLst>
        <a:tab pos="685800" algn="l"/>
      </a:tabLs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50B27-E1C7-40CB-A4C6-AF3847F9929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50B27-E1C7-40CB-A4C6-AF3847F9929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066800" y="4267200"/>
            <a:ext cx="4953000" cy="4114800"/>
          </a:xfrm>
          <a:noFill/>
        </p:spPr>
        <p:txBody>
          <a:bodyPr/>
          <a:lstStyle/>
          <a:p>
            <a:pPr marL="635000" lvl="1" indent="-228600">
              <a:spcBef>
                <a:spcPct val="20000"/>
              </a:spcBef>
              <a:tabLst>
                <a:tab pos="457200" algn="l"/>
              </a:tabLst>
            </a:pPr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FC1F16-C974-488E-B1D3-F11FC534EA0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50B27-E1C7-40CB-A4C6-AF3847F9929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 typeface="+mj-lt"/>
              <a:buNone/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D76892-78A7-48A7-AE5F-BCE4625B0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50B27-E1C7-40CB-A4C6-AF3847F9929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25206-E643-4733-821D-2DD51FE8711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d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tai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Maintai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all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sign Blan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2E8F-1867-465A-8D45-F6A7DF881815}" type="datetimeFigureOut">
              <a:rPr lang="en-US" smtClean="0"/>
              <a:pPr/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07D0E-1B78-438F-B5C3-5C5102466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E3726-0B93-4AB0-9ECB-ED4DFAA5CFEE}" type="datetimeFigureOut">
              <a:rPr lang="en-US" smtClean="0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4E488-0127-4F1A-80DC-8557A0F43D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E3726-0B93-4AB0-9ECB-ED4DFAA5CFEE}" type="datetimeFigureOut">
              <a:rPr lang="en-US" smtClean="0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4E488-0127-4F1A-80DC-8557A0F43D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E3726-0B93-4AB0-9ECB-ED4DFAA5CFEE}" type="datetimeFigureOut">
              <a:rPr lang="en-US" smtClean="0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4E488-0127-4F1A-80DC-8557A0F43D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57400"/>
            <a:ext cx="7772400" cy="2536825"/>
          </a:xfrm>
        </p:spPr>
        <p:txBody>
          <a:bodyPr>
            <a:normAutofit/>
          </a:bodyPr>
          <a:lstStyle>
            <a:lvl1pPr algn="ctr"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Divider Tab Title, Up to 5 Lines of Copy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E3726-0B93-4AB0-9ECB-ED4DFAA5CFEE}" type="datetimeFigureOut">
              <a:rPr lang="en-US" smtClean="0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4E488-0127-4F1A-80DC-8557A0F43D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E3726-0B93-4AB0-9ECB-ED4DFAA5CFEE}" type="datetimeFigureOut">
              <a:rPr lang="en-US" smtClean="0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4E488-0127-4F1A-80DC-8557A0F43D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E3726-0B93-4AB0-9ECB-ED4DFAA5CFEE}" type="datetimeFigureOut">
              <a:rPr lang="en-US" smtClean="0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4E488-0127-4F1A-80DC-8557A0F43D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E3726-0B93-4AB0-9ECB-ED4DFAA5CFEE}" type="datetimeFigureOut">
              <a:rPr lang="en-US" smtClean="0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4E488-0127-4F1A-80DC-8557A0F43D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E3726-0B93-4AB0-9ECB-ED4DFAA5CFEE}" type="datetimeFigureOut">
              <a:rPr lang="en-US" smtClean="0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4E488-0127-4F1A-80DC-8557A0F43D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DE3726-0B93-4AB0-9ECB-ED4DFAA5CFEE}" type="datetimeFigureOut">
              <a:rPr lang="en-US" smtClean="0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4E488-0127-4F1A-80DC-8557A0F43D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235450"/>
            <a:ext cx="5099050" cy="39687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716338"/>
            <a:ext cx="4967288" cy="519112"/>
          </a:xfrm>
        </p:spPr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C8E05-0D54-4A04-8EF2-2B017BA83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ssion Title and Speaker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0"/>
            <a:ext cx="5791200" cy="990600"/>
          </a:xfrm>
        </p:spPr>
        <p:txBody>
          <a:bodyPr>
            <a:normAutofit/>
          </a:bodyPr>
          <a:lstStyle>
            <a:lvl1pPr algn="l">
              <a:defRPr sz="2600" b="1" baseline="0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Session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4343400"/>
            <a:ext cx="7086600" cy="2057400"/>
          </a:xfrm>
        </p:spPr>
        <p:txBody>
          <a:bodyPr/>
          <a:lstStyle>
            <a:lvl1pPr>
              <a:buNone/>
              <a:defRPr sz="2000">
                <a:latin typeface="Segoe UI" pitchFamily="34" charset="0"/>
                <a:cs typeface="Segoe UI" pitchFamily="34" charset="0"/>
              </a:defRPr>
            </a:lvl1pPr>
            <a:lvl2pPr>
              <a:defRPr sz="18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defRPr sz="1400">
                <a:latin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Speaker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Group</a:t>
            </a:r>
          </a:p>
          <a:p>
            <a:pPr lvl="0"/>
            <a:r>
              <a:rPr lang="en-US" dirty="0" smtClean="0"/>
              <a:t>Email address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Standard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buFont typeface="Arial" pitchFamily="34" charset="0"/>
              <a:buChar char="•"/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tain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Maintain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 baseline="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tall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Install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st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Test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velop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Develop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sign Slide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>
            <a:lvl1pPr>
              <a:defRPr sz="2600" b="1"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Design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14600"/>
            <a:ext cx="8229600" cy="3611563"/>
          </a:xfrm>
        </p:spPr>
        <p:txBody>
          <a:bodyPr/>
          <a:lstStyle>
            <a:lvl1pPr>
              <a:defRPr sz="2000">
                <a:latin typeface="Segoe UI" pitchFamily="34" charset="0"/>
                <a:cs typeface="Segoe UI" pitchFamily="34" charset="0"/>
              </a:defRPr>
            </a:lvl1pPr>
            <a:lvl2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2pPr>
            <a:lvl3pPr>
              <a:buFont typeface="Arial" pitchFamily="34" charset="0"/>
              <a:buChar char="•"/>
              <a:defRPr sz="1800">
                <a:latin typeface="Segoe UI" pitchFamily="34" charset="0"/>
                <a:cs typeface="Segoe UI" pitchFamily="34" charset="0"/>
              </a:defRPr>
            </a:lvl3pPr>
            <a:lvl4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4pPr>
            <a:lvl5pPr>
              <a:buFont typeface="Arial" pitchFamily="34" charset="0"/>
              <a:buChar char="•"/>
              <a:defRPr sz="1400"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First tier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DE3726-0B93-4AB0-9ECB-ED4DFAA5CFEE}" type="datetimeFigureOut">
              <a:rPr lang="en-US" smtClean="0"/>
              <a:pPr>
                <a:defRPr/>
              </a:pPr>
              <a:t>6/11/2009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34E488-0127-4F1A-80DC-8557A0F43D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80610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ndftap@microsoft.com?subject=NDF/UT%20Feedback%20-%20DDC%202008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Cryptic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trace of all activity across the network stack can be activated per scenario</a:t>
            </a:r>
          </a:p>
          <a:p>
            <a:pPr lvl="1"/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netsh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trace start scenario=http</a:t>
            </a:r>
            <a:r>
              <a:rPr lang="en-US" dirty="0" smtClean="0"/>
              <a:t> enables:</a:t>
            </a:r>
          </a:p>
          <a:p>
            <a:pPr lvl="2"/>
            <a:r>
              <a:rPr lang="en-US" dirty="0" err="1" smtClean="0"/>
              <a:t>WinInet</a:t>
            </a:r>
            <a:endParaRPr lang="en-US" dirty="0" smtClean="0"/>
          </a:p>
          <a:p>
            <a:pPr lvl="2"/>
            <a:r>
              <a:rPr lang="en-US" dirty="0" smtClean="0"/>
              <a:t>WinSock</a:t>
            </a:r>
          </a:p>
          <a:p>
            <a:pPr lvl="2"/>
            <a:r>
              <a:rPr lang="en-US" dirty="0" smtClean="0"/>
              <a:t>TCP</a:t>
            </a:r>
          </a:p>
          <a:p>
            <a:pPr lvl="2"/>
            <a:r>
              <a:rPr lang="en-US" dirty="0" smtClean="0"/>
              <a:t>IP</a:t>
            </a:r>
          </a:p>
          <a:p>
            <a:pPr lvl="2"/>
            <a:r>
              <a:rPr lang="en-US" dirty="0" smtClean="0"/>
              <a:t>IPSec</a:t>
            </a:r>
          </a:p>
          <a:p>
            <a:pPr lvl="2"/>
            <a:r>
              <a:rPr lang="en-US" dirty="0" smtClean="0"/>
              <a:t>Wireless management</a:t>
            </a:r>
          </a:p>
          <a:p>
            <a:pPr lvl="2"/>
            <a:r>
              <a:rPr lang="en-US" dirty="0" smtClean="0"/>
              <a:t>NDIS</a:t>
            </a:r>
          </a:p>
          <a:p>
            <a:pPr lvl="2"/>
            <a:r>
              <a:rPr lang="en-US" b="1" dirty="0" smtClean="0"/>
              <a:t>Your driver’s error events</a:t>
            </a:r>
          </a:p>
          <a:p>
            <a:pPr lvl="2"/>
            <a:r>
              <a:rPr lang="en-US" dirty="0" smtClean="0"/>
              <a:t>And many more....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UT Architecture</a:t>
            </a:r>
            <a:endParaRPr lang="en-US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63913" y="644525"/>
          <a:ext cx="5703887" cy="5832475"/>
        </p:xfrm>
        <a:graphic>
          <a:graphicData uri="http://schemas.openxmlformats.org/presentationml/2006/ole">
            <p:oleObj spid="_x0000_s26626" name="Visio" r:id="rId4" imgW="7326529" imgH="7492710" progId="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3352800" y="685800"/>
            <a:ext cx="4495800" cy="3048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5600" y="3733800"/>
            <a:ext cx="2438400" cy="28194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48600" y="1143000"/>
            <a:ext cx="1066800" cy="25908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Demo – Unified Tracing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Capture event tracing and packet captures while connecting to an 802.1x wireless network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Start Tracing</a:t>
            </a:r>
            <a:endParaRPr lang="en-US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859841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lvl="1"/>
            <a:r>
              <a:rPr lang="en-US" sz="2800" b="1" dirty="0" smtClean="0"/>
              <a:t>Using </a:t>
            </a:r>
            <a:r>
              <a:rPr lang="en-US" sz="2800" b="1" dirty="0" err="1" smtClean="0"/>
              <a:t>Netmon</a:t>
            </a:r>
            <a:r>
              <a:rPr lang="en-US" sz="2800" b="1" dirty="0" smtClean="0"/>
              <a:t> 3.2 to troubleshoot networking problems</a:t>
            </a:r>
            <a:endParaRPr lang="en-US" b="1" dirty="0"/>
          </a:p>
        </p:txBody>
      </p:sp>
      <p:pic>
        <p:nvPicPr>
          <p:cNvPr id="52226" name="Picture 1" descr="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76400"/>
            <a:ext cx="6361557" cy="488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371600" y="2209800"/>
            <a:ext cx="2057400" cy="1752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76600" y="3581400"/>
            <a:ext cx="4572000" cy="1600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76600" y="2209800"/>
            <a:ext cx="4572000" cy="1600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600200" y="3124200"/>
            <a:ext cx="17526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your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 what events you want to emit </a:t>
            </a:r>
          </a:p>
          <a:p>
            <a:pPr lvl="1"/>
            <a:r>
              <a:rPr lang="en-US" dirty="0" smtClean="0"/>
              <a:t>Events should be useful to you in debugging the driver, as well as to a support engineer in troubleshooting driver-related issues</a:t>
            </a:r>
          </a:p>
          <a:p>
            <a:r>
              <a:rPr lang="en-US" dirty="0" smtClean="0"/>
              <a:t>Select appropriate channels for each event</a:t>
            </a:r>
          </a:p>
          <a:p>
            <a:pPr lvl="1"/>
            <a:r>
              <a:rPr lang="en-US" dirty="0" smtClean="0"/>
              <a:t>Admin</a:t>
            </a:r>
          </a:p>
          <a:p>
            <a:pPr lvl="1"/>
            <a:r>
              <a:rPr lang="en-US" dirty="0" smtClean="0"/>
              <a:t>Operational</a:t>
            </a:r>
          </a:p>
          <a:p>
            <a:pPr lvl="1"/>
            <a:r>
              <a:rPr lang="en-US" dirty="0" smtClean="0"/>
              <a:t>Analytical</a:t>
            </a:r>
          </a:p>
          <a:p>
            <a:pPr lvl="1"/>
            <a:r>
              <a:rPr lang="en-US" dirty="0" smtClean="0"/>
              <a:t>Debug</a:t>
            </a:r>
          </a:p>
          <a:p>
            <a:r>
              <a:rPr lang="en-US" dirty="0" smtClean="0"/>
              <a:t>These events can also be used for performance testing </a:t>
            </a:r>
          </a:p>
          <a:p>
            <a:pPr lvl="1"/>
            <a:r>
              <a:rPr lang="en-US" dirty="0" smtClean="0"/>
              <a:t>Consider logging events on state transitions or on start/stop of key activities, then compare timestamps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your driver with 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NdisWriteErrorLogEntry</a:t>
            </a:r>
            <a:r>
              <a:rPr lang="en-US" dirty="0" smtClean="0"/>
              <a:t> API is automatically integrated to Unified Tracing </a:t>
            </a:r>
          </a:p>
          <a:p>
            <a:pPr lvl="1"/>
            <a:r>
              <a:rPr lang="en-US" dirty="0" smtClean="0"/>
              <a:t>If you already use this API, your drivers will automatically publish their errors into the UT infrastructure</a:t>
            </a:r>
          </a:p>
          <a:p>
            <a:r>
              <a:rPr lang="en-US" dirty="0" smtClean="0"/>
              <a:t>WDK already contains documentation on using ETW in drivers</a:t>
            </a:r>
          </a:p>
          <a:p>
            <a:pPr lvl="1"/>
            <a:r>
              <a:rPr lang="en-US" dirty="0" smtClean="0"/>
              <a:t>Custom providers can be manually enabled on command line for debugging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Manifesting your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ETW events must be described in an XML manifest</a:t>
            </a:r>
          </a:p>
          <a:p>
            <a:r>
              <a:rPr lang="en-US" dirty="0" smtClean="0"/>
              <a:t>Can include associations with levels and keywords</a:t>
            </a:r>
          </a:p>
          <a:p>
            <a:pPr lvl="1"/>
            <a:r>
              <a:rPr lang="en-US" dirty="0" smtClean="0"/>
              <a:t>Keywords and levels can be specified on UT command line</a:t>
            </a:r>
          </a:p>
          <a:p>
            <a:r>
              <a:rPr lang="en-US" dirty="0" smtClean="0"/>
              <a:t>Manifest can optionally be used to create </a:t>
            </a:r>
            <a:r>
              <a:rPr lang="en-US" dirty="0" err="1" smtClean="0"/>
              <a:t>NetMon</a:t>
            </a:r>
            <a:r>
              <a:rPr lang="en-US" dirty="0" smtClean="0"/>
              <a:t> parser for your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Tracing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Released version will contain many high-level scenarios </a:t>
            </a:r>
            <a:br>
              <a:rPr lang="en-US" dirty="0" smtClean="0"/>
            </a:br>
            <a:r>
              <a:rPr lang="en-US" dirty="0" smtClean="0"/>
              <a:t>(HTTP, SMB, etc.)</a:t>
            </a:r>
          </a:p>
          <a:p>
            <a:pPr lvl="1"/>
            <a:r>
              <a:rPr lang="en-US" dirty="0" smtClean="0"/>
              <a:t>Most of these will be in Beta</a:t>
            </a:r>
          </a:p>
          <a:p>
            <a:pPr lvl="1"/>
            <a:r>
              <a:rPr lang="en-US" dirty="0" smtClean="0"/>
              <a:t>More may be added before release</a:t>
            </a:r>
          </a:p>
          <a:p>
            <a:r>
              <a:rPr lang="en-US" dirty="0" smtClean="0"/>
              <a:t>In-box tools allow trace/capture generation and conversion to other formats (</a:t>
            </a:r>
            <a:r>
              <a:rPr lang="en-US" dirty="0" err="1" smtClean="0"/>
              <a:t>csv</a:t>
            </a:r>
            <a:r>
              <a:rPr lang="en-US" dirty="0" smtClean="0"/>
              <a:t>, </a:t>
            </a:r>
            <a:r>
              <a:rPr lang="en-US" dirty="0" err="1" smtClean="0"/>
              <a:t>evtx</a:t>
            </a:r>
            <a:r>
              <a:rPr lang="en-US" dirty="0" smtClean="0"/>
              <a:t>, txt)</a:t>
            </a:r>
          </a:p>
          <a:p>
            <a:r>
              <a:rPr lang="en-US" dirty="0" err="1" smtClean="0"/>
              <a:t>Netmon</a:t>
            </a:r>
            <a:r>
              <a:rPr lang="en-US" dirty="0" smtClean="0"/>
              <a:t> 3.2 is the richest environment for viewing UT traces, but requires additional parsers to interpret the events</a:t>
            </a:r>
          </a:p>
          <a:p>
            <a:pPr lvl="1"/>
            <a:r>
              <a:rPr lang="en-US" dirty="0" err="1" smtClean="0"/>
              <a:t>Netmon</a:t>
            </a:r>
            <a:r>
              <a:rPr lang="en-US" dirty="0" smtClean="0"/>
              <a:t> 3.2 Beta currently on connect.microsoft.com</a:t>
            </a:r>
          </a:p>
          <a:p>
            <a:pPr lvl="1"/>
            <a:r>
              <a:rPr lang="en-US" dirty="0" smtClean="0"/>
              <a:t>UT Parsers available on CodePlex.com later this 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UT files from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Users should be directed to run Network Diagnostics when they encounter a problem</a:t>
            </a:r>
          </a:p>
          <a:p>
            <a:pPr lvl="1"/>
            <a:r>
              <a:rPr lang="en-US" dirty="0" smtClean="0"/>
              <a:t>NDF can identify (and often fix) most common networking problems</a:t>
            </a:r>
          </a:p>
          <a:p>
            <a:pPr lvl="1"/>
            <a:r>
              <a:rPr lang="en-US" dirty="0" smtClean="0"/>
              <a:t>UT traces of the problem are gathered when NDF is run</a:t>
            </a:r>
          </a:p>
          <a:p>
            <a:pPr lvl="1"/>
            <a:r>
              <a:rPr lang="en-US" dirty="0" smtClean="0"/>
              <a:t>Admin rights are not required to run NDF and gather these traces (though non-</a:t>
            </a:r>
            <a:r>
              <a:rPr lang="en-US" dirty="0" err="1" smtClean="0"/>
              <a:t>admins</a:t>
            </a:r>
            <a:r>
              <a:rPr lang="en-US" dirty="0" smtClean="0"/>
              <a:t> may have less system information stored in the log)</a:t>
            </a:r>
          </a:p>
          <a:p>
            <a:r>
              <a:rPr lang="en-US" dirty="0" smtClean="0"/>
              <a:t>Past diagnostics incidents are stored on the machine and can be viewed or saved to a file after the fact</a:t>
            </a:r>
          </a:p>
          <a:p>
            <a:r>
              <a:rPr lang="en-US" dirty="0" smtClean="0"/>
              <a:t>Support can direct users to start and stop tracing from the command line if you need:</a:t>
            </a:r>
          </a:p>
          <a:p>
            <a:pPr lvl="1"/>
            <a:r>
              <a:rPr lang="en-US" dirty="0" smtClean="0"/>
              <a:t>Keywords or verbosity other than default</a:t>
            </a:r>
          </a:p>
          <a:p>
            <a:pPr lvl="1"/>
            <a:r>
              <a:rPr lang="en-US" dirty="0" smtClean="0"/>
              <a:t>Additional providers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60960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Unified Tracing and </a:t>
            </a:r>
            <a:b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Network Diagnostics Framework</a:t>
            </a:r>
          </a:p>
        </p:txBody>
      </p:sp>
      <p:sp>
        <p:nvSpPr>
          <p:cNvPr id="1843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Mike Bishop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 Manager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Windows Core Networking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Network Diagnostics Framework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2400" y="2133600"/>
          <a:ext cx="8873882" cy="3657600"/>
        </p:xfrm>
        <a:graphic>
          <a:graphicData uri="http://schemas.openxmlformats.org/presentationml/2006/ole">
            <p:oleObj spid="_x0000_s27650" name="Visio" r:id="rId4" imgW="7040341" imgH="2901223" progId="">
              <p:embed/>
            </p:oleObj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NDF Architecture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checked by NDF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 numCol="2">
            <a:normAutofit/>
          </a:bodyPr>
          <a:lstStyle/>
          <a:p>
            <a:r>
              <a:rPr lang="en-US" sz="1650" dirty="0" smtClean="0"/>
              <a:t>Connectivity to Remote Host </a:t>
            </a:r>
          </a:p>
          <a:p>
            <a:r>
              <a:rPr lang="en-US" sz="1650" dirty="0" smtClean="0"/>
              <a:t>DHCP Service Status</a:t>
            </a:r>
          </a:p>
          <a:p>
            <a:r>
              <a:rPr lang="en-US" sz="1650" dirty="0" smtClean="0"/>
              <a:t>File Sharing</a:t>
            </a:r>
          </a:p>
          <a:p>
            <a:r>
              <a:rPr lang="en-US" sz="1650" dirty="0" smtClean="0"/>
              <a:t>Internet Protocol (IP) Configuration</a:t>
            </a:r>
          </a:p>
          <a:p>
            <a:r>
              <a:rPr lang="en-US" sz="1650" dirty="0" smtClean="0"/>
              <a:t>IPv6 over IPv4 Connectivity</a:t>
            </a:r>
          </a:p>
          <a:p>
            <a:r>
              <a:rPr lang="en-US" sz="1650" dirty="0" smtClean="0"/>
              <a:t>Name Resolution (DNS)</a:t>
            </a:r>
          </a:p>
          <a:p>
            <a:r>
              <a:rPr lang="en-US" sz="1650" dirty="0" smtClean="0"/>
              <a:t>Name Resolution (PNRP)</a:t>
            </a:r>
          </a:p>
          <a:p>
            <a:r>
              <a:rPr lang="en-US" sz="1650" dirty="0" smtClean="0"/>
              <a:t>Network Access Protection</a:t>
            </a:r>
          </a:p>
          <a:p>
            <a:r>
              <a:rPr lang="en-US" sz="1650" dirty="0" smtClean="0"/>
              <a:t>Network Gateway Accessibility</a:t>
            </a:r>
          </a:p>
          <a:p>
            <a:r>
              <a:rPr lang="en-US" sz="1650" dirty="0" smtClean="0"/>
              <a:t>Network Interface Configuration</a:t>
            </a:r>
          </a:p>
          <a:p>
            <a:r>
              <a:rPr lang="en-US" sz="1650" dirty="0" smtClean="0"/>
              <a:t>Network Interfaces</a:t>
            </a:r>
          </a:p>
          <a:p>
            <a:r>
              <a:rPr lang="en-US" sz="1650" dirty="0" smtClean="0"/>
              <a:t>Network Routing</a:t>
            </a:r>
          </a:p>
          <a:p>
            <a:r>
              <a:rPr lang="en-US" sz="1650" dirty="0" smtClean="0"/>
              <a:t>Remote Assistance</a:t>
            </a:r>
          </a:p>
          <a:p>
            <a:r>
              <a:rPr lang="en-US" sz="1650" dirty="0" smtClean="0"/>
              <a:t>Remote Host Availability</a:t>
            </a:r>
          </a:p>
          <a:p>
            <a:r>
              <a:rPr lang="en-US" sz="1650" dirty="0" smtClean="0"/>
              <a:t>TCP Window Scaling Network Support </a:t>
            </a:r>
          </a:p>
          <a:p>
            <a:r>
              <a:rPr lang="en-US" sz="1650" dirty="0" smtClean="0"/>
              <a:t>Web Connectivity</a:t>
            </a:r>
          </a:p>
          <a:p>
            <a:r>
              <a:rPr lang="en-US" sz="1650" dirty="0" smtClean="0"/>
              <a:t>Windows Filtering Platform</a:t>
            </a:r>
          </a:p>
          <a:p>
            <a:r>
              <a:rPr lang="en-US" sz="1650" dirty="0" smtClean="0"/>
              <a:t>Windows Firewall </a:t>
            </a:r>
          </a:p>
          <a:p>
            <a:r>
              <a:rPr lang="en-US" sz="1650" dirty="0" smtClean="0"/>
              <a:t>Winsock Configuration</a:t>
            </a:r>
          </a:p>
          <a:p>
            <a:r>
              <a:rPr lang="en-US" sz="1650" dirty="0" smtClean="0"/>
              <a:t>Wired Network Interface</a:t>
            </a:r>
          </a:p>
          <a:p>
            <a:r>
              <a:rPr lang="en-US" sz="1650" dirty="0" smtClean="0"/>
              <a:t>Wireless Connectivity</a:t>
            </a:r>
          </a:p>
          <a:p>
            <a:r>
              <a:rPr lang="en-US" sz="1650" dirty="0" smtClean="0"/>
              <a:t>Wireless Network Interface</a:t>
            </a:r>
          </a:p>
          <a:p>
            <a:r>
              <a:rPr lang="en-US" sz="1650" dirty="0" smtClean="0"/>
              <a:t>Wireless Security</a:t>
            </a:r>
          </a:p>
          <a:p>
            <a:r>
              <a:rPr lang="en-US" sz="1650" dirty="0" smtClean="0"/>
              <a:t>Wireless WAN Connectivity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Invoking NDF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NDF can be called from an application using standard Win32 calls</a:t>
            </a:r>
          </a:p>
          <a:p>
            <a:pPr lvl="1"/>
            <a:r>
              <a:rPr lang="en-US" dirty="0" smtClean="0"/>
              <a:t>Internet Explorer 7 &amp; 8</a:t>
            </a:r>
          </a:p>
          <a:p>
            <a:pPr lvl="1"/>
            <a:r>
              <a:rPr lang="en-US" dirty="0" smtClean="0"/>
              <a:t>Windows Media Player</a:t>
            </a:r>
          </a:p>
          <a:p>
            <a:r>
              <a:rPr lang="en-US" dirty="0" smtClean="0"/>
              <a:t>UI-less invocation is now possible if you want to build your own diagnostics experience</a:t>
            </a:r>
          </a:p>
          <a:p>
            <a:r>
              <a:rPr lang="en-US" dirty="0" smtClean="0"/>
              <a:t>Multiple points within the Windows UI, including:</a:t>
            </a:r>
          </a:p>
          <a:p>
            <a:pPr lvl="1"/>
            <a:r>
              <a:rPr lang="en-US" dirty="0" smtClean="0"/>
              <a:t>Networking tray icon</a:t>
            </a:r>
          </a:p>
          <a:p>
            <a:pPr lvl="1"/>
            <a:r>
              <a:rPr lang="en-US" dirty="0" smtClean="0"/>
              <a:t>Wireless network selection</a:t>
            </a:r>
          </a:p>
          <a:p>
            <a:pPr lvl="1"/>
            <a:r>
              <a:rPr lang="en-US" dirty="0" smtClean="0"/>
              <a:t>Share access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does the user reach NDF?</a:t>
            </a:r>
            <a:br>
              <a:rPr lang="en-US" sz="2800" dirty="0" smtClean="0"/>
            </a:br>
            <a:r>
              <a:rPr lang="en-US" sz="2400" dirty="0" smtClean="0"/>
              <a:t>Internet Explorer 8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438400" y="2458129"/>
            <a:ext cx="4238381" cy="345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does the user reach NDF?</a:t>
            </a:r>
            <a:br>
              <a:rPr lang="en-US" sz="2800" dirty="0" smtClean="0"/>
            </a:br>
            <a:r>
              <a:rPr lang="en-US" sz="2400" dirty="0" smtClean="0"/>
              <a:t>Share access failure</a:t>
            </a:r>
            <a:endParaRPr lang="en-US" sz="2800" dirty="0"/>
          </a:p>
        </p:txBody>
      </p:sp>
      <p:pic>
        <p:nvPicPr>
          <p:cNvPr id="4" name="Picture 3" descr="Error_NoBleedthrou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27" y="2525331"/>
            <a:ext cx="8840561" cy="2781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Network Diagnostics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NDF identifies and repairs the immediate issue</a:t>
            </a:r>
          </a:p>
          <a:p>
            <a:r>
              <a:rPr lang="en-US" dirty="0" smtClean="0"/>
              <a:t>Saved information and trace can be accessed by support later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Network Diagnostics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619619" y="2729905"/>
            <a:ext cx="3904762" cy="31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Network Diagnostics</a:t>
            </a:r>
            <a:endParaRPr lang="en-US" dirty="0"/>
          </a:p>
        </p:txBody>
      </p:sp>
      <p:pic>
        <p:nvPicPr>
          <p:cNvPr id="5" name="Content Placeholder 4" descr="Detect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8830" y="2514600"/>
            <a:ext cx="4686339" cy="36115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Network Diagnostics</a:t>
            </a:r>
            <a:endParaRPr lang="en-US" dirty="0"/>
          </a:p>
        </p:txBody>
      </p:sp>
      <p:pic>
        <p:nvPicPr>
          <p:cNvPr id="4" name="Content Placeholder 3" descr="C:\Users\pekkan\AppData\Local\Temp\msohtmlclip1\01\clip_image00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173889" y="2514600"/>
            <a:ext cx="4796221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Agenda</a:t>
            </a:r>
          </a:p>
        </p:txBody>
      </p:sp>
      <p:sp>
        <p:nvSpPr>
          <p:cNvPr id="24578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Acronyms and Background</a:t>
            </a:r>
          </a:p>
          <a:p>
            <a:pPr marL="457200" indent="-457200" eaLnBrk="1" hangingPunct="1">
              <a:spcBef>
                <a:spcPct val="20000"/>
              </a:spcBef>
            </a:pPr>
            <a:r>
              <a:rPr lang="en-US" dirty="0" smtClean="0"/>
              <a:t>Unified Tracing Information</a:t>
            </a:r>
          </a:p>
          <a:p>
            <a:pPr marL="457200" indent="-457200" eaLnBrk="1" hangingPunct="1">
              <a:spcBef>
                <a:spcPct val="20000"/>
              </a:spcBef>
            </a:pPr>
            <a:r>
              <a:rPr lang="en-US" dirty="0" smtClean="0"/>
              <a:t>Unified Tracing Demonstration</a:t>
            </a:r>
          </a:p>
          <a:p>
            <a:pPr marL="457200" indent="-457200" eaLnBrk="1" hangingPunct="1">
              <a:spcBef>
                <a:spcPct val="20000"/>
              </a:spcBef>
            </a:pPr>
            <a:r>
              <a:rPr lang="en-US" dirty="0" smtClean="0"/>
              <a:t>Network Diagnostics Information</a:t>
            </a:r>
          </a:p>
          <a:p>
            <a:pPr marL="457200" indent="-457200" eaLnBrk="1" hangingPunct="1">
              <a:spcBef>
                <a:spcPct val="20000"/>
              </a:spcBef>
            </a:pPr>
            <a:r>
              <a:rPr lang="en-US" dirty="0" smtClean="0"/>
              <a:t>Troubleshooting Demonstrations</a:t>
            </a:r>
          </a:p>
          <a:p>
            <a:pPr marL="457200" indent="-457200" eaLnBrk="1" hangingPunct="1">
              <a:spcBef>
                <a:spcPct val="20000"/>
              </a:spcBef>
            </a:pPr>
            <a:r>
              <a:rPr lang="en-US" dirty="0" smtClean="0"/>
              <a:t>Additional Resources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Network Diagnostics</a:t>
            </a:r>
            <a:endParaRPr lang="en-US" dirty="0"/>
          </a:p>
        </p:txBody>
      </p:sp>
      <p:pic>
        <p:nvPicPr>
          <p:cNvPr id="4" name="Content Placeholder 3" descr="C:\Users\pekkan\AppData\Local\Temp\msohtmlclip1\01\clip_image00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173889" y="2514600"/>
            <a:ext cx="4796221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Network Diagnostics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216113" y="2514600"/>
            <a:ext cx="4711774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Network Diagnostics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311262" y="2514600"/>
            <a:ext cx="4521475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2438400" y="3352800"/>
            <a:ext cx="914400" cy="152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Network Diagnostics</a:t>
            </a:r>
            <a:endParaRPr lang="en-US" dirty="0"/>
          </a:p>
        </p:txBody>
      </p:sp>
      <p:pic>
        <p:nvPicPr>
          <p:cNvPr id="6" name="Content Placeholder 5" descr="troubleshooting_history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6393" y="2514600"/>
            <a:ext cx="4251213" cy="36115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Network Diagnostics</a:t>
            </a:r>
            <a:endParaRPr lang="en-US" dirty="0"/>
          </a:p>
        </p:txBody>
      </p:sp>
      <p:pic>
        <p:nvPicPr>
          <p:cNvPr id="6" name="Content Placeholder 5" descr="troubleshooting_history_detail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1742" y="2514600"/>
            <a:ext cx="4240515" cy="36115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Network Diagnostics</a:t>
            </a:r>
            <a:endParaRPr lang="en-US" dirty="0"/>
          </a:p>
        </p:txBody>
      </p:sp>
      <p:pic>
        <p:nvPicPr>
          <p:cNvPr id="6" name="Content Placeholder 5" descr="troubleshooting_history_sav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5046" y="2514600"/>
            <a:ext cx="4233908" cy="36115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Additional Resources</a:t>
            </a:r>
          </a:p>
        </p:txBody>
      </p:sp>
      <p:sp>
        <p:nvSpPr>
          <p:cNvPr id="5529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 paper </a:t>
            </a:r>
          </a:p>
          <a:p>
            <a:pPr lvl="1"/>
            <a:r>
              <a:rPr lang="en-US" dirty="0" smtClean="0"/>
              <a:t>“Troubleshooting with Unified Tracing” planned for release with Beta</a:t>
            </a:r>
          </a:p>
          <a:p>
            <a:r>
              <a:rPr lang="en-US" dirty="0" smtClean="0"/>
              <a:t>WDK Documentation on MSDN:</a:t>
            </a:r>
          </a:p>
          <a:p>
            <a:pPr lvl="1"/>
            <a:r>
              <a:rPr lang="en-US" dirty="0" smtClean="0"/>
              <a:t>Adding Event Tracing to Kernel-Mode Drivers</a:t>
            </a:r>
            <a:br>
              <a:rPr lang="en-US" dirty="0" smtClean="0"/>
            </a:br>
            <a:r>
              <a:rPr lang="en-US" u="sng" dirty="0" smtClean="0">
                <a:hlinkClick r:id="rId3"/>
              </a:rPr>
              <a:t>http://go.microsoft.com/fwlink/?LinkID=</a:t>
            </a:r>
            <a:r>
              <a:rPr lang="en-US" i="1" u="sng" dirty="0" smtClean="0">
                <a:hlinkClick r:id="rId3"/>
              </a:rPr>
              <a:t>80610</a:t>
            </a:r>
            <a:endParaRPr lang="en-US" i="1" u="sng" dirty="0" smtClean="0"/>
          </a:p>
          <a:p>
            <a:r>
              <a:rPr lang="en-US" dirty="0" smtClean="0"/>
              <a:t>Please send your questions, comments or feedback to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ndftap@microsoft.com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List of Acronyms</a:t>
            </a:r>
          </a:p>
        </p:txBody>
      </p:sp>
      <p:sp>
        <p:nvSpPr>
          <p:cNvPr id="5939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NDF – Network Diagnostics Framework</a:t>
            </a:r>
          </a:p>
          <a:p>
            <a:pPr eaLnBrk="1" hangingPunct="1"/>
            <a:r>
              <a:rPr lang="en-US" dirty="0" smtClean="0"/>
              <a:t>UT – Unified Tracing</a:t>
            </a:r>
          </a:p>
          <a:p>
            <a:pPr eaLnBrk="1" hangingPunct="1"/>
            <a:r>
              <a:rPr lang="en-US" dirty="0" smtClean="0"/>
              <a:t>ETW – Event Tracing for Windows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NDF &amp; UT with Packet Capturing</a:t>
            </a:r>
            <a:br>
              <a:rPr lang="en-US" dirty="0" smtClean="0"/>
            </a:br>
            <a:r>
              <a:rPr lang="en-US" dirty="0" smtClean="0"/>
              <a:t>Key Goals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Windows PC Ecosystem reduce debugging and support costs</a:t>
            </a:r>
          </a:p>
          <a:p>
            <a:endParaRPr lang="en-US" dirty="0" smtClean="0"/>
          </a:p>
          <a:p>
            <a:r>
              <a:rPr lang="en-US" dirty="0" smtClean="0"/>
              <a:t>Help users help themselves </a:t>
            </a:r>
          </a:p>
          <a:p>
            <a:endParaRPr lang="en-US" dirty="0" smtClean="0"/>
          </a:p>
          <a:p>
            <a:r>
              <a:rPr lang="en-US" dirty="0" smtClean="0"/>
              <a:t>Assist users easily &amp; efficiently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Remember how it was before?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0" y="3124200"/>
            <a:ext cx="9144000" cy="54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  <a:spAutoFit/>
          </a:bodyPr>
          <a:lstStyle/>
          <a:p>
            <a:pPr marL="448945" marR="0" lvl="0" indent="-448945" algn="ctr" defTabSz="91233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Some good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295400" y="2209800"/>
            <a:ext cx="6583679" cy="3974191"/>
            <a:chOff x="0" y="914400"/>
            <a:chExt cx="9144000" cy="551971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14400"/>
              <a:ext cx="8915400" cy="5347128"/>
            </a:xfrm>
            <a:prstGeom prst="rect">
              <a:avLst/>
            </a:prstGeom>
            <a:noFill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76700" y="990600"/>
              <a:ext cx="5067300" cy="222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38200" y="4876800"/>
              <a:ext cx="4429125" cy="1557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0" y="3124200"/>
            <a:ext cx="9144000" cy="54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8" tIns="45700" rIns="91398" bIns="45700" numCol="1" anchor="t" anchorCtr="0" compatLnSpc="1">
            <a:prstTxWarp prst="textNoShape">
              <a:avLst/>
            </a:prstTxWarp>
            <a:spAutoFit/>
          </a:bodyPr>
          <a:lstStyle/>
          <a:p>
            <a:pPr marL="448945" marR="0" lvl="0" indent="-448945" algn="ctr" defTabSz="912337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Some not so good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33400" y="1981200"/>
            <a:ext cx="7919029" cy="4582573"/>
            <a:chOff x="12969" y="1090550"/>
            <a:chExt cx="9102332" cy="5267325"/>
          </a:xfrm>
        </p:grpSpPr>
        <p:pic>
          <p:nvPicPr>
            <p:cNvPr id="1026" name="Picture 2" descr="image0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05301" y="1090550"/>
              <a:ext cx="3810000" cy="526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2" descr="C:\Users\pekkan\Desktop\XP and IE7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69" y="1170918"/>
              <a:ext cx="5185173" cy="5105400"/>
            </a:xfrm>
            <a:prstGeom prst="rect">
              <a:avLst/>
            </a:prstGeom>
            <a:noFill/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Remember how it was before?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how it was before?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sz="2000" dirty="0" smtClean="0"/>
              <a:t>Wireless</a:t>
            </a:r>
          </a:p>
          <a:p>
            <a:pPr lvl="2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netsh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wlan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set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tra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yes</a:t>
            </a:r>
          </a:p>
          <a:p>
            <a:pPr lvl="2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netsh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wlan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set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tra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no</a:t>
            </a:r>
          </a:p>
          <a:p>
            <a:pPr lvl="1"/>
            <a:r>
              <a:rPr lang="en-US" sz="2000" dirty="0" smtClean="0"/>
              <a:t>DHCP</a:t>
            </a:r>
          </a:p>
          <a:p>
            <a:pPr lvl="2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Netsh dhcpclient trace enable</a:t>
            </a:r>
          </a:p>
          <a:p>
            <a:pPr lvl="2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Netsh dhcpclient trace disable</a:t>
            </a:r>
          </a:p>
          <a:p>
            <a:pPr lvl="1"/>
            <a:r>
              <a:rPr lang="en-US" sz="2000" dirty="0" smtClean="0"/>
              <a:t>RAS</a:t>
            </a:r>
          </a:p>
          <a:p>
            <a:pPr lvl="2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netsh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ras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set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* en</a:t>
            </a:r>
          </a:p>
          <a:p>
            <a:pPr lvl="2"/>
            <a:r>
              <a:rPr lang="en-US" dirty="0" smtClean="0">
                <a:latin typeface="Courier New" pitchFamily="49" charset="0"/>
                <a:cs typeface="Courier New" pitchFamily="49" charset="0"/>
              </a:rPr>
              <a:t>Rasdiag.exe</a:t>
            </a:r>
          </a:p>
          <a:p>
            <a:pPr lvl="2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netsh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ras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set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dis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000" dirty="0" smtClean="0"/>
              <a:t>Packet captures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Download and install </a:t>
            </a:r>
            <a:r>
              <a:rPr lang="en-US" dirty="0" err="1" smtClean="0"/>
              <a:t>NetMon</a:t>
            </a:r>
            <a:endParaRPr lang="en-US" sz="1400" b="1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Unified Network Tracing &amp; Packet Capture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DC 2008 Speak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DDC 2008 Speaker Template</Template>
  <TotalTime>0</TotalTime>
  <Words>753</Words>
  <Application>Microsoft Office PowerPoint</Application>
  <PresentationFormat>On-screen Show (4:3)</PresentationFormat>
  <Paragraphs>182</Paragraphs>
  <Slides>37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DDC 2008 Speaker Template</vt:lpstr>
      <vt:lpstr>Visio</vt:lpstr>
      <vt:lpstr>Slide 1</vt:lpstr>
      <vt:lpstr>Unified Tracing and  Network Diagnostics Framework</vt:lpstr>
      <vt:lpstr>Agenda</vt:lpstr>
      <vt:lpstr>List of Acronyms</vt:lpstr>
      <vt:lpstr>NDF &amp; UT with Packet Capturing Key Goals</vt:lpstr>
      <vt:lpstr>Remember how it was before?</vt:lpstr>
      <vt:lpstr>Remember how it was before?</vt:lpstr>
      <vt:lpstr>Remember how it was before?</vt:lpstr>
      <vt:lpstr>Unified Network Tracing &amp; Packet Capture</vt:lpstr>
      <vt:lpstr>Reducing Cryptic Commands</vt:lpstr>
      <vt:lpstr>UT Architecture</vt:lpstr>
      <vt:lpstr>Demo – Unified Tracing</vt:lpstr>
      <vt:lpstr>Start Tracing</vt:lpstr>
      <vt:lpstr>Using Netmon 3.2 to troubleshoot networking problems</vt:lpstr>
      <vt:lpstr>Choosing your events</vt:lpstr>
      <vt:lpstr>Integrating your driver with UT</vt:lpstr>
      <vt:lpstr>Manifesting your events</vt:lpstr>
      <vt:lpstr>Unified Tracing Availability</vt:lpstr>
      <vt:lpstr>Getting UT files from users</vt:lpstr>
      <vt:lpstr>Network Diagnostics Framework</vt:lpstr>
      <vt:lpstr>NDF Architecture</vt:lpstr>
      <vt:lpstr>Areas checked by NDF</vt:lpstr>
      <vt:lpstr>Invoking NDF</vt:lpstr>
      <vt:lpstr>How does the user reach NDF? Internet Explorer 8</vt:lpstr>
      <vt:lpstr>How does the user reach NDF? Share access failure</vt:lpstr>
      <vt:lpstr>Demo – Network Diagnostics</vt:lpstr>
      <vt:lpstr>Demo – Network Diagnostics</vt:lpstr>
      <vt:lpstr>Demo – Network Diagnostics</vt:lpstr>
      <vt:lpstr>Demo – Network Diagnostics</vt:lpstr>
      <vt:lpstr>Demo – Network Diagnostics</vt:lpstr>
      <vt:lpstr>Demo – Network Diagnostics</vt:lpstr>
      <vt:lpstr>Demo – Network Diagnostics</vt:lpstr>
      <vt:lpstr>Demo – Network Diagnostics</vt:lpstr>
      <vt:lpstr>Demo – Network Diagnostics</vt:lpstr>
      <vt:lpstr>Demo – Network Diagnostics</vt:lpstr>
      <vt:lpstr>Additional Resources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2009-06-11T22:17:42Z</dcterms:created>
  <dcterms:modified xsi:type="dcterms:W3CDTF">2009-06-11T22:17:56Z</dcterms:modified>
</cp:coreProperties>
</file>