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5" r:id="rId2"/>
    <p:sldId id="303" r:id="rId3"/>
    <p:sldId id="287" r:id="rId4"/>
    <p:sldId id="288" r:id="rId5"/>
    <p:sldId id="319" r:id="rId6"/>
    <p:sldId id="300" r:id="rId7"/>
    <p:sldId id="299" r:id="rId8"/>
    <p:sldId id="302" r:id="rId9"/>
    <p:sldId id="289" r:id="rId10"/>
    <p:sldId id="321" r:id="rId11"/>
    <p:sldId id="290" r:id="rId12"/>
    <p:sldId id="318" r:id="rId13"/>
    <p:sldId id="317" r:id="rId14"/>
    <p:sldId id="311" r:id="rId15"/>
    <p:sldId id="301" r:id="rId16"/>
    <p:sldId id="313" r:id="rId17"/>
    <p:sldId id="304" r:id="rId18"/>
    <p:sldId id="314" r:id="rId19"/>
    <p:sldId id="305" r:id="rId20"/>
    <p:sldId id="296" r:id="rId21"/>
    <p:sldId id="306" r:id="rId22"/>
    <p:sldId id="292" r:id="rId23"/>
    <p:sldId id="308" r:id="rId24"/>
    <p:sldId id="320" r:id="rId25"/>
    <p:sldId id="309" r:id="rId26"/>
    <p:sldId id="297" r:id="rId27"/>
    <p:sldId id="315" r:id="rId28"/>
    <p:sldId id="28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FA5"/>
    <a:srgbClr val="D7EDE0"/>
    <a:srgbClr val="15B4D1"/>
    <a:srgbClr val="174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0" autoAdjust="0"/>
    <p:restoredTop sz="83425" autoAdjust="0"/>
  </p:normalViewPr>
  <p:slideViewPr>
    <p:cSldViewPr>
      <p:cViewPr varScale="1">
        <p:scale>
          <a:sx n="58" d="100"/>
          <a:sy n="58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BA14EC-BD05-4A65-96DA-FE1852AF6750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C607AA-3525-4A14-AFE4-8D978964D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F710F-8676-421E-B655-5888F03878CF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7123E-D473-4531-9417-5ECEF90EB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123E-D473-4531-9417-5ECEF90EBE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Speaker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Standard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Maintain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Install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Test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Develop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Design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4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51" r:id="rId16"/>
    <p:sldLayoutId id="2147483652" r:id="rId17"/>
    <p:sldLayoutId id="2147483653" r:id="rId18"/>
    <p:sldLayoutId id="2147483668" r:id="rId19"/>
    <p:sldLayoutId id="2147483667" r:id="rId20"/>
    <p:sldLayoutId id="2147483666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aa477022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wmf"/><Relationship Id="rId5" Type="http://schemas.openxmlformats.org/officeDocument/2006/relationships/image" Target="../media/image14.wmf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3.wmf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aa477022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and Driver Installation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611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200" dirty="0" smtClean="0"/>
              <a:t>Encourage you as developers to concentrate on the general case of device installation and avoid special-casing specific install scenarios.  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Attend </a:t>
            </a:r>
            <a:r>
              <a:rPr lang="en-US" sz="2200" b="1" dirty="0" smtClean="0"/>
              <a:t>“The Driver Store: Creating Deployable Driver Packages” </a:t>
            </a:r>
            <a:r>
              <a:rPr lang="en-US" sz="2200" dirty="0" smtClean="0"/>
              <a:t>presentation about authoring installs to work in these scenarios.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Hardware-First Installation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11563"/>
          </a:xfrm>
        </p:spPr>
        <p:txBody>
          <a:bodyPr/>
          <a:lstStyle/>
          <a:p>
            <a:r>
              <a:rPr lang="en-US" dirty="0" smtClean="0"/>
              <a:t>A Hardware-First Installation is triggered when a user attaches a device to a system.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 through a sequence that illustrates what PnP does in Windows Vista from the point at which a user attaches a USB mouse up to when a user can use that device.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Four phases of Hardware-First Installation Sequence: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4876800"/>
            <a:ext cx="1066800" cy="1066800"/>
          </a:xfrm>
          <a:prstGeom prst="rect">
            <a:avLst/>
          </a:prstGeom>
          <a:solidFill>
            <a:srgbClr val="92C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4876800"/>
            <a:ext cx="1066800" cy="1066800"/>
          </a:xfrm>
          <a:prstGeom prst="rect">
            <a:avLst/>
          </a:prstGeom>
          <a:solidFill>
            <a:srgbClr val="15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4876800"/>
            <a:ext cx="1066800" cy="1066800"/>
          </a:xfrm>
          <a:prstGeom prst="rect">
            <a:avLst/>
          </a:prstGeom>
          <a:solidFill>
            <a:srgbClr val="D7E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0" y="4876800"/>
            <a:ext cx="1066800" cy="1066800"/>
          </a:xfrm>
          <a:prstGeom prst="rect">
            <a:avLst/>
          </a:prstGeom>
          <a:solidFill>
            <a:srgbClr val="1747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Search phase defines where PnP searches for drivers that match a device, and in what sequence.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5334000"/>
            <a:ext cx="1066800" cy="1143000"/>
          </a:xfrm>
          <a:prstGeom prst="rect">
            <a:avLst/>
          </a:prstGeom>
          <a:solidFill>
            <a:srgbClr val="92C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5486400"/>
            <a:ext cx="914400" cy="990600"/>
          </a:xfrm>
          <a:prstGeom prst="rect">
            <a:avLst/>
          </a:prstGeom>
          <a:solidFill>
            <a:srgbClr val="15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5486400"/>
            <a:ext cx="914400" cy="990600"/>
          </a:xfrm>
          <a:prstGeom prst="rect">
            <a:avLst/>
          </a:prstGeom>
          <a:solidFill>
            <a:srgbClr val="D7E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77200" y="5486400"/>
            <a:ext cx="914400" cy="990600"/>
          </a:xfrm>
          <a:prstGeom prst="rect">
            <a:avLst/>
          </a:prstGeom>
          <a:solidFill>
            <a:srgbClr val="1747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091362" cy="49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6324600"/>
            <a:ext cx="2438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6200" y="3048000"/>
            <a:ext cx="3810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6400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905000" y="1828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1905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5B4D1"/>
                </a:solidFill>
              </a:rPr>
              <a:t>Select</a:t>
            </a:r>
            <a:endParaRPr lang="en-US" sz="1600" dirty="0">
              <a:solidFill>
                <a:srgbClr val="15B4D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4953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5B4D1"/>
                </a:solidFill>
              </a:rPr>
              <a:t>Select</a:t>
            </a:r>
            <a:endParaRPr lang="en-US" sz="1600" dirty="0">
              <a:solidFill>
                <a:srgbClr val="15B4D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6248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Driver Not Found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295400" y="3505200"/>
            <a:ext cx="1371600" cy="2819400"/>
          </a:xfrm>
          <a:prstGeom prst="rect">
            <a:avLst/>
          </a:prstGeom>
          <a:noFill/>
          <a:ln>
            <a:solidFill>
              <a:srgbClr val="92C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3581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CFA5"/>
                </a:solidFill>
              </a:rPr>
              <a:t>Found New Hardware Wizard</a:t>
            </a:r>
            <a:endParaRPr lang="en-US" sz="1600" dirty="0">
              <a:solidFill>
                <a:srgbClr val="92CFA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00" y="5410200"/>
            <a:ext cx="3581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916363"/>
          </a:xfrm>
        </p:spPr>
        <p:txBody>
          <a:bodyPr>
            <a:normAutofit fontScale="62500" lnSpcReduction="20000"/>
          </a:bodyPr>
          <a:lstStyle/>
          <a:p>
            <a:r>
              <a:rPr lang="en-US" sz="2500" dirty="0" smtClean="0"/>
              <a:t>The Select phase is where Ranking occurs.</a:t>
            </a:r>
          </a:p>
          <a:p>
            <a:r>
              <a:rPr lang="en-US" sz="2500" b="1" dirty="0" smtClean="0"/>
              <a:t>Ranking </a:t>
            </a:r>
            <a:r>
              <a:rPr lang="en-US" sz="2500" dirty="0" smtClean="0"/>
              <a:t>is the m</a:t>
            </a:r>
            <a:r>
              <a:rPr lang="en-US" sz="2500" dirty="0" smtClean="0">
                <a:cs typeface="Arial" pitchFamily="34" charset="0"/>
              </a:rPr>
              <a:t>ethod PnP uses to determine the best driver match from more than one available device driver install package for a device. </a:t>
            </a:r>
          </a:p>
          <a:p>
            <a:r>
              <a:rPr lang="en-US" sz="2500" dirty="0" smtClean="0"/>
              <a:t>Rank Factors – in a progressive tie-breaker fashion: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 smtClean="0"/>
              <a:t>Signature for driver package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 smtClean="0"/>
              <a:t>Feature score (primarily matters for Display choosing XP or Vista driver model)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 smtClean="0"/>
              <a:t>Rank of matching Device ID (Hardware ID or Compatible ID)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 err="1" smtClean="0"/>
              <a:t>DriverVer</a:t>
            </a:r>
            <a:r>
              <a:rPr lang="en-US" sz="2500" dirty="0" smtClean="0"/>
              <a:t> Date field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 err="1" smtClean="0"/>
              <a:t>DriverVer</a:t>
            </a:r>
            <a:r>
              <a:rPr lang="en-US" sz="2500" dirty="0" smtClean="0"/>
              <a:t> Version field</a:t>
            </a:r>
          </a:p>
          <a:p>
            <a:pPr marL="971550" lvl="1" indent="-514350">
              <a:buNone/>
            </a:pPr>
            <a:endParaRPr lang="en-US" sz="2500" dirty="0" smtClean="0"/>
          </a:p>
          <a:p>
            <a:r>
              <a:rPr lang="en-US" sz="2500" dirty="0" smtClean="0"/>
              <a:t>Given two packages, if both are equivalently signed, next PnP compares the feature score, then Hardware ID, and so forth to determine which is the best driver match 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For details, see </a:t>
            </a:r>
            <a:r>
              <a:rPr lang="en-US" sz="2500" b="1" dirty="0" smtClean="0"/>
              <a:t>How Setup Selects Drivers (Windows Vista) </a:t>
            </a:r>
            <a:br>
              <a:rPr lang="en-US" sz="2500" b="1" dirty="0" smtClean="0"/>
            </a:br>
            <a:r>
              <a:rPr lang="en-US" sz="2500" u="sng" dirty="0" smtClean="0">
                <a:hlinkClick r:id="rId3"/>
              </a:rPr>
              <a:t>http://msdn2.microsoft.com/en-us/library/aa477022.aspx</a:t>
            </a:r>
            <a:endParaRPr lang="en-US" sz="2500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81600" y="5486400"/>
            <a:ext cx="914400" cy="990600"/>
          </a:xfrm>
          <a:prstGeom prst="rect">
            <a:avLst/>
          </a:prstGeom>
          <a:solidFill>
            <a:srgbClr val="92C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5334000"/>
            <a:ext cx="1066800" cy="1143000"/>
          </a:xfrm>
          <a:prstGeom prst="rect">
            <a:avLst/>
          </a:prstGeom>
          <a:solidFill>
            <a:srgbClr val="15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62800" y="5486400"/>
            <a:ext cx="914400" cy="990600"/>
          </a:xfrm>
          <a:prstGeom prst="rect">
            <a:avLst/>
          </a:prstGeom>
          <a:solidFill>
            <a:srgbClr val="D7E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77200" y="5486400"/>
            <a:ext cx="914400" cy="990600"/>
          </a:xfrm>
          <a:prstGeom prst="rect">
            <a:avLst/>
          </a:prstGeom>
          <a:solidFill>
            <a:srgbClr val="1747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95800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 common IDs between device and driver packages</a:t>
            </a:r>
          </a:p>
          <a:p>
            <a:pPr lvl="1"/>
            <a:r>
              <a:rPr lang="en-US" dirty="0" smtClean="0"/>
              <a:t>Exact ID match required</a:t>
            </a:r>
          </a:p>
          <a:p>
            <a:r>
              <a:rPr lang="en-US" dirty="0" smtClean="0"/>
              <a:t>Best match determined by “driver ranking” algorithm</a:t>
            </a:r>
          </a:p>
          <a:p>
            <a:pPr lvl="1"/>
            <a:r>
              <a:rPr lang="en-US" dirty="0" smtClean="0"/>
              <a:t>Position of matching ID in </a:t>
            </a:r>
            <a:br>
              <a:rPr lang="en-US" dirty="0" smtClean="0"/>
            </a:br>
            <a:r>
              <a:rPr lang="en-US" dirty="0" smtClean="0"/>
              <a:t>Device’s ID lists</a:t>
            </a:r>
          </a:p>
          <a:p>
            <a:pPr lvl="1"/>
            <a:r>
              <a:rPr lang="en-US" dirty="0" smtClean="0"/>
              <a:t>Position of matching ID in </a:t>
            </a:r>
            <a:br>
              <a:rPr lang="en-US" dirty="0" smtClean="0"/>
            </a:br>
            <a:r>
              <a:rPr lang="en-US" dirty="0" smtClean="0"/>
              <a:t>INF’s ID list</a:t>
            </a:r>
          </a:p>
          <a:p>
            <a:pPr lvl="1"/>
            <a:r>
              <a:rPr lang="en-US" dirty="0" smtClean="0"/>
              <a:t>Digital signature “score”</a:t>
            </a:r>
          </a:p>
          <a:p>
            <a:pPr lvl="1"/>
            <a:r>
              <a:rPr lang="en-US" dirty="0" smtClean="0"/>
              <a:t>Date, Version used for tiebreaker only!</a:t>
            </a:r>
          </a:p>
          <a:p>
            <a:r>
              <a:rPr lang="en-US" dirty="0" smtClean="0"/>
              <a:t>If selected driver is not present in the Driver Store, it must first be “staged”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72000" y="2057400"/>
            <a:ext cx="4322762" cy="3865562"/>
            <a:chOff x="3983038" y="1316038"/>
            <a:chExt cx="4932362" cy="455136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983038" y="1546225"/>
              <a:ext cx="2086252" cy="2651542"/>
              <a:chOff x="3840" y="240"/>
              <a:chExt cx="2025" cy="2062"/>
            </a:xfrm>
          </p:grpSpPr>
          <p:pic>
            <p:nvPicPr>
              <p:cNvPr id="5" name="Picture 5" descr="MCj0198637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18" y="240"/>
                <a:ext cx="1114" cy="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3840" y="1316"/>
                <a:ext cx="2025" cy="986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800" b="1" u="sng" dirty="0"/>
                  <a:t>Hardware IDs:</a:t>
                </a:r>
              </a:p>
              <a:p>
                <a:r>
                  <a:rPr lang="en-US" sz="8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USB\</a:t>
                </a:r>
                <a:r>
                  <a:rPr lang="en-US" sz="8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Vid_vvvv&amp;Pid_pppp&amp;Rev_rrrr</a:t>
                </a:r>
                <a:endParaRPr lang="en-US" sz="8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sz="800" dirty="0" smtClean="0"/>
                  <a:t>USB\</a:t>
                </a:r>
                <a:r>
                  <a:rPr lang="en-US" sz="800" dirty="0" err="1" smtClean="0"/>
                  <a:t>Vid_vvvv&amp;Pid_pppp</a:t>
                </a:r>
                <a:endParaRPr lang="en-US" sz="800" dirty="0"/>
              </a:p>
              <a:p>
                <a:endParaRPr lang="en-US" sz="800" dirty="0"/>
              </a:p>
              <a:p>
                <a:r>
                  <a:rPr lang="en-US" sz="800" b="1" u="sng" dirty="0"/>
                  <a:t>Compatible IDs:</a:t>
                </a:r>
              </a:p>
              <a:p>
                <a:r>
                  <a:rPr lang="en-US" sz="800" dirty="0" smtClean="0"/>
                  <a:t>USB\</a:t>
                </a:r>
                <a:r>
                  <a:rPr lang="en-US" sz="800" dirty="0" err="1" smtClean="0"/>
                  <a:t>Class_cc&amp;SubClass_ss&amp;Prot_pp</a:t>
                </a:r>
                <a:endParaRPr lang="en-US" sz="800" dirty="0" smtClean="0"/>
              </a:p>
              <a:p>
                <a:r>
                  <a:rPr lang="en-US" sz="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USB\</a:t>
                </a:r>
                <a:r>
                  <a:rPr lang="en-US" sz="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Class_cc&amp;SubClass_ss</a:t>
                </a:r>
                <a:endParaRPr lang="en-US" sz="8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800" dirty="0" smtClean="0"/>
                  <a:t>USB\</a:t>
                </a:r>
                <a:r>
                  <a:rPr lang="en-US" sz="800" dirty="0" err="1" smtClean="0"/>
                  <a:t>Class_cc</a:t>
                </a:r>
                <a:endParaRPr lang="en-US" sz="800" dirty="0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6596063" y="1316038"/>
              <a:ext cx="1557337" cy="1503362"/>
              <a:chOff x="3648" y="637"/>
              <a:chExt cx="981" cy="947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4002" y="789"/>
                <a:ext cx="491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sz="800" b="1" dirty="0"/>
                  <a:t>INF</a:t>
                </a:r>
              </a:p>
              <a:p>
                <a:pPr algn="ctr"/>
                <a:r>
                  <a:rPr lang="en-US" sz="800" dirty="0"/>
                  <a:t>ID1, ID2, ID3,…</a:t>
                </a: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4029" y="999"/>
                <a:ext cx="444" cy="2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000" dirty="0"/>
                  <a:t>File 1</a:t>
                </a:r>
              </a:p>
              <a:p>
                <a:pPr algn="ctr"/>
                <a:r>
                  <a:rPr lang="en-US" sz="1000" dirty="0"/>
                  <a:t>File 2</a:t>
                </a: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029" y="1278"/>
                <a:ext cx="444" cy="2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File 3</a:t>
                </a:r>
              </a:p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File 4</a:t>
                </a:r>
              </a:p>
            </p:txBody>
          </p:sp>
          <p:pic>
            <p:nvPicPr>
              <p:cNvPr id="11" name="Picture 11" descr="MCj0198637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93" y="1046"/>
                <a:ext cx="191" cy="170"/>
              </a:xfrm>
              <a:prstGeom prst="rect">
                <a:avLst/>
              </a:prstGeom>
              <a:noFill/>
            </p:spPr>
          </p:pic>
          <p:pic>
            <p:nvPicPr>
              <p:cNvPr id="12" name="Picture 12" descr="MCj0352246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66" y="1342"/>
                <a:ext cx="218" cy="159"/>
              </a:xfrm>
              <a:prstGeom prst="rect">
                <a:avLst/>
              </a:prstGeom>
              <a:noFill/>
            </p:spPr>
          </p:pic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3839" y="761"/>
                <a:ext cx="790" cy="8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15" descr="MCj0312160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48" y="637"/>
                <a:ext cx="354" cy="289"/>
              </a:xfrm>
              <a:prstGeom prst="rect">
                <a:avLst/>
              </a:prstGeom>
              <a:noFill/>
            </p:spPr>
          </p:pic>
          <p:pic>
            <p:nvPicPr>
              <p:cNvPr id="15" name="Picture 16" descr="MCj0353686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38" y="789"/>
                <a:ext cx="170" cy="219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7358063" y="2895600"/>
              <a:ext cx="1557337" cy="1503363"/>
              <a:chOff x="3648" y="637"/>
              <a:chExt cx="981" cy="947"/>
            </a:xfrm>
          </p:grpSpPr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4002" y="789"/>
                <a:ext cx="491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sz="800" b="1" dirty="0"/>
                  <a:t>INF</a:t>
                </a:r>
              </a:p>
              <a:p>
                <a:pPr algn="ctr"/>
                <a:r>
                  <a:rPr lang="en-US" sz="800" dirty="0" smtClean="0"/>
                  <a:t>ID1, </a:t>
                </a:r>
                <a:r>
                  <a:rPr lang="en-US" sz="800" dirty="0"/>
                  <a:t>ID2, ID3,…</a:t>
                </a: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4029" y="999"/>
                <a:ext cx="444" cy="2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000" dirty="0"/>
                  <a:t>File 1</a:t>
                </a:r>
              </a:p>
              <a:p>
                <a:pPr algn="ctr"/>
                <a:r>
                  <a:rPr lang="en-US" sz="1000" dirty="0"/>
                  <a:t>File 2</a:t>
                </a: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4029" y="1278"/>
                <a:ext cx="444" cy="2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File 3</a:t>
                </a:r>
              </a:p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File 4</a:t>
                </a:r>
              </a:p>
            </p:txBody>
          </p:sp>
          <p:pic>
            <p:nvPicPr>
              <p:cNvPr id="20" name="Picture 22" descr="MCj0198637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93" y="1046"/>
                <a:ext cx="191" cy="170"/>
              </a:xfrm>
              <a:prstGeom prst="rect">
                <a:avLst/>
              </a:prstGeom>
              <a:noFill/>
            </p:spPr>
          </p:pic>
          <p:pic>
            <p:nvPicPr>
              <p:cNvPr id="21" name="Picture 23" descr="MCj0352246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66" y="1342"/>
                <a:ext cx="218" cy="159"/>
              </a:xfrm>
              <a:prstGeom prst="rect">
                <a:avLst/>
              </a:prstGeom>
              <a:noFill/>
            </p:spPr>
          </p:pic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3839" y="761"/>
                <a:ext cx="790" cy="8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" name="Picture 25" descr="MCj0312160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48" y="637"/>
                <a:ext cx="354" cy="289"/>
              </a:xfrm>
              <a:prstGeom prst="rect">
                <a:avLst/>
              </a:prstGeom>
              <a:noFill/>
            </p:spPr>
          </p:pic>
          <p:pic>
            <p:nvPicPr>
              <p:cNvPr id="24" name="Picture 26" descr="MCj0353686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38" y="789"/>
                <a:ext cx="170" cy="219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6629400" y="4364038"/>
              <a:ext cx="1557338" cy="1503362"/>
              <a:chOff x="3648" y="637"/>
              <a:chExt cx="981" cy="947"/>
            </a:xfrm>
          </p:grpSpPr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4002" y="789"/>
                <a:ext cx="491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sz="800" b="1" dirty="0"/>
                  <a:t>INF</a:t>
                </a:r>
              </a:p>
              <a:p>
                <a:pPr algn="ctr"/>
                <a:r>
                  <a:rPr lang="en-US" sz="800" dirty="0"/>
                  <a:t>ID1, ID2, ID3,…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4029" y="999"/>
                <a:ext cx="444" cy="2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000" dirty="0"/>
                  <a:t>File 1</a:t>
                </a:r>
              </a:p>
              <a:p>
                <a:pPr algn="ctr"/>
                <a:r>
                  <a:rPr lang="en-US" sz="1000" dirty="0"/>
                  <a:t>File 2</a:t>
                </a: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/>
            </p:nvSpPr>
            <p:spPr bwMode="auto">
              <a:xfrm>
                <a:off x="4029" y="1278"/>
                <a:ext cx="444" cy="2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File 3</a:t>
                </a:r>
              </a:p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File 4</a:t>
                </a:r>
              </a:p>
            </p:txBody>
          </p:sp>
          <p:pic>
            <p:nvPicPr>
              <p:cNvPr id="29" name="Picture 31" descr="MCj0198637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93" y="1046"/>
                <a:ext cx="191" cy="170"/>
              </a:xfrm>
              <a:prstGeom prst="rect">
                <a:avLst/>
              </a:prstGeom>
              <a:noFill/>
            </p:spPr>
          </p:pic>
          <p:pic>
            <p:nvPicPr>
              <p:cNvPr id="30" name="Picture 32" descr="MCj0352246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66" y="1342"/>
                <a:ext cx="218" cy="159"/>
              </a:xfrm>
              <a:prstGeom prst="rect">
                <a:avLst/>
              </a:prstGeom>
              <a:noFill/>
            </p:spPr>
          </p:pic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3839" y="761"/>
                <a:ext cx="790" cy="8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2" name="Picture 34" descr="MCj0312160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48" y="637"/>
                <a:ext cx="354" cy="289"/>
              </a:xfrm>
              <a:prstGeom prst="rect">
                <a:avLst/>
              </a:prstGeom>
              <a:noFill/>
            </p:spPr>
          </p:pic>
          <p:pic>
            <p:nvPicPr>
              <p:cNvPr id="33" name="Picture 35" descr="MCj0353686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38" y="789"/>
                <a:ext cx="170" cy="219"/>
              </a:xfrm>
              <a:prstGeom prst="rect">
                <a:avLst/>
              </a:prstGeom>
              <a:noFill/>
            </p:spPr>
          </p:pic>
        </p:grp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V="1">
              <a:off x="5334000" y="1854351"/>
              <a:ext cx="1779087" cy="119364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5635008" y="3469288"/>
              <a:ext cx="2173645" cy="448595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6069737" y="4545917"/>
              <a:ext cx="1043350" cy="358875"/>
            </a:xfrm>
            <a:prstGeom prst="line">
              <a:avLst/>
            </a:prstGeom>
            <a:ln>
              <a:prstDash val="dash"/>
              <a:headEnd type="diamond" w="med" len="med"/>
              <a:tailEnd type="diamond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4939442" y="4366479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no match!!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6330575" y="3738447"/>
              <a:ext cx="1295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other match</a:t>
              </a: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5635008" y="1764632"/>
              <a:ext cx="1295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best match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 smtClean="0"/>
              <a:t>The Stage phase is where driver packages are imported into the Driver Store (if not already staged) before installation.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Digital Signature evaluation occurs during the Stage phase.</a:t>
            </a:r>
          </a:p>
          <a:p>
            <a:endParaRPr lang="en-US" dirty="0" smtClean="0"/>
          </a:p>
          <a:p>
            <a:r>
              <a:rPr lang="en-US" dirty="0" smtClean="0"/>
              <a:t>De-couple staging from installation of drivers. Two distinct operations in Windows Vista and onwards.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Different permissions required to stage vs. install drivers, which enables more Standard User device installation scenarios.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600" y="5486400"/>
            <a:ext cx="914400" cy="990600"/>
          </a:xfrm>
          <a:prstGeom prst="rect">
            <a:avLst/>
          </a:prstGeom>
          <a:solidFill>
            <a:srgbClr val="92C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5486400"/>
            <a:ext cx="914400" cy="990600"/>
          </a:xfrm>
          <a:prstGeom prst="rect">
            <a:avLst/>
          </a:prstGeom>
          <a:solidFill>
            <a:srgbClr val="15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5334000"/>
            <a:ext cx="1066800" cy="1143000"/>
          </a:xfrm>
          <a:prstGeom prst="rect">
            <a:avLst/>
          </a:prstGeom>
          <a:solidFill>
            <a:srgbClr val="D7E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77200" y="5486400"/>
            <a:ext cx="914400" cy="990600"/>
          </a:xfrm>
          <a:prstGeom prst="rect">
            <a:avLst/>
          </a:prstGeom>
          <a:solidFill>
            <a:srgbClr val="1747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00488" y="3273857"/>
            <a:ext cx="900112" cy="838200"/>
            <a:chOff x="2457" y="2064"/>
            <a:chExt cx="567" cy="5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57" y="2064"/>
              <a:ext cx="192" cy="528"/>
              <a:chOff x="2640" y="2112"/>
              <a:chExt cx="192" cy="528"/>
            </a:xfrm>
          </p:grpSpPr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8" name="Line 8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832" y="2064"/>
              <a:ext cx="192" cy="528"/>
              <a:chOff x="2640" y="2112"/>
              <a:chExt cx="192" cy="528"/>
            </a:xfrm>
          </p:grpSpPr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1" name="Line 11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657600" y="4416857"/>
            <a:ext cx="1371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400"/>
              <a:t>INF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3733800" y="4745470"/>
            <a:ext cx="1241425" cy="722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File 1</a:t>
            </a:r>
          </a:p>
          <a:p>
            <a:pPr algn="ctr"/>
            <a:r>
              <a:rPr lang="en-US" dirty="0"/>
              <a:t>File 2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733800" y="5532870"/>
            <a:ext cx="1241425" cy="723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File 3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File 4</a:t>
            </a:r>
          </a:p>
        </p:txBody>
      </p:sp>
      <p:pic>
        <p:nvPicPr>
          <p:cNvPr id="30738" name="Picture 18" descr="MCj019863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874057"/>
            <a:ext cx="533400" cy="473075"/>
          </a:xfrm>
          <a:prstGeom prst="rect">
            <a:avLst/>
          </a:prstGeom>
          <a:noFill/>
        </p:spPr>
      </p:pic>
      <p:pic>
        <p:nvPicPr>
          <p:cNvPr id="30739" name="Picture 19" descr="MCj035224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712257"/>
            <a:ext cx="609600" cy="439738"/>
          </a:xfrm>
          <a:prstGeom prst="rect">
            <a:avLst/>
          </a:prstGeom>
          <a:noFill/>
        </p:spPr>
      </p:pic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200400" y="4340657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648075" y="4026332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Driver Store</a:t>
            </a:r>
          </a:p>
        </p:txBody>
      </p:sp>
      <p:pic>
        <p:nvPicPr>
          <p:cNvPr id="30742" name="Picture 22" descr="MCj023826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035857"/>
            <a:ext cx="914400" cy="762000"/>
          </a:xfrm>
          <a:prstGeom prst="rect">
            <a:avLst/>
          </a:prstGeom>
          <a:noFill/>
        </p:spPr>
      </p:pic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3657600" y="1368857"/>
            <a:ext cx="1371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400"/>
              <a:t>INF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733800" y="1697470"/>
            <a:ext cx="1241425" cy="722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File 1</a:t>
            </a:r>
          </a:p>
          <a:p>
            <a:pPr algn="ctr"/>
            <a:r>
              <a:rPr lang="en-US" dirty="0"/>
              <a:t>File 2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3733800" y="2484870"/>
            <a:ext cx="1241425" cy="723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File 3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File 4</a:t>
            </a:r>
          </a:p>
        </p:txBody>
      </p:sp>
      <p:pic>
        <p:nvPicPr>
          <p:cNvPr id="30747" name="Picture 27" descr="MCj019863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26057"/>
            <a:ext cx="533400" cy="473075"/>
          </a:xfrm>
          <a:prstGeom prst="rect">
            <a:avLst/>
          </a:prstGeom>
          <a:noFill/>
        </p:spPr>
      </p:pic>
      <p:pic>
        <p:nvPicPr>
          <p:cNvPr id="30748" name="Picture 28" descr="MCj035224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664257"/>
            <a:ext cx="609600" cy="439738"/>
          </a:xfrm>
          <a:prstGeom prst="rect">
            <a:avLst/>
          </a:prstGeom>
          <a:noFill/>
        </p:spPr>
      </p:pic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3200400" y="1292657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124200" y="9906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Driver </a:t>
            </a:r>
            <a:r>
              <a:rPr lang="en-US" sz="1600" b="1" dirty="0" smtClean="0"/>
              <a:t>Disk</a:t>
            </a:r>
            <a:endParaRPr lang="en-US" sz="1600" b="1" dirty="0"/>
          </a:p>
        </p:txBody>
      </p:sp>
      <p:pic>
        <p:nvPicPr>
          <p:cNvPr id="30760" name="Picture 40" descr="MCj031216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212118"/>
            <a:ext cx="762000" cy="616682"/>
          </a:xfrm>
          <a:prstGeom prst="rect">
            <a:avLst/>
          </a:prstGeom>
          <a:noFill/>
        </p:spPr>
      </p:pic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6324600" y="2362200"/>
            <a:ext cx="1600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Allows flexible access </a:t>
            </a:r>
            <a:r>
              <a:rPr lang="en-US" sz="1400" dirty="0" smtClean="0"/>
              <a:t>rights requirements for user-initiated </a:t>
            </a:r>
            <a:r>
              <a:rPr lang="en-US" sz="1400" dirty="0"/>
              <a:t>store </a:t>
            </a:r>
            <a:r>
              <a:rPr lang="en-US" sz="1400" dirty="0" smtClean="0"/>
              <a:t>importation</a:t>
            </a:r>
            <a:endParaRPr lang="en-US" sz="1400" dirty="0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 flipH="1">
            <a:off x="5105400" y="3352800"/>
            <a:ext cx="12192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76200" y="2698750"/>
            <a:ext cx="2514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Digital signature validation and unsigned driver consent prompt performed only once</a:t>
            </a:r>
          </a:p>
        </p:txBody>
      </p:sp>
      <p:sp>
        <p:nvSpPr>
          <p:cNvPr id="30777" name="Line 57"/>
          <p:cNvSpPr>
            <a:spLocks noChangeShapeType="1"/>
          </p:cNvSpPr>
          <p:nvPr/>
        </p:nvSpPr>
        <p:spPr bwMode="auto">
          <a:xfrm>
            <a:off x="2590800" y="3045257"/>
            <a:ext cx="609600" cy="38374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83" name="Picture 63" descr="MCj0353686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8888" y="2283257"/>
            <a:ext cx="595312" cy="762000"/>
          </a:xfrm>
          <a:prstGeom prst="rect">
            <a:avLst/>
          </a:prstGeom>
          <a:noFill/>
        </p:spPr>
      </p:pic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76200" y="3994150"/>
            <a:ext cx="2362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Drivers can be “staged” independently of device installation</a:t>
            </a:r>
          </a:p>
        </p:txBody>
      </p:sp>
      <p:sp>
        <p:nvSpPr>
          <p:cNvPr id="61" name="Rectangle 43"/>
          <p:cNvSpPr txBox="1">
            <a:spLocks noChangeArrowheads="1"/>
          </p:cNvSpPr>
          <p:nvPr/>
        </p:nvSpPr>
        <p:spPr>
          <a:xfrm>
            <a:off x="457200" y="263235"/>
            <a:ext cx="82296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Driver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 Staging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2514600" y="3592945"/>
            <a:ext cx="6400800" cy="2895600"/>
          </a:xfrm>
          <a:prstGeom prst="rect">
            <a:avLst/>
          </a:prstGeom>
          <a:noFill/>
          <a:ln w="57150" cap="rnd">
            <a:solidFill>
              <a:srgbClr val="99CC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7423150" y="3578657"/>
            <a:ext cx="1525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System actions</a:t>
            </a:r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5867400" y="990600"/>
            <a:ext cx="251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May be Original Media, Windows Update, </a:t>
            </a:r>
            <a:r>
              <a:rPr lang="en-US" sz="1400" dirty="0" err="1" smtClean="0"/>
              <a:t>DevicePath</a:t>
            </a:r>
            <a:r>
              <a:rPr lang="en-US" sz="1400" dirty="0" smtClean="0"/>
              <a:t>, Local Directory or Network Share, etc.</a:t>
            </a:r>
            <a:endParaRPr lang="en-US" sz="1400" dirty="0"/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 flipH="1">
            <a:off x="5486400" y="1752600"/>
            <a:ext cx="12192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4" grpId="0"/>
      <p:bldP spid="30765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611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Install phase configures the device; it loads and starts executing the driver.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Installation is performed in a non-interactive system context regardless of permission of any currently logged in user.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Loads the driver into memory and instantiates against a specific device instance.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Finish-Install Action or Co-installer may be launched at the end of the Install phase.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5486400"/>
            <a:ext cx="990600" cy="990600"/>
          </a:xfrm>
          <a:prstGeom prst="rect">
            <a:avLst/>
          </a:prstGeom>
          <a:solidFill>
            <a:srgbClr val="92C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5486400"/>
            <a:ext cx="914400" cy="990600"/>
          </a:xfrm>
          <a:prstGeom prst="rect">
            <a:avLst/>
          </a:prstGeom>
          <a:solidFill>
            <a:srgbClr val="15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86600" y="5486400"/>
            <a:ext cx="914400" cy="990600"/>
          </a:xfrm>
          <a:prstGeom prst="rect">
            <a:avLst/>
          </a:prstGeom>
          <a:solidFill>
            <a:srgbClr val="D7E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01000" y="5334000"/>
            <a:ext cx="1066800" cy="1143000"/>
          </a:xfrm>
          <a:prstGeom prst="rect">
            <a:avLst/>
          </a:prstGeom>
          <a:solidFill>
            <a:srgbClr val="1747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5105400" y="5788457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14600" y="3592945"/>
            <a:ext cx="6400800" cy="2895600"/>
          </a:xfrm>
          <a:prstGeom prst="rect">
            <a:avLst/>
          </a:prstGeom>
          <a:noFill/>
          <a:ln w="57150" cap="rnd">
            <a:solidFill>
              <a:srgbClr val="99CC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286000" y="5940857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657600" y="4416857"/>
            <a:ext cx="1371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400"/>
              <a:t>INF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3733800" y="4745470"/>
            <a:ext cx="1241425" cy="722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File 1</a:t>
            </a:r>
          </a:p>
          <a:p>
            <a:pPr algn="ctr"/>
            <a:r>
              <a:rPr lang="en-US" dirty="0"/>
              <a:t>File 2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733800" y="5532870"/>
            <a:ext cx="1241425" cy="723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File 3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File 4</a:t>
            </a:r>
          </a:p>
        </p:txBody>
      </p:sp>
      <p:pic>
        <p:nvPicPr>
          <p:cNvPr id="30738" name="Picture 18" descr="MCj019863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874057"/>
            <a:ext cx="533400" cy="473075"/>
          </a:xfrm>
          <a:prstGeom prst="rect">
            <a:avLst/>
          </a:prstGeom>
          <a:noFill/>
        </p:spPr>
      </p:pic>
      <p:pic>
        <p:nvPicPr>
          <p:cNvPr id="30739" name="Picture 19" descr="MCj035224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712257"/>
            <a:ext cx="609600" cy="439738"/>
          </a:xfrm>
          <a:prstGeom prst="rect">
            <a:avLst/>
          </a:prstGeom>
          <a:noFill/>
        </p:spPr>
      </p:pic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200400" y="4340657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648075" y="4026332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Driver Store</a:t>
            </a:r>
          </a:p>
        </p:txBody>
      </p:sp>
      <p:pic>
        <p:nvPicPr>
          <p:cNvPr id="30742" name="Picture 22" descr="MCj023826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035857"/>
            <a:ext cx="914400" cy="762000"/>
          </a:xfrm>
          <a:prstGeom prst="rect">
            <a:avLst/>
          </a:prstGeom>
          <a:noFill/>
        </p:spPr>
      </p:pic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172200" y="4326370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6534150" y="400252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Target Destination</a:t>
            </a:r>
          </a:p>
        </p:txBody>
      </p:sp>
      <p:pic>
        <p:nvPicPr>
          <p:cNvPr id="30756" name="Picture 36" descr="MCj035224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331257"/>
            <a:ext cx="1676400" cy="1208088"/>
          </a:xfrm>
          <a:prstGeom prst="rect">
            <a:avLst/>
          </a:prstGeom>
          <a:noFill/>
        </p:spPr>
      </p:pic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607175" y="5523345"/>
            <a:ext cx="1698625" cy="722312"/>
            <a:chOff x="3936" y="3577"/>
            <a:chExt cx="1070" cy="455"/>
          </a:xfrm>
        </p:grpSpPr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4224" y="3577"/>
              <a:ext cx="782" cy="4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File 3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File 4</a:t>
              </a:r>
            </a:p>
          </p:txBody>
        </p:sp>
        <p:pic>
          <p:nvPicPr>
            <p:cNvPr id="30759" name="Picture 39" descr="MCj0352246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6" y="3696"/>
              <a:ext cx="384" cy="277"/>
            </a:xfrm>
            <a:prstGeom prst="rect">
              <a:avLst/>
            </a:prstGeom>
            <a:noFill/>
          </p:spPr>
        </p:pic>
      </p:grp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4800600" y="1752600"/>
            <a:ext cx="198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Allows flexible access rights requirements </a:t>
            </a:r>
            <a:r>
              <a:rPr lang="en-US" sz="1400" dirty="0" smtClean="0"/>
              <a:t>for user-initiated </a:t>
            </a:r>
            <a:r>
              <a:rPr lang="en-US" sz="1400" dirty="0"/>
              <a:t>device installation</a:t>
            </a:r>
          </a:p>
        </p:txBody>
      </p:sp>
      <p:pic>
        <p:nvPicPr>
          <p:cNvPr id="30769" name="Picture 4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-4762" b="14285"/>
          <a:stretch>
            <a:fillRect/>
          </a:stretch>
        </p:blipFill>
        <p:spPr bwMode="auto">
          <a:xfrm>
            <a:off x="5867400" y="3921557"/>
            <a:ext cx="762000" cy="723900"/>
          </a:xfrm>
          <a:prstGeom prst="rect">
            <a:avLst/>
          </a:prstGeom>
          <a:noFill/>
        </p:spPr>
      </p:pic>
      <p:sp>
        <p:nvSpPr>
          <p:cNvPr id="30770" name="Line 50"/>
          <p:cNvSpPr>
            <a:spLocks noChangeShapeType="1"/>
          </p:cNvSpPr>
          <p:nvPr/>
        </p:nvSpPr>
        <p:spPr bwMode="auto">
          <a:xfrm flipH="1">
            <a:off x="5692139" y="2667000"/>
            <a:ext cx="45719" cy="2743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4" name="Line 54"/>
          <p:cNvSpPr>
            <a:spLocks noChangeShapeType="1"/>
          </p:cNvSpPr>
          <p:nvPr/>
        </p:nvSpPr>
        <p:spPr bwMode="auto">
          <a:xfrm>
            <a:off x="5105400" y="6017057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79" name="Picture 59" descr="MCWB01067_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5690032"/>
            <a:ext cx="361950" cy="488950"/>
          </a:xfrm>
          <a:prstGeom prst="rect">
            <a:avLst/>
          </a:prstGeom>
          <a:noFill/>
        </p:spPr>
      </p:pic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7423150" y="3578657"/>
            <a:ext cx="1525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System actions</a:t>
            </a:r>
          </a:p>
        </p:txBody>
      </p:sp>
      <p:sp>
        <p:nvSpPr>
          <p:cNvPr id="30781" name="Line 61"/>
          <p:cNvSpPr>
            <a:spLocks noChangeShapeType="1"/>
          </p:cNvSpPr>
          <p:nvPr/>
        </p:nvSpPr>
        <p:spPr bwMode="auto">
          <a:xfrm>
            <a:off x="8229600" y="2373745"/>
            <a:ext cx="45719" cy="105525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9" name="Rectangle 69"/>
          <p:cNvSpPr>
            <a:spLocks noChangeArrowheads="1"/>
          </p:cNvSpPr>
          <p:nvPr/>
        </p:nvSpPr>
        <p:spPr bwMode="auto">
          <a:xfrm>
            <a:off x="7439890" y="1295400"/>
            <a:ext cx="160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User privilege not required to directly manipulate </a:t>
            </a:r>
            <a:r>
              <a:rPr lang="en-US" sz="1400" dirty="0"/>
              <a:t>files or </a:t>
            </a:r>
            <a:r>
              <a:rPr lang="en-US" sz="1400" dirty="0" smtClean="0"/>
              <a:t>settings</a:t>
            </a:r>
            <a:endParaRPr lang="en-US" sz="1400" dirty="0"/>
          </a:p>
        </p:txBody>
      </p:sp>
      <p:sp>
        <p:nvSpPr>
          <p:cNvPr id="61" name="Rectangle 43"/>
          <p:cNvSpPr txBox="1">
            <a:spLocks noChangeArrowheads="1"/>
          </p:cNvSpPr>
          <p:nvPr/>
        </p:nvSpPr>
        <p:spPr>
          <a:xfrm>
            <a:off x="457200" y="263235"/>
            <a:ext cx="82296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Device Installation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60" name="Text Box 41"/>
          <p:cNvSpPr txBox="1">
            <a:spLocks noChangeArrowheads="1"/>
          </p:cNvSpPr>
          <p:nvPr/>
        </p:nvSpPr>
        <p:spPr bwMode="auto">
          <a:xfrm>
            <a:off x="152400" y="4114800"/>
            <a:ext cx="2362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No additional signature or file prompts for installation of </a:t>
            </a:r>
            <a:r>
              <a:rPr lang="en-US" sz="1400" dirty="0" smtClean="0"/>
              <a:t>devices </a:t>
            </a:r>
            <a:r>
              <a:rPr lang="en-US" sz="1400" dirty="0"/>
              <a:t>using </a:t>
            </a:r>
            <a:r>
              <a:rPr lang="en-US" sz="1400" dirty="0" smtClean="0"/>
              <a:t>staged drivers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4" grpId="0"/>
      <p:bldP spid="30770" grpId="0" animBg="1"/>
      <p:bldP spid="30781" grpId="0" animBg="1"/>
      <p:bldP spid="307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Play Key Concepts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81400"/>
            <a:ext cx="7086600" cy="28194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 smtClean="0"/>
              <a:t>Jim Cavalaris</a:t>
            </a:r>
          </a:p>
          <a:p>
            <a:pPr lvl="0">
              <a:defRPr/>
            </a:pPr>
            <a:r>
              <a:rPr lang="en-US" dirty="0" smtClean="0"/>
              <a:t>Lead Software Design Engineer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George Roussos</a:t>
            </a:r>
          </a:p>
          <a:p>
            <a:pPr lvl="0">
              <a:defRPr/>
            </a:pPr>
            <a:r>
              <a:rPr lang="en-US" dirty="0" smtClean="0"/>
              <a:t>Senior Program Manager</a:t>
            </a:r>
          </a:p>
          <a:p>
            <a:endParaRPr lang="en-US" dirty="0" smtClean="0"/>
          </a:p>
          <a:p>
            <a:r>
              <a:rPr lang="en-US" dirty="0" smtClean="0"/>
              <a:t>Device Foundation Platform Team,</a:t>
            </a:r>
          </a:p>
          <a:p>
            <a:r>
              <a:rPr lang="en-US" dirty="0" smtClean="0"/>
              <a:t>Device &amp; Storage Technologies Group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581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1"/>
            <a:ext cx="72390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Hardware-First Install Sequence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5486400"/>
            <a:ext cx="914400" cy="990600"/>
          </a:xfrm>
          <a:prstGeom prst="rect">
            <a:avLst/>
          </a:prstGeom>
          <a:solidFill>
            <a:srgbClr val="92C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0" y="5486400"/>
            <a:ext cx="914400" cy="990600"/>
          </a:xfrm>
          <a:prstGeom prst="rect">
            <a:avLst/>
          </a:prstGeom>
          <a:solidFill>
            <a:srgbClr val="15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62800" y="5486400"/>
            <a:ext cx="914400" cy="990600"/>
          </a:xfrm>
          <a:prstGeom prst="rect">
            <a:avLst/>
          </a:prstGeom>
          <a:solidFill>
            <a:srgbClr val="D7E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77200" y="5486400"/>
            <a:ext cx="914400" cy="990600"/>
          </a:xfrm>
          <a:prstGeom prst="rect">
            <a:avLst/>
          </a:prstGeom>
          <a:solidFill>
            <a:srgbClr val="1747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14600" y="3592945"/>
            <a:ext cx="6400800" cy="2895600"/>
          </a:xfrm>
          <a:prstGeom prst="rect">
            <a:avLst/>
          </a:prstGeom>
          <a:noFill/>
          <a:ln w="57150" cap="rnd">
            <a:solidFill>
              <a:srgbClr val="99CC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00488" y="3273857"/>
            <a:ext cx="900112" cy="838200"/>
            <a:chOff x="2457" y="2064"/>
            <a:chExt cx="567" cy="5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57" y="2064"/>
              <a:ext cx="192" cy="528"/>
              <a:chOff x="2640" y="2112"/>
              <a:chExt cx="192" cy="528"/>
            </a:xfrm>
          </p:grpSpPr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8" name="Line 8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832" y="2064"/>
              <a:ext cx="192" cy="528"/>
              <a:chOff x="2640" y="2112"/>
              <a:chExt cx="192" cy="528"/>
            </a:xfrm>
          </p:grpSpPr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1" name="Line 11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286000" y="2054657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34" name="Picture 14" descr="MCWB01067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807007"/>
            <a:ext cx="361950" cy="488950"/>
          </a:xfrm>
          <a:prstGeom prst="rect">
            <a:avLst/>
          </a:prstGeom>
          <a:noFill/>
        </p:spPr>
      </p:pic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657600" y="4416857"/>
            <a:ext cx="1371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400"/>
              <a:t>INF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3733800" y="4745470"/>
            <a:ext cx="1241425" cy="722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File 1</a:t>
            </a:r>
          </a:p>
          <a:p>
            <a:pPr algn="ctr"/>
            <a:r>
              <a:rPr lang="en-US" dirty="0"/>
              <a:t>File 2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733800" y="5532870"/>
            <a:ext cx="1241425" cy="723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File 3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File 4</a:t>
            </a:r>
          </a:p>
        </p:txBody>
      </p:sp>
      <p:pic>
        <p:nvPicPr>
          <p:cNvPr id="30738" name="Picture 18" descr="MCj019863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874057"/>
            <a:ext cx="533400" cy="473075"/>
          </a:xfrm>
          <a:prstGeom prst="rect">
            <a:avLst/>
          </a:prstGeom>
          <a:noFill/>
        </p:spPr>
      </p:pic>
      <p:pic>
        <p:nvPicPr>
          <p:cNvPr id="30739" name="Picture 19" descr="MCj035224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712257"/>
            <a:ext cx="609600" cy="439738"/>
          </a:xfrm>
          <a:prstGeom prst="rect">
            <a:avLst/>
          </a:prstGeom>
          <a:noFill/>
        </p:spPr>
      </p:pic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200400" y="4340657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648075" y="4026332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Driver Store</a:t>
            </a:r>
          </a:p>
        </p:txBody>
      </p:sp>
      <p:pic>
        <p:nvPicPr>
          <p:cNvPr id="30742" name="Picture 22" descr="MCj023826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035857"/>
            <a:ext cx="914400" cy="762000"/>
          </a:xfrm>
          <a:prstGeom prst="rect">
            <a:avLst/>
          </a:prstGeom>
          <a:noFill/>
        </p:spPr>
      </p:pic>
      <p:pic>
        <p:nvPicPr>
          <p:cNvPr id="30743" name="Picture 23" descr="MCj019863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5207"/>
            <a:ext cx="1524000" cy="1350963"/>
          </a:xfrm>
          <a:prstGeom prst="rect">
            <a:avLst/>
          </a:prstGeom>
          <a:noFill/>
        </p:spPr>
      </p:pic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3657600" y="1368857"/>
            <a:ext cx="1371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400"/>
              <a:t>INF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733800" y="1697470"/>
            <a:ext cx="1241425" cy="722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File 1</a:t>
            </a:r>
          </a:p>
          <a:p>
            <a:pPr algn="ctr"/>
            <a:r>
              <a:rPr lang="en-US" dirty="0"/>
              <a:t>File 2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3733800" y="2484870"/>
            <a:ext cx="1241425" cy="723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File 3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File 4</a:t>
            </a:r>
          </a:p>
        </p:txBody>
      </p:sp>
      <p:pic>
        <p:nvPicPr>
          <p:cNvPr id="30747" name="Picture 27" descr="MCj019863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826057"/>
            <a:ext cx="533400" cy="473075"/>
          </a:xfrm>
          <a:prstGeom prst="rect">
            <a:avLst/>
          </a:prstGeom>
          <a:noFill/>
        </p:spPr>
      </p:pic>
      <p:pic>
        <p:nvPicPr>
          <p:cNvPr id="30748" name="Picture 28" descr="MCj035224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664257"/>
            <a:ext cx="609600" cy="439738"/>
          </a:xfrm>
          <a:prstGeom prst="rect">
            <a:avLst/>
          </a:prstGeom>
          <a:noFill/>
        </p:spPr>
      </p:pic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3200400" y="1292657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724275" y="1003732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Driver Disk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6324600" y="4761345"/>
            <a:ext cx="1241425" cy="722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File 1</a:t>
            </a:r>
          </a:p>
          <a:p>
            <a:pPr algn="ctr"/>
            <a:r>
              <a:rPr lang="en-US"/>
              <a:t>File 2</a:t>
            </a:r>
          </a:p>
        </p:txBody>
      </p:sp>
      <p:pic>
        <p:nvPicPr>
          <p:cNvPr id="30752" name="Picture 32" descr="MCj019863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859770"/>
            <a:ext cx="533400" cy="473075"/>
          </a:xfrm>
          <a:prstGeom prst="rect">
            <a:avLst/>
          </a:prstGeom>
          <a:noFill/>
        </p:spPr>
      </p:pic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172200" y="4326370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6534150" y="400252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Target Destination</a:t>
            </a:r>
          </a:p>
        </p:txBody>
      </p:sp>
      <p:pic>
        <p:nvPicPr>
          <p:cNvPr id="30760" name="Picture 40" descr="MCj0312160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212118"/>
            <a:ext cx="762000" cy="616682"/>
          </a:xfrm>
          <a:prstGeom prst="rect">
            <a:avLst/>
          </a:prstGeom>
          <a:noFill/>
        </p:spPr>
      </p:pic>
      <p:pic>
        <p:nvPicPr>
          <p:cNvPr id="30769" name="Picture 4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-4762" b="14285"/>
          <a:stretch>
            <a:fillRect/>
          </a:stretch>
        </p:blipFill>
        <p:spPr bwMode="auto">
          <a:xfrm>
            <a:off x="5867400" y="3921557"/>
            <a:ext cx="762000" cy="723900"/>
          </a:xfrm>
          <a:prstGeom prst="rect">
            <a:avLst/>
          </a:prstGeom>
          <a:noFill/>
        </p:spPr>
      </p:pic>
      <p:sp>
        <p:nvSpPr>
          <p:cNvPr id="30774" name="Line 54"/>
          <p:cNvSpPr>
            <a:spLocks noChangeShapeType="1"/>
          </p:cNvSpPr>
          <p:nvPr/>
        </p:nvSpPr>
        <p:spPr bwMode="auto">
          <a:xfrm>
            <a:off x="5105400" y="52578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7423150" y="3578657"/>
            <a:ext cx="1525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System actions</a:t>
            </a:r>
          </a:p>
        </p:txBody>
      </p:sp>
      <p:pic>
        <p:nvPicPr>
          <p:cNvPr id="30783" name="Picture 63" descr="MCj0353686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2667000"/>
            <a:ext cx="595312" cy="762000"/>
          </a:xfrm>
          <a:prstGeom prst="rect">
            <a:avLst/>
          </a:prstGeom>
          <a:noFill/>
        </p:spPr>
      </p:pic>
      <p:sp>
        <p:nvSpPr>
          <p:cNvPr id="61" name="Rectangle 43"/>
          <p:cNvSpPr txBox="1">
            <a:spLocks noChangeArrowheads="1"/>
          </p:cNvSpPr>
          <p:nvPr/>
        </p:nvSpPr>
        <p:spPr>
          <a:xfrm>
            <a:off x="457200" y="263235"/>
            <a:ext cx="82296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Hardware-First Installation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152400" y="32766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Software or user selection of “</a:t>
            </a:r>
            <a:r>
              <a:rPr lang="en-US" sz="1400" dirty="0" err="1" smtClean="0"/>
              <a:t>unstaged</a:t>
            </a:r>
            <a:r>
              <a:rPr lang="en-US" sz="1400" dirty="0" smtClean="0"/>
              <a:t>” driver</a:t>
            </a:r>
            <a:endParaRPr lang="en-US" sz="1400" dirty="0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V="1">
            <a:off x="1828800" y="2438400"/>
            <a:ext cx="609600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5105400" y="50292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>
            <a:off x="2286000" y="5127625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5" name="Picture 59" descr="MCWB01067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876800"/>
            <a:ext cx="361950" cy="488950"/>
          </a:xfrm>
          <a:prstGeom prst="rect">
            <a:avLst/>
          </a:prstGeom>
          <a:noFill/>
        </p:spPr>
      </p:pic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152400" y="4950023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Re-select “staged” driver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5" grpId="0" animBg="1"/>
      <p:bldP spid="30736" grpId="0" animBg="1"/>
      <p:bldP spid="30737" grpId="0" animBg="1"/>
      <p:bldP spid="30744" grpId="0" animBg="1"/>
      <p:bldP spid="30745" grpId="0" animBg="1"/>
      <p:bldP spid="30746" grpId="0" animBg="1"/>
      <p:bldP spid="30749" grpId="0" animBg="1"/>
      <p:bldP spid="30750" grpId="0"/>
      <p:bldP spid="30751" grpId="0" animBg="1"/>
      <p:bldP spid="30774" grpId="0" animBg="1"/>
      <p:bldP spid="59" grpId="0"/>
      <p:bldP spid="60" grpId="0" animBg="1"/>
      <p:bldP spid="30722" grpId="0" animBg="1"/>
      <p:bldP spid="64" grpId="0" animBg="1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Software-First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 Software-First install is a Hardware-First Install preceded by running a Setup.exe application.</a:t>
            </a:r>
          </a:p>
          <a:p>
            <a:r>
              <a:rPr lang="en-US" sz="1600" dirty="0" smtClean="0"/>
              <a:t>The Software-First Install sequence of events is: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An interactive user with Administrative credentials launches Setup.exe application.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Setup.exe stages the driver install package by calling an API like </a:t>
            </a:r>
            <a:r>
              <a:rPr lang="en-US" sz="1600" dirty="0" err="1" smtClean="0"/>
              <a:t>SetupCopyOEMInf</a:t>
            </a:r>
            <a:r>
              <a:rPr lang="en-US" sz="1600" dirty="0" smtClean="0"/>
              <a:t>, </a:t>
            </a:r>
            <a:r>
              <a:rPr lang="en-US" sz="1600" dirty="0" err="1" smtClean="0"/>
              <a:t>DiInstallDriver</a:t>
            </a:r>
            <a:r>
              <a:rPr lang="en-US" sz="1600" dirty="0" smtClean="0"/>
              <a:t>, or </a:t>
            </a:r>
            <a:r>
              <a:rPr lang="en-US" sz="1600" dirty="0" err="1" smtClean="0"/>
              <a:t>DIFx</a:t>
            </a:r>
            <a:r>
              <a:rPr lang="en-US" sz="1600" dirty="0" smtClean="0"/>
              <a:t> </a:t>
            </a:r>
            <a:r>
              <a:rPr lang="en-US" sz="1600" dirty="0" err="1" smtClean="0"/>
              <a:t>DriverPackagePreinstall</a:t>
            </a:r>
            <a:r>
              <a:rPr lang="en-US" sz="1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Setup.exe </a:t>
            </a:r>
            <a:r>
              <a:rPr lang="en-US" sz="1600" b="1" dirty="0" smtClean="0"/>
              <a:t>*may or may not*</a:t>
            </a:r>
            <a:r>
              <a:rPr lang="en-US" sz="1600" dirty="0" smtClean="0"/>
              <a:t> force the selection of the driver install package using the “force” flag.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Setup.exe triggers driver package install by calling </a:t>
            </a:r>
            <a:r>
              <a:rPr lang="en-US" sz="1600" dirty="0" err="1" smtClean="0"/>
              <a:t>UpdateDriverForPlugAndPlayDevices</a:t>
            </a:r>
            <a:r>
              <a:rPr lang="en-US" sz="1600" dirty="0" smtClean="0"/>
              <a:t>, </a:t>
            </a:r>
            <a:r>
              <a:rPr lang="en-US" sz="1600" dirty="0" err="1" smtClean="0"/>
              <a:t>DiInstallDevice</a:t>
            </a:r>
            <a:r>
              <a:rPr lang="en-US" sz="1600" dirty="0" smtClean="0"/>
              <a:t>, or </a:t>
            </a:r>
            <a:r>
              <a:rPr lang="en-US" sz="1600" dirty="0" err="1" smtClean="0"/>
              <a:t>DIFx</a:t>
            </a:r>
            <a:r>
              <a:rPr lang="en-US" sz="1600" dirty="0" smtClean="0"/>
              <a:t> </a:t>
            </a:r>
            <a:r>
              <a:rPr lang="en-US" sz="1600" dirty="0" err="1" smtClean="0"/>
              <a:t>DriverPackageInstall</a:t>
            </a:r>
            <a:r>
              <a:rPr lang="en-US" sz="1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Setup.exe can perform other actions—such as installing applications—before or after installing the device.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2895600"/>
            <a:ext cx="1066800" cy="1066800"/>
          </a:xfrm>
          <a:prstGeom prst="rect">
            <a:avLst/>
          </a:prstGeom>
          <a:solidFill>
            <a:srgbClr val="15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2895600"/>
            <a:ext cx="1066800" cy="1066800"/>
          </a:xfrm>
          <a:prstGeom prst="rect">
            <a:avLst/>
          </a:prstGeom>
          <a:solidFill>
            <a:srgbClr val="D7E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2895600"/>
            <a:ext cx="1066800" cy="1066800"/>
          </a:xfrm>
          <a:prstGeom prst="rect">
            <a:avLst/>
          </a:prstGeom>
          <a:solidFill>
            <a:srgbClr val="1747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5105400" y="57912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14600" y="3592945"/>
            <a:ext cx="6400800" cy="2895600"/>
          </a:xfrm>
          <a:prstGeom prst="rect">
            <a:avLst/>
          </a:prstGeom>
          <a:noFill/>
          <a:ln w="57150" cap="rnd">
            <a:solidFill>
              <a:srgbClr val="99CC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00488" y="3273857"/>
            <a:ext cx="900112" cy="838200"/>
            <a:chOff x="2457" y="2064"/>
            <a:chExt cx="567" cy="5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57" y="2064"/>
              <a:ext cx="192" cy="528"/>
              <a:chOff x="2640" y="2112"/>
              <a:chExt cx="192" cy="528"/>
            </a:xfrm>
          </p:grpSpPr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8" name="Line 8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832" y="2064"/>
              <a:ext cx="192" cy="528"/>
              <a:chOff x="2640" y="2112"/>
              <a:chExt cx="192" cy="528"/>
            </a:xfrm>
          </p:grpSpPr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1" name="Line 11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286000" y="5940857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657600" y="4416857"/>
            <a:ext cx="1371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400"/>
              <a:t>INF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3733800" y="4745470"/>
            <a:ext cx="1241425" cy="722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File 1</a:t>
            </a:r>
          </a:p>
          <a:p>
            <a:pPr algn="ctr"/>
            <a:r>
              <a:rPr lang="en-US" dirty="0"/>
              <a:t>File 2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733800" y="5532870"/>
            <a:ext cx="1241425" cy="723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File 3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File 4</a:t>
            </a:r>
          </a:p>
        </p:txBody>
      </p:sp>
      <p:pic>
        <p:nvPicPr>
          <p:cNvPr id="30738" name="Picture 18" descr="MCj019863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874057"/>
            <a:ext cx="533400" cy="473075"/>
          </a:xfrm>
          <a:prstGeom prst="rect">
            <a:avLst/>
          </a:prstGeom>
          <a:noFill/>
        </p:spPr>
      </p:pic>
      <p:pic>
        <p:nvPicPr>
          <p:cNvPr id="30739" name="Picture 19" descr="MCj035224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712257"/>
            <a:ext cx="609600" cy="439738"/>
          </a:xfrm>
          <a:prstGeom prst="rect">
            <a:avLst/>
          </a:prstGeom>
          <a:noFill/>
        </p:spPr>
      </p:pic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200400" y="4340657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648075" y="4026332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Driver Store</a:t>
            </a:r>
          </a:p>
        </p:txBody>
      </p:sp>
      <p:pic>
        <p:nvPicPr>
          <p:cNvPr id="30742" name="Picture 22" descr="MCj023826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035857"/>
            <a:ext cx="914400" cy="762000"/>
          </a:xfrm>
          <a:prstGeom prst="rect">
            <a:avLst/>
          </a:prstGeom>
          <a:noFill/>
        </p:spPr>
      </p:pic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3657600" y="1368857"/>
            <a:ext cx="1371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400"/>
              <a:t>INF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733800" y="1697470"/>
            <a:ext cx="1241425" cy="722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File 1</a:t>
            </a:r>
          </a:p>
          <a:p>
            <a:pPr algn="ctr"/>
            <a:r>
              <a:rPr lang="en-US" dirty="0"/>
              <a:t>File 2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3733800" y="2484870"/>
            <a:ext cx="1241425" cy="723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File 3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File 4</a:t>
            </a:r>
          </a:p>
        </p:txBody>
      </p:sp>
      <p:pic>
        <p:nvPicPr>
          <p:cNvPr id="30747" name="Picture 27" descr="MCj019863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826057"/>
            <a:ext cx="533400" cy="473075"/>
          </a:xfrm>
          <a:prstGeom prst="rect">
            <a:avLst/>
          </a:prstGeom>
          <a:noFill/>
        </p:spPr>
      </p:pic>
      <p:pic>
        <p:nvPicPr>
          <p:cNvPr id="30748" name="Picture 28" descr="MCj035224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664257"/>
            <a:ext cx="609600" cy="439738"/>
          </a:xfrm>
          <a:prstGeom prst="rect">
            <a:avLst/>
          </a:prstGeom>
          <a:noFill/>
        </p:spPr>
      </p:pic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3200400" y="1292657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724275" y="1003732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Driver Disk</a:t>
            </a: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172200" y="4326370"/>
            <a:ext cx="22098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6534150" y="400252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Target Destination</a:t>
            </a:r>
          </a:p>
        </p:txBody>
      </p:sp>
      <p:pic>
        <p:nvPicPr>
          <p:cNvPr id="30756" name="Picture 36" descr="MCj035224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331257"/>
            <a:ext cx="1676400" cy="1208088"/>
          </a:xfrm>
          <a:prstGeom prst="rect">
            <a:avLst/>
          </a:prstGeom>
          <a:noFill/>
        </p:spPr>
      </p:pic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607175" y="5523345"/>
            <a:ext cx="1698625" cy="722312"/>
            <a:chOff x="3936" y="3577"/>
            <a:chExt cx="1070" cy="455"/>
          </a:xfrm>
        </p:grpSpPr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4224" y="3577"/>
              <a:ext cx="782" cy="4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File 3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File 4</a:t>
              </a:r>
            </a:p>
          </p:txBody>
        </p:sp>
        <p:pic>
          <p:nvPicPr>
            <p:cNvPr id="30759" name="Picture 39" descr="MCj0352246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6" y="3696"/>
              <a:ext cx="384" cy="277"/>
            </a:xfrm>
            <a:prstGeom prst="rect">
              <a:avLst/>
            </a:prstGeom>
            <a:noFill/>
          </p:spPr>
        </p:pic>
      </p:grpSp>
      <p:pic>
        <p:nvPicPr>
          <p:cNvPr id="30760" name="Picture 40" descr="MCj031216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212118"/>
            <a:ext cx="762000" cy="616682"/>
          </a:xfrm>
          <a:prstGeom prst="rect">
            <a:avLst/>
          </a:prstGeom>
          <a:noFill/>
        </p:spPr>
      </p:pic>
      <p:pic>
        <p:nvPicPr>
          <p:cNvPr id="30769" name="Picture 4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-4762" b="14285"/>
          <a:stretch>
            <a:fillRect/>
          </a:stretch>
        </p:blipFill>
        <p:spPr bwMode="auto">
          <a:xfrm>
            <a:off x="5867400" y="3921557"/>
            <a:ext cx="762000" cy="723900"/>
          </a:xfrm>
          <a:prstGeom prst="rect">
            <a:avLst/>
          </a:prstGeom>
          <a:noFill/>
        </p:spPr>
      </p:pic>
      <p:sp>
        <p:nvSpPr>
          <p:cNvPr id="30774" name="Line 54"/>
          <p:cNvSpPr>
            <a:spLocks noChangeShapeType="1"/>
          </p:cNvSpPr>
          <p:nvPr/>
        </p:nvSpPr>
        <p:spPr bwMode="auto">
          <a:xfrm>
            <a:off x="5105400" y="60198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79" name="Picture 59" descr="MCWB01067_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5690032"/>
            <a:ext cx="361950" cy="488950"/>
          </a:xfrm>
          <a:prstGeom prst="rect">
            <a:avLst/>
          </a:prstGeom>
          <a:noFill/>
        </p:spPr>
      </p:pic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7423150" y="3578657"/>
            <a:ext cx="1525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System actions</a:t>
            </a:r>
          </a:p>
        </p:txBody>
      </p:sp>
      <p:pic>
        <p:nvPicPr>
          <p:cNvPr id="30783" name="Picture 63" descr="MCj0353686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2667000"/>
            <a:ext cx="595312" cy="762000"/>
          </a:xfrm>
          <a:prstGeom prst="rect">
            <a:avLst/>
          </a:prstGeom>
          <a:noFill/>
        </p:spPr>
      </p:pic>
      <p:sp>
        <p:nvSpPr>
          <p:cNvPr id="61" name="Rectangle 43"/>
          <p:cNvSpPr txBox="1">
            <a:spLocks noChangeArrowheads="1"/>
          </p:cNvSpPr>
          <p:nvPr/>
        </p:nvSpPr>
        <p:spPr>
          <a:xfrm>
            <a:off x="457200" y="263235"/>
            <a:ext cx="82296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Software-First Installation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49" name="Text Box 70"/>
          <p:cNvSpPr txBox="1">
            <a:spLocks noChangeArrowheads="1"/>
          </p:cNvSpPr>
          <p:nvPr/>
        </p:nvSpPr>
        <p:spPr bwMode="auto">
          <a:xfrm>
            <a:off x="152400" y="38100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System selection of “staged” driver</a:t>
            </a:r>
            <a:endParaRPr lang="en-US" sz="1400" dirty="0"/>
          </a:p>
        </p:txBody>
      </p:sp>
      <p:sp>
        <p:nvSpPr>
          <p:cNvPr id="50" name="Line 61"/>
          <p:cNvSpPr>
            <a:spLocks noChangeShapeType="1"/>
          </p:cNvSpPr>
          <p:nvPr/>
        </p:nvSpPr>
        <p:spPr bwMode="auto">
          <a:xfrm>
            <a:off x="1447800" y="4343400"/>
            <a:ext cx="762000" cy="1295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32" grpId="0" animBg="1"/>
      <p:bldP spid="30735" grpId="0" animBg="1"/>
      <p:bldP spid="30736" grpId="0" animBg="1"/>
      <p:bldP spid="30737" grpId="0" animBg="1"/>
      <p:bldP spid="30744" grpId="0" animBg="1"/>
      <p:bldP spid="30745" grpId="0" animBg="1"/>
      <p:bldP spid="30746" grpId="0" animBg="1"/>
      <p:bldP spid="30749" grpId="0" animBg="1"/>
      <p:bldP spid="30750" grpId="0"/>
      <p:bldP spid="30774" grpId="0" animBg="1"/>
      <p:bldP spid="49" grpId="0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OEM Preload (OS Offline)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During an OEM Preload, staging occurs under a different “Host” OS like </a:t>
            </a:r>
            <a:r>
              <a:rPr lang="en-US" dirty="0" err="1" smtClean="0"/>
              <a:t>WinPE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There is no means for user input during staging beyond specifying file name.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Key Definitions</a:t>
            </a:r>
          </a:p>
          <a:p>
            <a:pPr lvl="1"/>
            <a:r>
              <a:rPr lang="en-US" sz="1600" dirty="0" smtClean="0"/>
              <a:t>Offline Windows image (OS Offline)</a:t>
            </a:r>
          </a:p>
          <a:p>
            <a:pPr lvl="2"/>
            <a:r>
              <a:rPr lang="en-US" sz="1600" dirty="0" smtClean="0"/>
              <a:t>A Windows image that is not currently running, either an image in a .</a:t>
            </a:r>
            <a:r>
              <a:rPr lang="en-US" sz="1600" dirty="0" err="1" smtClean="0"/>
              <a:t>wim</a:t>
            </a:r>
            <a:r>
              <a:rPr lang="en-US" sz="1600" dirty="0" smtClean="0"/>
              <a:t> file or a Windows installation on a separate partition.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/>
              <a:t>Online Windows installation (OS Online)</a:t>
            </a:r>
          </a:p>
          <a:p>
            <a:pPr lvl="2"/>
            <a:r>
              <a:rPr lang="en-US" sz="1600" dirty="0" smtClean="0"/>
              <a:t>A Windows installation currently running on the computer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OEM Preload (OS Offline)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The OEM Preload (OS Offline)  Install Sequence of events is: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</a:t>
            </a:r>
            <a:r>
              <a:rPr lang="en-US" u="sng" dirty="0" smtClean="0"/>
              <a:t>Host OS</a:t>
            </a:r>
            <a:r>
              <a:rPr lang="en-US" dirty="0" smtClean="0"/>
              <a:t>                     </a:t>
            </a:r>
            <a:r>
              <a:rPr lang="en-US" u="sng" dirty="0" err="1" smtClean="0"/>
              <a:t>OS</a:t>
            </a:r>
            <a:r>
              <a:rPr lang="en-US" u="sng" dirty="0" smtClean="0"/>
              <a:t> install on Target machine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During OS install on Target machine there is no means for user input during search, select, install.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181600" y="3276600"/>
            <a:ext cx="1066800" cy="1066800"/>
          </a:xfrm>
          <a:prstGeom prst="rect">
            <a:avLst/>
          </a:prstGeom>
          <a:solidFill>
            <a:srgbClr val="15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3276600"/>
            <a:ext cx="1066800" cy="1066800"/>
          </a:xfrm>
          <a:prstGeom prst="rect">
            <a:avLst/>
          </a:prstGeom>
          <a:solidFill>
            <a:srgbClr val="D7E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3276600"/>
            <a:ext cx="1066800" cy="1066800"/>
          </a:xfrm>
          <a:prstGeom prst="rect">
            <a:avLst/>
          </a:prstGeom>
          <a:solidFill>
            <a:srgbClr val="1747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276600"/>
            <a:ext cx="990600" cy="1066800"/>
          </a:xfrm>
          <a:prstGeom prst="rect">
            <a:avLst/>
          </a:prstGeom>
          <a:solidFill>
            <a:srgbClr val="92CF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667000" y="3886200"/>
            <a:ext cx="167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18606" y="3886200"/>
            <a:ext cx="16771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Device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I install applications related to a device as part of a Hardware-first Installation?</a:t>
            </a:r>
          </a:p>
          <a:p>
            <a:pPr lvl="1"/>
            <a:r>
              <a:rPr lang="en-US" dirty="0" smtClean="0"/>
              <a:t>Co-installer</a:t>
            </a:r>
          </a:p>
          <a:p>
            <a:pPr lvl="1"/>
            <a:r>
              <a:rPr lang="en-US" dirty="0" smtClean="0"/>
              <a:t>Finish-install action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approach has pros and cons. We encourage interested parties to attend the following sessions: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b="1" dirty="0" smtClean="0"/>
              <a:t>The Driver Store: Creating Deployable Driver Packages</a:t>
            </a:r>
            <a:br>
              <a:rPr lang="en-US" b="1" dirty="0" smtClean="0"/>
            </a:br>
            <a:endParaRPr lang="en-US" dirty="0" smtClean="0"/>
          </a:p>
          <a:p>
            <a:pPr lvl="2"/>
            <a:r>
              <a:rPr lang="en-US" b="1" dirty="0" smtClean="0"/>
              <a:t>Extending Device Installation by Using Co-Installers</a:t>
            </a:r>
            <a:br>
              <a:rPr lang="en-US" b="1" dirty="0" smtClean="0"/>
            </a:b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/>
          <a:p>
            <a:r>
              <a:rPr lang="en-US" dirty="0" smtClean="0"/>
              <a:t>Consider the vast number of different installation scenarios when authoring your driver packages.</a:t>
            </a:r>
          </a:p>
          <a:p>
            <a:pPr lvl="1"/>
            <a:r>
              <a:rPr lang="en-US" dirty="0" smtClean="0"/>
              <a:t>Assume that someone is going to use your driver package in other installation scenarios than you originally intended.</a:t>
            </a:r>
          </a:p>
          <a:p>
            <a:pPr lvl="1"/>
            <a:r>
              <a:rPr lang="en-US" dirty="0" smtClean="0"/>
              <a:t>Don’t hard-code for one installation scenario.</a:t>
            </a:r>
          </a:p>
          <a:p>
            <a:pPr lvl="2"/>
            <a:r>
              <a:rPr lang="en-US" dirty="0" smtClean="0"/>
              <a:t>Software-first, non-Administrator users, OS installation, </a:t>
            </a:r>
            <a:br>
              <a:rPr lang="en-US" dirty="0" smtClean="0"/>
            </a:br>
            <a:r>
              <a:rPr lang="en-US" dirty="0" smtClean="0"/>
              <a:t>Offline staging</a:t>
            </a:r>
          </a:p>
          <a:p>
            <a:pPr lvl="1"/>
            <a:r>
              <a:rPr lang="en-US" dirty="0" smtClean="0"/>
              <a:t>Recognize that the different phases of PnP installation occur in different sequences depending upon the installation scenario.</a:t>
            </a:r>
          </a:p>
          <a:p>
            <a:r>
              <a:rPr lang="en-US" dirty="0" smtClean="0"/>
              <a:t>OS Offline is a new context introduced in Windows Vista that matters to OEMs and IT departments.</a:t>
            </a:r>
          </a:p>
          <a:p>
            <a:pPr lvl="1"/>
            <a:r>
              <a:rPr lang="en-US" dirty="0" smtClean="0"/>
              <a:t>Get the Windows Automated Install Kit (WAIK) and stage packages to offline images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Related Sessions</a:t>
            </a:r>
          </a:p>
          <a:p>
            <a:pPr marL="742950" lvl="2" indent="-342900"/>
            <a:r>
              <a:rPr lang="en-US" smtClean="0"/>
              <a:t>Creating </a:t>
            </a:r>
            <a:r>
              <a:rPr lang="en-US" dirty="0" smtClean="0"/>
              <a:t>Deployable Driver Packages</a:t>
            </a:r>
            <a:r>
              <a:rPr lang="en-US" smtClean="0"/>
              <a:t>			Mon</a:t>
            </a:r>
            <a:r>
              <a:rPr lang="en-US" dirty="0" smtClean="0"/>
              <a:t>. 1:30-2:30</a:t>
            </a:r>
          </a:p>
          <a:p>
            <a:pPr marL="742950" lvl="2" indent="-342900"/>
            <a:r>
              <a:rPr lang="en-US" dirty="0" smtClean="0"/>
              <a:t>Extending Device Installation by Using Co-installers	Mon. 4-5 and 							Wed. 1:30-2:30</a:t>
            </a:r>
          </a:p>
          <a:p>
            <a:r>
              <a:rPr lang="en-US" dirty="0" smtClean="0"/>
              <a:t>Windows Automated Installation Kit (WAIK)</a:t>
            </a:r>
          </a:p>
          <a:p>
            <a:pPr lvl="1"/>
            <a:r>
              <a:rPr lang="en-US" dirty="0" smtClean="0"/>
              <a:t>Nearly identical to OPK</a:t>
            </a:r>
          </a:p>
          <a:p>
            <a:pPr lvl="1"/>
            <a:r>
              <a:rPr lang="en-US" dirty="0" smtClean="0"/>
              <a:t>Go to Microsoft.com, search for “Windows Automated Installation Kit” or “WAIK” and download from there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dirty="0" smtClean="0"/>
              <a:t>WDK documentation on MSDN</a:t>
            </a:r>
          </a:p>
          <a:p>
            <a:pPr lvl="1"/>
            <a:r>
              <a:rPr lang="en-US" dirty="0" smtClean="0"/>
              <a:t>How Setup Selects Drivers (Windows Vista)</a:t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http://msdn2.microsoft.com/en-us/library/a</a:t>
            </a:r>
            <a:r>
              <a:rPr lang="en-US" sz="1600" u="sng" dirty="0" smtClean="0">
                <a:hlinkClick r:id="rId3"/>
              </a:rPr>
              <a:t>a477022.aspx</a:t>
            </a:r>
            <a:endParaRPr lang="en-US" sz="1600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Prepared Content</a:t>
            </a:r>
          </a:p>
          <a:p>
            <a:pPr lvl="1"/>
            <a:r>
              <a:rPr lang="en-US" dirty="0" smtClean="0"/>
              <a:t>Device Installation Fundamentals</a:t>
            </a:r>
          </a:p>
          <a:p>
            <a:pPr lvl="1"/>
            <a:r>
              <a:rPr lang="en-US" dirty="0" smtClean="0"/>
              <a:t>Device and Driver Installation Scenarios</a:t>
            </a:r>
          </a:p>
          <a:p>
            <a:pPr lvl="1"/>
            <a:r>
              <a:rPr lang="en-US" dirty="0" smtClean="0"/>
              <a:t>Hardware-First Installation Sequence</a:t>
            </a:r>
          </a:p>
          <a:p>
            <a:pPr lvl="2"/>
            <a:r>
              <a:rPr lang="en-US" dirty="0" smtClean="0"/>
              <a:t>Search</a:t>
            </a:r>
          </a:p>
          <a:p>
            <a:pPr lvl="2"/>
            <a:r>
              <a:rPr lang="en-US" dirty="0" smtClean="0"/>
              <a:t>Select</a:t>
            </a:r>
          </a:p>
          <a:p>
            <a:pPr lvl="2"/>
            <a:r>
              <a:rPr lang="en-US" dirty="0" smtClean="0"/>
              <a:t>Stage</a:t>
            </a:r>
          </a:p>
          <a:p>
            <a:pPr lvl="2"/>
            <a:r>
              <a:rPr lang="en-US" dirty="0" smtClean="0"/>
              <a:t>Install</a:t>
            </a:r>
          </a:p>
          <a:p>
            <a:pPr lvl="1"/>
            <a:r>
              <a:rPr lang="en-US" dirty="0" smtClean="0"/>
              <a:t>Software-First Installation</a:t>
            </a:r>
          </a:p>
          <a:p>
            <a:pPr lvl="1"/>
            <a:r>
              <a:rPr lang="en-US" dirty="0" smtClean="0"/>
              <a:t>OEM Preload (OS Offline)</a:t>
            </a:r>
          </a:p>
          <a:p>
            <a:pPr lvl="1"/>
            <a:r>
              <a:rPr lang="en-US" dirty="0" smtClean="0"/>
              <a:t>Extending Device Installation</a:t>
            </a:r>
          </a:p>
          <a:p>
            <a:r>
              <a:rPr lang="en-US" dirty="0" smtClean="0"/>
              <a:t>Audience Q&amp;A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2672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Device Instance</a:t>
            </a:r>
          </a:p>
          <a:p>
            <a:pPr lvl="2"/>
            <a:r>
              <a:rPr lang="en-US" sz="1600" dirty="0" smtClean="0"/>
              <a:t>A unique instance of a model of device detected by the system or other components</a:t>
            </a:r>
          </a:p>
          <a:p>
            <a:pPr lvl="2"/>
            <a:r>
              <a:rPr lang="en-US" sz="1600" dirty="0" smtClean="0"/>
              <a:t>Software and settings are configured for each device instance detected by the system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dirty="0" smtClean="0"/>
              <a:t>Device ID</a:t>
            </a:r>
          </a:p>
          <a:p>
            <a:pPr lvl="2"/>
            <a:r>
              <a:rPr lang="en-US" sz="1600" dirty="0" smtClean="0"/>
              <a:t>A fundamental characteristic describing the model of a device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dirty="0" smtClean="0"/>
              <a:t>Driver Package</a:t>
            </a:r>
          </a:p>
          <a:p>
            <a:pPr lvl="2"/>
            <a:r>
              <a:rPr lang="en-US" sz="1600" dirty="0" smtClean="0"/>
              <a:t>.INF File and all the files it copies</a:t>
            </a:r>
          </a:p>
          <a:p>
            <a:pPr lvl="2"/>
            <a:r>
              <a:rPr lang="en-US" sz="1600" dirty="0" smtClean="0"/>
              <a:t>Describes software and default settings for applicable devices</a:t>
            </a:r>
          </a:p>
          <a:p>
            <a:pPr lvl="2"/>
            <a:r>
              <a:rPr lang="en-US" sz="1600" dirty="0" smtClean="0"/>
              <a:t>Defines applicability to devices using Device IDs</a:t>
            </a:r>
          </a:p>
          <a:p>
            <a:pPr lvl="2"/>
            <a:r>
              <a:rPr lang="en-US" sz="1600" dirty="0" smtClean="0"/>
              <a:t>Driver Packages may apply to multiple models of devices</a:t>
            </a:r>
          </a:p>
          <a:p>
            <a:pPr lvl="2"/>
            <a:r>
              <a:rPr lang="en-US" sz="1600" dirty="0" smtClean="0"/>
              <a:t>Devices may be supported by multiple Driver Packages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2672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Driver Store</a:t>
            </a:r>
          </a:p>
          <a:p>
            <a:pPr lvl="2"/>
            <a:r>
              <a:rPr lang="en-US" sz="1600" dirty="0" smtClean="0"/>
              <a:t>Local store containing software and settings supported by the system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dirty="0" smtClean="0"/>
              <a:t>Driver Selection</a:t>
            </a:r>
          </a:p>
          <a:p>
            <a:pPr lvl="2"/>
            <a:r>
              <a:rPr lang="en-US" sz="1600" dirty="0" smtClean="0"/>
              <a:t>Process of selecting the “best” software and settings to configure for a device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dirty="0" smtClean="0"/>
              <a:t>Device Installation</a:t>
            </a:r>
          </a:p>
          <a:p>
            <a:pPr lvl="2"/>
            <a:r>
              <a:rPr lang="en-US" sz="1600" dirty="0" smtClean="0"/>
              <a:t>Process of configuring a device with selected software and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Identifies the model of hardware</a:t>
            </a:r>
          </a:p>
          <a:p>
            <a:pPr lvl="1"/>
            <a:r>
              <a:rPr lang="en-US" dirty="0" smtClean="0"/>
              <a:t>Format defined by bus driver</a:t>
            </a:r>
          </a:p>
          <a:p>
            <a:pPr lvl="1"/>
            <a:r>
              <a:rPr lang="en-US" dirty="0" smtClean="0"/>
              <a:t>Treated as opaque strings – are not parsed!</a:t>
            </a:r>
          </a:p>
          <a:p>
            <a:r>
              <a:rPr lang="en-US" dirty="0" smtClean="0"/>
              <a:t>Discovered before drivers selected</a:t>
            </a:r>
          </a:p>
          <a:p>
            <a:r>
              <a:rPr lang="en-US" dirty="0" smtClean="0"/>
              <a:t>Used to select matching drivers</a:t>
            </a:r>
          </a:p>
          <a:p>
            <a:r>
              <a:rPr lang="en-US" dirty="0" smtClean="0"/>
              <a:t>Reported by drivers as two separate lists</a:t>
            </a:r>
          </a:p>
          <a:p>
            <a:pPr lvl="1"/>
            <a:r>
              <a:rPr lang="en-US" dirty="0" smtClean="0"/>
              <a:t>Hardware IDs</a:t>
            </a:r>
          </a:p>
          <a:p>
            <a:pPr lvl="2"/>
            <a:r>
              <a:rPr lang="en-US" dirty="0" smtClean="0"/>
              <a:t>Usually includes manufacturer and model information</a:t>
            </a:r>
          </a:p>
          <a:p>
            <a:pPr lvl="1"/>
            <a:r>
              <a:rPr lang="en-US" dirty="0" smtClean="0"/>
              <a:t>Compatible IDs</a:t>
            </a:r>
          </a:p>
          <a:p>
            <a:pPr lvl="2"/>
            <a:r>
              <a:rPr lang="en-US" dirty="0" smtClean="0"/>
              <a:t>Usually includes “generic” IDs</a:t>
            </a:r>
          </a:p>
          <a:p>
            <a:pPr lvl="3"/>
            <a:r>
              <a:rPr lang="en-US" dirty="0" smtClean="0"/>
              <a:t>Without specific manufacturer or model information</a:t>
            </a:r>
          </a:p>
          <a:p>
            <a:pPr lvl="2"/>
            <a:r>
              <a:rPr lang="en-US" dirty="0" smtClean="0"/>
              <a:t>Compatible IDs considered for match only after Hardware IDs</a:t>
            </a:r>
          </a:p>
          <a:p>
            <a:r>
              <a:rPr lang="en-US" dirty="0" smtClean="0"/>
              <a:t>Each list is ordered from most to least specific</a:t>
            </a:r>
          </a:p>
          <a:p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638800" y="1143000"/>
            <a:ext cx="2466975" cy="3208338"/>
            <a:chOff x="3840" y="240"/>
            <a:chExt cx="1554" cy="2021"/>
          </a:xfrm>
        </p:grpSpPr>
        <p:pic>
          <p:nvPicPr>
            <p:cNvPr id="5" name="Picture 13" descr="MCj019863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18" y="240"/>
              <a:ext cx="1114" cy="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840" y="1272"/>
              <a:ext cx="1554" cy="98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u="sng" dirty="0"/>
                <a:t>Hardware IDs:</a:t>
              </a:r>
            </a:p>
            <a:p>
              <a:r>
                <a:rPr lang="en-US" sz="1200" dirty="0" smtClean="0"/>
                <a:t>USB\</a:t>
              </a:r>
              <a:r>
                <a:rPr lang="en-US" sz="1200" dirty="0" err="1" smtClean="0"/>
                <a:t>Vid_vvvv&amp;Pid_pppp&amp;Rev_rrrr</a:t>
              </a:r>
              <a:endParaRPr lang="en-US" sz="1200" dirty="0"/>
            </a:p>
            <a:p>
              <a:r>
                <a:rPr lang="en-US" sz="1200" dirty="0" smtClean="0"/>
                <a:t>USB\</a:t>
              </a:r>
              <a:r>
                <a:rPr lang="en-US" sz="1200" dirty="0" err="1" smtClean="0"/>
                <a:t>Vid_vvvv&amp;Pid_pppp</a:t>
              </a:r>
              <a:endParaRPr lang="en-US" sz="1200" dirty="0"/>
            </a:p>
            <a:p>
              <a:endParaRPr lang="en-US" sz="1200" dirty="0"/>
            </a:p>
            <a:p>
              <a:r>
                <a:rPr lang="en-US" sz="1200" b="1" u="sng" dirty="0"/>
                <a:t>Compatible IDs:</a:t>
              </a:r>
            </a:p>
            <a:p>
              <a:r>
                <a:rPr lang="en-US" sz="1200" dirty="0" smtClean="0"/>
                <a:t>USB\</a:t>
              </a:r>
              <a:r>
                <a:rPr lang="en-US" sz="1200" dirty="0" err="1" smtClean="0"/>
                <a:t>Class_cc&amp;SubClass_ss&amp;Prot_pp</a:t>
              </a:r>
              <a:endParaRPr lang="en-US" sz="1200" dirty="0"/>
            </a:p>
            <a:p>
              <a:r>
                <a:rPr lang="en-US" sz="1200" dirty="0" smtClean="0"/>
                <a:t>USB\</a:t>
              </a:r>
              <a:r>
                <a:rPr lang="en-US" sz="1200" dirty="0" err="1" smtClean="0"/>
                <a:t>Class_cc&amp;SubClass_ss</a:t>
              </a:r>
              <a:endParaRPr lang="en-US" sz="1200" dirty="0"/>
            </a:p>
            <a:p>
              <a:r>
                <a:rPr lang="en-US" sz="1200" dirty="0" smtClean="0"/>
                <a:t>USB\</a:t>
              </a:r>
              <a:r>
                <a:rPr lang="en-US" sz="1200" dirty="0" err="1" smtClean="0"/>
                <a:t>Class_cc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Consists of the INF file and any associated files</a:t>
            </a:r>
          </a:p>
          <a:p>
            <a:pPr lvl="1"/>
            <a:r>
              <a:rPr lang="en-US" dirty="0" smtClean="0"/>
              <a:t>Simple text file (INF file), required</a:t>
            </a:r>
          </a:p>
          <a:p>
            <a:pPr lvl="1"/>
            <a:r>
              <a:rPr lang="en-US" dirty="0" smtClean="0"/>
              <a:t>Driver files (.sys, .</a:t>
            </a:r>
            <a:r>
              <a:rPr lang="en-US" dirty="0" err="1" smtClean="0"/>
              <a:t>dll</a:t>
            </a:r>
            <a:r>
              <a:rPr lang="en-US" dirty="0" smtClean="0"/>
              <a:t> files), optional</a:t>
            </a:r>
          </a:p>
          <a:p>
            <a:pPr lvl="1"/>
            <a:r>
              <a:rPr lang="en-US" dirty="0" smtClean="0"/>
              <a:t>Digital signature (.cat), best practice</a:t>
            </a:r>
          </a:p>
          <a:p>
            <a:r>
              <a:rPr lang="en-US" dirty="0" smtClean="0"/>
              <a:t>Describes supported devices</a:t>
            </a:r>
          </a:p>
          <a:p>
            <a:pPr lvl="1"/>
            <a:r>
              <a:rPr lang="en-US" dirty="0" smtClean="0"/>
              <a:t>Hardware IDs, Compatible IDs</a:t>
            </a:r>
          </a:p>
          <a:p>
            <a:pPr lvl="1"/>
            <a:r>
              <a:rPr lang="en-US" dirty="0" smtClean="0"/>
              <a:t>A package’s IDs are the “applicability rules”</a:t>
            </a:r>
          </a:p>
          <a:p>
            <a:r>
              <a:rPr lang="en-US" dirty="0" smtClean="0"/>
              <a:t>Specifies associated files</a:t>
            </a:r>
          </a:p>
          <a:p>
            <a:pPr lvl="1"/>
            <a:r>
              <a:rPr lang="en-US" dirty="0" smtClean="0"/>
              <a:t>Where to find them relative to INF</a:t>
            </a:r>
          </a:p>
          <a:p>
            <a:pPr lvl="1"/>
            <a:r>
              <a:rPr lang="en-US" dirty="0" smtClean="0"/>
              <a:t>Where to copy them on system</a:t>
            </a:r>
          </a:p>
          <a:p>
            <a:r>
              <a:rPr lang="en-US" dirty="0" smtClean="0"/>
              <a:t>Defines settings</a:t>
            </a:r>
          </a:p>
          <a:p>
            <a:pPr lvl="1"/>
            <a:r>
              <a:rPr lang="en-US" dirty="0" smtClean="0"/>
              <a:t>Instance-specific default registry settings</a:t>
            </a:r>
          </a:p>
          <a:p>
            <a:endParaRPr lang="en-US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638800" y="2819400"/>
            <a:ext cx="2819400" cy="2667000"/>
            <a:chOff x="3264" y="1248"/>
            <a:chExt cx="1776" cy="1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88" y="1536"/>
              <a:ext cx="864" cy="134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/>
              <a:r>
                <a:rPr lang="en-US" sz="1400" b="1"/>
                <a:t>INF</a:t>
              </a:r>
            </a:p>
            <a:p>
              <a:pPr algn="ctr"/>
              <a:r>
                <a:rPr lang="en-US" sz="1400"/>
                <a:t>ID1, ID2, ID3,…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36" y="1905"/>
              <a:ext cx="782" cy="4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/>
                <a:t>File 1</a:t>
              </a:r>
            </a:p>
            <a:p>
              <a:pPr algn="ctr"/>
              <a:r>
                <a:rPr lang="en-US" dirty="0"/>
                <a:t>File 2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36" y="2392"/>
              <a:ext cx="782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File 3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File 4</a:t>
              </a:r>
            </a:p>
          </p:txBody>
        </p:sp>
        <p:pic>
          <p:nvPicPr>
            <p:cNvPr id="8" name="Picture 7" descr="MCj019863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" y="1986"/>
              <a:ext cx="336" cy="298"/>
            </a:xfrm>
            <a:prstGeom prst="rect">
              <a:avLst/>
            </a:prstGeom>
            <a:noFill/>
          </p:spPr>
        </p:pic>
        <p:pic>
          <p:nvPicPr>
            <p:cNvPr id="9" name="Picture 8" descr="MCj0352246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8" y="2505"/>
              <a:ext cx="384" cy="277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600" y="1488"/>
              <a:ext cx="1392" cy="14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936" y="1248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Driver Package</a:t>
              </a:r>
            </a:p>
          </p:txBody>
        </p:sp>
        <p:pic>
          <p:nvPicPr>
            <p:cNvPr id="12" name="Picture 11" descr="MCj0312160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64" y="1271"/>
              <a:ext cx="624" cy="505"/>
            </a:xfrm>
            <a:prstGeom prst="rect">
              <a:avLst/>
            </a:prstGeom>
            <a:noFill/>
          </p:spPr>
        </p:pic>
        <p:pic>
          <p:nvPicPr>
            <p:cNvPr id="13" name="Picture 13" descr="MCj0353686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56" y="1536"/>
              <a:ext cx="300" cy="3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5562600" cy="3611563"/>
          </a:xfrm>
        </p:spPr>
        <p:txBody>
          <a:bodyPr/>
          <a:lstStyle/>
          <a:p>
            <a:r>
              <a:rPr lang="en-US" dirty="0" smtClean="0"/>
              <a:t>Local copy of complete driver packages</a:t>
            </a:r>
          </a:p>
          <a:p>
            <a:pPr lvl="1"/>
            <a:r>
              <a:rPr lang="en-US" dirty="0" smtClean="0"/>
              <a:t>All files required for all devices supported by the INF are always present</a:t>
            </a:r>
          </a:p>
          <a:p>
            <a:pPr lvl="1"/>
            <a:r>
              <a:rPr lang="en-US" dirty="0" smtClean="0"/>
              <a:t>Drivers are available to the System to automatically install new devices without user intervention (“hardware-initiated”)</a:t>
            </a:r>
          </a:p>
          <a:p>
            <a:r>
              <a:rPr lang="en-US" dirty="0" smtClean="0"/>
              <a:t>A driver package </a:t>
            </a:r>
            <a:r>
              <a:rPr lang="en-US" u="sng" dirty="0" smtClean="0"/>
              <a:t>must</a:t>
            </a:r>
            <a:r>
              <a:rPr lang="en-US" dirty="0" smtClean="0"/>
              <a:t> be “staged” to the Driver Store before the driver can be used to install any devices</a:t>
            </a:r>
          </a:p>
          <a:p>
            <a:pPr lvl="1"/>
            <a:r>
              <a:rPr lang="en-US" dirty="0" smtClean="0"/>
              <a:t>“Driver staging“ and “Device installation” are logically separate operations</a:t>
            </a:r>
          </a:p>
        </p:txBody>
      </p:sp>
      <p:sp>
        <p:nvSpPr>
          <p:cNvPr id="4" name="Rectangle 176"/>
          <p:cNvSpPr>
            <a:spLocks noChangeArrowheads="1"/>
          </p:cNvSpPr>
          <p:nvPr/>
        </p:nvSpPr>
        <p:spPr bwMode="auto">
          <a:xfrm>
            <a:off x="6727825" y="1676400"/>
            <a:ext cx="1577975" cy="4572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77"/>
          <p:cNvGrpSpPr>
            <a:grpSpLocks/>
          </p:cNvGrpSpPr>
          <p:nvPr/>
        </p:nvGrpSpPr>
        <p:grpSpPr bwMode="auto">
          <a:xfrm>
            <a:off x="6781800" y="1724025"/>
            <a:ext cx="1252538" cy="1346200"/>
            <a:chOff x="4272" y="1086"/>
            <a:chExt cx="789" cy="848"/>
          </a:xfrm>
        </p:grpSpPr>
        <p:sp>
          <p:nvSpPr>
            <p:cNvPr id="6" name="Rectangle 168"/>
            <p:cNvSpPr>
              <a:spLocks noChangeArrowheads="1"/>
            </p:cNvSpPr>
            <p:nvPr/>
          </p:nvSpPr>
          <p:spPr bwMode="auto">
            <a:xfrm>
              <a:off x="4443" y="1086"/>
              <a:ext cx="618" cy="8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000" b="1"/>
                <a:t>INF 1</a:t>
              </a:r>
            </a:p>
          </p:txBody>
        </p:sp>
        <p:sp>
          <p:nvSpPr>
            <p:cNvPr id="7" name="Rectangle 169"/>
            <p:cNvSpPr>
              <a:spLocks noChangeArrowheads="1"/>
            </p:cNvSpPr>
            <p:nvPr/>
          </p:nvSpPr>
          <p:spPr bwMode="auto">
            <a:xfrm>
              <a:off x="4478" y="1232"/>
              <a:ext cx="558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 dirty="0"/>
                <a:t>File 1</a:t>
              </a:r>
            </a:p>
            <a:p>
              <a:pPr algn="ctr"/>
              <a:r>
                <a:rPr lang="en-US" sz="1200" dirty="0"/>
                <a:t>File 2</a:t>
              </a:r>
            </a:p>
          </p:txBody>
        </p:sp>
        <p:sp>
          <p:nvSpPr>
            <p:cNvPr id="8" name="Rectangle 170"/>
            <p:cNvSpPr>
              <a:spLocks noChangeArrowheads="1"/>
            </p:cNvSpPr>
            <p:nvPr/>
          </p:nvSpPr>
          <p:spPr bwMode="auto">
            <a:xfrm>
              <a:off x="4478" y="1583"/>
              <a:ext cx="558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File 3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File 4</a:t>
              </a:r>
            </a:p>
          </p:txBody>
        </p:sp>
        <p:pic>
          <p:nvPicPr>
            <p:cNvPr id="9" name="Picture 171" descr="MCj019863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6" y="1289"/>
              <a:ext cx="240" cy="211"/>
            </a:xfrm>
            <a:prstGeom prst="rect">
              <a:avLst/>
            </a:prstGeom>
            <a:noFill/>
          </p:spPr>
        </p:pic>
        <p:pic>
          <p:nvPicPr>
            <p:cNvPr id="10" name="Picture 172" descr="MCj0352246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2" y="1663"/>
              <a:ext cx="274" cy="195"/>
            </a:xfrm>
            <a:prstGeom prst="rect">
              <a:avLst/>
            </a:prstGeom>
            <a:noFill/>
          </p:spPr>
        </p:pic>
      </p:grpSp>
      <p:sp>
        <p:nvSpPr>
          <p:cNvPr id="11" name="Text Box 174"/>
          <p:cNvSpPr txBox="1">
            <a:spLocks noChangeArrowheads="1"/>
          </p:cNvSpPr>
          <p:nvPr/>
        </p:nvSpPr>
        <p:spPr bwMode="auto">
          <a:xfrm>
            <a:off x="6934200" y="1371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Driver Store</a:t>
            </a:r>
          </a:p>
        </p:txBody>
      </p:sp>
      <p:pic>
        <p:nvPicPr>
          <p:cNvPr id="12" name="Picture 175" descr="MCj023826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454150"/>
            <a:ext cx="652463" cy="539750"/>
          </a:xfrm>
          <a:prstGeom prst="rect">
            <a:avLst/>
          </a:prstGeom>
          <a:noFill/>
        </p:spPr>
      </p:pic>
      <p:grpSp>
        <p:nvGrpSpPr>
          <p:cNvPr id="13" name="Group 178"/>
          <p:cNvGrpSpPr>
            <a:grpSpLocks/>
          </p:cNvGrpSpPr>
          <p:nvPr/>
        </p:nvGrpSpPr>
        <p:grpSpPr bwMode="auto">
          <a:xfrm>
            <a:off x="6786563" y="3136900"/>
            <a:ext cx="1252537" cy="1346200"/>
            <a:chOff x="4272" y="1086"/>
            <a:chExt cx="789" cy="848"/>
          </a:xfrm>
        </p:grpSpPr>
        <p:sp>
          <p:nvSpPr>
            <p:cNvPr id="14" name="Rectangle 179"/>
            <p:cNvSpPr>
              <a:spLocks noChangeArrowheads="1"/>
            </p:cNvSpPr>
            <p:nvPr/>
          </p:nvSpPr>
          <p:spPr bwMode="auto">
            <a:xfrm>
              <a:off x="4443" y="1086"/>
              <a:ext cx="618" cy="8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000" b="1"/>
                <a:t>INF 2</a:t>
              </a:r>
            </a:p>
          </p:txBody>
        </p:sp>
        <p:sp>
          <p:nvSpPr>
            <p:cNvPr id="15" name="Rectangle 180"/>
            <p:cNvSpPr>
              <a:spLocks noChangeArrowheads="1"/>
            </p:cNvSpPr>
            <p:nvPr/>
          </p:nvSpPr>
          <p:spPr bwMode="auto">
            <a:xfrm>
              <a:off x="4478" y="1232"/>
              <a:ext cx="558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 dirty="0"/>
                <a:t>File 1</a:t>
              </a:r>
            </a:p>
            <a:p>
              <a:pPr algn="ctr"/>
              <a:r>
                <a:rPr lang="en-US" sz="1200" dirty="0"/>
                <a:t>File 2</a:t>
              </a:r>
            </a:p>
          </p:txBody>
        </p:sp>
        <p:sp>
          <p:nvSpPr>
            <p:cNvPr id="16" name="Rectangle 181"/>
            <p:cNvSpPr>
              <a:spLocks noChangeArrowheads="1"/>
            </p:cNvSpPr>
            <p:nvPr/>
          </p:nvSpPr>
          <p:spPr bwMode="auto">
            <a:xfrm>
              <a:off x="4478" y="1583"/>
              <a:ext cx="558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File 3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File 4</a:t>
              </a:r>
            </a:p>
          </p:txBody>
        </p:sp>
        <p:pic>
          <p:nvPicPr>
            <p:cNvPr id="17" name="Picture 182" descr="MCj019863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6" y="1289"/>
              <a:ext cx="240" cy="211"/>
            </a:xfrm>
            <a:prstGeom prst="rect">
              <a:avLst/>
            </a:prstGeom>
            <a:noFill/>
          </p:spPr>
        </p:pic>
        <p:pic>
          <p:nvPicPr>
            <p:cNvPr id="18" name="Picture 183" descr="MCj0352246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2" y="1663"/>
              <a:ext cx="274" cy="195"/>
            </a:xfrm>
            <a:prstGeom prst="rect">
              <a:avLst/>
            </a:prstGeom>
            <a:noFill/>
          </p:spPr>
        </p:pic>
      </p:grpSp>
      <p:grpSp>
        <p:nvGrpSpPr>
          <p:cNvPr id="19" name="Group 184"/>
          <p:cNvGrpSpPr>
            <a:grpSpLocks/>
          </p:cNvGrpSpPr>
          <p:nvPr/>
        </p:nvGrpSpPr>
        <p:grpSpPr bwMode="auto">
          <a:xfrm>
            <a:off x="6781800" y="4572000"/>
            <a:ext cx="1252538" cy="1346200"/>
            <a:chOff x="4272" y="1086"/>
            <a:chExt cx="789" cy="848"/>
          </a:xfrm>
        </p:grpSpPr>
        <p:sp>
          <p:nvSpPr>
            <p:cNvPr id="20" name="Rectangle 185"/>
            <p:cNvSpPr>
              <a:spLocks noChangeArrowheads="1"/>
            </p:cNvSpPr>
            <p:nvPr/>
          </p:nvSpPr>
          <p:spPr bwMode="auto">
            <a:xfrm>
              <a:off x="4443" y="1086"/>
              <a:ext cx="618" cy="8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000" b="1"/>
                <a:t>INF 3</a:t>
              </a:r>
            </a:p>
          </p:txBody>
        </p:sp>
        <p:sp>
          <p:nvSpPr>
            <p:cNvPr id="21" name="Rectangle 186"/>
            <p:cNvSpPr>
              <a:spLocks noChangeArrowheads="1"/>
            </p:cNvSpPr>
            <p:nvPr/>
          </p:nvSpPr>
          <p:spPr bwMode="auto">
            <a:xfrm>
              <a:off x="4478" y="1232"/>
              <a:ext cx="558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 dirty="0"/>
                <a:t>File 1</a:t>
              </a:r>
            </a:p>
            <a:p>
              <a:pPr algn="ctr"/>
              <a:r>
                <a:rPr lang="en-US" sz="1200" dirty="0"/>
                <a:t>File 2</a:t>
              </a:r>
            </a:p>
          </p:txBody>
        </p:sp>
        <p:sp>
          <p:nvSpPr>
            <p:cNvPr id="22" name="Rectangle 187"/>
            <p:cNvSpPr>
              <a:spLocks noChangeArrowheads="1"/>
            </p:cNvSpPr>
            <p:nvPr/>
          </p:nvSpPr>
          <p:spPr bwMode="auto">
            <a:xfrm>
              <a:off x="4478" y="1583"/>
              <a:ext cx="558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File 3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File 4</a:t>
              </a:r>
            </a:p>
          </p:txBody>
        </p:sp>
        <p:pic>
          <p:nvPicPr>
            <p:cNvPr id="23" name="Picture 188" descr="MCj019863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6" y="1289"/>
              <a:ext cx="240" cy="211"/>
            </a:xfrm>
            <a:prstGeom prst="rect">
              <a:avLst/>
            </a:prstGeom>
            <a:noFill/>
          </p:spPr>
        </p:pic>
        <p:pic>
          <p:nvPicPr>
            <p:cNvPr id="24" name="Picture 189" descr="MCj0352246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2" y="1663"/>
              <a:ext cx="274" cy="195"/>
            </a:xfrm>
            <a:prstGeom prst="rect">
              <a:avLst/>
            </a:prstGeom>
            <a:noFill/>
          </p:spPr>
        </p:pic>
      </p:grpSp>
      <p:grpSp>
        <p:nvGrpSpPr>
          <p:cNvPr id="25" name="Group 191"/>
          <p:cNvGrpSpPr>
            <a:grpSpLocks/>
          </p:cNvGrpSpPr>
          <p:nvPr/>
        </p:nvGrpSpPr>
        <p:grpSpPr bwMode="auto">
          <a:xfrm rot="16200000">
            <a:off x="6286500" y="2247900"/>
            <a:ext cx="609600" cy="533400"/>
            <a:chOff x="2457" y="2064"/>
            <a:chExt cx="567" cy="528"/>
          </a:xfrm>
        </p:grpSpPr>
        <p:grpSp>
          <p:nvGrpSpPr>
            <p:cNvPr id="26" name="Group 192"/>
            <p:cNvGrpSpPr>
              <a:grpSpLocks/>
            </p:cNvGrpSpPr>
            <p:nvPr/>
          </p:nvGrpSpPr>
          <p:grpSpPr bwMode="auto">
            <a:xfrm>
              <a:off x="2457" y="2064"/>
              <a:ext cx="192" cy="528"/>
              <a:chOff x="2640" y="2112"/>
              <a:chExt cx="192" cy="528"/>
            </a:xfrm>
          </p:grpSpPr>
          <p:sp>
            <p:nvSpPr>
              <p:cNvPr id="30" name="Line 193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94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195"/>
            <p:cNvGrpSpPr>
              <a:grpSpLocks/>
            </p:cNvGrpSpPr>
            <p:nvPr/>
          </p:nvGrpSpPr>
          <p:grpSpPr bwMode="auto">
            <a:xfrm>
              <a:off x="2832" y="2064"/>
              <a:ext cx="192" cy="528"/>
              <a:chOff x="2640" y="2112"/>
              <a:chExt cx="192" cy="528"/>
            </a:xfrm>
          </p:grpSpPr>
          <p:sp>
            <p:nvSpPr>
              <p:cNvPr id="28" name="Line 196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97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oup 198"/>
          <p:cNvGrpSpPr>
            <a:grpSpLocks/>
          </p:cNvGrpSpPr>
          <p:nvPr/>
        </p:nvGrpSpPr>
        <p:grpSpPr bwMode="auto">
          <a:xfrm rot="16200000">
            <a:off x="6286500" y="3619500"/>
            <a:ext cx="609600" cy="533400"/>
            <a:chOff x="2457" y="2064"/>
            <a:chExt cx="567" cy="528"/>
          </a:xfrm>
        </p:grpSpPr>
        <p:grpSp>
          <p:nvGrpSpPr>
            <p:cNvPr id="33" name="Group 199"/>
            <p:cNvGrpSpPr>
              <a:grpSpLocks/>
            </p:cNvGrpSpPr>
            <p:nvPr/>
          </p:nvGrpSpPr>
          <p:grpSpPr bwMode="auto">
            <a:xfrm>
              <a:off x="2457" y="2064"/>
              <a:ext cx="192" cy="528"/>
              <a:chOff x="2640" y="2112"/>
              <a:chExt cx="192" cy="528"/>
            </a:xfrm>
          </p:grpSpPr>
          <p:sp>
            <p:nvSpPr>
              <p:cNvPr id="37" name="Line 200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01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202"/>
            <p:cNvGrpSpPr>
              <a:grpSpLocks/>
            </p:cNvGrpSpPr>
            <p:nvPr/>
          </p:nvGrpSpPr>
          <p:grpSpPr bwMode="auto">
            <a:xfrm>
              <a:off x="2832" y="2064"/>
              <a:ext cx="192" cy="528"/>
              <a:chOff x="2640" y="2112"/>
              <a:chExt cx="192" cy="528"/>
            </a:xfrm>
          </p:grpSpPr>
          <p:sp>
            <p:nvSpPr>
              <p:cNvPr id="35" name="Line 203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04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" name="Group 205"/>
          <p:cNvGrpSpPr>
            <a:grpSpLocks/>
          </p:cNvGrpSpPr>
          <p:nvPr/>
        </p:nvGrpSpPr>
        <p:grpSpPr bwMode="auto">
          <a:xfrm rot="16200000">
            <a:off x="6286500" y="5143500"/>
            <a:ext cx="609600" cy="533400"/>
            <a:chOff x="2457" y="2064"/>
            <a:chExt cx="567" cy="528"/>
          </a:xfrm>
        </p:grpSpPr>
        <p:grpSp>
          <p:nvGrpSpPr>
            <p:cNvPr id="40" name="Group 206"/>
            <p:cNvGrpSpPr>
              <a:grpSpLocks/>
            </p:cNvGrpSpPr>
            <p:nvPr/>
          </p:nvGrpSpPr>
          <p:grpSpPr bwMode="auto">
            <a:xfrm>
              <a:off x="2457" y="2064"/>
              <a:ext cx="192" cy="528"/>
              <a:chOff x="2640" y="2112"/>
              <a:chExt cx="192" cy="528"/>
            </a:xfrm>
          </p:grpSpPr>
          <p:sp>
            <p:nvSpPr>
              <p:cNvPr id="44" name="Line 207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08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09"/>
            <p:cNvGrpSpPr>
              <a:grpSpLocks/>
            </p:cNvGrpSpPr>
            <p:nvPr/>
          </p:nvGrpSpPr>
          <p:grpSpPr bwMode="auto">
            <a:xfrm>
              <a:off x="2832" y="2064"/>
              <a:ext cx="192" cy="528"/>
              <a:chOff x="2640" y="2112"/>
              <a:chExt cx="192" cy="528"/>
            </a:xfrm>
          </p:grpSpPr>
          <p:sp>
            <p:nvSpPr>
              <p:cNvPr id="42" name="Line 210"/>
              <p:cNvSpPr>
                <a:spLocks noChangeShapeType="1"/>
              </p:cNvSpPr>
              <p:nvPr/>
            </p:nvSpPr>
            <p:spPr bwMode="auto">
              <a:xfrm>
                <a:off x="2640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11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" name="Text Box 212"/>
          <p:cNvSpPr txBox="1">
            <a:spLocks noChangeArrowheads="1"/>
          </p:cNvSpPr>
          <p:nvPr/>
        </p:nvSpPr>
        <p:spPr bwMode="auto">
          <a:xfrm>
            <a:off x="7137400" y="58293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and Driver Installation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611563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Most developers consider installation with an interactive user present.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How many of you have thought about device installs in the following contexts?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900" dirty="0" smtClean="0"/>
              <a:t>OS installation</a:t>
            </a:r>
          </a:p>
          <a:p>
            <a:pPr lvl="1"/>
            <a:r>
              <a:rPr lang="en-US" sz="2900" dirty="0" smtClean="0"/>
              <a:t>OS SKU upgrade (e.g., Home Basic to Ultimate)</a:t>
            </a:r>
          </a:p>
          <a:p>
            <a:pPr lvl="1"/>
            <a:r>
              <a:rPr lang="en-US" sz="2900" dirty="0" smtClean="0"/>
              <a:t>OS Service Pack install</a:t>
            </a:r>
          </a:p>
          <a:p>
            <a:pPr lvl="1"/>
            <a:r>
              <a:rPr lang="en-US" sz="2900" dirty="0" smtClean="0"/>
              <a:t>Settings transfer from old PC to new PC  (same or different OS versions)</a:t>
            </a:r>
          </a:p>
          <a:p>
            <a:pPr lvl="1"/>
            <a:r>
              <a:rPr lang="en-US" sz="2900" dirty="0" smtClean="0"/>
              <a:t>Home Server machine recovery—boot client off CD &amp; restore system from image on Home Server</a:t>
            </a:r>
          </a:p>
          <a:p>
            <a:pPr lvl="1"/>
            <a:r>
              <a:rPr lang="en-US" sz="2900" dirty="0" smtClean="0"/>
              <a:t>Hardware first install before user logs in</a:t>
            </a:r>
          </a:p>
          <a:p>
            <a:pPr lvl="1"/>
            <a:r>
              <a:rPr lang="en-US" sz="2900" dirty="0" smtClean="0"/>
              <a:t>OEM factory floor preloads where no user is logged in</a:t>
            </a:r>
          </a:p>
          <a:p>
            <a:pPr lvl="1"/>
            <a:r>
              <a:rPr lang="en-US" sz="2900" dirty="0" smtClean="0"/>
              <a:t>IT department mass deployment with no interactive user</a:t>
            </a:r>
          </a:p>
          <a:p>
            <a:pPr lvl="1"/>
            <a:r>
              <a:rPr lang="en-US" sz="2900" dirty="0" smtClean="0"/>
              <a:t>IT department remotely pushing a driver update to a machine where the user doesn’t have administrator credentials</a:t>
            </a:r>
          </a:p>
          <a:p>
            <a:pPr lvl="1"/>
            <a:r>
              <a:rPr lang="en-US" sz="2900" dirty="0" smtClean="0"/>
              <a:t>Windows Update, Auto Update</a:t>
            </a:r>
          </a:p>
          <a:p>
            <a:pPr lvl="1"/>
            <a:r>
              <a:rPr lang="en-US" sz="2900" dirty="0" smtClean="0"/>
              <a:t>Headless server, Terminal Server, etc.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1203</Words>
  <Application>Microsoft Office PowerPoint</Application>
  <PresentationFormat>On-screen Show (4:3)</PresentationFormat>
  <Paragraphs>373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Plug and Play Key Concepts</vt:lpstr>
      <vt:lpstr>Agenda</vt:lpstr>
      <vt:lpstr>Fundamentals</vt:lpstr>
      <vt:lpstr>Fundamentals</vt:lpstr>
      <vt:lpstr>Device IDs</vt:lpstr>
      <vt:lpstr>Driver Packages</vt:lpstr>
      <vt:lpstr>Driver Store</vt:lpstr>
      <vt:lpstr>Device and Driver Installation Scenarios</vt:lpstr>
      <vt:lpstr>Device and Driver Installation Scenarios</vt:lpstr>
      <vt:lpstr>Hardware-First Installation Sequence</vt:lpstr>
      <vt:lpstr>Search</vt:lpstr>
      <vt:lpstr>Search</vt:lpstr>
      <vt:lpstr>Select</vt:lpstr>
      <vt:lpstr>Driver Selection</vt:lpstr>
      <vt:lpstr>Stage</vt:lpstr>
      <vt:lpstr>Slide 17</vt:lpstr>
      <vt:lpstr>Install</vt:lpstr>
      <vt:lpstr>Slide 19</vt:lpstr>
      <vt:lpstr>Hardware-First Install Sequence</vt:lpstr>
      <vt:lpstr>Slide 21</vt:lpstr>
      <vt:lpstr>Software-First Installation</vt:lpstr>
      <vt:lpstr>Slide 23</vt:lpstr>
      <vt:lpstr>OEM Preload (OS Offline)</vt:lpstr>
      <vt:lpstr>OEM Preload (OS Offline)</vt:lpstr>
      <vt:lpstr>Extending Device Installation</vt:lpstr>
      <vt:lpstr>Key Takeaways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2009-06-11T22:28:26Z</dcterms:created>
  <dcterms:modified xsi:type="dcterms:W3CDTF">2009-06-11T22:28:33Z</dcterms:modified>
  <cp:contentType/>
</cp:coreProperties>
</file>