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265" r:id="rId2"/>
    <p:sldId id="287" r:id="rId3"/>
    <p:sldId id="329" r:id="rId4"/>
    <p:sldId id="337" r:id="rId5"/>
    <p:sldId id="338" r:id="rId6"/>
    <p:sldId id="339" r:id="rId7"/>
    <p:sldId id="340" r:id="rId8"/>
    <p:sldId id="341" r:id="rId9"/>
    <p:sldId id="312" r:id="rId10"/>
    <p:sldId id="318" r:id="rId11"/>
    <p:sldId id="313" r:id="rId12"/>
    <p:sldId id="315" r:id="rId13"/>
    <p:sldId id="320" r:id="rId14"/>
    <p:sldId id="316" r:id="rId15"/>
    <p:sldId id="322" r:id="rId16"/>
    <p:sldId id="319" r:id="rId17"/>
    <p:sldId id="323" r:id="rId18"/>
    <p:sldId id="314" r:id="rId19"/>
    <p:sldId id="324" r:id="rId20"/>
    <p:sldId id="325" r:id="rId21"/>
    <p:sldId id="293" r:id="rId22"/>
    <p:sldId id="295" r:id="rId23"/>
    <p:sldId id="301" r:id="rId24"/>
    <p:sldId id="336" r:id="rId25"/>
    <p:sldId id="345" r:id="rId26"/>
    <p:sldId id="346" r:id="rId27"/>
    <p:sldId id="347" r:id="rId28"/>
    <p:sldId id="348" r:id="rId29"/>
    <p:sldId id="342" r:id="rId30"/>
    <p:sldId id="349" r:id="rId31"/>
    <p:sldId id="327" r:id="rId32"/>
    <p:sldId id="344" r:id="rId33"/>
    <p:sldId id="34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700" autoAdjust="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17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E4EF9-D764-46A3-888D-50361619CBF3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831F4-15D2-41E7-BA8B-A800EE28B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6/11/2009 2:51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40C4-3360-49AE-98EE-C1CFB5AC355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40C4-3360-49AE-98EE-C1CFB5AC355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40C4-3360-49AE-98EE-C1CFB5AC355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31F4-15D2-41E7-BA8B-A800EE28B7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9AD-8A6D-4132-BAB2-8A4E1D51BC6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03F-5187-4F19-AB62-21818D949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1414465"/>
            <a:ext cx="8380412" cy="2369879"/>
          </a:xfrm>
        </p:spPr>
        <p:txBody>
          <a:bodyPr/>
          <a:lstStyle>
            <a:lvl1pPr>
              <a:spcBef>
                <a:spcPts val="1167"/>
              </a:spcBef>
              <a:buFontTx/>
              <a:buBlip>
                <a:blip r:embed="rId2"/>
              </a:buBlip>
              <a:defRPr sz="3300"/>
            </a:lvl1pPr>
            <a:lvl2pPr>
              <a:spcBef>
                <a:spcPts val="1083"/>
              </a:spcBef>
              <a:buFontTx/>
              <a:buBlip>
                <a:blip r:embed="rId3"/>
              </a:buBlip>
              <a:defRPr sz="3000"/>
            </a:lvl2pPr>
            <a:lvl3pPr>
              <a:spcBef>
                <a:spcPts val="1000"/>
              </a:spcBef>
              <a:buFontTx/>
              <a:buBlip>
                <a:blip r:embed="rId3"/>
              </a:buBlip>
              <a:defRPr sz="2700"/>
            </a:lvl3pPr>
            <a:lvl4pPr>
              <a:spcBef>
                <a:spcPts val="917"/>
              </a:spcBef>
              <a:buFontTx/>
              <a:buBlip>
                <a:blip r:embed="rId3"/>
              </a:buBlip>
              <a:defRPr sz="2300"/>
            </a:lvl4pPr>
            <a:lvl5pPr>
              <a:spcBef>
                <a:spcPts val="833"/>
              </a:spcBef>
              <a:buFontTx/>
              <a:buBlip>
                <a:blip r:embed="rId3"/>
              </a:buBlip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\\server2\FTP_root\clients\White_Whale\5-00244_WinHec\Art\Template\Gold Bar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" y="6757962"/>
            <a:ext cx="9144000" cy="16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5-00244_WinHec_Template_Bu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364" y="6016626"/>
            <a:ext cx="1492250" cy="841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Speaker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Standard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Maintain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Install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Test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Develop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"/>
                <a:cs typeface="Segoe UI" pitchFamily="34" charset="0"/>
              </a:defRPr>
            </a:lvl1pPr>
          </a:lstStyle>
          <a:p>
            <a:r>
              <a:rPr lang="en-US" dirty="0" smtClean="0"/>
              <a:t>Design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4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51" r:id="rId16"/>
    <p:sldLayoutId id="2147483652" r:id="rId17"/>
    <p:sldLayoutId id="2147483653" r:id="rId18"/>
    <p:sldLayoutId id="2147483668" r:id="rId19"/>
    <p:sldLayoutId id="2147483667" r:id="rId20"/>
    <p:sldLayoutId id="2147483666" r:id="rId21"/>
    <p:sldLayoutId id="2147483656" r:id="rId22"/>
    <p:sldLayoutId id="2147483657" r:id="rId23"/>
    <p:sldLayoutId id="2147483658" r:id="rId24"/>
    <p:sldLayoutId id="2147483659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wdfinfo@microsoft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79335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microsoft.com/MSPress/books/10512.aspx" TargetMode="External"/><Relationship Id="rId5" Type="http://schemas.openxmlformats.org/officeDocument/2006/relationships/hyperlink" Target="http://www.otherresourceexample.com/" TargetMode="External"/><Relationship Id="rId4" Type="http://schemas.openxmlformats.org/officeDocument/2006/relationships/hyperlink" Target="http://download.microsoft.com/download/f/0/5/f05a42ce-575b-4c60-82d6-208d3754b2d6/KMDF_HowToDevelopFrameworkDrivers.ppt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NDIS Miniport Code Snippets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Overriding the dispatch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NTSTATUS</a:t>
            </a:r>
          </a:p>
          <a:p>
            <a:pPr>
              <a:buNone/>
            </a:pP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DriverEntry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PDRIVER_OBJECT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PUNICODE_STRING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RegistryPath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)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WDFDRIVER                 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hDriver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 //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control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WDF_DRIVER_CONFIG_INIT(&amp;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WDF_NO_EVENT_CALLBACK);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config.DriverInitFlags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|= 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WdfDriverInitNoDispatchOverride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ntStatus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WdfDriverCreate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RegistryPath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WDF_NO_OBJECT_ATTRIBUTES,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              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hDriver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Status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NdisMRegisterMiniportDriver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    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RegistryPath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          PNDIS_HANDLE)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GlobalDriverContext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       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MPChar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       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NdisMiniportDriverHandle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Creating the miniport device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NDIS_STATUS</a:t>
            </a:r>
          </a:p>
          <a:p>
            <a:pPr>
              <a:buNone/>
            </a:pP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MPInitialize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IN  NDIS_HANDLE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MiniportAdapterHandle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)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	  PADAPTER             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NdisMGetDeviceProperty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MiniportAdapterHandle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&amp;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Pdo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&amp;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Fdo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&amp;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NextDeviceObject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NULL,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NULL);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WDF_OBJECT_ATTRIBUTES_INIT_CONTEXT_TYPE(&amp;attributes, WDF_DEVICE_INFO);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ntStatus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WdfDeviceMiniportCreate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WdfGetDriver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      &amp;attributes,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Fdo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NextDeviceObject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Pdo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      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WdfDevice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}  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r>
              <a:rPr lang="en-US" dirty="0" smtClean="0"/>
              <a:t>Deleting the miniport device object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144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</a:t>
            </a: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MPHalt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IN  NDIS_HANDLE  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MiniportAdapterContext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IN  NDIS_HALT_ACTION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HaltAction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PADAPTER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(PADAPTER)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MiniportAdapterContext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WdfDevice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!= NULL){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WdfObjectDelete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pAdapter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WdfDevice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i="1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i="1" dirty="0" smtClean="0">
                <a:cs typeface="Courier New" pitchFamily="49" charset="0"/>
              </a:rPr>
              <a:t>NOTE: Don’t forget to free the </a:t>
            </a:r>
            <a:r>
              <a:rPr lang="en-US" i="1" dirty="0" err="1" smtClean="0">
                <a:cs typeface="Courier New" pitchFamily="49" charset="0"/>
              </a:rPr>
              <a:t>WdfDeviceObject</a:t>
            </a:r>
            <a:r>
              <a:rPr lang="en-US" i="1" dirty="0" smtClean="0">
                <a:cs typeface="Courier New" pitchFamily="49" charset="0"/>
              </a:rPr>
              <a:t> allocated in </a:t>
            </a:r>
            <a:r>
              <a:rPr lang="en-US" i="1" dirty="0" err="1" smtClean="0">
                <a:cs typeface="Courier New" pitchFamily="49" charset="0"/>
              </a:rPr>
              <a:t>WdfDeviceMiniportCreate</a:t>
            </a:r>
            <a:endParaRPr lang="en-US" i="1" dirty="0" smtClean="0">
              <a:cs typeface="Courier New" pitchFamily="49" charset="0"/>
            </a:endParaRP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Unbinding and freeing the framework driver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egoe" pitchFamily="34" charset="0"/>
                <a:cs typeface="Courier New" pitchFamily="49" charset="0"/>
              </a:rPr>
              <a:t>The framework does not override the driver’s unload routine, so </a:t>
            </a:r>
            <a:r>
              <a:rPr lang="en-US" b="1" dirty="0" err="1" smtClean="0">
                <a:latin typeface="Segoe" pitchFamily="34" charset="0"/>
                <a:cs typeface="Courier New" pitchFamily="49" charset="0"/>
              </a:rPr>
              <a:t>WdfDriverMiniportUnload</a:t>
            </a:r>
            <a:r>
              <a:rPr lang="en-US" dirty="0" smtClean="0">
                <a:latin typeface="Segoe" pitchFamily="34" charset="0"/>
                <a:cs typeface="Courier New" pitchFamily="49" charset="0"/>
              </a:rPr>
              <a:t> allows the miniport driver to unbind as a client driver from the framework.</a:t>
            </a:r>
          </a:p>
          <a:p>
            <a:pPr lvl="1"/>
            <a:r>
              <a:rPr lang="en-US" sz="1400" dirty="0" smtClean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As a result the framework can free resources that it allocated for the miniport driver.</a:t>
            </a:r>
          </a:p>
          <a:p>
            <a:pPr>
              <a:buNone/>
            </a:pPr>
            <a:endParaRPr lang="en-US" sz="1400" dirty="0" smtClean="0">
              <a:cs typeface="Courier New" pitchFamily="49" charset="0"/>
            </a:endParaRP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VOID</a:t>
            </a:r>
          </a:p>
          <a:p>
            <a:pPr lvl="1"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MpDriverUnload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IN  PDRIVER_OBJECT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) 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…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WdfDriverMiniportUnload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WdfGetDriver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KMDF NDIS miniport sample in WDK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NDIS 6.0 sample for USB Wi-Fi device</a:t>
            </a:r>
          </a:p>
          <a:p>
            <a:pPr lvl="1"/>
            <a:r>
              <a:rPr lang="en-US" sz="1900" dirty="0" smtClean="0"/>
              <a:t>Based on the current </a:t>
            </a:r>
            <a:r>
              <a:rPr lang="en-US" sz="1900" dirty="0" err="1" smtClean="0"/>
              <a:t>RTLNWiFi</a:t>
            </a:r>
            <a:r>
              <a:rPr lang="en-US" sz="1900" dirty="0" smtClean="0"/>
              <a:t> PCI sample</a:t>
            </a:r>
          </a:p>
          <a:p>
            <a:pPr lvl="1"/>
            <a:r>
              <a:rPr lang="en-US" sz="1900" dirty="0" smtClean="0"/>
              <a:t>Takes advantage of NDIS-WDM</a:t>
            </a:r>
          </a:p>
          <a:p>
            <a:pPr lvl="1"/>
            <a:r>
              <a:rPr lang="en-US" sz="1900" dirty="0" smtClean="0"/>
              <a:t>Conforms to the Microsoft Native </a:t>
            </a:r>
            <a:br>
              <a:rPr lang="en-US" sz="1900" dirty="0" smtClean="0"/>
            </a:br>
            <a:r>
              <a:rPr lang="en-US" sz="1900" dirty="0" smtClean="0"/>
              <a:t>Wi-Fi miniport driver specification</a:t>
            </a:r>
          </a:p>
          <a:p>
            <a:r>
              <a:rPr lang="en-US" sz="2200" dirty="0" smtClean="0"/>
              <a:t>Abstracts bus dependent and independent parts</a:t>
            </a:r>
          </a:p>
          <a:p>
            <a:pPr lvl="1"/>
            <a:r>
              <a:rPr lang="en-US" sz="1900" dirty="0" smtClean="0"/>
              <a:t>Easily adaptable for other buses</a:t>
            </a:r>
          </a:p>
          <a:p>
            <a:r>
              <a:rPr lang="en-US" sz="2200" dirty="0" smtClean="0"/>
              <a:t>Uses KMDF USB I/O target</a:t>
            </a:r>
          </a:p>
          <a:p>
            <a:pPr lvl="1"/>
            <a:r>
              <a:rPr lang="en-US" sz="1900" dirty="0" smtClean="0"/>
              <a:t>Continuous reader reads packets from input endpoint and indicates packets to NDIS</a:t>
            </a:r>
          </a:p>
          <a:p>
            <a:r>
              <a:rPr lang="en-US" sz="2200" dirty="0" smtClean="0"/>
              <a:t>Location in WDK:      </a:t>
            </a:r>
            <a:r>
              <a:rPr lang="en-US" sz="1900" dirty="0" err="1" smtClean="0"/>
              <a:t>src</a:t>
            </a:r>
            <a:r>
              <a:rPr lang="en-US" sz="1900" dirty="0" smtClean="0"/>
              <a:t>\network\</a:t>
            </a:r>
            <a:r>
              <a:rPr lang="en-US" sz="1900" dirty="0" err="1" smtClean="0"/>
              <a:t>ndis</a:t>
            </a:r>
            <a:r>
              <a:rPr lang="en-US" sz="1900" dirty="0" smtClean="0"/>
              <a:t>\</a:t>
            </a:r>
            <a:r>
              <a:rPr lang="en-US" sz="1900" dirty="0" err="1" smtClean="0"/>
              <a:t>usbnwifi</a:t>
            </a:r>
            <a:endParaRPr lang="en-US" sz="1900" dirty="0" smtClean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5257800" y="1752600"/>
            <a:ext cx="3810000" cy="2103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31674" tIns="32918" rIns="131674" bIns="65837" numCol="1" rtlCol="0" anchor="t" anchorCtr="0" compatLnSpc="1">
            <a:prstTxWarp prst="textNoShape">
              <a:avLst/>
            </a:prstTxWarp>
          </a:bodyPr>
          <a:lstStyle/>
          <a:p>
            <a:pPr algn="ctr" defTabSz="1316356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NDIS</a:t>
            </a:r>
            <a:endParaRPr lang="en-US" sz="35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0" y="2209800"/>
            <a:ext cx="36576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31674" tIns="65837" rIns="131674" bIns="65837" numCol="1" rtlCol="0" anchor="ctr" anchorCtr="0" compatLnSpc="1">
            <a:prstTxWarp prst="textNoShape">
              <a:avLst/>
            </a:prstTxWarp>
          </a:bodyPr>
          <a:lstStyle/>
          <a:p>
            <a:pPr algn="ctr" defTabSz="131635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802.11 Intermediate Driver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334000" y="3032760"/>
            <a:ext cx="36576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31674" tIns="65837" rIns="131674" bIns="65837" numCol="1" rtlCol="0" anchor="ctr" anchorCtr="0" compatLnSpc="1">
            <a:prstTxWarp prst="textNoShape">
              <a:avLst/>
            </a:prstTxWarp>
          </a:bodyPr>
          <a:lstStyle/>
          <a:p>
            <a:pPr algn="ctr" defTabSz="131635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802.11 Miniport Driver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410200" y="4221480"/>
            <a:ext cx="3505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31674" tIns="65837" rIns="131674" bIns="65837" numCol="1" rtlCol="0" anchor="ctr" anchorCtr="0" compatLnSpc="1">
            <a:prstTxWarp prst="textNoShape">
              <a:avLst/>
            </a:prstTxWarp>
          </a:bodyPr>
          <a:lstStyle/>
          <a:p>
            <a:pPr algn="ctr" defTabSz="131635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KMDF USB Targets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334000" y="5135880"/>
            <a:ext cx="3657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31674" tIns="65837" rIns="131674" bIns="65837" numCol="1" rtlCol="0" anchor="ctr" anchorCtr="0" compatLnSpc="1">
            <a:prstTxWarp prst="textNoShape">
              <a:avLst/>
            </a:prstTxWarp>
          </a:bodyPr>
          <a:lstStyle/>
          <a:p>
            <a:pPr algn="ctr" defTabSz="131635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Core USB Stack</a:t>
            </a:r>
          </a:p>
        </p:txBody>
      </p:sp>
      <p:cxnSp>
        <p:nvCxnSpPr>
          <p:cNvPr id="26" name="Straight Arrow Connector 25"/>
          <p:cNvCxnSpPr>
            <a:stCxn id="23" idx="2"/>
            <a:endCxn id="24" idx="0"/>
          </p:cNvCxnSpPr>
          <p:nvPr/>
        </p:nvCxnSpPr>
        <p:spPr bwMode="auto">
          <a:xfrm rot="5400000">
            <a:off x="6842760" y="3901440"/>
            <a:ext cx="64008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2"/>
            <a:endCxn id="25" idx="0"/>
          </p:cNvCxnSpPr>
          <p:nvPr/>
        </p:nvCxnSpPr>
        <p:spPr bwMode="auto">
          <a:xfrm rot="5400000">
            <a:off x="6934200" y="490728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Avstream</a:t>
            </a:r>
            <a:r>
              <a:rPr lang="en-US" dirty="0" smtClean="0"/>
              <a:t> </a:t>
            </a:r>
            <a:r>
              <a:rPr lang="en-US" dirty="0" err="1" smtClean="0"/>
              <a:t>Minidriver</a:t>
            </a:r>
            <a:r>
              <a:rPr lang="en-US" dirty="0" smtClean="0"/>
              <a:t> Code Snippets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38200"/>
          </a:xfrm>
        </p:spPr>
        <p:txBody>
          <a:bodyPr/>
          <a:lstStyle/>
          <a:p>
            <a:r>
              <a:rPr lang="en-US" dirty="0" smtClean="0"/>
              <a:t>Overriding the dispatch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KSDEVICE_DISPATCH </a:t>
            </a:r>
          </a:p>
          <a:p>
            <a:pPr>
              <a:buNone/>
            </a:pP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KsDeviceDispatchTable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{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DeviceCreate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DeviceStart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DeviceStop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DeviceRemove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DeviceQueryCapabilities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DeviceSurpriseRemoval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DeviceSetPowerState</a:t>
            </a: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KSDEVICE_DESCRIPTOR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KsDeviceDescriptor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{&amp;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KsDeviceDispatchTable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0, NULL, KSDEVICE_DESCRIPTOR_VERSION};</a:t>
            </a:r>
          </a:p>
          <a:p>
            <a:pPr>
              <a:buNone/>
            </a:pP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NTSTATUS</a:t>
            </a:r>
          </a:p>
          <a:p>
            <a:pPr>
              <a:buNone/>
            </a:pP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DriverEntry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IN PDRIVER_OBJECT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IN PUNICODE_STRING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RegistryPathName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)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config.DriverInitFlags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|= </a:t>
            </a:r>
            <a:r>
              <a:rPr lang="en-US" sz="1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WdfDriverInitNoDispatchOverride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ntStatus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WdfDriverCreate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RegistryPathName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                  WDF_NO_OBJECT_ATTRIBUTES,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                  &amp;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               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                  NULL);   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ntStatus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KsInitializeDriver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                 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RegistryPathName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                     &amp;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KsDeviceDescriptor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pPr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Creating the miniport device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NTSTATUS</a:t>
            </a:r>
          </a:p>
          <a:p>
            <a:pPr>
              <a:buNone/>
            </a:pP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DeviceCreate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IN PKSDEVICE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pKsDevice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)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PEXTBUS_DEVICE_EXTENSION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pKsDevice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-&gt;Context;</a:t>
            </a: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WDF_OBJECT_ATTRIBUTES_INIT(&amp;attributes);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ntStatus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WdfDeviceMiniportCreate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WdfGetDriver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&amp;attributes,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pKsDevice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FunctionalDeviceObject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pKsDevice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NextDeviceObject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pKsDevice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PhysicalDeviceObject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,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				         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WdfDevice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the miniport device object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534400" cy="3611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</a:t>
            </a: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DeviceRemove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IN PKSDEVICE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pKsDevice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IN PIRP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pIrp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PEXTBUS_DEVICE_EXTENSION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pKsDevice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-&gt;Context;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WdfDeviceObject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!= NULL)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WdfObjectDelete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WdfDeviceObject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i="1" dirty="0" smtClean="0">
                <a:cs typeface="Courier New" pitchFamily="49" charset="0"/>
              </a:rPr>
              <a:t>NOTE: Don’t forget to free the </a:t>
            </a:r>
            <a:r>
              <a:rPr lang="en-US" i="1" dirty="0" err="1" smtClean="0">
                <a:cs typeface="Courier New" pitchFamily="49" charset="0"/>
              </a:rPr>
              <a:t>WdfDeviceObject</a:t>
            </a:r>
            <a:r>
              <a:rPr lang="en-US" i="1" dirty="0" smtClean="0">
                <a:cs typeface="Courier New" pitchFamily="49" charset="0"/>
              </a:rPr>
              <a:t> allocated in </a:t>
            </a:r>
            <a:r>
              <a:rPr lang="en-US" i="1" dirty="0" err="1" smtClean="0">
                <a:cs typeface="Courier New" pitchFamily="49" charset="0"/>
              </a:rPr>
              <a:t>WdfDeviceMiniportCreate</a:t>
            </a:r>
            <a:endParaRPr lang="en-US" i="1" dirty="0" smtClean="0">
              <a:cs typeface="Courier New" pitchFamily="49" charset="0"/>
            </a:endParaRP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8305800" cy="369332"/>
          </a:xfrm>
          <a:prstGeom prst="rect">
            <a:avLst/>
          </a:prstGeom>
          <a:noFill/>
          <a:effectLst>
            <a:outerShdw sx="1000" sy="1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KMDF in Miniport Drivers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152400" y="3886200"/>
            <a:ext cx="4267200" cy="2514600"/>
          </a:xfrm>
        </p:spPr>
        <p:txBody>
          <a:bodyPr>
            <a:normAutofit/>
          </a:bodyPr>
          <a:lstStyle/>
          <a:p>
            <a:pPr marL="11430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83D42"/>
                </a:solidFill>
              </a:rPr>
              <a:t>Eliyas Yakub</a:t>
            </a:r>
          </a:p>
          <a:p>
            <a:pPr marL="11430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83D42"/>
                </a:solidFill>
              </a:rPr>
              <a:t>Principal SDE Lead</a:t>
            </a:r>
          </a:p>
          <a:p>
            <a:pPr marL="11430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83D42"/>
                </a:solidFill>
              </a:rPr>
              <a:t>Device and Storage Technologies</a:t>
            </a:r>
          </a:p>
          <a:p>
            <a:pPr marL="11430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83D42"/>
                </a:solidFill>
              </a:rPr>
              <a:t>eliyasy@microsoft.com</a:t>
            </a:r>
            <a:endParaRPr lang="en-US" dirty="0" smtClean="0">
              <a:solidFill>
                <a:srgbClr val="383D42"/>
              </a:solidFill>
            </a:endParaRPr>
          </a:p>
          <a:p>
            <a:endParaRPr lang="en-US" dirty="0" smtClean="0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4419600" y="3886200"/>
            <a:ext cx="4343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83D42"/>
                </a:solidFill>
                <a:latin typeface="Segoe"/>
              </a:rPr>
              <a:t>Vishal Manan</a:t>
            </a:r>
          </a:p>
          <a:p>
            <a:pPr marL="11430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83D42"/>
                </a:solidFill>
                <a:latin typeface="Segoe"/>
              </a:rPr>
              <a:t>SDE 2</a:t>
            </a:r>
          </a:p>
          <a:p>
            <a:pPr marL="11430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83D42"/>
                </a:solidFill>
                <a:latin typeface="Segoe"/>
              </a:rPr>
              <a:t>Device and Storage Technologies</a:t>
            </a:r>
          </a:p>
          <a:p>
            <a:pPr marL="114300" indent="-1143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83D42"/>
                </a:solidFill>
                <a:latin typeface="Segoe"/>
              </a:rPr>
              <a:t>vmanan@microsoft.com</a:t>
            </a:r>
            <a:endParaRPr lang="en-US" sz="2000" dirty="0" smtClean="0">
              <a:solidFill>
                <a:srgbClr val="383D42"/>
              </a:solidFill>
              <a:latin typeface="Sego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Unbinding and freeing the framework driver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MiniDriverUnload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IN PDRIVER_OBJECT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WdfDriverMiniportUnload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WdfGetDriver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Framework features that miniport drivers can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Framework objects benefit from lifetime management -- parenting, reference counts, context and cleanup in a race free manner</a:t>
            </a:r>
          </a:p>
          <a:p>
            <a:r>
              <a:rPr lang="en-US" dirty="0" err="1" smtClean="0"/>
              <a:t>IoTargets</a:t>
            </a:r>
            <a:r>
              <a:rPr lang="en-US" dirty="0" smtClean="0"/>
              <a:t> / USB Targets</a:t>
            </a:r>
          </a:p>
          <a:p>
            <a:pPr marL="342900" lvl="1" indent="-342900"/>
            <a:r>
              <a:rPr lang="en-US" sz="2000" dirty="0" smtClean="0"/>
              <a:t>DMA</a:t>
            </a:r>
          </a:p>
          <a:p>
            <a:r>
              <a:rPr lang="en-US" dirty="0" smtClean="0"/>
              <a:t>Deferred Processing Objects</a:t>
            </a:r>
          </a:p>
          <a:p>
            <a:pPr lvl="1"/>
            <a:r>
              <a:rPr lang="en-US" dirty="0" smtClean="0"/>
              <a:t>Timers / </a:t>
            </a:r>
            <a:r>
              <a:rPr lang="en-US" dirty="0" err="1" smtClean="0"/>
              <a:t>Workitems</a:t>
            </a:r>
            <a:r>
              <a:rPr lang="en-US" dirty="0" smtClean="0"/>
              <a:t> / DPC’s</a:t>
            </a:r>
          </a:p>
          <a:p>
            <a:r>
              <a:rPr lang="en-US" dirty="0" smtClean="0"/>
              <a:t>Utility Objects</a:t>
            </a:r>
          </a:p>
          <a:p>
            <a:pPr lvl="1"/>
            <a:r>
              <a:rPr lang="en-US" dirty="0" smtClean="0"/>
              <a:t>Framework General Object (</a:t>
            </a:r>
            <a:r>
              <a:rPr lang="en-US" dirty="0" err="1" smtClean="0"/>
              <a:t>a.k.a</a:t>
            </a:r>
            <a:r>
              <a:rPr lang="en-US" dirty="0" smtClean="0"/>
              <a:t> WDFOBJECT )</a:t>
            </a:r>
          </a:p>
          <a:p>
            <a:pPr lvl="1"/>
            <a:r>
              <a:rPr lang="en-US" dirty="0" smtClean="0"/>
              <a:t>Memory </a:t>
            </a:r>
          </a:p>
          <a:p>
            <a:pPr lvl="1"/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Registry </a:t>
            </a:r>
          </a:p>
          <a:p>
            <a:pPr lvl="1"/>
            <a:r>
              <a:rPr lang="en-US" dirty="0" err="1" smtClean="0"/>
              <a:t>WaitLocks</a:t>
            </a:r>
            <a:endParaRPr lang="en-US" dirty="0" smtClean="0"/>
          </a:p>
          <a:p>
            <a:r>
              <a:rPr lang="en-US" dirty="0" smtClean="0"/>
              <a:t>Debugging/Diagnosing</a:t>
            </a:r>
          </a:p>
          <a:p>
            <a:pPr lvl="1"/>
            <a:r>
              <a:rPr lang="en-US" dirty="0" smtClean="0"/>
              <a:t>Tracing / WDF Verifier/ Debug extensions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Framework I/O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Coordinate and synchronize the cancellation of sent requests with the request completion at the same time</a:t>
            </a:r>
          </a:p>
          <a:p>
            <a:pPr lvl="0"/>
            <a:r>
              <a:rPr lang="en-US" dirty="0" smtClean="0"/>
              <a:t>Format requests before they are sent</a:t>
            </a:r>
          </a:p>
          <a:p>
            <a:pPr lvl="0"/>
            <a:r>
              <a:rPr lang="en-US" dirty="0" smtClean="0"/>
              <a:t>Track and free I/O packets and associated memory only after they have been completed back to the sending device</a:t>
            </a:r>
          </a:p>
          <a:p>
            <a:pPr>
              <a:defRPr/>
            </a:pPr>
            <a:r>
              <a:rPr lang="en-US" dirty="0" smtClean="0"/>
              <a:t>Provide state management for I/O target objects</a:t>
            </a:r>
          </a:p>
          <a:p>
            <a:pPr lvl="1">
              <a:defRPr/>
            </a:pPr>
            <a:r>
              <a:rPr lang="en-US" dirty="0" smtClean="0"/>
              <a:t>Stop can either cancel all sent I/O or leave it</a:t>
            </a:r>
          </a:p>
          <a:p>
            <a:pPr lvl="1">
              <a:defRPr/>
            </a:pPr>
            <a:r>
              <a:rPr lang="en-US" dirty="0" smtClean="0"/>
              <a:t>Will </a:t>
            </a:r>
            <a:r>
              <a:rPr lang="en-US" dirty="0" err="1" smtClean="0"/>
              <a:t>pend</a:t>
            </a:r>
            <a:r>
              <a:rPr lang="en-US" dirty="0" smtClean="0"/>
              <a:t> incoming requests (as cancellable) when stopped</a:t>
            </a:r>
          </a:p>
          <a:p>
            <a:pPr lvl="1">
              <a:defRPr/>
            </a:pPr>
            <a:r>
              <a:rPr lang="en-US" dirty="0" smtClean="0"/>
              <a:t>Will resend pended requests when restarted</a:t>
            </a:r>
          </a:p>
          <a:p>
            <a:pPr>
              <a:defRPr/>
            </a:pPr>
            <a:r>
              <a:rPr lang="en-US" dirty="0" smtClean="0"/>
              <a:t>Time out sent requests asynchronously</a:t>
            </a:r>
          </a:p>
          <a:p>
            <a:pPr>
              <a:defRPr/>
            </a:pPr>
            <a:r>
              <a:rPr lang="en-US" dirty="0" smtClean="0"/>
              <a:t>Support for both synchronous and asynchronous communications</a:t>
            </a:r>
          </a:p>
          <a:p>
            <a:pPr lvl="1">
              <a:defRPr/>
            </a:pPr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Framework USB Targets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All the benefits of I/O targets described earlier, plus more</a:t>
            </a:r>
          </a:p>
          <a:p>
            <a:pPr lvl="0">
              <a:defRPr/>
            </a:pPr>
            <a:r>
              <a:rPr lang="en-US" dirty="0" smtClean="0"/>
              <a:t>Ease of configuring a USB device</a:t>
            </a:r>
          </a:p>
          <a:p>
            <a:pPr>
              <a:defRPr/>
            </a:pPr>
            <a:r>
              <a:rPr lang="en-US" dirty="0" smtClean="0"/>
              <a:t>USB bus-specific formatting DDI</a:t>
            </a:r>
          </a:p>
          <a:p>
            <a:pPr>
              <a:defRPr/>
            </a:pPr>
            <a:r>
              <a:rPr lang="en-US" dirty="0" smtClean="0"/>
              <a:t>Continuous reader</a:t>
            </a:r>
          </a:p>
          <a:p>
            <a:pPr lvl="1">
              <a:defRPr/>
            </a:pPr>
            <a:r>
              <a:rPr lang="en-US" dirty="0" smtClean="0"/>
              <a:t>Ping-pong model for having outstanding USB URB’s, allocation of memory, error handling, event callback to driver to indicate success or failure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Code snippet showing USB target usage in a miniport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Creating and Initializing the WDFUSBTARGETDEVICE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4988" cy="639762"/>
          </a:xfrm>
        </p:spPr>
        <p:txBody>
          <a:bodyPr/>
          <a:lstStyle/>
          <a:p>
            <a:r>
              <a:rPr lang="en-US" dirty="0" smtClean="0"/>
              <a:t>           NDIS Miniport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344988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NDIS_STATUS </a:t>
            </a:r>
          </a:p>
          <a:p>
            <a:pPr>
              <a:buNone/>
            </a:pP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MPInitialize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NDIS_HANDLE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MiniportDriverContext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                   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…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) 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ntStatus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WdfUsbTargetDeviceCreate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			Adapter-&gt;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WdfDevice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 		&amp;attributes,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          &amp;Nic-&gt;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UsbDevice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en-US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//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SelectConfig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(Nic-&gt;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UsbDevice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//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GetFrameworkPipeHandles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(Nic-&gt;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UsbDevice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); 	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…	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4041775" cy="639762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AvStream</a:t>
            </a:r>
            <a:r>
              <a:rPr lang="en-US" dirty="0" smtClean="0"/>
              <a:t> </a:t>
            </a:r>
            <a:r>
              <a:rPr lang="en-US" dirty="0" err="1" smtClean="0"/>
              <a:t>Minidriver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76400"/>
            <a:ext cx="45720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NTSTATUS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DeviceStart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IN PKSDEVICE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pKsDevice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  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… 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PEXTBUS_DEVICE_EXTENSION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pKsDevice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-&gt;Context;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ntStatus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WdfUsbTargetDeviceCreate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WdfDevice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&amp;attributes,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&amp;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UsbDevice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SelectConfig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UsbDevice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GetFrameworkPipeHandles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pEBHwExt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UsbDevice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…	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Benefits of using Framework 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lvl="0"/>
            <a:r>
              <a:rPr lang="en-US" dirty="0" smtClean="0"/>
              <a:t>Transaction-based model </a:t>
            </a:r>
          </a:p>
          <a:p>
            <a:pPr lvl="0"/>
            <a:r>
              <a:rPr lang="en-US" dirty="0" smtClean="0"/>
              <a:t>Simple to use – Driver specifies DMA profile based on the capabilities of PCI device(32 </a:t>
            </a:r>
            <a:r>
              <a:rPr lang="en-US" dirty="0" err="1" smtClean="0"/>
              <a:t>vs</a:t>
            </a:r>
            <a:r>
              <a:rPr lang="en-US" dirty="0" smtClean="0"/>
              <a:t> 64, common buffer </a:t>
            </a:r>
            <a:r>
              <a:rPr lang="en-US" dirty="0" err="1" smtClean="0"/>
              <a:t>vs</a:t>
            </a:r>
            <a:r>
              <a:rPr lang="en-US" dirty="0" smtClean="0"/>
              <a:t> packet based, SG supported)</a:t>
            </a:r>
          </a:p>
          <a:p>
            <a:pPr lvl="1"/>
            <a:r>
              <a:rPr lang="en-US" dirty="0" smtClean="0"/>
              <a:t>Framework uses the profile to manage mixed-mode DMA addressing (ex. 32-bit DMA engine on 64-bit platform without special code in driver) </a:t>
            </a:r>
          </a:p>
          <a:p>
            <a:pPr lvl="1"/>
            <a:r>
              <a:rPr lang="en-US" dirty="0" smtClean="0"/>
              <a:t>Drivers don’t need to know </a:t>
            </a:r>
            <a:r>
              <a:rPr lang="en-US" b="1" dirty="0" smtClean="0"/>
              <a:t>bus addressing capability</a:t>
            </a:r>
            <a:r>
              <a:rPr lang="en-US" dirty="0" smtClean="0"/>
              <a:t>(64-bit capable or not)</a:t>
            </a:r>
          </a:p>
          <a:p>
            <a:pPr lvl="1"/>
            <a:r>
              <a:rPr lang="en-US" dirty="0" smtClean="0"/>
              <a:t>Framework insures that drivers </a:t>
            </a:r>
            <a:r>
              <a:rPr lang="en-US" b="1" dirty="0" smtClean="0"/>
              <a:t>receive data buffer physical addresses </a:t>
            </a:r>
            <a:r>
              <a:rPr lang="en-US" dirty="0" smtClean="0"/>
              <a:t>that are within the addressing capabilities of their device irrespective of </a:t>
            </a:r>
            <a:r>
              <a:rPr lang="en-US" b="1" dirty="0" smtClean="0"/>
              <a:t>total memory </a:t>
            </a:r>
            <a:r>
              <a:rPr lang="en-US" dirty="0" smtClean="0"/>
              <a:t>on the system</a:t>
            </a:r>
          </a:p>
          <a:p>
            <a:pPr lvl="0"/>
            <a:r>
              <a:rPr lang="en-US" dirty="0" smtClean="0"/>
              <a:t>Extension of IO Request processing into the DMA domain.</a:t>
            </a:r>
          </a:p>
          <a:p>
            <a:r>
              <a:rPr lang="en-US" i="1" dirty="0" smtClean="0"/>
              <a:t>NOTE: Some port libraries provide their own DMA model and the driver needs to abide by that. For </a:t>
            </a:r>
            <a:r>
              <a:rPr lang="en-US" i="1" dirty="0" err="1" smtClean="0"/>
              <a:t>eg</a:t>
            </a:r>
            <a:r>
              <a:rPr lang="en-US" i="1" dirty="0" smtClean="0"/>
              <a:t>: NDIS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using framework deferred processing objects – </a:t>
            </a:r>
            <a:r>
              <a:rPr lang="en-US" dirty="0" err="1" smtClean="0"/>
              <a:t>Workitems</a:t>
            </a:r>
            <a:r>
              <a:rPr lang="en-US" dirty="0" smtClean="0"/>
              <a:t>, Timers, DPC’s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Can reference a parent object to ensure that reference counts are properly maintained as long as the callback is outstanding</a:t>
            </a:r>
          </a:p>
          <a:p>
            <a:r>
              <a:rPr lang="en-US" dirty="0" err="1" smtClean="0"/>
              <a:t>Workitems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 flush them to make sure no callback is outstanding after the call returns </a:t>
            </a:r>
          </a:p>
          <a:p>
            <a:pPr lvl="1"/>
            <a:r>
              <a:rPr lang="en-US" dirty="0" smtClean="0"/>
              <a:t>Passive Timer support (added in version 1.9)– Allows timer callbacks at IRQL PASSIVE_LEVEL </a:t>
            </a:r>
          </a:p>
          <a:p>
            <a:r>
              <a:rPr lang="en-US" dirty="0" smtClean="0"/>
              <a:t>Timers</a:t>
            </a:r>
          </a:p>
          <a:p>
            <a:pPr lvl="1"/>
            <a:r>
              <a:rPr lang="en-US" dirty="0" err="1" smtClean="0"/>
              <a:t>Coalescable</a:t>
            </a:r>
            <a:r>
              <a:rPr lang="en-US" dirty="0" smtClean="0"/>
              <a:t> Timers in Windows 7 </a:t>
            </a:r>
          </a:p>
          <a:p>
            <a:pPr lvl="2"/>
            <a:r>
              <a:rPr lang="en-US" dirty="0" smtClean="0"/>
              <a:t>This feature allows to set a timer whose expiration is </a:t>
            </a:r>
            <a:r>
              <a:rPr lang="en-US" dirty="0" err="1" smtClean="0"/>
              <a:t>coalescable</a:t>
            </a:r>
            <a:r>
              <a:rPr lang="en-US" dirty="0" smtClean="0"/>
              <a:t> with other timers in the system. </a:t>
            </a:r>
          </a:p>
          <a:p>
            <a:pPr lvl="2"/>
            <a:r>
              <a:rPr lang="en-US" dirty="0" smtClean="0"/>
              <a:t>It uses the tolerable delay parameter to adjust the timer’s due time so that the timer expires at a point convenient to the system.</a:t>
            </a:r>
          </a:p>
          <a:p>
            <a:pPr lvl="1"/>
            <a:r>
              <a:rPr lang="en-US" dirty="0" smtClean="0"/>
              <a:t>Has start /stop semantics </a:t>
            </a:r>
          </a:p>
          <a:p>
            <a:pPr lvl="2"/>
            <a:r>
              <a:rPr lang="en-US" dirty="0" smtClean="0"/>
              <a:t> The Stop can be synchronous (only callable at IRQL PASSIVE_LEVEL) to make sure that the Timer callback has been delivered if the Wait flag passed in is set to TRUE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Utility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Framework general Object </a:t>
            </a:r>
          </a:p>
          <a:p>
            <a:pPr lvl="1"/>
            <a:r>
              <a:rPr lang="en-US" dirty="0" smtClean="0"/>
              <a:t>Useful to represent any abstraction in the driver  which can be modeled as an object </a:t>
            </a:r>
          </a:p>
          <a:p>
            <a:pPr lvl="1"/>
            <a:r>
              <a:rPr lang="en-US" dirty="0" smtClean="0"/>
              <a:t>Lifetime management -- Benefits from framework parenting, reference counts, context and cleanup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Self describing, length is embedded</a:t>
            </a:r>
          </a:p>
          <a:p>
            <a:pPr lvl="1"/>
            <a:r>
              <a:rPr lang="en-US" dirty="0" smtClean="0"/>
              <a:t>Provides consistent interface to different types of memory (MDL, buffers)</a:t>
            </a:r>
          </a:p>
          <a:p>
            <a:pPr lvl="1"/>
            <a:r>
              <a:rPr lang="en-US" dirty="0" smtClean="0"/>
              <a:t>Referenced memory handle(can be parented to WDFREQUEST) allows driver writers to mitigate the common mistake of freeing memory before </a:t>
            </a:r>
            <a:r>
              <a:rPr lang="en-US" dirty="0" err="1" smtClean="0"/>
              <a:t>async</a:t>
            </a:r>
            <a:r>
              <a:rPr lang="en-US" dirty="0" smtClean="0"/>
              <a:t>. I/O has completed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Collection </a:t>
            </a:r>
          </a:p>
          <a:p>
            <a:pPr lvl="1"/>
            <a:r>
              <a:rPr lang="en-US" dirty="0" smtClean="0"/>
              <a:t>Insert /Delete/ Retrieve semantics</a:t>
            </a:r>
          </a:p>
          <a:p>
            <a:pPr lvl="1"/>
            <a:r>
              <a:rPr lang="en-US" dirty="0" smtClean="0"/>
              <a:t>Convenient for storing heterogeneous framework objects </a:t>
            </a:r>
          </a:p>
          <a:p>
            <a:endParaRPr lang="en-US" dirty="0" smtClean="0"/>
          </a:p>
          <a:p>
            <a:r>
              <a:rPr lang="en-US" dirty="0" smtClean="0"/>
              <a:t>Registry / Wait Lock </a:t>
            </a:r>
          </a:p>
          <a:p>
            <a:pPr lvl="1"/>
            <a:r>
              <a:rPr lang="en-US" dirty="0" smtClean="0"/>
              <a:t> Simplified parameter passing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logs</a:t>
            </a:r>
          </a:p>
          <a:p>
            <a:r>
              <a:rPr lang="en-US" dirty="0" smtClean="0"/>
              <a:t>WDF verifier</a:t>
            </a:r>
          </a:p>
          <a:p>
            <a:r>
              <a:rPr lang="en-US" dirty="0" smtClean="0"/>
              <a:t>Framework Debug extensions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and debugging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framework and </a:t>
            </a:r>
            <a:r>
              <a:rPr lang="en-US" dirty="0" err="1" smtClean="0"/>
              <a:t>miniports</a:t>
            </a:r>
            <a:r>
              <a:rPr lang="en-US" dirty="0" smtClean="0"/>
              <a:t> — Dispatch table override </a:t>
            </a:r>
          </a:p>
          <a:p>
            <a:r>
              <a:rPr lang="en-US" dirty="0" smtClean="0"/>
              <a:t>Code snippets specific to NDIS miniport and </a:t>
            </a:r>
            <a:r>
              <a:rPr lang="en-US" dirty="0" err="1" smtClean="0"/>
              <a:t>AvStream</a:t>
            </a:r>
            <a:r>
              <a:rPr lang="en-US" dirty="0" smtClean="0"/>
              <a:t> </a:t>
            </a:r>
            <a:r>
              <a:rPr lang="en-US" dirty="0" err="1" smtClean="0"/>
              <a:t>minidrivers</a:t>
            </a:r>
            <a:r>
              <a:rPr lang="en-US" dirty="0" smtClean="0"/>
              <a:t> using the framework</a:t>
            </a:r>
          </a:p>
          <a:p>
            <a:r>
              <a:rPr lang="en-US" dirty="0" smtClean="0"/>
              <a:t>Why should you use KMDF for writing your miniport drivers? </a:t>
            </a:r>
          </a:p>
          <a:p>
            <a:r>
              <a:rPr lang="en-US" dirty="0" smtClean="0"/>
              <a:t>What features of KMDF </a:t>
            </a:r>
            <a:r>
              <a:rPr lang="en-US" i="1" dirty="0" smtClean="0"/>
              <a:t>can’t</a:t>
            </a:r>
            <a:r>
              <a:rPr lang="en-US" dirty="0" smtClean="0"/>
              <a:t> you use in your miniport drivers?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Framework features which miniport drivers </a:t>
            </a:r>
            <a:r>
              <a:rPr lang="en-US" b="1" i="1" dirty="0" smtClean="0"/>
              <a:t>can’t</a:t>
            </a:r>
            <a:r>
              <a:rPr lang="en-US" dirty="0" smtClean="0"/>
              <a:t> use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Since the port library takes over the dispatch table of the driver, the following framework features </a:t>
            </a:r>
            <a:r>
              <a:rPr lang="en-US" i="1" dirty="0" smtClean="0"/>
              <a:t>can’t</a:t>
            </a:r>
            <a:r>
              <a:rPr lang="en-US" dirty="0" smtClean="0"/>
              <a:t> be used</a:t>
            </a:r>
          </a:p>
          <a:p>
            <a:pPr lvl="1"/>
            <a:r>
              <a:rPr lang="en-US" dirty="0" err="1" smtClean="0"/>
              <a:t>Pnp</a:t>
            </a:r>
            <a:endParaRPr lang="en-US" dirty="0" smtClean="0"/>
          </a:p>
          <a:p>
            <a:pPr lvl="2"/>
            <a:r>
              <a:rPr lang="en-US" dirty="0" smtClean="0"/>
              <a:t>Interrupts – Closely tied to the framework </a:t>
            </a:r>
            <a:r>
              <a:rPr lang="en-US" dirty="0" err="1" smtClean="0"/>
              <a:t>Pnp</a:t>
            </a:r>
            <a:r>
              <a:rPr lang="en-US" dirty="0" smtClean="0"/>
              <a:t> state machine 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err="1" smtClean="0"/>
              <a:t>IoQueues</a:t>
            </a:r>
            <a:endParaRPr lang="en-US" dirty="0" smtClean="0"/>
          </a:p>
          <a:p>
            <a:pPr lvl="1"/>
            <a:r>
              <a:rPr lang="en-US" dirty="0" smtClean="0"/>
              <a:t>WMI </a:t>
            </a:r>
          </a:p>
          <a:p>
            <a:pPr lvl="1"/>
            <a:r>
              <a:rPr lang="en-US" i="1" dirty="0" smtClean="0"/>
              <a:t>Framework doesn’t support partial override of dispatch table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Read the WDF Book.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Test your UMDF and KMDF drivers with 1.9 immediately.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Start using the new samples and debugging tools.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Write your next driver with UMDF or KMDF.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Keep telling us what stops you from doing that.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Your input does affect our future plans.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Send us your feedback: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>
                <a:hlinkClick r:id="rId3"/>
              </a:rPr>
              <a:t>wdfinfo@microsoft.com</a:t>
            </a:r>
            <a:endParaRPr lang="en-US" sz="2000" dirty="0" smtClean="0"/>
          </a:p>
          <a:p>
            <a:pPr lvl="1">
              <a:lnSpc>
                <a:spcPct val="85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/>
              <a:t>Web Resources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 dirty="0" smtClean="0"/>
              <a:t>White papers: </a:t>
            </a:r>
            <a:r>
              <a:rPr lang="en-US" u="sng" dirty="0" smtClean="0">
                <a:hlinkClick r:id="rId3"/>
              </a:rPr>
              <a:t>http://go.microsoft.com/fwlink/?LinkID=79335</a:t>
            </a:r>
            <a:endParaRPr lang="en-US" u="sng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Presentations: </a:t>
            </a:r>
            <a:r>
              <a:rPr lang="en-US" dirty="0" smtClean="0">
                <a:hlinkClick r:id="rId4"/>
              </a:rPr>
              <a:t>Writing KMDF HID </a:t>
            </a:r>
            <a:r>
              <a:rPr lang="en-US" dirty="0" err="1" smtClean="0">
                <a:hlinkClick r:id="rId4"/>
              </a:rPr>
              <a:t>Minidrivers</a:t>
            </a:r>
            <a:endParaRPr lang="en-US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 dirty="0" smtClean="0"/>
              <a:t>Blogs</a:t>
            </a:r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n-US" sz="1600" dirty="0" smtClean="0">
                <a:hlinkClick r:id="rId5"/>
              </a:rPr>
              <a:t>http://blogs.msdn.com/doronh/default.aspx  (A Hole In My Head)</a:t>
            </a:r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n-US" sz="1600" dirty="0" smtClean="0">
                <a:hlinkClick r:id="rId5"/>
              </a:rPr>
              <a:t>http://blogs.msdn.com/peterwie/default.aspx (Pointless Blathering)</a:t>
            </a:r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n-US" sz="1600" dirty="0" smtClean="0">
                <a:hlinkClick r:id="rId5"/>
              </a:rPr>
              <a:t>http://blogs.msdn.com/iliast/default.aspx  (driver writing != bus driving)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Newsgroups and Lists</a:t>
            </a:r>
            <a:r>
              <a:rPr lang="en-US" sz="2100" dirty="0" smtClean="0"/>
              <a:t> </a:t>
            </a:r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n-US" sz="1600" dirty="0" err="1" smtClean="0"/>
              <a:t>Microsoft.public.device.development.drivers</a:t>
            </a:r>
            <a:endParaRPr lang="en-US" sz="1600" dirty="0" smtClean="0"/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n-US" sz="1600" dirty="0" smtClean="0"/>
              <a:t>OSR </a:t>
            </a:r>
            <a:r>
              <a:rPr lang="en-US" sz="1600" dirty="0" err="1" smtClean="0"/>
              <a:t>NTDev</a:t>
            </a:r>
            <a:r>
              <a:rPr lang="en-US" sz="1600" dirty="0" smtClean="0"/>
              <a:t> Mailing List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/>
              <a:t>Book: </a:t>
            </a:r>
            <a:r>
              <a:rPr lang="en-US" sz="2000" i="1" dirty="0" smtClean="0"/>
              <a:t>Developing Drivers with the Windows Driver Foundation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 dirty="0" smtClean="0">
                <a:hlinkClick r:id="rId6"/>
              </a:rPr>
              <a:t>http://www.microsoft.com/MSPress/books/10512.aspx</a:t>
            </a:r>
            <a:endParaRPr lang="en-US" sz="1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en-US" dirty="0" smtClean="0"/>
              <a:t>WDF DDC 2008 Sessions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Ask the Experts Table,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Panel </a:t>
            </a:r>
            <a:r>
              <a:rPr lang="en-US" dirty="0" err="1" smtClean="0"/>
              <a:t>Disccussion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71600"/>
          <a:ext cx="81534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578"/>
                <a:gridCol w="18998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r>
                        <a:rPr lang="en-US" sz="1400" baseline="0" dirty="0" smtClean="0"/>
                        <a:t> / Time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Shared Secrets about Windows Driver Framework: Part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Mon. 11-12 and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Wed. 8:30-9:30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Shared Secrets about Windows Driver Framework: Part 2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Mon. 4-5 and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Wed.</a:t>
                      </a:r>
                      <a:r>
                        <a:rPr lang="en-US" sz="1400" baseline="0" dirty="0" smtClean="0"/>
                        <a:t> 9:45-10:45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Getting a Logo for your Windows Driver Foundation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Mon.</a:t>
                      </a:r>
                      <a:r>
                        <a:rPr lang="en-US" sz="1400" baseline="0" dirty="0" smtClean="0"/>
                        <a:t> 4-5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Tues. 2:45-3:45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Using </a:t>
                      </a:r>
                      <a:r>
                        <a:rPr lang="en-US" sz="1400" dirty="0" err="1" smtClean="0"/>
                        <a:t>WinDBG</a:t>
                      </a:r>
                      <a:r>
                        <a:rPr lang="en-US" sz="1400" dirty="0" smtClean="0"/>
                        <a:t> to Debug Kernel-Mode Windows Driver Framework 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Mon. 2:45-3:45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Wed.</a:t>
                      </a:r>
                      <a:r>
                        <a:rPr lang="en-US" sz="1400" baseline="0" dirty="0" smtClean="0"/>
                        <a:t> 11-12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Packaging and Deploying KMDF and UMDF 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Tues.</a:t>
                      </a:r>
                      <a:r>
                        <a:rPr lang="en-US" sz="1400" baseline="0" dirty="0" smtClean="0"/>
                        <a:t> 4-5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Wed. 8:30-9:30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Exploring a KMDF Storage Driver: Parts 1 and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Tues.</a:t>
                      </a:r>
                      <a:r>
                        <a:rPr lang="en-US" sz="1400" baseline="0" dirty="0" smtClean="0"/>
                        <a:t> 9:45-12:00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What’s New</a:t>
                      </a:r>
                      <a:r>
                        <a:rPr lang="en-US" sz="1400" baseline="0" dirty="0" smtClean="0"/>
                        <a:t> in Windows Driver Framework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Mon. </a:t>
                      </a:r>
                      <a:r>
                        <a:rPr lang="en-US" sz="1400" smtClean="0"/>
                        <a:t>8:30-9:30</a:t>
                      </a:r>
                      <a:br>
                        <a:rPr lang="en-US" sz="1400" smtClean="0"/>
                      </a:br>
                      <a:r>
                        <a:rPr lang="en-US" sz="1400" smtClean="0"/>
                        <a:t>Wed</a:t>
                      </a:r>
                      <a:r>
                        <a:rPr lang="en-US" sz="1400" dirty="0" smtClean="0"/>
                        <a:t>. 9:45-10:45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Discussion:</a:t>
                      </a:r>
                      <a:r>
                        <a:rPr lang="en-US" sz="1400" baseline="0" dirty="0" smtClean="0"/>
                        <a:t> Windows Driver Framework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Wed. </a:t>
                      </a:r>
                      <a:r>
                        <a:rPr lang="en-US" sz="1400" smtClean="0"/>
                        <a:t>1:30-2:30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Ask the Experts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Tues. </a:t>
                      </a:r>
                      <a:r>
                        <a:rPr lang="en-US" sz="1400" smtClean="0"/>
                        <a:t>evening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2590801"/>
          <a:ext cx="27432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03"/>
                <a:gridCol w="1724297"/>
              </a:tblGrid>
              <a:tr h="595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DriverObject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8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IRP_MJ_xxx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IopInvalidDeviceRequest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AddDevice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NULL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DriverUnload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NULL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14800" y="3581401"/>
            <a:ext cx="1752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67400" y="2514600"/>
          <a:ext cx="27432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03"/>
                <a:gridCol w="1724297"/>
              </a:tblGrid>
              <a:tr h="595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DriverObject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8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IRP_MJ_xxx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DriverDispatchxxx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AddDevice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DeviceAdd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DriverUnload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Unload()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335280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DriverEntry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28600" y="3581401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9718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 Manager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8229600" cy="1143000"/>
          </a:xfrm>
        </p:spPr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en-US" sz="2400" dirty="0" smtClean="0"/>
              <a:t>How does a WDM driver work?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2743200"/>
          <a:ext cx="27432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03"/>
                <a:gridCol w="1724297"/>
              </a:tblGrid>
              <a:tr h="595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DriverObject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8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IRP_MJ_xxx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IopInvalidDeviceRequest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AddDevice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NULL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DriverUnload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NULL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7391400" y="36576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00600" y="2743200"/>
          <a:ext cx="2590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298"/>
                <a:gridCol w="1628502"/>
              </a:tblGrid>
              <a:tr h="595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DriverObject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8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IRP_MJ_xxx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ndisDummyIrpHandler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AddDevice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ndisPnPAddDevice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DriverUnload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ndisMUnloadEx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304800" y="3581401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29718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 Manager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en-US" sz="2400" dirty="0" smtClean="0"/>
              <a:t>What happens in a miniport (For </a:t>
            </a:r>
            <a:r>
              <a:rPr lang="en-US" sz="2400" dirty="0" err="1" smtClean="0"/>
              <a:t>eg</a:t>
            </a:r>
            <a:r>
              <a:rPr lang="en-US" sz="2400" dirty="0" smtClean="0"/>
              <a:t>: NDIS)?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191000" y="3733801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1000" y="34290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Initialize()</a:t>
            </a:r>
          </a:p>
          <a:p>
            <a:r>
              <a:rPr lang="en-US" sz="1400" dirty="0" smtClean="0"/>
              <a:t>Halt()</a:t>
            </a:r>
          </a:p>
          <a:p>
            <a:r>
              <a:rPr lang="en-US" sz="1400" dirty="0" smtClean="0"/>
              <a:t>Send()</a:t>
            </a:r>
          </a:p>
          <a:p>
            <a:r>
              <a:rPr lang="en-US" sz="1400" dirty="0" smtClean="0"/>
              <a:t>Receive()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5257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NdisMRegisterMiniportDriver</a:t>
            </a:r>
            <a:endParaRPr lang="en-US" sz="1400" b="1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rot="16200000" flipV="1">
            <a:off x="4000500" y="46101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2743200"/>
          <a:ext cx="27432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03"/>
                <a:gridCol w="1724297"/>
              </a:tblGrid>
              <a:tr h="595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DriverObject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8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IRP_MJ_xxx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IopInvalidDeviceRequest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AddDevice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NULL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DriverUnload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NULL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7391400" y="36576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00600" y="2743200"/>
          <a:ext cx="2590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298"/>
                <a:gridCol w="1628502"/>
              </a:tblGrid>
              <a:tr h="595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DriverObject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8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IRP_MJ_xxx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FxDevice</a:t>
                      </a:r>
                      <a:r>
                        <a:rPr lang="en-US" sz="1200" dirty="0" smtClean="0"/>
                        <a:t>::Dispatch()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AddDevice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FxDriver</a:t>
                      </a:r>
                      <a:r>
                        <a:rPr lang="en-US" sz="1200" dirty="0" smtClean="0"/>
                        <a:t>::</a:t>
                      </a:r>
                      <a:r>
                        <a:rPr lang="en-US" sz="1200" dirty="0" err="1" smtClean="0"/>
                        <a:t>AddDevice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DriverUnload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FxStubDriverUnload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304800" y="3581401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29718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 Manager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en-US" sz="2400" dirty="0" smtClean="0"/>
              <a:t>What happens in the framework?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191000" y="3733801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24800" y="3667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EvtDeviceXxx</a:t>
            </a:r>
            <a:r>
              <a:rPr lang="en-US" sz="1400" dirty="0" smtClean="0"/>
              <a:t>()</a:t>
            </a:r>
          </a:p>
          <a:p>
            <a:r>
              <a:rPr lang="en-US" sz="1400" dirty="0" err="1" smtClean="0"/>
              <a:t>EvtIoXxx</a:t>
            </a:r>
            <a:r>
              <a:rPr lang="en-US" sz="1400" dirty="0" smtClean="0"/>
              <a:t>()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5257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WdfDriverCreate</a:t>
            </a:r>
            <a:endParaRPr lang="en-US" sz="1400" b="1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rot="16200000" flipV="1">
            <a:off x="3981450" y="4629150"/>
            <a:ext cx="10668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2743200"/>
          <a:ext cx="27432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03"/>
                <a:gridCol w="1724297"/>
              </a:tblGrid>
              <a:tr h="595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DriverObject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8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IRP_MJ_xxx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IopInvalidDeviceRequest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AddDevice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NULL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DriverUnload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NULL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7391400" y="36576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00600" y="2743200"/>
          <a:ext cx="2590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298"/>
                <a:gridCol w="1628502"/>
              </a:tblGrid>
              <a:tr h="595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DriverObject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8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IRP_MJ_xxx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ndisIrpHandler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AddDevice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ndisPnPAddDevice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39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DriverUnload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ndisMUnloadEx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304800" y="3581401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en-US" sz="2400" dirty="0" smtClean="0"/>
              <a:t>How do you make a miniport and WDF work together?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191000" y="3733801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1000" y="34290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Initialize()</a:t>
            </a:r>
          </a:p>
          <a:p>
            <a:r>
              <a:rPr lang="en-US" sz="1400" dirty="0" smtClean="0"/>
              <a:t>Halt()</a:t>
            </a:r>
          </a:p>
          <a:p>
            <a:r>
              <a:rPr lang="en-US" sz="1400" dirty="0" smtClean="0"/>
              <a:t>Send()</a:t>
            </a:r>
          </a:p>
          <a:p>
            <a:r>
              <a:rPr lang="en-US" sz="1400" dirty="0" smtClean="0"/>
              <a:t>Receive()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3981450" y="4629150"/>
            <a:ext cx="10668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525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NdisMRegisterMiniportDriver</a:t>
            </a:r>
            <a:r>
              <a:rPr lang="en-US" sz="1400" dirty="0" smtClean="0"/>
              <a:t>()</a:t>
            </a:r>
          </a:p>
          <a:p>
            <a:r>
              <a:rPr lang="en-US" sz="1400" b="1" dirty="0" err="1" smtClean="0"/>
              <a:t>WdfDriverCreate</a:t>
            </a:r>
            <a:r>
              <a:rPr lang="en-US" sz="1400" dirty="0" smtClean="0"/>
              <a:t> (</a:t>
            </a:r>
            <a:r>
              <a:rPr lang="en-US" sz="1400" b="1" dirty="0" err="1" smtClean="0"/>
              <a:t>WdfDriverInitNoDispatchOverride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010400" y="1524000"/>
            <a:ext cx="1981200" cy="426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Framework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/>
          <a:p>
            <a:r>
              <a:rPr lang="en-US" dirty="0" smtClean="0"/>
              <a:t>IRP flow in NDIS miniport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524000"/>
            <a:ext cx="2514600" cy="419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52400" y="27432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"/>
              </a:rPr>
              <a:t>IRP</a:t>
            </a:r>
            <a:endParaRPr lang="en-US" dirty="0">
              <a:latin typeface="Sego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33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"/>
              </a:rPr>
              <a:t>I/O Manager</a:t>
            </a:r>
            <a:endParaRPr lang="en-US" dirty="0">
              <a:latin typeface="Sego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167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"/>
              </a:rPr>
              <a:t>NDIS Port Library</a:t>
            </a:r>
            <a:endParaRPr lang="en-US" dirty="0">
              <a:latin typeface="Sego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1524000"/>
            <a:ext cx="2438400" cy="419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47244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/>
              </a:rPr>
              <a:t>NdisPowerDispatch</a:t>
            </a:r>
            <a:endParaRPr lang="en-US" dirty="0">
              <a:latin typeface="Sego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1816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/>
              </a:rPr>
              <a:t>NdisMUnloadEx</a:t>
            </a:r>
            <a:endParaRPr lang="en-US" dirty="0">
              <a:latin typeface="Sego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2590800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 pitchFamily="34" charset="0"/>
              </a:rPr>
              <a:t>NdisCreateIrpHandler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657600" y="2819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160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"/>
              </a:rPr>
              <a:t>Miniport Driver </a:t>
            </a:r>
            <a:endParaRPr lang="en-US" dirty="0">
              <a:latin typeface="Segoe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553200" y="2743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7315200" y="2057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</a:t>
            </a:r>
            <a:r>
              <a:rPr lang="en-US" dirty="0" smtClean="0">
                <a:latin typeface="Segoe" pitchFamily="34" charset="0"/>
              </a:rPr>
              <a:t>target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43434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" pitchFamily="34" charset="0"/>
              </a:rPr>
              <a:t>Timer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26670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 </a:t>
            </a:r>
            <a:r>
              <a:rPr lang="en-US" dirty="0" smtClean="0">
                <a:latin typeface="Segoe" pitchFamily="34" charset="0"/>
              </a:rPr>
              <a:t>target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5200" y="37338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 pitchFamily="34" charset="0"/>
              </a:rPr>
              <a:t>WorkItems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49530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Utility </a:t>
            </a:r>
            <a:r>
              <a:rPr lang="en-US" dirty="0" smtClean="0">
                <a:latin typeface="Segoe" pitchFamily="34" charset="0"/>
              </a:rPr>
              <a:t>Objects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162800" y="1981200"/>
            <a:ext cx="1600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162800" y="3581400"/>
            <a:ext cx="1600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19200" y="3200400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 pitchFamily="34" charset="0"/>
              </a:rPr>
              <a:t>NdisDeviceControlIrpHandler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19200" y="21336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 pitchFamily="34" charset="0"/>
              </a:rPr>
              <a:t>NdisCloseIrpHandler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19200" y="38100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/>
              </a:rPr>
              <a:t>NdisPnPDispatch</a:t>
            </a:r>
            <a:endParaRPr lang="en-US" dirty="0">
              <a:latin typeface="Sego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19200" y="4267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/>
              </a:rPr>
              <a:t>NdisWMIDispatch</a:t>
            </a:r>
            <a:endParaRPr lang="en-US" dirty="0">
              <a:latin typeface="Sego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000" y="2438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 pitchFamily="34" charset="0"/>
              </a:rPr>
              <a:t>MpDriverUnload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1000" y="3124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 pitchFamily="34" charset="0"/>
              </a:rPr>
              <a:t>MpOIDRequest</a:t>
            </a:r>
            <a:endParaRPr lang="en-US" dirty="0">
              <a:latin typeface="Segoe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91000" y="3810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" pitchFamily="34" charset="0"/>
              </a:rPr>
              <a:t>MpDevicePnpEvent</a:t>
            </a:r>
            <a:endParaRPr lang="en-US" dirty="0">
              <a:latin typeface="Sego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framework communicate with the lower device stack?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590800"/>
            <a:ext cx="76962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Driver calls </a:t>
            </a:r>
            <a:r>
              <a:rPr lang="en-US" b="1" dirty="0" err="1" smtClean="0">
                <a:solidFill>
                  <a:schemeClr val="tx1"/>
                </a:solidFill>
              </a:rPr>
              <a:t>WdfDeviceMiniportCreate</a:t>
            </a:r>
            <a:r>
              <a:rPr lang="en-US" dirty="0" smtClean="0">
                <a:solidFill>
                  <a:schemeClr val="tx1"/>
                </a:solidFill>
              </a:rPr>
              <a:t> (…,FDO, </a:t>
            </a:r>
            <a:r>
              <a:rPr lang="en-US" i="1" dirty="0" err="1" smtClean="0">
                <a:solidFill>
                  <a:schemeClr val="tx1"/>
                </a:solidFill>
              </a:rPr>
              <a:t>AttachedDeviceObject</a:t>
            </a:r>
            <a:r>
              <a:rPr lang="en-US" dirty="0" smtClean="0">
                <a:solidFill>
                  <a:schemeClr val="tx1"/>
                </a:solidFill>
              </a:rPr>
              <a:t>, PDO …)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800600"/>
            <a:ext cx="76962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"/>
              </a:rPr>
              <a:t>Frameworks creates an I/O target object to communicate with the lower device stack using the passed-in </a:t>
            </a:r>
            <a:r>
              <a:rPr lang="en-US" i="1" dirty="0" err="1" smtClean="0">
                <a:solidFill>
                  <a:schemeClr val="tx1"/>
                </a:solidFill>
                <a:latin typeface="Segoe"/>
              </a:rPr>
              <a:t>AttachedDeviceObject</a:t>
            </a:r>
            <a:r>
              <a:rPr lang="en-US" dirty="0" smtClean="0">
                <a:solidFill>
                  <a:schemeClr val="tx1"/>
                </a:solidFill>
                <a:latin typeface="Segoe"/>
              </a:rPr>
              <a:t>  </a:t>
            </a:r>
            <a:endParaRPr lang="en-US" dirty="0">
              <a:solidFill>
                <a:schemeClr val="tx1"/>
              </a:solidFill>
              <a:latin typeface="Segoe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91000" y="3657600"/>
            <a:ext cx="484632" cy="1130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w to Use KMDF in Miniport Drivers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How to Use KMDF in Miniport Drivers_3.pptx</Template>
  <TotalTime>0</TotalTime>
  <Words>1642</Words>
  <Application>Microsoft Office PowerPoint</Application>
  <PresentationFormat>On-screen Show (4:3)</PresentationFormat>
  <Paragraphs>480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How to Use KMDF in Miniport Drivers_3</vt:lpstr>
      <vt:lpstr>Slide 1</vt:lpstr>
      <vt:lpstr>Using KMDF in Miniport Drivers</vt:lpstr>
      <vt:lpstr>Agenda</vt:lpstr>
      <vt:lpstr>How does a WDM driver work?</vt:lpstr>
      <vt:lpstr>What happens in a miniport (For eg: NDIS)?</vt:lpstr>
      <vt:lpstr>What happens in the framework?</vt:lpstr>
      <vt:lpstr>How do you make a miniport and WDF work together?</vt:lpstr>
      <vt:lpstr>IRP flow in NDIS miniport</vt:lpstr>
      <vt:lpstr>How does the framework communicate with the lower device stack?</vt:lpstr>
      <vt:lpstr>NDIS Miniport Code Snippets</vt:lpstr>
      <vt:lpstr>Overriding the dispatch table</vt:lpstr>
      <vt:lpstr>Creating the miniport device object</vt:lpstr>
      <vt:lpstr>Deleting the miniport device object </vt:lpstr>
      <vt:lpstr>Unbinding and freeing the framework driver resources</vt:lpstr>
      <vt:lpstr>KMDF NDIS miniport sample in WDK</vt:lpstr>
      <vt:lpstr>Avstream Minidriver Code Snippets</vt:lpstr>
      <vt:lpstr>Overriding the dispatch table</vt:lpstr>
      <vt:lpstr>Creating the miniport device object</vt:lpstr>
      <vt:lpstr>Deleting the miniport device object </vt:lpstr>
      <vt:lpstr>Unbinding and freeing the framework driver resources</vt:lpstr>
      <vt:lpstr>Framework features that miniport drivers can use</vt:lpstr>
      <vt:lpstr>Benefits of Framework I/O Targets</vt:lpstr>
      <vt:lpstr>Benefits of Framework USB Targets </vt:lpstr>
      <vt:lpstr>Code snippet showing USB target usage in a miniport</vt:lpstr>
      <vt:lpstr>Creating and Initializing the WDFUSBTARGETDEVICE </vt:lpstr>
      <vt:lpstr>Benefits of using Framework DMA</vt:lpstr>
      <vt:lpstr>Benefits of using framework deferred processing objects – Workitems, Timers, DPC’s</vt:lpstr>
      <vt:lpstr>Utility objects</vt:lpstr>
      <vt:lpstr>Diagnosing and debugging support</vt:lpstr>
      <vt:lpstr>Framework features which miniport drivers can’t use </vt:lpstr>
      <vt:lpstr>Call to Action</vt:lpstr>
      <vt:lpstr>Additional Resources</vt:lpstr>
      <vt:lpstr>WDF DDC 2008 Sessions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2009-06-11T21:52:39Z</dcterms:created>
  <dcterms:modified xsi:type="dcterms:W3CDTF">2009-06-11T21:52:49Z</dcterms:modified>
</cp:coreProperties>
</file>