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20"/>
  </p:notesMasterIdLst>
  <p:sldIdLst>
    <p:sldId id="256" r:id="rId2"/>
    <p:sldId id="271" r:id="rId3"/>
    <p:sldId id="272" r:id="rId4"/>
    <p:sldId id="273" r:id="rId5"/>
    <p:sldId id="274" r:id="rId6"/>
    <p:sldId id="257" r:id="rId7"/>
    <p:sldId id="258" r:id="rId8"/>
    <p:sldId id="263" r:id="rId9"/>
    <p:sldId id="259" r:id="rId10"/>
    <p:sldId id="260" r:id="rId11"/>
    <p:sldId id="262" r:id="rId12"/>
    <p:sldId id="261" r:id="rId13"/>
    <p:sldId id="266" r:id="rId14"/>
    <p:sldId id="264" r:id="rId15"/>
    <p:sldId id="265" r:id="rId16"/>
    <p:sldId id="269" r:id="rId17"/>
    <p:sldId id="267" r:id="rId18"/>
    <p:sldId id="268" r:id="rId1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84444" autoAdjust="0"/>
  </p:normalViewPr>
  <p:slideViewPr>
    <p:cSldViewPr>
      <p:cViewPr varScale="1">
        <p:scale>
          <a:sx n="93" d="100"/>
          <a:sy n="93" d="100"/>
        </p:scale>
        <p:origin x="-1584" y="-96"/>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276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563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GB"/>
          </a:p>
        </p:txBody>
      </p:sp>
      <p:sp>
        <p:nvSpPr>
          <p:cNvPr id="563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7E44DB0A-BA75-4C60-9AE8-F1C7297817F6}"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44DB0A-BA75-4C60-9AE8-F1C7297817F6}"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8327B5-44B7-406D-9C88-0A336D03F2D0}" type="slidenum">
              <a:rPr lang="en-GB"/>
              <a:pPr/>
              <a:t>10</a:t>
            </a:fld>
            <a:endParaRPr lang="en-GB"/>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3AB9E5-7E61-46BF-948E-5C166C0137DE}" type="slidenum">
              <a:rPr lang="en-GB"/>
              <a:pPr/>
              <a:t>11</a:t>
            </a:fld>
            <a:endParaRPr lang="en-GB"/>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29E77C-75BF-4E1D-9C34-9053F9D21112}" type="slidenum">
              <a:rPr lang="en-GB"/>
              <a:pPr/>
              <a:t>12</a:t>
            </a:fld>
            <a:endParaRPr lang="en-GB"/>
          </a:p>
        </p:txBody>
      </p:sp>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29A907-8DE5-4551-B49D-4222297517A7}" type="slidenum">
              <a:rPr lang="en-GB"/>
              <a:pPr/>
              <a:t>13</a:t>
            </a:fld>
            <a:endParaRPr lang="en-GB"/>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a:xfrm>
            <a:off x="685800" y="4267200"/>
            <a:ext cx="5486400" cy="4114800"/>
          </a:xfrm>
        </p:spPr>
        <p:txBody>
          <a:bodyPr/>
          <a:lstStyle/>
          <a:p>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C898B-EA38-4EBA-80C4-F5F0FD55FAB6}" type="slidenum">
              <a:rPr lang="en-GB"/>
              <a:pPr/>
              <a:t>14</a:t>
            </a:fld>
            <a:endParaRPr lang="en-GB"/>
          </a:p>
        </p:txBody>
      </p:sp>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44DB0A-BA75-4C60-9AE8-F1C7297817F6}"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695D80-AA24-45B1-92D3-4461FB450EAA}" type="slidenum">
              <a:rPr lang="en-GB"/>
              <a:pPr/>
              <a:t>16</a:t>
            </a:fld>
            <a:endParaRPr lang="en-GB"/>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44DB0A-BA75-4C60-9AE8-F1C7297817F6}"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B2D76D-9F41-4DED-90E7-B4299EF8A237}" type="slidenum">
              <a:rPr lang="en-GB"/>
              <a:pPr/>
              <a:t>18</a:t>
            </a:fld>
            <a:endParaRPr lang="en-GB"/>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44DB0A-BA75-4C60-9AE8-F1C7297817F6}"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44DB0A-BA75-4C60-9AE8-F1C7297817F6}"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44DB0A-BA75-4C60-9AE8-F1C7297817F6}"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44DB0A-BA75-4C60-9AE8-F1C7297817F6}"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C249E-2360-4B98-AE21-5FA07AFE3C7D}" type="slidenum">
              <a:rPr lang="en-GB"/>
              <a:pPr/>
              <a:t>6</a:t>
            </a:fld>
            <a:endParaRPr lang="en-GB"/>
          </a:p>
        </p:txBody>
      </p:sp>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FAFE1A-0269-41B3-A445-BDF503B595C2}" type="slidenum">
              <a:rPr lang="en-GB"/>
              <a:pPr/>
              <a:t>7</a:t>
            </a:fld>
            <a:endParaRPr lang="en-GB"/>
          </a:p>
        </p:txBody>
      </p:sp>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B6FAA7-2EDD-4BD4-B40D-67F3272BBF06}" type="slidenum">
              <a:rPr lang="en-GB"/>
              <a:pPr/>
              <a:t>8</a:t>
            </a:fld>
            <a:endParaRPr lang="en-GB"/>
          </a:p>
        </p:txBody>
      </p:sp>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a:xfrm>
            <a:off x="609600" y="4343400"/>
            <a:ext cx="5486400" cy="4114800"/>
          </a:xfrm>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8FA439-EF42-433F-BCD8-F72B6ADCC764}" type="slidenum">
              <a:rPr lang="en-GB"/>
              <a:pPr/>
              <a:t>9</a:t>
            </a:fld>
            <a:endParaRPr lang="en-GB"/>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xfrm>
            <a:off x="609600" y="4343400"/>
            <a:ext cx="5486400" cy="4114800"/>
          </a:xfrm>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222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GB"/>
              <a:t>Click to edit Master title style</a:t>
            </a:r>
          </a:p>
        </p:txBody>
      </p:sp>
      <p:sp>
        <p:nvSpPr>
          <p:cNvPr id="5222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GB"/>
              <a:t>Click to edit Master subtitle style</a:t>
            </a:r>
          </a:p>
        </p:txBody>
      </p:sp>
      <p:sp>
        <p:nvSpPr>
          <p:cNvPr id="5222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en-US"/>
          </a:p>
        </p:txBody>
      </p:sp>
      <p:sp>
        <p:nvSpPr>
          <p:cNvPr id="52229" name="Rectangle 5"/>
          <p:cNvSpPr>
            <a:spLocks noGrp="1" noChangeArrowheads="1"/>
          </p:cNvSpPr>
          <p:nvPr>
            <p:ph type="ftr" sz="quarter" idx="3"/>
          </p:nvPr>
        </p:nvSpPr>
        <p:spPr/>
        <p:txBody>
          <a:bodyPr/>
          <a:lstStyle>
            <a:lvl1pPr>
              <a:defRPr/>
            </a:lvl1pPr>
          </a:lstStyle>
          <a:p>
            <a:r>
              <a:rPr lang="en-GB"/>
              <a:t>Vista MUP changes</a:t>
            </a:r>
          </a:p>
        </p:txBody>
      </p:sp>
      <p:sp>
        <p:nvSpPr>
          <p:cNvPr id="52230" name="Rectangle 6"/>
          <p:cNvSpPr>
            <a:spLocks noGrp="1" noChangeArrowheads="1"/>
          </p:cNvSpPr>
          <p:nvPr>
            <p:ph type="sldNum" sz="quarter" idx="4"/>
          </p:nvPr>
        </p:nvSpPr>
        <p:spPr/>
        <p:txBody>
          <a:bodyPr/>
          <a:lstStyle>
            <a:lvl1pPr>
              <a:defRPr/>
            </a:lvl1pPr>
          </a:lstStyle>
          <a:p>
            <a:fld id="{A3ED3E31-91C4-4077-88BF-BB7B07D9C499}" type="slidenum">
              <a:rPr lang="en-GB"/>
              <a:pPr/>
              <a:t>‹#›</a:t>
            </a:fld>
            <a:endParaRPr lang="en-GB"/>
          </a:p>
        </p:txBody>
      </p:sp>
      <p:sp>
        <p:nvSpPr>
          <p:cNvPr id="52231" name="Rectangle 7"/>
          <p:cNvSpPr>
            <a:spLocks noGrp="1" noChangeArrowheads="1"/>
          </p:cNvSpPr>
          <p:nvPr>
            <p:ph type="dt" sz="quarter" idx="2"/>
          </p:nvPr>
        </p:nvSpPr>
        <p:spPr/>
        <p:txBody>
          <a:bodyPr/>
          <a:lstStyle>
            <a:lvl1pPr>
              <a:defRPr/>
            </a:lvl1pPr>
          </a:lstStyle>
          <a:p>
            <a:r>
              <a:rPr lang="en-GB"/>
              <a:t>May 18, 2007</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a:t>May 18, 2007</a:t>
            </a:r>
          </a:p>
        </p:txBody>
      </p:sp>
      <p:sp>
        <p:nvSpPr>
          <p:cNvPr id="5" name="Footer Placeholder 4"/>
          <p:cNvSpPr>
            <a:spLocks noGrp="1"/>
          </p:cNvSpPr>
          <p:nvPr>
            <p:ph type="ftr" sz="quarter" idx="11"/>
          </p:nvPr>
        </p:nvSpPr>
        <p:spPr/>
        <p:txBody>
          <a:bodyPr/>
          <a:lstStyle>
            <a:lvl1pPr>
              <a:defRPr/>
            </a:lvl1pPr>
          </a:lstStyle>
          <a:p>
            <a:r>
              <a:rPr lang="en-GB"/>
              <a:t>Vista MUP changes</a:t>
            </a:r>
          </a:p>
        </p:txBody>
      </p:sp>
      <p:sp>
        <p:nvSpPr>
          <p:cNvPr id="6" name="Slide Number Placeholder 5"/>
          <p:cNvSpPr>
            <a:spLocks noGrp="1"/>
          </p:cNvSpPr>
          <p:nvPr>
            <p:ph type="sldNum" sz="quarter" idx="12"/>
          </p:nvPr>
        </p:nvSpPr>
        <p:spPr/>
        <p:txBody>
          <a:bodyPr/>
          <a:lstStyle>
            <a:lvl1pPr>
              <a:defRPr/>
            </a:lvl1pPr>
          </a:lstStyle>
          <a:p>
            <a:fld id="{5004C23F-33EF-426C-B302-6F81BFFD57E6}"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a:t>May 18, 2007</a:t>
            </a:r>
          </a:p>
        </p:txBody>
      </p:sp>
      <p:sp>
        <p:nvSpPr>
          <p:cNvPr id="5" name="Footer Placeholder 4"/>
          <p:cNvSpPr>
            <a:spLocks noGrp="1"/>
          </p:cNvSpPr>
          <p:nvPr>
            <p:ph type="ftr" sz="quarter" idx="11"/>
          </p:nvPr>
        </p:nvSpPr>
        <p:spPr/>
        <p:txBody>
          <a:bodyPr/>
          <a:lstStyle>
            <a:lvl1pPr>
              <a:defRPr/>
            </a:lvl1pPr>
          </a:lstStyle>
          <a:p>
            <a:r>
              <a:rPr lang="en-GB"/>
              <a:t>Vista MUP changes</a:t>
            </a:r>
          </a:p>
        </p:txBody>
      </p:sp>
      <p:sp>
        <p:nvSpPr>
          <p:cNvPr id="6" name="Slide Number Placeholder 5"/>
          <p:cNvSpPr>
            <a:spLocks noGrp="1"/>
          </p:cNvSpPr>
          <p:nvPr>
            <p:ph type="sldNum" sz="quarter" idx="12"/>
          </p:nvPr>
        </p:nvSpPr>
        <p:spPr/>
        <p:txBody>
          <a:bodyPr/>
          <a:lstStyle>
            <a:lvl1pPr>
              <a:defRPr/>
            </a:lvl1pPr>
          </a:lstStyle>
          <a:p>
            <a:fld id="{756853FC-A67A-4378-8BAD-8A0DD0446ADE}"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a:t>May 18, 2007</a:t>
            </a:r>
          </a:p>
        </p:txBody>
      </p:sp>
      <p:sp>
        <p:nvSpPr>
          <p:cNvPr id="5" name="Footer Placeholder 4"/>
          <p:cNvSpPr>
            <a:spLocks noGrp="1"/>
          </p:cNvSpPr>
          <p:nvPr>
            <p:ph type="ftr" sz="quarter" idx="11"/>
          </p:nvPr>
        </p:nvSpPr>
        <p:spPr/>
        <p:txBody>
          <a:bodyPr/>
          <a:lstStyle>
            <a:lvl1pPr>
              <a:defRPr/>
            </a:lvl1pPr>
          </a:lstStyle>
          <a:p>
            <a:r>
              <a:rPr lang="en-GB"/>
              <a:t>Vista MUP changes</a:t>
            </a:r>
          </a:p>
        </p:txBody>
      </p:sp>
      <p:sp>
        <p:nvSpPr>
          <p:cNvPr id="6" name="Slide Number Placeholder 5"/>
          <p:cNvSpPr>
            <a:spLocks noGrp="1"/>
          </p:cNvSpPr>
          <p:nvPr>
            <p:ph type="sldNum" sz="quarter" idx="12"/>
          </p:nvPr>
        </p:nvSpPr>
        <p:spPr/>
        <p:txBody>
          <a:bodyPr/>
          <a:lstStyle>
            <a:lvl1pPr>
              <a:defRPr/>
            </a:lvl1pPr>
          </a:lstStyle>
          <a:p>
            <a:fld id="{8EC0E034-DE2B-41BA-8799-3CE24B15E35E}"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t>May 18, 2007</a:t>
            </a:r>
          </a:p>
        </p:txBody>
      </p:sp>
      <p:sp>
        <p:nvSpPr>
          <p:cNvPr id="5" name="Footer Placeholder 4"/>
          <p:cNvSpPr>
            <a:spLocks noGrp="1"/>
          </p:cNvSpPr>
          <p:nvPr>
            <p:ph type="ftr" sz="quarter" idx="11"/>
          </p:nvPr>
        </p:nvSpPr>
        <p:spPr/>
        <p:txBody>
          <a:bodyPr/>
          <a:lstStyle>
            <a:lvl1pPr>
              <a:defRPr/>
            </a:lvl1pPr>
          </a:lstStyle>
          <a:p>
            <a:r>
              <a:rPr lang="en-GB"/>
              <a:t>Vista MUP changes</a:t>
            </a:r>
          </a:p>
        </p:txBody>
      </p:sp>
      <p:sp>
        <p:nvSpPr>
          <p:cNvPr id="6" name="Slide Number Placeholder 5"/>
          <p:cNvSpPr>
            <a:spLocks noGrp="1"/>
          </p:cNvSpPr>
          <p:nvPr>
            <p:ph type="sldNum" sz="quarter" idx="12"/>
          </p:nvPr>
        </p:nvSpPr>
        <p:spPr/>
        <p:txBody>
          <a:bodyPr/>
          <a:lstStyle>
            <a:lvl1pPr>
              <a:defRPr/>
            </a:lvl1pPr>
          </a:lstStyle>
          <a:p>
            <a:fld id="{0DEFCC16-73F0-4700-BB44-C2B12004BC97}"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GB"/>
              <a:t>May 18, 2007</a:t>
            </a:r>
          </a:p>
        </p:txBody>
      </p:sp>
      <p:sp>
        <p:nvSpPr>
          <p:cNvPr id="6" name="Footer Placeholder 5"/>
          <p:cNvSpPr>
            <a:spLocks noGrp="1"/>
          </p:cNvSpPr>
          <p:nvPr>
            <p:ph type="ftr" sz="quarter" idx="11"/>
          </p:nvPr>
        </p:nvSpPr>
        <p:spPr/>
        <p:txBody>
          <a:bodyPr/>
          <a:lstStyle>
            <a:lvl1pPr>
              <a:defRPr/>
            </a:lvl1pPr>
          </a:lstStyle>
          <a:p>
            <a:r>
              <a:rPr lang="en-GB"/>
              <a:t>Vista MUP changes</a:t>
            </a:r>
          </a:p>
        </p:txBody>
      </p:sp>
      <p:sp>
        <p:nvSpPr>
          <p:cNvPr id="7" name="Slide Number Placeholder 6"/>
          <p:cNvSpPr>
            <a:spLocks noGrp="1"/>
          </p:cNvSpPr>
          <p:nvPr>
            <p:ph type="sldNum" sz="quarter" idx="12"/>
          </p:nvPr>
        </p:nvSpPr>
        <p:spPr/>
        <p:txBody>
          <a:bodyPr/>
          <a:lstStyle>
            <a:lvl1pPr>
              <a:defRPr/>
            </a:lvl1pPr>
          </a:lstStyle>
          <a:p>
            <a:fld id="{2F6FD3E5-5EA2-41CD-B619-F9D8A10E40A8}"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GB"/>
              <a:t>May 18, 2007</a:t>
            </a:r>
          </a:p>
        </p:txBody>
      </p:sp>
      <p:sp>
        <p:nvSpPr>
          <p:cNvPr id="8" name="Footer Placeholder 7"/>
          <p:cNvSpPr>
            <a:spLocks noGrp="1"/>
          </p:cNvSpPr>
          <p:nvPr>
            <p:ph type="ftr" sz="quarter" idx="11"/>
          </p:nvPr>
        </p:nvSpPr>
        <p:spPr/>
        <p:txBody>
          <a:bodyPr/>
          <a:lstStyle>
            <a:lvl1pPr>
              <a:defRPr/>
            </a:lvl1pPr>
          </a:lstStyle>
          <a:p>
            <a:r>
              <a:rPr lang="en-GB"/>
              <a:t>Vista MUP changes</a:t>
            </a:r>
          </a:p>
        </p:txBody>
      </p:sp>
      <p:sp>
        <p:nvSpPr>
          <p:cNvPr id="9" name="Slide Number Placeholder 8"/>
          <p:cNvSpPr>
            <a:spLocks noGrp="1"/>
          </p:cNvSpPr>
          <p:nvPr>
            <p:ph type="sldNum" sz="quarter" idx="12"/>
          </p:nvPr>
        </p:nvSpPr>
        <p:spPr/>
        <p:txBody>
          <a:bodyPr/>
          <a:lstStyle>
            <a:lvl1pPr>
              <a:defRPr/>
            </a:lvl1pPr>
          </a:lstStyle>
          <a:p>
            <a:fld id="{1EC3478C-8E5B-4F11-9BCB-7BE2672CAD8E}"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GB"/>
              <a:t>May 18, 2007</a:t>
            </a:r>
          </a:p>
        </p:txBody>
      </p:sp>
      <p:sp>
        <p:nvSpPr>
          <p:cNvPr id="4" name="Footer Placeholder 3"/>
          <p:cNvSpPr>
            <a:spLocks noGrp="1"/>
          </p:cNvSpPr>
          <p:nvPr>
            <p:ph type="ftr" sz="quarter" idx="11"/>
          </p:nvPr>
        </p:nvSpPr>
        <p:spPr/>
        <p:txBody>
          <a:bodyPr/>
          <a:lstStyle>
            <a:lvl1pPr>
              <a:defRPr/>
            </a:lvl1pPr>
          </a:lstStyle>
          <a:p>
            <a:r>
              <a:rPr lang="en-GB"/>
              <a:t>Vista MUP changes</a:t>
            </a:r>
          </a:p>
        </p:txBody>
      </p:sp>
      <p:sp>
        <p:nvSpPr>
          <p:cNvPr id="5" name="Slide Number Placeholder 4"/>
          <p:cNvSpPr>
            <a:spLocks noGrp="1"/>
          </p:cNvSpPr>
          <p:nvPr>
            <p:ph type="sldNum" sz="quarter" idx="12"/>
          </p:nvPr>
        </p:nvSpPr>
        <p:spPr/>
        <p:txBody>
          <a:bodyPr/>
          <a:lstStyle>
            <a:lvl1pPr>
              <a:defRPr/>
            </a:lvl1pPr>
          </a:lstStyle>
          <a:p>
            <a:fld id="{A4ED4AA4-F174-4D03-ACD1-9C8E8E1BA99F}"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a:t>May 18, 2007</a:t>
            </a:r>
          </a:p>
        </p:txBody>
      </p:sp>
      <p:sp>
        <p:nvSpPr>
          <p:cNvPr id="3" name="Footer Placeholder 2"/>
          <p:cNvSpPr>
            <a:spLocks noGrp="1"/>
          </p:cNvSpPr>
          <p:nvPr>
            <p:ph type="ftr" sz="quarter" idx="11"/>
          </p:nvPr>
        </p:nvSpPr>
        <p:spPr/>
        <p:txBody>
          <a:bodyPr/>
          <a:lstStyle>
            <a:lvl1pPr>
              <a:defRPr/>
            </a:lvl1pPr>
          </a:lstStyle>
          <a:p>
            <a:r>
              <a:rPr lang="en-GB"/>
              <a:t>Vista MUP changes</a:t>
            </a:r>
          </a:p>
        </p:txBody>
      </p:sp>
      <p:sp>
        <p:nvSpPr>
          <p:cNvPr id="4" name="Slide Number Placeholder 3"/>
          <p:cNvSpPr>
            <a:spLocks noGrp="1"/>
          </p:cNvSpPr>
          <p:nvPr>
            <p:ph type="sldNum" sz="quarter" idx="12"/>
          </p:nvPr>
        </p:nvSpPr>
        <p:spPr/>
        <p:txBody>
          <a:bodyPr/>
          <a:lstStyle>
            <a:lvl1pPr>
              <a:defRPr/>
            </a:lvl1pPr>
          </a:lstStyle>
          <a:p>
            <a:fld id="{1D83C440-6ACB-4056-9966-4436CE190C7D}"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May 18, 2007</a:t>
            </a:r>
          </a:p>
        </p:txBody>
      </p:sp>
      <p:sp>
        <p:nvSpPr>
          <p:cNvPr id="6" name="Footer Placeholder 5"/>
          <p:cNvSpPr>
            <a:spLocks noGrp="1"/>
          </p:cNvSpPr>
          <p:nvPr>
            <p:ph type="ftr" sz="quarter" idx="11"/>
          </p:nvPr>
        </p:nvSpPr>
        <p:spPr/>
        <p:txBody>
          <a:bodyPr/>
          <a:lstStyle>
            <a:lvl1pPr>
              <a:defRPr/>
            </a:lvl1pPr>
          </a:lstStyle>
          <a:p>
            <a:r>
              <a:rPr lang="en-GB"/>
              <a:t>Vista MUP changes</a:t>
            </a:r>
          </a:p>
        </p:txBody>
      </p:sp>
      <p:sp>
        <p:nvSpPr>
          <p:cNvPr id="7" name="Slide Number Placeholder 6"/>
          <p:cNvSpPr>
            <a:spLocks noGrp="1"/>
          </p:cNvSpPr>
          <p:nvPr>
            <p:ph type="sldNum" sz="quarter" idx="12"/>
          </p:nvPr>
        </p:nvSpPr>
        <p:spPr/>
        <p:txBody>
          <a:bodyPr/>
          <a:lstStyle>
            <a:lvl1pPr>
              <a:defRPr/>
            </a:lvl1pPr>
          </a:lstStyle>
          <a:p>
            <a:fld id="{0C7E3B04-8F28-42DC-926B-BE8B89A48C3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May 18, 2007</a:t>
            </a:r>
          </a:p>
        </p:txBody>
      </p:sp>
      <p:sp>
        <p:nvSpPr>
          <p:cNvPr id="6" name="Footer Placeholder 5"/>
          <p:cNvSpPr>
            <a:spLocks noGrp="1"/>
          </p:cNvSpPr>
          <p:nvPr>
            <p:ph type="ftr" sz="quarter" idx="11"/>
          </p:nvPr>
        </p:nvSpPr>
        <p:spPr/>
        <p:txBody>
          <a:bodyPr/>
          <a:lstStyle>
            <a:lvl1pPr>
              <a:defRPr/>
            </a:lvl1pPr>
          </a:lstStyle>
          <a:p>
            <a:r>
              <a:rPr lang="en-GB"/>
              <a:t>Vista MUP changes</a:t>
            </a:r>
          </a:p>
        </p:txBody>
      </p:sp>
      <p:sp>
        <p:nvSpPr>
          <p:cNvPr id="7" name="Slide Number Placeholder 6"/>
          <p:cNvSpPr>
            <a:spLocks noGrp="1"/>
          </p:cNvSpPr>
          <p:nvPr>
            <p:ph type="sldNum" sz="quarter" idx="12"/>
          </p:nvPr>
        </p:nvSpPr>
        <p:spPr/>
        <p:txBody>
          <a:bodyPr/>
          <a:lstStyle>
            <a:lvl1pPr>
              <a:defRPr/>
            </a:lvl1pPr>
          </a:lstStyle>
          <a:p>
            <a:fld id="{646F028D-44C9-4D61-BC6A-934FF070F11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5120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12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r>
              <a:rPr lang="en-GB"/>
              <a:t>May 18, 2007</a:t>
            </a:r>
          </a:p>
        </p:txBody>
      </p:sp>
      <p:sp>
        <p:nvSpPr>
          <p:cNvPr id="512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r>
              <a:rPr lang="en-GB"/>
              <a:t>Vista MUP changes</a:t>
            </a:r>
          </a:p>
        </p:txBody>
      </p:sp>
      <p:sp>
        <p:nvSpPr>
          <p:cNvPr id="512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B5F178D8-CF11-442D-AA50-7E18501CCD01}"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le:///\\server\shar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file:///\\server"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dirty="0" smtClean="0"/>
              <a:t>Windows Vista</a:t>
            </a:r>
            <a:r>
              <a:rPr lang="en-US" sz="900" dirty="0"/>
              <a:t>TM</a:t>
            </a:r>
            <a:r>
              <a:rPr lang="en-GB" dirty="0" smtClean="0"/>
              <a:t> </a:t>
            </a:r>
            <a:r>
              <a:rPr lang="en-GB" dirty="0"/>
              <a:t>MUP Changes</a:t>
            </a:r>
          </a:p>
        </p:txBody>
      </p:sp>
      <p:sp>
        <p:nvSpPr>
          <p:cNvPr id="2051" name="Rectangle 3"/>
          <p:cNvSpPr>
            <a:spLocks noGrp="1" noChangeArrowheads="1"/>
          </p:cNvSpPr>
          <p:nvPr>
            <p:ph type="subTitle" idx="1"/>
          </p:nvPr>
        </p:nvSpPr>
        <p:spPr/>
        <p:txBody>
          <a:bodyPr/>
          <a:lstStyle/>
          <a:p>
            <a:r>
              <a:rPr lang="en-GB" sz="2000"/>
              <a:t>Ramesh Shankar</a:t>
            </a:r>
          </a:p>
          <a:p>
            <a:r>
              <a:rPr lang="en-GB" sz="2000"/>
              <a:t>18 May 2007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E758E227-2C16-4517-9EBB-39A21C1A5487}" type="slidenum">
              <a:rPr lang="en-GB"/>
              <a:pPr/>
              <a:t>10</a:t>
            </a:fld>
            <a:endParaRPr lang="en-GB"/>
          </a:p>
        </p:txBody>
      </p:sp>
      <p:sp>
        <p:nvSpPr>
          <p:cNvPr id="60418" name="Rectangle 2"/>
          <p:cNvSpPr>
            <a:spLocks noGrp="1" noChangeArrowheads="1"/>
          </p:cNvSpPr>
          <p:nvPr>
            <p:ph type="title"/>
          </p:nvPr>
        </p:nvSpPr>
        <p:spPr/>
        <p:txBody>
          <a:bodyPr/>
          <a:lstStyle/>
          <a:p>
            <a:pPr algn="ctr"/>
            <a:r>
              <a:rPr lang="en-GB"/>
              <a:t>New Redirector Model</a:t>
            </a:r>
          </a:p>
        </p:txBody>
      </p:sp>
      <p:sp>
        <p:nvSpPr>
          <p:cNvPr id="60419" name="Rectangle 3"/>
          <p:cNvSpPr>
            <a:spLocks noGrp="1" noChangeArrowheads="1"/>
          </p:cNvSpPr>
          <p:nvPr>
            <p:ph type="body" idx="1"/>
          </p:nvPr>
        </p:nvSpPr>
        <p:spPr/>
        <p:txBody>
          <a:bodyPr/>
          <a:lstStyle/>
          <a:p>
            <a:pPr>
              <a:lnSpc>
                <a:spcPct val="90000"/>
              </a:lnSpc>
            </a:pPr>
            <a:r>
              <a:rPr lang="en-GB" sz="2800"/>
              <a:t>Redirector device name is symbolic link to MUP</a:t>
            </a:r>
          </a:p>
          <a:p>
            <a:pPr lvl="1">
              <a:lnSpc>
                <a:spcPct val="90000"/>
              </a:lnSpc>
            </a:pPr>
            <a:r>
              <a:rPr lang="en-GB" sz="2400"/>
              <a:t>All IO operations (not just create) go through MUP</a:t>
            </a:r>
          </a:p>
          <a:p>
            <a:pPr lvl="1">
              <a:lnSpc>
                <a:spcPct val="90000"/>
              </a:lnSpc>
            </a:pPr>
            <a:r>
              <a:rPr lang="en-GB" sz="2400"/>
              <a:t>Drive letter paths go though MUP as well</a:t>
            </a:r>
          </a:p>
          <a:p>
            <a:pPr>
              <a:lnSpc>
                <a:spcPct val="90000"/>
              </a:lnSpc>
            </a:pPr>
            <a:r>
              <a:rPr lang="en-GB" sz="2800"/>
              <a:t>FILE_OBJECT’s DEVICE_OBJECT is MUP</a:t>
            </a:r>
          </a:p>
          <a:p>
            <a:pPr lvl="1">
              <a:lnSpc>
                <a:spcPct val="90000"/>
              </a:lnSpc>
            </a:pPr>
            <a:r>
              <a:rPr lang="en-GB" sz="2400"/>
              <a:t>Can’t find redirector from FILE_OBJECT directly</a:t>
            </a:r>
          </a:p>
          <a:p>
            <a:pPr lvl="1">
              <a:lnSpc>
                <a:spcPct val="90000"/>
              </a:lnSpc>
            </a:pPr>
            <a:r>
              <a:rPr lang="en-GB" sz="2400"/>
              <a:t>Use FsRtlMupGetProviderInfoFromFileObject()</a:t>
            </a:r>
          </a:p>
          <a:p>
            <a:pPr>
              <a:lnSpc>
                <a:spcPct val="90000"/>
              </a:lnSpc>
            </a:pPr>
            <a:r>
              <a:rPr lang="en-GB" sz="2800"/>
              <a:t>MUP to redirector calls have APCs enabled</a:t>
            </a:r>
          </a:p>
          <a:p>
            <a:pPr lvl="1">
              <a:lnSpc>
                <a:spcPct val="90000"/>
              </a:lnSpc>
            </a:pPr>
            <a:r>
              <a:rPr lang="en-GB" sz="2400"/>
              <a:t>User threads may get suspended</a:t>
            </a:r>
          </a:p>
          <a:p>
            <a:pPr lvl="1">
              <a:lnSpc>
                <a:spcPct val="90000"/>
              </a:lnSpc>
            </a:pPr>
            <a:r>
              <a:rPr lang="en-GB" sz="2400"/>
              <a:t>Watch out for deadlocks</a:t>
            </a:r>
          </a:p>
        </p:txBody>
      </p:sp>
      <p:sp>
        <p:nvSpPr>
          <p:cNvPr id="60420"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B877FD76-DABA-4995-9915-03C838AA148D}" type="slidenum">
              <a:rPr lang="en-GB"/>
              <a:pPr/>
              <a:t>11</a:t>
            </a:fld>
            <a:endParaRPr lang="en-GB"/>
          </a:p>
        </p:txBody>
      </p:sp>
      <p:sp>
        <p:nvSpPr>
          <p:cNvPr id="65538" name="Rectangle 2"/>
          <p:cNvSpPr>
            <a:spLocks noGrp="1" noChangeArrowheads="1"/>
          </p:cNvSpPr>
          <p:nvPr>
            <p:ph type="title"/>
          </p:nvPr>
        </p:nvSpPr>
        <p:spPr/>
        <p:txBody>
          <a:bodyPr/>
          <a:lstStyle/>
          <a:p>
            <a:pPr algn="ctr"/>
            <a:r>
              <a:rPr lang="en-GB"/>
              <a:t>New Redirector Model</a:t>
            </a:r>
          </a:p>
        </p:txBody>
      </p:sp>
      <p:sp>
        <p:nvSpPr>
          <p:cNvPr id="65539" name="Rectangle 3"/>
          <p:cNvSpPr>
            <a:spLocks noGrp="1" noChangeArrowheads="1"/>
          </p:cNvSpPr>
          <p:nvPr>
            <p:ph type="body" idx="1"/>
          </p:nvPr>
        </p:nvSpPr>
        <p:spPr/>
        <p:txBody>
          <a:bodyPr/>
          <a:lstStyle/>
          <a:p>
            <a:pPr>
              <a:lnSpc>
                <a:spcPct val="90000"/>
              </a:lnSpc>
            </a:pPr>
            <a:r>
              <a:rPr lang="en-GB" sz="2800"/>
              <a:t>Filters see IO to DFS client </a:t>
            </a:r>
            <a:r>
              <a:rPr lang="en-GB" sz="2800" b="1" i="1"/>
              <a:t>and</a:t>
            </a:r>
            <a:r>
              <a:rPr lang="en-GB" sz="2800"/>
              <a:t> all Vista redirectors with one attachment</a:t>
            </a:r>
          </a:p>
          <a:p>
            <a:pPr lvl="1">
              <a:lnSpc>
                <a:spcPct val="90000"/>
              </a:lnSpc>
            </a:pPr>
            <a:r>
              <a:rPr lang="en-GB" sz="2400"/>
              <a:t>No “double filtering” issue  of DFS client and SMB</a:t>
            </a:r>
          </a:p>
          <a:p>
            <a:pPr lvl="1">
              <a:lnSpc>
                <a:spcPct val="90000"/>
              </a:lnSpc>
            </a:pPr>
            <a:r>
              <a:rPr lang="en-GB" sz="2400"/>
              <a:t>Redirectors using FsRtlRegisterUncProvider() require separate attachment as in XP/W2K3</a:t>
            </a:r>
          </a:p>
          <a:p>
            <a:pPr>
              <a:lnSpc>
                <a:spcPct val="90000"/>
              </a:lnSpc>
            </a:pPr>
            <a:r>
              <a:rPr lang="en-GB" sz="2800"/>
              <a:t>Attach to MUP, not to redirector by (hardcoded) name</a:t>
            </a:r>
          </a:p>
          <a:p>
            <a:pPr>
              <a:lnSpc>
                <a:spcPct val="90000"/>
              </a:lnSpc>
            </a:pPr>
            <a:r>
              <a:rPr lang="en-GB" sz="2800"/>
              <a:t>Must support (new) IRP_MJ_QUERY_INFORMATION, FileNetworkPhysicalNameInformation.</a:t>
            </a:r>
          </a:p>
        </p:txBody>
      </p:sp>
      <p:sp>
        <p:nvSpPr>
          <p:cNvPr id="65540"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E3D4FC04-AAB7-4B59-BF57-798E68C4D45A}" type="slidenum">
              <a:rPr lang="en-GB"/>
              <a:pPr/>
              <a:t>12</a:t>
            </a:fld>
            <a:endParaRPr lang="en-GB"/>
          </a:p>
        </p:txBody>
      </p:sp>
      <p:sp>
        <p:nvSpPr>
          <p:cNvPr id="63490" name="Rectangle 2"/>
          <p:cNvSpPr>
            <a:spLocks noGrp="1" noChangeArrowheads="1"/>
          </p:cNvSpPr>
          <p:nvPr>
            <p:ph type="title"/>
          </p:nvPr>
        </p:nvSpPr>
        <p:spPr/>
        <p:txBody>
          <a:bodyPr/>
          <a:lstStyle/>
          <a:p>
            <a:pPr algn="ctr"/>
            <a:r>
              <a:rPr lang="en-GB" sz="4000"/>
              <a:t>IOCTL_REDIR_QUERY_PATH_EX</a:t>
            </a:r>
          </a:p>
        </p:txBody>
      </p:sp>
      <p:sp>
        <p:nvSpPr>
          <p:cNvPr id="63491" name="Rectangle 3"/>
          <p:cNvSpPr>
            <a:spLocks noGrp="1" noChangeArrowheads="1"/>
          </p:cNvSpPr>
          <p:nvPr>
            <p:ph type="body" idx="1"/>
          </p:nvPr>
        </p:nvSpPr>
        <p:spPr/>
        <p:txBody>
          <a:bodyPr/>
          <a:lstStyle/>
          <a:p>
            <a:r>
              <a:rPr lang="en-GB"/>
              <a:t>Issued for redirector registering with FsRtlRegisterUncProviderEx()</a:t>
            </a:r>
          </a:p>
          <a:p>
            <a:r>
              <a:rPr lang="en-GB"/>
              <a:t>QUERY_PATH_REQUEST_EX structure</a:t>
            </a:r>
          </a:p>
          <a:p>
            <a:pPr lvl="1"/>
            <a:r>
              <a:rPr lang="en-GB"/>
              <a:t>EA buffer to pass credentials</a:t>
            </a:r>
          </a:p>
          <a:p>
            <a:pPr lvl="1"/>
            <a:r>
              <a:rPr lang="en-GB"/>
              <a:t>Request buffer != Response buffer</a:t>
            </a:r>
          </a:p>
          <a:p>
            <a:pPr lvl="1"/>
            <a:r>
              <a:rPr lang="en-GB"/>
              <a:t>Name in UNICODE_STRING</a:t>
            </a:r>
          </a:p>
          <a:p>
            <a:r>
              <a:rPr lang="en-GB"/>
              <a:t>Claim either </a:t>
            </a:r>
            <a:r>
              <a:rPr lang="en-GB">
                <a:hlinkClick r:id="rId3" action="ppaction://hlinkfile"/>
              </a:rPr>
              <a:t>\\server\share</a:t>
            </a:r>
            <a:r>
              <a:rPr lang="en-GB"/>
              <a:t> or </a:t>
            </a:r>
            <a:r>
              <a:rPr lang="en-GB">
                <a:hlinkClick r:id="rId4" action="ppaction://hlinkfile"/>
              </a:rPr>
              <a:t>\\server</a:t>
            </a:r>
            <a:endParaRPr lang="en-GB"/>
          </a:p>
        </p:txBody>
      </p:sp>
      <p:sp>
        <p:nvSpPr>
          <p:cNvPr id="63492"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B8E40C67-89B1-4B24-9D82-79340595B9B8}" type="slidenum">
              <a:rPr lang="en-GB"/>
              <a:pPr/>
              <a:t>13</a:t>
            </a:fld>
            <a:endParaRPr lang="en-GB"/>
          </a:p>
        </p:txBody>
      </p:sp>
      <p:sp>
        <p:nvSpPr>
          <p:cNvPr id="72706" name="Rectangle 2"/>
          <p:cNvSpPr>
            <a:spLocks noGrp="1" noChangeArrowheads="1"/>
          </p:cNvSpPr>
          <p:nvPr>
            <p:ph type="title"/>
          </p:nvPr>
        </p:nvSpPr>
        <p:spPr/>
        <p:txBody>
          <a:bodyPr/>
          <a:lstStyle/>
          <a:p>
            <a:pPr algn="ctr"/>
            <a:r>
              <a:rPr lang="en-GB" sz="4000"/>
              <a:t>IOCTL_REDIR_QUERY_PATH_EX</a:t>
            </a:r>
          </a:p>
        </p:txBody>
      </p:sp>
      <p:sp>
        <p:nvSpPr>
          <p:cNvPr id="72707" name="Rectangle 3"/>
          <p:cNvSpPr>
            <a:spLocks noGrp="1" noChangeArrowheads="1"/>
          </p:cNvSpPr>
          <p:nvPr>
            <p:ph type="body" idx="1"/>
          </p:nvPr>
        </p:nvSpPr>
        <p:spPr/>
        <p:txBody>
          <a:bodyPr/>
          <a:lstStyle/>
          <a:p>
            <a:pPr>
              <a:lnSpc>
                <a:spcPct val="80000"/>
              </a:lnSpc>
            </a:pPr>
            <a:r>
              <a:rPr lang="en-GB" sz="2800"/>
              <a:t>Use recommended NTSTATUS codes to fail prefix resolution</a:t>
            </a:r>
          </a:p>
          <a:p>
            <a:pPr lvl="1">
              <a:lnSpc>
                <a:spcPct val="80000"/>
              </a:lnSpc>
            </a:pPr>
            <a:r>
              <a:rPr lang="en-GB" sz="2400"/>
              <a:t>Map error encountered to one of recommended errors:</a:t>
            </a:r>
          </a:p>
          <a:p>
            <a:pPr lvl="2">
              <a:lnSpc>
                <a:spcPct val="80000"/>
              </a:lnSpc>
            </a:pPr>
            <a:r>
              <a:rPr lang="en-GB" sz="2000"/>
              <a:t>STATUS_BAD_NETWORK_PATH</a:t>
            </a:r>
          </a:p>
          <a:p>
            <a:pPr lvl="2">
              <a:lnSpc>
                <a:spcPct val="80000"/>
              </a:lnSpc>
            </a:pPr>
            <a:r>
              <a:rPr lang="en-GB" sz="2000"/>
              <a:t>STATUS_BAD_NETWORK_NAME</a:t>
            </a:r>
          </a:p>
          <a:p>
            <a:pPr lvl="2">
              <a:lnSpc>
                <a:spcPct val="80000"/>
              </a:lnSpc>
            </a:pPr>
            <a:r>
              <a:rPr lang="en-GB" sz="2000"/>
              <a:t>STATUS_LOGON_FAILURE</a:t>
            </a:r>
          </a:p>
          <a:p>
            <a:pPr lvl="2">
              <a:lnSpc>
                <a:spcPct val="80000"/>
              </a:lnSpc>
            </a:pPr>
            <a:r>
              <a:rPr lang="en-GB" sz="2000"/>
              <a:t>STATUS_ACCESS_DENIED</a:t>
            </a:r>
          </a:p>
          <a:p>
            <a:pPr lvl="2">
              <a:lnSpc>
                <a:spcPct val="80000"/>
              </a:lnSpc>
            </a:pPr>
            <a:r>
              <a:rPr lang="en-GB" sz="2000"/>
              <a:t>Few others</a:t>
            </a:r>
          </a:p>
          <a:p>
            <a:pPr lvl="1">
              <a:lnSpc>
                <a:spcPct val="80000"/>
              </a:lnSpc>
            </a:pPr>
            <a:r>
              <a:rPr lang="en-GB" sz="2400"/>
              <a:t>Surface STATUS_LOGON_FAILURE, STATUS_ACCESS_DENIED: serves as “feedback” to user</a:t>
            </a:r>
          </a:p>
        </p:txBody>
      </p:sp>
      <p:sp>
        <p:nvSpPr>
          <p:cNvPr id="72708"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D78387BA-676D-4773-8CFA-93ED35C7291B}" type="slidenum">
              <a:rPr lang="en-GB"/>
              <a:pPr/>
              <a:t>14</a:t>
            </a:fld>
            <a:endParaRPr lang="en-GB"/>
          </a:p>
        </p:txBody>
      </p:sp>
      <p:sp>
        <p:nvSpPr>
          <p:cNvPr id="69634" name="Rectangle 2"/>
          <p:cNvSpPr>
            <a:spLocks noGrp="1" noChangeArrowheads="1"/>
          </p:cNvSpPr>
          <p:nvPr>
            <p:ph type="title"/>
          </p:nvPr>
        </p:nvSpPr>
        <p:spPr/>
        <p:txBody>
          <a:bodyPr/>
          <a:lstStyle/>
          <a:p>
            <a:pPr algn="ctr"/>
            <a:r>
              <a:rPr lang="en-GB"/>
              <a:t>Vista “driver no-hang” support</a:t>
            </a:r>
          </a:p>
        </p:txBody>
      </p:sp>
      <p:sp>
        <p:nvSpPr>
          <p:cNvPr id="69635" name="Rectangle 3"/>
          <p:cNvSpPr>
            <a:spLocks noGrp="1" noChangeArrowheads="1"/>
          </p:cNvSpPr>
          <p:nvPr>
            <p:ph type="body" idx="1"/>
          </p:nvPr>
        </p:nvSpPr>
        <p:spPr/>
        <p:txBody>
          <a:bodyPr/>
          <a:lstStyle/>
          <a:p>
            <a:pPr>
              <a:lnSpc>
                <a:spcPct val="80000"/>
              </a:lnSpc>
            </a:pPr>
            <a:r>
              <a:rPr lang="en-GB" sz="2800"/>
              <a:t>Redirector support for IO cancellation:</a:t>
            </a:r>
          </a:p>
          <a:p>
            <a:pPr lvl="1">
              <a:lnSpc>
                <a:spcPct val="80000"/>
              </a:lnSpc>
            </a:pPr>
            <a:r>
              <a:rPr lang="en-GB" sz="2400"/>
              <a:t>Thread/process termination by app/user</a:t>
            </a:r>
          </a:p>
          <a:p>
            <a:pPr lvl="1">
              <a:lnSpc>
                <a:spcPct val="80000"/>
              </a:lnSpc>
            </a:pPr>
            <a:r>
              <a:rPr lang="en-GB" sz="2400"/>
              <a:t>Cancel synchronous or asynchronous IO</a:t>
            </a:r>
          </a:p>
          <a:p>
            <a:pPr lvl="2">
              <a:lnSpc>
                <a:spcPct val="80000"/>
              </a:lnSpc>
            </a:pPr>
            <a:r>
              <a:rPr lang="en-GB" sz="2000"/>
              <a:t>Creates can be cancelled</a:t>
            </a:r>
          </a:p>
          <a:p>
            <a:pPr>
              <a:lnSpc>
                <a:spcPct val="80000"/>
              </a:lnSpc>
            </a:pPr>
            <a:r>
              <a:rPr lang="en-GB" sz="2800"/>
              <a:t>MUP’s prefix resolution is “interruptible wait”</a:t>
            </a:r>
          </a:p>
          <a:p>
            <a:pPr>
              <a:lnSpc>
                <a:spcPct val="80000"/>
              </a:lnSpc>
            </a:pPr>
            <a:r>
              <a:rPr lang="en-GB" sz="2800"/>
              <a:t>FsRtlCancellableWaitForSingleObject(), FsRtlCancellableWaitForMultipleObjects()</a:t>
            </a:r>
          </a:p>
          <a:p>
            <a:pPr lvl="1">
              <a:lnSpc>
                <a:spcPct val="80000"/>
              </a:lnSpc>
            </a:pPr>
            <a:r>
              <a:rPr lang="en-GB" sz="2400"/>
              <a:t>“Interruptible wait” APIs.</a:t>
            </a:r>
          </a:p>
          <a:p>
            <a:pPr lvl="1">
              <a:lnSpc>
                <a:spcPct val="80000"/>
              </a:lnSpc>
            </a:pPr>
            <a:r>
              <a:rPr lang="en-GB" sz="2400"/>
              <a:t>Can be called with kernel APCs disabled.</a:t>
            </a:r>
          </a:p>
          <a:p>
            <a:pPr lvl="1">
              <a:lnSpc>
                <a:spcPct val="80000"/>
              </a:lnSpc>
            </a:pPr>
            <a:r>
              <a:rPr lang="en-GB" sz="2400"/>
              <a:t>Support both thread/process termination and IO cancellation.</a:t>
            </a:r>
          </a:p>
        </p:txBody>
      </p:sp>
      <p:sp>
        <p:nvSpPr>
          <p:cNvPr id="69636"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4241CF34-00F9-4FF5-8D7B-E06004A7F652}" type="slidenum">
              <a:rPr lang="en-GB"/>
              <a:pPr/>
              <a:t>15</a:t>
            </a:fld>
            <a:endParaRPr lang="en-GB"/>
          </a:p>
        </p:txBody>
      </p:sp>
      <p:sp>
        <p:nvSpPr>
          <p:cNvPr id="71682" name="Rectangle 2"/>
          <p:cNvSpPr>
            <a:spLocks noGrp="1" noChangeArrowheads="1"/>
          </p:cNvSpPr>
          <p:nvPr>
            <p:ph type="title"/>
          </p:nvPr>
        </p:nvSpPr>
        <p:spPr/>
        <p:txBody>
          <a:bodyPr/>
          <a:lstStyle/>
          <a:p>
            <a:pPr algn="ctr"/>
            <a:r>
              <a:rPr lang="en-GB"/>
              <a:t>Vista “driver no-hang” support</a:t>
            </a:r>
          </a:p>
        </p:txBody>
      </p:sp>
      <p:sp>
        <p:nvSpPr>
          <p:cNvPr id="71683" name="Rectangle 3"/>
          <p:cNvSpPr>
            <a:spLocks noGrp="1" noChangeArrowheads="1"/>
          </p:cNvSpPr>
          <p:nvPr>
            <p:ph type="body" idx="1"/>
          </p:nvPr>
        </p:nvSpPr>
        <p:spPr/>
        <p:txBody>
          <a:bodyPr/>
          <a:lstStyle/>
          <a:p>
            <a:r>
              <a:rPr lang="en-GB"/>
              <a:t>Works only if redirectors do their part</a:t>
            </a:r>
          </a:p>
          <a:p>
            <a:pPr lvl="1"/>
            <a:r>
              <a:rPr lang="en-GB"/>
              <a:t>Redirector responsible for synchronisation, cleanup etc</a:t>
            </a:r>
          </a:p>
          <a:p>
            <a:pPr lvl="1"/>
            <a:r>
              <a:rPr lang="en-GB"/>
              <a:t>Both prefix resolution </a:t>
            </a:r>
            <a:r>
              <a:rPr lang="en-GB" b="1" i="1"/>
              <a:t>and</a:t>
            </a:r>
            <a:r>
              <a:rPr lang="en-GB"/>
              <a:t> create should be cancellable</a:t>
            </a:r>
          </a:p>
          <a:p>
            <a:endParaRPr lang="en-GB"/>
          </a:p>
        </p:txBody>
      </p:sp>
      <p:sp>
        <p:nvSpPr>
          <p:cNvPr id="71684"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6D070E73-29E7-41DA-82D0-DC2CFC22E95F}" type="slidenum">
              <a:rPr lang="en-GB"/>
              <a:pPr/>
              <a:t>16</a:t>
            </a:fld>
            <a:endParaRPr lang="en-GB"/>
          </a:p>
        </p:txBody>
      </p:sp>
      <p:sp>
        <p:nvSpPr>
          <p:cNvPr id="76802" name="Rectangle 2"/>
          <p:cNvSpPr>
            <a:spLocks noGrp="1" noChangeArrowheads="1"/>
          </p:cNvSpPr>
          <p:nvPr>
            <p:ph type="title"/>
          </p:nvPr>
        </p:nvSpPr>
        <p:spPr/>
        <p:txBody>
          <a:bodyPr/>
          <a:lstStyle/>
          <a:p>
            <a:pPr algn="ctr"/>
            <a:r>
              <a:rPr lang="en-GB"/>
              <a:t>Getting provider name</a:t>
            </a:r>
          </a:p>
        </p:txBody>
      </p:sp>
      <p:sp>
        <p:nvSpPr>
          <p:cNvPr id="76803" name="Rectangle 3"/>
          <p:cNvSpPr>
            <a:spLocks noGrp="1" noChangeArrowheads="1"/>
          </p:cNvSpPr>
          <p:nvPr>
            <p:ph type="body" idx="1"/>
          </p:nvPr>
        </p:nvSpPr>
        <p:spPr/>
        <p:txBody>
          <a:bodyPr/>
          <a:lstStyle/>
          <a:p>
            <a:pPr>
              <a:lnSpc>
                <a:spcPct val="90000"/>
              </a:lnSpc>
            </a:pPr>
            <a:r>
              <a:rPr lang="en-GB" sz="2800"/>
              <a:t>FILE_OBJECT’s DEVICE_OBJECT points to MUP</a:t>
            </a:r>
          </a:p>
          <a:p>
            <a:pPr>
              <a:lnSpc>
                <a:spcPct val="90000"/>
              </a:lnSpc>
            </a:pPr>
            <a:r>
              <a:rPr lang="en-GB" sz="2800"/>
              <a:t>Use FsRtlMupGetProviderInfoFromFileObject()</a:t>
            </a:r>
          </a:p>
          <a:p>
            <a:pPr>
              <a:lnSpc>
                <a:spcPct val="90000"/>
              </a:lnSpc>
            </a:pPr>
            <a:r>
              <a:rPr lang="en-GB" sz="2800"/>
              <a:t>Filtering/identifying specific provider</a:t>
            </a:r>
          </a:p>
          <a:p>
            <a:pPr lvl="1">
              <a:lnSpc>
                <a:spcPct val="90000"/>
              </a:lnSpc>
            </a:pPr>
            <a:r>
              <a:rPr lang="en-GB" sz="2400"/>
              <a:t>Name to “provider ID” using FsRtlMupGetProviderIdFromName()</a:t>
            </a:r>
          </a:p>
          <a:p>
            <a:pPr lvl="1">
              <a:lnSpc>
                <a:spcPct val="90000"/>
              </a:lnSpc>
            </a:pPr>
            <a:r>
              <a:rPr lang="en-GB" sz="2400"/>
              <a:t>Compare “provider ID” per IO</a:t>
            </a:r>
          </a:p>
          <a:p>
            <a:pPr lvl="1">
              <a:lnSpc>
                <a:spcPct val="90000"/>
              </a:lnSpc>
            </a:pPr>
            <a:r>
              <a:rPr lang="en-GB" sz="2400"/>
              <a:t>Provider ID stable across provider load/unload</a:t>
            </a:r>
          </a:p>
          <a:p>
            <a:pPr>
              <a:lnSpc>
                <a:spcPct val="90000"/>
              </a:lnSpc>
            </a:pPr>
            <a:r>
              <a:rPr lang="en-GB" sz="2800"/>
              <a:t>Provider can change on offline to online transition (CSC)</a:t>
            </a:r>
          </a:p>
        </p:txBody>
      </p:sp>
      <p:sp>
        <p:nvSpPr>
          <p:cNvPr id="76804"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2C063F54-F8B3-4A20-9AA8-8BC3871EAAAC}" type="slidenum">
              <a:rPr lang="en-GB"/>
              <a:pPr/>
              <a:t>17</a:t>
            </a:fld>
            <a:endParaRPr lang="en-GB"/>
          </a:p>
        </p:txBody>
      </p:sp>
      <p:sp>
        <p:nvSpPr>
          <p:cNvPr id="74754" name="Rectangle 2"/>
          <p:cNvSpPr>
            <a:spLocks noGrp="1" noChangeArrowheads="1"/>
          </p:cNvSpPr>
          <p:nvPr>
            <p:ph type="title"/>
          </p:nvPr>
        </p:nvSpPr>
        <p:spPr/>
        <p:txBody>
          <a:bodyPr/>
          <a:lstStyle/>
          <a:p>
            <a:pPr algn="ctr"/>
            <a:r>
              <a:rPr lang="en-GB"/>
              <a:t>FsRtlRegisterUncProvider()</a:t>
            </a:r>
          </a:p>
        </p:txBody>
      </p:sp>
      <p:sp>
        <p:nvSpPr>
          <p:cNvPr id="74755" name="Rectangle 3"/>
          <p:cNvSpPr>
            <a:spLocks noGrp="1" noChangeArrowheads="1"/>
          </p:cNvSpPr>
          <p:nvPr>
            <p:ph type="body" idx="1"/>
          </p:nvPr>
        </p:nvSpPr>
        <p:spPr/>
        <p:txBody>
          <a:bodyPr/>
          <a:lstStyle/>
          <a:p>
            <a:pPr>
              <a:lnSpc>
                <a:spcPct val="90000"/>
              </a:lnSpc>
            </a:pPr>
            <a:r>
              <a:rPr lang="en-GB" sz="2400" b="1" i="1"/>
              <a:t>Strongly</a:t>
            </a:r>
            <a:r>
              <a:rPr lang="en-GB" sz="2400"/>
              <a:t> discouraged</a:t>
            </a:r>
          </a:p>
          <a:p>
            <a:pPr>
              <a:lnSpc>
                <a:spcPct val="90000"/>
              </a:lnSpc>
            </a:pPr>
            <a:r>
              <a:rPr lang="en-GB" sz="2400"/>
              <a:t>MUP behaves like in XP/W2K3</a:t>
            </a:r>
          </a:p>
          <a:p>
            <a:pPr lvl="1">
              <a:lnSpc>
                <a:spcPct val="90000"/>
              </a:lnSpc>
            </a:pPr>
            <a:r>
              <a:rPr lang="en-GB" sz="2000"/>
              <a:t>STATUS_REPASE after provider is determined</a:t>
            </a:r>
          </a:p>
          <a:p>
            <a:pPr>
              <a:lnSpc>
                <a:spcPct val="90000"/>
              </a:lnSpc>
            </a:pPr>
            <a:r>
              <a:rPr lang="en-GB" sz="2400"/>
              <a:t>IO does not go through MUP</a:t>
            </a:r>
          </a:p>
          <a:p>
            <a:pPr lvl="1">
              <a:lnSpc>
                <a:spcPct val="90000"/>
              </a:lnSpc>
            </a:pPr>
            <a:r>
              <a:rPr lang="en-GB" sz="2000"/>
              <a:t>Only filters attached to the redirector see IO</a:t>
            </a:r>
          </a:p>
          <a:p>
            <a:pPr lvl="1">
              <a:lnSpc>
                <a:spcPct val="90000"/>
              </a:lnSpc>
            </a:pPr>
            <a:r>
              <a:rPr lang="en-GB" sz="2000"/>
              <a:t>No “double filtering” by filters attached to MUP</a:t>
            </a:r>
          </a:p>
          <a:p>
            <a:pPr>
              <a:lnSpc>
                <a:spcPct val="90000"/>
              </a:lnSpc>
            </a:pPr>
            <a:r>
              <a:rPr lang="en-GB" sz="2400"/>
              <a:t>Filter attaches directly to redirector</a:t>
            </a:r>
          </a:p>
          <a:p>
            <a:pPr lvl="1">
              <a:lnSpc>
                <a:spcPct val="90000"/>
              </a:lnSpc>
            </a:pPr>
            <a:r>
              <a:rPr lang="en-GB" sz="2000"/>
              <a:t>Named device object</a:t>
            </a:r>
          </a:p>
          <a:p>
            <a:pPr lvl="1">
              <a:lnSpc>
                <a:spcPct val="90000"/>
              </a:lnSpc>
            </a:pPr>
            <a:r>
              <a:rPr lang="en-GB" sz="2000"/>
              <a:t>Redirector registers as filesystem</a:t>
            </a:r>
          </a:p>
          <a:p>
            <a:pPr>
              <a:lnSpc>
                <a:spcPct val="90000"/>
              </a:lnSpc>
            </a:pPr>
            <a:r>
              <a:rPr lang="en-GB" sz="2400"/>
              <a:t>DEVICE_OBJECT of FILE_OBJECT points to redirector</a:t>
            </a:r>
          </a:p>
          <a:p>
            <a:pPr>
              <a:lnSpc>
                <a:spcPct val="90000"/>
              </a:lnSpc>
            </a:pPr>
            <a:r>
              <a:rPr lang="en-GB" sz="2400"/>
              <a:t>Redirector receives IOCTL_REDIR_QUERY_PATH</a:t>
            </a:r>
          </a:p>
        </p:txBody>
      </p:sp>
      <p:sp>
        <p:nvSpPr>
          <p:cNvPr id="74756"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F366F22C-CB4B-45C8-8CD5-FCA1EBCD2775}" type="slidenum">
              <a:rPr lang="en-GB"/>
              <a:pPr/>
              <a:t>18</a:t>
            </a:fld>
            <a:endParaRPr lang="en-GB"/>
          </a:p>
        </p:txBody>
      </p:sp>
      <p:sp>
        <p:nvSpPr>
          <p:cNvPr id="75778" name="Rectangle 2"/>
          <p:cNvSpPr>
            <a:spLocks noGrp="1" noChangeArrowheads="1"/>
          </p:cNvSpPr>
          <p:nvPr>
            <p:ph type="title"/>
          </p:nvPr>
        </p:nvSpPr>
        <p:spPr/>
        <p:txBody>
          <a:bodyPr/>
          <a:lstStyle/>
          <a:p>
            <a:pPr algn="ctr"/>
            <a:r>
              <a:rPr lang="en-GB" sz="4000"/>
              <a:t>New level for IRP_MJ_QUERY_INFORMATION</a:t>
            </a:r>
          </a:p>
        </p:txBody>
      </p:sp>
      <p:sp>
        <p:nvSpPr>
          <p:cNvPr id="75779" name="Rectangle 3"/>
          <p:cNvSpPr>
            <a:spLocks noGrp="1" noChangeArrowheads="1"/>
          </p:cNvSpPr>
          <p:nvPr>
            <p:ph type="body" idx="1"/>
          </p:nvPr>
        </p:nvSpPr>
        <p:spPr/>
        <p:txBody>
          <a:bodyPr/>
          <a:lstStyle/>
          <a:p>
            <a:r>
              <a:rPr lang="en-GB"/>
              <a:t>IRP_MJ_QUERY_INFORMATION, FileNetworkPhysicalNameInformation</a:t>
            </a:r>
          </a:p>
          <a:p>
            <a:pPr lvl="1"/>
            <a:r>
              <a:rPr lang="en-GB"/>
              <a:t>Must be supported by redirectors.</a:t>
            </a:r>
          </a:p>
          <a:p>
            <a:pPr lvl="1"/>
            <a:r>
              <a:rPr lang="en-GB"/>
              <a:t>Returns the ‘physical path’ corresponding to a ‘logical path’ (DFS path).</a:t>
            </a:r>
          </a:p>
          <a:p>
            <a:pPr lvl="1"/>
            <a:endParaRPr lang="en-GB"/>
          </a:p>
          <a:p>
            <a:pPr lvl="1"/>
            <a:endParaRPr lang="en-GB"/>
          </a:p>
        </p:txBody>
      </p:sp>
      <p:sp>
        <p:nvSpPr>
          <p:cNvPr id="75780"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GB"/>
              <a:t>May 18, 2007</a:t>
            </a:r>
          </a:p>
        </p:txBody>
      </p:sp>
      <p:sp>
        <p:nvSpPr>
          <p:cNvPr id="4" name="Footer Placeholder 2"/>
          <p:cNvSpPr>
            <a:spLocks noGrp="1"/>
          </p:cNvSpPr>
          <p:nvPr>
            <p:ph type="ftr" sz="quarter" idx="11"/>
          </p:nvPr>
        </p:nvSpPr>
        <p:spPr/>
        <p:txBody>
          <a:bodyPr/>
          <a:lstStyle/>
          <a:p>
            <a:r>
              <a:rPr lang="en-GB" dirty="0" smtClean="0"/>
              <a:t>Windows Vista </a:t>
            </a:r>
            <a:r>
              <a:rPr lang="en-GB" dirty="0"/>
              <a:t>MUP changes</a:t>
            </a:r>
          </a:p>
        </p:txBody>
      </p:sp>
      <p:sp>
        <p:nvSpPr>
          <p:cNvPr id="5" name="Slide Number Placeholder 3"/>
          <p:cNvSpPr>
            <a:spLocks noGrp="1"/>
          </p:cNvSpPr>
          <p:nvPr>
            <p:ph type="sldNum" sz="quarter" idx="12"/>
          </p:nvPr>
        </p:nvSpPr>
        <p:spPr/>
        <p:txBody>
          <a:bodyPr/>
          <a:lstStyle/>
          <a:p>
            <a:fld id="{EBE06B04-2E15-4A33-A1B9-68D57A12F4E4}" type="slidenum">
              <a:rPr lang="en-GB"/>
              <a:pPr/>
              <a:t>2</a:t>
            </a:fld>
            <a:endParaRPr lang="en-GB"/>
          </a:p>
        </p:txBody>
      </p:sp>
      <p:sp>
        <p:nvSpPr>
          <p:cNvPr id="82946" name="Text Box 2"/>
          <p:cNvSpPr txBox="1">
            <a:spLocks noChangeArrowheads="1"/>
          </p:cNvSpPr>
          <p:nvPr/>
        </p:nvSpPr>
        <p:spPr bwMode="auto">
          <a:xfrm>
            <a:off x="457200" y="457200"/>
            <a:ext cx="8458200" cy="6672263"/>
          </a:xfrm>
          <a:prstGeom prst="rect">
            <a:avLst/>
          </a:prstGeom>
          <a:noFill/>
          <a:ln w="9525">
            <a:noFill/>
            <a:miter lim="800000"/>
            <a:headEnd/>
            <a:tailEnd/>
          </a:ln>
          <a:effectLst/>
        </p:spPr>
        <p:txBody>
          <a:bodyPr>
            <a:spAutoFit/>
          </a:bodyPr>
          <a:lstStyle/>
          <a:p>
            <a:r>
              <a:rPr lang="en-US" sz="1200" b="1"/>
              <a:t>Microsoft Corporation Technical Documentation License Agreement (Standard)</a:t>
            </a:r>
            <a:br>
              <a:rPr lang="en-US" sz="1200" b="1"/>
            </a:br>
            <a:r>
              <a:rPr lang="en-US" sz="1200" b="1"/>
              <a:t>READ THIS! THIS IS A LEGAL AGREEMENT BETWEEN MICROSOFT CORPORATION ("MICROSOFT") AND THE RECIPIENT OF THESE MATERIALS, WHETHER AN INDIVIDUAL OR AN ENTITY ("YOU"). IF YOU HAVE ACCESSED THIS AGREEMENT IN THE PROCESS OF DOWNLOADING MATERIALS ("MATERIALS") FROM A MICROSOFT WEB SITE, BY CLICKING "I ACCEPT", DOWNLOADING, USING OR PROVIDING FEEDBACK ON THE MATERIALS, YOU AGREE TO THESE TERMS. IF THIS AGREEMENT IS ATTACHED TO MATERIALS, BY ACCESSING, USING OR PROVIDING FEEDBACK ON THE ATTACHED MATERIALS, YOU AGREE TO THESE TERMS.</a:t>
            </a:r>
            <a:br>
              <a:rPr lang="en-US" sz="1200" b="1"/>
            </a:br>
            <a:r>
              <a:rPr lang="en-US" sz="1200" b="1"/>
              <a:t/>
            </a:r>
            <a:br>
              <a:rPr lang="en-US" sz="1200" b="1"/>
            </a:br>
            <a:r>
              <a:rPr lang="en-US" sz="1200" b="1"/>
              <a:t>1. For good and valuable consideration, the receipt and sufficiency of which are acknowledged, You and Microsoft agree as follows:</a:t>
            </a:r>
            <a:br>
              <a:rPr lang="en-US" sz="1200" b="1"/>
            </a:br>
            <a:r>
              <a:rPr lang="en-US" sz="1200" b="1"/>
              <a:t/>
            </a:r>
            <a:br>
              <a:rPr lang="en-US" sz="1200" b="1"/>
            </a:br>
            <a:r>
              <a:rPr lang="en-US" sz="1200" b="1"/>
              <a:t>(a) If You are an authorized representative of the corporation or other entity designated below ("Company"), and such Company has executed a Microsoft Corporation Non-Disclosure Agreement that is not limited to a specific subject matter or event ("Microsoft NDA"), You represent that You have authority to act on behalf of Company and agree that the Confidential Information, as defined in the Microsoft NDA, is subject to the terms and conditions of the Microsoft NDA and that Company will treat the Confidential Information accordingly;</a:t>
            </a:r>
            <a:br>
              <a:rPr lang="en-US" sz="1200" b="1"/>
            </a:br>
            <a:r>
              <a:rPr lang="en-US" b="1"/>
              <a:t/>
            </a:r>
            <a:br>
              <a:rPr lang="en-US" b="1"/>
            </a:br>
            <a:r>
              <a:rPr lang="en-US" sz="1200" b="1"/>
              <a:t>(b) If You are an individual, and have executed a Microsoft NDA, You agree that the Confidential Information, as defined in the Microsoft NDA, is subject to the terms and conditions of the Microsoft NDA and that You will treat the Confidential Information accordingly; or</a:t>
            </a:r>
            <a:br>
              <a:rPr lang="en-US" sz="1200" b="1"/>
            </a:br>
            <a:r>
              <a:rPr lang="en-US" b="1"/>
              <a:t/>
            </a:r>
            <a:br>
              <a:rPr lang="en-US" b="1"/>
            </a:br>
            <a:r>
              <a:rPr lang="en-US" b="1"/>
              <a:t/>
            </a:r>
            <a:br>
              <a:rPr lang="en-US" b="1"/>
            </a:br>
            <a:r>
              <a:rPr lang="en-US" b="1"/>
              <a:t/>
            </a:r>
            <a:br>
              <a:rPr lang="en-US" b="1"/>
            </a:br>
            <a:r>
              <a:rPr lang="en-US" b="1"/>
              <a:t/>
            </a:r>
            <a:br>
              <a:rPr lang="en-US" b="1"/>
            </a:br>
            <a:r>
              <a:rPr lang="en-US" b="1"/>
              <a:t/>
            </a:r>
            <a:br>
              <a:rPr lang="en-US" b="1"/>
            </a:br>
            <a:r>
              <a:rPr lang="en-US" b="1"/>
              <a:t/>
            </a:r>
            <a:br>
              <a:rPr lang="en-US" b="1"/>
            </a:br>
            <a:endParaRPr lang="en-US"/>
          </a:p>
          <a:p>
            <a:r>
              <a:rPr lang="en-US"/>
              <a:t/>
            </a:r>
            <a:br>
              <a:rPr lang="en-US"/>
            </a:b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GB"/>
              <a:t>May 18, 2007</a:t>
            </a:r>
          </a:p>
        </p:txBody>
      </p:sp>
      <p:sp>
        <p:nvSpPr>
          <p:cNvPr id="4" name="Footer Placeholder 2"/>
          <p:cNvSpPr>
            <a:spLocks noGrp="1"/>
          </p:cNvSpPr>
          <p:nvPr>
            <p:ph type="ftr" sz="quarter" idx="11"/>
          </p:nvPr>
        </p:nvSpPr>
        <p:spPr/>
        <p:txBody>
          <a:bodyPr/>
          <a:lstStyle/>
          <a:p>
            <a:r>
              <a:rPr lang="en-GB" dirty="0" smtClean="0"/>
              <a:t>Windows Vista </a:t>
            </a:r>
            <a:r>
              <a:rPr lang="en-GB" dirty="0"/>
              <a:t>MUP changes</a:t>
            </a:r>
          </a:p>
        </p:txBody>
      </p:sp>
      <p:sp>
        <p:nvSpPr>
          <p:cNvPr id="5" name="Slide Number Placeholder 3"/>
          <p:cNvSpPr>
            <a:spLocks noGrp="1"/>
          </p:cNvSpPr>
          <p:nvPr>
            <p:ph type="sldNum" sz="quarter" idx="12"/>
          </p:nvPr>
        </p:nvSpPr>
        <p:spPr/>
        <p:txBody>
          <a:bodyPr/>
          <a:lstStyle/>
          <a:p>
            <a:fld id="{10B73586-4543-4E8F-A0DB-9E571E289C91}" type="slidenum">
              <a:rPr lang="en-GB"/>
              <a:pPr/>
              <a:t>3</a:t>
            </a:fld>
            <a:endParaRPr lang="en-GB"/>
          </a:p>
        </p:txBody>
      </p:sp>
      <p:sp>
        <p:nvSpPr>
          <p:cNvPr id="83970" name="Rectangle 2"/>
          <p:cNvSpPr>
            <a:spLocks noChangeArrowheads="1"/>
          </p:cNvSpPr>
          <p:nvPr/>
        </p:nvSpPr>
        <p:spPr bwMode="auto">
          <a:xfrm>
            <a:off x="609600" y="228600"/>
            <a:ext cx="7924800" cy="6116638"/>
          </a:xfrm>
          <a:prstGeom prst="rect">
            <a:avLst/>
          </a:prstGeom>
          <a:noFill/>
          <a:ln w="9525">
            <a:noFill/>
            <a:miter lim="800000"/>
            <a:headEnd/>
            <a:tailEnd/>
          </a:ln>
          <a:effectLst/>
        </p:spPr>
        <p:txBody>
          <a:bodyPr>
            <a:spAutoFit/>
          </a:bodyPr>
          <a:lstStyle/>
          <a:p>
            <a:r>
              <a:rPr lang="en-US" sz="1200" b="1"/>
              <a:t>(c)If a Microsoft NDA has not been executed, You (if You are an individual), or Company (if You are an authorized representative of Company), as applicable, agrees: (a) to refrain from disclosing or distributing the Confidential Information to any third party for five (5) years from the date of disclosure of the Confidential Information by Microsoft to Company/You; (b) to refrain from reproducing or summarizing the Confidential Information; and (c) to take reasonable security precautions, at least as great as the precautions it takes to protect its own confidential information, but no less than reasonable care, to keep confidential the Confidential Information. You/Company, however, may disclose Confidential Information in accordance with a judicial or other governmental order, provided You/Company either (i) gives Microsoft reasonable notice prior to such disclosure and to allow Microsoft a reasonable opportunity to seek a protective order or equivalent, or (ii) obtains written assurance from the applicable judicial or governmental entity that it will afford the Confidential Information the highest level of protection afforded under applicable law or regulation. Confidential Information shall not include any information, however designated, that: (i) is or subsequently becomes publicly available without Your/Company’s breach of any obligation owed to Microsoft; (ii) became known to You/Company prior to Microsoft’s disclosure of such information to You/Company pursuant to the terms of this Agreement; (iii) became known to You/Company from a source other than Microsoft other than by the breach of an obligation of confidentiality owed to Microsoft; or (iv) is independently developed by You/Company. For purposes of this paragraph, "Confidential Information" means nonpublic information that Microsoft designates as being confidential or which, under the circumstances surrounding disclosure ought to be treated as confidential by Recipient. "Confidential Information" includes, without limitation, information in tangible or intangible form relating to and/or including released or unreleased Microsoft software or hardware products, the marketing or promotion of any Microsoft product, Microsoft's business policies or practices, and information received from others that Microsoft is obligated to treat as confidential.</a:t>
            </a:r>
          </a:p>
          <a:p>
            <a:r>
              <a:rPr lang="en-US" sz="1200" b="1"/>
              <a:t>2. You may review these Materials only (a) as a reference to assist You in planning and designing Your product, service or technology ("Product") to interface with a Microsoft Product as described in these Materials; and (b) to provide feedback on these Materials to Microsoft. All other rights are retained by Microsoft; this agreement does not give You rights under any Microsoft patents. You may not (i) duplicate any part of these Materials, (ii) remove this agreement or any notices from these Materials, or (iii) give any part of these Materials, or assign or otherwise provide Your rights under this agreement, to anyone else.</a:t>
            </a:r>
            <a:br>
              <a:rPr lang="en-US" sz="1200" b="1"/>
            </a:br>
            <a:endParaRPr lang="en-US" sz="12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GB"/>
              <a:t>May 18, 2007</a:t>
            </a:r>
          </a:p>
        </p:txBody>
      </p:sp>
      <p:sp>
        <p:nvSpPr>
          <p:cNvPr id="4" name="Footer Placeholder 2"/>
          <p:cNvSpPr>
            <a:spLocks noGrp="1"/>
          </p:cNvSpPr>
          <p:nvPr>
            <p:ph type="ftr" sz="quarter" idx="11"/>
          </p:nvPr>
        </p:nvSpPr>
        <p:spPr/>
        <p:txBody>
          <a:bodyPr/>
          <a:lstStyle/>
          <a:p>
            <a:r>
              <a:rPr lang="en-GB" dirty="0" smtClean="0"/>
              <a:t>Windows Vista </a:t>
            </a:r>
            <a:r>
              <a:rPr lang="en-GB" dirty="0"/>
              <a:t>MUP changes</a:t>
            </a:r>
          </a:p>
        </p:txBody>
      </p:sp>
      <p:sp>
        <p:nvSpPr>
          <p:cNvPr id="5" name="Slide Number Placeholder 3"/>
          <p:cNvSpPr>
            <a:spLocks noGrp="1"/>
          </p:cNvSpPr>
          <p:nvPr>
            <p:ph type="sldNum" sz="quarter" idx="12"/>
          </p:nvPr>
        </p:nvSpPr>
        <p:spPr/>
        <p:txBody>
          <a:bodyPr/>
          <a:lstStyle/>
          <a:p>
            <a:fld id="{EE9AE694-748F-477E-814C-C64CD3F8F326}" type="slidenum">
              <a:rPr lang="en-GB"/>
              <a:pPr/>
              <a:t>4</a:t>
            </a:fld>
            <a:endParaRPr lang="en-GB"/>
          </a:p>
        </p:txBody>
      </p:sp>
      <p:sp>
        <p:nvSpPr>
          <p:cNvPr id="84994" name="Text Box 2"/>
          <p:cNvSpPr txBox="1">
            <a:spLocks noChangeArrowheads="1"/>
          </p:cNvSpPr>
          <p:nvPr/>
        </p:nvSpPr>
        <p:spPr bwMode="auto">
          <a:xfrm>
            <a:off x="304800" y="533400"/>
            <a:ext cx="8610600" cy="5022850"/>
          </a:xfrm>
          <a:prstGeom prst="rect">
            <a:avLst/>
          </a:prstGeom>
          <a:noFill/>
          <a:ln w="9525">
            <a:noFill/>
            <a:miter lim="800000"/>
            <a:headEnd/>
            <a:tailEnd/>
          </a:ln>
          <a:effectLst/>
        </p:spPr>
        <p:txBody>
          <a:bodyPr>
            <a:spAutoFit/>
          </a:bodyPr>
          <a:lstStyle/>
          <a:p>
            <a:pPr>
              <a:spcBef>
                <a:spcPct val="50000"/>
              </a:spcBef>
            </a:pPr>
            <a:r>
              <a:rPr lang="en-US" sz="1200" b="1"/>
              <a:t/>
            </a:r>
            <a:br>
              <a:rPr lang="en-US" sz="1200" b="1"/>
            </a:br>
            <a:r>
              <a:rPr lang="en-US" sz="1200" b="1"/>
              <a:t>3. These Materials may contain preliminary information or inaccuracies, and may not correctly represent any associated Microsoft Product as commercially released. All Materials are provided entirely "AS IS." To the extent permitted by law, MICROSOFT MAKES NO WARRANTY OF ANY KIND, DISCLAIMS ALL EXPRESS, IMPLIED AND STATUTORY WARRANTIES, AND ASSUMES NO LIABILITY TO YOU FOR ANY DAMAGES OF ANY TYPE IN CONNECTION WITH THESE MATERIALS OR ANY INTELLECTUAL PROPERTY IN THEM.</a:t>
            </a:r>
            <a:br>
              <a:rPr lang="en-US" sz="1200" b="1"/>
            </a:br>
            <a:r>
              <a:rPr lang="en-US" sz="1200" b="1"/>
              <a:t/>
            </a:r>
            <a:br>
              <a:rPr lang="en-US" sz="1200" b="1"/>
            </a:br>
            <a:r>
              <a:rPr lang="en-US" sz="1200" b="1"/>
              <a:t>4. If You are an entity and (a) merge into another entity or (b) a controlling ownership interest in You changes, Your right to use these Materials automatically terminates and You must destroy them.</a:t>
            </a:r>
            <a:br>
              <a:rPr lang="en-US" sz="1200" b="1"/>
            </a:br>
            <a:endParaRPr lang="en-US" sz="1200" b="1"/>
          </a:p>
          <a:p>
            <a:pPr>
              <a:spcBef>
                <a:spcPct val="50000"/>
              </a:spcBef>
            </a:pPr>
            <a:r>
              <a:rPr lang="en-US" sz="1200" b="1"/>
              <a:t>5. You have no obligation to give Microsoft any suggestions, comments or other feedback ("Feedback") relating to these Materials. However, any Feedback you voluntarily provide may be used in Microsoft Products and related specifications or other documentation (collectively, "Microsoft Offerings") which in turn may be relied upon by other third parties to develop their own Products. Accordingly, if You do give Microsoft Feedback on any version of these Materials or the Microsoft Offerings to which they apply, You agree: (a) Microsoft may freely use, reproduce, license, distribute, and otherwise commercialize Your Feedback in any Microsoft Offering; (b) You also grant third parties, without charge, only those patent rights necessary to enable other Products to use or interface with any specific parts of a Microsoft Product that incorporate Your Feedback; and (c) You will not give Microsoft any Feedback (i) that You have reason to believe is subject to any patent, copyright or other intellectual property claim or right of any third party; or (ii) subject to license terms which seek to require any Microsoft Offering incorporating or derived from such Feedback, or other Microsoft intellectual property, to be licensed to or otherwise shared with any third party.</a:t>
            </a:r>
            <a:br>
              <a:rPr lang="en-US" sz="1200" b="1"/>
            </a:br>
            <a:endParaRPr lang="en-US" sz="1200" b="1"/>
          </a:p>
          <a:p>
            <a:pPr>
              <a:spcBef>
                <a:spcPct val="50000"/>
              </a:spcBef>
            </a:pPr>
            <a:r>
              <a:rPr lang="en-US" sz="1200" b="1"/>
              <a:t>6. Microsoft has no obligation to maintain confidentiality of any Microsoft Offering, but otherwise the confidentiality of Your Feedback, including Your identity as the source of such Feedback, is governed by Your NDA.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p:txBody>
          <a:bodyPr/>
          <a:lstStyle/>
          <a:p>
            <a:r>
              <a:rPr lang="en-GB"/>
              <a:t>May 18, 2007</a:t>
            </a:r>
          </a:p>
        </p:txBody>
      </p:sp>
      <p:sp>
        <p:nvSpPr>
          <p:cNvPr id="6" name="Footer Placeholder 2"/>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3"/>
          <p:cNvSpPr>
            <a:spLocks noGrp="1"/>
          </p:cNvSpPr>
          <p:nvPr>
            <p:ph type="sldNum" sz="quarter" idx="12"/>
          </p:nvPr>
        </p:nvSpPr>
        <p:spPr/>
        <p:txBody>
          <a:bodyPr/>
          <a:lstStyle/>
          <a:p>
            <a:fld id="{38D22722-F9BC-45A7-9150-D7F222CE4CB2}" type="slidenum">
              <a:rPr lang="en-GB"/>
              <a:pPr/>
              <a:t>5</a:t>
            </a:fld>
            <a:endParaRPr lang="en-GB"/>
          </a:p>
        </p:txBody>
      </p:sp>
      <p:sp>
        <p:nvSpPr>
          <p:cNvPr id="86018" name="Text Box 2"/>
          <p:cNvSpPr txBox="1">
            <a:spLocks noChangeArrowheads="1"/>
          </p:cNvSpPr>
          <p:nvPr/>
        </p:nvSpPr>
        <p:spPr bwMode="auto">
          <a:xfrm>
            <a:off x="457200" y="304800"/>
            <a:ext cx="8382000" cy="2193925"/>
          </a:xfrm>
          <a:prstGeom prst="rect">
            <a:avLst/>
          </a:prstGeom>
          <a:noFill/>
          <a:ln w="9525">
            <a:noFill/>
            <a:miter lim="800000"/>
            <a:headEnd/>
            <a:tailEnd/>
          </a:ln>
          <a:effectLst/>
        </p:spPr>
        <p:txBody>
          <a:bodyPr>
            <a:spAutoFit/>
          </a:bodyPr>
          <a:lstStyle/>
          <a:p>
            <a:pPr>
              <a:spcBef>
                <a:spcPct val="50000"/>
              </a:spcBef>
            </a:pPr>
            <a:r>
              <a:rPr lang="en-US" b="1"/>
              <a:t/>
            </a:r>
            <a:br>
              <a:rPr lang="en-US" b="1"/>
            </a:br>
            <a:r>
              <a:rPr lang="en-US" sz="1200" b="1"/>
              <a:t>7. This agreement is governed by the laws of the State of Washington. Any dispute involving it must be brought in the federal or state superior courts located in King County, Washington, and You waive any defenses allowing the dispute to be litigated elsewhere. If there is litigation, the losing party must pay the other party’s reasonable attorneys’ fees, costs and other expenses. If any part of this agreement is unenforceable, it will be considered modified to the extent necessary to make it enforceable, and the remainder shall continue in effect. This agreement is the entire agreement between You and Microsoft concerning these Materials; it may be changed only by a written document signed by both You and Microsoft.</a:t>
            </a:r>
            <a:r>
              <a:rPr lang="en-US" b="1"/>
              <a:t> </a:t>
            </a:r>
            <a:br>
              <a:rPr lang="en-US" b="1"/>
            </a:br>
            <a:endParaRPr lang="en-US" b="1"/>
          </a:p>
        </p:txBody>
      </p:sp>
      <p:pic>
        <p:nvPicPr>
          <p:cNvPr id="86019" name="Picture 3" descr="lcalogo"/>
          <p:cNvPicPr>
            <a:picLocks noChangeAspect="1" noChangeArrowheads="1"/>
          </p:cNvPicPr>
          <p:nvPr/>
        </p:nvPicPr>
        <p:blipFill>
          <a:blip r:embed="rId3"/>
          <a:srcRect/>
          <a:stretch>
            <a:fillRect/>
          </a:stretch>
        </p:blipFill>
        <p:spPr bwMode="auto">
          <a:xfrm>
            <a:off x="7086600" y="2209800"/>
            <a:ext cx="1428750" cy="1428750"/>
          </a:xfrm>
          <a:prstGeom prst="rect">
            <a:avLst/>
          </a:prstGeom>
          <a:noFill/>
        </p:spPr>
      </p:pic>
      <p:sp>
        <p:nvSpPr>
          <p:cNvPr id="86020" name="Text Box 4"/>
          <p:cNvSpPr txBox="1">
            <a:spLocks noChangeArrowheads="1"/>
          </p:cNvSpPr>
          <p:nvPr/>
        </p:nvSpPr>
        <p:spPr bwMode="auto">
          <a:xfrm>
            <a:off x="533400" y="3886200"/>
            <a:ext cx="8229600" cy="2014538"/>
          </a:xfrm>
          <a:prstGeom prst="rect">
            <a:avLst/>
          </a:prstGeom>
          <a:noFill/>
          <a:ln w="9525">
            <a:noFill/>
            <a:miter lim="800000"/>
            <a:headEnd/>
            <a:tailEnd/>
          </a:ln>
          <a:effectLst/>
        </p:spPr>
        <p:txBody>
          <a:bodyPr>
            <a:spAutoFit/>
          </a:bodyPr>
          <a:lstStyle/>
          <a:p>
            <a:pPr>
              <a:spcBef>
                <a:spcPct val="50000"/>
              </a:spcBef>
            </a:pPr>
            <a:r>
              <a:rPr lang="en-US" b="1"/>
              <a:t>Microsoft Confidential. ©</a:t>
            </a:r>
            <a:r>
              <a:rPr lang="en-US"/>
              <a:t> 2007 Microsoft Corporation. All rights reserved. These materials are confidential to and maintained as a trade secret by Microsoft Corporation. Information in these materials is restricted to Microsoft authorized recipients only. Any use, distribution or public discussion of, and any feedback to, these materials is subject to the terms of the attached license. By providing any feedback on these materials to Microsoft, you agree to the terms of that license.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1B5FF573-CA2A-46D6-9C88-91368ED01D38}" type="slidenum">
              <a:rPr lang="en-GB"/>
              <a:pPr/>
              <a:t>6</a:t>
            </a:fld>
            <a:endParaRPr lang="en-GB"/>
          </a:p>
        </p:txBody>
      </p:sp>
      <p:sp>
        <p:nvSpPr>
          <p:cNvPr id="54276" name="Rectangle 4"/>
          <p:cNvSpPr>
            <a:spLocks noGrp="1" noChangeArrowheads="1"/>
          </p:cNvSpPr>
          <p:nvPr>
            <p:ph type="title"/>
          </p:nvPr>
        </p:nvSpPr>
        <p:spPr/>
        <p:txBody>
          <a:bodyPr/>
          <a:lstStyle/>
          <a:p>
            <a:pPr algn="ctr"/>
            <a:r>
              <a:rPr lang="en-GB"/>
              <a:t>Highlights</a:t>
            </a:r>
          </a:p>
        </p:txBody>
      </p:sp>
      <p:sp>
        <p:nvSpPr>
          <p:cNvPr id="54277" name="Rectangle 5"/>
          <p:cNvSpPr>
            <a:spLocks noGrp="1" noChangeArrowheads="1"/>
          </p:cNvSpPr>
          <p:nvPr>
            <p:ph type="body" idx="1"/>
          </p:nvPr>
        </p:nvSpPr>
        <p:spPr/>
        <p:txBody>
          <a:bodyPr/>
          <a:lstStyle/>
          <a:p>
            <a:pPr>
              <a:lnSpc>
                <a:spcPct val="90000"/>
              </a:lnSpc>
            </a:pPr>
            <a:r>
              <a:rPr lang="en-GB" sz="2800"/>
              <a:t>MUP is MUP.SYS, DFS client is DFSC.SYS</a:t>
            </a:r>
          </a:p>
          <a:p>
            <a:pPr>
              <a:lnSpc>
                <a:spcPct val="90000"/>
              </a:lnSpc>
            </a:pPr>
            <a:r>
              <a:rPr lang="en-GB" sz="2800"/>
              <a:t>New redirector model to help filters</a:t>
            </a:r>
          </a:p>
          <a:p>
            <a:pPr lvl="1">
              <a:lnSpc>
                <a:spcPct val="90000"/>
              </a:lnSpc>
            </a:pPr>
            <a:r>
              <a:rPr lang="en-GB" sz="2400"/>
              <a:t>“One attachment filters all”</a:t>
            </a:r>
          </a:p>
          <a:p>
            <a:pPr>
              <a:lnSpc>
                <a:spcPct val="90000"/>
              </a:lnSpc>
            </a:pPr>
            <a:r>
              <a:rPr lang="en-GB" sz="2800"/>
              <a:t>New APIs</a:t>
            </a:r>
          </a:p>
          <a:p>
            <a:pPr lvl="1">
              <a:lnSpc>
                <a:spcPct val="90000"/>
              </a:lnSpc>
            </a:pPr>
            <a:r>
              <a:rPr lang="en-GB" sz="2400"/>
              <a:t>FsRtlRegisterUncProviderEx()</a:t>
            </a:r>
          </a:p>
          <a:p>
            <a:pPr lvl="1">
              <a:lnSpc>
                <a:spcPct val="90000"/>
              </a:lnSpc>
            </a:pPr>
            <a:r>
              <a:rPr lang="en-GB" sz="2400"/>
              <a:t>FsRtlCancellableWaitForSingleObject()</a:t>
            </a:r>
          </a:p>
          <a:p>
            <a:pPr lvl="1">
              <a:lnSpc>
                <a:spcPct val="90000"/>
              </a:lnSpc>
            </a:pPr>
            <a:r>
              <a:rPr lang="en-GB" sz="2400"/>
              <a:t>FsRtlCancellableWaitForMultipleObjects()</a:t>
            </a:r>
          </a:p>
          <a:p>
            <a:pPr lvl="1">
              <a:lnSpc>
                <a:spcPct val="90000"/>
              </a:lnSpc>
            </a:pPr>
            <a:r>
              <a:rPr lang="en-GB" sz="2400"/>
              <a:t>FsRtlMupGetProviderInfoFromFileObject()</a:t>
            </a:r>
          </a:p>
          <a:p>
            <a:pPr lvl="1">
              <a:lnSpc>
                <a:spcPct val="90000"/>
              </a:lnSpc>
            </a:pPr>
            <a:r>
              <a:rPr lang="en-GB" sz="2400"/>
              <a:t>FsRtlMupGetProviderIdFromName()</a:t>
            </a:r>
          </a:p>
        </p:txBody>
      </p:sp>
      <p:sp>
        <p:nvSpPr>
          <p:cNvPr id="54278" name="Text Box 6"/>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D2FD682A-6C23-4EF6-8B41-77C5D51D8DFA}" type="slidenum">
              <a:rPr lang="en-GB"/>
              <a:pPr/>
              <a:t>7</a:t>
            </a:fld>
            <a:endParaRPr lang="en-GB"/>
          </a:p>
        </p:txBody>
      </p:sp>
      <p:sp>
        <p:nvSpPr>
          <p:cNvPr id="57346" name="Rectangle 2"/>
          <p:cNvSpPr>
            <a:spLocks noGrp="1" noChangeArrowheads="1"/>
          </p:cNvSpPr>
          <p:nvPr>
            <p:ph type="title"/>
          </p:nvPr>
        </p:nvSpPr>
        <p:spPr/>
        <p:txBody>
          <a:bodyPr/>
          <a:lstStyle/>
          <a:p>
            <a:pPr algn="ctr"/>
            <a:r>
              <a:rPr lang="en-GB"/>
              <a:t>Highlights</a:t>
            </a:r>
          </a:p>
        </p:txBody>
      </p:sp>
      <p:sp>
        <p:nvSpPr>
          <p:cNvPr id="57347" name="Rectangle 3"/>
          <p:cNvSpPr>
            <a:spLocks noGrp="1" noChangeArrowheads="1"/>
          </p:cNvSpPr>
          <p:nvPr>
            <p:ph type="body" idx="1"/>
          </p:nvPr>
        </p:nvSpPr>
        <p:spPr/>
        <p:txBody>
          <a:bodyPr/>
          <a:lstStyle/>
          <a:p>
            <a:pPr>
              <a:lnSpc>
                <a:spcPct val="80000"/>
              </a:lnSpc>
            </a:pPr>
            <a:r>
              <a:rPr lang="en-GB" sz="2800"/>
              <a:t>Redirector device names are symbolic links to MUP</a:t>
            </a:r>
          </a:p>
          <a:p>
            <a:pPr>
              <a:lnSpc>
                <a:spcPct val="80000"/>
              </a:lnSpc>
            </a:pPr>
            <a:r>
              <a:rPr lang="en-GB" sz="2800"/>
              <a:t>\Device\WinDfs doesn’t exist anymore</a:t>
            </a:r>
          </a:p>
          <a:p>
            <a:pPr lvl="1">
              <a:lnSpc>
                <a:spcPct val="80000"/>
              </a:lnSpc>
            </a:pPr>
            <a:r>
              <a:rPr lang="en-GB" sz="2400"/>
              <a:t>NtQueryObject()/QueryDosDevice() trick won’t work anymore</a:t>
            </a:r>
          </a:p>
          <a:p>
            <a:pPr>
              <a:lnSpc>
                <a:spcPct val="80000"/>
              </a:lnSpc>
            </a:pPr>
            <a:r>
              <a:rPr lang="en-GB" sz="2800"/>
              <a:t>New “prefix resolution” IOCTL: IOCTL_REDIR_QUERY_PATH_EX</a:t>
            </a:r>
          </a:p>
          <a:p>
            <a:pPr lvl="1">
              <a:lnSpc>
                <a:spcPct val="80000"/>
              </a:lnSpc>
            </a:pPr>
            <a:r>
              <a:rPr lang="en-GB" sz="2400"/>
              <a:t>QUERY_PATH_REQUEST_EX structure</a:t>
            </a:r>
          </a:p>
          <a:p>
            <a:pPr>
              <a:lnSpc>
                <a:spcPct val="80000"/>
              </a:lnSpc>
            </a:pPr>
            <a:r>
              <a:rPr lang="en-GB" sz="2800"/>
              <a:t>Redirectors need to support Vista “driver no-hang” initiative</a:t>
            </a:r>
          </a:p>
          <a:p>
            <a:pPr>
              <a:lnSpc>
                <a:spcPct val="80000"/>
              </a:lnSpc>
              <a:buFontTx/>
              <a:buNone/>
            </a:pPr>
            <a:endParaRPr lang="en-GB" sz="2800"/>
          </a:p>
        </p:txBody>
      </p:sp>
      <p:sp>
        <p:nvSpPr>
          <p:cNvPr id="57348"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31EE596D-0288-43D6-B53E-110707E8822D}" type="slidenum">
              <a:rPr lang="en-GB"/>
              <a:pPr/>
              <a:t>8</a:t>
            </a:fld>
            <a:endParaRPr lang="en-GB"/>
          </a:p>
        </p:txBody>
      </p:sp>
      <p:sp>
        <p:nvSpPr>
          <p:cNvPr id="67586" name="Rectangle 2"/>
          <p:cNvSpPr>
            <a:spLocks noGrp="1" noChangeArrowheads="1"/>
          </p:cNvSpPr>
          <p:nvPr>
            <p:ph type="title"/>
          </p:nvPr>
        </p:nvSpPr>
        <p:spPr/>
        <p:txBody>
          <a:bodyPr/>
          <a:lstStyle/>
          <a:p>
            <a:pPr algn="ctr"/>
            <a:r>
              <a:rPr lang="en-GB"/>
              <a:t>Highlights</a:t>
            </a:r>
          </a:p>
        </p:txBody>
      </p:sp>
      <p:sp>
        <p:nvSpPr>
          <p:cNvPr id="67587" name="Rectangle 3"/>
          <p:cNvSpPr>
            <a:spLocks noGrp="1" noChangeArrowheads="1"/>
          </p:cNvSpPr>
          <p:nvPr>
            <p:ph type="body" idx="1"/>
          </p:nvPr>
        </p:nvSpPr>
        <p:spPr/>
        <p:txBody>
          <a:bodyPr/>
          <a:lstStyle/>
          <a:p>
            <a:r>
              <a:rPr lang="en-GB"/>
              <a:t>Provider order change doesn’t require reboot</a:t>
            </a:r>
          </a:p>
        </p:txBody>
      </p:sp>
      <p:sp>
        <p:nvSpPr>
          <p:cNvPr id="67588"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GB"/>
              <a:t>May 18, 2007</a:t>
            </a:r>
          </a:p>
        </p:txBody>
      </p:sp>
      <p:sp>
        <p:nvSpPr>
          <p:cNvPr id="6" name="Footer Placeholder 4"/>
          <p:cNvSpPr>
            <a:spLocks noGrp="1"/>
          </p:cNvSpPr>
          <p:nvPr>
            <p:ph type="ftr" sz="quarter" idx="11"/>
          </p:nvPr>
        </p:nvSpPr>
        <p:spPr/>
        <p:txBody>
          <a:bodyPr/>
          <a:lstStyle/>
          <a:p>
            <a:r>
              <a:rPr lang="en-GB" dirty="0" smtClean="0"/>
              <a:t>Windows Vista </a:t>
            </a:r>
            <a:r>
              <a:rPr lang="en-GB" dirty="0"/>
              <a:t>MUP changes</a:t>
            </a:r>
          </a:p>
        </p:txBody>
      </p:sp>
      <p:sp>
        <p:nvSpPr>
          <p:cNvPr id="7" name="Slide Number Placeholder 5"/>
          <p:cNvSpPr>
            <a:spLocks noGrp="1"/>
          </p:cNvSpPr>
          <p:nvPr>
            <p:ph type="sldNum" sz="quarter" idx="12"/>
          </p:nvPr>
        </p:nvSpPr>
        <p:spPr/>
        <p:txBody>
          <a:bodyPr/>
          <a:lstStyle/>
          <a:p>
            <a:fld id="{239B9E0E-2416-4637-A421-D3699D6F7653}" type="slidenum">
              <a:rPr lang="en-GB"/>
              <a:pPr/>
              <a:t>9</a:t>
            </a:fld>
            <a:endParaRPr lang="en-GB"/>
          </a:p>
        </p:txBody>
      </p:sp>
      <p:sp>
        <p:nvSpPr>
          <p:cNvPr id="58370" name="Rectangle 2"/>
          <p:cNvSpPr>
            <a:spLocks noGrp="1" noChangeArrowheads="1"/>
          </p:cNvSpPr>
          <p:nvPr>
            <p:ph type="title"/>
          </p:nvPr>
        </p:nvSpPr>
        <p:spPr/>
        <p:txBody>
          <a:bodyPr/>
          <a:lstStyle/>
          <a:p>
            <a:pPr algn="ctr"/>
            <a:r>
              <a:rPr lang="en-GB"/>
              <a:t>New Redirector Model</a:t>
            </a:r>
          </a:p>
        </p:txBody>
      </p:sp>
      <p:sp>
        <p:nvSpPr>
          <p:cNvPr id="58371" name="Rectangle 3"/>
          <p:cNvSpPr>
            <a:spLocks noGrp="1" noChangeArrowheads="1"/>
          </p:cNvSpPr>
          <p:nvPr>
            <p:ph type="body" idx="1"/>
          </p:nvPr>
        </p:nvSpPr>
        <p:spPr/>
        <p:txBody>
          <a:bodyPr/>
          <a:lstStyle/>
          <a:p>
            <a:pPr>
              <a:lnSpc>
                <a:spcPct val="90000"/>
              </a:lnSpc>
            </a:pPr>
            <a:r>
              <a:rPr lang="en-GB" sz="2800"/>
              <a:t>MUP registers as filesystem</a:t>
            </a:r>
          </a:p>
          <a:p>
            <a:pPr>
              <a:lnSpc>
                <a:spcPct val="90000"/>
              </a:lnSpc>
            </a:pPr>
            <a:r>
              <a:rPr lang="en-GB" sz="2800"/>
              <a:t>Redirector registers with MUP using FsRtlRegisterUncProviderEx() </a:t>
            </a:r>
          </a:p>
          <a:p>
            <a:pPr lvl="1">
              <a:lnSpc>
                <a:spcPct val="90000"/>
              </a:lnSpc>
            </a:pPr>
            <a:r>
              <a:rPr lang="en-GB" sz="2400"/>
              <a:t>Unnamed device object</a:t>
            </a:r>
          </a:p>
          <a:p>
            <a:pPr lvl="1">
              <a:lnSpc>
                <a:spcPct val="90000"/>
              </a:lnSpc>
            </a:pPr>
            <a:r>
              <a:rPr lang="en-GB" sz="2400"/>
              <a:t>Device name</a:t>
            </a:r>
          </a:p>
          <a:p>
            <a:pPr>
              <a:lnSpc>
                <a:spcPct val="90000"/>
              </a:lnSpc>
            </a:pPr>
            <a:r>
              <a:rPr lang="en-GB" sz="2800"/>
              <a:t>Vista RDBSS (both RDBSS.SYS and RDBSSLIB.LIB) use FsRtlRegisterUncProviderEx()</a:t>
            </a:r>
          </a:p>
          <a:p>
            <a:pPr>
              <a:lnSpc>
                <a:spcPct val="90000"/>
              </a:lnSpc>
            </a:pPr>
            <a:r>
              <a:rPr lang="en-GB" sz="2800"/>
              <a:t>Redirector must not register as filesystem</a:t>
            </a:r>
          </a:p>
          <a:p>
            <a:pPr lvl="1">
              <a:lnSpc>
                <a:spcPct val="90000"/>
              </a:lnSpc>
            </a:pPr>
            <a:r>
              <a:rPr lang="en-GB" sz="2400"/>
              <a:t>Filters attach to MUP, not to (Vista) redirector</a:t>
            </a:r>
          </a:p>
          <a:p>
            <a:pPr>
              <a:lnSpc>
                <a:spcPct val="90000"/>
              </a:lnSpc>
            </a:pPr>
            <a:endParaRPr lang="en-GB" sz="2800"/>
          </a:p>
        </p:txBody>
      </p:sp>
      <p:sp>
        <p:nvSpPr>
          <p:cNvPr id="58372" name="Text Box 4"/>
          <p:cNvSpPr txBox="1">
            <a:spLocks noChangeArrowheads="1"/>
          </p:cNvSpPr>
          <p:nvPr/>
        </p:nvSpPr>
        <p:spPr bwMode="auto">
          <a:xfrm>
            <a:off x="304800" y="5867400"/>
            <a:ext cx="8458200" cy="457200"/>
          </a:xfrm>
          <a:prstGeom prst="rect">
            <a:avLst/>
          </a:prstGeom>
          <a:noFill/>
          <a:ln w="9525">
            <a:noFill/>
            <a:miter lim="800000"/>
            <a:headEnd/>
            <a:tailEnd/>
          </a:ln>
          <a:effectLst/>
        </p:spPr>
        <p:txBody>
          <a:bodyPr>
            <a:spAutoFit/>
          </a:bodyPr>
          <a:lstStyle/>
          <a:p>
            <a:pPr>
              <a:spcBef>
                <a:spcPct val="50000"/>
              </a:spcBef>
            </a:pPr>
            <a:r>
              <a:rPr lang="en-US" sz="1200" b="1"/>
              <a:t>Microsoft Confidential. ©</a:t>
            </a:r>
            <a:r>
              <a:rPr lang="en-US" sz="1200"/>
              <a:t> 2007 Microsoft Corporation. All rights reserved. By using or providing feedback on these materials, you agree to the attached license agreement. </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488</TotalTime>
  <Words>1703</Words>
  <Application>Microsoft Office PowerPoint</Application>
  <PresentationFormat>On-screen Show (4:3)</PresentationFormat>
  <Paragraphs>191</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Tahoma</vt:lpstr>
      <vt:lpstr>Wingdings</vt:lpstr>
      <vt:lpstr>Ocean</vt:lpstr>
      <vt:lpstr>Windows VistaTM MUP Changes</vt:lpstr>
      <vt:lpstr>Slide 2</vt:lpstr>
      <vt:lpstr>Slide 3</vt:lpstr>
      <vt:lpstr>Slide 4</vt:lpstr>
      <vt:lpstr>Slide 5</vt:lpstr>
      <vt:lpstr>Highlights</vt:lpstr>
      <vt:lpstr>Highlights</vt:lpstr>
      <vt:lpstr>Highlights</vt:lpstr>
      <vt:lpstr>New Redirector Model</vt:lpstr>
      <vt:lpstr>New Redirector Model</vt:lpstr>
      <vt:lpstr>New Redirector Model</vt:lpstr>
      <vt:lpstr>IOCTL_REDIR_QUERY_PATH_EX</vt:lpstr>
      <vt:lpstr>IOCTL_REDIR_QUERY_PATH_EX</vt:lpstr>
      <vt:lpstr>Vista “driver no-hang” support</vt:lpstr>
      <vt:lpstr>Vista “driver no-hang” support</vt:lpstr>
      <vt:lpstr>Getting provider name</vt:lpstr>
      <vt:lpstr>FsRtlRegisterUncProvider()</vt:lpstr>
      <vt:lpstr>New level for IRP_MJ_QUERY_INFORMATION</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Vista MUP Changes</dc:title>
  <dc:creator>Ramesh Shankar</dc:creator>
  <cp:lastModifiedBy>Colleen Williams</cp:lastModifiedBy>
  <cp:revision>263</cp:revision>
  <dcterms:created xsi:type="dcterms:W3CDTF">2005-11-16T22:10:01Z</dcterms:created>
  <dcterms:modified xsi:type="dcterms:W3CDTF">2007-05-18T23:38:58Z</dcterms:modified>
</cp:coreProperties>
</file>