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62"/>
  </p:notes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342" r:id="rId9"/>
    <p:sldId id="268" r:id="rId10"/>
    <p:sldId id="343" r:id="rId11"/>
    <p:sldId id="344" r:id="rId12"/>
    <p:sldId id="270" r:id="rId13"/>
    <p:sldId id="345" r:id="rId14"/>
    <p:sldId id="272" r:id="rId15"/>
    <p:sldId id="346" r:id="rId16"/>
    <p:sldId id="347" r:id="rId17"/>
    <p:sldId id="348" r:id="rId18"/>
    <p:sldId id="34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0" r:id="rId28"/>
    <p:sldId id="301" r:id="rId29"/>
    <p:sldId id="352" r:id="rId30"/>
    <p:sldId id="353" r:id="rId31"/>
    <p:sldId id="354" r:id="rId32"/>
    <p:sldId id="355" r:id="rId33"/>
    <p:sldId id="302" r:id="rId34"/>
    <p:sldId id="304" r:id="rId35"/>
    <p:sldId id="357" r:id="rId36"/>
    <p:sldId id="360" r:id="rId37"/>
    <p:sldId id="362" r:id="rId38"/>
    <p:sldId id="363" r:id="rId39"/>
    <p:sldId id="366" r:id="rId40"/>
    <p:sldId id="367" r:id="rId41"/>
    <p:sldId id="361" r:id="rId42"/>
    <p:sldId id="320" r:id="rId43"/>
    <p:sldId id="321" r:id="rId44"/>
    <p:sldId id="369" r:id="rId45"/>
    <p:sldId id="370" r:id="rId46"/>
    <p:sldId id="371" r:id="rId47"/>
    <p:sldId id="322" r:id="rId48"/>
    <p:sldId id="372" r:id="rId49"/>
    <p:sldId id="373" r:id="rId50"/>
    <p:sldId id="374" r:id="rId51"/>
    <p:sldId id="377" r:id="rId52"/>
    <p:sldId id="378" r:id="rId53"/>
    <p:sldId id="379" r:id="rId54"/>
    <p:sldId id="334" r:id="rId55"/>
    <p:sldId id="335" r:id="rId56"/>
    <p:sldId id="336" r:id="rId57"/>
    <p:sldId id="337" r:id="rId58"/>
    <p:sldId id="338" r:id="rId59"/>
    <p:sldId id="339" r:id="rId60"/>
    <p:sldId id="29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23" autoAdjust="0"/>
    <p:restoredTop sz="96779" autoAdjust="0"/>
  </p:normalViewPr>
  <p:slideViewPr>
    <p:cSldViewPr snapToGrid="0">
      <p:cViewPr>
        <p:scale>
          <a:sx n="70" d="100"/>
          <a:sy n="70" d="100"/>
        </p:scale>
        <p:origin x="-360" y="-144"/>
      </p:cViewPr>
      <p:guideLst>
        <p:guide orient="horz" pos="2373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32" y="-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0186E1-1755-403A-8089-5D403465F7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1219E-A6BA-41CB-8E76-DC10A34B9F8A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 smtClean="0"/>
              <a:t>[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pembimbing</a:t>
            </a:r>
            <a:r>
              <a:rPr lang="en-US" dirty="0" smtClean="0"/>
              <a:t>: </a:t>
            </a:r>
            <a:endParaRPr lang="en-US" dirty="0"/>
          </a:p>
          <a:p>
            <a:pPr marL="228600" indent="-228600">
              <a:buFontTx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lihatlah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paling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lihatlah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pelajaran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panel </a:t>
            </a:r>
            <a:r>
              <a:rPr lang="en-US" baseline="0" dirty="0" err="1" smtClean="0"/>
              <a:t>catatan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dirty="0" smtClean="0"/>
              <a:t>.</a:t>
            </a: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FE48A-4395-417B-B575-ED430989020D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tab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lembar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Januari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Februari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anggaran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bulan-bulan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PantaiUtara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PantaiBarat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wilayah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penjualan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F1FFB-9558-4FA7-91E5-EA67FE055824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 dirty="0"/>
              <a:t>Tips</a:t>
            </a:r>
            <a:r>
              <a:rPr lang="en-US" dirty="0"/>
              <a:t>: </a:t>
            </a:r>
          </a:p>
          <a:p>
            <a:pPr marL="228600" indent="-228600">
              <a:buFontTx/>
              <a:buChar char="•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memerlukan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tiga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tiga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menghapus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lakukan</a:t>
            </a:r>
            <a:r>
              <a:rPr lang="en-US" baseline="0" dirty="0" smtClean="0"/>
              <a:t>).</a:t>
            </a:r>
            <a:endParaRPr lang="en-US" dirty="0"/>
          </a:p>
          <a:p>
            <a:pPr marL="228600" indent="-228600">
              <a:buFontTx/>
              <a:buChar char="•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pintasan</a:t>
            </a:r>
            <a:r>
              <a:rPr lang="en-US" dirty="0" smtClean="0"/>
              <a:t> </a:t>
            </a:r>
            <a:r>
              <a:rPr lang="en-US" dirty="0" err="1" smtClean="0"/>
              <a:t>papan-tombol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lembar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7F3B5-0141-40C3-BA87-895D9D144D8E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b="0" dirty="0" smtClean="0"/>
              <a:t>26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kolom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pertama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berlabel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A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Z. </a:t>
            </a:r>
            <a:r>
              <a:rPr lang="en-US" b="0" baseline="0" dirty="0" err="1" smtClean="0"/>
              <a:t>setiap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lembar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kerja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16,384 </a:t>
            </a:r>
            <a:r>
              <a:rPr lang="en-US" b="0" baseline="0" dirty="0" err="1" smtClean="0"/>
              <a:t>kolom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seluruhnya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jadi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setelah</a:t>
            </a:r>
            <a:r>
              <a:rPr lang="en-US" b="0" baseline="0" dirty="0" smtClean="0"/>
              <a:t> Z </a:t>
            </a:r>
            <a:r>
              <a:rPr lang="en-US" b="0" baseline="0" dirty="0" err="1" smtClean="0"/>
              <a:t>abjad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mulai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lagi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pasangan</a:t>
            </a:r>
            <a:r>
              <a:rPr lang="en-US" b="0" baseline="0" dirty="0" smtClean="0"/>
              <a:t>, AA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AZ. </a:t>
            </a:r>
            <a:r>
              <a:rPr lang="en-US" b="0" baseline="0" dirty="0" err="1" smtClean="0"/>
              <a:t>Setelah</a:t>
            </a:r>
            <a:r>
              <a:rPr lang="en-US" b="0" baseline="0" dirty="0" smtClean="0"/>
              <a:t> AZ, </a:t>
            </a:r>
            <a:r>
              <a:rPr lang="en-US" b="0" baseline="0" dirty="0" err="1" smtClean="0"/>
              <a:t>pasangan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angka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memulai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lagi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kolom</a:t>
            </a:r>
            <a:r>
              <a:rPr lang="en-US" b="0" baseline="0" dirty="0" smtClean="0"/>
              <a:t> BA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BZ,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seterusnya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seluruh</a:t>
            </a:r>
            <a:r>
              <a:rPr lang="en-US" b="0" baseline="0" dirty="0" smtClean="0"/>
              <a:t> 16,384 </a:t>
            </a:r>
            <a:r>
              <a:rPr lang="en-US" b="0" baseline="0" dirty="0" err="1" smtClean="0"/>
              <a:t>kolom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judul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abjad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dirty="0" smtClean="0"/>
              <a:t>XFD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B58B9-0F35-4A23-837B-55C0FFF538FD}" type="slidenum">
              <a:rPr lang="en-US"/>
              <a:pPr/>
              <a:t>13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selanjutnya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42212-507B-4DE1-9865-369CBCB165BA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terdekat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memasukkan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kebanyakan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1292-87D0-4322-B455-AC7B4551886B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DC02-DBB8-4298-BB72-A62F84A2BED4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1C18D-F5CF-4D64-9A0A-D1AD293A8281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1D3FB-9668-4DB9-971C-8F78D12934E2}" type="slidenum">
              <a:rPr lang="en-US"/>
              <a:pPr/>
              <a:t>18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b="1" dirty="0" err="1" smtClean="0"/>
              <a:t>Bagaimanakah</a:t>
            </a:r>
            <a:r>
              <a:rPr lang="en-US" b="1" dirty="0" smtClean="0"/>
              <a:t> </a:t>
            </a:r>
            <a:r>
              <a:rPr lang="en-US" b="1" dirty="0" err="1" smtClean="0"/>
              <a:t>penanda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membantu</a:t>
            </a:r>
            <a:r>
              <a:rPr lang="en-US" b="1" dirty="0" smtClean="0"/>
              <a:t>? </a:t>
            </a:r>
            <a:endParaRPr lang="en-US" b="1" dirty="0"/>
          </a:p>
          <a:p>
            <a:pPr marL="236538" indent="-236538" rtl="0">
              <a:buFontTx/>
              <a:buChar char="•"/>
            </a:pPr>
            <a:r>
              <a:rPr lang="en-US" dirty="0" err="1" smtClean="0"/>
              <a:t>Terdapat</a:t>
            </a:r>
            <a:r>
              <a:rPr lang="en-US" dirty="0" smtClean="0"/>
              <a:t> 17,179,869,184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-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memberitahukan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.</a:t>
            </a:r>
            <a:endParaRPr lang="en-US" dirty="0"/>
          </a:p>
          <a:p>
            <a:pPr marL="236538" indent="-236538">
              <a:buFontTx/>
              <a:buChar char="•"/>
            </a:pP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memberitahukan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seseorang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lembar</a:t>
            </a:r>
            <a:r>
              <a:rPr lang="en-US" baseline="0" dirty="0" smtClean="0"/>
              <a:t>-</a:t>
            </a:r>
            <a:r>
              <a:rPr lang="en-US" baseline="0" dirty="0" err="1" smtClean="0"/>
              <a:t>kerja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B1D67-7778-450D-9549-69505CA60A96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917E9-1B87-4DC8-9FF3-7A4244714A91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D486-FEB3-4773-BFD7-FE9B9688FA3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DF183-AD92-4541-8339-EB58396E92D9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7A9F1-E128-4915-B522-2C006EA2CAAA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59FF-0093-4474-8643-EA6B94541674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36D2B-70F2-4BFE-9C50-7F21DC7313FD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B8E97-FA8F-4B75-85AC-6962AF06484F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DA45D-F6D8-4016-A380-A2F544330736}" type="slidenum">
              <a:rPr lang="en-US"/>
              <a:pPr/>
              <a:t>26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C832D-1E0F-4AE9-A7C8-6F930A4D5344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71978-A067-43DB-A36F-16395F9E7E56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40493-87A7-430A-981B-A175CDD7EA05}" type="slidenum">
              <a:rPr lang="en-US"/>
              <a:pPr/>
              <a:t>29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AB838-B858-4873-8E08-D98125633EB1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B7DC-44C0-4320-A6B4-F2E73E3A0177}" type="slidenum">
              <a:rPr lang="en-US"/>
              <a:pPr/>
              <a:t>30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lembar-kerja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nama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penjual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paling </a:t>
            </a:r>
            <a:r>
              <a:rPr lang="en-US" baseline="0" dirty="0" err="1" smtClean="0"/>
              <a:t>kiri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95663-AFC4-424D-A4B6-6A4C08EAB99D}" type="slidenum">
              <a:rPr lang="en-US"/>
              <a:pPr/>
              <a:t>31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E07C-97AA-412A-8566-D85AB48A09C4}" type="slidenum">
              <a:rPr lang="en-US"/>
              <a:pPr/>
              <a:t>32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27BD4-896C-4D3B-A849-D3FF92D09974}" type="slidenum">
              <a:rPr lang="en-US"/>
              <a:pPr/>
              <a:t>33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FC384-5D75-402B-99BA-67AC6037C751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B3393-CC76-417B-8E4D-776D626BDCA5}" type="slidenum">
              <a:rPr lang="en-US"/>
              <a:pPr/>
              <a:t>35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18B84-71D9-4F84-9868-70859EC168B8}" type="slidenum">
              <a:rPr lang="en-US"/>
              <a:pPr/>
              <a:t>36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1FEFD-CFAC-469B-9917-18B78780E7B8}" type="slidenum">
              <a:rPr lang="en-US"/>
              <a:pPr/>
              <a:t>37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5CFD5-3FFC-4EC2-8BD4-AAC11F14067A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803E5-418A-40B7-8B4A-34BCE9165EE3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756F-4040-4DD7-8051-C7DE5877F8F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7FB4E-C03F-48FC-ABA0-FB267EA96929}" type="slidenum">
              <a:rPr lang="en-US"/>
              <a:pPr/>
              <a:t>40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C4A41-8669-4EC7-92A0-B07BCFB69ED4}" type="slidenum">
              <a:rPr lang="en-US"/>
              <a:pPr/>
              <a:t>41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7BB8-2012-4B87-A46D-119169FACC07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8478A-7ED3-4BAE-AECF-3D63FD36B3CF}" type="slidenum">
              <a:rPr lang="en-US"/>
              <a:pPr/>
              <a:t>43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2A7E4-1428-4D55-8C69-0486E7A4243E}" type="slidenum">
              <a:rPr lang="en-US"/>
              <a:pPr/>
              <a:t>44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DD2FA-E6E4-4B2E-B4C8-B699FBDADA9A}" type="slidenum">
              <a:rPr lang="en-US"/>
              <a:pPr/>
              <a:t>45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F96C6-5F15-4128-973F-FF8A30E640A7}" type="slidenum">
              <a:rPr lang="en-US"/>
              <a:pPr/>
              <a:t>46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1" dirty="0" err="1" smtClean="0"/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-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moda</a:t>
            </a:r>
            <a:r>
              <a:rPr lang="en-US" dirty="0" smtClean="0"/>
              <a:t> Edit,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(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Pita). 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C6ACA-9477-47D4-B1CE-DA75BEEE1C53}" type="slidenum">
              <a:rPr lang="en-US"/>
              <a:pPr/>
              <a:t>47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B268D-3F54-445A-B762-30551BF253F4}" type="slidenum">
              <a:rPr lang="en-US"/>
              <a:pPr/>
              <a:t>48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47797-6A45-4C52-852C-07032F43D88A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7644-AD58-49D9-A501-C76ABC9B8F76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08230-7AD1-4165-AE9A-00A198226DFB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B4FD4-D7FE-4620-B186-7440D9553FEB}" type="slidenum">
              <a:rPr lang="en-US"/>
              <a:pPr/>
              <a:t>51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97A7-2762-4BBA-9E62-28B13F59D910}" type="slidenum">
              <a:rPr lang="en-US"/>
              <a:pPr/>
              <a:t>52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Lebih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lanjut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tahap</a:t>
            </a:r>
            <a:r>
              <a:rPr lang="en-US" b="1" baseline="0" dirty="0" smtClean="0"/>
              <a:t> </a:t>
            </a:r>
            <a:r>
              <a:rPr lang="en-US" b="1" dirty="0" smtClean="0"/>
              <a:t>1</a:t>
            </a:r>
            <a:r>
              <a:rPr lang="en-US" dirty="0"/>
              <a:t>:</a:t>
            </a:r>
          </a:p>
          <a:p>
            <a:r>
              <a:rPr lang="en-US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menyisipkan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5, </a:t>
            </a:r>
            <a:r>
              <a:rPr lang="en-US" baseline="0" dirty="0" err="1" smtClean="0"/>
              <a:t>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4D210-FC18-4ABB-A2F9-90FB5375031F}" type="slidenum">
              <a:rPr lang="en-US"/>
              <a:pPr/>
              <a:t>53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CAD1-186F-4821-8A5F-88668C1701CF}" type="slidenum">
              <a:rPr lang="en-US"/>
              <a:pPr/>
              <a:t>54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2A25E-6922-44AD-999D-9A7109D3371A}" type="slidenum">
              <a:rPr lang="en-US"/>
              <a:pPr/>
              <a:t>55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A7E85-89DB-448E-A83D-315D54525501}" type="slidenum">
              <a:rPr lang="en-US"/>
              <a:pPr/>
              <a:t>56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99792-E86B-45A1-AC0A-FE329E7A4029}" type="slidenum">
              <a:rPr lang="en-US"/>
              <a:pPr/>
              <a:t>57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B673E-AC48-4AF4-A919-720ACFE82FB1}" type="slidenum">
              <a:rPr lang="en-US"/>
              <a:pPr/>
              <a:t>58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057E3-C235-44EF-A70F-D3F7E5D1FD8F}" type="slidenum">
              <a:rPr lang="en-US"/>
              <a:pPr/>
              <a:t>59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EC8CD-2C37-47A3-95C1-FF52180807DC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yang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memulai</a:t>
            </a:r>
            <a:r>
              <a:rPr lang="en-US" baseline="0" dirty="0" smtClean="0"/>
              <a:t> </a:t>
            </a:r>
            <a:r>
              <a:rPr lang="en-US" dirty="0" smtClean="0"/>
              <a:t>Excel</a:t>
            </a:r>
            <a:r>
              <a:rPr lang="en-US" dirty="0"/>
              <a:t>?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kebawah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. Dan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tab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bernama</a:t>
            </a:r>
            <a:r>
              <a:rPr lang="en-US" dirty="0" smtClean="0"/>
              <a:t> lembar1, lembar2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seterusnya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9EB7C-1661-4A9C-91C7-3CDD88D2A623}" type="slidenum">
              <a:rPr lang="en-US"/>
              <a:pPr/>
              <a:t>60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en-US" b="1" dirty="0" err="1" smtClean="0"/>
              <a:t>Gunakan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ini</a:t>
            </a:r>
            <a:endParaRPr lang="en-US" b="1" baseline="0" dirty="0" smtClean="0"/>
          </a:p>
          <a:p>
            <a:pPr rtl="0"/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Microsoft Office PowerPoint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yang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Excel 2007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perlukan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buku-kerja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</a:t>
            </a:r>
            <a:r>
              <a:rPr lang="en-US" dirty="0" err="1" smtClean="0"/>
              <a:t>entang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PowerPoint 2007.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Daring Microsoft Office yang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Mengenal</a:t>
            </a:r>
            <a:r>
              <a:rPr lang="en-US" dirty="0" smtClean="0"/>
              <a:t> Excel 2007:Membuat </a:t>
            </a:r>
            <a:r>
              <a:rPr lang="en-US" dirty="0" err="1" smtClean="0"/>
              <a:t>buku</a:t>
            </a:r>
            <a:r>
              <a:rPr lang="en-US" dirty="0" smtClean="0"/>
              <a:t>-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b="1" dirty="0" err="1" smtClean="0"/>
              <a:t>Fitur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acu</a:t>
            </a:r>
            <a:endParaRPr lang="en-US" b="1" dirty="0" smtClean="0"/>
          </a:p>
          <a:p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yang paling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err="1" smtClean="0"/>
              <a:t>Animasi</a:t>
            </a:r>
            <a:r>
              <a:rPr lang="en-US" dirty="0" smtClean="0"/>
              <a:t>: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prensentasi</a:t>
            </a:r>
            <a:r>
              <a:rPr lang="en-US" dirty="0" smtClean="0"/>
              <a:t>. </a:t>
            </a:r>
            <a:r>
              <a:rPr lang="en-US" dirty="0" err="1" smtClean="0"/>
              <a:t>Efek-efek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b="1" dirty="0" err="1" smtClean="0"/>
              <a:t>Intip</a:t>
            </a:r>
            <a:r>
              <a:rPr lang="en-US" b="1" dirty="0" smtClean="0"/>
              <a:t> </a:t>
            </a:r>
            <a:r>
              <a:rPr lang="en-US" b="1" dirty="0" err="1" smtClean="0"/>
              <a:t>masuk</a:t>
            </a:r>
            <a:r>
              <a:rPr lang="en-US" dirty="0" smtClean="0"/>
              <a:t>, </a:t>
            </a:r>
            <a:r>
              <a:rPr lang="en-US" b="1" dirty="0" err="1" smtClean="0"/>
              <a:t>Elastis</a:t>
            </a:r>
            <a:r>
              <a:rPr lang="en-US" dirty="0" smtClean="0"/>
              <a:t>, </a:t>
            </a:r>
            <a:r>
              <a:rPr lang="en-US" b="1" dirty="0" err="1" smtClean="0"/>
              <a:t>Memudarkan</a:t>
            </a:r>
            <a:r>
              <a:rPr lang="en-US" b="1" dirty="0" smtClean="0"/>
              <a:t>,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Papan</a:t>
            </a:r>
            <a:r>
              <a:rPr lang="en-US" b="1" dirty="0" smtClean="0"/>
              <a:t> dam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Microsoft PowerPoint 2000.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menu </a:t>
            </a:r>
            <a:r>
              <a:rPr lang="en-US" b="1" dirty="0" err="1" smtClean="0"/>
              <a:t>Tayangan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Animasi</a:t>
            </a:r>
            <a:r>
              <a:rPr lang="en-US" b="1" dirty="0" smtClean="0"/>
              <a:t> </a:t>
            </a:r>
            <a:r>
              <a:rPr lang="en-US" b="1" dirty="0" err="1" smtClean="0"/>
              <a:t>suai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Transisi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: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b="1" dirty="0" err="1" smtClean="0"/>
              <a:t>Menyapu</a:t>
            </a:r>
            <a:r>
              <a:rPr lang="en-US" b="1" baseline="0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menu </a:t>
            </a:r>
            <a:r>
              <a:rPr lang="en-US" b="1" baseline="0" dirty="0" err="1" smtClean="0"/>
              <a:t>Tayangan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klik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Transisi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kerjakan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opsi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muncul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dirty="0" smtClean="0"/>
              <a:t>: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kotak</a:t>
            </a:r>
            <a:r>
              <a:rPr lang="en-US" baseline="0" dirty="0" smtClean="0"/>
              <a:t> dialog </a:t>
            </a:r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dirty="0" smtClean="0"/>
              <a:t>(yang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menu</a:t>
            </a:r>
            <a:r>
              <a:rPr lang="en-US" baseline="0" dirty="0" smtClean="0"/>
              <a:t> </a:t>
            </a:r>
            <a:r>
              <a:rPr lang="en-US" b="1" dirty="0" err="1" smtClean="0"/>
              <a:t>Tampilkan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27ADC-D11C-4472-94E5-5EAECF28322E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747ED-99AE-4611-96A0-7CB1373E24D0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FB7DE-8F7B-4D73-8854-B6E0FF990C8A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Lembar-kerja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angka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Lembar-kerja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terkadang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dirty="0" smtClean="0"/>
              <a:t> “</a:t>
            </a:r>
            <a:r>
              <a:rPr lang="en-US" dirty="0" err="1" smtClean="0"/>
              <a:t>lembar-bentang</a:t>
            </a:r>
            <a:r>
              <a:rPr lang="en-US" dirty="0" smtClean="0"/>
              <a:t>.”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BCF420A-D31F-4AD4-A1CF-CF55498A9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8167-ACF8-480B-B46A-091F4ACC7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F49F-2D6C-44E1-A4B6-E5EE5B9BB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144F90-54F4-49D3-A49D-10C99C627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0789AE-2C62-4AD8-863A-CCA0A0FA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D2C7-39B5-4445-B0BE-54A3B1F6D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95F2-89AF-468A-94AD-AD8B0A6B6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86A1-DC23-4174-B78F-9410A9E25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379E-0EBC-4D09-BD4E-AA6DA1840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17F2-A58C-4D7E-8D8B-5C366465D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8FF6F-CFBE-4BD5-A276-2BDC56286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40ED-CA9C-4CC4-B9C0-1D5588829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03F3-8FB7-49DE-8A63-50A8D2AD5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1B40CC23-31F8-46DD-B01F-B83C2806B8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 err="1" smtClean="0"/>
              <a:t>Pelatihan</a:t>
            </a:r>
            <a:r>
              <a:rPr lang="en-US" dirty="0" smtClean="0"/>
              <a:t> 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Excel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 smtClean="0">
                <a:cs typeface="Tahoma" pitchFamily="34" charset="0"/>
              </a:rPr>
              <a:t>2007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4951" y="4291013"/>
            <a:ext cx="7297947" cy="1030287"/>
          </a:xfrm>
        </p:spPr>
        <p:txBody>
          <a:bodyPr/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buku-kerja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Buku-kerja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Excel,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buku-kerja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buku-kerja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lembar-kerja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data. </a:t>
            </a:r>
            <a:endParaRPr lang="en-US" sz="2000" dirty="0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39725" y="4525963"/>
          <a:ext cx="269875" cy="303212"/>
        </p:xfrm>
        <a:graphic>
          <a:graphicData uri="http://schemas.openxmlformats.org/presentationml/2006/ole">
            <p:oleObj spid="_x0000_s178181" name="Visio" r:id="rId5" imgW="270231" imgH="303063" progId="">
              <p:embed/>
            </p:oleObj>
          </a:graphicData>
        </a:graphic>
      </p:graphicFrame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Tab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jendela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ide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bagus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mengganti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agar </a:t>
            </a:r>
            <a:r>
              <a:rPr lang="en-US" dirty="0" err="1" smtClean="0">
                <a:solidFill>
                  <a:srgbClr val="FFCC00"/>
                </a:solidFill>
              </a:rPr>
              <a:t>informasi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diidentifikasi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mudah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246063" y="3994150"/>
            <a:ext cx="782388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Yang </a:t>
            </a:r>
            <a:r>
              <a:rPr lang="en-US" dirty="0" err="1" smtClean="0">
                <a:solidFill>
                  <a:srgbClr val="FFCC00"/>
                </a:solidFill>
              </a:rPr>
              <a:t>terlihat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kosong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buku-kerja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Buku1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866" y="3564747"/>
            <a:ext cx="648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Lembar1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453" y="3559723"/>
            <a:ext cx="691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0" y="3564748"/>
            <a:ext cx="63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42888" y="4749800"/>
            <a:ext cx="5961062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jendela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Buku-kerja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Buku-kerja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kosong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Buku-kerja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berpikir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buku-kerja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42888" y="4025900"/>
            <a:ext cx="5961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en-US" b="1" dirty="0" smtClean="0">
                <a:solidFill>
                  <a:srgbClr val="FFCC00"/>
                </a:solidFill>
              </a:rPr>
              <a:t>     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kiri-atas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jendela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119813" y="2359025"/>
            <a:ext cx="2744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Inilah</a:t>
            </a:r>
            <a:r>
              <a:rPr lang="en-US" sz="2000" dirty="0" smtClean="0"/>
              <a:t> </a:t>
            </a:r>
            <a:r>
              <a:rPr lang="en-US" sz="2000" dirty="0" err="1" smtClean="0"/>
              <a:t>caranya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80235" name="Picture 11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234" y="4040641"/>
            <a:ext cx="338137" cy="338137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Buku1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049866" y="3564747"/>
            <a:ext cx="648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Lembar1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587453" y="3559723"/>
            <a:ext cx="691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2150160" y="3564748"/>
            <a:ext cx="63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6" grpId="0" build="p" autoUpdateAnimBg="0"/>
      <p:bldP spid="180227" grpId="0" autoUpdateAnimBg="0"/>
      <p:bldP spid="180233" grpId="0" build="p" autoUpdateAnimBg="0"/>
      <p:bldP spid="1802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Kolom</a:t>
            </a:r>
            <a:r>
              <a:rPr lang="en-US" dirty="0" smtClean="0"/>
              <a:t>, </a:t>
            </a:r>
            <a:r>
              <a:rPr lang="en-US" dirty="0" err="1" smtClean="0"/>
              <a:t>baris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terbagi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, </a:t>
            </a:r>
            <a:r>
              <a:rPr lang="en-US" sz="2000" dirty="0" err="1" smtClean="0"/>
              <a:t>baris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sel.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Itulah</a:t>
            </a:r>
            <a:r>
              <a:rPr lang="en-US" sz="2000" dirty="0" smtClean="0"/>
              <a:t> </a:t>
            </a:r>
            <a:r>
              <a:rPr lang="en-US" sz="2000" dirty="0" err="1" smtClean="0"/>
              <a:t>kisi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lihat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-</a:t>
            </a:r>
            <a:r>
              <a:rPr lang="en-US" sz="2000" dirty="0" err="1" smtClean="0"/>
              <a:t>kerja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31748" name="Visio" r:id="rId5" imgW="270231" imgH="303063" progId="">
              <p:embed/>
            </p:oleObj>
          </a:graphicData>
        </a:graphic>
      </p:graphicFrame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76275" y="4006850"/>
            <a:ext cx="6726011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berawal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sampai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vertikal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nya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melintasi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horisontal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1 </a:t>
            </a:r>
            <a:r>
              <a:rPr lang="en-US" dirty="0" err="1" smtClean="0">
                <a:solidFill>
                  <a:srgbClr val="FFCC00"/>
                </a:solidFill>
              </a:rPr>
              <a:t>sampai</a:t>
            </a:r>
            <a:r>
              <a:rPr lang="en-US" dirty="0" smtClean="0">
                <a:solidFill>
                  <a:srgbClr val="FFCC00"/>
                </a:solidFill>
              </a:rPr>
              <a:t> 1,048,576</a:t>
            </a:r>
            <a:r>
              <a:rPr lang="en-US" dirty="0">
                <a:solidFill>
                  <a:srgbClr val="FFCC00"/>
                </a:solidFill>
              </a:rPr>
              <a:t>. 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339725" y="4822599"/>
          <a:ext cx="269875" cy="303212"/>
        </p:xfrm>
        <a:graphic>
          <a:graphicData uri="http://schemas.openxmlformats.org/presentationml/2006/ole">
            <p:oleObj spid="_x0000_s31756" name="Visio" r:id="rId6" imgW="270231" imgH="303063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Kolom</a:t>
            </a:r>
            <a:r>
              <a:rPr lang="en-US" dirty="0" smtClean="0"/>
              <a:t>, </a:t>
            </a:r>
            <a:r>
              <a:rPr lang="en-US" dirty="0" err="1" smtClean="0"/>
              <a:t>baris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terbagi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, </a:t>
            </a:r>
            <a:r>
              <a:rPr lang="en-US" sz="2000" dirty="0" err="1" smtClean="0"/>
              <a:t>baris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sel.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Itulah</a:t>
            </a:r>
            <a:r>
              <a:rPr lang="en-US" sz="2000" dirty="0" smtClean="0"/>
              <a:t> </a:t>
            </a:r>
            <a:r>
              <a:rPr lang="en-US" sz="2000" dirty="0" err="1" smtClean="0"/>
              <a:t>kisi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lihat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-</a:t>
            </a:r>
            <a:r>
              <a:rPr lang="en-US" sz="2000" dirty="0" err="1" smtClean="0"/>
              <a:t>kerja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42888" y="4019550"/>
            <a:ext cx="59340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memberitahukan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sel.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242888" y="510540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bergabung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membentuk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alamat</a:t>
            </a:r>
            <a:r>
              <a:rPr lang="en-US" dirty="0" smtClean="0">
                <a:solidFill>
                  <a:srgbClr val="FFCC00"/>
                </a:solidFill>
              </a:rPr>
              <a:t> sel. </a:t>
            </a: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persilangan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A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3 </a:t>
            </a:r>
            <a:r>
              <a:rPr lang="en-US" dirty="0" err="1" smtClean="0">
                <a:solidFill>
                  <a:srgbClr val="FFCC00"/>
                </a:solidFill>
              </a:rPr>
              <a:t>disebut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A3.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referensi</a:t>
            </a:r>
            <a:r>
              <a:rPr lang="en-US" b="1" dirty="0" smtClean="0">
                <a:solidFill>
                  <a:srgbClr val="FFCC00"/>
                </a:solidFill>
              </a:rPr>
              <a:t> sel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build="p" autoUpdateAnimBg="0" advAuto="0"/>
      <p:bldP spid="1822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mengalir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1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lembar-kerja</a:t>
            </a:r>
            <a:r>
              <a:rPr lang="en-US" sz="2000" dirty="0" smtClean="0"/>
              <a:t>. 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menampilkan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apa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buku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pertama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sudut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kiri-atas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sel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aktif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Berkerangka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hitam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menandakan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masukkan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masuk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sana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mengalir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suka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mengklik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sel. </a:t>
            </a:r>
            <a:endParaRPr lang="en-US" sz="2000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aktif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dijelaskan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sebelumnya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berkerangka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hitam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tersorot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mengalir</a:t>
            </a:r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suka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mengklik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sel. </a:t>
            </a:r>
            <a:endParaRPr lang="en-US" sz="2000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42887" y="4019550"/>
            <a:ext cx="772545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C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5, </a:t>
            </a: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339725" y="4745038"/>
          <a:ext cx="269875" cy="303212"/>
        </p:xfrm>
        <a:graphic>
          <a:graphicData uri="http://schemas.openxmlformats.org/presentationml/2006/ole">
            <p:oleObj spid="_x0000_s186375" name="Visio" r:id="rId5" imgW="270231" imgH="303063" progId="">
              <p:embed/>
            </p:oleObj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339725" y="5192713"/>
          <a:ext cx="269875" cy="303212"/>
        </p:xfrm>
        <a:graphic>
          <a:graphicData uri="http://schemas.openxmlformats.org/presentationml/2006/ole">
            <p:oleObj spid="_x0000_s186376" name="Visio" r:id="rId6" imgW="270231" imgH="303063" progId="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676275" y="4711700"/>
            <a:ext cx="5940425" cy="82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C </a:t>
            </a:r>
            <a:r>
              <a:rPr lang="en-US" dirty="0" err="1" smtClean="0">
                <a:solidFill>
                  <a:srgbClr val="FFCC00"/>
                </a:solidFill>
              </a:rPr>
              <a:t>tersorot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5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tersorot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 autoUpdateAnimBg="0" advAuto="0"/>
      <p:bldP spid="18637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mengalir</a:t>
            </a: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suka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mengklik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sel. </a:t>
            </a:r>
            <a:endParaRPr lang="en-US" sz="2000" dirty="0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42888" y="4019550"/>
            <a:ext cx="8117341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C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5, </a:t>
            </a: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339725" y="4741863"/>
          <a:ext cx="269875" cy="303212"/>
        </p:xfrm>
        <a:graphic>
          <a:graphicData uri="http://schemas.openxmlformats.org/presentationml/2006/ole">
            <p:oleObj spid="_x0000_s188425" name="Visio" r:id="rId5" imgW="270231" imgH="303063" progId="">
              <p:embed/>
            </p:oleObj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676275" y="471170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aktif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C5, </a:t>
            </a:r>
            <a:r>
              <a:rPr lang="en-US" dirty="0" err="1" smtClean="0">
                <a:solidFill>
                  <a:srgbClr val="FFCC00"/>
                </a:solidFill>
              </a:rPr>
              <a:t>berkerangka</a:t>
            </a:r>
            <a:r>
              <a:rPr lang="en-US" dirty="0" smtClean="0">
                <a:solidFill>
                  <a:srgbClr val="FFCC00"/>
                </a:solidFill>
              </a:rPr>
              <a:t>. Dan </a:t>
            </a:r>
            <a:r>
              <a:rPr lang="en-US" dirty="0" err="1" smtClean="0">
                <a:solidFill>
                  <a:srgbClr val="FFCC00"/>
                </a:solidFill>
              </a:rPr>
              <a:t>namanya—juga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dikenal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referensi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sel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–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sudut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kiri-atas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mengalir</a:t>
            </a:r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047243" y="854075"/>
            <a:ext cx="30241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berkerangka</a:t>
            </a:r>
            <a:r>
              <a:rPr lang="en-US" sz="2000" dirty="0" smtClean="0"/>
              <a:t> </a:t>
            </a:r>
            <a:r>
              <a:rPr lang="en-US" sz="2000" dirty="0" err="1" smtClean="0"/>
              <a:t>menyorot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tampakan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membuatnya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C5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Indikator-indikator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terlalu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penting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awal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semakin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jauh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jauh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melintasi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maka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indikator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membantu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. 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tab </a:t>
            </a:r>
            <a:r>
              <a:rPr lang="en-US" dirty="0" err="1" smtClean="0"/>
              <a:t>lembar-kerja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tab </a:t>
            </a:r>
            <a:r>
              <a:rPr lang="en-US" dirty="0" err="1" smtClean="0"/>
              <a:t>lembar-kerja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Pratinjau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: </a:t>
            </a:r>
            <a:r>
              <a:rPr lang="en-US" sz="2800" dirty="0" err="1" smtClean="0"/>
              <a:t>Memulai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mana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</a:t>
            </a:r>
            <a:r>
              <a:rPr lang="en-US" sz="2800" dirty="0"/>
              <a:t>1: </a:t>
            </a:r>
            <a:r>
              <a:rPr lang="en-US" sz="2800" dirty="0" err="1" smtClean="0"/>
              <a:t>Bertemu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buku-kerja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</a:t>
            </a:r>
            <a:r>
              <a:rPr lang="en-US" sz="2800" dirty="0"/>
              <a:t>2: </a:t>
            </a:r>
            <a:r>
              <a:rPr lang="en-US" sz="2800" dirty="0" err="1" smtClean="0"/>
              <a:t>Memasukkan</a:t>
            </a:r>
            <a:r>
              <a:rPr lang="en-US" sz="2800" dirty="0" smtClean="0"/>
              <a:t> data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</a:t>
            </a:r>
            <a:r>
              <a:rPr lang="en-US" sz="2800" dirty="0"/>
              <a:t>3: </a:t>
            </a:r>
            <a:r>
              <a:rPr lang="en-US" sz="2800" dirty="0" err="1" smtClean="0"/>
              <a:t>Mengedit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merevisi</a:t>
            </a:r>
            <a:r>
              <a:rPr lang="en-US" sz="2800" dirty="0" smtClean="0"/>
              <a:t> </a:t>
            </a:r>
            <a:r>
              <a:rPr lang="en-US" sz="2800" dirty="0" err="1" smtClean="0"/>
              <a:t>lembar-kerja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menyertakan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sarankan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memerlukan</a:t>
            </a:r>
            <a:r>
              <a:rPr lang="en-US" b="1" dirty="0" smtClean="0"/>
              <a:t> </a:t>
            </a:r>
            <a:r>
              <a:rPr lang="en-US" b="1" dirty="0" err="1" smtClean="0"/>
              <a:t>buku-kerja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. </a:t>
            </a: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membuatnya</a:t>
            </a:r>
            <a:r>
              <a:rPr lang="en-US" b="1" dirty="0" smtClean="0"/>
              <a:t>? 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Sisip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Sisipkan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b="1" dirty="0"/>
              <a:t>Microsoft </a:t>
            </a:r>
            <a:r>
              <a:rPr lang="en-US" sz="2000" b="1" dirty="0" smtClean="0"/>
              <a:t>Office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Baru</a:t>
            </a:r>
            <a:r>
              <a:rPr lang="en-US" sz="2000" dirty="0" smtClean="0"/>
              <a:t>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jendela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Buku-kerja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Buku-kerja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kosong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Sisip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Buku-kerja</a:t>
            </a:r>
            <a:r>
              <a:rPr lang="en-US" sz="2000" dirty="0" smtClean="0"/>
              <a:t>. 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815975"/>
            <a:ext cx="7904843" cy="703263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en-US" dirty="0" smtClean="0"/>
              <a:t>	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Microsoft Office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err="1" smtClean="0"/>
              <a:t>Buku-kerja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Buku-kerja</a:t>
            </a:r>
            <a:r>
              <a:rPr lang="en-US" b="1" dirty="0" smtClean="0"/>
              <a:t> </a:t>
            </a:r>
            <a:r>
              <a:rPr lang="en-US" b="1" dirty="0" err="1" smtClean="0"/>
              <a:t>kosong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Kotak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menampilkan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r>
              <a:rPr lang="en-US" b="1" dirty="0" smtClean="0"/>
              <a:t>.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Betul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mengetikkan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lembar-kerja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,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memulai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mengetik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A1.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Betul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berjelajah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suka</a:t>
            </a:r>
            <a:r>
              <a:rPr lang="en-US" sz="2000" dirty="0" smtClean="0"/>
              <a:t>.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</a:t>
            </a:r>
            <a:r>
              <a:rPr lang="en-US" sz="2000" dirty="0" smtClean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menggulirkan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data,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A1 </a:t>
            </a:r>
            <a:r>
              <a:rPr lang="en-US" sz="2000" dirty="0" err="1" smtClean="0"/>
              <a:t>atau</a:t>
            </a:r>
            <a:r>
              <a:rPr lang="en-US" sz="2000" dirty="0" smtClean="0"/>
              <a:t> A2.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023427" y="679907"/>
            <a:ext cx="316411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Excel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data,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lembar</a:t>
            </a:r>
            <a:r>
              <a:rPr lang="en-US" sz="2000" dirty="0" smtClean="0"/>
              <a:t>-</a:t>
            </a:r>
            <a:r>
              <a:rPr lang="en-US" sz="2000" dirty="0" err="1" smtClean="0"/>
              <a:t>kerja</a:t>
            </a:r>
            <a:r>
              <a:rPr lang="en-US" sz="2000" dirty="0" smtClean="0"/>
              <a:t>: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36094"/>
            <a:ext cx="59197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Excel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anggaran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pajak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merekam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nilai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absensi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siswa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produk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jual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bisa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mencatat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latihan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sehari-hari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mengikuti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penurunan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badan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melacak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biaya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renovasi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rumah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Kemungkinannya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benar-benar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terbatas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Sekarang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kita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memasukkan</a:t>
            </a:r>
            <a:r>
              <a:rPr lang="en-US" dirty="0" smtClean="0">
                <a:solidFill>
                  <a:srgbClr val="FFCC00"/>
                </a:solidFill>
              </a:rPr>
              <a:t> data.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869337"/>
            <a:ext cx="5629627" cy="28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3156" y="2201333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I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Siswa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0667" y="2765777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I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Penjualan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4311" y="3397955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Biaya</a:t>
            </a:r>
            <a:r>
              <a:rPr lang="en-IE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Liburan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483"/>
            <a:ext cx="9144000" cy="614363"/>
          </a:xfrm>
        </p:spPr>
        <p:txBody>
          <a:bodyPr/>
          <a:lstStyle/>
          <a:p>
            <a:r>
              <a:rPr lang="en-US" sz="2500" dirty="0" err="1" smtClean="0"/>
              <a:t>Berbaiklah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pembaca</a:t>
            </a:r>
            <a:r>
              <a:rPr lang="en-US" sz="2500" dirty="0" smtClean="0"/>
              <a:t> </a:t>
            </a:r>
            <a:r>
              <a:rPr lang="en-US" sz="2500" dirty="0" err="1" smtClean="0"/>
              <a:t>anda</a:t>
            </a:r>
            <a:r>
              <a:rPr lang="en-US" sz="2500" dirty="0" smtClean="0"/>
              <a:t>: </a:t>
            </a:r>
            <a:r>
              <a:rPr lang="en-US" sz="2500" dirty="0" err="1" smtClean="0"/>
              <a:t>Memulai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judul</a:t>
            </a:r>
            <a:r>
              <a:rPr lang="en-US" sz="2500" dirty="0" smtClean="0"/>
              <a:t> </a:t>
            </a:r>
            <a:r>
              <a:rPr lang="en-US" sz="2500" dirty="0" err="1" smtClean="0"/>
              <a:t>kolom</a:t>
            </a:r>
            <a:endParaRPr lang="en-US" sz="25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ide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siapa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berbagi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buku-kerja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sendiri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mengertinya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waktu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).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Kadangkala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memasukkan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4420" y="925034"/>
          <a:ext cx="5621077" cy="2810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Berpetualang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Museum </a:t>
                      </a:r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ilmu</a:t>
                      </a:r>
                      <a:r>
                        <a:rPr lang="en-I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pengetahuanBaldwin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Contoso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01920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831259" y="267765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224260" name="Visio" r:id="rId4" imgW="270231" imgH="303063" progId="">
              <p:embed/>
            </p:oleObj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224261" name="Visio" r:id="rId5" imgW="287946" imgH="292969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483"/>
            <a:ext cx="9144000" cy="614363"/>
          </a:xfrm>
        </p:spPr>
        <p:txBody>
          <a:bodyPr/>
          <a:lstStyle/>
          <a:p>
            <a:r>
              <a:rPr lang="en-US" sz="2500" dirty="0" err="1" smtClean="0"/>
              <a:t>Berbaiklah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pembaca</a:t>
            </a:r>
            <a:r>
              <a:rPr lang="en-US" sz="2500" dirty="0" smtClean="0"/>
              <a:t> </a:t>
            </a:r>
            <a:r>
              <a:rPr lang="en-US" sz="2500" dirty="0" err="1" smtClean="0"/>
              <a:t>anda</a:t>
            </a:r>
            <a:r>
              <a:rPr lang="en-US" sz="2500" dirty="0" smtClean="0"/>
              <a:t>: </a:t>
            </a:r>
            <a:r>
              <a:rPr lang="en-US" sz="2500" dirty="0" err="1" smtClean="0"/>
              <a:t>Memulai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judul</a:t>
            </a:r>
            <a:r>
              <a:rPr lang="en-US" sz="2500" dirty="0" smtClean="0"/>
              <a:t> </a:t>
            </a:r>
            <a:r>
              <a:rPr lang="en-US" sz="2500" dirty="0" err="1" smtClean="0"/>
              <a:t>kolom</a:t>
            </a:r>
            <a:endParaRPr lang="en-US" sz="2500" dirty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tren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sesungguhnya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339725" y="4459288"/>
          <a:ext cx="269875" cy="303212"/>
        </p:xfrm>
        <a:graphic>
          <a:graphicData uri="http://schemas.openxmlformats.org/presentationml/2006/ole">
            <p:oleObj spid="_x0000_s196615" name="Visio" r:id="rId4" imgW="270231" imgH="303063" progId="">
              <p:embed/>
            </p:oleObj>
          </a:graphicData>
        </a:graphic>
      </p:graphicFrame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339725" y="5173663"/>
          <a:ext cx="269875" cy="303212"/>
        </p:xfrm>
        <a:graphic>
          <a:graphicData uri="http://schemas.openxmlformats.org/presentationml/2006/ole">
            <p:oleObj spid="_x0000_s196616" name="Visio" r:id="rId5" imgW="270231" imgH="303063" progId="">
              <p:embed/>
            </p:oleObj>
          </a:graphicData>
        </a:graphic>
      </p:graphicFrame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76275" y="4425950"/>
            <a:ext cx="5940425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melintasi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tahun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perusahaan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4420" y="925034"/>
          <a:ext cx="5621077" cy="2810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Berpetualang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Museum </a:t>
                      </a:r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ilmu</a:t>
                      </a:r>
                      <a:r>
                        <a:rPr lang="en-I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pengetahuan</a:t>
                      </a:r>
                      <a:r>
                        <a:rPr lang="en-IE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I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Baldwin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Contoso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01920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831259" y="267765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196617" name="Visio" r:id="rId6" imgW="270231" imgH="303063" progId="">
              <p:embed/>
            </p:oleObj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196618" name="Visio" r:id="rId7" imgW="287946" imgH="292969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 advAuto="0"/>
      <p:bldP spid="196612" grpId="0" build="p" autoUpdateAnimBg="0"/>
      <p:bldP spid="1966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Gambara</a:t>
            </a:r>
            <a:r>
              <a:rPr lang="id-ID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: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695535"/>
            <a:ext cx="665528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Excel </a:t>
            </a:r>
            <a:r>
              <a:rPr lang="en-US" sz="2400" dirty="0"/>
              <a:t>2007,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Excel</a:t>
            </a:r>
            <a:r>
              <a:rPr lang="en-US" sz="2400" dirty="0"/>
              <a:t>. </a:t>
            </a:r>
            <a:r>
              <a:rPr lang="en-US" sz="2400" dirty="0" smtClean="0"/>
              <a:t>Dari </a:t>
            </a:r>
            <a:r>
              <a:rPr lang="en-US" sz="2400" dirty="0" err="1" smtClean="0"/>
              <a:t>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?</a:t>
            </a:r>
            <a:endParaRPr lang="en-US" sz="24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Excel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mengedit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dirty="0" err="1" smtClean="0"/>
              <a:t>Disinilah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ketrampilan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Excel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kekhawatiran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8" name="Picture 5" descr="Course overview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19" y="105417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endParaRPr lang="en-US" dirty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, </a:t>
            </a:r>
            <a:r>
              <a:rPr lang="en-US" sz="2000" dirty="0" err="1" smtClean="0"/>
              <a:t>beserta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memerlukan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berikut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r>
              <a:rPr lang="en-US" b="1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b="1" dirty="0" err="1" smtClean="0">
                <a:solidFill>
                  <a:srgbClr val="FFCC00"/>
                </a:solidFill>
              </a:rPr>
              <a:t>Tanggal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Jumlah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Nama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4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14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endParaRPr lang="en-US" dirty="0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, </a:t>
            </a:r>
            <a:r>
              <a:rPr lang="en-US" sz="2000" dirty="0" err="1" smtClean="0"/>
              <a:t>beserta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42888" y="4692650"/>
            <a:ext cx="59610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A1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tekan</a:t>
            </a:r>
            <a:r>
              <a:rPr lang="en-US" dirty="0" smtClean="0">
                <a:solidFill>
                  <a:srgbClr val="FFCC00"/>
                </a:solidFill>
              </a:rPr>
              <a:t> TAB.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Tanggal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B1, </a:t>
            </a:r>
            <a:r>
              <a:rPr lang="en-US" dirty="0" err="1" smtClean="0">
                <a:solidFill>
                  <a:srgbClr val="FFCC00"/>
                </a:solidFill>
              </a:rPr>
              <a:t>tekan</a:t>
            </a:r>
            <a:r>
              <a:rPr lang="en-US" dirty="0" smtClean="0">
                <a:solidFill>
                  <a:srgbClr val="FFCC00"/>
                </a:solidFill>
              </a:rPr>
              <a:t> TAB,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Jumlah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C1.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42888" y="4019550"/>
            <a:ext cx="5983741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mengilustrasikan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proses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informasi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berpindah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lainnya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Nama</a:t>
            </a:r>
            <a:endParaRPr lang="en-IE" sz="1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Tanggal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Jumlah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7144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391786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build="p" autoUpdateAnimBg="0"/>
      <p:bldP spid="200712" grpId="0" build="p" autoUpdateAnimBg="0" advAuto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endParaRPr lang="en-US" dirty="0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, </a:t>
            </a:r>
            <a:r>
              <a:rPr lang="en-US" sz="2000" dirty="0" err="1" smtClean="0"/>
              <a:t>beserta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42887" y="4692650"/>
            <a:ext cx="684008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A2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penjual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Ketikkan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depan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tekan</a:t>
            </a:r>
            <a:r>
              <a:rPr lang="en-US" dirty="0" smtClean="0">
                <a:solidFill>
                  <a:srgbClr val="FFCC00"/>
                </a:solidFill>
              </a:rPr>
              <a:t> ENTER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memindahkan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pilihan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i="1" dirty="0" smtClean="0">
                <a:solidFill>
                  <a:srgbClr val="FFCC00"/>
                </a:solidFill>
              </a:rPr>
              <a:t> </a:t>
            </a:r>
            <a:r>
              <a:rPr lang="en-US" i="1" dirty="0" err="1" smtClean="0">
                <a:solidFill>
                  <a:srgbClr val="FFCC00"/>
                </a:solidFill>
              </a:rPr>
              <a:t>bawan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A3.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selanjutnya</a:t>
            </a:r>
            <a:r>
              <a:rPr lang="en-US" dirty="0" smtClean="0">
                <a:solidFill>
                  <a:srgbClr val="FFCC00"/>
                </a:solidFill>
              </a:rPr>
              <a:t> 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seterusnya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mengilustrasikan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proses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informasi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berpindah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lainnya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Nama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Tanggal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Jumlah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Buchanan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441" y="242422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>
                <a:solidFill>
                  <a:schemeClr val="accent4">
                    <a:lumMod val="50000"/>
                  </a:schemeClr>
                </a:solidFill>
              </a:rPr>
              <a:t>Suyama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441" y="291332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Peacock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2121196" y="2041451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 rot="10800000">
            <a:off x="2121196" y="2530549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/>
          <p:cNvSpPr/>
          <p:nvPr/>
        </p:nvSpPr>
        <p:spPr>
          <a:xfrm rot="10800000">
            <a:off x="2121196" y="2977116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build="p" autoUpdateAnimBg="0" advAuto="0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 </a:t>
            </a:r>
            <a:r>
              <a:rPr lang="en-US" sz="2000" dirty="0" err="1" smtClean="0"/>
              <a:t>meratakan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meratakan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sel.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memasukkan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tanggal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B,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Tanggal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harus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garis</a:t>
            </a:r>
            <a:r>
              <a:rPr lang="en-US" dirty="0" smtClean="0">
                <a:solidFill>
                  <a:srgbClr val="FFCC00"/>
                </a:solidFill>
              </a:rPr>
              <a:t> miring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penghubung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memisahkan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bagiannya</a:t>
            </a:r>
            <a:r>
              <a:rPr lang="en-US" dirty="0" smtClean="0">
                <a:solidFill>
                  <a:srgbClr val="FFCC00"/>
                </a:solidFill>
              </a:rPr>
              <a:t>: 16/7/2009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16-Juli-2009. Excel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mengenali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keduanya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tanggal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Nama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Tanggal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Jumlah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Buchanan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441" y="2434859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>
                <a:solidFill>
                  <a:schemeClr val="accent4">
                    <a:lumMod val="50000"/>
                  </a:schemeClr>
                </a:solidFill>
              </a:rPr>
              <a:t>Suyama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41" y="2902691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Peacock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633" y="1924496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05/03/2009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6633" y="2434859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06/05/2009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6633" y="2902691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05/05/2009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flipH="1">
            <a:off x="903755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264196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Excel </a:t>
            </a:r>
            <a:r>
              <a:rPr lang="en-US" sz="2000" dirty="0" err="1" smtClean="0"/>
              <a:t>meratakan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sel. </a:t>
            </a:r>
            <a:endParaRPr lang="en-US" sz="2000" dirty="0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Nama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Tanggal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Jumlah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41" y="1929812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Buchanan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441" y="244283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>
                <a:solidFill>
                  <a:schemeClr val="accent4">
                    <a:lumMod val="50000"/>
                  </a:schemeClr>
                </a:solidFill>
              </a:rPr>
              <a:t>Suyama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41" y="290003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Peacock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6633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05/03/2009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6633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06/05/2009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6633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05/05/2009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3805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5500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805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6300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3805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4180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93321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813" y="1609725"/>
            <a:ext cx="8037512" cy="3967163"/>
          </a:xfrm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pecahan</a:t>
            </a:r>
            <a:r>
              <a:rPr lang="en-US" dirty="0" smtClean="0"/>
              <a:t>, </a:t>
            </a:r>
            <a:r>
              <a:rPr lang="en-US" dirty="0" err="1" smtClean="0"/>
              <a:t>tinggalkan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pecahan</a:t>
            </a:r>
            <a:r>
              <a:rPr lang="en-US" dirty="0" smtClean="0"/>
              <a:t>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b="1" dirty="0"/>
              <a:t>1 1/8</a:t>
            </a:r>
            <a:r>
              <a:rPr lang="en-US" dirty="0"/>
              <a:t>. </a:t>
            </a:r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pecahan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b="1" dirty="0" smtClean="0"/>
              <a:t>0 1/4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1/4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, Excel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menterjemahkannya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, 4 </a:t>
            </a:r>
            <a:r>
              <a:rPr lang="en-US" dirty="0" err="1" smtClean="0"/>
              <a:t>Januari</a:t>
            </a:r>
            <a:r>
              <a:rPr lang="en-US" dirty="0" smtClean="0"/>
              <a:t>. </a:t>
            </a:r>
            <a:endParaRPr lang="en-US" dirty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100)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menandakan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kurung</a:t>
            </a:r>
            <a:r>
              <a:rPr lang="en-US" dirty="0" smtClean="0"/>
              <a:t>, Excel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tesebut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-100.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901112" cy="609600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757363" y="3757613"/>
            <a:ext cx="54625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77813" y="854075"/>
            <a:ext cx="8524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b="1" dirty="0" err="1" smtClean="0"/>
              <a:t>Angka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lainnya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memasukkannya</a:t>
            </a:r>
            <a:endParaRPr lang="en-US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 bldLvl="2" autoUpdateAnimBg="0"/>
      <p:bldP spid="206853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65277"/>
            <a:ext cx="8905875" cy="3438635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Masukkan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TAB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ENTER.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Betulkan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Menekan</a:t>
            </a:r>
            <a:r>
              <a:rPr lang="en-US" b="1" dirty="0" smtClean="0"/>
              <a:t> ENTER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memindahkan</a:t>
            </a:r>
            <a:r>
              <a:rPr lang="en-US" b="1" dirty="0" smtClean="0"/>
              <a:t> </a:t>
            </a:r>
            <a:r>
              <a:rPr lang="en-US" b="1" dirty="0" err="1" smtClean="0"/>
              <a:t>pilihan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sebelah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.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Betul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 advAuto="0"/>
      <p:bldP spid="21606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Menekan</a:t>
            </a:r>
            <a:r>
              <a:rPr lang="en-US" sz="2000" dirty="0" smtClean="0"/>
              <a:t> ENTER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.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TAB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1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Manakah</a:t>
            </a:r>
            <a:r>
              <a:rPr lang="en-US" b="1" dirty="0" smtClean="0"/>
              <a:t> </a:t>
            </a:r>
            <a:r>
              <a:rPr lang="en-US" b="1" dirty="0" err="1" smtClean="0"/>
              <a:t>dibawah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dikenal</a:t>
            </a:r>
            <a:r>
              <a:rPr lang="en-US" b="1" dirty="0" smtClean="0"/>
              <a:t> Excel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tanggal</a:t>
            </a:r>
            <a:r>
              <a:rPr lang="en-US" b="1" dirty="0" smtClean="0"/>
              <a:t>? </a:t>
            </a:r>
            <a:r>
              <a:rPr lang="en-US" b="1" dirty="0"/>
              <a:t>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Februari</a:t>
            </a:r>
            <a:r>
              <a:rPr lang="en-US" sz="2000" dirty="0" smtClean="0"/>
              <a:t>  6 </a:t>
            </a:r>
            <a:r>
              <a:rPr lang="en-US" sz="2000" dirty="0"/>
              <a:t>1947.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2,6,47.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2-Feb-47.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 advAuto="0"/>
      <p:bldP spid="22426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buku-kerja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Mengedit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Menyisipkan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/>
              <a:t>2-Feb-47.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miring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  <p:bldP spid="2263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</a:t>
            </a:r>
            <a:r>
              <a:rPr lang="en-US" dirty="0"/>
              <a:t>data and </a:t>
            </a:r>
            <a:r>
              <a:rPr lang="en-US" dirty="0" err="1" smtClean="0"/>
              <a:t>merevisi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  <p:bldP spid="215043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merevisi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endParaRPr lang="en-US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5945645" y="607337"/>
            <a:ext cx="319835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.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Kadangkala</a:t>
            </a:r>
            <a:r>
              <a:rPr lang="en-US" sz="2000" dirty="0" smtClean="0"/>
              <a:t>,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lembar-kerja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4066720"/>
            <a:ext cx="8009844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Misalnya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menambah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data lain, </a:t>
            </a:r>
            <a:r>
              <a:rPr lang="en-US" dirty="0" err="1" smtClean="0">
                <a:solidFill>
                  <a:srgbClr val="FFCC00"/>
                </a:solidFill>
              </a:rPr>
              <a:t>persis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tengah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misalnya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karyawan</a:t>
            </a:r>
            <a:r>
              <a:rPr lang="en-US" dirty="0" smtClean="0">
                <a:solidFill>
                  <a:srgbClr val="FFCC00"/>
                </a:solidFill>
              </a:rPr>
              <a:t> per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urutan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abjad—apa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harus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lakukan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menerima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Pelajaran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menunjukkan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betapa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gampangnya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mengedit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menambah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402385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5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18" y="903008"/>
            <a:ext cx="5674782" cy="286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69067" y="1332089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Sisip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356" y="1986844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Mengedit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999" y="2968978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Sisip</a:t>
            </a:r>
            <a:r>
              <a:rPr lang="en-I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235200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13256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9867" y="2449689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123456</a:t>
            </a:r>
            <a:endParaRPr lang="en-US" sz="1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008915" y="752477"/>
            <a:ext cx="3164114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sebenarnya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5400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A2,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4500.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membetulkannya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133130" name="Visio" r:id="rId5" imgW="270231" imgH="303063" progId="">
              <p:embed/>
            </p:oleObj>
          </a:graphicData>
        </a:graphic>
      </p:graphicFrame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339725" y="4487863"/>
          <a:ext cx="269875" cy="303212"/>
        </p:xfrm>
        <a:graphic>
          <a:graphicData uri="http://schemas.openxmlformats.org/presentationml/2006/ole">
            <p:oleObj spid="_x0000_s133131" name="Visio" r:id="rId6" imgW="270231" imgH="303063" progId="">
              <p:embed/>
            </p:oleObj>
          </a:graphicData>
        </a:graphic>
      </p:graphicFrame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339725" y="5218113"/>
          <a:ext cx="269875" cy="303212"/>
        </p:xfrm>
        <a:graphic>
          <a:graphicData uri="http://schemas.openxmlformats.org/presentationml/2006/ole">
            <p:oleObj spid="_x0000_s133132" name="Visio" r:id="rId7" imgW="270231" imgH="303063" progId="">
              <p:embed/>
            </p:oleObj>
          </a:graphicData>
        </a:graphic>
      </p:graphicFrame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676275" y="4006850"/>
            <a:ext cx="6232525" cy="2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Klik-ganda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mengedit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nya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editlah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Rumus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manapun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menampilkan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Edit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bilah</a:t>
            </a:r>
            <a:r>
              <a:rPr lang="en-US" dirty="0" smtClean="0">
                <a:solidFill>
                  <a:srgbClr val="FFCC00"/>
                </a:solidFill>
              </a:rPr>
              <a:t> status </a:t>
            </a:r>
            <a:r>
              <a:rPr lang="en-US" dirty="0" err="1" smtClean="0">
                <a:solidFill>
                  <a:srgbClr val="FFCC00"/>
                </a:solidFill>
              </a:rPr>
              <a:t>dibagian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sudut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bawah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accent2"/>
                </a:solidFill>
              </a:rPr>
              <a:t>Edit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3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77813" y="3994150"/>
            <a:ext cx="863395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Inilah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perubahan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tempat-tempat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242888" y="4449763"/>
            <a:ext cx="5940425" cy="1629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huruf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BACKSPACE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tekan</a:t>
            </a:r>
            <a:r>
              <a:rPr lang="en-US" dirty="0" smtClean="0">
                <a:solidFill>
                  <a:srgbClr val="FFCC00"/>
                </a:solidFill>
              </a:rPr>
              <a:t> DELETE</a:t>
            </a:r>
            <a:r>
              <a:rPr lang="en-US" dirty="0">
                <a:solidFill>
                  <a:srgbClr val="FFCC00"/>
                </a:solidFill>
              </a:rPr>
              <a:t>.</a:t>
            </a:r>
          </a:p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en-US" dirty="0">
                <a:solidFill>
                  <a:srgbClr val="FFCC00"/>
                </a:solidFill>
              </a:rPr>
              <a:t>Edit </a:t>
            </a:r>
            <a:r>
              <a:rPr lang="en-US" dirty="0" err="1" smtClean="0">
                <a:solidFill>
                  <a:srgbClr val="FFCC00"/>
                </a:solidFill>
              </a:rPr>
              <a:t>huruf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sesuatu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berbeda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6119813" y="1952625"/>
            <a:ext cx="2744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Kenyamanan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Formula,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accent2"/>
                </a:solidFill>
              </a:rPr>
              <a:t>Edit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 advAuto="0"/>
      <p:bldP spid="230410" grpId="0" build="p" autoUpdateAnimBg="0"/>
      <p:bldP spid="230411" grpId="0" build="p" autoUpdateAnimBg="0"/>
      <p:bldP spid="230412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277813" y="3994150"/>
            <a:ext cx="8590416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Inilah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perubahan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tempat-tempat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42888" y="4449763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en-US" dirty="0" err="1" smtClean="0">
                <a:solidFill>
                  <a:srgbClr val="FFCC00"/>
                </a:solidFill>
              </a:rPr>
              <a:t>Menyisipkan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huruf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menempatkan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kursor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119813" y="1952625"/>
            <a:ext cx="2744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Kenyamanan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Formula,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accent2"/>
                </a:solidFill>
              </a:rPr>
              <a:t>Edit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Mengedit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Apapun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lakukan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selesai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ingatlah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ENTER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TAB agar </a:t>
            </a:r>
            <a:r>
              <a:rPr lang="en-US" dirty="0" err="1" smtClean="0">
                <a:solidFill>
                  <a:srgbClr val="FFCC00"/>
                </a:solidFill>
              </a:rPr>
              <a:t>perubahan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tetap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sel.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6119813" y="1952625"/>
            <a:ext cx="2744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Kenyamanan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Formula,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accent2"/>
                </a:solidFill>
              </a:rPr>
              <a:t>Edit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037943" y="941159"/>
            <a:ext cx="3077029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Kejutan</a:t>
            </a:r>
            <a:r>
              <a:rPr lang="en-US" sz="2000" dirty="0" smtClean="0"/>
              <a:t>!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lembar</a:t>
            </a:r>
            <a:r>
              <a:rPr lang="en-US" sz="2000" dirty="0" smtClean="0"/>
              <a:t>-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, </a:t>
            </a:r>
            <a:r>
              <a:rPr lang="en-US" sz="2000" dirty="0" err="1" smtClean="0"/>
              <a:t>mengisi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data,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B6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tebal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menyorot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2008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volume yang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volume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berubah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memperbaiki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situasi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/>
                </a:solidFill>
              </a:rPr>
              <a:t>Awal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2823" y="2895214"/>
            <a:ext cx="1125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Bersihkan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en-IE" sz="800" b="1" u="sng" dirty="0" smtClean="0">
                <a:solidFill>
                  <a:schemeClr val="accent2"/>
                </a:solidFill>
              </a:rPr>
              <a:t>F</a:t>
            </a:r>
            <a:r>
              <a:rPr lang="en-IE" sz="800" b="1" dirty="0" smtClean="0">
                <a:solidFill>
                  <a:schemeClr val="accent2"/>
                </a:solidFill>
              </a:rPr>
              <a:t>ormat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</a:t>
            </a:r>
            <a:r>
              <a:rPr lang="en-IE" sz="800" b="1" u="sng" dirty="0" err="1" smtClean="0">
                <a:solidFill>
                  <a:schemeClr val="accent2"/>
                </a:solidFill>
              </a:rPr>
              <a:t>e</a:t>
            </a:r>
            <a:r>
              <a:rPr lang="en-IE" sz="800" b="1" dirty="0" err="1" smtClean="0">
                <a:solidFill>
                  <a:schemeClr val="accent2"/>
                </a:solidFill>
              </a:rPr>
              <a:t>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id-ID" sz="800" b="1" dirty="0" smtClean="0">
                <a:solidFill>
                  <a:schemeClr val="accent2"/>
                </a:solidFill>
              </a:rPr>
              <a:t>S</a:t>
            </a:r>
            <a:r>
              <a:rPr lang="en-IE" sz="800" b="1" dirty="0" err="1" smtClean="0">
                <a:solidFill>
                  <a:schemeClr val="accent2"/>
                </a:solidFill>
              </a:rPr>
              <a:t>emua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3517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data</a:t>
            </a:r>
            <a:endParaRPr lang="en-US" dirty="0"/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40644" name="Visio" r:id="rId4" imgW="270231" imgH="303063" progId="">
              <p:embed/>
            </p:oleObj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40645" name="Visio" r:id="rId5" imgW="270231" imgH="303063" progId="">
              <p:embed/>
            </p:oleObj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339725" y="5446713"/>
          <a:ext cx="269875" cy="303212"/>
        </p:xfrm>
        <a:graphic>
          <a:graphicData uri="http://schemas.openxmlformats.org/presentationml/2006/ole">
            <p:oleObj spid="_x0000_s240646" name="Visio" r:id="rId6" imgW="270231" imgH="303063" progId="">
              <p:embed/>
            </p:oleObj>
          </a:graphicData>
        </a:graphic>
      </p:graphicFrame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asali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terformat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tebal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merah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memberikan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angka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Tatapi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tetap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tebal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merah</a:t>
            </a:r>
            <a:r>
              <a:rPr lang="en-US" dirty="0" smtClean="0">
                <a:solidFill>
                  <a:srgbClr val="FFCC00"/>
                </a:solidFill>
              </a:rPr>
              <a:t>!  </a:t>
            </a:r>
            <a:r>
              <a:rPr lang="en-US" dirty="0" err="1" smtClean="0">
                <a:solidFill>
                  <a:srgbClr val="FFCC00"/>
                </a:solidFill>
              </a:rPr>
              <a:t>Apa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diberikan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/>
                </a:solidFill>
              </a:rPr>
              <a:t>Awal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9542" y="2895213"/>
            <a:ext cx="1241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Bersihkan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en-IE" sz="800" b="1" u="sng" dirty="0" smtClean="0">
                <a:solidFill>
                  <a:schemeClr val="accent2"/>
                </a:solidFill>
              </a:rPr>
              <a:t>F</a:t>
            </a:r>
            <a:r>
              <a:rPr lang="en-IE" sz="800" b="1" dirty="0" smtClean="0">
                <a:solidFill>
                  <a:schemeClr val="accent2"/>
                </a:solidFill>
              </a:rPr>
              <a:t>ormat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032729" y="941159"/>
            <a:ext cx="3212869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Kejutan</a:t>
            </a:r>
            <a:r>
              <a:rPr lang="en-US" sz="2000" dirty="0" smtClean="0"/>
              <a:t>!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lembar</a:t>
            </a:r>
            <a:r>
              <a:rPr lang="en-US" sz="2000" dirty="0" smtClean="0"/>
              <a:t>-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, </a:t>
            </a:r>
            <a:r>
              <a:rPr lang="en-US" sz="2000" dirty="0" err="1" smtClean="0"/>
              <a:t>mengisi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data,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B6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tebal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menyorot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2008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volume yang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</a:t>
            </a:r>
            <a:r>
              <a:rPr lang="en-IE" sz="800" b="1" u="sng" dirty="0" err="1" smtClean="0">
                <a:solidFill>
                  <a:schemeClr val="accent2"/>
                </a:solidFill>
              </a:rPr>
              <a:t>e</a:t>
            </a:r>
            <a:r>
              <a:rPr lang="en-IE" sz="800" b="1" dirty="0" err="1" smtClean="0">
                <a:solidFill>
                  <a:schemeClr val="accent2"/>
                </a:solidFill>
              </a:rPr>
              <a:t>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id-ID" sz="800" b="1" dirty="0" smtClean="0">
                <a:solidFill>
                  <a:schemeClr val="accent2"/>
                </a:solidFill>
              </a:rPr>
              <a:t>S</a:t>
            </a:r>
            <a:r>
              <a:rPr lang="en-IE" sz="800" b="1" dirty="0" err="1" smtClean="0">
                <a:solidFill>
                  <a:schemeClr val="accent2"/>
                </a:solidFill>
              </a:rPr>
              <a:t>emua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 build="p" autoUpdateAnimBg="0"/>
      <p:bldP spid="240649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terformat</a:t>
            </a:r>
            <a:r>
              <a:rPr lang="en-US" sz="2000" dirty="0" smtClean="0"/>
              <a:t>, </a:t>
            </a:r>
            <a:r>
              <a:rPr lang="en-US" sz="2000" dirty="0" err="1" smtClean="0"/>
              <a:t>bukan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data yang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khusus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Sampai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lakukan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data yang </a:t>
            </a:r>
            <a:r>
              <a:rPr lang="en-US" dirty="0" err="1" smtClean="0">
                <a:solidFill>
                  <a:srgbClr val="FFCC00"/>
                </a:solidFill>
              </a:rPr>
              <a:t>dimasukkan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khusus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2"/>
                </a:solidFill>
              </a:rPr>
              <a:t>Awal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542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Bersihkan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en-IE" sz="800" b="1" u="sng" dirty="0" smtClean="0">
                <a:solidFill>
                  <a:schemeClr val="accent2"/>
                </a:solidFill>
              </a:rPr>
              <a:t>F</a:t>
            </a:r>
            <a:r>
              <a:rPr lang="en-IE" sz="800" b="1" dirty="0" smtClean="0">
                <a:solidFill>
                  <a:schemeClr val="accent2"/>
                </a:solidFill>
              </a:rPr>
              <a:t>ormat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</a:t>
            </a:r>
            <a:r>
              <a:rPr lang="en-IE" sz="800" b="1" u="sng" dirty="0" err="1" smtClean="0">
                <a:solidFill>
                  <a:schemeClr val="accent2"/>
                </a:solidFill>
              </a:rPr>
              <a:t>e</a:t>
            </a:r>
            <a:r>
              <a:rPr lang="en-IE" sz="800" b="1" dirty="0" err="1" smtClean="0">
                <a:solidFill>
                  <a:schemeClr val="accent2"/>
                </a:solidFill>
              </a:rPr>
              <a:t>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id-ID" sz="800" b="1" dirty="0" smtClean="0">
                <a:solidFill>
                  <a:schemeClr val="accent2"/>
                </a:solidFill>
              </a:rPr>
              <a:t>S</a:t>
            </a:r>
            <a:r>
              <a:rPr lang="en-IE" sz="800" b="1" dirty="0" err="1" smtClean="0">
                <a:solidFill>
                  <a:schemeClr val="accent2"/>
                </a:solidFill>
              </a:rPr>
              <a:t>emua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  <p:bldP spid="2426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Berkenalan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buku-kerja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119813" y="854075"/>
            <a:ext cx="30241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Inilah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menghapus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242888" y="3930650"/>
            <a:ext cx="5961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err="1" smtClean="0">
                <a:solidFill>
                  <a:srgbClr val="FFCC00"/>
                </a:solidFill>
              </a:rPr>
              <a:t>Awal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smtClean="0">
                <a:solidFill>
                  <a:srgbClr val="FFCC00"/>
                </a:solidFill>
              </a:rPr>
              <a:t>Mengedit</a:t>
            </a:r>
            <a:r>
              <a:rPr lang="en-US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panah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Bersihkan</a:t>
            </a:r>
            <a:r>
              <a:rPr lang="en-US" b="1" dirty="0" smtClean="0">
                <a:solidFill>
                  <a:srgbClr val="FFCC00"/>
                </a:solidFill>
              </a:rPr>
              <a:t>     </a:t>
            </a:r>
            <a:r>
              <a:rPr lang="en-US" dirty="0">
                <a:solidFill>
                  <a:srgbClr val="FFCC00"/>
                </a:solidFill>
              </a:rPr>
              <a:t>.</a:t>
            </a:r>
          </a:p>
        </p:txBody>
      </p:sp>
      <p:pic>
        <p:nvPicPr>
          <p:cNvPr id="244744" name="Picture 8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4283756"/>
            <a:ext cx="284162" cy="246062"/>
          </a:xfrm>
          <a:prstGeom prst="rect">
            <a:avLst/>
          </a:prstGeom>
          <a:noFill/>
        </p:spPr>
      </p:pic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242888" y="4654550"/>
            <a:ext cx="59610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Bersihkan</a:t>
            </a:r>
            <a:r>
              <a:rPr lang="en-US" b="1" dirty="0" smtClean="0">
                <a:solidFill>
                  <a:srgbClr val="FFCC00"/>
                </a:solidFill>
              </a:rPr>
              <a:t> Format</a:t>
            </a:r>
            <a:r>
              <a:rPr lang="en-US" dirty="0" smtClean="0">
                <a:solidFill>
                  <a:srgbClr val="FFCC00"/>
                </a:solidFill>
              </a:rPr>
              <a:t>, yang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menghapus</a:t>
            </a:r>
            <a:r>
              <a:rPr lang="en-US" dirty="0" smtClean="0">
                <a:solidFill>
                  <a:srgbClr val="FFCC00"/>
                </a:solidFill>
              </a:rPr>
              <a:t> format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sel.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Bersihkan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Semua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mengapus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baik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maupun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sama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2"/>
                </a:solidFill>
              </a:rPr>
              <a:t>Home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542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Bersihkan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en-IE" sz="800" b="1" u="sng" dirty="0" smtClean="0">
                <a:solidFill>
                  <a:schemeClr val="accent2"/>
                </a:solidFill>
              </a:rPr>
              <a:t>F</a:t>
            </a:r>
            <a:r>
              <a:rPr lang="en-IE" sz="800" b="1" dirty="0" smtClean="0">
                <a:solidFill>
                  <a:schemeClr val="accent2"/>
                </a:solidFill>
              </a:rPr>
              <a:t>ormat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/>
                </a:solidFill>
              </a:rPr>
              <a:t>B</a:t>
            </a:r>
            <a:r>
              <a:rPr lang="en-IE" sz="800" b="1" u="sng" dirty="0" err="1" smtClean="0">
                <a:solidFill>
                  <a:schemeClr val="accent2"/>
                </a:solidFill>
              </a:rPr>
              <a:t>e</a:t>
            </a:r>
            <a:r>
              <a:rPr lang="en-IE" sz="800" b="1" dirty="0" err="1" smtClean="0">
                <a:solidFill>
                  <a:schemeClr val="accent2"/>
                </a:solidFill>
              </a:rPr>
              <a:t>rsihkan</a:t>
            </a:r>
            <a:r>
              <a:rPr lang="en-IE" sz="800" b="1" dirty="0" smtClean="0">
                <a:solidFill>
                  <a:schemeClr val="accent2"/>
                </a:solidFill>
              </a:rPr>
              <a:t> </a:t>
            </a:r>
            <a:r>
              <a:rPr lang="id-ID" sz="800" b="1" dirty="0" smtClean="0">
                <a:solidFill>
                  <a:schemeClr val="accent2"/>
                </a:solidFill>
              </a:rPr>
              <a:t>S</a:t>
            </a:r>
            <a:r>
              <a:rPr lang="en-IE" sz="800" b="1" dirty="0" err="1" smtClean="0">
                <a:solidFill>
                  <a:schemeClr val="accent2"/>
                </a:solidFill>
              </a:rPr>
              <a:t>emua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  <p:bldP spid="244743" grpId="0" build="p" autoUpdateAnimBg="0"/>
      <p:bldP spid="24474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endParaRPr lang="en-US" dirty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5965373" y="723449"/>
            <a:ext cx="3222169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menampung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? </a:t>
            </a:r>
            <a:r>
              <a:rPr lang="en-US" sz="2000" dirty="0" err="1" smtClean="0"/>
              <a:t>Tentu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239713" y="4013200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menyisipkan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242888" y="4445000"/>
            <a:ext cx="7986712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sembarang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err="1" smtClean="0">
                <a:solidFill>
                  <a:srgbClr val="FFCC00"/>
                </a:solidFill>
              </a:rPr>
              <a:t>Awal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panah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Sisipkan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menu </a:t>
            </a:r>
            <a:r>
              <a:rPr lang="en-US" dirty="0" err="1" smtClean="0">
                <a:solidFill>
                  <a:srgbClr val="FFCC00"/>
                </a:solidFill>
              </a:rPr>
              <a:t>turun-bawah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Sisipkan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Kolom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Lembar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kosong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tersisip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49475" y="1540647"/>
            <a:ext cx="651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826" y="1771235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IE" sz="800" b="1" u="sng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5825" y="2009774"/>
            <a:ext cx="1365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800" b="1" dirty="0" smtClean="0">
                <a:solidFill>
                  <a:schemeClr val="accent2">
                    <a:lumMod val="75000"/>
                  </a:schemeClr>
                </a:solidFill>
              </a:rPr>
              <a:t>Baris </a:t>
            </a:r>
            <a:r>
              <a:rPr lang="id-ID" sz="800" b="1" u="sng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826" y="2256264"/>
            <a:ext cx="1374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800" b="1" u="sng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olom</a:t>
            </a:r>
            <a:r>
              <a:rPr lang="id-ID" sz="800" b="1" dirty="0" smtClean="0">
                <a:solidFill>
                  <a:schemeClr val="accent2">
                    <a:lumMod val="75000"/>
                  </a:schemeClr>
                </a:solidFill>
              </a:rPr>
              <a:t> Lembar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IE" sz="800" b="1" u="sng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ip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Lembar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  <p:bldP spid="252933" grpId="0" build="p" autoUpdateAnimBg="0"/>
      <p:bldP spid="25293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endParaRPr lang="en-US" dirty="0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5960157" y="723449"/>
            <a:ext cx="321290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menampung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? </a:t>
            </a:r>
            <a:r>
              <a:rPr lang="en-US" sz="2000" dirty="0" err="1" smtClean="0"/>
              <a:t>Tentu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39713" y="4013200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menyisipkan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242887" y="4445000"/>
            <a:ext cx="6694941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sembarang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panah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Sisipkan</a:t>
            </a:r>
            <a:r>
              <a:rPr lang="en-US" b="1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menu </a:t>
            </a:r>
            <a:r>
              <a:rPr lang="en-US" dirty="0" err="1" smtClean="0">
                <a:solidFill>
                  <a:srgbClr val="FFCC00"/>
                </a:solidFill>
              </a:rPr>
              <a:t>turun</a:t>
            </a:r>
            <a:r>
              <a:rPr lang="en-US" dirty="0" smtClean="0">
                <a:solidFill>
                  <a:srgbClr val="FFCC00"/>
                </a:solidFill>
              </a:rPr>
              <a:t>-</a:t>
            </a:r>
            <a:r>
              <a:rPr lang="en-US" dirty="0" err="1" smtClean="0">
                <a:solidFill>
                  <a:srgbClr val="FFCC00"/>
                </a:solidFill>
              </a:rPr>
              <a:t>bawah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Sisipkan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lembar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kolom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kosong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sekarang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tersisip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2"/>
          <p:cNvSpPr txBox="1"/>
          <p:nvPr/>
        </p:nvSpPr>
        <p:spPr>
          <a:xfrm>
            <a:off x="1249475" y="1540647"/>
            <a:ext cx="651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455826" y="1771235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IE" sz="800" b="1" u="sng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455825" y="2009774"/>
            <a:ext cx="1390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Baris</a:t>
            </a:r>
            <a:r>
              <a:rPr lang="id-ID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800" b="1" u="sng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d-ID" sz="800" b="1" dirty="0" smtClean="0">
                <a:solidFill>
                  <a:schemeClr val="accent2">
                    <a:lumMod val="75000"/>
                  </a:schemeClr>
                </a:solidFill>
              </a:rPr>
              <a:t>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1455826" y="2256264"/>
            <a:ext cx="1374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Sisipkan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u="sng" dirty="0" err="1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olom</a:t>
            </a:r>
            <a:r>
              <a:rPr lang="id-ID" sz="800" b="1" dirty="0" smtClean="0">
                <a:solidFill>
                  <a:schemeClr val="accent2">
                    <a:lumMod val="75000"/>
                  </a:schemeClr>
                </a:solidFill>
              </a:rPr>
              <a:t> Lembar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IE" sz="800" b="1" u="sng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ip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Lembar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p" autoUpdateAnimBg="0" advAuto="0"/>
      <p:bldP spid="25498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2424112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/>
              <a:t>Edit data.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sel.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moda</a:t>
            </a:r>
            <a:r>
              <a:rPr lang="en-US" dirty="0" smtClean="0"/>
              <a:t> Edit.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yang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lakukan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menghapus</a:t>
            </a:r>
            <a:r>
              <a:rPr lang="en-US" b="1" dirty="0" smtClean="0"/>
              <a:t> </a:t>
            </a:r>
            <a:r>
              <a:rPr lang="en-US" b="1" dirty="0" err="1" smtClean="0"/>
              <a:t>pemformatan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Hapus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sel.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/>
              <a:t>Format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Bersihkan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Mengedit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Bersihkan</a:t>
            </a:r>
            <a:r>
              <a:rPr lang="en-US" b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b="1" dirty="0" err="1" smtClean="0"/>
              <a:t>Mengedit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b="1" dirty="0" err="1" smtClean="0"/>
              <a:t>Awal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Bersihkan</a:t>
            </a:r>
            <a:r>
              <a:rPr lang="en-US" sz="2000" b="1" dirty="0" smtClean="0"/>
              <a:t> Format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79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menambahkan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b="1" dirty="0" smtClean="0"/>
              <a:t>, </a:t>
            </a: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b="1" dirty="0" smtClean="0"/>
              <a:t> </a:t>
            </a:r>
            <a:r>
              <a:rPr lang="en-US" b="1" dirty="0" err="1" smtClean="0"/>
              <a:t>disebelah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</a:t>
            </a:r>
            <a:r>
              <a:rPr lang="en-US" b="1" dirty="0" err="1" smtClean="0"/>
              <a:t>dimana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inginkan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berada</a:t>
            </a:r>
            <a:r>
              <a:rPr lang="en-US" b="1" dirty="0" smtClean="0"/>
              <a:t>. </a:t>
            </a:r>
            <a:r>
              <a:rPr lang="en-US" b="1" dirty="0"/>
              <a:t>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Betul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Betul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,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panah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Sisipkan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Sisipkan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kolom</a:t>
            </a:r>
            <a:r>
              <a:rPr lang="en-US" sz="2000" b="1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menyisipkan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menambah</a:t>
            </a:r>
            <a:r>
              <a:rPr lang="en-US" b="1" dirty="0" smtClean="0"/>
              <a:t> </a:t>
            </a:r>
            <a:r>
              <a:rPr lang="en-US" b="1" dirty="0" err="1" smtClean="0"/>
              <a:t>baris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, </a:t>
            </a: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diatas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dimana</a:t>
            </a:r>
            <a:r>
              <a:rPr lang="en-US" b="1" dirty="0" smtClean="0"/>
              <a:t> </a:t>
            </a:r>
            <a:r>
              <a:rPr lang="en-US" b="1" dirty="0" err="1" smtClean="0"/>
              <a:t>baris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berada</a:t>
            </a:r>
            <a:r>
              <a:rPr lang="en-US" b="1" dirty="0" smtClean="0"/>
              <a:t>.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Betul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 advAuto="0"/>
      <p:bldP spid="16794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Salah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Sebaliknya</a:t>
            </a:r>
            <a:r>
              <a:rPr lang="en-US" sz="2000" dirty="0" smtClean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sembarang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Berkenalan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buku-kerja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Excel</a:t>
            </a:r>
            <a:r>
              <a:rPr lang="en-US" sz="2000" dirty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berhadapan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kisi</a:t>
            </a:r>
            <a:r>
              <a:rPr lang="en-US" sz="2000" dirty="0" smtClean="0"/>
              <a:t> </a:t>
            </a:r>
            <a:r>
              <a:rPr lang="en-US" sz="2000" dirty="0" err="1" smtClean="0"/>
              <a:t>kosong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,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sel.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606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Excel,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mungkin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berpikir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apa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harus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dilakukan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selanjutnya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kursus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nyaman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dasar</a:t>
            </a:r>
            <a:r>
              <a:rPr lang="en-US" dirty="0" smtClean="0">
                <a:solidFill>
                  <a:srgbClr val="FFCC00"/>
                </a:solidFill>
              </a:rPr>
              <a:t> Excel yang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memandu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memasukkan</a:t>
            </a:r>
            <a:r>
              <a:rPr lang="en-US" dirty="0" smtClean="0">
                <a:solidFill>
                  <a:srgbClr val="FFCC00"/>
                </a:solidFill>
              </a:rPr>
              <a:t> data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Excel.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1" y="977190"/>
            <a:ext cx="5692774" cy="28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GUNAKAN POLA ACU INI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26546"/>
            <a:ext cx="6400800" cy="1752600"/>
          </a:xfrm>
        </p:spPr>
        <p:txBody>
          <a:bodyPr/>
          <a:lstStyle/>
          <a:p>
            <a:r>
              <a:rPr lang="en-US" dirty="0" err="1" smtClean="0"/>
              <a:t>Lihatlah</a:t>
            </a:r>
            <a:r>
              <a:rPr lang="en-US" dirty="0" smtClean="0"/>
              <a:t> panel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(tab </a:t>
            </a:r>
            <a:r>
              <a:rPr lang="en-US" b="1" dirty="0" err="1" smtClean="0"/>
              <a:t>Tampilan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3025"/>
            <a:ext cx="8027987" cy="614363"/>
          </a:xfrm>
        </p:spPr>
        <p:txBody>
          <a:bodyPr/>
          <a:lstStyle/>
          <a:p>
            <a:r>
              <a:rPr lang="en-US" dirty="0" smtClean="0"/>
              <a:t>Pita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Ban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jendela</a:t>
            </a:r>
            <a:r>
              <a:rPr lang="en-US" sz="2000" dirty="0" smtClean="0"/>
              <a:t> Excel </a:t>
            </a:r>
            <a:r>
              <a:rPr lang="en-US" sz="2000" dirty="0"/>
              <a:t>2007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smtClean="0"/>
              <a:t>Pita</a:t>
            </a:r>
            <a:r>
              <a:rPr lang="en-US" sz="2000" dirty="0" smtClean="0"/>
              <a:t>. </a:t>
            </a:r>
            <a:endParaRPr lang="en-US" sz="2000" b="1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6063" y="3994150"/>
            <a:ext cx="5926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Pita </a:t>
            </a:r>
            <a:r>
              <a:rPr lang="en-US" dirty="0" err="1" smtClean="0">
                <a:solidFill>
                  <a:srgbClr val="FFCC00"/>
                </a:solidFill>
              </a:rPr>
              <a:t>terdiri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Tab </a:t>
            </a:r>
            <a:r>
              <a:rPr lang="en-US" dirty="0" smtClean="0">
                <a:solidFill>
                  <a:srgbClr val="FFCC00"/>
                </a:solidFill>
              </a:rPr>
              <a:t>yang </a:t>
            </a:r>
            <a:r>
              <a:rPr lang="en-US" dirty="0" err="1" smtClean="0">
                <a:solidFill>
                  <a:srgbClr val="FFCC00"/>
                </a:solidFill>
              </a:rPr>
              <a:t>berbeda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tertentu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dilakukan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Excel.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paling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Pita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berbeda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tab.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0033" y="1576195"/>
            <a:ext cx="647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</a:t>
            </a:r>
            <a:r>
              <a:rPr lang="id-ID" sz="800" dirty="0" err="1" smtClean="0">
                <a:solidFill>
                  <a:schemeClr val="accent6">
                    <a:lumMod val="75000"/>
                  </a:schemeClr>
                </a:solidFill>
              </a:rPr>
              <a:t>kan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033" y="1770373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Hapus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033" y="1985737"/>
            <a:ext cx="534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203" y="2159132"/>
            <a:ext cx="639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Sel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0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chemeClr val="accent2">
                    <a:lumMod val="75000"/>
                  </a:schemeClr>
                </a:solidFill>
              </a:rPr>
              <a:t>Mengedit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158" y="1365662"/>
            <a:ext cx="427512" cy="184666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600" b="1" dirty="0" err="1" smtClean="0">
                <a:solidFill>
                  <a:schemeClr val="accent2">
                    <a:lumMod val="75000"/>
                  </a:schemeClr>
                </a:solidFill>
              </a:rPr>
              <a:t>Awal</a:t>
            </a:r>
            <a:endParaRPr lang="en-US" sz="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3366" y="1881383"/>
            <a:ext cx="5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Pilah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&amp;</a:t>
            </a:r>
          </a:p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Filter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3025"/>
            <a:ext cx="8027987" cy="614363"/>
          </a:xfrm>
        </p:spPr>
        <p:txBody>
          <a:bodyPr/>
          <a:lstStyle/>
          <a:p>
            <a:r>
              <a:rPr lang="en-US" dirty="0" smtClean="0"/>
              <a:t>Pita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id-ID" sz="2000" noProof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, </a:t>
            </a:r>
            <a:r>
              <a:rPr lang="en-US" sz="2000" dirty="0" err="1" smtClean="0"/>
              <a:t>disebelah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sehari-hari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176135" name="Visio" r:id="rId4" imgW="270231" imgH="303063" progId="">
              <p:embed/>
            </p:oleObj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339725" y="4468813"/>
          <a:ext cx="269875" cy="303212"/>
        </p:xfrm>
        <a:graphic>
          <a:graphicData uri="http://schemas.openxmlformats.org/presentationml/2006/ole">
            <p:oleObj spid="_x0000_s176136" name="Visio" r:id="rId5" imgW="270231" imgH="303063" progId="">
              <p:embed/>
            </p:oleObj>
          </a:graphicData>
        </a:graphic>
      </p:graphicFrame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Pita </a:t>
            </a:r>
            <a:r>
              <a:rPr lang="en-US" dirty="0" err="1" smtClean="0">
                <a:solidFill>
                  <a:srgbClr val="FFCC00"/>
                </a:solidFill>
              </a:rPr>
              <a:t>terbentang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jendela</a:t>
            </a:r>
            <a:r>
              <a:rPr lang="en-US" dirty="0" smtClean="0">
                <a:solidFill>
                  <a:srgbClr val="FFCC00"/>
                </a:solidFill>
              </a:rPr>
              <a:t> Excel.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Pita </a:t>
            </a:r>
            <a:r>
              <a:rPr lang="en-US" dirty="0" err="1" smtClean="0">
                <a:solidFill>
                  <a:srgbClr val="FFCC00"/>
                </a:solidFill>
              </a:rPr>
              <a:t>diatur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grup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kecil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id-ID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kelompokkan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bersama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kelompok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Mengedit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dikelompokkan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Sel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119813" y="2598181"/>
            <a:ext cx="27447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mengilustrasikan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Pita.</a:t>
            </a:r>
            <a:endParaRPr lang="en-US" sz="2000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10"/>
          <p:cNvSpPr txBox="1"/>
          <p:nvPr/>
        </p:nvSpPr>
        <p:spPr>
          <a:xfrm>
            <a:off x="3950033" y="1576195"/>
            <a:ext cx="690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Sisip</a:t>
            </a:r>
            <a:r>
              <a:rPr lang="id-ID" sz="800" dirty="0" err="1" smtClean="0">
                <a:solidFill>
                  <a:schemeClr val="accent6">
                    <a:lumMod val="75000"/>
                  </a:schemeClr>
                </a:solidFill>
              </a:rPr>
              <a:t>kan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3950033" y="1770373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Hapus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3950033" y="1985737"/>
            <a:ext cx="534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859203" y="2159132"/>
            <a:ext cx="639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Sel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46480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Mengedit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1223158" y="1365662"/>
            <a:ext cx="427512" cy="184666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600" b="1" dirty="0" err="1" smtClean="0">
                <a:solidFill>
                  <a:schemeClr val="accent2">
                    <a:lumMod val="75000"/>
                  </a:schemeClr>
                </a:solidFill>
              </a:rPr>
              <a:t>Awal</a:t>
            </a:r>
            <a:endParaRPr lang="en-US" sz="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5163366" y="1881383"/>
            <a:ext cx="5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Pilah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&amp;</a:t>
            </a:r>
          </a:p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Filter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 advAuto="0"/>
      <p:bldP spid="176137" grpId="0" build="p" autoUpdateAnimBg="0"/>
      <p:bldP spid="1761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Buku-kerja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lembar-kerja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723449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Excel</a:t>
            </a:r>
            <a:r>
              <a:rPr lang="en-US" sz="2000" dirty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buku-kerja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buku-kerja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lembar-kerja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data.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Buku-kerja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pertama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disebut</a:t>
            </a:r>
            <a:r>
              <a:rPr lang="en-US" dirty="0" smtClean="0">
                <a:solidFill>
                  <a:srgbClr val="FFCC00"/>
                </a:solidFill>
              </a:rPr>
              <a:t> Buku1.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diatas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jendela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sampai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mengamankan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buku-kerja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judul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sendiri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46063" y="3994150"/>
            <a:ext cx="785290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Yang </a:t>
            </a:r>
            <a:r>
              <a:rPr lang="en-US" dirty="0" err="1" smtClean="0">
                <a:solidFill>
                  <a:srgbClr val="FFCC00"/>
                </a:solidFill>
              </a:rPr>
              <a:t>terlihat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lembar-kerja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kosong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buku-kerja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19813" y="3549173"/>
            <a:ext cx="2744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Inilah</a:t>
            </a:r>
            <a:r>
              <a:rPr lang="en-US" sz="2000" dirty="0" smtClean="0"/>
              <a:t> </a:t>
            </a:r>
            <a:r>
              <a:rPr lang="en-US" sz="2000" dirty="0" err="1" smtClean="0"/>
              <a:t>caranya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Buku1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866" y="3564747"/>
            <a:ext cx="679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Lembar1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453" y="3559723"/>
            <a:ext cx="623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0" y="3557847"/>
            <a:ext cx="609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Lembar3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7" grpId="0" build="p" autoUpdateAnimBg="0"/>
      <p:bldP spid="27658" grpId="0" build="p" autoUpdateAnimBg="0"/>
      <p:bldP spid="13" grpId="0" autoUpdateAnimBg="0"/>
    </p:bldLst>
  </p:timing>
</p:sld>
</file>

<file path=ppt/theme/theme1.xml><?xml version="1.0" encoding="utf-8"?>
<a:theme xmlns:a="http://schemas.openxmlformats.org/drawingml/2006/main" name="Training presentation- Excel 2007—Create your first workbook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Excel 2007—Create your first workbook</Template>
  <TotalTime>0</TotalTime>
  <Words>3855</Words>
  <Application>Microsoft Office PowerPoint</Application>
  <PresentationFormat>On-screen Show (4:3)</PresentationFormat>
  <Paragraphs>619</Paragraphs>
  <Slides>60</Slides>
  <Notes>60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Training presentation- Excel 2007—Create your first workbook</vt:lpstr>
      <vt:lpstr>Visio</vt:lpstr>
      <vt:lpstr>Pelatihan Microsoft® Office  Excel® 2007</vt:lpstr>
      <vt:lpstr>Isi Kursus</vt:lpstr>
      <vt:lpstr>Gambaran luas: Memulai dari mana?</vt:lpstr>
      <vt:lpstr>Tujuan kursus   </vt:lpstr>
      <vt:lpstr>Pelajaran 1</vt:lpstr>
      <vt:lpstr>Berkenalan dengan buku-kerja</vt:lpstr>
      <vt:lpstr>Pita</vt:lpstr>
      <vt:lpstr>Pita</vt:lpstr>
      <vt:lpstr>Buku-kerja dan lembar-kerja</vt:lpstr>
      <vt:lpstr>Buku-kerja dan lembar-kerja</vt:lpstr>
      <vt:lpstr>Buku-kerja dan lembar-kerja</vt:lpstr>
      <vt:lpstr>Kolom, baris, dan sel</vt:lpstr>
      <vt:lpstr>Kolom, baris, dan sel</vt:lpstr>
      <vt:lpstr>Sel adalah tempat dimana data mengalir</vt:lpstr>
      <vt:lpstr>Sel adalah tempat dimana data mengalir</vt:lpstr>
      <vt:lpstr>Sel adalah tempat dimana data mengalir</vt:lpstr>
      <vt:lpstr>Sel adalah tempat dimana data mengalir</vt:lpstr>
      <vt:lpstr>Sel adalah tempat dimana data mengalir</vt:lpstr>
      <vt:lpstr>Saran untuk latihan</vt:lpstr>
      <vt:lpstr>Ujian 1, pertanyaan 1</vt:lpstr>
      <vt:lpstr>Ujian 1, pertanyaan 1: Jawaban</vt:lpstr>
      <vt:lpstr>Ujian 1, pertanyaan 2</vt:lpstr>
      <vt:lpstr>Ujian 1, pertanyaan 2: Jawaban</vt:lpstr>
      <vt:lpstr>Ujian 1, pertanyaan 3</vt:lpstr>
      <vt:lpstr>Ujian 1, pertanyaan 3: Jawaban</vt:lpstr>
      <vt:lpstr>Pelajaran 2</vt:lpstr>
      <vt:lpstr>Memasukkan data</vt:lpstr>
      <vt:lpstr>Berbaiklah pada pembaca anda: Memulai dengan judul kolom</vt:lpstr>
      <vt:lpstr>Berbaiklah pada pembaca anda: Memulai dengan judul kolom</vt:lpstr>
      <vt:lpstr>Mulai mengetik</vt:lpstr>
      <vt:lpstr>Mulai mengetik</vt:lpstr>
      <vt:lpstr>Mulai mengetik</vt:lpstr>
      <vt:lpstr>Memasukkan tanggal dan waktu</vt:lpstr>
      <vt:lpstr>Memasukkan angka</vt:lpstr>
      <vt:lpstr>Memasukkan angka</vt:lpstr>
      <vt:lpstr>Saran untuk latihan</vt:lpstr>
      <vt:lpstr>Ujian 2, pertanyaan 1</vt:lpstr>
      <vt:lpstr>Ujian 2, pertanyaan 1: Jawaban</vt:lpstr>
      <vt:lpstr>Ujian 2, pertanyaan 2</vt:lpstr>
      <vt:lpstr>Ujian 2, pertanyaan 2: Jawaban</vt:lpstr>
      <vt:lpstr>Pelajaran 3</vt:lpstr>
      <vt:lpstr>Mengedit data dan merevisi lembar-kerja</vt:lpstr>
      <vt:lpstr>Mengedit Data</vt:lpstr>
      <vt:lpstr>Mengedit data</vt:lpstr>
      <vt:lpstr>Mengedit data</vt:lpstr>
      <vt:lpstr>Mengedit data</vt:lpstr>
      <vt:lpstr>Menghapus pemformatan data</vt:lpstr>
      <vt:lpstr>Menghapus pemformatan data</vt:lpstr>
      <vt:lpstr>Menghapus pemformatan data</vt:lpstr>
      <vt:lpstr>Menghapus pemformatan data</vt:lpstr>
      <vt:lpstr>Menyisipkan kolom atau baris</vt:lpstr>
      <vt:lpstr>Menyisipkan kolom atau baris</vt:lpstr>
      <vt:lpstr>Saran untuk latihan</vt:lpstr>
      <vt:lpstr>Ujian 3, pertanyaan 1</vt:lpstr>
      <vt:lpstr>Ujian 3, pertanyaan 1: Jawaban</vt:lpstr>
      <vt:lpstr>Ujian 3, pertanyaan 2</vt:lpstr>
      <vt:lpstr>Ujian 3, pertanyaan 2: Jawaban</vt:lpstr>
      <vt:lpstr>Ujian 3, pertanyaan 3</vt:lpstr>
      <vt:lpstr>Ujian 3, pertanyaan 3: Jawaban</vt:lpstr>
      <vt:lpstr>GUNAKAN POLA ACU INI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2007-05-01T12:21:31Z</dcterms:created>
  <dcterms:modified xsi:type="dcterms:W3CDTF">2007-10-30T12:13:23Z</dcterms:modified>
</cp:coreProperties>
</file>