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63"/>
  </p:notesMasterIdLst>
  <p:handoutMasterIdLst>
    <p:handoutMasterId r:id="rId64"/>
  </p:handoutMasterIdLst>
  <p:sldIdLst>
    <p:sldId id="305" r:id="rId2"/>
    <p:sldId id="351" r:id="rId3"/>
    <p:sldId id="327" r:id="rId4"/>
    <p:sldId id="378" r:id="rId5"/>
    <p:sldId id="379" r:id="rId6"/>
    <p:sldId id="381" r:id="rId7"/>
    <p:sldId id="421" r:id="rId8"/>
    <p:sldId id="382" r:id="rId9"/>
    <p:sldId id="322" r:id="rId10"/>
    <p:sldId id="383" r:id="rId11"/>
    <p:sldId id="384" r:id="rId12"/>
    <p:sldId id="387" r:id="rId13"/>
    <p:sldId id="385" r:id="rId14"/>
    <p:sldId id="388" r:id="rId15"/>
    <p:sldId id="386" r:id="rId16"/>
    <p:sldId id="358" r:id="rId17"/>
    <p:sldId id="380" r:id="rId18"/>
    <p:sldId id="390" r:id="rId19"/>
    <p:sldId id="392" r:id="rId20"/>
    <p:sldId id="393" r:id="rId21"/>
    <p:sldId id="394" r:id="rId22"/>
    <p:sldId id="395" r:id="rId23"/>
    <p:sldId id="362" r:id="rId24"/>
    <p:sldId id="363" r:id="rId25"/>
    <p:sldId id="396" r:id="rId26"/>
    <p:sldId id="397" r:id="rId27"/>
    <p:sldId id="399" r:id="rId28"/>
    <p:sldId id="402" r:id="rId29"/>
    <p:sldId id="398" r:id="rId30"/>
    <p:sldId id="401" r:id="rId31"/>
    <p:sldId id="407" r:id="rId32"/>
    <p:sldId id="409" r:id="rId33"/>
    <p:sldId id="410" r:id="rId34"/>
    <p:sldId id="411" r:id="rId35"/>
    <p:sldId id="420" r:id="rId36"/>
    <p:sldId id="417" r:id="rId37"/>
    <p:sldId id="418" r:id="rId38"/>
    <p:sldId id="414" r:id="rId39"/>
    <p:sldId id="416" r:id="rId40"/>
    <p:sldId id="368" r:id="rId41"/>
    <p:sldId id="403" r:id="rId42"/>
    <p:sldId id="404" r:id="rId43"/>
    <p:sldId id="376" r:id="rId44"/>
    <p:sldId id="422" r:id="rId45"/>
    <p:sldId id="423" r:id="rId46"/>
    <p:sldId id="424" r:id="rId47"/>
    <p:sldId id="425" r:id="rId48"/>
    <p:sldId id="426" r:id="rId49"/>
    <p:sldId id="427" r:id="rId50"/>
    <p:sldId id="428" r:id="rId51"/>
    <p:sldId id="429" r:id="rId52"/>
    <p:sldId id="430" r:id="rId53"/>
    <p:sldId id="431" r:id="rId54"/>
    <p:sldId id="377" r:id="rId55"/>
    <p:sldId id="419" r:id="rId56"/>
    <p:sldId id="332" r:id="rId57"/>
    <p:sldId id="345" r:id="rId58"/>
    <p:sldId id="355" r:id="rId59"/>
    <p:sldId id="356" r:id="rId60"/>
    <p:sldId id="344" r:id="rId61"/>
    <p:sldId id="324" r:id="rId62"/>
  </p:sldIdLst>
  <p:sldSz cx="9144000" cy="6858000" type="screen4x3"/>
  <p:notesSz cx="6858000" cy="9945688"/>
  <p:defaultTextStyle>
    <a:defPPr>
      <a:defRPr lang="en-US"/>
    </a:defPPr>
    <a:lvl1pPr algn="l" defTabSz="912813" rtl="0" fontAlgn="base">
      <a:spcBef>
        <a:spcPct val="0"/>
      </a:spcBef>
      <a:spcAft>
        <a:spcPct val="0"/>
      </a:spcAft>
      <a:defRPr sz="4400" kern="1200">
        <a:solidFill>
          <a:schemeClr val="tx1"/>
        </a:solidFill>
        <a:latin typeface="Arial" charset="0"/>
        <a:ea typeface="+mn-ea"/>
        <a:cs typeface="+mn-cs"/>
      </a:defRPr>
    </a:lvl1pPr>
    <a:lvl2pPr marL="455613" indent="1588" algn="l" defTabSz="912813" rtl="0" fontAlgn="base">
      <a:spcBef>
        <a:spcPct val="0"/>
      </a:spcBef>
      <a:spcAft>
        <a:spcPct val="0"/>
      </a:spcAft>
      <a:defRPr sz="4400" kern="1200">
        <a:solidFill>
          <a:schemeClr val="tx1"/>
        </a:solidFill>
        <a:latin typeface="Arial" charset="0"/>
        <a:ea typeface="+mn-ea"/>
        <a:cs typeface="+mn-cs"/>
      </a:defRPr>
    </a:lvl2pPr>
    <a:lvl3pPr marL="912813" indent="1588" algn="l" defTabSz="912813" rtl="0" fontAlgn="base">
      <a:spcBef>
        <a:spcPct val="0"/>
      </a:spcBef>
      <a:spcAft>
        <a:spcPct val="0"/>
      </a:spcAft>
      <a:defRPr sz="4400" kern="1200">
        <a:solidFill>
          <a:schemeClr val="tx1"/>
        </a:solidFill>
        <a:latin typeface="Arial" charset="0"/>
        <a:ea typeface="+mn-ea"/>
        <a:cs typeface="+mn-cs"/>
      </a:defRPr>
    </a:lvl3pPr>
    <a:lvl4pPr marL="1370013" indent="1588" algn="l" defTabSz="912813" rtl="0" fontAlgn="base">
      <a:spcBef>
        <a:spcPct val="0"/>
      </a:spcBef>
      <a:spcAft>
        <a:spcPct val="0"/>
      </a:spcAft>
      <a:defRPr sz="4400" kern="1200">
        <a:solidFill>
          <a:schemeClr val="tx1"/>
        </a:solidFill>
        <a:latin typeface="Arial" charset="0"/>
        <a:ea typeface="+mn-ea"/>
        <a:cs typeface="+mn-cs"/>
      </a:defRPr>
    </a:lvl4pPr>
    <a:lvl5pPr marL="1827213" indent="1588" algn="l" defTabSz="912813"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0DB"/>
    <a:srgbClr val="9ACAA7"/>
    <a:srgbClr val="2CD858"/>
    <a:srgbClr val="0DB33D"/>
    <a:srgbClr val="2D6316"/>
    <a:srgbClr val="AFD5B9"/>
    <a:srgbClr val="FF9317"/>
    <a:srgbClr val="FF9D1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149" autoAdjust="0"/>
    <p:restoredTop sz="69610" autoAdjust="0"/>
  </p:normalViewPr>
  <p:slideViewPr>
    <p:cSldViewPr>
      <p:cViewPr>
        <p:scale>
          <a:sx n="60" d="100"/>
          <a:sy n="60" d="100"/>
        </p:scale>
        <p:origin x="-1512" y="-474"/>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9534"/>
    </p:cViewPr>
  </p:sorterViewPr>
  <p:notesViewPr>
    <p:cSldViewPr>
      <p:cViewPr varScale="1">
        <p:scale>
          <a:sx n="73" d="100"/>
          <a:sy n="73" d="100"/>
        </p:scale>
        <p:origin x="-2885" y="-62"/>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C40F0882-2FE2-40F6-9F26-44701306A293}" type="datetimeFigureOut">
              <a:rPr lang="en-US"/>
              <a:pPr>
                <a:defRPr/>
              </a:pPr>
              <a:t>9/1/2008</a:t>
            </a:fld>
            <a:endParaRPr lang="en-US" dirty="0"/>
          </a:p>
        </p:txBody>
      </p:sp>
      <p:sp>
        <p:nvSpPr>
          <p:cNvPr id="4" name="Footer Placeholder 3"/>
          <p:cNvSpPr>
            <a:spLocks noGrp="1"/>
          </p:cNvSpPr>
          <p:nvPr>
            <p:ph type="ftr" sz="quarter" idx="2"/>
          </p:nvPr>
        </p:nvSpPr>
        <p:spPr>
          <a:xfrm>
            <a:off x="0" y="9447213"/>
            <a:ext cx="6248400" cy="496887"/>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Calibri"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9447213"/>
            <a:ext cx="608013" cy="496887"/>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9D2B9DA5-81E1-42DB-A4E9-CC70D38202B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668627F6-E8C9-4321-9008-543BDAD5739C}" type="datetimeFigureOut">
              <a:rPr lang="en-US"/>
              <a:pPr>
                <a:defRPr/>
              </a:pPr>
              <a:t>9/1/2008</a:t>
            </a:fld>
            <a:endParaRPr lang="en-US" dirty="0"/>
          </a:p>
        </p:txBody>
      </p:sp>
      <p:sp>
        <p:nvSpPr>
          <p:cNvPr id="4" name="Slide Image Placeholder 3"/>
          <p:cNvSpPr>
            <a:spLocks noGrp="1" noRot="1" noChangeAspect="1"/>
          </p:cNvSpPr>
          <p:nvPr>
            <p:ph type="sldImg" idx="2"/>
          </p:nvPr>
        </p:nvSpPr>
        <p:spPr>
          <a:xfrm>
            <a:off x="1371600" y="496888"/>
            <a:ext cx="4064000" cy="3048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3729038"/>
            <a:ext cx="5486400" cy="5470525"/>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7213"/>
            <a:ext cx="6172200" cy="496887"/>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9447213"/>
            <a:ext cx="684213" cy="496887"/>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4258F41B-B4D1-49B5-A91D-4FB75B3FBA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Calibri"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GB" smtClean="0"/>
          </a:p>
        </p:txBody>
      </p:sp>
      <p:sp>
        <p:nvSpPr>
          <p:cNvPr id="1945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5079A4F5-C896-4895-9E96-08412B00A1C5}" type="datetime8">
              <a:rPr lang="en-US" smtClean="0"/>
              <a:pPr defTabSz="912813" fontAlgn="base">
                <a:spcBef>
                  <a:spcPct val="0"/>
                </a:spcBef>
                <a:spcAft>
                  <a:spcPct val="0"/>
                </a:spcAft>
              </a:pPr>
              <a:t>9/1/2008 2:04 PM</a:t>
            </a:fld>
            <a:endParaRPr lang="en-US" smtClean="0"/>
          </a:p>
        </p:txBody>
      </p:sp>
      <p:sp>
        <p:nvSpPr>
          <p:cNvPr id="1945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tx1"/>
                </a:solidFill>
              </a:rPr>
            </a:br>
            <a:r>
              <a:rPr lang="en-US">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a:solidFill>
                <a:schemeClr val="tx1"/>
              </a:solidFill>
            </a:endParaRPr>
          </a:p>
        </p:txBody>
      </p:sp>
      <p:sp>
        <p:nvSpPr>
          <p:cNvPr id="1946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DEEF762-7C22-4612-B328-00ABE655F6EC}" type="slidenum">
              <a:rPr lang="en-US" smtClean="0"/>
              <a:pPr defTabSz="912813" fontAlgn="base">
                <a:spcBef>
                  <a:spcPct val="0"/>
                </a:spcBef>
                <a:spcAft>
                  <a:spcPct val="0"/>
                </a:spcAft>
              </a:pPr>
              <a:t>1</a:t>
            </a:fld>
            <a:endParaRPr lang="en-US" smtClean="0"/>
          </a:p>
        </p:txBody>
      </p:sp>
      <p:sp>
        <p:nvSpPr>
          <p:cNvPr id="19461" name="Slide Image Placeholder 11"/>
          <p:cNvSpPr>
            <a:spLocks noGrp="1" noRot="1" noChangeAspect="1"/>
          </p:cNvSpPr>
          <p:nvPr>
            <p:ph type="sldImg"/>
          </p:nvPr>
        </p:nvSpPr>
        <p:spPr bwMode="auto">
          <a:noFill/>
          <a:ln>
            <a:solidFill>
              <a:srgbClr val="000000"/>
            </a:solidFill>
            <a:miter lim="800000"/>
            <a:headEnd/>
            <a:tailEnd/>
          </a:ln>
        </p:spPr>
      </p:sp>
      <p:sp>
        <p:nvSpPr>
          <p:cNvPr id="19462"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Header Placeholder 3"/>
          <p:cNvSpPr txBox="1">
            <a:spLocks noGrp="1"/>
          </p:cNvSpPr>
          <p:nvPr/>
        </p:nvSpPr>
        <p:spPr bwMode="auto">
          <a:xfrm>
            <a:off x="0" y="0"/>
            <a:ext cx="2971800" cy="496888"/>
          </a:xfrm>
          <a:prstGeom prst="rect">
            <a:avLst/>
          </a:prstGeom>
          <a:noFill/>
          <a:ln w="9525">
            <a:noFill/>
            <a:miter lim="800000"/>
            <a:headEnd/>
            <a:tailEnd/>
          </a:ln>
        </p:spPr>
        <p:txBody>
          <a:bodyPr/>
          <a:lstStyle/>
          <a:p>
            <a:endParaRPr lang="en-GB" sz="1200">
              <a:latin typeface="Calibri" pitchFamily="34" charset="0"/>
            </a:endParaRPr>
          </a:p>
        </p:txBody>
      </p:sp>
      <p:sp>
        <p:nvSpPr>
          <p:cNvPr id="45058" name="Date Placeholder 4"/>
          <p:cNvSpPr txBox="1">
            <a:spLocks noGrp="1"/>
          </p:cNvSpPr>
          <p:nvPr/>
        </p:nvSpPr>
        <p:spPr bwMode="auto">
          <a:xfrm>
            <a:off x="3884613" y="0"/>
            <a:ext cx="2971800" cy="496888"/>
          </a:xfrm>
          <a:prstGeom prst="rect">
            <a:avLst/>
          </a:prstGeom>
          <a:noFill/>
          <a:ln w="9525">
            <a:noFill/>
            <a:miter lim="800000"/>
            <a:headEnd/>
            <a:tailEnd/>
          </a:ln>
        </p:spPr>
        <p:txBody>
          <a:bodyPr/>
          <a:lstStyle/>
          <a:p>
            <a:pPr algn="r"/>
            <a:fld id="{355A561C-8B89-4187-A3F6-E37FB18E1CF5}" type="datetime8">
              <a:rPr lang="en-US" sz="1200">
                <a:latin typeface="Calibri" pitchFamily="34" charset="0"/>
              </a:rPr>
              <a:pPr algn="r"/>
              <a:t>9/1/2008 2:05 PM</a:t>
            </a:fld>
            <a:endParaRPr lang="en-US" sz="1200">
              <a:latin typeface="Calibri" pitchFamily="34" charset="0"/>
            </a:endParaRPr>
          </a:p>
        </p:txBody>
      </p:sp>
      <p:sp>
        <p:nvSpPr>
          <p:cNvPr id="45059" name="Footer Placeholder 5"/>
          <p:cNvSpPr txBox="1">
            <a:spLocks noGrp="1"/>
          </p:cNvSpPr>
          <p:nvPr/>
        </p:nvSpPr>
        <p:spPr bwMode="auto">
          <a:xfrm>
            <a:off x="0" y="9447213"/>
            <a:ext cx="6172200" cy="496887"/>
          </a:xfrm>
          <a:prstGeom prst="rect">
            <a:avLst/>
          </a:prstGeom>
          <a:noFill/>
          <a:ln w="9525">
            <a:noFill/>
            <a:miter lim="800000"/>
            <a:headEnd/>
            <a:tailEnd/>
          </a:ln>
        </p:spPr>
        <p:txBody>
          <a:bodyPr anchor="b"/>
          <a:lstStyle/>
          <a:p>
            <a:r>
              <a:rPr lang="en-US" sz="500">
                <a:latin typeface="Calibri" pitchFamily="34" charset="0"/>
              </a:rPr>
              <a:t>© 2007 Microsoft Corporation. All rights reserved. Microsoft, Windows, Windows Vista and other product names are or may be registered trademarks and/or trademarks in the U.S. and/or other countries.</a:t>
            </a:r>
          </a:p>
          <a:p>
            <a:r>
              <a:rPr lang="en-US" sz="5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latin typeface="Calibri" pitchFamily="34" charset="0"/>
              </a:rPr>
            </a:br>
            <a:r>
              <a:rPr lang="en-US" sz="500">
                <a:latin typeface="Calibri" pitchFamily="34" charset="0"/>
              </a:rPr>
              <a:t>MICROSOFT MAKES NO WARRANTIES, EXPRESS, IMPLIED OR STATUTORY, AS TO THE INFORMATION IN THIS PRESENTATION.</a:t>
            </a:r>
          </a:p>
          <a:p>
            <a:endParaRPr lang="en-US" sz="500">
              <a:latin typeface="Calibri" pitchFamily="34" charset="0"/>
            </a:endParaRPr>
          </a:p>
        </p:txBody>
      </p:sp>
      <p:sp>
        <p:nvSpPr>
          <p:cNvPr id="45060" name="Slide Number Placeholder 6"/>
          <p:cNvSpPr txBox="1">
            <a:spLocks noGrp="1"/>
          </p:cNvSpPr>
          <p:nvPr/>
        </p:nvSpPr>
        <p:spPr bwMode="auto">
          <a:xfrm>
            <a:off x="6172200" y="9447213"/>
            <a:ext cx="684213" cy="496887"/>
          </a:xfrm>
          <a:prstGeom prst="rect">
            <a:avLst/>
          </a:prstGeom>
          <a:noFill/>
          <a:ln w="9525">
            <a:noFill/>
            <a:miter lim="800000"/>
            <a:headEnd/>
            <a:tailEnd/>
          </a:ln>
        </p:spPr>
        <p:txBody>
          <a:bodyPr anchor="b"/>
          <a:lstStyle/>
          <a:p>
            <a:pPr algn="r"/>
            <a:fld id="{FF88C1E8-29FB-4B8A-ADAA-8BE708797BFC}" type="slidenum">
              <a:rPr lang="en-US" sz="1200">
                <a:latin typeface="Calibri" pitchFamily="34" charset="0"/>
              </a:rPr>
              <a:pPr algn="r"/>
              <a:t>16</a:t>
            </a:fld>
            <a:endParaRPr lang="en-US" sz="1200">
              <a:latin typeface="Calibri" pitchFamily="34" charset="0"/>
            </a:endParaRPr>
          </a:p>
        </p:txBody>
      </p:sp>
      <p:sp>
        <p:nvSpPr>
          <p:cNvPr id="45061" name="Slide Image Placeholder 11"/>
          <p:cNvSpPr>
            <a:spLocks noGrp="1" noRot="1" noChangeAspect="1" noTextEdit="1"/>
          </p:cNvSpPr>
          <p:nvPr>
            <p:ph type="sldImg"/>
          </p:nvPr>
        </p:nvSpPr>
        <p:spPr bwMode="auto">
          <a:noFill/>
          <a:ln>
            <a:solidFill>
              <a:srgbClr val="000000"/>
            </a:solidFill>
            <a:miter lim="800000"/>
            <a:headEnd/>
            <a:tailEnd/>
          </a:ln>
        </p:spPr>
      </p:sp>
      <p:sp>
        <p:nvSpPr>
          <p:cNvPr id="45062"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GB" smtClean="0"/>
          </a:p>
        </p:txBody>
      </p:sp>
      <p:sp>
        <p:nvSpPr>
          <p:cNvPr id="2150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6031FA8-7399-4F02-A07B-0909E92C5D77}" type="datetime8">
              <a:rPr lang="en-US" smtClean="0"/>
              <a:pPr defTabSz="912813" fontAlgn="base">
                <a:spcBef>
                  <a:spcPct val="0"/>
                </a:spcBef>
                <a:spcAft>
                  <a:spcPct val="0"/>
                </a:spcAft>
              </a:pPr>
              <a:t>9/1/2008 2:05 PM</a:t>
            </a:fld>
            <a:endParaRPr lang="en-US" smtClean="0"/>
          </a:p>
        </p:txBody>
      </p:sp>
      <p:sp>
        <p:nvSpPr>
          <p:cNvPr id="2150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tx1"/>
                </a:solidFill>
              </a:rPr>
            </a:br>
            <a:r>
              <a:rPr lang="en-US">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a:solidFill>
                <a:schemeClr val="tx1"/>
              </a:solidFill>
            </a:endParaRPr>
          </a:p>
        </p:txBody>
      </p:sp>
      <p:sp>
        <p:nvSpPr>
          <p:cNvPr id="2150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37BC94D-CBF1-47D9-98C3-2A0C336E282A}" type="slidenum">
              <a:rPr lang="en-US" smtClean="0"/>
              <a:pPr defTabSz="912813" fontAlgn="base">
                <a:spcBef>
                  <a:spcPct val="0"/>
                </a:spcBef>
                <a:spcAft>
                  <a:spcPct val="0"/>
                </a:spcAft>
              </a:pPr>
              <a:t>2</a:t>
            </a:fld>
            <a:endParaRPr lang="en-US" smtClean="0"/>
          </a:p>
        </p:txBody>
      </p:sp>
      <p:sp>
        <p:nvSpPr>
          <p:cNvPr id="21509" name="Slide Image Placeholder 11"/>
          <p:cNvSpPr>
            <a:spLocks noGrp="1" noRot="1" noChangeAspect="1"/>
          </p:cNvSpPr>
          <p:nvPr>
            <p:ph type="sldImg"/>
          </p:nvPr>
        </p:nvSpPr>
        <p:spPr bwMode="auto">
          <a:noFill/>
          <a:ln>
            <a:solidFill>
              <a:srgbClr val="000000"/>
            </a:solidFill>
            <a:miter lim="800000"/>
            <a:headEnd/>
            <a:tailEnd/>
          </a:ln>
        </p:spPr>
      </p:sp>
      <p:sp>
        <p:nvSpPr>
          <p:cNvPr id="21510"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GB" smtClean="0"/>
          </a:p>
        </p:txBody>
      </p:sp>
      <p:sp>
        <p:nvSpPr>
          <p:cNvPr id="235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C2D4DE77-6885-432A-B74A-84CF18786C20}" type="datetime8">
              <a:rPr lang="en-US" smtClean="0"/>
              <a:pPr defTabSz="912813" fontAlgn="base">
                <a:spcBef>
                  <a:spcPct val="0"/>
                </a:spcBef>
                <a:spcAft>
                  <a:spcPct val="0"/>
                </a:spcAft>
              </a:pPr>
              <a:t>9/1/2008 2:05 PM</a:t>
            </a:fld>
            <a:endParaRPr lang="en-US" smtClean="0"/>
          </a:p>
        </p:txBody>
      </p:sp>
      <p:sp>
        <p:nvSpPr>
          <p:cNvPr id="256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z="800">
                <a:solidFill>
                  <a:schemeClr val="bg2"/>
                </a:solidFill>
              </a:rPr>
              <a:t>MICROSOFT CONFIDENTIAL</a:t>
            </a:r>
          </a:p>
          <a:p>
            <a:pPr defTabSz="912813" fontAlgn="base">
              <a:spcBef>
                <a:spcPct val="0"/>
              </a:spcBef>
              <a:spcAft>
                <a:spcPct val="0"/>
              </a:spcAft>
              <a:defRPr/>
            </a:pPr>
            <a:r>
              <a:rPr lang="en-US">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bg2"/>
                </a:solidFill>
              </a:rPr>
            </a:br>
            <a:r>
              <a:rPr lang="en-US">
                <a:solidFill>
                  <a:schemeClr val="bg2"/>
                </a:solidFill>
              </a:rPr>
              <a:t>MICROSOFT MAKES NO WARRANTIES, EXPRESS, IMPLIED OR STATUTORY, AS TO THE INFORMATION IN THIS PRESENTATION.</a:t>
            </a:r>
          </a:p>
        </p:txBody>
      </p:sp>
      <p:sp>
        <p:nvSpPr>
          <p:cNvPr id="2355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3FCBF99-7B35-4D07-B7D1-D114E2A0C93A}" type="slidenum">
              <a:rPr lang="en-US" smtClean="0"/>
              <a:pPr defTabSz="912813" fontAlgn="base">
                <a:spcBef>
                  <a:spcPct val="0"/>
                </a:spcBef>
                <a:spcAft>
                  <a:spcPct val="0"/>
                </a:spcAft>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spcAft>
                <a:spcPct val="0"/>
              </a:spcAft>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p:spPr>
      </p:sp>
      <p:sp>
        <p:nvSpPr>
          <p:cNvPr id="10854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p:spPr>
      </p:sp>
      <p:sp>
        <p:nvSpPr>
          <p:cNvPr id="1146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58F41B-B4D1-49B5-A91D-4FB75B3FBA1B}"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GB" smtClean="0"/>
          </a:p>
        </p:txBody>
      </p:sp>
      <p:sp>
        <p:nvSpPr>
          <p:cNvPr id="12595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CF7AD24-EBFC-4AA9-8039-5BCA26EBF199}" type="datetime8">
              <a:rPr lang="en-US" smtClean="0"/>
              <a:pPr defTabSz="912813" fontAlgn="base">
                <a:spcBef>
                  <a:spcPct val="0"/>
                </a:spcBef>
                <a:spcAft>
                  <a:spcPct val="0"/>
                </a:spcAft>
              </a:pPr>
              <a:t>9/1/2008 2:05 PM</a:t>
            </a:fld>
            <a:endParaRPr lang="en-US" smtClean="0"/>
          </a:p>
        </p:txBody>
      </p:sp>
      <p:sp>
        <p:nvSpPr>
          <p:cNvPr id="5529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tx1"/>
                </a:solidFill>
              </a:rPr>
            </a:br>
            <a:r>
              <a:rPr lang="en-US">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a:solidFill>
                <a:schemeClr val="tx1"/>
              </a:solidFill>
            </a:endParaRPr>
          </a:p>
        </p:txBody>
      </p:sp>
      <p:sp>
        <p:nvSpPr>
          <p:cNvPr id="12595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45A44D0-096C-4EC8-8EA5-79214B5F0E6D}" type="slidenum">
              <a:rPr lang="en-US" smtClean="0"/>
              <a:pPr defTabSz="912813" fontAlgn="base">
                <a:spcBef>
                  <a:spcPct val="0"/>
                </a:spcBef>
                <a:spcAft>
                  <a:spcPct val="0"/>
                </a:spcAft>
              </a:pPr>
              <a:t>61</a:t>
            </a:fld>
            <a:endParaRPr lang="en-US" smtClean="0"/>
          </a:p>
        </p:txBody>
      </p:sp>
      <p:sp>
        <p:nvSpPr>
          <p:cNvPr id="125957" name="Slide Image Placeholder 11"/>
          <p:cNvSpPr>
            <a:spLocks noGrp="1" noRot="1" noChangeAspect="1"/>
          </p:cNvSpPr>
          <p:nvPr>
            <p:ph type="sldImg"/>
          </p:nvPr>
        </p:nvSpPr>
        <p:spPr bwMode="auto">
          <a:noFill/>
          <a:ln>
            <a:solidFill>
              <a:srgbClr val="000000"/>
            </a:solidFill>
            <a:miter lim="800000"/>
            <a:headEnd/>
            <a:tailEnd/>
          </a:ln>
        </p:spPr>
      </p:sp>
      <p:sp>
        <p:nvSpPr>
          <p:cNvPr id="125958"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GB" smtClean="0"/>
          </a:p>
        </p:txBody>
      </p:sp>
      <p:sp>
        <p:nvSpPr>
          <p:cNvPr id="3379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9288BC0E-43A4-4E8E-9604-0487E15D864B}" type="datetime8">
              <a:rPr lang="en-US" smtClean="0"/>
              <a:pPr defTabSz="912813" fontAlgn="base">
                <a:spcBef>
                  <a:spcPct val="0"/>
                </a:spcBef>
                <a:spcAft>
                  <a:spcPct val="0"/>
                </a:spcAft>
              </a:pPr>
              <a:t>9/1/2008 2:05 PM</a:t>
            </a:fld>
            <a:endParaRPr lang="en-US" smtClean="0"/>
          </a:p>
        </p:txBody>
      </p:sp>
      <p:sp>
        <p:nvSpPr>
          <p:cNvPr id="3789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tx1"/>
                </a:solidFill>
              </a:rPr>
            </a:br>
            <a:r>
              <a:rPr lang="en-US">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a:solidFill>
                <a:schemeClr val="tx1"/>
              </a:solidFill>
            </a:endParaRPr>
          </a:p>
        </p:txBody>
      </p:sp>
      <p:sp>
        <p:nvSpPr>
          <p:cNvPr id="3379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13B6D64-69C1-4C62-AE12-1820CEDB1BD0}" type="slidenum">
              <a:rPr lang="en-US" smtClean="0"/>
              <a:pPr defTabSz="912813" fontAlgn="base">
                <a:spcBef>
                  <a:spcPct val="0"/>
                </a:spcBef>
                <a:spcAft>
                  <a:spcPct val="0"/>
                </a:spcAft>
              </a:pPr>
              <a:t>9</a:t>
            </a:fld>
            <a:endParaRPr lang="en-US" smtClean="0"/>
          </a:p>
        </p:txBody>
      </p:sp>
      <p:sp>
        <p:nvSpPr>
          <p:cNvPr id="33797" name="Slide Image Placeholder 11"/>
          <p:cNvSpPr>
            <a:spLocks noGrp="1" noRot="1" noChangeAspect="1"/>
          </p:cNvSpPr>
          <p:nvPr>
            <p:ph type="sldImg"/>
          </p:nvPr>
        </p:nvSpPr>
        <p:spPr bwMode="auto">
          <a:noFill/>
          <a:ln>
            <a:solidFill>
              <a:srgbClr val="000000"/>
            </a:solidFill>
            <a:miter lim="800000"/>
            <a:headEnd/>
            <a:tailEnd/>
          </a:ln>
        </p:spPr>
      </p:sp>
      <p:sp>
        <p:nvSpPr>
          <p:cNvPr id="33798"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EE3B51E9-C51D-4120-872E-CC1E83F6D6B8}" type="slidenum">
              <a:rPr lang="en-US" sz="1400" smtClean="0">
                <a:solidFill>
                  <a:srgbClr val="91D3AA"/>
                </a:solidFill>
                <a:latin typeface="+mn-lt"/>
              </a:rPr>
              <a:pPr algn="l" defTabSz="914363" fontAlgn="auto">
                <a:spcBef>
                  <a:spcPts val="0"/>
                </a:spcBef>
                <a:spcAft>
                  <a:spcPts val="0"/>
                </a:spcAft>
                <a:defRPr/>
              </a:pPr>
              <a:t>‹#›</a:t>
            </a:fld>
            <a:endParaRPr lang="en-US" sz="1400" dirty="0">
              <a:solidFill>
                <a:srgbClr val="91D3AA"/>
              </a:solidFill>
              <a:latin typeface="+mn-lt"/>
            </a:endParaRPr>
          </a:p>
        </p:txBody>
      </p:sp>
      <p:pic>
        <p:nvPicPr>
          <p:cNvPr id="5" name="Picture 5" descr="TechEd Dev logo for Title master.png"/>
          <p:cNvPicPr>
            <a:picLocks noChangeAspect="1"/>
          </p:cNvPicPr>
          <p:nvPr userDrawn="1"/>
        </p:nvPicPr>
        <p:blipFill>
          <a:blip r:embed="rId3"/>
          <a:srcRect l="64999" t="75555"/>
          <a:stretch>
            <a:fillRect/>
          </a:stretch>
        </p:blipFill>
        <p:spPr bwMode="invGray">
          <a:xfrm>
            <a:off x="5943600" y="5181600"/>
            <a:ext cx="3200400" cy="1676400"/>
          </a:xfrm>
          <a:prstGeom prst="rect">
            <a:avLst/>
          </a:prstGeom>
          <a:noFill/>
          <a:ln w="9525">
            <a:noFill/>
            <a:miter lim="800000"/>
            <a:headEnd/>
            <a:tailEnd/>
          </a:ln>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C398249C-0CA3-4E18-AD97-A47D92027DDE}" type="slidenum">
              <a:rPr lang="en-US" sz="1400" smtClean="0">
                <a:solidFill>
                  <a:srgbClr val="000000"/>
                </a:solidFill>
                <a:latin typeface="+mn-lt"/>
              </a:rPr>
              <a:pPr algn="l" defTabSz="914363" fontAlgn="auto">
                <a:spcBef>
                  <a:spcPts val="0"/>
                </a:spcBef>
                <a:spcAft>
                  <a:spcPts val="0"/>
                </a:spcAft>
                <a:defRPr/>
              </a:pPr>
              <a:t>‹#›</a:t>
            </a:fld>
            <a:endParaRPr lang="en-US" sz="1400" dirty="0">
              <a:solidFill>
                <a:srgbClr val="000000"/>
              </a:solidFill>
              <a:latin typeface="+mn-lt"/>
            </a:endParaRPr>
          </a:p>
        </p:txBody>
      </p:sp>
      <p:sp>
        <p:nvSpPr>
          <p:cNvPr id="2" name="Title 1"/>
          <p:cNvSpPr>
            <a:spLocks noGrp="1"/>
          </p:cNvSpPr>
          <p:nvPr>
            <p:ph type="title"/>
          </p:nvPr>
        </p:nvSpPr>
        <p:spPr bwMode="black"/>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lvl="0"/>
            <a:r>
              <a:rPr lang="en-US" noProof="0" dirty="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dirty="0"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7804EAB2-E09D-4379-A38C-8C1544D6AD80}" type="slidenum">
              <a:rPr lang="en-US" sz="1400" smtClean="0">
                <a:solidFill>
                  <a:srgbClr val="91D3AA"/>
                </a:solidFill>
                <a:latin typeface="+mn-lt"/>
              </a:rPr>
              <a:pPr algn="l" defTabSz="914363" fontAlgn="auto">
                <a:spcBef>
                  <a:spcPts val="0"/>
                </a:spcBef>
                <a:spcAft>
                  <a:spcPts val="0"/>
                </a:spcAft>
                <a:defRPr/>
              </a:pPr>
              <a:t>‹#›</a:t>
            </a:fld>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1368424" y="1904999"/>
            <a:ext cx="6994950" cy="1384994"/>
          </a:xfrm>
          <a:scene3d>
            <a:camera prst="orthographicFront"/>
            <a:lightRig rig="contrasting" dir="t"/>
          </a:scene3d>
          <a:sp3d/>
        </p:spPr>
        <p:txBody>
          <a:bodyPr>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365A7AA0-A928-4B6B-95D4-7F2558977653}" type="slidenum">
              <a:rPr lang="en-US" sz="1400" smtClean="0">
                <a:latin typeface="+mn-lt"/>
              </a:rPr>
              <a:pPr algn="l" defTabSz="914363" fontAlgn="auto">
                <a:spcBef>
                  <a:spcPts val="0"/>
                </a:spcBef>
                <a:spcAft>
                  <a:spcPts val="0"/>
                </a:spcAft>
                <a:defRPr/>
              </a:pPr>
              <a:t>‹#›</a:t>
            </a:fld>
            <a:endParaRPr lang="en-US" sz="1400" dirty="0">
              <a:latin typeface="+mn-lt"/>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0864B225-BAF9-4917-83C8-207DBA808879}"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7" name="Picture 8"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D553F828-FC75-46B8-A3CF-E7C7D3F54B29}"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8" name="Picture 9"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10"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1DC882EA-B03A-4ADA-BD07-BA9AD5E41508}"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4" name="Picture 5"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4" name="Picture 7" descr="white-green code shape.png"/>
          <p:cNvPicPr>
            <a:picLocks noChangeAspect="1"/>
          </p:cNvPicPr>
          <p:nvPr userDrawn="1"/>
        </p:nvPicPr>
        <p:blipFill>
          <a:blip r:embed="rId2"/>
          <a:srcRect/>
          <a:stretch>
            <a:fillRect/>
          </a:stretch>
        </p:blipFill>
        <p:spPr bwMode="white">
          <a:xfrm>
            <a:off x="0" y="0"/>
            <a:ext cx="9144000" cy="6858000"/>
          </a:xfrm>
          <a:prstGeom prst="rect">
            <a:avLst/>
          </a:prstGeom>
          <a:noFill/>
          <a:ln w="9525">
            <a:noFill/>
            <a:miter lim="800000"/>
            <a:headEnd/>
            <a:tailEnd/>
          </a:ln>
        </p:spPr>
      </p:pic>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0BC26464-E631-4B5E-A514-D8F58C9BDEE5}" type="slidenum">
              <a:rPr lang="en-US" sz="1400" smtClean="0">
                <a:latin typeface="+mn-lt"/>
              </a:rPr>
              <a:pPr algn="l" defTabSz="914363" fontAlgn="auto">
                <a:spcBef>
                  <a:spcPts val="0"/>
                </a:spcBef>
                <a:spcAft>
                  <a:spcPts val="0"/>
                </a:spcAft>
                <a:defRPr/>
              </a:pPr>
              <a:t>‹#›</a:t>
            </a:fld>
            <a:endParaRPr lang="en-US" sz="1400" dirty="0">
              <a:latin typeface="+mn-lt"/>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CC6497B7-8C22-4677-8F96-863620176D67}"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3" name="Picture 2"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ontentForground.png"/>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pic>
        <p:nvPicPr>
          <p:cNvPr id="1027" name="Picture 3" descr="ContentForground.png"/>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387350" y="228600"/>
            <a:ext cx="8375650"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7350" y="1420813"/>
            <a:ext cx="8375650"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50" r:id="rId13"/>
    <p:sldLayoutId id="2147483751" r:id="rId14"/>
  </p:sldLayoutIdLst>
  <p:transition>
    <p:fade/>
  </p:transition>
  <p:txStyles>
    <p:titleStyle>
      <a:lvl1pPr algn="l" defTabSz="912813" rtl="0" eaLnBrk="0" fontAlgn="base" hangingPunct="0">
        <a:lnSpc>
          <a:spcPct val="90000"/>
        </a:lnSpc>
        <a:spcBef>
          <a:spcPct val="0"/>
        </a:spcBef>
        <a:spcAft>
          <a:spcPct val="0"/>
        </a:spcAft>
        <a:defRPr lang="en-US" sz="4800" kern="1200" spc="-100" dirty="0">
          <a:ln w="3175">
            <a:noFill/>
          </a:ln>
          <a:solidFill>
            <a:schemeClr val="tx1"/>
          </a:solidFill>
          <a:latin typeface="Calibri"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461963" indent="-461963" algn="l" defTabSz="912813" rtl="0" eaLnBrk="0" fontAlgn="base" hangingPunct="0">
        <a:lnSpc>
          <a:spcPct val="90000"/>
        </a:lnSpc>
        <a:spcBef>
          <a:spcPct val="20000"/>
        </a:spcBef>
        <a:spcAft>
          <a:spcPct val="0"/>
        </a:spcAft>
        <a:buSzPct val="120000"/>
        <a:buBlip>
          <a:blip r:embed="rId17"/>
        </a:buBlip>
        <a:defRPr sz="3200" kern="1200">
          <a:solidFill>
            <a:schemeClr val="tx1"/>
          </a:solidFill>
          <a:latin typeface="Calibri" pitchFamily="34" charset="0"/>
          <a:ea typeface="+mn-ea"/>
          <a:cs typeface="+mn-cs"/>
        </a:defRPr>
      </a:lvl1pPr>
      <a:lvl2pPr marL="833438" indent="-369888" algn="l" defTabSz="912813" rtl="0" eaLnBrk="0" fontAlgn="base" hangingPunct="0">
        <a:lnSpc>
          <a:spcPct val="90000"/>
        </a:lnSpc>
        <a:spcBef>
          <a:spcPct val="20000"/>
        </a:spcBef>
        <a:spcAft>
          <a:spcPct val="0"/>
        </a:spcAft>
        <a:buBlip>
          <a:blip r:embed="rId17"/>
        </a:buBlip>
        <a:defRPr sz="2800" kern="1200">
          <a:solidFill>
            <a:schemeClr val="tx1"/>
          </a:solidFill>
          <a:latin typeface="Calibri" pitchFamily="34" charset="0"/>
          <a:ea typeface="+mn-ea"/>
          <a:cs typeface="+mn-cs"/>
        </a:defRPr>
      </a:lvl2pPr>
      <a:lvl3pPr marL="1166813"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Calibri" pitchFamily="34" charset="0"/>
          <a:ea typeface="+mn-ea"/>
          <a:cs typeface="+mn-cs"/>
        </a:defRPr>
      </a:lvl3pPr>
      <a:lvl4pPr marL="1516063" indent="-347663" algn="l" defTabSz="912813" rtl="0" eaLnBrk="0" fontAlgn="base" hangingPunct="0">
        <a:lnSpc>
          <a:spcPct val="90000"/>
        </a:lnSpc>
        <a:spcBef>
          <a:spcPct val="20000"/>
        </a:spcBef>
        <a:spcAft>
          <a:spcPct val="0"/>
        </a:spcAft>
        <a:buBlip>
          <a:blip r:embed="rId17"/>
        </a:buBlip>
        <a:defRPr sz="2400" kern="1200">
          <a:solidFill>
            <a:schemeClr val="tx1"/>
          </a:solidFill>
          <a:latin typeface="Calibri" pitchFamily="34" charset="0"/>
          <a:ea typeface="+mn-ea"/>
          <a:cs typeface="+mn-cs"/>
        </a:defRPr>
      </a:lvl4pPr>
      <a:lvl5pPr marL="1852613" indent="-325438" algn="l" defTabSz="912813" rtl="0" eaLnBrk="0" fontAlgn="base" hangingPunct="0">
        <a:lnSpc>
          <a:spcPct val="90000"/>
        </a:lnSpc>
        <a:spcBef>
          <a:spcPct val="20000"/>
        </a:spcBef>
        <a:spcAft>
          <a:spcPct val="0"/>
        </a:spcAft>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w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www.microsoft.com/teched" TargetMode="External"/><Relationship Id="rId4" Type="http://schemas.openxmlformats.org/officeDocument/2006/relationships/image" Target="../media/image31.png"/><Relationship Id="rId9" Type="http://schemas.openxmlformats.org/officeDocument/2006/relationships/hyperlink" Target="http://microsoft.com/msdn"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mailto:amanda.jackson@fronde.com" TargetMode="External"/><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Enterprise Architecture</a:t>
            </a:r>
            <a:endParaRPr lang="en-GB" smtClean="0">
              <a:ln>
                <a:noFill/>
              </a:ln>
            </a:endParaRPr>
          </a:p>
        </p:txBody>
      </p:sp>
      <p:sp>
        <p:nvSpPr>
          <p:cNvPr id="34818" name="Rectangle 3"/>
          <p:cNvSpPr>
            <a:spLocks noGrp="1"/>
          </p:cNvSpPr>
          <p:nvPr>
            <p:ph type="body" idx="4294967295"/>
          </p:nvPr>
        </p:nvSpPr>
        <p:spPr>
          <a:xfrm>
            <a:off x="387350" y="1420813"/>
            <a:ext cx="8375650" cy="3381375"/>
          </a:xfrm>
        </p:spPr>
        <p:txBody>
          <a:bodyPr/>
          <a:lstStyle/>
          <a:p>
            <a:pPr>
              <a:buFontTx/>
              <a:buNone/>
            </a:pPr>
            <a:r>
              <a:rPr lang="en-GB" smtClean="0"/>
              <a:t>“An enterprise architecture is a description of the </a:t>
            </a:r>
          </a:p>
          <a:p>
            <a:pPr>
              <a:buFontTx/>
              <a:buNone/>
            </a:pPr>
            <a:r>
              <a:rPr lang="en-GB" smtClean="0"/>
              <a:t>goals of an organization, how these goals are </a:t>
            </a:r>
          </a:p>
          <a:p>
            <a:pPr>
              <a:buFontTx/>
              <a:buNone/>
            </a:pPr>
            <a:r>
              <a:rPr lang="en-GB" smtClean="0"/>
              <a:t>realized by business processes, and how these </a:t>
            </a:r>
          </a:p>
          <a:p>
            <a:pPr>
              <a:buFontTx/>
              <a:buNone/>
            </a:pPr>
            <a:r>
              <a:rPr lang="en-GB" smtClean="0"/>
              <a:t>business processes can be better served through </a:t>
            </a:r>
          </a:p>
          <a:p>
            <a:pPr>
              <a:buFontTx/>
              <a:buNone/>
            </a:pPr>
            <a:r>
              <a:rPr lang="en-GB" smtClean="0"/>
              <a:t>technology.” </a:t>
            </a:r>
          </a:p>
          <a:p>
            <a:pPr>
              <a:buFontTx/>
              <a:buNone/>
            </a:pPr>
            <a:endParaRPr lang="en-GB" sz="2400" smtClean="0"/>
          </a:p>
          <a:p>
            <a:pPr>
              <a:buFontTx/>
              <a:buNone/>
            </a:pPr>
            <a:r>
              <a:rPr lang="en-GB" sz="2400" smtClean="0"/>
              <a:t>Roger Sessions - </a:t>
            </a:r>
            <a:r>
              <a:rPr lang="en-GB" sz="2400" i="1" smtClean="0"/>
              <a:t>Simple Architectures for Complex Organizations</a:t>
            </a:r>
            <a:r>
              <a:rPr lang="en-GB" sz="2400" smtClean="0"/>
              <a:t>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Benefits of a good Architecture</a:t>
            </a:r>
            <a:endParaRPr lang="en-GB" smtClean="0">
              <a:ln>
                <a:noFill/>
              </a:ln>
              <a:solidFill>
                <a:schemeClr val="tx2"/>
              </a:solidFill>
            </a:endParaRPr>
          </a:p>
        </p:txBody>
      </p:sp>
      <p:sp>
        <p:nvSpPr>
          <p:cNvPr id="36866" name="Rectangle 3"/>
          <p:cNvSpPr>
            <a:spLocks noGrp="1"/>
          </p:cNvSpPr>
          <p:nvPr>
            <p:ph type="body" idx="4294967295"/>
          </p:nvPr>
        </p:nvSpPr>
        <p:spPr>
          <a:xfrm>
            <a:off x="387350" y="1420813"/>
            <a:ext cx="8375650" cy="2043112"/>
          </a:xfrm>
        </p:spPr>
        <p:txBody>
          <a:bodyPr/>
          <a:lstStyle/>
          <a:p>
            <a:r>
              <a:rPr lang="en-US" smtClean="0"/>
              <a:t>Adds value to an organization</a:t>
            </a:r>
          </a:p>
          <a:p>
            <a:r>
              <a:rPr lang="en-US" smtClean="0"/>
              <a:t>Is concerned with all aspects of an organization</a:t>
            </a:r>
          </a:p>
          <a:p>
            <a:r>
              <a:rPr lang="en-US" smtClean="0"/>
              <a:t>Ensures a good ROI</a:t>
            </a:r>
          </a:p>
          <a:p>
            <a:r>
              <a:rPr lang="en-US" smtClean="0"/>
              <a:t>Helps ensure successful projects</a:t>
            </a:r>
            <a:endParaRPr lang="en-GB" smtClean="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Why we need EA</a:t>
            </a:r>
            <a:endParaRPr lang="en-GB" smtClean="0">
              <a:ln>
                <a:noFill/>
              </a:ln>
              <a:solidFill>
                <a:schemeClr val="tx2"/>
              </a:solidFill>
            </a:endParaRPr>
          </a:p>
        </p:txBody>
      </p:sp>
      <p:sp>
        <p:nvSpPr>
          <p:cNvPr id="38914" name="Rectangle 3"/>
          <p:cNvSpPr>
            <a:spLocks noGrp="1"/>
          </p:cNvSpPr>
          <p:nvPr>
            <p:ph type="body" idx="4294967295"/>
          </p:nvPr>
        </p:nvSpPr>
        <p:spPr>
          <a:xfrm>
            <a:off x="387350" y="1420813"/>
            <a:ext cx="8375650" cy="3819525"/>
          </a:xfrm>
        </p:spPr>
        <p:txBody>
          <a:bodyPr/>
          <a:lstStyle/>
          <a:p>
            <a:pPr eaLnBrk="1" hangingPunct="1">
              <a:buFontTx/>
              <a:buNone/>
            </a:pPr>
            <a:r>
              <a:rPr lang="en-GB" smtClean="0"/>
              <a:t>Based on a number of studies done in the last 10 </a:t>
            </a:r>
          </a:p>
          <a:p>
            <a:pPr eaLnBrk="1" hangingPunct="1">
              <a:buFontTx/>
              <a:buNone/>
            </a:pPr>
            <a:r>
              <a:rPr lang="en-GB" smtClean="0"/>
              <a:t>years (such as The KPMG Canada Study, The </a:t>
            </a:r>
          </a:p>
          <a:p>
            <a:pPr eaLnBrk="1" hangingPunct="1">
              <a:buFontTx/>
              <a:buNone/>
            </a:pPr>
            <a:r>
              <a:rPr lang="en-GB" smtClean="0"/>
              <a:t>Chaos Report and others), it has been established </a:t>
            </a:r>
          </a:p>
          <a:p>
            <a:pPr eaLnBrk="1" hangingPunct="1">
              <a:buFontTx/>
              <a:buNone/>
            </a:pPr>
            <a:r>
              <a:rPr lang="en-GB" smtClean="0"/>
              <a:t>that more than 50% of IT projects fail outright! </a:t>
            </a:r>
            <a:br>
              <a:rPr lang="en-GB" smtClean="0"/>
            </a:br>
            <a:endParaRPr lang="en-GB" smtClean="0"/>
          </a:p>
          <a:p>
            <a:pPr eaLnBrk="1" hangingPunct="1">
              <a:buFontTx/>
              <a:buNone/>
            </a:pPr>
            <a:r>
              <a:rPr lang="en-GB" sz="2400" i="1" smtClean="0"/>
              <a:t>Andy Blumenthal – Director of Enterprise Architecture &amp; IT </a:t>
            </a:r>
          </a:p>
          <a:p>
            <a:pPr eaLnBrk="1" hangingPunct="1">
              <a:buFontTx/>
              <a:buNone/>
            </a:pPr>
            <a:r>
              <a:rPr lang="en-GB" sz="2400" i="1" smtClean="0"/>
              <a:t>Governance for the US Coast Guard</a:t>
            </a:r>
            <a:r>
              <a:rPr lang="en-GB" sz="2400" smtClean="0"/>
              <a:t> </a:t>
            </a:r>
          </a:p>
          <a:p>
            <a:pPr>
              <a:buFontTx/>
              <a:buNone/>
            </a:pPr>
            <a:endParaRPr lang="en-GB" smtClean="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What can go wrong?</a:t>
            </a:r>
            <a:endParaRPr lang="en-GB" smtClean="0">
              <a:ln>
                <a:noFill/>
              </a:ln>
            </a:endParaRPr>
          </a:p>
        </p:txBody>
      </p:sp>
      <p:sp>
        <p:nvSpPr>
          <p:cNvPr id="39938" name="Rectangle 3"/>
          <p:cNvSpPr>
            <a:spLocks noGrp="1"/>
          </p:cNvSpPr>
          <p:nvPr>
            <p:ph type="body" idx="4294967295"/>
          </p:nvPr>
        </p:nvSpPr>
        <p:spPr>
          <a:xfrm>
            <a:off x="387350" y="1420813"/>
            <a:ext cx="8375650" cy="1508125"/>
          </a:xfrm>
        </p:spPr>
        <p:txBody>
          <a:bodyPr/>
          <a:lstStyle/>
          <a:p>
            <a:r>
              <a:rPr lang="en-US" smtClean="0"/>
              <a:t>Failed projects</a:t>
            </a:r>
          </a:p>
          <a:p>
            <a:r>
              <a:rPr lang="en-US" smtClean="0"/>
              <a:t>Loss of income</a:t>
            </a:r>
          </a:p>
          <a:p>
            <a:pPr>
              <a:buFontTx/>
              <a:buNone/>
            </a:pPr>
            <a:endParaRPr lang="en-GB" smtClean="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Why EA fails</a:t>
            </a:r>
            <a:endParaRPr lang="en-GB" smtClean="0">
              <a:ln>
                <a:noFill/>
              </a:ln>
            </a:endParaRPr>
          </a:p>
        </p:txBody>
      </p:sp>
      <p:sp>
        <p:nvSpPr>
          <p:cNvPr id="41986" name="Rectangle 8"/>
          <p:cNvSpPr>
            <a:spLocks noGrp="1"/>
          </p:cNvSpPr>
          <p:nvPr>
            <p:ph type="body" idx="4294967295"/>
          </p:nvPr>
        </p:nvSpPr>
        <p:spPr>
          <a:xfrm>
            <a:off x="387350" y="1420813"/>
            <a:ext cx="8375650" cy="4862512"/>
          </a:xfrm>
        </p:spPr>
        <p:txBody>
          <a:bodyPr/>
          <a:lstStyle/>
          <a:p>
            <a:r>
              <a:rPr lang="en-US" smtClean="0"/>
              <a:t>Excessive complexity</a:t>
            </a:r>
          </a:p>
          <a:p>
            <a:r>
              <a:rPr lang="en-US" smtClean="0"/>
              <a:t>Processes are:</a:t>
            </a:r>
          </a:p>
          <a:p>
            <a:pPr lvl="1"/>
            <a:r>
              <a:rPr lang="en-US" smtClean="0"/>
              <a:t>Expensive</a:t>
            </a:r>
          </a:p>
          <a:p>
            <a:pPr lvl="1"/>
            <a:r>
              <a:rPr lang="en-US" smtClean="0"/>
              <a:t>Time consuming</a:t>
            </a:r>
          </a:p>
          <a:p>
            <a:pPr lvl="1"/>
            <a:r>
              <a:rPr lang="en-US" smtClean="0"/>
              <a:t>Poorly defined</a:t>
            </a:r>
          </a:p>
          <a:p>
            <a:r>
              <a:rPr lang="en-US" smtClean="0"/>
              <a:t>Results are:</a:t>
            </a:r>
          </a:p>
          <a:p>
            <a:pPr lvl="1"/>
            <a:r>
              <a:rPr lang="en-US" smtClean="0"/>
              <a:t>Not testable</a:t>
            </a:r>
          </a:p>
          <a:p>
            <a:pPr lvl="1"/>
            <a:r>
              <a:rPr lang="en-US" smtClean="0"/>
              <a:t>Not reproducible</a:t>
            </a:r>
          </a:p>
          <a:p>
            <a:pPr lvl="1"/>
            <a:r>
              <a:rPr lang="en-US" smtClean="0"/>
              <a:t>Not directly usable</a:t>
            </a:r>
          </a:p>
          <a:p>
            <a:r>
              <a:rPr lang="en-US" smtClean="0"/>
              <a:t>Value is not delivered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EA Failures</a:t>
            </a:r>
            <a:endParaRPr lang="en-GB" smtClean="0">
              <a:ln>
                <a:noFill/>
              </a:ln>
            </a:endParaRPr>
          </a:p>
        </p:txBody>
      </p:sp>
      <p:sp>
        <p:nvSpPr>
          <p:cNvPr id="43010" name="Rectangle 3"/>
          <p:cNvSpPr>
            <a:spLocks noGrp="1"/>
          </p:cNvSpPr>
          <p:nvPr>
            <p:ph type="body" idx="4294967295"/>
          </p:nvPr>
        </p:nvSpPr>
        <p:spPr>
          <a:xfrm>
            <a:off x="387350" y="1420813"/>
            <a:ext cx="8756650" cy="4613275"/>
          </a:xfrm>
        </p:spPr>
        <p:txBody>
          <a:bodyPr/>
          <a:lstStyle/>
          <a:p>
            <a:pPr>
              <a:buFontTx/>
              <a:buNone/>
            </a:pPr>
            <a:r>
              <a:rPr lang="en-US" sz="2800" smtClean="0"/>
              <a:t>Four years ago the government announced to a grateful </a:t>
            </a:r>
          </a:p>
          <a:p>
            <a:pPr>
              <a:buFontTx/>
              <a:buNone/>
            </a:pPr>
            <a:r>
              <a:rPr lang="en-US" sz="2800" smtClean="0"/>
              <a:t>NHS a national IT program to become the world’s largest </a:t>
            </a:r>
          </a:p>
          <a:p>
            <a:pPr>
              <a:buFontTx/>
              <a:buNone/>
            </a:pPr>
            <a:r>
              <a:rPr lang="en-US" sz="2800" smtClean="0"/>
              <a:t>civil computer scheme. But after a breathless start, delivery </a:t>
            </a:r>
          </a:p>
          <a:p>
            <a:pPr>
              <a:buFontTx/>
              <a:buNone/>
            </a:pPr>
            <a:r>
              <a:rPr lang="en-US" sz="2800" smtClean="0"/>
              <a:t>dates for key software were missed, the full costs of </a:t>
            </a:r>
          </a:p>
          <a:p>
            <a:pPr>
              <a:buFontTx/>
              <a:buNone/>
            </a:pPr>
            <a:r>
              <a:rPr lang="en-US" sz="2800" smtClean="0"/>
              <a:t>implementation have always been unclear, and experts are </a:t>
            </a:r>
          </a:p>
          <a:p>
            <a:pPr>
              <a:buFontTx/>
              <a:buNone/>
            </a:pPr>
            <a:r>
              <a:rPr lang="en-US" sz="2800" smtClean="0"/>
              <a:t>divided over whether the scheme is too ambitious to ever </a:t>
            </a:r>
          </a:p>
          <a:p>
            <a:pPr>
              <a:buFontTx/>
              <a:buNone/>
            </a:pPr>
            <a:r>
              <a:rPr lang="en-US" sz="2800" smtClean="0"/>
              <a:t>work as originally planned.</a:t>
            </a:r>
          </a:p>
          <a:p>
            <a:endParaRPr lang="en-US" sz="2800" smtClean="0"/>
          </a:p>
          <a:p>
            <a:pPr>
              <a:buFontTx/>
              <a:buNone/>
            </a:pPr>
            <a:r>
              <a:rPr lang="en-US" sz="2800" i="1" smtClean="0"/>
              <a:t>Questions that need to be answered on NHS IT plan</a:t>
            </a:r>
            <a:r>
              <a:rPr lang="en-US" sz="2800" smtClean="0"/>
              <a:t> by </a:t>
            </a:r>
          </a:p>
          <a:p>
            <a:pPr>
              <a:buFontTx/>
              <a:buNone/>
            </a:pPr>
            <a:r>
              <a:rPr lang="en-US" sz="2800" smtClean="0"/>
              <a:t>Tony Collins, April 2006 in ComputerWeekly,com</a:t>
            </a:r>
            <a:endParaRPr lang="en-GB" sz="280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idx="4294967295"/>
          </p:nvPr>
        </p:nvSpPr>
        <p:spPr>
          <a:xfrm>
            <a:off x="457200" y="1295400"/>
            <a:ext cx="8382000" cy="3686175"/>
          </a:xfrm>
        </p:spPr>
        <p:txBody>
          <a:bodyPr/>
          <a:lstStyle/>
          <a:p>
            <a:pPr eaLnBrk="1" hangingPunct="1">
              <a:buFontTx/>
              <a:buNone/>
            </a:pPr>
            <a:endParaRPr lang="en-GB" smtClean="0"/>
          </a:p>
          <a:p>
            <a:pPr eaLnBrk="1" hangingPunct="1"/>
            <a:r>
              <a:rPr lang="en-GB" smtClean="0"/>
              <a:t>In October 2007, Gartner predicted that 40% of all existing Enterprise Architecture programs will be shut down by 2010.</a:t>
            </a:r>
          </a:p>
          <a:p>
            <a:pPr eaLnBrk="1" hangingPunct="1">
              <a:buFontTx/>
              <a:buNone/>
            </a:pPr>
            <a:endParaRPr lang="en-GB" smtClean="0"/>
          </a:p>
          <a:p>
            <a:pPr eaLnBrk="1" hangingPunct="1"/>
            <a:r>
              <a:rPr lang="en-GB" smtClean="0"/>
              <a:t>Fewer than 5% of firms use Enterprise Architecture effectively. </a:t>
            </a:r>
            <a:r>
              <a:rPr lang="en-GB" sz="2400" i="1" smtClean="0"/>
              <a:t>Ross, Weill &amp; Robertson – Enterprise Architecture as a Strategy.</a:t>
            </a:r>
            <a:endParaRPr lang="en-US" sz="2400" i="1" smtClean="0"/>
          </a:p>
        </p:txBody>
      </p:sp>
      <p:sp>
        <p:nvSpPr>
          <p:cNvPr id="44034" name="Rectangle 4"/>
          <p:cNvSpPr>
            <a:spLocks/>
          </p:cNvSpPr>
          <p:nvPr/>
        </p:nvSpPr>
        <p:spPr bwMode="auto">
          <a:xfrm>
            <a:off x="387350" y="228600"/>
            <a:ext cx="8375650" cy="603250"/>
          </a:xfrm>
          <a:prstGeom prst="rect">
            <a:avLst/>
          </a:prstGeom>
          <a:noFill/>
          <a:ln w="9525">
            <a:noFill/>
            <a:miter lim="800000"/>
            <a:headEnd/>
            <a:tailEnd/>
          </a:ln>
        </p:spPr>
        <p:txBody>
          <a:bodyPr lIns="0" tIns="0" rIns="0" bIns="0">
            <a:spAutoFit/>
          </a:bodyPr>
          <a:lstStyle/>
          <a:p>
            <a:pPr eaLnBrk="0" hangingPunct="0">
              <a:lnSpc>
                <a:spcPct val="90000"/>
              </a:lnSpc>
            </a:pPr>
            <a:r>
              <a:rPr lang="en-US">
                <a:solidFill>
                  <a:schemeClr val="tx2"/>
                </a:solidFill>
              </a:rPr>
              <a:t>What does this mean for EA?</a:t>
            </a:r>
            <a:endParaRPr lang="en-GB" sz="4800">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bwMode="auto">
          <a:xfrm>
            <a:off x="387350" y="228600"/>
            <a:ext cx="8756650" cy="658813"/>
          </a:xfrm>
        </p:spPr>
        <p:txBody>
          <a:bodyPr numCol="1" anchorCtr="0" compatLnSpc="1">
            <a:prstTxWarp prst="textNoShape">
              <a:avLst/>
            </a:prstTxWarp>
          </a:bodyPr>
          <a:lstStyle/>
          <a:p>
            <a:pPr>
              <a:defRPr/>
            </a:pPr>
            <a:r>
              <a:rPr smtClean="0">
                <a:ln>
                  <a:noFill/>
                </a:ln>
                <a:solidFill>
                  <a:schemeClr val="tx2"/>
                </a:solidFill>
              </a:rPr>
              <a:t>What is the problem?</a:t>
            </a:r>
            <a:endParaRPr lang="en-GB" smtClean="0">
              <a:ln>
                <a:noFill/>
              </a:ln>
            </a:endParaRPr>
          </a:p>
        </p:txBody>
      </p:sp>
      <p:pic>
        <p:nvPicPr>
          <p:cNvPr id="38916" name="Picture 4" descr="1843817"/>
          <p:cNvPicPr>
            <a:picLocks noChangeAspect="1" noChangeArrowheads="1"/>
          </p:cNvPicPr>
          <p:nvPr/>
        </p:nvPicPr>
        <p:blipFill>
          <a:blip r:embed="rId3"/>
          <a:srcRect b="35353"/>
          <a:stretch>
            <a:fillRect/>
          </a:stretch>
        </p:blipFill>
        <p:spPr bwMode="auto">
          <a:xfrm>
            <a:off x="5029200" y="2066925"/>
            <a:ext cx="823913" cy="752475"/>
          </a:xfrm>
          <a:prstGeom prst="rect">
            <a:avLst/>
          </a:prstGeom>
          <a:noFill/>
          <a:ln w="9525">
            <a:noFill/>
            <a:miter lim="800000"/>
            <a:headEnd/>
            <a:tailEnd/>
          </a:ln>
        </p:spPr>
      </p:pic>
      <p:sp>
        <p:nvSpPr>
          <p:cNvPr id="38917" name="Line 5"/>
          <p:cNvSpPr>
            <a:spLocks noChangeShapeType="1"/>
          </p:cNvSpPr>
          <p:nvPr/>
        </p:nvSpPr>
        <p:spPr bwMode="auto">
          <a:xfrm flipH="1">
            <a:off x="4191000" y="2590800"/>
            <a:ext cx="838200" cy="0"/>
          </a:xfrm>
          <a:prstGeom prst="line">
            <a:avLst/>
          </a:prstGeom>
          <a:noFill/>
          <a:ln w="19050">
            <a:solidFill>
              <a:schemeClr val="tx1"/>
            </a:solidFill>
            <a:round/>
            <a:headEnd/>
            <a:tailEnd type="triangle" w="med" len="med"/>
          </a:ln>
        </p:spPr>
        <p:txBody>
          <a:bodyPr/>
          <a:lstStyle/>
          <a:p>
            <a:endParaRPr lang="en-US"/>
          </a:p>
        </p:txBody>
      </p:sp>
      <p:pic>
        <p:nvPicPr>
          <p:cNvPr id="38918" name="Picture 6" descr="16155666"/>
          <p:cNvPicPr>
            <a:picLocks noChangeAspect="1" noChangeArrowheads="1"/>
          </p:cNvPicPr>
          <p:nvPr/>
        </p:nvPicPr>
        <p:blipFill>
          <a:blip r:embed="rId4"/>
          <a:srcRect/>
          <a:stretch>
            <a:fillRect/>
          </a:stretch>
        </p:blipFill>
        <p:spPr bwMode="auto">
          <a:xfrm rot="-3085851">
            <a:off x="3433763" y="2052637"/>
            <a:ext cx="731838" cy="741363"/>
          </a:xfrm>
          <a:prstGeom prst="rect">
            <a:avLst/>
          </a:prstGeom>
          <a:noFill/>
          <a:ln w="9525">
            <a:noFill/>
            <a:miter lim="800000"/>
            <a:headEnd/>
            <a:tailEnd/>
          </a:ln>
        </p:spPr>
      </p:pic>
      <p:pic>
        <p:nvPicPr>
          <p:cNvPr id="38919" name="Picture 7" descr="1843817"/>
          <p:cNvPicPr>
            <a:picLocks noChangeAspect="1" noChangeArrowheads="1"/>
          </p:cNvPicPr>
          <p:nvPr/>
        </p:nvPicPr>
        <p:blipFill>
          <a:blip r:embed="rId3"/>
          <a:srcRect b="35353"/>
          <a:stretch>
            <a:fillRect/>
          </a:stretch>
        </p:blipFill>
        <p:spPr bwMode="auto">
          <a:xfrm>
            <a:off x="2286000" y="3581400"/>
            <a:ext cx="823913" cy="752475"/>
          </a:xfrm>
          <a:prstGeom prst="rect">
            <a:avLst/>
          </a:prstGeom>
          <a:noFill/>
          <a:ln w="9525">
            <a:noFill/>
            <a:miter lim="800000"/>
            <a:headEnd/>
            <a:tailEnd/>
          </a:ln>
        </p:spPr>
      </p:pic>
      <p:sp>
        <p:nvSpPr>
          <p:cNvPr id="38920" name="Line 8"/>
          <p:cNvSpPr>
            <a:spLocks noChangeShapeType="1"/>
          </p:cNvSpPr>
          <p:nvPr/>
        </p:nvSpPr>
        <p:spPr bwMode="auto">
          <a:xfrm flipV="1">
            <a:off x="2895600" y="2895600"/>
            <a:ext cx="685800" cy="762000"/>
          </a:xfrm>
          <a:prstGeom prst="line">
            <a:avLst/>
          </a:prstGeom>
          <a:noFill/>
          <a:ln w="19050">
            <a:solidFill>
              <a:schemeClr val="tx1"/>
            </a:solidFill>
            <a:round/>
            <a:headEnd/>
            <a:tailEnd type="triangle" w="med" len="med"/>
          </a:ln>
        </p:spPr>
        <p:txBody>
          <a:bodyPr/>
          <a:lstStyle/>
          <a:p>
            <a:endParaRPr lang="en-US"/>
          </a:p>
        </p:txBody>
      </p:sp>
      <p:sp>
        <p:nvSpPr>
          <p:cNvPr id="38921" name="Line 9"/>
          <p:cNvSpPr>
            <a:spLocks noChangeShapeType="1"/>
          </p:cNvSpPr>
          <p:nvPr/>
        </p:nvSpPr>
        <p:spPr bwMode="auto">
          <a:xfrm flipV="1">
            <a:off x="3886200" y="1828800"/>
            <a:ext cx="381000" cy="381000"/>
          </a:xfrm>
          <a:prstGeom prst="line">
            <a:avLst/>
          </a:prstGeom>
          <a:noFill/>
          <a:ln w="19050">
            <a:solidFill>
              <a:schemeClr val="tx1"/>
            </a:solidFill>
            <a:round/>
            <a:headEnd/>
            <a:tailEnd type="triangle" w="med" len="med"/>
          </a:ln>
        </p:spPr>
        <p:txBody>
          <a:bodyPr/>
          <a:lstStyle/>
          <a:p>
            <a:endParaRPr lang="en-US"/>
          </a:p>
        </p:txBody>
      </p:sp>
      <p:pic>
        <p:nvPicPr>
          <p:cNvPr id="38922" name="Picture 10" descr="1843817"/>
          <p:cNvPicPr>
            <a:picLocks noChangeAspect="1" noChangeArrowheads="1"/>
          </p:cNvPicPr>
          <p:nvPr/>
        </p:nvPicPr>
        <p:blipFill>
          <a:blip r:embed="rId3"/>
          <a:srcRect b="35353"/>
          <a:stretch>
            <a:fillRect/>
          </a:stretch>
        </p:blipFill>
        <p:spPr bwMode="auto">
          <a:xfrm>
            <a:off x="685800" y="2828925"/>
            <a:ext cx="823913" cy="752475"/>
          </a:xfrm>
          <a:prstGeom prst="rect">
            <a:avLst/>
          </a:prstGeom>
          <a:noFill/>
          <a:ln w="9525">
            <a:noFill/>
            <a:miter lim="800000"/>
            <a:headEnd/>
            <a:tailEnd/>
          </a:ln>
        </p:spPr>
      </p:pic>
      <p:pic>
        <p:nvPicPr>
          <p:cNvPr id="38923" name="Picture 11" descr="1843817"/>
          <p:cNvPicPr>
            <a:picLocks noChangeAspect="1" noChangeArrowheads="1"/>
          </p:cNvPicPr>
          <p:nvPr/>
        </p:nvPicPr>
        <p:blipFill>
          <a:blip r:embed="rId3"/>
          <a:srcRect b="35353"/>
          <a:stretch>
            <a:fillRect/>
          </a:stretch>
        </p:blipFill>
        <p:spPr bwMode="auto">
          <a:xfrm>
            <a:off x="2590800" y="1219200"/>
            <a:ext cx="823913" cy="752475"/>
          </a:xfrm>
          <a:prstGeom prst="rect">
            <a:avLst/>
          </a:prstGeom>
          <a:noFill/>
          <a:ln w="9525">
            <a:noFill/>
            <a:miter lim="800000"/>
            <a:headEnd/>
            <a:tailEnd/>
          </a:ln>
        </p:spPr>
      </p:pic>
      <p:sp>
        <p:nvSpPr>
          <p:cNvPr id="38924" name="Line 12"/>
          <p:cNvSpPr>
            <a:spLocks noChangeShapeType="1"/>
          </p:cNvSpPr>
          <p:nvPr/>
        </p:nvSpPr>
        <p:spPr bwMode="auto">
          <a:xfrm flipV="1">
            <a:off x="1371600" y="2057400"/>
            <a:ext cx="1219200" cy="914400"/>
          </a:xfrm>
          <a:prstGeom prst="line">
            <a:avLst/>
          </a:prstGeom>
          <a:noFill/>
          <a:ln w="19050">
            <a:solidFill>
              <a:schemeClr val="tx1"/>
            </a:solidFill>
            <a:round/>
            <a:headEnd/>
            <a:tailEnd type="triangle" w="med" len="med"/>
          </a:ln>
        </p:spPr>
        <p:txBody>
          <a:bodyPr/>
          <a:lstStyle/>
          <a:p>
            <a:endParaRPr lang="en-US"/>
          </a:p>
        </p:txBody>
      </p:sp>
      <p:sp>
        <p:nvSpPr>
          <p:cNvPr id="38925" name="Line 13"/>
          <p:cNvSpPr>
            <a:spLocks noChangeShapeType="1"/>
          </p:cNvSpPr>
          <p:nvPr/>
        </p:nvSpPr>
        <p:spPr bwMode="auto">
          <a:xfrm>
            <a:off x="1600200" y="3276600"/>
            <a:ext cx="762000" cy="0"/>
          </a:xfrm>
          <a:prstGeom prst="line">
            <a:avLst/>
          </a:prstGeom>
          <a:noFill/>
          <a:ln w="19050">
            <a:solidFill>
              <a:schemeClr val="tx1"/>
            </a:solidFill>
            <a:round/>
            <a:headEnd/>
            <a:tailEnd type="triangle" w="med" len="med"/>
          </a:ln>
        </p:spPr>
        <p:txBody>
          <a:bodyPr/>
          <a:lstStyle/>
          <a:p>
            <a:endParaRPr lang="en-US"/>
          </a:p>
        </p:txBody>
      </p:sp>
      <p:sp>
        <p:nvSpPr>
          <p:cNvPr id="38926" name="Line 14"/>
          <p:cNvSpPr>
            <a:spLocks noChangeShapeType="1"/>
          </p:cNvSpPr>
          <p:nvPr/>
        </p:nvSpPr>
        <p:spPr bwMode="auto">
          <a:xfrm flipH="1" flipV="1">
            <a:off x="1676400" y="2057400"/>
            <a:ext cx="609600" cy="762000"/>
          </a:xfrm>
          <a:prstGeom prst="line">
            <a:avLst/>
          </a:prstGeom>
          <a:noFill/>
          <a:ln w="19050">
            <a:solidFill>
              <a:schemeClr val="tx1"/>
            </a:solidFill>
            <a:round/>
            <a:headEnd/>
            <a:tailEnd type="triangle" w="med" len="med"/>
          </a:ln>
        </p:spPr>
        <p:txBody>
          <a:bodyPr/>
          <a:lstStyle/>
          <a:p>
            <a:endParaRPr lang="en-US"/>
          </a:p>
        </p:txBody>
      </p:sp>
      <p:sp>
        <p:nvSpPr>
          <p:cNvPr id="38927" name="Line 15"/>
          <p:cNvSpPr>
            <a:spLocks noChangeShapeType="1"/>
          </p:cNvSpPr>
          <p:nvPr/>
        </p:nvSpPr>
        <p:spPr bwMode="auto">
          <a:xfrm flipH="1">
            <a:off x="1828800" y="1600200"/>
            <a:ext cx="762000" cy="76200"/>
          </a:xfrm>
          <a:prstGeom prst="line">
            <a:avLst/>
          </a:prstGeom>
          <a:noFill/>
          <a:ln w="19050">
            <a:solidFill>
              <a:schemeClr val="tx1"/>
            </a:solidFill>
            <a:round/>
            <a:headEnd/>
            <a:tailEnd type="triangle" w="med" len="med"/>
          </a:ln>
        </p:spPr>
        <p:txBody>
          <a:bodyPr/>
          <a:lstStyle/>
          <a:p>
            <a:endParaRPr lang="en-US"/>
          </a:p>
        </p:txBody>
      </p:sp>
      <p:pic>
        <p:nvPicPr>
          <p:cNvPr id="38928" name="Picture 16" descr="16155666"/>
          <p:cNvPicPr>
            <a:picLocks noChangeAspect="1" noChangeArrowheads="1"/>
          </p:cNvPicPr>
          <p:nvPr/>
        </p:nvPicPr>
        <p:blipFill>
          <a:blip r:embed="rId5"/>
          <a:srcRect/>
          <a:stretch>
            <a:fillRect/>
          </a:stretch>
        </p:blipFill>
        <p:spPr bwMode="auto">
          <a:xfrm rot="-3085851">
            <a:off x="2366963" y="2662237"/>
            <a:ext cx="731838" cy="741363"/>
          </a:xfrm>
          <a:prstGeom prst="rect">
            <a:avLst/>
          </a:prstGeom>
          <a:noFill/>
          <a:ln w="9525">
            <a:noFill/>
            <a:miter lim="800000"/>
            <a:headEnd/>
            <a:tailEnd/>
          </a:ln>
        </p:spPr>
      </p:pic>
      <p:pic>
        <p:nvPicPr>
          <p:cNvPr id="38929" name="Picture 17" descr="16155666"/>
          <p:cNvPicPr>
            <a:picLocks noChangeAspect="1" noChangeArrowheads="1"/>
          </p:cNvPicPr>
          <p:nvPr/>
        </p:nvPicPr>
        <p:blipFill>
          <a:blip r:embed="rId6"/>
          <a:srcRect/>
          <a:stretch>
            <a:fillRect/>
          </a:stretch>
        </p:blipFill>
        <p:spPr bwMode="auto">
          <a:xfrm rot="-3085851">
            <a:off x="1071563" y="1290637"/>
            <a:ext cx="731838" cy="741363"/>
          </a:xfrm>
          <a:prstGeom prst="rect">
            <a:avLst/>
          </a:prstGeom>
          <a:noFill/>
          <a:ln w="9525">
            <a:noFill/>
            <a:miter lim="800000"/>
            <a:headEnd/>
            <a:tailEnd/>
          </a:ln>
        </p:spPr>
      </p:pic>
      <p:pic>
        <p:nvPicPr>
          <p:cNvPr id="38930" name="Picture 18" descr="1843817"/>
          <p:cNvPicPr>
            <a:picLocks noChangeAspect="1" noChangeArrowheads="1"/>
          </p:cNvPicPr>
          <p:nvPr/>
        </p:nvPicPr>
        <p:blipFill>
          <a:blip r:embed="rId3"/>
          <a:srcRect b="35353"/>
          <a:stretch>
            <a:fillRect/>
          </a:stretch>
        </p:blipFill>
        <p:spPr bwMode="auto">
          <a:xfrm>
            <a:off x="6172200" y="2443163"/>
            <a:ext cx="823913" cy="752475"/>
          </a:xfrm>
          <a:prstGeom prst="rect">
            <a:avLst/>
          </a:prstGeom>
          <a:noFill/>
          <a:ln w="9525">
            <a:noFill/>
            <a:miter lim="800000"/>
            <a:headEnd/>
            <a:tailEnd/>
          </a:ln>
        </p:spPr>
      </p:pic>
      <p:sp>
        <p:nvSpPr>
          <p:cNvPr id="38931" name="Line 19"/>
          <p:cNvSpPr>
            <a:spLocks noChangeShapeType="1"/>
          </p:cNvSpPr>
          <p:nvPr/>
        </p:nvSpPr>
        <p:spPr bwMode="auto">
          <a:xfrm flipH="1">
            <a:off x="4495800" y="3048000"/>
            <a:ext cx="1600200" cy="1295400"/>
          </a:xfrm>
          <a:prstGeom prst="line">
            <a:avLst/>
          </a:prstGeom>
          <a:noFill/>
          <a:ln w="19050">
            <a:solidFill>
              <a:schemeClr val="tx1"/>
            </a:solidFill>
            <a:round/>
            <a:headEnd/>
            <a:tailEnd type="triangle" w="med" len="med"/>
          </a:ln>
        </p:spPr>
        <p:txBody>
          <a:bodyPr/>
          <a:lstStyle/>
          <a:p>
            <a:endParaRPr lang="en-US"/>
          </a:p>
        </p:txBody>
      </p:sp>
      <p:sp>
        <p:nvSpPr>
          <p:cNvPr id="38932" name="Line 20"/>
          <p:cNvSpPr>
            <a:spLocks noChangeShapeType="1"/>
          </p:cNvSpPr>
          <p:nvPr/>
        </p:nvSpPr>
        <p:spPr bwMode="auto">
          <a:xfrm flipV="1">
            <a:off x="6705600" y="2147888"/>
            <a:ext cx="0" cy="442912"/>
          </a:xfrm>
          <a:prstGeom prst="line">
            <a:avLst/>
          </a:prstGeom>
          <a:noFill/>
          <a:ln w="19050">
            <a:solidFill>
              <a:schemeClr val="tx1"/>
            </a:solidFill>
            <a:round/>
            <a:headEnd/>
            <a:tailEnd type="triangle" w="med" len="med"/>
          </a:ln>
        </p:spPr>
        <p:txBody>
          <a:bodyPr/>
          <a:lstStyle/>
          <a:p>
            <a:endParaRPr lang="en-US"/>
          </a:p>
        </p:txBody>
      </p:sp>
      <p:pic>
        <p:nvPicPr>
          <p:cNvPr id="38933" name="Picture 21" descr="16155666"/>
          <p:cNvPicPr>
            <a:picLocks noChangeAspect="1" noChangeArrowheads="1"/>
          </p:cNvPicPr>
          <p:nvPr/>
        </p:nvPicPr>
        <p:blipFill>
          <a:blip r:embed="rId7"/>
          <a:srcRect/>
          <a:stretch>
            <a:fillRect/>
          </a:stretch>
        </p:blipFill>
        <p:spPr bwMode="auto">
          <a:xfrm rot="-3085851">
            <a:off x="5262563" y="3500437"/>
            <a:ext cx="731838" cy="741363"/>
          </a:xfrm>
          <a:prstGeom prst="rect">
            <a:avLst/>
          </a:prstGeom>
          <a:noFill/>
          <a:ln w="9525">
            <a:noFill/>
            <a:miter lim="800000"/>
            <a:headEnd/>
            <a:tailEnd/>
          </a:ln>
        </p:spPr>
      </p:pic>
      <p:pic>
        <p:nvPicPr>
          <p:cNvPr id="38934" name="Picture 22" descr="16155666"/>
          <p:cNvPicPr>
            <a:picLocks noChangeAspect="1" noChangeArrowheads="1"/>
          </p:cNvPicPr>
          <p:nvPr/>
        </p:nvPicPr>
        <p:blipFill>
          <a:blip r:embed="rId8"/>
          <a:srcRect/>
          <a:stretch>
            <a:fillRect/>
          </a:stretch>
        </p:blipFill>
        <p:spPr bwMode="auto">
          <a:xfrm rot="-3085851">
            <a:off x="6634163" y="3424237"/>
            <a:ext cx="731838" cy="741363"/>
          </a:xfrm>
          <a:prstGeom prst="rect">
            <a:avLst/>
          </a:prstGeom>
          <a:noFill/>
          <a:ln w="9525">
            <a:noFill/>
            <a:miter lim="800000"/>
            <a:headEnd/>
            <a:tailEnd/>
          </a:ln>
        </p:spPr>
      </p:pic>
      <p:pic>
        <p:nvPicPr>
          <p:cNvPr id="38935" name="Picture 23" descr="16155666"/>
          <p:cNvPicPr>
            <a:picLocks noChangeAspect="1" noChangeArrowheads="1"/>
          </p:cNvPicPr>
          <p:nvPr/>
        </p:nvPicPr>
        <p:blipFill>
          <a:blip r:embed="rId9"/>
          <a:srcRect/>
          <a:stretch>
            <a:fillRect/>
          </a:stretch>
        </p:blipFill>
        <p:spPr bwMode="auto">
          <a:xfrm rot="-3085851">
            <a:off x="6329363" y="1290637"/>
            <a:ext cx="731838" cy="741363"/>
          </a:xfrm>
          <a:prstGeom prst="rect">
            <a:avLst/>
          </a:prstGeom>
          <a:noFill/>
          <a:ln w="9525">
            <a:noFill/>
            <a:miter lim="800000"/>
            <a:headEnd/>
            <a:tailEnd/>
          </a:ln>
        </p:spPr>
      </p:pic>
      <p:pic>
        <p:nvPicPr>
          <p:cNvPr id="38936" name="Picture 24" descr="16155666"/>
          <p:cNvPicPr>
            <a:picLocks noChangeAspect="1" noChangeArrowheads="1"/>
          </p:cNvPicPr>
          <p:nvPr/>
        </p:nvPicPr>
        <p:blipFill>
          <a:blip r:embed="rId10"/>
          <a:srcRect/>
          <a:stretch>
            <a:fillRect/>
          </a:stretch>
        </p:blipFill>
        <p:spPr bwMode="auto">
          <a:xfrm rot="-3085851">
            <a:off x="7853363" y="2814637"/>
            <a:ext cx="731838" cy="741363"/>
          </a:xfrm>
          <a:prstGeom prst="rect">
            <a:avLst/>
          </a:prstGeom>
          <a:noFill/>
          <a:ln w="9525">
            <a:noFill/>
            <a:miter lim="800000"/>
            <a:headEnd/>
            <a:tailEnd/>
          </a:ln>
        </p:spPr>
      </p:pic>
      <p:sp>
        <p:nvSpPr>
          <p:cNvPr id="38937" name="Line 25"/>
          <p:cNvSpPr>
            <a:spLocks noChangeShapeType="1"/>
          </p:cNvSpPr>
          <p:nvPr/>
        </p:nvSpPr>
        <p:spPr bwMode="auto">
          <a:xfrm>
            <a:off x="4572000" y="1905000"/>
            <a:ext cx="762000" cy="1600200"/>
          </a:xfrm>
          <a:prstGeom prst="line">
            <a:avLst/>
          </a:prstGeom>
          <a:noFill/>
          <a:ln w="19050">
            <a:solidFill>
              <a:schemeClr val="tx1"/>
            </a:solidFill>
            <a:round/>
            <a:headEnd/>
            <a:tailEnd type="triangle" w="med" len="med"/>
          </a:ln>
        </p:spPr>
        <p:txBody>
          <a:bodyPr/>
          <a:lstStyle/>
          <a:p>
            <a:endParaRPr lang="en-US"/>
          </a:p>
        </p:txBody>
      </p:sp>
      <p:sp>
        <p:nvSpPr>
          <p:cNvPr id="38938" name="Line 26"/>
          <p:cNvSpPr>
            <a:spLocks noChangeShapeType="1"/>
          </p:cNvSpPr>
          <p:nvPr/>
        </p:nvSpPr>
        <p:spPr bwMode="auto">
          <a:xfrm>
            <a:off x="7162800" y="2819400"/>
            <a:ext cx="533400" cy="228600"/>
          </a:xfrm>
          <a:prstGeom prst="line">
            <a:avLst/>
          </a:prstGeom>
          <a:noFill/>
          <a:ln w="19050">
            <a:solidFill>
              <a:schemeClr val="tx1"/>
            </a:solidFill>
            <a:round/>
            <a:headEnd/>
            <a:tailEnd type="triangle" w="med" len="med"/>
          </a:ln>
        </p:spPr>
        <p:txBody>
          <a:bodyPr/>
          <a:lstStyle/>
          <a:p>
            <a:endParaRPr lang="en-US"/>
          </a:p>
        </p:txBody>
      </p:sp>
      <p:sp>
        <p:nvSpPr>
          <p:cNvPr id="38939" name="Line 27"/>
          <p:cNvSpPr>
            <a:spLocks noChangeShapeType="1"/>
          </p:cNvSpPr>
          <p:nvPr/>
        </p:nvSpPr>
        <p:spPr bwMode="auto">
          <a:xfrm>
            <a:off x="6553200" y="3276600"/>
            <a:ext cx="304800" cy="304800"/>
          </a:xfrm>
          <a:prstGeom prst="line">
            <a:avLst/>
          </a:prstGeom>
          <a:noFill/>
          <a:ln w="19050">
            <a:solidFill>
              <a:schemeClr val="tx1"/>
            </a:solidFill>
            <a:round/>
            <a:headEnd/>
            <a:tailEnd type="triangle" w="med" len="med"/>
          </a:ln>
        </p:spPr>
        <p:txBody>
          <a:bodyPr/>
          <a:lstStyle/>
          <a:p>
            <a:endParaRPr lang="en-US"/>
          </a:p>
        </p:txBody>
      </p:sp>
      <p:sp>
        <p:nvSpPr>
          <p:cNvPr id="38940" name="Line 28"/>
          <p:cNvSpPr>
            <a:spLocks noChangeShapeType="1"/>
          </p:cNvSpPr>
          <p:nvPr/>
        </p:nvSpPr>
        <p:spPr bwMode="auto">
          <a:xfrm flipV="1">
            <a:off x="7239000" y="3429000"/>
            <a:ext cx="609600" cy="228600"/>
          </a:xfrm>
          <a:prstGeom prst="line">
            <a:avLst/>
          </a:prstGeom>
          <a:noFill/>
          <a:ln w="19050">
            <a:solidFill>
              <a:schemeClr val="tx1"/>
            </a:solidFill>
            <a:round/>
            <a:headEnd/>
            <a:tailEnd type="triangle" w="med" len="med"/>
          </a:ln>
        </p:spPr>
        <p:txBody>
          <a:bodyPr/>
          <a:lstStyle/>
          <a:p>
            <a:endParaRPr lang="en-US"/>
          </a:p>
        </p:txBody>
      </p:sp>
      <p:sp>
        <p:nvSpPr>
          <p:cNvPr id="38941" name="Line 29"/>
          <p:cNvSpPr>
            <a:spLocks noChangeShapeType="1"/>
          </p:cNvSpPr>
          <p:nvPr/>
        </p:nvSpPr>
        <p:spPr bwMode="auto">
          <a:xfrm flipH="1">
            <a:off x="6096000" y="3962400"/>
            <a:ext cx="685800" cy="0"/>
          </a:xfrm>
          <a:prstGeom prst="line">
            <a:avLst/>
          </a:prstGeom>
          <a:noFill/>
          <a:ln w="19050">
            <a:solidFill>
              <a:schemeClr val="tx1"/>
            </a:solidFill>
            <a:round/>
            <a:headEnd/>
            <a:tailEnd type="triangle" w="med" len="med"/>
          </a:ln>
        </p:spPr>
        <p:txBody>
          <a:bodyPr/>
          <a:lstStyle/>
          <a:p>
            <a:endParaRPr lang="en-US"/>
          </a:p>
        </p:txBody>
      </p:sp>
      <p:pic>
        <p:nvPicPr>
          <p:cNvPr id="38942" name="Picture 30" descr="1843817"/>
          <p:cNvPicPr>
            <a:picLocks noChangeAspect="1" noChangeArrowheads="1"/>
          </p:cNvPicPr>
          <p:nvPr/>
        </p:nvPicPr>
        <p:blipFill>
          <a:blip r:embed="rId3"/>
          <a:srcRect b="35353"/>
          <a:stretch>
            <a:fillRect/>
          </a:stretch>
        </p:blipFill>
        <p:spPr bwMode="auto">
          <a:xfrm>
            <a:off x="2057400" y="5334000"/>
            <a:ext cx="823913" cy="752475"/>
          </a:xfrm>
          <a:prstGeom prst="rect">
            <a:avLst/>
          </a:prstGeom>
          <a:noFill/>
          <a:ln w="9525">
            <a:noFill/>
            <a:miter lim="800000"/>
            <a:headEnd/>
            <a:tailEnd/>
          </a:ln>
        </p:spPr>
      </p:pic>
      <p:sp>
        <p:nvSpPr>
          <p:cNvPr id="38943" name="Line 31"/>
          <p:cNvSpPr>
            <a:spLocks noChangeShapeType="1"/>
          </p:cNvSpPr>
          <p:nvPr/>
        </p:nvSpPr>
        <p:spPr bwMode="auto">
          <a:xfrm flipH="1">
            <a:off x="2438400" y="4495800"/>
            <a:ext cx="304800" cy="762000"/>
          </a:xfrm>
          <a:prstGeom prst="line">
            <a:avLst/>
          </a:prstGeom>
          <a:noFill/>
          <a:ln w="19050">
            <a:solidFill>
              <a:schemeClr val="tx1"/>
            </a:solidFill>
            <a:round/>
            <a:headEnd/>
            <a:tailEnd type="triangle" w="med" len="med"/>
          </a:ln>
        </p:spPr>
        <p:txBody>
          <a:bodyPr/>
          <a:lstStyle/>
          <a:p>
            <a:endParaRPr lang="en-US"/>
          </a:p>
        </p:txBody>
      </p:sp>
      <p:sp>
        <p:nvSpPr>
          <p:cNvPr id="38944" name="Line 32"/>
          <p:cNvSpPr>
            <a:spLocks noChangeShapeType="1"/>
          </p:cNvSpPr>
          <p:nvPr/>
        </p:nvSpPr>
        <p:spPr bwMode="auto">
          <a:xfrm flipH="1" flipV="1">
            <a:off x="1295400" y="3733800"/>
            <a:ext cx="914400" cy="1524000"/>
          </a:xfrm>
          <a:prstGeom prst="line">
            <a:avLst/>
          </a:prstGeom>
          <a:noFill/>
          <a:ln w="19050">
            <a:solidFill>
              <a:schemeClr val="tx1"/>
            </a:solidFill>
            <a:round/>
            <a:headEnd/>
            <a:tailEnd type="triangle" w="med" len="med"/>
          </a:ln>
        </p:spPr>
        <p:txBody>
          <a:bodyPr/>
          <a:lstStyle/>
          <a:p>
            <a:endParaRPr lang="en-US"/>
          </a:p>
        </p:txBody>
      </p:sp>
      <p:sp>
        <p:nvSpPr>
          <p:cNvPr id="38945" name="Line 33"/>
          <p:cNvSpPr>
            <a:spLocks noChangeShapeType="1"/>
          </p:cNvSpPr>
          <p:nvPr/>
        </p:nvSpPr>
        <p:spPr bwMode="auto">
          <a:xfrm flipH="1" flipV="1">
            <a:off x="1600200" y="5410200"/>
            <a:ext cx="457200" cy="304800"/>
          </a:xfrm>
          <a:prstGeom prst="line">
            <a:avLst/>
          </a:prstGeom>
          <a:noFill/>
          <a:ln w="19050">
            <a:solidFill>
              <a:schemeClr val="tx1"/>
            </a:solidFill>
            <a:round/>
            <a:headEnd/>
            <a:tailEnd type="triangle" w="med" len="med"/>
          </a:ln>
        </p:spPr>
        <p:txBody>
          <a:bodyPr/>
          <a:lstStyle/>
          <a:p>
            <a:endParaRPr lang="en-US"/>
          </a:p>
        </p:txBody>
      </p:sp>
      <p:sp>
        <p:nvSpPr>
          <p:cNvPr id="38946" name="Line 34"/>
          <p:cNvSpPr>
            <a:spLocks noChangeShapeType="1"/>
          </p:cNvSpPr>
          <p:nvPr/>
        </p:nvSpPr>
        <p:spPr bwMode="auto">
          <a:xfrm flipH="1">
            <a:off x="1371600" y="4267200"/>
            <a:ext cx="838200" cy="609600"/>
          </a:xfrm>
          <a:prstGeom prst="line">
            <a:avLst/>
          </a:prstGeom>
          <a:noFill/>
          <a:ln w="19050">
            <a:solidFill>
              <a:schemeClr val="tx1"/>
            </a:solidFill>
            <a:round/>
            <a:headEnd/>
            <a:tailEnd type="triangle" w="med" len="med"/>
          </a:ln>
        </p:spPr>
        <p:txBody>
          <a:bodyPr/>
          <a:lstStyle/>
          <a:p>
            <a:endParaRPr lang="en-US"/>
          </a:p>
        </p:txBody>
      </p:sp>
      <p:sp>
        <p:nvSpPr>
          <p:cNvPr id="38947" name="Line 35"/>
          <p:cNvSpPr>
            <a:spLocks noChangeShapeType="1"/>
          </p:cNvSpPr>
          <p:nvPr/>
        </p:nvSpPr>
        <p:spPr bwMode="auto">
          <a:xfrm>
            <a:off x="990600" y="3810000"/>
            <a:ext cx="152400" cy="1066800"/>
          </a:xfrm>
          <a:prstGeom prst="line">
            <a:avLst/>
          </a:prstGeom>
          <a:noFill/>
          <a:ln w="19050">
            <a:solidFill>
              <a:schemeClr val="tx1"/>
            </a:solidFill>
            <a:round/>
            <a:headEnd/>
            <a:tailEnd type="triangle" w="med" len="med"/>
          </a:ln>
        </p:spPr>
        <p:txBody>
          <a:bodyPr/>
          <a:lstStyle/>
          <a:p>
            <a:endParaRPr lang="en-US"/>
          </a:p>
        </p:txBody>
      </p:sp>
      <p:pic>
        <p:nvPicPr>
          <p:cNvPr id="38948" name="Picture 36" descr="16155666"/>
          <p:cNvPicPr>
            <a:picLocks noChangeAspect="1" noChangeArrowheads="1"/>
          </p:cNvPicPr>
          <p:nvPr/>
        </p:nvPicPr>
        <p:blipFill>
          <a:blip r:embed="rId11"/>
          <a:srcRect/>
          <a:stretch>
            <a:fillRect/>
          </a:stretch>
        </p:blipFill>
        <p:spPr bwMode="auto">
          <a:xfrm rot="-3085851">
            <a:off x="919163" y="4719637"/>
            <a:ext cx="731838" cy="741363"/>
          </a:xfrm>
          <a:prstGeom prst="rect">
            <a:avLst/>
          </a:prstGeom>
          <a:noFill/>
          <a:ln w="9525">
            <a:noFill/>
            <a:miter lim="800000"/>
            <a:headEnd/>
            <a:tailEnd/>
          </a:ln>
        </p:spPr>
      </p:pic>
      <p:pic>
        <p:nvPicPr>
          <p:cNvPr id="38949" name="Picture 37" descr="1843817"/>
          <p:cNvPicPr>
            <a:picLocks noChangeAspect="1" noChangeArrowheads="1"/>
          </p:cNvPicPr>
          <p:nvPr/>
        </p:nvPicPr>
        <p:blipFill>
          <a:blip r:embed="rId3"/>
          <a:srcRect b="35353"/>
          <a:stretch>
            <a:fillRect/>
          </a:stretch>
        </p:blipFill>
        <p:spPr bwMode="auto">
          <a:xfrm>
            <a:off x="3733800" y="4191000"/>
            <a:ext cx="823913" cy="752475"/>
          </a:xfrm>
          <a:prstGeom prst="rect">
            <a:avLst/>
          </a:prstGeom>
          <a:noFill/>
          <a:ln w="9525">
            <a:noFill/>
            <a:miter lim="800000"/>
            <a:headEnd/>
            <a:tailEnd/>
          </a:ln>
        </p:spPr>
      </p:pic>
      <p:pic>
        <p:nvPicPr>
          <p:cNvPr id="38950" name="Picture 38" descr="1843817"/>
          <p:cNvPicPr>
            <a:picLocks noChangeAspect="1" noChangeArrowheads="1"/>
          </p:cNvPicPr>
          <p:nvPr/>
        </p:nvPicPr>
        <p:blipFill>
          <a:blip r:embed="rId3"/>
          <a:srcRect b="35353"/>
          <a:stretch>
            <a:fillRect/>
          </a:stretch>
        </p:blipFill>
        <p:spPr bwMode="auto">
          <a:xfrm>
            <a:off x="6172200" y="4800600"/>
            <a:ext cx="823913" cy="752475"/>
          </a:xfrm>
          <a:prstGeom prst="rect">
            <a:avLst/>
          </a:prstGeom>
          <a:noFill/>
          <a:ln w="9525">
            <a:noFill/>
            <a:miter lim="800000"/>
            <a:headEnd/>
            <a:tailEnd/>
          </a:ln>
        </p:spPr>
      </p:pic>
      <p:pic>
        <p:nvPicPr>
          <p:cNvPr id="38951" name="Picture 39" descr="1843817"/>
          <p:cNvPicPr>
            <a:picLocks noChangeAspect="1" noChangeArrowheads="1"/>
          </p:cNvPicPr>
          <p:nvPr/>
        </p:nvPicPr>
        <p:blipFill>
          <a:blip r:embed="rId3"/>
          <a:srcRect b="35353"/>
          <a:stretch>
            <a:fillRect/>
          </a:stretch>
        </p:blipFill>
        <p:spPr bwMode="auto">
          <a:xfrm>
            <a:off x="3748088" y="5715000"/>
            <a:ext cx="823912" cy="752475"/>
          </a:xfrm>
          <a:prstGeom prst="rect">
            <a:avLst/>
          </a:prstGeom>
          <a:noFill/>
          <a:ln w="9525">
            <a:noFill/>
            <a:miter lim="800000"/>
            <a:headEnd/>
            <a:tailEnd/>
          </a:ln>
        </p:spPr>
      </p:pic>
      <p:sp>
        <p:nvSpPr>
          <p:cNvPr id="38952" name="Line 40"/>
          <p:cNvSpPr>
            <a:spLocks noChangeShapeType="1"/>
          </p:cNvSpPr>
          <p:nvPr/>
        </p:nvSpPr>
        <p:spPr bwMode="auto">
          <a:xfrm>
            <a:off x="4419600" y="3581400"/>
            <a:ext cx="990600" cy="2133600"/>
          </a:xfrm>
          <a:prstGeom prst="line">
            <a:avLst/>
          </a:prstGeom>
          <a:noFill/>
          <a:ln w="19050">
            <a:solidFill>
              <a:schemeClr val="tx1"/>
            </a:solidFill>
            <a:round/>
            <a:headEnd/>
            <a:tailEnd type="triangle" w="med" len="med"/>
          </a:ln>
        </p:spPr>
        <p:txBody>
          <a:bodyPr/>
          <a:lstStyle/>
          <a:p>
            <a:endParaRPr lang="en-US"/>
          </a:p>
        </p:txBody>
      </p:sp>
      <p:sp>
        <p:nvSpPr>
          <p:cNvPr id="38953" name="Line 41"/>
          <p:cNvSpPr>
            <a:spLocks noChangeShapeType="1"/>
          </p:cNvSpPr>
          <p:nvPr/>
        </p:nvSpPr>
        <p:spPr bwMode="auto">
          <a:xfrm flipH="1">
            <a:off x="5715000" y="5334000"/>
            <a:ext cx="381000" cy="381000"/>
          </a:xfrm>
          <a:prstGeom prst="line">
            <a:avLst/>
          </a:prstGeom>
          <a:noFill/>
          <a:ln w="19050">
            <a:solidFill>
              <a:schemeClr val="tx1"/>
            </a:solidFill>
            <a:round/>
            <a:headEnd/>
            <a:tailEnd type="triangle" w="med" len="med"/>
          </a:ln>
        </p:spPr>
        <p:txBody>
          <a:bodyPr/>
          <a:lstStyle/>
          <a:p>
            <a:endParaRPr lang="en-US"/>
          </a:p>
        </p:txBody>
      </p:sp>
      <p:sp>
        <p:nvSpPr>
          <p:cNvPr id="38954" name="Line 42"/>
          <p:cNvSpPr>
            <a:spLocks noChangeShapeType="1"/>
          </p:cNvSpPr>
          <p:nvPr/>
        </p:nvSpPr>
        <p:spPr bwMode="auto">
          <a:xfrm>
            <a:off x="4343400" y="5943600"/>
            <a:ext cx="533400" cy="0"/>
          </a:xfrm>
          <a:prstGeom prst="line">
            <a:avLst/>
          </a:prstGeom>
          <a:noFill/>
          <a:ln w="19050">
            <a:solidFill>
              <a:schemeClr val="tx1"/>
            </a:solidFill>
            <a:round/>
            <a:headEnd/>
            <a:tailEnd type="triangle" w="med" len="med"/>
          </a:ln>
        </p:spPr>
        <p:txBody>
          <a:bodyPr/>
          <a:lstStyle/>
          <a:p>
            <a:endParaRPr lang="en-US"/>
          </a:p>
        </p:txBody>
      </p:sp>
      <p:sp>
        <p:nvSpPr>
          <p:cNvPr id="38955" name="Line 43"/>
          <p:cNvSpPr>
            <a:spLocks noChangeShapeType="1"/>
          </p:cNvSpPr>
          <p:nvPr/>
        </p:nvSpPr>
        <p:spPr bwMode="auto">
          <a:xfrm>
            <a:off x="5715000" y="6019800"/>
            <a:ext cx="550863" cy="0"/>
          </a:xfrm>
          <a:prstGeom prst="line">
            <a:avLst/>
          </a:prstGeom>
          <a:noFill/>
          <a:ln w="19050">
            <a:solidFill>
              <a:schemeClr val="tx1"/>
            </a:solidFill>
            <a:round/>
            <a:headEnd/>
            <a:tailEnd type="triangle" w="med" len="med"/>
          </a:ln>
        </p:spPr>
        <p:txBody>
          <a:bodyPr/>
          <a:lstStyle/>
          <a:p>
            <a:endParaRPr lang="en-US"/>
          </a:p>
        </p:txBody>
      </p:sp>
      <p:sp>
        <p:nvSpPr>
          <p:cNvPr id="38956" name="Line 44"/>
          <p:cNvSpPr>
            <a:spLocks noChangeShapeType="1"/>
          </p:cNvSpPr>
          <p:nvPr/>
        </p:nvSpPr>
        <p:spPr bwMode="auto">
          <a:xfrm>
            <a:off x="7086600" y="5181600"/>
            <a:ext cx="609600" cy="0"/>
          </a:xfrm>
          <a:prstGeom prst="line">
            <a:avLst/>
          </a:prstGeom>
          <a:noFill/>
          <a:ln w="19050">
            <a:solidFill>
              <a:schemeClr val="tx1"/>
            </a:solidFill>
            <a:round/>
            <a:headEnd/>
            <a:tailEnd type="triangle" w="med" len="med"/>
          </a:ln>
        </p:spPr>
        <p:txBody>
          <a:bodyPr/>
          <a:lstStyle/>
          <a:p>
            <a:endParaRPr lang="en-US"/>
          </a:p>
        </p:txBody>
      </p:sp>
      <p:sp>
        <p:nvSpPr>
          <p:cNvPr id="38957" name="Line 45"/>
          <p:cNvSpPr>
            <a:spLocks noChangeShapeType="1"/>
          </p:cNvSpPr>
          <p:nvPr/>
        </p:nvSpPr>
        <p:spPr bwMode="auto">
          <a:xfrm flipH="1">
            <a:off x="7162800" y="5410200"/>
            <a:ext cx="685800" cy="457200"/>
          </a:xfrm>
          <a:prstGeom prst="line">
            <a:avLst/>
          </a:prstGeom>
          <a:noFill/>
          <a:ln w="19050">
            <a:solidFill>
              <a:schemeClr val="tx1"/>
            </a:solidFill>
            <a:round/>
            <a:headEnd/>
            <a:tailEnd type="triangle" w="med" len="med"/>
          </a:ln>
        </p:spPr>
        <p:txBody>
          <a:bodyPr/>
          <a:lstStyle/>
          <a:p>
            <a:endParaRPr lang="en-US"/>
          </a:p>
        </p:txBody>
      </p:sp>
      <p:sp>
        <p:nvSpPr>
          <p:cNvPr id="38958" name="Line 46"/>
          <p:cNvSpPr>
            <a:spLocks noChangeShapeType="1"/>
          </p:cNvSpPr>
          <p:nvPr/>
        </p:nvSpPr>
        <p:spPr bwMode="auto">
          <a:xfrm flipV="1">
            <a:off x="8077200" y="3733800"/>
            <a:ext cx="76200" cy="1066800"/>
          </a:xfrm>
          <a:prstGeom prst="line">
            <a:avLst/>
          </a:prstGeom>
          <a:noFill/>
          <a:ln w="19050">
            <a:solidFill>
              <a:schemeClr val="tx1"/>
            </a:solidFill>
            <a:round/>
            <a:headEnd/>
            <a:tailEnd type="triangle" w="med" len="med"/>
          </a:ln>
        </p:spPr>
        <p:txBody>
          <a:bodyPr/>
          <a:lstStyle/>
          <a:p>
            <a:endParaRPr lang="en-US"/>
          </a:p>
        </p:txBody>
      </p:sp>
      <p:sp>
        <p:nvSpPr>
          <p:cNvPr id="38959" name="Line 47"/>
          <p:cNvSpPr>
            <a:spLocks noChangeShapeType="1"/>
          </p:cNvSpPr>
          <p:nvPr/>
        </p:nvSpPr>
        <p:spPr bwMode="auto">
          <a:xfrm>
            <a:off x="4062413" y="5033963"/>
            <a:ext cx="0" cy="652462"/>
          </a:xfrm>
          <a:prstGeom prst="line">
            <a:avLst/>
          </a:prstGeom>
          <a:noFill/>
          <a:ln w="19050">
            <a:solidFill>
              <a:schemeClr val="tx1"/>
            </a:solidFill>
            <a:round/>
            <a:headEnd/>
            <a:tailEnd type="triangle" w="med" len="med"/>
          </a:ln>
        </p:spPr>
        <p:txBody>
          <a:bodyPr/>
          <a:lstStyle/>
          <a:p>
            <a:endParaRPr lang="en-US"/>
          </a:p>
        </p:txBody>
      </p:sp>
      <p:sp>
        <p:nvSpPr>
          <p:cNvPr id="38960" name="Line 48"/>
          <p:cNvSpPr>
            <a:spLocks noChangeShapeType="1"/>
          </p:cNvSpPr>
          <p:nvPr/>
        </p:nvSpPr>
        <p:spPr bwMode="auto">
          <a:xfrm flipV="1">
            <a:off x="4114800" y="3667125"/>
            <a:ext cx="0" cy="447675"/>
          </a:xfrm>
          <a:prstGeom prst="line">
            <a:avLst/>
          </a:prstGeom>
          <a:noFill/>
          <a:ln w="19050">
            <a:solidFill>
              <a:schemeClr val="tx1"/>
            </a:solidFill>
            <a:round/>
            <a:headEnd/>
            <a:tailEnd type="triangle" w="med" len="med"/>
          </a:ln>
        </p:spPr>
        <p:txBody>
          <a:bodyPr/>
          <a:lstStyle/>
          <a:p>
            <a:endParaRPr lang="en-US"/>
          </a:p>
        </p:txBody>
      </p:sp>
      <p:sp>
        <p:nvSpPr>
          <p:cNvPr id="38961" name="Line 49"/>
          <p:cNvSpPr>
            <a:spLocks noChangeShapeType="1"/>
          </p:cNvSpPr>
          <p:nvPr/>
        </p:nvSpPr>
        <p:spPr bwMode="auto">
          <a:xfrm flipV="1">
            <a:off x="7010400" y="3581400"/>
            <a:ext cx="914400" cy="2133600"/>
          </a:xfrm>
          <a:prstGeom prst="line">
            <a:avLst/>
          </a:prstGeom>
          <a:noFill/>
          <a:ln w="19050">
            <a:solidFill>
              <a:schemeClr val="tx1"/>
            </a:solidFill>
            <a:round/>
            <a:headEnd/>
            <a:tailEnd type="triangle" w="med" len="med"/>
          </a:ln>
        </p:spPr>
        <p:txBody>
          <a:bodyPr/>
          <a:lstStyle/>
          <a:p>
            <a:endParaRPr lang="en-US"/>
          </a:p>
        </p:txBody>
      </p:sp>
      <p:pic>
        <p:nvPicPr>
          <p:cNvPr id="38962" name="Picture 50" descr="16155666"/>
          <p:cNvPicPr>
            <a:picLocks noChangeAspect="1" noChangeArrowheads="1"/>
          </p:cNvPicPr>
          <p:nvPr/>
        </p:nvPicPr>
        <p:blipFill>
          <a:blip r:embed="rId12"/>
          <a:srcRect/>
          <a:stretch>
            <a:fillRect/>
          </a:stretch>
        </p:blipFill>
        <p:spPr bwMode="auto">
          <a:xfrm rot="-3085851">
            <a:off x="3814763" y="2890837"/>
            <a:ext cx="731838" cy="741363"/>
          </a:xfrm>
          <a:prstGeom prst="rect">
            <a:avLst/>
          </a:prstGeom>
          <a:noFill/>
          <a:ln w="9525">
            <a:noFill/>
            <a:miter lim="800000"/>
            <a:headEnd/>
            <a:tailEnd/>
          </a:ln>
        </p:spPr>
      </p:pic>
      <p:pic>
        <p:nvPicPr>
          <p:cNvPr id="38963" name="Picture 51" descr="16155666"/>
          <p:cNvPicPr>
            <a:picLocks noChangeAspect="1" noChangeArrowheads="1"/>
          </p:cNvPicPr>
          <p:nvPr/>
        </p:nvPicPr>
        <p:blipFill>
          <a:blip r:embed="rId13"/>
          <a:srcRect/>
          <a:stretch>
            <a:fillRect/>
          </a:stretch>
        </p:blipFill>
        <p:spPr bwMode="auto">
          <a:xfrm rot="-3085851">
            <a:off x="4881563" y="5634037"/>
            <a:ext cx="731838" cy="741363"/>
          </a:xfrm>
          <a:prstGeom prst="rect">
            <a:avLst/>
          </a:prstGeom>
          <a:noFill/>
          <a:ln w="9525">
            <a:noFill/>
            <a:miter lim="800000"/>
            <a:headEnd/>
            <a:tailEnd/>
          </a:ln>
        </p:spPr>
      </p:pic>
      <p:pic>
        <p:nvPicPr>
          <p:cNvPr id="38964" name="Picture 52" descr="16155666"/>
          <p:cNvPicPr>
            <a:picLocks noChangeAspect="1" noChangeArrowheads="1"/>
          </p:cNvPicPr>
          <p:nvPr/>
        </p:nvPicPr>
        <p:blipFill>
          <a:blip r:embed="rId14"/>
          <a:srcRect/>
          <a:stretch>
            <a:fillRect/>
          </a:stretch>
        </p:blipFill>
        <p:spPr bwMode="auto">
          <a:xfrm rot="-3085851">
            <a:off x="6329363" y="5634037"/>
            <a:ext cx="731838" cy="741363"/>
          </a:xfrm>
          <a:prstGeom prst="rect">
            <a:avLst/>
          </a:prstGeom>
          <a:noFill/>
          <a:ln w="9525">
            <a:noFill/>
            <a:miter lim="800000"/>
            <a:headEnd/>
            <a:tailEnd/>
          </a:ln>
        </p:spPr>
      </p:pic>
      <p:pic>
        <p:nvPicPr>
          <p:cNvPr id="38965" name="Picture 53" descr="16155666"/>
          <p:cNvPicPr>
            <a:picLocks noChangeAspect="1" noChangeArrowheads="1"/>
          </p:cNvPicPr>
          <p:nvPr/>
        </p:nvPicPr>
        <p:blipFill>
          <a:blip r:embed="rId15"/>
          <a:srcRect/>
          <a:stretch>
            <a:fillRect/>
          </a:stretch>
        </p:blipFill>
        <p:spPr bwMode="auto">
          <a:xfrm rot="-3085851">
            <a:off x="7700963" y="4719637"/>
            <a:ext cx="731838" cy="7413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dissolve">
                                      <p:cBhvr>
                                        <p:cTn id="11" dur="500"/>
                                        <p:tgtEl>
                                          <p:spTgt spid="3891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wipe(right)">
                                      <p:cBhvr>
                                        <p:cTn id="15" dur="500"/>
                                        <p:tgtEl>
                                          <p:spTgt spid="389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dissolve">
                                      <p:cBhvr>
                                        <p:cTn id="20" dur="500"/>
                                        <p:tgtEl>
                                          <p:spTgt spid="38919"/>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8920"/>
                                        </p:tgtEl>
                                        <p:attrNameLst>
                                          <p:attrName>style.visibility</p:attrName>
                                        </p:attrNameLst>
                                      </p:cBhvr>
                                      <p:to>
                                        <p:strVal val="visible"/>
                                      </p:to>
                                    </p:set>
                                    <p:animEffect transition="in" filter="wipe(down)">
                                      <p:cBhvr>
                                        <p:cTn id="24" dur="500"/>
                                        <p:tgtEl>
                                          <p:spTgt spid="38920"/>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38921"/>
                                        </p:tgtEl>
                                        <p:attrNameLst>
                                          <p:attrName>style.visibility</p:attrName>
                                        </p:attrNameLst>
                                      </p:cBhvr>
                                      <p:to>
                                        <p:strVal val="visible"/>
                                      </p:to>
                                    </p:set>
                                    <p:animEffect transition="in" filter="wipe(down)">
                                      <p:cBhvr>
                                        <p:cTn id="28" dur="500"/>
                                        <p:tgtEl>
                                          <p:spTgt spid="38921"/>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nodeType="clickEffect">
                                  <p:stCondLst>
                                    <p:cond delay="0"/>
                                  </p:stCondLst>
                                  <p:childTnLst>
                                    <p:set>
                                      <p:cBhvr>
                                        <p:cTn id="32" dur="1" fill="hold">
                                          <p:stCondLst>
                                            <p:cond delay="0"/>
                                          </p:stCondLst>
                                        </p:cTn>
                                        <p:tgtEl>
                                          <p:spTgt spid="38922"/>
                                        </p:tgtEl>
                                        <p:attrNameLst>
                                          <p:attrName>style.visibility</p:attrName>
                                        </p:attrNameLst>
                                      </p:cBhvr>
                                      <p:to>
                                        <p:strVal val="visible"/>
                                      </p:to>
                                    </p:set>
                                    <p:anim from="(-#ppt_w/2)" to="(#ppt_x)" calcmode="lin" valueType="num">
                                      <p:cBhvr>
                                        <p:cTn id="33" dur="600" fill="hold">
                                          <p:stCondLst>
                                            <p:cond delay="0"/>
                                          </p:stCondLst>
                                        </p:cTn>
                                        <p:tgtEl>
                                          <p:spTgt spid="38922"/>
                                        </p:tgtEl>
                                        <p:attrNameLst>
                                          <p:attrName>ppt_x</p:attrName>
                                        </p:attrNameLst>
                                      </p:cBhvr>
                                    </p:anim>
                                    <p:anim from="0" to="-1.0" calcmode="lin" valueType="num">
                                      <p:cBhvr>
                                        <p:cTn id="34" dur="200" decel="50000" autoRev="1" fill="hold">
                                          <p:stCondLst>
                                            <p:cond delay="600"/>
                                          </p:stCondLst>
                                        </p:cTn>
                                        <p:tgtEl>
                                          <p:spTgt spid="38922"/>
                                        </p:tgtEl>
                                        <p:attrNameLst>
                                          <p:attrName>xshear</p:attrName>
                                        </p:attrNameLst>
                                      </p:cBhvr>
                                    </p:anim>
                                    <p:animScale>
                                      <p:cBhvr>
                                        <p:cTn id="35" dur="200" decel="100000" autoRev="1" fill="hold">
                                          <p:stCondLst>
                                            <p:cond delay="600"/>
                                          </p:stCondLst>
                                        </p:cTn>
                                        <p:tgtEl>
                                          <p:spTgt spid="38922"/>
                                        </p:tgtEl>
                                      </p:cBhvr>
                                      <p:from x="100000" y="100000"/>
                                      <p:to x="80000" y="100000"/>
                                    </p:animScale>
                                    <p:anim by="(#ppt_h/3+#ppt_w*0.1)" calcmode="lin" valueType="num">
                                      <p:cBhvr additive="sum">
                                        <p:cTn id="36" dur="200" decel="100000" autoRev="1" fill="hold">
                                          <p:stCondLst>
                                            <p:cond delay="600"/>
                                          </p:stCondLst>
                                        </p:cTn>
                                        <p:tgtEl>
                                          <p:spTgt spid="38922"/>
                                        </p:tgtEl>
                                        <p:attrNameLst>
                                          <p:attrName>ppt_x</p:attrName>
                                        </p:attrNameLst>
                                      </p:cBhvr>
                                    </p:anim>
                                  </p:childTnLst>
                                </p:cTn>
                              </p:par>
                            </p:childTnLst>
                          </p:cTn>
                        </p:par>
                        <p:par>
                          <p:cTn id="37" fill="hold">
                            <p:stCondLst>
                              <p:cond delay="1000"/>
                            </p:stCondLst>
                            <p:childTnLst>
                              <p:par>
                                <p:cTn id="38" presetID="34" presetClass="entr" presetSubtype="0" fill="hold" nodeType="afterEffect">
                                  <p:stCondLst>
                                    <p:cond delay="0"/>
                                  </p:stCondLst>
                                  <p:childTnLst>
                                    <p:set>
                                      <p:cBhvr>
                                        <p:cTn id="39" dur="1" fill="hold">
                                          <p:stCondLst>
                                            <p:cond delay="0"/>
                                          </p:stCondLst>
                                        </p:cTn>
                                        <p:tgtEl>
                                          <p:spTgt spid="38923"/>
                                        </p:tgtEl>
                                        <p:attrNameLst>
                                          <p:attrName>style.visibility</p:attrName>
                                        </p:attrNameLst>
                                      </p:cBhvr>
                                      <p:to>
                                        <p:strVal val="visible"/>
                                      </p:to>
                                    </p:set>
                                    <p:anim from="(-#ppt_w/2)" to="(#ppt_x)" calcmode="lin" valueType="num">
                                      <p:cBhvr>
                                        <p:cTn id="40" dur="600" fill="hold">
                                          <p:stCondLst>
                                            <p:cond delay="0"/>
                                          </p:stCondLst>
                                        </p:cTn>
                                        <p:tgtEl>
                                          <p:spTgt spid="38923"/>
                                        </p:tgtEl>
                                        <p:attrNameLst>
                                          <p:attrName>ppt_x</p:attrName>
                                        </p:attrNameLst>
                                      </p:cBhvr>
                                    </p:anim>
                                    <p:anim from="0" to="-1.0" calcmode="lin" valueType="num">
                                      <p:cBhvr>
                                        <p:cTn id="41" dur="200" decel="50000" autoRev="1" fill="hold">
                                          <p:stCondLst>
                                            <p:cond delay="600"/>
                                          </p:stCondLst>
                                        </p:cTn>
                                        <p:tgtEl>
                                          <p:spTgt spid="38923"/>
                                        </p:tgtEl>
                                        <p:attrNameLst>
                                          <p:attrName>xshear</p:attrName>
                                        </p:attrNameLst>
                                      </p:cBhvr>
                                    </p:anim>
                                    <p:animScale>
                                      <p:cBhvr>
                                        <p:cTn id="42" dur="200" decel="100000" autoRev="1" fill="hold">
                                          <p:stCondLst>
                                            <p:cond delay="600"/>
                                          </p:stCondLst>
                                        </p:cTn>
                                        <p:tgtEl>
                                          <p:spTgt spid="38923"/>
                                        </p:tgtEl>
                                      </p:cBhvr>
                                      <p:from x="100000" y="100000"/>
                                      <p:to x="80000" y="100000"/>
                                    </p:animScale>
                                    <p:anim by="(#ppt_h/3+#ppt_w*0.1)" calcmode="lin" valueType="num">
                                      <p:cBhvr additive="sum">
                                        <p:cTn id="43" dur="200" decel="100000" autoRev="1" fill="hold">
                                          <p:stCondLst>
                                            <p:cond delay="600"/>
                                          </p:stCondLst>
                                        </p:cTn>
                                        <p:tgtEl>
                                          <p:spTgt spid="38923"/>
                                        </p:tgtEl>
                                        <p:attrNameLst>
                                          <p:attrName>ppt_x</p:attrName>
                                        </p:attrNameLst>
                                      </p:cBhvr>
                                    </p:anim>
                                  </p:childTnLst>
                                </p:cTn>
                              </p:par>
                            </p:childTnLst>
                          </p:cTn>
                        </p:par>
                        <p:par>
                          <p:cTn id="44" fill="hold">
                            <p:stCondLst>
                              <p:cond delay="2000"/>
                            </p:stCondLst>
                            <p:childTnLst>
                              <p:par>
                                <p:cTn id="45" presetID="9" presetClass="entr" presetSubtype="0" fill="hold" nodeType="afterEffect">
                                  <p:stCondLst>
                                    <p:cond delay="0"/>
                                  </p:stCondLst>
                                  <p:childTnLst>
                                    <p:set>
                                      <p:cBhvr>
                                        <p:cTn id="46" dur="1" fill="hold">
                                          <p:stCondLst>
                                            <p:cond delay="0"/>
                                          </p:stCondLst>
                                        </p:cTn>
                                        <p:tgtEl>
                                          <p:spTgt spid="38929"/>
                                        </p:tgtEl>
                                        <p:attrNameLst>
                                          <p:attrName>style.visibility</p:attrName>
                                        </p:attrNameLst>
                                      </p:cBhvr>
                                      <p:to>
                                        <p:strVal val="visible"/>
                                      </p:to>
                                    </p:set>
                                    <p:animEffect transition="in" filter="dissolve">
                                      <p:cBhvr>
                                        <p:cTn id="47" dur="500"/>
                                        <p:tgtEl>
                                          <p:spTgt spid="38929"/>
                                        </p:tgtEl>
                                      </p:cBhvr>
                                    </p:animEffect>
                                  </p:childTnLst>
                                </p:cTn>
                              </p:par>
                            </p:childTnLst>
                          </p:cTn>
                        </p:par>
                        <p:par>
                          <p:cTn id="48" fill="hold">
                            <p:stCondLst>
                              <p:cond delay="2500"/>
                            </p:stCondLst>
                            <p:childTnLst>
                              <p:par>
                                <p:cTn id="49" presetID="9" presetClass="entr" presetSubtype="0" fill="hold" nodeType="afterEffect">
                                  <p:stCondLst>
                                    <p:cond delay="0"/>
                                  </p:stCondLst>
                                  <p:childTnLst>
                                    <p:set>
                                      <p:cBhvr>
                                        <p:cTn id="50" dur="1" fill="hold">
                                          <p:stCondLst>
                                            <p:cond delay="0"/>
                                          </p:stCondLst>
                                        </p:cTn>
                                        <p:tgtEl>
                                          <p:spTgt spid="38928"/>
                                        </p:tgtEl>
                                        <p:attrNameLst>
                                          <p:attrName>style.visibility</p:attrName>
                                        </p:attrNameLst>
                                      </p:cBhvr>
                                      <p:to>
                                        <p:strVal val="visible"/>
                                      </p:to>
                                    </p:set>
                                    <p:animEffect transition="in" filter="dissolve">
                                      <p:cBhvr>
                                        <p:cTn id="51" dur="500"/>
                                        <p:tgtEl>
                                          <p:spTgt spid="38928"/>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38925"/>
                                        </p:tgtEl>
                                        <p:attrNameLst>
                                          <p:attrName>style.visibility</p:attrName>
                                        </p:attrNameLst>
                                      </p:cBhvr>
                                      <p:to>
                                        <p:strVal val="visible"/>
                                      </p:to>
                                    </p:set>
                                    <p:animEffect transition="in" filter="wipe(left)">
                                      <p:cBhvr>
                                        <p:cTn id="55" dur="500"/>
                                        <p:tgtEl>
                                          <p:spTgt spid="38925"/>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38924"/>
                                        </p:tgtEl>
                                        <p:attrNameLst>
                                          <p:attrName>style.visibility</p:attrName>
                                        </p:attrNameLst>
                                      </p:cBhvr>
                                      <p:to>
                                        <p:strVal val="visible"/>
                                      </p:to>
                                    </p:set>
                                    <p:animEffect transition="in" filter="wipe(down)">
                                      <p:cBhvr>
                                        <p:cTn id="59" dur="500"/>
                                        <p:tgtEl>
                                          <p:spTgt spid="38924"/>
                                        </p:tgtEl>
                                      </p:cBhvr>
                                    </p:animEffect>
                                  </p:childTnLst>
                                </p:cTn>
                              </p:par>
                            </p:childTnLst>
                          </p:cTn>
                        </p:par>
                        <p:par>
                          <p:cTn id="60" fill="hold">
                            <p:stCondLst>
                              <p:cond delay="4000"/>
                            </p:stCondLst>
                            <p:childTnLst>
                              <p:par>
                                <p:cTn id="61" presetID="22" presetClass="entr" presetSubtype="4" fill="hold" grpId="0" nodeType="afterEffect">
                                  <p:stCondLst>
                                    <p:cond delay="0"/>
                                  </p:stCondLst>
                                  <p:childTnLst>
                                    <p:set>
                                      <p:cBhvr>
                                        <p:cTn id="62" dur="1" fill="hold">
                                          <p:stCondLst>
                                            <p:cond delay="0"/>
                                          </p:stCondLst>
                                        </p:cTn>
                                        <p:tgtEl>
                                          <p:spTgt spid="38926"/>
                                        </p:tgtEl>
                                        <p:attrNameLst>
                                          <p:attrName>style.visibility</p:attrName>
                                        </p:attrNameLst>
                                      </p:cBhvr>
                                      <p:to>
                                        <p:strVal val="visible"/>
                                      </p:to>
                                    </p:set>
                                    <p:animEffect transition="in" filter="wipe(down)">
                                      <p:cBhvr>
                                        <p:cTn id="63" dur="500"/>
                                        <p:tgtEl>
                                          <p:spTgt spid="38926"/>
                                        </p:tgtEl>
                                      </p:cBhvr>
                                    </p:animEffect>
                                  </p:childTnLst>
                                </p:cTn>
                              </p:par>
                            </p:childTnLst>
                          </p:cTn>
                        </p:par>
                        <p:par>
                          <p:cTn id="64" fill="hold">
                            <p:stCondLst>
                              <p:cond delay="4500"/>
                            </p:stCondLst>
                            <p:childTnLst>
                              <p:par>
                                <p:cTn id="65" presetID="22" presetClass="entr" presetSubtype="2" fill="hold" grpId="0" nodeType="afterEffect">
                                  <p:stCondLst>
                                    <p:cond delay="0"/>
                                  </p:stCondLst>
                                  <p:childTnLst>
                                    <p:set>
                                      <p:cBhvr>
                                        <p:cTn id="66" dur="1" fill="hold">
                                          <p:stCondLst>
                                            <p:cond delay="0"/>
                                          </p:stCondLst>
                                        </p:cTn>
                                        <p:tgtEl>
                                          <p:spTgt spid="38927"/>
                                        </p:tgtEl>
                                        <p:attrNameLst>
                                          <p:attrName>style.visibility</p:attrName>
                                        </p:attrNameLst>
                                      </p:cBhvr>
                                      <p:to>
                                        <p:strVal val="visible"/>
                                      </p:to>
                                    </p:set>
                                    <p:animEffect transition="in" filter="wipe(right)">
                                      <p:cBhvr>
                                        <p:cTn id="67" dur="500"/>
                                        <p:tgtEl>
                                          <p:spTgt spid="38927"/>
                                        </p:tgtEl>
                                      </p:cBhvr>
                                    </p:animEffect>
                                  </p:childTnLst>
                                </p:cTn>
                              </p:par>
                            </p:childTnLst>
                          </p:cTn>
                        </p:par>
                        <p:par>
                          <p:cTn id="68" fill="hold">
                            <p:stCondLst>
                              <p:cond delay="5000"/>
                            </p:stCondLst>
                            <p:childTnLst>
                              <p:par>
                                <p:cTn id="69" presetID="9" presetClass="entr" presetSubtype="0" fill="hold" nodeType="afterEffect">
                                  <p:stCondLst>
                                    <p:cond delay="0"/>
                                  </p:stCondLst>
                                  <p:childTnLst>
                                    <p:set>
                                      <p:cBhvr>
                                        <p:cTn id="70" dur="1" fill="hold">
                                          <p:stCondLst>
                                            <p:cond delay="0"/>
                                          </p:stCondLst>
                                        </p:cTn>
                                        <p:tgtEl>
                                          <p:spTgt spid="38933"/>
                                        </p:tgtEl>
                                        <p:attrNameLst>
                                          <p:attrName>style.visibility</p:attrName>
                                        </p:attrNameLst>
                                      </p:cBhvr>
                                      <p:to>
                                        <p:strVal val="visible"/>
                                      </p:to>
                                    </p:set>
                                    <p:animEffect transition="in" filter="dissolve">
                                      <p:cBhvr>
                                        <p:cTn id="71" dur="500"/>
                                        <p:tgtEl>
                                          <p:spTgt spid="38933"/>
                                        </p:tgtEl>
                                      </p:cBhvr>
                                    </p:animEffect>
                                  </p:childTnLst>
                                </p:cTn>
                              </p:par>
                              <p:par>
                                <p:cTn id="72" presetID="9" presetClass="entr" presetSubtype="0" fill="hold" nodeType="withEffect">
                                  <p:stCondLst>
                                    <p:cond delay="0"/>
                                  </p:stCondLst>
                                  <p:childTnLst>
                                    <p:set>
                                      <p:cBhvr>
                                        <p:cTn id="73" dur="1" fill="hold">
                                          <p:stCondLst>
                                            <p:cond delay="0"/>
                                          </p:stCondLst>
                                        </p:cTn>
                                        <p:tgtEl>
                                          <p:spTgt spid="38930"/>
                                        </p:tgtEl>
                                        <p:attrNameLst>
                                          <p:attrName>style.visibility</p:attrName>
                                        </p:attrNameLst>
                                      </p:cBhvr>
                                      <p:to>
                                        <p:strVal val="visible"/>
                                      </p:to>
                                    </p:set>
                                    <p:animEffect transition="in" filter="dissolve">
                                      <p:cBhvr>
                                        <p:cTn id="74" dur="500"/>
                                        <p:tgtEl>
                                          <p:spTgt spid="38930"/>
                                        </p:tgtEl>
                                      </p:cBhvr>
                                    </p:animEffect>
                                  </p:childTnLst>
                                </p:cTn>
                              </p:par>
                              <p:par>
                                <p:cTn id="75" presetID="9" presetClass="entr" presetSubtype="0" fill="hold" nodeType="withEffect">
                                  <p:stCondLst>
                                    <p:cond delay="0"/>
                                  </p:stCondLst>
                                  <p:childTnLst>
                                    <p:set>
                                      <p:cBhvr>
                                        <p:cTn id="76" dur="1" fill="hold">
                                          <p:stCondLst>
                                            <p:cond delay="0"/>
                                          </p:stCondLst>
                                        </p:cTn>
                                        <p:tgtEl>
                                          <p:spTgt spid="38935"/>
                                        </p:tgtEl>
                                        <p:attrNameLst>
                                          <p:attrName>style.visibility</p:attrName>
                                        </p:attrNameLst>
                                      </p:cBhvr>
                                      <p:to>
                                        <p:strVal val="visible"/>
                                      </p:to>
                                    </p:set>
                                    <p:animEffect transition="in" filter="dissolve">
                                      <p:cBhvr>
                                        <p:cTn id="77" dur="500"/>
                                        <p:tgtEl>
                                          <p:spTgt spid="38935"/>
                                        </p:tgtEl>
                                      </p:cBhvr>
                                    </p:animEffect>
                                  </p:childTnLst>
                                </p:cTn>
                              </p:par>
                              <p:par>
                                <p:cTn id="78" presetID="9" presetClass="entr" presetSubtype="0" fill="hold" nodeType="withEffect">
                                  <p:stCondLst>
                                    <p:cond delay="0"/>
                                  </p:stCondLst>
                                  <p:childTnLst>
                                    <p:set>
                                      <p:cBhvr>
                                        <p:cTn id="79" dur="1" fill="hold">
                                          <p:stCondLst>
                                            <p:cond delay="0"/>
                                          </p:stCondLst>
                                        </p:cTn>
                                        <p:tgtEl>
                                          <p:spTgt spid="38936"/>
                                        </p:tgtEl>
                                        <p:attrNameLst>
                                          <p:attrName>style.visibility</p:attrName>
                                        </p:attrNameLst>
                                      </p:cBhvr>
                                      <p:to>
                                        <p:strVal val="visible"/>
                                      </p:to>
                                    </p:set>
                                    <p:animEffect transition="in" filter="dissolve">
                                      <p:cBhvr>
                                        <p:cTn id="80" dur="500"/>
                                        <p:tgtEl>
                                          <p:spTgt spid="38936"/>
                                        </p:tgtEl>
                                      </p:cBhvr>
                                    </p:animEffect>
                                  </p:childTnLst>
                                </p:cTn>
                              </p:par>
                              <p:par>
                                <p:cTn id="81" presetID="9" presetClass="entr" presetSubtype="0" fill="hold" nodeType="withEffect">
                                  <p:stCondLst>
                                    <p:cond delay="0"/>
                                  </p:stCondLst>
                                  <p:childTnLst>
                                    <p:set>
                                      <p:cBhvr>
                                        <p:cTn id="82" dur="1" fill="hold">
                                          <p:stCondLst>
                                            <p:cond delay="0"/>
                                          </p:stCondLst>
                                        </p:cTn>
                                        <p:tgtEl>
                                          <p:spTgt spid="38934"/>
                                        </p:tgtEl>
                                        <p:attrNameLst>
                                          <p:attrName>style.visibility</p:attrName>
                                        </p:attrNameLst>
                                      </p:cBhvr>
                                      <p:to>
                                        <p:strVal val="visible"/>
                                      </p:to>
                                    </p:set>
                                    <p:animEffect transition="in" filter="dissolve">
                                      <p:cBhvr>
                                        <p:cTn id="83" dur="500"/>
                                        <p:tgtEl>
                                          <p:spTgt spid="38934"/>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38937"/>
                                        </p:tgtEl>
                                        <p:attrNameLst>
                                          <p:attrName>style.visibility</p:attrName>
                                        </p:attrNameLst>
                                      </p:cBhvr>
                                      <p:to>
                                        <p:strVal val="visible"/>
                                      </p:to>
                                    </p:set>
                                    <p:animEffect transition="in" filter="wipe(up)">
                                      <p:cBhvr>
                                        <p:cTn id="87" dur="500"/>
                                        <p:tgtEl>
                                          <p:spTgt spid="38937"/>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931"/>
                                        </p:tgtEl>
                                        <p:attrNameLst>
                                          <p:attrName>style.visibility</p:attrName>
                                        </p:attrNameLst>
                                      </p:cBhvr>
                                      <p:to>
                                        <p:strVal val="visible"/>
                                      </p:to>
                                    </p:set>
                                    <p:animEffect transition="in" filter="wipe(right)">
                                      <p:cBhvr>
                                        <p:cTn id="90" dur="500"/>
                                        <p:tgtEl>
                                          <p:spTgt spid="3893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8941"/>
                                        </p:tgtEl>
                                        <p:attrNameLst>
                                          <p:attrName>style.visibility</p:attrName>
                                        </p:attrNameLst>
                                      </p:cBhvr>
                                      <p:to>
                                        <p:strVal val="visible"/>
                                      </p:to>
                                    </p:set>
                                    <p:animEffect transition="in" filter="wipe(right)">
                                      <p:cBhvr>
                                        <p:cTn id="93" dur="500"/>
                                        <p:tgtEl>
                                          <p:spTgt spid="3894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8939"/>
                                        </p:tgtEl>
                                        <p:attrNameLst>
                                          <p:attrName>style.visibility</p:attrName>
                                        </p:attrNameLst>
                                      </p:cBhvr>
                                      <p:to>
                                        <p:strVal val="visible"/>
                                      </p:to>
                                    </p:set>
                                    <p:animEffect transition="in" filter="wipe(left)">
                                      <p:cBhvr>
                                        <p:cTn id="96" dur="500"/>
                                        <p:tgtEl>
                                          <p:spTgt spid="3893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8932"/>
                                        </p:tgtEl>
                                        <p:attrNameLst>
                                          <p:attrName>style.visibility</p:attrName>
                                        </p:attrNameLst>
                                      </p:cBhvr>
                                      <p:to>
                                        <p:strVal val="visible"/>
                                      </p:to>
                                    </p:set>
                                    <p:animEffect transition="in" filter="wipe(down)">
                                      <p:cBhvr>
                                        <p:cTn id="99" dur="500"/>
                                        <p:tgtEl>
                                          <p:spTgt spid="3893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8938"/>
                                        </p:tgtEl>
                                        <p:attrNameLst>
                                          <p:attrName>style.visibility</p:attrName>
                                        </p:attrNameLst>
                                      </p:cBhvr>
                                      <p:to>
                                        <p:strVal val="visible"/>
                                      </p:to>
                                    </p:set>
                                    <p:animEffect transition="in" filter="wipe(left)">
                                      <p:cBhvr>
                                        <p:cTn id="102" dur="500"/>
                                        <p:tgtEl>
                                          <p:spTgt spid="38938"/>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8940"/>
                                        </p:tgtEl>
                                        <p:attrNameLst>
                                          <p:attrName>style.visibility</p:attrName>
                                        </p:attrNameLst>
                                      </p:cBhvr>
                                      <p:to>
                                        <p:strVal val="visible"/>
                                      </p:to>
                                    </p:set>
                                    <p:animEffect transition="in" filter="wipe(left)">
                                      <p:cBhvr>
                                        <p:cTn id="105" dur="500"/>
                                        <p:tgtEl>
                                          <p:spTgt spid="38940"/>
                                        </p:tgtEl>
                                      </p:cBhvr>
                                    </p:animEffect>
                                  </p:childTnLst>
                                </p:cTn>
                              </p:par>
                            </p:childTnLst>
                          </p:cTn>
                        </p:par>
                        <p:par>
                          <p:cTn id="106" fill="hold">
                            <p:stCondLst>
                              <p:cond delay="6000"/>
                            </p:stCondLst>
                            <p:childTnLst>
                              <p:par>
                                <p:cTn id="107" presetID="26" presetClass="entr" presetSubtype="0" fill="hold" nodeType="afterEffect">
                                  <p:stCondLst>
                                    <p:cond delay="0"/>
                                  </p:stCondLst>
                                  <p:childTnLst>
                                    <p:set>
                                      <p:cBhvr>
                                        <p:cTn id="108" dur="1" fill="hold">
                                          <p:stCondLst>
                                            <p:cond delay="0"/>
                                          </p:stCondLst>
                                        </p:cTn>
                                        <p:tgtEl>
                                          <p:spTgt spid="38948"/>
                                        </p:tgtEl>
                                        <p:attrNameLst>
                                          <p:attrName>style.visibility</p:attrName>
                                        </p:attrNameLst>
                                      </p:cBhvr>
                                      <p:to>
                                        <p:strVal val="visible"/>
                                      </p:to>
                                    </p:set>
                                    <p:animEffect transition="in" filter="wipe(down)">
                                      <p:cBhvr>
                                        <p:cTn id="109" dur="580">
                                          <p:stCondLst>
                                            <p:cond delay="0"/>
                                          </p:stCondLst>
                                        </p:cTn>
                                        <p:tgtEl>
                                          <p:spTgt spid="38948"/>
                                        </p:tgtEl>
                                      </p:cBhvr>
                                    </p:animEffect>
                                    <p:anim calcmode="lin" valueType="num">
                                      <p:cBhvr>
                                        <p:cTn id="110" dur="1822" tmFilter="0,0; 0.14,0.36; 0.43,0.73; 0.71,0.91; 1.0,1.0">
                                          <p:stCondLst>
                                            <p:cond delay="0"/>
                                          </p:stCondLst>
                                        </p:cTn>
                                        <p:tgtEl>
                                          <p:spTgt spid="38948"/>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8948"/>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8948"/>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8948"/>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8948"/>
                                        </p:tgtEl>
                                        <p:attrNameLst>
                                          <p:attrName>ppt_y</p:attrName>
                                        </p:attrNameLst>
                                      </p:cBhvr>
                                      <p:tavLst>
                                        <p:tav tm="0" fmla="#ppt_y-sin(pi*$)/81">
                                          <p:val>
                                            <p:fltVal val="0"/>
                                          </p:val>
                                        </p:tav>
                                        <p:tav tm="100000">
                                          <p:val>
                                            <p:fltVal val="1"/>
                                          </p:val>
                                        </p:tav>
                                      </p:tavLst>
                                    </p:anim>
                                    <p:animScale>
                                      <p:cBhvr>
                                        <p:cTn id="115" dur="26">
                                          <p:stCondLst>
                                            <p:cond delay="650"/>
                                          </p:stCondLst>
                                        </p:cTn>
                                        <p:tgtEl>
                                          <p:spTgt spid="38948"/>
                                        </p:tgtEl>
                                      </p:cBhvr>
                                      <p:to x="100000" y="60000"/>
                                    </p:animScale>
                                    <p:animScale>
                                      <p:cBhvr>
                                        <p:cTn id="116" dur="166" decel="50000">
                                          <p:stCondLst>
                                            <p:cond delay="676"/>
                                          </p:stCondLst>
                                        </p:cTn>
                                        <p:tgtEl>
                                          <p:spTgt spid="38948"/>
                                        </p:tgtEl>
                                      </p:cBhvr>
                                      <p:to x="100000" y="100000"/>
                                    </p:animScale>
                                    <p:animScale>
                                      <p:cBhvr>
                                        <p:cTn id="117" dur="26">
                                          <p:stCondLst>
                                            <p:cond delay="1312"/>
                                          </p:stCondLst>
                                        </p:cTn>
                                        <p:tgtEl>
                                          <p:spTgt spid="38948"/>
                                        </p:tgtEl>
                                      </p:cBhvr>
                                      <p:to x="100000" y="80000"/>
                                    </p:animScale>
                                    <p:animScale>
                                      <p:cBhvr>
                                        <p:cTn id="118" dur="166" decel="50000">
                                          <p:stCondLst>
                                            <p:cond delay="1338"/>
                                          </p:stCondLst>
                                        </p:cTn>
                                        <p:tgtEl>
                                          <p:spTgt spid="38948"/>
                                        </p:tgtEl>
                                      </p:cBhvr>
                                      <p:to x="100000" y="100000"/>
                                    </p:animScale>
                                    <p:animScale>
                                      <p:cBhvr>
                                        <p:cTn id="119" dur="26">
                                          <p:stCondLst>
                                            <p:cond delay="1642"/>
                                          </p:stCondLst>
                                        </p:cTn>
                                        <p:tgtEl>
                                          <p:spTgt spid="38948"/>
                                        </p:tgtEl>
                                      </p:cBhvr>
                                      <p:to x="100000" y="90000"/>
                                    </p:animScale>
                                    <p:animScale>
                                      <p:cBhvr>
                                        <p:cTn id="120" dur="166" decel="50000">
                                          <p:stCondLst>
                                            <p:cond delay="1668"/>
                                          </p:stCondLst>
                                        </p:cTn>
                                        <p:tgtEl>
                                          <p:spTgt spid="38948"/>
                                        </p:tgtEl>
                                      </p:cBhvr>
                                      <p:to x="100000" y="100000"/>
                                    </p:animScale>
                                    <p:animScale>
                                      <p:cBhvr>
                                        <p:cTn id="121" dur="26">
                                          <p:stCondLst>
                                            <p:cond delay="1808"/>
                                          </p:stCondLst>
                                        </p:cTn>
                                        <p:tgtEl>
                                          <p:spTgt spid="38948"/>
                                        </p:tgtEl>
                                      </p:cBhvr>
                                      <p:to x="100000" y="95000"/>
                                    </p:animScale>
                                    <p:animScale>
                                      <p:cBhvr>
                                        <p:cTn id="122" dur="166" decel="50000">
                                          <p:stCondLst>
                                            <p:cond delay="1834"/>
                                          </p:stCondLst>
                                        </p:cTn>
                                        <p:tgtEl>
                                          <p:spTgt spid="38948"/>
                                        </p:tgtEl>
                                      </p:cBhvr>
                                      <p:to x="100000" y="100000"/>
                                    </p:animScale>
                                  </p:childTnLst>
                                </p:cTn>
                              </p:par>
                              <p:par>
                                <p:cTn id="123" presetID="35" presetClass="entr" presetSubtype="0" fill="hold" nodeType="withEffect">
                                  <p:stCondLst>
                                    <p:cond delay="0"/>
                                  </p:stCondLst>
                                  <p:childTnLst>
                                    <p:set>
                                      <p:cBhvr>
                                        <p:cTn id="124" dur="1" fill="hold">
                                          <p:stCondLst>
                                            <p:cond delay="0"/>
                                          </p:stCondLst>
                                        </p:cTn>
                                        <p:tgtEl>
                                          <p:spTgt spid="38942"/>
                                        </p:tgtEl>
                                        <p:attrNameLst>
                                          <p:attrName>style.visibility</p:attrName>
                                        </p:attrNameLst>
                                      </p:cBhvr>
                                      <p:to>
                                        <p:strVal val="visible"/>
                                      </p:to>
                                    </p:set>
                                    <p:animEffect transition="in" filter="fade">
                                      <p:cBhvr>
                                        <p:cTn id="125" dur="2000"/>
                                        <p:tgtEl>
                                          <p:spTgt spid="38942"/>
                                        </p:tgtEl>
                                      </p:cBhvr>
                                    </p:animEffect>
                                    <p:anim calcmode="lin" valueType="num">
                                      <p:cBhvr>
                                        <p:cTn id="126" dur="2000" fill="hold"/>
                                        <p:tgtEl>
                                          <p:spTgt spid="38942"/>
                                        </p:tgtEl>
                                        <p:attrNameLst>
                                          <p:attrName>style.rotation</p:attrName>
                                        </p:attrNameLst>
                                      </p:cBhvr>
                                      <p:tavLst>
                                        <p:tav tm="0">
                                          <p:val>
                                            <p:fltVal val="720"/>
                                          </p:val>
                                        </p:tav>
                                        <p:tav tm="100000">
                                          <p:val>
                                            <p:fltVal val="0"/>
                                          </p:val>
                                        </p:tav>
                                      </p:tavLst>
                                    </p:anim>
                                    <p:anim calcmode="lin" valueType="num">
                                      <p:cBhvr>
                                        <p:cTn id="127" dur="2000" fill="hold"/>
                                        <p:tgtEl>
                                          <p:spTgt spid="38942"/>
                                        </p:tgtEl>
                                        <p:attrNameLst>
                                          <p:attrName>ppt_h</p:attrName>
                                        </p:attrNameLst>
                                      </p:cBhvr>
                                      <p:tavLst>
                                        <p:tav tm="0">
                                          <p:val>
                                            <p:fltVal val="0"/>
                                          </p:val>
                                        </p:tav>
                                        <p:tav tm="100000">
                                          <p:val>
                                            <p:strVal val="#ppt_h"/>
                                          </p:val>
                                        </p:tav>
                                      </p:tavLst>
                                    </p:anim>
                                    <p:anim calcmode="lin" valueType="num">
                                      <p:cBhvr>
                                        <p:cTn id="128" dur="2000" fill="hold"/>
                                        <p:tgtEl>
                                          <p:spTgt spid="38942"/>
                                        </p:tgtEl>
                                        <p:attrNameLst>
                                          <p:attrName>ppt_w</p:attrName>
                                        </p:attrNameLst>
                                      </p:cBhvr>
                                      <p:tavLst>
                                        <p:tav tm="0">
                                          <p:val>
                                            <p:fltVal val="0"/>
                                          </p:val>
                                        </p:tav>
                                        <p:tav tm="100000">
                                          <p:val>
                                            <p:strVal val="#ppt_w"/>
                                          </p:val>
                                        </p:tav>
                                      </p:tavLst>
                                    </p:anim>
                                  </p:childTnLst>
                                </p:cTn>
                              </p:par>
                            </p:childTnLst>
                          </p:cTn>
                        </p:par>
                        <p:par>
                          <p:cTn id="129" fill="hold">
                            <p:stCondLst>
                              <p:cond delay="8000"/>
                            </p:stCondLst>
                            <p:childTnLst>
                              <p:par>
                                <p:cTn id="130" presetID="22" presetClass="entr" presetSubtype="1" fill="hold" grpId="0" nodeType="afterEffect">
                                  <p:stCondLst>
                                    <p:cond delay="0"/>
                                  </p:stCondLst>
                                  <p:childTnLst>
                                    <p:set>
                                      <p:cBhvr>
                                        <p:cTn id="131" dur="1" fill="hold">
                                          <p:stCondLst>
                                            <p:cond delay="0"/>
                                          </p:stCondLst>
                                        </p:cTn>
                                        <p:tgtEl>
                                          <p:spTgt spid="38947"/>
                                        </p:tgtEl>
                                        <p:attrNameLst>
                                          <p:attrName>style.visibility</p:attrName>
                                        </p:attrNameLst>
                                      </p:cBhvr>
                                      <p:to>
                                        <p:strVal val="visible"/>
                                      </p:to>
                                    </p:set>
                                    <p:animEffect transition="in" filter="wipe(up)">
                                      <p:cBhvr>
                                        <p:cTn id="132" dur="500"/>
                                        <p:tgtEl>
                                          <p:spTgt spid="38947"/>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38944"/>
                                        </p:tgtEl>
                                        <p:attrNameLst>
                                          <p:attrName>style.visibility</p:attrName>
                                        </p:attrNameLst>
                                      </p:cBhvr>
                                      <p:to>
                                        <p:strVal val="visible"/>
                                      </p:to>
                                    </p:set>
                                    <p:animEffect transition="in" filter="wipe(down)">
                                      <p:cBhvr>
                                        <p:cTn id="135" dur="500"/>
                                        <p:tgtEl>
                                          <p:spTgt spid="38944"/>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38946"/>
                                        </p:tgtEl>
                                        <p:attrNameLst>
                                          <p:attrName>style.visibility</p:attrName>
                                        </p:attrNameLst>
                                      </p:cBhvr>
                                      <p:to>
                                        <p:strVal val="visible"/>
                                      </p:to>
                                    </p:set>
                                    <p:animEffect transition="in" filter="wipe(right)">
                                      <p:cBhvr>
                                        <p:cTn id="138" dur="500"/>
                                        <p:tgtEl>
                                          <p:spTgt spid="3894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8945"/>
                                        </p:tgtEl>
                                        <p:attrNameLst>
                                          <p:attrName>style.visibility</p:attrName>
                                        </p:attrNameLst>
                                      </p:cBhvr>
                                      <p:to>
                                        <p:strVal val="visible"/>
                                      </p:to>
                                    </p:set>
                                    <p:animEffect transition="in" filter="wipe(down)">
                                      <p:cBhvr>
                                        <p:cTn id="141" dur="500"/>
                                        <p:tgtEl>
                                          <p:spTgt spid="38945"/>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38943"/>
                                        </p:tgtEl>
                                        <p:attrNameLst>
                                          <p:attrName>style.visibility</p:attrName>
                                        </p:attrNameLst>
                                      </p:cBhvr>
                                      <p:to>
                                        <p:strVal val="visible"/>
                                      </p:to>
                                    </p:set>
                                    <p:animEffect transition="in" filter="wipe(up)">
                                      <p:cBhvr>
                                        <p:cTn id="144" dur="500"/>
                                        <p:tgtEl>
                                          <p:spTgt spid="38943"/>
                                        </p:tgtEl>
                                      </p:cBhvr>
                                    </p:animEffect>
                                  </p:childTnLst>
                                </p:cTn>
                              </p:par>
                            </p:childTnLst>
                          </p:cTn>
                        </p:par>
                        <p:par>
                          <p:cTn id="145" fill="hold">
                            <p:stCondLst>
                              <p:cond delay="8500"/>
                            </p:stCondLst>
                            <p:childTnLst>
                              <p:par>
                                <p:cTn id="146" presetID="34" presetClass="entr" presetSubtype="0" fill="hold" nodeType="afterEffect">
                                  <p:stCondLst>
                                    <p:cond delay="0"/>
                                  </p:stCondLst>
                                  <p:childTnLst>
                                    <p:set>
                                      <p:cBhvr>
                                        <p:cTn id="147" dur="1" fill="hold">
                                          <p:stCondLst>
                                            <p:cond delay="0"/>
                                          </p:stCondLst>
                                        </p:cTn>
                                        <p:tgtEl>
                                          <p:spTgt spid="38962"/>
                                        </p:tgtEl>
                                        <p:attrNameLst>
                                          <p:attrName>style.visibility</p:attrName>
                                        </p:attrNameLst>
                                      </p:cBhvr>
                                      <p:to>
                                        <p:strVal val="visible"/>
                                      </p:to>
                                    </p:set>
                                    <p:anim from="(-#ppt_w/2)" to="(#ppt_x)" calcmode="lin" valueType="num">
                                      <p:cBhvr>
                                        <p:cTn id="148" dur="1200" fill="hold">
                                          <p:stCondLst>
                                            <p:cond delay="0"/>
                                          </p:stCondLst>
                                        </p:cTn>
                                        <p:tgtEl>
                                          <p:spTgt spid="38962"/>
                                        </p:tgtEl>
                                        <p:attrNameLst>
                                          <p:attrName>ppt_x</p:attrName>
                                        </p:attrNameLst>
                                      </p:cBhvr>
                                    </p:anim>
                                    <p:anim from="0" to="-1.0" calcmode="lin" valueType="num">
                                      <p:cBhvr>
                                        <p:cTn id="149" dur="400" decel="50000" autoRev="1" fill="hold">
                                          <p:stCondLst>
                                            <p:cond delay="1200"/>
                                          </p:stCondLst>
                                        </p:cTn>
                                        <p:tgtEl>
                                          <p:spTgt spid="38962"/>
                                        </p:tgtEl>
                                        <p:attrNameLst>
                                          <p:attrName>xshear</p:attrName>
                                        </p:attrNameLst>
                                      </p:cBhvr>
                                    </p:anim>
                                    <p:animScale>
                                      <p:cBhvr>
                                        <p:cTn id="150" dur="400" decel="100000" autoRev="1" fill="hold">
                                          <p:stCondLst>
                                            <p:cond delay="1200"/>
                                          </p:stCondLst>
                                        </p:cTn>
                                        <p:tgtEl>
                                          <p:spTgt spid="38962"/>
                                        </p:tgtEl>
                                      </p:cBhvr>
                                      <p:from x="100000" y="100000"/>
                                      <p:to x="80000" y="100000"/>
                                    </p:animScale>
                                    <p:anim by="(#ppt_h/3+#ppt_w*0.1)" calcmode="lin" valueType="num">
                                      <p:cBhvr additive="sum">
                                        <p:cTn id="151" dur="400" decel="100000" autoRev="1" fill="hold">
                                          <p:stCondLst>
                                            <p:cond delay="1200"/>
                                          </p:stCondLst>
                                        </p:cTn>
                                        <p:tgtEl>
                                          <p:spTgt spid="38962"/>
                                        </p:tgtEl>
                                        <p:attrNameLst>
                                          <p:attrName>ppt_x</p:attrName>
                                        </p:attrNameLst>
                                      </p:cBhvr>
                                    </p:anim>
                                  </p:childTnLst>
                                </p:cTn>
                              </p:par>
                              <p:par>
                                <p:cTn id="152" presetID="34" presetClass="entr" presetSubtype="0" fill="hold" nodeType="withEffect">
                                  <p:stCondLst>
                                    <p:cond delay="0"/>
                                  </p:stCondLst>
                                  <p:childTnLst>
                                    <p:set>
                                      <p:cBhvr>
                                        <p:cTn id="153" dur="1" fill="hold">
                                          <p:stCondLst>
                                            <p:cond delay="0"/>
                                          </p:stCondLst>
                                        </p:cTn>
                                        <p:tgtEl>
                                          <p:spTgt spid="38949"/>
                                        </p:tgtEl>
                                        <p:attrNameLst>
                                          <p:attrName>style.visibility</p:attrName>
                                        </p:attrNameLst>
                                      </p:cBhvr>
                                      <p:to>
                                        <p:strVal val="visible"/>
                                      </p:to>
                                    </p:set>
                                    <p:anim from="(-#ppt_w/2)" to="(#ppt_x)" calcmode="lin" valueType="num">
                                      <p:cBhvr>
                                        <p:cTn id="154" dur="1200" fill="hold">
                                          <p:stCondLst>
                                            <p:cond delay="0"/>
                                          </p:stCondLst>
                                        </p:cTn>
                                        <p:tgtEl>
                                          <p:spTgt spid="38949"/>
                                        </p:tgtEl>
                                        <p:attrNameLst>
                                          <p:attrName>ppt_x</p:attrName>
                                        </p:attrNameLst>
                                      </p:cBhvr>
                                    </p:anim>
                                    <p:anim from="0" to="-1.0" calcmode="lin" valueType="num">
                                      <p:cBhvr>
                                        <p:cTn id="155" dur="400" decel="50000" autoRev="1" fill="hold">
                                          <p:stCondLst>
                                            <p:cond delay="1200"/>
                                          </p:stCondLst>
                                        </p:cTn>
                                        <p:tgtEl>
                                          <p:spTgt spid="38949"/>
                                        </p:tgtEl>
                                        <p:attrNameLst>
                                          <p:attrName>xshear</p:attrName>
                                        </p:attrNameLst>
                                      </p:cBhvr>
                                    </p:anim>
                                    <p:animScale>
                                      <p:cBhvr>
                                        <p:cTn id="156" dur="400" decel="100000" autoRev="1" fill="hold">
                                          <p:stCondLst>
                                            <p:cond delay="1200"/>
                                          </p:stCondLst>
                                        </p:cTn>
                                        <p:tgtEl>
                                          <p:spTgt spid="38949"/>
                                        </p:tgtEl>
                                      </p:cBhvr>
                                      <p:from x="100000" y="100000"/>
                                      <p:to x="80000" y="100000"/>
                                    </p:animScale>
                                    <p:anim by="(#ppt_h/3+#ppt_w*0.1)" calcmode="lin" valueType="num">
                                      <p:cBhvr additive="sum">
                                        <p:cTn id="157" dur="400" decel="100000" autoRev="1" fill="hold">
                                          <p:stCondLst>
                                            <p:cond delay="1200"/>
                                          </p:stCondLst>
                                        </p:cTn>
                                        <p:tgtEl>
                                          <p:spTgt spid="38949"/>
                                        </p:tgtEl>
                                        <p:attrNameLst>
                                          <p:attrName>ppt_x</p:attrName>
                                        </p:attrNameLst>
                                      </p:cBhvr>
                                    </p:anim>
                                  </p:childTnLst>
                                </p:cTn>
                              </p:par>
                              <p:par>
                                <p:cTn id="158" presetID="34" presetClass="entr" presetSubtype="0" fill="hold" nodeType="withEffect">
                                  <p:stCondLst>
                                    <p:cond delay="0"/>
                                  </p:stCondLst>
                                  <p:childTnLst>
                                    <p:set>
                                      <p:cBhvr>
                                        <p:cTn id="159" dur="1" fill="hold">
                                          <p:stCondLst>
                                            <p:cond delay="0"/>
                                          </p:stCondLst>
                                        </p:cTn>
                                        <p:tgtEl>
                                          <p:spTgt spid="38951"/>
                                        </p:tgtEl>
                                        <p:attrNameLst>
                                          <p:attrName>style.visibility</p:attrName>
                                        </p:attrNameLst>
                                      </p:cBhvr>
                                      <p:to>
                                        <p:strVal val="visible"/>
                                      </p:to>
                                    </p:set>
                                    <p:anim from="(-#ppt_w/2)" to="(#ppt_x)" calcmode="lin" valueType="num">
                                      <p:cBhvr>
                                        <p:cTn id="160" dur="1200" fill="hold">
                                          <p:stCondLst>
                                            <p:cond delay="0"/>
                                          </p:stCondLst>
                                        </p:cTn>
                                        <p:tgtEl>
                                          <p:spTgt spid="38951"/>
                                        </p:tgtEl>
                                        <p:attrNameLst>
                                          <p:attrName>ppt_x</p:attrName>
                                        </p:attrNameLst>
                                      </p:cBhvr>
                                    </p:anim>
                                    <p:anim from="0" to="-1.0" calcmode="lin" valueType="num">
                                      <p:cBhvr>
                                        <p:cTn id="161" dur="400" decel="50000" autoRev="1" fill="hold">
                                          <p:stCondLst>
                                            <p:cond delay="1200"/>
                                          </p:stCondLst>
                                        </p:cTn>
                                        <p:tgtEl>
                                          <p:spTgt spid="38951"/>
                                        </p:tgtEl>
                                        <p:attrNameLst>
                                          <p:attrName>xshear</p:attrName>
                                        </p:attrNameLst>
                                      </p:cBhvr>
                                    </p:anim>
                                    <p:animScale>
                                      <p:cBhvr>
                                        <p:cTn id="162" dur="400" decel="100000" autoRev="1" fill="hold">
                                          <p:stCondLst>
                                            <p:cond delay="1200"/>
                                          </p:stCondLst>
                                        </p:cTn>
                                        <p:tgtEl>
                                          <p:spTgt spid="38951"/>
                                        </p:tgtEl>
                                      </p:cBhvr>
                                      <p:from x="100000" y="100000"/>
                                      <p:to x="80000" y="100000"/>
                                    </p:animScale>
                                    <p:anim by="(#ppt_h/3+#ppt_w*0.1)" calcmode="lin" valueType="num">
                                      <p:cBhvr additive="sum">
                                        <p:cTn id="163" dur="400" decel="100000" autoRev="1" fill="hold">
                                          <p:stCondLst>
                                            <p:cond delay="1200"/>
                                          </p:stCondLst>
                                        </p:cTn>
                                        <p:tgtEl>
                                          <p:spTgt spid="38951"/>
                                        </p:tgtEl>
                                        <p:attrNameLst>
                                          <p:attrName>ppt_x</p:attrName>
                                        </p:attrNameLst>
                                      </p:cBhvr>
                                    </p:anim>
                                  </p:childTnLst>
                                </p:cTn>
                              </p:par>
                              <p:par>
                                <p:cTn id="164" presetID="34" presetClass="entr" presetSubtype="0" fill="hold" nodeType="withEffect">
                                  <p:stCondLst>
                                    <p:cond delay="0"/>
                                  </p:stCondLst>
                                  <p:childTnLst>
                                    <p:set>
                                      <p:cBhvr>
                                        <p:cTn id="165" dur="1" fill="hold">
                                          <p:stCondLst>
                                            <p:cond delay="0"/>
                                          </p:stCondLst>
                                        </p:cTn>
                                        <p:tgtEl>
                                          <p:spTgt spid="38963"/>
                                        </p:tgtEl>
                                        <p:attrNameLst>
                                          <p:attrName>style.visibility</p:attrName>
                                        </p:attrNameLst>
                                      </p:cBhvr>
                                      <p:to>
                                        <p:strVal val="visible"/>
                                      </p:to>
                                    </p:set>
                                    <p:anim from="(-#ppt_w/2)" to="(#ppt_x)" calcmode="lin" valueType="num">
                                      <p:cBhvr>
                                        <p:cTn id="166" dur="1200" fill="hold">
                                          <p:stCondLst>
                                            <p:cond delay="0"/>
                                          </p:stCondLst>
                                        </p:cTn>
                                        <p:tgtEl>
                                          <p:spTgt spid="38963"/>
                                        </p:tgtEl>
                                        <p:attrNameLst>
                                          <p:attrName>ppt_x</p:attrName>
                                        </p:attrNameLst>
                                      </p:cBhvr>
                                    </p:anim>
                                    <p:anim from="0" to="-1.0" calcmode="lin" valueType="num">
                                      <p:cBhvr>
                                        <p:cTn id="167" dur="400" decel="50000" autoRev="1" fill="hold">
                                          <p:stCondLst>
                                            <p:cond delay="1200"/>
                                          </p:stCondLst>
                                        </p:cTn>
                                        <p:tgtEl>
                                          <p:spTgt spid="38963"/>
                                        </p:tgtEl>
                                        <p:attrNameLst>
                                          <p:attrName>xshear</p:attrName>
                                        </p:attrNameLst>
                                      </p:cBhvr>
                                    </p:anim>
                                    <p:animScale>
                                      <p:cBhvr>
                                        <p:cTn id="168" dur="400" decel="100000" autoRev="1" fill="hold">
                                          <p:stCondLst>
                                            <p:cond delay="1200"/>
                                          </p:stCondLst>
                                        </p:cTn>
                                        <p:tgtEl>
                                          <p:spTgt spid="38963"/>
                                        </p:tgtEl>
                                      </p:cBhvr>
                                      <p:from x="100000" y="100000"/>
                                      <p:to x="80000" y="100000"/>
                                    </p:animScale>
                                    <p:anim by="(#ppt_h/3+#ppt_w*0.1)" calcmode="lin" valueType="num">
                                      <p:cBhvr additive="sum">
                                        <p:cTn id="169" dur="400" decel="100000" autoRev="1" fill="hold">
                                          <p:stCondLst>
                                            <p:cond delay="1200"/>
                                          </p:stCondLst>
                                        </p:cTn>
                                        <p:tgtEl>
                                          <p:spTgt spid="38963"/>
                                        </p:tgtEl>
                                        <p:attrNameLst>
                                          <p:attrName>ppt_x</p:attrName>
                                        </p:attrNameLst>
                                      </p:cBhvr>
                                    </p:anim>
                                  </p:childTnLst>
                                </p:cTn>
                              </p:par>
                              <p:par>
                                <p:cTn id="170" presetID="34" presetClass="entr" presetSubtype="0" fill="hold" nodeType="withEffect">
                                  <p:stCondLst>
                                    <p:cond delay="0"/>
                                  </p:stCondLst>
                                  <p:childTnLst>
                                    <p:set>
                                      <p:cBhvr>
                                        <p:cTn id="171" dur="1" fill="hold">
                                          <p:stCondLst>
                                            <p:cond delay="0"/>
                                          </p:stCondLst>
                                        </p:cTn>
                                        <p:tgtEl>
                                          <p:spTgt spid="38950"/>
                                        </p:tgtEl>
                                        <p:attrNameLst>
                                          <p:attrName>style.visibility</p:attrName>
                                        </p:attrNameLst>
                                      </p:cBhvr>
                                      <p:to>
                                        <p:strVal val="visible"/>
                                      </p:to>
                                    </p:set>
                                    <p:anim from="(-#ppt_w/2)" to="(#ppt_x)" calcmode="lin" valueType="num">
                                      <p:cBhvr>
                                        <p:cTn id="172" dur="1200" fill="hold">
                                          <p:stCondLst>
                                            <p:cond delay="0"/>
                                          </p:stCondLst>
                                        </p:cTn>
                                        <p:tgtEl>
                                          <p:spTgt spid="38950"/>
                                        </p:tgtEl>
                                        <p:attrNameLst>
                                          <p:attrName>ppt_x</p:attrName>
                                        </p:attrNameLst>
                                      </p:cBhvr>
                                    </p:anim>
                                    <p:anim from="0" to="-1.0" calcmode="lin" valueType="num">
                                      <p:cBhvr>
                                        <p:cTn id="173" dur="400" decel="50000" autoRev="1" fill="hold">
                                          <p:stCondLst>
                                            <p:cond delay="1200"/>
                                          </p:stCondLst>
                                        </p:cTn>
                                        <p:tgtEl>
                                          <p:spTgt spid="38950"/>
                                        </p:tgtEl>
                                        <p:attrNameLst>
                                          <p:attrName>xshear</p:attrName>
                                        </p:attrNameLst>
                                      </p:cBhvr>
                                    </p:anim>
                                    <p:animScale>
                                      <p:cBhvr>
                                        <p:cTn id="174" dur="400" decel="100000" autoRev="1" fill="hold">
                                          <p:stCondLst>
                                            <p:cond delay="1200"/>
                                          </p:stCondLst>
                                        </p:cTn>
                                        <p:tgtEl>
                                          <p:spTgt spid="38950"/>
                                        </p:tgtEl>
                                      </p:cBhvr>
                                      <p:from x="100000" y="100000"/>
                                      <p:to x="80000" y="100000"/>
                                    </p:animScale>
                                    <p:anim by="(#ppt_h/3+#ppt_w*0.1)" calcmode="lin" valueType="num">
                                      <p:cBhvr additive="sum">
                                        <p:cTn id="175" dur="400" decel="100000" autoRev="1" fill="hold">
                                          <p:stCondLst>
                                            <p:cond delay="1200"/>
                                          </p:stCondLst>
                                        </p:cTn>
                                        <p:tgtEl>
                                          <p:spTgt spid="38950"/>
                                        </p:tgtEl>
                                        <p:attrNameLst>
                                          <p:attrName>ppt_x</p:attrName>
                                        </p:attrNameLst>
                                      </p:cBhvr>
                                    </p:anim>
                                  </p:childTnLst>
                                </p:cTn>
                              </p:par>
                              <p:par>
                                <p:cTn id="176" presetID="34" presetClass="entr" presetSubtype="0" fill="hold" nodeType="withEffect">
                                  <p:stCondLst>
                                    <p:cond delay="0"/>
                                  </p:stCondLst>
                                  <p:childTnLst>
                                    <p:set>
                                      <p:cBhvr>
                                        <p:cTn id="177" dur="1" fill="hold">
                                          <p:stCondLst>
                                            <p:cond delay="0"/>
                                          </p:stCondLst>
                                        </p:cTn>
                                        <p:tgtEl>
                                          <p:spTgt spid="38964"/>
                                        </p:tgtEl>
                                        <p:attrNameLst>
                                          <p:attrName>style.visibility</p:attrName>
                                        </p:attrNameLst>
                                      </p:cBhvr>
                                      <p:to>
                                        <p:strVal val="visible"/>
                                      </p:to>
                                    </p:set>
                                    <p:anim from="(-#ppt_w/2)" to="(#ppt_x)" calcmode="lin" valueType="num">
                                      <p:cBhvr>
                                        <p:cTn id="178" dur="1200" fill="hold">
                                          <p:stCondLst>
                                            <p:cond delay="0"/>
                                          </p:stCondLst>
                                        </p:cTn>
                                        <p:tgtEl>
                                          <p:spTgt spid="38964"/>
                                        </p:tgtEl>
                                        <p:attrNameLst>
                                          <p:attrName>ppt_x</p:attrName>
                                        </p:attrNameLst>
                                      </p:cBhvr>
                                    </p:anim>
                                    <p:anim from="0" to="-1.0" calcmode="lin" valueType="num">
                                      <p:cBhvr>
                                        <p:cTn id="179" dur="400" decel="50000" autoRev="1" fill="hold">
                                          <p:stCondLst>
                                            <p:cond delay="1200"/>
                                          </p:stCondLst>
                                        </p:cTn>
                                        <p:tgtEl>
                                          <p:spTgt spid="38964"/>
                                        </p:tgtEl>
                                        <p:attrNameLst>
                                          <p:attrName>xshear</p:attrName>
                                        </p:attrNameLst>
                                      </p:cBhvr>
                                    </p:anim>
                                    <p:animScale>
                                      <p:cBhvr>
                                        <p:cTn id="180" dur="400" decel="100000" autoRev="1" fill="hold">
                                          <p:stCondLst>
                                            <p:cond delay="1200"/>
                                          </p:stCondLst>
                                        </p:cTn>
                                        <p:tgtEl>
                                          <p:spTgt spid="38964"/>
                                        </p:tgtEl>
                                      </p:cBhvr>
                                      <p:from x="100000" y="100000"/>
                                      <p:to x="80000" y="100000"/>
                                    </p:animScale>
                                    <p:anim by="(#ppt_h/3+#ppt_w*0.1)" calcmode="lin" valueType="num">
                                      <p:cBhvr additive="sum">
                                        <p:cTn id="181" dur="400" decel="100000" autoRev="1" fill="hold">
                                          <p:stCondLst>
                                            <p:cond delay="1200"/>
                                          </p:stCondLst>
                                        </p:cTn>
                                        <p:tgtEl>
                                          <p:spTgt spid="38964"/>
                                        </p:tgtEl>
                                        <p:attrNameLst>
                                          <p:attrName>ppt_x</p:attrName>
                                        </p:attrNameLst>
                                      </p:cBhvr>
                                    </p:anim>
                                  </p:childTnLst>
                                </p:cTn>
                              </p:par>
                              <p:par>
                                <p:cTn id="182" presetID="34" presetClass="entr" presetSubtype="0" fill="hold" nodeType="withEffect">
                                  <p:stCondLst>
                                    <p:cond delay="0"/>
                                  </p:stCondLst>
                                  <p:childTnLst>
                                    <p:set>
                                      <p:cBhvr>
                                        <p:cTn id="183" dur="1" fill="hold">
                                          <p:stCondLst>
                                            <p:cond delay="0"/>
                                          </p:stCondLst>
                                        </p:cTn>
                                        <p:tgtEl>
                                          <p:spTgt spid="38965"/>
                                        </p:tgtEl>
                                        <p:attrNameLst>
                                          <p:attrName>style.visibility</p:attrName>
                                        </p:attrNameLst>
                                      </p:cBhvr>
                                      <p:to>
                                        <p:strVal val="visible"/>
                                      </p:to>
                                    </p:set>
                                    <p:anim from="(-#ppt_w/2)" to="(#ppt_x)" calcmode="lin" valueType="num">
                                      <p:cBhvr>
                                        <p:cTn id="184" dur="1200" fill="hold">
                                          <p:stCondLst>
                                            <p:cond delay="0"/>
                                          </p:stCondLst>
                                        </p:cTn>
                                        <p:tgtEl>
                                          <p:spTgt spid="38965"/>
                                        </p:tgtEl>
                                        <p:attrNameLst>
                                          <p:attrName>ppt_x</p:attrName>
                                        </p:attrNameLst>
                                      </p:cBhvr>
                                    </p:anim>
                                    <p:anim from="0" to="-1.0" calcmode="lin" valueType="num">
                                      <p:cBhvr>
                                        <p:cTn id="185" dur="400" decel="50000" autoRev="1" fill="hold">
                                          <p:stCondLst>
                                            <p:cond delay="1200"/>
                                          </p:stCondLst>
                                        </p:cTn>
                                        <p:tgtEl>
                                          <p:spTgt spid="38965"/>
                                        </p:tgtEl>
                                        <p:attrNameLst>
                                          <p:attrName>xshear</p:attrName>
                                        </p:attrNameLst>
                                      </p:cBhvr>
                                    </p:anim>
                                    <p:animScale>
                                      <p:cBhvr>
                                        <p:cTn id="186" dur="400" decel="100000" autoRev="1" fill="hold">
                                          <p:stCondLst>
                                            <p:cond delay="1200"/>
                                          </p:stCondLst>
                                        </p:cTn>
                                        <p:tgtEl>
                                          <p:spTgt spid="38965"/>
                                        </p:tgtEl>
                                      </p:cBhvr>
                                      <p:from x="100000" y="100000"/>
                                      <p:to x="80000" y="100000"/>
                                    </p:animScale>
                                    <p:anim by="(#ppt_h/3+#ppt_w*0.1)" calcmode="lin" valueType="num">
                                      <p:cBhvr additive="sum">
                                        <p:cTn id="187" dur="400" decel="100000" autoRev="1" fill="hold">
                                          <p:stCondLst>
                                            <p:cond delay="1200"/>
                                          </p:stCondLst>
                                        </p:cTn>
                                        <p:tgtEl>
                                          <p:spTgt spid="38965"/>
                                        </p:tgtEl>
                                        <p:attrNameLst>
                                          <p:attrName>ppt_x</p:attrName>
                                        </p:attrNameLst>
                                      </p:cBhvr>
                                    </p:anim>
                                  </p:childTnLst>
                                </p:cTn>
                              </p:par>
                            </p:childTnLst>
                          </p:cTn>
                        </p:par>
                        <p:par>
                          <p:cTn id="188" fill="hold">
                            <p:stCondLst>
                              <p:cond delay="10500"/>
                            </p:stCondLst>
                            <p:childTnLst>
                              <p:par>
                                <p:cTn id="189" presetID="22" presetClass="entr" presetSubtype="4" fill="hold" grpId="0" nodeType="afterEffect">
                                  <p:stCondLst>
                                    <p:cond delay="0"/>
                                  </p:stCondLst>
                                  <p:childTnLst>
                                    <p:set>
                                      <p:cBhvr>
                                        <p:cTn id="190" dur="1" fill="hold">
                                          <p:stCondLst>
                                            <p:cond delay="0"/>
                                          </p:stCondLst>
                                        </p:cTn>
                                        <p:tgtEl>
                                          <p:spTgt spid="38960"/>
                                        </p:tgtEl>
                                        <p:attrNameLst>
                                          <p:attrName>style.visibility</p:attrName>
                                        </p:attrNameLst>
                                      </p:cBhvr>
                                      <p:to>
                                        <p:strVal val="visible"/>
                                      </p:to>
                                    </p:set>
                                    <p:animEffect transition="in" filter="wipe(down)">
                                      <p:cBhvr>
                                        <p:cTn id="191" dur="500"/>
                                        <p:tgtEl>
                                          <p:spTgt spid="38960"/>
                                        </p:tgtEl>
                                      </p:cBhvr>
                                    </p:animEffect>
                                  </p:childTnLst>
                                </p:cTn>
                              </p:par>
                              <p:par>
                                <p:cTn id="192" presetID="22" presetClass="entr" presetSubtype="1" fill="hold" grpId="0" nodeType="withEffect">
                                  <p:stCondLst>
                                    <p:cond delay="0"/>
                                  </p:stCondLst>
                                  <p:childTnLst>
                                    <p:set>
                                      <p:cBhvr>
                                        <p:cTn id="193" dur="1" fill="hold">
                                          <p:stCondLst>
                                            <p:cond delay="0"/>
                                          </p:stCondLst>
                                        </p:cTn>
                                        <p:tgtEl>
                                          <p:spTgt spid="38959"/>
                                        </p:tgtEl>
                                        <p:attrNameLst>
                                          <p:attrName>style.visibility</p:attrName>
                                        </p:attrNameLst>
                                      </p:cBhvr>
                                      <p:to>
                                        <p:strVal val="visible"/>
                                      </p:to>
                                    </p:set>
                                    <p:animEffect transition="in" filter="wipe(up)">
                                      <p:cBhvr>
                                        <p:cTn id="194" dur="500"/>
                                        <p:tgtEl>
                                          <p:spTgt spid="38959"/>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38954"/>
                                        </p:tgtEl>
                                        <p:attrNameLst>
                                          <p:attrName>style.visibility</p:attrName>
                                        </p:attrNameLst>
                                      </p:cBhvr>
                                      <p:to>
                                        <p:strVal val="visible"/>
                                      </p:to>
                                    </p:set>
                                    <p:animEffect transition="in" filter="wipe(left)">
                                      <p:cBhvr>
                                        <p:cTn id="197" dur="500"/>
                                        <p:tgtEl>
                                          <p:spTgt spid="38954"/>
                                        </p:tgtEl>
                                      </p:cBhvr>
                                    </p:animEffect>
                                  </p:childTnLst>
                                </p:cTn>
                              </p:par>
                              <p:par>
                                <p:cTn id="198" presetID="22" presetClass="entr" presetSubtype="1" fill="hold" grpId="0" nodeType="withEffect">
                                  <p:stCondLst>
                                    <p:cond delay="0"/>
                                  </p:stCondLst>
                                  <p:childTnLst>
                                    <p:set>
                                      <p:cBhvr>
                                        <p:cTn id="199" dur="1" fill="hold">
                                          <p:stCondLst>
                                            <p:cond delay="0"/>
                                          </p:stCondLst>
                                        </p:cTn>
                                        <p:tgtEl>
                                          <p:spTgt spid="38952"/>
                                        </p:tgtEl>
                                        <p:attrNameLst>
                                          <p:attrName>style.visibility</p:attrName>
                                        </p:attrNameLst>
                                      </p:cBhvr>
                                      <p:to>
                                        <p:strVal val="visible"/>
                                      </p:to>
                                    </p:set>
                                    <p:animEffect transition="in" filter="wipe(up)">
                                      <p:cBhvr>
                                        <p:cTn id="200" dur="500"/>
                                        <p:tgtEl>
                                          <p:spTgt spid="38952"/>
                                        </p:tgtEl>
                                      </p:cBhvr>
                                    </p:animEffect>
                                  </p:childTnLst>
                                </p:cTn>
                              </p:par>
                              <p:par>
                                <p:cTn id="201" presetID="22" presetClass="entr" presetSubtype="2" fill="hold" grpId="0" nodeType="withEffect">
                                  <p:stCondLst>
                                    <p:cond delay="0"/>
                                  </p:stCondLst>
                                  <p:childTnLst>
                                    <p:set>
                                      <p:cBhvr>
                                        <p:cTn id="202" dur="1" fill="hold">
                                          <p:stCondLst>
                                            <p:cond delay="0"/>
                                          </p:stCondLst>
                                        </p:cTn>
                                        <p:tgtEl>
                                          <p:spTgt spid="38953"/>
                                        </p:tgtEl>
                                        <p:attrNameLst>
                                          <p:attrName>style.visibility</p:attrName>
                                        </p:attrNameLst>
                                      </p:cBhvr>
                                      <p:to>
                                        <p:strVal val="visible"/>
                                      </p:to>
                                    </p:set>
                                    <p:animEffect transition="in" filter="wipe(right)">
                                      <p:cBhvr>
                                        <p:cTn id="203" dur="500"/>
                                        <p:tgtEl>
                                          <p:spTgt spid="38953"/>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38955"/>
                                        </p:tgtEl>
                                        <p:attrNameLst>
                                          <p:attrName>style.visibility</p:attrName>
                                        </p:attrNameLst>
                                      </p:cBhvr>
                                      <p:to>
                                        <p:strVal val="visible"/>
                                      </p:to>
                                    </p:set>
                                    <p:animEffect transition="in" filter="wipe(left)">
                                      <p:cBhvr>
                                        <p:cTn id="206" dur="500"/>
                                        <p:tgtEl>
                                          <p:spTgt spid="38955"/>
                                        </p:tgtEl>
                                      </p:cBhvr>
                                    </p:animEffect>
                                  </p:childTnLst>
                                </p:cTn>
                              </p:par>
                              <p:par>
                                <p:cTn id="207" presetID="22" presetClass="entr" presetSubtype="4" fill="hold" grpId="0" nodeType="withEffect">
                                  <p:stCondLst>
                                    <p:cond delay="0"/>
                                  </p:stCondLst>
                                  <p:childTnLst>
                                    <p:set>
                                      <p:cBhvr>
                                        <p:cTn id="208" dur="1" fill="hold">
                                          <p:stCondLst>
                                            <p:cond delay="0"/>
                                          </p:stCondLst>
                                        </p:cTn>
                                        <p:tgtEl>
                                          <p:spTgt spid="38957"/>
                                        </p:tgtEl>
                                        <p:attrNameLst>
                                          <p:attrName>style.visibility</p:attrName>
                                        </p:attrNameLst>
                                      </p:cBhvr>
                                      <p:to>
                                        <p:strVal val="visible"/>
                                      </p:to>
                                    </p:set>
                                    <p:animEffect transition="in" filter="wipe(down)">
                                      <p:cBhvr>
                                        <p:cTn id="209" dur="500"/>
                                        <p:tgtEl>
                                          <p:spTgt spid="38957"/>
                                        </p:tgtEl>
                                      </p:cBhvr>
                                    </p:animEffect>
                                  </p:childTnLst>
                                </p:cTn>
                              </p:par>
                              <p:par>
                                <p:cTn id="210" presetID="22" presetClass="entr" presetSubtype="4" fill="hold" grpId="0" nodeType="withEffect">
                                  <p:stCondLst>
                                    <p:cond delay="0"/>
                                  </p:stCondLst>
                                  <p:childTnLst>
                                    <p:set>
                                      <p:cBhvr>
                                        <p:cTn id="211" dur="1" fill="hold">
                                          <p:stCondLst>
                                            <p:cond delay="0"/>
                                          </p:stCondLst>
                                        </p:cTn>
                                        <p:tgtEl>
                                          <p:spTgt spid="38961"/>
                                        </p:tgtEl>
                                        <p:attrNameLst>
                                          <p:attrName>style.visibility</p:attrName>
                                        </p:attrNameLst>
                                      </p:cBhvr>
                                      <p:to>
                                        <p:strVal val="visible"/>
                                      </p:to>
                                    </p:set>
                                    <p:animEffect transition="in" filter="wipe(down)">
                                      <p:cBhvr>
                                        <p:cTn id="212" dur="500"/>
                                        <p:tgtEl>
                                          <p:spTgt spid="38961"/>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38956"/>
                                        </p:tgtEl>
                                        <p:attrNameLst>
                                          <p:attrName>style.visibility</p:attrName>
                                        </p:attrNameLst>
                                      </p:cBhvr>
                                      <p:to>
                                        <p:strVal val="visible"/>
                                      </p:to>
                                    </p:set>
                                    <p:animEffect transition="in" filter="wipe(left)">
                                      <p:cBhvr>
                                        <p:cTn id="215" dur="500"/>
                                        <p:tgtEl>
                                          <p:spTgt spid="38956"/>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38958"/>
                                        </p:tgtEl>
                                        <p:attrNameLst>
                                          <p:attrName>style.visibility</p:attrName>
                                        </p:attrNameLst>
                                      </p:cBhvr>
                                      <p:to>
                                        <p:strVal val="visible"/>
                                      </p:to>
                                    </p:set>
                                    <p:animEffect transition="in" filter="wipe(down)">
                                      <p:cBhvr>
                                        <p:cTn id="218" dur="500"/>
                                        <p:tgtEl>
                                          <p:spTgt spid="38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20" grpId="0" animBg="1"/>
      <p:bldP spid="38921" grpId="0" animBg="1"/>
      <p:bldP spid="38924" grpId="0" animBg="1"/>
      <p:bldP spid="38925" grpId="0" animBg="1"/>
      <p:bldP spid="38926" grpId="0" animBg="1"/>
      <p:bldP spid="38927" grpId="0" animBg="1"/>
      <p:bldP spid="38931" grpId="0" animBg="1"/>
      <p:bldP spid="38932" grpId="0" animBg="1"/>
      <p:bldP spid="38937" grpId="0" animBg="1"/>
      <p:bldP spid="38938" grpId="0" animBg="1"/>
      <p:bldP spid="38939" grpId="0" animBg="1"/>
      <p:bldP spid="38940" grpId="0" animBg="1"/>
      <p:bldP spid="38941" grpId="0" animBg="1"/>
      <p:bldP spid="38943" grpId="0" animBg="1"/>
      <p:bldP spid="38944" grpId="0" animBg="1"/>
      <p:bldP spid="38945" grpId="0" animBg="1"/>
      <p:bldP spid="38946" grpId="0" animBg="1"/>
      <p:bldP spid="38947" grpId="0" animBg="1"/>
      <p:bldP spid="38952" grpId="0" animBg="1"/>
      <p:bldP spid="38953" grpId="0" animBg="1"/>
      <p:bldP spid="38954" grpId="0" animBg="1"/>
      <p:bldP spid="38955" grpId="0" animBg="1"/>
      <p:bldP spid="38956" grpId="0" animBg="1"/>
      <p:bldP spid="38957" grpId="0" animBg="1"/>
      <p:bldP spid="38958" grpId="0" animBg="1"/>
      <p:bldP spid="38959" grpId="0" animBg="1"/>
      <p:bldP spid="38960" grpId="0" animBg="1"/>
      <p:bldP spid="389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The new EA</a:t>
            </a:r>
            <a:endParaRPr lang="en-GB" smtClean="0">
              <a:ln>
                <a:noFill/>
              </a:ln>
            </a:endParaRPr>
          </a:p>
        </p:txBody>
      </p:sp>
      <p:sp>
        <p:nvSpPr>
          <p:cNvPr id="48130" name="Rectangle 3"/>
          <p:cNvSpPr>
            <a:spLocks noGrp="1"/>
          </p:cNvSpPr>
          <p:nvPr>
            <p:ph type="body" idx="4294967295"/>
          </p:nvPr>
        </p:nvSpPr>
        <p:spPr>
          <a:xfrm>
            <a:off x="387350" y="1612900"/>
            <a:ext cx="8375650" cy="2578100"/>
          </a:xfrm>
        </p:spPr>
        <p:txBody>
          <a:bodyPr/>
          <a:lstStyle/>
          <a:p>
            <a:r>
              <a:rPr lang="en-US" smtClean="0"/>
              <a:t>Focus on complexity at the enterprise level</a:t>
            </a:r>
          </a:p>
          <a:p>
            <a:r>
              <a:rPr lang="en-US" smtClean="0"/>
              <a:t>Understand the mathematics of complexity</a:t>
            </a:r>
          </a:p>
          <a:p>
            <a:r>
              <a:rPr lang="en-US" smtClean="0"/>
              <a:t>Create a model for complexity</a:t>
            </a:r>
          </a:p>
          <a:p>
            <a:r>
              <a:rPr lang="en-US" smtClean="0"/>
              <a:t>Define a process for controlling complexity</a:t>
            </a:r>
          </a:p>
          <a:p>
            <a:r>
              <a:rPr lang="en-US" smtClean="0"/>
              <a:t>Test solutions against that model</a:t>
            </a:r>
            <a:endParaRPr lang="en-GB" smtClean="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What is Complexity?</a:t>
            </a:r>
            <a:endParaRPr lang="en-GB" smtClean="0">
              <a:ln>
                <a:noFill/>
              </a:ln>
            </a:endParaRPr>
          </a:p>
        </p:txBody>
      </p:sp>
      <p:sp>
        <p:nvSpPr>
          <p:cNvPr id="50178" name="Rectangle 3"/>
          <p:cNvSpPr>
            <a:spLocks/>
          </p:cNvSpPr>
          <p:nvPr/>
        </p:nvSpPr>
        <p:spPr bwMode="auto">
          <a:xfrm>
            <a:off x="381000" y="2133600"/>
            <a:ext cx="8375650" cy="1220788"/>
          </a:xfrm>
          <a:prstGeom prst="rect">
            <a:avLst/>
          </a:prstGeom>
          <a:noFill/>
          <a:ln w="9525">
            <a:noFill/>
            <a:miter lim="800000"/>
            <a:headEnd/>
            <a:tailEnd/>
          </a:ln>
        </p:spPr>
        <p:txBody>
          <a:bodyPr lIns="0" tIns="0" rIns="0" bIns="0">
            <a:spAutoFit/>
          </a:bodyPr>
          <a:lstStyle/>
          <a:p>
            <a:pPr marL="461963" indent="-461963" algn="ctr" eaLnBrk="0" hangingPunct="0">
              <a:lnSpc>
                <a:spcPct val="90000"/>
              </a:lnSpc>
              <a:spcBef>
                <a:spcPct val="20000"/>
              </a:spcBef>
              <a:buSzPct val="120000"/>
            </a:pPr>
            <a:r>
              <a:rPr lang="en-US" sz="4000">
                <a:latin typeface="Calibri" pitchFamily="34" charset="0"/>
              </a:rPr>
              <a:t>A function of the number of states </a:t>
            </a:r>
          </a:p>
          <a:p>
            <a:pPr marL="461963" indent="-461963" algn="ctr" eaLnBrk="0" hangingPunct="0">
              <a:lnSpc>
                <a:spcPct val="90000"/>
              </a:lnSpc>
              <a:spcBef>
                <a:spcPct val="20000"/>
              </a:spcBef>
              <a:buSzPct val="120000"/>
            </a:pPr>
            <a:r>
              <a:rPr lang="en-US" sz="4000">
                <a:latin typeface="Calibri" pitchFamily="34" charset="0"/>
              </a:rPr>
              <a:t>that system can find itself in!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519238"/>
            <a:ext cx="7681913" cy="1317625"/>
          </a:xfrm>
        </p:spPr>
        <p:txBody>
          <a:bodyPr numCol="1" anchorCtr="0" compatLnSpc="1">
            <a:prstTxWarp prst="textNoShape">
              <a:avLst/>
            </a:prstTxWarp>
          </a:bodyPr>
          <a:lstStyle/>
          <a:p>
            <a:pPr eaLnBrk="1" hangingPunct="1">
              <a:defRPr/>
            </a:pPr>
            <a:r>
              <a:rPr smtClean="0">
                <a:ln>
                  <a:noFill/>
                </a:ln>
              </a:rPr>
              <a:t>Managing complexity in a Software plus Services World</a:t>
            </a:r>
          </a:p>
        </p:txBody>
      </p:sp>
      <p:sp>
        <p:nvSpPr>
          <p:cNvPr id="20482" name="Subtitle 2"/>
          <p:cNvSpPr>
            <a:spLocks noGrp="1"/>
          </p:cNvSpPr>
          <p:nvPr>
            <p:ph type="subTitle" idx="1"/>
          </p:nvPr>
        </p:nvSpPr>
        <p:spPr>
          <a:xfrm>
            <a:off x="730250" y="3657600"/>
            <a:ext cx="7681913" cy="876300"/>
          </a:xfrm>
        </p:spPr>
        <p:txBody>
          <a:bodyPr>
            <a:spAutoFit/>
          </a:bodyPr>
          <a:lstStyle/>
          <a:p>
            <a:pPr eaLnBrk="1" hangingPunct="1">
              <a:spcBef>
                <a:spcPct val="0"/>
              </a:spcBef>
            </a:pPr>
            <a:r>
              <a:rPr lang="en-US" smtClean="0">
                <a:solidFill>
                  <a:srgbClr val="FFFFFF"/>
                </a:solidFill>
              </a:rPr>
              <a:t>Amanda Jackson</a:t>
            </a:r>
          </a:p>
          <a:p>
            <a:pPr eaLnBrk="1" hangingPunct="1">
              <a:spcBef>
                <a:spcPct val="0"/>
              </a:spcBef>
            </a:pPr>
            <a:r>
              <a:rPr lang="en-US" smtClean="0">
                <a:solidFill>
                  <a:srgbClr val="FFFFFF"/>
                </a:solidFill>
              </a:rPr>
              <a:t>Fronde Systems Group Ltd</a:t>
            </a:r>
          </a:p>
        </p:txBody>
      </p:sp>
      <p:sp>
        <p:nvSpPr>
          <p:cNvPr id="20483" name="Text Placeholder 8"/>
          <p:cNvSpPr txBox="1">
            <a:spLocks/>
          </p:cNvSpPr>
          <p:nvPr/>
        </p:nvSpPr>
        <p:spPr bwMode="auto">
          <a:xfrm>
            <a:off x="730250" y="228600"/>
            <a:ext cx="3838575" cy="276225"/>
          </a:xfrm>
          <a:prstGeom prst="rect">
            <a:avLst/>
          </a:prstGeom>
          <a:noFill/>
          <a:ln w="9525">
            <a:noFill/>
            <a:miter lim="800000"/>
            <a:headEnd/>
            <a:tailEnd/>
          </a:ln>
        </p:spPr>
        <p:txBody>
          <a:bodyPr/>
          <a:lstStyle/>
          <a:p>
            <a:pPr marL="461963" indent="-461963">
              <a:lnSpc>
                <a:spcPct val="90000"/>
              </a:lnSpc>
              <a:spcBef>
                <a:spcPct val="20000"/>
              </a:spcBef>
              <a:buSzPct val="120000"/>
            </a:pPr>
            <a:r>
              <a:rPr lang="en-US" sz="2000">
                <a:latin typeface="Calibri" pitchFamily="34" charset="0"/>
              </a:rPr>
              <a:t>Session Code: ARC206</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Software System Complexity</a:t>
            </a:r>
            <a:endParaRPr lang="en-GB" smtClean="0">
              <a:ln>
                <a:noFill/>
              </a:ln>
              <a:solidFill>
                <a:schemeClr val="tx2"/>
              </a:solidFill>
            </a:endParaRPr>
          </a:p>
        </p:txBody>
      </p:sp>
      <p:sp>
        <p:nvSpPr>
          <p:cNvPr id="52226" name="Rectangle 3"/>
          <p:cNvSpPr>
            <a:spLocks noGrp="1"/>
          </p:cNvSpPr>
          <p:nvPr>
            <p:ph type="body" idx="4294967295"/>
          </p:nvPr>
        </p:nvSpPr>
        <p:spPr>
          <a:xfrm>
            <a:off x="762000" y="1420813"/>
            <a:ext cx="8001000" cy="2738437"/>
          </a:xfrm>
        </p:spPr>
        <p:txBody>
          <a:bodyPr/>
          <a:lstStyle/>
          <a:p>
            <a:pPr>
              <a:buFontTx/>
              <a:buNone/>
            </a:pPr>
            <a:endParaRPr lang="en-US" sz="2400" smtClean="0">
              <a:solidFill>
                <a:schemeClr val="bg1"/>
              </a:solidFill>
              <a:latin typeface="Consolas" pitchFamily="49" charset="0"/>
            </a:endParaRPr>
          </a:p>
          <a:p>
            <a:pPr>
              <a:buFontTx/>
              <a:buNone/>
            </a:pPr>
            <a:r>
              <a:rPr lang="en-US" sz="2400" smtClean="0">
                <a:solidFill>
                  <a:schemeClr val="bg1"/>
                </a:solidFill>
                <a:latin typeface="Consolas" pitchFamily="49" charset="0"/>
              </a:rPr>
              <a:t>values (heads, tails) penny;</a:t>
            </a:r>
          </a:p>
          <a:p>
            <a:pPr>
              <a:buFontTx/>
              <a:buNone/>
            </a:pPr>
            <a:r>
              <a:rPr lang="en-US" sz="2400" smtClean="0">
                <a:solidFill>
                  <a:schemeClr val="bg1"/>
                </a:solidFill>
                <a:latin typeface="Consolas" pitchFamily="49" charset="0"/>
              </a:rPr>
              <a:t>penny = read (penny_sensor);</a:t>
            </a:r>
          </a:p>
          <a:p>
            <a:pPr>
              <a:buFontTx/>
              <a:buNone/>
            </a:pPr>
            <a:r>
              <a:rPr lang="en-US" sz="2400" smtClean="0">
                <a:solidFill>
                  <a:schemeClr val="bg1"/>
                </a:solidFill>
                <a:latin typeface="Consolas" pitchFamily="49" charset="0"/>
              </a:rPr>
              <a:t>if (penny == heads) message (“Penny is heads”);</a:t>
            </a:r>
          </a:p>
          <a:p>
            <a:pPr>
              <a:buFontTx/>
              <a:buNone/>
            </a:pPr>
            <a:r>
              <a:rPr lang="en-US" sz="2400" smtClean="0">
                <a:solidFill>
                  <a:schemeClr val="bg1"/>
                </a:solidFill>
                <a:latin typeface="Consolas" pitchFamily="49" charset="0"/>
              </a:rPr>
              <a:t>if (penny == tails) message (“Penny is tails”);</a:t>
            </a:r>
          </a:p>
          <a:p>
            <a:pPr>
              <a:buFontTx/>
              <a:buNone/>
            </a:pPr>
            <a:r>
              <a:rPr lang="en-US" sz="2400" smtClean="0">
                <a:solidFill>
                  <a:schemeClr val="bg1"/>
                </a:solidFill>
                <a:latin typeface="Consolas" pitchFamily="49" charset="0"/>
              </a:rPr>
              <a:t>end;</a:t>
            </a:r>
          </a:p>
          <a:p>
            <a:pPr>
              <a:buFontTx/>
              <a:buNone/>
            </a:pPr>
            <a:endParaRPr lang="en-GB" sz="2400" smtClean="0">
              <a:solidFill>
                <a:schemeClr val="bg1"/>
              </a:solidFill>
              <a:latin typeface="Consolas" pitchFamily="49" charset="0"/>
            </a:endParaRPr>
          </a:p>
        </p:txBody>
      </p:sp>
      <p:sp>
        <p:nvSpPr>
          <p:cNvPr id="52227" name="Text Box 4"/>
          <p:cNvSpPr txBox="1">
            <a:spLocks noChangeArrowheads="1"/>
          </p:cNvSpPr>
          <p:nvPr/>
        </p:nvSpPr>
        <p:spPr bwMode="auto">
          <a:xfrm>
            <a:off x="609600" y="4603750"/>
            <a:ext cx="6113463" cy="1073150"/>
          </a:xfrm>
          <a:prstGeom prst="rect">
            <a:avLst/>
          </a:prstGeom>
          <a:noFill/>
          <a:ln w="9525">
            <a:noFill/>
            <a:miter lim="800000"/>
            <a:headEnd/>
            <a:tailEnd/>
          </a:ln>
        </p:spPr>
        <p:txBody>
          <a:bodyPr wrap="none">
            <a:spAutoFit/>
          </a:bodyPr>
          <a:lstStyle/>
          <a:p>
            <a:pPr defTabSz="914400" eaLnBrk="0" hangingPunct="0">
              <a:lnSpc>
                <a:spcPct val="90000"/>
              </a:lnSpc>
              <a:spcBef>
                <a:spcPct val="20000"/>
              </a:spcBef>
              <a:buSzPct val="120000"/>
            </a:pPr>
            <a:r>
              <a:rPr lang="en-US" sz="2800">
                <a:solidFill>
                  <a:schemeClr val="bg1"/>
                </a:solidFill>
                <a:latin typeface="Calibri" pitchFamily="34" charset="0"/>
              </a:rPr>
              <a:t>Complexity = States Per Variable</a:t>
            </a:r>
            <a:r>
              <a:rPr lang="en-US" sz="3600">
                <a:solidFill>
                  <a:schemeClr val="bg1"/>
                </a:solidFill>
                <a:latin typeface="Calibri" pitchFamily="34" charset="0"/>
              </a:rPr>
              <a:t> </a:t>
            </a:r>
            <a:r>
              <a:rPr lang="en-US" sz="3600" baseline="35000">
                <a:solidFill>
                  <a:schemeClr val="bg1"/>
                </a:solidFill>
                <a:latin typeface="Calibri" pitchFamily="34" charset="0"/>
              </a:rPr>
              <a:t>Variables</a:t>
            </a:r>
          </a:p>
          <a:p>
            <a:pPr defTabSz="914400"/>
            <a:endParaRPr lang="en-GB" sz="3200">
              <a:latin typeface="Calibri"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Business System Complexity</a:t>
            </a:r>
            <a:endParaRPr lang="en-GB" smtClean="0">
              <a:ln>
                <a:noFill/>
              </a:ln>
            </a:endParaRPr>
          </a:p>
        </p:txBody>
      </p:sp>
      <p:grpSp>
        <p:nvGrpSpPr>
          <p:cNvPr id="46084" name="Group 4"/>
          <p:cNvGrpSpPr>
            <a:grpSpLocks/>
          </p:cNvGrpSpPr>
          <p:nvPr/>
        </p:nvGrpSpPr>
        <p:grpSpPr bwMode="auto">
          <a:xfrm>
            <a:off x="788988" y="1071563"/>
            <a:ext cx="6567487" cy="4186237"/>
            <a:chOff x="497" y="893"/>
            <a:chExt cx="4137" cy="2637"/>
          </a:xfrm>
        </p:grpSpPr>
        <p:pic>
          <p:nvPicPr>
            <p:cNvPr id="54276" name="Picture 5" descr="1539743"/>
            <p:cNvPicPr>
              <a:picLocks noChangeAspect="1" noChangeArrowheads="1"/>
            </p:cNvPicPr>
            <p:nvPr/>
          </p:nvPicPr>
          <p:blipFill>
            <a:blip r:embed="rId3"/>
            <a:srcRect/>
            <a:stretch>
              <a:fillRect/>
            </a:stretch>
          </p:blipFill>
          <p:spPr bwMode="auto">
            <a:xfrm>
              <a:off x="2236" y="1216"/>
              <a:ext cx="956" cy="934"/>
            </a:xfrm>
            <a:prstGeom prst="rect">
              <a:avLst/>
            </a:prstGeom>
            <a:noFill/>
            <a:ln w="9525">
              <a:noFill/>
              <a:miter lim="800000"/>
              <a:headEnd/>
              <a:tailEnd/>
            </a:ln>
          </p:spPr>
        </p:pic>
        <p:pic>
          <p:nvPicPr>
            <p:cNvPr id="54277" name="Picture 6" descr="14953577"/>
            <p:cNvPicPr>
              <a:picLocks noChangeAspect="1" noChangeArrowheads="1"/>
            </p:cNvPicPr>
            <p:nvPr/>
          </p:nvPicPr>
          <p:blipFill>
            <a:blip r:embed="rId4"/>
            <a:srcRect/>
            <a:stretch>
              <a:fillRect/>
            </a:stretch>
          </p:blipFill>
          <p:spPr bwMode="auto">
            <a:xfrm>
              <a:off x="545" y="2044"/>
              <a:ext cx="583" cy="767"/>
            </a:xfrm>
            <a:prstGeom prst="rect">
              <a:avLst/>
            </a:prstGeom>
            <a:noFill/>
            <a:ln w="9525">
              <a:noFill/>
              <a:miter lim="800000"/>
              <a:headEnd/>
              <a:tailEnd/>
            </a:ln>
          </p:spPr>
        </p:pic>
        <p:pic>
          <p:nvPicPr>
            <p:cNvPr id="54278" name="Picture 7" descr="0003"/>
            <p:cNvPicPr>
              <a:picLocks noChangeAspect="1" noChangeArrowheads="1"/>
            </p:cNvPicPr>
            <p:nvPr/>
          </p:nvPicPr>
          <p:blipFill>
            <a:blip r:embed="rId5"/>
            <a:srcRect/>
            <a:stretch>
              <a:fillRect/>
            </a:stretch>
          </p:blipFill>
          <p:spPr bwMode="auto">
            <a:xfrm>
              <a:off x="926" y="1950"/>
              <a:ext cx="290" cy="285"/>
            </a:xfrm>
            <a:prstGeom prst="rect">
              <a:avLst/>
            </a:prstGeom>
            <a:noFill/>
            <a:ln w="9525">
              <a:noFill/>
              <a:miter lim="800000"/>
              <a:headEnd/>
              <a:tailEnd/>
            </a:ln>
          </p:spPr>
        </p:pic>
        <p:sp>
          <p:nvSpPr>
            <p:cNvPr id="54279" name="AutoShape 8"/>
            <p:cNvSpPr>
              <a:spLocks noChangeArrowheads="1"/>
            </p:cNvSpPr>
            <p:nvPr/>
          </p:nvSpPr>
          <p:spPr bwMode="auto">
            <a:xfrm>
              <a:off x="497" y="2086"/>
              <a:ext cx="793" cy="542"/>
            </a:xfrm>
            <a:prstGeom prst="roundRect">
              <a:avLst>
                <a:gd name="adj" fmla="val 16667"/>
              </a:avLst>
            </a:prstGeom>
            <a:noFill/>
            <a:ln w="25400" algn="ctr">
              <a:solidFill>
                <a:schemeClr val="tx1"/>
              </a:solidFill>
              <a:round/>
              <a:headEnd/>
              <a:tailEnd/>
            </a:ln>
          </p:spPr>
          <p:txBody>
            <a:bodyPr lIns="0" rIns="0" anchor="ctr">
              <a:spAutoFit/>
            </a:bodyPr>
            <a:lstStyle/>
            <a:p>
              <a:endParaRPr lang="en-GB"/>
            </a:p>
          </p:txBody>
        </p:sp>
        <p:sp>
          <p:nvSpPr>
            <p:cNvPr id="54280" name="Text Box 9"/>
            <p:cNvSpPr txBox="1">
              <a:spLocks noChangeArrowheads="1"/>
            </p:cNvSpPr>
            <p:nvPr/>
          </p:nvSpPr>
          <p:spPr bwMode="auto">
            <a:xfrm>
              <a:off x="588" y="1622"/>
              <a:ext cx="615" cy="192"/>
            </a:xfrm>
            <a:prstGeom prst="rect">
              <a:avLst/>
            </a:prstGeom>
            <a:noFill/>
            <a:ln w="25400" algn="ctr">
              <a:noFill/>
              <a:miter lim="800000"/>
              <a:headEnd/>
              <a:tailEnd/>
            </a:ln>
          </p:spPr>
          <p:txBody>
            <a:bodyPr wrap="none" lIns="0" rIns="0">
              <a:spAutoFit/>
            </a:bodyPr>
            <a:lstStyle/>
            <a:p>
              <a:r>
                <a:rPr lang="en-US" sz="1400"/>
                <a:t>Read Penny</a:t>
              </a:r>
            </a:p>
          </p:txBody>
        </p:sp>
        <p:sp>
          <p:nvSpPr>
            <p:cNvPr id="54281" name="AutoShape 10"/>
            <p:cNvSpPr>
              <a:spLocks noChangeArrowheads="1"/>
            </p:cNvSpPr>
            <p:nvPr/>
          </p:nvSpPr>
          <p:spPr bwMode="auto">
            <a:xfrm>
              <a:off x="2169" y="1444"/>
              <a:ext cx="1081" cy="542"/>
            </a:xfrm>
            <a:prstGeom prst="roundRect">
              <a:avLst>
                <a:gd name="adj" fmla="val 16667"/>
              </a:avLst>
            </a:prstGeom>
            <a:noFill/>
            <a:ln w="25400" algn="ctr">
              <a:solidFill>
                <a:schemeClr val="tx1"/>
              </a:solidFill>
              <a:round/>
              <a:headEnd/>
              <a:tailEnd/>
            </a:ln>
          </p:spPr>
          <p:txBody>
            <a:bodyPr lIns="0" rIns="0" anchor="ctr">
              <a:spAutoFit/>
            </a:bodyPr>
            <a:lstStyle/>
            <a:p>
              <a:endParaRPr lang="en-GB"/>
            </a:p>
          </p:txBody>
        </p:sp>
        <p:sp>
          <p:nvSpPr>
            <p:cNvPr id="54282" name="Text Box 11"/>
            <p:cNvSpPr txBox="1">
              <a:spLocks noChangeArrowheads="1"/>
            </p:cNvSpPr>
            <p:nvPr/>
          </p:nvSpPr>
          <p:spPr bwMode="auto">
            <a:xfrm>
              <a:off x="2154" y="893"/>
              <a:ext cx="1130" cy="326"/>
            </a:xfrm>
            <a:prstGeom prst="rect">
              <a:avLst/>
            </a:prstGeom>
            <a:noFill/>
            <a:ln w="25400" algn="ctr">
              <a:noFill/>
              <a:miter lim="800000"/>
              <a:headEnd/>
              <a:tailEnd/>
            </a:ln>
          </p:spPr>
          <p:txBody>
            <a:bodyPr wrap="none" lIns="0" rIns="0">
              <a:spAutoFit/>
            </a:bodyPr>
            <a:lstStyle/>
            <a:p>
              <a:pPr algn="ctr"/>
              <a:r>
                <a:rPr lang="en-US" sz="1400"/>
                <a:t>Prepare Penny/Heads </a:t>
              </a:r>
            </a:p>
            <a:p>
              <a:pPr algn="ctr"/>
              <a:r>
                <a:rPr lang="en-US" sz="1400"/>
                <a:t>Memo</a:t>
              </a:r>
            </a:p>
          </p:txBody>
        </p:sp>
        <p:pic>
          <p:nvPicPr>
            <p:cNvPr id="54283" name="Picture 12" descr="1539743"/>
            <p:cNvPicPr>
              <a:picLocks noChangeAspect="1" noChangeArrowheads="1"/>
            </p:cNvPicPr>
            <p:nvPr/>
          </p:nvPicPr>
          <p:blipFill>
            <a:blip r:embed="rId3"/>
            <a:srcRect/>
            <a:stretch>
              <a:fillRect/>
            </a:stretch>
          </p:blipFill>
          <p:spPr bwMode="auto">
            <a:xfrm>
              <a:off x="2235" y="2596"/>
              <a:ext cx="956" cy="934"/>
            </a:xfrm>
            <a:prstGeom prst="rect">
              <a:avLst/>
            </a:prstGeom>
            <a:noFill/>
            <a:ln w="9525">
              <a:noFill/>
              <a:miter lim="800000"/>
              <a:headEnd/>
              <a:tailEnd/>
            </a:ln>
          </p:spPr>
        </p:pic>
        <p:sp>
          <p:nvSpPr>
            <p:cNvPr id="54284" name="AutoShape 13"/>
            <p:cNvSpPr>
              <a:spLocks noChangeArrowheads="1"/>
            </p:cNvSpPr>
            <p:nvPr/>
          </p:nvSpPr>
          <p:spPr bwMode="auto">
            <a:xfrm>
              <a:off x="2168" y="2824"/>
              <a:ext cx="1081" cy="542"/>
            </a:xfrm>
            <a:prstGeom prst="roundRect">
              <a:avLst>
                <a:gd name="adj" fmla="val 16667"/>
              </a:avLst>
            </a:prstGeom>
            <a:noFill/>
            <a:ln w="25400" algn="ctr">
              <a:solidFill>
                <a:schemeClr val="tx1"/>
              </a:solidFill>
              <a:round/>
              <a:headEnd/>
              <a:tailEnd/>
            </a:ln>
          </p:spPr>
          <p:txBody>
            <a:bodyPr lIns="0" rIns="0" anchor="ctr">
              <a:spAutoFit/>
            </a:bodyPr>
            <a:lstStyle/>
            <a:p>
              <a:endParaRPr lang="en-GB"/>
            </a:p>
          </p:txBody>
        </p:sp>
        <p:sp>
          <p:nvSpPr>
            <p:cNvPr id="54285" name="Text Box 14"/>
            <p:cNvSpPr txBox="1">
              <a:spLocks noChangeArrowheads="1"/>
            </p:cNvSpPr>
            <p:nvPr/>
          </p:nvSpPr>
          <p:spPr bwMode="auto">
            <a:xfrm>
              <a:off x="2197" y="2273"/>
              <a:ext cx="1043" cy="326"/>
            </a:xfrm>
            <a:prstGeom prst="rect">
              <a:avLst/>
            </a:prstGeom>
            <a:noFill/>
            <a:ln w="25400" algn="ctr">
              <a:noFill/>
              <a:miter lim="800000"/>
              <a:headEnd/>
              <a:tailEnd/>
            </a:ln>
          </p:spPr>
          <p:txBody>
            <a:bodyPr wrap="none" lIns="0" rIns="0">
              <a:spAutoFit/>
            </a:bodyPr>
            <a:lstStyle/>
            <a:p>
              <a:pPr algn="ctr"/>
              <a:r>
                <a:rPr lang="en-US" sz="1400"/>
                <a:t>Prepare Penny/Tails </a:t>
              </a:r>
            </a:p>
            <a:p>
              <a:pPr algn="ctr"/>
              <a:r>
                <a:rPr lang="en-US" sz="1400"/>
                <a:t>Memo</a:t>
              </a:r>
            </a:p>
          </p:txBody>
        </p:sp>
        <p:sp>
          <p:nvSpPr>
            <p:cNvPr id="54286" name="Text Box 15"/>
            <p:cNvSpPr txBox="1">
              <a:spLocks noChangeArrowheads="1"/>
            </p:cNvSpPr>
            <p:nvPr/>
          </p:nvSpPr>
          <p:spPr bwMode="auto">
            <a:xfrm>
              <a:off x="3730" y="1496"/>
              <a:ext cx="838" cy="460"/>
            </a:xfrm>
            <a:prstGeom prst="rect">
              <a:avLst/>
            </a:prstGeom>
            <a:noFill/>
            <a:ln w="25400" algn="ctr">
              <a:noFill/>
              <a:miter lim="800000"/>
              <a:headEnd/>
              <a:tailEnd/>
            </a:ln>
          </p:spPr>
          <p:txBody>
            <a:bodyPr wrap="none" lIns="0" rIns="0">
              <a:spAutoFit/>
            </a:bodyPr>
            <a:lstStyle/>
            <a:p>
              <a:r>
                <a:rPr lang="en-US" sz="1400"/>
                <a:t>Memo</a:t>
              </a:r>
            </a:p>
            <a:p>
              <a:r>
                <a:rPr lang="en-US" sz="1400"/>
                <a:t>RE: Penny</a:t>
              </a:r>
            </a:p>
            <a:p>
              <a:r>
                <a:rPr lang="en-US" sz="1400"/>
                <a:t>Outcome: Heads</a:t>
              </a:r>
            </a:p>
          </p:txBody>
        </p:sp>
        <p:sp>
          <p:nvSpPr>
            <p:cNvPr id="54287" name="Rectangle 16"/>
            <p:cNvSpPr>
              <a:spLocks noChangeArrowheads="1"/>
            </p:cNvSpPr>
            <p:nvPr/>
          </p:nvSpPr>
          <p:spPr bwMode="auto">
            <a:xfrm>
              <a:off x="3656" y="1445"/>
              <a:ext cx="978" cy="496"/>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54288" name="Text Box 17"/>
            <p:cNvSpPr txBox="1">
              <a:spLocks noChangeArrowheads="1"/>
            </p:cNvSpPr>
            <p:nvPr/>
          </p:nvSpPr>
          <p:spPr bwMode="auto">
            <a:xfrm>
              <a:off x="1619" y="1267"/>
              <a:ext cx="413" cy="326"/>
            </a:xfrm>
            <a:prstGeom prst="rect">
              <a:avLst/>
            </a:prstGeom>
            <a:noFill/>
            <a:ln w="25400" algn="ctr">
              <a:noFill/>
              <a:miter lim="800000"/>
              <a:headEnd/>
              <a:tailEnd/>
            </a:ln>
          </p:spPr>
          <p:txBody>
            <a:bodyPr wrap="none" lIns="0" rIns="0">
              <a:spAutoFit/>
            </a:bodyPr>
            <a:lstStyle/>
            <a:p>
              <a:r>
                <a:rPr lang="en-US" sz="1400"/>
                <a:t>Penny =</a:t>
              </a:r>
            </a:p>
            <a:p>
              <a:r>
                <a:rPr lang="en-US" sz="1400"/>
                <a:t>Heads</a:t>
              </a:r>
            </a:p>
          </p:txBody>
        </p:sp>
        <p:sp>
          <p:nvSpPr>
            <p:cNvPr id="54289" name="Line 18"/>
            <p:cNvSpPr>
              <a:spLocks noChangeShapeType="1"/>
            </p:cNvSpPr>
            <p:nvPr/>
          </p:nvSpPr>
          <p:spPr bwMode="auto">
            <a:xfrm>
              <a:off x="1315" y="2343"/>
              <a:ext cx="182" cy="0"/>
            </a:xfrm>
            <a:prstGeom prst="line">
              <a:avLst/>
            </a:prstGeom>
            <a:noFill/>
            <a:ln w="25400">
              <a:solidFill>
                <a:schemeClr val="tx1"/>
              </a:solidFill>
              <a:round/>
              <a:headEnd/>
              <a:tailEnd/>
            </a:ln>
          </p:spPr>
          <p:txBody>
            <a:bodyPr wrap="none" lIns="0" rIns="0">
              <a:spAutoFit/>
            </a:bodyPr>
            <a:lstStyle/>
            <a:p>
              <a:endParaRPr lang="en-US"/>
            </a:p>
          </p:txBody>
        </p:sp>
        <p:sp>
          <p:nvSpPr>
            <p:cNvPr id="54290" name="Line 19"/>
            <p:cNvSpPr>
              <a:spLocks noChangeShapeType="1"/>
            </p:cNvSpPr>
            <p:nvPr/>
          </p:nvSpPr>
          <p:spPr bwMode="auto">
            <a:xfrm flipH="1">
              <a:off x="1493" y="1650"/>
              <a:ext cx="4" cy="1417"/>
            </a:xfrm>
            <a:prstGeom prst="line">
              <a:avLst/>
            </a:prstGeom>
            <a:noFill/>
            <a:ln w="25400">
              <a:solidFill>
                <a:schemeClr val="tx1"/>
              </a:solidFill>
              <a:round/>
              <a:headEnd/>
              <a:tailEnd/>
            </a:ln>
          </p:spPr>
          <p:txBody>
            <a:bodyPr lIns="0" rIns="0">
              <a:spAutoFit/>
            </a:bodyPr>
            <a:lstStyle/>
            <a:p>
              <a:endParaRPr lang="en-US"/>
            </a:p>
          </p:txBody>
        </p:sp>
        <p:sp>
          <p:nvSpPr>
            <p:cNvPr id="54291" name="Line 20"/>
            <p:cNvSpPr>
              <a:spLocks noChangeShapeType="1"/>
            </p:cNvSpPr>
            <p:nvPr/>
          </p:nvSpPr>
          <p:spPr bwMode="auto">
            <a:xfrm>
              <a:off x="1497" y="1640"/>
              <a:ext cx="657" cy="0"/>
            </a:xfrm>
            <a:prstGeom prst="line">
              <a:avLst/>
            </a:prstGeom>
            <a:noFill/>
            <a:ln w="25400">
              <a:solidFill>
                <a:schemeClr val="tx1"/>
              </a:solidFill>
              <a:round/>
              <a:headEnd/>
              <a:tailEnd type="triangle" w="med" len="med"/>
            </a:ln>
          </p:spPr>
          <p:txBody>
            <a:bodyPr wrap="none" lIns="0" rIns="0">
              <a:spAutoFit/>
            </a:bodyPr>
            <a:lstStyle/>
            <a:p>
              <a:endParaRPr lang="en-US"/>
            </a:p>
          </p:txBody>
        </p:sp>
        <p:sp>
          <p:nvSpPr>
            <p:cNvPr id="54292" name="Line 21"/>
            <p:cNvSpPr>
              <a:spLocks noChangeShapeType="1"/>
            </p:cNvSpPr>
            <p:nvPr/>
          </p:nvSpPr>
          <p:spPr bwMode="auto">
            <a:xfrm>
              <a:off x="1490" y="3061"/>
              <a:ext cx="657" cy="0"/>
            </a:xfrm>
            <a:prstGeom prst="line">
              <a:avLst/>
            </a:prstGeom>
            <a:noFill/>
            <a:ln w="25400">
              <a:solidFill>
                <a:schemeClr val="tx1"/>
              </a:solidFill>
              <a:round/>
              <a:headEnd/>
              <a:tailEnd type="triangle" w="med" len="med"/>
            </a:ln>
          </p:spPr>
          <p:txBody>
            <a:bodyPr wrap="none" lIns="0" rIns="0">
              <a:spAutoFit/>
            </a:bodyPr>
            <a:lstStyle/>
            <a:p>
              <a:endParaRPr lang="en-US"/>
            </a:p>
          </p:txBody>
        </p:sp>
        <p:sp>
          <p:nvSpPr>
            <p:cNvPr id="54293" name="Text Box 22"/>
            <p:cNvSpPr txBox="1">
              <a:spLocks noChangeArrowheads="1"/>
            </p:cNvSpPr>
            <p:nvPr/>
          </p:nvSpPr>
          <p:spPr bwMode="auto">
            <a:xfrm>
              <a:off x="1619" y="2711"/>
              <a:ext cx="413" cy="326"/>
            </a:xfrm>
            <a:prstGeom prst="rect">
              <a:avLst/>
            </a:prstGeom>
            <a:noFill/>
            <a:ln w="25400" algn="ctr">
              <a:noFill/>
              <a:miter lim="800000"/>
              <a:headEnd/>
              <a:tailEnd/>
            </a:ln>
          </p:spPr>
          <p:txBody>
            <a:bodyPr wrap="none" lIns="0" rIns="0">
              <a:spAutoFit/>
            </a:bodyPr>
            <a:lstStyle/>
            <a:p>
              <a:r>
                <a:rPr lang="en-US" sz="1400"/>
                <a:t>Penny =</a:t>
              </a:r>
            </a:p>
            <a:p>
              <a:r>
                <a:rPr lang="en-US" sz="1400"/>
                <a:t>Tails</a:t>
              </a:r>
            </a:p>
          </p:txBody>
        </p:sp>
        <p:sp>
          <p:nvSpPr>
            <p:cNvPr id="54294" name="Text Box 23"/>
            <p:cNvSpPr txBox="1">
              <a:spLocks noChangeArrowheads="1"/>
            </p:cNvSpPr>
            <p:nvPr/>
          </p:nvSpPr>
          <p:spPr bwMode="auto">
            <a:xfrm>
              <a:off x="3729" y="2893"/>
              <a:ext cx="751" cy="460"/>
            </a:xfrm>
            <a:prstGeom prst="rect">
              <a:avLst/>
            </a:prstGeom>
            <a:noFill/>
            <a:ln w="25400" algn="ctr">
              <a:noFill/>
              <a:miter lim="800000"/>
              <a:headEnd/>
              <a:tailEnd/>
            </a:ln>
          </p:spPr>
          <p:txBody>
            <a:bodyPr wrap="none" lIns="0" rIns="0">
              <a:spAutoFit/>
            </a:bodyPr>
            <a:lstStyle/>
            <a:p>
              <a:r>
                <a:rPr lang="en-US" sz="1400"/>
                <a:t>Memo</a:t>
              </a:r>
            </a:p>
            <a:p>
              <a:r>
                <a:rPr lang="en-US" sz="1400"/>
                <a:t>RE: Penny</a:t>
              </a:r>
            </a:p>
            <a:p>
              <a:r>
                <a:rPr lang="en-US" sz="1400"/>
                <a:t>Outcome: Tails</a:t>
              </a:r>
            </a:p>
          </p:txBody>
        </p:sp>
        <p:sp>
          <p:nvSpPr>
            <p:cNvPr id="54295" name="Rectangle 24"/>
            <p:cNvSpPr>
              <a:spLocks noChangeArrowheads="1"/>
            </p:cNvSpPr>
            <p:nvPr/>
          </p:nvSpPr>
          <p:spPr bwMode="auto">
            <a:xfrm>
              <a:off x="3655" y="2842"/>
              <a:ext cx="978" cy="496"/>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54296" name="Line 25"/>
            <p:cNvSpPr>
              <a:spLocks noChangeShapeType="1"/>
            </p:cNvSpPr>
            <p:nvPr/>
          </p:nvSpPr>
          <p:spPr bwMode="auto">
            <a:xfrm>
              <a:off x="3266" y="1662"/>
              <a:ext cx="385" cy="0"/>
            </a:xfrm>
            <a:prstGeom prst="line">
              <a:avLst/>
            </a:prstGeom>
            <a:noFill/>
            <a:ln w="25400">
              <a:solidFill>
                <a:schemeClr val="tx1"/>
              </a:solidFill>
              <a:round/>
              <a:headEnd/>
              <a:tailEnd type="triangle" w="med" len="med"/>
            </a:ln>
          </p:spPr>
          <p:txBody>
            <a:bodyPr wrap="none" lIns="0" rIns="0">
              <a:spAutoFit/>
            </a:bodyPr>
            <a:lstStyle/>
            <a:p>
              <a:endParaRPr lang="en-US"/>
            </a:p>
          </p:txBody>
        </p:sp>
        <p:sp>
          <p:nvSpPr>
            <p:cNvPr id="54297" name="Line 26"/>
            <p:cNvSpPr>
              <a:spLocks noChangeShapeType="1"/>
            </p:cNvSpPr>
            <p:nvPr/>
          </p:nvSpPr>
          <p:spPr bwMode="auto">
            <a:xfrm>
              <a:off x="3266" y="3064"/>
              <a:ext cx="385" cy="0"/>
            </a:xfrm>
            <a:prstGeom prst="line">
              <a:avLst/>
            </a:prstGeom>
            <a:noFill/>
            <a:ln w="25400">
              <a:solidFill>
                <a:schemeClr val="tx1"/>
              </a:solidFill>
              <a:round/>
              <a:headEnd/>
              <a:tailEnd type="triangle" w="med" len="med"/>
            </a:ln>
          </p:spPr>
          <p:txBody>
            <a:bodyPr wrap="none" lIns="0" rIns="0">
              <a:spAutoFit/>
            </a:bodyPr>
            <a:lstStyle/>
            <a:p>
              <a:endParaRPr lang="en-US"/>
            </a:p>
          </p:txBody>
        </p:sp>
      </p:grpSp>
      <p:sp>
        <p:nvSpPr>
          <p:cNvPr id="54275" name="Text Box 28"/>
          <p:cNvSpPr txBox="1">
            <a:spLocks noChangeArrowheads="1"/>
          </p:cNvSpPr>
          <p:nvPr/>
        </p:nvSpPr>
        <p:spPr bwMode="auto">
          <a:xfrm>
            <a:off x="457200" y="5638800"/>
            <a:ext cx="8534400" cy="903288"/>
          </a:xfrm>
          <a:prstGeom prst="rect">
            <a:avLst/>
          </a:prstGeom>
          <a:noFill/>
          <a:ln w="9525">
            <a:noFill/>
            <a:miter lim="800000"/>
            <a:headEnd/>
            <a:tailEnd/>
          </a:ln>
        </p:spPr>
        <p:txBody>
          <a:bodyPr>
            <a:spAutoFit/>
          </a:bodyPr>
          <a:lstStyle/>
          <a:p>
            <a:pPr defTabSz="914400" eaLnBrk="0" hangingPunct="0">
              <a:lnSpc>
                <a:spcPct val="90000"/>
              </a:lnSpc>
              <a:spcBef>
                <a:spcPct val="20000"/>
              </a:spcBef>
              <a:buSzPct val="120000"/>
            </a:pPr>
            <a:r>
              <a:rPr lang="en-US" sz="2800">
                <a:latin typeface="Calibri" pitchFamily="34" charset="0"/>
              </a:rPr>
              <a:t>Complexity = Branches per Decision Point </a:t>
            </a:r>
            <a:r>
              <a:rPr lang="en-US" sz="3600" baseline="35000">
                <a:latin typeface="Calibri" pitchFamily="34" charset="0"/>
              </a:rPr>
              <a:t>Decision Point</a:t>
            </a:r>
          </a:p>
          <a:p>
            <a:pPr defTabSz="914400"/>
            <a:endParaRPr lang="en-GB" sz="280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bwMode="auto">
          <a:xfrm>
            <a:off x="387350" y="228600"/>
            <a:ext cx="8375650" cy="1317625"/>
          </a:xfrm>
        </p:spPr>
        <p:txBody>
          <a:bodyPr numCol="1" anchorCtr="0" compatLnSpc="1">
            <a:prstTxWarp prst="textNoShape">
              <a:avLst/>
            </a:prstTxWarp>
          </a:bodyPr>
          <a:lstStyle/>
          <a:p>
            <a:pPr>
              <a:defRPr/>
            </a:pPr>
            <a:r>
              <a:rPr smtClean="0">
                <a:ln>
                  <a:noFill/>
                </a:ln>
                <a:solidFill>
                  <a:schemeClr val="tx2"/>
                </a:solidFill>
              </a:rPr>
              <a:t>Software &amp; Business Comparison</a:t>
            </a:r>
            <a:br>
              <a:rPr smtClean="0">
                <a:ln>
                  <a:noFill/>
                </a:ln>
                <a:solidFill>
                  <a:schemeClr val="tx2"/>
                </a:solidFill>
              </a:rPr>
            </a:br>
            <a:endParaRPr lang="en-GB" smtClean="0">
              <a:ln>
                <a:noFill/>
              </a:ln>
            </a:endParaRPr>
          </a:p>
        </p:txBody>
      </p:sp>
      <p:sp>
        <p:nvSpPr>
          <p:cNvPr id="56322" name="Rectangle 3"/>
          <p:cNvSpPr>
            <a:spLocks noGrp="1"/>
          </p:cNvSpPr>
          <p:nvPr>
            <p:ph type="body" idx="4294967295"/>
          </p:nvPr>
        </p:nvSpPr>
        <p:spPr>
          <a:xfrm>
            <a:off x="387350" y="1752600"/>
            <a:ext cx="8375650" cy="2578100"/>
          </a:xfrm>
        </p:spPr>
        <p:txBody>
          <a:bodyPr/>
          <a:lstStyle/>
          <a:p>
            <a:pPr>
              <a:buFontTx/>
              <a:buNone/>
            </a:pPr>
            <a:r>
              <a:rPr lang="en-US" smtClean="0"/>
              <a:t>When considering complexity we can see that:</a:t>
            </a:r>
          </a:p>
          <a:p>
            <a:pPr>
              <a:buFontTx/>
              <a:buNone/>
            </a:pPr>
            <a:endParaRPr lang="en-US" smtClean="0"/>
          </a:p>
          <a:p>
            <a:r>
              <a:rPr lang="en-US" smtClean="0"/>
              <a:t>Variables are like decision points</a:t>
            </a:r>
          </a:p>
          <a:p>
            <a:endParaRPr lang="en-US" smtClean="0"/>
          </a:p>
          <a:p>
            <a:r>
              <a:rPr lang="en-US" smtClean="0"/>
              <a:t>States per variable are like branches per point</a:t>
            </a:r>
            <a:endParaRPr lang="en-GB" smtClean="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a:xfrm>
            <a:off x="387350" y="228600"/>
            <a:ext cx="8375650" cy="739775"/>
          </a:xfrm>
        </p:spPr>
        <p:txBody>
          <a:bodyPr numCol="1" anchorCtr="0" compatLnSpc="1">
            <a:prstTxWarp prst="textNoShape">
              <a:avLst/>
            </a:prstTxWarp>
          </a:bodyPr>
          <a:lstStyle/>
          <a:p>
            <a:pPr eaLnBrk="1" hangingPunct="1">
              <a:defRPr/>
            </a:pPr>
            <a:r>
              <a:rPr sz="5400" smtClean="0">
                <a:ln>
                  <a:noFill/>
                </a:ln>
                <a:solidFill>
                  <a:schemeClr val="tx2"/>
                </a:solidFill>
              </a:rPr>
              <a:t>Mathematical Foundations</a:t>
            </a:r>
            <a:endParaRPr lang="en-GB" sz="5400" smtClean="0">
              <a:ln>
                <a:noFill/>
              </a:ln>
            </a:endParaRPr>
          </a:p>
        </p:txBody>
      </p:sp>
      <p:sp>
        <p:nvSpPr>
          <p:cNvPr id="57346" name="Rectangle 3"/>
          <p:cNvSpPr>
            <a:spLocks noGrp="1"/>
          </p:cNvSpPr>
          <p:nvPr>
            <p:ph type="body" idx="4294967295"/>
          </p:nvPr>
        </p:nvSpPr>
        <p:spPr>
          <a:xfrm>
            <a:off x="387350" y="1828800"/>
            <a:ext cx="8375650" cy="973138"/>
          </a:xfrm>
        </p:spPr>
        <p:txBody>
          <a:bodyPr/>
          <a:lstStyle/>
          <a:p>
            <a:pPr eaLnBrk="1" hangingPunct="1">
              <a:buFontTx/>
              <a:buNone/>
            </a:pPr>
            <a:endParaRPr lang="en-US" smtClean="0"/>
          </a:p>
          <a:p>
            <a:pPr eaLnBrk="1" hangingPunct="1">
              <a:buFontTx/>
              <a:buNone/>
            </a:pPr>
            <a:endParaRPr lang="en-GB" smtClean="0"/>
          </a:p>
        </p:txBody>
      </p:sp>
      <p:sp>
        <p:nvSpPr>
          <p:cNvPr id="57347" name="Rectangle 3"/>
          <p:cNvSpPr>
            <a:spLocks/>
          </p:cNvSpPr>
          <p:nvPr/>
        </p:nvSpPr>
        <p:spPr bwMode="auto">
          <a:xfrm>
            <a:off x="387350" y="1420813"/>
            <a:ext cx="8375650" cy="438150"/>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endParaRPr lang="en-GB" sz="3200">
              <a:latin typeface="Calibri" pitchFamily="34" charset="0"/>
            </a:endParaRPr>
          </a:p>
        </p:txBody>
      </p:sp>
      <p:pic>
        <p:nvPicPr>
          <p:cNvPr id="57348" name="Picture 9" descr="math-equations"/>
          <p:cNvPicPr>
            <a:picLocks noChangeAspect="1" noChangeArrowheads="1"/>
          </p:cNvPicPr>
          <p:nvPr/>
        </p:nvPicPr>
        <p:blipFill>
          <a:blip r:embed="rId3"/>
          <a:srcRect/>
          <a:stretch>
            <a:fillRect/>
          </a:stretch>
        </p:blipFill>
        <p:spPr bwMode="auto">
          <a:xfrm>
            <a:off x="838200" y="1449388"/>
            <a:ext cx="7848600" cy="4160837"/>
          </a:xfrm>
          <a:prstGeom prst="rect">
            <a:avLst/>
          </a:prstGeom>
          <a:noFill/>
          <a:ln w="9525">
            <a:noFill/>
            <a:miter lim="800000"/>
            <a:headEnd/>
            <a:tailEnd/>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a:xfrm>
            <a:off x="387350" y="228600"/>
            <a:ext cx="8375650" cy="822325"/>
          </a:xfrm>
        </p:spPr>
        <p:txBody>
          <a:bodyPr numCol="1" anchorCtr="0" compatLnSpc="1">
            <a:prstTxWarp prst="textNoShape">
              <a:avLst/>
            </a:prstTxWarp>
          </a:bodyPr>
          <a:lstStyle/>
          <a:p>
            <a:pPr eaLnBrk="1" hangingPunct="1">
              <a:defRPr/>
            </a:pPr>
            <a:r>
              <a:rPr sz="6000" smtClean="0">
                <a:ln>
                  <a:noFill/>
                </a:ln>
                <a:solidFill>
                  <a:schemeClr val="tx2"/>
                </a:solidFill>
              </a:rPr>
              <a:t>Partitioning</a:t>
            </a:r>
            <a:endParaRPr lang="en-GB" sz="6000" smtClean="0">
              <a:ln>
                <a:noFill/>
              </a:ln>
              <a:solidFill>
                <a:schemeClr val="tx2"/>
              </a:solidFill>
            </a:endParaRPr>
          </a:p>
        </p:txBody>
      </p:sp>
      <p:sp>
        <p:nvSpPr>
          <p:cNvPr id="59394" name="Rectangle 3"/>
          <p:cNvSpPr>
            <a:spLocks noGrp="1"/>
          </p:cNvSpPr>
          <p:nvPr>
            <p:ph type="body" idx="4294967295"/>
          </p:nvPr>
        </p:nvSpPr>
        <p:spPr>
          <a:xfrm>
            <a:off x="387350" y="1828800"/>
            <a:ext cx="8528050" cy="3113088"/>
          </a:xfrm>
        </p:spPr>
        <p:txBody>
          <a:bodyPr/>
          <a:lstStyle/>
          <a:p>
            <a:pPr eaLnBrk="1" hangingPunct="1"/>
            <a:endParaRPr lang="en-US" smtClean="0"/>
          </a:p>
          <a:p>
            <a:pPr eaLnBrk="1" hangingPunct="1"/>
            <a:r>
              <a:rPr lang="en-US" smtClean="0"/>
              <a:t>The most important complexity control strategy</a:t>
            </a:r>
          </a:p>
          <a:p>
            <a:pPr eaLnBrk="1" hangingPunct="1"/>
            <a:endParaRPr lang="en-US" smtClean="0"/>
          </a:p>
          <a:p>
            <a:pPr eaLnBrk="1" hangingPunct="1"/>
            <a:r>
              <a:rPr lang="en-US" smtClean="0"/>
              <a:t>Divide and conquer to reduce complexity</a:t>
            </a:r>
          </a:p>
          <a:p>
            <a:pPr eaLnBrk="1" hangingPunct="1"/>
            <a:endParaRPr lang="en-US" smtClean="0"/>
          </a:p>
          <a:p>
            <a:pPr eaLnBrk="1" hangingPunct="1"/>
            <a:r>
              <a:rPr lang="en-US" smtClean="0"/>
              <a:t>Reduced complexity = improved efficiency</a:t>
            </a:r>
            <a:endParaRPr lang="en-GB" smtClea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The Power of Partitioning</a:t>
            </a:r>
            <a:endParaRPr lang="en-GB" smtClean="0">
              <a:ln>
                <a:noFill/>
              </a:ln>
            </a:endParaRPr>
          </a:p>
        </p:txBody>
      </p:sp>
      <p:sp>
        <p:nvSpPr>
          <p:cNvPr id="61442" name="Rectangle 3"/>
          <p:cNvSpPr>
            <a:spLocks noGrp="1"/>
          </p:cNvSpPr>
          <p:nvPr>
            <p:ph type="body" idx="4294967295"/>
          </p:nvPr>
        </p:nvSpPr>
        <p:spPr>
          <a:xfrm>
            <a:off x="685800" y="1066800"/>
            <a:ext cx="8375650" cy="328613"/>
          </a:xfrm>
        </p:spPr>
        <p:txBody>
          <a:bodyPr/>
          <a:lstStyle/>
          <a:p>
            <a:pPr>
              <a:buFontTx/>
              <a:buNone/>
            </a:pPr>
            <a:r>
              <a:rPr lang="en-US" sz="2400" smtClean="0"/>
              <a:t>Number of autonomous systems:	1</a:t>
            </a:r>
            <a:endParaRPr lang="en-GB" sz="2400" smtClean="0"/>
          </a:p>
        </p:txBody>
      </p:sp>
      <p:sp>
        <p:nvSpPr>
          <p:cNvPr id="61443" name="Rectangle 5"/>
          <p:cNvSpPr>
            <a:spLocks/>
          </p:cNvSpPr>
          <p:nvPr/>
        </p:nvSpPr>
        <p:spPr bwMode="auto">
          <a:xfrm>
            <a:off x="685800" y="152400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states per variable:	6</a:t>
            </a:r>
            <a:endParaRPr lang="en-GB" sz="2400">
              <a:latin typeface="Calibri" pitchFamily="34" charset="0"/>
            </a:endParaRPr>
          </a:p>
        </p:txBody>
      </p:sp>
      <p:sp>
        <p:nvSpPr>
          <p:cNvPr id="61444" name="Rectangle 6"/>
          <p:cNvSpPr>
            <a:spLocks/>
          </p:cNvSpPr>
          <p:nvPr/>
        </p:nvSpPr>
        <p:spPr bwMode="auto">
          <a:xfrm>
            <a:off x="685800" y="198120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variables:			12</a:t>
            </a:r>
            <a:endParaRPr lang="en-GB" sz="2400">
              <a:latin typeface="Calibri" pitchFamily="34" charset="0"/>
            </a:endParaRPr>
          </a:p>
        </p:txBody>
      </p:sp>
      <p:sp>
        <p:nvSpPr>
          <p:cNvPr id="61445" name="Rectangle 7"/>
          <p:cNvSpPr>
            <a:spLocks/>
          </p:cNvSpPr>
          <p:nvPr/>
        </p:nvSpPr>
        <p:spPr bwMode="auto">
          <a:xfrm>
            <a:off x="685800" y="243840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states:			2,176,782,336</a:t>
            </a:r>
            <a:endParaRPr lang="en-GB" sz="2400">
              <a:latin typeface="Calibri" pitchFamily="34" charset="0"/>
            </a:endParaRPr>
          </a:p>
        </p:txBody>
      </p:sp>
      <p:sp>
        <p:nvSpPr>
          <p:cNvPr id="61446" name="Rectangle 8"/>
          <p:cNvSpPr>
            <a:spLocks/>
          </p:cNvSpPr>
          <p:nvPr/>
        </p:nvSpPr>
        <p:spPr bwMode="auto">
          <a:xfrm>
            <a:off x="685800" y="337185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autonomous systems:	2</a:t>
            </a:r>
            <a:endParaRPr lang="en-GB" sz="2400">
              <a:latin typeface="Calibri" pitchFamily="34" charset="0"/>
            </a:endParaRPr>
          </a:p>
        </p:txBody>
      </p:sp>
      <p:sp>
        <p:nvSpPr>
          <p:cNvPr id="61447" name="Rectangle 9"/>
          <p:cNvSpPr>
            <a:spLocks/>
          </p:cNvSpPr>
          <p:nvPr/>
        </p:nvSpPr>
        <p:spPr bwMode="auto">
          <a:xfrm>
            <a:off x="692150" y="382905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states per variable:	6</a:t>
            </a:r>
            <a:endParaRPr lang="en-GB" sz="2400">
              <a:latin typeface="Calibri" pitchFamily="34" charset="0"/>
            </a:endParaRPr>
          </a:p>
        </p:txBody>
      </p:sp>
      <p:sp>
        <p:nvSpPr>
          <p:cNvPr id="61448" name="Rectangle 10"/>
          <p:cNvSpPr>
            <a:spLocks/>
          </p:cNvSpPr>
          <p:nvPr/>
        </p:nvSpPr>
        <p:spPr bwMode="auto">
          <a:xfrm>
            <a:off x="692150" y="428625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variables:			6</a:t>
            </a:r>
            <a:endParaRPr lang="en-GB" sz="2400">
              <a:latin typeface="Calibri" pitchFamily="34" charset="0"/>
            </a:endParaRPr>
          </a:p>
        </p:txBody>
      </p:sp>
      <p:sp>
        <p:nvSpPr>
          <p:cNvPr id="61449" name="Rectangle 11"/>
          <p:cNvSpPr>
            <a:spLocks/>
          </p:cNvSpPr>
          <p:nvPr/>
        </p:nvSpPr>
        <p:spPr bwMode="auto">
          <a:xfrm>
            <a:off x="692150" y="4743450"/>
            <a:ext cx="8375650" cy="328613"/>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2400">
                <a:latin typeface="Calibri" pitchFamily="34" charset="0"/>
              </a:rPr>
              <a:t>Number of states:			93,312</a:t>
            </a:r>
            <a:endParaRPr lang="en-GB" sz="2400">
              <a:latin typeface="Calibri" pitchFamily="34" charset="0"/>
            </a:endParaRPr>
          </a:p>
        </p:txBody>
      </p:sp>
      <p:sp>
        <p:nvSpPr>
          <p:cNvPr id="61450" name="Rectangle 12"/>
          <p:cNvSpPr>
            <a:spLocks/>
          </p:cNvSpPr>
          <p:nvPr/>
        </p:nvSpPr>
        <p:spPr bwMode="auto">
          <a:xfrm>
            <a:off x="692150" y="5486400"/>
            <a:ext cx="8375650" cy="438150"/>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pPr>
            <a:r>
              <a:rPr lang="en-US" sz="3200">
                <a:latin typeface="Calibri" pitchFamily="34" charset="0"/>
              </a:rPr>
              <a:t>Reduction in complexity:  99.57%</a:t>
            </a:r>
            <a:endParaRPr lang="en-GB" sz="3200">
              <a:latin typeface="Calibri" pitchFamily="34"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Looking at it another way…</a:t>
            </a:r>
            <a:endParaRPr lang="en-GB" smtClean="0">
              <a:ln>
                <a:noFill/>
              </a:ln>
            </a:endParaRPr>
          </a:p>
        </p:txBody>
      </p:sp>
      <p:sp>
        <p:nvSpPr>
          <p:cNvPr id="63490" name="Rectangle 4"/>
          <p:cNvSpPr>
            <a:spLocks noChangeArrowheads="1"/>
          </p:cNvSpPr>
          <p:nvPr/>
        </p:nvSpPr>
        <p:spPr bwMode="auto">
          <a:xfrm>
            <a:off x="609600" y="1219200"/>
            <a:ext cx="3352800" cy="4800600"/>
          </a:xfrm>
          <a:prstGeom prst="rect">
            <a:avLst/>
          </a:prstGeom>
          <a:solidFill>
            <a:schemeClr val="accent1"/>
          </a:solidFill>
          <a:ln w="9525">
            <a:solidFill>
              <a:schemeClr val="tx1"/>
            </a:solidFill>
            <a:miter lim="800000"/>
            <a:headEnd/>
            <a:tailEnd/>
          </a:ln>
        </p:spPr>
        <p:txBody>
          <a:bodyPr wrap="none" anchor="ctr"/>
          <a:lstStyle/>
          <a:p>
            <a:pPr algn="ctr" defTabSz="914400"/>
            <a:endParaRPr lang="en-GB" sz="1800"/>
          </a:p>
        </p:txBody>
      </p:sp>
      <p:sp>
        <p:nvSpPr>
          <p:cNvPr id="63491" name="Rectangle 5"/>
          <p:cNvSpPr>
            <a:spLocks noChangeArrowheads="1"/>
          </p:cNvSpPr>
          <p:nvPr/>
        </p:nvSpPr>
        <p:spPr bwMode="auto">
          <a:xfrm>
            <a:off x="4267200" y="1219200"/>
            <a:ext cx="4191000" cy="4800600"/>
          </a:xfrm>
          <a:prstGeom prst="rect">
            <a:avLst/>
          </a:prstGeom>
          <a:solidFill>
            <a:schemeClr val="accent1"/>
          </a:solidFill>
          <a:ln w="9525">
            <a:solidFill>
              <a:schemeClr val="tx1"/>
            </a:solidFill>
            <a:miter lim="800000"/>
            <a:headEnd/>
            <a:tailEnd/>
          </a:ln>
        </p:spPr>
        <p:txBody>
          <a:bodyPr wrap="none" anchor="ctr"/>
          <a:lstStyle/>
          <a:p>
            <a:pPr algn="ctr" defTabSz="914400"/>
            <a:endParaRPr lang="en-GB" sz="1800"/>
          </a:p>
        </p:txBody>
      </p:sp>
      <p:sp>
        <p:nvSpPr>
          <p:cNvPr id="63492" name="Text Box 6"/>
          <p:cNvSpPr txBox="1">
            <a:spLocks noChangeArrowheads="1"/>
          </p:cNvSpPr>
          <p:nvPr/>
        </p:nvSpPr>
        <p:spPr bwMode="auto">
          <a:xfrm>
            <a:off x="685800" y="1371600"/>
            <a:ext cx="3232150" cy="641350"/>
          </a:xfrm>
          <a:prstGeom prst="rect">
            <a:avLst/>
          </a:prstGeom>
          <a:noFill/>
          <a:ln w="9525">
            <a:noFill/>
            <a:miter lim="800000"/>
            <a:headEnd/>
            <a:tailEnd/>
          </a:ln>
        </p:spPr>
        <p:txBody>
          <a:bodyPr wrap="none">
            <a:spAutoFit/>
          </a:bodyPr>
          <a:lstStyle/>
          <a:p>
            <a:pPr defTabSz="914400"/>
            <a:r>
              <a:rPr lang="en-US" sz="1800" b="1">
                <a:solidFill>
                  <a:schemeClr val="bg1"/>
                </a:solidFill>
              </a:rPr>
              <a:t>1 Bucket / 2 Dice  </a:t>
            </a:r>
          </a:p>
          <a:p>
            <a:pPr defTabSz="914400"/>
            <a:r>
              <a:rPr lang="en-US" sz="1800" b="1">
                <a:solidFill>
                  <a:schemeClr val="bg1"/>
                </a:solidFill>
              </a:rPr>
              <a:t>a.k.a. 1 autonomous system</a:t>
            </a:r>
            <a:endParaRPr lang="en-GB" sz="1800" b="1">
              <a:solidFill>
                <a:schemeClr val="bg1"/>
              </a:solidFill>
            </a:endParaRPr>
          </a:p>
        </p:txBody>
      </p:sp>
      <p:sp>
        <p:nvSpPr>
          <p:cNvPr id="63493" name="Text Box 7"/>
          <p:cNvSpPr txBox="1">
            <a:spLocks noChangeArrowheads="1"/>
          </p:cNvSpPr>
          <p:nvPr/>
        </p:nvSpPr>
        <p:spPr bwMode="auto">
          <a:xfrm>
            <a:off x="4343400" y="1371600"/>
            <a:ext cx="3359150" cy="641350"/>
          </a:xfrm>
          <a:prstGeom prst="rect">
            <a:avLst/>
          </a:prstGeom>
          <a:noFill/>
          <a:ln w="9525">
            <a:noFill/>
            <a:miter lim="800000"/>
            <a:headEnd/>
            <a:tailEnd/>
          </a:ln>
        </p:spPr>
        <p:txBody>
          <a:bodyPr wrap="none">
            <a:spAutoFit/>
          </a:bodyPr>
          <a:lstStyle/>
          <a:p>
            <a:pPr defTabSz="914400"/>
            <a:r>
              <a:rPr lang="en-US" sz="1800" b="1">
                <a:solidFill>
                  <a:schemeClr val="bg1"/>
                </a:solidFill>
              </a:rPr>
              <a:t>2 Buckets / 1 Die Each</a:t>
            </a:r>
          </a:p>
          <a:p>
            <a:pPr defTabSz="914400"/>
            <a:r>
              <a:rPr lang="en-US" sz="1800" b="1">
                <a:solidFill>
                  <a:schemeClr val="bg1"/>
                </a:solidFill>
              </a:rPr>
              <a:t>a.k.a. 2 autonomous systems</a:t>
            </a:r>
            <a:endParaRPr lang="en-GB" sz="1800" b="1">
              <a:solidFill>
                <a:schemeClr val="bg1"/>
              </a:solidFill>
            </a:endParaRPr>
          </a:p>
        </p:txBody>
      </p:sp>
      <p:sp>
        <p:nvSpPr>
          <p:cNvPr id="63494" name="Text Box 10"/>
          <p:cNvSpPr txBox="1">
            <a:spLocks noChangeArrowheads="1"/>
          </p:cNvSpPr>
          <p:nvPr/>
        </p:nvSpPr>
        <p:spPr bwMode="auto">
          <a:xfrm>
            <a:off x="685800" y="4752975"/>
            <a:ext cx="3117850" cy="1190625"/>
          </a:xfrm>
          <a:prstGeom prst="rect">
            <a:avLst/>
          </a:prstGeom>
          <a:noFill/>
          <a:ln w="9525">
            <a:noFill/>
            <a:miter lim="800000"/>
            <a:headEnd/>
            <a:tailEnd/>
          </a:ln>
        </p:spPr>
        <p:txBody>
          <a:bodyPr wrap="none">
            <a:spAutoFit/>
          </a:bodyPr>
          <a:lstStyle/>
          <a:p>
            <a:pPr defTabSz="914400"/>
            <a:r>
              <a:rPr lang="en-US" sz="1800" b="1">
                <a:solidFill>
                  <a:schemeClr val="bg1"/>
                </a:solidFill>
              </a:rPr>
              <a:t>1 Die = 6 states</a:t>
            </a:r>
          </a:p>
          <a:p>
            <a:pPr defTabSz="914400"/>
            <a:r>
              <a:rPr lang="en-US" sz="1800" b="1">
                <a:solidFill>
                  <a:schemeClr val="bg1"/>
                </a:solidFill>
              </a:rPr>
              <a:t>2 Die = 6  6 states</a:t>
            </a:r>
          </a:p>
          <a:p>
            <a:pPr defTabSz="914400"/>
            <a:endParaRPr lang="en-US" sz="1800" b="1">
              <a:solidFill>
                <a:schemeClr val="bg1"/>
              </a:solidFill>
            </a:endParaRPr>
          </a:p>
          <a:p>
            <a:pPr defTabSz="914400"/>
            <a:r>
              <a:rPr lang="en-US" sz="1800" b="1">
                <a:solidFill>
                  <a:schemeClr val="bg1"/>
                </a:solidFill>
              </a:rPr>
              <a:t>Total states this bucket: 36</a:t>
            </a:r>
            <a:endParaRPr lang="en-GB" sz="1800" b="1">
              <a:solidFill>
                <a:schemeClr val="bg1"/>
              </a:solidFill>
            </a:endParaRPr>
          </a:p>
        </p:txBody>
      </p:sp>
      <p:pic>
        <p:nvPicPr>
          <p:cNvPr id="63495" name="Picture 11"/>
          <p:cNvPicPr>
            <a:picLocks noChangeAspect="1" noChangeArrowheads="1"/>
          </p:cNvPicPr>
          <p:nvPr/>
        </p:nvPicPr>
        <p:blipFill>
          <a:blip r:embed="rId3"/>
          <a:srcRect/>
          <a:stretch>
            <a:fillRect/>
          </a:stretch>
        </p:blipFill>
        <p:spPr bwMode="auto">
          <a:xfrm>
            <a:off x="1143000" y="2209800"/>
            <a:ext cx="2195513" cy="2136775"/>
          </a:xfrm>
          <a:prstGeom prst="rect">
            <a:avLst/>
          </a:prstGeom>
          <a:noFill/>
          <a:ln w="9525">
            <a:noFill/>
            <a:miter lim="800000"/>
            <a:headEnd/>
            <a:tailEnd/>
          </a:ln>
        </p:spPr>
      </p:pic>
      <p:pic>
        <p:nvPicPr>
          <p:cNvPr id="63496" name="Picture 13"/>
          <p:cNvPicPr>
            <a:picLocks noChangeAspect="1" noChangeArrowheads="1"/>
          </p:cNvPicPr>
          <p:nvPr/>
        </p:nvPicPr>
        <p:blipFill>
          <a:blip r:embed="rId4"/>
          <a:srcRect/>
          <a:stretch>
            <a:fillRect/>
          </a:stretch>
        </p:blipFill>
        <p:spPr bwMode="auto">
          <a:xfrm>
            <a:off x="4619625" y="2514600"/>
            <a:ext cx="1171575" cy="1298575"/>
          </a:xfrm>
          <a:prstGeom prst="rect">
            <a:avLst/>
          </a:prstGeom>
          <a:noFill/>
          <a:ln w="9525">
            <a:noFill/>
            <a:miter lim="800000"/>
            <a:headEnd/>
            <a:tailEnd/>
          </a:ln>
        </p:spPr>
      </p:pic>
      <p:pic>
        <p:nvPicPr>
          <p:cNvPr id="63497" name="Picture 14"/>
          <p:cNvPicPr>
            <a:picLocks noChangeAspect="1" noChangeArrowheads="1"/>
          </p:cNvPicPr>
          <p:nvPr/>
        </p:nvPicPr>
        <p:blipFill>
          <a:blip r:embed="rId5"/>
          <a:srcRect/>
          <a:stretch>
            <a:fillRect/>
          </a:stretch>
        </p:blipFill>
        <p:spPr bwMode="auto">
          <a:xfrm>
            <a:off x="6810375" y="2481263"/>
            <a:ext cx="1190625" cy="1404937"/>
          </a:xfrm>
          <a:prstGeom prst="rect">
            <a:avLst/>
          </a:prstGeom>
          <a:noFill/>
          <a:ln w="9525">
            <a:noFill/>
            <a:miter lim="800000"/>
            <a:headEnd/>
            <a:tailEnd/>
          </a:ln>
        </p:spPr>
      </p:pic>
      <p:sp>
        <p:nvSpPr>
          <p:cNvPr id="63498" name="Line 15"/>
          <p:cNvSpPr>
            <a:spLocks noChangeShapeType="1"/>
          </p:cNvSpPr>
          <p:nvPr/>
        </p:nvSpPr>
        <p:spPr bwMode="auto">
          <a:xfrm>
            <a:off x="838200" y="2286000"/>
            <a:ext cx="304800" cy="0"/>
          </a:xfrm>
          <a:prstGeom prst="line">
            <a:avLst/>
          </a:prstGeom>
          <a:noFill/>
          <a:ln w="25400">
            <a:solidFill>
              <a:schemeClr val="tx1"/>
            </a:solidFill>
            <a:round/>
            <a:headEnd/>
            <a:tailEnd/>
          </a:ln>
        </p:spPr>
        <p:txBody>
          <a:bodyPr/>
          <a:lstStyle/>
          <a:p>
            <a:endParaRPr lang="en-US"/>
          </a:p>
        </p:txBody>
      </p:sp>
      <p:sp>
        <p:nvSpPr>
          <p:cNvPr id="63499" name="Line 16"/>
          <p:cNvSpPr>
            <a:spLocks noChangeShapeType="1"/>
          </p:cNvSpPr>
          <p:nvPr/>
        </p:nvSpPr>
        <p:spPr bwMode="auto">
          <a:xfrm>
            <a:off x="1143000" y="2286000"/>
            <a:ext cx="0" cy="2133600"/>
          </a:xfrm>
          <a:prstGeom prst="line">
            <a:avLst/>
          </a:prstGeom>
          <a:noFill/>
          <a:ln w="25400">
            <a:solidFill>
              <a:schemeClr val="tx1"/>
            </a:solidFill>
            <a:round/>
            <a:headEnd/>
            <a:tailEnd/>
          </a:ln>
        </p:spPr>
        <p:txBody>
          <a:bodyPr/>
          <a:lstStyle/>
          <a:p>
            <a:endParaRPr lang="en-US"/>
          </a:p>
        </p:txBody>
      </p:sp>
      <p:sp>
        <p:nvSpPr>
          <p:cNvPr id="63500" name="Line 17"/>
          <p:cNvSpPr>
            <a:spLocks noChangeShapeType="1"/>
          </p:cNvSpPr>
          <p:nvPr/>
        </p:nvSpPr>
        <p:spPr bwMode="auto">
          <a:xfrm>
            <a:off x="1143000" y="4419600"/>
            <a:ext cx="2209800" cy="0"/>
          </a:xfrm>
          <a:prstGeom prst="line">
            <a:avLst/>
          </a:prstGeom>
          <a:noFill/>
          <a:ln w="25400">
            <a:solidFill>
              <a:schemeClr val="tx1"/>
            </a:solidFill>
            <a:round/>
            <a:headEnd/>
            <a:tailEnd/>
          </a:ln>
        </p:spPr>
        <p:txBody>
          <a:bodyPr/>
          <a:lstStyle/>
          <a:p>
            <a:endParaRPr lang="en-US"/>
          </a:p>
        </p:txBody>
      </p:sp>
      <p:sp>
        <p:nvSpPr>
          <p:cNvPr id="63501" name="Line 20"/>
          <p:cNvSpPr>
            <a:spLocks noChangeShapeType="1"/>
          </p:cNvSpPr>
          <p:nvPr/>
        </p:nvSpPr>
        <p:spPr bwMode="auto">
          <a:xfrm>
            <a:off x="3352800" y="2286000"/>
            <a:ext cx="0" cy="2133600"/>
          </a:xfrm>
          <a:prstGeom prst="line">
            <a:avLst/>
          </a:prstGeom>
          <a:noFill/>
          <a:ln w="25400">
            <a:solidFill>
              <a:schemeClr val="tx1"/>
            </a:solidFill>
            <a:round/>
            <a:headEnd/>
            <a:tailEnd/>
          </a:ln>
        </p:spPr>
        <p:txBody>
          <a:bodyPr/>
          <a:lstStyle/>
          <a:p>
            <a:endParaRPr lang="en-US"/>
          </a:p>
        </p:txBody>
      </p:sp>
      <p:sp>
        <p:nvSpPr>
          <p:cNvPr id="63502" name="Line 21"/>
          <p:cNvSpPr>
            <a:spLocks noChangeShapeType="1"/>
          </p:cNvSpPr>
          <p:nvPr/>
        </p:nvSpPr>
        <p:spPr bwMode="auto">
          <a:xfrm>
            <a:off x="3352800" y="2286000"/>
            <a:ext cx="304800" cy="0"/>
          </a:xfrm>
          <a:prstGeom prst="line">
            <a:avLst/>
          </a:prstGeom>
          <a:noFill/>
          <a:ln w="25400">
            <a:solidFill>
              <a:schemeClr val="tx1"/>
            </a:solidFill>
            <a:round/>
            <a:headEnd/>
            <a:tailEnd/>
          </a:ln>
        </p:spPr>
        <p:txBody>
          <a:bodyPr/>
          <a:lstStyle/>
          <a:p>
            <a:endParaRPr lang="en-US"/>
          </a:p>
        </p:txBody>
      </p:sp>
      <p:sp>
        <p:nvSpPr>
          <p:cNvPr id="63503" name="Line 22"/>
          <p:cNvSpPr>
            <a:spLocks noChangeShapeType="1"/>
          </p:cNvSpPr>
          <p:nvPr/>
        </p:nvSpPr>
        <p:spPr bwMode="auto">
          <a:xfrm>
            <a:off x="4343400" y="2286000"/>
            <a:ext cx="304800" cy="0"/>
          </a:xfrm>
          <a:prstGeom prst="line">
            <a:avLst/>
          </a:prstGeom>
          <a:noFill/>
          <a:ln w="25400">
            <a:solidFill>
              <a:schemeClr val="tx1"/>
            </a:solidFill>
            <a:round/>
            <a:headEnd/>
            <a:tailEnd/>
          </a:ln>
        </p:spPr>
        <p:txBody>
          <a:bodyPr/>
          <a:lstStyle/>
          <a:p>
            <a:endParaRPr lang="en-US"/>
          </a:p>
        </p:txBody>
      </p:sp>
      <p:sp>
        <p:nvSpPr>
          <p:cNvPr id="63504" name="Line 23"/>
          <p:cNvSpPr>
            <a:spLocks noChangeShapeType="1"/>
          </p:cNvSpPr>
          <p:nvPr/>
        </p:nvSpPr>
        <p:spPr bwMode="auto">
          <a:xfrm>
            <a:off x="4648200" y="2286000"/>
            <a:ext cx="0" cy="2133600"/>
          </a:xfrm>
          <a:prstGeom prst="line">
            <a:avLst/>
          </a:prstGeom>
          <a:noFill/>
          <a:ln w="25400">
            <a:solidFill>
              <a:schemeClr val="tx1"/>
            </a:solidFill>
            <a:round/>
            <a:headEnd/>
            <a:tailEnd/>
          </a:ln>
        </p:spPr>
        <p:txBody>
          <a:bodyPr/>
          <a:lstStyle/>
          <a:p>
            <a:endParaRPr lang="en-US"/>
          </a:p>
        </p:txBody>
      </p:sp>
      <p:sp>
        <p:nvSpPr>
          <p:cNvPr id="63505" name="Line 24"/>
          <p:cNvSpPr>
            <a:spLocks noChangeShapeType="1"/>
          </p:cNvSpPr>
          <p:nvPr/>
        </p:nvSpPr>
        <p:spPr bwMode="auto">
          <a:xfrm>
            <a:off x="5867400" y="2286000"/>
            <a:ext cx="0" cy="2133600"/>
          </a:xfrm>
          <a:prstGeom prst="line">
            <a:avLst/>
          </a:prstGeom>
          <a:noFill/>
          <a:ln w="25400">
            <a:solidFill>
              <a:schemeClr val="tx1"/>
            </a:solidFill>
            <a:round/>
            <a:headEnd/>
            <a:tailEnd/>
          </a:ln>
        </p:spPr>
        <p:txBody>
          <a:bodyPr/>
          <a:lstStyle/>
          <a:p>
            <a:endParaRPr lang="en-US"/>
          </a:p>
        </p:txBody>
      </p:sp>
      <p:sp>
        <p:nvSpPr>
          <p:cNvPr id="63506" name="Line 25"/>
          <p:cNvSpPr>
            <a:spLocks noChangeShapeType="1"/>
          </p:cNvSpPr>
          <p:nvPr/>
        </p:nvSpPr>
        <p:spPr bwMode="auto">
          <a:xfrm>
            <a:off x="5867400" y="2286000"/>
            <a:ext cx="304800" cy="0"/>
          </a:xfrm>
          <a:prstGeom prst="line">
            <a:avLst/>
          </a:prstGeom>
          <a:noFill/>
          <a:ln w="25400">
            <a:solidFill>
              <a:schemeClr val="tx1"/>
            </a:solidFill>
            <a:round/>
            <a:headEnd/>
            <a:tailEnd/>
          </a:ln>
        </p:spPr>
        <p:txBody>
          <a:bodyPr/>
          <a:lstStyle/>
          <a:p>
            <a:endParaRPr lang="en-US"/>
          </a:p>
        </p:txBody>
      </p:sp>
      <p:sp>
        <p:nvSpPr>
          <p:cNvPr id="63507" name="Line 26"/>
          <p:cNvSpPr>
            <a:spLocks noChangeShapeType="1"/>
          </p:cNvSpPr>
          <p:nvPr/>
        </p:nvSpPr>
        <p:spPr bwMode="auto">
          <a:xfrm>
            <a:off x="8001000" y="2286000"/>
            <a:ext cx="0" cy="2133600"/>
          </a:xfrm>
          <a:prstGeom prst="line">
            <a:avLst/>
          </a:prstGeom>
          <a:noFill/>
          <a:ln w="25400">
            <a:solidFill>
              <a:schemeClr val="tx1"/>
            </a:solidFill>
            <a:round/>
            <a:headEnd/>
            <a:tailEnd/>
          </a:ln>
        </p:spPr>
        <p:txBody>
          <a:bodyPr/>
          <a:lstStyle/>
          <a:p>
            <a:endParaRPr lang="en-US"/>
          </a:p>
        </p:txBody>
      </p:sp>
      <p:sp>
        <p:nvSpPr>
          <p:cNvPr id="63508" name="Line 27"/>
          <p:cNvSpPr>
            <a:spLocks noChangeShapeType="1"/>
          </p:cNvSpPr>
          <p:nvPr/>
        </p:nvSpPr>
        <p:spPr bwMode="auto">
          <a:xfrm>
            <a:off x="8001000" y="2286000"/>
            <a:ext cx="304800" cy="0"/>
          </a:xfrm>
          <a:prstGeom prst="line">
            <a:avLst/>
          </a:prstGeom>
          <a:noFill/>
          <a:ln w="25400">
            <a:solidFill>
              <a:schemeClr val="tx1"/>
            </a:solidFill>
            <a:round/>
            <a:headEnd/>
            <a:tailEnd/>
          </a:ln>
        </p:spPr>
        <p:txBody>
          <a:bodyPr/>
          <a:lstStyle/>
          <a:p>
            <a:endParaRPr lang="en-US"/>
          </a:p>
        </p:txBody>
      </p:sp>
      <p:sp>
        <p:nvSpPr>
          <p:cNvPr id="63509" name="Line 28"/>
          <p:cNvSpPr>
            <a:spLocks noChangeShapeType="1"/>
          </p:cNvSpPr>
          <p:nvPr/>
        </p:nvSpPr>
        <p:spPr bwMode="auto">
          <a:xfrm>
            <a:off x="6477000" y="2286000"/>
            <a:ext cx="304800" cy="0"/>
          </a:xfrm>
          <a:prstGeom prst="line">
            <a:avLst/>
          </a:prstGeom>
          <a:noFill/>
          <a:ln w="25400">
            <a:solidFill>
              <a:schemeClr val="tx1"/>
            </a:solidFill>
            <a:round/>
            <a:headEnd/>
            <a:tailEnd/>
          </a:ln>
        </p:spPr>
        <p:txBody>
          <a:bodyPr/>
          <a:lstStyle/>
          <a:p>
            <a:endParaRPr lang="en-US"/>
          </a:p>
        </p:txBody>
      </p:sp>
      <p:sp>
        <p:nvSpPr>
          <p:cNvPr id="63510" name="Line 29"/>
          <p:cNvSpPr>
            <a:spLocks noChangeShapeType="1"/>
          </p:cNvSpPr>
          <p:nvPr/>
        </p:nvSpPr>
        <p:spPr bwMode="auto">
          <a:xfrm>
            <a:off x="6781800" y="2286000"/>
            <a:ext cx="0" cy="2133600"/>
          </a:xfrm>
          <a:prstGeom prst="line">
            <a:avLst/>
          </a:prstGeom>
          <a:noFill/>
          <a:ln w="25400">
            <a:solidFill>
              <a:schemeClr val="tx1"/>
            </a:solidFill>
            <a:round/>
            <a:headEnd/>
            <a:tailEnd/>
          </a:ln>
        </p:spPr>
        <p:txBody>
          <a:bodyPr/>
          <a:lstStyle/>
          <a:p>
            <a:endParaRPr lang="en-US"/>
          </a:p>
        </p:txBody>
      </p:sp>
      <p:sp>
        <p:nvSpPr>
          <p:cNvPr id="63511" name="Line 30"/>
          <p:cNvSpPr>
            <a:spLocks noChangeShapeType="1"/>
          </p:cNvSpPr>
          <p:nvPr/>
        </p:nvSpPr>
        <p:spPr bwMode="auto">
          <a:xfrm>
            <a:off x="4648200" y="4419600"/>
            <a:ext cx="1219200" cy="0"/>
          </a:xfrm>
          <a:prstGeom prst="line">
            <a:avLst/>
          </a:prstGeom>
          <a:noFill/>
          <a:ln w="9525">
            <a:solidFill>
              <a:schemeClr val="tx1"/>
            </a:solidFill>
            <a:round/>
            <a:headEnd/>
            <a:tailEnd/>
          </a:ln>
        </p:spPr>
        <p:txBody>
          <a:bodyPr/>
          <a:lstStyle/>
          <a:p>
            <a:endParaRPr lang="en-US"/>
          </a:p>
        </p:txBody>
      </p:sp>
      <p:sp>
        <p:nvSpPr>
          <p:cNvPr id="63512" name="Line 31"/>
          <p:cNvSpPr>
            <a:spLocks noChangeShapeType="1"/>
          </p:cNvSpPr>
          <p:nvPr/>
        </p:nvSpPr>
        <p:spPr bwMode="auto">
          <a:xfrm>
            <a:off x="6781800" y="4419600"/>
            <a:ext cx="1219200" cy="0"/>
          </a:xfrm>
          <a:prstGeom prst="line">
            <a:avLst/>
          </a:prstGeom>
          <a:noFill/>
          <a:ln w="9525">
            <a:solidFill>
              <a:schemeClr val="tx1"/>
            </a:solidFill>
            <a:round/>
            <a:headEnd/>
            <a:tailEnd/>
          </a:ln>
        </p:spPr>
        <p:txBody>
          <a:bodyPr/>
          <a:lstStyle/>
          <a:p>
            <a:endParaRPr lang="en-US"/>
          </a:p>
        </p:txBody>
      </p:sp>
      <p:sp>
        <p:nvSpPr>
          <p:cNvPr id="63513" name="Text Box 32"/>
          <p:cNvSpPr txBox="1">
            <a:spLocks noChangeArrowheads="1"/>
          </p:cNvSpPr>
          <p:nvPr/>
        </p:nvSpPr>
        <p:spPr bwMode="auto">
          <a:xfrm>
            <a:off x="4343400" y="4572000"/>
            <a:ext cx="1841500" cy="366713"/>
          </a:xfrm>
          <a:prstGeom prst="rect">
            <a:avLst/>
          </a:prstGeom>
          <a:noFill/>
          <a:ln w="9525">
            <a:noFill/>
            <a:miter lim="800000"/>
            <a:headEnd/>
            <a:tailEnd/>
          </a:ln>
        </p:spPr>
        <p:txBody>
          <a:bodyPr wrap="none">
            <a:spAutoFit/>
          </a:bodyPr>
          <a:lstStyle/>
          <a:p>
            <a:pPr defTabSz="914400"/>
            <a:r>
              <a:rPr lang="en-US" sz="1800" b="1">
                <a:solidFill>
                  <a:schemeClr val="bg1"/>
                </a:solidFill>
              </a:rPr>
              <a:t>1 Die = 6 states</a:t>
            </a:r>
          </a:p>
        </p:txBody>
      </p:sp>
      <p:sp>
        <p:nvSpPr>
          <p:cNvPr id="63514" name="Text Box 33"/>
          <p:cNvSpPr txBox="1">
            <a:spLocks noChangeArrowheads="1"/>
          </p:cNvSpPr>
          <p:nvPr/>
        </p:nvSpPr>
        <p:spPr bwMode="auto">
          <a:xfrm>
            <a:off x="6477000" y="4572000"/>
            <a:ext cx="1841500" cy="366713"/>
          </a:xfrm>
          <a:prstGeom prst="rect">
            <a:avLst/>
          </a:prstGeom>
          <a:noFill/>
          <a:ln w="9525">
            <a:noFill/>
            <a:miter lim="800000"/>
            <a:headEnd/>
            <a:tailEnd/>
          </a:ln>
        </p:spPr>
        <p:txBody>
          <a:bodyPr wrap="none">
            <a:spAutoFit/>
          </a:bodyPr>
          <a:lstStyle/>
          <a:p>
            <a:pPr defTabSz="914400"/>
            <a:r>
              <a:rPr lang="en-US" sz="1800" b="1">
                <a:solidFill>
                  <a:schemeClr val="bg1"/>
                </a:solidFill>
              </a:rPr>
              <a:t>1 Die = 6 states</a:t>
            </a:r>
          </a:p>
        </p:txBody>
      </p:sp>
      <p:sp>
        <p:nvSpPr>
          <p:cNvPr id="63515" name="Text Box 34"/>
          <p:cNvSpPr txBox="1">
            <a:spLocks noChangeArrowheads="1"/>
          </p:cNvSpPr>
          <p:nvPr/>
        </p:nvSpPr>
        <p:spPr bwMode="auto">
          <a:xfrm>
            <a:off x="4349750" y="5576888"/>
            <a:ext cx="3333750" cy="366712"/>
          </a:xfrm>
          <a:prstGeom prst="rect">
            <a:avLst/>
          </a:prstGeom>
          <a:noFill/>
          <a:ln w="9525">
            <a:noFill/>
            <a:miter lim="800000"/>
            <a:headEnd/>
            <a:tailEnd/>
          </a:ln>
        </p:spPr>
        <p:txBody>
          <a:bodyPr wrap="none">
            <a:spAutoFit/>
          </a:bodyPr>
          <a:lstStyle/>
          <a:p>
            <a:pPr defTabSz="914400"/>
            <a:r>
              <a:rPr lang="en-US" sz="1800" b="1">
                <a:solidFill>
                  <a:schemeClr val="bg1"/>
                </a:solidFill>
              </a:rPr>
              <a:t>Total states for 2 buckets: 12</a:t>
            </a:r>
            <a:endParaRPr lang="en-GB" sz="1800" b="1">
              <a:solidFill>
                <a:schemeClr val="bg1"/>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bwMode="auto">
          <a:xfrm>
            <a:off x="381000" y="228600"/>
            <a:ext cx="8375650" cy="658813"/>
          </a:xfrm>
        </p:spPr>
        <p:txBody>
          <a:bodyPr numCol="1" anchorCtr="0" compatLnSpc="1">
            <a:prstTxWarp prst="textNoShape">
              <a:avLst/>
            </a:prstTxWarp>
          </a:bodyPr>
          <a:lstStyle/>
          <a:p>
            <a:pPr>
              <a:defRPr/>
            </a:pPr>
            <a:r>
              <a:rPr smtClean="0">
                <a:ln>
                  <a:noFill/>
                </a:ln>
                <a:solidFill>
                  <a:schemeClr val="tx2"/>
                </a:solidFill>
              </a:rPr>
              <a:t>And now with 12 variables…</a:t>
            </a:r>
            <a:endParaRPr lang="en-GB" smtClean="0">
              <a:ln>
                <a:noFill/>
              </a:ln>
              <a:solidFill>
                <a:schemeClr val="tx2"/>
              </a:solidFill>
            </a:endParaRPr>
          </a:p>
        </p:txBody>
      </p:sp>
      <p:sp>
        <p:nvSpPr>
          <p:cNvPr id="65538" name="Rectangle 3"/>
          <p:cNvSpPr>
            <a:spLocks noChangeArrowheads="1"/>
          </p:cNvSpPr>
          <p:nvPr/>
        </p:nvSpPr>
        <p:spPr bwMode="auto">
          <a:xfrm>
            <a:off x="228600" y="1219200"/>
            <a:ext cx="2743200" cy="4800600"/>
          </a:xfrm>
          <a:prstGeom prst="rect">
            <a:avLst/>
          </a:prstGeom>
          <a:solidFill>
            <a:schemeClr val="accent1"/>
          </a:solidFill>
          <a:ln w="9525">
            <a:solidFill>
              <a:schemeClr val="tx1"/>
            </a:solidFill>
            <a:miter lim="800000"/>
            <a:headEnd/>
            <a:tailEnd/>
          </a:ln>
        </p:spPr>
        <p:txBody>
          <a:bodyPr wrap="none" anchor="ctr"/>
          <a:lstStyle/>
          <a:p>
            <a:pPr algn="ctr" defTabSz="914400"/>
            <a:endParaRPr lang="en-GB" sz="1800"/>
          </a:p>
        </p:txBody>
      </p:sp>
      <p:sp>
        <p:nvSpPr>
          <p:cNvPr id="65539" name="Rectangle 4"/>
          <p:cNvSpPr>
            <a:spLocks noChangeArrowheads="1"/>
          </p:cNvSpPr>
          <p:nvPr/>
        </p:nvSpPr>
        <p:spPr bwMode="auto">
          <a:xfrm>
            <a:off x="3124200" y="1219200"/>
            <a:ext cx="2895600" cy="4800600"/>
          </a:xfrm>
          <a:prstGeom prst="rect">
            <a:avLst/>
          </a:prstGeom>
          <a:solidFill>
            <a:schemeClr val="accent1"/>
          </a:solidFill>
          <a:ln w="9525">
            <a:solidFill>
              <a:schemeClr val="tx1"/>
            </a:solidFill>
            <a:miter lim="800000"/>
            <a:headEnd/>
            <a:tailEnd/>
          </a:ln>
        </p:spPr>
        <p:txBody>
          <a:bodyPr wrap="none" anchor="ctr"/>
          <a:lstStyle/>
          <a:p>
            <a:pPr algn="ctr" defTabSz="914400"/>
            <a:endParaRPr lang="en-GB" sz="1800"/>
          </a:p>
        </p:txBody>
      </p:sp>
      <p:sp>
        <p:nvSpPr>
          <p:cNvPr id="65540" name="Text Box 5"/>
          <p:cNvSpPr txBox="1">
            <a:spLocks noChangeArrowheads="1"/>
          </p:cNvSpPr>
          <p:nvPr/>
        </p:nvSpPr>
        <p:spPr bwMode="auto">
          <a:xfrm>
            <a:off x="304800" y="1371600"/>
            <a:ext cx="2254250" cy="366713"/>
          </a:xfrm>
          <a:prstGeom prst="rect">
            <a:avLst/>
          </a:prstGeom>
          <a:noFill/>
          <a:ln w="9525">
            <a:noFill/>
            <a:miter lim="800000"/>
            <a:headEnd/>
            <a:tailEnd/>
          </a:ln>
        </p:spPr>
        <p:txBody>
          <a:bodyPr wrap="none">
            <a:spAutoFit/>
          </a:bodyPr>
          <a:lstStyle/>
          <a:p>
            <a:pPr defTabSz="914400"/>
            <a:r>
              <a:rPr lang="en-US" sz="1800" b="1">
                <a:solidFill>
                  <a:schemeClr val="bg1"/>
                </a:solidFill>
              </a:rPr>
              <a:t>1 Bucket / 12 Dice  </a:t>
            </a:r>
            <a:endParaRPr lang="en-GB" sz="1800" b="1">
              <a:solidFill>
                <a:schemeClr val="bg1"/>
              </a:solidFill>
            </a:endParaRPr>
          </a:p>
        </p:txBody>
      </p:sp>
      <p:sp>
        <p:nvSpPr>
          <p:cNvPr id="65541" name="Text Box 6"/>
          <p:cNvSpPr txBox="1">
            <a:spLocks noChangeArrowheads="1"/>
          </p:cNvSpPr>
          <p:nvPr/>
        </p:nvSpPr>
        <p:spPr bwMode="auto">
          <a:xfrm>
            <a:off x="3200400" y="1371600"/>
            <a:ext cx="2609850" cy="366713"/>
          </a:xfrm>
          <a:prstGeom prst="rect">
            <a:avLst/>
          </a:prstGeom>
          <a:noFill/>
          <a:ln w="9525">
            <a:noFill/>
            <a:miter lim="800000"/>
            <a:headEnd/>
            <a:tailEnd/>
          </a:ln>
        </p:spPr>
        <p:txBody>
          <a:bodyPr wrap="none">
            <a:spAutoFit/>
          </a:bodyPr>
          <a:lstStyle/>
          <a:p>
            <a:pPr defTabSz="914400"/>
            <a:r>
              <a:rPr lang="en-US" sz="1800" b="1">
                <a:solidFill>
                  <a:schemeClr val="bg1"/>
                </a:solidFill>
              </a:rPr>
              <a:t>2 Buckets / 6 Die Each</a:t>
            </a:r>
          </a:p>
        </p:txBody>
      </p:sp>
      <p:sp>
        <p:nvSpPr>
          <p:cNvPr id="65542" name="Text Box 7"/>
          <p:cNvSpPr txBox="1">
            <a:spLocks noChangeArrowheads="1"/>
          </p:cNvSpPr>
          <p:nvPr/>
        </p:nvSpPr>
        <p:spPr bwMode="auto">
          <a:xfrm>
            <a:off x="228600" y="4419600"/>
            <a:ext cx="1841500" cy="1465263"/>
          </a:xfrm>
          <a:prstGeom prst="rect">
            <a:avLst/>
          </a:prstGeom>
          <a:noFill/>
          <a:ln w="9525">
            <a:noFill/>
            <a:miter lim="800000"/>
            <a:headEnd/>
            <a:tailEnd/>
          </a:ln>
        </p:spPr>
        <p:txBody>
          <a:bodyPr wrap="none">
            <a:spAutoFit/>
          </a:bodyPr>
          <a:lstStyle/>
          <a:p>
            <a:pPr defTabSz="914400"/>
            <a:r>
              <a:rPr lang="en-US" sz="1800" b="1">
                <a:solidFill>
                  <a:schemeClr val="bg1"/>
                </a:solidFill>
              </a:rPr>
              <a:t>1 Die = 6 states</a:t>
            </a:r>
          </a:p>
          <a:p>
            <a:pPr defTabSz="914400"/>
            <a:r>
              <a:rPr lang="en-US" sz="1800" b="1">
                <a:solidFill>
                  <a:schemeClr val="bg1"/>
                </a:solidFill>
              </a:rPr>
              <a:t>12 Die = 6</a:t>
            </a:r>
            <a:r>
              <a:rPr lang="en-US" sz="1800" baseline="30000">
                <a:solidFill>
                  <a:schemeClr val="bg1"/>
                </a:solidFill>
              </a:rPr>
              <a:t>12</a:t>
            </a:r>
            <a:endParaRPr lang="en-US" sz="1800">
              <a:solidFill>
                <a:schemeClr val="bg1"/>
              </a:solidFill>
            </a:endParaRPr>
          </a:p>
          <a:p>
            <a:pPr defTabSz="914400"/>
            <a:endParaRPr lang="en-US" sz="1800" b="1">
              <a:solidFill>
                <a:schemeClr val="bg1"/>
              </a:solidFill>
            </a:endParaRPr>
          </a:p>
          <a:p>
            <a:pPr defTabSz="914400"/>
            <a:r>
              <a:rPr lang="en-US" sz="1800" b="1">
                <a:solidFill>
                  <a:schemeClr val="bg1"/>
                </a:solidFill>
              </a:rPr>
              <a:t>Total states: </a:t>
            </a:r>
          </a:p>
          <a:p>
            <a:pPr defTabSz="914400"/>
            <a:r>
              <a:rPr lang="en-US" sz="1800" b="1">
                <a:solidFill>
                  <a:schemeClr val="bg1"/>
                </a:solidFill>
              </a:rPr>
              <a:t>2,176,782,336</a:t>
            </a:r>
            <a:endParaRPr lang="en-GB" sz="1800" b="1">
              <a:solidFill>
                <a:schemeClr val="bg1"/>
              </a:solidFill>
            </a:endParaRPr>
          </a:p>
        </p:txBody>
      </p:sp>
      <p:pic>
        <p:nvPicPr>
          <p:cNvPr id="65543" name="Picture 8"/>
          <p:cNvPicPr>
            <a:picLocks noChangeAspect="1" noChangeArrowheads="1"/>
          </p:cNvPicPr>
          <p:nvPr/>
        </p:nvPicPr>
        <p:blipFill>
          <a:blip r:embed="rId3"/>
          <a:srcRect/>
          <a:stretch>
            <a:fillRect/>
          </a:stretch>
        </p:blipFill>
        <p:spPr bwMode="auto">
          <a:xfrm>
            <a:off x="381000" y="1905000"/>
            <a:ext cx="838200" cy="815975"/>
          </a:xfrm>
          <a:prstGeom prst="rect">
            <a:avLst/>
          </a:prstGeom>
          <a:noFill/>
          <a:ln w="9525">
            <a:noFill/>
            <a:miter lim="800000"/>
            <a:headEnd/>
            <a:tailEnd/>
          </a:ln>
        </p:spPr>
      </p:pic>
      <p:sp>
        <p:nvSpPr>
          <p:cNvPr id="65544" name="Line 12"/>
          <p:cNvSpPr>
            <a:spLocks noChangeShapeType="1"/>
          </p:cNvSpPr>
          <p:nvPr/>
        </p:nvSpPr>
        <p:spPr bwMode="auto">
          <a:xfrm>
            <a:off x="381000" y="2133600"/>
            <a:ext cx="0" cy="2133600"/>
          </a:xfrm>
          <a:prstGeom prst="line">
            <a:avLst/>
          </a:prstGeom>
          <a:noFill/>
          <a:ln w="25400">
            <a:solidFill>
              <a:schemeClr val="tx1"/>
            </a:solidFill>
            <a:round/>
            <a:headEnd/>
            <a:tailEnd/>
          </a:ln>
        </p:spPr>
        <p:txBody>
          <a:bodyPr/>
          <a:lstStyle/>
          <a:p>
            <a:endParaRPr lang="en-US"/>
          </a:p>
        </p:txBody>
      </p:sp>
      <p:sp>
        <p:nvSpPr>
          <p:cNvPr id="65545" name="Line 13"/>
          <p:cNvSpPr>
            <a:spLocks noChangeShapeType="1"/>
          </p:cNvSpPr>
          <p:nvPr/>
        </p:nvSpPr>
        <p:spPr bwMode="auto">
          <a:xfrm>
            <a:off x="381000" y="4267200"/>
            <a:ext cx="2209800" cy="0"/>
          </a:xfrm>
          <a:prstGeom prst="line">
            <a:avLst/>
          </a:prstGeom>
          <a:noFill/>
          <a:ln w="25400">
            <a:solidFill>
              <a:schemeClr val="tx1"/>
            </a:solidFill>
            <a:round/>
            <a:headEnd/>
            <a:tailEnd/>
          </a:ln>
        </p:spPr>
        <p:txBody>
          <a:bodyPr/>
          <a:lstStyle/>
          <a:p>
            <a:endParaRPr lang="en-US"/>
          </a:p>
        </p:txBody>
      </p:sp>
      <p:sp>
        <p:nvSpPr>
          <p:cNvPr id="65546" name="Line 14"/>
          <p:cNvSpPr>
            <a:spLocks noChangeShapeType="1"/>
          </p:cNvSpPr>
          <p:nvPr/>
        </p:nvSpPr>
        <p:spPr bwMode="auto">
          <a:xfrm>
            <a:off x="2590800" y="2133600"/>
            <a:ext cx="0" cy="2133600"/>
          </a:xfrm>
          <a:prstGeom prst="line">
            <a:avLst/>
          </a:prstGeom>
          <a:noFill/>
          <a:ln w="25400">
            <a:solidFill>
              <a:schemeClr val="tx1"/>
            </a:solidFill>
            <a:round/>
            <a:headEnd/>
            <a:tailEnd/>
          </a:ln>
        </p:spPr>
        <p:txBody>
          <a:bodyPr/>
          <a:lstStyle/>
          <a:p>
            <a:endParaRPr lang="en-US"/>
          </a:p>
        </p:txBody>
      </p:sp>
      <p:sp>
        <p:nvSpPr>
          <p:cNvPr id="65547" name="Line 17"/>
          <p:cNvSpPr>
            <a:spLocks noChangeShapeType="1"/>
          </p:cNvSpPr>
          <p:nvPr/>
        </p:nvSpPr>
        <p:spPr bwMode="auto">
          <a:xfrm>
            <a:off x="3263900" y="2133600"/>
            <a:ext cx="0" cy="2133600"/>
          </a:xfrm>
          <a:prstGeom prst="line">
            <a:avLst/>
          </a:prstGeom>
          <a:noFill/>
          <a:ln w="25400">
            <a:solidFill>
              <a:schemeClr val="tx1"/>
            </a:solidFill>
            <a:round/>
            <a:headEnd/>
            <a:tailEnd/>
          </a:ln>
        </p:spPr>
        <p:txBody>
          <a:bodyPr/>
          <a:lstStyle/>
          <a:p>
            <a:endParaRPr lang="en-US"/>
          </a:p>
        </p:txBody>
      </p:sp>
      <p:sp>
        <p:nvSpPr>
          <p:cNvPr id="65548" name="Line 18"/>
          <p:cNvSpPr>
            <a:spLocks noChangeShapeType="1"/>
          </p:cNvSpPr>
          <p:nvPr/>
        </p:nvSpPr>
        <p:spPr bwMode="auto">
          <a:xfrm>
            <a:off x="4495800" y="2133600"/>
            <a:ext cx="0" cy="2133600"/>
          </a:xfrm>
          <a:prstGeom prst="line">
            <a:avLst/>
          </a:prstGeom>
          <a:noFill/>
          <a:ln w="25400">
            <a:solidFill>
              <a:schemeClr val="tx1"/>
            </a:solidFill>
            <a:round/>
            <a:headEnd/>
            <a:tailEnd/>
          </a:ln>
        </p:spPr>
        <p:txBody>
          <a:bodyPr/>
          <a:lstStyle/>
          <a:p>
            <a:endParaRPr lang="en-US"/>
          </a:p>
        </p:txBody>
      </p:sp>
      <p:sp>
        <p:nvSpPr>
          <p:cNvPr id="65549" name="Line 20"/>
          <p:cNvSpPr>
            <a:spLocks noChangeShapeType="1"/>
          </p:cNvSpPr>
          <p:nvPr/>
        </p:nvSpPr>
        <p:spPr bwMode="auto">
          <a:xfrm>
            <a:off x="5867400" y="2133600"/>
            <a:ext cx="0" cy="2133600"/>
          </a:xfrm>
          <a:prstGeom prst="line">
            <a:avLst/>
          </a:prstGeom>
          <a:noFill/>
          <a:ln w="25400">
            <a:solidFill>
              <a:schemeClr val="tx1"/>
            </a:solidFill>
            <a:round/>
            <a:headEnd/>
            <a:tailEnd/>
          </a:ln>
        </p:spPr>
        <p:txBody>
          <a:bodyPr/>
          <a:lstStyle/>
          <a:p>
            <a:endParaRPr lang="en-US"/>
          </a:p>
        </p:txBody>
      </p:sp>
      <p:sp>
        <p:nvSpPr>
          <p:cNvPr id="65550" name="Line 23"/>
          <p:cNvSpPr>
            <a:spLocks noChangeShapeType="1"/>
          </p:cNvSpPr>
          <p:nvPr/>
        </p:nvSpPr>
        <p:spPr bwMode="auto">
          <a:xfrm>
            <a:off x="4648200" y="2133600"/>
            <a:ext cx="0" cy="2133600"/>
          </a:xfrm>
          <a:prstGeom prst="line">
            <a:avLst/>
          </a:prstGeom>
          <a:noFill/>
          <a:ln w="25400">
            <a:solidFill>
              <a:schemeClr val="tx1"/>
            </a:solidFill>
            <a:round/>
            <a:headEnd/>
            <a:tailEnd/>
          </a:ln>
        </p:spPr>
        <p:txBody>
          <a:bodyPr/>
          <a:lstStyle/>
          <a:p>
            <a:endParaRPr lang="en-US"/>
          </a:p>
        </p:txBody>
      </p:sp>
      <p:sp>
        <p:nvSpPr>
          <p:cNvPr id="65551" name="Line 24"/>
          <p:cNvSpPr>
            <a:spLocks noChangeShapeType="1"/>
          </p:cNvSpPr>
          <p:nvPr/>
        </p:nvSpPr>
        <p:spPr bwMode="auto">
          <a:xfrm>
            <a:off x="3263900" y="4267200"/>
            <a:ext cx="1219200" cy="0"/>
          </a:xfrm>
          <a:prstGeom prst="line">
            <a:avLst/>
          </a:prstGeom>
          <a:noFill/>
          <a:ln w="9525">
            <a:solidFill>
              <a:schemeClr val="tx1"/>
            </a:solidFill>
            <a:round/>
            <a:headEnd/>
            <a:tailEnd/>
          </a:ln>
        </p:spPr>
        <p:txBody>
          <a:bodyPr/>
          <a:lstStyle/>
          <a:p>
            <a:endParaRPr lang="en-US"/>
          </a:p>
        </p:txBody>
      </p:sp>
      <p:sp>
        <p:nvSpPr>
          <p:cNvPr id="65552" name="Line 25"/>
          <p:cNvSpPr>
            <a:spLocks noChangeShapeType="1"/>
          </p:cNvSpPr>
          <p:nvPr/>
        </p:nvSpPr>
        <p:spPr bwMode="auto">
          <a:xfrm>
            <a:off x="4648200" y="4267200"/>
            <a:ext cx="1219200" cy="0"/>
          </a:xfrm>
          <a:prstGeom prst="line">
            <a:avLst/>
          </a:prstGeom>
          <a:noFill/>
          <a:ln w="9525">
            <a:solidFill>
              <a:schemeClr val="tx1"/>
            </a:solidFill>
            <a:round/>
            <a:headEnd/>
            <a:tailEnd/>
          </a:ln>
        </p:spPr>
        <p:txBody>
          <a:bodyPr/>
          <a:lstStyle/>
          <a:p>
            <a:endParaRPr lang="en-US"/>
          </a:p>
        </p:txBody>
      </p:sp>
      <p:sp>
        <p:nvSpPr>
          <p:cNvPr id="65553" name="Text Box 26"/>
          <p:cNvSpPr txBox="1">
            <a:spLocks noChangeArrowheads="1"/>
          </p:cNvSpPr>
          <p:nvPr/>
        </p:nvSpPr>
        <p:spPr bwMode="auto">
          <a:xfrm>
            <a:off x="3200400" y="4419600"/>
            <a:ext cx="2497138" cy="641350"/>
          </a:xfrm>
          <a:prstGeom prst="rect">
            <a:avLst/>
          </a:prstGeom>
          <a:noFill/>
          <a:ln w="9525">
            <a:noFill/>
            <a:miter lim="800000"/>
            <a:headEnd/>
            <a:tailEnd/>
          </a:ln>
        </p:spPr>
        <p:txBody>
          <a:bodyPr wrap="none">
            <a:spAutoFit/>
          </a:bodyPr>
          <a:lstStyle/>
          <a:p>
            <a:pPr defTabSz="914400"/>
            <a:r>
              <a:rPr lang="en-US" sz="1800" b="1">
                <a:solidFill>
                  <a:schemeClr val="bg1"/>
                </a:solidFill>
              </a:rPr>
              <a:t>6</a:t>
            </a:r>
            <a:r>
              <a:rPr lang="en-US" sz="1800" b="1" baseline="30000">
                <a:solidFill>
                  <a:schemeClr val="bg1"/>
                </a:solidFill>
              </a:rPr>
              <a:t>6</a:t>
            </a:r>
            <a:r>
              <a:rPr lang="en-US" sz="1800" b="1">
                <a:solidFill>
                  <a:schemeClr val="bg1"/>
                </a:solidFill>
              </a:rPr>
              <a:t> = 46,656 states per</a:t>
            </a:r>
          </a:p>
          <a:p>
            <a:pPr defTabSz="914400"/>
            <a:r>
              <a:rPr lang="en-US" sz="1800" b="1">
                <a:solidFill>
                  <a:schemeClr val="bg1"/>
                </a:solidFill>
              </a:rPr>
              <a:t>        bucket</a:t>
            </a:r>
          </a:p>
        </p:txBody>
      </p:sp>
      <p:sp>
        <p:nvSpPr>
          <p:cNvPr id="65554" name="Text Box 28"/>
          <p:cNvSpPr txBox="1">
            <a:spLocks noChangeArrowheads="1"/>
          </p:cNvSpPr>
          <p:nvPr/>
        </p:nvSpPr>
        <p:spPr bwMode="auto">
          <a:xfrm>
            <a:off x="3124200" y="5257800"/>
            <a:ext cx="1530350" cy="641350"/>
          </a:xfrm>
          <a:prstGeom prst="rect">
            <a:avLst/>
          </a:prstGeom>
          <a:noFill/>
          <a:ln w="9525">
            <a:noFill/>
            <a:miter lim="800000"/>
            <a:headEnd/>
            <a:tailEnd/>
          </a:ln>
        </p:spPr>
        <p:txBody>
          <a:bodyPr wrap="none">
            <a:spAutoFit/>
          </a:bodyPr>
          <a:lstStyle/>
          <a:p>
            <a:pPr defTabSz="914400"/>
            <a:r>
              <a:rPr lang="en-US" sz="1800" b="1">
                <a:solidFill>
                  <a:schemeClr val="bg1"/>
                </a:solidFill>
              </a:rPr>
              <a:t>Total states:</a:t>
            </a:r>
          </a:p>
          <a:p>
            <a:pPr defTabSz="914400"/>
            <a:r>
              <a:rPr lang="en-US" sz="1800" b="1">
                <a:solidFill>
                  <a:schemeClr val="bg1"/>
                </a:solidFill>
              </a:rPr>
              <a:t>93,312</a:t>
            </a:r>
            <a:endParaRPr lang="en-GB" sz="1800" b="1">
              <a:solidFill>
                <a:schemeClr val="bg1"/>
              </a:solidFill>
            </a:endParaRPr>
          </a:p>
        </p:txBody>
      </p:sp>
      <p:pic>
        <p:nvPicPr>
          <p:cNvPr id="65555" name="Picture 34"/>
          <p:cNvPicPr>
            <a:picLocks noChangeAspect="1" noChangeArrowheads="1"/>
          </p:cNvPicPr>
          <p:nvPr/>
        </p:nvPicPr>
        <p:blipFill>
          <a:blip r:embed="rId3"/>
          <a:srcRect/>
          <a:stretch>
            <a:fillRect/>
          </a:stretch>
        </p:blipFill>
        <p:spPr bwMode="auto">
          <a:xfrm>
            <a:off x="1295400" y="1828800"/>
            <a:ext cx="838200" cy="815975"/>
          </a:xfrm>
          <a:prstGeom prst="rect">
            <a:avLst/>
          </a:prstGeom>
          <a:noFill/>
          <a:ln w="9525">
            <a:noFill/>
            <a:miter lim="800000"/>
            <a:headEnd/>
            <a:tailEnd/>
          </a:ln>
        </p:spPr>
      </p:pic>
      <p:pic>
        <p:nvPicPr>
          <p:cNvPr id="65556" name="Picture 35"/>
          <p:cNvPicPr>
            <a:picLocks noChangeAspect="1" noChangeArrowheads="1"/>
          </p:cNvPicPr>
          <p:nvPr/>
        </p:nvPicPr>
        <p:blipFill>
          <a:blip r:embed="rId3"/>
          <a:srcRect/>
          <a:stretch>
            <a:fillRect/>
          </a:stretch>
        </p:blipFill>
        <p:spPr bwMode="auto">
          <a:xfrm rot="-1000678">
            <a:off x="609600" y="2667000"/>
            <a:ext cx="838200" cy="815975"/>
          </a:xfrm>
          <a:prstGeom prst="rect">
            <a:avLst/>
          </a:prstGeom>
          <a:noFill/>
          <a:ln w="9525">
            <a:noFill/>
            <a:miter lim="800000"/>
            <a:headEnd/>
            <a:tailEnd/>
          </a:ln>
        </p:spPr>
      </p:pic>
      <p:pic>
        <p:nvPicPr>
          <p:cNvPr id="65557" name="Picture 36"/>
          <p:cNvPicPr>
            <a:picLocks noChangeAspect="1" noChangeArrowheads="1"/>
          </p:cNvPicPr>
          <p:nvPr/>
        </p:nvPicPr>
        <p:blipFill>
          <a:blip r:embed="rId3"/>
          <a:srcRect/>
          <a:stretch>
            <a:fillRect/>
          </a:stretch>
        </p:blipFill>
        <p:spPr bwMode="auto">
          <a:xfrm rot="-1000678">
            <a:off x="1600200" y="2689225"/>
            <a:ext cx="838200" cy="815975"/>
          </a:xfrm>
          <a:prstGeom prst="rect">
            <a:avLst/>
          </a:prstGeom>
          <a:noFill/>
          <a:ln w="9525">
            <a:noFill/>
            <a:miter lim="800000"/>
            <a:headEnd/>
            <a:tailEnd/>
          </a:ln>
        </p:spPr>
      </p:pic>
      <p:pic>
        <p:nvPicPr>
          <p:cNvPr id="65558" name="Picture 37"/>
          <p:cNvPicPr>
            <a:picLocks noChangeAspect="1" noChangeArrowheads="1"/>
          </p:cNvPicPr>
          <p:nvPr/>
        </p:nvPicPr>
        <p:blipFill>
          <a:blip r:embed="rId3"/>
          <a:srcRect/>
          <a:stretch>
            <a:fillRect/>
          </a:stretch>
        </p:blipFill>
        <p:spPr bwMode="auto">
          <a:xfrm>
            <a:off x="457200" y="3429000"/>
            <a:ext cx="838200" cy="815975"/>
          </a:xfrm>
          <a:prstGeom prst="rect">
            <a:avLst/>
          </a:prstGeom>
          <a:noFill/>
          <a:ln w="9525">
            <a:noFill/>
            <a:miter lim="800000"/>
            <a:headEnd/>
            <a:tailEnd/>
          </a:ln>
        </p:spPr>
      </p:pic>
      <p:pic>
        <p:nvPicPr>
          <p:cNvPr id="65559" name="Picture 38"/>
          <p:cNvPicPr>
            <a:picLocks noChangeAspect="1" noChangeArrowheads="1"/>
          </p:cNvPicPr>
          <p:nvPr/>
        </p:nvPicPr>
        <p:blipFill>
          <a:blip r:embed="rId3"/>
          <a:srcRect/>
          <a:stretch>
            <a:fillRect/>
          </a:stretch>
        </p:blipFill>
        <p:spPr bwMode="auto">
          <a:xfrm>
            <a:off x="1447800" y="3429000"/>
            <a:ext cx="838200" cy="815975"/>
          </a:xfrm>
          <a:prstGeom prst="rect">
            <a:avLst/>
          </a:prstGeom>
          <a:noFill/>
          <a:ln w="9525">
            <a:noFill/>
            <a:miter lim="800000"/>
            <a:headEnd/>
            <a:tailEnd/>
          </a:ln>
        </p:spPr>
      </p:pic>
      <p:pic>
        <p:nvPicPr>
          <p:cNvPr id="65560" name="Picture 39"/>
          <p:cNvPicPr>
            <a:picLocks noChangeAspect="1" noChangeArrowheads="1"/>
          </p:cNvPicPr>
          <p:nvPr/>
        </p:nvPicPr>
        <p:blipFill>
          <a:blip r:embed="rId3"/>
          <a:srcRect/>
          <a:stretch>
            <a:fillRect/>
          </a:stretch>
        </p:blipFill>
        <p:spPr bwMode="auto">
          <a:xfrm>
            <a:off x="3276600" y="1905000"/>
            <a:ext cx="838200" cy="815975"/>
          </a:xfrm>
          <a:prstGeom prst="rect">
            <a:avLst/>
          </a:prstGeom>
          <a:noFill/>
          <a:ln w="9525">
            <a:noFill/>
            <a:miter lim="800000"/>
            <a:headEnd/>
            <a:tailEnd/>
          </a:ln>
        </p:spPr>
      </p:pic>
      <p:pic>
        <p:nvPicPr>
          <p:cNvPr id="65561" name="Picture 40"/>
          <p:cNvPicPr>
            <a:picLocks noChangeAspect="1" noChangeArrowheads="1"/>
          </p:cNvPicPr>
          <p:nvPr/>
        </p:nvPicPr>
        <p:blipFill>
          <a:blip r:embed="rId3"/>
          <a:srcRect/>
          <a:stretch>
            <a:fillRect/>
          </a:stretch>
        </p:blipFill>
        <p:spPr bwMode="auto">
          <a:xfrm rot="-1000678">
            <a:off x="3505200" y="2667000"/>
            <a:ext cx="838200" cy="815975"/>
          </a:xfrm>
          <a:prstGeom prst="rect">
            <a:avLst/>
          </a:prstGeom>
          <a:noFill/>
          <a:ln w="9525">
            <a:noFill/>
            <a:miter lim="800000"/>
            <a:headEnd/>
            <a:tailEnd/>
          </a:ln>
        </p:spPr>
      </p:pic>
      <p:pic>
        <p:nvPicPr>
          <p:cNvPr id="65562" name="Picture 41"/>
          <p:cNvPicPr>
            <a:picLocks noChangeAspect="1" noChangeArrowheads="1"/>
          </p:cNvPicPr>
          <p:nvPr/>
        </p:nvPicPr>
        <p:blipFill>
          <a:blip r:embed="rId3"/>
          <a:srcRect/>
          <a:stretch>
            <a:fillRect/>
          </a:stretch>
        </p:blipFill>
        <p:spPr bwMode="auto">
          <a:xfrm>
            <a:off x="3352800" y="3429000"/>
            <a:ext cx="838200" cy="815975"/>
          </a:xfrm>
          <a:prstGeom prst="rect">
            <a:avLst/>
          </a:prstGeom>
          <a:noFill/>
          <a:ln w="9525">
            <a:noFill/>
            <a:miter lim="800000"/>
            <a:headEnd/>
            <a:tailEnd/>
          </a:ln>
        </p:spPr>
      </p:pic>
      <p:pic>
        <p:nvPicPr>
          <p:cNvPr id="65563" name="Picture 42"/>
          <p:cNvPicPr>
            <a:picLocks noChangeAspect="1" noChangeArrowheads="1"/>
          </p:cNvPicPr>
          <p:nvPr/>
        </p:nvPicPr>
        <p:blipFill>
          <a:blip r:embed="rId3"/>
          <a:srcRect/>
          <a:stretch>
            <a:fillRect/>
          </a:stretch>
        </p:blipFill>
        <p:spPr bwMode="auto">
          <a:xfrm>
            <a:off x="4737100" y="1905000"/>
            <a:ext cx="838200" cy="815975"/>
          </a:xfrm>
          <a:prstGeom prst="rect">
            <a:avLst/>
          </a:prstGeom>
          <a:noFill/>
          <a:ln w="9525">
            <a:noFill/>
            <a:miter lim="800000"/>
            <a:headEnd/>
            <a:tailEnd/>
          </a:ln>
        </p:spPr>
      </p:pic>
      <p:pic>
        <p:nvPicPr>
          <p:cNvPr id="65564" name="Picture 43"/>
          <p:cNvPicPr>
            <a:picLocks noChangeAspect="1" noChangeArrowheads="1"/>
          </p:cNvPicPr>
          <p:nvPr/>
        </p:nvPicPr>
        <p:blipFill>
          <a:blip r:embed="rId3"/>
          <a:srcRect/>
          <a:stretch>
            <a:fillRect/>
          </a:stretch>
        </p:blipFill>
        <p:spPr bwMode="auto">
          <a:xfrm rot="-1000678">
            <a:off x="4876800" y="2667000"/>
            <a:ext cx="838200" cy="815975"/>
          </a:xfrm>
          <a:prstGeom prst="rect">
            <a:avLst/>
          </a:prstGeom>
          <a:noFill/>
          <a:ln w="9525">
            <a:noFill/>
            <a:miter lim="800000"/>
            <a:headEnd/>
            <a:tailEnd/>
          </a:ln>
        </p:spPr>
      </p:pic>
      <p:pic>
        <p:nvPicPr>
          <p:cNvPr id="65565" name="Picture 44"/>
          <p:cNvPicPr>
            <a:picLocks noChangeAspect="1" noChangeArrowheads="1"/>
          </p:cNvPicPr>
          <p:nvPr/>
        </p:nvPicPr>
        <p:blipFill>
          <a:blip r:embed="rId3"/>
          <a:srcRect/>
          <a:stretch>
            <a:fillRect/>
          </a:stretch>
        </p:blipFill>
        <p:spPr bwMode="auto">
          <a:xfrm>
            <a:off x="4800600" y="3429000"/>
            <a:ext cx="838200" cy="815975"/>
          </a:xfrm>
          <a:prstGeom prst="rect">
            <a:avLst/>
          </a:prstGeom>
          <a:noFill/>
          <a:ln w="9525">
            <a:noFill/>
            <a:miter lim="800000"/>
            <a:headEnd/>
            <a:tailEnd/>
          </a:ln>
        </p:spPr>
      </p:pic>
      <p:sp>
        <p:nvSpPr>
          <p:cNvPr id="65566" name="Rectangle 46"/>
          <p:cNvSpPr>
            <a:spLocks noChangeArrowheads="1"/>
          </p:cNvSpPr>
          <p:nvPr/>
        </p:nvSpPr>
        <p:spPr bwMode="auto">
          <a:xfrm>
            <a:off x="6172200" y="1219200"/>
            <a:ext cx="2895600" cy="4800600"/>
          </a:xfrm>
          <a:prstGeom prst="rect">
            <a:avLst/>
          </a:prstGeom>
          <a:solidFill>
            <a:schemeClr val="accent1"/>
          </a:solidFill>
          <a:ln w="9525">
            <a:solidFill>
              <a:schemeClr val="tx1"/>
            </a:solidFill>
            <a:miter lim="800000"/>
            <a:headEnd/>
            <a:tailEnd/>
          </a:ln>
        </p:spPr>
        <p:txBody>
          <a:bodyPr wrap="none" anchor="ctr"/>
          <a:lstStyle/>
          <a:p>
            <a:pPr algn="ctr" defTabSz="914400"/>
            <a:endParaRPr lang="en-GB" sz="1800"/>
          </a:p>
        </p:txBody>
      </p:sp>
      <p:sp>
        <p:nvSpPr>
          <p:cNvPr id="65567" name="Text Box 47"/>
          <p:cNvSpPr txBox="1">
            <a:spLocks noChangeArrowheads="1"/>
          </p:cNvSpPr>
          <p:nvPr/>
        </p:nvSpPr>
        <p:spPr bwMode="auto">
          <a:xfrm>
            <a:off x="6248400" y="1371600"/>
            <a:ext cx="2609850" cy="366713"/>
          </a:xfrm>
          <a:prstGeom prst="rect">
            <a:avLst/>
          </a:prstGeom>
          <a:noFill/>
          <a:ln w="9525">
            <a:noFill/>
            <a:miter lim="800000"/>
            <a:headEnd/>
            <a:tailEnd/>
          </a:ln>
        </p:spPr>
        <p:txBody>
          <a:bodyPr wrap="none">
            <a:spAutoFit/>
          </a:bodyPr>
          <a:lstStyle/>
          <a:p>
            <a:pPr defTabSz="914400"/>
            <a:r>
              <a:rPr lang="en-US" sz="1800" b="1">
                <a:solidFill>
                  <a:schemeClr val="bg1"/>
                </a:solidFill>
              </a:rPr>
              <a:t>3 Buckets / 4 Die Each</a:t>
            </a:r>
          </a:p>
        </p:txBody>
      </p:sp>
      <p:sp>
        <p:nvSpPr>
          <p:cNvPr id="65568" name="Line 48"/>
          <p:cNvSpPr>
            <a:spLocks noChangeShapeType="1"/>
          </p:cNvSpPr>
          <p:nvPr/>
        </p:nvSpPr>
        <p:spPr bwMode="auto">
          <a:xfrm>
            <a:off x="6311900" y="2133600"/>
            <a:ext cx="0" cy="2133600"/>
          </a:xfrm>
          <a:prstGeom prst="line">
            <a:avLst/>
          </a:prstGeom>
          <a:noFill/>
          <a:ln w="25400">
            <a:solidFill>
              <a:schemeClr val="tx1"/>
            </a:solidFill>
            <a:round/>
            <a:headEnd/>
            <a:tailEnd/>
          </a:ln>
        </p:spPr>
        <p:txBody>
          <a:bodyPr/>
          <a:lstStyle/>
          <a:p>
            <a:endParaRPr lang="en-US"/>
          </a:p>
        </p:txBody>
      </p:sp>
      <p:sp>
        <p:nvSpPr>
          <p:cNvPr id="65569" name="Line 49"/>
          <p:cNvSpPr>
            <a:spLocks noChangeShapeType="1"/>
          </p:cNvSpPr>
          <p:nvPr/>
        </p:nvSpPr>
        <p:spPr bwMode="auto">
          <a:xfrm>
            <a:off x="7086600" y="2133600"/>
            <a:ext cx="0" cy="2133600"/>
          </a:xfrm>
          <a:prstGeom prst="line">
            <a:avLst/>
          </a:prstGeom>
          <a:noFill/>
          <a:ln w="25400">
            <a:solidFill>
              <a:schemeClr val="tx1"/>
            </a:solidFill>
            <a:round/>
            <a:headEnd/>
            <a:tailEnd/>
          </a:ln>
        </p:spPr>
        <p:txBody>
          <a:bodyPr/>
          <a:lstStyle/>
          <a:p>
            <a:endParaRPr lang="en-US"/>
          </a:p>
        </p:txBody>
      </p:sp>
      <p:sp>
        <p:nvSpPr>
          <p:cNvPr id="65570" name="Text Box 55"/>
          <p:cNvSpPr txBox="1">
            <a:spLocks noChangeArrowheads="1"/>
          </p:cNvSpPr>
          <p:nvPr/>
        </p:nvSpPr>
        <p:spPr bwMode="auto">
          <a:xfrm>
            <a:off x="6172200" y="5257800"/>
            <a:ext cx="1530350" cy="641350"/>
          </a:xfrm>
          <a:prstGeom prst="rect">
            <a:avLst/>
          </a:prstGeom>
          <a:noFill/>
          <a:ln w="9525">
            <a:noFill/>
            <a:miter lim="800000"/>
            <a:headEnd/>
            <a:tailEnd/>
          </a:ln>
        </p:spPr>
        <p:txBody>
          <a:bodyPr wrap="none">
            <a:spAutoFit/>
          </a:bodyPr>
          <a:lstStyle/>
          <a:p>
            <a:pPr defTabSz="914400"/>
            <a:r>
              <a:rPr lang="en-US" sz="1800" b="1">
                <a:solidFill>
                  <a:schemeClr val="bg1"/>
                </a:solidFill>
              </a:rPr>
              <a:t>Total states:</a:t>
            </a:r>
          </a:p>
          <a:p>
            <a:pPr defTabSz="914400"/>
            <a:r>
              <a:rPr lang="en-US" sz="1800" b="1">
                <a:solidFill>
                  <a:schemeClr val="bg1"/>
                </a:solidFill>
              </a:rPr>
              <a:t>3,888</a:t>
            </a:r>
            <a:endParaRPr lang="en-GB" sz="1800" b="1">
              <a:solidFill>
                <a:schemeClr val="bg1"/>
              </a:solidFill>
            </a:endParaRPr>
          </a:p>
        </p:txBody>
      </p:sp>
      <p:pic>
        <p:nvPicPr>
          <p:cNvPr id="65571" name="Picture 63"/>
          <p:cNvPicPr>
            <a:picLocks noChangeAspect="1" noChangeArrowheads="1"/>
          </p:cNvPicPr>
          <p:nvPr/>
        </p:nvPicPr>
        <p:blipFill>
          <a:blip r:embed="rId4"/>
          <a:srcRect/>
          <a:stretch>
            <a:fillRect/>
          </a:stretch>
        </p:blipFill>
        <p:spPr bwMode="auto">
          <a:xfrm>
            <a:off x="6400800" y="3352800"/>
            <a:ext cx="520700" cy="822325"/>
          </a:xfrm>
          <a:prstGeom prst="rect">
            <a:avLst/>
          </a:prstGeom>
          <a:noFill/>
          <a:ln w="9525">
            <a:noFill/>
            <a:miter lim="800000"/>
            <a:headEnd/>
            <a:tailEnd/>
          </a:ln>
        </p:spPr>
      </p:pic>
      <p:pic>
        <p:nvPicPr>
          <p:cNvPr id="65572" name="Picture 64"/>
          <p:cNvPicPr>
            <a:picLocks noChangeAspect="1" noChangeArrowheads="1"/>
          </p:cNvPicPr>
          <p:nvPr/>
        </p:nvPicPr>
        <p:blipFill>
          <a:blip r:embed="rId4"/>
          <a:srcRect/>
          <a:stretch>
            <a:fillRect/>
          </a:stretch>
        </p:blipFill>
        <p:spPr bwMode="auto">
          <a:xfrm>
            <a:off x="6400800" y="2286000"/>
            <a:ext cx="520700" cy="822325"/>
          </a:xfrm>
          <a:prstGeom prst="rect">
            <a:avLst/>
          </a:prstGeom>
          <a:noFill/>
          <a:ln w="9525">
            <a:noFill/>
            <a:miter lim="800000"/>
            <a:headEnd/>
            <a:tailEnd/>
          </a:ln>
        </p:spPr>
      </p:pic>
      <p:sp>
        <p:nvSpPr>
          <p:cNvPr id="65573" name="Line 65"/>
          <p:cNvSpPr>
            <a:spLocks noChangeShapeType="1"/>
          </p:cNvSpPr>
          <p:nvPr/>
        </p:nvSpPr>
        <p:spPr bwMode="auto">
          <a:xfrm>
            <a:off x="6324600" y="4267200"/>
            <a:ext cx="762000" cy="0"/>
          </a:xfrm>
          <a:prstGeom prst="line">
            <a:avLst/>
          </a:prstGeom>
          <a:noFill/>
          <a:ln w="9525">
            <a:solidFill>
              <a:schemeClr val="tx1"/>
            </a:solidFill>
            <a:round/>
            <a:headEnd/>
            <a:tailEnd/>
          </a:ln>
        </p:spPr>
        <p:txBody>
          <a:bodyPr/>
          <a:lstStyle/>
          <a:p>
            <a:endParaRPr lang="en-US"/>
          </a:p>
        </p:txBody>
      </p:sp>
      <p:sp>
        <p:nvSpPr>
          <p:cNvPr id="65574" name="Line 71"/>
          <p:cNvSpPr>
            <a:spLocks noChangeShapeType="1"/>
          </p:cNvSpPr>
          <p:nvPr/>
        </p:nvSpPr>
        <p:spPr bwMode="auto">
          <a:xfrm>
            <a:off x="7226300" y="2133600"/>
            <a:ext cx="0" cy="2133600"/>
          </a:xfrm>
          <a:prstGeom prst="line">
            <a:avLst/>
          </a:prstGeom>
          <a:noFill/>
          <a:ln w="25400">
            <a:solidFill>
              <a:schemeClr val="tx1"/>
            </a:solidFill>
            <a:round/>
            <a:headEnd/>
            <a:tailEnd/>
          </a:ln>
        </p:spPr>
        <p:txBody>
          <a:bodyPr/>
          <a:lstStyle/>
          <a:p>
            <a:endParaRPr lang="en-US"/>
          </a:p>
        </p:txBody>
      </p:sp>
      <p:sp>
        <p:nvSpPr>
          <p:cNvPr id="65575" name="Line 72"/>
          <p:cNvSpPr>
            <a:spLocks noChangeShapeType="1"/>
          </p:cNvSpPr>
          <p:nvPr/>
        </p:nvSpPr>
        <p:spPr bwMode="auto">
          <a:xfrm>
            <a:off x="8001000" y="2133600"/>
            <a:ext cx="0" cy="2133600"/>
          </a:xfrm>
          <a:prstGeom prst="line">
            <a:avLst/>
          </a:prstGeom>
          <a:noFill/>
          <a:ln w="25400">
            <a:solidFill>
              <a:schemeClr val="tx1"/>
            </a:solidFill>
            <a:round/>
            <a:headEnd/>
            <a:tailEnd/>
          </a:ln>
        </p:spPr>
        <p:txBody>
          <a:bodyPr/>
          <a:lstStyle/>
          <a:p>
            <a:endParaRPr lang="en-US"/>
          </a:p>
        </p:txBody>
      </p:sp>
      <p:pic>
        <p:nvPicPr>
          <p:cNvPr id="65576" name="Picture 73"/>
          <p:cNvPicPr>
            <a:picLocks noChangeAspect="1" noChangeArrowheads="1"/>
          </p:cNvPicPr>
          <p:nvPr/>
        </p:nvPicPr>
        <p:blipFill>
          <a:blip r:embed="rId4"/>
          <a:srcRect/>
          <a:stretch>
            <a:fillRect/>
          </a:stretch>
        </p:blipFill>
        <p:spPr bwMode="auto">
          <a:xfrm>
            <a:off x="7315200" y="3352800"/>
            <a:ext cx="520700" cy="822325"/>
          </a:xfrm>
          <a:prstGeom prst="rect">
            <a:avLst/>
          </a:prstGeom>
          <a:noFill/>
          <a:ln w="9525">
            <a:noFill/>
            <a:miter lim="800000"/>
            <a:headEnd/>
            <a:tailEnd/>
          </a:ln>
        </p:spPr>
      </p:pic>
      <p:pic>
        <p:nvPicPr>
          <p:cNvPr id="65577" name="Picture 74"/>
          <p:cNvPicPr>
            <a:picLocks noChangeAspect="1" noChangeArrowheads="1"/>
          </p:cNvPicPr>
          <p:nvPr/>
        </p:nvPicPr>
        <p:blipFill>
          <a:blip r:embed="rId4"/>
          <a:srcRect/>
          <a:stretch>
            <a:fillRect/>
          </a:stretch>
        </p:blipFill>
        <p:spPr bwMode="auto">
          <a:xfrm>
            <a:off x="7315200" y="2286000"/>
            <a:ext cx="520700" cy="822325"/>
          </a:xfrm>
          <a:prstGeom prst="rect">
            <a:avLst/>
          </a:prstGeom>
          <a:noFill/>
          <a:ln w="9525">
            <a:noFill/>
            <a:miter lim="800000"/>
            <a:headEnd/>
            <a:tailEnd/>
          </a:ln>
        </p:spPr>
      </p:pic>
      <p:sp>
        <p:nvSpPr>
          <p:cNvPr id="65578" name="Line 75"/>
          <p:cNvSpPr>
            <a:spLocks noChangeShapeType="1"/>
          </p:cNvSpPr>
          <p:nvPr/>
        </p:nvSpPr>
        <p:spPr bwMode="auto">
          <a:xfrm>
            <a:off x="7239000" y="4267200"/>
            <a:ext cx="762000" cy="0"/>
          </a:xfrm>
          <a:prstGeom prst="line">
            <a:avLst/>
          </a:prstGeom>
          <a:noFill/>
          <a:ln w="9525">
            <a:solidFill>
              <a:schemeClr val="tx1"/>
            </a:solidFill>
            <a:round/>
            <a:headEnd/>
            <a:tailEnd/>
          </a:ln>
        </p:spPr>
        <p:txBody>
          <a:bodyPr/>
          <a:lstStyle/>
          <a:p>
            <a:endParaRPr lang="en-US"/>
          </a:p>
        </p:txBody>
      </p:sp>
      <p:sp>
        <p:nvSpPr>
          <p:cNvPr id="65579" name="Line 81"/>
          <p:cNvSpPr>
            <a:spLocks noChangeShapeType="1"/>
          </p:cNvSpPr>
          <p:nvPr/>
        </p:nvSpPr>
        <p:spPr bwMode="auto">
          <a:xfrm>
            <a:off x="8140700" y="2133600"/>
            <a:ext cx="0" cy="2133600"/>
          </a:xfrm>
          <a:prstGeom prst="line">
            <a:avLst/>
          </a:prstGeom>
          <a:noFill/>
          <a:ln w="25400">
            <a:solidFill>
              <a:schemeClr val="tx1"/>
            </a:solidFill>
            <a:round/>
            <a:headEnd/>
            <a:tailEnd/>
          </a:ln>
        </p:spPr>
        <p:txBody>
          <a:bodyPr/>
          <a:lstStyle/>
          <a:p>
            <a:endParaRPr lang="en-US"/>
          </a:p>
        </p:txBody>
      </p:sp>
      <p:sp>
        <p:nvSpPr>
          <p:cNvPr id="65580" name="Line 82"/>
          <p:cNvSpPr>
            <a:spLocks noChangeShapeType="1"/>
          </p:cNvSpPr>
          <p:nvPr/>
        </p:nvSpPr>
        <p:spPr bwMode="auto">
          <a:xfrm>
            <a:off x="8915400" y="2133600"/>
            <a:ext cx="0" cy="2133600"/>
          </a:xfrm>
          <a:prstGeom prst="line">
            <a:avLst/>
          </a:prstGeom>
          <a:noFill/>
          <a:ln w="25400">
            <a:solidFill>
              <a:schemeClr val="tx1"/>
            </a:solidFill>
            <a:round/>
            <a:headEnd/>
            <a:tailEnd/>
          </a:ln>
        </p:spPr>
        <p:txBody>
          <a:bodyPr/>
          <a:lstStyle/>
          <a:p>
            <a:endParaRPr lang="en-US"/>
          </a:p>
        </p:txBody>
      </p:sp>
      <p:pic>
        <p:nvPicPr>
          <p:cNvPr id="65581" name="Picture 83"/>
          <p:cNvPicPr>
            <a:picLocks noChangeAspect="1" noChangeArrowheads="1"/>
          </p:cNvPicPr>
          <p:nvPr/>
        </p:nvPicPr>
        <p:blipFill>
          <a:blip r:embed="rId4"/>
          <a:srcRect/>
          <a:stretch>
            <a:fillRect/>
          </a:stretch>
        </p:blipFill>
        <p:spPr bwMode="auto">
          <a:xfrm>
            <a:off x="8229600" y="3352800"/>
            <a:ext cx="520700" cy="822325"/>
          </a:xfrm>
          <a:prstGeom prst="rect">
            <a:avLst/>
          </a:prstGeom>
          <a:noFill/>
          <a:ln w="9525">
            <a:noFill/>
            <a:miter lim="800000"/>
            <a:headEnd/>
            <a:tailEnd/>
          </a:ln>
        </p:spPr>
      </p:pic>
      <p:pic>
        <p:nvPicPr>
          <p:cNvPr id="65582" name="Picture 84"/>
          <p:cNvPicPr>
            <a:picLocks noChangeAspect="1" noChangeArrowheads="1"/>
          </p:cNvPicPr>
          <p:nvPr/>
        </p:nvPicPr>
        <p:blipFill>
          <a:blip r:embed="rId4"/>
          <a:srcRect/>
          <a:stretch>
            <a:fillRect/>
          </a:stretch>
        </p:blipFill>
        <p:spPr bwMode="auto">
          <a:xfrm>
            <a:off x="8229600" y="2286000"/>
            <a:ext cx="520700" cy="822325"/>
          </a:xfrm>
          <a:prstGeom prst="rect">
            <a:avLst/>
          </a:prstGeom>
          <a:noFill/>
          <a:ln w="9525">
            <a:noFill/>
            <a:miter lim="800000"/>
            <a:headEnd/>
            <a:tailEnd/>
          </a:ln>
        </p:spPr>
      </p:pic>
      <p:sp>
        <p:nvSpPr>
          <p:cNvPr id="65583" name="Line 85"/>
          <p:cNvSpPr>
            <a:spLocks noChangeShapeType="1"/>
          </p:cNvSpPr>
          <p:nvPr/>
        </p:nvSpPr>
        <p:spPr bwMode="auto">
          <a:xfrm>
            <a:off x="8153400" y="4267200"/>
            <a:ext cx="762000" cy="0"/>
          </a:xfrm>
          <a:prstGeom prst="line">
            <a:avLst/>
          </a:prstGeom>
          <a:noFill/>
          <a:ln w="9525">
            <a:solidFill>
              <a:schemeClr val="tx1"/>
            </a:solidFill>
            <a:round/>
            <a:headEnd/>
            <a:tailEnd/>
          </a:ln>
        </p:spPr>
        <p:txBody>
          <a:bodyPr/>
          <a:lstStyle/>
          <a:p>
            <a:endParaRPr lang="en-US"/>
          </a:p>
        </p:txBody>
      </p:sp>
      <p:sp>
        <p:nvSpPr>
          <p:cNvPr id="65584" name="Text Box 86"/>
          <p:cNvSpPr txBox="1">
            <a:spLocks noChangeArrowheads="1"/>
          </p:cNvSpPr>
          <p:nvPr/>
        </p:nvSpPr>
        <p:spPr bwMode="auto">
          <a:xfrm>
            <a:off x="6324600" y="4419600"/>
            <a:ext cx="2370138" cy="641350"/>
          </a:xfrm>
          <a:prstGeom prst="rect">
            <a:avLst/>
          </a:prstGeom>
          <a:noFill/>
          <a:ln w="9525">
            <a:noFill/>
            <a:miter lim="800000"/>
            <a:headEnd/>
            <a:tailEnd/>
          </a:ln>
        </p:spPr>
        <p:txBody>
          <a:bodyPr wrap="none">
            <a:spAutoFit/>
          </a:bodyPr>
          <a:lstStyle/>
          <a:p>
            <a:pPr defTabSz="914400"/>
            <a:r>
              <a:rPr lang="en-US" sz="1800" b="1">
                <a:solidFill>
                  <a:schemeClr val="bg1"/>
                </a:solidFill>
              </a:rPr>
              <a:t>6</a:t>
            </a:r>
            <a:r>
              <a:rPr lang="en-US" sz="1800" b="1" baseline="30000">
                <a:solidFill>
                  <a:schemeClr val="bg1"/>
                </a:solidFill>
              </a:rPr>
              <a:t>4</a:t>
            </a:r>
            <a:r>
              <a:rPr lang="en-US" sz="1800" b="1">
                <a:solidFill>
                  <a:schemeClr val="bg1"/>
                </a:solidFill>
              </a:rPr>
              <a:t> = 1,296 states per</a:t>
            </a:r>
          </a:p>
          <a:p>
            <a:pPr defTabSz="914400"/>
            <a:r>
              <a:rPr lang="en-US" sz="1800" b="1">
                <a:solidFill>
                  <a:schemeClr val="bg1"/>
                </a:solidFill>
              </a:rPr>
              <a:t>        bucket</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What is a partition?</a:t>
            </a:r>
            <a:endParaRPr lang="en-GB" smtClean="0">
              <a:ln>
                <a:noFill/>
              </a:ln>
            </a:endParaRPr>
          </a:p>
        </p:txBody>
      </p:sp>
      <p:sp>
        <p:nvSpPr>
          <p:cNvPr id="67586" name="Rectangle 3"/>
          <p:cNvSpPr>
            <a:spLocks noGrp="1"/>
          </p:cNvSpPr>
          <p:nvPr>
            <p:ph type="body" idx="4294967295"/>
          </p:nvPr>
        </p:nvSpPr>
        <p:spPr>
          <a:xfrm>
            <a:off x="533400" y="1447800"/>
            <a:ext cx="8375650" cy="973138"/>
          </a:xfrm>
        </p:spPr>
        <p:txBody>
          <a:bodyPr/>
          <a:lstStyle/>
          <a:p>
            <a:pPr>
              <a:buFontTx/>
              <a:buNone/>
            </a:pPr>
            <a:endParaRPr lang="en-US" smtClean="0"/>
          </a:p>
          <a:p>
            <a:pPr>
              <a:buFontTx/>
              <a:buNone/>
            </a:pPr>
            <a:endParaRPr lang="en-GB" smtClean="0"/>
          </a:p>
        </p:txBody>
      </p:sp>
      <p:sp>
        <p:nvSpPr>
          <p:cNvPr id="67587" name="Rectangle 4"/>
          <p:cNvSpPr>
            <a:spLocks/>
          </p:cNvSpPr>
          <p:nvPr/>
        </p:nvSpPr>
        <p:spPr bwMode="auto">
          <a:xfrm>
            <a:off x="387350" y="1420813"/>
            <a:ext cx="8375650" cy="1411287"/>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buFontTx/>
              <a:buBlip>
                <a:blip r:embed="rId3"/>
              </a:buBlip>
            </a:pPr>
            <a:r>
              <a:rPr lang="en-US" sz="3200">
                <a:latin typeface="Calibri" pitchFamily="34" charset="0"/>
              </a:rPr>
              <a:t>A set of subsets that divide a larger set</a:t>
            </a:r>
          </a:p>
          <a:p>
            <a:pPr marL="461963" indent="-461963" eaLnBrk="0" hangingPunct="0">
              <a:lnSpc>
                <a:spcPct val="90000"/>
              </a:lnSpc>
              <a:spcBef>
                <a:spcPct val="20000"/>
              </a:spcBef>
              <a:buSzPct val="120000"/>
              <a:buFontTx/>
              <a:buBlip>
                <a:blip r:embed="rId3"/>
              </a:buBlip>
            </a:pPr>
            <a:r>
              <a:rPr lang="en-US" sz="3200">
                <a:latin typeface="Calibri" pitchFamily="34" charset="0"/>
              </a:rPr>
              <a:t>All elements of the larger set live in one, and only one, of the subsets </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Five Laws of Partitions</a:t>
            </a:r>
            <a:endParaRPr lang="en-GB" smtClean="0">
              <a:ln>
                <a:noFill/>
              </a:ln>
            </a:endParaRPr>
          </a:p>
        </p:txBody>
      </p:sp>
      <p:sp>
        <p:nvSpPr>
          <p:cNvPr id="69634" name="Rectangle 3"/>
          <p:cNvSpPr>
            <a:spLocks noGrp="1"/>
          </p:cNvSpPr>
          <p:nvPr>
            <p:ph type="body" idx="4294967295"/>
          </p:nvPr>
        </p:nvSpPr>
        <p:spPr>
          <a:xfrm>
            <a:off x="387350" y="1420813"/>
            <a:ext cx="8375650" cy="3454400"/>
          </a:xfrm>
        </p:spPr>
        <p:txBody>
          <a:bodyPr/>
          <a:lstStyle/>
          <a:p>
            <a:r>
              <a:rPr lang="en-US" smtClean="0"/>
              <a:t>Must be true partitions</a:t>
            </a:r>
          </a:p>
          <a:p>
            <a:r>
              <a:rPr lang="en-US" smtClean="0"/>
              <a:t>Definitions must be appropriate to the problem at hand </a:t>
            </a:r>
          </a:p>
          <a:p>
            <a:r>
              <a:rPr lang="en-US" smtClean="0"/>
              <a:t>The number of subsets must be appropriate</a:t>
            </a:r>
          </a:p>
          <a:p>
            <a:r>
              <a:rPr lang="en-US" smtClean="0"/>
              <a:t>The size of the subsets must be roughly equal</a:t>
            </a:r>
          </a:p>
          <a:p>
            <a:r>
              <a:rPr lang="en-US" smtClean="0"/>
              <a:t>The interactions between subsets must be minimal and well defined</a:t>
            </a:r>
            <a:endParaRPr lang="en-GB" smtClean="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382588" y="228600"/>
            <a:ext cx="8380412" cy="623888"/>
          </a:xfrm>
        </p:spPr>
        <p:txBody>
          <a:bodyPr/>
          <a:lstStyle/>
          <a:p>
            <a:pPr>
              <a:defRPr/>
            </a:pPr>
            <a:r>
              <a:rPr smtClean="0"/>
              <a:t>Presentation Outline (hidden slide):</a:t>
            </a:r>
            <a:endParaRPr/>
          </a:p>
        </p:txBody>
      </p:sp>
      <p:sp>
        <p:nvSpPr>
          <p:cNvPr id="22530" name="Rectangle 3"/>
          <p:cNvSpPr>
            <a:spLocks noGrp="1" noChangeArrowheads="1"/>
          </p:cNvSpPr>
          <p:nvPr>
            <p:ph type="body" idx="1"/>
          </p:nvPr>
        </p:nvSpPr>
        <p:spPr>
          <a:xfrm>
            <a:off x="382588" y="2041525"/>
            <a:ext cx="8380412" cy="3800475"/>
          </a:xfrm>
        </p:spPr>
        <p:txBody>
          <a:bodyPr/>
          <a:lstStyle/>
          <a:p>
            <a:pPr eaLnBrk="1" hangingPunct="1">
              <a:spcBef>
                <a:spcPts val="1163"/>
              </a:spcBef>
            </a:pPr>
            <a:r>
              <a:rPr lang="en-US" smtClean="0"/>
              <a:t>Title: Managing Complexity in a Software plus Services World</a:t>
            </a:r>
          </a:p>
          <a:p>
            <a:pPr eaLnBrk="1" hangingPunct="1">
              <a:spcBef>
                <a:spcPts val="1163"/>
              </a:spcBef>
            </a:pPr>
            <a:r>
              <a:rPr lang="en-US" smtClean="0"/>
              <a:t>Technical Level: All levels</a:t>
            </a:r>
          </a:p>
          <a:p>
            <a:pPr eaLnBrk="1" hangingPunct="1">
              <a:spcBef>
                <a:spcPts val="1163"/>
              </a:spcBef>
            </a:pPr>
            <a:r>
              <a:rPr lang="en-US" smtClean="0"/>
              <a:t>Intended Audience: Developers, Enterprise Architects</a:t>
            </a:r>
          </a:p>
          <a:p>
            <a:pPr eaLnBrk="1" hangingPunct="1">
              <a:spcBef>
                <a:spcPts val="1163"/>
              </a:spcBef>
            </a:pPr>
            <a:r>
              <a:rPr lang="en-US" smtClean="0"/>
              <a:t>Objectives (what do you want the audience to take away from this session):</a:t>
            </a:r>
          </a:p>
          <a:p>
            <a:pPr lvl="1" eaLnBrk="1" hangingPunct="1">
              <a:spcBef>
                <a:spcPts val="1088"/>
              </a:spcBef>
            </a:pPr>
            <a:r>
              <a:rPr lang="en-US" smtClean="0"/>
              <a:t>1. Understand what EA is and how things can go wrong</a:t>
            </a:r>
          </a:p>
          <a:p>
            <a:pPr lvl="1" eaLnBrk="1" hangingPunct="1">
              <a:spcBef>
                <a:spcPts val="1088"/>
              </a:spcBef>
            </a:pPr>
            <a:r>
              <a:rPr lang="en-US" smtClean="0"/>
              <a:t>2. Understand complexity and how a system can end up being complex</a:t>
            </a:r>
          </a:p>
          <a:p>
            <a:pPr lvl="1" eaLnBrk="1" hangingPunct="1">
              <a:spcBef>
                <a:spcPts val="1088"/>
              </a:spcBef>
            </a:pPr>
            <a:r>
              <a:rPr lang="en-US" smtClean="0"/>
              <a:t>3. Learn how to manage complexity and be successful using SIP</a:t>
            </a:r>
          </a:p>
          <a:p>
            <a:pPr eaLnBrk="1" hangingPunct="1">
              <a:spcBef>
                <a:spcPts val="1163"/>
              </a:spcBef>
            </a:pPr>
            <a:r>
              <a:rPr lang="en-US" smtClean="0"/>
              <a:t>Presentation Outline (including demos):</a:t>
            </a:r>
          </a:p>
        </p:txBody>
      </p:sp>
      <p:sp>
        <p:nvSpPr>
          <p:cNvPr id="22531" name="Text Box 4"/>
          <p:cNvSpPr txBox="1">
            <a:spLocks noChangeArrowheads="1"/>
          </p:cNvSpPr>
          <p:nvPr/>
        </p:nvSpPr>
        <p:spPr bwMode="auto">
          <a:xfrm>
            <a:off x="381000" y="915988"/>
            <a:ext cx="8382000" cy="884237"/>
          </a:xfrm>
          <a:prstGeom prst="rect">
            <a:avLst/>
          </a:prstGeom>
          <a:solidFill>
            <a:srgbClr val="FFFF99"/>
          </a:solidFill>
          <a:ln w="38100">
            <a:solidFill>
              <a:srgbClr val="FFFF00"/>
            </a:solidFill>
            <a:miter lim="800000"/>
            <a:headEnd/>
            <a:tailEnd/>
          </a:ln>
        </p:spPr>
        <p:txBody>
          <a:bodyPr lIns="91436" tIns="45718" rIns="91436" bIns="45718"/>
          <a:lstStyle/>
          <a:p>
            <a:r>
              <a:rPr lang="en-US" sz="1800">
                <a:solidFill>
                  <a:srgbClr val="990033"/>
                </a:solidFill>
                <a:latin typeface="Calibri" pitchFamily="34" charset="0"/>
              </a:rPr>
              <a:t>Speaker instructions: </a:t>
            </a:r>
            <a:r>
              <a:rPr lang="en-US" sz="1600">
                <a:solidFill>
                  <a:srgbClr val="000000"/>
                </a:solidFill>
                <a:latin typeface="Calibri" pitchFamily="34" charset="0"/>
              </a:rPr>
              <a:t>Complete this slide to assist your SME (subject matter expert) in evaluating your presentation flow, topic coverage, demo integration and alignment of content to your session description and level. </a:t>
            </a:r>
          </a:p>
          <a:p>
            <a:pPr>
              <a:lnSpc>
                <a:spcPct val="90000"/>
              </a:lnSpc>
              <a:spcBef>
                <a:spcPct val="20000"/>
              </a:spcBef>
            </a:pPr>
            <a:endParaRPr lang="en-US" sz="1800">
              <a:solidFill>
                <a:srgbClr val="990033"/>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Which are partitions?</a:t>
            </a:r>
            <a:endParaRPr lang="en-GB" smtClean="0">
              <a:ln>
                <a:noFill/>
              </a:ln>
              <a:solidFill>
                <a:schemeClr val="tx2"/>
              </a:solidFill>
            </a:endParaRPr>
          </a:p>
        </p:txBody>
      </p:sp>
      <p:grpSp>
        <p:nvGrpSpPr>
          <p:cNvPr id="70658" name="Group 4"/>
          <p:cNvGrpSpPr>
            <a:grpSpLocks/>
          </p:cNvGrpSpPr>
          <p:nvPr/>
        </p:nvGrpSpPr>
        <p:grpSpPr bwMode="auto">
          <a:xfrm>
            <a:off x="355600" y="1570038"/>
            <a:ext cx="2254250" cy="2001837"/>
            <a:chOff x="224" y="1195"/>
            <a:chExt cx="1420" cy="1261"/>
          </a:xfrm>
        </p:grpSpPr>
        <p:sp>
          <p:nvSpPr>
            <p:cNvPr id="70733" name="Oval 5"/>
            <p:cNvSpPr>
              <a:spLocks noChangeArrowheads="1"/>
            </p:cNvSpPr>
            <p:nvPr/>
          </p:nvSpPr>
          <p:spPr bwMode="auto">
            <a:xfrm>
              <a:off x="519"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4" name="Oval 6"/>
            <p:cNvSpPr>
              <a:spLocks noChangeArrowheads="1"/>
            </p:cNvSpPr>
            <p:nvPr/>
          </p:nvSpPr>
          <p:spPr bwMode="auto">
            <a:xfrm>
              <a:off x="971"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5" name="Oval 7"/>
            <p:cNvSpPr>
              <a:spLocks noChangeArrowheads="1"/>
            </p:cNvSpPr>
            <p:nvPr/>
          </p:nvSpPr>
          <p:spPr bwMode="auto">
            <a:xfrm>
              <a:off x="334" y="1913"/>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6" name="Oval 8"/>
            <p:cNvSpPr>
              <a:spLocks noChangeArrowheads="1"/>
            </p:cNvSpPr>
            <p:nvPr/>
          </p:nvSpPr>
          <p:spPr bwMode="auto">
            <a:xfrm>
              <a:off x="795"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7" name="Oval 9"/>
            <p:cNvSpPr>
              <a:spLocks noChangeArrowheads="1"/>
            </p:cNvSpPr>
            <p:nvPr/>
          </p:nvSpPr>
          <p:spPr bwMode="auto">
            <a:xfrm>
              <a:off x="971" y="180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8" name="Oval 10"/>
            <p:cNvSpPr>
              <a:spLocks noChangeArrowheads="1"/>
            </p:cNvSpPr>
            <p:nvPr/>
          </p:nvSpPr>
          <p:spPr bwMode="auto">
            <a:xfrm>
              <a:off x="1373" y="161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39" name="Oval 11"/>
            <p:cNvSpPr>
              <a:spLocks noChangeArrowheads="1"/>
            </p:cNvSpPr>
            <p:nvPr/>
          </p:nvSpPr>
          <p:spPr bwMode="auto">
            <a:xfrm>
              <a:off x="1134" y="2317"/>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40" name="Oval 12"/>
            <p:cNvSpPr>
              <a:spLocks noChangeArrowheads="1"/>
            </p:cNvSpPr>
            <p:nvPr/>
          </p:nvSpPr>
          <p:spPr bwMode="auto">
            <a:xfrm>
              <a:off x="1310"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41" name="Rectangle 13"/>
            <p:cNvSpPr>
              <a:spLocks noChangeArrowheads="1"/>
            </p:cNvSpPr>
            <p:nvPr/>
          </p:nvSpPr>
          <p:spPr bwMode="auto">
            <a:xfrm>
              <a:off x="224" y="1195"/>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grpSp>
      <p:grpSp>
        <p:nvGrpSpPr>
          <p:cNvPr id="109582" name="Group 14"/>
          <p:cNvGrpSpPr>
            <a:grpSpLocks/>
          </p:cNvGrpSpPr>
          <p:nvPr/>
        </p:nvGrpSpPr>
        <p:grpSpPr bwMode="auto">
          <a:xfrm>
            <a:off x="3238500" y="1143000"/>
            <a:ext cx="2254250" cy="2428875"/>
            <a:chOff x="2040" y="926"/>
            <a:chExt cx="1420" cy="1530"/>
          </a:xfrm>
        </p:grpSpPr>
        <p:sp>
          <p:nvSpPr>
            <p:cNvPr id="70720" name="Text Box 15"/>
            <p:cNvSpPr txBox="1">
              <a:spLocks noChangeArrowheads="1"/>
            </p:cNvSpPr>
            <p:nvPr/>
          </p:nvSpPr>
          <p:spPr bwMode="auto">
            <a:xfrm>
              <a:off x="2095" y="926"/>
              <a:ext cx="816" cy="231"/>
            </a:xfrm>
            <a:prstGeom prst="rect">
              <a:avLst/>
            </a:prstGeom>
            <a:noFill/>
            <a:ln w="25400" algn="ctr">
              <a:noFill/>
              <a:miter lim="800000"/>
              <a:headEnd/>
              <a:tailEnd/>
            </a:ln>
          </p:spPr>
          <p:txBody>
            <a:bodyPr wrap="none" lIns="0" rIns="0">
              <a:spAutoFit/>
            </a:bodyPr>
            <a:lstStyle/>
            <a:p>
              <a:pPr algn="ctr"/>
              <a:r>
                <a:rPr lang="en-US" sz="1800"/>
                <a:t>            Set 1</a:t>
              </a:r>
            </a:p>
          </p:txBody>
        </p:sp>
        <p:sp>
          <p:nvSpPr>
            <p:cNvPr id="70721" name="Oval 16"/>
            <p:cNvSpPr>
              <a:spLocks noChangeArrowheads="1"/>
            </p:cNvSpPr>
            <p:nvPr/>
          </p:nvSpPr>
          <p:spPr bwMode="auto">
            <a:xfrm>
              <a:off x="2335"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2" name="Oval 17"/>
            <p:cNvSpPr>
              <a:spLocks noChangeArrowheads="1"/>
            </p:cNvSpPr>
            <p:nvPr/>
          </p:nvSpPr>
          <p:spPr bwMode="auto">
            <a:xfrm>
              <a:off x="2787"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3" name="Oval 18"/>
            <p:cNvSpPr>
              <a:spLocks noChangeArrowheads="1"/>
            </p:cNvSpPr>
            <p:nvPr/>
          </p:nvSpPr>
          <p:spPr bwMode="auto">
            <a:xfrm>
              <a:off x="2150" y="1913"/>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4" name="Oval 19"/>
            <p:cNvSpPr>
              <a:spLocks noChangeArrowheads="1"/>
            </p:cNvSpPr>
            <p:nvPr/>
          </p:nvSpPr>
          <p:spPr bwMode="auto">
            <a:xfrm>
              <a:off x="2611"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5" name="Oval 20"/>
            <p:cNvSpPr>
              <a:spLocks noChangeArrowheads="1"/>
            </p:cNvSpPr>
            <p:nvPr/>
          </p:nvSpPr>
          <p:spPr bwMode="auto">
            <a:xfrm>
              <a:off x="2787" y="180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6" name="Oval 21"/>
            <p:cNvSpPr>
              <a:spLocks noChangeArrowheads="1"/>
            </p:cNvSpPr>
            <p:nvPr/>
          </p:nvSpPr>
          <p:spPr bwMode="auto">
            <a:xfrm>
              <a:off x="3189" y="161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7" name="Oval 22"/>
            <p:cNvSpPr>
              <a:spLocks noChangeArrowheads="1"/>
            </p:cNvSpPr>
            <p:nvPr/>
          </p:nvSpPr>
          <p:spPr bwMode="auto">
            <a:xfrm>
              <a:off x="2950" y="2317"/>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8" name="Oval 23"/>
            <p:cNvSpPr>
              <a:spLocks noChangeArrowheads="1"/>
            </p:cNvSpPr>
            <p:nvPr/>
          </p:nvSpPr>
          <p:spPr bwMode="auto">
            <a:xfrm>
              <a:off x="3126"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29" name="Rectangle 24"/>
            <p:cNvSpPr>
              <a:spLocks noChangeArrowheads="1"/>
            </p:cNvSpPr>
            <p:nvPr/>
          </p:nvSpPr>
          <p:spPr bwMode="auto">
            <a:xfrm>
              <a:off x="2040" y="1195"/>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70730" name="AutoShape 25"/>
            <p:cNvSpPr>
              <a:spLocks noChangeArrowheads="1"/>
            </p:cNvSpPr>
            <p:nvPr/>
          </p:nvSpPr>
          <p:spPr bwMode="auto">
            <a:xfrm>
              <a:off x="2497" y="2091"/>
              <a:ext cx="905" cy="193"/>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31" name="AutoShape 26"/>
            <p:cNvSpPr>
              <a:spLocks noChangeArrowheads="1"/>
            </p:cNvSpPr>
            <p:nvPr/>
          </p:nvSpPr>
          <p:spPr bwMode="auto">
            <a:xfrm>
              <a:off x="2098" y="1558"/>
              <a:ext cx="1223" cy="502"/>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32" name="AutoShape 27"/>
            <p:cNvSpPr>
              <a:spLocks noChangeArrowheads="1"/>
            </p:cNvSpPr>
            <p:nvPr/>
          </p:nvSpPr>
          <p:spPr bwMode="auto">
            <a:xfrm>
              <a:off x="2155" y="1259"/>
              <a:ext cx="905" cy="274"/>
            </a:xfrm>
            <a:prstGeom prst="roundRect">
              <a:avLst>
                <a:gd name="adj" fmla="val 16667"/>
              </a:avLst>
            </a:prstGeom>
            <a:noFill/>
            <a:ln w="25400" algn="ctr">
              <a:solidFill>
                <a:schemeClr val="tx2"/>
              </a:solidFill>
              <a:round/>
              <a:headEnd/>
              <a:tailEnd/>
            </a:ln>
          </p:spPr>
          <p:txBody>
            <a:bodyPr wrap="none" lIns="0" rIns="0" anchor="ctr">
              <a:spAutoFit/>
            </a:bodyPr>
            <a:lstStyle/>
            <a:p>
              <a:endParaRPr lang="en-GB"/>
            </a:p>
          </p:txBody>
        </p:sp>
      </p:grpSp>
      <p:grpSp>
        <p:nvGrpSpPr>
          <p:cNvPr id="109596" name="Group 28"/>
          <p:cNvGrpSpPr>
            <a:grpSpLocks/>
          </p:cNvGrpSpPr>
          <p:nvPr/>
        </p:nvGrpSpPr>
        <p:grpSpPr bwMode="auto">
          <a:xfrm>
            <a:off x="6122988" y="1143000"/>
            <a:ext cx="2254250" cy="2428875"/>
            <a:chOff x="3857" y="926"/>
            <a:chExt cx="1420" cy="1530"/>
          </a:xfrm>
        </p:grpSpPr>
        <p:sp>
          <p:nvSpPr>
            <p:cNvPr id="70707" name="Text Box 29"/>
            <p:cNvSpPr txBox="1">
              <a:spLocks noChangeArrowheads="1"/>
            </p:cNvSpPr>
            <p:nvPr/>
          </p:nvSpPr>
          <p:spPr bwMode="auto">
            <a:xfrm>
              <a:off x="4152" y="926"/>
              <a:ext cx="616" cy="231"/>
            </a:xfrm>
            <a:prstGeom prst="rect">
              <a:avLst/>
            </a:prstGeom>
            <a:noFill/>
            <a:ln w="25400" algn="ctr">
              <a:noFill/>
              <a:miter lim="800000"/>
              <a:headEnd/>
              <a:tailEnd/>
            </a:ln>
          </p:spPr>
          <p:txBody>
            <a:bodyPr wrap="none" lIns="0" rIns="0">
              <a:spAutoFit/>
            </a:bodyPr>
            <a:lstStyle/>
            <a:p>
              <a:r>
                <a:rPr lang="en-US" sz="1800"/>
                <a:t>       Set 2</a:t>
              </a:r>
            </a:p>
          </p:txBody>
        </p:sp>
        <p:sp>
          <p:nvSpPr>
            <p:cNvPr id="70708" name="Oval 30"/>
            <p:cNvSpPr>
              <a:spLocks noChangeArrowheads="1"/>
            </p:cNvSpPr>
            <p:nvPr/>
          </p:nvSpPr>
          <p:spPr bwMode="auto">
            <a:xfrm>
              <a:off x="4152"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09" name="Oval 31"/>
            <p:cNvSpPr>
              <a:spLocks noChangeArrowheads="1"/>
            </p:cNvSpPr>
            <p:nvPr/>
          </p:nvSpPr>
          <p:spPr bwMode="auto">
            <a:xfrm>
              <a:off x="4604" y="13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0" name="Oval 32"/>
            <p:cNvSpPr>
              <a:spLocks noChangeArrowheads="1"/>
            </p:cNvSpPr>
            <p:nvPr/>
          </p:nvSpPr>
          <p:spPr bwMode="auto">
            <a:xfrm>
              <a:off x="3967" y="1913"/>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1" name="Oval 33"/>
            <p:cNvSpPr>
              <a:spLocks noChangeArrowheads="1"/>
            </p:cNvSpPr>
            <p:nvPr/>
          </p:nvSpPr>
          <p:spPr bwMode="auto">
            <a:xfrm>
              <a:off x="4428"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2" name="Oval 34"/>
            <p:cNvSpPr>
              <a:spLocks noChangeArrowheads="1"/>
            </p:cNvSpPr>
            <p:nvPr/>
          </p:nvSpPr>
          <p:spPr bwMode="auto">
            <a:xfrm>
              <a:off x="4604" y="180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3" name="Oval 35"/>
            <p:cNvSpPr>
              <a:spLocks noChangeArrowheads="1"/>
            </p:cNvSpPr>
            <p:nvPr/>
          </p:nvSpPr>
          <p:spPr bwMode="auto">
            <a:xfrm>
              <a:off x="5006" y="161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4" name="Oval 36"/>
            <p:cNvSpPr>
              <a:spLocks noChangeArrowheads="1"/>
            </p:cNvSpPr>
            <p:nvPr/>
          </p:nvSpPr>
          <p:spPr bwMode="auto">
            <a:xfrm>
              <a:off x="4767" y="2317"/>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5" name="Oval 37"/>
            <p:cNvSpPr>
              <a:spLocks noChangeArrowheads="1"/>
            </p:cNvSpPr>
            <p:nvPr/>
          </p:nvSpPr>
          <p:spPr bwMode="auto">
            <a:xfrm>
              <a:off x="4943" y="213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16" name="Rectangle 38"/>
            <p:cNvSpPr>
              <a:spLocks noChangeArrowheads="1"/>
            </p:cNvSpPr>
            <p:nvPr/>
          </p:nvSpPr>
          <p:spPr bwMode="auto">
            <a:xfrm>
              <a:off x="3857" y="1195"/>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70717" name="AutoShape 39"/>
            <p:cNvSpPr>
              <a:spLocks noChangeArrowheads="1"/>
            </p:cNvSpPr>
            <p:nvPr/>
          </p:nvSpPr>
          <p:spPr bwMode="auto">
            <a:xfrm>
              <a:off x="4296" y="2096"/>
              <a:ext cx="905" cy="301"/>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18" name="AutoShape 40"/>
            <p:cNvSpPr>
              <a:spLocks noChangeArrowheads="1"/>
            </p:cNvSpPr>
            <p:nvPr/>
          </p:nvSpPr>
          <p:spPr bwMode="auto">
            <a:xfrm>
              <a:off x="3897" y="1563"/>
              <a:ext cx="1223" cy="502"/>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19" name="AutoShape 41"/>
            <p:cNvSpPr>
              <a:spLocks noChangeArrowheads="1"/>
            </p:cNvSpPr>
            <p:nvPr/>
          </p:nvSpPr>
          <p:spPr bwMode="auto">
            <a:xfrm>
              <a:off x="3954" y="1264"/>
              <a:ext cx="905" cy="274"/>
            </a:xfrm>
            <a:prstGeom prst="roundRect">
              <a:avLst>
                <a:gd name="adj" fmla="val 16667"/>
              </a:avLst>
            </a:prstGeom>
            <a:noFill/>
            <a:ln w="25400" algn="ctr">
              <a:solidFill>
                <a:schemeClr val="tx2"/>
              </a:solidFill>
              <a:round/>
              <a:headEnd/>
              <a:tailEnd/>
            </a:ln>
          </p:spPr>
          <p:txBody>
            <a:bodyPr wrap="none" lIns="0" rIns="0" anchor="ctr">
              <a:spAutoFit/>
            </a:bodyPr>
            <a:lstStyle/>
            <a:p>
              <a:endParaRPr lang="en-GB"/>
            </a:p>
          </p:txBody>
        </p:sp>
      </p:grpSp>
      <p:grpSp>
        <p:nvGrpSpPr>
          <p:cNvPr id="109610" name="Group 42"/>
          <p:cNvGrpSpPr>
            <a:grpSpLocks/>
          </p:cNvGrpSpPr>
          <p:nvPr/>
        </p:nvGrpSpPr>
        <p:grpSpPr bwMode="auto">
          <a:xfrm>
            <a:off x="363538" y="3732213"/>
            <a:ext cx="2254250" cy="2428875"/>
            <a:chOff x="229" y="2557"/>
            <a:chExt cx="1420" cy="1530"/>
          </a:xfrm>
        </p:grpSpPr>
        <p:sp>
          <p:nvSpPr>
            <p:cNvPr id="70694" name="Oval 43"/>
            <p:cNvSpPr>
              <a:spLocks noChangeArrowheads="1"/>
            </p:cNvSpPr>
            <p:nvPr/>
          </p:nvSpPr>
          <p:spPr bwMode="auto">
            <a:xfrm>
              <a:off x="524"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95" name="Oval 44"/>
            <p:cNvSpPr>
              <a:spLocks noChangeArrowheads="1"/>
            </p:cNvSpPr>
            <p:nvPr/>
          </p:nvSpPr>
          <p:spPr bwMode="auto">
            <a:xfrm>
              <a:off x="976"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96" name="Oval 45"/>
            <p:cNvSpPr>
              <a:spLocks noChangeArrowheads="1"/>
            </p:cNvSpPr>
            <p:nvPr/>
          </p:nvSpPr>
          <p:spPr bwMode="auto">
            <a:xfrm>
              <a:off x="339" y="3544"/>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97" name="Oval 46"/>
            <p:cNvSpPr>
              <a:spLocks noChangeArrowheads="1"/>
            </p:cNvSpPr>
            <p:nvPr/>
          </p:nvSpPr>
          <p:spPr bwMode="auto">
            <a:xfrm>
              <a:off x="800"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98" name="Oval 47"/>
            <p:cNvSpPr>
              <a:spLocks noChangeArrowheads="1"/>
            </p:cNvSpPr>
            <p:nvPr/>
          </p:nvSpPr>
          <p:spPr bwMode="auto">
            <a:xfrm>
              <a:off x="976" y="343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99" name="Oval 48"/>
            <p:cNvSpPr>
              <a:spLocks noChangeArrowheads="1"/>
            </p:cNvSpPr>
            <p:nvPr/>
          </p:nvSpPr>
          <p:spPr bwMode="auto">
            <a:xfrm>
              <a:off x="1378" y="3242"/>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00" name="Oval 49"/>
            <p:cNvSpPr>
              <a:spLocks noChangeArrowheads="1"/>
            </p:cNvSpPr>
            <p:nvPr/>
          </p:nvSpPr>
          <p:spPr bwMode="auto">
            <a:xfrm>
              <a:off x="1139" y="39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01" name="Oval 50"/>
            <p:cNvSpPr>
              <a:spLocks noChangeArrowheads="1"/>
            </p:cNvSpPr>
            <p:nvPr/>
          </p:nvSpPr>
          <p:spPr bwMode="auto">
            <a:xfrm>
              <a:off x="1315"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702" name="Rectangle 51"/>
            <p:cNvSpPr>
              <a:spLocks noChangeArrowheads="1"/>
            </p:cNvSpPr>
            <p:nvPr/>
          </p:nvSpPr>
          <p:spPr bwMode="auto">
            <a:xfrm>
              <a:off x="229" y="2826"/>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70703" name="Text Box 52"/>
            <p:cNvSpPr txBox="1">
              <a:spLocks noChangeArrowheads="1"/>
            </p:cNvSpPr>
            <p:nvPr/>
          </p:nvSpPr>
          <p:spPr bwMode="auto">
            <a:xfrm>
              <a:off x="524" y="2557"/>
              <a:ext cx="576" cy="231"/>
            </a:xfrm>
            <a:prstGeom prst="rect">
              <a:avLst/>
            </a:prstGeom>
            <a:noFill/>
            <a:ln w="25400" algn="ctr">
              <a:noFill/>
              <a:miter lim="800000"/>
              <a:headEnd/>
              <a:tailEnd/>
            </a:ln>
          </p:spPr>
          <p:txBody>
            <a:bodyPr wrap="none" lIns="0" rIns="0">
              <a:spAutoFit/>
            </a:bodyPr>
            <a:lstStyle/>
            <a:p>
              <a:r>
                <a:rPr lang="en-US" sz="1800"/>
                <a:t>      Set 3</a:t>
              </a:r>
            </a:p>
          </p:txBody>
        </p:sp>
        <p:sp>
          <p:nvSpPr>
            <p:cNvPr id="70704" name="AutoShape 53"/>
            <p:cNvSpPr>
              <a:spLocks noChangeArrowheads="1"/>
            </p:cNvSpPr>
            <p:nvPr/>
          </p:nvSpPr>
          <p:spPr bwMode="auto">
            <a:xfrm>
              <a:off x="284" y="2890"/>
              <a:ext cx="955" cy="80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05" name="AutoShape 54"/>
            <p:cNvSpPr>
              <a:spLocks noChangeArrowheads="1"/>
            </p:cNvSpPr>
            <p:nvPr/>
          </p:nvSpPr>
          <p:spPr bwMode="auto">
            <a:xfrm>
              <a:off x="647" y="3722"/>
              <a:ext cx="590" cy="331"/>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706" name="AutoShape 55"/>
            <p:cNvSpPr>
              <a:spLocks noChangeArrowheads="1"/>
            </p:cNvSpPr>
            <p:nvPr/>
          </p:nvSpPr>
          <p:spPr bwMode="auto">
            <a:xfrm>
              <a:off x="1282" y="3027"/>
              <a:ext cx="227" cy="969"/>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grpSp>
      <p:grpSp>
        <p:nvGrpSpPr>
          <p:cNvPr id="109624" name="Group 56"/>
          <p:cNvGrpSpPr>
            <a:grpSpLocks/>
          </p:cNvGrpSpPr>
          <p:nvPr/>
        </p:nvGrpSpPr>
        <p:grpSpPr bwMode="auto">
          <a:xfrm>
            <a:off x="3246438" y="3732213"/>
            <a:ext cx="2254250" cy="2428875"/>
            <a:chOff x="2045" y="2557"/>
            <a:chExt cx="1420" cy="1530"/>
          </a:xfrm>
        </p:grpSpPr>
        <p:sp>
          <p:nvSpPr>
            <p:cNvPr id="70681" name="Oval 57"/>
            <p:cNvSpPr>
              <a:spLocks noChangeArrowheads="1"/>
            </p:cNvSpPr>
            <p:nvPr/>
          </p:nvSpPr>
          <p:spPr bwMode="auto">
            <a:xfrm>
              <a:off x="2340"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2" name="Oval 58"/>
            <p:cNvSpPr>
              <a:spLocks noChangeArrowheads="1"/>
            </p:cNvSpPr>
            <p:nvPr/>
          </p:nvSpPr>
          <p:spPr bwMode="auto">
            <a:xfrm>
              <a:off x="2792"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3" name="Oval 59"/>
            <p:cNvSpPr>
              <a:spLocks noChangeArrowheads="1"/>
            </p:cNvSpPr>
            <p:nvPr/>
          </p:nvSpPr>
          <p:spPr bwMode="auto">
            <a:xfrm>
              <a:off x="2155" y="3544"/>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4" name="Oval 60"/>
            <p:cNvSpPr>
              <a:spLocks noChangeArrowheads="1"/>
            </p:cNvSpPr>
            <p:nvPr/>
          </p:nvSpPr>
          <p:spPr bwMode="auto">
            <a:xfrm>
              <a:off x="2616"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5" name="Oval 61"/>
            <p:cNvSpPr>
              <a:spLocks noChangeArrowheads="1"/>
            </p:cNvSpPr>
            <p:nvPr/>
          </p:nvSpPr>
          <p:spPr bwMode="auto">
            <a:xfrm>
              <a:off x="2792" y="343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6" name="Oval 62"/>
            <p:cNvSpPr>
              <a:spLocks noChangeArrowheads="1"/>
            </p:cNvSpPr>
            <p:nvPr/>
          </p:nvSpPr>
          <p:spPr bwMode="auto">
            <a:xfrm>
              <a:off x="3194" y="3242"/>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7" name="Oval 63"/>
            <p:cNvSpPr>
              <a:spLocks noChangeArrowheads="1"/>
            </p:cNvSpPr>
            <p:nvPr/>
          </p:nvSpPr>
          <p:spPr bwMode="auto">
            <a:xfrm>
              <a:off x="2955" y="39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8" name="Oval 64"/>
            <p:cNvSpPr>
              <a:spLocks noChangeArrowheads="1"/>
            </p:cNvSpPr>
            <p:nvPr/>
          </p:nvSpPr>
          <p:spPr bwMode="auto">
            <a:xfrm>
              <a:off x="3131"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89" name="Rectangle 65"/>
            <p:cNvSpPr>
              <a:spLocks noChangeArrowheads="1"/>
            </p:cNvSpPr>
            <p:nvPr/>
          </p:nvSpPr>
          <p:spPr bwMode="auto">
            <a:xfrm>
              <a:off x="2045" y="2826"/>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70690" name="Text Box 66"/>
            <p:cNvSpPr txBox="1">
              <a:spLocks noChangeArrowheads="1"/>
            </p:cNvSpPr>
            <p:nvPr/>
          </p:nvSpPr>
          <p:spPr bwMode="auto">
            <a:xfrm>
              <a:off x="2340" y="2557"/>
              <a:ext cx="616" cy="231"/>
            </a:xfrm>
            <a:prstGeom prst="rect">
              <a:avLst/>
            </a:prstGeom>
            <a:noFill/>
            <a:ln w="25400" algn="ctr">
              <a:noFill/>
              <a:miter lim="800000"/>
              <a:headEnd/>
              <a:tailEnd/>
            </a:ln>
          </p:spPr>
          <p:txBody>
            <a:bodyPr wrap="none" lIns="0" rIns="0">
              <a:spAutoFit/>
            </a:bodyPr>
            <a:lstStyle/>
            <a:p>
              <a:r>
                <a:rPr lang="en-US" sz="1800"/>
                <a:t>       Set 4</a:t>
              </a:r>
            </a:p>
          </p:txBody>
        </p:sp>
        <p:sp>
          <p:nvSpPr>
            <p:cNvPr id="70691" name="AutoShape 67"/>
            <p:cNvSpPr>
              <a:spLocks noChangeArrowheads="1"/>
            </p:cNvSpPr>
            <p:nvPr/>
          </p:nvSpPr>
          <p:spPr bwMode="auto">
            <a:xfrm>
              <a:off x="2095" y="2895"/>
              <a:ext cx="955" cy="80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92" name="AutoShape 68"/>
            <p:cNvSpPr>
              <a:spLocks noChangeArrowheads="1"/>
            </p:cNvSpPr>
            <p:nvPr/>
          </p:nvSpPr>
          <p:spPr bwMode="auto">
            <a:xfrm>
              <a:off x="2458" y="3727"/>
              <a:ext cx="933" cy="331"/>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93" name="AutoShape 69"/>
            <p:cNvSpPr>
              <a:spLocks noChangeArrowheads="1"/>
            </p:cNvSpPr>
            <p:nvPr/>
          </p:nvSpPr>
          <p:spPr bwMode="auto">
            <a:xfrm>
              <a:off x="3093" y="3032"/>
              <a:ext cx="227" cy="969"/>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grpSp>
      <p:grpSp>
        <p:nvGrpSpPr>
          <p:cNvPr id="109638" name="Group 70"/>
          <p:cNvGrpSpPr>
            <a:grpSpLocks/>
          </p:cNvGrpSpPr>
          <p:nvPr/>
        </p:nvGrpSpPr>
        <p:grpSpPr bwMode="auto">
          <a:xfrm>
            <a:off x="6130925" y="3732213"/>
            <a:ext cx="2254250" cy="2428875"/>
            <a:chOff x="3862" y="2557"/>
            <a:chExt cx="1420" cy="1530"/>
          </a:xfrm>
        </p:grpSpPr>
        <p:sp>
          <p:nvSpPr>
            <p:cNvPr id="70665" name="Oval 71"/>
            <p:cNvSpPr>
              <a:spLocks noChangeArrowheads="1"/>
            </p:cNvSpPr>
            <p:nvPr/>
          </p:nvSpPr>
          <p:spPr bwMode="auto">
            <a:xfrm>
              <a:off x="4157"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66" name="Oval 72"/>
            <p:cNvSpPr>
              <a:spLocks noChangeArrowheads="1"/>
            </p:cNvSpPr>
            <p:nvPr/>
          </p:nvSpPr>
          <p:spPr bwMode="auto">
            <a:xfrm>
              <a:off x="4609" y="2979"/>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67" name="Oval 73"/>
            <p:cNvSpPr>
              <a:spLocks noChangeArrowheads="1"/>
            </p:cNvSpPr>
            <p:nvPr/>
          </p:nvSpPr>
          <p:spPr bwMode="auto">
            <a:xfrm>
              <a:off x="3972" y="3544"/>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68" name="Oval 74"/>
            <p:cNvSpPr>
              <a:spLocks noChangeArrowheads="1"/>
            </p:cNvSpPr>
            <p:nvPr/>
          </p:nvSpPr>
          <p:spPr bwMode="auto">
            <a:xfrm>
              <a:off x="4433"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69" name="Oval 75"/>
            <p:cNvSpPr>
              <a:spLocks noChangeArrowheads="1"/>
            </p:cNvSpPr>
            <p:nvPr/>
          </p:nvSpPr>
          <p:spPr bwMode="auto">
            <a:xfrm>
              <a:off x="4609" y="3431"/>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70" name="Oval 76"/>
            <p:cNvSpPr>
              <a:spLocks noChangeArrowheads="1"/>
            </p:cNvSpPr>
            <p:nvPr/>
          </p:nvSpPr>
          <p:spPr bwMode="auto">
            <a:xfrm>
              <a:off x="5011" y="3242"/>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71" name="Oval 77"/>
            <p:cNvSpPr>
              <a:spLocks noChangeArrowheads="1"/>
            </p:cNvSpPr>
            <p:nvPr/>
          </p:nvSpPr>
          <p:spPr bwMode="auto">
            <a:xfrm>
              <a:off x="4772" y="3948"/>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72" name="Oval 78"/>
            <p:cNvSpPr>
              <a:spLocks noChangeArrowheads="1"/>
            </p:cNvSpPr>
            <p:nvPr/>
          </p:nvSpPr>
          <p:spPr bwMode="auto">
            <a:xfrm>
              <a:off x="4948" y="3770"/>
              <a:ext cx="52" cy="48"/>
            </a:xfrm>
            <a:prstGeom prst="ellipse">
              <a:avLst/>
            </a:prstGeom>
            <a:solidFill>
              <a:srgbClr val="C0C0C0"/>
            </a:solidFill>
            <a:ln w="25400" algn="ctr">
              <a:solidFill>
                <a:schemeClr val="tx1"/>
              </a:solidFill>
              <a:round/>
              <a:headEnd/>
              <a:tailEnd/>
            </a:ln>
          </p:spPr>
          <p:txBody>
            <a:bodyPr lIns="0" rIns="0" anchor="ctr">
              <a:spAutoFit/>
            </a:bodyPr>
            <a:lstStyle/>
            <a:p>
              <a:endParaRPr lang="en-GB"/>
            </a:p>
          </p:txBody>
        </p:sp>
        <p:sp>
          <p:nvSpPr>
            <p:cNvPr id="70673" name="Rectangle 79"/>
            <p:cNvSpPr>
              <a:spLocks noChangeArrowheads="1"/>
            </p:cNvSpPr>
            <p:nvPr/>
          </p:nvSpPr>
          <p:spPr bwMode="auto">
            <a:xfrm>
              <a:off x="3862" y="2826"/>
              <a:ext cx="1420" cy="1261"/>
            </a:xfrm>
            <a:prstGeom prst="rect">
              <a:avLst/>
            </a:prstGeom>
            <a:noFill/>
            <a:ln w="25400" algn="ctr">
              <a:solidFill>
                <a:schemeClr val="tx1"/>
              </a:solidFill>
              <a:miter lim="800000"/>
              <a:headEnd/>
              <a:tailEnd/>
            </a:ln>
          </p:spPr>
          <p:txBody>
            <a:bodyPr lIns="0" rIns="0" anchor="ctr">
              <a:spAutoFit/>
            </a:bodyPr>
            <a:lstStyle/>
            <a:p>
              <a:endParaRPr lang="en-GB"/>
            </a:p>
          </p:txBody>
        </p:sp>
        <p:sp>
          <p:nvSpPr>
            <p:cNvPr id="70674" name="Text Box 80"/>
            <p:cNvSpPr txBox="1">
              <a:spLocks noChangeArrowheads="1"/>
            </p:cNvSpPr>
            <p:nvPr/>
          </p:nvSpPr>
          <p:spPr bwMode="auto">
            <a:xfrm>
              <a:off x="4157" y="2557"/>
              <a:ext cx="656" cy="231"/>
            </a:xfrm>
            <a:prstGeom prst="rect">
              <a:avLst/>
            </a:prstGeom>
            <a:noFill/>
            <a:ln w="25400" algn="ctr">
              <a:noFill/>
              <a:miter lim="800000"/>
              <a:headEnd/>
              <a:tailEnd/>
            </a:ln>
          </p:spPr>
          <p:txBody>
            <a:bodyPr wrap="none" lIns="0" rIns="0">
              <a:spAutoFit/>
            </a:bodyPr>
            <a:lstStyle/>
            <a:p>
              <a:r>
                <a:rPr lang="en-US" sz="1800"/>
                <a:t>        Set 5</a:t>
              </a:r>
            </a:p>
          </p:txBody>
        </p:sp>
        <p:sp>
          <p:nvSpPr>
            <p:cNvPr id="70675" name="AutoShape 81"/>
            <p:cNvSpPr>
              <a:spLocks noChangeArrowheads="1"/>
            </p:cNvSpPr>
            <p:nvPr/>
          </p:nvSpPr>
          <p:spPr bwMode="auto">
            <a:xfrm>
              <a:off x="4457" y="3205"/>
              <a:ext cx="762" cy="371"/>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76" name="AutoShape 82"/>
            <p:cNvSpPr>
              <a:spLocks noChangeArrowheads="1"/>
            </p:cNvSpPr>
            <p:nvPr/>
          </p:nvSpPr>
          <p:spPr bwMode="auto">
            <a:xfrm>
              <a:off x="3967" y="2895"/>
              <a:ext cx="905" cy="274"/>
            </a:xfrm>
            <a:prstGeom prst="roundRect">
              <a:avLst>
                <a:gd name="adj" fmla="val 16667"/>
              </a:avLst>
            </a:prstGeom>
            <a:noFill/>
            <a:ln w="25400" algn="ctr">
              <a:solidFill>
                <a:schemeClr val="tx2"/>
              </a:solidFill>
              <a:round/>
              <a:headEnd/>
              <a:tailEnd/>
            </a:ln>
          </p:spPr>
          <p:txBody>
            <a:bodyPr wrap="none" lIns="0" rIns="0" anchor="ctr">
              <a:spAutoFit/>
            </a:bodyPr>
            <a:lstStyle/>
            <a:p>
              <a:endParaRPr lang="en-GB"/>
            </a:p>
          </p:txBody>
        </p:sp>
        <p:sp>
          <p:nvSpPr>
            <p:cNvPr id="70677" name="AutoShape 83"/>
            <p:cNvSpPr>
              <a:spLocks noChangeArrowheads="1"/>
            </p:cNvSpPr>
            <p:nvPr/>
          </p:nvSpPr>
          <p:spPr bwMode="auto">
            <a:xfrm>
              <a:off x="4706" y="3871"/>
              <a:ext cx="204" cy="18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78" name="AutoShape 84"/>
            <p:cNvSpPr>
              <a:spLocks noChangeArrowheads="1"/>
            </p:cNvSpPr>
            <p:nvPr/>
          </p:nvSpPr>
          <p:spPr bwMode="auto">
            <a:xfrm>
              <a:off x="4859" y="3684"/>
              <a:ext cx="204" cy="18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79" name="AutoShape 85"/>
            <p:cNvSpPr>
              <a:spLocks noChangeArrowheads="1"/>
            </p:cNvSpPr>
            <p:nvPr/>
          </p:nvSpPr>
          <p:spPr bwMode="auto">
            <a:xfrm>
              <a:off x="4355" y="3702"/>
              <a:ext cx="204" cy="18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sp>
          <p:nvSpPr>
            <p:cNvPr id="70680" name="AutoShape 86"/>
            <p:cNvSpPr>
              <a:spLocks noChangeArrowheads="1"/>
            </p:cNvSpPr>
            <p:nvPr/>
          </p:nvSpPr>
          <p:spPr bwMode="auto">
            <a:xfrm>
              <a:off x="3899" y="3468"/>
              <a:ext cx="204" cy="187"/>
            </a:xfrm>
            <a:prstGeom prst="roundRect">
              <a:avLst>
                <a:gd name="adj" fmla="val 16667"/>
              </a:avLst>
            </a:prstGeom>
            <a:noFill/>
            <a:ln w="25400" algn="ctr">
              <a:solidFill>
                <a:schemeClr val="tx2"/>
              </a:solidFill>
              <a:round/>
              <a:headEnd/>
              <a:tailEnd/>
            </a:ln>
          </p:spPr>
          <p:txBody>
            <a:bodyPr lIns="0" rIns="0" anchor="ctr">
              <a:spAutoFit/>
            </a:bodyPr>
            <a:lstStyle/>
            <a:p>
              <a:endParaRPr lang="en-GB"/>
            </a:p>
          </p:txBody>
        </p:sp>
      </p:grpSp>
      <p:sp>
        <p:nvSpPr>
          <p:cNvPr id="109655" name="Text Box 87"/>
          <p:cNvSpPr txBox="1">
            <a:spLocks noChangeArrowheads="1"/>
          </p:cNvSpPr>
          <p:nvPr/>
        </p:nvSpPr>
        <p:spPr bwMode="auto">
          <a:xfrm>
            <a:off x="838200" y="1143000"/>
            <a:ext cx="1358900" cy="366713"/>
          </a:xfrm>
          <a:prstGeom prst="rect">
            <a:avLst/>
          </a:prstGeom>
          <a:noFill/>
          <a:ln w="25400" algn="ctr">
            <a:noFill/>
            <a:miter lim="800000"/>
            <a:headEnd/>
            <a:tailEnd/>
          </a:ln>
        </p:spPr>
        <p:txBody>
          <a:bodyPr wrap="none" lIns="0" rIns="0">
            <a:spAutoFit/>
          </a:bodyPr>
          <a:lstStyle/>
          <a:p>
            <a:r>
              <a:rPr lang="en-US" sz="1800"/>
              <a:t>Unpartitioned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582"/>
                                        </p:tgtEl>
                                        <p:attrNameLst>
                                          <p:attrName>style.visibility</p:attrName>
                                        </p:attrNameLst>
                                      </p:cBhvr>
                                      <p:to>
                                        <p:strVal val="visible"/>
                                      </p:to>
                                    </p:set>
                                    <p:animEffect transition="in" filter="dissolve">
                                      <p:cBhvr>
                                        <p:cTn id="7" dur="500"/>
                                        <p:tgtEl>
                                          <p:spTgt spid="1095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9596"/>
                                        </p:tgtEl>
                                        <p:attrNameLst>
                                          <p:attrName>style.visibility</p:attrName>
                                        </p:attrNameLst>
                                      </p:cBhvr>
                                      <p:to>
                                        <p:strVal val="visible"/>
                                      </p:to>
                                    </p:set>
                                    <p:animEffect transition="in" filter="dissolve">
                                      <p:cBhvr>
                                        <p:cTn id="12" dur="500"/>
                                        <p:tgtEl>
                                          <p:spTgt spid="1095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9610"/>
                                        </p:tgtEl>
                                        <p:attrNameLst>
                                          <p:attrName>style.visibility</p:attrName>
                                        </p:attrNameLst>
                                      </p:cBhvr>
                                      <p:to>
                                        <p:strVal val="visible"/>
                                      </p:to>
                                    </p:set>
                                    <p:animEffect transition="in" filter="dissolve">
                                      <p:cBhvr>
                                        <p:cTn id="17" dur="500"/>
                                        <p:tgtEl>
                                          <p:spTgt spid="1096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9624"/>
                                        </p:tgtEl>
                                        <p:attrNameLst>
                                          <p:attrName>style.visibility</p:attrName>
                                        </p:attrNameLst>
                                      </p:cBhvr>
                                      <p:to>
                                        <p:strVal val="visible"/>
                                      </p:to>
                                    </p:set>
                                    <p:animEffect transition="in" filter="dissolve">
                                      <p:cBhvr>
                                        <p:cTn id="22" dur="500"/>
                                        <p:tgtEl>
                                          <p:spTgt spid="1096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9638"/>
                                        </p:tgtEl>
                                        <p:attrNameLst>
                                          <p:attrName>style.visibility</p:attrName>
                                        </p:attrNameLst>
                                      </p:cBhvr>
                                      <p:to>
                                        <p:strVal val="visible"/>
                                      </p:to>
                                    </p:set>
                                    <p:animEffect transition="in" filter="dissolve">
                                      <p:cBhvr>
                                        <p:cTn id="27" dur="500"/>
                                        <p:tgtEl>
                                          <p:spTgt spid="109638"/>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09655"/>
                                        </p:tgtEl>
                                        <p:attrNameLst>
                                          <p:attrName>style.visibility</p:attrName>
                                        </p:attrNameLst>
                                      </p:cBhvr>
                                      <p:to>
                                        <p:strVal val="visible"/>
                                      </p:to>
                                    </p:set>
                                    <p:animEffect transition="in" filter="dissolve">
                                      <p:cBhvr>
                                        <p:cTn id="31" dur="500"/>
                                        <p:tgtEl>
                                          <p:spTgt spid="109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What do we partition?</a:t>
            </a:r>
            <a:endParaRPr lang="en-GB" smtClean="0">
              <a:ln>
                <a:noFill/>
              </a:ln>
            </a:endParaRPr>
          </a:p>
        </p:txBody>
      </p:sp>
      <p:sp>
        <p:nvSpPr>
          <p:cNvPr id="122885" name="Text Box 5"/>
          <p:cNvSpPr txBox="1">
            <a:spLocks noChangeArrowheads="1"/>
          </p:cNvSpPr>
          <p:nvPr/>
        </p:nvSpPr>
        <p:spPr bwMode="auto">
          <a:xfrm>
            <a:off x="1905000" y="5668963"/>
            <a:ext cx="4467225" cy="579437"/>
          </a:xfrm>
          <a:prstGeom prst="rect">
            <a:avLst/>
          </a:prstGeom>
          <a:noFill/>
          <a:ln w="25400" algn="ctr">
            <a:noFill/>
            <a:miter lim="800000"/>
            <a:headEnd/>
            <a:tailEnd/>
          </a:ln>
        </p:spPr>
        <p:txBody>
          <a:bodyPr wrap="none" lIns="0" rIns="0">
            <a:spAutoFit/>
          </a:bodyPr>
          <a:lstStyle/>
          <a:p>
            <a:r>
              <a:rPr lang="en-US" sz="3200">
                <a:latin typeface="Calibri" pitchFamily="34" charset="0"/>
              </a:rPr>
              <a:t>Consider same-category-as</a:t>
            </a:r>
          </a:p>
        </p:txBody>
      </p:sp>
      <p:graphicFrame>
        <p:nvGraphicFramePr>
          <p:cNvPr id="69681" name="Group 49"/>
          <p:cNvGraphicFramePr>
            <a:graphicFrameLocks noGrp="1"/>
          </p:cNvGraphicFramePr>
          <p:nvPr>
            <p:ph idx="4294967295"/>
          </p:nvPr>
        </p:nvGraphicFramePr>
        <p:xfrm>
          <a:off x="1676400" y="1219200"/>
          <a:ext cx="5026025" cy="4265613"/>
        </p:xfrm>
        <a:graphic>
          <a:graphicData uri="http://schemas.openxmlformats.org/drawingml/2006/table">
            <a:tbl>
              <a:tblPr/>
              <a:tblGrid>
                <a:gridCol w="1674813"/>
                <a:gridCol w="1674812"/>
                <a:gridCol w="1676400"/>
              </a:tblGrid>
              <a:tr h="263525">
                <a:tc gridSpan="3">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Shop Inventory</a:t>
                      </a:r>
                    </a:p>
                  </a:txBody>
                  <a:tcPr anchor="ctr" horzOverflow="overflow">
                    <a:lnL>
                      <a:noFill/>
                    </a:lnL>
                    <a:lnR>
                      <a:noFill/>
                    </a:lnR>
                    <a:lnT>
                      <a:noFill/>
                    </a:lnT>
                    <a:lnB>
                      <a:noFill/>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Item</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Category</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Cost $</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Cereal</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5.50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Notebook</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2.00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Pencil</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0.50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Pen</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1.00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Lollies</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0.50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Flour</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4.80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Newspaper</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Reading</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Soft drink</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Cup</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Kitchenware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3.50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338138">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Knife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Kitchenware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2.75</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dissolve">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Same-category-as</a:t>
            </a:r>
            <a:endParaRPr lang="en-GB" smtClean="0">
              <a:ln>
                <a:noFill/>
              </a:ln>
              <a:solidFill>
                <a:schemeClr val="tx2"/>
              </a:solidFill>
            </a:endParaRPr>
          </a:p>
        </p:txBody>
      </p:sp>
      <p:sp>
        <p:nvSpPr>
          <p:cNvPr id="74754" name="Rectangle 5"/>
          <p:cNvSpPr>
            <a:spLocks noChangeArrowheads="1"/>
          </p:cNvSpPr>
          <p:nvPr/>
        </p:nvSpPr>
        <p:spPr bwMode="auto">
          <a:xfrm>
            <a:off x="304800" y="1143000"/>
            <a:ext cx="2133600" cy="1143000"/>
          </a:xfrm>
          <a:prstGeom prst="rect">
            <a:avLst/>
          </a:prstGeom>
          <a:solidFill>
            <a:schemeClr val="accent1"/>
          </a:solidFill>
          <a:ln w="9525">
            <a:solidFill>
              <a:schemeClr val="tx1"/>
            </a:solidFill>
            <a:miter lim="800000"/>
            <a:headEnd/>
            <a:tailEnd/>
          </a:ln>
        </p:spPr>
        <p:txBody>
          <a:bodyPr wrap="none" anchor="ctr"/>
          <a:lstStyle/>
          <a:p>
            <a:pPr algn="ctr" defTabSz="914400"/>
            <a:r>
              <a:rPr lang="en-US" sz="1800" b="1">
                <a:solidFill>
                  <a:schemeClr val="bg1"/>
                </a:solidFill>
              </a:rPr>
              <a:t>Food</a:t>
            </a:r>
            <a:endParaRPr lang="en-GB" sz="1800" b="1">
              <a:solidFill>
                <a:schemeClr val="bg1"/>
              </a:solidFill>
            </a:endParaRPr>
          </a:p>
        </p:txBody>
      </p:sp>
      <p:sp>
        <p:nvSpPr>
          <p:cNvPr id="74755" name="Rectangle 6"/>
          <p:cNvSpPr>
            <a:spLocks noChangeArrowheads="1"/>
          </p:cNvSpPr>
          <p:nvPr/>
        </p:nvSpPr>
        <p:spPr bwMode="auto">
          <a:xfrm>
            <a:off x="304800" y="2438400"/>
            <a:ext cx="2133600" cy="1143000"/>
          </a:xfrm>
          <a:prstGeom prst="rect">
            <a:avLst/>
          </a:prstGeom>
          <a:solidFill>
            <a:schemeClr val="accent1"/>
          </a:solidFill>
          <a:ln w="9525">
            <a:solidFill>
              <a:schemeClr val="tx1"/>
            </a:solidFill>
            <a:miter lim="800000"/>
            <a:headEnd/>
            <a:tailEnd/>
          </a:ln>
        </p:spPr>
        <p:txBody>
          <a:bodyPr wrap="none" anchor="ctr"/>
          <a:lstStyle/>
          <a:p>
            <a:pPr algn="ctr" defTabSz="914400"/>
            <a:r>
              <a:rPr lang="en-US" sz="1800" b="1">
                <a:solidFill>
                  <a:schemeClr val="bg1"/>
                </a:solidFill>
              </a:rPr>
              <a:t>Stationery</a:t>
            </a:r>
            <a:endParaRPr lang="en-GB" sz="1800" b="1">
              <a:solidFill>
                <a:schemeClr val="bg1"/>
              </a:solidFill>
            </a:endParaRPr>
          </a:p>
        </p:txBody>
      </p:sp>
      <p:sp>
        <p:nvSpPr>
          <p:cNvPr id="74756" name="Rectangle 7"/>
          <p:cNvSpPr>
            <a:spLocks noChangeArrowheads="1"/>
          </p:cNvSpPr>
          <p:nvPr/>
        </p:nvSpPr>
        <p:spPr bwMode="auto">
          <a:xfrm>
            <a:off x="304800" y="3733800"/>
            <a:ext cx="2133600" cy="1143000"/>
          </a:xfrm>
          <a:prstGeom prst="rect">
            <a:avLst/>
          </a:prstGeom>
          <a:solidFill>
            <a:schemeClr val="accent1"/>
          </a:solidFill>
          <a:ln w="9525">
            <a:solidFill>
              <a:schemeClr val="tx1"/>
            </a:solidFill>
            <a:miter lim="800000"/>
            <a:headEnd/>
            <a:tailEnd/>
          </a:ln>
        </p:spPr>
        <p:txBody>
          <a:bodyPr wrap="none" anchor="ctr"/>
          <a:lstStyle/>
          <a:p>
            <a:pPr algn="ctr" defTabSz="914400"/>
            <a:r>
              <a:rPr lang="en-US" sz="1800" b="1">
                <a:solidFill>
                  <a:schemeClr val="bg1"/>
                </a:solidFill>
              </a:rPr>
              <a:t>Reading</a:t>
            </a:r>
            <a:endParaRPr lang="en-GB" sz="1800" b="1">
              <a:solidFill>
                <a:schemeClr val="bg1"/>
              </a:solidFill>
            </a:endParaRPr>
          </a:p>
        </p:txBody>
      </p:sp>
      <p:sp>
        <p:nvSpPr>
          <p:cNvPr id="74757" name="Rectangle 8"/>
          <p:cNvSpPr>
            <a:spLocks noChangeArrowheads="1"/>
          </p:cNvSpPr>
          <p:nvPr/>
        </p:nvSpPr>
        <p:spPr bwMode="auto">
          <a:xfrm>
            <a:off x="304800" y="5029200"/>
            <a:ext cx="2133600" cy="1143000"/>
          </a:xfrm>
          <a:prstGeom prst="rect">
            <a:avLst/>
          </a:prstGeom>
          <a:solidFill>
            <a:schemeClr val="accent1"/>
          </a:solidFill>
          <a:ln w="9525">
            <a:solidFill>
              <a:schemeClr val="tx1"/>
            </a:solidFill>
            <a:miter lim="800000"/>
            <a:headEnd/>
            <a:tailEnd/>
          </a:ln>
        </p:spPr>
        <p:txBody>
          <a:bodyPr wrap="none" anchor="ctr"/>
          <a:lstStyle/>
          <a:p>
            <a:pPr algn="ctr" defTabSz="914400"/>
            <a:r>
              <a:rPr lang="en-US" sz="1800" b="1">
                <a:solidFill>
                  <a:schemeClr val="bg1"/>
                </a:solidFill>
              </a:rPr>
              <a:t>Kitchenware</a:t>
            </a:r>
            <a:endParaRPr lang="en-GB" sz="1800" b="1">
              <a:solidFill>
                <a:schemeClr val="bg1"/>
              </a:solidFill>
            </a:endParaRPr>
          </a:p>
        </p:txBody>
      </p:sp>
      <p:graphicFrame>
        <p:nvGraphicFramePr>
          <p:cNvPr id="71742" name="Group 62"/>
          <p:cNvGraphicFramePr>
            <a:graphicFrameLocks noGrp="1"/>
          </p:cNvGraphicFramePr>
          <p:nvPr>
            <p:ph idx="4294967295"/>
          </p:nvPr>
        </p:nvGraphicFramePr>
        <p:xfrm>
          <a:off x="4038600" y="1524000"/>
          <a:ext cx="4794250" cy="4237038"/>
        </p:xfrm>
        <a:graphic>
          <a:graphicData uri="http://schemas.openxmlformats.org/drawingml/2006/table">
            <a:tbl>
              <a:tblPr/>
              <a:tblGrid>
                <a:gridCol w="1597025"/>
                <a:gridCol w="1598613"/>
                <a:gridCol w="1598612"/>
              </a:tblGrid>
              <a:tr h="258763">
                <a:tc gridSpan="3">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Shop Inventory</a:t>
                      </a:r>
                    </a:p>
                  </a:txBody>
                  <a:tcPr anchor="ctr" horzOverflow="overflow">
                    <a:lnL>
                      <a:noFill/>
                    </a:lnL>
                    <a:lnR>
                      <a:noFill/>
                    </a:lnR>
                    <a:lnT>
                      <a:noFill/>
                    </a:lnT>
                    <a:lnB>
                      <a:noFill/>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r>
              <a:tr h="1809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Item</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Category</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rPr>
                        <a:t>Cost $</a:t>
                      </a:r>
                      <a:endParaRPr kumimoji="0" lang="en-US" sz="18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a:noFill/>
                    </a:lnB>
                    <a:lnTlToBr>
                      <a:noFill/>
                    </a:lnTlToBr>
                    <a:lnBlToTr>
                      <a:noFill/>
                    </a:lnBlToTr>
                    <a:solidFill>
                      <a:srgbClr val="165B2C"/>
                    </a:solidFill>
                  </a:tcPr>
                </a:tc>
              </a:tr>
              <a:tr h="169863">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Cereal</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5.50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a:noFill/>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Notebook</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2.00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Pencil</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0.50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Pen</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Stationery</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1.00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9863">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Lollies</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0.50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Flour</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4.80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Newspaper</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Reading</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Soft drink</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Food</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1.50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9863">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Cup</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Kitchenware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3.50</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r h="168275">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Knife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Kitchenware</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77DD96"/>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rPr>
                        <a:t>2.75</a:t>
                      </a:r>
                      <a:endParaRPr kumimoji="0" lang="en-GB" sz="1600" b="0" i="0" u="none" strike="noStrike" cap="none" normalizeH="0" baseline="0" smtClean="0">
                        <a:ln>
                          <a:noFill/>
                        </a:ln>
                        <a:solidFill>
                          <a:srgbClr val="FFFFFF"/>
                        </a:solidFill>
                        <a:effectLst>
                          <a:outerShdw blurRad="38100" dist="38100" dir="2700000" algn="tl">
                            <a:srgbClr val="000000"/>
                          </a:outerShdw>
                        </a:effectLst>
                        <a:latin typeface="Calibri" pitchFamily="34" charset="0"/>
                      </a:endParaRPr>
                    </a:p>
                  </a:txBody>
                  <a:tcPr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228841"/>
                    </a:solidFill>
                  </a:tcPr>
                </a:tc>
              </a:tr>
            </a:tbl>
          </a:graphicData>
        </a:graphic>
      </p:graphicFrame>
      <p:sp>
        <p:nvSpPr>
          <p:cNvPr id="74803" name="Line 57"/>
          <p:cNvSpPr>
            <a:spLocks noChangeShapeType="1"/>
          </p:cNvSpPr>
          <p:nvPr/>
        </p:nvSpPr>
        <p:spPr bwMode="auto">
          <a:xfrm flipH="1" flipV="1">
            <a:off x="2055813" y="1827213"/>
            <a:ext cx="1984375" cy="758825"/>
          </a:xfrm>
          <a:prstGeom prst="line">
            <a:avLst/>
          </a:prstGeom>
          <a:noFill/>
          <a:ln w="38100">
            <a:solidFill>
              <a:schemeClr val="tx2"/>
            </a:solidFill>
            <a:round/>
            <a:headEnd/>
            <a:tailEnd type="stealth" w="lg" len="lg"/>
          </a:ln>
        </p:spPr>
        <p:txBody>
          <a:bodyPr/>
          <a:lstStyle/>
          <a:p>
            <a:endParaRPr lang="en-US"/>
          </a:p>
        </p:txBody>
      </p:sp>
      <p:sp>
        <p:nvSpPr>
          <p:cNvPr id="74804" name="Line 58"/>
          <p:cNvSpPr>
            <a:spLocks noChangeShapeType="1"/>
          </p:cNvSpPr>
          <p:nvPr/>
        </p:nvSpPr>
        <p:spPr bwMode="auto">
          <a:xfrm flipH="1" flipV="1">
            <a:off x="1981200" y="2895600"/>
            <a:ext cx="2132013" cy="1588"/>
          </a:xfrm>
          <a:prstGeom prst="line">
            <a:avLst/>
          </a:prstGeom>
          <a:noFill/>
          <a:ln w="38100">
            <a:solidFill>
              <a:schemeClr val="tx2"/>
            </a:solidFill>
            <a:round/>
            <a:headEnd/>
            <a:tailEnd type="stealth" w="lg" len="lg"/>
          </a:ln>
        </p:spPr>
        <p:txBody>
          <a:bodyPr/>
          <a:lstStyle/>
          <a:p>
            <a:endParaRPr lang="en-US"/>
          </a:p>
        </p:txBody>
      </p:sp>
      <p:sp>
        <p:nvSpPr>
          <p:cNvPr id="74805" name="Line 60"/>
          <p:cNvSpPr>
            <a:spLocks noChangeShapeType="1"/>
          </p:cNvSpPr>
          <p:nvPr/>
        </p:nvSpPr>
        <p:spPr bwMode="auto">
          <a:xfrm flipH="1" flipV="1">
            <a:off x="1981200" y="3200400"/>
            <a:ext cx="2132013" cy="1588"/>
          </a:xfrm>
          <a:prstGeom prst="line">
            <a:avLst/>
          </a:prstGeom>
          <a:noFill/>
          <a:ln w="38100">
            <a:solidFill>
              <a:schemeClr val="tx2"/>
            </a:solidFill>
            <a:round/>
            <a:headEnd/>
            <a:tailEnd type="stealth" w="lg" len="lg"/>
          </a:ln>
        </p:spPr>
        <p:txBody>
          <a:bodyPr/>
          <a:lstStyle/>
          <a:p>
            <a:endParaRPr lang="en-US"/>
          </a:p>
        </p:txBody>
      </p:sp>
      <p:sp>
        <p:nvSpPr>
          <p:cNvPr id="74806" name="Line 61"/>
          <p:cNvSpPr>
            <a:spLocks noChangeShapeType="1"/>
          </p:cNvSpPr>
          <p:nvPr/>
        </p:nvSpPr>
        <p:spPr bwMode="auto">
          <a:xfrm flipH="1" flipV="1">
            <a:off x="1981200" y="3429000"/>
            <a:ext cx="2133600" cy="152400"/>
          </a:xfrm>
          <a:prstGeom prst="line">
            <a:avLst/>
          </a:prstGeom>
          <a:noFill/>
          <a:ln w="38100">
            <a:solidFill>
              <a:schemeClr val="tx2"/>
            </a:solidFill>
            <a:round/>
            <a:headEnd/>
            <a:tailEnd type="stealth" w="lg" len="lg"/>
          </a:ln>
        </p:spPr>
        <p:txBody>
          <a:bodyPr/>
          <a:lstStyle/>
          <a:p>
            <a:endParaRPr lang="en-US"/>
          </a:p>
        </p:txBody>
      </p:sp>
      <p:sp>
        <p:nvSpPr>
          <p:cNvPr id="74807" name="Line 62"/>
          <p:cNvSpPr>
            <a:spLocks noChangeShapeType="1"/>
          </p:cNvSpPr>
          <p:nvPr/>
        </p:nvSpPr>
        <p:spPr bwMode="auto">
          <a:xfrm flipH="1" flipV="1">
            <a:off x="1905000" y="1981200"/>
            <a:ext cx="2209800" cy="1981200"/>
          </a:xfrm>
          <a:prstGeom prst="line">
            <a:avLst/>
          </a:prstGeom>
          <a:noFill/>
          <a:ln w="38100">
            <a:solidFill>
              <a:schemeClr val="tx2"/>
            </a:solidFill>
            <a:round/>
            <a:headEnd/>
            <a:tailEnd type="stealth" w="lg" len="lg"/>
          </a:ln>
        </p:spPr>
        <p:txBody>
          <a:bodyPr/>
          <a:lstStyle/>
          <a:p>
            <a:endParaRPr lang="en-US"/>
          </a:p>
        </p:txBody>
      </p:sp>
      <p:sp>
        <p:nvSpPr>
          <p:cNvPr id="74808" name="Line 63"/>
          <p:cNvSpPr>
            <a:spLocks noChangeShapeType="1"/>
          </p:cNvSpPr>
          <p:nvPr/>
        </p:nvSpPr>
        <p:spPr bwMode="auto">
          <a:xfrm flipH="1" flipV="1">
            <a:off x="1752600" y="2133600"/>
            <a:ext cx="2362200" cy="2133600"/>
          </a:xfrm>
          <a:prstGeom prst="line">
            <a:avLst/>
          </a:prstGeom>
          <a:noFill/>
          <a:ln w="38100">
            <a:solidFill>
              <a:schemeClr val="tx2"/>
            </a:solidFill>
            <a:round/>
            <a:headEnd/>
            <a:tailEnd type="stealth" w="lg" len="lg"/>
          </a:ln>
        </p:spPr>
        <p:txBody>
          <a:bodyPr/>
          <a:lstStyle/>
          <a:p>
            <a:endParaRPr lang="en-US"/>
          </a:p>
        </p:txBody>
      </p:sp>
      <p:sp>
        <p:nvSpPr>
          <p:cNvPr id="74809" name="Line 64"/>
          <p:cNvSpPr>
            <a:spLocks noChangeShapeType="1"/>
          </p:cNvSpPr>
          <p:nvPr/>
        </p:nvSpPr>
        <p:spPr bwMode="auto">
          <a:xfrm flipH="1">
            <a:off x="2133600" y="4572000"/>
            <a:ext cx="1981200" cy="0"/>
          </a:xfrm>
          <a:prstGeom prst="line">
            <a:avLst/>
          </a:prstGeom>
          <a:noFill/>
          <a:ln w="38100">
            <a:solidFill>
              <a:schemeClr val="tx2"/>
            </a:solidFill>
            <a:round/>
            <a:headEnd/>
            <a:tailEnd type="stealth" w="lg" len="lg"/>
          </a:ln>
        </p:spPr>
        <p:txBody>
          <a:bodyPr/>
          <a:lstStyle/>
          <a:p>
            <a:endParaRPr lang="en-US"/>
          </a:p>
        </p:txBody>
      </p:sp>
      <p:sp>
        <p:nvSpPr>
          <p:cNvPr id="74810" name="Line 65"/>
          <p:cNvSpPr>
            <a:spLocks noChangeShapeType="1"/>
          </p:cNvSpPr>
          <p:nvPr/>
        </p:nvSpPr>
        <p:spPr bwMode="auto">
          <a:xfrm flipH="1" flipV="1">
            <a:off x="1371600" y="2133600"/>
            <a:ext cx="2819400" cy="2819400"/>
          </a:xfrm>
          <a:prstGeom prst="line">
            <a:avLst/>
          </a:prstGeom>
          <a:noFill/>
          <a:ln w="38100">
            <a:solidFill>
              <a:schemeClr val="tx2"/>
            </a:solidFill>
            <a:round/>
            <a:headEnd/>
            <a:tailEnd type="stealth" w="lg" len="lg"/>
          </a:ln>
        </p:spPr>
        <p:txBody>
          <a:bodyPr/>
          <a:lstStyle/>
          <a:p>
            <a:endParaRPr lang="en-US"/>
          </a:p>
        </p:txBody>
      </p:sp>
      <p:sp>
        <p:nvSpPr>
          <p:cNvPr id="74811" name="Line 66"/>
          <p:cNvSpPr>
            <a:spLocks noChangeShapeType="1"/>
          </p:cNvSpPr>
          <p:nvPr/>
        </p:nvSpPr>
        <p:spPr bwMode="auto">
          <a:xfrm flipH="1">
            <a:off x="2133600" y="5257800"/>
            <a:ext cx="2057400" cy="0"/>
          </a:xfrm>
          <a:prstGeom prst="line">
            <a:avLst/>
          </a:prstGeom>
          <a:noFill/>
          <a:ln w="38100">
            <a:solidFill>
              <a:schemeClr val="tx2"/>
            </a:solidFill>
            <a:round/>
            <a:headEnd/>
            <a:tailEnd type="stealth" w="lg" len="lg"/>
          </a:ln>
        </p:spPr>
        <p:txBody>
          <a:bodyPr/>
          <a:lstStyle/>
          <a:p>
            <a:endParaRPr lang="en-US"/>
          </a:p>
        </p:txBody>
      </p:sp>
      <p:sp>
        <p:nvSpPr>
          <p:cNvPr id="74812" name="Line 67"/>
          <p:cNvSpPr>
            <a:spLocks noChangeShapeType="1"/>
          </p:cNvSpPr>
          <p:nvPr/>
        </p:nvSpPr>
        <p:spPr bwMode="auto">
          <a:xfrm flipH="1">
            <a:off x="2133600" y="5562600"/>
            <a:ext cx="2057400" cy="0"/>
          </a:xfrm>
          <a:prstGeom prst="line">
            <a:avLst/>
          </a:prstGeom>
          <a:noFill/>
          <a:ln w="38100">
            <a:solidFill>
              <a:schemeClr val="tx2"/>
            </a:solidFill>
            <a:round/>
            <a:headEnd/>
            <a:tailEnd type="stealth" w="lg" len="lg"/>
          </a:ln>
        </p:spPr>
        <p:txBody>
          <a:bodyPr/>
          <a:lstStyle/>
          <a:p>
            <a:endParaRPr lang="en-US"/>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Our new partitions</a:t>
            </a:r>
            <a:endParaRPr lang="en-GB" smtClean="0">
              <a:ln>
                <a:noFill/>
              </a:ln>
              <a:solidFill>
                <a:schemeClr val="tx2"/>
              </a:solidFill>
            </a:endParaRPr>
          </a:p>
        </p:txBody>
      </p:sp>
      <p:sp>
        <p:nvSpPr>
          <p:cNvPr id="75778" name="Rectangle 4"/>
          <p:cNvSpPr>
            <a:spLocks noChangeArrowheads="1"/>
          </p:cNvSpPr>
          <p:nvPr/>
        </p:nvSpPr>
        <p:spPr bwMode="auto">
          <a:xfrm>
            <a:off x="1828800" y="1143000"/>
            <a:ext cx="2514600" cy="2209800"/>
          </a:xfrm>
          <a:prstGeom prst="rect">
            <a:avLst/>
          </a:prstGeom>
          <a:solidFill>
            <a:schemeClr val="accent1"/>
          </a:solidFill>
          <a:ln w="9525">
            <a:solidFill>
              <a:schemeClr val="tx1"/>
            </a:solidFill>
            <a:miter lim="800000"/>
            <a:headEnd/>
            <a:tailEnd/>
          </a:ln>
        </p:spPr>
        <p:txBody>
          <a:bodyPr wrap="none" anchor="ctr"/>
          <a:lstStyle/>
          <a:p>
            <a:pPr algn="ctr" defTabSz="914400"/>
            <a:r>
              <a:rPr lang="en-US" sz="2400" b="1" u="sng">
                <a:solidFill>
                  <a:schemeClr val="bg1"/>
                </a:solidFill>
              </a:rPr>
              <a:t>Food</a:t>
            </a:r>
          </a:p>
          <a:p>
            <a:pPr algn="ctr" defTabSz="914400"/>
            <a:r>
              <a:rPr lang="en-US" sz="2000" b="1">
                <a:solidFill>
                  <a:schemeClr val="bg1"/>
                </a:solidFill>
              </a:rPr>
              <a:t>cereal</a:t>
            </a:r>
          </a:p>
          <a:p>
            <a:pPr algn="ctr" defTabSz="914400"/>
            <a:r>
              <a:rPr lang="en-US" sz="2000" b="1">
                <a:solidFill>
                  <a:schemeClr val="bg1"/>
                </a:solidFill>
              </a:rPr>
              <a:t>soft drink</a:t>
            </a:r>
          </a:p>
          <a:p>
            <a:pPr algn="ctr" defTabSz="914400"/>
            <a:r>
              <a:rPr lang="en-US" sz="2000" b="1">
                <a:solidFill>
                  <a:schemeClr val="bg1"/>
                </a:solidFill>
              </a:rPr>
              <a:t>flour</a:t>
            </a:r>
          </a:p>
          <a:p>
            <a:pPr algn="ctr" defTabSz="914400"/>
            <a:r>
              <a:rPr lang="en-US" sz="2000" b="1">
                <a:solidFill>
                  <a:schemeClr val="bg1"/>
                </a:solidFill>
              </a:rPr>
              <a:t>lollies</a:t>
            </a:r>
            <a:endParaRPr lang="en-GB" sz="2000" b="1">
              <a:solidFill>
                <a:schemeClr val="bg1"/>
              </a:solidFill>
            </a:endParaRPr>
          </a:p>
        </p:txBody>
      </p:sp>
      <p:sp>
        <p:nvSpPr>
          <p:cNvPr id="75779" name="Rectangle 13"/>
          <p:cNvSpPr>
            <a:spLocks noChangeArrowheads="1"/>
          </p:cNvSpPr>
          <p:nvPr/>
        </p:nvSpPr>
        <p:spPr bwMode="auto">
          <a:xfrm>
            <a:off x="1828800" y="3657600"/>
            <a:ext cx="2514600" cy="2209800"/>
          </a:xfrm>
          <a:prstGeom prst="rect">
            <a:avLst/>
          </a:prstGeom>
          <a:solidFill>
            <a:schemeClr val="accent1"/>
          </a:solidFill>
          <a:ln w="9525">
            <a:solidFill>
              <a:schemeClr val="tx1"/>
            </a:solidFill>
            <a:miter lim="800000"/>
            <a:headEnd/>
            <a:tailEnd/>
          </a:ln>
        </p:spPr>
        <p:txBody>
          <a:bodyPr wrap="none" anchor="ctr"/>
          <a:lstStyle/>
          <a:p>
            <a:pPr algn="ctr" defTabSz="914400"/>
            <a:r>
              <a:rPr lang="en-US" sz="2400" b="1" u="sng">
                <a:solidFill>
                  <a:schemeClr val="bg1"/>
                </a:solidFill>
              </a:rPr>
              <a:t>Reading</a:t>
            </a:r>
          </a:p>
          <a:p>
            <a:pPr algn="ctr" defTabSz="914400"/>
            <a:r>
              <a:rPr lang="en-US" sz="2000" b="1">
                <a:solidFill>
                  <a:schemeClr val="bg1"/>
                </a:solidFill>
              </a:rPr>
              <a:t>newspaper</a:t>
            </a:r>
          </a:p>
        </p:txBody>
      </p:sp>
      <p:sp>
        <p:nvSpPr>
          <p:cNvPr id="75780" name="Rectangle 14"/>
          <p:cNvSpPr>
            <a:spLocks noChangeArrowheads="1"/>
          </p:cNvSpPr>
          <p:nvPr/>
        </p:nvSpPr>
        <p:spPr bwMode="auto">
          <a:xfrm>
            <a:off x="4800600" y="1143000"/>
            <a:ext cx="2514600" cy="2209800"/>
          </a:xfrm>
          <a:prstGeom prst="rect">
            <a:avLst/>
          </a:prstGeom>
          <a:solidFill>
            <a:schemeClr val="accent1"/>
          </a:solidFill>
          <a:ln w="9525">
            <a:solidFill>
              <a:schemeClr val="tx1"/>
            </a:solidFill>
            <a:miter lim="800000"/>
            <a:headEnd/>
            <a:tailEnd/>
          </a:ln>
        </p:spPr>
        <p:txBody>
          <a:bodyPr wrap="none" anchor="ctr"/>
          <a:lstStyle/>
          <a:p>
            <a:pPr algn="ctr" defTabSz="914400"/>
            <a:r>
              <a:rPr lang="en-US" sz="2400" b="1" u="sng">
                <a:solidFill>
                  <a:schemeClr val="bg1"/>
                </a:solidFill>
              </a:rPr>
              <a:t>Stationery</a:t>
            </a:r>
          </a:p>
          <a:p>
            <a:pPr algn="ctr" defTabSz="914400"/>
            <a:r>
              <a:rPr lang="en-US" sz="2000" b="1">
                <a:solidFill>
                  <a:schemeClr val="bg1"/>
                </a:solidFill>
              </a:rPr>
              <a:t>pen</a:t>
            </a:r>
          </a:p>
          <a:p>
            <a:pPr algn="ctr" defTabSz="914400"/>
            <a:r>
              <a:rPr lang="en-US" sz="2000" b="1">
                <a:solidFill>
                  <a:schemeClr val="bg1"/>
                </a:solidFill>
              </a:rPr>
              <a:t>pencil</a:t>
            </a:r>
          </a:p>
          <a:p>
            <a:pPr algn="ctr" defTabSz="914400"/>
            <a:r>
              <a:rPr lang="en-US" sz="2000" b="1">
                <a:solidFill>
                  <a:schemeClr val="bg1"/>
                </a:solidFill>
              </a:rPr>
              <a:t>notebook</a:t>
            </a:r>
            <a:endParaRPr lang="en-GB" sz="2000" b="1">
              <a:solidFill>
                <a:schemeClr val="bg1"/>
              </a:solidFill>
            </a:endParaRPr>
          </a:p>
        </p:txBody>
      </p:sp>
      <p:sp>
        <p:nvSpPr>
          <p:cNvPr id="75781" name="Rectangle 15"/>
          <p:cNvSpPr>
            <a:spLocks noChangeArrowheads="1"/>
          </p:cNvSpPr>
          <p:nvPr/>
        </p:nvSpPr>
        <p:spPr bwMode="auto">
          <a:xfrm>
            <a:off x="4800600" y="3657600"/>
            <a:ext cx="2514600" cy="2209800"/>
          </a:xfrm>
          <a:prstGeom prst="rect">
            <a:avLst/>
          </a:prstGeom>
          <a:solidFill>
            <a:schemeClr val="accent1"/>
          </a:solidFill>
          <a:ln w="9525">
            <a:solidFill>
              <a:schemeClr val="tx1"/>
            </a:solidFill>
            <a:miter lim="800000"/>
            <a:headEnd/>
            <a:tailEnd/>
          </a:ln>
        </p:spPr>
        <p:txBody>
          <a:bodyPr wrap="none" anchor="ctr"/>
          <a:lstStyle/>
          <a:p>
            <a:pPr algn="ctr" defTabSz="914400"/>
            <a:r>
              <a:rPr lang="en-US" sz="2400" b="1" u="sng">
                <a:solidFill>
                  <a:schemeClr val="bg1"/>
                </a:solidFill>
              </a:rPr>
              <a:t>Kitchenware</a:t>
            </a:r>
          </a:p>
          <a:p>
            <a:pPr algn="ctr" defTabSz="914400"/>
            <a:r>
              <a:rPr lang="en-US" sz="2000" b="1">
                <a:solidFill>
                  <a:schemeClr val="bg1"/>
                </a:solidFill>
              </a:rPr>
              <a:t>knife</a:t>
            </a:r>
          </a:p>
          <a:p>
            <a:pPr algn="ctr" defTabSz="914400"/>
            <a:r>
              <a:rPr lang="en-US" sz="2000" b="1">
                <a:solidFill>
                  <a:schemeClr val="bg1"/>
                </a:solidFill>
              </a:rPr>
              <a:t>cup</a:t>
            </a:r>
            <a:endParaRPr lang="en-GB" sz="2000" b="1">
              <a:solidFill>
                <a:schemeClr val="bg1"/>
              </a:solidFil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SIP (very brief) Overview</a:t>
            </a:r>
            <a:endParaRPr lang="en-GB" smtClean="0">
              <a:ln>
                <a:noFill/>
              </a:ln>
            </a:endParaRPr>
          </a:p>
        </p:txBody>
      </p:sp>
      <p:sp>
        <p:nvSpPr>
          <p:cNvPr id="77826" name="Rectangle 3"/>
          <p:cNvSpPr>
            <a:spLocks noGrp="1"/>
          </p:cNvSpPr>
          <p:nvPr>
            <p:ph type="body" idx="4294967295"/>
          </p:nvPr>
        </p:nvSpPr>
        <p:spPr>
          <a:xfrm>
            <a:off x="387350" y="1420813"/>
            <a:ext cx="8375650" cy="3290887"/>
          </a:xfrm>
        </p:spPr>
        <p:txBody>
          <a:bodyPr/>
          <a:lstStyle/>
          <a:p>
            <a:r>
              <a:rPr lang="en-US" smtClean="0"/>
              <a:t>SIP describes the main approaches used for:</a:t>
            </a:r>
          </a:p>
          <a:p>
            <a:pPr lvl="1"/>
            <a:r>
              <a:rPr lang="en-US" smtClean="0"/>
              <a:t>Complexity control</a:t>
            </a:r>
          </a:p>
          <a:p>
            <a:pPr lvl="1"/>
            <a:r>
              <a:rPr lang="en-US" smtClean="0"/>
              <a:t>Partitioning</a:t>
            </a:r>
          </a:p>
          <a:p>
            <a:pPr lvl="1"/>
            <a:r>
              <a:rPr lang="en-US" smtClean="0"/>
              <a:t>Simplification</a:t>
            </a:r>
          </a:p>
          <a:p>
            <a:pPr lvl="1"/>
            <a:r>
              <a:rPr lang="en-US" smtClean="0"/>
              <a:t>Iterative Delivery</a:t>
            </a:r>
          </a:p>
          <a:p>
            <a:r>
              <a:rPr lang="en-US" smtClean="0"/>
              <a:t>Overall goal is to align the IT and Business processes so they work together effectively</a:t>
            </a:r>
            <a:endParaRPr lang="en-GB" smtClean="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idx="4294967295"/>
          </p:nvPr>
        </p:nvSpPr>
        <p:spPr bwMode="auto">
          <a:xfrm>
            <a:off x="387350" y="228600"/>
            <a:ext cx="8375650" cy="822325"/>
          </a:xfrm>
        </p:spPr>
        <p:txBody>
          <a:bodyPr numCol="1" anchorCtr="0" compatLnSpc="1">
            <a:prstTxWarp prst="textNoShape">
              <a:avLst/>
            </a:prstTxWarp>
          </a:bodyPr>
          <a:lstStyle/>
          <a:p>
            <a:pPr>
              <a:defRPr/>
            </a:pPr>
            <a:r>
              <a:rPr sz="6000" smtClean="0">
                <a:ln>
                  <a:noFill/>
                </a:ln>
                <a:solidFill>
                  <a:schemeClr val="tx2"/>
                </a:solidFill>
              </a:rPr>
              <a:t>Partition Identification</a:t>
            </a:r>
            <a:endParaRPr lang="en-GB" sz="6000" smtClean="0">
              <a:ln>
                <a:noFill/>
              </a:ln>
              <a:solidFill>
                <a:schemeClr val="tx2"/>
              </a:solidFill>
            </a:endParaRPr>
          </a:p>
        </p:txBody>
      </p:sp>
      <p:sp>
        <p:nvSpPr>
          <p:cNvPr id="79874" name="Rectangle 3"/>
          <p:cNvSpPr>
            <a:spLocks/>
          </p:cNvSpPr>
          <p:nvPr/>
        </p:nvSpPr>
        <p:spPr bwMode="auto">
          <a:xfrm>
            <a:off x="387350" y="1828800"/>
            <a:ext cx="8375650" cy="3357563"/>
          </a:xfrm>
          <a:prstGeom prst="rect">
            <a:avLst/>
          </a:prstGeom>
          <a:noFill/>
          <a:ln w="9525">
            <a:noFill/>
            <a:miter lim="800000"/>
            <a:headEnd/>
            <a:tailEnd/>
          </a:ln>
        </p:spPr>
        <p:txBody>
          <a:bodyPr lIns="0" tIns="0" rIns="0" bIns="0">
            <a:spAutoFit/>
          </a:bodyPr>
          <a:lstStyle/>
          <a:p>
            <a:pPr marL="461963" indent="-461963">
              <a:lnSpc>
                <a:spcPct val="90000"/>
              </a:lnSpc>
              <a:spcBef>
                <a:spcPct val="20000"/>
              </a:spcBef>
              <a:buSzPct val="120000"/>
              <a:buFontTx/>
              <a:buBlip>
                <a:blip r:embed="rId3"/>
              </a:buBlip>
            </a:pPr>
            <a:r>
              <a:rPr lang="en-US" sz="3200">
                <a:latin typeface="Calibri" pitchFamily="34" charset="0"/>
              </a:rPr>
              <a:t>Start at the highest possible view of the enterprise then attempt to partition</a:t>
            </a:r>
          </a:p>
          <a:p>
            <a:pPr marL="461963" indent="-461963">
              <a:lnSpc>
                <a:spcPct val="90000"/>
              </a:lnSpc>
              <a:spcBef>
                <a:spcPct val="20000"/>
              </a:spcBef>
              <a:buSzPct val="120000"/>
              <a:buFontTx/>
              <a:buBlip>
                <a:blip r:embed="rId3"/>
              </a:buBlip>
            </a:pPr>
            <a:r>
              <a:rPr lang="en-US" sz="3200">
                <a:latin typeface="Calibri" pitchFamily="34" charset="0"/>
              </a:rPr>
              <a:t>If partition is successful – repeat</a:t>
            </a:r>
          </a:p>
          <a:p>
            <a:pPr marL="461963" indent="-461963">
              <a:lnSpc>
                <a:spcPct val="90000"/>
              </a:lnSpc>
              <a:spcBef>
                <a:spcPct val="20000"/>
              </a:spcBef>
              <a:buSzPct val="120000"/>
              <a:buFontTx/>
              <a:buBlip>
                <a:blip r:embed="rId3"/>
              </a:buBlip>
            </a:pPr>
            <a:r>
              <a:rPr lang="en-US" sz="3200">
                <a:latin typeface="Calibri" pitchFamily="34" charset="0"/>
              </a:rPr>
              <a:t>Keep repeating until you cannot partition any more</a:t>
            </a:r>
          </a:p>
          <a:p>
            <a:pPr marL="461963" indent="-461963">
              <a:lnSpc>
                <a:spcPct val="90000"/>
              </a:lnSpc>
              <a:spcBef>
                <a:spcPct val="20000"/>
              </a:spcBef>
              <a:buSzPct val="120000"/>
              <a:buFontTx/>
              <a:buBlip>
                <a:blip r:embed="rId3"/>
              </a:buBlip>
            </a:pPr>
            <a:r>
              <a:rPr lang="en-US" sz="3200">
                <a:latin typeface="Calibri" pitchFamily="34" charset="0"/>
              </a:rPr>
              <a:t>At each stage of partitioning, assign types and deployment information</a:t>
            </a:r>
            <a:endParaRPr lang="en-GB" sz="3200">
              <a:latin typeface="Calibri" pitchFamily="34" charset="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Start at the highest possible view</a:t>
            </a:r>
            <a:endParaRPr lang="en-GB" smtClean="0">
              <a:ln>
                <a:noFill/>
              </a:ln>
            </a:endParaRPr>
          </a:p>
        </p:txBody>
      </p:sp>
      <p:sp>
        <p:nvSpPr>
          <p:cNvPr id="81922" name="Rectangle 3"/>
          <p:cNvSpPr>
            <a:spLocks noChangeArrowheads="1"/>
          </p:cNvSpPr>
          <p:nvPr/>
        </p:nvSpPr>
        <p:spPr bwMode="auto">
          <a:xfrm>
            <a:off x="228600" y="1600200"/>
            <a:ext cx="8686800" cy="32004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1923" name="Text Box 4"/>
          <p:cNvSpPr txBox="1">
            <a:spLocks noChangeArrowheads="1"/>
          </p:cNvSpPr>
          <p:nvPr/>
        </p:nvSpPr>
        <p:spPr bwMode="auto">
          <a:xfrm>
            <a:off x="1600200" y="1676400"/>
            <a:ext cx="5410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Retail Organization</a:t>
            </a:r>
            <a:endParaRPr lang="en-GB" sz="2800">
              <a:solidFill>
                <a:schemeClr val="bg1"/>
              </a:solidFill>
              <a:latin typeface="Calibri" pitchFamily="34" charset="0"/>
            </a:endParaRPr>
          </a:p>
        </p:txBody>
      </p:sp>
      <p:sp>
        <p:nvSpPr>
          <p:cNvPr id="81924" name="Rectangle 5"/>
          <p:cNvSpPr>
            <a:spLocks noChangeArrowheads="1"/>
          </p:cNvSpPr>
          <p:nvPr/>
        </p:nvSpPr>
        <p:spPr bwMode="auto">
          <a:xfrm>
            <a:off x="381000" y="2514600"/>
            <a:ext cx="1752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Operations</a:t>
            </a:r>
            <a:endParaRPr lang="en-GB" sz="2800">
              <a:solidFill>
                <a:schemeClr val="bg1"/>
              </a:solidFill>
              <a:latin typeface="Calibri" pitchFamily="34" charset="0"/>
            </a:endParaRPr>
          </a:p>
        </p:txBody>
      </p:sp>
      <p:sp>
        <p:nvSpPr>
          <p:cNvPr id="81925" name="Rectangle 6"/>
          <p:cNvSpPr>
            <a:spLocks noChangeArrowheads="1"/>
          </p:cNvSpPr>
          <p:nvPr/>
        </p:nvSpPr>
        <p:spPr bwMode="auto">
          <a:xfrm>
            <a:off x="6629400" y="2514600"/>
            <a:ext cx="2133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Internet Sales</a:t>
            </a:r>
            <a:endParaRPr lang="en-GB" sz="2800">
              <a:solidFill>
                <a:schemeClr val="bg1"/>
              </a:solidFill>
              <a:latin typeface="Calibri" pitchFamily="34" charset="0"/>
            </a:endParaRPr>
          </a:p>
        </p:txBody>
      </p:sp>
      <p:sp>
        <p:nvSpPr>
          <p:cNvPr id="81926" name="Rectangle 7"/>
          <p:cNvSpPr>
            <a:spLocks noChangeArrowheads="1"/>
          </p:cNvSpPr>
          <p:nvPr/>
        </p:nvSpPr>
        <p:spPr bwMode="auto">
          <a:xfrm>
            <a:off x="2286000" y="2514600"/>
            <a:ext cx="1752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Retail Sales</a:t>
            </a:r>
            <a:endParaRPr lang="en-GB" sz="2800">
              <a:solidFill>
                <a:schemeClr val="bg1"/>
              </a:solidFill>
              <a:latin typeface="Calibri" pitchFamily="34" charset="0"/>
            </a:endParaRPr>
          </a:p>
        </p:txBody>
      </p:sp>
      <p:sp>
        <p:nvSpPr>
          <p:cNvPr id="81927" name="Rectangle 8"/>
          <p:cNvSpPr>
            <a:spLocks noChangeArrowheads="1"/>
          </p:cNvSpPr>
          <p:nvPr/>
        </p:nvSpPr>
        <p:spPr bwMode="auto">
          <a:xfrm>
            <a:off x="381000" y="3505200"/>
            <a:ext cx="2667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Brand Awareness</a:t>
            </a:r>
            <a:endParaRPr lang="en-GB" sz="2800">
              <a:solidFill>
                <a:schemeClr val="bg1"/>
              </a:solidFill>
              <a:latin typeface="Calibri" pitchFamily="34" charset="0"/>
            </a:endParaRPr>
          </a:p>
        </p:txBody>
      </p:sp>
      <p:sp>
        <p:nvSpPr>
          <p:cNvPr id="81928" name="Rectangle 9"/>
          <p:cNvSpPr>
            <a:spLocks noChangeArrowheads="1"/>
          </p:cNvSpPr>
          <p:nvPr/>
        </p:nvSpPr>
        <p:spPr bwMode="auto">
          <a:xfrm>
            <a:off x="4114800" y="2514600"/>
            <a:ext cx="24384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Catalogue Sales</a:t>
            </a:r>
            <a:endParaRPr lang="en-GB" sz="2800">
              <a:solidFill>
                <a:schemeClr val="bg1"/>
              </a:solidFill>
              <a:latin typeface="Calibri" pitchFamily="34" charset="0"/>
            </a:endParaRPr>
          </a:p>
        </p:txBody>
      </p:sp>
      <p:sp>
        <p:nvSpPr>
          <p:cNvPr id="81929" name="Rectangle 10"/>
          <p:cNvSpPr>
            <a:spLocks noChangeArrowheads="1"/>
          </p:cNvSpPr>
          <p:nvPr/>
        </p:nvSpPr>
        <p:spPr bwMode="auto">
          <a:xfrm>
            <a:off x="3200400" y="3505200"/>
            <a:ext cx="29718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Product Awareness</a:t>
            </a:r>
            <a:endParaRPr lang="en-GB" sz="2800">
              <a:solidFill>
                <a:schemeClr val="bg1"/>
              </a:solidFill>
              <a:latin typeface="Calibri" pitchFamily="34" charset="0"/>
            </a:endParaRPr>
          </a:p>
        </p:txBody>
      </p:sp>
      <p:sp>
        <p:nvSpPr>
          <p:cNvPr id="81930" name="Rectangle 11"/>
          <p:cNvSpPr>
            <a:spLocks noChangeArrowheads="1"/>
          </p:cNvSpPr>
          <p:nvPr/>
        </p:nvSpPr>
        <p:spPr bwMode="auto">
          <a:xfrm>
            <a:off x="6324600" y="35052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Planning</a:t>
            </a:r>
            <a:endParaRPr lang="en-GB" sz="2800">
              <a:solidFill>
                <a:schemeClr val="bg1"/>
              </a:solidFill>
              <a:latin typeface="Calibri"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Identify Synergies</a:t>
            </a:r>
            <a:endParaRPr lang="en-GB" smtClean="0">
              <a:ln>
                <a:noFill/>
              </a:ln>
            </a:endParaRPr>
          </a:p>
        </p:txBody>
      </p:sp>
      <p:sp>
        <p:nvSpPr>
          <p:cNvPr id="83970" name="Rectangle 3"/>
          <p:cNvSpPr>
            <a:spLocks noChangeArrowheads="1"/>
          </p:cNvSpPr>
          <p:nvPr/>
        </p:nvSpPr>
        <p:spPr bwMode="auto">
          <a:xfrm>
            <a:off x="228600" y="1600200"/>
            <a:ext cx="8686800" cy="32004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3971" name="Text Box 4"/>
          <p:cNvSpPr txBox="1">
            <a:spLocks noChangeArrowheads="1"/>
          </p:cNvSpPr>
          <p:nvPr/>
        </p:nvSpPr>
        <p:spPr bwMode="auto">
          <a:xfrm>
            <a:off x="1600200" y="1676400"/>
            <a:ext cx="5410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Retail Organization</a:t>
            </a:r>
            <a:endParaRPr lang="en-GB" sz="2800">
              <a:solidFill>
                <a:schemeClr val="bg1"/>
              </a:solidFill>
              <a:latin typeface="Calibri" pitchFamily="34" charset="0"/>
            </a:endParaRPr>
          </a:p>
        </p:txBody>
      </p:sp>
      <p:sp>
        <p:nvSpPr>
          <p:cNvPr id="83972" name="Rectangle 5"/>
          <p:cNvSpPr>
            <a:spLocks noChangeArrowheads="1"/>
          </p:cNvSpPr>
          <p:nvPr/>
        </p:nvSpPr>
        <p:spPr bwMode="auto">
          <a:xfrm>
            <a:off x="381000" y="2514600"/>
            <a:ext cx="1752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Operations</a:t>
            </a:r>
            <a:endParaRPr lang="en-GB" sz="2800">
              <a:solidFill>
                <a:schemeClr val="bg1"/>
              </a:solidFill>
              <a:latin typeface="Calibri" pitchFamily="34" charset="0"/>
            </a:endParaRPr>
          </a:p>
        </p:txBody>
      </p:sp>
      <p:sp>
        <p:nvSpPr>
          <p:cNvPr id="83973" name="Rectangle 12"/>
          <p:cNvSpPr>
            <a:spLocks noChangeArrowheads="1"/>
          </p:cNvSpPr>
          <p:nvPr/>
        </p:nvSpPr>
        <p:spPr bwMode="auto">
          <a:xfrm>
            <a:off x="2209800" y="2286000"/>
            <a:ext cx="6629400" cy="990600"/>
          </a:xfrm>
          <a:prstGeom prst="rect">
            <a:avLst/>
          </a:prstGeom>
          <a:solidFill>
            <a:schemeClr val="folHlink"/>
          </a:solidFill>
          <a:ln w="50800">
            <a:solidFill>
              <a:schemeClr val="tx2"/>
            </a:solidFill>
            <a:prstDash val="dash"/>
            <a:miter lim="800000"/>
            <a:headEnd/>
            <a:tailEnd type="none" w="lg" len="lg"/>
          </a:ln>
        </p:spPr>
        <p:txBody>
          <a:bodyPr wrap="none" anchor="ctr"/>
          <a:lstStyle/>
          <a:p>
            <a:endParaRPr lang="en-GB"/>
          </a:p>
        </p:txBody>
      </p:sp>
      <p:sp>
        <p:nvSpPr>
          <p:cNvPr id="83974" name="Rectangle 6"/>
          <p:cNvSpPr>
            <a:spLocks noChangeArrowheads="1"/>
          </p:cNvSpPr>
          <p:nvPr/>
        </p:nvSpPr>
        <p:spPr bwMode="auto">
          <a:xfrm>
            <a:off x="6629400" y="2514600"/>
            <a:ext cx="2133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Internet Sales</a:t>
            </a:r>
            <a:endParaRPr lang="en-GB" sz="2800">
              <a:solidFill>
                <a:schemeClr val="bg1"/>
              </a:solidFill>
              <a:latin typeface="Calibri" pitchFamily="34" charset="0"/>
            </a:endParaRPr>
          </a:p>
        </p:txBody>
      </p:sp>
      <p:sp>
        <p:nvSpPr>
          <p:cNvPr id="83975" name="Rectangle 7"/>
          <p:cNvSpPr>
            <a:spLocks noChangeArrowheads="1"/>
          </p:cNvSpPr>
          <p:nvPr/>
        </p:nvSpPr>
        <p:spPr bwMode="auto">
          <a:xfrm>
            <a:off x="2286000" y="2514600"/>
            <a:ext cx="17526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Retail Sales</a:t>
            </a:r>
            <a:endParaRPr lang="en-GB" sz="2800">
              <a:solidFill>
                <a:schemeClr val="bg1"/>
              </a:solidFill>
              <a:latin typeface="Calibri" pitchFamily="34" charset="0"/>
            </a:endParaRPr>
          </a:p>
        </p:txBody>
      </p:sp>
      <p:sp>
        <p:nvSpPr>
          <p:cNvPr id="83976" name="Rectangle 13"/>
          <p:cNvSpPr>
            <a:spLocks noChangeArrowheads="1"/>
          </p:cNvSpPr>
          <p:nvPr/>
        </p:nvSpPr>
        <p:spPr bwMode="auto">
          <a:xfrm>
            <a:off x="304800" y="3581400"/>
            <a:ext cx="5943600" cy="914400"/>
          </a:xfrm>
          <a:prstGeom prst="rect">
            <a:avLst/>
          </a:prstGeom>
          <a:solidFill>
            <a:schemeClr val="folHlink"/>
          </a:solidFill>
          <a:ln w="50800">
            <a:solidFill>
              <a:schemeClr val="tx2"/>
            </a:solidFill>
            <a:prstDash val="dash"/>
            <a:miter lim="800000"/>
            <a:headEnd/>
            <a:tailEnd type="none" w="lg" len="lg"/>
          </a:ln>
        </p:spPr>
        <p:txBody>
          <a:bodyPr wrap="none" anchor="ctr"/>
          <a:lstStyle/>
          <a:p>
            <a:endParaRPr lang="en-GB"/>
          </a:p>
        </p:txBody>
      </p:sp>
      <p:sp>
        <p:nvSpPr>
          <p:cNvPr id="83977" name="Rectangle 8"/>
          <p:cNvSpPr>
            <a:spLocks noChangeArrowheads="1"/>
          </p:cNvSpPr>
          <p:nvPr/>
        </p:nvSpPr>
        <p:spPr bwMode="auto">
          <a:xfrm>
            <a:off x="381000" y="3733800"/>
            <a:ext cx="2667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Brand Awareness</a:t>
            </a:r>
            <a:endParaRPr lang="en-GB" sz="2800">
              <a:solidFill>
                <a:schemeClr val="bg1"/>
              </a:solidFill>
              <a:latin typeface="Calibri" pitchFamily="34" charset="0"/>
            </a:endParaRPr>
          </a:p>
        </p:txBody>
      </p:sp>
      <p:sp>
        <p:nvSpPr>
          <p:cNvPr id="83978" name="Rectangle 9"/>
          <p:cNvSpPr>
            <a:spLocks noChangeArrowheads="1"/>
          </p:cNvSpPr>
          <p:nvPr/>
        </p:nvSpPr>
        <p:spPr bwMode="auto">
          <a:xfrm>
            <a:off x="4114800" y="2514600"/>
            <a:ext cx="24384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Catalogue Sales</a:t>
            </a:r>
            <a:endParaRPr lang="en-GB" sz="2800">
              <a:solidFill>
                <a:schemeClr val="bg1"/>
              </a:solidFill>
              <a:latin typeface="Calibri" pitchFamily="34" charset="0"/>
            </a:endParaRPr>
          </a:p>
        </p:txBody>
      </p:sp>
      <p:sp>
        <p:nvSpPr>
          <p:cNvPr id="83979" name="Rectangle 10"/>
          <p:cNvSpPr>
            <a:spLocks noChangeArrowheads="1"/>
          </p:cNvSpPr>
          <p:nvPr/>
        </p:nvSpPr>
        <p:spPr bwMode="auto">
          <a:xfrm>
            <a:off x="3200400" y="3733800"/>
            <a:ext cx="29718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Product Awareness</a:t>
            </a:r>
            <a:endParaRPr lang="en-GB" sz="2800">
              <a:solidFill>
                <a:schemeClr val="bg1"/>
              </a:solidFill>
              <a:latin typeface="Calibri" pitchFamily="34" charset="0"/>
            </a:endParaRPr>
          </a:p>
        </p:txBody>
      </p:sp>
      <p:sp>
        <p:nvSpPr>
          <p:cNvPr id="83980" name="Rectangle 11"/>
          <p:cNvSpPr>
            <a:spLocks noChangeArrowheads="1"/>
          </p:cNvSpPr>
          <p:nvPr/>
        </p:nvSpPr>
        <p:spPr bwMode="auto">
          <a:xfrm>
            <a:off x="6324600" y="37338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Planning</a:t>
            </a:r>
            <a:endParaRPr lang="en-GB" sz="2800">
              <a:solidFill>
                <a:schemeClr val="bg1"/>
              </a:solidFill>
              <a:latin typeface="Calibri"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Create simpler partitions</a:t>
            </a:r>
            <a:endParaRPr lang="en-GB" smtClean="0">
              <a:ln>
                <a:noFill/>
              </a:ln>
            </a:endParaRPr>
          </a:p>
        </p:txBody>
      </p:sp>
      <p:sp>
        <p:nvSpPr>
          <p:cNvPr id="86018" name="Rectangle 9"/>
          <p:cNvSpPr>
            <a:spLocks noChangeArrowheads="1"/>
          </p:cNvSpPr>
          <p:nvPr/>
        </p:nvSpPr>
        <p:spPr bwMode="auto">
          <a:xfrm>
            <a:off x="381000" y="1600200"/>
            <a:ext cx="8382000" cy="19812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6019" name="Text Box 4"/>
          <p:cNvSpPr txBox="1">
            <a:spLocks noChangeArrowheads="1"/>
          </p:cNvSpPr>
          <p:nvPr/>
        </p:nvSpPr>
        <p:spPr bwMode="auto">
          <a:xfrm>
            <a:off x="1600200" y="1676400"/>
            <a:ext cx="5410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Retail Organization</a:t>
            </a:r>
            <a:endParaRPr lang="en-GB" sz="2800">
              <a:solidFill>
                <a:schemeClr val="bg1"/>
              </a:solidFill>
              <a:latin typeface="Calibri" pitchFamily="34" charset="0"/>
            </a:endParaRPr>
          </a:p>
        </p:txBody>
      </p:sp>
      <p:sp>
        <p:nvSpPr>
          <p:cNvPr id="86020" name="Rectangle 5"/>
          <p:cNvSpPr>
            <a:spLocks noChangeArrowheads="1"/>
          </p:cNvSpPr>
          <p:nvPr/>
        </p:nvSpPr>
        <p:spPr bwMode="auto">
          <a:xfrm>
            <a:off x="609600" y="25146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Operations</a:t>
            </a:r>
            <a:endParaRPr lang="en-GB" sz="2800">
              <a:solidFill>
                <a:schemeClr val="bg1"/>
              </a:solidFill>
              <a:latin typeface="Calibri" pitchFamily="34" charset="0"/>
            </a:endParaRPr>
          </a:p>
        </p:txBody>
      </p:sp>
      <p:sp>
        <p:nvSpPr>
          <p:cNvPr id="86021" name="Rectangle 6"/>
          <p:cNvSpPr>
            <a:spLocks noChangeArrowheads="1"/>
          </p:cNvSpPr>
          <p:nvPr/>
        </p:nvSpPr>
        <p:spPr bwMode="auto">
          <a:xfrm>
            <a:off x="2590800" y="2514600"/>
            <a:ext cx="1905000" cy="609600"/>
          </a:xfrm>
          <a:prstGeom prst="rect">
            <a:avLst/>
          </a:prstGeom>
          <a:solidFill>
            <a:schemeClr val="hlink"/>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Sales</a:t>
            </a:r>
            <a:endParaRPr lang="en-GB" sz="2800">
              <a:solidFill>
                <a:schemeClr val="bg1"/>
              </a:solidFill>
              <a:latin typeface="Calibri" pitchFamily="34" charset="0"/>
            </a:endParaRPr>
          </a:p>
        </p:txBody>
      </p:sp>
      <p:sp>
        <p:nvSpPr>
          <p:cNvPr id="86022" name="Rectangle 7"/>
          <p:cNvSpPr>
            <a:spLocks noChangeArrowheads="1"/>
          </p:cNvSpPr>
          <p:nvPr/>
        </p:nvSpPr>
        <p:spPr bwMode="auto">
          <a:xfrm>
            <a:off x="4572000" y="25146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Marketing</a:t>
            </a:r>
            <a:endParaRPr lang="en-GB" sz="2800">
              <a:solidFill>
                <a:schemeClr val="bg1"/>
              </a:solidFill>
              <a:latin typeface="Calibri" pitchFamily="34" charset="0"/>
            </a:endParaRPr>
          </a:p>
        </p:txBody>
      </p:sp>
      <p:sp>
        <p:nvSpPr>
          <p:cNvPr id="86023" name="Rectangle 8"/>
          <p:cNvSpPr>
            <a:spLocks noChangeArrowheads="1"/>
          </p:cNvSpPr>
          <p:nvPr/>
        </p:nvSpPr>
        <p:spPr bwMode="auto">
          <a:xfrm>
            <a:off x="6553200" y="25146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Planning</a:t>
            </a:r>
            <a:endParaRPr lang="en-GB" sz="2800">
              <a:solidFill>
                <a:schemeClr val="bg1"/>
              </a:solidFill>
              <a:latin typeface="Calibri" pitchFamily="34"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Keep following your path</a:t>
            </a:r>
            <a:endParaRPr lang="en-GB" smtClean="0">
              <a:ln>
                <a:noFill/>
              </a:ln>
              <a:solidFill>
                <a:schemeClr val="tx2"/>
              </a:solidFill>
            </a:endParaRPr>
          </a:p>
        </p:txBody>
      </p:sp>
      <p:sp>
        <p:nvSpPr>
          <p:cNvPr id="88066" name="Rectangle 3"/>
          <p:cNvSpPr>
            <a:spLocks noChangeArrowheads="1"/>
          </p:cNvSpPr>
          <p:nvPr/>
        </p:nvSpPr>
        <p:spPr bwMode="auto">
          <a:xfrm>
            <a:off x="381000" y="1219200"/>
            <a:ext cx="8382000" cy="15240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8067" name="Text Box 4"/>
          <p:cNvSpPr txBox="1">
            <a:spLocks noChangeArrowheads="1"/>
          </p:cNvSpPr>
          <p:nvPr/>
        </p:nvSpPr>
        <p:spPr bwMode="auto">
          <a:xfrm>
            <a:off x="1600200" y="1295400"/>
            <a:ext cx="5410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Retail Organization</a:t>
            </a:r>
            <a:endParaRPr lang="en-GB" sz="2800">
              <a:solidFill>
                <a:schemeClr val="bg1"/>
              </a:solidFill>
              <a:latin typeface="Calibri" pitchFamily="34" charset="0"/>
            </a:endParaRPr>
          </a:p>
        </p:txBody>
      </p:sp>
      <p:sp>
        <p:nvSpPr>
          <p:cNvPr id="88068" name="Rectangle 5"/>
          <p:cNvSpPr>
            <a:spLocks noChangeArrowheads="1"/>
          </p:cNvSpPr>
          <p:nvPr/>
        </p:nvSpPr>
        <p:spPr bwMode="auto">
          <a:xfrm>
            <a:off x="609600" y="19050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Operations</a:t>
            </a:r>
            <a:endParaRPr lang="en-GB" sz="2800">
              <a:solidFill>
                <a:schemeClr val="bg1"/>
              </a:solidFill>
              <a:latin typeface="Calibri" pitchFamily="34" charset="0"/>
            </a:endParaRPr>
          </a:p>
        </p:txBody>
      </p:sp>
      <p:sp>
        <p:nvSpPr>
          <p:cNvPr id="88069" name="Rectangle 6"/>
          <p:cNvSpPr>
            <a:spLocks noChangeArrowheads="1"/>
          </p:cNvSpPr>
          <p:nvPr/>
        </p:nvSpPr>
        <p:spPr bwMode="auto">
          <a:xfrm>
            <a:off x="2590800" y="1905000"/>
            <a:ext cx="1905000" cy="609600"/>
          </a:xfrm>
          <a:prstGeom prst="rect">
            <a:avLst/>
          </a:prstGeom>
          <a:solidFill>
            <a:schemeClr val="hlink"/>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Sales</a:t>
            </a:r>
            <a:endParaRPr lang="en-GB" sz="2800">
              <a:solidFill>
                <a:schemeClr val="bg1"/>
              </a:solidFill>
              <a:latin typeface="Calibri" pitchFamily="34" charset="0"/>
            </a:endParaRPr>
          </a:p>
        </p:txBody>
      </p:sp>
      <p:sp>
        <p:nvSpPr>
          <p:cNvPr id="88070" name="Rectangle 7"/>
          <p:cNvSpPr>
            <a:spLocks noChangeArrowheads="1"/>
          </p:cNvSpPr>
          <p:nvPr/>
        </p:nvSpPr>
        <p:spPr bwMode="auto">
          <a:xfrm>
            <a:off x="4572000" y="19050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Marketing</a:t>
            </a:r>
            <a:endParaRPr lang="en-GB" sz="2800">
              <a:solidFill>
                <a:schemeClr val="bg1"/>
              </a:solidFill>
              <a:latin typeface="Calibri" pitchFamily="34" charset="0"/>
            </a:endParaRPr>
          </a:p>
        </p:txBody>
      </p:sp>
      <p:sp>
        <p:nvSpPr>
          <p:cNvPr id="88071" name="Rectangle 8"/>
          <p:cNvSpPr>
            <a:spLocks noChangeArrowheads="1"/>
          </p:cNvSpPr>
          <p:nvPr/>
        </p:nvSpPr>
        <p:spPr bwMode="auto">
          <a:xfrm>
            <a:off x="6553200" y="19050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Planning</a:t>
            </a:r>
            <a:endParaRPr lang="en-GB" sz="2800">
              <a:solidFill>
                <a:schemeClr val="bg1"/>
              </a:solidFill>
              <a:latin typeface="Calibri" pitchFamily="34" charset="0"/>
            </a:endParaRPr>
          </a:p>
        </p:txBody>
      </p:sp>
      <p:sp>
        <p:nvSpPr>
          <p:cNvPr id="88072" name="Rectangle 9"/>
          <p:cNvSpPr>
            <a:spLocks noChangeArrowheads="1"/>
          </p:cNvSpPr>
          <p:nvPr/>
        </p:nvSpPr>
        <p:spPr bwMode="auto">
          <a:xfrm>
            <a:off x="533400" y="3124200"/>
            <a:ext cx="4724400" cy="14478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8073" name="Rectangle 10"/>
          <p:cNvSpPr>
            <a:spLocks noChangeArrowheads="1"/>
          </p:cNvSpPr>
          <p:nvPr/>
        </p:nvSpPr>
        <p:spPr bwMode="auto">
          <a:xfrm>
            <a:off x="838200" y="3733800"/>
            <a:ext cx="1905000" cy="609600"/>
          </a:xfrm>
          <a:prstGeom prst="rect">
            <a:avLst/>
          </a:prstGeom>
          <a:solidFill>
            <a:schemeClr val="hlink"/>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Retail</a:t>
            </a:r>
            <a:endParaRPr lang="en-GB" sz="2800">
              <a:solidFill>
                <a:schemeClr val="bg1"/>
              </a:solidFill>
              <a:latin typeface="Calibri" pitchFamily="34" charset="0"/>
            </a:endParaRPr>
          </a:p>
        </p:txBody>
      </p:sp>
      <p:sp>
        <p:nvSpPr>
          <p:cNvPr id="88074" name="Rectangle 11"/>
          <p:cNvSpPr>
            <a:spLocks noChangeArrowheads="1"/>
          </p:cNvSpPr>
          <p:nvPr/>
        </p:nvSpPr>
        <p:spPr bwMode="auto">
          <a:xfrm>
            <a:off x="2971800" y="37338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Distribution</a:t>
            </a:r>
            <a:endParaRPr lang="en-GB" sz="2800">
              <a:solidFill>
                <a:schemeClr val="bg1"/>
              </a:solidFill>
              <a:latin typeface="Calibri" pitchFamily="34" charset="0"/>
            </a:endParaRPr>
          </a:p>
        </p:txBody>
      </p:sp>
      <p:sp>
        <p:nvSpPr>
          <p:cNvPr id="88075" name="Text Box 12"/>
          <p:cNvSpPr txBox="1">
            <a:spLocks noChangeArrowheads="1"/>
          </p:cNvSpPr>
          <p:nvPr/>
        </p:nvSpPr>
        <p:spPr bwMode="auto">
          <a:xfrm>
            <a:off x="685800" y="3200400"/>
            <a:ext cx="4267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Sales</a:t>
            </a:r>
            <a:endParaRPr lang="en-GB" sz="2800">
              <a:solidFill>
                <a:schemeClr val="bg1"/>
              </a:solidFill>
              <a:latin typeface="Calibri" pitchFamily="34" charset="0"/>
            </a:endParaRPr>
          </a:p>
        </p:txBody>
      </p:sp>
      <p:sp>
        <p:nvSpPr>
          <p:cNvPr id="88076" name="Line 13"/>
          <p:cNvSpPr>
            <a:spLocks noChangeShapeType="1"/>
          </p:cNvSpPr>
          <p:nvPr/>
        </p:nvSpPr>
        <p:spPr bwMode="auto">
          <a:xfrm flipH="1">
            <a:off x="3276600" y="2362200"/>
            <a:ext cx="228600" cy="1143000"/>
          </a:xfrm>
          <a:prstGeom prst="line">
            <a:avLst/>
          </a:prstGeom>
          <a:noFill/>
          <a:ln w="38100">
            <a:solidFill>
              <a:schemeClr val="tx2"/>
            </a:solidFill>
            <a:round/>
            <a:headEnd/>
            <a:tailEnd type="stealth" w="lg" len="lg"/>
          </a:ln>
        </p:spPr>
        <p:txBody>
          <a:bodyPr/>
          <a:lstStyle/>
          <a:p>
            <a:endParaRPr lang="en-US"/>
          </a:p>
        </p:txBody>
      </p:sp>
      <p:sp>
        <p:nvSpPr>
          <p:cNvPr id="88077" name="Rectangle 14"/>
          <p:cNvSpPr>
            <a:spLocks noChangeArrowheads="1"/>
          </p:cNvSpPr>
          <p:nvPr/>
        </p:nvSpPr>
        <p:spPr bwMode="auto">
          <a:xfrm>
            <a:off x="1295400" y="5029200"/>
            <a:ext cx="6324600" cy="1371600"/>
          </a:xfrm>
          <a:prstGeom prst="rect">
            <a:avLst/>
          </a:prstGeom>
          <a:solidFill>
            <a:schemeClr val="accent1"/>
          </a:solidFill>
          <a:ln w="38100">
            <a:solidFill>
              <a:schemeClr val="tx2"/>
            </a:solidFill>
            <a:miter lim="800000"/>
            <a:headEnd/>
            <a:tailEnd type="none" w="lg" len="lg"/>
          </a:ln>
        </p:spPr>
        <p:txBody>
          <a:bodyPr wrap="none" anchor="ctr"/>
          <a:lstStyle/>
          <a:p>
            <a:endParaRPr lang="en-GB"/>
          </a:p>
        </p:txBody>
      </p:sp>
      <p:sp>
        <p:nvSpPr>
          <p:cNvPr id="88078" name="Rectangle 15"/>
          <p:cNvSpPr>
            <a:spLocks noChangeArrowheads="1"/>
          </p:cNvSpPr>
          <p:nvPr/>
        </p:nvSpPr>
        <p:spPr bwMode="auto">
          <a:xfrm>
            <a:off x="1524000" y="56388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Retail Sales</a:t>
            </a:r>
            <a:endParaRPr lang="en-GB" sz="2800">
              <a:solidFill>
                <a:schemeClr val="bg1"/>
              </a:solidFill>
              <a:latin typeface="Calibri" pitchFamily="34" charset="0"/>
            </a:endParaRPr>
          </a:p>
        </p:txBody>
      </p:sp>
      <p:sp>
        <p:nvSpPr>
          <p:cNvPr id="88079" name="Rectangle 16"/>
          <p:cNvSpPr>
            <a:spLocks noChangeArrowheads="1"/>
          </p:cNvSpPr>
          <p:nvPr/>
        </p:nvSpPr>
        <p:spPr bwMode="auto">
          <a:xfrm>
            <a:off x="5486400" y="5638800"/>
            <a:ext cx="1905000" cy="609600"/>
          </a:xfrm>
          <a:prstGeom prst="rect">
            <a:avLst/>
          </a:prstGeom>
          <a:solidFill>
            <a:schemeClr val="tx2"/>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Reporting</a:t>
            </a:r>
            <a:endParaRPr lang="en-GB" sz="2800">
              <a:solidFill>
                <a:schemeClr val="bg1"/>
              </a:solidFill>
              <a:latin typeface="Calibri" pitchFamily="34" charset="0"/>
            </a:endParaRPr>
          </a:p>
        </p:txBody>
      </p:sp>
      <p:sp>
        <p:nvSpPr>
          <p:cNvPr id="88080" name="Text Box 17"/>
          <p:cNvSpPr txBox="1">
            <a:spLocks noChangeArrowheads="1"/>
          </p:cNvSpPr>
          <p:nvPr/>
        </p:nvSpPr>
        <p:spPr bwMode="auto">
          <a:xfrm>
            <a:off x="2438400" y="5105400"/>
            <a:ext cx="4267200" cy="519113"/>
          </a:xfrm>
          <a:prstGeom prst="rect">
            <a:avLst/>
          </a:prstGeom>
          <a:noFill/>
          <a:ln w="38100">
            <a:noFill/>
            <a:miter lim="800000"/>
            <a:headEnd/>
            <a:tailEnd type="none" w="lg" len="lg"/>
          </a:ln>
        </p:spPr>
        <p:txBody>
          <a:bodyPr>
            <a:spAutoFit/>
          </a:bodyPr>
          <a:lstStyle/>
          <a:p>
            <a:pPr algn="ctr" defTabSz="914400">
              <a:spcBef>
                <a:spcPct val="50000"/>
              </a:spcBef>
            </a:pPr>
            <a:r>
              <a:rPr lang="en-US" sz="2800">
                <a:solidFill>
                  <a:schemeClr val="bg1"/>
                </a:solidFill>
                <a:latin typeface="Calibri" pitchFamily="34" charset="0"/>
              </a:rPr>
              <a:t>Retail</a:t>
            </a:r>
            <a:endParaRPr lang="en-GB" sz="2800">
              <a:solidFill>
                <a:schemeClr val="bg1"/>
              </a:solidFill>
              <a:latin typeface="Calibri" pitchFamily="34" charset="0"/>
            </a:endParaRPr>
          </a:p>
        </p:txBody>
      </p:sp>
      <p:sp>
        <p:nvSpPr>
          <p:cNvPr id="88081" name="Rectangle 18"/>
          <p:cNvSpPr>
            <a:spLocks noChangeArrowheads="1"/>
          </p:cNvSpPr>
          <p:nvPr/>
        </p:nvSpPr>
        <p:spPr bwMode="auto">
          <a:xfrm>
            <a:off x="3505200" y="5638800"/>
            <a:ext cx="1905000" cy="609600"/>
          </a:xfrm>
          <a:prstGeom prst="rect">
            <a:avLst/>
          </a:prstGeom>
          <a:solidFill>
            <a:schemeClr val="hlink"/>
          </a:solidFill>
          <a:ln w="38100">
            <a:solidFill>
              <a:schemeClr val="bg1"/>
            </a:solidFill>
            <a:miter lim="800000"/>
            <a:headEnd/>
            <a:tailEnd type="none" w="lg" len="lg"/>
          </a:ln>
        </p:spPr>
        <p:txBody>
          <a:bodyPr wrap="none" anchor="ctr"/>
          <a:lstStyle/>
          <a:p>
            <a:pPr algn="ctr" defTabSz="914400"/>
            <a:r>
              <a:rPr lang="en-US" sz="2800">
                <a:solidFill>
                  <a:schemeClr val="bg1"/>
                </a:solidFill>
                <a:latin typeface="Calibri" pitchFamily="34" charset="0"/>
              </a:rPr>
              <a:t>Inventory</a:t>
            </a:r>
            <a:endParaRPr lang="en-GB" sz="2800">
              <a:solidFill>
                <a:schemeClr val="bg1"/>
              </a:solidFill>
              <a:latin typeface="Calibri" pitchFamily="34" charset="0"/>
            </a:endParaRPr>
          </a:p>
        </p:txBody>
      </p:sp>
      <p:sp>
        <p:nvSpPr>
          <p:cNvPr id="88082" name="Line 19"/>
          <p:cNvSpPr>
            <a:spLocks noChangeShapeType="1"/>
          </p:cNvSpPr>
          <p:nvPr/>
        </p:nvSpPr>
        <p:spPr bwMode="auto">
          <a:xfrm>
            <a:off x="2133600" y="4419600"/>
            <a:ext cx="1143000" cy="990600"/>
          </a:xfrm>
          <a:prstGeom prst="line">
            <a:avLst/>
          </a:prstGeom>
          <a:noFill/>
          <a:ln w="38100">
            <a:solidFill>
              <a:schemeClr val="tx2"/>
            </a:solidFill>
            <a:round/>
            <a:headEnd/>
            <a:tailEnd type="stealth" w="lg" len="lg"/>
          </a:ln>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Presentation Overview</a:t>
            </a:r>
            <a:endParaRPr lang="en-GB" smtClean="0">
              <a:ln>
                <a:noFill/>
              </a:ln>
            </a:endParaRPr>
          </a:p>
        </p:txBody>
      </p:sp>
      <p:sp>
        <p:nvSpPr>
          <p:cNvPr id="24578" name="Rectangle 3"/>
          <p:cNvSpPr>
            <a:spLocks noGrp="1"/>
          </p:cNvSpPr>
          <p:nvPr>
            <p:ph type="body" idx="4294967295"/>
          </p:nvPr>
        </p:nvSpPr>
        <p:spPr>
          <a:xfrm>
            <a:off x="387350" y="1420813"/>
            <a:ext cx="8375650" cy="3648075"/>
          </a:xfrm>
        </p:spPr>
        <p:txBody>
          <a:bodyPr/>
          <a:lstStyle/>
          <a:p>
            <a:r>
              <a:rPr lang="en-US" smtClean="0"/>
              <a:t>Introduction</a:t>
            </a:r>
          </a:p>
          <a:p>
            <a:r>
              <a:rPr lang="en-US" smtClean="0"/>
              <a:t>Redefining Enterprise Architecture</a:t>
            </a:r>
          </a:p>
          <a:p>
            <a:r>
              <a:rPr lang="en-US" smtClean="0"/>
              <a:t>Understanding complexity</a:t>
            </a:r>
          </a:p>
          <a:p>
            <a:r>
              <a:rPr lang="en-US" smtClean="0"/>
              <a:t>Partitioning</a:t>
            </a:r>
          </a:p>
          <a:p>
            <a:r>
              <a:rPr lang="en-US" smtClean="0"/>
              <a:t>Mathematics of complexity</a:t>
            </a:r>
          </a:p>
          <a:p>
            <a:r>
              <a:rPr lang="en-US" smtClean="0"/>
              <a:t>SIP</a:t>
            </a:r>
          </a:p>
          <a:p>
            <a:r>
              <a:rPr lang="en-US" smtClean="0"/>
              <a:t>Summary</a:t>
            </a:r>
            <a:endParaRPr lang="en-GB" smtClean="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bwMode="auto">
          <a:xfrm>
            <a:off x="387350" y="228600"/>
            <a:ext cx="8375650" cy="822325"/>
          </a:xfrm>
        </p:spPr>
        <p:txBody>
          <a:bodyPr numCol="1" anchorCtr="0" compatLnSpc="1">
            <a:prstTxWarp prst="textNoShape">
              <a:avLst/>
            </a:prstTxWarp>
          </a:bodyPr>
          <a:lstStyle/>
          <a:p>
            <a:pPr eaLnBrk="1" hangingPunct="1">
              <a:defRPr/>
            </a:pPr>
            <a:r>
              <a:rPr sz="6000" smtClean="0">
                <a:ln>
                  <a:noFill/>
                </a:ln>
                <a:solidFill>
                  <a:schemeClr val="tx2"/>
                </a:solidFill>
              </a:rPr>
              <a:t>Partition Simplification</a:t>
            </a:r>
            <a:endParaRPr lang="en-GB" sz="6000" smtClean="0">
              <a:ln>
                <a:noFill/>
              </a:ln>
              <a:solidFill>
                <a:schemeClr val="tx2"/>
              </a:solidFill>
            </a:endParaRPr>
          </a:p>
        </p:txBody>
      </p:sp>
      <p:sp>
        <p:nvSpPr>
          <p:cNvPr id="90114" name="Rectangle 3"/>
          <p:cNvSpPr>
            <a:spLocks noGrp="1"/>
          </p:cNvSpPr>
          <p:nvPr>
            <p:ph type="body" idx="4294967295"/>
          </p:nvPr>
        </p:nvSpPr>
        <p:spPr>
          <a:xfrm>
            <a:off x="387350" y="1828800"/>
            <a:ext cx="8375650" cy="1411288"/>
          </a:xfrm>
        </p:spPr>
        <p:txBody>
          <a:bodyPr/>
          <a:lstStyle/>
          <a:p>
            <a:pPr eaLnBrk="1" hangingPunct="1"/>
            <a:r>
              <a:rPr lang="en-US" smtClean="0"/>
              <a:t>Construct sub-classes of a partition. </a:t>
            </a:r>
          </a:p>
          <a:p>
            <a:pPr eaLnBrk="1" hangingPunct="1"/>
            <a:r>
              <a:rPr lang="en-US" smtClean="0"/>
              <a:t>Any functionality that can be removed from an element should be removed</a:t>
            </a:r>
            <a:endParaRPr lang="en-GB" smtClean="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Software plus Services</a:t>
            </a:r>
            <a:endParaRPr lang="en-GB" smtClean="0">
              <a:ln>
                <a:noFill/>
              </a:ln>
            </a:endParaRPr>
          </a:p>
        </p:txBody>
      </p:sp>
      <p:sp>
        <p:nvSpPr>
          <p:cNvPr id="92162" name="Rectangle 6"/>
          <p:cNvSpPr>
            <a:spLocks noGrp="1"/>
          </p:cNvSpPr>
          <p:nvPr>
            <p:ph type="body" idx="4294967295"/>
          </p:nvPr>
        </p:nvSpPr>
        <p:spPr>
          <a:xfrm>
            <a:off x="387350" y="1420813"/>
            <a:ext cx="8375650" cy="4330700"/>
          </a:xfrm>
        </p:spPr>
        <p:txBody>
          <a:bodyPr/>
          <a:lstStyle/>
          <a:p>
            <a:r>
              <a:rPr lang="en-US" smtClean="0"/>
              <a:t>Hugely flexible</a:t>
            </a:r>
          </a:p>
          <a:p>
            <a:r>
              <a:rPr lang="en-US" smtClean="0"/>
              <a:t>Integrate traditional software with distributed services</a:t>
            </a:r>
          </a:p>
          <a:p>
            <a:r>
              <a:rPr lang="en-US" smtClean="0"/>
              <a:t>Put services in a cloud for direct user access</a:t>
            </a:r>
          </a:p>
          <a:p>
            <a:r>
              <a:rPr lang="en-US" smtClean="0"/>
              <a:t>A dizzying, and very impressive array of S+S services</a:t>
            </a:r>
          </a:p>
          <a:p>
            <a:r>
              <a:rPr lang="en-US" smtClean="0"/>
              <a:t>The ability for the architecture to get hugely bloated and complex if not planned well – a.k.a. Bloatware!</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How do we partition S+S?</a:t>
            </a:r>
            <a:endParaRPr lang="en-GB" smtClean="0">
              <a:ln>
                <a:noFill/>
              </a:ln>
            </a:endParaRPr>
          </a:p>
        </p:txBody>
      </p:sp>
      <p:sp>
        <p:nvSpPr>
          <p:cNvPr id="94210" name="Rectangle 3"/>
          <p:cNvSpPr>
            <a:spLocks noGrp="1"/>
          </p:cNvSpPr>
          <p:nvPr>
            <p:ph type="body" idx="4294967295"/>
          </p:nvPr>
        </p:nvSpPr>
        <p:spPr>
          <a:xfrm>
            <a:off x="387350" y="1420813"/>
            <a:ext cx="8375650" cy="2919412"/>
          </a:xfrm>
        </p:spPr>
        <p:txBody>
          <a:bodyPr/>
          <a:lstStyle/>
          <a:p>
            <a:r>
              <a:rPr lang="en-US" smtClean="0"/>
              <a:t>Keep It Simple</a:t>
            </a:r>
          </a:p>
          <a:p>
            <a:r>
              <a:rPr lang="en-US" smtClean="0"/>
              <a:t>Create an overall high level architecture umbrella – start at the highest possible view</a:t>
            </a:r>
          </a:p>
          <a:p>
            <a:r>
              <a:rPr lang="en-US" smtClean="0"/>
              <a:t>Architect and partition each solution that is relevant to your current objective</a:t>
            </a:r>
          </a:p>
          <a:p>
            <a:r>
              <a:rPr lang="en-US" smtClean="0"/>
              <a:t>Don’t repeat elements in multiple subsets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eaLnBrk="1" hangingPunct="1">
              <a:defRPr/>
            </a:pPr>
            <a:r>
              <a:rPr smtClean="0">
                <a:ln>
                  <a:noFill/>
                </a:ln>
                <a:solidFill>
                  <a:schemeClr val="tx2"/>
                </a:solidFill>
              </a:rPr>
              <a:t>Case Study in Complexity</a:t>
            </a:r>
            <a:endParaRPr lang="en-GB" smtClean="0">
              <a:ln>
                <a:noFill/>
              </a:ln>
            </a:endParaRPr>
          </a:p>
        </p:txBody>
      </p:sp>
      <p:sp>
        <p:nvSpPr>
          <p:cNvPr id="96258" name="Rectangle 3"/>
          <p:cNvSpPr>
            <a:spLocks/>
          </p:cNvSpPr>
          <p:nvPr/>
        </p:nvSpPr>
        <p:spPr bwMode="auto">
          <a:xfrm>
            <a:off x="387350" y="1420813"/>
            <a:ext cx="8375650" cy="3357562"/>
          </a:xfrm>
          <a:prstGeom prst="rect">
            <a:avLst/>
          </a:prstGeom>
          <a:noFill/>
          <a:ln w="9525">
            <a:noFill/>
            <a:miter lim="800000"/>
            <a:headEnd/>
            <a:tailEnd/>
          </a:ln>
        </p:spPr>
        <p:txBody>
          <a:bodyPr lIns="0" tIns="0" rIns="0" bIns="0">
            <a:spAutoFit/>
          </a:bodyPr>
          <a:lstStyle/>
          <a:p>
            <a:pPr marL="461963" indent="-461963" eaLnBrk="0" hangingPunct="0">
              <a:lnSpc>
                <a:spcPct val="90000"/>
              </a:lnSpc>
              <a:spcBef>
                <a:spcPct val="20000"/>
              </a:spcBef>
              <a:buSzPct val="120000"/>
              <a:buFontTx/>
              <a:buBlip>
                <a:blip r:embed="rId3"/>
              </a:buBlip>
            </a:pPr>
            <a:r>
              <a:rPr lang="en-US" sz="3200">
                <a:latin typeface="Calibri" pitchFamily="34" charset="0"/>
              </a:rPr>
              <a:t>Complexity can creep into even the most extensively planned project</a:t>
            </a:r>
          </a:p>
          <a:p>
            <a:pPr marL="461963" indent="-461963" eaLnBrk="0" hangingPunct="0">
              <a:lnSpc>
                <a:spcPct val="90000"/>
              </a:lnSpc>
              <a:spcBef>
                <a:spcPct val="20000"/>
              </a:spcBef>
              <a:buSzPct val="120000"/>
              <a:buFontTx/>
              <a:buBlip>
                <a:blip r:embed="rId3"/>
              </a:buBlip>
            </a:pPr>
            <a:r>
              <a:rPr lang="en-US" sz="3200">
                <a:latin typeface="Calibri" pitchFamily="34" charset="0"/>
              </a:rPr>
              <a:t>Unchecked complexity leads to project failure</a:t>
            </a:r>
          </a:p>
          <a:p>
            <a:pPr marL="461963" indent="-461963" eaLnBrk="0" hangingPunct="0">
              <a:lnSpc>
                <a:spcPct val="90000"/>
              </a:lnSpc>
              <a:spcBef>
                <a:spcPct val="20000"/>
              </a:spcBef>
              <a:buSzPct val="120000"/>
              <a:buFontTx/>
              <a:buBlip>
                <a:blip r:embed="rId3"/>
              </a:buBlip>
            </a:pPr>
            <a:r>
              <a:rPr lang="en-US" sz="3200">
                <a:latin typeface="Calibri" pitchFamily="34" charset="0"/>
              </a:rPr>
              <a:t>Using Simple Iterative Partitions might have saved this project, even when it was well into failure mode</a:t>
            </a:r>
          </a:p>
          <a:p>
            <a:pPr marL="461963" indent="-461963" eaLnBrk="0" hangingPunct="0">
              <a:lnSpc>
                <a:spcPct val="90000"/>
              </a:lnSpc>
              <a:spcBef>
                <a:spcPct val="20000"/>
              </a:spcBef>
              <a:buSzPct val="120000"/>
              <a:buFontTx/>
              <a:buBlip>
                <a:blip r:embed="rId3"/>
              </a:buBlip>
            </a:pPr>
            <a:endParaRPr lang="en-US" sz="3200">
              <a:latin typeface="Calibri" pitchFamily="34"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NPfIT</a:t>
            </a:r>
            <a:endParaRPr lang="en-GB" smtClean="0">
              <a:ln>
                <a:noFill/>
              </a:ln>
            </a:endParaRPr>
          </a:p>
        </p:txBody>
      </p:sp>
      <p:sp>
        <p:nvSpPr>
          <p:cNvPr id="98306" name="Rectangle 3"/>
          <p:cNvSpPr>
            <a:spLocks noGrp="1"/>
          </p:cNvSpPr>
          <p:nvPr>
            <p:ph type="body" idx="4294967295"/>
          </p:nvPr>
        </p:nvSpPr>
        <p:spPr>
          <a:xfrm>
            <a:off x="387350" y="1420813"/>
            <a:ext cx="8375650" cy="3989387"/>
          </a:xfrm>
        </p:spPr>
        <p:txBody>
          <a:bodyPr/>
          <a:lstStyle/>
          <a:p>
            <a:r>
              <a:rPr lang="en-US" smtClean="0"/>
              <a:t>Launched in June 2002</a:t>
            </a:r>
          </a:p>
          <a:p>
            <a:r>
              <a:rPr lang="en-US" smtClean="0"/>
              <a:t>Automate and centralize NHS record keeping</a:t>
            </a:r>
          </a:p>
          <a:p>
            <a:r>
              <a:rPr lang="en-US" smtClean="0"/>
              <a:t>Automation of all patient care information</a:t>
            </a:r>
          </a:p>
          <a:p>
            <a:r>
              <a:rPr lang="en-US" smtClean="0"/>
              <a:t>Access to any patient record by any authorized health care professional in the UK</a:t>
            </a:r>
          </a:p>
          <a:p>
            <a:r>
              <a:rPr lang="en-US" smtClean="0"/>
              <a:t>Ability to book appointments with any health care facility in the UK</a:t>
            </a:r>
          </a:p>
          <a:p>
            <a:r>
              <a:rPr lang="en-US" smtClean="0"/>
              <a:t>Automation of prescription services</a:t>
            </a:r>
            <a:endParaRPr lang="en-GB" smtClean="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NPfIT Functionality</a:t>
            </a:r>
            <a:endParaRPr lang="en-GB" smtClean="0">
              <a:ln>
                <a:noFill/>
              </a:ln>
              <a:solidFill>
                <a:schemeClr val="tx2"/>
              </a:solidFill>
            </a:endParaRPr>
          </a:p>
        </p:txBody>
      </p:sp>
      <p:sp>
        <p:nvSpPr>
          <p:cNvPr id="100354" name="Rectangle 3"/>
          <p:cNvSpPr>
            <a:spLocks noGrp="1"/>
          </p:cNvSpPr>
          <p:nvPr>
            <p:ph type="body" idx="4294967295"/>
          </p:nvPr>
        </p:nvSpPr>
        <p:spPr>
          <a:xfrm>
            <a:off x="387350" y="1420813"/>
            <a:ext cx="8375650" cy="2917825"/>
          </a:xfrm>
        </p:spPr>
        <p:txBody>
          <a:bodyPr/>
          <a:lstStyle/>
          <a:p>
            <a:r>
              <a:rPr lang="en-US" smtClean="0"/>
              <a:t>Regional Clinical Information Systems </a:t>
            </a:r>
          </a:p>
          <a:p>
            <a:pPr lvl="1"/>
            <a:r>
              <a:rPr lang="en-US" smtClean="0"/>
              <a:t>Initial cost - approximately NZ$14 billion</a:t>
            </a:r>
          </a:p>
          <a:p>
            <a:r>
              <a:rPr lang="en-US" smtClean="0"/>
              <a:t>Infrastructure Systems</a:t>
            </a:r>
          </a:p>
          <a:p>
            <a:pPr lvl="1"/>
            <a:r>
              <a:rPr lang="en-US" smtClean="0"/>
              <a:t>Initial cost – approximately NZ$3.2 billion</a:t>
            </a:r>
          </a:p>
          <a:p>
            <a:r>
              <a:rPr lang="en-US" smtClean="0"/>
              <a:t>Shared Applications</a:t>
            </a:r>
          </a:p>
          <a:p>
            <a:pPr lvl="1"/>
            <a:r>
              <a:rPr lang="en-US" smtClean="0"/>
              <a:t>Initial cost – approximately NZ$425 million</a:t>
            </a:r>
            <a:endParaRPr lang="en-GB" smtClean="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NPfIT Overview</a:t>
            </a:r>
            <a:endParaRPr lang="en-GB" smtClean="0">
              <a:ln>
                <a:noFill/>
              </a:ln>
              <a:solidFill>
                <a:schemeClr val="tx2"/>
              </a:solidFill>
            </a:endParaRPr>
          </a:p>
        </p:txBody>
      </p:sp>
      <p:sp>
        <p:nvSpPr>
          <p:cNvPr id="102402" name="Rectangle 3"/>
          <p:cNvSpPr>
            <a:spLocks noGrp="1"/>
          </p:cNvSpPr>
          <p:nvPr>
            <p:ph type="body" idx="4294967295"/>
          </p:nvPr>
        </p:nvSpPr>
        <p:spPr>
          <a:xfrm>
            <a:off x="387350" y="1420813"/>
            <a:ext cx="8375650" cy="3892550"/>
          </a:xfrm>
        </p:spPr>
        <p:txBody>
          <a:bodyPr/>
          <a:lstStyle/>
          <a:p>
            <a:r>
              <a:rPr lang="en-US" smtClean="0"/>
              <a:t>Multi-billion dollar project</a:t>
            </a:r>
          </a:p>
          <a:p>
            <a:r>
              <a:rPr lang="en-US" smtClean="0"/>
              <a:t>Contracts split between at least a dozen vendors</a:t>
            </a:r>
          </a:p>
          <a:p>
            <a:r>
              <a:rPr lang="en-US" smtClean="0"/>
              <a:t>Covers a geographic area of close to 100,000 square miles</a:t>
            </a:r>
          </a:p>
          <a:p>
            <a:r>
              <a:rPr lang="en-US" smtClean="0"/>
              <a:t>Offers services to 60 million people</a:t>
            </a:r>
          </a:p>
          <a:p>
            <a:r>
              <a:rPr lang="en-US" smtClean="0"/>
              <a:t>Expected to process 300 transactions per second</a:t>
            </a:r>
            <a:endParaRPr lang="en-GB" smtClean="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Current status of NPfIT</a:t>
            </a:r>
            <a:endParaRPr lang="en-GB" smtClean="0">
              <a:ln>
                <a:noFill/>
              </a:ln>
            </a:endParaRPr>
          </a:p>
        </p:txBody>
      </p:sp>
      <p:sp>
        <p:nvSpPr>
          <p:cNvPr id="104450" name="Rectangle 3"/>
          <p:cNvSpPr>
            <a:spLocks noGrp="1"/>
          </p:cNvSpPr>
          <p:nvPr>
            <p:ph type="body" idx="4294967295"/>
          </p:nvPr>
        </p:nvSpPr>
        <p:spPr>
          <a:xfrm>
            <a:off x="387350" y="1420813"/>
            <a:ext cx="8375650" cy="1946275"/>
          </a:xfrm>
        </p:spPr>
        <p:txBody>
          <a:bodyPr/>
          <a:lstStyle/>
          <a:p>
            <a:r>
              <a:rPr lang="en-US" smtClean="0"/>
              <a:t>In crisis almost from the first day</a:t>
            </a:r>
          </a:p>
          <a:p>
            <a:r>
              <a:rPr lang="en-US" smtClean="0"/>
              <a:t>One year into the project most vendors were having problems relating to each other</a:t>
            </a:r>
          </a:p>
          <a:p>
            <a:r>
              <a:rPr lang="en-US" smtClean="0"/>
              <a:t>The worst off, the Accenture/iSoft partnership. </a:t>
            </a:r>
            <a:endParaRPr lang="en-GB" smtClean="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Accenture/iSoft</a:t>
            </a:r>
            <a:endParaRPr lang="en-GB" smtClean="0">
              <a:ln>
                <a:noFill/>
              </a:ln>
            </a:endParaRPr>
          </a:p>
        </p:txBody>
      </p:sp>
      <p:sp>
        <p:nvSpPr>
          <p:cNvPr id="105474" name="Rectangle 3"/>
          <p:cNvSpPr>
            <a:spLocks noGrp="1"/>
          </p:cNvSpPr>
          <p:nvPr>
            <p:ph type="body" idx="4294967295"/>
          </p:nvPr>
        </p:nvSpPr>
        <p:spPr>
          <a:xfrm>
            <a:off x="387350" y="1420813"/>
            <a:ext cx="8375650" cy="4330700"/>
          </a:xfrm>
        </p:spPr>
        <p:txBody>
          <a:bodyPr/>
          <a:lstStyle/>
          <a:p>
            <a:r>
              <a:rPr lang="en-US" smtClean="0"/>
              <a:t>By Sept 2006 Accenture had enough and abandoned the project</a:t>
            </a:r>
          </a:p>
          <a:p>
            <a:r>
              <a:rPr lang="en-US" smtClean="0"/>
              <a:t>They walked away from over $5 billion in revenues</a:t>
            </a:r>
          </a:p>
          <a:p>
            <a:r>
              <a:rPr lang="en-US" smtClean="0"/>
              <a:t>They wrote off in excess of $700 million they had already spent</a:t>
            </a:r>
          </a:p>
          <a:p>
            <a:r>
              <a:rPr lang="en-US" smtClean="0"/>
              <a:t>They agreed to pay over $100 million to settle legal obligations.</a:t>
            </a:r>
            <a:endParaRPr lang="en-GB" smtClean="0"/>
          </a:p>
          <a:p>
            <a:endParaRPr lang="en-GB" smtClean="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Overall Cost of NPfIT?</a:t>
            </a:r>
            <a:endParaRPr lang="en-GB" smtClean="0">
              <a:ln>
                <a:noFill/>
              </a:ln>
              <a:solidFill>
                <a:schemeClr val="tx2"/>
              </a:solidFill>
            </a:endParaRPr>
          </a:p>
        </p:txBody>
      </p:sp>
      <p:sp>
        <p:nvSpPr>
          <p:cNvPr id="107522" name="Rectangle 3"/>
          <p:cNvSpPr>
            <a:spLocks noGrp="1"/>
          </p:cNvSpPr>
          <p:nvPr>
            <p:ph type="body" idx="4294967295"/>
          </p:nvPr>
        </p:nvSpPr>
        <p:spPr>
          <a:xfrm>
            <a:off x="387350" y="1885950"/>
            <a:ext cx="8375650" cy="2244725"/>
          </a:xfrm>
        </p:spPr>
        <p:txBody>
          <a:bodyPr/>
          <a:lstStyle/>
          <a:p>
            <a:pPr algn="ctr">
              <a:buFontTx/>
              <a:buNone/>
            </a:pPr>
            <a:r>
              <a:rPr lang="en-US" sz="4400" smtClean="0"/>
              <a:t>Estimated cost range is</a:t>
            </a:r>
          </a:p>
          <a:p>
            <a:pPr algn="ctr">
              <a:buFontTx/>
              <a:buNone/>
            </a:pPr>
            <a:endParaRPr lang="en-US" sz="4400" smtClean="0"/>
          </a:p>
          <a:p>
            <a:pPr algn="ctr">
              <a:buFontTx/>
              <a:buNone/>
            </a:pPr>
            <a:r>
              <a:rPr lang="en-US" sz="5400" smtClean="0"/>
              <a:t>$68 to $142 billion</a:t>
            </a:r>
            <a:endParaRPr lang="en-GB" sz="5400" smtClean="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Amanda Jackson</a:t>
            </a:r>
            <a:endParaRPr lang="en-GB" smtClean="0">
              <a:ln>
                <a:noFill/>
              </a:ln>
            </a:endParaRPr>
          </a:p>
        </p:txBody>
      </p:sp>
      <p:sp>
        <p:nvSpPr>
          <p:cNvPr id="25602" name="Rectangle 3"/>
          <p:cNvSpPr>
            <a:spLocks noGrp="1"/>
          </p:cNvSpPr>
          <p:nvPr>
            <p:ph type="body" idx="4294967295"/>
          </p:nvPr>
        </p:nvSpPr>
        <p:spPr>
          <a:xfrm>
            <a:off x="387350" y="1420813"/>
            <a:ext cx="8375650" cy="3357562"/>
          </a:xfrm>
        </p:spPr>
        <p:txBody>
          <a:bodyPr/>
          <a:lstStyle/>
          <a:p>
            <a:r>
              <a:rPr lang="en-US" smtClean="0"/>
              <a:t>Consultant/Developer with Fronde Systems Ltd</a:t>
            </a:r>
          </a:p>
          <a:p>
            <a:r>
              <a:rPr lang="en-US" smtClean="0"/>
              <a:t>Started NZ Girl Geek Dinners in 2007</a:t>
            </a:r>
          </a:p>
          <a:p>
            <a:r>
              <a:rPr lang="en-US" smtClean="0"/>
              <a:t>In the past has covered most roles in IT including: QA,  Network Admin, Source Control Manager, Build Management, Games Development, Change Management</a:t>
            </a:r>
          </a:p>
          <a:p>
            <a:r>
              <a:rPr lang="en-US" smtClean="0"/>
              <a:t>Working towards EA &amp; SA certification</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Simple Iterative Partitions</a:t>
            </a:r>
            <a:endParaRPr lang="en-GB" smtClean="0">
              <a:ln>
                <a:noFill/>
              </a:ln>
            </a:endParaRPr>
          </a:p>
        </p:txBody>
      </p:sp>
      <p:sp>
        <p:nvSpPr>
          <p:cNvPr id="109570" name="Rectangle 3"/>
          <p:cNvSpPr>
            <a:spLocks noGrp="1"/>
          </p:cNvSpPr>
          <p:nvPr>
            <p:ph type="body" idx="4294967295"/>
          </p:nvPr>
        </p:nvSpPr>
        <p:spPr>
          <a:xfrm>
            <a:off x="387350" y="1420813"/>
            <a:ext cx="8375650" cy="2578100"/>
          </a:xfrm>
        </p:spPr>
        <p:txBody>
          <a:bodyPr/>
          <a:lstStyle/>
          <a:p>
            <a:r>
              <a:rPr lang="en-US" smtClean="0"/>
              <a:t>Phase 1 – audit of organization readiness</a:t>
            </a:r>
          </a:p>
          <a:p>
            <a:r>
              <a:rPr lang="en-US" smtClean="0"/>
              <a:t>Phase 2 – working on the partitioning</a:t>
            </a:r>
          </a:p>
          <a:p>
            <a:r>
              <a:rPr lang="en-US" smtClean="0"/>
              <a:t>Phase 3 – simplify the partitions</a:t>
            </a:r>
          </a:p>
          <a:p>
            <a:r>
              <a:rPr lang="en-US" smtClean="0"/>
              <a:t>Phase 4 – prioritize subsets in the partitions</a:t>
            </a:r>
          </a:p>
          <a:p>
            <a:r>
              <a:rPr lang="en-US" smtClean="0"/>
              <a:t>Phase 5 - iteration</a:t>
            </a:r>
            <a:endParaRPr lang="en-GB" smtClean="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Phase 1</a:t>
            </a:r>
            <a:endParaRPr lang="en-GB" smtClean="0">
              <a:ln>
                <a:noFill/>
              </a:ln>
              <a:solidFill>
                <a:schemeClr val="tx2"/>
              </a:solidFill>
            </a:endParaRPr>
          </a:p>
        </p:txBody>
      </p:sp>
      <p:sp>
        <p:nvSpPr>
          <p:cNvPr id="111618" name="Rectangle 3"/>
          <p:cNvSpPr>
            <a:spLocks noGrp="1"/>
          </p:cNvSpPr>
          <p:nvPr>
            <p:ph type="body" idx="4294967295"/>
          </p:nvPr>
        </p:nvSpPr>
        <p:spPr>
          <a:xfrm>
            <a:off x="387350" y="1420813"/>
            <a:ext cx="8375650" cy="3454400"/>
          </a:xfrm>
        </p:spPr>
        <p:txBody>
          <a:bodyPr/>
          <a:lstStyle/>
          <a:p>
            <a:r>
              <a:rPr lang="en-US" smtClean="0"/>
              <a:t>Highlights deep distrust between NHS factions</a:t>
            </a:r>
          </a:p>
          <a:p>
            <a:r>
              <a:rPr lang="en-US" smtClean="0"/>
              <a:t>Delivers extensive training in the nature of complexity</a:t>
            </a:r>
          </a:p>
          <a:p>
            <a:r>
              <a:rPr lang="en-US" smtClean="0"/>
              <a:t>Focuses on managing complexity as the absolute highest priority</a:t>
            </a:r>
          </a:p>
          <a:p>
            <a:endParaRPr lang="en-US" smtClean="0"/>
          </a:p>
          <a:p>
            <a:pPr>
              <a:buFontTx/>
              <a:buNone/>
            </a:pPr>
            <a:endParaRPr lang="en-GB" smtClean="0"/>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Phase 2</a:t>
            </a:r>
            <a:endParaRPr lang="en-GB" smtClean="0">
              <a:ln>
                <a:noFill/>
              </a:ln>
              <a:solidFill>
                <a:schemeClr val="tx2"/>
              </a:solidFill>
            </a:endParaRPr>
          </a:p>
        </p:txBody>
      </p:sp>
      <p:sp>
        <p:nvSpPr>
          <p:cNvPr id="113666" name="Rectangle 3"/>
          <p:cNvSpPr>
            <a:spLocks noGrp="1"/>
          </p:cNvSpPr>
          <p:nvPr>
            <p:ph type="body" idx="4294967295"/>
          </p:nvPr>
        </p:nvSpPr>
        <p:spPr>
          <a:xfrm>
            <a:off x="387350" y="1420813"/>
            <a:ext cx="8375650" cy="4427537"/>
          </a:xfrm>
        </p:spPr>
        <p:txBody>
          <a:bodyPr/>
          <a:lstStyle/>
          <a:p>
            <a:r>
              <a:rPr lang="en-US" smtClean="0"/>
              <a:t>Already considerable effort made to partition</a:t>
            </a:r>
          </a:p>
          <a:p>
            <a:r>
              <a:rPr lang="en-US" smtClean="0"/>
              <a:t>However, partitions were wrong</a:t>
            </a:r>
          </a:p>
          <a:p>
            <a:r>
              <a:rPr lang="en-US" smtClean="0"/>
              <a:t>FIVE different implementations of the same, very complex system</a:t>
            </a:r>
          </a:p>
          <a:p>
            <a:r>
              <a:rPr lang="en-US" smtClean="0"/>
              <a:t>This was done on purpose due to a highly suspect business rule</a:t>
            </a:r>
          </a:p>
          <a:p>
            <a:r>
              <a:rPr lang="en-US" smtClean="0"/>
              <a:t>SIP forces removal of the dodgy business rule, reduces complexity by 80%</a:t>
            </a:r>
          </a:p>
          <a:p>
            <a:r>
              <a:rPr lang="en-US" smtClean="0"/>
              <a:t>Create high level partitions</a:t>
            </a:r>
            <a:endParaRPr lang="en-GB" smtClean="0"/>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Phase 3</a:t>
            </a:r>
            <a:endParaRPr lang="en-GB" smtClean="0">
              <a:ln>
                <a:noFill/>
              </a:ln>
              <a:solidFill>
                <a:schemeClr val="tx2"/>
              </a:solidFill>
            </a:endParaRPr>
          </a:p>
        </p:txBody>
      </p:sp>
      <p:sp>
        <p:nvSpPr>
          <p:cNvPr id="115714" name="Rectangle 3"/>
          <p:cNvSpPr>
            <a:spLocks noGrp="1"/>
          </p:cNvSpPr>
          <p:nvPr>
            <p:ph type="body" idx="4294967295"/>
          </p:nvPr>
        </p:nvSpPr>
        <p:spPr>
          <a:xfrm>
            <a:off x="387350" y="1420813"/>
            <a:ext cx="8375650" cy="2919412"/>
          </a:xfrm>
        </p:spPr>
        <p:txBody>
          <a:bodyPr/>
          <a:lstStyle/>
          <a:p>
            <a:r>
              <a:rPr lang="en-US" smtClean="0"/>
              <a:t>Simplify partitions further </a:t>
            </a:r>
          </a:p>
          <a:p>
            <a:r>
              <a:rPr lang="en-US" smtClean="0"/>
              <a:t>Remove up to 90% complexity from the 20% remaining </a:t>
            </a:r>
          </a:p>
          <a:p>
            <a:r>
              <a:rPr lang="en-US" smtClean="0"/>
              <a:t>Remove unnecessary functionality</a:t>
            </a:r>
          </a:p>
          <a:p>
            <a:r>
              <a:rPr lang="en-US" smtClean="0"/>
              <a:t>Make sure all technical requirements can be traced back to a business requirement</a:t>
            </a:r>
            <a:endParaRPr lang="en-GB" smtClean="0"/>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eaLnBrk="1" hangingPunct="1">
              <a:defRPr/>
            </a:pPr>
            <a:r>
              <a:rPr smtClean="0">
                <a:ln>
                  <a:noFill/>
                </a:ln>
                <a:solidFill>
                  <a:schemeClr val="tx2"/>
                </a:solidFill>
              </a:rPr>
              <a:t>Summary</a:t>
            </a:r>
            <a:endParaRPr lang="en-GB" smtClean="0">
              <a:ln>
                <a:noFill/>
              </a:ln>
              <a:solidFill>
                <a:schemeClr val="tx2"/>
              </a:solidFill>
            </a:endParaRPr>
          </a:p>
        </p:txBody>
      </p:sp>
      <p:sp>
        <p:nvSpPr>
          <p:cNvPr id="117762" name="Rectangle 3"/>
          <p:cNvSpPr>
            <a:spLocks noGrp="1"/>
          </p:cNvSpPr>
          <p:nvPr>
            <p:ph type="body" idx="4294967295"/>
          </p:nvPr>
        </p:nvSpPr>
        <p:spPr>
          <a:xfrm>
            <a:off x="387350" y="1524000"/>
            <a:ext cx="8375650" cy="4233863"/>
          </a:xfrm>
        </p:spPr>
        <p:txBody>
          <a:bodyPr/>
          <a:lstStyle/>
          <a:p>
            <a:pPr eaLnBrk="1" hangingPunct="1"/>
            <a:r>
              <a:rPr lang="en-US" smtClean="0"/>
              <a:t>Complexity of business processes is linked to decision points and the paths created by those decision points</a:t>
            </a:r>
          </a:p>
          <a:p>
            <a:pPr eaLnBrk="1" hangingPunct="1"/>
            <a:r>
              <a:rPr lang="en-US" smtClean="0"/>
              <a:t>Complexity of software systems is linked to the number of variables and the number of significant values those variables can take</a:t>
            </a:r>
          </a:p>
          <a:p>
            <a:pPr eaLnBrk="1" hangingPunct="1"/>
            <a:r>
              <a:rPr lang="en-US" smtClean="0"/>
              <a:t>Partitioning is the single major factor in reducing complexity</a:t>
            </a:r>
          </a:p>
          <a:p>
            <a:pPr eaLnBrk="1" hangingPunct="1">
              <a:buFontTx/>
              <a:buNone/>
            </a:pPr>
            <a:endParaRPr lang="en-GB" smtClean="0"/>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Roger Sessions</a:t>
            </a:r>
            <a:endParaRPr lang="en-GB" smtClean="0">
              <a:ln>
                <a:noFill/>
              </a:ln>
            </a:endParaRPr>
          </a:p>
        </p:txBody>
      </p:sp>
      <p:sp>
        <p:nvSpPr>
          <p:cNvPr id="118786" name="Rectangle 3"/>
          <p:cNvSpPr>
            <a:spLocks noGrp="1"/>
          </p:cNvSpPr>
          <p:nvPr>
            <p:ph type="body" idx="4294967295"/>
          </p:nvPr>
        </p:nvSpPr>
        <p:spPr>
          <a:xfrm>
            <a:off x="387350" y="1420813"/>
            <a:ext cx="8375650" cy="4137025"/>
          </a:xfrm>
        </p:spPr>
        <p:txBody>
          <a:bodyPr/>
          <a:lstStyle/>
          <a:p>
            <a:r>
              <a:rPr lang="en-US" smtClean="0"/>
              <a:t>Roger Sessions, author of ‘Simple Architectures for Complex Enterprises’, has been an invaluable source of help and information whilst preparing this talk. He very kindly allowed me to use material from his book as part of this presentation.</a:t>
            </a:r>
          </a:p>
          <a:p>
            <a:r>
              <a:rPr lang="en-US" smtClean="0"/>
              <a:t>Roger is the CEO of ObjectWatch, the creator of SIP and an Enterprise Architecture expert.</a:t>
            </a:r>
            <a:endParaRPr lang="en-GB" smtClean="0"/>
          </a:p>
          <a:p>
            <a:endParaRPr lang="en-GB" smtClean="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rtlCol="0"/>
          <a:lstStyle/>
          <a:p>
            <a:pPr defTabSz="914363" eaLnBrk="1" fontAlgn="auto" hangingPunct="1">
              <a:spcAft>
                <a:spcPts val="0"/>
              </a:spcAft>
              <a:defRPr/>
            </a:pPr>
            <a:r>
              <a:rPr/>
              <a:t>Q &amp; A</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p>
            <a:pPr algn="ctr" defTabSz="914099">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pic>
        <p:nvPicPr>
          <p:cNvPr id="120834" name="Picture 33" descr="MSB08_Ida_01.png"/>
          <p:cNvPicPr>
            <a:picLocks noChangeAspect="1"/>
          </p:cNvPicPr>
          <p:nvPr/>
        </p:nvPicPr>
        <p:blipFill>
          <a:blip r:embed="rId3"/>
          <a:srcRect b="19672"/>
          <a:stretch>
            <a:fillRect/>
          </a:stretch>
        </p:blipFill>
        <p:spPr bwMode="auto">
          <a:xfrm>
            <a:off x="3390900" y="-304800"/>
            <a:ext cx="6972300" cy="3733800"/>
          </a:xfrm>
          <a:prstGeom prst="rect">
            <a:avLst/>
          </a:prstGeom>
          <a:noFill/>
          <a:ln w="9525">
            <a:noFill/>
            <a:miter lim="800000"/>
            <a:headEnd/>
            <a:tailEnd/>
          </a:ln>
        </p:spPr>
      </p:pic>
      <p:sp>
        <p:nvSpPr>
          <p:cNvPr id="49" name="Rounded Rectangle 48"/>
          <p:cNvSpPr/>
          <p:nvPr/>
        </p:nvSpPr>
        <p:spPr bwMode="auto">
          <a:xfrm>
            <a:off x="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p>
            <a:pPr algn="ctr" defTabSz="914099">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pic>
        <p:nvPicPr>
          <p:cNvPr id="120836" name="Picture 23" descr="TechNet.png"/>
          <p:cNvPicPr>
            <a:picLocks noChangeAspect="1"/>
          </p:cNvPicPr>
          <p:nvPr/>
        </p:nvPicPr>
        <p:blipFill>
          <a:blip r:embed="rId4"/>
          <a:srcRect/>
          <a:stretch>
            <a:fillRect/>
          </a:stretch>
        </p:blipFill>
        <p:spPr bwMode="auto">
          <a:xfrm>
            <a:off x="762000" y="3529013"/>
            <a:ext cx="3624263" cy="738187"/>
          </a:xfrm>
          <a:prstGeom prst="rect">
            <a:avLst/>
          </a:prstGeom>
          <a:noFill/>
          <a:ln w="9525">
            <a:noFill/>
            <a:miter lim="800000"/>
            <a:headEnd/>
            <a:tailEnd/>
          </a:ln>
        </p:spPr>
      </p:pic>
      <p:grpSp>
        <p:nvGrpSpPr>
          <p:cNvPr id="3" name="Group 29"/>
          <p:cNvGrpSpPr>
            <a:grpSpLocks/>
          </p:cNvGrpSpPr>
          <p:nvPr/>
        </p:nvGrpSpPr>
        <p:grpSpPr bwMode="auto">
          <a:xfrm>
            <a:off x="276225" y="1238250"/>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grpSp>
      <p:sp>
        <p:nvSpPr>
          <p:cNvPr id="2" name="Title 1"/>
          <p:cNvSpPr>
            <a:spLocks noGrp="1"/>
          </p:cNvSpPr>
          <p:nvPr>
            <p:ph type="title"/>
          </p:nvPr>
        </p:nvSpPr>
        <p:spPr/>
        <p:txBody>
          <a:bodyPr>
            <a:normAutofit/>
          </a:bodyPr>
          <a:lstStyle/>
          <a:p>
            <a:pPr defTabSz="914363" eaLnBrk="1" fontAlgn="auto" hangingPunct="1">
              <a:spcAft>
                <a:spcPts val="0"/>
              </a:spcAft>
              <a:defRPr/>
            </a:pPr>
            <a:r>
              <a:rPr smtClean="0"/>
              <a:t>Resources</a:t>
            </a:r>
            <a:endParaRPr dirty="0"/>
          </a:p>
        </p:txBody>
      </p:sp>
      <p:sp>
        <p:nvSpPr>
          <p:cNvPr id="42" name="Oval 41"/>
          <p:cNvSpPr/>
          <p:nvPr/>
        </p:nvSpPr>
        <p:spPr bwMode="auto">
          <a:xfrm>
            <a:off x="1238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20842" name="Rectangle 46"/>
          <p:cNvSpPr>
            <a:spLocks noChangeArrowheads="1"/>
          </p:cNvSpPr>
          <p:nvPr/>
        </p:nvSpPr>
        <p:spPr bwMode="auto">
          <a:xfrm>
            <a:off x="838200" y="2286000"/>
            <a:ext cx="4572000" cy="946150"/>
          </a:xfrm>
          <a:prstGeom prst="rect">
            <a:avLst/>
          </a:prstGeom>
          <a:noFill/>
          <a:ln w="9525">
            <a:noFill/>
            <a:miter lim="800000"/>
            <a:headEnd/>
            <a:tailEnd/>
          </a:ln>
        </p:spPr>
        <p:txBody>
          <a:bodyPr>
            <a:spAutoFit/>
          </a:bodyPr>
          <a:lstStyle/>
          <a:p>
            <a:pPr>
              <a:spcBef>
                <a:spcPts val="600"/>
              </a:spcBef>
            </a:pPr>
            <a:r>
              <a:rPr lang="en-US" sz="2000">
                <a:latin typeface="Calibri" pitchFamily="34" charset="0"/>
                <a:hlinkClick r:id="rId5"/>
              </a:rPr>
              <a:t>www.microsoft.com/teched</a:t>
            </a:r>
            <a:r>
              <a:rPr lang="en-US" sz="2000">
                <a:latin typeface="Calibri" pitchFamily="34" charset="0"/>
              </a:rPr>
              <a:t> </a:t>
            </a:r>
          </a:p>
          <a:p>
            <a:pPr marL="0" lvl="1" indent="0"/>
            <a:r>
              <a:rPr lang="en-US" sz="1800">
                <a:latin typeface="Calibri" pitchFamily="34" charset="0"/>
              </a:rPr>
              <a:t>Tech·Talks	Tech·Ed Bloggers</a:t>
            </a:r>
          </a:p>
          <a:p>
            <a:pPr marL="0" lvl="1" indent="0"/>
            <a:r>
              <a:rPr lang="en-US" sz="1800">
                <a:latin typeface="Calibri" pitchFamily="34" charset="0"/>
              </a:rPr>
              <a:t>Live Simulcasts	Virtual Labs</a:t>
            </a:r>
          </a:p>
        </p:txBody>
      </p:sp>
      <p:sp>
        <p:nvSpPr>
          <p:cNvPr id="120843" name="Rectangle 47"/>
          <p:cNvSpPr>
            <a:spLocks noChangeArrowheads="1"/>
          </p:cNvSpPr>
          <p:nvPr/>
        </p:nvSpPr>
        <p:spPr bwMode="auto">
          <a:xfrm>
            <a:off x="838200" y="4419600"/>
            <a:ext cx="3733800" cy="1341438"/>
          </a:xfrm>
          <a:prstGeom prst="rect">
            <a:avLst/>
          </a:prstGeom>
          <a:noFill/>
          <a:ln w="9525">
            <a:noFill/>
            <a:miter lim="800000"/>
            <a:headEnd/>
            <a:tailEnd/>
          </a:ln>
        </p:spPr>
        <p:txBody>
          <a:bodyPr>
            <a:spAutoFit/>
          </a:bodyPr>
          <a:lstStyle/>
          <a:p>
            <a:pPr>
              <a:spcBef>
                <a:spcPts val="600"/>
              </a:spcBef>
              <a:buSzPct val="120000"/>
              <a:tabLst>
                <a:tab pos="1828800" algn="l"/>
              </a:tabLst>
            </a:pPr>
            <a:r>
              <a:rPr lang="en-US" sz="2000">
                <a:latin typeface="Calibri" pitchFamily="34" charset="0"/>
                <a:hlinkClick r:id="rId6"/>
              </a:rPr>
              <a:t>http://microsoft.com/technet</a:t>
            </a:r>
            <a:r>
              <a:rPr lang="en-US" sz="2400" b="1">
                <a:latin typeface="Calibri" pitchFamily="34" charset="0"/>
              </a:rPr>
              <a:t>  </a:t>
            </a:r>
            <a:endParaRPr lang="en-US" sz="2400">
              <a:latin typeface="Calibri" pitchFamily="34" charset="0"/>
            </a:endParaRPr>
          </a:p>
          <a:p>
            <a:pPr marL="0" lvl="1" indent="0">
              <a:tabLst>
                <a:tab pos="1828800" algn="l"/>
              </a:tabLst>
            </a:pPr>
            <a:endParaRPr lang="en-US" sz="1800">
              <a:latin typeface="Calibri" pitchFamily="34" charset="0"/>
            </a:endParaRPr>
          </a:p>
          <a:p>
            <a:pPr marL="0" lvl="1" indent="0">
              <a:tabLst>
                <a:tab pos="1828800" algn="l"/>
              </a:tabLst>
            </a:pPr>
            <a:r>
              <a:rPr lang="en-US" sz="2000">
                <a:latin typeface="Calibri" pitchFamily="34" charset="0"/>
              </a:rPr>
              <a:t>Evaluation licenses, pre-released products, and MORE!</a:t>
            </a:r>
          </a:p>
        </p:txBody>
      </p:sp>
      <p:pic>
        <p:nvPicPr>
          <p:cNvPr id="120844" name="Picture 24" descr="TechEd_online.png"/>
          <p:cNvPicPr>
            <a:picLocks noChangeAspect="1"/>
          </p:cNvPicPr>
          <p:nvPr/>
        </p:nvPicPr>
        <p:blipFill>
          <a:blip r:embed="rId7"/>
          <a:srcRect/>
          <a:stretch>
            <a:fillRect/>
          </a:stretch>
        </p:blipFill>
        <p:spPr bwMode="auto">
          <a:xfrm>
            <a:off x="914400" y="1209675"/>
            <a:ext cx="2409825" cy="1076325"/>
          </a:xfrm>
          <a:prstGeom prst="rect">
            <a:avLst/>
          </a:prstGeom>
          <a:noFill/>
          <a:ln w="9525">
            <a:noFill/>
            <a:miter lim="800000"/>
            <a:headEnd/>
            <a:tailEnd/>
          </a:ln>
        </p:spPr>
      </p:pic>
      <p:sp>
        <p:nvSpPr>
          <p:cNvPr id="22" name="Rounded Rectangle 21"/>
          <p:cNvSpPr/>
          <p:nvPr/>
        </p:nvSpPr>
        <p:spPr bwMode="auto">
          <a:xfrm>
            <a:off x="457200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p>
            <a:pPr algn="ctr" defTabSz="914099">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pic>
        <p:nvPicPr>
          <p:cNvPr id="120846" name="Picture 26" descr="msdn_1inch_rgb.png"/>
          <p:cNvPicPr>
            <a:picLocks noChangeAspect="1"/>
          </p:cNvPicPr>
          <p:nvPr/>
        </p:nvPicPr>
        <p:blipFill>
          <a:blip r:embed="rId8"/>
          <a:srcRect/>
          <a:stretch>
            <a:fillRect/>
          </a:stretch>
        </p:blipFill>
        <p:spPr bwMode="auto">
          <a:xfrm>
            <a:off x="5410200" y="3505200"/>
            <a:ext cx="1857375" cy="942975"/>
          </a:xfrm>
          <a:prstGeom prst="rect">
            <a:avLst/>
          </a:prstGeom>
          <a:noFill/>
          <a:ln w="9525">
            <a:noFill/>
            <a:miter lim="800000"/>
            <a:headEnd/>
            <a:tailEnd/>
          </a:ln>
        </p:spPr>
      </p:pic>
      <p:sp>
        <p:nvSpPr>
          <p:cNvPr id="120847" name="Rectangle 27"/>
          <p:cNvSpPr>
            <a:spLocks noChangeArrowheads="1"/>
          </p:cNvSpPr>
          <p:nvPr/>
        </p:nvSpPr>
        <p:spPr bwMode="auto">
          <a:xfrm>
            <a:off x="5410200" y="4419600"/>
            <a:ext cx="3352800" cy="1341438"/>
          </a:xfrm>
          <a:prstGeom prst="rect">
            <a:avLst/>
          </a:prstGeom>
          <a:noFill/>
          <a:ln w="9525">
            <a:noFill/>
            <a:miter lim="800000"/>
            <a:headEnd/>
            <a:tailEnd/>
          </a:ln>
        </p:spPr>
        <p:txBody>
          <a:bodyPr>
            <a:spAutoFit/>
          </a:bodyPr>
          <a:lstStyle/>
          <a:p>
            <a:pPr>
              <a:spcBef>
                <a:spcPts val="600"/>
              </a:spcBef>
              <a:tabLst>
                <a:tab pos="1828800" algn="l"/>
              </a:tabLst>
            </a:pPr>
            <a:r>
              <a:rPr lang="en-US" sz="2000">
                <a:latin typeface="Calibri" pitchFamily="34" charset="0"/>
                <a:hlinkClick r:id="rId9"/>
              </a:rPr>
              <a:t>http://microsoft.com/msdn</a:t>
            </a:r>
            <a:r>
              <a:rPr lang="en-US" sz="2400" b="1">
                <a:latin typeface="Calibri" pitchFamily="34" charset="0"/>
              </a:rPr>
              <a:t>  </a:t>
            </a:r>
            <a:endParaRPr lang="en-US" sz="2400">
              <a:latin typeface="Calibri" pitchFamily="34" charset="0"/>
            </a:endParaRPr>
          </a:p>
          <a:p>
            <a:pPr marL="0" lvl="1" indent="0">
              <a:tabLst>
                <a:tab pos="1828800" algn="l"/>
              </a:tabLst>
            </a:pPr>
            <a:endParaRPr lang="en-US" sz="1800">
              <a:latin typeface="Calibri" pitchFamily="34" charset="0"/>
            </a:endParaRPr>
          </a:p>
          <a:p>
            <a:pPr marL="0" lvl="1" indent="0">
              <a:tabLst>
                <a:tab pos="1828800" algn="l"/>
              </a:tabLst>
            </a:pPr>
            <a:r>
              <a:rPr lang="en-US" sz="2000">
                <a:latin typeface="Calibri" pitchFamily="34" charset="0"/>
              </a:rPr>
              <a:t>Developer’s Kit, Licenses, </a:t>
            </a:r>
            <a:br>
              <a:rPr lang="en-US" sz="2000">
                <a:latin typeface="Calibri" pitchFamily="34" charset="0"/>
              </a:rPr>
            </a:br>
            <a:r>
              <a:rPr lang="en-US" sz="2000">
                <a:latin typeface="Calibri" pitchFamily="34" charset="0"/>
              </a:rPr>
              <a:t>and MORE!</a:t>
            </a:r>
          </a:p>
        </p:txBody>
      </p:sp>
      <p:grpSp>
        <p:nvGrpSpPr>
          <p:cNvPr id="30" name="Group 29"/>
          <p:cNvGrpSpPr>
            <a:grpSpLocks/>
          </p:cNvGrpSpPr>
          <p:nvPr/>
        </p:nvGrpSpPr>
        <p:grpSpPr bwMode="auto">
          <a:xfrm>
            <a:off x="276225" y="36576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grpSp>
      <p:sp>
        <p:nvSpPr>
          <p:cNvPr id="41" name="Oval 40"/>
          <p:cNvSpPr/>
          <p:nvPr/>
        </p:nvSpPr>
        <p:spPr bwMode="auto">
          <a:xfrm>
            <a:off x="123825"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grpSp>
        <p:nvGrpSpPr>
          <p:cNvPr id="44" name="Group 43"/>
          <p:cNvGrpSpPr>
            <a:grpSpLocks/>
          </p:cNvGrpSpPr>
          <p:nvPr/>
        </p:nvGrpSpPr>
        <p:grpSpPr bwMode="auto">
          <a:xfrm>
            <a:off x="4800600" y="36576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anchor="ctr"/>
            <a:lstStyle/>
            <a:p>
              <a:pPr algn="ctr" defTabSz="914400" fontAlgn="auto">
                <a:spcBef>
                  <a:spcPts val="0"/>
                </a:spcBef>
                <a:spcAft>
                  <a:spcPts val="0"/>
                </a:spcAft>
                <a:defRPr/>
              </a:pPr>
              <a:endParaRPr lang="en-US" sz="1800" kern="0">
                <a:solidFill>
                  <a:sysClr val="window" lastClr="FFFFFF"/>
                </a:solidFill>
                <a:latin typeface="Calibri"/>
              </a:endParaRPr>
            </a:p>
          </p:txBody>
        </p:sp>
      </p:grpSp>
      <p:sp>
        <p:nvSpPr>
          <p:cNvPr id="51" name="Oval 50"/>
          <p:cNvSpPr/>
          <p:nvPr/>
        </p:nvSpPr>
        <p:spPr bwMode="auto">
          <a:xfrm>
            <a:off x="4648200"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1000" y="228600"/>
            <a:ext cx="8375650" cy="665163"/>
          </a:xfrm>
        </p:spPr>
        <p:txBody>
          <a:bodyPr/>
          <a:lstStyle/>
          <a:p>
            <a:pPr>
              <a:defRPr/>
            </a:pPr>
            <a:r>
              <a:rPr smtClean="0"/>
              <a:t>Related Content</a:t>
            </a:r>
            <a:endParaRPr dirty="0"/>
          </a:p>
        </p:txBody>
      </p:sp>
      <p:sp>
        <p:nvSpPr>
          <p:cNvPr id="17" name="Content Placeholder 16"/>
          <p:cNvSpPr>
            <a:spLocks noGrp="1"/>
          </p:cNvSpPr>
          <p:nvPr>
            <p:ph sz="quarter" idx="10"/>
          </p:nvPr>
        </p:nvSpPr>
        <p:spPr>
          <a:xfrm>
            <a:off x="381000" y="1414463"/>
            <a:ext cx="8385175" cy="685800"/>
          </a:xfrm>
        </p:spPr>
        <p:txBody>
          <a:bodyPr rtlCol="0"/>
          <a:lstStyle/>
          <a:p>
            <a:pPr indent="-463550">
              <a:defRPr/>
            </a:pPr>
            <a:r>
              <a:rPr smtClean="0"/>
              <a:t>Breakout Sessions (session codes and titles)</a:t>
            </a:r>
          </a:p>
        </p:txBody>
      </p:sp>
      <p:sp>
        <p:nvSpPr>
          <p:cNvPr id="18" name="Content Placeholder 17"/>
          <p:cNvSpPr>
            <a:spLocks noGrp="1"/>
          </p:cNvSpPr>
          <p:nvPr>
            <p:ph sz="quarter" idx="11"/>
          </p:nvPr>
        </p:nvSpPr>
        <p:spPr>
          <a:xfrm>
            <a:off x="381000" y="2347913"/>
            <a:ext cx="8385175" cy="685800"/>
          </a:xfrm>
        </p:spPr>
        <p:txBody>
          <a:bodyPr rtlCol="0"/>
          <a:lstStyle/>
          <a:p>
            <a:pPr indent="-463550">
              <a:defRPr/>
            </a:pPr>
            <a:r>
              <a:rPr smtClean="0"/>
              <a:t>Interactive Theater Sessions (session codes and titles)</a:t>
            </a:r>
          </a:p>
        </p:txBody>
      </p:sp>
      <p:sp>
        <p:nvSpPr>
          <p:cNvPr id="19" name="Content Placeholder 18"/>
          <p:cNvSpPr>
            <a:spLocks noGrp="1"/>
          </p:cNvSpPr>
          <p:nvPr>
            <p:ph sz="quarter" idx="12"/>
          </p:nvPr>
        </p:nvSpPr>
        <p:spPr>
          <a:xfrm>
            <a:off x="381000" y="3279775"/>
            <a:ext cx="8385175" cy="685800"/>
          </a:xfrm>
        </p:spPr>
        <p:txBody>
          <a:bodyPr rtlCol="0"/>
          <a:lstStyle/>
          <a:p>
            <a:pPr indent="-463550">
              <a:defRPr/>
            </a:pPr>
            <a:r>
              <a:rPr smtClean="0"/>
              <a:t>Hands-on Labs (session codes and titles)</a:t>
            </a:r>
          </a:p>
        </p:txBody>
      </p:sp>
      <p:sp>
        <p:nvSpPr>
          <p:cNvPr id="20" name="Content Placeholder 19"/>
          <p:cNvSpPr>
            <a:spLocks noGrp="1"/>
          </p:cNvSpPr>
          <p:nvPr>
            <p:ph sz="quarter" idx="13"/>
          </p:nvPr>
        </p:nvSpPr>
        <p:spPr>
          <a:xfrm>
            <a:off x="381000" y="4213225"/>
            <a:ext cx="8385175" cy="685800"/>
          </a:xfrm>
        </p:spPr>
        <p:txBody>
          <a:bodyPr rtlCol="0"/>
          <a:lstStyle/>
          <a:p>
            <a:pPr indent="-463550">
              <a:defRPr/>
            </a:pPr>
            <a:r>
              <a:rPr smtClean="0"/>
              <a:t>Hands-on Labs (session codes and titles)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1000" y="228600"/>
            <a:ext cx="8375650" cy="665163"/>
          </a:xfrm>
        </p:spPr>
        <p:txBody>
          <a:bodyPr/>
          <a:lstStyle/>
          <a:p>
            <a:pPr defTabSz="914363" eaLnBrk="1" fontAlgn="auto" hangingPunct="1">
              <a:spcAft>
                <a:spcPts val="0"/>
              </a:spcAft>
              <a:defRPr/>
            </a:pPr>
            <a:r>
              <a:rPr smtClean="0"/>
              <a:t>Track Resources</a:t>
            </a:r>
            <a:endParaRPr dirty="0"/>
          </a:p>
        </p:txBody>
      </p:sp>
      <p:sp>
        <p:nvSpPr>
          <p:cNvPr id="26" name="Content Placeholder 25"/>
          <p:cNvSpPr>
            <a:spLocks/>
          </p:cNvSpPr>
          <p:nvPr/>
        </p:nvSpPr>
        <p:spPr bwMode="auto">
          <a:xfrm>
            <a:off x="411163" y="1609725"/>
            <a:ext cx="8324850" cy="293688"/>
          </a:xfrm>
          <a:prstGeom prst="roundRect">
            <a:avLst>
              <a:gd name="adj" fmla="val 26653"/>
            </a:avLst>
          </a:prstGeom>
          <a:gradFill rotWithShape="1">
            <a:gsLst>
              <a:gs pos="0">
                <a:schemeClr val="tx1">
                  <a:alpha val="17999"/>
                </a:schemeClr>
              </a:gs>
              <a:gs pos="100000">
                <a:srgbClr val="000000">
                  <a:alpha val="0"/>
                </a:srgbClr>
              </a:gs>
            </a:gsLst>
            <a:lin ang="5400000" scaled="1"/>
          </a:gradFill>
          <a:ln w="9525">
            <a:noFill/>
            <a:miter lim="800000"/>
            <a:headEnd/>
            <a:tailEnd/>
          </a:ln>
        </p:spPr>
        <p:txBody>
          <a:bodyPr lIns="0" tIns="0" rIns="0" bIns="0" anchor="ctr">
            <a:spAutoFit/>
          </a:bodyPr>
          <a:lstStyle/>
          <a:p>
            <a:pPr indent="-463550" eaLnBrk="0" hangingPunct="0">
              <a:lnSpc>
                <a:spcPct val="90000"/>
              </a:lnSpc>
              <a:buSzPct val="120000"/>
              <a:defRPr/>
            </a:pPr>
            <a:r>
              <a:rPr lang="en-US" sz="1800">
                <a:solidFill>
                  <a:srgbClr val="FFFFFF"/>
                </a:solidFill>
                <a:effectLst>
                  <a:outerShdw blurRad="38100" dist="38100" dir="2700000" algn="tl">
                    <a:srgbClr val="C0C0C0"/>
                  </a:outerShdw>
                </a:effectLst>
                <a:latin typeface="Calibri" pitchFamily="34" charset="0"/>
              </a:rPr>
              <a:t>Resource 1: </a:t>
            </a:r>
            <a:r>
              <a:rPr lang="en-US" sz="1800">
                <a:effectLst>
                  <a:outerShdw blurRad="38100" dist="38100" dir="2700000" algn="tl">
                    <a:srgbClr val="C0C0C0"/>
                  </a:outerShdw>
                </a:effectLst>
                <a:latin typeface="Calibri" pitchFamily="34" charset="0"/>
              </a:rPr>
              <a:t>Roger Sessions - roger@objectwatch.com - www.objectwatch.com</a:t>
            </a:r>
          </a:p>
        </p:txBody>
      </p:sp>
      <p:sp>
        <p:nvSpPr>
          <p:cNvPr id="27" name="Content Placeholder 26"/>
          <p:cNvSpPr>
            <a:spLocks/>
          </p:cNvSpPr>
          <p:nvPr/>
        </p:nvSpPr>
        <p:spPr bwMode="auto">
          <a:xfrm>
            <a:off x="411163" y="2557463"/>
            <a:ext cx="8324850" cy="293687"/>
          </a:xfrm>
          <a:prstGeom prst="roundRect">
            <a:avLst>
              <a:gd name="adj" fmla="val 26653"/>
            </a:avLst>
          </a:prstGeom>
          <a:gradFill rotWithShape="1">
            <a:gsLst>
              <a:gs pos="0">
                <a:schemeClr val="tx1">
                  <a:alpha val="17999"/>
                </a:schemeClr>
              </a:gs>
              <a:gs pos="100000">
                <a:srgbClr val="000000">
                  <a:alpha val="0"/>
                </a:srgbClr>
              </a:gs>
            </a:gsLst>
            <a:lin ang="5400000" scaled="1"/>
          </a:gradFill>
          <a:ln w="9525">
            <a:noFill/>
            <a:miter lim="800000"/>
            <a:headEnd/>
            <a:tailEnd/>
          </a:ln>
        </p:spPr>
        <p:txBody>
          <a:bodyPr lIns="0" tIns="0" rIns="0" bIns="0" anchor="ctr">
            <a:spAutoFit/>
          </a:bodyPr>
          <a:lstStyle/>
          <a:p>
            <a:pPr indent="-463550" eaLnBrk="0" hangingPunct="0">
              <a:lnSpc>
                <a:spcPct val="90000"/>
              </a:lnSpc>
              <a:buSzPct val="120000"/>
              <a:defRPr/>
            </a:pPr>
            <a:r>
              <a:rPr lang="en-US" sz="1800">
                <a:solidFill>
                  <a:srgbClr val="FFFFFF"/>
                </a:solidFill>
                <a:effectLst>
                  <a:outerShdw blurRad="38100" dist="38100" dir="2700000" algn="tl">
                    <a:srgbClr val="C0C0C0"/>
                  </a:outerShdw>
                </a:effectLst>
                <a:latin typeface="Calibri" pitchFamily="34" charset="0"/>
              </a:rPr>
              <a:t>Resource 2: </a:t>
            </a:r>
            <a:r>
              <a:rPr lang="en-US" sz="1800">
                <a:effectLst>
                  <a:outerShdw blurRad="38100" dist="38100" dir="2700000" algn="tl">
                    <a:srgbClr val="C0C0C0"/>
                  </a:outerShdw>
                </a:effectLst>
                <a:latin typeface="Calibri" pitchFamily="34" charset="0"/>
              </a:rPr>
              <a:t>Simple Architectures For Complex Enterprises - ISBN-13: 978-0735625785</a:t>
            </a:r>
          </a:p>
        </p:txBody>
      </p:sp>
      <p:sp>
        <p:nvSpPr>
          <p:cNvPr id="28" name="Content Placeholder 27"/>
          <p:cNvSpPr>
            <a:spLocks/>
          </p:cNvSpPr>
          <p:nvPr/>
        </p:nvSpPr>
        <p:spPr bwMode="auto">
          <a:xfrm>
            <a:off x="411163" y="3475038"/>
            <a:ext cx="8324850" cy="293687"/>
          </a:xfrm>
          <a:prstGeom prst="roundRect">
            <a:avLst>
              <a:gd name="adj" fmla="val 26653"/>
            </a:avLst>
          </a:prstGeom>
          <a:gradFill rotWithShape="1">
            <a:gsLst>
              <a:gs pos="0">
                <a:schemeClr val="tx1">
                  <a:alpha val="17999"/>
                </a:schemeClr>
              </a:gs>
              <a:gs pos="100000">
                <a:srgbClr val="000000">
                  <a:alpha val="0"/>
                </a:srgbClr>
              </a:gs>
            </a:gsLst>
            <a:lin ang="5400000" scaled="1"/>
          </a:gradFill>
          <a:ln w="9525">
            <a:noFill/>
            <a:miter lim="800000"/>
            <a:headEnd/>
            <a:tailEnd/>
          </a:ln>
        </p:spPr>
        <p:txBody>
          <a:bodyPr lIns="0" tIns="0" rIns="0" bIns="0" anchor="ctr">
            <a:spAutoFit/>
          </a:bodyPr>
          <a:lstStyle/>
          <a:p>
            <a:pPr indent="-463550" eaLnBrk="0" hangingPunct="0">
              <a:lnSpc>
                <a:spcPct val="90000"/>
              </a:lnSpc>
              <a:buSzPct val="120000"/>
              <a:defRPr/>
            </a:pPr>
            <a:r>
              <a:rPr lang="en-US" sz="1800">
                <a:solidFill>
                  <a:srgbClr val="FFFFFF"/>
                </a:solidFill>
                <a:effectLst>
                  <a:outerShdw blurRad="38100" dist="38100" dir="2700000" algn="tl">
                    <a:srgbClr val="C0C0C0"/>
                  </a:outerShdw>
                </a:effectLst>
                <a:latin typeface="Calibri" pitchFamily="34" charset="0"/>
              </a:rPr>
              <a:t>Resource 3: </a:t>
            </a:r>
            <a:r>
              <a:rPr lang="en-US" sz="1800">
                <a:solidFill>
                  <a:srgbClr val="FFFFFF"/>
                </a:solidFill>
                <a:effectLst>
                  <a:outerShdw blurRad="38100" dist="38100" dir="2700000" algn="tl">
                    <a:srgbClr val="C0C0C0"/>
                  </a:outerShdw>
                </a:effectLst>
                <a:latin typeface="Calibri" pitchFamily="34" charset="0"/>
                <a:hlinkClick r:id="rId3"/>
              </a:rPr>
              <a:t>amanda.jackson@fronde.com</a:t>
            </a:r>
            <a:r>
              <a:rPr lang="en-US" sz="1800">
                <a:solidFill>
                  <a:srgbClr val="FFFFFF"/>
                </a:solidFill>
                <a:effectLst>
                  <a:outerShdw blurRad="38100" dist="38100" dir="2700000" algn="tl">
                    <a:srgbClr val="C0C0C0"/>
                  </a:outerShdw>
                </a:effectLst>
                <a:latin typeface="Calibri" pitchFamily="34" charset="0"/>
              </a:rPr>
              <a:t> – fee free to email with any questions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What is this talk about?</a:t>
            </a:r>
            <a:endParaRPr lang="en-GB" smtClean="0">
              <a:ln>
                <a:noFill/>
              </a:ln>
            </a:endParaRPr>
          </a:p>
        </p:txBody>
      </p:sp>
      <p:sp>
        <p:nvSpPr>
          <p:cNvPr id="26626" name="Rectangle 3"/>
          <p:cNvSpPr>
            <a:spLocks noGrp="1"/>
          </p:cNvSpPr>
          <p:nvPr>
            <p:ph type="body" idx="4294967295"/>
          </p:nvPr>
        </p:nvSpPr>
        <p:spPr>
          <a:xfrm>
            <a:off x="381000" y="1447800"/>
            <a:ext cx="8375650" cy="4183063"/>
          </a:xfrm>
        </p:spPr>
        <p:txBody>
          <a:bodyPr/>
          <a:lstStyle/>
          <a:p>
            <a:pPr>
              <a:buFontTx/>
              <a:buNone/>
            </a:pPr>
            <a:r>
              <a:rPr lang="en-US" smtClean="0"/>
              <a:t>Simplifying architecture through:</a:t>
            </a:r>
          </a:p>
          <a:p>
            <a:pPr eaLnBrk="1" hangingPunct="1"/>
            <a:r>
              <a:rPr lang="en-US" smtClean="0"/>
              <a:t>Modeling complexity</a:t>
            </a:r>
          </a:p>
          <a:p>
            <a:pPr eaLnBrk="1" hangingPunct="1"/>
            <a:r>
              <a:rPr lang="en-US" smtClean="0"/>
              <a:t>Partitioning complex systems</a:t>
            </a:r>
            <a:endParaRPr lang="en-GB" smtClean="0"/>
          </a:p>
          <a:p>
            <a:pPr>
              <a:buFontTx/>
              <a:buNone/>
            </a:pPr>
            <a:endParaRPr lang="en-US" smtClean="0"/>
          </a:p>
          <a:p>
            <a:pPr>
              <a:buFontTx/>
              <a:buNone/>
            </a:pPr>
            <a:r>
              <a:rPr lang="en-US" smtClean="0"/>
              <a:t>By simplifying architecture we can more easily: </a:t>
            </a:r>
          </a:p>
          <a:p>
            <a:pPr eaLnBrk="1" hangingPunct="1"/>
            <a:r>
              <a:rPr lang="en-US" smtClean="0"/>
              <a:t>Add business value</a:t>
            </a:r>
          </a:p>
          <a:p>
            <a:pPr eaLnBrk="1" hangingPunct="1"/>
            <a:r>
              <a:rPr lang="en-US" smtClean="0"/>
              <a:t>Benefit from trends like Software plus Services</a:t>
            </a:r>
          </a:p>
          <a:p>
            <a:pPr>
              <a:buFontTx/>
              <a:buNone/>
            </a:pPr>
            <a:endParaRPr lang="en-GB" smtClean="0"/>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lstStyle/>
          <a:p>
            <a:pPr defTabSz="914099">
              <a:defRPr/>
            </a:pPr>
            <a:r>
              <a:rPr lang="en-US" sz="3600" dirty="0">
                <a:solidFill>
                  <a:srgbClr val="FFFFFF"/>
                </a:solidFill>
                <a:effectLst>
                  <a:outerShdw blurRad="38100" dist="38100" dir="2700000" algn="tl">
                    <a:srgbClr val="000000">
                      <a:alpha val="43137"/>
                    </a:srgbClr>
                  </a:outerShdw>
                </a:effectLst>
                <a:latin typeface="Segoe" pitchFamily="34" charset="0"/>
              </a:rPr>
              <a:t>Please complete an</a:t>
            </a:r>
          </a:p>
          <a:p>
            <a:pPr defTabSz="914099">
              <a:defRPr/>
            </a:pPr>
            <a:r>
              <a:rPr lang="en-US" sz="3600" dirty="0">
                <a:solidFill>
                  <a:srgbClr val="FFFFFF"/>
                </a:solidFill>
                <a:effectLst>
                  <a:outerShdw blurRad="38100" dist="38100" dir="2700000" algn="tl">
                    <a:srgbClr val="000000">
                      <a:alpha val="43137"/>
                    </a:srgbClr>
                  </a:outerShdw>
                </a:effectLst>
                <a:latin typeface="Segoe" pitchFamily="34" charset="0"/>
              </a:rPr>
              <a:t>evaluation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Microsoft logo and tagline"/>
          <p:cNvPicPr>
            <a:picLocks noChangeAspect="1" noChangeArrowheads="1"/>
          </p:cNvPicPr>
          <p:nvPr/>
        </p:nvPicPr>
        <p:blipFill>
          <a:blip r:embed="rId3"/>
          <a:srcRect/>
          <a:stretch>
            <a:fillRect/>
          </a:stretch>
        </p:blipFill>
        <p:spPr bwMode="black">
          <a:xfrm>
            <a:off x="2286000" y="2590800"/>
            <a:ext cx="4572000" cy="985838"/>
          </a:xfrm>
          <a:prstGeom prst="rect">
            <a:avLst/>
          </a:prstGeom>
          <a:noFill/>
          <a:ln w="9525">
            <a:noFill/>
            <a:miter lim="800000"/>
            <a:headEnd/>
            <a:tailEnd/>
          </a:ln>
        </p:spPr>
      </p:pic>
      <p:sp>
        <p:nvSpPr>
          <p:cNvPr id="124930" name="Text Box 3"/>
          <p:cNvSpPr txBox="1">
            <a:spLocks noChangeArrowheads="1"/>
          </p:cNvSpPr>
          <p:nvPr/>
        </p:nvSpPr>
        <p:spPr bwMode="blackWhite">
          <a:xfrm>
            <a:off x="398463" y="56388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latin typeface="Calibri" pitchFamily="34" charset="0"/>
                <a:cs typeface="Arial" charset="0"/>
              </a:rPr>
              <a:t>© 2008 Microsoft Corporation. All rights reserved. Microsoft, Windows, Windows Vista and other product names are or may be registered trademarks and/or trademarks in the U.S. and/or other countries.</a:t>
            </a:r>
          </a:p>
          <a:p>
            <a:pPr algn="ctr" eaLnBrk="0" hangingPunct="0"/>
            <a:r>
              <a:rPr lang="en-US" sz="70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bwMode="auto">
          <a:xfrm>
            <a:off x="387350" y="228600"/>
            <a:ext cx="8375650" cy="658813"/>
          </a:xfrm>
        </p:spPr>
        <p:txBody>
          <a:bodyPr numCol="1" anchorCtr="0" compatLnSpc="1">
            <a:prstTxWarp prst="textNoShape">
              <a:avLst/>
            </a:prstTxWarp>
          </a:bodyPr>
          <a:lstStyle/>
          <a:p>
            <a:pPr>
              <a:defRPr/>
            </a:pPr>
            <a:r>
              <a:rPr smtClean="0">
                <a:ln>
                  <a:noFill/>
                </a:ln>
                <a:solidFill>
                  <a:schemeClr val="tx2"/>
                </a:solidFill>
              </a:rPr>
              <a:t>Software plus Services</a:t>
            </a:r>
            <a:endParaRPr lang="en-GB" smtClean="0">
              <a:ln>
                <a:noFill/>
              </a:ln>
            </a:endParaRPr>
          </a:p>
        </p:txBody>
      </p:sp>
      <p:sp>
        <p:nvSpPr>
          <p:cNvPr id="28674" name="Rectangle 3"/>
          <p:cNvSpPr>
            <a:spLocks/>
          </p:cNvSpPr>
          <p:nvPr/>
        </p:nvSpPr>
        <p:spPr bwMode="auto">
          <a:xfrm>
            <a:off x="304800" y="914400"/>
            <a:ext cx="8375650" cy="4865688"/>
          </a:xfrm>
          <a:prstGeom prst="rect">
            <a:avLst/>
          </a:prstGeom>
          <a:noFill/>
          <a:ln w="9525">
            <a:noFill/>
            <a:miter lim="800000"/>
            <a:headEnd/>
            <a:tailEnd/>
          </a:ln>
        </p:spPr>
        <p:txBody>
          <a:bodyPr lIns="0" tIns="0" rIns="0" bIns="0">
            <a:spAutoFit/>
          </a:bodyPr>
          <a:lstStyle/>
          <a:p>
            <a:pPr marL="461963" indent="-461963">
              <a:lnSpc>
                <a:spcPct val="90000"/>
              </a:lnSpc>
              <a:spcBef>
                <a:spcPct val="20000"/>
              </a:spcBef>
              <a:buSzPct val="120000"/>
            </a:pPr>
            <a:endParaRPr lang="en-US" sz="3200">
              <a:latin typeface="Calibri" pitchFamily="34" charset="0"/>
            </a:endParaRPr>
          </a:p>
          <a:p>
            <a:pPr marL="461963" indent="-461963">
              <a:lnSpc>
                <a:spcPct val="90000"/>
              </a:lnSpc>
              <a:spcBef>
                <a:spcPct val="20000"/>
              </a:spcBef>
              <a:buSzPct val="120000"/>
              <a:buFontTx/>
              <a:buBlip>
                <a:blip r:embed="rId3"/>
              </a:buBlip>
            </a:pPr>
            <a:r>
              <a:rPr lang="en-US" sz="3200">
                <a:latin typeface="Calibri" pitchFamily="34" charset="0"/>
              </a:rPr>
              <a:t>Combines Internet services with client and server software</a:t>
            </a:r>
          </a:p>
          <a:p>
            <a:pPr marL="461963" indent="-461963">
              <a:lnSpc>
                <a:spcPct val="90000"/>
              </a:lnSpc>
              <a:spcBef>
                <a:spcPct val="20000"/>
              </a:spcBef>
              <a:buSzPct val="120000"/>
              <a:buFontTx/>
              <a:buBlip>
                <a:blip r:embed="rId3"/>
              </a:buBlip>
            </a:pPr>
            <a:r>
              <a:rPr lang="en-US" sz="3200">
                <a:latin typeface="Calibri" pitchFamily="34" charset="0"/>
              </a:rPr>
              <a:t>Increasingly complex, globally distributed systems</a:t>
            </a:r>
          </a:p>
          <a:p>
            <a:pPr marL="461963" indent="-461963">
              <a:lnSpc>
                <a:spcPct val="90000"/>
              </a:lnSpc>
              <a:spcBef>
                <a:spcPct val="20000"/>
              </a:spcBef>
              <a:buSzPct val="120000"/>
              <a:buFontTx/>
              <a:buBlip>
                <a:blip r:embed="rId3"/>
              </a:buBlip>
            </a:pPr>
            <a:r>
              <a:rPr lang="en-US" sz="3200">
                <a:latin typeface="Calibri" pitchFamily="34" charset="0"/>
              </a:rPr>
              <a:t>More choices in the ways to access and manage software</a:t>
            </a:r>
          </a:p>
          <a:p>
            <a:pPr marL="461963" indent="-461963">
              <a:lnSpc>
                <a:spcPct val="90000"/>
              </a:lnSpc>
              <a:spcBef>
                <a:spcPct val="20000"/>
              </a:spcBef>
              <a:buSzPct val="120000"/>
              <a:buFontTx/>
              <a:buBlip>
                <a:blip r:embed="rId3"/>
              </a:buBlip>
            </a:pPr>
            <a:r>
              <a:rPr lang="en-US" sz="3200">
                <a:latin typeface="Calibri" pitchFamily="34" charset="0"/>
              </a:rPr>
              <a:t>A new way of thinking is required at the EA level!</a:t>
            </a:r>
            <a:endParaRPr lang="en-GB" sz="3200">
              <a:latin typeface="Calibri" pitchFamily="34" charset="0"/>
            </a:endParaRPr>
          </a:p>
          <a:p>
            <a:pPr marL="461963" indent="-461963" eaLnBrk="0" hangingPunct="0">
              <a:lnSpc>
                <a:spcPct val="90000"/>
              </a:lnSpc>
              <a:spcBef>
                <a:spcPct val="20000"/>
              </a:spcBef>
              <a:buSzPct val="120000"/>
            </a:pPr>
            <a:endParaRPr lang="en-GB" sz="3200">
              <a:latin typeface="Calibri"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type="body" idx="4294967295"/>
          </p:nvPr>
        </p:nvSpPr>
        <p:spPr>
          <a:xfrm>
            <a:off x="304800" y="1249363"/>
            <a:ext cx="8375650" cy="7132637"/>
          </a:xfrm>
        </p:spPr>
        <p:txBody>
          <a:bodyPr/>
          <a:lstStyle/>
          <a:p>
            <a:pPr eaLnBrk="1" hangingPunct="1">
              <a:buFontTx/>
              <a:buNone/>
            </a:pPr>
            <a:r>
              <a:rPr lang="en-US" smtClean="0"/>
              <a:t>Before we can simplify and redefine we need to </a:t>
            </a:r>
          </a:p>
          <a:p>
            <a:pPr eaLnBrk="1" hangingPunct="1">
              <a:buFontTx/>
              <a:buNone/>
            </a:pPr>
            <a:r>
              <a:rPr lang="en-US" smtClean="0"/>
              <a:t>understand:</a:t>
            </a:r>
          </a:p>
          <a:p>
            <a:pPr eaLnBrk="1" hangingPunct="1">
              <a:buFontTx/>
              <a:buNone/>
            </a:pPr>
            <a:endParaRPr lang="en-US" smtClean="0"/>
          </a:p>
          <a:p>
            <a:pPr lvl="1" eaLnBrk="1" hangingPunct="1"/>
            <a:r>
              <a:rPr lang="en-US" smtClean="0"/>
              <a:t>What Enterprise Architecture is</a:t>
            </a:r>
          </a:p>
          <a:p>
            <a:pPr lvl="1" eaLnBrk="1" hangingPunct="1"/>
            <a:r>
              <a:rPr lang="en-US" smtClean="0"/>
              <a:t>Why we need Enterprise Architecture</a:t>
            </a:r>
          </a:p>
          <a:p>
            <a:pPr lvl="1" eaLnBrk="1" hangingPunct="1"/>
            <a:r>
              <a:rPr lang="en-US" smtClean="0"/>
              <a:t>What can go wrong</a:t>
            </a:r>
          </a:p>
          <a:p>
            <a:pPr lvl="1" eaLnBrk="1" hangingPunct="1"/>
            <a:r>
              <a:rPr lang="en-US" smtClean="0"/>
              <a:t>How things fail</a:t>
            </a:r>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GB" smtClean="0"/>
          </a:p>
        </p:txBody>
      </p:sp>
      <p:sp>
        <p:nvSpPr>
          <p:cNvPr id="30722" name="Rectangle 3"/>
          <p:cNvSpPr>
            <a:spLocks noChangeArrowheads="1"/>
          </p:cNvSpPr>
          <p:nvPr/>
        </p:nvSpPr>
        <p:spPr bwMode="auto">
          <a:xfrm>
            <a:off x="304800" y="228600"/>
            <a:ext cx="5062538" cy="762000"/>
          </a:xfrm>
          <a:prstGeom prst="rect">
            <a:avLst/>
          </a:prstGeom>
          <a:noFill/>
          <a:ln w="9525">
            <a:noFill/>
            <a:miter lim="800000"/>
            <a:headEnd/>
            <a:tailEnd/>
          </a:ln>
        </p:spPr>
        <p:txBody>
          <a:bodyPr wrap="none">
            <a:spAutoFit/>
          </a:bodyPr>
          <a:lstStyle/>
          <a:p>
            <a:pPr defTabSz="914400"/>
            <a:r>
              <a:rPr lang="en-US">
                <a:solidFill>
                  <a:schemeClr val="tx2"/>
                </a:solidFill>
              </a:rPr>
              <a:t>Simplify &amp; Redefine</a:t>
            </a:r>
            <a:endParaRPr lang="en-GB">
              <a:solidFill>
                <a:schemeClr val="tx2"/>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bodyPr>
          <a:lstStyle/>
          <a:p>
            <a:pPr eaLnBrk="1" hangingPunct="1">
              <a:defRPr/>
            </a:pPr>
            <a:r>
              <a:rPr smtClean="0">
                <a:ln>
                  <a:noFill/>
                </a:ln>
                <a:solidFill>
                  <a:schemeClr val="tx2"/>
                </a:solidFill>
              </a:rPr>
              <a:t>What is Enterprise Architecture?</a:t>
            </a:r>
            <a:endParaRPr smtClean="0">
              <a:ln>
                <a:noFill/>
              </a:ln>
            </a:endParaRPr>
          </a:p>
        </p:txBody>
      </p:sp>
      <p:sp>
        <p:nvSpPr>
          <p:cNvPr id="32770" name="Text Placeholder 2"/>
          <p:cNvSpPr>
            <a:spLocks noGrp="1"/>
          </p:cNvSpPr>
          <p:nvPr>
            <p:ph idx="1"/>
          </p:nvPr>
        </p:nvSpPr>
        <p:spPr>
          <a:xfrm>
            <a:off x="381000" y="1412875"/>
            <a:ext cx="8382000" cy="2317750"/>
          </a:xfrm>
        </p:spPr>
        <p:txBody>
          <a:bodyPr/>
          <a:lstStyle/>
          <a:p>
            <a:pPr eaLnBrk="1" hangingPunct="1">
              <a:buFontTx/>
              <a:buNone/>
            </a:pPr>
            <a:r>
              <a:rPr lang="en-US" smtClean="0"/>
              <a:t>Documentation or processes that describe:</a:t>
            </a:r>
          </a:p>
          <a:p>
            <a:pPr lvl="1" eaLnBrk="1" hangingPunct="1"/>
            <a:r>
              <a:rPr lang="en-US" smtClean="0"/>
              <a:t>Structure</a:t>
            </a:r>
          </a:p>
          <a:p>
            <a:pPr lvl="1" eaLnBrk="1" hangingPunct="1"/>
            <a:r>
              <a:rPr lang="en-US" smtClean="0"/>
              <a:t>Organization</a:t>
            </a:r>
          </a:p>
          <a:p>
            <a:pPr lvl="1" eaLnBrk="1" hangingPunct="1"/>
            <a:r>
              <a:rPr lang="en-US" smtClean="0"/>
              <a:t>Behaviours</a:t>
            </a:r>
          </a:p>
          <a:p>
            <a:pPr lvl="1" eaLnBrk="1" hangingPunct="1"/>
            <a:r>
              <a:rPr lang="en-US" smtClean="0"/>
              <a:t>Planning Changes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08 4-3 template">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2760</Words>
  <Application>Microsoft Office PowerPoint</Application>
  <PresentationFormat>On-screen Show (4:3)</PresentationFormat>
  <Paragraphs>498</Paragraphs>
  <Slides>61</Slides>
  <Notes>61</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TechEd 2008 4-3 template</vt:lpstr>
      <vt:lpstr>Slide 1</vt:lpstr>
      <vt:lpstr>Managing complexity in a Software plus Services World</vt:lpstr>
      <vt:lpstr>Presentation Outline (hidden slide):</vt:lpstr>
      <vt:lpstr>Presentation Overview</vt:lpstr>
      <vt:lpstr>Amanda Jackson</vt:lpstr>
      <vt:lpstr>What is this talk about?</vt:lpstr>
      <vt:lpstr>Software plus Services</vt:lpstr>
      <vt:lpstr>Slide 8</vt:lpstr>
      <vt:lpstr>What is Enterprise Architecture?</vt:lpstr>
      <vt:lpstr>Enterprise Architecture</vt:lpstr>
      <vt:lpstr>Benefits of a good Architecture</vt:lpstr>
      <vt:lpstr>Why we need EA</vt:lpstr>
      <vt:lpstr>What can go wrong?</vt:lpstr>
      <vt:lpstr>Why EA fails</vt:lpstr>
      <vt:lpstr>EA Failures</vt:lpstr>
      <vt:lpstr>Slide 16</vt:lpstr>
      <vt:lpstr>What is the problem?</vt:lpstr>
      <vt:lpstr>The new EA</vt:lpstr>
      <vt:lpstr>What is Complexity?</vt:lpstr>
      <vt:lpstr>Software System Complexity</vt:lpstr>
      <vt:lpstr>Business System Complexity</vt:lpstr>
      <vt:lpstr>Software &amp; Business Comparison </vt:lpstr>
      <vt:lpstr>Mathematical Foundations</vt:lpstr>
      <vt:lpstr>Partitioning</vt:lpstr>
      <vt:lpstr>The Power of Partitioning</vt:lpstr>
      <vt:lpstr>Looking at it another way…</vt:lpstr>
      <vt:lpstr>And now with 12 variables…</vt:lpstr>
      <vt:lpstr>What is a partition?</vt:lpstr>
      <vt:lpstr>Five Laws of Partitions</vt:lpstr>
      <vt:lpstr>Which are partitions?</vt:lpstr>
      <vt:lpstr>What do we partition?</vt:lpstr>
      <vt:lpstr>Same-category-as</vt:lpstr>
      <vt:lpstr>Our new partitions</vt:lpstr>
      <vt:lpstr>SIP (very brief) Overview</vt:lpstr>
      <vt:lpstr>Partition Identification</vt:lpstr>
      <vt:lpstr>Start at the highest possible view</vt:lpstr>
      <vt:lpstr>Identify Synergies</vt:lpstr>
      <vt:lpstr>Create simpler partitions</vt:lpstr>
      <vt:lpstr>Keep following your path</vt:lpstr>
      <vt:lpstr>Partition Simplification</vt:lpstr>
      <vt:lpstr>Software plus Services</vt:lpstr>
      <vt:lpstr>How do we partition S+S?</vt:lpstr>
      <vt:lpstr>Case Study in Complexity</vt:lpstr>
      <vt:lpstr>NPfIT</vt:lpstr>
      <vt:lpstr>NPfIT Functionality</vt:lpstr>
      <vt:lpstr>NPfIT Overview</vt:lpstr>
      <vt:lpstr>Current status of NPfIT</vt:lpstr>
      <vt:lpstr>Accenture/iSoft</vt:lpstr>
      <vt:lpstr>Overall Cost of NPfIT?</vt:lpstr>
      <vt:lpstr>Simple Iterative Partitions</vt:lpstr>
      <vt:lpstr>Phase 1</vt:lpstr>
      <vt:lpstr>Phase 2</vt:lpstr>
      <vt:lpstr>Phase 3</vt:lpstr>
      <vt:lpstr>Summary</vt:lpstr>
      <vt:lpstr>Roger Sessions</vt:lpstr>
      <vt:lpstr>Slide 56</vt:lpstr>
      <vt:lpstr>Resources</vt:lpstr>
      <vt:lpstr>Related Content</vt:lpstr>
      <vt:lpstr>Track Resources</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2008-09-01T02:05:17Z</dcterms:created>
  <dcterms:modified xsi:type="dcterms:W3CDTF">2008-09-01T02:05:44Z</dcterms:modified>
</cp:coreProperties>
</file>