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52"/>
  </p:notesMasterIdLst>
  <p:sldIdLst>
    <p:sldId id="472" r:id="rId5"/>
    <p:sldId id="395" r:id="rId6"/>
    <p:sldId id="399" r:id="rId7"/>
    <p:sldId id="318" r:id="rId8"/>
    <p:sldId id="474" r:id="rId9"/>
    <p:sldId id="475" r:id="rId10"/>
    <p:sldId id="408" r:id="rId11"/>
    <p:sldId id="484" r:id="rId12"/>
    <p:sldId id="401" r:id="rId13"/>
    <p:sldId id="405" r:id="rId14"/>
    <p:sldId id="476" r:id="rId15"/>
    <p:sldId id="409" r:id="rId16"/>
    <p:sldId id="410" r:id="rId17"/>
    <p:sldId id="411" r:id="rId18"/>
    <p:sldId id="477" r:id="rId19"/>
    <p:sldId id="479" r:id="rId20"/>
    <p:sldId id="453" r:id="rId21"/>
    <p:sldId id="414" r:id="rId22"/>
    <p:sldId id="415" r:id="rId23"/>
    <p:sldId id="417" r:id="rId24"/>
    <p:sldId id="420" r:id="rId25"/>
    <p:sldId id="421" r:id="rId26"/>
    <p:sldId id="422" r:id="rId27"/>
    <p:sldId id="454" r:id="rId28"/>
    <p:sldId id="456" r:id="rId29"/>
    <p:sldId id="455" r:id="rId30"/>
    <p:sldId id="427" r:id="rId31"/>
    <p:sldId id="478" r:id="rId32"/>
    <p:sldId id="457" r:id="rId33"/>
    <p:sldId id="458" r:id="rId34"/>
    <p:sldId id="482" r:id="rId35"/>
    <p:sldId id="460" r:id="rId36"/>
    <p:sldId id="483" r:id="rId37"/>
    <p:sldId id="439" r:id="rId38"/>
    <p:sldId id="440" r:id="rId39"/>
    <p:sldId id="442" r:id="rId40"/>
    <p:sldId id="443" r:id="rId41"/>
    <p:sldId id="469" r:id="rId42"/>
    <p:sldId id="470" r:id="rId43"/>
    <p:sldId id="461" r:id="rId44"/>
    <p:sldId id="463" r:id="rId45"/>
    <p:sldId id="464" r:id="rId46"/>
    <p:sldId id="468" r:id="rId47"/>
    <p:sldId id="466" r:id="rId48"/>
    <p:sldId id="467" r:id="rId49"/>
    <p:sldId id="471" r:id="rId50"/>
    <p:sldId id="47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B2145"/>
    <a:srgbClr val="271E32"/>
    <a:srgbClr val="204025"/>
    <a:srgbClr val="006805"/>
    <a:srgbClr val="534109"/>
    <a:srgbClr val="2E0000"/>
    <a:srgbClr val="000000"/>
    <a:srgbClr val="282828"/>
    <a:srgbClr val="2017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89911" autoAdjust="0"/>
  </p:normalViewPr>
  <p:slideViewPr>
    <p:cSldViewPr snapToGrid="0">
      <p:cViewPr varScale="1">
        <p:scale>
          <a:sx n="99" d="100"/>
          <a:sy n="99" d="100"/>
        </p:scale>
        <p:origin x="-34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rmadik\Desktop\Oracle%20Compete\Internal\Presentations\Vulnerabili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5.9365658046327971E-2"/>
          <c:y val="1.9012146171520774E-2"/>
          <c:w val="0.94063434195367268"/>
          <c:h val="0.89556810520055252"/>
        </c:manualLayout>
      </c:layout>
      <c:bar3DChart>
        <c:barDir val="col"/>
        <c:grouping val="clustered"/>
        <c:ser>
          <c:idx val="0"/>
          <c:order val="0"/>
          <c:tx>
            <c:strRef>
              <c:f>Sheet1!$A$5</c:f>
              <c:strCache>
                <c:ptCount val="1"/>
                <c:pt idx="0">
                  <c:v>SQL Server</c:v>
                </c:pt>
              </c:strCache>
            </c:strRef>
          </c:tx>
          <c:dLbls>
            <c:txPr>
              <a:bodyPr/>
              <a:lstStyle/>
              <a:p>
                <a:pPr>
                  <a:defRPr lang="en-US"/>
                </a:pPr>
                <a:endParaRPr lang="en-US"/>
              </a:p>
            </c:txPr>
            <c:showVal val="1"/>
          </c:dLbls>
          <c:cat>
            <c:numRef>
              <c:f>Sheet1!$B$4:$H$4</c:f>
              <c:numCache>
                <c:formatCode>General</c:formatCode>
                <c:ptCount val="7"/>
                <c:pt idx="0">
                  <c:v>2002</c:v>
                </c:pt>
                <c:pt idx="1">
                  <c:v>2003</c:v>
                </c:pt>
                <c:pt idx="2">
                  <c:v>2004</c:v>
                </c:pt>
                <c:pt idx="3">
                  <c:v>2005</c:v>
                </c:pt>
                <c:pt idx="4">
                  <c:v>2006</c:v>
                </c:pt>
                <c:pt idx="5">
                  <c:v>2007</c:v>
                </c:pt>
                <c:pt idx="6">
                  <c:v>2008</c:v>
                </c:pt>
              </c:numCache>
            </c:numRef>
          </c:cat>
          <c:val>
            <c:numRef>
              <c:f>Sheet1!$B$5:$H$5</c:f>
              <c:numCache>
                <c:formatCode>General</c:formatCode>
                <c:ptCount val="7"/>
                <c:pt idx="0">
                  <c:v>24</c:v>
                </c:pt>
                <c:pt idx="1">
                  <c:v>3</c:v>
                </c:pt>
                <c:pt idx="2">
                  <c:v>0</c:v>
                </c:pt>
                <c:pt idx="3">
                  <c:v>0</c:v>
                </c:pt>
                <c:pt idx="4">
                  <c:v>0</c:v>
                </c:pt>
                <c:pt idx="5">
                  <c:v>0</c:v>
                </c:pt>
                <c:pt idx="6">
                  <c:v>4</c:v>
                </c:pt>
              </c:numCache>
            </c:numRef>
          </c:val>
        </c:ser>
        <c:ser>
          <c:idx val="1"/>
          <c:order val="1"/>
          <c:tx>
            <c:strRef>
              <c:f>Sheet1!$A$6</c:f>
              <c:strCache>
                <c:ptCount val="1"/>
                <c:pt idx="0">
                  <c:v>Oracle Database</c:v>
                </c:pt>
              </c:strCache>
            </c:strRef>
          </c:tx>
          <c:spPr>
            <a:solidFill>
              <a:srgbClr val="FF0000"/>
            </a:solidFill>
          </c:spPr>
          <c:dLbls>
            <c:txPr>
              <a:bodyPr/>
              <a:lstStyle/>
              <a:p>
                <a:pPr>
                  <a:defRPr lang="en-US"/>
                </a:pPr>
                <a:endParaRPr lang="en-US"/>
              </a:p>
            </c:txPr>
            <c:showVal val="1"/>
          </c:dLbls>
          <c:cat>
            <c:numRef>
              <c:f>Sheet1!$B$4:$H$4</c:f>
              <c:numCache>
                <c:formatCode>General</c:formatCode>
                <c:ptCount val="7"/>
                <c:pt idx="0">
                  <c:v>2002</c:v>
                </c:pt>
                <c:pt idx="1">
                  <c:v>2003</c:v>
                </c:pt>
                <c:pt idx="2">
                  <c:v>2004</c:v>
                </c:pt>
                <c:pt idx="3">
                  <c:v>2005</c:v>
                </c:pt>
                <c:pt idx="4">
                  <c:v>2006</c:v>
                </c:pt>
                <c:pt idx="5">
                  <c:v>2007</c:v>
                </c:pt>
                <c:pt idx="6">
                  <c:v>2008</c:v>
                </c:pt>
              </c:numCache>
            </c:numRef>
          </c:cat>
          <c:val>
            <c:numRef>
              <c:f>Sheet1!$B$6:$H$6</c:f>
              <c:numCache>
                <c:formatCode>General</c:formatCode>
                <c:ptCount val="7"/>
                <c:pt idx="0">
                  <c:v>46</c:v>
                </c:pt>
                <c:pt idx="1">
                  <c:v>12</c:v>
                </c:pt>
                <c:pt idx="2">
                  <c:v>25</c:v>
                </c:pt>
                <c:pt idx="3">
                  <c:v>61</c:v>
                </c:pt>
                <c:pt idx="4">
                  <c:v>144</c:v>
                </c:pt>
                <c:pt idx="5">
                  <c:v>41</c:v>
                </c:pt>
                <c:pt idx="6">
                  <c:v>33</c:v>
                </c:pt>
              </c:numCache>
            </c:numRef>
          </c:val>
        </c:ser>
        <c:shape val="cylinder"/>
        <c:axId val="86248832"/>
        <c:axId val="86713472"/>
        <c:axId val="0"/>
      </c:bar3DChart>
      <c:catAx>
        <c:axId val="86248832"/>
        <c:scaling>
          <c:orientation val="minMax"/>
        </c:scaling>
        <c:axPos val="b"/>
        <c:numFmt formatCode="General" sourceLinked="1"/>
        <c:tickLblPos val="nextTo"/>
        <c:txPr>
          <a:bodyPr/>
          <a:lstStyle/>
          <a:p>
            <a:pPr>
              <a:defRPr lang="en-US"/>
            </a:pPr>
            <a:endParaRPr lang="en-US"/>
          </a:p>
        </c:txPr>
        <c:crossAx val="86713472"/>
        <c:crosses val="autoZero"/>
        <c:auto val="1"/>
        <c:lblAlgn val="ctr"/>
        <c:lblOffset val="100"/>
      </c:catAx>
      <c:valAx>
        <c:axId val="86713472"/>
        <c:scaling>
          <c:orientation val="minMax"/>
        </c:scaling>
        <c:axPos val="l"/>
        <c:majorGridlines/>
        <c:numFmt formatCode="General" sourceLinked="1"/>
        <c:tickLblPos val="nextTo"/>
        <c:txPr>
          <a:bodyPr/>
          <a:lstStyle/>
          <a:p>
            <a:pPr>
              <a:defRPr lang="en-US"/>
            </a:pPr>
            <a:endParaRPr lang="en-US"/>
          </a:p>
        </c:txPr>
        <c:crossAx val="86248832"/>
        <c:crosses val="autoZero"/>
        <c:crossBetween val="between"/>
        <c:majorUnit val="40"/>
      </c:valAx>
    </c:plotArea>
    <c:legend>
      <c:legendPos val="t"/>
      <c:layout>
        <c:manualLayout>
          <c:xMode val="edge"/>
          <c:yMode val="edge"/>
          <c:x val="0.19514067580978856"/>
          <c:y val="4.6860996575813385E-2"/>
          <c:w val="0.42896249005127807"/>
          <c:h val="7.1171769262499365E-2"/>
        </c:manualLayout>
      </c:layout>
      <c:txPr>
        <a:bodyPr/>
        <a:lstStyle/>
        <a:p>
          <a:pPr>
            <a:defRPr lang="en-US" sz="14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8337C-BF0E-42C3-9BDA-453D93BAC991}" type="datetimeFigureOut">
              <a:rPr lang="en-US" smtClean="0"/>
              <a:pPr/>
              <a:t>10/1/2008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C2AE6-4B35-49DE-8485-BB82AD8B1F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 provides a full virtualization solution stack”…</a:t>
            </a:r>
          </a:p>
          <a:p>
            <a:r>
              <a:rPr lang="en-US" dirty="0" smtClean="0"/>
              <a:t>Use</a:t>
            </a:r>
            <a:r>
              <a:rPr lang="en-US" baseline="0" dirty="0" smtClean="0"/>
              <a:t> the slide to present the breadth of Microsoft’s virtualization proposition</a:t>
            </a:r>
          </a:p>
          <a:p>
            <a:r>
              <a:rPr lang="en-US" baseline="0" dirty="0" smtClean="0"/>
              <a:t>Focus the audience on Desktop Virtualization. I would recommend ignoring Presentation Virtualization at this point.</a:t>
            </a:r>
            <a:endParaRPr lang="he-IL" dirty="0"/>
          </a:p>
        </p:txBody>
      </p:sp>
      <p:sp>
        <p:nvSpPr>
          <p:cNvPr id="4" name="Slide Number Placeholder 3"/>
          <p:cNvSpPr>
            <a:spLocks noGrp="1"/>
          </p:cNvSpPr>
          <p:nvPr>
            <p:ph type="sldNum" sz="quarter" idx="10"/>
          </p:nvPr>
        </p:nvSpPr>
        <p:spPr/>
        <p:txBody>
          <a:bodyPr/>
          <a:lstStyle/>
          <a:p>
            <a:pPr>
              <a:defRPr/>
            </a:pPr>
            <a:fld id="{CF8A60B7-F791-4FD1-9991-C85B7BEF8AB9}" type="slidenum">
              <a:rPr lang="he-IL"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884034" y="8684927"/>
            <a:ext cx="2972421" cy="457513"/>
          </a:xfrm>
          <a:prstGeom prst="rect">
            <a:avLst/>
          </a:prstGeom>
          <a:noFill/>
          <a:ln>
            <a:miter lim="800000"/>
            <a:headEnd/>
            <a:tailEnd/>
          </a:ln>
        </p:spPr>
        <p:txBody>
          <a:bodyPr lIns="94027" tIns="47016" rIns="94027" bIns="47016"/>
          <a:lstStyle/>
          <a:p>
            <a:pPr>
              <a:spcBef>
                <a:spcPct val="50000"/>
              </a:spcBef>
            </a:pPr>
            <a:fld id="{EB1FD0ED-010A-4403-B3C0-A43A0B208DCD}" type="slidenum">
              <a:rPr lang="en-US"/>
              <a:pPr>
                <a:spcBef>
                  <a:spcPct val="50000"/>
                </a:spcBef>
              </a:pPr>
              <a:t>19</a:t>
            </a:fld>
            <a:endParaRPr lang="en-US" dirty="0"/>
          </a:p>
        </p:txBody>
      </p:sp>
      <p:sp>
        <p:nvSpPr>
          <p:cNvPr id="88067" name="Rectangle 834561"/>
          <p:cNvSpPr>
            <a:spLocks noGrp="1" noRot="1" noChangeAspect="1" noChangeArrowheads="1" noTextEdit="1"/>
          </p:cNvSpPr>
          <p:nvPr>
            <p:ph type="sldImg"/>
          </p:nvPr>
        </p:nvSpPr>
        <p:spPr>
          <a:xfrm>
            <a:off x="2271713" y="685800"/>
            <a:ext cx="2582862" cy="1938338"/>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r>
              <a:rPr lang="en-US" baseline="0" dirty="0" smtClean="0">
                <a:latin typeface="Futura Bk"/>
              </a:rPr>
              <a:t>SQL Server 2008 was released in August and is available to all customers!</a:t>
            </a:r>
          </a:p>
          <a:p>
            <a:pPr eaLnBrk="1" hangingPunct="1"/>
            <a:endParaRPr lang="en-US" baseline="0" dirty="0" smtClean="0">
              <a:latin typeface="Futura Bk"/>
            </a:endParaRPr>
          </a:p>
          <a:p>
            <a:pPr eaLnBrk="1" hangingPunct="1"/>
            <a:r>
              <a:rPr lang="en-US" baseline="0" dirty="0" smtClean="0">
                <a:latin typeface="Futura Bk"/>
              </a:rPr>
              <a:t>SQL Server 2008 enables you to manage this data explosion with a trusted, productive and intelligent data platform.</a:t>
            </a:r>
          </a:p>
          <a:p>
            <a:pPr eaLnBrk="1" hangingPunct="1"/>
            <a:endParaRPr lang="en-US" baseline="0" dirty="0" smtClean="0">
              <a:latin typeface="Futura Bk"/>
            </a:endParaRPr>
          </a:p>
          <a:p>
            <a:pPr eaLnBrk="1" hangingPunct="1"/>
            <a:r>
              <a:rPr lang="en-US" baseline="0" dirty="0" smtClean="0">
                <a:latin typeface="Futura Bk"/>
              </a:rPr>
              <a:t>SQL Server provides a trusted platform by providing the highest levels of security, reliability and scalability for your mission critical applications</a:t>
            </a:r>
          </a:p>
          <a:p>
            <a:pPr eaLnBrk="1" hangingPunct="1"/>
            <a:endParaRPr lang="en-US" baseline="0" dirty="0" smtClean="0">
              <a:latin typeface="Futura Bk"/>
            </a:endParaRPr>
          </a:p>
          <a:p>
            <a:pPr eaLnBrk="1" hangingPunct="1"/>
            <a:r>
              <a:rPr lang="en-US" baseline="0" dirty="0" smtClean="0">
                <a:latin typeface="Futura Bk"/>
              </a:rPr>
              <a:t>SQL Server provides a productive platform by reducing the cost of managing your data with enterprise wide policies, bring applications faster to market with integrated development environment of Visual Studio and .NET Framework, consistent programming experience from device to the data center and the ability to manage wide variety of information with extended support for Documents, XML and Spatial information</a:t>
            </a:r>
          </a:p>
          <a:p>
            <a:pPr eaLnBrk="1" hangingPunct="1"/>
            <a:endParaRPr lang="en-US" baseline="0" dirty="0" smtClean="0">
              <a:latin typeface="Futura Bk"/>
            </a:endParaRPr>
          </a:p>
          <a:p>
            <a:pPr eaLnBrk="1" hangingPunct="1"/>
            <a:r>
              <a:rPr lang="en-US" baseline="0" dirty="0" smtClean="0">
                <a:latin typeface="Futura Bk"/>
              </a:rPr>
              <a:t>SQL Server provides an intelligent data platform that delivers insights and information to all users within your organization with enterprise reporting and comprehensive analytics while delivering the information directly through Microsoft Office.</a:t>
            </a:r>
          </a:p>
          <a:p>
            <a:pPr eaLnBrk="1" hangingPunct="1"/>
            <a:endParaRPr lang="en-US" dirty="0" smtClean="0">
              <a:latin typeface="Futura Bk"/>
            </a:endParaRPr>
          </a:p>
          <a:p>
            <a:pPr eaLnBrk="1" hangingPunct="1"/>
            <a:endParaRPr lang="en-US" dirty="0" smtClean="0">
              <a:latin typeface="Futura Bk"/>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introduces </a:t>
            </a:r>
            <a:r>
              <a:rPr lang="en-US" baseline="0" dirty="0" smtClean="0"/>
              <a:t>the Partner “High Impact Service Opportunities” (Blue bars) that span across the different buying cycles.   </a:t>
            </a:r>
            <a:endParaRPr lang="en-US" dirty="0" smtClean="0"/>
          </a:p>
          <a:p>
            <a:endParaRPr lang="en-US" dirty="0" smtClean="0"/>
          </a:p>
          <a:p>
            <a:r>
              <a:rPr lang="en-US" dirty="0" smtClean="0"/>
              <a:t>The three buying cycles are:</a:t>
            </a:r>
            <a:endParaRPr lang="en-US" baseline="0" dirty="0" smtClean="0"/>
          </a:p>
          <a:p>
            <a:pPr>
              <a:buFont typeface="Arial" pitchFamily="34" charset="0"/>
              <a:buChar char="•"/>
            </a:pPr>
            <a:r>
              <a:rPr lang="en-US" baseline="0" dirty="0" smtClean="0"/>
              <a:t>Upgrade existing SQL Servers (2005, 2000, 7.0 etc)</a:t>
            </a:r>
          </a:p>
          <a:p>
            <a:pPr>
              <a:buFont typeface="Wingdings" pitchFamily="2" charset="2"/>
              <a:buChar char="§"/>
            </a:pPr>
            <a:r>
              <a:rPr lang="en-US" baseline="0" dirty="0" smtClean="0"/>
              <a:t>Migrate from competitive Database (Oracle, IBM DB 2, etc)</a:t>
            </a:r>
          </a:p>
          <a:p>
            <a:pPr>
              <a:buFont typeface="Wingdings" pitchFamily="2" charset="2"/>
              <a:buChar char="§"/>
            </a:pPr>
            <a:r>
              <a:rPr lang="en-US" baseline="0" dirty="0" smtClean="0"/>
              <a:t>Identify a new customers that would benefit from SQL Server 2008</a:t>
            </a:r>
          </a:p>
          <a:p>
            <a:endParaRPr lang="en-US" baseline="0" dirty="0" smtClean="0"/>
          </a:p>
          <a:p>
            <a:r>
              <a:rPr lang="en-US" baseline="0" dirty="0" smtClean="0"/>
              <a:t>We will go into specific details on each of these High Impact Service Opportunities later in the presentation.</a:t>
            </a:r>
          </a:p>
        </p:txBody>
      </p:sp>
      <p:sp>
        <p:nvSpPr>
          <p:cNvPr id="4" name="Slide Number Placeholder 3"/>
          <p:cNvSpPr>
            <a:spLocks noGrp="1"/>
          </p:cNvSpPr>
          <p:nvPr>
            <p:ph type="sldNum" sz="quarter" idx="10"/>
          </p:nvPr>
        </p:nvSpPr>
        <p:spPr/>
        <p:txBody>
          <a:bodyPr/>
          <a:lstStyle/>
          <a:p>
            <a:pPr>
              <a:defRPr/>
            </a:pPr>
            <a:fld id="{48A1915B-16D3-45EE-B5FE-712D59266756}"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900" dirty="0" smtClean="0"/>
              <a:t>“When you take a look at it, good things happen to good people.  One of the greatest gifts we've been given in years is Oracle just recently decided to raise the price 15 to 20 percent across the board on all their products.  And my favorite quote here is from the CIO in India, Oracle can afford to hike prices like this, because people can't change their database environment overnight.  The CIOs I know, if you're going to raise prices across the board 15 to 20 percent, most of the great CIOs in the world will say, watch me.</a:t>
            </a:r>
          </a:p>
          <a:p>
            <a:r>
              <a:rPr lang="en-US" sz="900" dirty="0" smtClean="0"/>
              <a:t> </a:t>
            </a:r>
          </a:p>
          <a:p>
            <a:r>
              <a:rPr lang="en-US" sz="900" dirty="0" smtClean="0"/>
              <a:t>The thing that I would tell you here, with the tough economic, and challenging economic environments that all of us have, when you raise prices, and put it on your Web site, across the board 15 to 20 percent, you're either extremely bold and confident, or something else.  And I'll let you figure out what the something else is.  But, when you look at the delta that we have with SQL, it is unbelievable.  Just take a look at this, these are list prices, no Oracle discount, but these are their list prices.  And when you look at this from a data warehousing standpoint, almost $500,000 to $50,000, business intelligence, $528,000 to $50,000, online transaction processing $1.3 million to $50,000.</a:t>
            </a:r>
          </a:p>
          <a:p>
            <a:r>
              <a:rPr lang="en-US" sz="900" dirty="0" smtClean="0"/>
              <a:t> </a:t>
            </a:r>
          </a:p>
          <a:p>
            <a:r>
              <a:rPr lang="en-US" sz="900" dirty="0" smtClean="0"/>
              <a:t>Now, I don't know about you but I love to compete with great products at a cheaper price.  It makes up for a lot of opportunities.  So the big challenge, our go do, which is want I talked to our field about, our go do, ours, yours and mine, is let's go win some Oracle databases.  Let's save customers money.  Can we do that.   We're going to do that, and we're going to have a lot of fun doing it.”</a:t>
            </a:r>
          </a:p>
          <a:p>
            <a:endParaRPr lang="en-US" sz="900" dirty="0" smtClean="0"/>
          </a:p>
          <a:p>
            <a:pPr marL="461937" indent="-461937"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As this builds - This shows you a comparison between SQL 2008 EE vs. Oracle 11g EE across 3 different scenarios – Data Warehousing, BI &amp; Online Transaction Processing, running in a 2 proc, quad core server.</a:t>
            </a:r>
          </a:p>
          <a:p>
            <a:pPr marL="461937" indent="-461937"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Data came directly from Oracle’s public price list</a:t>
            </a:r>
          </a:p>
          <a:p>
            <a:pPr marL="461937" indent="-461937" defTabSz="930105">
              <a:spcAft>
                <a:spcPts val="344"/>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Pricing for SQL Server 2008 EE: $25K / proc (or $50K for 2 proc)</a:t>
            </a:r>
          </a:p>
          <a:p>
            <a:pPr marL="461937" indent="-461937"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Important take away here – SQL server includes a huge amount of value for customers in the box</a:t>
            </a:r>
          </a:p>
          <a:p>
            <a:pPr marL="858791" lvl="1" indent="-396853"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We give customers the flexibility and choice for the workloads they need to run at one price point </a:t>
            </a:r>
          </a:p>
          <a:p>
            <a:pPr marL="858791" lvl="1" indent="-396853"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Not only do we lead in price – we win in benchmarks &amp; security</a:t>
            </a:r>
          </a:p>
          <a:p>
            <a:pPr marL="461937" indent="-461937" defTabSz="912762">
              <a:spcBef>
                <a:spcPct val="20000"/>
              </a:spcBef>
              <a:spcAft>
                <a:spcPct val="0"/>
              </a:spcAft>
              <a:buBlip>
                <a:blip r:embed="rId3"/>
              </a:buBlip>
              <a:defRPr/>
            </a:pPr>
            <a:r>
              <a:rPr lang="en-US" sz="9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This is a prime time for use to Win Share from Oracle</a:t>
            </a:r>
          </a:p>
          <a:p>
            <a:endParaRPr lang="en-US" sz="900" dirty="0" smtClean="0"/>
          </a:p>
          <a:p>
            <a:r>
              <a:rPr lang="en-US" sz="900" dirty="0" smtClean="0"/>
              <a:t>Prices are taken from Oracle public price lists: http://www.oracle.com/corporate/pricing/technology-price-list.pdf</a:t>
            </a:r>
          </a:p>
          <a:p>
            <a:endParaRPr lang="en-US" sz="900" dirty="0" smtClean="0"/>
          </a:p>
          <a:p>
            <a:pPr defTabSz="912762">
              <a:spcAft>
                <a:spcPts val="338"/>
              </a:spcAft>
              <a:defRPr/>
            </a:pPr>
            <a:r>
              <a:rPr lang="en-US" sz="900" dirty="0" smtClean="0"/>
              <a:t>SQL Server 2008 EE: $25K / proc (or $50K for 2 proc)</a:t>
            </a:r>
          </a:p>
          <a:p>
            <a:pPr defTabSz="912762">
              <a:spcAft>
                <a:spcPts val="338"/>
              </a:spcAft>
              <a:defRPr/>
            </a:pPr>
            <a:r>
              <a:rPr lang="en-US" sz="900" dirty="0" smtClean="0"/>
              <a:t>PPS Server pricing: $20K per server plus $30K for unlimited external connector http://www.microsoft.com/business/performancepoint/howtobuy/default.aspx</a:t>
            </a:r>
          </a:p>
          <a:p>
            <a:pPr defTabSz="912762">
              <a:spcAft>
                <a:spcPts val="338"/>
              </a:spcAft>
              <a:defRPr/>
            </a:pPr>
            <a:r>
              <a:rPr lang="en-US" sz="900" dirty="0" smtClean="0"/>
              <a:t>PPS system requirement: http://www.microsoft.com/business/performancepoint/productinfo/systemrequirements.aspx </a:t>
            </a:r>
          </a:p>
          <a:p>
            <a:endParaRPr lang="en-US" sz="900" dirty="0" smtClean="0"/>
          </a:p>
          <a:p>
            <a:r>
              <a:rPr lang="en-US" sz="900" b="1" u="sng" dirty="0" smtClean="0"/>
              <a:t>DATA WAREHOUSING SCENARIO:</a:t>
            </a:r>
          </a:p>
          <a:p>
            <a:r>
              <a:rPr lang="en-US" sz="900" dirty="0" smtClean="0"/>
              <a:t>Oracle database 11g EE: $47.5K / per every 2 cores = $190K for 2 procs with 4 core</a:t>
            </a:r>
          </a:p>
          <a:p>
            <a:r>
              <a:rPr lang="en-US" sz="900" dirty="0" smtClean="0"/>
              <a:t>Manageability: two packs: diagnostics and tuning packs. $3.5K / proc (per 2 cores), so $14K per pack, total $28K</a:t>
            </a:r>
          </a:p>
          <a:p>
            <a:r>
              <a:rPr lang="en-US" sz="900" dirty="0" smtClean="0"/>
              <a:t>Partitioning option: $11.5K / proc(2 cores) = $46K</a:t>
            </a:r>
          </a:p>
          <a:p>
            <a:r>
              <a:rPr lang="en-US" sz="900" dirty="0" smtClean="0"/>
              <a:t>Compression option: $11.5K / proc(2 cores) = $46K</a:t>
            </a:r>
          </a:p>
          <a:p>
            <a:r>
              <a:rPr lang="en-US" sz="900" dirty="0" smtClean="0"/>
              <a:t>OLAP option: $23K/proc, total $92K</a:t>
            </a:r>
          </a:p>
          <a:p>
            <a:r>
              <a:rPr lang="en-US" sz="900" dirty="0" smtClean="0"/>
              <a:t>Data mining option: $23K/proc, total $92K</a:t>
            </a:r>
          </a:p>
          <a:p>
            <a:r>
              <a:rPr lang="en-US" sz="900" b="1" dirty="0" smtClean="0"/>
              <a:t>TOTAL</a:t>
            </a:r>
            <a:r>
              <a:rPr lang="en-US" sz="900" dirty="0" smtClean="0"/>
              <a:t>: $494K</a:t>
            </a:r>
          </a:p>
          <a:p>
            <a:endParaRPr lang="en-US" sz="900" dirty="0" smtClean="0"/>
          </a:p>
          <a:p>
            <a:r>
              <a:rPr lang="en-US" sz="900" b="1" u="sng" dirty="0" smtClean="0"/>
              <a:t>BUSINESS INTELLIGENCE SCENARIO:</a:t>
            </a:r>
          </a:p>
          <a:p>
            <a:pPr defTabSz="912762">
              <a:spcAft>
                <a:spcPts val="338"/>
              </a:spcAft>
              <a:defRPr/>
            </a:pPr>
            <a:r>
              <a:rPr lang="en-US" sz="900" dirty="0" smtClean="0"/>
              <a:t>Oracle database 11g EE: $47.5K / per every 2 cores = $190K for 2 procs with 4 core</a:t>
            </a:r>
          </a:p>
          <a:p>
            <a:pPr defTabSz="912762">
              <a:spcAft>
                <a:spcPts val="338"/>
              </a:spcAft>
              <a:defRPr/>
            </a:pPr>
            <a:r>
              <a:rPr lang="en-US" sz="900" dirty="0" smtClean="0"/>
              <a:t>Manageability: two packs: diagnostics and tuning packs. $3.5K / proc (per 2 cores), so $14K per pack, total $28K</a:t>
            </a:r>
          </a:p>
          <a:p>
            <a:r>
              <a:rPr lang="en-US" sz="900" dirty="0" smtClean="0"/>
              <a:t>BI EE Suite Plus: $295K/proc (2 cores), or $1,180K</a:t>
            </a:r>
          </a:p>
          <a:p>
            <a:pPr defTabSz="912762">
              <a:spcAft>
                <a:spcPts val="338"/>
              </a:spcAft>
              <a:defRPr/>
            </a:pPr>
            <a:r>
              <a:rPr lang="en-US" sz="900" b="1" dirty="0" smtClean="0"/>
              <a:t>TOTAL</a:t>
            </a:r>
            <a:r>
              <a:rPr lang="en-US" sz="900" dirty="0" smtClean="0"/>
              <a:t>: $1,398K</a:t>
            </a:r>
          </a:p>
          <a:p>
            <a:endParaRPr lang="en-US" sz="900" dirty="0" smtClean="0"/>
          </a:p>
          <a:p>
            <a:r>
              <a:rPr lang="en-US" sz="900" b="1" u="sng" dirty="0" smtClean="0"/>
              <a:t>OLTP SCENARIO</a:t>
            </a:r>
          </a:p>
          <a:p>
            <a:pPr defTabSz="912762">
              <a:spcAft>
                <a:spcPts val="338"/>
              </a:spcAft>
              <a:defRPr/>
            </a:pPr>
            <a:r>
              <a:rPr lang="en-US" sz="900" dirty="0" smtClean="0"/>
              <a:t>Oracle database 11g EE: $47.5K / per every 2 cores = $190K for 2 procs with 4 core</a:t>
            </a:r>
          </a:p>
          <a:p>
            <a:pPr defTabSz="912762">
              <a:spcAft>
                <a:spcPts val="338"/>
              </a:spcAft>
              <a:defRPr/>
            </a:pPr>
            <a:r>
              <a:rPr lang="en-US" sz="900" dirty="0" smtClean="0"/>
              <a:t>Manageability: two packs: diagnostics and tuning packs. $3.5K / proc (per 2 cores), so $14K per pack, total $28K</a:t>
            </a:r>
          </a:p>
          <a:p>
            <a:r>
              <a:rPr lang="en-US" sz="900" dirty="0" smtClean="0"/>
              <a:t>Advanced Security: $11.5K/proc (2 cores), total $46K</a:t>
            </a:r>
          </a:p>
          <a:p>
            <a:pPr defTabSz="912762">
              <a:spcAft>
                <a:spcPts val="338"/>
              </a:spcAft>
              <a:defRPr/>
            </a:pPr>
            <a:r>
              <a:rPr lang="en-US" sz="900" b="1" dirty="0" smtClean="0"/>
              <a:t>subtotal</a:t>
            </a:r>
            <a:r>
              <a:rPr lang="en-US" sz="900" dirty="0" smtClean="0"/>
              <a:t>: $264K</a:t>
            </a:r>
          </a:p>
          <a:p>
            <a:r>
              <a:rPr lang="en-US" sz="900" dirty="0" smtClean="0"/>
              <a:t>HA: it is calculated as 2x the base cost, as mirroring requires additional license, so 2x $264K</a:t>
            </a:r>
          </a:p>
          <a:p>
            <a:r>
              <a:rPr lang="en-US" sz="900" dirty="0" smtClean="0"/>
              <a:t>It is even MORE if you add RAC to this scenario, as each RAC/proc (2 cores) is $23K, so it would add $92K for this single server</a:t>
            </a:r>
          </a:p>
          <a:p>
            <a:pPr defTabSz="912762">
              <a:spcAft>
                <a:spcPts val="338"/>
              </a:spcAft>
              <a:defRPr/>
            </a:pPr>
            <a:r>
              <a:rPr lang="en-US" sz="900" b="1" dirty="0" smtClean="0"/>
              <a:t>TOTAL</a:t>
            </a:r>
            <a:r>
              <a:rPr lang="en-US" sz="900" dirty="0" smtClean="0"/>
              <a:t>: $528K</a:t>
            </a:r>
          </a:p>
          <a:p>
            <a:endParaRPr lang="en-US" sz="900" dirty="0" smtClean="0"/>
          </a:p>
          <a:p>
            <a:endParaRPr lang="en-US" sz="900" dirty="0" smtClean="0"/>
          </a:p>
          <a:p>
            <a:endParaRPr lang="en-US" sz="900" dirty="0" smtClean="0"/>
          </a:p>
          <a:p>
            <a:endParaRPr lang="en-US" sz="900"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Let’s talk</a:t>
            </a:r>
            <a:r>
              <a:rPr lang="en-US" baseline="0" dirty="0" smtClean="0"/>
              <a:t> about Oracle “discounts”. </a:t>
            </a:r>
            <a:r>
              <a:rPr lang="en-US" dirty="0" smtClean="0"/>
              <a:t>Many customers</a:t>
            </a:r>
            <a:r>
              <a:rPr lang="en-US" baseline="0" dirty="0" smtClean="0"/>
              <a:t> do not pay </a:t>
            </a:r>
            <a:r>
              <a:rPr lang="en-US" dirty="0" smtClean="0"/>
              <a:t>full price for Oracle software.</a:t>
            </a:r>
            <a:r>
              <a:rPr lang="en-US" baseline="0" dirty="0" smtClean="0"/>
              <a:t> Oracle pricing structure is set up for negotiation and the better the customer negotiates, the lower the price will be. For example, some companies helped Oracle by writing some software and in return, they do not pay for Oracle licenses. Amazon, is a good example, where they helped Oracle develop what is now called Oracle Enterprise Manager Grid Control.</a:t>
            </a:r>
          </a:p>
          <a:p>
            <a:endParaRPr lang="en-US" baseline="0" dirty="0" smtClean="0"/>
          </a:p>
          <a:p>
            <a:r>
              <a:rPr lang="en-US" baseline="0" dirty="0" smtClean="0"/>
              <a:t>So let’s say that you are a great negotiator (and are not in a position to help Oracle write software like Amazon did). And let’s say that you are able to negotiate a massive 80% discount for your Oracle license! Even with that extreme discount, SQL Server full price is still a better value than Oracle. In fact, at that discount, Oracle still costs ~300% more than SQL Server.</a:t>
            </a:r>
          </a:p>
          <a:p>
            <a:endParaRPr lang="en-US" dirty="0" smtClean="0"/>
          </a:p>
          <a:p>
            <a:r>
              <a:rPr lang="en-US" dirty="0" smtClean="0"/>
              <a:t>Prices are taken from Oracle public price lists: http://www.oracle.com/corporate/pricing/technology-price-list.pdf</a:t>
            </a:r>
          </a:p>
          <a:p>
            <a:endParaRPr lang="en-US" dirty="0" smtClean="0"/>
          </a:p>
          <a:p>
            <a:pPr defTabSz="912762">
              <a:spcAft>
                <a:spcPts val="338"/>
              </a:spcAft>
              <a:defRPr/>
            </a:pPr>
            <a:r>
              <a:rPr lang="en-US" dirty="0" smtClean="0"/>
              <a:t>SQL Server 2008 EE: $25K / proc (or $50K for 2 proc)</a:t>
            </a:r>
          </a:p>
          <a:p>
            <a:pPr defTabSz="912762">
              <a:spcAft>
                <a:spcPts val="338"/>
              </a:spcAft>
              <a:defRPr/>
            </a:pPr>
            <a:r>
              <a:rPr lang="en-US" dirty="0" smtClean="0"/>
              <a:t>PPS Server pricing: $20K</a:t>
            </a:r>
            <a:r>
              <a:rPr lang="en-US" baseline="0" dirty="0" smtClean="0"/>
              <a:t> per server plus $30K for unlimited external connector http://www.microsoft.com/business/performancepoint/howtobuy/default.aspx</a:t>
            </a:r>
          </a:p>
          <a:p>
            <a:pPr defTabSz="912762">
              <a:spcAft>
                <a:spcPts val="338"/>
              </a:spcAft>
              <a:defRPr/>
            </a:pPr>
            <a:r>
              <a:rPr lang="en-US" baseline="0" dirty="0" smtClean="0"/>
              <a:t>PPS system requirement: http://www.microsoft.com/business/performancepoint/productinfo/systemrequirements.aspx </a:t>
            </a:r>
            <a:endParaRPr lang="en-US" dirty="0" smtClean="0"/>
          </a:p>
          <a:p>
            <a:endParaRPr lang="en-US" dirty="0" smtClean="0"/>
          </a:p>
          <a:p>
            <a:r>
              <a:rPr lang="en-US" b="1" u="sng" dirty="0" smtClean="0"/>
              <a:t>DATA</a:t>
            </a:r>
            <a:r>
              <a:rPr lang="en-US" b="1" u="sng" baseline="0" dirty="0" smtClean="0"/>
              <a:t> WAREHOUSING SCENARIO:</a:t>
            </a:r>
            <a:endParaRPr lang="en-US" b="1" u="sng" dirty="0" smtClean="0"/>
          </a:p>
          <a:p>
            <a:r>
              <a:rPr lang="en-US" dirty="0" smtClean="0"/>
              <a:t>Oracle database 11g EE: $47.5K / per</a:t>
            </a:r>
            <a:r>
              <a:rPr lang="en-US" baseline="0" dirty="0" smtClean="0"/>
              <a:t> every 2 cores = $190K for 2 procs with 4 core</a:t>
            </a:r>
          </a:p>
          <a:p>
            <a:r>
              <a:rPr lang="en-US" baseline="0" dirty="0" smtClean="0"/>
              <a:t>Manageability: two packs: diagnostics and tuning packs. $3.5K / proc (per 2 cores), so $14K per pack, total $28K</a:t>
            </a:r>
          </a:p>
          <a:p>
            <a:r>
              <a:rPr lang="en-US" baseline="0" dirty="0" smtClean="0"/>
              <a:t>Partitioning option: $11.5K / proc(2 cores) = $46K</a:t>
            </a:r>
          </a:p>
          <a:p>
            <a:r>
              <a:rPr lang="en-US" baseline="0" dirty="0" smtClean="0"/>
              <a:t>Compression option: $11.5K / proc(2 cores) = $46K</a:t>
            </a:r>
          </a:p>
          <a:p>
            <a:r>
              <a:rPr lang="en-US" baseline="0" dirty="0" smtClean="0"/>
              <a:t>OLAP option: $23K/proc, total $92K</a:t>
            </a:r>
          </a:p>
          <a:p>
            <a:r>
              <a:rPr lang="en-US" baseline="0" dirty="0" smtClean="0"/>
              <a:t>Data mining option: $23K/proc, total $92K</a:t>
            </a:r>
          </a:p>
          <a:p>
            <a:r>
              <a:rPr lang="en-US" b="1" baseline="0" dirty="0" smtClean="0"/>
              <a:t>TOTAL</a:t>
            </a:r>
            <a:r>
              <a:rPr lang="en-US" baseline="0" dirty="0" smtClean="0"/>
              <a:t>: $494K</a:t>
            </a:r>
          </a:p>
          <a:p>
            <a:r>
              <a:rPr lang="en-US" b="1" baseline="0" dirty="0" smtClean="0"/>
              <a:t>80% Discount </a:t>
            </a:r>
            <a:r>
              <a:rPr lang="en-US" baseline="0" dirty="0" smtClean="0"/>
              <a:t>= $99K</a:t>
            </a:r>
          </a:p>
          <a:p>
            <a:r>
              <a:rPr lang="en-US" b="1" baseline="0" dirty="0" smtClean="0"/>
              <a:t>3 Year Support (22% L) </a:t>
            </a:r>
            <a:r>
              <a:rPr lang="en-US" baseline="0" dirty="0" smtClean="0"/>
              <a:t>= $99K + $108K per year X 3 years = $423K</a:t>
            </a:r>
          </a:p>
          <a:p>
            <a:endParaRPr lang="en-US" baseline="0" dirty="0" smtClean="0"/>
          </a:p>
          <a:p>
            <a:r>
              <a:rPr lang="en-US" b="1" u="sng" baseline="0" dirty="0" smtClean="0"/>
              <a:t>BUSINESS INTELLIGENCE SCENARIO:</a:t>
            </a:r>
          </a:p>
          <a:p>
            <a:pPr defTabSz="912762">
              <a:spcAft>
                <a:spcPts val="338"/>
              </a:spcAft>
              <a:defRPr/>
            </a:pPr>
            <a:r>
              <a:rPr lang="en-US" dirty="0" smtClean="0"/>
              <a:t>Oracle database 11g EE: $47.5K / per</a:t>
            </a:r>
            <a:r>
              <a:rPr lang="en-US" baseline="0" dirty="0" smtClean="0"/>
              <a:t> every 2 cores = $190K for 2 procs with 4 core</a:t>
            </a:r>
          </a:p>
          <a:p>
            <a:pPr defTabSz="912762">
              <a:spcAft>
                <a:spcPts val="338"/>
              </a:spcAft>
              <a:defRPr/>
            </a:pPr>
            <a:r>
              <a:rPr lang="en-US" baseline="0" dirty="0" smtClean="0"/>
              <a:t>Manageability: two packs: diagnostics and tuning packs. $3.5K / proc (per 2 cores), so $14K per pack, total $28K</a:t>
            </a:r>
          </a:p>
          <a:p>
            <a:r>
              <a:rPr lang="en-US" baseline="0" dirty="0" smtClean="0"/>
              <a:t>BI EE Suite Plus: $295K/proc (2 cores), or $1,180K</a:t>
            </a:r>
          </a:p>
          <a:p>
            <a:pPr defTabSz="912762">
              <a:spcAft>
                <a:spcPts val="338"/>
              </a:spcAft>
              <a:defRPr/>
            </a:pPr>
            <a:r>
              <a:rPr lang="en-US" b="1" baseline="0" dirty="0" smtClean="0"/>
              <a:t>TOTAL</a:t>
            </a:r>
            <a:r>
              <a:rPr lang="en-US" baseline="0" dirty="0" smtClean="0"/>
              <a:t>: $1,398K</a:t>
            </a:r>
          </a:p>
          <a:p>
            <a:r>
              <a:rPr lang="en-US" b="1" baseline="0" dirty="0" smtClean="0"/>
              <a:t>80% Discount </a:t>
            </a:r>
            <a:r>
              <a:rPr lang="en-US" baseline="0" dirty="0" smtClean="0"/>
              <a:t>= $317K</a:t>
            </a:r>
          </a:p>
          <a:p>
            <a:r>
              <a:rPr lang="en-US" b="1" baseline="0" dirty="0" smtClean="0"/>
              <a:t>3 Year Support (22% L) </a:t>
            </a:r>
            <a:r>
              <a:rPr lang="en-US" baseline="0" dirty="0" smtClean="0"/>
              <a:t>= $317K + $348K per year X 3 years = $1,361K</a:t>
            </a:r>
          </a:p>
          <a:p>
            <a:endParaRPr lang="en-US" baseline="0" dirty="0" smtClean="0"/>
          </a:p>
          <a:p>
            <a:r>
              <a:rPr lang="en-US" b="1" u="sng" baseline="0" dirty="0" smtClean="0"/>
              <a:t>OLTP SCENARIO</a:t>
            </a:r>
          </a:p>
          <a:p>
            <a:pPr defTabSz="912762">
              <a:spcAft>
                <a:spcPts val="338"/>
              </a:spcAft>
              <a:defRPr/>
            </a:pPr>
            <a:r>
              <a:rPr lang="en-US" dirty="0" smtClean="0"/>
              <a:t>Oracle database 11g EE: $47.5K / per</a:t>
            </a:r>
            <a:r>
              <a:rPr lang="en-US" baseline="0" dirty="0" smtClean="0"/>
              <a:t> every 2 cores = $190K for 2 procs with 4 core</a:t>
            </a:r>
          </a:p>
          <a:p>
            <a:pPr defTabSz="912762">
              <a:spcAft>
                <a:spcPts val="338"/>
              </a:spcAft>
              <a:defRPr/>
            </a:pPr>
            <a:r>
              <a:rPr lang="en-US" baseline="0" dirty="0" smtClean="0"/>
              <a:t>Manageability: two packs: diagnostics and tuning packs. $3.5K / proc (per 2 cores), so $14K per pack, total $28K</a:t>
            </a:r>
          </a:p>
          <a:p>
            <a:r>
              <a:rPr lang="en-US" baseline="0" dirty="0" smtClean="0"/>
              <a:t>Advanced Security: $11.5K/proc (2 cores), total $46K</a:t>
            </a:r>
          </a:p>
          <a:p>
            <a:pPr defTabSz="912762">
              <a:spcAft>
                <a:spcPts val="338"/>
              </a:spcAft>
              <a:defRPr/>
            </a:pPr>
            <a:r>
              <a:rPr lang="en-US" b="1" baseline="0" dirty="0" smtClean="0"/>
              <a:t>subtotal</a:t>
            </a:r>
            <a:r>
              <a:rPr lang="en-US" baseline="0" dirty="0" smtClean="0"/>
              <a:t>: $264K</a:t>
            </a:r>
            <a:endParaRPr lang="en-US" dirty="0" smtClean="0"/>
          </a:p>
          <a:p>
            <a:r>
              <a:rPr lang="en-US" dirty="0" smtClean="0"/>
              <a:t>HA</a:t>
            </a:r>
            <a:r>
              <a:rPr lang="en-US" baseline="0" dirty="0" smtClean="0"/>
              <a:t>: it is calculated as 2x the base cost, as mirroring requires additional license, so 2x $264K</a:t>
            </a:r>
          </a:p>
          <a:p>
            <a:r>
              <a:rPr lang="en-US" baseline="0" dirty="0" smtClean="0"/>
              <a:t>It is even MORE if you add RAC to this scenario, as each RAC/proc (2 cores) is $23K, so it would add $92K for this single server</a:t>
            </a:r>
          </a:p>
          <a:p>
            <a:pPr defTabSz="912762">
              <a:spcAft>
                <a:spcPts val="338"/>
              </a:spcAft>
              <a:defRPr/>
            </a:pPr>
            <a:r>
              <a:rPr lang="en-US" b="1" baseline="0" dirty="0" smtClean="0"/>
              <a:t>TOTAL</a:t>
            </a:r>
            <a:r>
              <a:rPr lang="en-US" baseline="0" dirty="0" smtClean="0"/>
              <a:t>: $528K</a:t>
            </a:r>
            <a:endParaRPr lang="en-US" dirty="0" smtClean="0"/>
          </a:p>
          <a:p>
            <a:r>
              <a:rPr lang="en-US" b="1" baseline="0" dirty="0" smtClean="0"/>
              <a:t>80% Discount </a:t>
            </a:r>
            <a:r>
              <a:rPr lang="en-US" baseline="0" dirty="0" smtClean="0"/>
              <a:t>= $106K</a:t>
            </a:r>
          </a:p>
          <a:p>
            <a:r>
              <a:rPr lang="en-US" b="1" baseline="0" dirty="0" smtClean="0"/>
              <a:t>3 Year Support (22% L) </a:t>
            </a:r>
            <a:r>
              <a:rPr lang="en-US" baseline="0" dirty="0" smtClean="0"/>
              <a:t>= $106K + $116K per year X 3 years = $454K</a:t>
            </a:r>
          </a:p>
          <a:p>
            <a:endParaRPr lang="en-US" dirty="0" smtClean="0"/>
          </a:p>
          <a:p>
            <a:endParaRPr lang="en-US" dirty="0" smtClean="0"/>
          </a:p>
          <a:p>
            <a:endParaRPr lang="en-US" dirty="0" smtClean="0"/>
          </a:p>
          <a:p>
            <a:endParaRPr lang="en-US"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How about support? Oracle almost always requires customers to purchase support (22% of License) and they rarely discount the support.</a:t>
            </a:r>
            <a:r>
              <a:rPr lang="en-US" baseline="0" dirty="0" smtClean="0"/>
              <a:t> This slide is based on feedback from our Microsoft field from TR6.</a:t>
            </a:r>
            <a:endParaRPr lang="en-US" dirty="0" smtClean="0"/>
          </a:p>
          <a:p>
            <a:endParaRPr lang="en-US" dirty="0" smtClean="0"/>
          </a:p>
          <a:p>
            <a:r>
              <a:rPr lang="en-US" dirty="0" smtClean="0"/>
              <a:t>Prices are taken from Oracle public price lists: http://www.oracle.com/corporate/pricing/technology-price-list.pdf</a:t>
            </a:r>
          </a:p>
          <a:p>
            <a:endParaRPr lang="en-US" dirty="0" smtClean="0"/>
          </a:p>
          <a:p>
            <a:pPr defTabSz="912762">
              <a:spcAft>
                <a:spcPts val="338"/>
              </a:spcAft>
              <a:defRPr/>
            </a:pPr>
            <a:r>
              <a:rPr lang="en-US" dirty="0" smtClean="0"/>
              <a:t>SQL Server 2008 EE: $25K / proc (or $50K for 2 proc)</a:t>
            </a:r>
          </a:p>
          <a:p>
            <a:pPr defTabSz="912762">
              <a:spcAft>
                <a:spcPts val="338"/>
              </a:spcAft>
              <a:defRPr/>
            </a:pPr>
            <a:r>
              <a:rPr lang="en-US" dirty="0" smtClean="0"/>
              <a:t>3 year support (25%L) = $50K + $12.5K per year X 3 years = $88K</a:t>
            </a:r>
          </a:p>
          <a:p>
            <a:pPr defTabSz="912762">
              <a:spcAft>
                <a:spcPts val="338"/>
              </a:spcAft>
              <a:defRPr/>
            </a:pPr>
            <a:r>
              <a:rPr lang="en-US" dirty="0" smtClean="0"/>
              <a:t>For SQL + PPS, 3 year support (25% L) = $100K + $25K per</a:t>
            </a:r>
            <a:r>
              <a:rPr lang="en-US" baseline="0" dirty="0" smtClean="0"/>
              <a:t> year X 3 years = $175K</a:t>
            </a:r>
            <a:endParaRPr lang="en-US" dirty="0" smtClean="0"/>
          </a:p>
          <a:p>
            <a:endParaRPr lang="en-US" dirty="0" smtClean="0"/>
          </a:p>
          <a:p>
            <a:r>
              <a:rPr lang="en-US" b="1" u="sng" dirty="0" smtClean="0"/>
              <a:t>DATA</a:t>
            </a:r>
            <a:r>
              <a:rPr lang="en-US" b="1" u="sng" baseline="0" dirty="0" smtClean="0"/>
              <a:t> WAREHOUSING SCENARIO:</a:t>
            </a:r>
            <a:endParaRPr lang="en-US" b="1" u="sng" dirty="0" smtClean="0"/>
          </a:p>
          <a:p>
            <a:r>
              <a:rPr lang="en-US" dirty="0" smtClean="0"/>
              <a:t>Oracle database 11g EE: $47.5K / per</a:t>
            </a:r>
            <a:r>
              <a:rPr lang="en-US" baseline="0" dirty="0" smtClean="0"/>
              <a:t> every 2 cores = $190K for 2 procs with 4 core</a:t>
            </a:r>
          </a:p>
          <a:p>
            <a:r>
              <a:rPr lang="en-US" baseline="0" dirty="0" smtClean="0"/>
              <a:t>Manageability: two packs: diagnostics and tuning packs. $3.5K / proc (per 2 cores), so $14K per pack, total $28K</a:t>
            </a:r>
          </a:p>
          <a:p>
            <a:r>
              <a:rPr lang="en-US" baseline="0" dirty="0" smtClean="0"/>
              <a:t>Partitioning option: $11.5K / proc(2 cores) = $46K</a:t>
            </a:r>
          </a:p>
          <a:p>
            <a:r>
              <a:rPr lang="en-US" baseline="0" dirty="0" smtClean="0"/>
              <a:t>Compression option: $11.5K / proc(2 cores) = $46K</a:t>
            </a:r>
          </a:p>
          <a:p>
            <a:r>
              <a:rPr lang="en-US" baseline="0" dirty="0" smtClean="0"/>
              <a:t>OLAP option: $23K/proc, total $92K</a:t>
            </a:r>
          </a:p>
          <a:p>
            <a:r>
              <a:rPr lang="en-US" baseline="0" dirty="0" smtClean="0"/>
              <a:t>Data mining option: $23K/proc, total $92K</a:t>
            </a:r>
          </a:p>
          <a:p>
            <a:r>
              <a:rPr lang="en-US" b="1" baseline="0" dirty="0" smtClean="0"/>
              <a:t>TOTAL L</a:t>
            </a:r>
            <a:r>
              <a:rPr lang="en-US" baseline="0" dirty="0" smtClean="0"/>
              <a:t>: $494K</a:t>
            </a:r>
          </a:p>
          <a:p>
            <a:r>
              <a:rPr lang="en-US" b="1" baseline="0" dirty="0" smtClean="0"/>
              <a:t>22% L: </a:t>
            </a:r>
            <a:r>
              <a:rPr lang="en-US" baseline="0" dirty="0" smtClean="0"/>
              <a:t>$108K</a:t>
            </a:r>
          </a:p>
          <a:p>
            <a:r>
              <a:rPr lang="en-US" b="1" baseline="0" dirty="0" smtClean="0"/>
              <a:t>80% Discount </a:t>
            </a:r>
            <a:r>
              <a:rPr lang="en-US" baseline="0" dirty="0" smtClean="0"/>
              <a:t>= $99K</a:t>
            </a:r>
          </a:p>
          <a:p>
            <a:r>
              <a:rPr lang="en-US" b="1" baseline="0" dirty="0" smtClean="0"/>
              <a:t>3 Year Support (22% L) </a:t>
            </a:r>
            <a:r>
              <a:rPr lang="en-US" baseline="0" dirty="0" smtClean="0"/>
              <a:t>= $99K + $108K per year X 3 years = $423K</a:t>
            </a:r>
          </a:p>
          <a:p>
            <a:endParaRPr lang="en-US" baseline="0" dirty="0" smtClean="0"/>
          </a:p>
          <a:p>
            <a:r>
              <a:rPr lang="en-US" b="1" u="sng" baseline="0" dirty="0" smtClean="0"/>
              <a:t>BUSINESS INTELLIGENCE SCENARIO:</a:t>
            </a:r>
          </a:p>
          <a:p>
            <a:pPr defTabSz="912762">
              <a:spcAft>
                <a:spcPts val="338"/>
              </a:spcAft>
              <a:defRPr/>
            </a:pPr>
            <a:r>
              <a:rPr lang="en-US" dirty="0" smtClean="0"/>
              <a:t>Oracle database 11g EE: $47.5K / per</a:t>
            </a:r>
            <a:r>
              <a:rPr lang="en-US" baseline="0" dirty="0" smtClean="0"/>
              <a:t> every 2 cores = $190K for 2 procs with 4 core</a:t>
            </a:r>
          </a:p>
          <a:p>
            <a:pPr defTabSz="912762">
              <a:spcAft>
                <a:spcPts val="338"/>
              </a:spcAft>
              <a:defRPr/>
            </a:pPr>
            <a:r>
              <a:rPr lang="en-US" baseline="0" dirty="0" smtClean="0"/>
              <a:t>Manageability: two packs: diagnostics and tuning packs. $3.5K / proc (per 2 cores), so $14K per pack, total $28K</a:t>
            </a:r>
          </a:p>
          <a:p>
            <a:r>
              <a:rPr lang="en-US" baseline="0" dirty="0" smtClean="0"/>
              <a:t>BI EE Suite Plus: $295K/proc (2 cores), or $1,180K</a:t>
            </a:r>
          </a:p>
          <a:p>
            <a:pPr defTabSz="912762">
              <a:spcAft>
                <a:spcPts val="338"/>
              </a:spcAft>
              <a:defRPr/>
            </a:pPr>
            <a:r>
              <a:rPr lang="en-US" b="1" baseline="0" dirty="0" smtClean="0"/>
              <a:t>TOTAL L</a:t>
            </a:r>
            <a:r>
              <a:rPr lang="en-US" baseline="0" dirty="0" smtClean="0"/>
              <a:t>: $1,398K</a:t>
            </a:r>
          </a:p>
          <a:p>
            <a:pPr defTabSz="912762">
              <a:spcAft>
                <a:spcPts val="338"/>
              </a:spcAft>
              <a:defRPr/>
            </a:pPr>
            <a:r>
              <a:rPr lang="en-US" b="1" baseline="0" dirty="0" smtClean="0"/>
              <a:t>22% L</a:t>
            </a:r>
            <a:r>
              <a:rPr lang="en-US" baseline="0" dirty="0" smtClean="0"/>
              <a:t>: $348K</a:t>
            </a:r>
          </a:p>
          <a:p>
            <a:r>
              <a:rPr lang="en-US" b="1" baseline="0" dirty="0" smtClean="0"/>
              <a:t>80% Discount </a:t>
            </a:r>
            <a:r>
              <a:rPr lang="en-US" baseline="0" dirty="0" smtClean="0"/>
              <a:t>= $317K</a:t>
            </a:r>
          </a:p>
          <a:p>
            <a:r>
              <a:rPr lang="en-US" b="1" baseline="0" dirty="0" smtClean="0"/>
              <a:t>3 Year Support (22% L) </a:t>
            </a:r>
            <a:r>
              <a:rPr lang="en-US" baseline="0" dirty="0" smtClean="0"/>
              <a:t>= $317K + $348K per year X 3 years = $1,361K</a:t>
            </a:r>
          </a:p>
          <a:p>
            <a:endParaRPr lang="en-US" baseline="0" dirty="0" smtClean="0"/>
          </a:p>
          <a:p>
            <a:r>
              <a:rPr lang="en-US" b="1" u="sng" baseline="0" dirty="0" smtClean="0"/>
              <a:t>OLTP SCENARIO</a:t>
            </a:r>
          </a:p>
          <a:p>
            <a:pPr defTabSz="912762">
              <a:spcAft>
                <a:spcPts val="338"/>
              </a:spcAft>
              <a:defRPr/>
            </a:pPr>
            <a:r>
              <a:rPr lang="en-US" dirty="0" smtClean="0"/>
              <a:t>Oracle database 11g EE: $47.5K / per</a:t>
            </a:r>
            <a:r>
              <a:rPr lang="en-US" baseline="0" dirty="0" smtClean="0"/>
              <a:t> every 2 cores = $190K for 2 procs with 4 core</a:t>
            </a:r>
          </a:p>
          <a:p>
            <a:pPr defTabSz="912762">
              <a:spcAft>
                <a:spcPts val="338"/>
              </a:spcAft>
              <a:defRPr/>
            </a:pPr>
            <a:r>
              <a:rPr lang="en-US" baseline="0" dirty="0" smtClean="0"/>
              <a:t>Manageability: two packs: diagnostics and tuning packs. $3.5K / proc (per 2 cores), so $14K per pack, total $28K</a:t>
            </a:r>
          </a:p>
          <a:p>
            <a:r>
              <a:rPr lang="en-US" baseline="0" dirty="0" smtClean="0"/>
              <a:t>Advanced Security: $11.5K/proc (2 cores), total $46K</a:t>
            </a:r>
          </a:p>
          <a:p>
            <a:pPr defTabSz="912762">
              <a:spcAft>
                <a:spcPts val="338"/>
              </a:spcAft>
              <a:defRPr/>
            </a:pPr>
            <a:r>
              <a:rPr lang="en-US" b="1" baseline="0" dirty="0" smtClean="0"/>
              <a:t>subtotal</a:t>
            </a:r>
            <a:r>
              <a:rPr lang="en-US" baseline="0" dirty="0" smtClean="0"/>
              <a:t>: $264K</a:t>
            </a:r>
            <a:endParaRPr lang="en-US" dirty="0" smtClean="0"/>
          </a:p>
          <a:p>
            <a:r>
              <a:rPr lang="en-US" dirty="0" smtClean="0"/>
              <a:t>HA</a:t>
            </a:r>
            <a:r>
              <a:rPr lang="en-US" baseline="0" dirty="0" smtClean="0"/>
              <a:t>: it is calculated as 2x the base cost, as mirroring requires additional license, so 2x $264K</a:t>
            </a:r>
          </a:p>
          <a:p>
            <a:r>
              <a:rPr lang="en-US" baseline="0" dirty="0" smtClean="0"/>
              <a:t>It is even MORE if you add RAC to this scenario, as each RAC/proc (2 cores) is $23K, so it would add $92K for this single server</a:t>
            </a:r>
          </a:p>
          <a:p>
            <a:pPr defTabSz="912762">
              <a:spcAft>
                <a:spcPts val="338"/>
              </a:spcAft>
              <a:defRPr/>
            </a:pPr>
            <a:r>
              <a:rPr lang="en-US" b="1" baseline="0" dirty="0" smtClean="0"/>
              <a:t>TOTAL L</a:t>
            </a:r>
            <a:r>
              <a:rPr lang="en-US" baseline="0" dirty="0" smtClean="0"/>
              <a:t>: $528K</a:t>
            </a:r>
          </a:p>
          <a:p>
            <a:pPr defTabSz="912762">
              <a:spcAft>
                <a:spcPts val="338"/>
              </a:spcAft>
              <a:defRPr/>
            </a:pPr>
            <a:r>
              <a:rPr lang="en-US" b="1" baseline="0" dirty="0" smtClean="0"/>
              <a:t>22% L </a:t>
            </a:r>
            <a:r>
              <a:rPr lang="en-US" baseline="0" dirty="0" smtClean="0"/>
              <a:t>: $116K</a:t>
            </a:r>
            <a:endParaRPr lang="en-US" dirty="0" smtClean="0"/>
          </a:p>
          <a:p>
            <a:r>
              <a:rPr lang="en-US" b="1" baseline="0" dirty="0" smtClean="0"/>
              <a:t>80% Discount </a:t>
            </a:r>
            <a:r>
              <a:rPr lang="en-US" baseline="0" dirty="0" smtClean="0"/>
              <a:t>= $106K</a:t>
            </a:r>
          </a:p>
          <a:p>
            <a:r>
              <a:rPr lang="en-US" b="1" baseline="0" dirty="0" smtClean="0"/>
              <a:t>3 Year Support (22% L) </a:t>
            </a:r>
            <a:r>
              <a:rPr lang="en-US" baseline="0" dirty="0" smtClean="0"/>
              <a:t>= $106K + $116K per year X 3 years = $454K</a:t>
            </a:r>
          </a:p>
          <a:p>
            <a:endParaRPr lang="en-US" dirty="0" smtClean="0"/>
          </a:p>
          <a:p>
            <a:endParaRPr lang="en-US" dirty="0" smtClean="0"/>
          </a:p>
          <a:p>
            <a:endParaRPr lang="en-US" dirty="0" smtClean="0"/>
          </a:p>
          <a:p>
            <a:endParaRPr lang="en-US" dirty="0" smtClean="0"/>
          </a:p>
          <a:p>
            <a:endParaRPr lang="en-US"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10/1/2008</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1EDED4C-A4D3-45DF-8D2A-43A1FA9F06BD}" type="datetime8">
              <a:rPr lang="en-US"/>
              <a:pPr/>
              <a:t>10/1/2008 11:52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72F01B76-C0B6-4861-807A-73AD72C81E89}" type="slidenum">
              <a:rPr lang="en-US"/>
              <a:pPr/>
              <a:t>27</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pPr>
              <a:lnSpc>
                <a:spcPct val="90000"/>
              </a:lnSpc>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E56F4E2-2599-4F95-853C-286B60FC081B}"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E56F4E2-2599-4F95-853C-286B60FC081B}"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1B1D-7DB3-4C41-88D5-D078B0398B70}" type="slidenum">
              <a:rPr lang="en-US" smtClean="0"/>
              <a:pPr fontAlgn="base">
                <a:spcBef>
                  <a:spcPct val="0"/>
                </a:spcBef>
                <a:spcAft>
                  <a:spcPct val="0"/>
                </a:spcAft>
                <a:defRPr/>
              </a:pPr>
              <a:t>4</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0" y="4343404"/>
            <a:ext cx="5486400" cy="76422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Message: SBS 2008 bundle is a bargain. </a:t>
            </a:r>
            <a:endParaRPr lang="en-US" b="0" dirty="0" smtClean="0"/>
          </a:p>
          <a:p>
            <a:endParaRPr lang="en-US" b="1" dirty="0" smtClean="0"/>
          </a:p>
          <a:p>
            <a:r>
              <a:rPr lang="en-US" b="1" dirty="0" smtClean="0"/>
              <a:t>Instructor: </a:t>
            </a:r>
            <a:r>
              <a:rPr lang="en-US" b="1" baseline="0" dirty="0" smtClean="0"/>
              <a:t>Point to Discounts in column four (4) and comment on the simplicity.</a:t>
            </a:r>
            <a:endParaRPr lang="en-US" b="1" dirty="0" smtClean="0"/>
          </a:p>
          <a:p>
            <a:endParaRPr lang="en-US" b="1" dirty="0" smtClean="0"/>
          </a:p>
          <a:p>
            <a:r>
              <a:rPr lang="en-US" b="1" dirty="0" smtClean="0"/>
              <a:t>Timing: 4 mins.</a:t>
            </a:r>
            <a:endParaRPr lang="en-US" b="0" dirty="0" smtClean="0"/>
          </a:p>
          <a:p>
            <a:endParaRPr lang="en-US" b="1" dirty="0" smtClean="0"/>
          </a:p>
          <a:p>
            <a:r>
              <a:rPr lang="en-US" b="1" dirty="0" smtClean="0"/>
              <a:t>Slide Transition Note: Now let’s dig</a:t>
            </a:r>
            <a:r>
              <a:rPr lang="en-US" b="1" baseline="0" dirty="0" smtClean="0"/>
              <a:t> deeper into EBS2008 pricing.</a:t>
            </a:r>
            <a:endParaRPr lang="en-CA" b="0" dirty="0" smtClean="0"/>
          </a:p>
          <a:p>
            <a:endParaRPr lang="en-US" b="1" dirty="0" smtClean="0"/>
          </a:p>
          <a:p>
            <a:r>
              <a:rPr lang="en-US" b="0" dirty="0" smtClean="0"/>
              <a:t>We revisit the</a:t>
            </a:r>
            <a:r>
              <a:rPr lang="en-US" b="0" baseline="0" dirty="0" smtClean="0"/>
              <a:t> pricing and I want to highlight the great value of SBS 2008. Look at the implicit and effective discount associated with SBS 2008 versus purchasing the individual standalone components. </a:t>
            </a:r>
          </a:p>
          <a:p>
            <a:endParaRPr lang="en-US" b="0" baseline="0" dirty="0" smtClean="0"/>
          </a:p>
          <a:p>
            <a:r>
              <a:rPr lang="en-US" b="0" dirty="0" smtClean="0"/>
              <a:t>Additional facts are: </a:t>
            </a:r>
          </a:p>
          <a:p>
            <a:pPr marL="403225" lvl="1" indent="-403225" defTabSz="914325" fontAlgn="base">
              <a:lnSpc>
                <a:spcPct val="90000"/>
              </a:lnSpc>
              <a:spcBef>
                <a:spcPct val="20000"/>
              </a:spcBef>
              <a:spcAft>
                <a:spcPct val="0"/>
              </a:spcAft>
              <a:buClr>
                <a:srgbClr val="FFFFFF"/>
              </a:buClr>
              <a:buSzPct val="95000"/>
              <a:buBlip>
                <a:blip r:embed="rId3"/>
              </a:buBlip>
              <a:defRPr/>
            </a:pPr>
            <a:r>
              <a:rPr lang="en-US" sz="2000" dirty="0" smtClean="0">
                <a:effectLst>
                  <a:outerShdw blurRad="38100" dist="38100" dir="2700000" algn="tl">
                    <a:srgbClr val="000000">
                      <a:alpha val="43137"/>
                    </a:srgbClr>
                  </a:outerShdw>
                </a:effectLst>
              </a:rPr>
              <a:t>Affordable solution for SB customers with 35-45% discount compared to standalone</a:t>
            </a:r>
          </a:p>
          <a:p>
            <a:pPr marL="403225" marR="0" lvl="1" indent="-403225" defTabSz="914325" fontAlgn="base">
              <a:lnSpc>
                <a:spcPct val="90000"/>
              </a:lnSpc>
              <a:spcBef>
                <a:spcPct val="20000"/>
              </a:spcBef>
              <a:spcAft>
                <a:spcPct val="0"/>
              </a:spcAft>
              <a:buClr>
                <a:srgbClr val="FFFFFF"/>
              </a:buClr>
              <a:buSzPct val="95000"/>
              <a:buBlip>
                <a:blip r:embed="rId3"/>
              </a:buBlip>
              <a:tabLst/>
              <a:defRPr/>
            </a:pPr>
            <a:r>
              <a:rPr lang="en-US" sz="2000" dirty="0" smtClean="0">
                <a:effectLst>
                  <a:outerShdw blurRad="38100" dist="38100" dir="2700000" algn="tl">
                    <a:srgbClr val="000000">
                      <a:alpha val="43137"/>
                    </a:srgbClr>
                  </a:outerShdw>
                </a:effectLst>
              </a:rPr>
              <a:t>Partners can earn higher license margins for initial deployment</a:t>
            </a:r>
          </a:p>
          <a:p>
            <a:pPr marL="403225" marR="0" lvl="1" indent="-403225" defTabSz="914325" fontAlgn="base">
              <a:lnSpc>
                <a:spcPct val="90000"/>
              </a:lnSpc>
              <a:spcBef>
                <a:spcPct val="20000"/>
              </a:spcBef>
              <a:spcAft>
                <a:spcPct val="0"/>
              </a:spcAft>
              <a:buClr>
                <a:srgbClr val="FFFFFF"/>
              </a:buClr>
              <a:buSzPct val="95000"/>
              <a:buBlip>
                <a:blip r:embed="rId3"/>
              </a:buBlip>
              <a:tabLst/>
              <a:defRPr/>
            </a:pPr>
            <a:r>
              <a:rPr lang="en-US" sz="2000" dirty="0" smtClean="0">
                <a:effectLst>
                  <a:outerShdw blurRad="38100" dist="38100" dir="2700000" algn="tl">
                    <a:srgbClr val="000000">
                      <a:alpha val="43137"/>
                    </a:srgbClr>
                  </a:outerShdw>
                </a:effectLst>
              </a:rPr>
              <a:t>Customers can affordably scale with reduced CAL cost, single CALs, flexible CAL option</a:t>
            </a:r>
          </a:p>
          <a:p>
            <a:endParaRPr lang="en-US" b="1" dirty="0" smtClean="0"/>
          </a:p>
          <a:p>
            <a:r>
              <a:rPr lang="en-US" b="1" dirty="0" smtClean="0"/>
              <a:t>Slide Transition Note: Now let’s dig</a:t>
            </a:r>
            <a:r>
              <a:rPr lang="en-US" b="1" baseline="0" dirty="0" smtClean="0"/>
              <a:t> deeper into EBS2008 pricing.</a:t>
            </a:r>
            <a:endParaRPr lang="en-CA" b="0" dirty="0" smtClean="0"/>
          </a:p>
          <a:p>
            <a:endParaRPr lang="en-US" dirty="0"/>
          </a:p>
        </p:txBody>
      </p:sp>
      <p:sp>
        <p:nvSpPr>
          <p:cNvPr id="4" name="Slide Number Placeholder 3"/>
          <p:cNvSpPr>
            <a:spLocks noGrp="1"/>
          </p:cNvSpPr>
          <p:nvPr>
            <p:ph type="sldNum" sz="quarter" idx="10"/>
          </p:nvPr>
        </p:nvSpPr>
        <p:spPr/>
        <p:txBody>
          <a:bodyPr/>
          <a:lstStyle/>
          <a:p>
            <a:fld id="{C4F5D6ED-B3F9-459E-BA7E-230381215C71}" type="slidenum">
              <a:rPr lang="en-US" smtClean="0"/>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Message: Observe EBS 2008 implicit discounts. </a:t>
            </a:r>
            <a:endParaRPr lang="en-US" b="0" dirty="0" smtClean="0"/>
          </a:p>
          <a:p>
            <a:endParaRPr lang="en-US" b="1" dirty="0" smtClean="0"/>
          </a:p>
          <a:p>
            <a:r>
              <a:rPr lang="en-US" b="1" dirty="0" smtClean="0"/>
              <a:t>Instructor: Focus on the Discount</a:t>
            </a:r>
            <a:r>
              <a:rPr lang="en-US" b="1" baseline="0" dirty="0" smtClean="0"/>
              <a:t> column and other benefits</a:t>
            </a:r>
            <a:endParaRPr lang="en-US" b="1" dirty="0" smtClean="0"/>
          </a:p>
          <a:p>
            <a:endParaRPr lang="en-US" b="1" dirty="0" smtClean="0"/>
          </a:p>
          <a:p>
            <a:r>
              <a:rPr lang="en-US" b="1" dirty="0" smtClean="0"/>
              <a:t>Timing: 2</a:t>
            </a:r>
            <a:r>
              <a:rPr lang="en-US" b="1" baseline="0" dirty="0" smtClean="0"/>
              <a:t> min.</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Transition Note: More pricing analysis</a:t>
            </a:r>
            <a:r>
              <a:rPr lang="en-US" b="1" baseline="0" dirty="0" smtClean="0"/>
              <a:t> where we compare product generations– let’s take a look!</a:t>
            </a:r>
            <a:endParaRPr lang="en-CA" b="0" dirty="0" smtClean="0"/>
          </a:p>
          <a:p>
            <a:endParaRPr lang="en-US" b="1" dirty="0" smtClean="0"/>
          </a:p>
          <a:p>
            <a:r>
              <a:rPr lang="en-US" b="0" dirty="0" smtClean="0"/>
              <a:t>This slide states</a:t>
            </a:r>
            <a:r>
              <a:rPr lang="en-US" b="0" baseline="0" dirty="0" smtClean="0"/>
              <a:t> it simply. EBS is approximately 30% cheaper than the standalone products.</a:t>
            </a:r>
            <a:endParaRPr lang="en-US" b="0" dirty="0" smtClean="0"/>
          </a:p>
          <a:p>
            <a:endParaRPr lang="en-US" b="0" dirty="0" smtClean="0"/>
          </a:p>
          <a:p>
            <a:r>
              <a:rPr lang="en-US" b="0" dirty="0" smtClean="0"/>
              <a:t>Questions? </a:t>
            </a:r>
          </a:p>
          <a:p>
            <a:endParaRPr lang="en-US" b="1" dirty="0" smtClean="0"/>
          </a:p>
          <a:p>
            <a:r>
              <a:rPr lang="en-US" b="1" dirty="0" smtClean="0"/>
              <a:t>Slide Transition Note: More pricing analysis</a:t>
            </a:r>
            <a:r>
              <a:rPr lang="en-US" b="1" baseline="0" dirty="0" smtClean="0"/>
              <a:t> where we compare product generations– let’s take a look!</a:t>
            </a:r>
            <a:endParaRPr lang="en-CA" b="0" dirty="0" smtClean="0"/>
          </a:p>
          <a:p>
            <a:endParaRPr lang="en-US" dirty="0"/>
          </a:p>
        </p:txBody>
      </p:sp>
      <p:sp>
        <p:nvSpPr>
          <p:cNvPr id="4" name="Slide Number Placeholder 3"/>
          <p:cNvSpPr>
            <a:spLocks noGrp="1"/>
          </p:cNvSpPr>
          <p:nvPr>
            <p:ph type="sldNum" sz="quarter" idx="10"/>
          </p:nvPr>
        </p:nvSpPr>
        <p:spPr/>
        <p:txBody>
          <a:bodyPr/>
          <a:lstStyle/>
          <a:p>
            <a:fld id="{C4F5D6ED-B3F9-459E-BA7E-230381215C71}" type="slidenum">
              <a:rPr lang="en-US" smtClean="0"/>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CF9865-616C-4683-BAB8-37A1B1A4DCF8}" type="slidenum">
              <a:rPr lang="en-US" smtClean="0">
                <a:latin typeface="Times" pitchFamily="18" charset="0"/>
              </a:rPr>
              <a:pPr>
                <a:defRPr/>
              </a:pPr>
              <a:t>40</a:t>
            </a:fld>
            <a:endParaRPr lang="en-US" smtClean="0">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6714B3E-5FE1-49D3-853A-7D4B9B540B9F}" type="datetime8">
              <a:rPr lang="en-US" smtClean="0"/>
              <a:pPr>
                <a:defRPr/>
              </a:pPr>
              <a:t>10/1/2008 11:52 AM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68EED39D-DC14-43B8-A07E-661A42796F98}" type="slidenum">
              <a:rPr lang="en-US" smtClean="0"/>
              <a:pPr>
                <a:defRPr/>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xfrm>
            <a:off x="685800" y="4343400"/>
            <a:ext cx="5486400" cy="4114800"/>
          </a:xfrm>
          <a:prstGeom prst="rect">
            <a:avLst/>
          </a:prstGeom>
          <a:noFill/>
          <a:ln/>
        </p:spPr>
        <p:txBody>
          <a:bodyPr lIns="89720" tIns="44860" rIns="89720" bIns="44860">
            <a:normAutofit/>
          </a:bodyPr>
          <a:lstStyle/>
          <a:p>
            <a:r>
              <a:rPr lang="en-US" sz="1200" dirty="0" smtClean="0">
                <a:latin typeface="Segoe" pitchFamily="34" charset="0"/>
              </a:rPr>
              <a:t>Key points</a:t>
            </a:r>
          </a:p>
          <a:p>
            <a:pPr>
              <a:buFont typeface="Arial" pitchFamily="34" charset="0"/>
              <a:buChar char="•"/>
            </a:pPr>
            <a:r>
              <a:rPr lang="en-US" sz="1200" dirty="0" smtClean="0">
                <a:latin typeface="Segoe" pitchFamily="34" charset="0"/>
              </a:rPr>
              <a:t>The SMSE provide an entire suite of applications for the physical</a:t>
            </a:r>
            <a:r>
              <a:rPr lang="en-US" sz="1200" baseline="0" dirty="0" smtClean="0">
                <a:latin typeface="Segoe" pitchFamily="34" charset="0"/>
              </a:rPr>
              <a:t> and virtual world.</a:t>
            </a:r>
            <a:endParaRPr lang="en-US" sz="1200" dirty="0" smtClean="0">
              <a:latin typeface="Segoe" pitchFamily="34" charset="0"/>
            </a:endParaRPr>
          </a:p>
          <a:p>
            <a:endParaRPr lang="en-US" sz="1200" dirty="0" smtClean="0">
              <a:latin typeface="Segoe" pitchFamily="34" charset="0"/>
            </a:endParaRPr>
          </a:p>
          <a:p>
            <a:r>
              <a:rPr lang="en-US" dirty="0" smtClean="0"/>
              <a:t>When</a:t>
            </a:r>
            <a:r>
              <a:rPr lang="en-US" baseline="0" dirty="0" smtClean="0"/>
              <a:t> it comes to the management of the server lifecycle, we must look at all the tasks required for both physical and virtual systems.  First, we have System Center Configuration Manager 2007, which provides patch management and deployment, OS and Application configuration, and system compliance to both physical and virtual servers.  In a purely virtualization role, System Center Virtual Machine Manager 2008 bring Centralized virtual machine management, allowing for simple server consolidation and better resource utilization and optimization.  VMM 2008 can even convert existing physical machines into virtual machines dynamically, easing the consolidation of servers.  With System Center Operations Manager 2007, we have end-to-end monitoring of servers and desktops.  With that, we get server and application workloads health monitoring and management.  Finally, with System Center Data Protection Manager 2007, you get live host level virtual machine backup along with the backup of the actual data and workloads within the Virtual Machines themselves.</a:t>
            </a:r>
          </a:p>
          <a:p>
            <a:endParaRPr lang="en-US" baseline="0" dirty="0" smtClean="0"/>
          </a:p>
          <a:p>
            <a:r>
              <a:rPr lang="en-US" baseline="0" dirty="0" smtClean="0"/>
              <a:t>All four of these System Center products are available in the Server Management Suite Enterprise, or SMSE, a single solution for virtualization management.  With the SMSE, you get the tools for complete server management, from physical to virtual.</a:t>
            </a:r>
            <a:endParaRPr lang="en-US" dirty="0" smtClean="0"/>
          </a:p>
          <a:p>
            <a:pPr>
              <a:lnSpc>
                <a:spcPct val="90000"/>
              </a:lnSpc>
            </a:pPr>
            <a:endParaRPr lang="en-US" dirty="0" smtClean="0"/>
          </a:p>
        </p:txBody>
      </p:sp>
      <p:sp>
        <p:nvSpPr>
          <p:cNvPr id="173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0" tIns="44860" rIns="89720" bIns="44860" anchor="b"/>
          <a:lstStyle/>
          <a:p>
            <a:pPr algn="r" defTabSz="880116"/>
            <a:fld id="{FB076625-6071-42AD-B3B1-E6D54C585E3A}" type="slidenum">
              <a:rPr lang="en-US" sz="1200">
                <a:latin typeface="Calibri" pitchFamily="34" charset="0"/>
              </a:rPr>
              <a:pPr algn="r" defTabSz="880116"/>
              <a:t>42</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5"/>
          </p:nvPr>
        </p:nvSpPr>
        <p:spPr>
          <a:noFill/>
        </p:spPr>
        <p:txBody>
          <a:bodyPr/>
          <a:lstStyle/>
          <a:p>
            <a:fld id="{306BCF68-EA24-4C56-877E-FF51050D7740}" type="slidenum">
              <a:rPr lang="en-US" smtClean="0"/>
              <a:pPr/>
              <a:t>47</a:t>
            </a:fld>
            <a:endParaRPr lang="en-US" smtClean="0"/>
          </a:p>
        </p:txBody>
      </p:sp>
      <p:sp>
        <p:nvSpPr>
          <p:cNvPr id="58371" name="Shape 3"/>
          <p:cNvSpPr>
            <a:spLocks noGrp="1" noChangeArrowheads="1"/>
          </p:cNvSpPr>
          <p:nvPr>
            <p:ph type="dt" sz="quarter" idx="1"/>
          </p:nvPr>
        </p:nvSpPr>
        <p:spPr>
          <a:noFill/>
        </p:spPr>
        <p:txBody>
          <a:bodyPr/>
          <a:lstStyle/>
          <a:p>
            <a:fld id="{31A3D6D6-5204-4591-8776-56A0240005B3}" type="datetime8">
              <a:rPr lang="en-US" smtClean="0"/>
              <a:pPr/>
              <a:t>10/1/2008 11:52 AM</a:t>
            </a:fld>
            <a:endParaRPr lang="en-US" smtClean="0"/>
          </a:p>
        </p:txBody>
      </p:sp>
      <p:sp>
        <p:nvSpPr>
          <p:cNvPr id="58372" name="Shape 4"/>
          <p:cNvSpPr txBox="1">
            <a:spLocks noGrp="1" noChangeArrowheads="1"/>
          </p:cNvSpPr>
          <p:nvPr/>
        </p:nvSpPr>
        <p:spPr bwMode="auto">
          <a:xfrm>
            <a:off x="5584549" y="8683365"/>
            <a:ext cx="1273451" cy="460635"/>
          </a:xfrm>
          <a:prstGeom prst="rect">
            <a:avLst/>
          </a:prstGeom>
          <a:noFill/>
          <a:ln w="9525">
            <a:noFill/>
            <a:miter lim="800000"/>
            <a:headEnd/>
            <a:tailEnd/>
          </a:ln>
        </p:spPr>
        <p:txBody>
          <a:bodyPr vert="horz" wrap="square" lIns="91876" tIns="45938" rIns="91876" bIns="45938" numCol="1" anchor="b" anchorCtr="0" compatLnSpc="1">
            <a:prstTxWarp prst="textNoShape">
              <a:avLst/>
            </a:prstTxWarp>
          </a:bodyPr>
          <a:lstStyle/>
          <a:p>
            <a:pPr algn="r" defTabSz="917553"/>
            <a:fld id="{2F696CED-C464-42B9-AFBC-9716A12C89E6}" type="slidenum">
              <a:rPr lang="en-US" sz="1200"/>
              <a:pPr algn="r" defTabSz="917553"/>
              <a:t>47</a:t>
            </a:fld>
            <a:endParaRPr lang="en-US" sz="1200" dirty="0"/>
          </a:p>
        </p:txBody>
      </p:sp>
      <p:sp>
        <p:nvSpPr>
          <p:cNvPr id="58373" name="Shape 5"/>
          <p:cNvSpPr>
            <a:spLocks noGrp="1" noChangeArrowheads="1"/>
          </p:cNvSpPr>
          <p:nvPr>
            <p:ph type="ftr" sz="quarter" idx="4"/>
          </p:nvPr>
        </p:nvSpPr>
        <p:spPr>
          <a:noFill/>
        </p:spPr>
        <p:txBody>
          <a:bodyPr/>
          <a:lstStyle/>
          <a:p>
            <a:r>
              <a:rPr lang="en-US" smtClean="0"/>
              <a:t>© 2006 Microsoft Corporation. All rights reserved.</a:t>
            </a:r>
          </a:p>
          <a:p>
            <a:r>
              <a:rPr lang="en-US" smtClean="0"/>
              <a:t>This presentation is for informational purposes only. Microsoft makes no warranties, express or implied, in this summary.</a:t>
            </a:r>
          </a:p>
        </p:txBody>
      </p:sp>
      <p:sp>
        <p:nvSpPr>
          <p:cNvPr id="58374" name="Rectangle 304129"/>
          <p:cNvSpPr>
            <a:spLocks noGrp="1" noRot="1" noChangeAspect="1" noChangeArrowheads="1" noTextEdit="1"/>
          </p:cNvSpPr>
          <p:nvPr>
            <p:ph type="sldImg"/>
          </p:nvPr>
        </p:nvSpPr>
        <p:spPr>
          <a:xfrm>
            <a:off x="1127125" y="693738"/>
            <a:ext cx="4605338" cy="3454400"/>
          </a:xfrm>
          <a:ln cap="flat">
            <a:headEnd type="none" w="med" len="med"/>
            <a:tailEnd type="none" w="med" len="med"/>
          </a:ln>
        </p:spPr>
      </p:sp>
      <p:sp>
        <p:nvSpPr>
          <p:cNvPr id="58375" name="Rectangle 304130"/>
          <p:cNvSpPr>
            <a:spLocks noGrp="1" noChangeArrowheads="1"/>
          </p:cNvSpPr>
          <p:nvPr>
            <p:ph type="body" idx="1"/>
          </p:nvPr>
        </p:nvSpPr>
        <p:spPr>
          <a:xfrm>
            <a:off x="913158" y="4379939"/>
            <a:ext cx="5031685" cy="4072328"/>
          </a:xfrm>
          <a:noFill/>
        </p:spPr>
        <p:txBody>
          <a:bodyPr/>
          <a:lstStyle/>
          <a:p>
            <a:pPr eaLnBrk="1" hangingPunct="1">
              <a:lnSpc>
                <a:spcPct val="90000"/>
              </a:lnSpc>
              <a:spcBef>
                <a:spcPct val="2000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95743" fontAlgn="base">
              <a:spcBef>
                <a:spcPct val="0"/>
              </a:spcBef>
              <a:spcAft>
                <a:spcPct val="0"/>
              </a:spcAft>
              <a:defRPr/>
            </a:pPr>
            <a:fld id="{18778878-0416-4D51-906B-26F7C3B175E9}" type="slidenum">
              <a:rPr lang="en-US" smtClean="0"/>
              <a:pPr defTabSz="895743" fontAlgn="base">
                <a:spcBef>
                  <a:spcPct val="0"/>
                </a:spcBef>
                <a:spcAft>
                  <a:spcPct val="0"/>
                </a:spcAft>
                <a:defRPr/>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DBAE0-84C8-4FE0-AEA6-4D3F2EDD2768}" type="slidenum">
              <a:rPr lang="en-US" smtClean="0"/>
              <a:pPr/>
              <a:t>12</a:t>
            </a:fld>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10/1/2008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DBAE0-84C8-4FE0-AEA6-4D3F2EDD2768}" type="slidenum">
              <a:rPr lang="en-US" smtClean="0"/>
              <a:pPr/>
              <a:t>13</a:t>
            </a:fld>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10/1/2008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DBAE0-84C8-4FE0-AEA6-4D3F2EDD2768}" type="slidenum">
              <a:rPr lang="en-US" smtClean="0"/>
              <a:pPr/>
              <a:t>14</a:t>
            </a:fld>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10/1/2008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Ttitle.bmp"/>
          <p:cNvPicPr>
            <a:picLocks noChangeAspect="1"/>
          </p:cNvPicPr>
          <p:nvPr userDrawn="1"/>
        </p:nvPicPr>
        <p:blipFill>
          <a:blip r:embed="rId2"/>
          <a:stretch>
            <a:fillRect/>
          </a:stretch>
        </p:blipFill>
        <p:spPr>
          <a:xfrm>
            <a:off x="0" y="0"/>
            <a:ext cx="9144000" cy="6858000"/>
          </a:xfrm>
          <a:prstGeom prst="rect">
            <a:avLst/>
          </a:prstGeom>
        </p:spPr>
      </p:pic>
      <p:pic>
        <p:nvPicPr>
          <p:cNvPr id="4" name="Picture 3" descr="ProductLogos-white_words.png"/>
          <p:cNvPicPr>
            <a:picLocks noChangeAspect="1"/>
          </p:cNvPicPr>
          <p:nvPr userDrawn="1"/>
        </p:nvPicPr>
        <p:blipFill>
          <a:blip r:embed="rId3" cstate="screen"/>
          <a:stretch>
            <a:fillRect/>
          </a:stretch>
        </p:blipFill>
        <p:spPr>
          <a:xfrm>
            <a:off x="2943224" y="6283917"/>
            <a:ext cx="5977073" cy="40945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FA078FA-B54A-41DB-BBE9-25FC561C3656}" type="datetimeFigureOut">
              <a:rPr lang="cs-CZ" smtClean="0"/>
              <a:pPr/>
              <a:t>1.10.2008</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235314-52C5-44F4-8909-05D59D0CD13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24" descr="people-sil-1"/>
          <p:cNvPicPr>
            <a:picLocks noChangeAspect="1" noChangeArrowheads="1"/>
          </p:cNvPicPr>
          <p:nvPr/>
        </p:nvPicPr>
        <p:blipFill>
          <a:blip r:embed="rId2"/>
          <a:srcRect b="4019"/>
          <a:stretch>
            <a:fillRect/>
          </a:stretch>
        </p:blipFill>
        <p:spPr bwMode="auto">
          <a:xfrm>
            <a:off x="301625" y="828681"/>
            <a:ext cx="7270750" cy="5724525"/>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3"/>
          <a:srcRect t="3555" r="90067" b="48959"/>
          <a:stretch>
            <a:fillRect/>
          </a:stretch>
        </p:blipFill>
        <p:spPr bwMode="auto">
          <a:xfrm>
            <a:off x="7518400" y="481013"/>
            <a:ext cx="1625600" cy="6376987"/>
          </a:xfrm>
          <a:prstGeom prst="rect">
            <a:avLst/>
          </a:prstGeom>
          <a:noFill/>
          <a:ln w="9525">
            <a:noFill/>
            <a:miter lim="800000"/>
            <a:headEnd/>
            <a:tailEnd/>
          </a:ln>
        </p:spPr>
      </p:pic>
      <p:pic>
        <p:nvPicPr>
          <p:cNvPr id="9" name="Picture 8" descr="PPTmasterHeader.bmp"/>
          <p:cNvPicPr>
            <a:picLocks noChangeAspect="1"/>
          </p:cNvPicPr>
          <p:nvPr userDrawn="1"/>
        </p:nvPicPr>
        <p:blipFill>
          <a:blip r:embed="rId4"/>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5" cstate="screen"/>
          <a:stretch>
            <a:fillRect/>
          </a:stretch>
        </p:blipFill>
        <p:spPr>
          <a:xfrm>
            <a:off x="7086600" y="152400"/>
            <a:ext cx="1905000" cy="177109"/>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45920"/>
            <a:ext cx="8229600" cy="1869743"/>
          </a:xfrm>
        </p:spPr>
        <p:txBody>
          <a:bodyPr/>
          <a:lstStyle>
            <a:lvl2pPr marL="233363" indent="-233363">
              <a:defRPr lang="en-US" sz="2400" b="0" kern="1200" spc="0" dirty="0" smtClean="0">
                <a:solidFill>
                  <a:schemeClr val="bg1"/>
                </a:solidFill>
                <a:latin typeface="+mn-lt"/>
                <a:ea typeface="+mn-ea"/>
                <a:cs typeface="+mn-cs"/>
              </a:defRPr>
            </a:lvl2pPr>
          </a:lstStyle>
          <a:p>
            <a:pPr marL="344488" lvl="1" indent="-233363" algn="l" defTabSz="457200" rtl="0" eaLnBrk="1" latinLnBrk="0" hangingPunct="1">
              <a:lnSpc>
                <a:spcPct val="80000"/>
              </a:lnSpc>
              <a:spcBef>
                <a:spcPct val="20000"/>
              </a:spcBef>
              <a:spcAft>
                <a:spcPts val="300"/>
              </a:spcAft>
              <a:buSzPct val="80000"/>
              <a:buFont typeface="Arial"/>
              <a:buBlip>
                <a:blip r:embed="rId2"/>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Font typeface="Arial"/>
              <a:buBlip>
                <a:blip r:embed="rId3"/>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a:xfrm>
            <a:off x="457200" y="3120331"/>
            <a:ext cx="8229600" cy="3637919"/>
          </a:xfrm>
        </p:spPr>
        <p:txBody>
          <a:bodyPr anchor="t"/>
          <a:lstStyle>
            <a:lvl1pPr algn="r">
              <a:defRPr lang="en-US" sz="9600" kern="1200" spc="-30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5000" endA="300" endPos="45500" dir="5400000" sy="-100000" algn="bl" rotWithShape="0"/>
                </a:effectLst>
                <a:latin typeface="Segoe" pitchFamily="34" charset="0"/>
                <a:ea typeface="+mn-ea"/>
                <a:cs typeface="Arial" charset="0"/>
              </a:defRPr>
            </a:lvl1pPr>
          </a:lstStyle>
          <a:p>
            <a:pPr marL="342900" marR="0" lvl="0" indent="-342900" algn="r" defTabSz="457200" rtl="0" eaLnBrk="1" fontAlgn="base" latinLnBrk="0" hangingPunct="1">
              <a:lnSpc>
                <a:spcPct val="80000"/>
              </a:lnSpc>
              <a:spcAft>
                <a:spcPct val="0"/>
              </a:spcAft>
              <a:buClrTx/>
              <a:buSzTx/>
              <a:tabLst/>
              <a:defRPr/>
            </a:pPr>
            <a:r>
              <a:rPr lang="en-US" dirty="0" smtClean="0"/>
              <a:t>Click to edit Master title style</a:t>
            </a:r>
            <a:endParaRPr lang="en-US" dirty="0"/>
          </a:p>
        </p:txBody>
      </p:sp>
      <p:sp>
        <p:nvSpPr>
          <p:cNvPr id="3" name="Text Placeholder 2"/>
          <p:cNvSpPr>
            <a:spLocks noGrp="1"/>
          </p:cNvSpPr>
          <p:nvPr>
            <p:ph type="body" idx="1"/>
          </p:nvPr>
        </p:nvSpPr>
        <p:spPr>
          <a:xfrm>
            <a:off x="457200" y="2009053"/>
            <a:ext cx="8229600" cy="1569660"/>
          </a:xfrm>
        </p:spPr>
        <p:txBody>
          <a:bodyPr anchor="t"/>
          <a:lstStyle>
            <a:lvl1pPr marL="0" indent="0">
              <a:buNone/>
              <a:defRPr kumimoji="0" lang="en-US" sz="6000" b="0" i="0" u="none" strike="noStrike" kern="1200" cap="none" spc="-300" normalizeH="0" baseline="0" noProof="0" dirty="0" smtClean="0">
                <a:ln w="3175">
                  <a:noFill/>
                </a:ln>
                <a:solidFill>
                  <a:schemeClr val="bg1"/>
                </a:solidFill>
                <a:effectLst>
                  <a:outerShdw blurRad="88900" dist="12700" dir="2700000" algn="tl" rotWithShape="0">
                    <a:prstClr val="black"/>
                  </a:outerShdw>
                </a:effectLst>
                <a:uLnTx/>
                <a:uFillTx/>
                <a:latin typeface="Segoe" pitchFamily="34" charset="0"/>
                <a:ea typeface="+mn-ea"/>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375"/>
            <a:ext cx="5486400" cy="338554"/>
          </a:xfrm>
        </p:spPr>
        <p:txBody>
          <a:bodyPr anchor="b"/>
          <a:lstStyle>
            <a:lvl1pPr algn="l">
              <a:defRPr sz="2000" b="1" spc="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0079"/>
            <a:ext cx="8229600" cy="9144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1869743"/>
          </a:xfrm>
          <a:prstGeom prst="rect">
            <a:avLst/>
          </a:prstGeom>
        </p:spPr>
        <p:txBody>
          <a:bodyPr vert="horz" lIns="91440" tIns="45720" rIns="91440" bIns="45720" rtlCol="0">
            <a:spAutoFit/>
          </a:bodyPr>
          <a:lstStyle/>
          <a:p>
            <a:pPr marL="344488" lvl="1" indent="-233363" algn="l" defTabSz="457200" rtl="0" eaLnBrk="1" latinLnBrk="0" hangingPunct="1">
              <a:lnSpc>
                <a:spcPct val="80000"/>
              </a:lnSpc>
              <a:spcBef>
                <a:spcPct val="20000"/>
              </a:spcBef>
              <a:spcAft>
                <a:spcPts val="300"/>
              </a:spcAft>
              <a:buSzPct val="80000"/>
              <a:buBlip>
                <a:blip r:embed="rId14"/>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Blip>
                <a:blip r:embed="rId15"/>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PPTmasterHeader.bmp"/>
          <p:cNvPicPr>
            <a:picLocks noChangeAspect="1"/>
          </p:cNvPicPr>
          <p:nvPr userDrawn="1"/>
        </p:nvPicPr>
        <p:blipFill>
          <a:blip r:embed="rId16"/>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userDrawn="1"/>
        </p:nvPicPr>
        <p:blipFill>
          <a:blip r:embed="rId17" cstate="screen"/>
          <a:stretch>
            <a:fillRect/>
          </a:stretch>
        </p:blipFill>
        <p:spPr>
          <a:xfrm>
            <a:off x="7086600" y="152400"/>
            <a:ext cx="1905000" cy="177109"/>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hf sldNum="0" hdr="0" ftr="0" dt="0"/>
  <p:txStyles>
    <p:titleStyle>
      <a:lvl1pPr algn="l" defTabSz="457200" rtl="0" eaLnBrk="1" fontAlgn="base" latinLnBrk="0" hangingPunct="1">
        <a:lnSpc>
          <a:spcPct val="80000"/>
        </a:lnSpc>
        <a:spcBef>
          <a:spcPct val="0"/>
        </a:spcBef>
        <a:spcAft>
          <a:spcPct val="0"/>
        </a:spcAft>
        <a:buNone/>
        <a:defRPr lang="en-US" sz="4000" kern="1200" spc="-250" baseline="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p:titleStyle>
    <p:bodyStyle>
      <a:lvl1pPr marL="342900" indent="-342900" algn="l" defTabSz="457200" rtl="0" eaLnBrk="1" latinLnBrk="0" hangingPunct="1">
        <a:spcBef>
          <a:spcPct val="20000"/>
        </a:spcBef>
        <a:buFont typeface="Arial"/>
        <a:buChar char="•"/>
        <a:defRPr sz="2400" kern="1200" spc="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2400" b="0" kern="1200" spc="0" dirty="0" smtClean="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kern="1200" spc="0">
          <a:solidFill>
            <a:schemeClr val="bg1"/>
          </a:solidFill>
          <a:latin typeface="+mn-lt"/>
          <a:ea typeface="+mn-ea"/>
          <a:cs typeface="+mn-cs"/>
        </a:defRPr>
      </a:lvl3pPr>
      <a:lvl4pPr marL="10287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4pPr>
      <a:lvl5pPr marL="12573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0.xml"/><Relationship Id="rId16"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7.xml.rels><?xml version="1.0" encoding="UTF-8" standalone="yes"?>
<Relationships xmlns="http://schemas.openxmlformats.org/package/2006/relationships"><Relationship Id="rId3" Type="http://schemas.openxmlformats.org/officeDocument/2006/relationships/hyperlink" Target="http://nvd.nist.gov/nvd.cf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26" Type="http://schemas.openxmlformats.org/officeDocument/2006/relationships/image" Target="../media/image141.png"/><Relationship Id="rId3" Type="http://schemas.openxmlformats.org/officeDocument/2006/relationships/notesSlide" Target="../notesSlides/notesSlide22.xml"/><Relationship Id="rId21" Type="http://schemas.openxmlformats.org/officeDocument/2006/relationships/image" Target="../media/image28.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5" Type="http://schemas.openxmlformats.org/officeDocument/2006/relationships/image" Target="../media/image140.png"/><Relationship Id="rId2" Type="http://schemas.openxmlformats.org/officeDocument/2006/relationships/slideLayout" Target="../slideLayouts/slideLayout8.xml"/><Relationship Id="rId16" Type="http://schemas.openxmlformats.org/officeDocument/2006/relationships/image" Target="../media/image132.png"/><Relationship Id="rId20" Type="http://schemas.openxmlformats.org/officeDocument/2006/relationships/image" Target="../media/image136.png"/><Relationship Id="rId1" Type="http://schemas.openxmlformats.org/officeDocument/2006/relationships/tags" Target="../tags/tag1.xml"/><Relationship Id="rId6" Type="http://schemas.openxmlformats.org/officeDocument/2006/relationships/image" Target="../media/image122.png"/><Relationship Id="rId11" Type="http://schemas.openxmlformats.org/officeDocument/2006/relationships/image" Target="../media/image127.png"/><Relationship Id="rId24" Type="http://schemas.openxmlformats.org/officeDocument/2006/relationships/image" Target="../media/image139.png"/><Relationship Id="rId5" Type="http://schemas.openxmlformats.org/officeDocument/2006/relationships/image" Target="../media/image2.png"/><Relationship Id="rId15" Type="http://schemas.openxmlformats.org/officeDocument/2006/relationships/image" Target="../media/image131.png"/><Relationship Id="rId23" Type="http://schemas.openxmlformats.org/officeDocument/2006/relationships/image" Target="../media/image138.png"/><Relationship Id="rId10" Type="http://schemas.openxmlformats.org/officeDocument/2006/relationships/image" Target="../media/image126.png"/><Relationship Id="rId19" Type="http://schemas.openxmlformats.org/officeDocument/2006/relationships/image" Target="../media/image135.png"/><Relationship Id="rId4" Type="http://schemas.openxmlformats.org/officeDocument/2006/relationships/image" Target="../media/image121.png"/><Relationship Id="rId9" Type="http://schemas.openxmlformats.org/officeDocument/2006/relationships/image" Target="../media/image125.png"/><Relationship Id="rId14" Type="http://schemas.openxmlformats.org/officeDocument/2006/relationships/image" Target="../media/image130.png"/><Relationship Id="rId22" Type="http://schemas.openxmlformats.org/officeDocument/2006/relationships/image" Target="../media/image137.png"/><Relationship Id="rId27" Type="http://schemas.openxmlformats.org/officeDocument/2006/relationships/image" Target="../media/image14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3.png"/></Relationships>
</file>

<file path=ppt/slides/_rels/slide42.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3" Type="http://schemas.openxmlformats.org/officeDocument/2006/relationships/image" Target="../media/image144.png"/><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2.png"/><Relationship Id="rId2" Type="http://schemas.openxmlformats.org/officeDocument/2006/relationships/notesSlide" Target="../notesSlides/notesSlide24.xml"/><Relationship Id="rId16" Type="http://schemas.openxmlformats.org/officeDocument/2006/relationships/image" Target="../media/image156.png"/><Relationship Id="rId1" Type="http://schemas.openxmlformats.org/officeDocument/2006/relationships/slideLayout" Target="../slideLayouts/slideLayout8.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47.png"/><Relationship Id="rId15" Type="http://schemas.openxmlformats.org/officeDocument/2006/relationships/image" Target="../media/image155.png"/><Relationship Id="rId10" Type="http://schemas.openxmlformats.org/officeDocument/2006/relationships/image" Target="../media/image150.png"/><Relationship Id="rId4" Type="http://schemas.openxmlformats.org/officeDocument/2006/relationships/image" Target="../media/image145.png"/><Relationship Id="rId9" Type="http://schemas.openxmlformats.org/officeDocument/2006/relationships/image" Target="../media/image149.png"/><Relationship Id="rId14" Type="http://schemas.openxmlformats.org/officeDocument/2006/relationships/image" Target="../media/image1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7.png"/><Relationship Id="rId18" Type="http://schemas.openxmlformats.org/officeDocument/2006/relationships/image" Target="../media/image2.png"/><Relationship Id="rId3" Type="http://schemas.openxmlformats.org/officeDocument/2006/relationships/image" Target="../media/image31.png"/><Relationship Id="rId21" Type="http://schemas.openxmlformats.org/officeDocument/2006/relationships/image" Target="../media/image47.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png"/><Relationship Id="rId20"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2.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49.png"/><Relationship Id="rId15" Type="http://schemas.openxmlformats.org/officeDocument/2006/relationships/image" Target="../media/image2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48.png"/><Relationship Id="rId9" Type="http://schemas.openxmlformats.org/officeDocument/2006/relationships/image" Target="../media/image34.png"/><Relationship Id="rId14" Type="http://schemas.openxmlformats.org/officeDocument/2006/relationships/image" Target="../media/image40.png"/><Relationship Id="rId22"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3.gif"/><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gif"/><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sz="4800" smtClean="0"/>
              <a:t>Serverov</a:t>
            </a:r>
            <a:r>
              <a:rPr lang="sk-SK" sz="4800" dirty="0" smtClean="0"/>
              <a:t>á vlna pokračuje...</a:t>
            </a:r>
            <a:endParaRPr lang="cs-CZ" sz="4800" dirty="0"/>
          </a:p>
        </p:txBody>
      </p:sp>
      <p:sp>
        <p:nvSpPr>
          <p:cNvPr id="3" name="Subtitle 2"/>
          <p:cNvSpPr>
            <a:spLocks noGrp="1"/>
          </p:cNvSpPr>
          <p:nvPr>
            <p:ph type="subTitle" idx="1"/>
          </p:nvPr>
        </p:nvSpPr>
        <p:spPr>
          <a:xfrm>
            <a:off x="1371600" y="4583430"/>
            <a:ext cx="6400800" cy="1348061"/>
          </a:xfrm>
        </p:spPr>
        <p:txBody>
          <a:bodyPr/>
          <a:lstStyle/>
          <a:p>
            <a:r>
              <a:rPr lang="en-US" dirty="0" smtClean="0">
                <a:solidFill>
                  <a:schemeClr val="bg1">
                    <a:lumMod val="85000"/>
                  </a:schemeClr>
                </a:solidFill>
              </a:rPr>
              <a:t>J</a:t>
            </a:r>
            <a:r>
              <a:rPr lang="sk-SK" dirty="0" smtClean="0">
                <a:solidFill>
                  <a:schemeClr val="bg1">
                    <a:lumMod val="85000"/>
                  </a:schemeClr>
                </a:solidFill>
              </a:rPr>
              <a:t>á</a:t>
            </a:r>
            <a:r>
              <a:rPr lang="en-US" dirty="0" smtClean="0">
                <a:solidFill>
                  <a:schemeClr val="bg1">
                    <a:lumMod val="85000"/>
                  </a:schemeClr>
                </a:solidFill>
              </a:rPr>
              <a:t>n Paulech</a:t>
            </a:r>
          </a:p>
          <a:p>
            <a:r>
              <a:rPr lang="en-US" dirty="0" smtClean="0">
                <a:solidFill>
                  <a:schemeClr val="bg1">
                    <a:lumMod val="85000"/>
                  </a:schemeClr>
                </a:solidFill>
              </a:rPr>
              <a:t>Server &amp; Tools Business Group Lead</a:t>
            </a:r>
            <a:endParaRPr lang="sk-SK" dirty="0" smtClean="0">
              <a:solidFill>
                <a:schemeClr val="bg1">
                  <a:lumMod val="85000"/>
                </a:schemeClr>
              </a:solidFill>
            </a:endParaRPr>
          </a:p>
          <a:p>
            <a:r>
              <a:rPr lang="sk-SK" dirty="0" smtClean="0">
                <a:solidFill>
                  <a:schemeClr val="bg1">
                    <a:lumMod val="85000"/>
                  </a:schemeClr>
                </a:solidFill>
              </a:rPr>
              <a:t>Microsoft Slovakia</a:t>
            </a:r>
            <a:endParaRPr lang="cs-CZ"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228600" y="609600"/>
          <a:ext cx="8610600" cy="6051639"/>
        </p:xfrm>
        <a:graphic>
          <a:graphicData uri="http://schemas.openxmlformats.org/drawingml/2006/table">
            <a:tbl>
              <a:tblPr firstRow="1" bandRow="1">
                <a:tableStyleId>{00A15C55-8517-42AA-B614-E9B94910E393}</a:tableStyleId>
              </a:tblPr>
              <a:tblGrid>
                <a:gridCol w="1656101"/>
                <a:gridCol w="1544299"/>
                <a:gridCol w="2615532"/>
                <a:gridCol w="2794668"/>
              </a:tblGrid>
              <a:tr h="650240">
                <a:tc gridSpan="2">
                  <a:txBody>
                    <a:bodyPr/>
                    <a:lstStyle/>
                    <a:p>
                      <a:pPr algn="ctr"/>
                      <a:r>
                        <a:rPr lang="en-US" sz="1800" dirty="0" smtClean="0"/>
                        <a:t>Scenario</a:t>
                      </a:r>
                      <a:endParaRPr lang="en-US" sz="1800" dirty="0"/>
                    </a:p>
                  </a:txBody>
                  <a:tcPr/>
                </a:tc>
                <a:tc hMerge="1">
                  <a:txBody>
                    <a:bodyPr/>
                    <a:lstStyle/>
                    <a:p>
                      <a:endParaRPr lang="en-US"/>
                    </a:p>
                  </a:txBody>
                  <a:tcPr/>
                </a:tc>
                <a:tc>
                  <a:txBody>
                    <a:bodyPr/>
                    <a:lstStyle/>
                    <a:p>
                      <a:pPr algn="ctr"/>
                      <a:r>
                        <a:rPr lang="en-US" sz="1800" dirty="0" smtClean="0"/>
                        <a:t>Microsoft</a:t>
                      </a:r>
                      <a:r>
                        <a:rPr lang="en-US" sz="1800" baseline="0" dirty="0" smtClean="0"/>
                        <a:t> Hyper-V Server </a:t>
                      </a:r>
                      <a:endParaRPr lang="en-US" sz="1800" dirty="0"/>
                    </a:p>
                  </a:txBody>
                  <a:tcPr/>
                </a:tc>
                <a:tc>
                  <a:txBody>
                    <a:bodyPr/>
                    <a:lstStyle/>
                    <a:p>
                      <a:pPr algn="ctr"/>
                      <a:r>
                        <a:rPr lang="en-US" sz="1800" dirty="0" smtClean="0"/>
                        <a:t>Windows</a:t>
                      </a:r>
                      <a:r>
                        <a:rPr lang="en-US" sz="1800" baseline="0" dirty="0" smtClean="0"/>
                        <a:t> Server 2008</a:t>
                      </a:r>
                      <a:endParaRPr lang="en-US" sz="1800" dirty="0"/>
                    </a:p>
                  </a:txBody>
                  <a:tcPr/>
                </a:tc>
              </a:tr>
              <a:tr h="370840">
                <a:tc rowSpan="2">
                  <a:txBody>
                    <a:bodyPr/>
                    <a:lstStyle/>
                    <a:p>
                      <a:pPr algn="ctr"/>
                      <a:r>
                        <a:rPr lang="en-US" sz="1400" b="1" dirty="0" smtClean="0"/>
                        <a:t>Processor</a:t>
                      </a:r>
                      <a:r>
                        <a:rPr lang="en-US" sz="1400" b="1" baseline="0" dirty="0" smtClean="0"/>
                        <a:t> Architecture</a:t>
                      </a:r>
                      <a:endParaRPr lang="en-US" sz="1400" b="1" dirty="0"/>
                    </a:p>
                  </a:txBody>
                  <a:tcPr anchor="ctr" anchorCtr="1"/>
                </a:tc>
                <a:tc>
                  <a:txBody>
                    <a:bodyPr/>
                    <a:lstStyle/>
                    <a:p>
                      <a:pPr algn="ctr"/>
                      <a:r>
                        <a:rPr lang="en-US" sz="1400" b="0" dirty="0" smtClean="0"/>
                        <a:t>32</a:t>
                      </a:r>
                      <a:r>
                        <a:rPr lang="en-US" sz="1400" b="0" baseline="0" dirty="0" smtClean="0"/>
                        <a:t> bit</a:t>
                      </a:r>
                      <a:endParaRPr lang="en-US" sz="1400" b="0" dirty="0"/>
                    </a:p>
                  </a:txBody>
                  <a:tcPr anchor="ctr" anchorCtr="1"/>
                </a:tc>
                <a:tc gridSpan="2">
                  <a:txBody>
                    <a:bodyPr/>
                    <a:lstStyle/>
                    <a:p>
                      <a:pPr algn="ctr"/>
                      <a:r>
                        <a:rPr lang="en-US" sz="1800" dirty="0" smtClean="0"/>
                        <a:t>Use Virtual Server 2005 R2 SP1</a:t>
                      </a:r>
                      <a:endParaRPr lang="en-US" sz="1800" dirty="0"/>
                    </a:p>
                  </a:txBody>
                  <a:tcPr anchor="ctr"/>
                </a:tc>
                <a:tc hMerge="1">
                  <a:txBody>
                    <a:bodyPr/>
                    <a:lstStyle/>
                    <a:p>
                      <a:endParaRPr lang="en-US" dirty="0"/>
                    </a:p>
                  </a:txBody>
                  <a:tcPr/>
                </a:tc>
              </a:tr>
              <a:tr h="370840">
                <a:tc vMerge="1">
                  <a:txBody>
                    <a:bodyPr/>
                    <a:lstStyle/>
                    <a:p>
                      <a:endParaRPr lang="en-US" dirty="0"/>
                    </a:p>
                  </a:txBody>
                  <a:tcPr/>
                </a:tc>
                <a:tc>
                  <a:txBody>
                    <a:bodyPr/>
                    <a:lstStyle/>
                    <a:p>
                      <a:pPr algn="ctr"/>
                      <a:r>
                        <a:rPr lang="en-US" sz="1400" b="0" dirty="0" smtClean="0"/>
                        <a:t>64 bit</a:t>
                      </a:r>
                      <a:endParaRPr lang="en-US" sz="1400" b="0" dirty="0"/>
                    </a:p>
                  </a:txBody>
                  <a:tcPr anchor="ctr" anchorCtr="1"/>
                </a:tc>
                <a:tc>
                  <a:txBody>
                    <a:bodyPr/>
                    <a:lstStyle/>
                    <a:p>
                      <a:endParaRPr lang="en-US" sz="1800" dirty="0"/>
                    </a:p>
                  </a:txBody>
                  <a:tcPr/>
                </a:tc>
                <a:tc>
                  <a:txBody>
                    <a:bodyPr/>
                    <a:lstStyle/>
                    <a:p>
                      <a:endParaRPr lang="en-US" sz="1800" dirty="0"/>
                    </a:p>
                  </a:txBody>
                  <a:tcPr/>
                </a:tc>
              </a:tr>
              <a:tr h="377678">
                <a:tc rowSpan="2">
                  <a:txBody>
                    <a:bodyPr/>
                    <a:lstStyle/>
                    <a:p>
                      <a:pPr algn="ctr"/>
                      <a:r>
                        <a:rPr lang="en-US" sz="1400" b="1" baseline="0" dirty="0" smtClean="0"/>
                        <a:t>Server Consolidation</a:t>
                      </a:r>
                      <a:endParaRPr lang="en-US" sz="1400" b="1"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Basic</a:t>
                      </a:r>
                      <a:endParaRPr lang="en-US" sz="1400" b="0" dirty="0"/>
                    </a:p>
                  </a:txBody>
                  <a:tcPr anchor="ctr" anchorCtr="1"/>
                </a:tc>
                <a:tc>
                  <a:txBody>
                    <a:bodyPr/>
                    <a:lstStyle/>
                    <a:p>
                      <a:endParaRPr lang="en-US" sz="1800" dirty="0"/>
                    </a:p>
                  </a:txBody>
                  <a:tcPr/>
                </a:tc>
                <a:tc>
                  <a:txBody>
                    <a:bodyPr/>
                    <a:lstStyle/>
                    <a:p>
                      <a:endParaRPr lang="en-US" sz="1800" dirty="0"/>
                    </a:p>
                  </a:txBody>
                  <a:tcPr/>
                </a:tc>
              </a:tr>
              <a:tr h="404837">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Robust</a:t>
                      </a:r>
                    </a:p>
                  </a:txBody>
                  <a:tcPr anchor="ctr" anchorCtr="1"/>
                </a:tc>
                <a:tc>
                  <a:txBody>
                    <a:bodyPr/>
                    <a:lstStyle/>
                    <a:p>
                      <a:endParaRPr lang="en-US" sz="1800" dirty="0"/>
                    </a:p>
                  </a:txBody>
                  <a:tcPr/>
                </a:tc>
                <a:tc>
                  <a:txBody>
                    <a:bodyPr/>
                    <a:lstStyle/>
                    <a:p>
                      <a:endParaRPr lang="en-US" sz="1800" dirty="0"/>
                    </a:p>
                  </a:txBody>
                  <a:tcPr/>
                </a:tc>
              </a:tr>
              <a:tr h="372524">
                <a:tc gridSpan="2">
                  <a:txBody>
                    <a:bodyPr/>
                    <a:lstStyle/>
                    <a:p>
                      <a:pPr algn="ctr"/>
                      <a:r>
                        <a:rPr lang="en-US" sz="1400" b="1" dirty="0" smtClean="0"/>
                        <a:t>Development</a:t>
                      </a:r>
                      <a:r>
                        <a:rPr lang="en-US" sz="1400" b="1" baseline="0" dirty="0" smtClean="0"/>
                        <a:t> &amp; Test</a:t>
                      </a:r>
                      <a:endParaRPr lang="en-US" sz="1400" b="1" dirty="0"/>
                    </a:p>
                  </a:txBody>
                  <a:tcPr/>
                </a:tc>
                <a:tc hMerge="1">
                  <a:txBody>
                    <a:bodyPr/>
                    <a:lstStyle/>
                    <a:p>
                      <a:endParaRPr lang="en-US"/>
                    </a:p>
                  </a:txBody>
                  <a:tcPr/>
                </a:tc>
                <a:tc>
                  <a:txBody>
                    <a:bodyPr/>
                    <a:lstStyle/>
                    <a:p>
                      <a:endParaRPr lang="en-US" sz="1800"/>
                    </a:p>
                  </a:txBody>
                  <a:tcPr/>
                </a:tc>
                <a:tc>
                  <a:txBody>
                    <a:bodyPr/>
                    <a:lstStyle/>
                    <a:p>
                      <a:endParaRPr lang="en-US" sz="1800" dirty="0"/>
                    </a:p>
                  </a:txBody>
                  <a:tcPr/>
                </a:tc>
              </a:tr>
              <a:tr h="372524">
                <a:tc gridSpan="2">
                  <a:txBody>
                    <a:bodyPr/>
                    <a:lstStyle/>
                    <a:p>
                      <a:pPr algn="ctr"/>
                      <a:r>
                        <a:rPr lang="en-US" sz="1400" b="1" dirty="0" smtClean="0"/>
                        <a:t>Busines</a:t>
                      </a:r>
                      <a:r>
                        <a:rPr lang="en-US" sz="1400" b="1" baseline="0" dirty="0" smtClean="0"/>
                        <a:t>s Continuity</a:t>
                      </a:r>
                      <a:endParaRPr lang="en-US" sz="1400" b="1" dirty="0"/>
                    </a:p>
                  </a:txBody>
                  <a:tcPr/>
                </a:tc>
                <a:tc hMerge="1">
                  <a:txBody>
                    <a:bodyPr/>
                    <a:lstStyle/>
                    <a:p>
                      <a:endParaRPr lang="en-US"/>
                    </a:p>
                  </a:txBody>
                  <a:tcPr/>
                </a:tc>
                <a:tc>
                  <a:txBody>
                    <a:bodyPr/>
                    <a:lstStyle/>
                    <a:p>
                      <a:endParaRPr lang="en-US" sz="1800" dirty="0"/>
                    </a:p>
                  </a:txBody>
                  <a:tcPr/>
                </a:tc>
                <a:tc>
                  <a:txBody>
                    <a:bodyPr/>
                    <a:lstStyle/>
                    <a:p>
                      <a:endParaRPr lang="en-US" sz="1800" dirty="0"/>
                    </a:p>
                  </a:txBody>
                  <a:tcPr/>
                </a:tc>
              </a:tr>
              <a:tr h="372524">
                <a:tc gridSpan="2">
                  <a:txBody>
                    <a:bodyPr/>
                    <a:lstStyle/>
                    <a:p>
                      <a:pPr algn="ctr"/>
                      <a:r>
                        <a:rPr lang="en-US" sz="1400" b="1" dirty="0" smtClean="0"/>
                        <a:t>Dynamic Datacenter</a:t>
                      </a:r>
                      <a:endParaRPr lang="en-US" sz="1400" b="1" dirty="0"/>
                    </a:p>
                  </a:txBody>
                  <a:tcPr/>
                </a:tc>
                <a:tc hMerge="1">
                  <a:txBody>
                    <a:bodyPr/>
                    <a:lstStyle/>
                    <a:p>
                      <a:endParaRPr lang="en-US"/>
                    </a:p>
                  </a:txBody>
                  <a:tcPr/>
                </a:tc>
                <a:tc>
                  <a:txBody>
                    <a:bodyPr/>
                    <a:lstStyle/>
                    <a:p>
                      <a:endParaRPr lang="en-US" sz="1800" dirty="0"/>
                    </a:p>
                  </a:txBody>
                  <a:tcPr/>
                </a:tc>
                <a:tc>
                  <a:txBody>
                    <a:bodyPr/>
                    <a:lstStyle/>
                    <a:p>
                      <a:endParaRPr lang="en-US" sz="1800" dirty="0"/>
                    </a:p>
                  </a:txBody>
                  <a:tcPr/>
                </a:tc>
              </a:tr>
              <a:tr h="822960">
                <a:tc gridSpan="2">
                  <a:txBody>
                    <a:bodyPr/>
                    <a:lstStyle/>
                    <a:p>
                      <a:pPr algn="ctr"/>
                      <a:r>
                        <a:rPr lang="en-US" sz="1400" b="1" dirty="0" smtClean="0"/>
                        <a:t>Scalability</a:t>
                      </a:r>
                      <a:endParaRPr lang="en-US" sz="1400" b="1" dirty="0"/>
                    </a:p>
                  </a:txBody>
                  <a:tcPr/>
                </a:tc>
                <a:tc hMerge="1">
                  <a:txBody>
                    <a:bodyPr/>
                    <a:lstStyle/>
                    <a:p>
                      <a:endParaRPr lang="en-US"/>
                    </a:p>
                  </a:txBody>
                  <a:tcPr/>
                </a:tc>
                <a:tc>
                  <a:txBody>
                    <a:bodyPr/>
                    <a:lstStyle/>
                    <a:p>
                      <a:pPr algn="ctr"/>
                      <a:endParaRPr lang="en-US" sz="1200" dirty="0" smtClean="0"/>
                    </a:p>
                    <a:p>
                      <a:pPr algn="ctr"/>
                      <a:endParaRPr lang="en-US" sz="1200" dirty="0" smtClean="0"/>
                    </a:p>
                    <a:p>
                      <a:pPr algn="ctr"/>
                      <a:r>
                        <a:rPr lang="en-US" sz="1200" dirty="0" smtClean="0"/>
                        <a:t>(</a:t>
                      </a:r>
                      <a:r>
                        <a:rPr lang="en-US" sz="1200" baseline="0" dirty="0" smtClean="0"/>
                        <a:t>32GB)</a:t>
                      </a:r>
                      <a:endParaRPr lang="en-US" sz="1200" dirty="0"/>
                    </a:p>
                  </a:txBody>
                  <a:tcPr/>
                </a:tc>
                <a:tc>
                  <a:txBody>
                    <a:bodyPr/>
                    <a:lstStyle/>
                    <a:p>
                      <a:endParaRPr lang="en-US" sz="1200" dirty="0" smtClean="0"/>
                    </a:p>
                    <a:p>
                      <a:endParaRPr lang="en-US" sz="1200" dirty="0" smtClean="0"/>
                    </a:p>
                    <a:p>
                      <a:r>
                        <a:rPr lang="en-US" sz="1200" dirty="0" smtClean="0"/>
                        <a:t>(Upto </a:t>
                      </a:r>
                      <a:r>
                        <a:rPr lang="en-US" sz="1200" baseline="0" dirty="0" smtClean="0"/>
                        <a:t>1TB memory depending on WS edition)</a:t>
                      </a:r>
                      <a:endParaRPr lang="en-US" sz="1200" dirty="0" smtClean="0"/>
                    </a:p>
                  </a:txBody>
                  <a:tcPr/>
                </a:tc>
              </a:tr>
              <a:tr h="1082040">
                <a:tc gridSpan="2">
                  <a:txBody>
                    <a:bodyPr/>
                    <a:lstStyle/>
                    <a:p>
                      <a:pPr algn="ctr"/>
                      <a:r>
                        <a:rPr lang="en-US" sz="1400" b="1" dirty="0" smtClean="0"/>
                        <a:t>Virtualization</a:t>
                      </a:r>
                      <a:r>
                        <a:rPr lang="en-US" sz="1400" b="1" baseline="0" dirty="0" smtClean="0"/>
                        <a:t> Rights</a:t>
                      </a:r>
                      <a:endParaRPr lang="en-US" sz="1400" b="1" dirty="0"/>
                    </a:p>
                  </a:txBody>
                  <a:tcPr/>
                </a:tc>
                <a:tc hMerge="1">
                  <a:txBody>
                    <a:bodyPr/>
                    <a:lstStyle/>
                    <a:p>
                      <a:endParaRPr lang="en-US"/>
                    </a:p>
                  </a:txBody>
                  <a:tcPr/>
                </a:tc>
                <a:tc>
                  <a:txBody>
                    <a:bodyPr/>
                    <a:lstStyle/>
                    <a:p>
                      <a:endParaRPr lang="en-US" sz="1800" dirty="0"/>
                    </a:p>
                  </a:txBody>
                  <a:tcPr/>
                </a:tc>
                <a:tc>
                  <a:txBody>
                    <a:bodyPr/>
                    <a:lstStyle/>
                    <a:p>
                      <a:endParaRPr lang="en-US" sz="1800" dirty="0" smtClean="0"/>
                    </a:p>
                    <a:p>
                      <a:endParaRPr lang="en-US" sz="1000" dirty="0" smtClean="0"/>
                    </a:p>
                    <a:p>
                      <a:r>
                        <a:rPr lang="en-US" sz="900" dirty="0" smtClean="0"/>
                        <a:t>Std</a:t>
                      </a:r>
                      <a:r>
                        <a:rPr lang="en-US" sz="900" baseline="0" dirty="0" smtClean="0"/>
                        <a:t> Edition (1 physical: 1 virtual)</a:t>
                      </a:r>
                    </a:p>
                    <a:p>
                      <a:r>
                        <a:rPr lang="en-US" sz="900" baseline="0" dirty="0" smtClean="0"/>
                        <a:t>Enterprise Edition (1 physical: 4 virtual instances)</a:t>
                      </a:r>
                    </a:p>
                    <a:p>
                      <a:r>
                        <a:rPr lang="en-US" sz="900" baseline="0" dirty="0" smtClean="0"/>
                        <a:t>Datacenter Edition (1 physical: unlimited virtual instances)</a:t>
                      </a:r>
                      <a:endParaRPr lang="en-US" sz="900" dirty="0"/>
                    </a:p>
                  </a:txBody>
                  <a:tcPr/>
                </a:tc>
              </a:tr>
              <a:tr h="305992">
                <a:tc gridSpan="2">
                  <a:txBody>
                    <a:bodyPr/>
                    <a:lstStyle/>
                    <a:p>
                      <a:pPr algn="ctr"/>
                      <a:endParaRPr lang="en-US" sz="1000" b="1" dirty="0"/>
                    </a:p>
                  </a:txBody>
                  <a:tcPr/>
                </a:tc>
                <a:tc hMerge="1">
                  <a:txBody>
                    <a:bodyPr/>
                    <a:lstStyle/>
                    <a:p>
                      <a:endParaRPr lang="en-US"/>
                    </a:p>
                  </a:txBody>
                  <a:tcPr/>
                </a:tc>
                <a:tc>
                  <a:txBody>
                    <a:bodyPr/>
                    <a:lstStyle/>
                    <a:p>
                      <a:pPr algn="ctr"/>
                      <a:r>
                        <a:rPr lang="en-US" sz="1000" b="1" dirty="0" smtClean="0"/>
                        <a:t>Basic</a:t>
                      </a:r>
                      <a:r>
                        <a:rPr lang="en-US" sz="1000" b="1" baseline="0" dirty="0" smtClean="0"/>
                        <a:t> and Simplified Virtualization</a:t>
                      </a:r>
                      <a:endParaRPr lang="en-US" sz="1000" b="1" dirty="0"/>
                    </a:p>
                  </a:txBody>
                  <a:tcPr/>
                </a:tc>
                <a:tc>
                  <a:txBody>
                    <a:bodyPr/>
                    <a:lstStyle/>
                    <a:p>
                      <a:pPr marL="0" algn="ctr" defTabSz="914400" rtl="0" eaLnBrk="1" latinLnBrk="0" hangingPunct="1"/>
                      <a:r>
                        <a:rPr lang="en-US" sz="1000" b="1" kern="1200" dirty="0" smtClean="0">
                          <a:solidFill>
                            <a:schemeClr val="dk1"/>
                          </a:solidFill>
                          <a:latin typeface="+mn-lt"/>
                          <a:ea typeface="+mn-ea"/>
                          <a:cs typeface="+mn-cs"/>
                        </a:rPr>
                        <a:t>Rich and Robust Virtualization</a:t>
                      </a:r>
                      <a:endParaRPr lang="en-US" sz="1000" b="1" kern="1200" dirty="0">
                        <a:solidFill>
                          <a:schemeClr val="dk1"/>
                        </a:solidFill>
                        <a:latin typeface="+mn-lt"/>
                        <a:ea typeface="+mn-ea"/>
                        <a:cs typeface="+mn-cs"/>
                      </a:endParaRPr>
                    </a:p>
                  </a:txBody>
                  <a:tcPr/>
                </a:tc>
              </a:tr>
              <a:tr h="548640">
                <a:tc gridSpan="2">
                  <a:txBody>
                    <a:bodyPr/>
                    <a:lstStyle/>
                    <a:p>
                      <a:pPr algn="ctr"/>
                      <a:r>
                        <a:rPr lang="en-US" sz="1000" b="1" dirty="0" smtClean="0"/>
                        <a:t>Key Competitive</a:t>
                      </a:r>
                      <a:r>
                        <a:rPr lang="en-US" sz="1000" b="1" baseline="0" dirty="0" smtClean="0"/>
                        <a:t> Products</a:t>
                      </a:r>
                      <a:endParaRPr lang="en-US" sz="1000" b="1" dirty="0"/>
                    </a:p>
                  </a:txBody>
                  <a:tcPr/>
                </a:tc>
                <a:tc hMerge="1">
                  <a:txBody>
                    <a:bodyPr/>
                    <a:lstStyle/>
                    <a:p>
                      <a:endParaRPr lang="en-US"/>
                    </a:p>
                  </a:txBody>
                  <a:tcPr/>
                </a:tc>
                <a:tc>
                  <a:txBody>
                    <a:bodyPr/>
                    <a:lstStyle/>
                    <a:p>
                      <a:pPr algn="ctr"/>
                      <a:r>
                        <a:rPr lang="en-US" sz="1000" b="0" dirty="0" smtClean="0"/>
                        <a:t>VMware</a:t>
                      </a:r>
                      <a:r>
                        <a:rPr lang="en-US" sz="1000" b="0" baseline="0" dirty="0" smtClean="0"/>
                        <a:t> ESX Server 3i</a:t>
                      </a:r>
                    </a:p>
                    <a:p>
                      <a:pPr algn="ctr"/>
                      <a:r>
                        <a:rPr lang="en-US" sz="1000" b="0" baseline="0" dirty="0" smtClean="0"/>
                        <a:t>Citrix XenServer Express Edition</a:t>
                      </a:r>
                      <a:endParaRPr lang="en-US" sz="1000" b="0" dirty="0"/>
                    </a:p>
                  </a:txBody>
                  <a:tcPr/>
                </a:tc>
                <a:tc>
                  <a:txBody>
                    <a:bodyPr/>
                    <a:lstStyle/>
                    <a:p>
                      <a:pPr marL="0" algn="ctr" defTabSz="914400" rtl="0" eaLnBrk="1" latinLnBrk="0" hangingPunct="1"/>
                      <a:r>
                        <a:rPr lang="en-US" sz="1000" b="0" kern="1200" dirty="0" smtClean="0">
                          <a:solidFill>
                            <a:schemeClr val="dk1"/>
                          </a:solidFill>
                          <a:latin typeface="+mn-lt"/>
                          <a:ea typeface="+mn-ea"/>
                          <a:cs typeface="+mn-cs"/>
                        </a:rPr>
                        <a:t>VM</a:t>
                      </a:r>
                      <a:r>
                        <a:rPr lang="en-US" sz="1000" b="0" kern="1200" baseline="0" dirty="0" smtClean="0">
                          <a:solidFill>
                            <a:schemeClr val="dk1"/>
                          </a:solidFill>
                          <a:latin typeface="+mn-lt"/>
                          <a:ea typeface="+mn-ea"/>
                          <a:cs typeface="+mn-cs"/>
                        </a:rPr>
                        <a:t>ware VI </a:t>
                      </a:r>
                    </a:p>
                    <a:p>
                      <a:pPr marL="0" algn="ctr" defTabSz="914400" rtl="0" eaLnBrk="1" latinLnBrk="0" hangingPunct="1"/>
                      <a:r>
                        <a:rPr lang="en-US" sz="1000" b="0" kern="1200" dirty="0" smtClean="0">
                          <a:solidFill>
                            <a:schemeClr val="dk1"/>
                          </a:solidFill>
                          <a:latin typeface="+mn-lt"/>
                          <a:ea typeface="+mn-ea"/>
                          <a:cs typeface="+mn-cs"/>
                        </a:rPr>
                        <a:t>Citrix XenServer Standard &amp; Enterprise </a:t>
                      </a:r>
                      <a:r>
                        <a:rPr lang="en-US" sz="1000" b="0" kern="1200" baseline="0" dirty="0" smtClean="0">
                          <a:solidFill>
                            <a:schemeClr val="dk1"/>
                          </a:solidFill>
                          <a:latin typeface="+mn-lt"/>
                          <a:ea typeface="+mn-ea"/>
                          <a:cs typeface="+mn-cs"/>
                        </a:rPr>
                        <a:t>Editions</a:t>
                      </a:r>
                      <a:endParaRPr lang="en-US" sz="1000" b="0" kern="1200" dirty="0">
                        <a:solidFill>
                          <a:schemeClr val="dk1"/>
                        </a:solidFill>
                        <a:latin typeface="+mn-lt"/>
                        <a:ea typeface="+mn-ea"/>
                        <a:cs typeface="+mn-cs"/>
                      </a:endParaRPr>
                    </a:p>
                  </a:txBody>
                  <a:tcPr/>
                </a:tc>
              </a:tr>
            </a:tbl>
          </a:graphicData>
        </a:graphic>
      </p:graphicFrame>
      <p:pic>
        <p:nvPicPr>
          <p:cNvPr id="9277" name="Picture 8"/>
          <p:cNvPicPr>
            <a:picLocks noChangeAspect="1" noChangeArrowheads="1"/>
          </p:cNvPicPr>
          <p:nvPr/>
        </p:nvPicPr>
        <p:blipFill>
          <a:blip r:embed="rId2"/>
          <a:srcRect/>
          <a:stretch>
            <a:fillRect/>
          </a:stretch>
        </p:blipFill>
        <p:spPr bwMode="auto">
          <a:xfrm>
            <a:off x="4543425" y="1666875"/>
            <a:ext cx="333375" cy="314325"/>
          </a:xfrm>
          <a:prstGeom prst="rect">
            <a:avLst/>
          </a:prstGeom>
          <a:noFill/>
          <a:ln w="9525">
            <a:noFill/>
            <a:miter lim="800000"/>
            <a:headEnd/>
            <a:tailEnd/>
          </a:ln>
        </p:spPr>
      </p:pic>
      <p:pic>
        <p:nvPicPr>
          <p:cNvPr id="9278" name="Picture 8"/>
          <p:cNvPicPr>
            <a:picLocks noChangeAspect="1" noChangeArrowheads="1"/>
          </p:cNvPicPr>
          <p:nvPr/>
        </p:nvPicPr>
        <p:blipFill>
          <a:blip r:embed="rId2"/>
          <a:srcRect/>
          <a:stretch>
            <a:fillRect/>
          </a:stretch>
        </p:blipFill>
        <p:spPr bwMode="auto">
          <a:xfrm>
            <a:off x="7315200" y="2809875"/>
            <a:ext cx="333375" cy="314325"/>
          </a:xfrm>
          <a:prstGeom prst="rect">
            <a:avLst/>
          </a:prstGeom>
          <a:noFill/>
          <a:ln w="9525">
            <a:noFill/>
            <a:miter lim="800000"/>
            <a:headEnd/>
            <a:tailEnd/>
          </a:ln>
        </p:spPr>
      </p:pic>
      <p:pic>
        <p:nvPicPr>
          <p:cNvPr id="9279" name="Picture 8"/>
          <p:cNvPicPr>
            <a:picLocks noChangeAspect="1" noChangeArrowheads="1"/>
          </p:cNvPicPr>
          <p:nvPr/>
        </p:nvPicPr>
        <p:blipFill>
          <a:blip r:embed="rId2"/>
          <a:srcRect/>
          <a:stretch>
            <a:fillRect/>
          </a:stretch>
        </p:blipFill>
        <p:spPr bwMode="auto">
          <a:xfrm>
            <a:off x="7315200" y="2438400"/>
            <a:ext cx="333375" cy="314325"/>
          </a:xfrm>
          <a:prstGeom prst="rect">
            <a:avLst/>
          </a:prstGeom>
          <a:noFill/>
          <a:ln w="9525">
            <a:noFill/>
            <a:miter lim="800000"/>
            <a:headEnd/>
            <a:tailEnd/>
          </a:ln>
        </p:spPr>
      </p:pic>
      <p:pic>
        <p:nvPicPr>
          <p:cNvPr id="9280" name="Picture 8"/>
          <p:cNvPicPr>
            <a:picLocks noChangeAspect="1" noChangeArrowheads="1"/>
          </p:cNvPicPr>
          <p:nvPr/>
        </p:nvPicPr>
        <p:blipFill>
          <a:blip r:embed="rId2"/>
          <a:srcRect/>
          <a:stretch>
            <a:fillRect/>
          </a:stretch>
        </p:blipFill>
        <p:spPr bwMode="auto">
          <a:xfrm>
            <a:off x="7315200" y="2047875"/>
            <a:ext cx="333375" cy="314325"/>
          </a:xfrm>
          <a:prstGeom prst="rect">
            <a:avLst/>
          </a:prstGeom>
          <a:noFill/>
          <a:ln w="9525">
            <a:noFill/>
            <a:miter lim="800000"/>
            <a:headEnd/>
            <a:tailEnd/>
          </a:ln>
        </p:spPr>
      </p:pic>
      <p:pic>
        <p:nvPicPr>
          <p:cNvPr id="9281" name="Picture 8"/>
          <p:cNvPicPr>
            <a:picLocks noChangeAspect="1" noChangeArrowheads="1"/>
          </p:cNvPicPr>
          <p:nvPr/>
        </p:nvPicPr>
        <p:blipFill>
          <a:blip r:embed="rId2"/>
          <a:srcRect/>
          <a:stretch>
            <a:fillRect/>
          </a:stretch>
        </p:blipFill>
        <p:spPr bwMode="auto">
          <a:xfrm>
            <a:off x="7315200" y="1666875"/>
            <a:ext cx="333375" cy="314325"/>
          </a:xfrm>
          <a:prstGeom prst="rect">
            <a:avLst/>
          </a:prstGeom>
          <a:noFill/>
          <a:ln w="9525">
            <a:noFill/>
            <a:miter lim="800000"/>
            <a:headEnd/>
            <a:tailEnd/>
          </a:ln>
        </p:spPr>
      </p:pic>
      <p:pic>
        <p:nvPicPr>
          <p:cNvPr id="9282" name="Picture 8"/>
          <p:cNvPicPr>
            <a:picLocks noChangeAspect="1" noChangeArrowheads="1"/>
          </p:cNvPicPr>
          <p:nvPr/>
        </p:nvPicPr>
        <p:blipFill>
          <a:blip r:embed="rId2"/>
          <a:srcRect/>
          <a:stretch>
            <a:fillRect/>
          </a:stretch>
        </p:blipFill>
        <p:spPr bwMode="auto">
          <a:xfrm>
            <a:off x="7315200" y="3190875"/>
            <a:ext cx="333375" cy="314325"/>
          </a:xfrm>
          <a:prstGeom prst="rect">
            <a:avLst/>
          </a:prstGeom>
          <a:noFill/>
          <a:ln w="9525">
            <a:noFill/>
            <a:miter lim="800000"/>
            <a:headEnd/>
            <a:tailEnd/>
          </a:ln>
        </p:spPr>
      </p:pic>
      <p:pic>
        <p:nvPicPr>
          <p:cNvPr id="9283" name="Picture 8"/>
          <p:cNvPicPr>
            <a:picLocks noChangeAspect="1" noChangeArrowheads="1"/>
          </p:cNvPicPr>
          <p:nvPr/>
        </p:nvPicPr>
        <p:blipFill>
          <a:blip r:embed="rId2"/>
          <a:srcRect/>
          <a:stretch>
            <a:fillRect/>
          </a:stretch>
        </p:blipFill>
        <p:spPr bwMode="auto">
          <a:xfrm>
            <a:off x="7315200" y="4029075"/>
            <a:ext cx="333375" cy="314325"/>
          </a:xfrm>
          <a:prstGeom prst="rect">
            <a:avLst/>
          </a:prstGeom>
          <a:noFill/>
          <a:ln w="9525">
            <a:noFill/>
            <a:miter lim="800000"/>
            <a:headEnd/>
            <a:tailEnd/>
          </a:ln>
        </p:spPr>
      </p:pic>
      <p:pic>
        <p:nvPicPr>
          <p:cNvPr id="9284" name="Picture 8"/>
          <p:cNvPicPr>
            <a:picLocks noChangeAspect="1" noChangeArrowheads="1"/>
          </p:cNvPicPr>
          <p:nvPr/>
        </p:nvPicPr>
        <p:blipFill>
          <a:blip r:embed="rId2"/>
          <a:srcRect/>
          <a:stretch>
            <a:fillRect/>
          </a:stretch>
        </p:blipFill>
        <p:spPr bwMode="auto">
          <a:xfrm>
            <a:off x="4572000" y="2057400"/>
            <a:ext cx="333375" cy="314325"/>
          </a:xfrm>
          <a:prstGeom prst="rect">
            <a:avLst/>
          </a:prstGeom>
          <a:noFill/>
          <a:ln w="9525">
            <a:noFill/>
            <a:miter lim="800000"/>
            <a:headEnd/>
            <a:tailEnd/>
          </a:ln>
        </p:spPr>
      </p:pic>
      <p:pic>
        <p:nvPicPr>
          <p:cNvPr id="9285" name="Picture 8"/>
          <p:cNvPicPr>
            <a:picLocks noChangeAspect="1" noChangeArrowheads="1"/>
          </p:cNvPicPr>
          <p:nvPr/>
        </p:nvPicPr>
        <p:blipFill>
          <a:blip r:embed="rId2"/>
          <a:srcRect/>
          <a:stretch>
            <a:fillRect/>
          </a:stretch>
        </p:blipFill>
        <p:spPr bwMode="auto">
          <a:xfrm>
            <a:off x="4572000" y="2743200"/>
            <a:ext cx="333375" cy="314325"/>
          </a:xfrm>
          <a:prstGeom prst="rect">
            <a:avLst/>
          </a:prstGeom>
          <a:noFill/>
          <a:ln w="9525">
            <a:noFill/>
            <a:miter lim="800000"/>
            <a:headEnd/>
            <a:tailEnd/>
          </a:ln>
        </p:spPr>
      </p:pic>
      <p:pic>
        <p:nvPicPr>
          <p:cNvPr id="9286" name="Picture 8"/>
          <p:cNvPicPr>
            <a:picLocks noChangeAspect="1" noChangeArrowheads="1"/>
          </p:cNvPicPr>
          <p:nvPr/>
        </p:nvPicPr>
        <p:blipFill>
          <a:blip r:embed="rId2"/>
          <a:srcRect/>
          <a:stretch>
            <a:fillRect/>
          </a:stretch>
        </p:blipFill>
        <p:spPr bwMode="auto">
          <a:xfrm>
            <a:off x="7315200" y="4791075"/>
            <a:ext cx="333375" cy="314325"/>
          </a:xfrm>
          <a:prstGeom prst="rect">
            <a:avLst/>
          </a:prstGeom>
          <a:noFill/>
          <a:ln w="9525">
            <a:noFill/>
            <a:miter lim="800000"/>
            <a:headEnd/>
            <a:tailEnd/>
          </a:ln>
        </p:spPr>
      </p:pic>
      <p:pic>
        <p:nvPicPr>
          <p:cNvPr id="9287" name="Picture 8"/>
          <p:cNvPicPr>
            <a:picLocks noChangeAspect="1" noChangeArrowheads="1"/>
          </p:cNvPicPr>
          <p:nvPr/>
        </p:nvPicPr>
        <p:blipFill>
          <a:blip r:embed="rId2"/>
          <a:srcRect/>
          <a:stretch>
            <a:fillRect/>
          </a:stretch>
        </p:blipFill>
        <p:spPr bwMode="auto">
          <a:xfrm>
            <a:off x="7315200" y="3571875"/>
            <a:ext cx="333375" cy="314325"/>
          </a:xfrm>
          <a:prstGeom prst="rect">
            <a:avLst/>
          </a:prstGeom>
          <a:noFill/>
          <a:ln w="9525">
            <a:noFill/>
            <a:miter lim="800000"/>
            <a:headEnd/>
            <a:tailEnd/>
          </a:ln>
        </p:spPr>
      </p:pic>
      <p:pic>
        <p:nvPicPr>
          <p:cNvPr id="27" name="Picture 8"/>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4572001" y="3962401"/>
            <a:ext cx="333375" cy="314325"/>
          </a:xfrm>
          <a:prstGeom prst="rect">
            <a:avLst/>
          </a:prstGeom>
          <a:solidFill>
            <a:schemeClr val="accent1"/>
          </a:solid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979"/>
            <a:ext cx="8389620" cy="914400"/>
          </a:xfrm>
        </p:spPr>
        <p:txBody>
          <a:bodyPr/>
          <a:lstStyle/>
          <a:p>
            <a:pPr algn="ctr"/>
            <a:r>
              <a:rPr smtClean="0"/>
              <a:t>Odpor</a:t>
            </a:r>
            <a:r>
              <a:rPr lang="sk-SK" dirty="0" smtClean="0"/>
              <a:t>úč</a:t>
            </a:r>
            <a:r>
              <a:rPr smtClean="0"/>
              <a:t>an</a:t>
            </a:r>
            <a:r>
              <a:rPr lang="sk-SK" dirty="0" smtClean="0"/>
              <a:t>á virtualizačná platforma </a:t>
            </a:r>
            <a:r>
              <a:rPr smtClean="0"/>
              <a:t>???</a:t>
            </a:r>
            <a:endParaRPr lang="en-US" dirty="0"/>
          </a:p>
        </p:txBody>
      </p:sp>
      <p:sp>
        <p:nvSpPr>
          <p:cNvPr id="3" name="Text Placeholder 2"/>
          <p:cNvSpPr>
            <a:spLocks noGrp="1"/>
          </p:cNvSpPr>
          <p:nvPr>
            <p:ph type="body" sz="quarter" idx="10"/>
          </p:nvPr>
        </p:nvSpPr>
        <p:spPr>
          <a:xfrm>
            <a:off x="228600" y="2263140"/>
            <a:ext cx="8743950" cy="707886"/>
          </a:xfrm>
        </p:spPr>
        <p:txBody>
          <a:bodyPr/>
          <a:lstStyle/>
          <a:p>
            <a:pPr algn="ctr">
              <a:buNone/>
            </a:pPr>
            <a:r>
              <a:rPr lang="en-US" sz="4000" dirty="0" smtClean="0">
                <a:effectLst>
                  <a:outerShdw blurRad="38100" dist="38100" dir="2700000" algn="tl">
                    <a:srgbClr val="000000">
                      <a:alpha val="43137"/>
                    </a:srgbClr>
                  </a:outerShdw>
                </a:effectLst>
              </a:rPr>
              <a:t>Windows Server 2008 with Hyper-V</a:t>
            </a:r>
            <a:endParaRPr lang="en-US" sz="4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3"/>
          <p:cNvSpPr/>
          <p:nvPr/>
        </p:nvSpPr>
        <p:spPr bwMode="auto">
          <a:xfrm>
            <a:off x="5705783" y="3461065"/>
            <a:ext cx="1245523" cy="164278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mj-lt"/>
            </a:endParaRPr>
          </a:p>
        </p:txBody>
      </p:sp>
      <p:grpSp>
        <p:nvGrpSpPr>
          <p:cNvPr id="3" name="Group 38"/>
          <p:cNvGrpSpPr/>
          <p:nvPr/>
        </p:nvGrpSpPr>
        <p:grpSpPr>
          <a:xfrm>
            <a:off x="4560570" y="3867271"/>
            <a:ext cx="932954" cy="1542226"/>
            <a:chOff x="5825063" y="4109704"/>
            <a:chExt cx="1308149" cy="1834000"/>
          </a:xfrm>
          <a:solidFill>
            <a:srgbClr val="FF0000"/>
          </a:solidFill>
        </p:grpSpPr>
        <p:sp>
          <p:nvSpPr>
            <p:cNvPr id="83" name="TextBox 82"/>
            <p:cNvSpPr txBox="1"/>
            <p:nvPr/>
          </p:nvSpPr>
          <p:spPr>
            <a:xfrm>
              <a:off x="5825063" y="5340951"/>
              <a:ext cx="1235733" cy="602753"/>
            </a:xfrm>
            <a:prstGeom prst="snip2SameRect">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sk-SK" sz="1050" kern="1000" dirty="0" smtClean="0">
                  <a:solidFill>
                    <a:schemeClr val="tx1"/>
                  </a:solidFill>
                  <a:latin typeface="+mj-lt"/>
                </a:rPr>
                <a:t>Windows Server</a:t>
              </a:r>
              <a:endParaRPr lang="sk-SK" sz="1050" kern="1000" dirty="0">
                <a:solidFill>
                  <a:schemeClr val="tx1"/>
                </a:solidFill>
                <a:latin typeface="+mj-lt"/>
              </a:endParaRPr>
            </a:p>
          </p:txBody>
        </p:sp>
        <p:cxnSp>
          <p:nvCxnSpPr>
            <p:cNvPr id="84" name="Straight Connector 83"/>
            <p:cNvCxnSpPr/>
            <p:nvPr/>
          </p:nvCxnSpPr>
          <p:spPr>
            <a:xfrm rot="5400000" flipH="1" flipV="1">
              <a:off x="5010623" y="4947904"/>
              <a:ext cx="1676402" cy="1589"/>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6294216" y="4947112"/>
              <a:ext cx="1676403" cy="1589"/>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848824" y="4109704"/>
              <a:ext cx="1066801" cy="1588"/>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436898" y="3987980"/>
            <a:ext cx="938984" cy="552033"/>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900" kern="1000" dirty="0" smtClean="0">
                <a:solidFill>
                  <a:schemeClr val="tx1"/>
                </a:solidFill>
                <a:latin typeface="+mj-lt"/>
              </a:rPr>
              <a:t>Aplikačný softvér</a:t>
            </a:r>
          </a:p>
          <a:p>
            <a:pPr algn="ctr"/>
            <a:endParaRPr lang="sk-SK" sz="900" kern="1000" dirty="0" smtClean="0">
              <a:solidFill>
                <a:schemeClr val="tx1"/>
              </a:solidFill>
              <a:latin typeface="+mj-lt"/>
            </a:endParaRPr>
          </a:p>
        </p:txBody>
      </p:sp>
      <p:sp>
        <p:nvSpPr>
          <p:cNvPr id="2" name="Title 1"/>
          <p:cNvSpPr>
            <a:spLocks noGrp="1"/>
          </p:cNvSpPr>
          <p:nvPr>
            <p:ph type="title" idx="4294967295"/>
          </p:nvPr>
        </p:nvSpPr>
        <p:spPr>
          <a:xfrm>
            <a:off x="0" y="706116"/>
            <a:ext cx="9144000" cy="867926"/>
          </a:xfrm>
        </p:spPr>
        <p:txBody>
          <a:bodyPr/>
          <a:lstStyle/>
          <a:p>
            <a:pPr algn="ctr"/>
            <a:r>
              <a:rPr sz="3200" smtClean="0"/>
              <a:t>Windows Server 2008  </a:t>
            </a:r>
            <a:r>
              <a:rPr lang="sk-SK" sz="3200" dirty="0" smtClean="0"/>
              <a:t>Standard Edition</a:t>
            </a:r>
            <a:endParaRPr lang="sk-SK" sz="3200" dirty="0"/>
          </a:p>
        </p:txBody>
      </p:sp>
      <p:sp>
        <p:nvSpPr>
          <p:cNvPr id="7" name="Title 1"/>
          <p:cNvSpPr txBox="1">
            <a:spLocks noGrp="1"/>
          </p:cNvSpPr>
          <p:nvPr>
            <p:ph idx="4294967295"/>
          </p:nvPr>
        </p:nvSpPr>
        <p:spPr>
          <a:xfrm>
            <a:off x="0" y="874579"/>
            <a:ext cx="8382000" cy="2209800"/>
          </a:xfrm>
          <a:prstGeom prst="rect">
            <a:avLst/>
          </a:prstGeom>
        </p:spPr>
        <p:txBody>
          <a:bodyPr vert="horz" lIns="91440" tIns="45720" rIns="91440" bIns="45720" rtlCol="0" anchor="ctr">
            <a:normAutofit fontScale="97500"/>
          </a:bodyPr>
          <a:lstStyle/>
          <a:p>
            <a:pPr marL="0" lvl="0" indent="0" algn="ctr" fontAlgn="auto">
              <a:lnSpc>
                <a:spcPct val="100000"/>
              </a:lnSpc>
              <a:spcBef>
                <a:spcPct val="0"/>
              </a:spcBef>
              <a:spcAft>
                <a:spcPts val="0"/>
              </a:spcAft>
              <a:buClrTx/>
              <a:buSzTx/>
              <a:buNone/>
              <a:defRPr/>
            </a:pPr>
            <a:r>
              <a:rPr lang="sk-SK" sz="2000" dirty="0" smtClean="0">
                <a:latin typeface="+mj-lt"/>
                <a:ea typeface="+mj-ea"/>
                <a:cs typeface="+mj-cs"/>
              </a:rPr>
              <a:t>1 fyzické a 1 virtuálne OSE</a:t>
            </a:r>
          </a:p>
        </p:txBody>
      </p:sp>
      <p:sp>
        <p:nvSpPr>
          <p:cNvPr id="8" name="Text Placeholder 2"/>
          <p:cNvSpPr txBox="1">
            <a:spLocks/>
          </p:cNvSpPr>
          <p:nvPr/>
        </p:nvSpPr>
        <p:spPr bwMode="auto">
          <a:xfrm>
            <a:off x="165253" y="2666296"/>
            <a:ext cx="4179735"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lvl="0" indent="-342900" algn="ctr" defTabSz="914400" fontAlgn="base">
              <a:spcBef>
                <a:spcPct val="20000"/>
              </a:spcBef>
              <a:spcAft>
                <a:spcPct val="0"/>
              </a:spcAft>
              <a:defRPr/>
            </a:pPr>
            <a:r>
              <a:rPr lang="sk-SK" kern="0" dirty="0" smtClean="0">
                <a:solidFill>
                  <a:schemeClr val="bg1"/>
                </a:solidFill>
              </a:rPr>
              <a:t>Spúšťanie aplikácií vo fyzickom OSE </a:t>
            </a:r>
            <a:endParaRPr kumimoji="0" lang="sk-SK" b="0" i="0" u="none" strike="noStrike" kern="0" cap="none" spc="0" normalizeH="0" baseline="0" dirty="0">
              <a:ln>
                <a:noFill/>
              </a:ln>
              <a:solidFill>
                <a:schemeClr val="bg1"/>
              </a:solidFill>
              <a:effectLst/>
              <a:uLnTx/>
              <a:uFillTx/>
              <a:latin typeface="+mn-lt"/>
              <a:ea typeface="+mn-ea"/>
              <a:cs typeface="+mn-cs"/>
            </a:endParaRPr>
          </a:p>
        </p:txBody>
      </p:sp>
      <p:sp>
        <p:nvSpPr>
          <p:cNvPr id="9" name="Text Placeholder 4"/>
          <p:cNvSpPr txBox="1">
            <a:spLocks/>
          </p:cNvSpPr>
          <p:nvPr/>
        </p:nvSpPr>
        <p:spPr>
          <a:xfrm>
            <a:off x="4340646" y="2666296"/>
            <a:ext cx="4660135" cy="639762"/>
          </a:xfrm>
          <a:prstGeom prst="rect">
            <a:avLst/>
          </a:prstGeom>
        </p:spPr>
        <p:txBody>
          <a:bodyPr>
            <a:normAutofit fontScale="92500"/>
          </a:bodyPr>
          <a:lstStyle/>
          <a:p>
            <a:pPr marL="342900" lvl="0" indent="-342900" algn="ctr" defTabSz="914400" fontAlgn="base">
              <a:spcBef>
                <a:spcPct val="20000"/>
              </a:spcBef>
              <a:spcAft>
                <a:spcPct val="0"/>
              </a:spcAft>
              <a:defRPr/>
            </a:pPr>
            <a:r>
              <a:rPr lang="sk-SK" sz="2000" kern="0" dirty="0" smtClean="0">
                <a:solidFill>
                  <a:schemeClr val="bg1"/>
                </a:solidFill>
              </a:rPr>
              <a:t>	Spúšťanie aplikácií vo virtuálnom OSE </a:t>
            </a:r>
            <a:endParaRPr kumimoji="0" lang="sk-SK" sz="2000" b="0" i="0" u="none" strike="noStrike" kern="0" cap="none" spc="0" normalizeH="0" baseline="0" dirty="0" smtClean="0">
              <a:ln>
                <a:noFill/>
              </a:ln>
              <a:solidFill>
                <a:schemeClr val="bg1"/>
              </a:solidFill>
              <a:effectLst/>
              <a:uLnTx/>
              <a:uFillTx/>
              <a:latin typeface="+mn-lt"/>
              <a:ea typeface="+mn-ea"/>
              <a:cs typeface="+mn-cs"/>
            </a:endParaRPr>
          </a:p>
        </p:txBody>
      </p:sp>
      <p:sp>
        <p:nvSpPr>
          <p:cNvPr id="38" name="TextBox 37"/>
          <p:cNvSpPr txBox="1"/>
          <p:nvPr/>
        </p:nvSpPr>
        <p:spPr>
          <a:xfrm>
            <a:off x="395151" y="5583942"/>
            <a:ext cx="3553097" cy="359658"/>
          </a:xfrm>
          <a:prstGeom prst="snip2SameRect">
            <a:avLst/>
          </a:prstGeom>
          <a:solidFill>
            <a:srgbClr val="0092F6"/>
          </a:solidFill>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sk-SK" sz="1200" smtClean="0">
                <a:solidFill>
                  <a:schemeClr val="tx1"/>
                </a:solidFill>
              </a:rPr>
              <a:t> Serverový hardvér</a:t>
            </a:r>
            <a:endParaRPr lang="sk-SK" sz="1200">
              <a:solidFill>
                <a:schemeClr val="tx1"/>
              </a:solidFill>
            </a:endParaRPr>
          </a:p>
        </p:txBody>
      </p:sp>
      <p:sp>
        <p:nvSpPr>
          <p:cNvPr id="39" name="TextBox 38"/>
          <p:cNvSpPr txBox="1"/>
          <p:nvPr/>
        </p:nvSpPr>
        <p:spPr>
          <a:xfrm>
            <a:off x="436898" y="4455454"/>
            <a:ext cx="938984" cy="552033"/>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900" kern="1000" smtClean="0">
                <a:solidFill>
                  <a:schemeClr val="tx1"/>
                </a:solidFill>
                <a:latin typeface="+mj-lt"/>
              </a:rPr>
              <a:t>Aplikačný softvér</a:t>
            </a:r>
          </a:p>
          <a:p>
            <a:pPr algn="ctr"/>
            <a:endParaRPr lang="sk-SK" sz="900" kern="1000" smtClean="0">
              <a:solidFill>
                <a:schemeClr val="tx1"/>
              </a:solidFill>
              <a:latin typeface="+mj-lt"/>
            </a:endParaRPr>
          </a:p>
        </p:txBody>
      </p:sp>
      <p:sp>
        <p:nvSpPr>
          <p:cNvPr id="40" name="TextBox 39"/>
          <p:cNvSpPr txBox="1"/>
          <p:nvPr/>
        </p:nvSpPr>
        <p:spPr>
          <a:xfrm>
            <a:off x="436898" y="4879722"/>
            <a:ext cx="938984" cy="471554"/>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sk-SK" sz="1100" kern="1000" smtClean="0">
                <a:solidFill>
                  <a:schemeClr val="tx1"/>
                </a:solidFill>
                <a:latin typeface="+mj-lt"/>
              </a:rPr>
              <a:t>Windows Server</a:t>
            </a:r>
            <a:endParaRPr lang="sk-SK" sz="1100" kern="1000">
              <a:solidFill>
                <a:schemeClr val="tx1"/>
              </a:solidFill>
              <a:latin typeface="+mj-lt"/>
            </a:endParaRPr>
          </a:p>
        </p:txBody>
      </p:sp>
      <p:cxnSp>
        <p:nvCxnSpPr>
          <p:cNvPr id="41" name="Straight Connector 40"/>
          <p:cNvCxnSpPr/>
          <p:nvPr/>
        </p:nvCxnSpPr>
        <p:spPr>
          <a:xfrm rot="5400000" flipH="1" flipV="1">
            <a:off x="-496291" y="4379948"/>
            <a:ext cx="1798120" cy="16394"/>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536296" y="4391177"/>
            <a:ext cx="1787179" cy="3546"/>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5151" y="3494222"/>
            <a:ext cx="1043231" cy="12940"/>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5151" y="5307896"/>
            <a:ext cx="3553096" cy="276017"/>
          </a:xfrm>
          <a:prstGeom prst="snip2SameRect">
            <a:avLst/>
          </a:prstGeom>
          <a:solidFill>
            <a:srgbClr val="0092F6"/>
          </a:solidFill>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sk-SK" sz="1200" smtClean="0">
                <a:solidFill>
                  <a:schemeClr val="tx1"/>
                </a:solidFill>
              </a:rPr>
              <a:t> Hypervisor</a:t>
            </a:r>
          </a:p>
        </p:txBody>
      </p:sp>
      <p:sp>
        <p:nvSpPr>
          <p:cNvPr id="50" name="TextBox 49"/>
          <p:cNvSpPr txBox="1"/>
          <p:nvPr/>
        </p:nvSpPr>
        <p:spPr>
          <a:xfrm>
            <a:off x="4565533" y="5583942"/>
            <a:ext cx="4287735" cy="359658"/>
          </a:xfrm>
          <a:prstGeom prst="snip2SameRect">
            <a:avLst/>
          </a:prstGeom>
          <a:solidFill>
            <a:srgbClr val="0092F6"/>
          </a:solidFill>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sk-SK" sz="1200" smtClean="0">
                <a:solidFill>
                  <a:schemeClr val="tx1"/>
                </a:solidFill>
              </a:rPr>
              <a:t> Serverový hardvér</a:t>
            </a:r>
            <a:endParaRPr lang="sk-SK" sz="1200">
              <a:solidFill>
                <a:schemeClr val="tx1"/>
              </a:solidFill>
            </a:endParaRPr>
          </a:p>
        </p:txBody>
      </p:sp>
      <p:sp>
        <p:nvSpPr>
          <p:cNvPr id="62" name="TextBox 61"/>
          <p:cNvSpPr txBox="1"/>
          <p:nvPr/>
        </p:nvSpPr>
        <p:spPr>
          <a:xfrm>
            <a:off x="5808727" y="3581400"/>
            <a:ext cx="1049273" cy="602218"/>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000" kern="1000" dirty="0" smtClean="0">
                <a:solidFill>
                  <a:schemeClr val="tx1"/>
                </a:solidFill>
                <a:latin typeface="+mj-lt"/>
              </a:rPr>
              <a:t>Aplikačný softvér</a:t>
            </a:r>
          </a:p>
          <a:p>
            <a:pPr algn="ctr"/>
            <a:endParaRPr lang="sk-SK" sz="1000" kern="1000" dirty="0" smtClean="0">
              <a:solidFill>
                <a:schemeClr val="tx1"/>
              </a:solidFill>
              <a:latin typeface="+mj-lt"/>
            </a:endParaRPr>
          </a:p>
        </p:txBody>
      </p:sp>
      <p:sp>
        <p:nvSpPr>
          <p:cNvPr id="52" name="TextBox 51"/>
          <p:cNvSpPr txBox="1"/>
          <p:nvPr/>
        </p:nvSpPr>
        <p:spPr>
          <a:xfrm>
            <a:off x="5808727" y="4061725"/>
            <a:ext cx="1049273" cy="602218"/>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000" kern="1000" smtClean="0">
                <a:solidFill>
                  <a:schemeClr val="tx1"/>
                </a:solidFill>
                <a:latin typeface="+mj-lt"/>
              </a:rPr>
              <a:t>Aplikačný softvér</a:t>
            </a:r>
          </a:p>
          <a:p>
            <a:pPr algn="ctr"/>
            <a:endParaRPr lang="sk-SK" sz="1000" kern="1000" smtClean="0">
              <a:solidFill>
                <a:schemeClr val="tx1"/>
              </a:solidFill>
              <a:latin typeface="+mj-lt"/>
            </a:endParaRPr>
          </a:p>
        </p:txBody>
      </p:sp>
      <p:sp>
        <p:nvSpPr>
          <p:cNvPr id="53" name="TextBox 52"/>
          <p:cNvSpPr txBox="1"/>
          <p:nvPr/>
        </p:nvSpPr>
        <p:spPr>
          <a:xfrm>
            <a:off x="5808727" y="4533038"/>
            <a:ext cx="1049273" cy="494798"/>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sk-SK" sz="1050" kern="1000" dirty="0" smtClean="0">
                <a:solidFill>
                  <a:schemeClr val="tx1"/>
                </a:solidFill>
                <a:latin typeface="+mj-lt"/>
              </a:rPr>
              <a:t>Windows Server</a:t>
            </a:r>
            <a:endParaRPr lang="sk-SK" sz="1050" kern="1000" dirty="0">
              <a:solidFill>
                <a:schemeClr val="tx1"/>
              </a:solidFill>
              <a:latin typeface="+mj-lt"/>
            </a:endParaRPr>
          </a:p>
        </p:txBody>
      </p:sp>
      <p:sp>
        <p:nvSpPr>
          <p:cNvPr id="54" name="TextBox 53"/>
          <p:cNvSpPr txBox="1"/>
          <p:nvPr/>
        </p:nvSpPr>
        <p:spPr>
          <a:xfrm>
            <a:off x="4565533" y="5307896"/>
            <a:ext cx="4287735" cy="276017"/>
          </a:xfrm>
          <a:prstGeom prst="snip2SameRect">
            <a:avLst/>
          </a:prstGeom>
          <a:solidFill>
            <a:srgbClr val="0092F6"/>
          </a:solidFill>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sk-SK" sz="1200" dirty="0" smtClean="0">
                <a:solidFill>
                  <a:schemeClr val="tx1"/>
                </a:solidFill>
              </a:rPr>
              <a:t> Hypervisor</a:t>
            </a:r>
          </a:p>
        </p:txBody>
      </p:sp>
      <p:sp>
        <p:nvSpPr>
          <p:cNvPr id="90" name="Arc 89"/>
          <p:cNvSpPr/>
          <p:nvPr/>
        </p:nvSpPr>
        <p:spPr>
          <a:xfrm flipH="1">
            <a:off x="5135880" y="4495096"/>
            <a:ext cx="1188720" cy="838200"/>
          </a:xfrm>
          <a:prstGeom prst="arc">
            <a:avLst/>
          </a:prstGeom>
          <a:noFill/>
          <a:ln w="66675">
            <a:solidFill>
              <a:srgbClr val="FF0000"/>
            </a:solidFill>
            <a:headEnd type="stealth"/>
            <a:tailEnd type="none"/>
          </a:ln>
          <a:effectLst/>
          <a:scene3d>
            <a:camera prst="orthographicFront">
              <a:rot lat="0" lon="0" rev="21000000"/>
            </a:camera>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solidFill>
                <a:schemeClr val="bg2"/>
              </a:solidFill>
            </a:endParaRPr>
          </a:p>
        </p:txBody>
      </p:sp>
      <p:sp>
        <p:nvSpPr>
          <p:cNvPr id="27" name="TextBox 26"/>
          <p:cNvSpPr txBox="1"/>
          <p:nvPr/>
        </p:nvSpPr>
        <p:spPr>
          <a:xfrm>
            <a:off x="2560320" y="6252210"/>
            <a:ext cx="4594860" cy="523220"/>
          </a:xfrm>
          <a:prstGeom prst="rect">
            <a:avLst/>
          </a:prstGeom>
          <a:noFill/>
        </p:spPr>
        <p:txBody>
          <a:bodyPr wrap="square" rtlCol="0">
            <a:spAutoFit/>
          </a:bodyPr>
          <a:lstStyle/>
          <a:p>
            <a:r>
              <a:rPr lang="en-US" sz="2800" dirty="0" err="1" smtClean="0">
                <a:solidFill>
                  <a:srgbClr val="FFC000"/>
                </a:solidFill>
              </a:rPr>
              <a:t>Oddelenie</a:t>
            </a:r>
            <a:r>
              <a:rPr lang="en-US" sz="2800" dirty="0" smtClean="0">
                <a:solidFill>
                  <a:srgbClr val="FFC000"/>
                </a:solidFill>
              </a:rPr>
              <a:t> SW </a:t>
            </a:r>
            <a:r>
              <a:rPr lang="en-US" sz="2800" dirty="0" err="1" smtClean="0">
                <a:solidFill>
                  <a:srgbClr val="FFC000"/>
                </a:solidFill>
              </a:rPr>
              <a:t>od</a:t>
            </a:r>
            <a:r>
              <a:rPr lang="en-US" sz="2800" dirty="0" smtClean="0">
                <a:solidFill>
                  <a:srgbClr val="FFC000"/>
                </a:solidFill>
              </a:rPr>
              <a:t> HW !!!</a:t>
            </a:r>
            <a:endParaRPr lang="en-US" sz="2800" dirty="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537210" y="720125"/>
            <a:ext cx="10801350" cy="867926"/>
          </a:xfrm>
        </p:spPr>
        <p:txBody>
          <a:bodyPr/>
          <a:lstStyle/>
          <a:p>
            <a:pPr lvl="0" algn="ctr"/>
            <a:r>
              <a:rPr sz="3200" smtClean="0"/>
              <a:t>Windows Server 2008  </a:t>
            </a:r>
            <a:r>
              <a:rPr lang="sk-SK" sz="3200" dirty="0" smtClean="0"/>
              <a:t>Enterprise Edition</a:t>
            </a:r>
            <a:endParaRPr lang="sk-SK" sz="2400" dirty="0"/>
          </a:p>
        </p:txBody>
      </p:sp>
      <p:sp>
        <p:nvSpPr>
          <p:cNvPr id="7" name="Title 1"/>
          <p:cNvSpPr txBox="1">
            <a:spLocks noGrp="1"/>
          </p:cNvSpPr>
          <p:nvPr>
            <p:ph idx="4294967295"/>
          </p:nvPr>
        </p:nvSpPr>
        <p:spPr>
          <a:xfrm>
            <a:off x="240030" y="635860"/>
            <a:ext cx="8382000" cy="2211388"/>
          </a:xfrm>
          <a:prstGeom prst="rect">
            <a:avLst/>
          </a:prstGeom>
        </p:spPr>
        <p:txBody>
          <a:bodyPr vert="horz" lIns="91440" tIns="45720" rIns="91440" bIns="45720" rtlCol="0" anchor="ctr">
            <a:normAutofit fontScale="97500"/>
          </a:bodyPr>
          <a:lstStyle/>
          <a:p>
            <a:pPr marL="0" indent="0" algn="ctr" defTabSz="914400">
              <a:lnSpc>
                <a:spcPct val="100000"/>
              </a:lnSpc>
              <a:spcBef>
                <a:spcPct val="0"/>
              </a:spcBef>
              <a:buSzTx/>
              <a:buNone/>
              <a:defRPr/>
            </a:pPr>
            <a:r>
              <a:rPr lang="sk-SK" sz="2000" dirty="0" smtClean="0">
                <a:latin typeface="+mj-lt"/>
                <a:ea typeface="+mj-ea"/>
                <a:cs typeface="+mj-cs"/>
              </a:rPr>
              <a:t>1 fyzické a 4 virtuálne OSE</a:t>
            </a:r>
            <a:r>
              <a:rPr lang="en-US" sz="2000" dirty="0" smtClean="0">
                <a:latin typeface="+mj-lt"/>
                <a:ea typeface="+mj-ea"/>
                <a:cs typeface="+mj-cs"/>
              </a:rPr>
              <a:t> </a:t>
            </a:r>
            <a:endParaRPr lang="sk-SK" sz="1100" dirty="0" smtClean="0">
              <a:solidFill>
                <a:srgbClr val="FF0000"/>
              </a:solidFill>
              <a:latin typeface="+mj-lt"/>
              <a:ea typeface="+mj-ea"/>
              <a:cs typeface="+mj-cs"/>
            </a:endParaRPr>
          </a:p>
        </p:txBody>
      </p:sp>
      <p:sp>
        <p:nvSpPr>
          <p:cNvPr id="8" name="Text Placeholder 2"/>
          <p:cNvSpPr txBox="1">
            <a:spLocks/>
          </p:cNvSpPr>
          <p:nvPr/>
        </p:nvSpPr>
        <p:spPr bwMode="auto">
          <a:xfrm>
            <a:off x="-27296" y="2589521"/>
            <a:ext cx="419742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lvl="0" indent="-342900" algn="ctr" defTabSz="914400" fontAlgn="base">
              <a:spcBef>
                <a:spcPct val="20000"/>
              </a:spcBef>
              <a:spcAft>
                <a:spcPct val="0"/>
              </a:spcAft>
              <a:defRPr/>
            </a:pPr>
            <a:r>
              <a:rPr lang="sk-SK" kern="0" dirty="0" smtClean="0">
                <a:solidFill>
                  <a:schemeClr val="bg1"/>
                </a:solidFill>
              </a:rPr>
              <a:t>Spúšťanie aplikácií vo fyzickom OSE</a:t>
            </a:r>
            <a:endParaRPr kumimoji="0" lang="sk-SK" b="0" i="0" u="none" strike="noStrike" kern="0" cap="none" spc="0" normalizeH="0" baseline="0" dirty="0">
              <a:ln>
                <a:noFill/>
              </a:ln>
              <a:solidFill>
                <a:schemeClr val="bg1"/>
              </a:solidFill>
              <a:effectLst/>
              <a:uLnTx/>
              <a:uFillTx/>
              <a:latin typeface="+mn-lt"/>
              <a:ea typeface="+mn-ea"/>
              <a:cs typeface="+mn-cs"/>
            </a:endParaRPr>
          </a:p>
        </p:txBody>
      </p:sp>
      <p:sp>
        <p:nvSpPr>
          <p:cNvPr id="9" name="Text Placeholder 4"/>
          <p:cNvSpPr txBox="1">
            <a:spLocks/>
          </p:cNvSpPr>
          <p:nvPr/>
        </p:nvSpPr>
        <p:spPr>
          <a:xfrm>
            <a:off x="4084135" y="2630465"/>
            <a:ext cx="5100810" cy="457200"/>
          </a:xfrm>
          <a:prstGeom prst="rect">
            <a:avLst/>
          </a:prstGeom>
        </p:spPr>
        <p:txBody>
          <a:bodyPr>
            <a:normAutofit fontScale="85000" lnSpcReduction="10000"/>
          </a:bodyPr>
          <a:lstStyle/>
          <a:p>
            <a:pPr marL="342900" lvl="0" indent="-342900" algn="ctr" defTabSz="914400" fontAlgn="base">
              <a:spcBef>
                <a:spcPct val="20000"/>
              </a:spcBef>
              <a:spcAft>
                <a:spcPct val="0"/>
              </a:spcAft>
              <a:defRPr/>
            </a:pPr>
            <a:r>
              <a:rPr lang="sk-SK" sz="2000" kern="0" dirty="0" smtClean="0">
                <a:solidFill>
                  <a:schemeClr val="bg1"/>
                </a:solidFill>
              </a:rPr>
              <a:t>Spustenie všetkých 4 virtuálnych prostredí OSE</a:t>
            </a:r>
            <a:endParaRPr kumimoji="0" lang="sk-SK" sz="2000" b="0" i="0" u="none" strike="noStrike" kern="0" cap="none" spc="0" normalizeH="0" baseline="0" dirty="0" smtClean="0">
              <a:ln>
                <a:noFill/>
              </a:ln>
              <a:solidFill>
                <a:schemeClr val="bg1"/>
              </a:solidFill>
              <a:effectLst/>
              <a:uLnTx/>
              <a:uFillTx/>
              <a:latin typeface="+mn-lt"/>
              <a:ea typeface="+mn-ea"/>
              <a:cs typeface="+mn-cs"/>
            </a:endParaRPr>
          </a:p>
        </p:txBody>
      </p:sp>
      <p:grpSp>
        <p:nvGrpSpPr>
          <p:cNvPr id="2" name="Group 44"/>
          <p:cNvGrpSpPr/>
          <p:nvPr/>
        </p:nvGrpSpPr>
        <p:grpSpPr>
          <a:xfrm>
            <a:off x="394573" y="3316432"/>
            <a:ext cx="3704816" cy="2281976"/>
            <a:chOff x="456406" y="3276600"/>
            <a:chExt cx="4877593" cy="2713700"/>
          </a:xfrm>
        </p:grpSpPr>
        <p:sp>
          <p:nvSpPr>
            <p:cNvPr id="15" name="TextBox 14"/>
            <p:cNvSpPr txBox="1"/>
            <p:nvPr/>
          </p:nvSpPr>
          <p:spPr>
            <a:xfrm>
              <a:off x="457199" y="5562599"/>
              <a:ext cx="4876800" cy="427701"/>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050" smtClean="0">
                  <a:solidFill>
                    <a:schemeClr val="bg2"/>
                  </a:solidFill>
                </a:rPr>
                <a:t> </a:t>
              </a:r>
              <a:r>
                <a:rPr lang="sk-SK" sz="900" smtClean="0">
                  <a:solidFill>
                    <a:schemeClr val="bg2"/>
                  </a:solidFill>
                </a:rPr>
                <a:t>Serverový hardvér</a:t>
              </a:r>
              <a:endParaRPr lang="sk-SK" sz="1050" smtClean="0">
                <a:solidFill>
                  <a:schemeClr val="bg2"/>
                </a:solidFill>
              </a:endParaRPr>
            </a:p>
            <a:p>
              <a:pPr algn="ctr"/>
              <a:endParaRPr lang="sk-SK" sz="500">
                <a:solidFill>
                  <a:schemeClr val="bg2"/>
                </a:solidFill>
              </a:endParaRPr>
            </a:p>
          </p:txBody>
        </p:sp>
        <p:grpSp>
          <p:nvGrpSpPr>
            <p:cNvPr id="3" name="Group 20"/>
            <p:cNvGrpSpPr/>
            <p:nvPr/>
          </p:nvGrpSpPr>
          <p:grpSpPr>
            <a:xfrm>
              <a:off x="1752600" y="3276600"/>
              <a:ext cx="1066800" cy="1752600"/>
              <a:chOff x="6477000" y="3733800"/>
              <a:chExt cx="1066800" cy="1752600"/>
            </a:xfrm>
          </p:grpSpPr>
          <p:sp>
            <p:nvSpPr>
              <p:cNvPr id="41" name="Rectangle 40"/>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a:off x="6553200" y="3886199"/>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42" name="TextBox 41"/>
              <p:cNvSpPr txBox="1"/>
              <p:nvPr/>
            </p:nvSpPr>
            <p:spPr>
              <a:xfrm>
                <a:off x="6553200" y="4369713"/>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43" name="TextBox 42"/>
              <p:cNvSpPr txBox="1"/>
              <p:nvPr/>
            </p:nvSpPr>
            <p:spPr>
              <a:xfrm>
                <a:off x="6553200" y="4876799"/>
                <a:ext cx="914400" cy="39786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nvGrpSpPr>
            <p:cNvPr id="4" name="Group 38"/>
            <p:cNvGrpSpPr/>
            <p:nvPr/>
          </p:nvGrpSpPr>
          <p:grpSpPr>
            <a:xfrm>
              <a:off x="456406" y="3581400"/>
              <a:ext cx="1067594" cy="1733022"/>
              <a:chOff x="5790406" y="4038600"/>
              <a:chExt cx="1067594" cy="1733022"/>
            </a:xfrm>
          </p:grpSpPr>
          <p:sp>
            <p:nvSpPr>
              <p:cNvPr id="33" name="TextBox 32"/>
              <p:cNvSpPr txBox="1"/>
              <p:nvPr/>
            </p:nvSpPr>
            <p:spPr>
              <a:xfrm>
                <a:off x="5867399" y="4467599"/>
                <a:ext cx="914398"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31" name="TextBox 30"/>
              <p:cNvSpPr txBox="1"/>
              <p:nvPr/>
            </p:nvSpPr>
            <p:spPr>
              <a:xfrm>
                <a:off x="5867399" y="4920680"/>
                <a:ext cx="914398"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32" name="TextBox 31"/>
              <p:cNvSpPr txBox="1"/>
              <p:nvPr/>
            </p:nvSpPr>
            <p:spPr>
              <a:xfrm>
                <a:off x="5867399" y="5373760"/>
                <a:ext cx="914398" cy="39786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cxnSp>
            <p:nvCxnSpPr>
              <p:cNvPr id="34" name="Straight Connector 33"/>
              <p:cNvCxnSpPr/>
              <p:nvPr/>
            </p:nvCxnSpPr>
            <p:spPr>
              <a:xfrm rot="5400000" flipH="1" flipV="1">
                <a:off x="4953000" y="4876800"/>
                <a:ext cx="16764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019005" y="4876006"/>
                <a:ext cx="16764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91200" y="4038600"/>
                <a:ext cx="1066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57199" y="5283199"/>
              <a:ext cx="4876798" cy="328236"/>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050" smtClean="0">
                  <a:solidFill>
                    <a:schemeClr val="bg2"/>
                  </a:solidFill>
                </a:rPr>
                <a:t> </a:t>
              </a:r>
              <a:r>
                <a:rPr lang="sk-SK" sz="900" smtClean="0">
                  <a:solidFill>
                    <a:schemeClr val="bg2"/>
                  </a:solidFill>
                </a:rPr>
                <a:t>Hypervisor</a:t>
              </a:r>
              <a:endParaRPr lang="sk-SK" sz="1050" smtClean="0">
                <a:solidFill>
                  <a:schemeClr val="bg2"/>
                </a:solidFill>
              </a:endParaRPr>
            </a:p>
          </p:txBody>
        </p:sp>
        <p:grpSp>
          <p:nvGrpSpPr>
            <p:cNvPr id="5" name="Group 41"/>
            <p:cNvGrpSpPr/>
            <p:nvPr/>
          </p:nvGrpSpPr>
          <p:grpSpPr>
            <a:xfrm>
              <a:off x="2971800" y="3276600"/>
              <a:ext cx="1066800" cy="1752600"/>
              <a:chOff x="6477000" y="3733800"/>
              <a:chExt cx="1066800" cy="1752600"/>
            </a:xfrm>
          </p:grpSpPr>
          <p:sp>
            <p:nvSpPr>
              <p:cNvPr id="27" name="Rectangle 26"/>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6553200" y="3886199"/>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28" name="TextBox 27"/>
              <p:cNvSpPr txBox="1"/>
              <p:nvPr/>
            </p:nvSpPr>
            <p:spPr>
              <a:xfrm>
                <a:off x="6553200" y="4369713"/>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29" name="TextBox 28"/>
              <p:cNvSpPr txBox="1"/>
              <p:nvPr/>
            </p:nvSpPr>
            <p:spPr>
              <a:xfrm>
                <a:off x="6553200" y="4876799"/>
                <a:ext cx="914400" cy="39786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nvGrpSpPr>
            <p:cNvPr id="6" name="Group 46"/>
            <p:cNvGrpSpPr/>
            <p:nvPr/>
          </p:nvGrpSpPr>
          <p:grpSpPr>
            <a:xfrm>
              <a:off x="4191000" y="3276600"/>
              <a:ext cx="1066800" cy="1752600"/>
              <a:chOff x="6477000" y="3733800"/>
              <a:chExt cx="1066800" cy="1752600"/>
            </a:xfrm>
          </p:grpSpPr>
          <p:sp>
            <p:nvSpPr>
              <p:cNvPr id="23" name="Rectangle 22"/>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6553198" y="3886199"/>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24" name="TextBox 23"/>
              <p:cNvSpPr txBox="1"/>
              <p:nvPr/>
            </p:nvSpPr>
            <p:spPr>
              <a:xfrm>
                <a:off x="6553198" y="4369713"/>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25" name="TextBox 24"/>
              <p:cNvSpPr txBox="1"/>
              <p:nvPr/>
            </p:nvSpPr>
            <p:spPr>
              <a:xfrm>
                <a:off x="6553198" y="4876799"/>
                <a:ext cx="914400" cy="39786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sp>
        <p:nvSpPr>
          <p:cNvPr id="48" name="TextBox 47"/>
          <p:cNvSpPr txBox="1"/>
          <p:nvPr/>
        </p:nvSpPr>
        <p:spPr>
          <a:xfrm>
            <a:off x="4223291" y="5238749"/>
            <a:ext cx="4629977" cy="359658"/>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050" smtClean="0">
                <a:solidFill>
                  <a:schemeClr val="bg2"/>
                </a:solidFill>
              </a:rPr>
              <a:t> </a:t>
            </a:r>
            <a:r>
              <a:rPr lang="sk-SK" sz="900" smtClean="0">
                <a:solidFill>
                  <a:schemeClr val="bg2"/>
                </a:solidFill>
              </a:rPr>
              <a:t>Serverový hardvér</a:t>
            </a:r>
            <a:endParaRPr lang="sk-SK" sz="1050" smtClean="0">
              <a:solidFill>
                <a:schemeClr val="bg2"/>
              </a:solidFill>
            </a:endParaRPr>
          </a:p>
          <a:p>
            <a:pPr algn="ctr"/>
            <a:endParaRPr lang="sk-SK" sz="500">
              <a:solidFill>
                <a:schemeClr val="bg2"/>
              </a:solidFill>
            </a:endParaRPr>
          </a:p>
        </p:txBody>
      </p:sp>
      <p:grpSp>
        <p:nvGrpSpPr>
          <p:cNvPr id="10" name="Group 20"/>
          <p:cNvGrpSpPr/>
          <p:nvPr/>
        </p:nvGrpSpPr>
        <p:grpSpPr>
          <a:xfrm>
            <a:off x="5317122" y="3316433"/>
            <a:ext cx="821556" cy="1473777"/>
            <a:chOff x="6651236" y="3733801"/>
            <a:chExt cx="1066800" cy="1752600"/>
          </a:xfrm>
          <a:solidFill>
            <a:schemeClr val="tx2">
              <a:lumMod val="20000"/>
              <a:lumOff val="80000"/>
            </a:schemeClr>
          </a:solidFill>
        </p:grpSpPr>
        <p:sp>
          <p:nvSpPr>
            <p:cNvPr id="68" name="Snip Same Side Corner Rectangle 67"/>
            <p:cNvSpPr/>
            <p:nvPr/>
          </p:nvSpPr>
          <p:spPr bwMode="auto">
            <a:xfrm>
              <a:off x="6651236" y="3733801"/>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71" name="TextBox 70"/>
            <p:cNvSpPr txBox="1"/>
            <p:nvPr/>
          </p:nvSpPr>
          <p:spPr>
            <a:xfrm>
              <a:off x="6727437" y="3886202"/>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69" name="TextBox 68"/>
            <p:cNvSpPr txBox="1"/>
            <p:nvPr/>
          </p:nvSpPr>
          <p:spPr>
            <a:xfrm>
              <a:off x="6727437" y="4369714"/>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70" name="TextBox 69"/>
            <p:cNvSpPr txBox="1"/>
            <p:nvPr/>
          </p:nvSpPr>
          <p:spPr>
            <a:xfrm>
              <a:off x="6727437" y="4876801"/>
              <a:ext cx="914400" cy="397862"/>
            </a:xfrm>
            <a:prstGeom prst="snip2Same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nvGrpSpPr>
          <p:cNvPr id="11" name="Group 38"/>
          <p:cNvGrpSpPr/>
          <p:nvPr/>
        </p:nvGrpSpPr>
        <p:grpSpPr>
          <a:xfrm>
            <a:off x="4222679" y="3572736"/>
            <a:ext cx="822168" cy="1430577"/>
            <a:chOff x="5790406" y="4038600"/>
            <a:chExt cx="1067594" cy="1701228"/>
          </a:xfrm>
          <a:solidFill>
            <a:srgbClr val="FF0000"/>
          </a:solidFill>
        </p:grpSpPr>
        <p:sp>
          <p:nvSpPr>
            <p:cNvPr id="63" name="TextBox 62"/>
            <p:cNvSpPr txBox="1"/>
            <p:nvPr/>
          </p:nvSpPr>
          <p:spPr>
            <a:xfrm>
              <a:off x="5867399" y="5341965"/>
              <a:ext cx="914400" cy="397863"/>
            </a:xfrm>
            <a:prstGeom prst="snip2SameRect">
              <a:avLst/>
            </a:prstGeom>
            <a:grp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cxnSp>
          <p:nvCxnSpPr>
            <p:cNvPr id="65" name="Straight Connector 64"/>
            <p:cNvCxnSpPr/>
            <p:nvPr/>
          </p:nvCxnSpPr>
          <p:spPr>
            <a:xfrm rot="5400000" flipH="1" flipV="1">
              <a:off x="4953000" y="4876800"/>
              <a:ext cx="1676400" cy="1588"/>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6019005" y="4876006"/>
              <a:ext cx="1676400" cy="1588"/>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4038600"/>
              <a:ext cx="1066800" cy="1588"/>
            </a:xfrm>
            <a:prstGeom prst="line">
              <a:avLst/>
            </a:prstGeom>
            <a:grp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4223291" y="5003799"/>
            <a:ext cx="4629977" cy="276017"/>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050" smtClean="0">
                <a:solidFill>
                  <a:schemeClr val="bg2"/>
                </a:solidFill>
              </a:rPr>
              <a:t> </a:t>
            </a:r>
            <a:r>
              <a:rPr lang="sk-SK" sz="900" smtClean="0">
                <a:solidFill>
                  <a:schemeClr val="bg2"/>
                </a:solidFill>
              </a:rPr>
              <a:t>Hypervisor</a:t>
            </a:r>
            <a:endParaRPr lang="sk-SK" sz="1050" smtClean="0">
              <a:solidFill>
                <a:schemeClr val="bg2"/>
              </a:solidFill>
            </a:endParaRPr>
          </a:p>
        </p:txBody>
      </p:sp>
      <p:grpSp>
        <p:nvGrpSpPr>
          <p:cNvPr id="12" name="Group 41"/>
          <p:cNvGrpSpPr/>
          <p:nvPr/>
        </p:nvGrpSpPr>
        <p:grpSpPr>
          <a:xfrm>
            <a:off x="6224034" y="3316432"/>
            <a:ext cx="821556" cy="1473778"/>
            <a:chOff x="6651236" y="3733801"/>
            <a:chExt cx="1066800" cy="1752600"/>
          </a:xfrm>
          <a:solidFill>
            <a:schemeClr val="tx2">
              <a:lumMod val="20000"/>
              <a:lumOff val="80000"/>
            </a:schemeClr>
          </a:solidFill>
        </p:grpSpPr>
        <p:sp>
          <p:nvSpPr>
            <p:cNvPr id="58" name="Snip Same Side Corner Rectangle 57"/>
            <p:cNvSpPr/>
            <p:nvPr/>
          </p:nvSpPr>
          <p:spPr bwMode="auto">
            <a:xfrm>
              <a:off x="6651236" y="3733801"/>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61" name="TextBox 60"/>
            <p:cNvSpPr txBox="1"/>
            <p:nvPr/>
          </p:nvSpPr>
          <p:spPr>
            <a:xfrm>
              <a:off x="6727437" y="3886201"/>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59" name="TextBox 58"/>
            <p:cNvSpPr txBox="1"/>
            <p:nvPr/>
          </p:nvSpPr>
          <p:spPr>
            <a:xfrm>
              <a:off x="6727437" y="4369714"/>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60" name="TextBox 59"/>
            <p:cNvSpPr txBox="1"/>
            <p:nvPr/>
          </p:nvSpPr>
          <p:spPr>
            <a:xfrm>
              <a:off x="6727437" y="4876800"/>
              <a:ext cx="914400" cy="397862"/>
            </a:xfrm>
            <a:prstGeom prst="snip2Same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nvGrpSpPr>
          <p:cNvPr id="13" name="Group 46"/>
          <p:cNvGrpSpPr/>
          <p:nvPr/>
        </p:nvGrpSpPr>
        <p:grpSpPr>
          <a:xfrm>
            <a:off x="7120277" y="3316432"/>
            <a:ext cx="821556" cy="1473778"/>
            <a:chOff x="6651236" y="3733801"/>
            <a:chExt cx="1066800" cy="1752600"/>
          </a:xfrm>
          <a:solidFill>
            <a:schemeClr val="tx2">
              <a:lumMod val="20000"/>
              <a:lumOff val="80000"/>
            </a:schemeClr>
          </a:solidFill>
        </p:grpSpPr>
        <p:sp>
          <p:nvSpPr>
            <p:cNvPr id="54" name="Snip Same Side Corner Rectangle 53"/>
            <p:cNvSpPr/>
            <p:nvPr/>
          </p:nvSpPr>
          <p:spPr bwMode="auto">
            <a:xfrm>
              <a:off x="6651236" y="3733801"/>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57" name="TextBox 56"/>
            <p:cNvSpPr txBox="1"/>
            <p:nvPr/>
          </p:nvSpPr>
          <p:spPr>
            <a:xfrm>
              <a:off x="6727437" y="3886201"/>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55" name="TextBox 54"/>
            <p:cNvSpPr txBox="1"/>
            <p:nvPr/>
          </p:nvSpPr>
          <p:spPr>
            <a:xfrm>
              <a:off x="6727437" y="4369714"/>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56" name="TextBox 55"/>
            <p:cNvSpPr txBox="1"/>
            <p:nvPr/>
          </p:nvSpPr>
          <p:spPr>
            <a:xfrm>
              <a:off x="6727437" y="4876800"/>
              <a:ext cx="914400" cy="397862"/>
            </a:xfrm>
            <a:prstGeom prst="snip2Same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grpSp>
        <p:nvGrpSpPr>
          <p:cNvPr id="14" name="Group 20"/>
          <p:cNvGrpSpPr/>
          <p:nvPr/>
        </p:nvGrpSpPr>
        <p:grpSpPr>
          <a:xfrm>
            <a:off x="8016520" y="3313146"/>
            <a:ext cx="821556" cy="1473778"/>
            <a:chOff x="6651236" y="3733801"/>
            <a:chExt cx="1066800" cy="1752600"/>
          </a:xfrm>
          <a:solidFill>
            <a:schemeClr val="tx2">
              <a:lumMod val="20000"/>
              <a:lumOff val="80000"/>
            </a:schemeClr>
          </a:solidFill>
        </p:grpSpPr>
        <p:sp>
          <p:nvSpPr>
            <p:cNvPr id="73" name="Snip Same Side Corner Rectangle 72"/>
            <p:cNvSpPr/>
            <p:nvPr/>
          </p:nvSpPr>
          <p:spPr bwMode="auto">
            <a:xfrm>
              <a:off x="6651236" y="3733801"/>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76" name="TextBox 75"/>
            <p:cNvSpPr txBox="1"/>
            <p:nvPr/>
          </p:nvSpPr>
          <p:spPr>
            <a:xfrm>
              <a:off x="6727437" y="3886201"/>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74" name="TextBox 73"/>
            <p:cNvSpPr txBox="1"/>
            <p:nvPr/>
          </p:nvSpPr>
          <p:spPr>
            <a:xfrm>
              <a:off x="6727437" y="4369714"/>
              <a:ext cx="914400" cy="39786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700" kern="1000" smtClean="0">
                  <a:solidFill>
                    <a:schemeClr val="bg2"/>
                  </a:solidFill>
                </a:rPr>
                <a:t>Aplikačný softvér</a:t>
              </a:r>
            </a:p>
          </p:txBody>
        </p:sp>
        <p:sp>
          <p:nvSpPr>
            <p:cNvPr id="75" name="TextBox 74"/>
            <p:cNvSpPr txBox="1"/>
            <p:nvPr/>
          </p:nvSpPr>
          <p:spPr>
            <a:xfrm>
              <a:off x="6727437" y="4876800"/>
              <a:ext cx="914400" cy="397862"/>
            </a:xfrm>
            <a:prstGeom prst="snip2Same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k-SK" sz="700" kern="1000" smtClean="0">
                  <a:solidFill>
                    <a:schemeClr val="bg2"/>
                  </a:solidFill>
                </a:rPr>
                <a:t>Windows Server</a:t>
              </a:r>
              <a:endParaRPr lang="sk-SK" sz="700" kern="1000">
                <a:solidFill>
                  <a:schemeClr val="bg2"/>
                </a:solidFill>
              </a:endParaRPr>
            </a:p>
          </p:txBody>
        </p:sp>
      </p:grpSp>
      <p:sp>
        <p:nvSpPr>
          <p:cNvPr id="83" name="Arc 82"/>
          <p:cNvSpPr/>
          <p:nvPr/>
        </p:nvSpPr>
        <p:spPr>
          <a:xfrm flipH="1">
            <a:off x="4641684" y="3733800"/>
            <a:ext cx="1283602" cy="1463040"/>
          </a:xfrm>
          <a:prstGeom prst="arc">
            <a:avLst/>
          </a:prstGeom>
          <a:noFill/>
          <a:ln w="66675">
            <a:solidFill>
              <a:srgbClr val="FF0000"/>
            </a:solidFill>
            <a:headEnd type="stealth"/>
            <a:tailEnd type="none"/>
          </a:ln>
          <a:effectLst/>
          <a:scene3d>
            <a:camera prst="orthographicFront">
              <a:rot lat="0" lon="0" rev="21000000"/>
            </a:camera>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cxnSp>
        <p:nvCxnSpPr>
          <p:cNvPr id="64" name="Straight Arrow Connector 63"/>
          <p:cNvCxnSpPr/>
          <p:nvPr/>
        </p:nvCxnSpPr>
        <p:spPr>
          <a:xfrm rot="16200000" flipV="1">
            <a:off x="4769888" y="4946168"/>
            <a:ext cx="762000" cy="304800"/>
          </a:xfrm>
          <a:prstGeom prst="straightConnector1">
            <a:avLst/>
          </a:prstGeom>
          <a:noFill/>
          <a:ln w="66675">
            <a:solidFill>
              <a:srgbClr val="FF0000"/>
            </a:solidFill>
            <a:headEnd type="none"/>
            <a:tailEnd type="triangle"/>
          </a:ln>
          <a:effectLst/>
          <a:scene3d>
            <a:camera prst="orthographicFront">
              <a:rot lat="0" lon="0" rev="21000000"/>
            </a:camera>
            <a:lightRig rig="threePt" dir="t">
              <a:rot lat="0" lon="0" rev="4200000"/>
            </a:lightRig>
          </a:scene3d>
          <a:sp3d prstMaterial="dkEdge">
            <a:bevelT w="101600"/>
          </a:sp3d>
        </p:spPr>
        <p:style>
          <a:lnRef idx="1">
            <a:schemeClr val="accent1"/>
          </a:lnRef>
          <a:fillRef idx="0">
            <a:schemeClr val="accent1"/>
          </a:fillRef>
          <a:effectRef idx="0">
            <a:schemeClr val="accent1"/>
          </a:effectRef>
          <a:fontRef idx="minor">
            <a:schemeClr val="tx1"/>
          </a:fontRef>
        </p:style>
      </p:cxnSp>
      <p:sp>
        <p:nvSpPr>
          <p:cNvPr id="72" name="Snip Same Side Corner Rectangle 71"/>
          <p:cNvSpPr/>
          <p:nvPr/>
        </p:nvSpPr>
        <p:spPr bwMode="auto">
          <a:xfrm>
            <a:off x="4617488" y="5616048"/>
            <a:ext cx="1524000" cy="533400"/>
          </a:xfrm>
          <a:prstGeom prst="snip2SameRect">
            <a:avLst/>
          </a:prstGeom>
          <a:gradFill flip="none" rotWithShape="1">
            <a:gsLst>
              <a:gs pos="0">
                <a:srgbClr val="FFFF00"/>
              </a:gs>
              <a:gs pos="50000">
                <a:srgbClr val="FFC000"/>
              </a:gs>
              <a:gs pos="100000">
                <a:srgbClr val="FAD058"/>
              </a:gs>
            </a:gsLst>
            <a:lin ang="5400000" scaled="1"/>
            <a:tileRect/>
          </a:gradFill>
          <a:ln>
            <a:headEnd type="none" w="med" len="med"/>
            <a:tailEnd type="none" w="med" len="med"/>
          </a:ln>
          <a:scene3d>
            <a:camera prst="orthographicFront">
              <a:rot lat="0" lon="0" rev="0"/>
            </a:camera>
            <a:lightRig rig="balanced" dir="t">
              <a:rot lat="0" lon="0" rev="420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sk-SK" dirty="0" smtClean="0">
                <a:solidFill>
                  <a:schemeClr val="bg2"/>
                </a:solidFill>
                <a:latin typeface="+mj-lt"/>
              </a:rPr>
              <a:t>Iba správa</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152400" y="688698"/>
            <a:ext cx="8991600" cy="978725"/>
          </a:xfrm>
        </p:spPr>
        <p:txBody>
          <a:bodyPr/>
          <a:lstStyle/>
          <a:p>
            <a:pPr lvl="0" algn="ctr"/>
            <a:r>
              <a:rPr sz="3200" smtClean="0"/>
              <a:t>Windows Server 2008 </a:t>
            </a:r>
            <a:r>
              <a:rPr lang="sk-SK" sz="3200" dirty="0" smtClean="0"/>
              <a:t>Datacenter</a:t>
            </a:r>
            <a:r>
              <a:rPr sz="3200" smtClean="0"/>
              <a:t> </a:t>
            </a:r>
            <a:r>
              <a:rPr lang="sk-SK" sz="3200" dirty="0" smtClean="0"/>
              <a:t>/</a:t>
            </a:r>
            <a:r>
              <a:rPr sz="3200" smtClean="0"/>
              <a:t> </a:t>
            </a:r>
            <a:r>
              <a:rPr lang="sk-SK" sz="3200" dirty="0" smtClean="0"/>
              <a:t>Itanium</a:t>
            </a:r>
            <a:endParaRPr lang="sk-SK" sz="2400" dirty="0"/>
          </a:p>
        </p:txBody>
      </p:sp>
      <p:sp>
        <p:nvSpPr>
          <p:cNvPr id="7" name="Title 1"/>
          <p:cNvSpPr txBox="1">
            <a:spLocks noGrp="1"/>
          </p:cNvSpPr>
          <p:nvPr>
            <p:ph idx="4294967295"/>
          </p:nvPr>
        </p:nvSpPr>
        <p:spPr>
          <a:xfrm>
            <a:off x="1142348" y="1428993"/>
            <a:ext cx="6597650" cy="1306512"/>
          </a:xfrm>
          <a:prstGeom prst="rect">
            <a:avLst/>
          </a:prstGeom>
        </p:spPr>
        <p:txBody>
          <a:bodyPr vert="horz" lIns="91440" tIns="45720" rIns="91440" bIns="45720" rtlCol="0" anchor="ctr">
            <a:normAutofit fontScale="97500"/>
          </a:bodyPr>
          <a:lstStyle/>
          <a:p>
            <a:pPr marL="0" indent="0" algn="ctr" defTabSz="914400">
              <a:lnSpc>
                <a:spcPct val="100000"/>
              </a:lnSpc>
              <a:spcBef>
                <a:spcPct val="0"/>
              </a:spcBef>
              <a:buSzTx/>
              <a:buNone/>
              <a:defRPr/>
            </a:pPr>
            <a:r>
              <a:rPr lang="sk-SK" sz="2000" dirty="0" smtClean="0">
                <a:latin typeface="+mj-lt"/>
                <a:ea typeface="+mj-ea"/>
                <a:cs typeface="+mj-cs"/>
              </a:rPr>
              <a:t>1 fyzické </a:t>
            </a:r>
            <a:r>
              <a:rPr lang="en-US" sz="2000" dirty="0" smtClean="0">
                <a:latin typeface="+mj-lt"/>
                <a:ea typeface="+mj-ea"/>
                <a:cs typeface="+mj-cs"/>
              </a:rPr>
              <a:t>+</a:t>
            </a:r>
            <a:r>
              <a:rPr lang="sk-SK" sz="2000" dirty="0" smtClean="0">
                <a:latin typeface="+mj-lt"/>
                <a:ea typeface="+mj-ea"/>
                <a:cs typeface="+mj-cs"/>
              </a:rPr>
              <a:t> neobmedzený počet virtuálnych OSE</a:t>
            </a:r>
            <a:endParaRPr lang="sk-SK" sz="1400" dirty="0" smtClean="0">
              <a:latin typeface="+mj-lt"/>
              <a:ea typeface="+mj-ea"/>
              <a:cs typeface="+mj-cs"/>
            </a:endParaRPr>
          </a:p>
        </p:txBody>
      </p:sp>
      <p:grpSp>
        <p:nvGrpSpPr>
          <p:cNvPr id="2" name="Group 51"/>
          <p:cNvGrpSpPr/>
          <p:nvPr/>
        </p:nvGrpSpPr>
        <p:grpSpPr>
          <a:xfrm>
            <a:off x="833484" y="2833255"/>
            <a:ext cx="7433290" cy="2854762"/>
            <a:chOff x="1066006" y="2514600"/>
            <a:chExt cx="6934994" cy="2854762"/>
          </a:xfrm>
        </p:grpSpPr>
        <p:sp>
          <p:nvSpPr>
            <p:cNvPr id="15" name="TextBox 14"/>
            <p:cNvSpPr txBox="1"/>
            <p:nvPr/>
          </p:nvSpPr>
          <p:spPr>
            <a:xfrm>
              <a:off x="1066800" y="4800600"/>
              <a:ext cx="6934200" cy="568762"/>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sk-SK" smtClean="0">
                  <a:solidFill>
                    <a:schemeClr val="bg2"/>
                  </a:solidFill>
                </a:rPr>
                <a:t> </a:t>
              </a:r>
              <a:r>
                <a:rPr lang="sk-SK" sz="1400" smtClean="0">
                  <a:solidFill>
                    <a:schemeClr val="bg2"/>
                  </a:solidFill>
                </a:rPr>
                <a:t>Serverový hardvér</a:t>
              </a:r>
              <a:endParaRPr lang="sk-SK" smtClean="0">
                <a:solidFill>
                  <a:schemeClr val="bg2"/>
                </a:solidFill>
              </a:endParaRPr>
            </a:p>
            <a:p>
              <a:pPr algn="ctr"/>
              <a:endParaRPr lang="sk-SK" sz="1000">
                <a:solidFill>
                  <a:schemeClr val="bg2"/>
                </a:solidFill>
              </a:endParaRPr>
            </a:p>
          </p:txBody>
        </p:sp>
        <p:grpSp>
          <p:nvGrpSpPr>
            <p:cNvPr id="3" name="Group 20"/>
            <p:cNvGrpSpPr/>
            <p:nvPr/>
          </p:nvGrpSpPr>
          <p:grpSpPr>
            <a:xfrm>
              <a:off x="2362200" y="2514600"/>
              <a:ext cx="1066800" cy="1752600"/>
              <a:chOff x="6477000" y="3733800"/>
              <a:chExt cx="1066800" cy="1752600"/>
            </a:xfrm>
          </p:grpSpPr>
          <p:sp>
            <p:nvSpPr>
              <p:cNvPr id="17" name="Rectangle 16"/>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6553200" y="3886200"/>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18" name="TextBox 17"/>
              <p:cNvSpPr txBox="1"/>
              <p:nvPr/>
            </p:nvSpPr>
            <p:spPr>
              <a:xfrm>
                <a:off x="6553200" y="4369713"/>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19" name="TextBox 18"/>
              <p:cNvSpPr txBox="1"/>
              <p:nvPr/>
            </p:nvSpPr>
            <p:spPr>
              <a:xfrm>
                <a:off x="6579315" y="4876800"/>
                <a:ext cx="914400" cy="46839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100" kern="1000" smtClean="0">
                    <a:solidFill>
                      <a:schemeClr val="bg2"/>
                    </a:solidFill>
                  </a:rPr>
                  <a:t>Windows Server</a:t>
                </a:r>
                <a:endParaRPr lang="sk-SK" sz="1100" kern="1000">
                  <a:solidFill>
                    <a:schemeClr val="bg2"/>
                  </a:solidFill>
                </a:endParaRPr>
              </a:p>
            </p:txBody>
          </p:sp>
        </p:grpSp>
        <p:grpSp>
          <p:nvGrpSpPr>
            <p:cNvPr id="4" name="Group 21"/>
            <p:cNvGrpSpPr/>
            <p:nvPr/>
          </p:nvGrpSpPr>
          <p:grpSpPr>
            <a:xfrm>
              <a:off x="6781800" y="2514600"/>
              <a:ext cx="1066800" cy="1752600"/>
              <a:chOff x="6477000" y="3733800"/>
              <a:chExt cx="1066800" cy="1752600"/>
            </a:xfrm>
          </p:grpSpPr>
          <p:sp>
            <p:nvSpPr>
              <p:cNvPr id="23" name="Rectangle 22"/>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6553200" y="3886200"/>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24" name="TextBox 23"/>
              <p:cNvSpPr txBox="1"/>
              <p:nvPr/>
            </p:nvSpPr>
            <p:spPr>
              <a:xfrm>
                <a:off x="6553200" y="4369713"/>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25" name="TextBox 24"/>
              <p:cNvSpPr txBox="1"/>
              <p:nvPr/>
            </p:nvSpPr>
            <p:spPr>
              <a:xfrm>
                <a:off x="6553200" y="4876800"/>
                <a:ext cx="914400" cy="46839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100" kern="1000" smtClean="0">
                    <a:solidFill>
                      <a:schemeClr val="bg2"/>
                    </a:solidFill>
                  </a:rPr>
                  <a:t>Windows Server</a:t>
                </a:r>
                <a:endParaRPr lang="sk-SK" sz="1100" kern="1000">
                  <a:solidFill>
                    <a:schemeClr val="bg2"/>
                  </a:solidFill>
                </a:endParaRPr>
              </a:p>
            </p:txBody>
          </p:sp>
        </p:grpSp>
        <p:sp>
          <p:nvSpPr>
            <p:cNvPr id="27" name="TextBox 26"/>
            <p:cNvSpPr txBox="1"/>
            <p:nvPr/>
          </p:nvSpPr>
          <p:spPr>
            <a:xfrm>
              <a:off x="5991527" y="3505200"/>
              <a:ext cx="685800" cy="828973"/>
            </a:xfrm>
            <a:prstGeom prst="snip2SameRect">
              <a:avLst/>
            </a:prstGeom>
            <a:noFill/>
          </p:spPr>
          <p:txBody>
            <a:bodyPr wrap="square" rtlCol="0">
              <a:spAutoFit/>
            </a:bodyPr>
            <a:lstStyle/>
            <a:p>
              <a:r>
                <a:rPr lang="sk-SK" sz="4400" smtClean="0">
                  <a:solidFill>
                    <a:schemeClr val="bg2"/>
                  </a:solidFill>
                </a:rPr>
                <a:t>…</a:t>
              </a:r>
              <a:endParaRPr lang="sk-SK">
                <a:solidFill>
                  <a:schemeClr val="bg2"/>
                </a:solidFill>
              </a:endParaRPr>
            </a:p>
          </p:txBody>
        </p:sp>
        <p:grpSp>
          <p:nvGrpSpPr>
            <p:cNvPr id="5" name="Group 38"/>
            <p:cNvGrpSpPr/>
            <p:nvPr/>
          </p:nvGrpSpPr>
          <p:grpSpPr>
            <a:xfrm>
              <a:off x="1066006" y="2819400"/>
              <a:ext cx="1067594" cy="1677194"/>
              <a:chOff x="5790406" y="4038600"/>
              <a:chExt cx="1067594" cy="1677194"/>
            </a:xfrm>
          </p:grpSpPr>
          <p:sp>
            <p:nvSpPr>
              <p:cNvPr id="32" name="TextBox 31"/>
              <p:cNvSpPr txBox="1"/>
              <p:nvPr/>
            </p:nvSpPr>
            <p:spPr>
              <a:xfrm>
                <a:off x="5876104" y="4264090"/>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30" name="TextBox 29"/>
              <p:cNvSpPr txBox="1"/>
              <p:nvPr/>
            </p:nvSpPr>
            <p:spPr>
              <a:xfrm>
                <a:off x="5867400" y="4691623"/>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31" name="TextBox 30"/>
              <p:cNvSpPr txBox="1"/>
              <p:nvPr/>
            </p:nvSpPr>
            <p:spPr>
              <a:xfrm>
                <a:off x="5893515" y="5207913"/>
                <a:ext cx="914400" cy="46839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100" kern="1000" smtClean="0">
                    <a:solidFill>
                      <a:schemeClr val="bg2"/>
                    </a:solidFill>
                  </a:rPr>
                  <a:t>Windows Server</a:t>
                </a:r>
                <a:endParaRPr lang="sk-SK" sz="1100" kern="1000">
                  <a:solidFill>
                    <a:schemeClr val="bg2"/>
                  </a:solidFill>
                </a:endParaRPr>
              </a:p>
            </p:txBody>
          </p:sp>
          <p:cxnSp>
            <p:nvCxnSpPr>
              <p:cNvPr id="34" name="Straight Connector 33"/>
              <p:cNvCxnSpPr/>
              <p:nvPr/>
            </p:nvCxnSpPr>
            <p:spPr>
              <a:xfrm rot="5400000" flipH="1" flipV="1">
                <a:off x="4953000" y="4876800"/>
                <a:ext cx="16764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019005" y="4876006"/>
                <a:ext cx="16764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91200" y="4038600"/>
                <a:ext cx="1066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066800" y="4419600"/>
              <a:ext cx="6934200" cy="401479"/>
            </a:xfrm>
            <a:prstGeom prst="snip2SameRect">
              <a:avLst/>
            </a:prstGeom>
            <a:ln/>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sk-SK" smtClean="0">
                  <a:solidFill>
                    <a:schemeClr val="bg2"/>
                  </a:solidFill>
                </a:rPr>
                <a:t> </a:t>
              </a:r>
              <a:r>
                <a:rPr lang="sk-SK" sz="1400" smtClean="0">
                  <a:solidFill>
                    <a:schemeClr val="bg2"/>
                  </a:solidFill>
                </a:rPr>
                <a:t>Hypervisor</a:t>
              </a:r>
              <a:endParaRPr lang="sk-SK" smtClean="0">
                <a:solidFill>
                  <a:schemeClr val="bg2"/>
                </a:solidFill>
              </a:endParaRPr>
            </a:p>
          </p:txBody>
        </p:sp>
        <p:grpSp>
          <p:nvGrpSpPr>
            <p:cNvPr id="6" name="Group 41"/>
            <p:cNvGrpSpPr/>
            <p:nvPr/>
          </p:nvGrpSpPr>
          <p:grpSpPr>
            <a:xfrm>
              <a:off x="3581400" y="2514600"/>
              <a:ext cx="1066800" cy="1752600"/>
              <a:chOff x="6477000" y="3733800"/>
              <a:chExt cx="1066800" cy="1752600"/>
            </a:xfrm>
          </p:grpSpPr>
          <p:sp>
            <p:nvSpPr>
              <p:cNvPr id="43" name="Rectangle 42"/>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6553200" y="3886200"/>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44" name="TextBox 43"/>
              <p:cNvSpPr txBox="1"/>
              <p:nvPr/>
            </p:nvSpPr>
            <p:spPr>
              <a:xfrm>
                <a:off x="6553200" y="4369713"/>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45" name="TextBox 44"/>
              <p:cNvSpPr txBox="1"/>
              <p:nvPr/>
            </p:nvSpPr>
            <p:spPr>
              <a:xfrm>
                <a:off x="6579315" y="4876800"/>
                <a:ext cx="914400" cy="46839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100" kern="1000" smtClean="0">
                    <a:solidFill>
                      <a:schemeClr val="bg2"/>
                    </a:solidFill>
                  </a:rPr>
                  <a:t>Windows Server</a:t>
                </a:r>
                <a:endParaRPr lang="sk-SK" sz="1100" kern="1000">
                  <a:solidFill>
                    <a:schemeClr val="bg2"/>
                  </a:solidFill>
                </a:endParaRPr>
              </a:p>
            </p:txBody>
          </p:sp>
        </p:grpSp>
        <p:grpSp>
          <p:nvGrpSpPr>
            <p:cNvPr id="8" name="Group 46"/>
            <p:cNvGrpSpPr/>
            <p:nvPr/>
          </p:nvGrpSpPr>
          <p:grpSpPr>
            <a:xfrm>
              <a:off x="4800600" y="2514600"/>
              <a:ext cx="1066800" cy="1752600"/>
              <a:chOff x="6477000" y="3733800"/>
              <a:chExt cx="1066800" cy="1752600"/>
            </a:xfrm>
          </p:grpSpPr>
          <p:sp>
            <p:nvSpPr>
              <p:cNvPr id="48" name="Rectangle 47"/>
              <p:cNvSpPr/>
              <p:nvPr/>
            </p:nvSpPr>
            <p:spPr bwMode="auto">
              <a:xfrm>
                <a:off x="6477000" y="3733800"/>
                <a:ext cx="1066800" cy="1752600"/>
              </a:xfrm>
              <a:prstGeom prst="snip2SameRect">
                <a:avLst/>
              </a:prstGeom>
              <a:solidFill>
                <a:schemeClr val="accent4"/>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sk-SK" sz="2300" smtClean="0">
                  <a:solidFill>
                    <a:schemeClr val="bg2"/>
                  </a:solidFill>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6553200" y="3886200"/>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49" name="TextBox 48"/>
              <p:cNvSpPr txBox="1"/>
              <p:nvPr/>
            </p:nvSpPr>
            <p:spPr>
              <a:xfrm>
                <a:off x="6553200" y="4369713"/>
                <a:ext cx="914400" cy="468392"/>
              </a:xfrm>
              <a:prstGeom prst="snip2Same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k-SK" sz="1100" kern="1000" smtClean="0">
                    <a:solidFill>
                      <a:schemeClr val="bg2"/>
                    </a:solidFill>
                  </a:rPr>
                  <a:t>Aplikačný softvér</a:t>
                </a:r>
              </a:p>
            </p:txBody>
          </p:sp>
          <p:sp>
            <p:nvSpPr>
              <p:cNvPr id="50" name="TextBox 49"/>
              <p:cNvSpPr txBox="1"/>
              <p:nvPr/>
            </p:nvSpPr>
            <p:spPr>
              <a:xfrm>
                <a:off x="6579315" y="4876800"/>
                <a:ext cx="914400" cy="468392"/>
              </a:xfrm>
              <a:prstGeom prst="snip2Same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k-SK" sz="1100" kern="1000" smtClean="0">
                    <a:solidFill>
                      <a:schemeClr val="bg2"/>
                    </a:solidFill>
                  </a:rPr>
                  <a:t>Windows Server</a:t>
                </a:r>
                <a:endParaRPr lang="sk-SK" sz="1100" kern="1000">
                  <a:solidFill>
                    <a:schemeClr val="bg2"/>
                  </a:solidFill>
                </a:endParaRPr>
              </a:p>
            </p:txBody>
          </p:sp>
        </p:grpSp>
      </p:grpSp>
      <p:sp>
        <p:nvSpPr>
          <p:cNvPr id="37" name="TextBox 36"/>
          <p:cNvSpPr txBox="1"/>
          <p:nvPr/>
        </p:nvSpPr>
        <p:spPr>
          <a:xfrm>
            <a:off x="6071170" y="3471440"/>
            <a:ext cx="838200" cy="923330"/>
          </a:xfrm>
          <a:prstGeom prst="rect">
            <a:avLst/>
          </a:prstGeom>
          <a:noFill/>
        </p:spPr>
        <p:txBody>
          <a:bodyPr wrap="square" rtlCol="0">
            <a:spAutoFit/>
          </a:bodyPr>
          <a:lstStyle/>
          <a:p>
            <a:r>
              <a:rPr lang="sk-SK" sz="5400" dirty="0" smtClean="0">
                <a:solidFill>
                  <a:schemeClr val="bg1"/>
                </a:solidFill>
              </a:rPr>
              <a:t>∞</a:t>
            </a:r>
            <a:endParaRPr lang="sk-SK" sz="5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979"/>
            <a:ext cx="8389620" cy="914400"/>
          </a:xfrm>
        </p:spPr>
        <p:txBody>
          <a:bodyPr/>
          <a:lstStyle/>
          <a:p>
            <a:pPr algn="ctr"/>
            <a:r>
              <a:rPr smtClean="0"/>
              <a:t>Odpor</a:t>
            </a:r>
            <a:r>
              <a:rPr lang="sk-SK" dirty="0" smtClean="0"/>
              <a:t>úč</a:t>
            </a:r>
            <a:r>
              <a:rPr smtClean="0"/>
              <a:t>an</a:t>
            </a:r>
            <a:r>
              <a:rPr lang="sk-SK" dirty="0" smtClean="0"/>
              <a:t>á virtualizačná platforma </a:t>
            </a:r>
            <a:r>
              <a:rPr smtClean="0"/>
              <a:t>???</a:t>
            </a:r>
            <a:endParaRPr lang="en-US" dirty="0"/>
          </a:p>
        </p:txBody>
      </p:sp>
      <p:sp>
        <p:nvSpPr>
          <p:cNvPr id="3" name="Text Placeholder 2"/>
          <p:cNvSpPr>
            <a:spLocks noGrp="1"/>
          </p:cNvSpPr>
          <p:nvPr>
            <p:ph type="body" sz="quarter" idx="10"/>
          </p:nvPr>
        </p:nvSpPr>
        <p:spPr>
          <a:xfrm>
            <a:off x="228600" y="2263140"/>
            <a:ext cx="8743950" cy="1446550"/>
          </a:xfrm>
        </p:spPr>
        <p:txBody>
          <a:bodyPr/>
          <a:lstStyle/>
          <a:p>
            <a:pPr algn="ctr">
              <a:buNone/>
            </a:pPr>
            <a:r>
              <a:rPr lang="en-US" sz="4000" dirty="0" smtClean="0">
                <a:effectLst>
                  <a:outerShdw blurRad="38100" dist="38100" dir="2700000" algn="tl">
                    <a:srgbClr val="000000">
                      <a:alpha val="43137"/>
                    </a:srgbClr>
                  </a:outerShdw>
                </a:effectLst>
              </a:rPr>
              <a:t>Windows Server 2008 with Hyper-V </a:t>
            </a:r>
          </a:p>
          <a:p>
            <a:pPr algn="ctr">
              <a:buNone/>
            </a:pPr>
            <a:r>
              <a:rPr lang="en-US" sz="4000" u="sng" dirty="0" smtClean="0">
                <a:effectLst>
                  <a:outerShdw blurRad="38100" dist="38100" dir="2700000" algn="tl">
                    <a:srgbClr val="000000">
                      <a:alpha val="43137"/>
                    </a:srgbClr>
                  </a:outerShdw>
                </a:effectLst>
              </a:rPr>
              <a:t>Datacenter</a:t>
            </a:r>
            <a:r>
              <a:rPr lang="en-US" sz="4000" dirty="0" smtClean="0">
                <a:effectLst>
                  <a:outerShdw blurRad="38100" dist="38100" dir="2700000" algn="tl">
                    <a:srgbClr val="000000">
                      <a:alpha val="43137"/>
                    </a:srgbClr>
                  </a:outerShdw>
                </a:effectLst>
              </a:rPr>
              <a:t> </a:t>
            </a:r>
            <a:r>
              <a:rPr lang="en-US" sz="4000" u="sng" dirty="0" smtClean="0">
                <a:effectLst>
                  <a:outerShdw blurRad="38100" dist="38100" dir="2700000" algn="tl">
                    <a:srgbClr val="000000">
                      <a:alpha val="43137"/>
                    </a:srgbClr>
                  </a:outerShdw>
                </a:effectLst>
              </a:rPr>
              <a:t>Edition</a:t>
            </a:r>
            <a:endParaRPr lang="en-US" sz="4000" u="sng"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979"/>
            <a:ext cx="8389620" cy="914400"/>
          </a:xfrm>
        </p:spPr>
        <p:txBody>
          <a:bodyPr/>
          <a:lstStyle/>
          <a:p>
            <a:r>
              <a:rPr smtClean="0"/>
              <a:t>Virtualiz</a:t>
            </a:r>
            <a:r>
              <a:rPr lang="sk-SK" dirty="0" smtClean="0"/>
              <a:t>ácia </a:t>
            </a:r>
            <a:r>
              <a:rPr lang="en-US" dirty="0" smtClean="0"/>
              <a:t>–</a:t>
            </a:r>
            <a:r>
              <a:rPr smtClean="0"/>
              <a:t> MS SK </a:t>
            </a:r>
            <a:r>
              <a:rPr lang="sk-SK" dirty="0" smtClean="0"/>
              <a:t>FY</a:t>
            </a:r>
            <a:r>
              <a:rPr smtClean="0"/>
              <a:t>09</a:t>
            </a:r>
            <a:endParaRPr lang="en-US" dirty="0"/>
          </a:p>
        </p:txBody>
      </p:sp>
      <p:sp>
        <p:nvSpPr>
          <p:cNvPr id="3" name="Text Placeholder 2"/>
          <p:cNvSpPr>
            <a:spLocks noGrp="1"/>
          </p:cNvSpPr>
          <p:nvPr>
            <p:ph type="body" sz="quarter" idx="10"/>
          </p:nvPr>
        </p:nvSpPr>
        <p:spPr>
          <a:xfrm>
            <a:off x="228600" y="2263140"/>
            <a:ext cx="8743950" cy="1766637"/>
          </a:xfrm>
        </p:spPr>
        <p:txBody>
          <a:bodyPr/>
          <a:lstStyle/>
          <a:p>
            <a:r>
              <a:rPr lang="sk-SK" sz="3200" dirty="0" smtClean="0">
                <a:effectLst>
                  <a:outerShdw blurRad="38100" dist="38100" dir="2700000" algn="tl">
                    <a:srgbClr val="000000">
                      <a:alpha val="43137"/>
                    </a:srgbClr>
                  </a:outerShdw>
                </a:effectLst>
              </a:rPr>
              <a:t>Prípadové štúdie, referencie – </a:t>
            </a:r>
            <a:r>
              <a:rPr lang="en-US" sz="3200" dirty="0" smtClean="0">
                <a:effectLst>
                  <a:outerShdw blurRad="38100" dist="38100" dir="2700000" algn="tl">
                    <a:srgbClr val="000000">
                      <a:alpha val="43137"/>
                    </a:srgbClr>
                  </a:outerShdw>
                </a:effectLst>
              </a:rPr>
              <a:t>MS </a:t>
            </a:r>
            <a:r>
              <a:rPr lang="sk-SK" sz="3200" dirty="0" smtClean="0">
                <a:effectLst>
                  <a:outerShdw blurRad="38100" dist="38100" dir="2700000" algn="tl">
                    <a:srgbClr val="000000">
                      <a:alpha val="43137"/>
                    </a:srgbClr>
                  </a:outerShdw>
                </a:effectLst>
              </a:rPr>
              <a:t>podpora</a:t>
            </a:r>
          </a:p>
          <a:p>
            <a:r>
              <a:rPr lang="sk-SK" sz="3200" dirty="0" smtClean="0">
                <a:effectLst>
                  <a:outerShdw blurRad="38100" dist="38100" dir="2700000" algn="tl">
                    <a:srgbClr val="000000">
                      <a:alpha val="43137"/>
                    </a:srgbClr>
                  </a:outerShdw>
                </a:effectLst>
              </a:rPr>
              <a:t>Partnerské podujatia – </a:t>
            </a:r>
            <a:r>
              <a:rPr lang="en-US" sz="3200" dirty="0" smtClean="0">
                <a:effectLst>
                  <a:outerShdw blurRad="38100" dist="38100" dir="2700000" algn="tl">
                    <a:srgbClr val="000000">
                      <a:alpha val="43137"/>
                    </a:srgbClr>
                  </a:outerShdw>
                </a:effectLst>
              </a:rPr>
              <a:t>MS </a:t>
            </a:r>
            <a:r>
              <a:rPr lang="sk-SK" sz="3200" dirty="0" smtClean="0">
                <a:effectLst>
                  <a:outerShdw blurRad="38100" dist="38100" dir="2700000" algn="tl">
                    <a:srgbClr val="000000">
                      <a:alpha val="43137"/>
                    </a:srgbClr>
                  </a:outerShdw>
                </a:effectLst>
              </a:rPr>
              <a:t>co-sponsoring</a:t>
            </a:r>
            <a:endParaRPr lang="en-US" sz="3200" dirty="0" smtClean="0">
              <a:effectLst>
                <a:outerShdw blurRad="38100" dist="38100" dir="2700000" algn="tl">
                  <a:srgbClr val="000000">
                    <a:alpha val="43137"/>
                  </a:srgbClr>
                </a:outerShdw>
              </a:effectLst>
            </a:endParaRPr>
          </a:p>
          <a:p>
            <a:r>
              <a:rPr lang="sk-SK" sz="3200" dirty="0" smtClean="0">
                <a:effectLst>
                  <a:outerShdw blurRad="38100" dist="38100" dir="2700000" algn="tl">
                    <a:srgbClr val="000000">
                      <a:alpha val="43137"/>
                    </a:srgbClr>
                  </a:outerShdw>
                </a:effectLst>
              </a:rPr>
              <a:t>Školenia</a:t>
            </a:r>
            <a:r>
              <a:rPr lang="en-US" sz="3200" dirty="0" smtClean="0">
                <a:effectLst>
                  <a:outerShdw blurRad="38100" dist="38100" dir="2700000" algn="tl">
                    <a:srgbClr val="000000">
                      <a:alpha val="43137"/>
                    </a:srgbClr>
                  </a:outerShdw>
                </a:effectLst>
              </a:rPr>
              <a:t> pre partnerov</a:t>
            </a:r>
            <a:r>
              <a:rPr lang="sk-SK"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t>
            </a:r>
            <a:r>
              <a:rPr lang="en-US" sz="2800" dirty="0" err="1" smtClean="0">
                <a:effectLst>
                  <a:outerShdw blurRad="38100" dist="38100" dir="2700000" algn="tl">
                    <a:srgbClr val="000000">
                      <a:alpha val="43137"/>
                    </a:srgbClr>
                  </a:outerShdw>
                </a:effectLst>
              </a:rPr>
              <a:t>semin</a:t>
            </a:r>
            <a:r>
              <a:rPr lang="sk-SK" sz="2800" dirty="0" smtClean="0">
                <a:effectLst>
                  <a:outerShdw blurRad="38100" dist="38100" dir="2700000" algn="tl">
                    <a:srgbClr val="000000">
                      <a:alpha val="43137"/>
                    </a:srgbClr>
                  </a:outerShdw>
                </a:effectLst>
              </a:rPr>
              <a:t>áre, HOLy</a:t>
            </a:r>
            <a:r>
              <a:rPr lang="en-US" sz="2800" dirty="0" smtClean="0">
                <a:effectLst>
                  <a:outerShdw blurRad="38100" dist="38100" dir="2700000" algn="tl">
                    <a:srgbClr val="000000">
                      <a:alpha val="43137"/>
                    </a:srgbClr>
                  </a:outerShdw>
                </a:effectLst>
              </a:rPr>
              <a:t>, certif.)</a:t>
            </a:r>
            <a:endParaRPr lang="sk-SK" sz="2800" dirty="0" smtClean="0">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914400"/>
          </a:xfrm>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2008 -Virtualization</a:t>
            </a:r>
          </a:p>
          <a:p>
            <a:r>
              <a:rPr lang="sk-SK" dirty="0" smtClean="0"/>
              <a:t>SQL Server 2008</a:t>
            </a:r>
            <a:endParaRPr lang="en-US" dirty="0" smtClean="0"/>
          </a:p>
          <a:p>
            <a:r>
              <a:rPr lang="en-US" dirty="0" err="1" smtClean="0"/>
              <a:t>DevTools</a:t>
            </a:r>
            <a:endParaRPr lang="en-US" dirty="0" smtClean="0"/>
          </a:p>
          <a:p>
            <a:r>
              <a:rPr lang="en-US" dirty="0" smtClean="0"/>
              <a:t>BizTalk</a:t>
            </a:r>
          </a:p>
          <a:p>
            <a:r>
              <a:rPr lang="en-US" dirty="0" smtClean="0"/>
              <a:t>SBS / EBS 2008</a:t>
            </a:r>
            <a:r>
              <a:rPr lang="sk-SK" dirty="0" smtClean="0"/>
              <a:t> </a:t>
            </a:r>
            <a:endParaRPr lang="en-US" dirty="0" smtClean="0"/>
          </a:p>
          <a:p>
            <a:r>
              <a:rPr lang="sk-SK" dirty="0" smtClean="0"/>
              <a:t>System Center </a:t>
            </a:r>
            <a:r>
              <a:rPr lang="en-US" dirty="0" smtClean="0"/>
              <a:t>– management</a:t>
            </a:r>
          </a:p>
          <a:p>
            <a:r>
              <a:rPr lang="en-US" dirty="0" smtClean="0"/>
              <a:t>Security</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17</a:t>
            </a:fld>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Rectangle 59"/>
          <p:cNvSpPr/>
          <p:nvPr/>
        </p:nvSpPr>
        <p:spPr bwMode="auto">
          <a:xfrm flipV="1">
            <a:off x="0" y="200722"/>
            <a:ext cx="9144000" cy="6657278"/>
          </a:xfrm>
          <a:prstGeom prst="rect">
            <a:avLst/>
          </a:prstGeom>
          <a:gradFill>
            <a:gsLst>
              <a:gs pos="100000">
                <a:srgbClr val="000000">
                  <a:alpha val="0"/>
                </a:srgbClr>
              </a:gs>
              <a:gs pos="0">
                <a:srgbClr val="000000"/>
              </a:gs>
              <a:gs pos="71000">
                <a:srgbClr val="027AAA"/>
              </a:gs>
              <a:gs pos="100000">
                <a:srgbClr val="F9A75E">
                  <a:shade val="100000"/>
                  <a:satMod val="115000"/>
                  <a:alpha val="0"/>
                </a:srgbClr>
              </a:gs>
            </a:gsLst>
            <a:lin ang="5400000" scaled="1"/>
          </a:gradFill>
          <a:ln w="25400"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28" charset="0"/>
              <a:ea typeface="+mn-ea"/>
              <a:cs typeface="+mn-cs"/>
            </a:endParaRPr>
          </a:p>
        </p:txBody>
      </p:sp>
      <p:sp>
        <p:nvSpPr>
          <p:cNvPr id="63" name="Rounded Rectangle 62"/>
          <p:cNvSpPr/>
          <p:nvPr/>
        </p:nvSpPr>
        <p:spPr bwMode="auto">
          <a:xfrm>
            <a:off x="3905250" y="4868882"/>
            <a:ext cx="5057775" cy="950027"/>
          </a:xfrm>
          <a:prstGeom prst="roundRect">
            <a:avLst>
              <a:gd name="adj" fmla="val 39412"/>
            </a:avLst>
          </a:prstGeom>
          <a:gradFill rotWithShape="1">
            <a:gsLst>
              <a:gs pos="0">
                <a:srgbClr val="000000">
                  <a:lumMod val="50000"/>
                  <a:lumOff val="50000"/>
                </a:srgbClr>
              </a:gs>
              <a:gs pos="50000">
                <a:srgbClr val="000000">
                  <a:lumMod val="50000"/>
                  <a:lumOff val="50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2" name="Group 75"/>
          <p:cNvGrpSpPr/>
          <p:nvPr/>
        </p:nvGrpSpPr>
        <p:grpSpPr>
          <a:xfrm>
            <a:off x="4939416" y="3254407"/>
            <a:ext cx="3068417" cy="857252"/>
            <a:chOff x="4964816" y="3540157"/>
            <a:chExt cx="3068417" cy="857252"/>
          </a:xfrm>
        </p:grpSpPr>
        <p:cxnSp>
          <p:nvCxnSpPr>
            <p:cNvPr id="65" name="Straight Connector 64"/>
            <p:cNvCxnSpPr/>
            <p:nvPr/>
          </p:nvCxnSpPr>
          <p:spPr bwMode="auto">
            <a:xfrm flipV="1">
              <a:off x="6580770" y="3540157"/>
              <a:ext cx="1145893" cy="810227"/>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66" name="Straight Connector 65"/>
            <p:cNvCxnSpPr/>
            <p:nvPr/>
          </p:nvCxnSpPr>
          <p:spPr bwMode="auto">
            <a:xfrm rot="10800000">
              <a:off x="5153026" y="3597276"/>
              <a:ext cx="1313445" cy="762635"/>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67" name="Straight Connector 66"/>
            <p:cNvCxnSpPr/>
            <p:nvPr/>
          </p:nvCxnSpPr>
          <p:spPr bwMode="auto">
            <a:xfrm rot="10800000">
              <a:off x="4964816" y="4212212"/>
              <a:ext cx="1342662" cy="185197"/>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68" name="Straight Connector 67"/>
            <p:cNvCxnSpPr/>
            <p:nvPr/>
          </p:nvCxnSpPr>
          <p:spPr bwMode="auto">
            <a:xfrm rot="10800000" flipV="1">
              <a:off x="6621124" y="4248061"/>
              <a:ext cx="1412109" cy="115748"/>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69" name="Straight Connector 68"/>
            <p:cNvCxnSpPr/>
            <p:nvPr/>
          </p:nvCxnSpPr>
          <p:spPr bwMode="auto">
            <a:xfrm rot="5400000" flipH="1" flipV="1">
              <a:off x="6321428" y="3913925"/>
              <a:ext cx="571499" cy="304796"/>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70" name="Straight Connector 69"/>
            <p:cNvCxnSpPr/>
            <p:nvPr/>
          </p:nvCxnSpPr>
          <p:spPr bwMode="auto">
            <a:xfrm rot="16200000" flipH="1">
              <a:off x="6045205" y="3913927"/>
              <a:ext cx="571499" cy="304796"/>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grpSp>
      <p:pic>
        <p:nvPicPr>
          <p:cNvPr id="71" name="Picture 6" descr="C:\Users\marklin\Documents\Presentation_goodies\Shapes and Graphics\Box\Rectangle\dark rounded rectangle.png"/>
          <p:cNvPicPr>
            <a:picLocks noChangeAspect="1" noChangeArrowheads="1"/>
          </p:cNvPicPr>
          <p:nvPr/>
        </p:nvPicPr>
        <p:blipFill>
          <a:blip r:embed="rId3">
            <a:duotone>
              <a:srgbClr val="3497AE">
                <a:shade val="45000"/>
                <a:satMod val="135000"/>
              </a:srgbClr>
              <a:prstClr val="white"/>
            </a:duotone>
            <a:lum bright="-49000" contrast="-12000"/>
          </a:blip>
          <a:srcRect/>
          <a:stretch>
            <a:fillRect/>
          </a:stretch>
        </p:blipFill>
        <p:spPr bwMode="auto">
          <a:xfrm rot="5400000">
            <a:off x="3671042" y="884134"/>
            <a:ext cx="5488214" cy="5842000"/>
          </a:xfrm>
          <a:prstGeom prst="rect">
            <a:avLst/>
          </a:prstGeom>
          <a:noFill/>
        </p:spPr>
      </p:pic>
      <p:pic>
        <p:nvPicPr>
          <p:cNvPr id="72" name="Picture 4"/>
          <p:cNvPicPr>
            <a:picLocks noChangeAspect="1" noChangeArrowheads="1"/>
          </p:cNvPicPr>
          <p:nvPr/>
        </p:nvPicPr>
        <p:blipFill>
          <a:blip r:embed="rId4"/>
          <a:srcRect b="47961"/>
          <a:stretch>
            <a:fillRect/>
          </a:stretch>
        </p:blipFill>
        <p:spPr bwMode="auto">
          <a:xfrm>
            <a:off x="3869172" y="1987550"/>
            <a:ext cx="5154178" cy="2255743"/>
          </a:xfrm>
          <a:prstGeom prst="rect">
            <a:avLst/>
          </a:prstGeom>
          <a:noFill/>
          <a:ln w="9525">
            <a:noFill/>
            <a:miter lim="800000"/>
            <a:headEnd/>
            <a:tailEnd/>
          </a:ln>
          <a:effectLst>
            <a:softEdge rad="127000"/>
          </a:effectLst>
        </p:spPr>
      </p:pic>
      <p:grpSp>
        <p:nvGrpSpPr>
          <p:cNvPr id="3" name="Group 69"/>
          <p:cNvGrpSpPr/>
          <p:nvPr/>
        </p:nvGrpSpPr>
        <p:grpSpPr>
          <a:xfrm>
            <a:off x="252185" y="3797300"/>
            <a:ext cx="3524128" cy="830488"/>
            <a:chOff x="14750" y="2891029"/>
            <a:chExt cx="3581398" cy="990600"/>
          </a:xfrm>
        </p:grpSpPr>
        <p:sp>
          <p:nvSpPr>
            <p:cNvPr id="74" name="Rounded Rectangle 73"/>
            <p:cNvSpPr/>
            <p:nvPr/>
          </p:nvSpPr>
          <p:spPr bwMode="auto">
            <a:xfrm>
              <a:off x="14750" y="2891029"/>
              <a:ext cx="3581398" cy="990600"/>
            </a:xfrm>
            <a:prstGeom prst="roundRect">
              <a:avLst>
                <a:gd name="adj" fmla="val 14018"/>
              </a:avLst>
            </a:prstGeom>
            <a:gradFill>
              <a:gsLst>
                <a:gs pos="0">
                  <a:srgbClr val="AAE6EC">
                    <a:alpha val="36000"/>
                  </a:srgbClr>
                </a:gs>
                <a:gs pos="50000">
                  <a:srgbClr val="A9B9ED">
                    <a:alpha val="25000"/>
                  </a:srgbClr>
                </a:gs>
              </a:gsLst>
              <a:path path="circle">
                <a:fillToRect l="100000" t="100000"/>
              </a:path>
            </a:gra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vert="horz" wrap="square" lIns="91440" tIns="45720" rIns="91440" bIns="45720" numCol="1" anchor="t" anchorCtr="0" compatLnSpc="1">
              <a:prstTxWarp prst="textNoShape">
                <a:avLst/>
              </a:prstTxWarp>
            </a:bodyPr>
            <a:lstStyle/>
            <a:p>
              <a:pPr algn="l" rtl="0" fontAlgn="base">
                <a:spcBef>
                  <a:spcPct val="0"/>
                </a:spcBef>
                <a:spcAft>
                  <a:spcPct val="0"/>
                </a:spcAft>
                <a:defRPr/>
              </a:pPr>
              <a:endParaRPr lang="en-US" kern="1200" dirty="0">
                <a:solidFill>
                  <a:srgbClr val="FFFFFF"/>
                </a:solidFill>
                <a:latin typeface="Arial" charset="0"/>
                <a:ea typeface="+mn-ea"/>
                <a:cs typeface="+mn-cs"/>
              </a:endParaRPr>
            </a:p>
          </p:txBody>
        </p:sp>
        <p:sp>
          <p:nvSpPr>
            <p:cNvPr id="75" name="Rectangle 833615"/>
            <p:cNvSpPr>
              <a:spLocks noChangeArrowheads="1"/>
            </p:cNvSpPr>
            <p:nvPr/>
          </p:nvSpPr>
          <p:spPr bwMode="auto">
            <a:xfrm>
              <a:off x="57367" y="3134306"/>
              <a:ext cx="3260162" cy="528643"/>
            </a:xfrm>
            <a:prstGeom prst="rect">
              <a:avLst/>
            </a:prstGeom>
            <a:noFill/>
            <a:ln w="9525">
              <a:noFill/>
              <a:miter lim="800000"/>
              <a:headEnd/>
              <a:tailEnd/>
            </a:ln>
          </p:spPr>
          <p:txBody>
            <a:bodyPr wrap="square">
              <a:spAutoFit/>
            </a:bodyPr>
            <a:lstStyle/>
            <a:p>
              <a:pPr algn="l" rtl="0" fontAlgn="base">
                <a:lnSpc>
                  <a:spcPct val="95000"/>
                </a:lnSpc>
                <a:spcBef>
                  <a:spcPct val="0"/>
                </a:spcBef>
                <a:spcAft>
                  <a:spcPct val="0"/>
                </a:spcAft>
                <a:defRPr/>
              </a:pPr>
              <a:r>
                <a:rPr lang="en-US" altLang="zh-CN" sz="2400" b="1" i="1"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Dynamic Development</a:t>
              </a:r>
            </a:p>
          </p:txBody>
        </p:sp>
      </p:grpSp>
      <p:grpSp>
        <p:nvGrpSpPr>
          <p:cNvPr id="4" name="Group 67"/>
          <p:cNvGrpSpPr/>
          <p:nvPr/>
        </p:nvGrpSpPr>
        <p:grpSpPr>
          <a:xfrm>
            <a:off x="255030" y="2795814"/>
            <a:ext cx="3524128" cy="830488"/>
            <a:chOff x="0" y="4110229"/>
            <a:chExt cx="3581398" cy="990600"/>
          </a:xfrm>
        </p:grpSpPr>
        <p:sp>
          <p:nvSpPr>
            <p:cNvPr id="77" name="Rounded Rectangle 76"/>
            <p:cNvSpPr/>
            <p:nvPr/>
          </p:nvSpPr>
          <p:spPr bwMode="auto">
            <a:xfrm>
              <a:off x="0" y="4110229"/>
              <a:ext cx="3581398" cy="990600"/>
            </a:xfrm>
            <a:prstGeom prst="roundRect">
              <a:avLst>
                <a:gd name="adj" fmla="val 14018"/>
              </a:avLst>
            </a:prstGeom>
            <a:gradFill>
              <a:gsLst>
                <a:gs pos="0">
                  <a:srgbClr val="AAE6EC">
                    <a:alpha val="36000"/>
                  </a:srgbClr>
                </a:gs>
                <a:gs pos="50000">
                  <a:srgbClr val="A9B9ED">
                    <a:alpha val="25000"/>
                  </a:srgbClr>
                </a:gs>
              </a:gsLst>
              <a:path path="circle">
                <a:fillToRect l="100000" t="100000"/>
              </a:path>
            </a:gra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vert="horz" wrap="square" lIns="91440" tIns="45720" rIns="91440" bIns="45720" numCol="1" anchor="t" anchorCtr="0" compatLnSpc="1">
              <a:prstTxWarp prst="textNoShape">
                <a:avLst/>
              </a:prstTxWarp>
            </a:bodyPr>
            <a:lstStyle/>
            <a:p>
              <a:pPr algn="l" rtl="0" fontAlgn="base">
                <a:spcBef>
                  <a:spcPct val="0"/>
                </a:spcBef>
                <a:spcAft>
                  <a:spcPct val="0"/>
                </a:spcAft>
                <a:defRPr/>
              </a:pPr>
              <a:endParaRPr lang="en-US" kern="1200" dirty="0">
                <a:solidFill>
                  <a:srgbClr val="FFFFFF"/>
                </a:solidFill>
                <a:latin typeface="Arial" charset="0"/>
                <a:ea typeface="+mn-ea"/>
                <a:cs typeface="+mn-cs"/>
              </a:endParaRPr>
            </a:p>
          </p:txBody>
        </p:sp>
        <p:sp>
          <p:nvSpPr>
            <p:cNvPr id="78" name="TextBox 833617"/>
            <p:cNvSpPr txBox="1">
              <a:spLocks noChangeArrowheads="1"/>
            </p:cNvSpPr>
            <p:nvPr/>
          </p:nvSpPr>
          <p:spPr bwMode="auto">
            <a:xfrm>
              <a:off x="72598" y="4353633"/>
              <a:ext cx="2713445" cy="528643"/>
            </a:xfrm>
            <a:prstGeom prst="rect">
              <a:avLst/>
            </a:prstGeom>
            <a:noFill/>
            <a:ln w="9525">
              <a:noFill/>
              <a:miter lim="800000"/>
              <a:headEnd/>
              <a:tailEnd/>
            </a:ln>
          </p:spPr>
          <p:txBody>
            <a:bodyPr>
              <a:spAutoFit/>
            </a:bodyPr>
            <a:lstStyle/>
            <a:p>
              <a:pPr algn="l" rtl="0" fontAlgn="base">
                <a:lnSpc>
                  <a:spcPct val="95000"/>
                </a:lnSpc>
                <a:spcBef>
                  <a:spcPct val="10000"/>
                </a:spcBef>
                <a:spcAft>
                  <a:spcPct val="0"/>
                </a:spcAft>
                <a:defRPr/>
              </a:pPr>
              <a:r>
                <a:rPr lang="en-US" altLang="zh-CN" sz="2400" b="1" i="1"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Beyond Relational</a:t>
              </a:r>
            </a:p>
          </p:txBody>
        </p:sp>
      </p:grpSp>
      <p:grpSp>
        <p:nvGrpSpPr>
          <p:cNvPr id="5" name="Group 61"/>
          <p:cNvGrpSpPr/>
          <p:nvPr/>
        </p:nvGrpSpPr>
        <p:grpSpPr>
          <a:xfrm>
            <a:off x="-185505" y="4813300"/>
            <a:ext cx="3963633" cy="830488"/>
            <a:chOff x="-376662" y="5392929"/>
            <a:chExt cx="4028032" cy="990600"/>
          </a:xfrm>
        </p:grpSpPr>
        <p:sp>
          <p:nvSpPr>
            <p:cNvPr id="80" name="Rounded Rectangle 79"/>
            <p:cNvSpPr/>
            <p:nvPr/>
          </p:nvSpPr>
          <p:spPr bwMode="auto">
            <a:xfrm>
              <a:off x="69972" y="5392929"/>
              <a:ext cx="3581398" cy="990600"/>
            </a:xfrm>
            <a:prstGeom prst="roundRect">
              <a:avLst>
                <a:gd name="adj" fmla="val 14018"/>
              </a:avLst>
            </a:prstGeom>
            <a:gradFill>
              <a:gsLst>
                <a:gs pos="0">
                  <a:srgbClr val="AAE6EC">
                    <a:alpha val="36000"/>
                  </a:srgbClr>
                </a:gs>
                <a:gs pos="50000">
                  <a:srgbClr val="A9B9ED">
                    <a:alpha val="25000"/>
                  </a:srgbClr>
                </a:gs>
              </a:gsLst>
              <a:path path="circle">
                <a:fillToRect l="100000" t="100000"/>
              </a:path>
            </a:gra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vert="horz" wrap="square" lIns="91440" tIns="45720" rIns="91440" bIns="45720" numCol="1" anchor="t" anchorCtr="0" compatLnSpc="1">
              <a:prstTxWarp prst="textNoShape">
                <a:avLst/>
              </a:prstTxWarp>
            </a:bodyPr>
            <a:lstStyle/>
            <a:p>
              <a:pPr algn="l" rtl="0" fontAlgn="base">
                <a:spcBef>
                  <a:spcPct val="0"/>
                </a:spcBef>
                <a:spcAft>
                  <a:spcPct val="0"/>
                </a:spcAft>
                <a:defRPr/>
              </a:pPr>
              <a:endParaRPr lang="en-US" kern="1200" dirty="0">
                <a:solidFill>
                  <a:srgbClr val="FFFFFF"/>
                </a:solidFill>
                <a:latin typeface="Arial" charset="0"/>
                <a:ea typeface="+mn-ea"/>
                <a:cs typeface="+mn-cs"/>
              </a:endParaRPr>
            </a:p>
          </p:txBody>
        </p:sp>
        <p:sp>
          <p:nvSpPr>
            <p:cNvPr id="81" name="TextBox 833617"/>
            <p:cNvSpPr txBox="1">
              <a:spLocks noChangeArrowheads="1"/>
            </p:cNvSpPr>
            <p:nvPr/>
          </p:nvSpPr>
          <p:spPr bwMode="auto">
            <a:xfrm>
              <a:off x="-376662" y="5621184"/>
              <a:ext cx="3442172" cy="528643"/>
            </a:xfrm>
            <a:prstGeom prst="rect">
              <a:avLst/>
            </a:prstGeom>
            <a:noFill/>
            <a:ln w="9525">
              <a:noFill/>
              <a:miter lim="800000"/>
              <a:headEnd/>
              <a:tailEnd/>
            </a:ln>
          </p:spPr>
          <p:txBody>
            <a:bodyPr wrap="square">
              <a:spAutoFit/>
            </a:bodyPr>
            <a:lstStyle/>
            <a:p>
              <a:pPr algn="ctr" rtl="0" fontAlgn="base">
                <a:lnSpc>
                  <a:spcPct val="95000"/>
                </a:lnSpc>
                <a:spcBef>
                  <a:spcPct val="10000"/>
                </a:spcBef>
                <a:spcAft>
                  <a:spcPct val="0"/>
                </a:spcAft>
                <a:defRPr/>
              </a:pPr>
              <a:r>
                <a:rPr lang="en-US" altLang="zh-CN" sz="2400" b="1" i="1"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Pervasive Insight</a:t>
              </a:r>
            </a:p>
          </p:txBody>
        </p:sp>
      </p:grpSp>
      <p:grpSp>
        <p:nvGrpSpPr>
          <p:cNvPr id="6" name="Group 71"/>
          <p:cNvGrpSpPr/>
          <p:nvPr/>
        </p:nvGrpSpPr>
        <p:grpSpPr>
          <a:xfrm>
            <a:off x="266700" y="1765300"/>
            <a:ext cx="3524128" cy="830488"/>
            <a:chOff x="0" y="1536700"/>
            <a:chExt cx="3524128" cy="830488"/>
          </a:xfrm>
        </p:grpSpPr>
        <p:sp>
          <p:nvSpPr>
            <p:cNvPr id="83" name="Rounded Rectangle 82"/>
            <p:cNvSpPr/>
            <p:nvPr/>
          </p:nvSpPr>
          <p:spPr bwMode="auto">
            <a:xfrm>
              <a:off x="0" y="1536700"/>
              <a:ext cx="3524128" cy="830488"/>
            </a:xfrm>
            <a:prstGeom prst="roundRect">
              <a:avLst>
                <a:gd name="adj" fmla="val 14018"/>
              </a:avLst>
            </a:prstGeom>
            <a:gradFill>
              <a:gsLst>
                <a:gs pos="0">
                  <a:srgbClr val="AAE6EC">
                    <a:alpha val="36000"/>
                  </a:srgbClr>
                </a:gs>
                <a:gs pos="50000">
                  <a:srgbClr val="A9B9ED">
                    <a:alpha val="25000"/>
                  </a:srgbClr>
                </a:gs>
              </a:gsLst>
              <a:path path="circle">
                <a:fillToRect l="100000" t="100000"/>
              </a:path>
            </a:gradFill>
            <a:ln w="0">
              <a:solidFill>
                <a:srgbClr val="B2B2B2"/>
              </a:solid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vert="horz" wrap="square" lIns="91440" tIns="45720" rIns="91440" bIns="45720" numCol="1" anchor="t" anchorCtr="0" compatLnSpc="1">
              <a:prstTxWarp prst="textNoShape">
                <a:avLst/>
              </a:prstTxWarp>
            </a:bodyPr>
            <a:lstStyle/>
            <a:p>
              <a:pPr algn="l" rtl="0" fontAlgn="base">
                <a:spcBef>
                  <a:spcPct val="0"/>
                </a:spcBef>
                <a:spcAft>
                  <a:spcPct val="0"/>
                </a:spcAft>
                <a:defRPr/>
              </a:pPr>
              <a:endParaRPr lang="en-US" kern="1200" dirty="0">
                <a:solidFill>
                  <a:srgbClr val="FFFFFF"/>
                </a:solidFill>
                <a:latin typeface="Arial" charset="0"/>
                <a:ea typeface="+mn-ea"/>
                <a:cs typeface="+mn-cs"/>
              </a:endParaRPr>
            </a:p>
          </p:txBody>
        </p:sp>
        <p:sp>
          <p:nvSpPr>
            <p:cNvPr id="84" name="Rectangle 833615"/>
            <p:cNvSpPr>
              <a:spLocks noChangeArrowheads="1"/>
            </p:cNvSpPr>
            <p:nvPr/>
          </p:nvSpPr>
          <p:spPr bwMode="auto">
            <a:xfrm>
              <a:off x="44952" y="1730345"/>
              <a:ext cx="3434224" cy="443198"/>
            </a:xfrm>
            <a:prstGeom prst="rect">
              <a:avLst/>
            </a:prstGeom>
            <a:noFill/>
            <a:ln w="9525">
              <a:noFill/>
              <a:miter lim="800000"/>
              <a:headEnd/>
              <a:tailEnd/>
            </a:ln>
          </p:spPr>
          <p:txBody>
            <a:bodyPr wrap="square">
              <a:spAutoFit/>
            </a:bodyPr>
            <a:lstStyle/>
            <a:p>
              <a:pPr algn="l" rtl="0" fontAlgn="base">
                <a:lnSpc>
                  <a:spcPct val="95000"/>
                </a:lnSpc>
                <a:spcBef>
                  <a:spcPct val="0"/>
                </a:spcBef>
                <a:spcAft>
                  <a:spcPct val="0"/>
                </a:spcAft>
                <a:defRPr/>
              </a:pPr>
              <a:r>
                <a:rPr lang="en-US" altLang="zh-CN" sz="2400" b="1" i="1"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Enterprise Data Platform</a:t>
              </a:r>
            </a:p>
          </p:txBody>
        </p:sp>
      </p:grpSp>
      <p:pic>
        <p:nvPicPr>
          <p:cNvPr id="85" name="Rectangle 55309"/>
          <p:cNvPicPr>
            <a:picLocks noChangeAspect="1" noChangeArrowheads="1"/>
          </p:cNvPicPr>
          <p:nvPr/>
        </p:nvPicPr>
        <p:blipFill>
          <a:blip r:embed="rId5" cstate="print"/>
          <a:srcRect r="68309" b="-23847"/>
          <a:stretch>
            <a:fillRect/>
          </a:stretch>
        </p:blipFill>
        <p:spPr bwMode="auto">
          <a:xfrm>
            <a:off x="5483654" y="5450774"/>
            <a:ext cx="513766" cy="385624"/>
          </a:xfrm>
          <a:prstGeom prst="rect">
            <a:avLst/>
          </a:prstGeom>
          <a:noFill/>
          <a:ln>
            <a:noFill/>
          </a:ln>
        </p:spPr>
      </p:pic>
      <p:grpSp>
        <p:nvGrpSpPr>
          <p:cNvPr id="7" name="Group 44"/>
          <p:cNvGrpSpPr>
            <a:grpSpLocks noChangeAspect="1"/>
          </p:cNvGrpSpPr>
          <p:nvPr/>
        </p:nvGrpSpPr>
        <p:grpSpPr bwMode="auto">
          <a:xfrm>
            <a:off x="4739432" y="5206885"/>
            <a:ext cx="790340" cy="246329"/>
            <a:chOff x="-1496" y="1925"/>
            <a:chExt cx="1827" cy="618"/>
          </a:xfrm>
        </p:grpSpPr>
        <p:pic>
          <p:nvPicPr>
            <p:cNvPr id="87" name="Picture 45" descr="MSOfficeLogo-h-BLK"/>
            <p:cNvPicPr>
              <a:picLocks noChangeAspect="1" noChangeArrowheads="1"/>
            </p:cNvPicPr>
            <p:nvPr/>
          </p:nvPicPr>
          <p:blipFill>
            <a:blip r:embed="rId6" cstate="print">
              <a:lum bright="100000"/>
            </a:blip>
            <a:srcRect l="27602"/>
            <a:stretch>
              <a:fillRect/>
            </a:stretch>
          </p:blipFill>
          <p:spPr bwMode="auto">
            <a:xfrm>
              <a:off x="-986" y="1932"/>
              <a:ext cx="1317" cy="610"/>
            </a:xfrm>
            <a:prstGeom prst="rect">
              <a:avLst/>
            </a:prstGeom>
            <a:noFill/>
            <a:ln w="9525">
              <a:noFill/>
              <a:miter lim="800000"/>
              <a:headEnd/>
              <a:tailEnd/>
            </a:ln>
          </p:spPr>
        </p:pic>
        <p:pic>
          <p:nvPicPr>
            <p:cNvPr id="88" name="Picture 46" descr="MSOfficeLogo-h-BLK"/>
            <p:cNvPicPr>
              <a:picLocks noChangeAspect="1" noChangeArrowheads="1"/>
            </p:cNvPicPr>
            <p:nvPr/>
          </p:nvPicPr>
          <p:blipFill>
            <a:blip r:embed="rId7" cstate="print"/>
            <a:srcRect r="69940"/>
            <a:stretch>
              <a:fillRect/>
            </a:stretch>
          </p:blipFill>
          <p:spPr bwMode="auto">
            <a:xfrm>
              <a:off x="-1496" y="1925"/>
              <a:ext cx="554" cy="618"/>
            </a:xfrm>
            <a:prstGeom prst="rect">
              <a:avLst/>
            </a:prstGeom>
            <a:noFill/>
            <a:ln w="9525">
              <a:noFill/>
              <a:miter lim="800000"/>
              <a:headEnd/>
              <a:tailEnd/>
            </a:ln>
          </p:spPr>
        </p:pic>
      </p:grpSp>
      <p:pic>
        <p:nvPicPr>
          <p:cNvPr id="90" name="Picture 15" descr="Visual Studio 2005 logo v white"/>
          <p:cNvPicPr>
            <a:picLocks noChangeAspect="1" noChangeArrowheads="1"/>
          </p:cNvPicPr>
          <p:nvPr/>
        </p:nvPicPr>
        <p:blipFill>
          <a:blip r:embed="rId8" cstate="print"/>
          <a:srcRect r="20988"/>
          <a:stretch>
            <a:fillRect/>
          </a:stretch>
        </p:blipFill>
        <p:spPr bwMode="black">
          <a:xfrm>
            <a:off x="7653231" y="5283334"/>
            <a:ext cx="1010493" cy="384273"/>
          </a:xfrm>
          <a:prstGeom prst="rect">
            <a:avLst/>
          </a:prstGeom>
          <a:noFill/>
          <a:ln w="9525">
            <a:noFill/>
            <a:miter lim="800000"/>
            <a:headEnd/>
            <a:tailEnd/>
          </a:ln>
        </p:spPr>
      </p:pic>
      <p:grpSp>
        <p:nvGrpSpPr>
          <p:cNvPr id="8" name="Group 73"/>
          <p:cNvGrpSpPr/>
          <p:nvPr/>
        </p:nvGrpSpPr>
        <p:grpSpPr>
          <a:xfrm>
            <a:off x="5819511" y="3867150"/>
            <a:ext cx="1069524" cy="993616"/>
            <a:chOff x="5735611" y="4041138"/>
            <a:chExt cx="1116795" cy="1055412"/>
          </a:xfrm>
        </p:grpSpPr>
        <p:sp>
          <p:nvSpPr>
            <p:cNvPr id="92" name="Rectangle 91"/>
            <p:cNvSpPr/>
            <p:nvPr/>
          </p:nvSpPr>
          <p:spPr>
            <a:xfrm>
              <a:off x="5735611" y="4794151"/>
              <a:ext cx="1116795" cy="302399"/>
            </a:xfrm>
            <a:prstGeom prst="rect">
              <a:avLst/>
            </a:prstGeom>
          </p:spPr>
          <p:txBody>
            <a:bodyPr wrap="none">
              <a:spAutoFit/>
            </a:bodyPr>
            <a:lstStyle/>
            <a:p>
              <a:pPr algn="ctr" rtl="0" fontAlgn="base">
                <a:lnSpc>
                  <a:spcPts val="1500"/>
                </a:lnSpc>
                <a:spcBef>
                  <a:spcPct val="0"/>
                </a:spcBef>
                <a:spcAft>
                  <a:spcPct val="0"/>
                </a:spcAft>
              </a:pP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Datacenter </a:t>
              </a:r>
            </a:p>
          </p:txBody>
        </p:sp>
        <p:pic>
          <p:nvPicPr>
            <p:cNvPr id="93" name="Picture 2" descr="E:\Clip_Installer\DVD_ART\Artwork_Imagery\HARDWARE_IMAGERY\Illustration - Misc Hardware\XML Icons\Server SQL database.png"/>
            <p:cNvPicPr>
              <a:picLocks noChangeAspect="1" noChangeArrowheads="1"/>
            </p:cNvPicPr>
            <p:nvPr/>
          </p:nvPicPr>
          <p:blipFill>
            <a:blip r:embed="rId9" cstate="print"/>
            <a:srcRect/>
            <a:stretch>
              <a:fillRect/>
            </a:stretch>
          </p:blipFill>
          <p:spPr bwMode="auto">
            <a:xfrm>
              <a:off x="6188772" y="4041138"/>
              <a:ext cx="457199" cy="676715"/>
            </a:xfrm>
            <a:prstGeom prst="rect">
              <a:avLst/>
            </a:prstGeom>
            <a:noFill/>
          </p:spPr>
        </p:pic>
      </p:grpSp>
      <p:grpSp>
        <p:nvGrpSpPr>
          <p:cNvPr id="9" name="Group 72"/>
          <p:cNvGrpSpPr/>
          <p:nvPr/>
        </p:nvGrpSpPr>
        <p:grpSpPr>
          <a:xfrm>
            <a:off x="4146067" y="3651249"/>
            <a:ext cx="1193391" cy="1210061"/>
            <a:chOff x="3942868" y="3695127"/>
            <a:chExt cx="1237726" cy="1342439"/>
          </a:xfrm>
        </p:grpSpPr>
        <p:sp>
          <p:nvSpPr>
            <p:cNvPr id="95" name="Rectangle 94"/>
            <p:cNvSpPr/>
            <p:nvPr/>
          </p:nvSpPr>
          <p:spPr>
            <a:xfrm>
              <a:off x="4073000" y="4508323"/>
              <a:ext cx="1107594" cy="529243"/>
            </a:xfrm>
            <a:prstGeom prst="rect">
              <a:avLst/>
            </a:prstGeom>
          </p:spPr>
          <p:txBody>
            <a:bodyPr wrap="none">
              <a:spAutoFit/>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0" lang="en-US" altLang="zh-CN" sz="1600" b="0" i="0" u="none" strike="noStrike" kern="1200" cap="none" spc="-125" normalizeH="0" baseline="0" noProof="0" dirty="0">
                  <a:ln w="3175">
                    <a:noFill/>
                  </a:ln>
                  <a:solidFill>
                    <a:srgbClr val="FFFFFF"/>
                  </a:solidFill>
                  <a:effectLst>
                    <a:outerShdw blurRad="88900" dist="12700" dir="2700000" algn="tl" rotWithShape="0">
                      <a:prstClr val="black"/>
                    </a:outerShdw>
                  </a:effectLst>
                  <a:uLnTx/>
                  <a:uFillTx/>
                  <a:latin typeface="Segoe"/>
                  <a:ea typeface="宋体" pitchFamily="2" charset="-122"/>
                  <a:cs typeface="Arial" charset="0"/>
                </a:rPr>
                <a:t>Mobile  and</a:t>
              </a:r>
            </a:p>
            <a:p>
              <a:pPr marL="0" marR="0" lvl="0" indent="0" algn="ctr" defTabSz="914400" rtl="0" eaLnBrk="1" fontAlgn="base" latinLnBrk="0" hangingPunct="1">
                <a:lnSpc>
                  <a:spcPts val="1500"/>
                </a:lnSpc>
                <a:spcBef>
                  <a:spcPct val="0"/>
                </a:spcBef>
                <a:spcAft>
                  <a:spcPct val="0"/>
                </a:spcAft>
                <a:buClrTx/>
                <a:buSzTx/>
                <a:buFontTx/>
                <a:buNone/>
                <a:tabLst/>
                <a:defRPr/>
              </a:pPr>
              <a:r>
                <a:rPr kumimoji="0" lang="en-US" altLang="zh-CN" sz="1600" b="0" i="0" u="none" strike="noStrike" kern="1200" cap="none" spc="-125" normalizeH="0" baseline="0" noProof="0" dirty="0">
                  <a:ln w="3175">
                    <a:noFill/>
                  </a:ln>
                  <a:solidFill>
                    <a:srgbClr val="FFFFFF"/>
                  </a:solidFill>
                  <a:effectLst>
                    <a:outerShdw blurRad="88900" dist="12700" dir="2700000" algn="tl" rotWithShape="0">
                      <a:prstClr val="black"/>
                    </a:outerShdw>
                  </a:effectLst>
                  <a:uLnTx/>
                  <a:uFillTx/>
                  <a:latin typeface="Segoe"/>
                  <a:ea typeface="宋体" pitchFamily="2" charset="-122"/>
                  <a:cs typeface="Arial" charset="0"/>
                </a:rPr>
                <a:t>Desktop</a:t>
              </a:r>
            </a:p>
          </p:txBody>
        </p:sp>
        <p:grpSp>
          <p:nvGrpSpPr>
            <p:cNvPr id="10" name="Group 75"/>
            <p:cNvGrpSpPr/>
            <p:nvPr/>
          </p:nvGrpSpPr>
          <p:grpSpPr>
            <a:xfrm>
              <a:off x="3942868" y="3695127"/>
              <a:ext cx="1134319" cy="756333"/>
              <a:chOff x="2095018" y="4340505"/>
              <a:chExt cx="1134319" cy="756333"/>
            </a:xfrm>
          </p:grpSpPr>
          <p:pic>
            <p:nvPicPr>
              <p:cNvPr id="97" name="Picture 137" descr="pda"/>
              <p:cNvPicPr>
                <a:picLocks noChangeAspect="1" noChangeArrowheads="1"/>
              </p:cNvPicPr>
              <p:nvPr/>
            </p:nvPicPr>
            <p:blipFill>
              <a:blip r:embed="rId10" cstate="print"/>
              <a:stretch>
                <a:fillRect/>
              </a:stretch>
            </p:blipFill>
            <p:spPr bwMode="auto">
              <a:xfrm>
                <a:off x="2484972" y="4340505"/>
                <a:ext cx="259082" cy="480771"/>
              </a:xfrm>
              <a:prstGeom prst="rect">
                <a:avLst/>
              </a:prstGeom>
              <a:noFill/>
              <a:ln>
                <a:noFill/>
              </a:ln>
            </p:spPr>
          </p:pic>
          <p:pic>
            <p:nvPicPr>
              <p:cNvPr id="98" name="Picture 2" descr="E:\Clip_Installer\DVD_ART\Artwork_Imagery\HARDWARE_IMAGERY\Illustration - Misc Hardware\eHome icons\laptop.png"/>
              <p:cNvPicPr>
                <a:picLocks noChangeAspect="1" noChangeArrowheads="1"/>
              </p:cNvPicPr>
              <p:nvPr/>
            </p:nvPicPr>
            <p:blipFill>
              <a:blip r:embed="rId11" cstate="print"/>
              <a:srcRect/>
              <a:stretch>
                <a:fillRect/>
              </a:stretch>
            </p:blipFill>
            <p:spPr bwMode="auto">
              <a:xfrm>
                <a:off x="2095018" y="4626763"/>
                <a:ext cx="492855" cy="408224"/>
              </a:xfrm>
              <a:prstGeom prst="rect">
                <a:avLst/>
              </a:prstGeom>
              <a:noFill/>
              <a:ln w="9525">
                <a:noFill/>
                <a:miter lim="800000"/>
                <a:headEnd/>
                <a:tailEnd/>
              </a:ln>
              <a:effectLst>
                <a:glow rad="63500">
                  <a:srgbClr val="000000">
                    <a:alpha val="40000"/>
                  </a:srgbClr>
                </a:glow>
              </a:effectLst>
            </p:spPr>
          </p:pic>
          <p:pic>
            <p:nvPicPr>
              <p:cNvPr id="99" name="Picture 1" descr="E:\Clip_Installer\DVD_ART\Artwork_Imagery\HARDWARE_IMAGERY\Illustration - Misc Hardware\XML Icons\LCD flat panel and keyboard.png"/>
              <p:cNvPicPr>
                <a:picLocks noChangeAspect="1" noChangeArrowheads="1"/>
              </p:cNvPicPr>
              <p:nvPr/>
            </p:nvPicPr>
            <p:blipFill>
              <a:blip r:embed="rId12" cstate="print"/>
              <a:srcRect/>
              <a:stretch>
                <a:fillRect/>
              </a:stretch>
            </p:blipFill>
            <p:spPr bwMode="auto">
              <a:xfrm>
                <a:off x="2753811" y="4469834"/>
                <a:ext cx="475526" cy="627004"/>
              </a:xfrm>
              <a:prstGeom prst="rect">
                <a:avLst/>
              </a:prstGeom>
              <a:noFill/>
            </p:spPr>
          </p:pic>
        </p:grpSp>
      </p:grpSp>
      <p:grpSp>
        <p:nvGrpSpPr>
          <p:cNvPr id="11" name="Group 74"/>
          <p:cNvGrpSpPr/>
          <p:nvPr/>
        </p:nvGrpSpPr>
        <p:grpSpPr>
          <a:xfrm>
            <a:off x="5795062" y="2838450"/>
            <a:ext cx="1342338" cy="876300"/>
            <a:chOff x="3855115" y="3674118"/>
            <a:chExt cx="1499589" cy="1031697"/>
          </a:xfrm>
        </p:grpSpPr>
        <p:pic>
          <p:nvPicPr>
            <p:cNvPr id="101" name="Picture 32" descr="Database 4 blue"/>
            <p:cNvPicPr>
              <a:picLocks noChangeAspect="1" noChangeArrowheads="1"/>
            </p:cNvPicPr>
            <p:nvPr/>
          </p:nvPicPr>
          <p:blipFill>
            <a:blip r:embed="rId13" cstate="print"/>
            <a:srcRect/>
            <a:stretch>
              <a:fillRect/>
            </a:stretch>
          </p:blipFill>
          <p:spPr bwMode="auto">
            <a:xfrm>
              <a:off x="3889095" y="3674118"/>
              <a:ext cx="1465609" cy="1031697"/>
            </a:xfrm>
            <a:prstGeom prst="rect">
              <a:avLst/>
            </a:prstGeom>
            <a:noFill/>
            <a:ln w="9525">
              <a:noFill/>
              <a:miter lim="800000"/>
              <a:headEnd/>
              <a:tailEnd/>
            </a:ln>
          </p:spPr>
        </p:pic>
        <p:sp>
          <p:nvSpPr>
            <p:cNvPr id="102" name="Rectangle 101"/>
            <p:cNvSpPr/>
            <p:nvPr/>
          </p:nvSpPr>
          <p:spPr>
            <a:xfrm>
              <a:off x="4757283" y="3938821"/>
              <a:ext cx="551921"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chemeClr val="bg2"/>
                  </a:solidFill>
                  <a:latin typeface="Segoe"/>
                  <a:ea typeface="宋体" pitchFamily="2" charset="-122"/>
                  <a:cs typeface="Arial" charset="0"/>
                </a:rPr>
                <a:t>OLAP</a:t>
              </a:r>
              <a:endParaRPr lang="en-US" sz="1050" b="1" kern="1200" dirty="0">
                <a:solidFill>
                  <a:schemeClr val="bg2"/>
                </a:solidFill>
                <a:latin typeface="Segoe"/>
                <a:ea typeface="+mn-ea"/>
                <a:cs typeface="+mn-cs"/>
              </a:endParaRPr>
            </a:p>
          </p:txBody>
        </p:sp>
        <p:sp>
          <p:nvSpPr>
            <p:cNvPr id="103" name="Rectangle 102"/>
            <p:cNvSpPr/>
            <p:nvPr/>
          </p:nvSpPr>
          <p:spPr>
            <a:xfrm>
              <a:off x="4409318" y="3707328"/>
              <a:ext cx="458800"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chemeClr val="bg2"/>
                  </a:solidFill>
                  <a:latin typeface="Segoe"/>
                  <a:ea typeface="宋体" pitchFamily="2" charset="-122"/>
                  <a:cs typeface="Arial" charset="0"/>
                </a:rPr>
                <a:t>FILE</a:t>
              </a:r>
              <a:endParaRPr lang="en-US" sz="1050" b="1" kern="1200" dirty="0">
                <a:solidFill>
                  <a:schemeClr val="bg2"/>
                </a:solidFill>
                <a:latin typeface="Segoe"/>
                <a:ea typeface="+mn-ea"/>
                <a:cs typeface="+mn-cs"/>
              </a:endParaRPr>
            </a:p>
          </p:txBody>
        </p:sp>
        <p:sp>
          <p:nvSpPr>
            <p:cNvPr id="104" name="Rectangle 103"/>
            <p:cNvSpPr/>
            <p:nvPr/>
          </p:nvSpPr>
          <p:spPr>
            <a:xfrm>
              <a:off x="4326844" y="4086480"/>
              <a:ext cx="469546"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chemeClr val="bg2"/>
                  </a:solidFill>
                  <a:latin typeface="Segoe"/>
                  <a:ea typeface="宋体" pitchFamily="2" charset="-122"/>
                  <a:cs typeface="Arial" charset="0"/>
                </a:rPr>
                <a:t>XML</a:t>
              </a:r>
              <a:endParaRPr lang="en-US" sz="1050" b="1" kern="1200" dirty="0">
                <a:solidFill>
                  <a:schemeClr val="bg2"/>
                </a:solidFill>
                <a:latin typeface="Segoe"/>
                <a:ea typeface="+mn-ea"/>
                <a:cs typeface="+mn-cs"/>
              </a:endParaRPr>
            </a:p>
          </p:txBody>
        </p:sp>
        <p:sp>
          <p:nvSpPr>
            <p:cNvPr id="105" name="Rectangle 104"/>
            <p:cNvSpPr/>
            <p:nvPr/>
          </p:nvSpPr>
          <p:spPr>
            <a:xfrm>
              <a:off x="3855115" y="3870159"/>
              <a:ext cx="670114"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chemeClr val="bg2"/>
                  </a:solidFill>
                  <a:latin typeface="Segoe"/>
                  <a:ea typeface="宋体" pitchFamily="2" charset="-122"/>
                  <a:cs typeface="Arial" charset="0"/>
                </a:rPr>
                <a:t>RDBMS</a:t>
              </a:r>
              <a:endParaRPr lang="en-US" sz="1050" b="1" kern="1200" dirty="0">
                <a:solidFill>
                  <a:schemeClr val="bg2"/>
                </a:solidFill>
                <a:latin typeface="Segoe"/>
                <a:ea typeface="+mn-ea"/>
                <a:cs typeface="+mn-cs"/>
              </a:endParaRPr>
            </a:p>
          </p:txBody>
        </p:sp>
      </p:grpSp>
      <p:sp>
        <p:nvSpPr>
          <p:cNvPr id="106" name="Curved Text 2"/>
          <p:cNvSpPr/>
          <p:nvPr/>
        </p:nvSpPr>
        <p:spPr>
          <a:xfrm rot="151368">
            <a:off x="4107291" y="2785611"/>
            <a:ext cx="4495857" cy="5162567"/>
          </a:xfrm>
          <a:prstGeom prst="rect">
            <a:avLst/>
          </a:prstGeom>
          <a:noFill/>
        </p:spPr>
        <p:txBody>
          <a:bodyPr wrap="none" lIns="73140" tIns="36571" rIns="73140" bIns="36571">
            <a:prstTxWarp prst="textArchUp">
              <a:avLst/>
            </a:prstTxWarp>
            <a:spAutoFit/>
          </a:bodyPr>
          <a:lstStyle/>
          <a:p>
            <a:pPr algn="ctr" rtl="0" fontAlgn="base">
              <a:lnSpc>
                <a:spcPct val="90000"/>
              </a:lnSpc>
              <a:spcBef>
                <a:spcPct val="0"/>
              </a:spcBef>
              <a:spcAft>
                <a:spcPct val="0"/>
              </a:spcAft>
            </a:pPr>
            <a:r>
              <a:rPr lang="en-US" sz="1400" i="1" kern="1200" spc="-150" dirty="0">
                <a:ln w="18415" cmpd="sng">
                  <a:noFill/>
                  <a:prstDash val="solid"/>
                </a:ln>
                <a:solidFill>
                  <a:srgbClr val="000000"/>
                </a:solidFill>
                <a:effectLst>
                  <a:outerShdw blurRad="63500" sx="102000" sy="102000" algn="ctr" rotWithShape="0">
                    <a:prstClr val="black">
                      <a:alpha val="40000"/>
                    </a:prstClr>
                  </a:outerShdw>
                </a:effectLst>
                <a:latin typeface="Segoe"/>
                <a:ea typeface="+mn-ea"/>
                <a:cs typeface="+mn-cs"/>
              </a:rPr>
              <a:t>Entity Data Model</a:t>
            </a:r>
          </a:p>
        </p:txBody>
      </p:sp>
      <p:sp>
        <p:nvSpPr>
          <p:cNvPr id="107" name="Rectangle 106"/>
          <p:cNvSpPr/>
          <p:nvPr/>
        </p:nvSpPr>
        <p:spPr>
          <a:xfrm>
            <a:off x="5968645" y="2021620"/>
            <a:ext cx="899605" cy="235193"/>
          </a:xfrm>
          <a:prstGeom prst="rect">
            <a:avLst/>
          </a:prstGeom>
          <a:noFill/>
          <a:ln w="9525">
            <a:noFill/>
            <a:miter lim="800000"/>
            <a:headEnd/>
            <a:tailEnd/>
          </a:ln>
        </p:spPr>
        <p:txBody>
          <a:bodyPr wrap="none">
            <a:spAutoFit/>
          </a:bodyPr>
          <a:lstStyle/>
          <a:p>
            <a:pPr algn="ctr" rtl="0" fontAlgn="base">
              <a:lnSpc>
                <a:spcPts val="1000"/>
              </a:lnSpc>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Services</a:t>
            </a:r>
          </a:p>
        </p:txBody>
      </p:sp>
      <p:grpSp>
        <p:nvGrpSpPr>
          <p:cNvPr id="12" name="Group 77"/>
          <p:cNvGrpSpPr/>
          <p:nvPr/>
        </p:nvGrpSpPr>
        <p:grpSpPr>
          <a:xfrm>
            <a:off x="4331457" y="2216830"/>
            <a:ext cx="4287841" cy="1181797"/>
            <a:chOff x="4356857" y="2502580"/>
            <a:chExt cx="4287841" cy="1181797"/>
          </a:xfrm>
        </p:grpSpPr>
        <p:sp>
          <p:nvSpPr>
            <p:cNvPr id="109" name="Rectangle 35"/>
            <p:cNvSpPr/>
            <p:nvPr/>
          </p:nvSpPr>
          <p:spPr>
            <a:xfrm>
              <a:off x="4356857" y="3345823"/>
              <a:ext cx="697627"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Query</a:t>
              </a:r>
              <a:endParaRPr lang="en-US" sz="1600" kern="1200" dirty="0">
                <a:solidFill>
                  <a:srgbClr val="FFFFFF"/>
                </a:solidFill>
                <a:latin typeface="Arial" charset="0"/>
                <a:ea typeface="+mn-ea"/>
                <a:cs typeface="+mn-cs"/>
              </a:endParaRPr>
            </a:p>
          </p:txBody>
        </p:sp>
        <p:sp>
          <p:nvSpPr>
            <p:cNvPr id="110" name="Rectangle 109"/>
            <p:cNvSpPr/>
            <p:nvPr/>
          </p:nvSpPr>
          <p:spPr>
            <a:xfrm>
              <a:off x="4627293" y="2918785"/>
              <a:ext cx="899605"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Analysis</a:t>
              </a:r>
            </a:p>
          </p:txBody>
        </p:sp>
        <p:sp>
          <p:nvSpPr>
            <p:cNvPr id="111" name="Rectangle 110"/>
            <p:cNvSpPr/>
            <p:nvPr/>
          </p:nvSpPr>
          <p:spPr>
            <a:xfrm>
              <a:off x="5216720" y="2502580"/>
              <a:ext cx="1008609"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Reporting</a:t>
              </a:r>
            </a:p>
          </p:txBody>
        </p:sp>
        <p:sp>
          <p:nvSpPr>
            <p:cNvPr id="112" name="Rectangle 111"/>
            <p:cNvSpPr/>
            <p:nvPr/>
          </p:nvSpPr>
          <p:spPr>
            <a:xfrm>
              <a:off x="6497995" y="2502580"/>
              <a:ext cx="1093569"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Integration</a:t>
              </a:r>
              <a:endParaRPr lang="en-US" sz="1600" kern="1200" dirty="0">
                <a:solidFill>
                  <a:srgbClr val="FFFFFF"/>
                </a:solidFill>
                <a:latin typeface="Arial" charset="0"/>
                <a:ea typeface="+mn-ea"/>
                <a:cs typeface="+mn-cs"/>
              </a:endParaRPr>
            </a:p>
          </p:txBody>
        </p:sp>
        <p:sp>
          <p:nvSpPr>
            <p:cNvPr id="113" name="Rectangle 112"/>
            <p:cNvSpPr/>
            <p:nvPr/>
          </p:nvSpPr>
          <p:spPr>
            <a:xfrm>
              <a:off x="7456942" y="2918785"/>
              <a:ext cx="718466"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Synch</a:t>
              </a:r>
            </a:p>
          </p:txBody>
        </p:sp>
        <p:sp>
          <p:nvSpPr>
            <p:cNvPr id="114" name="Rectangle 113"/>
            <p:cNvSpPr/>
            <p:nvPr/>
          </p:nvSpPr>
          <p:spPr>
            <a:xfrm>
              <a:off x="7873333" y="3345823"/>
              <a:ext cx="771365"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Search</a:t>
              </a:r>
              <a:endParaRPr lang="en-US" sz="1600" kern="1200" dirty="0">
                <a:solidFill>
                  <a:srgbClr val="FFFFFF"/>
                </a:solidFill>
                <a:latin typeface="Arial" charset="0"/>
                <a:ea typeface="+mn-ea"/>
                <a:cs typeface="+mn-cs"/>
              </a:endParaRPr>
            </a:p>
          </p:txBody>
        </p:sp>
      </p:grpSp>
      <p:grpSp>
        <p:nvGrpSpPr>
          <p:cNvPr id="13" name="Group 74"/>
          <p:cNvGrpSpPr/>
          <p:nvPr/>
        </p:nvGrpSpPr>
        <p:grpSpPr>
          <a:xfrm>
            <a:off x="7689354" y="3625854"/>
            <a:ext cx="1137146" cy="1177698"/>
            <a:chOff x="7803654" y="3806824"/>
            <a:chExt cx="1089430" cy="1285867"/>
          </a:xfrm>
        </p:grpSpPr>
        <p:pic>
          <p:nvPicPr>
            <p:cNvPr id="116" name="Picture 115" descr="clouds.png"/>
            <p:cNvPicPr>
              <a:picLocks noChangeAspect="1"/>
            </p:cNvPicPr>
            <p:nvPr/>
          </p:nvPicPr>
          <p:blipFill>
            <a:blip r:embed="rId14"/>
            <a:stretch>
              <a:fillRect/>
            </a:stretch>
          </p:blipFill>
          <p:spPr>
            <a:xfrm>
              <a:off x="7803654" y="3806824"/>
              <a:ext cx="1089430" cy="702771"/>
            </a:xfrm>
            <a:prstGeom prst="rect">
              <a:avLst/>
            </a:prstGeom>
          </p:spPr>
        </p:pic>
        <p:sp>
          <p:nvSpPr>
            <p:cNvPr id="117" name="Rectangle 116"/>
            <p:cNvSpPr/>
            <p:nvPr/>
          </p:nvSpPr>
          <p:spPr>
            <a:xfrm>
              <a:off x="8018875" y="4571820"/>
              <a:ext cx="757426" cy="520871"/>
            </a:xfrm>
            <a:prstGeom prst="rect">
              <a:avLst/>
            </a:prstGeom>
          </p:spPr>
          <p:txBody>
            <a:bodyPr wrap="none">
              <a:spAutoFit/>
            </a:bodyPr>
            <a:lstStyle/>
            <a:p>
              <a:pPr algn="ctr" rtl="0" fontAlgn="base">
                <a:lnSpc>
                  <a:spcPts val="1500"/>
                </a:lnSpc>
                <a:spcBef>
                  <a:spcPct val="0"/>
                </a:spcBef>
                <a:spcAft>
                  <a:spcPct val="0"/>
                </a:spcAft>
              </a:pP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Cloud</a:t>
              </a:r>
              <a:b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b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Storage</a:t>
              </a:r>
              <a:endParaRPr lang="en-US"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endParaRPr>
            </a:p>
          </p:txBody>
        </p:sp>
      </p:grpSp>
      <p:sp>
        <p:nvSpPr>
          <p:cNvPr id="118" name="Title 1"/>
          <p:cNvSpPr txBox="1">
            <a:spLocks/>
          </p:cNvSpPr>
          <p:nvPr/>
        </p:nvSpPr>
        <p:spPr bwMode="auto">
          <a:xfrm>
            <a:off x="457200" y="542973"/>
            <a:ext cx="8382000" cy="66479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lvl="0" indent="0" defTabSz="914363" fontAlgn="base">
              <a:lnSpc>
                <a:spcPct val="90000"/>
              </a:lnSpc>
              <a:spcAft>
                <a:spcPct val="0"/>
              </a:spcAft>
              <a:buClrTx/>
              <a:buSzTx/>
              <a:tabLst/>
              <a:defRPr/>
            </a:pPr>
            <a:r>
              <a:rPr lang="en-US"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cs typeface="Arial" charset="0"/>
              </a:rPr>
              <a:t>Your Data Any Place, Any Time</a:t>
            </a:r>
            <a:endParaRPr lang="en-US" sz="48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cs typeface="Arial" charset="0"/>
            </a:endParaRPr>
          </a:p>
        </p:txBody>
      </p:sp>
      <p:pic>
        <p:nvPicPr>
          <p:cNvPr id="120" name="Picture 2" descr="C:\Users\sgiard\Desktop\SQL08_h_rgb_r.png"/>
          <p:cNvPicPr>
            <a:picLocks noChangeAspect="1" noChangeArrowheads="1"/>
          </p:cNvPicPr>
          <p:nvPr/>
        </p:nvPicPr>
        <p:blipFill>
          <a:blip r:embed="rId15"/>
          <a:srcRect/>
          <a:stretch>
            <a:fillRect/>
          </a:stretch>
        </p:blipFill>
        <p:spPr bwMode="auto">
          <a:xfrm>
            <a:off x="5719340" y="4944336"/>
            <a:ext cx="1567328" cy="323558"/>
          </a:xfrm>
          <a:prstGeom prst="rect">
            <a:avLst/>
          </a:prstGeom>
          <a:noFill/>
        </p:spPr>
      </p:pic>
      <p:pic>
        <p:nvPicPr>
          <p:cNvPr id="2050" name="Picture 2" descr="C:\Users\sgiard\Desktop\BizTalk_h_rgb_r.png"/>
          <p:cNvPicPr>
            <a:picLocks noChangeAspect="1" noChangeArrowheads="1"/>
          </p:cNvPicPr>
          <p:nvPr/>
        </p:nvPicPr>
        <p:blipFill>
          <a:blip r:embed="rId16" cstate="print"/>
          <a:srcRect/>
          <a:stretch>
            <a:fillRect/>
          </a:stretch>
        </p:blipFill>
        <p:spPr bwMode="auto">
          <a:xfrm>
            <a:off x="4131702" y="5442586"/>
            <a:ext cx="1237444" cy="267092"/>
          </a:xfrm>
          <a:prstGeom prst="rect">
            <a:avLst/>
          </a:prstGeom>
          <a:noFill/>
        </p:spPr>
      </p:pic>
      <p:pic>
        <p:nvPicPr>
          <p:cNvPr id="61" name="Picture 60" descr="Windows server 2008 white.png"/>
          <p:cNvPicPr>
            <a:picLocks noChangeAspect="1"/>
          </p:cNvPicPr>
          <p:nvPr/>
        </p:nvPicPr>
        <p:blipFill>
          <a:blip r:embed="rId17" cstate="print"/>
          <a:srcRect r="14070"/>
          <a:stretch>
            <a:fillRect/>
          </a:stretch>
        </p:blipFill>
        <p:spPr>
          <a:xfrm>
            <a:off x="6095716" y="5379522"/>
            <a:ext cx="1436237" cy="253885"/>
          </a:xfrm>
          <a:prstGeom prst="rect">
            <a:avLst/>
          </a:prstGeom>
          <a:noFill/>
          <a:ln>
            <a:noFill/>
          </a:ln>
          <a:effectLst>
            <a:outerShdw blurRad="266700" dist="50800" dir="5400000" algn="ctr" rotWithShape="0">
              <a:sysClr val="windowText" lastClr="000000"/>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3"/>
          <p:cNvGrpSpPr/>
          <p:nvPr/>
        </p:nvGrpSpPr>
        <p:grpSpPr>
          <a:xfrm>
            <a:off x="6042005" y="2032310"/>
            <a:ext cx="2864247" cy="3682690"/>
            <a:chOff x="204317" y="3506974"/>
            <a:chExt cx="8726882" cy="1555837"/>
          </a:xfrm>
          <a:gradFill>
            <a:gsLst>
              <a:gs pos="0">
                <a:schemeClr val="accent1"/>
              </a:gs>
              <a:gs pos="50000">
                <a:srgbClr val="256DE1">
                  <a:tint val="44500"/>
                  <a:satMod val="160000"/>
                </a:srgbClr>
              </a:gs>
              <a:gs pos="100000">
                <a:srgbClr val="256DE1">
                  <a:tint val="23500"/>
                  <a:satMod val="160000"/>
                </a:srgbClr>
              </a:gs>
            </a:gsLst>
            <a:lin ang="5400000" scaled="0"/>
          </a:gradFill>
        </p:grpSpPr>
        <p:sp>
          <p:nvSpPr>
            <p:cNvPr id="166" name="Rounded Rectangle 165"/>
            <p:cNvSpPr/>
            <p:nvPr/>
          </p:nvSpPr>
          <p:spPr bwMode="auto">
            <a:xfrm>
              <a:off x="204317" y="3506974"/>
              <a:ext cx="8726882" cy="1555837"/>
            </a:xfrm>
            <a:prstGeom prst="roundRect">
              <a:avLst>
                <a:gd name="adj" fmla="val 14018"/>
              </a:avLst>
            </a:prstGeom>
            <a:grp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1600" dirty="0" smtClean="0">
                <a:solidFill>
                  <a:schemeClr val="tx1"/>
                </a:solidFill>
                <a:latin typeface="Segoe" pitchFamily="34" charset="0"/>
              </a:endParaRPr>
            </a:p>
          </p:txBody>
        </p:sp>
        <p:sp>
          <p:nvSpPr>
            <p:cNvPr id="167" name="Rectangle 166"/>
            <p:cNvSpPr>
              <a:spLocks noChangeArrowheads="1"/>
            </p:cNvSpPr>
            <p:nvPr/>
          </p:nvSpPr>
          <p:spPr bwMode="auto">
            <a:xfrm>
              <a:off x="380439" y="3796706"/>
              <a:ext cx="8439331" cy="446424"/>
            </a:xfrm>
            <a:prstGeom prst="rect">
              <a:avLst/>
            </a:prstGeom>
            <a:grp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600" dirty="0" smtClean="0"/>
                <a:t>Integrate data </a:t>
              </a:r>
            </a:p>
            <a:p>
              <a:pPr marL="166682" indent="-166682">
                <a:lnSpc>
                  <a:spcPts val="1400"/>
                </a:lnSpc>
                <a:spcBef>
                  <a:spcPct val="50000"/>
                </a:spcBef>
                <a:buClr>
                  <a:schemeClr val="tx2"/>
                </a:buClr>
                <a:buFont typeface="Arial" pitchFamily="34" charset="0"/>
                <a:buChar char="•"/>
              </a:pPr>
              <a:r>
                <a:rPr lang="en-US" sz="1600" dirty="0" smtClean="0"/>
                <a:t>Deliver relevant information</a:t>
              </a:r>
            </a:p>
            <a:p>
              <a:pPr marL="166682" indent="-166682">
                <a:lnSpc>
                  <a:spcPts val="1400"/>
                </a:lnSpc>
                <a:spcBef>
                  <a:spcPct val="50000"/>
                </a:spcBef>
                <a:buClr>
                  <a:schemeClr val="tx2"/>
                </a:buClr>
                <a:buFont typeface="Arial" pitchFamily="34" charset="0"/>
                <a:buChar char="•"/>
              </a:pPr>
              <a:r>
                <a:rPr lang="en-US" sz="1600" dirty="0" smtClean="0"/>
                <a:t>Drive actionable insights</a:t>
              </a:r>
            </a:p>
          </p:txBody>
        </p:sp>
        <p:sp>
          <p:nvSpPr>
            <p:cNvPr id="168" name="TextBox 833617"/>
            <p:cNvSpPr txBox="1">
              <a:spLocks noChangeArrowheads="1"/>
            </p:cNvSpPr>
            <p:nvPr/>
          </p:nvSpPr>
          <p:spPr bwMode="auto">
            <a:xfrm>
              <a:off x="2167865" y="3571359"/>
              <a:ext cx="4693104" cy="187239"/>
            </a:xfrm>
            <a:prstGeom prst="rect">
              <a:avLst/>
            </a:prstGeom>
            <a:grpFill/>
            <a:ln w="9525">
              <a:noFill/>
              <a:miter lim="800000"/>
              <a:headEnd/>
              <a:tailEnd/>
            </a:ln>
          </p:spPr>
          <p:txBody>
            <a:bodyPr wrap="square">
              <a:spAutoFit/>
            </a:bodyPr>
            <a:lstStyle/>
            <a:p>
              <a:pPr>
                <a:lnSpc>
                  <a:spcPct val="95000"/>
                </a:lnSpc>
                <a:spcBef>
                  <a:spcPct val="10000"/>
                </a:spcBef>
              </a:pPr>
              <a:r>
                <a:rPr lang="en-US" altLang="zh-CN" sz="2400" b="1" kern="0" spc="-125" dirty="0" smtClean="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rPr>
                <a:t>Intelligent</a:t>
              </a:r>
              <a:endParaRPr lang="en-US" altLang="zh-CN" sz="2400" b="1" kern="0" spc="-125" dirty="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3" name="Group 30"/>
          <p:cNvGrpSpPr/>
          <p:nvPr/>
        </p:nvGrpSpPr>
        <p:grpSpPr>
          <a:xfrm>
            <a:off x="6781800" y="408971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nvGrpSpPr>
          <p:cNvPr id="4" name="Group 47"/>
          <p:cNvGrpSpPr/>
          <p:nvPr/>
        </p:nvGrpSpPr>
        <p:grpSpPr>
          <a:xfrm>
            <a:off x="3200400" y="2032310"/>
            <a:ext cx="2743200" cy="3657600"/>
            <a:chOff x="2514600" y="2960470"/>
            <a:chExt cx="2743200" cy="3657600"/>
          </a:xfrm>
          <a:gradFill>
            <a:gsLst>
              <a:gs pos="0">
                <a:schemeClr val="accent1"/>
              </a:gs>
              <a:gs pos="50000">
                <a:srgbClr val="256DE1">
                  <a:tint val="44500"/>
                  <a:satMod val="160000"/>
                </a:srgbClr>
              </a:gs>
              <a:gs pos="100000">
                <a:srgbClr val="256DE1">
                  <a:tint val="23500"/>
                  <a:satMod val="160000"/>
                </a:srgbClr>
              </a:gs>
            </a:gsLst>
            <a:lin ang="5400000" scaled="0"/>
          </a:gradFill>
        </p:grpSpPr>
        <p:grpSp>
          <p:nvGrpSpPr>
            <p:cNvPr id="5" name="Group 43"/>
            <p:cNvGrpSpPr/>
            <p:nvPr/>
          </p:nvGrpSpPr>
          <p:grpSpPr>
            <a:xfrm>
              <a:off x="2514600" y="2960470"/>
              <a:ext cx="2743200" cy="3657600"/>
              <a:chOff x="422489" y="3981886"/>
              <a:chExt cx="7854194" cy="2575399"/>
            </a:xfrm>
            <a:grpFill/>
          </p:grpSpPr>
          <p:sp>
            <p:nvSpPr>
              <p:cNvPr id="43" name="Rounded Rectangle 42"/>
              <p:cNvSpPr/>
              <p:nvPr/>
            </p:nvSpPr>
            <p:spPr bwMode="auto">
              <a:xfrm>
                <a:off x="422489" y="3981886"/>
                <a:ext cx="7854194" cy="2575399"/>
              </a:xfrm>
              <a:prstGeom prst="roundRect">
                <a:avLst>
                  <a:gd name="adj" fmla="val 14018"/>
                </a:avLst>
              </a:prstGeom>
              <a:grp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1600" dirty="0" smtClean="0">
                  <a:solidFill>
                    <a:schemeClr val="tx1"/>
                  </a:solidFill>
                  <a:latin typeface="Segoe" pitchFamily="34" charset="0"/>
                </a:endParaRPr>
              </a:p>
            </p:txBody>
          </p:sp>
          <p:sp>
            <p:nvSpPr>
              <p:cNvPr id="44" name="Rectangle 43"/>
              <p:cNvSpPr>
                <a:spLocks noChangeArrowheads="1"/>
              </p:cNvSpPr>
              <p:nvPr/>
            </p:nvSpPr>
            <p:spPr bwMode="auto">
              <a:xfrm>
                <a:off x="422489" y="4518427"/>
                <a:ext cx="7526936" cy="744041"/>
              </a:xfrm>
              <a:prstGeom prst="rect">
                <a:avLst/>
              </a:prstGeom>
              <a:grp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600" dirty="0" smtClean="0"/>
                  <a:t>Manage by policies</a:t>
                </a:r>
              </a:p>
              <a:p>
                <a:pPr marL="166682" indent="-166682">
                  <a:lnSpc>
                    <a:spcPts val="1400"/>
                  </a:lnSpc>
                  <a:spcBef>
                    <a:spcPct val="50000"/>
                  </a:spcBef>
                  <a:buClr>
                    <a:schemeClr val="tx2"/>
                  </a:buClr>
                  <a:buFont typeface="Arial" pitchFamily="34" charset="0"/>
                  <a:buChar char="•"/>
                </a:pPr>
                <a:r>
                  <a:rPr lang="en-US" sz="1600" dirty="0" smtClean="0"/>
                  <a:t>Simplify app development</a:t>
                </a:r>
              </a:p>
              <a:p>
                <a:pPr marL="166682" indent="-166682">
                  <a:lnSpc>
                    <a:spcPts val="1400"/>
                  </a:lnSpc>
                  <a:spcBef>
                    <a:spcPct val="50000"/>
                  </a:spcBef>
                  <a:buClr>
                    <a:schemeClr val="tx2"/>
                  </a:buClr>
                  <a:buFont typeface="Arial" pitchFamily="34" charset="0"/>
                  <a:buChar char="•"/>
                </a:pPr>
                <a:r>
                  <a:rPr lang="en-US" sz="1600" dirty="0" smtClean="0"/>
                  <a:t>Store any information</a:t>
                </a:r>
              </a:p>
            </p:txBody>
          </p:sp>
          <p:sp>
            <p:nvSpPr>
              <p:cNvPr id="46" name="TextBox 833617"/>
              <p:cNvSpPr txBox="1">
                <a:spLocks noChangeArrowheads="1"/>
              </p:cNvSpPr>
              <p:nvPr/>
            </p:nvSpPr>
            <p:spPr bwMode="auto">
              <a:xfrm>
                <a:off x="1949693" y="4089194"/>
                <a:ext cx="4693104" cy="312066"/>
              </a:xfrm>
              <a:prstGeom prst="rect">
                <a:avLst/>
              </a:prstGeom>
              <a:grpFill/>
              <a:ln w="9525">
                <a:noFill/>
                <a:miter lim="800000"/>
                <a:headEnd/>
                <a:tailEnd/>
              </a:ln>
            </p:spPr>
            <p:txBody>
              <a:bodyPr wrap="square">
                <a:spAutoFit/>
              </a:bodyPr>
              <a:lstStyle/>
              <a:p>
                <a:pPr>
                  <a:lnSpc>
                    <a:spcPct val="95000"/>
                  </a:lnSpc>
                  <a:spcBef>
                    <a:spcPct val="10000"/>
                  </a:spcBef>
                </a:pPr>
                <a:r>
                  <a:rPr lang="en-US" altLang="zh-CN" sz="2400" b="1" kern="0" spc="-125" dirty="0" smtClean="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rPr>
                  <a:t>Productive</a:t>
                </a:r>
                <a:endParaRPr lang="en-US" altLang="zh-CN" sz="2400" b="1" kern="0" spc="-125" dirty="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7" name="Rectangle 833584"/>
            <p:cNvPicPr>
              <a:picLocks noChangeAspect="1" noChangeArrowheads="1"/>
            </p:cNvPicPr>
            <p:nvPr/>
          </p:nvPicPr>
          <p:blipFill>
            <a:blip r:embed="rId9">
              <a:lum bright="10000" contrast="-20000"/>
            </a:blip>
            <a:srcRect r="31034"/>
            <a:stretch>
              <a:fillRect/>
            </a:stretch>
          </p:blipFill>
          <p:spPr bwMode="auto">
            <a:xfrm>
              <a:off x="3124200" y="4941670"/>
              <a:ext cx="1524000" cy="1382930"/>
            </a:xfrm>
            <a:prstGeom prst="rect">
              <a:avLst/>
            </a:prstGeom>
            <a:grpFill/>
            <a:ln w="9525">
              <a:noFill/>
              <a:miter lim="800000"/>
              <a:headEnd/>
              <a:tailEnd/>
            </a:ln>
          </p:spPr>
        </p:pic>
      </p:grpSp>
      <p:grpSp>
        <p:nvGrpSpPr>
          <p:cNvPr id="6" name="Group 58"/>
          <p:cNvGrpSpPr/>
          <p:nvPr/>
        </p:nvGrpSpPr>
        <p:grpSpPr>
          <a:xfrm>
            <a:off x="228600" y="2032310"/>
            <a:ext cx="2819400" cy="3641695"/>
            <a:chOff x="0" y="3048000"/>
            <a:chExt cx="2819400" cy="3641695"/>
          </a:xfrm>
          <a:gradFill>
            <a:gsLst>
              <a:gs pos="0">
                <a:schemeClr val="accent1"/>
              </a:gs>
              <a:gs pos="50000">
                <a:srgbClr val="256DE1">
                  <a:tint val="44500"/>
                  <a:satMod val="160000"/>
                </a:srgbClr>
              </a:gs>
              <a:gs pos="100000">
                <a:srgbClr val="256DE1">
                  <a:tint val="23500"/>
                  <a:satMod val="160000"/>
                </a:srgbClr>
              </a:gs>
            </a:gsLst>
            <a:lin ang="5400000" scaled="0"/>
          </a:gradFill>
        </p:grpSpPr>
        <p:grpSp>
          <p:nvGrpSpPr>
            <p:cNvPr id="7" name="Group 43"/>
            <p:cNvGrpSpPr/>
            <p:nvPr/>
          </p:nvGrpSpPr>
          <p:grpSpPr>
            <a:xfrm>
              <a:off x="0" y="3048000"/>
              <a:ext cx="2819400" cy="3641695"/>
              <a:chOff x="-13855" y="4971895"/>
              <a:chExt cx="8969295" cy="1555838"/>
            </a:xfrm>
            <a:grpFill/>
          </p:grpSpPr>
          <p:sp>
            <p:nvSpPr>
              <p:cNvPr id="52" name="Rounded Rectangle 51"/>
              <p:cNvSpPr/>
              <p:nvPr/>
            </p:nvSpPr>
            <p:spPr bwMode="auto">
              <a:xfrm>
                <a:off x="-13855" y="4971895"/>
                <a:ext cx="8969295" cy="1555838"/>
              </a:xfrm>
              <a:prstGeom prst="roundRect">
                <a:avLst>
                  <a:gd name="adj" fmla="val 14018"/>
                </a:avLst>
              </a:prstGeom>
              <a:grp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1600" dirty="0" smtClean="0">
                  <a:solidFill>
                    <a:schemeClr val="tx1"/>
                  </a:solidFill>
                  <a:latin typeface="Segoe" pitchFamily="34" charset="0"/>
                </a:endParaRPr>
              </a:p>
            </p:txBody>
          </p:sp>
          <p:sp>
            <p:nvSpPr>
              <p:cNvPr id="53" name="Rectangle 52"/>
              <p:cNvSpPr>
                <a:spLocks noChangeArrowheads="1"/>
              </p:cNvSpPr>
              <p:nvPr/>
            </p:nvSpPr>
            <p:spPr bwMode="auto">
              <a:xfrm>
                <a:off x="-13855" y="5297444"/>
                <a:ext cx="8969295" cy="374747"/>
              </a:xfrm>
              <a:prstGeom prst="rect">
                <a:avLst/>
              </a:prstGeom>
              <a:grp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600" dirty="0" smtClean="0"/>
                  <a:t>Protect your information</a:t>
                </a:r>
              </a:p>
              <a:p>
                <a:pPr marL="166682" indent="-166682">
                  <a:lnSpc>
                    <a:spcPts val="1400"/>
                  </a:lnSpc>
                  <a:spcBef>
                    <a:spcPct val="50000"/>
                  </a:spcBef>
                  <a:buClr>
                    <a:schemeClr val="tx2"/>
                  </a:buClr>
                  <a:buFont typeface="Arial" pitchFamily="34" charset="0"/>
                  <a:buChar char="•"/>
                </a:pPr>
                <a:r>
                  <a:rPr lang="en-US" sz="1600" dirty="0" smtClean="0"/>
                  <a:t>Ensure business continuity</a:t>
                </a:r>
              </a:p>
              <a:p>
                <a:pPr marL="166682" indent="-166682">
                  <a:lnSpc>
                    <a:spcPts val="1400"/>
                  </a:lnSpc>
                  <a:spcBef>
                    <a:spcPct val="50000"/>
                  </a:spcBef>
                  <a:buClr>
                    <a:schemeClr val="tx2"/>
                  </a:buClr>
                  <a:buFont typeface="Arial" pitchFamily="34" charset="0"/>
                  <a:buChar char="•"/>
                </a:pPr>
                <a:r>
                  <a:rPr lang="en-US" sz="1600" dirty="0" smtClean="0"/>
                  <a:t>Predictable response</a:t>
                </a:r>
              </a:p>
            </p:txBody>
          </p:sp>
          <p:sp>
            <p:nvSpPr>
              <p:cNvPr id="54" name="TextBox 833617"/>
              <p:cNvSpPr txBox="1">
                <a:spLocks noChangeArrowheads="1"/>
              </p:cNvSpPr>
              <p:nvPr/>
            </p:nvSpPr>
            <p:spPr bwMode="auto">
              <a:xfrm>
                <a:off x="2652692" y="5037005"/>
                <a:ext cx="4693104" cy="189347"/>
              </a:xfrm>
              <a:prstGeom prst="rect">
                <a:avLst/>
              </a:prstGeom>
              <a:grpFill/>
              <a:ln w="9525">
                <a:noFill/>
                <a:miter lim="800000"/>
                <a:headEnd/>
                <a:tailEnd/>
              </a:ln>
            </p:spPr>
            <p:txBody>
              <a:bodyPr wrap="square">
                <a:spAutoFit/>
              </a:bodyPr>
              <a:lstStyle/>
              <a:p>
                <a:pPr>
                  <a:lnSpc>
                    <a:spcPct val="95000"/>
                  </a:lnSpc>
                  <a:spcBef>
                    <a:spcPct val="10000"/>
                  </a:spcBef>
                </a:pPr>
                <a:r>
                  <a:rPr lang="en-US" altLang="zh-CN" sz="2400" b="1" kern="0" spc="-125" dirty="0" smtClean="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rPr>
                  <a:t>Trusted</a:t>
                </a:r>
                <a:endParaRPr lang="en-US" altLang="zh-CN" sz="2400" b="1" kern="0" spc="-125" dirty="0">
                  <a:ln w="3175">
                    <a:noFill/>
                  </a:ln>
                  <a:solidFill>
                    <a:srgbClr val="FFFF00"/>
                  </a:soli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7" name="Picture 1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838200" y="5105400"/>
              <a:ext cx="946639" cy="1295400"/>
            </a:xfrm>
            <a:prstGeom prst="rect">
              <a:avLst/>
            </a:prstGeom>
            <a:grpFill/>
            <a:ln>
              <a:noFill/>
            </a:ln>
          </p:spPr>
        </p:pic>
        <p:pic>
          <p:nvPicPr>
            <p:cNvPr id="58" name="Picture 32" descr="policy rules"/>
            <p:cNvPicPr>
              <a:picLocks noChangeAspect="1" noChangeArrowheads="1"/>
            </p:cNvPicPr>
            <p:nvPr/>
          </p:nvPicPr>
          <p:blipFill>
            <a:blip r:embed="rId11" cstate="print"/>
            <a:srcRect/>
            <a:stretch>
              <a:fillRect/>
            </a:stretch>
          </p:blipFill>
          <p:spPr bwMode="auto">
            <a:xfrm>
              <a:off x="457200" y="5933960"/>
              <a:ext cx="609600" cy="532478"/>
            </a:xfrm>
            <a:prstGeom prst="rect">
              <a:avLst/>
            </a:prstGeom>
            <a:grpFill/>
            <a:ln>
              <a:noFill/>
            </a:ln>
          </p:spPr>
        </p:pic>
      </p:grpSp>
      <p:sp>
        <p:nvSpPr>
          <p:cNvPr id="30" name="Rectangle 51"/>
          <p:cNvSpPr txBox="1">
            <a:spLocks noChangeArrowheads="1"/>
          </p:cNvSpPr>
          <p:nvPr/>
        </p:nvSpPr>
        <p:spPr>
          <a:xfrm>
            <a:off x="762000" y="228600"/>
            <a:ext cx="7672387" cy="1255712"/>
          </a:xfrm>
          <a:prstGeom prst="rect">
            <a:avLst/>
          </a:prstGeom>
        </p:spPr>
        <p:txBody>
          <a:bodyPr vert="horz" lIns="91440" tIns="45720" rIns="91440" bIns="45720" rtlCol="0" anchor="ctr">
            <a:norm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t/>
            </a:r>
            <a:b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br>
            <a:endPar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endParaRPr>
          </a:p>
        </p:txBody>
      </p:sp>
      <p:pic>
        <p:nvPicPr>
          <p:cNvPr id="31" name="Picture 30" descr="SQL08_h_rgb_r.png"/>
          <p:cNvPicPr>
            <a:picLocks noChangeAspect="1"/>
          </p:cNvPicPr>
          <p:nvPr/>
        </p:nvPicPr>
        <p:blipFill>
          <a:blip r:embed="rId12"/>
          <a:stretch>
            <a:fillRect/>
          </a:stretch>
        </p:blipFill>
        <p:spPr>
          <a:xfrm>
            <a:off x="392430" y="681990"/>
            <a:ext cx="5029200" cy="103822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809"/>
            <a:ext cx="8229600" cy="914400"/>
          </a:xfrm>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24000"/>
            <a:ext cx="8877300" cy="7109639"/>
          </a:xfrm>
          <a:prstGeom prst="rect">
            <a:avLst/>
          </a:prstGeom>
        </p:spPr>
        <p:txBody>
          <a:bodyPr/>
          <a:lstStyle/>
          <a:p>
            <a:r>
              <a:rPr lang="en-GB" dirty="0" smtClean="0"/>
              <a:t>Windows Server 2008 - Virtualization</a:t>
            </a:r>
          </a:p>
          <a:p>
            <a:r>
              <a:rPr lang="sk-SK" dirty="0" smtClean="0"/>
              <a:t>SQL Server 2008</a:t>
            </a:r>
            <a:endParaRPr lang="en-US" dirty="0" smtClean="0"/>
          </a:p>
          <a:p>
            <a:r>
              <a:rPr lang="en-US" dirty="0" err="1" smtClean="0"/>
              <a:t>DevTools</a:t>
            </a:r>
            <a:endParaRPr lang="en-US" dirty="0" smtClean="0"/>
          </a:p>
          <a:p>
            <a:r>
              <a:rPr lang="en-US" dirty="0" smtClean="0"/>
              <a:t>BizTalk </a:t>
            </a:r>
          </a:p>
          <a:p>
            <a:r>
              <a:rPr lang="en-US" dirty="0" smtClean="0"/>
              <a:t>Small Business Server / Essentials Business Server 2008</a:t>
            </a:r>
            <a:r>
              <a:rPr lang="sk-SK" dirty="0" smtClean="0"/>
              <a:t> </a:t>
            </a:r>
            <a:endParaRPr lang="en-US" dirty="0" smtClean="0"/>
          </a:p>
          <a:p>
            <a:r>
              <a:rPr lang="sk-SK" dirty="0" smtClean="0"/>
              <a:t>System Center </a:t>
            </a:r>
            <a:r>
              <a:rPr lang="en-US" dirty="0" smtClean="0"/>
              <a:t>– management</a:t>
            </a:r>
          </a:p>
          <a:p>
            <a:r>
              <a:rPr lang="en-US" dirty="0" smtClean="0"/>
              <a:t>Security</a:t>
            </a:r>
          </a:p>
          <a:p>
            <a:endParaRPr lang="en-US" dirty="0" smtClean="0"/>
          </a:p>
          <a:p>
            <a:r>
              <a:rPr lang="en-US" dirty="0" smtClean="0">
                <a:solidFill>
                  <a:schemeClr val="bg1">
                    <a:lumMod val="65000"/>
                  </a:schemeClr>
                </a:solidFill>
              </a:rPr>
              <a:t>MS Learning, </a:t>
            </a:r>
            <a:r>
              <a:rPr lang="en-US" dirty="0" err="1" smtClean="0">
                <a:solidFill>
                  <a:schemeClr val="bg1">
                    <a:lumMod val="65000"/>
                  </a:schemeClr>
                </a:solidFill>
              </a:rPr>
              <a:t>Technet</a:t>
            </a:r>
            <a:endParaRPr lang="en-US" dirty="0" smtClean="0">
              <a:solidFill>
                <a:schemeClr val="bg1">
                  <a:lumMod val="65000"/>
                </a:schemeClr>
              </a:solidFill>
            </a:endParaRPr>
          </a:p>
          <a:p>
            <a:r>
              <a:rPr lang="en-US" dirty="0" smtClean="0">
                <a:solidFill>
                  <a:schemeClr val="bg1">
                    <a:lumMod val="65000"/>
                  </a:schemeClr>
                </a:solidFill>
              </a:rPr>
              <a:t>CAL Suites</a:t>
            </a:r>
          </a:p>
          <a:p>
            <a:r>
              <a:rPr lang="en-US" dirty="0" smtClean="0">
                <a:solidFill>
                  <a:schemeClr val="bg1">
                    <a:lumMod val="65000"/>
                  </a:schemeClr>
                </a:solidFill>
              </a:rPr>
              <a:t>…</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514350"/>
            <a:ext cx="8595360" cy="535527"/>
          </a:xfrm>
        </p:spPr>
        <p:txBody>
          <a:bodyPr/>
          <a:lstStyle/>
          <a:p>
            <a:r>
              <a:rPr sz="3600" smtClean="0"/>
              <a:t>SQL Server 2008 - Key </a:t>
            </a:r>
            <a:r>
              <a:rPr sz="3600"/>
              <a:t>Business </a:t>
            </a:r>
            <a:r>
              <a:rPr sz="3600" smtClean="0"/>
              <a:t>Opportunities</a:t>
            </a:r>
            <a:endParaRPr lang="en-US" sz="3600" dirty="0"/>
          </a:p>
        </p:txBody>
      </p:sp>
      <p:sp>
        <p:nvSpPr>
          <p:cNvPr id="7" name="Rounded Rectangle 6"/>
          <p:cNvSpPr/>
          <p:nvPr/>
        </p:nvSpPr>
        <p:spPr>
          <a:xfrm>
            <a:off x="1473958" y="1860557"/>
            <a:ext cx="2335044" cy="4394578"/>
          </a:xfrm>
          <a:prstGeom prst="roundRect">
            <a:avLst/>
          </a:prstGeom>
          <a:solidFill>
            <a:srgbClr val="FFFF99">
              <a:alpha val="5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0000"/>
                  <a:lumOff val="10000"/>
                </a:schemeClr>
              </a:solidFill>
            </a:endParaRPr>
          </a:p>
        </p:txBody>
      </p:sp>
      <p:sp>
        <p:nvSpPr>
          <p:cNvPr id="10" name="Rounded Rectangle 9"/>
          <p:cNvSpPr/>
          <p:nvPr/>
        </p:nvSpPr>
        <p:spPr>
          <a:xfrm>
            <a:off x="3944202" y="1848474"/>
            <a:ext cx="2367661" cy="4394578"/>
          </a:xfrm>
          <a:prstGeom prst="roundRect">
            <a:avLst/>
          </a:prstGeom>
          <a:solidFill>
            <a:srgbClr val="FFFF99">
              <a:alpha val="5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0000"/>
                  <a:lumOff val="10000"/>
                </a:schemeClr>
              </a:solidFill>
            </a:endParaRPr>
          </a:p>
        </p:txBody>
      </p:sp>
      <p:sp>
        <p:nvSpPr>
          <p:cNvPr id="11" name="Rounded Rectangle 10"/>
          <p:cNvSpPr/>
          <p:nvPr/>
        </p:nvSpPr>
        <p:spPr>
          <a:xfrm>
            <a:off x="6428094" y="1848475"/>
            <a:ext cx="2333767" cy="4394578"/>
          </a:xfrm>
          <a:prstGeom prst="roundRect">
            <a:avLst/>
          </a:prstGeom>
          <a:solidFill>
            <a:srgbClr val="FFFF99">
              <a:alpha val="5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0000"/>
                  <a:lumOff val="10000"/>
                </a:schemeClr>
              </a:solidFill>
            </a:endParaRPr>
          </a:p>
        </p:txBody>
      </p:sp>
      <p:sp>
        <p:nvSpPr>
          <p:cNvPr id="12" name="TextBox 11"/>
          <p:cNvSpPr txBox="1"/>
          <p:nvPr/>
        </p:nvSpPr>
        <p:spPr>
          <a:xfrm>
            <a:off x="1491487" y="1943116"/>
            <a:ext cx="2280881" cy="584775"/>
          </a:xfrm>
          <a:prstGeom prst="rect">
            <a:avLst/>
          </a:prstGeom>
          <a:noFill/>
        </p:spPr>
        <p:txBody>
          <a:bodyPr wrap="none" rtlCol="0">
            <a:spAutoFit/>
          </a:bodyPr>
          <a:lstStyle/>
          <a:p>
            <a:pPr algn="ctr"/>
            <a:r>
              <a:rPr lang="en-US" sz="1600" b="1" i="1" dirty="0" smtClean="0">
                <a:solidFill>
                  <a:schemeClr val="bg1"/>
                </a:solidFill>
                <a:effectLst>
                  <a:outerShdw blurRad="38100" dist="38100" dir="2700000" algn="tl">
                    <a:srgbClr val="000000">
                      <a:alpha val="43137"/>
                    </a:srgbClr>
                  </a:outerShdw>
                </a:effectLst>
                <a:latin typeface="+mn-lt"/>
              </a:rPr>
              <a:t>Upgrade Existing</a:t>
            </a:r>
          </a:p>
          <a:p>
            <a:pPr algn="ctr"/>
            <a:r>
              <a:rPr lang="en-US" sz="1600" b="1" i="1" dirty="0" smtClean="0">
                <a:solidFill>
                  <a:schemeClr val="bg1"/>
                </a:solidFill>
                <a:effectLst>
                  <a:outerShdw blurRad="38100" dist="38100" dir="2700000" algn="tl">
                    <a:srgbClr val="000000">
                      <a:alpha val="43137"/>
                    </a:srgbClr>
                  </a:outerShdw>
                </a:effectLst>
                <a:latin typeface="+mn-lt"/>
              </a:rPr>
              <a:t>Microsoft SQL Server</a:t>
            </a:r>
            <a:endParaRPr lang="en-US" sz="1600" b="1" i="1" dirty="0">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4266932" y="1905306"/>
            <a:ext cx="1701107" cy="584775"/>
          </a:xfrm>
          <a:prstGeom prst="rect">
            <a:avLst/>
          </a:prstGeom>
          <a:noFill/>
        </p:spPr>
        <p:txBody>
          <a:bodyPr wrap="none" rtlCol="0">
            <a:spAutoFit/>
          </a:bodyPr>
          <a:lstStyle/>
          <a:p>
            <a:pPr algn="ctr"/>
            <a:r>
              <a:rPr lang="en-US" sz="1600" b="1" i="1" dirty="0" smtClean="0">
                <a:solidFill>
                  <a:schemeClr val="bg1"/>
                </a:solidFill>
                <a:effectLst>
                  <a:outerShdw blurRad="38100" dist="38100" dir="2700000" algn="tl">
                    <a:srgbClr val="000000">
                      <a:alpha val="43137"/>
                    </a:srgbClr>
                  </a:outerShdw>
                </a:effectLst>
                <a:latin typeface="+mn-lt"/>
              </a:rPr>
              <a:t>Migrate from </a:t>
            </a:r>
            <a:br>
              <a:rPr lang="en-US" sz="1600" b="1" i="1" dirty="0" smtClean="0">
                <a:solidFill>
                  <a:schemeClr val="bg1"/>
                </a:solidFill>
                <a:effectLst>
                  <a:outerShdw blurRad="38100" dist="38100" dir="2700000" algn="tl">
                    <a:srgbClr val="000000">
                      <a:alpha val="43137"/>
                    </a:srgbClr>
                  </a:outerShdw>
                </a:effectLst>
                <a:latin typeface="+mn-lt"/>
              </a:rPr>
            </a:br>
            <a:r>
              <a:rPr lang="en-US" sz="1600" b="1" i="1" dirty="0" smtClean="0">
                <a:solidFill>
                  <a:schemeClr val="bg1"/>
                </a:solidFill>
                <a:effectLst>
                  <a:outerShdw blurRad="38100" dist="38100" dir="2700000" algn="tl">
                    <a:srgbClr val="000000">
                      <a:alpha val="43137"/>
                    </a:srgbClr>
                  </a:outerShdw>
                </a:effectLst>
                <a:latin typeface="+mn-lt"/>
              </a:rPr>
              <a:t>Other Database</a:t>
            </a:r>
            <a:endParaRPr lang="en-US" sz="1600" b="1" i="1" dirty="0">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6823823" y="1901052"/>
            <a:ext cx="1620957" cy="584775"/>
          </a:xfrm>
          <a:prstGeom prst="rect">
            <a:avLst/>
          </a:prstGeom>
          <a:noFill/>
        </p:spPr>
        <p:txBody>
          <a:bodyPr wrap="none" rtlCol="0">
            <a:spAutoFit/>
          </a:bodyPr>
          <a:lstStyle/>
          <a:p>
            <a:pPr algn="ctr"/>
            <a:r>
              <a:rPr lang="en-US" sz="1600" b="1" i="1" dirty="0" smtClean="0">
                <a:solidFill>
                  <a:schemeClr val="bg1"/>
                </a:solidFill>
                <a:effectLst>
                  <a:outerShdw blurRad="38100" dist="38100" dir="2700000" algn="tl">
                    <a:srgbClr val="000000">
                      <a:alpha val="43137"/>
                    </a:srgbClr>
                  </a:outerShdw>
                </a:effectLst>
                <a:latin typeface="+mn-lt"/>
              </a:rPr>
              <a:t>Sell to </a:t>
            </a:r>
          </a:p>
          <a:p>
            <a:pPr algn="ctr"/>
            <a:r>
              <a:rPr lang="en-US" sz="1600" b="1" i="1" dirty="0" smtClean="0">
                <a:solidFill>
                  <a:schemeClr val="bg1"/>
                </a:solidFill>
                <a:effectLst>
                  <a:outerShdw blurRad="38100" dist="38100" dir="2700000" algn="tl">
                    <a:srgbClr val="000000">
                      <a:alpha val="43137"/>
                    </a:srgbClr>
                  </a:outerShdw>
                </a:effectLst>
                <a:latin typeface="+mn-lt"/>
              </a:rPr>
              <a:t>New Customer</a:t>
            </a:r>
            <a:endParaRPr lang="en-US" sz="1600" b="1" i="1" dirty="0">
              <a:solidFill>
                <a:schemeClr val="bg1"/>
              </a:solidFill>
              <a:effectLst>
                <a:outerShdw blurRad="38100" dist="38100" dir="2700000" algn="tl">
                  <a:srgbClr val="000000">
                    <a:alpha val="43137"/>
                  </a:srgbClr>
                </a:outerShdw>
              </a:effectLst>
              <a:latin typeface="+mn-lt"/>
            </a:endParaRPr>
          </a:p>
        </p:txBody>
      </p:sp>
      <p:grpSp>
        <p:nvGrpSpPr>
          <p:cNvPr id="3" name="Group 26"/>
          <p:cNvGrpSpPr/>
          <p:nvPr/>
        </p:nvGrpSpPr>
        <p:grpSpPr>
          <a:xfrm>
            <a:off x="317090" y="2394388"/>
            <a:ext cx="8623782" cy="3787253"/>
            <a:chOff x="274558" y="2251888"/>
            <a:chExt cx="8623782" cy="3787253"/>
          </a:xfrm>
        </p:grpSpPr>
        <p:sp>
          <p:nvSpPr>
            <p:cNvPr id="35" name="TextBox 34"/>
            <p:cNvSpPr txBox="1"/>
            <p:nvPr/>
          </p:nvSpPr>
          <p:spPr>
            <a:xfrm>
              <a:off x="274558" y="2251888"/>
              <a:ext cx="677108" cy="3787253"/>
            </a:xfrm>
            <a:prstGeom prst="rect">
              <a:avLst/>
            </a:prstGeom>
            <a:noFill/>
          </p:spPr>
          <p:txBody>
            <a:bodyPr vert="vert270"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High Impact Service Opportunities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with Microsoft SQL Server 2008</a:t>
              </a:r>
              <a:endParaRPr lang="en-US" sz="1600" dirty="0">
                <a:solidFill>
                  <a:schemeClr val="bg1"/>
                </a:solidFill>
                <a:effectLst>
                  <a:outerShdw blurRad="38100" dist="38100" dir="2700000" algn="tl">
                    <a:srgbClr val="000000">
                      <a:alpha val="43137"/>
                    </a:srgbClr>
                  </a:outerShdw>
                </a:effectLst>
              </a:endParaRPr>
            </a:p>
          </p:txBody>
        </p:sp>
        <p:grpSp>
          <p:nvGrpSpPr>
            <p:cNvPr id="4" name="Group 25"/>
            <p:cNvGrpSpPr/>
            <p:nvPr/>
          </p:nvGrpSpPr>
          <p:grpSpPr>
            <a:xfrm>
              <a:off x="900752" y="2514258"/>
              <a:ext cx="7997588" cy="3218288"/>
              <a:chOff x="900752" y="2514258"/>
              <a:chExt cx="7997588" cy="3218288"/>
            </a:xfrm>
          </p:grpSpPr>
          <p:sp>
            <p:nvSpPr>
              <p:cNvPr id="15" name="Rounded Rectangle 14"/>
              <p:cNvSpPr/>
              <p:nvPr/>
            </p:nvSpPr>
            <p:spPr>
              <a:xfrm>
                <a:off x="1226884" y="2514258"/>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1214649" y="3076804"/>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26884" y="3613185"/>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26884" y="4175731"/>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26884" y="4738277"/>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26884" y="5287741"/>
                <a:ext cx="7671456" cy="444805"/>
              </a:xfrm>
              <a:prstGeom prst="roundRect">
                <a:avLst/>
              </a:prstGeom>
              <a:solidFill>
                <a:schemeClr val="accent1">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51573" y="2562183"/>
                <a:ext cx="4971104" cy="338554"/>
              </a:xfrm>
              <a:prstGeom prst="rect">
                <a:avLst/>
              </a:prstGeom>
              <a:noFill/>
            </p:spPr>
            <p:txBody>
              <a:bodyPr wrap="none" rtlCol="0">
                <a:spAutoFit/>
              </a:bodyPr>
              <a:lstStyle/>
              <a:p>
                <a:r>
                  <a:rPr lang="en-US" sz="1600" dirty="0" smtClean="0">
                    <a:latin typeface="+mn-lt"/>
                  </a:rPr>
                  <a:t>Enterprise Application Development and Integration</a:t>
                </a:r>
                <a:endParaRPr lang="en-US" sz="1600" dirty="0">
                  <a:latin typeface="+mn-lt"/>
                </a:endParaRPr>
              </a:p>
            </p:txBody>
          </p:sp>
          <p:sp>
            <p:nvSpPr>
              <p:cNvPr id="30" name="TextBox 29"/>
              <p:cNvSpPr txBox="1"/>
              <p:nvPr/>
            </p:nvSpPr>
            <p:spPr>
              <a:xfrm>
                <a:off x="3971507" y="3125340"/>
                <a:ext cx="2108269" cy="338554"/>
              </a:xfrm>
              <a:prstGeom prst="rect">
                <a:avLst/>
              </a:prstGeom>
              <a:noFill/>
            </p:spPr>
            <p:txBody>
              <a:bodyPr wrap="none" rtlCol="0">
                <a:spAutoFit/>
              </a:bodyPr>
              <a:lstStyle/>
              <a:p>
                <a:r>
                  <a:rPr lang="en-US" sz="1600" dirty="0" smtClean="0">
                    <a:latin typeface="+mn-lt"/>
                  </a:rPr>
                  <a:t>Business Intelligence</a:t>
                </a:r>
                <a:endParaRPr lang="en-US" sz="1600" dirty="0">
                  <a:latin typeface="+mn-lt"/>
                </a:endParaRPr>
              </a:p>
            </p:txBody>
          </p:sp>
          <p:sp>
            <p:nvSpPr>
              <p:cNvPr id="31" name="TextBox 30"/>
              <p:cNvSpPr txBox="1"/>
              <p:nvPr/>
            </p:nvSpPr>
            <p:spPr>
              <a:xfrm>
                <a:off x="4094337" y="3643955"/>
                <a:ext cx="1932324" cy="338554"/>
              </a:xfrm>
              <a:prstGeom prst="rect">
                <a:avLst/>
              </a:prstGeom>
              <a:noFill/>
            </p:spPr>
            <p:txBody>
              <a:bodyPr wrap="none" rtlCol="0">
                <a:spAutoFit/>
              </a:bodyPr>
              <a:lstStyle/>
              <a:p>
                <a:r>
                  <a:rPr lang="en-US" sz="1600" dirty="0" smtClean="0">
                    <a:latin typeface="+mn-lt"/>
                  </a:rPr>
                  <a:t>Data Warehousing</a:t>
                </a:r>
                <a:endParaRPr lang="en-US" sz="1600" dirty="0">
                  <a:latin typeface="+mn-lt"/>
                </a:endParaRPr>
              </a:p>
            </p:txBody>
          </p:sp>
          <p:sp>
            <p:nvSpPr>
              <p:cNvPr id="32" name="TextBox 31"/>
              <p:cNvSpPr txBox="1"/>
              <p:nvPr/>
            </p:nvSpPr>
            <p:spPr>
              <a:xfrm>
                <a:off x="3384650" y="4230809"/>
                <a:ext cx="3477234" cy="338554"/>
              </a:xfrm>
              <a:prstGeom prst="rect">
                <a:avLst/>
              </a:prstGeom>
              <a:noFill/>
            </p:spPr>
            <p:txBody>
              <a:bodyPr wrap="none" rtlCol="0">
                <a:spAutoFit/>
              </a:bodyPr>
              <a:lstStyle/>
              <a:p>
                <a:r>
                  <a:rPr lang="en-US" sz="1600" dirty="0" smtClean="0">
                    <a:latin typeface="+mn-lt"/>
                  </a:rPr>
                  <a:t>Server Consolidation &amp; Optimization</a:t>
                </a:r>
                <a:endParaRPr lang="en-US" sz="1600" dirty="0">
                  <a:latin typeface="+mn-lt"/>
                </a:endParaRPr>
              </a:p>
            </p:txBody>
          </p:sp>
          <p:sp>
            <p:nvSpPr>
              <p:cNvPr id="33" name="TextBox 32"/>
              <p:cNvSpPr txBox="1"/>
              <p:nvPr/>
            </p:nvSpPr>
            <p:spPr>
              <a:xfrm>
                <a:off x="4435528" y="4776719"/>
                <a:ext cx="1265090" cy="338554"/>
              </a:xfrm>
              <a:prstGeom prst="rect">
                <a:avLst/>
              </a:prstGeom>
              <a:noFill/>
            </p:spPr>
            <p:txBody>
              <a:bodyPr wrap="none" rtlCol="0">
                <a:spAutoFit/>
              </a:bodyPr>
              <a:lstStyle/>
              <a:p>
                <a:r>
                  <a:rPr lang="en-US" sz="1600" dirty="0" smtClean="0">
                    <a:latin typeface="+mn-lt"/>
                  </a:rPr>
                  <a:t>Compliance</a:t>
                </a:r>
                <a:endParaRPr lang="en-US" sz="1600" dirty="0">
                  <a:latin typeface="+mn-lt"/>
                </a:endParaRPr>
              </a:p>
            </p:txBody>
          </p:sp>
          <p:sp>
            <p:nvSpPr>
              <p:cNvPr id="34" name="TextBox 33"/>
              <p:cNvSpPr txBox="1"/>
              <p:nvPr/>
            </p:nvSpPr>
            <p:spPr>
              <a:xfrm>
                <a:off x="3712196" y="5322629"/>
                <a:ext cx="2708755" cy="338554"/>
              </a:xfrm>
              <a:prstGeom prst="rect">
                <a:avLst/>
              </a:prstGeom>
              <a:noFill/>
            </p:spPr>
            <p:txBody>
              <a:bodyPr wrap="none" rtlCol="0">
                <a:spAutoFit/>
              </a:bodyPr>
              <a:lstStyle/>
              <a:p>
                <a:r>
                  <a:rPr lang="en-US" sz="1600" dirty="0" smtClean="0">
                    <a:latin typeface="+mn-lt"/>
                  </a:rPr>
                  <a:t>Mobile and Web Application</a:t>
                </a:r>
                <a:endParaRPr lang="en-US" sz="1600" dirty="0">
                  <a:latin typeface="+mn-lt"/>
                </a:endParaRPr>
              </a:p>
            </p:txBody>
          </p:sp>
          <p:sp>
            <p:nvSpPr>
              <p:cNvPr id="36" name="Left Brace 35"/>
              <p:cNvSpPr/>
              <p:nvPr/>
            </p:nvSpPr>
            <p:spPr>
              <a:xfrm>
                <a:off x="900752" y="2552135"/>
                <a:ext cx="154901" cy="3084394"/>
              </a:xfrm>
              <a:prstGeom prst="leftBrace">
                <a:avLst/>
              </a:prstGeom>
              <a:ln w="6350" cmpd="dbl">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0"/>
          <p:cNvGrpSpPr/>
          <p:nvPr/>
        </p:nvGrpSpPr>
        <p:grpSpPr>
          <a:xfrm>
            <a:off x="4363654" y="1687830"/>
            <a:ext cx="441043" cy="4525703"/>
            <a:chOff x="4363654" y="1701478"/>
            <a:chExt cx="441043" cy="4525703"/>
          </a:xfrm>
          <a:solidFill>
            <a:schemeClr val="bg1"/>
          </a:solidFill>
        </p:grpSpPr>
        <p:cxnSp>
          <p:nvCxnSpPr>
            <p:cNvPr id="12" name="Straight Connector 11"/>
            <p:cNvCxnSpPr/>
            <p:nvPr/>
          </p:nvCxnSpPr>
          <p:spPr>
            <a:xfrm>
              <a:off x="4363654" y="1701478"/>
              <a:ext cx="439838" cy="1"/>
            </a:xfrm>
            <a:prstGeom prst="line">
              <a:avLst/>
            </a:prstGeom>
            <a:grpFill/>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541398" y="3963881"/>
              <a:ext cx="4131858" cy="394741"/>
            </a:xfrm>
            <a:prstGeom prst="line">
              <a:avLst/>
            </a:prstGeom>
            <a:grpFill/>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0" name="Striped Right Arrow 29"/>
            <p:cNvSpPr/>
            <p:nvPr/>
          </p:nvSpPr>
          <p:spPr bwMode="auto">
            <a:xfrm rot="19089038">
              <a:off x="4444676" y="1755177"/>
              <a:ext cx="353278" cy="401885"/>
            </a:xfrm>
            <a:prstGeom prst="stripedRightArrow">
              <a:avLst/>
            </a:prstGeom>
            <a:grpFill/>
            <a:ln>
              <a:solidFill>
                <a:schemeClr val="tx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err="1" smtClean="0">
                <a:solidFill>
                  <a:schemeClr val="accent1"/>
                </a:solidFill>
                <a:latin typeface="Segoe" pitchFamily="34" charset="0"/>
              </a:endParaRPr>
            </a:p>
          </p:txBody>
        </p:sp>
      </p:grpSp>
      <p:sp>
        <p:nvSpPr>
          <p:cNvPr id="5" name="Title 4"/>
          <p:cNvSpPr>
            <a:spLocks noGrp="1"/>
          </p:cNvSpPr>
          <p:nvPr>
            <p:ph type="title"/>
          </p:nvPr>
        </p:nvSpPr>
        <p:spPr>
          <a:xfrm>
            <a:off x="94129" y="137160"/>
            <a:ext cx="8382000" cy="1107996"/>
          </a:xfrm>
        </p:spPr>
        <p:txBody>
          <a:bodyPr/>
          <a:lstStyle/>
          <a:p>
            <a:r>
              <a:rPr sz="3600" smtClean="0"/>
              <a:t/>
            </a:r>
            <a:br>
              <a:rPr sz="3600" smtClean="0"/>
            </a:br>
            <a:r>
              <a:rPr sz="3600" smtClean="0"/>
              <a:t>Top Executive Priorities</a:t>
            </a:r>
            <a:endParaRPr lang="en-US" sz="3600" dirty="0"/>
          </a:p>
        </p:txBody>
      </p:sp>
      <p:sp>
        <p:nvSpPr>
          <p:cNvPr id="4" name="Rectangle 3"/>
          <p:cNvSpPr/>
          <p:nvPr/>
        </p:nvSpPr>
        <p:spPr>
          <a:xfrm>
            <a:off x="5726323" y="721895"/>
            <a:ext cx="3417677" cy="523220"/>
          </a:xfrm>
          <a:prstGeom prst="rect">
            <a:avLst/>
          </a:prstGeom>
        </p:spPr>
        <p:txBody>
          <a:bodyPr wrap="square">
            <a:spAutoFit/>
          </a:bodyPr>
          <a:lstStyle/>
          <a:p>
            <a:r>
              <a:rPr lang="en-US" sz="1400" dirty="0" smtClean="0">
                <a:solidFill>
                  <a:schemeClr val="bg1"/>
                </a:solidFill>
              </a:rPr>
              <a:t>Source: Gartner EXP (January 2008)</a:t>
            </a:r>
            <a:br>
              <a:rPr lang="en-US" sz="1400" dirty="0" smtClean="0">
                <a:solidFill>
                  <a:schemeClr val="bg1"/>
                </a:solidFill>
              </a:rPr>
            </a:br>
            <a:endParaRPr lang="en-US" sz="1400" dirty="0">
              <a:solidFill>
                <a:schemeClr val="bg1"/>
              </a:solidFill>
            </a:endParaRPr>
          </a:p>
        </p:txBody>
      </p:sp>
      <p:graphicFrame>
        <p:nvGraphicFramePr>
          <p:cNvPr id="6" name="Table 5"/>
          <p:cNvGraphicFramePr>
            <a:graphicFrameLocks noGrp="1"/>
          </p:cNvGraphicFramePr>
          <p:nvPr/>
        </p:nvGraphicFramePr>
        <p:xfrm>
          <a:off x="4789916" y="1299071"/>
          <a:ext cx="4018208" cy="4928259"/>
        </p:xfrm>
        <a:graphic>
          <a:graphicData uri="http://schemas.openxmlformats.org/drawingml/2006/table">
            <a:tbl>
              <a:tblPr lastCol="1" bandCol="1">
                <a:tableStyleId>{5202B0CA-FC54-4496-8BCA-5EF66A818D29}</a:tableStyleId>
              </a:tblPr>
              <a:tblGrid>
                <a:gridCol w="485583"/>
                <a:gridCol w="3532625"/>
              </a:tblGrid>
              <a:tr h="390943">
                <a:tc gridSpan="2">
                  <a:txBody>
                    <a:bodyPr/>
                    <a:lstStyle/>
                    <a:p>
                      <a:pPr algn="ctr"/>
                      <a:r>
                        <a:rPr lang="en-US" sz="1400" dirty="0">
                          <a:ln>
                            <a:solidFill>
                              <a:schemeClr val="tx1"/>
                            </a:solidFill>
                          </a:ln>
                          <a:solidFill>
                            <a:schemeClr val="tx1"/>
                          </a:solidFill>
                          <a:effectLst/>
                          <a:latin typeface="+mn-lt"/>
                        </a:rPr>
                        <a:t>Top 10 </a:t>
                      </a:r>
                      <a:r>
                        <a:rPr lang="en-US" sz="1400" u="sng" dirty="0">
                          <a:ln>
                            <a:solidFill>
                              <a:schemeClr val="tx1"/>
                            </a:solidFill>
                          </a:ln>
                          <a:solidFill>
                            <a:schemeClr val="tx1"/>
                          </a:solidFill>
                          <a:effectLst/>
                          <a:latin typeface="+mn-lt"/>
                        </a:rPr>
                        <a:t>Technology</a:t>
                      </a:r>
                      <a:r>
                        <a:rPr lang="en-US" sz="1400" dirty="0">
                          <a:ln>
                            <a:solidFill>
                              <a:schemeClr val="tx1"/>
                            </a:solidFill>
                          </a:ln>
                          <a:solidFill>
                            <a:schemeClr val="tx1"/>
                          </a:solidFill>
                          <a:effectLst/>
                          <a:latin typeface="+mn-lt"/>
                        </a:rPr>
                        <a:t> </a:t>
                      </a:r>
                      <a:r>
                        <a:rPr lang="en-US" sz="1400" kern="1200" dirty="0">
                          <a:ln>
                            <a:solidFill>
                              <a:schemeClr val="tx1"/>
                            </a:solidFill>
                          </a:ln>
                          <a:solidFill>
                            <a:schemeClr val="tx1"/>
                          </a:solidFill>
                          <a:effectLst/>
                          <a:latin typeface="+mn-lt"/>
                          <a:ea typeface="+mn-ea"/>
                          <a:cs typeface="+mn-cs"/>
                        </a:rPr>
                        <a:t>Priorities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bg1"/>
                    </a:solidFill>
                  </a:tcPr>
                </a:tc>
                <a:tc hMerge="1">
                  <a:txBody>
                    <a:bodyPr/>
                    <a:lstStyle/>
                    <a:p>
                      <a:pPr algn="ctr"/>
                      <a:endParaRPr lang="en-US" sz="1400" kern="1200" dirty="0">
                        <a:ln>
                          <a:solidFill>
                            <a:schemeClr val="tx1"/>
                          </a:solidFill>
                        </a:ln>
                        <a:solidFill>
                          <a:schemeClr val="tx1"/>
                        </a:solidFill>
                        <a:effectLst/>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bg1"/>
                    </a:solidFill>
                  </a:tcPr>
                </a:tc>
              </a:tr>
              <a:tr h="425218">
                <a:tc>
                  <a:txBody>
                    <a:bodyPr/>
                    <a:lstStyle/>
                    <a:p>
                      <a:pPr marL="0" algn="ctr" defTabSz="914363" rtl="0" eaLnBrk="1" latinLnBrk="0" hangingPunct="1"/>
                      <a:r>
                        <a:rPr lang="en-US" sz="1200" kern="1200" dirty="0">
                          <a:solidFill>
                            <a:schemeClr val="bg1"/>
                          </a:solidFill>
                          <a:latin typeface="+mn-lt"/>
                          <a:ea typeface="+mn-ea"/>
                          <a:cs typeface="+mn-cs"/>
                        </a:rPr>
                        <a:t>1</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rgbClr val="00B050"/>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Business </a:t>
                      </a:r>
                      <a:r>
                        <a:rPr lang="en-US" sz="1400" b="0" kern="1200" dirty="0" smtClean="0">
                          <a:solidFill>
                            <a:schemeClr val="bg1"/>
                          </a:solidFill>
                          <a:latin typeface="+mn-lt"/>
                          <a:ea typeface="+mn-ea"/>
                          <a:cs typeface="+mn-cs"/>
                        </a:rPr>
                        <a:t>Intelligence Applications</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rgbClr val="00B050"/>
                    </a:solidFill>
                  </a:tcPr>
                </a:tc>
              </a:tr>
              <a:tr h="431893">
                <a:tc>
                  <a:txBody>
                    <a:bodyPr/>
                    <a:lstStyle/>
                    <a:p>
                      <a:pPr marL="0" algn="ctr" defTabSz="914363" rtl="0" eaLnBrk="1" latinLnBrk="0" hangingPunct="1"/>
                      <a:r>
                        <a:rPr lang="en-US" sz="1200" kern="1200" dirty="0">
                          <a:solidFill>
                            <a:schemeClr val="bg1"/>
                          </a:solidFill>
                          <a:latin typeface="+mn-lt"/>
                          <a:ea typeface="+mn-ea"/>
                          <a:cs typeface="+mn-cs"/>
                        </a:rPr>
                        <a:t>2</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Enterprise </a:t>
                      </a:r>
                      <a:r>
                        <a:rPr lang="en-US" sz="1400" b="0" kern="1200" dirty="0" smtClean="0">
                          <a:solidFill>
                            <a:schemeClr val="bg1"/>
                          </a:solidFill>
                          <a:latin typeface="+mn-lt"/>
                          <a:ea typeface="+mn-ea"/>
                          <a:cs typeface="+mn-cs"/>
                        </a:rPr>
                        <a:t>Applications </a:t>
                      </a:r>
                      <a:br>
                        <a:rPr lang="en-US" sz="1400" b="0" kern="1200" dirty="0" smtClean="0">
                          <a:solidFill>
                            <a:schemeClr val="bg1"/>
                          </a:solidFill>
                          <a:latin typeface="+mn-lt"/>
                          <a:ea typeface="+mn-ea"/>
                          <a:cs typeface="+mn-cs"/>
                        </a:rPr>
                      </a:br>
                      <a:r>
                        <a:rPr lang="en-US" sz="1400" b="0" kern="1200" dirty="0" smtClean="0">
                          <a:solidFill>
                            <a:schemeClr val="bg1"/>
                          </a:solidFill>
                          <a:latin typeface="+mn-lt"/>
                          <a:ea typeface="+mn-ea"/>
                          <a:cs typeface="+mn-cs"/>
                        </a:rPr>
                        <a:t>(</a:t>
                      </a:r>
                      <a:r>
                        <a:rPr lang="en-US" sz="1400" b="0" kern="1200" dirty="0">
                          <a:solidFill>
                            <a:schemeClr val="bg1"/>
                          </a:solidFill>
                          <a:latin typeface="+mn-lt"/>
                          <a:ea typeface="+mn-ea"/>
                          <a:cs typeface="+mn-cs"/>
                        </a:rPr>
                        <a:t>ERP, CRM and others)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398285">
                <a:tc>
                  <a:txBody>
                    <a:bodyPr/>
                    <a:lstStyle/>
                    <a:p>
                      <a:pPr marL="0" algn="ctr" defTabSz="914363" rtl="0" eaLnBrk="1" latinLnBrk="0" hangingPunct="1"/>
                      <a:r>
                        <a:rPr lang="en-US" sz="1200" kern="1200" dirty="0">
                          <a:solidFill>
                            <a:schemeClr val="bg1"/>
                          </a:solidFill>
                          <a:latin typeface="+mn-lt"/>
                          <a:ea typeface="+mn-ea"/>
                          <a:cs typeface="+mn-cs"/>
                        </a:rPr>
                        <a:t>3</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Servers and </a:t>
                      </a:r>
                      <a:r>
                        <a:rPr lang="en-US" sz="1400" b="0" kern="1200" dirty="0" smtClean="0">
                          <a:solidFill>
                            <a:schemeClr val="bg1"/>
                          </a:solidFill>
                          <a:latin typeface="+mn-lt"/>
                          <a:ea typeface="+mn-ea"/>
                          <a:cs typeface="+mn-cs"/>
                        </a:rPr>
                        <a:t>Storage </a:t>
                      </a:r>
                      <a:r>
                        <a:rPr lang="en-US" sz="1400" b="0" kern="1200" dirty="0">
                          <a:solidFill>
                            <a:schemeClr val="bg1"/>
                          </a:solidFill>
                          <a:latin typeface="+mn-lt"/>
                          <a:ea typeface="+mn-ea"/>
                          <a:cs typeface="+mn-cs"/>
                        </a:rPr>
                        <a:t>T</a:t>
                      </a:r>
                      <a:r>
                        <a:rPr lang="en-US" sz="1400" b="0" kern="1200" dirty="0" smtClean="0">
                          <a:solidFill>
                            <a:schemeClr val="bg1"/>
                          </a:solidFill>
                          <a:latin typeface="+mn-lt"/>
                          <a:ea typeface="+mn-ea"/>
                          <a:cs typeface="+mn-cs"/>
                        </a:rPr>
                        <a:t>echnologies</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441819">
                <a:tc>
                  <a:txBody>
                    <a:bodyPr/>
                    <a:lstStyle/>
                    <a:p>
                      <a:pPr marL="0" algn="ctr" defTabSz="914363" rtl="0" eaLnBrk="1" latinLnBrk="0" hangingPunct="1"/>
                      <a:r>
                        <a:rPr lang="en-US" sz="1200" kern="1200" dirty="0">
                          <a:solidFill>
                            <a:schemeClr val="bg1"/>
                          </a:solidFill>
                          <a:latin typeface="+mn-lt"/>
                          <a:ea typeface="+mn-ea"/>
                          <a:cs typeface="+mn-cs"/>
                        </a:rPr>
                        <a:t>4</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Legacy </a:t>
                      </a:r>
                      <a:r>
                        <a:rPr lang="en-US" sz="1400" b="0" kern="1200" dirty="0" smtClean="0">
                          <a:solidFill>
                            <a:schemeClr val="bg1"/>
                          </a:solidFill>
                          <a:latin typeface="+mn-lt"/>
                          <a:ea typeface="+mn-ea"/>
                          <a:cs typeface="+mn-cs"/>
                        </a:rPr>
                        <a:t>Modernization</a:t>
                      </a:r>
                      <a:r>
                        <a:rPr lang="en-US" sz="1400" b="0" kern="1200" dirty="0">
                          <a:solidFill>
                            <a:schemeClr val="bg1"/>
                          </a:solidFill>
                          <a:latin typeface="+mn-lt"/>
                          <a:ea typeface="+mn-ea"/>
                          <a:cs typeface="+mn-cs"/>
                        </a:rPr>
                        <a:t>, </a:t>
                      </a:r>
                      <a:r>
                        <a:rPr lang="en-US" sz="1400" b="0" kern="1200" dirty="0" smtClean="0">
                          <a:solidFill>
                            <a:schemeClr val="bg1"/>
                          </a:solidFill>
                          <a:latin typeface="+mn-lt"/>
                          <a:ea typeface="+mn-ea"/>
                          <a:cs typeface="+mn-cs"/>
                        </a:rPr>
                        <a:t>Upgrade </a:t>
                      </a:r>
                      <a:r>
                        <a:rPr lang="en-US" sz="1400" b="0" kern="1200" dirty="0">
                          <a:solidFill>
                            <a:schemeClr val="bg1"/>
                          </a:solidFill>
                          <a:latin typeface="+mn-lt"/>
                          <a:ea typeface="+mn-ea"/>
                          <a:cs typeface="+mn-cs"/>
                        </a:rPr>
                        <a:t>or </a:t>
                      </a:r>
                      <a:r>
                        <a:rPr lang="en-US" sz="1400" b="0" kern="1200" dirty="0" smtClean="0">
                          <a:solidFill>
                            <a:schemeClr val="bg1"/>
                          </a:solidFill>
                          <a:latin typeface="+mn-lt"/>
                          <a:ea typeface="+mn-ea"/>
                          <a:cs typeface="+mn-cs"/>
                        </a:rPr>
                        <a:t>Enhancement</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396005">
                <a:tc>
                  <a:txBody>
                    <a:bodyPr/>
                    <a:lstStyle/>
                    <a:p>
                      <a:pPr marL="0" algn="ctr" defTabSz="914363" rtl="0" eaLnBrk="1" latinLnBrk="0" hangingPunct="1"/>
                      <a:r>
                        <a:rPr lang="en-US" sz="1200" kern="1200" dirty="0">
                          <a:solidFill>
                            <a:schemeClr val="bg1"/>
                          </a:solidFill>
                          <a:latin typeface="+mn-lt"/>
                          <a:ea typeface="+mn-ea"/>
                          <a:cs typeface="+mn-cs"/>
                        </a:rPr>
                        <a:t>5</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Technical </a:t>
                      </a:r>
                      <a:r>
                        <a:rPr lang="en-US" sz="1400" b="0" kern="1200" dirty="0" smtClean="0">
                          <a:solidFill>
                            <a:schemeClr val="bg1"/>
                          </a:solidFill>
                          <a:latin typeface="+mn-lt"/>
                          <a:ea typeface="+mn-ea"/>
                          <a:cs typeface="+mn-cs"/>
                        </a:rPr>
                        <a:t>Infrastructure</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381436">
                <a:tc>
                  <a:txBody>
                    <a:bodyPr/>
                    <a:lstStyle/>
                    <a:p>
                      <a:pPr marL="0" algn="ctr" defTabSz="914363" rtl="0" eaLnBrk="1" latinLnBrk="0" hangingPunct="1"/>
                      <a:r>
                        <a:rPr lang="en-US" sz="1200" kern="1200" dirty="0">
                          <a:solidFill>
                            <a:schemeClr val="bg1"/>
                          </a:solidFill>
                          <a:latin typeface="+mn-lt"/>
                          <a:ea typeface="+mn-ea"/>
                          <a:cs typeface="+mn-cs"/>
                        </a:rPr>
                        <a:t>6</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Security </a:t>
                      </a:r>
                      <a:r>
                        <a:rPr lang="en-US" sz="1400" b="0" kern="1200" dirty="0" smtClean="0">
                          <a:solidFill>
                            <a:schemeClr val="bg1"/>
                          </a:solidFill>
                          <a:latin typeface="+mn-lt"/>
                          <a:ea typeface="+mn-ea"/>
                          <a:cs typeface="+mn-cs"/>
                        </a:rPr>
                        <a:t>Technologies</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395000">
                <a:tc>
                  <a:txBody>
                    <a:bodyPr/>
                    <a:lstStyle/>
                    <a:p>
                      <a:pPr marL="0" algn="ctr" defTabSz="914363" rtl="0" eaLnBrk="1" latinLnBrk="0" hangingPunct="1"/>
                      <a:r>
                        <a:rPr lang="en-US" sz="1200" kern="1200" dirty="0">
                          <a:solidFill>
                            <a:schemeClr val="bg1"/>
                          </a:solidFill>
                          <a:latin typeface="+mn-lt"/>
                          <a:ea typeface="+mn-ea"/>
                          <a:cs typeface="+mn-cs"/>
                        </a:rPr>
                        <a:t>7</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Networking, </a:t>
                      </a:r>
                      <a:r>
                        <a:rPr lang="en-US" sz="1400" b="0" kern="1200" dirty="0" smtClean="0">
                          <a:solidFill>
                            <a:schemeClr val="bg1"/>
                          </a:solidFill>
                          <a:latin typeface="+mn-lt"/>
                          <a:ea typeface="+mn-ea"/>
                          <a:cs typeface="+mn-cs"/>
                        </a:rPr>
                        <a:t>Voice </a:t>
                      </a:r>
                      <a:r>
                        <a:rPr lang="en-US" sz="1400" b="0" kern="1200" dirty="0">
                          <a:solidFill>
                            <a:schemeClr val="bg1"/>
                          </a:solidFill>
                          <a:latin typeface="+mn-lt"/>
                          <a:ea typeface="+mn-ea"/>
                          <a:cs typeface="+mn-cs"/>
                        </a:rPr>
                        <a:t>and </a:t>
                      </a:r>
                      <a:r>
                        <a:rPr lang="en-US" sz="1400" b="0" kern="1200" dirty="0" smtClean="0">
                          <a:solidFill>
                            <a:schemeClr val="bg1"/>
                          </a:solidFill>
                          <a:latin typeface="+mn-lt"/>
                          <a:ea typeface="+mn-ea"/>
                          <a:cs typeface="+mn-cs"/>
                        </a:rPr>
                        <a:t>Data</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389859">
                <a:tc>
                  <a:txBody>
                    <a:bodyPr/>
                    <a:lstStyle/>
                    <a:p>
                      <a:pPr marL="0" algn="ctr" defTabSz="914363" rtl="0" eaLnBrk="1" latinLnBrk="0" hangingPunct="1"/>
                      <a:r>
                        <a:rPr lang="en-US" sz="1200" kern="1200" dirty="0">
                          <a:solidFill>
                            <a:schemeClr val="bg1"/>
                          </a:solidFill>
                          <a:latin typeface="+mn-lt"/>
                          <a:ea typeface="+mn-ea"/>
                          <a:cs typeface="+mn-cs"/>
                        </a:rPr>
                        <a:t>8</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Collaboration </a:t>
                      </a:r>
                      <a:r>
                        <a:rPr lang="en-US" sz="1400" b="0" kern="1200" dirty="0" smtClean="0">
                          <a:solidFill>
                            <a:schemeClr val="bg1"/>
                          </a:solidFill>
                          <a:latin typeface="+mn-lt"/>
                          <a:ea typeface="+mn-ea"/>
                          <a:cs typeface="+mn-cs"/>
                        </a:rPr>
                        <a:t>Technologies</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429216">
                <a:tc>
                  <a:txBody>
                    <a:bodyPr/>
                    <a:lstStyle/>
                    <a:p>
                      <a:pPr marL="0" algn="ctr" defTabSz="914363" rtl="0" eaLnBrk="1" latinLnBrk="0" hangingPunct="1"/>
                      <a:r>
                        <a:rPr lang="en-US" sz="1200" kern="1200" dirty="0">
                          <a:solidFill>
                            <a:schemeClr val="bg1"/>
                          </a:solidFill>
                          <a:latin typeface="+mn-lt"/>
                          <a:ea typeface="+mn-ea"/>
                          <a:cs typeface="+mn-cs"/>
                        </a:rPr>
                        <a:t>9</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a:solidFill>
                            <a:schemeClr val="bg1"/>
                          </a:solidFill>
                          <a:latin typeface="+mn-lt"/>
                          <a:ea typeface="+mn-ea"/>
                          <a:cs typeface="+mn-cs"/>
                        </a:rPr>
                        <a:t>Document </a:t>
                      </a:r>
                      <a:r>
                        <a:rPr lang="en-US" sz="1400" b="0" kern="1200" dirty="0" smtClean="0">
                          <a:solidFill>
                            <a:schemeClr val="bg1"/>
                          </a:solidFill>
                          <a:latin typeface="+mn-lt"/>
                          <a:ea typeface="+mn-ea"/>
                          <a:cs typeface="+mn-cs"/>
                        </a:rPr>
                        <a:t>Management</a:t>
                      </a:r>
                      <a:endParaRPr lang="en-US" sz="1400" b="0" kern="1200" dirty="0">
                        <a:solidFill>
                          <a:schemeClr val="bg1"/>
                        </a:solidFill>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r h="848585">
                <a:tc>
                  <a:txBody>
                    <a:bodyPr/>
                    <a:lstStyle/>
                    <a:p>
                      <a:pPr marL="0" algn="ctr" defTabSz="914363" rtl="0" eaLnBrk="1" latinLnBrk="0" hangingPunct="1"/>
                      <a:r>
                        <a:rPr lang="en-US" sz="1200" kern="1200" dirty="0">
                          <a:solidFill>
                            <a:schemeClr val="bg1"/>
                          </a:solidFill>
                          <a:latin typeface="+mn-lt"/>
                          <a:ea typeface="+mn-ea"/>
                          <a:cs typeface="+mn-cs"/>
                        </a:rPr>
                        <a:t>10</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c>
                  <a:txBody>
                    <a:bodyPr/>
                    <a:lstStyle/>
                    <a:p>
                      <a:pPr marL="91440" indent="0" algn="l" defTabSz="914363" rtl="0" eaLnBrk="1" latinLnBrk="0" hangingPunct="1"/>
                      <a:r>
                        <a:rPr lang="en-US" sz="1400" b="0" kern="1200" dirty="0" smtClean="0">
                          <a:solidFill>
                            <a:schemeClr val="bg1"/>
                          </a:solidFill>
                          <a:latin typeface="+mn-lt"/>
                          <a:ea typeface="+mn-ea"/>
                          <a:cs typeface="+mn-cs"/>
                        </a:rPr>
                        <a:t>Service-Oriented Architecture </a:t>
                      </a:r>
                      <a:r>
                        <a:rPr lang="en-US" sz="1400" b="0" kern="1200" dirty="0">
                          <a:solidFill>
                            <a:schemeClr val="bg1"/>
                          </a:solidFill>
                          <a:latin typeface="+mn-lt"/>
                          <a:ea typeface="+mn-ea"/>
                          <a:cs typeface="+mn-cs"/>
                        </a:rPr>
                        <a:t>(SOA) and </a:t>
                      </a:r>
                      <a:r>
                        <a:rPr lang="en-US" sz="1400" b="0" kern="1200" dirty="0" smtClean="0">
                          <a:solidFill>
                            <a:schemeClr val="bg1"/>
                          </a:solidFill>
                          <a:latin typeface="+mn-lt"/>
                          <a:ea typeface="+mn-ea"/>
                          <a:cs typeface="+mn-cs"/>
                        </a:rPr>
                        <a:t>Service-Oriented Business Applications </a:t>
                      </a:r>
                      <a:r>
                        <a:rPr lang="en-US" sz="1400" b="0" kern="1200" dirty="0">
                          <a:solidFill>
                            <a:schemeClr val="bg1"/>
                          </a:solidFill>
                          <a:latin typeface="+mn-lt"/>
                          <a:ea typeface="+mn-ea"/>
                          <a:cs typeface="+mn-cs"/>
                        </a:rPr>
                        <a:t>(SOBA)</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cell3D prstMaterial="dkEdge">
                      <a:bevel w="25400" h="25400" prst="angle"/>
                      <a:lightRig rig="flood" dir="t"/>
                    </a:cell3D>
                    <a:solidFill>
                      <a:schemeClr val="tx1">
                        <a:lumMod val="50000"/>
                        <a:alpha val="60000"/>
                      </a:schemeClr>
                    </a:solidFill>
                  </a:tcPr>
                </a:tc>
              </a:tr>
            </a:tbl>
          </a:graphicData>
        </a:graphic>
      </p:graphicFrame>
      <p:graphicFrame>
        <p:nvGraphicFramePr>
          <p:cNvPr id="9" name="Table 8"/>
          <p:cNvGraphicFramePr>
            <a:graphicFrameLocks noGrp="1"/>
          </p:cNvGraphicFramePr>
          <p:nvPr/>
        </p:nvGraphicFramePr>
        <p:xfrm>
          <a:off x="299229" y="1299372"/>
          <a:ext cx="4108862" cy="4883064"/>
        </p:xfrm>
        <a:graphic>
          <a:graphicData uri="http://schemas.openxmlformats.org/drawingml/2006/table">
            <a:tbl>
              <a:tblPr lastCol="1" bandCol="1">
                <a:tableStyleId>{5202B0CA-FC54-4496-8BCA-5EF66A818D29}</a:tableStyleId>
              </a:tblPr>
              <a:tblGrid>
                <a:gridCol w="429975"/>
                <a:gridCol w="3678887"/>
              </a:tblGrid>
              <a:tr h="409502">
                <a:tc gridSpan="2">
                  <a:txBody>
                    <a:bodyPr/>
                    <a:lstStyle/>
                    <a:p>
                      <a:pPr algn="ctr"/>
                      <a:r>
                        <a:rPr lang="en-US" sz="1400" baseline="0" dirty="0">
                          <a:ln>
                            <a:solidFill>
                              <a:schemeClr val="tx1"/>
                            </a:solidFill>
                          </a:ln>
                          <a:solidFill>
                            <a:schemeClr val="tx1"/>
                          </a:solidFill>
                          <a:effectLst/>
                          <a:latin typeface="+mn-lt"/>
                        </a:rPr>
                        <a:t>Top 10 </a:t>
                      </a:r>
                      <a:r>
                        <a:rPr lang="en-US" sz="1400" u="sng" baseline="0" dirty="0" smtClean="0">
                          <a:ln>
                            <a:solidFill>
                              <a:schemeClr val="tx1"/>
                            </a:solidFill>
                          </a:ln>
                          <a:solidFill>
                            <a:schemeClr val="tx1"/>
                          </a:solidFill>
                          <a:effectLst/>
                          <a:latin typeface="+mn-lt"/>
                        </a:rPr>
                        <a:t>Business</a:t>
                      </a:r>
                      <a:r>
                        <a:rPr lang="en-US" sz="1400" baseline="0" dirty="0" smtClean="0">
                          <a:ln>
                            <a:solidFill>
                              <a:schemeClr val="tx1"/>
                            </a:solidFill>
                          </a:ln>
                          <a:solidFill>
                            <a:schemeClr val="tx1"/>
                          </a:solidFill>
                          <a:effectLst/>
                          <a:latin typeface="+mn-lt"/>
                        </a:rPr>
                        <a:t> </a:t>
                      </a:r>
                      <a:r>
                        <a:rPr lang="en-US" sz="1400" kern="1200" baseline="0" dirty="0">
                          <a:ln>
                            <a:solidFill>
                              <a:schemeClr val="tx1"/>
                            </a:solidFill>
                          </a:ln>
                          <a:solidFill>
                            <a:schemeClr val="tx1"/>
                          </a:solidFill>
                          <a:effectLst/>
                          <a:latin typeface="+mn-lt"/>
                          <a:ea typeface="+mn-ea"/>
                          <a:cs typeface="+mn-cs"/>
                        </a:rPr>
                        <a:t>Priorities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bg1"/>
                    </a:solidFill>
                  </a:tcPr>
                </a:tc>
                <a:tc hMerge="1">
                  <a:txBody>
                    <a:bodyPr/>
                    <a:lstStyle/>
                    <a:p>
                      <a:pPr algn="ctr"/>
                      <a:endParaRPr lang="en-US" sz="1400" kern="1200" dirty="0">
                        <a:ln>
                          <a:solidFill>
                            <a:schemeClr val="tx1"/>
                          </a:solidFill>
                        </a:ln>
                        <a:solidFill>
                          <a:schemeClr val="tx1"/>
                        </a:solidFill>
                        <a:effectLst/>
                        <a:latin typeface="+mn-lt"/>
                        <a:ea typeface="+mn-ea"/>
                        <a:cs typeface="+mn-cs"/>
                      </a:endParaRP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bg1"/>
                    </a:solidFill>
                  </a:tcPr>
                </a:tc>
              </a:tr>
              <a:tr h="433556">
                <a:tc>
                  <a:txBody>
                    <a:bodyPr/>
                    <a:lstStyle/>
                    <a:p>
                      <a:pPr marL="0" algn="ctr" defTabSz="914363" rtl="0" eaLnBrk="1" latinLnBrk="0" hangingPunct="1"/>
                      <a:r>
                        <a:rPr lang="en-US" sz="1400" kern="1200" baseline="0" dirty="0">
                          <a:solidFill>
                            <a:schemeClr val="bg1"/>
                          </a:solidFill>
                          <a:latin typeface="+mn-lt"/>
                          <a:ea typeface="+mn-ea"/>
                          <a:cs typeface="+mn-cs"/>
                        </a:rPr>
                        <a:t>1</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Business process improvement</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39428">
                <a:tc>
                  <a:txBody>
                    <a:bodyPr/>
                    <a:lstStyle/>
                    <a:p>
                      <a:pPr marL="0" algn="ctr" defTabSz="914363" rtl="0" eaLnBrk="1" latinLnBrk="0" hangingPunct="1"/>
                      <a:r>
                        <a:rPr lang="en-US" sz="1400" kern="1200" baseline="0" dirty="0">
                          <a:solidFill>
                            <a:schemeClr val="bg1"/>
                          </a:solidFill>
                          <a:latin typeface="+mn-lt"/>
                          <a:ea typeface="+mn-ea"/>
                          <a:cs typeface="+mn-cs"/>
                        </a:rPr>
                        <a:t>2</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Attracting and retaining new customers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47945">
                <a:tc>
                  <a:txBody>
                    <a:bodyPr/>
                    <a:lstStyle/>
                    <a:p>
                      <a:pPr marL="0" algn="ctr" defTabSz="914363" rtl="0" eaLnBrk="1" latinLnBrk="0" hangingPunct="1"/>
                      <a:r>
                        <a:rPr lang="en-US" sz="1400" kern="1200" baseline="0" dirty="0">
                          <a:solidFill>
                            <a:schemeClr val="bg1"/>
                          </a:solidFill>
                          <a:latin typeface="+mn-lt"/>
                          <a:ea typeface="+mn-ea"/>
                          <a:cs typeface="+mn-cs"/>
                        </a:rPr>
                        <a:t>3</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Creating new products and services (innovation)</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39428">
                <a:tc>
                  <a:txBody>
                    <a:bodyPr/>
                    <a:lstStyle/>
                    <a:p>
                      <a:pPr marL="0" algn="ctr" defTabSz="914363" rtl="0" eaLnBrk="1" latinLnBrk="0" hangingPunct="1"/>
                      <a:r>
                        <a:rPr lang="en-US" sz="1400" kern="1200" baseline="0" dirty="0">
                          <a:solidFill>
                            <a:schemeClr val="bg1"/>
                          </a:solidFill>
                          <a:latin typeface="+mn-lt"/>
                          <a:ea typeface="+mn-ea"/>
                          <a:cs typeface="+mn-cs"/>
                        </a:rPr>
                        <a:t>4</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Expanding into new markets or geographies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06733">
                <a:tc>
                  <a:txBody>
                    <a:bodyPr/>
                    <a:lstStyle/>
                    <a:p>
                      <a:pPr marL="0" algn="ctr" defTabSz="914363" rtl="0" eaLnBrk="1" latinLnBrk="0" hangingPunct="1"/>
                      <a:r>
                        <a:rPr lang="en-US" sz="1400" kern="1200" baseline="0" dirty="0">
                          <a:solidFill>
                            <a:schemeClr val="bg1"/>
                          </a:solidFill>
                          <a:latin typeface="+mn-lt"/>
                          <a:ea typeface="+mn-ea"/>
                          <a:cs typeface="+mn-cs"/>
                        </a:rPr>
                        <a:t>5</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Reducing enterprise costs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39428">
                <a:tc>
                  <a:txBody>
                    <a:bodyPr/>
                    <a:lstStyle/>
                    <a:p>
                      <a:pPr marL="0" algn="ctr" defTabSz="914363" rtl="0" eaLnBrk="1" latinLnBrk="0" hangingPunct="1"/>
                      <a:r>
                        <a:rPr lang="en-US" sz="1400" kern="1200" baseline="0" dirty="0">
                          <a:solidFill>
                            <a:schemeClr val="bg1"/>
                          </a:solidFill>
                          <a:latin typeface="+mn-lt"/>
                          <a:ea typeface="+mn-ea"/>
                          <a:cs typeface="+mn-cs"/>
                        </a:rPr>
                        <a:t>6</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Improving enterprise workforce effectiveness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39428">
                <a:tc>
                  <a:txBody>
                    <a:bodyPr/>
                    <a:lstStyle/>
                    <a:p>
                      <a:pPr marL="0" algn="ctr" defTabSz="914363" rtl="0" eaLnBrk="1" latinLnBrk="0" hangingPunct="1"/>
                      <a:r>
                        <a:rPr lang="en-US" sz="1400" kern="1200" baseline="0" dirty="0">
                          <a:solidFill>
                            <a:schemeClr val="bg1"/>
                          </a:solidFill>
                          <a:latin typeface="+mn-lt"/>
                          <a:ea typeface="+mn-ea"/>
                          <a:cs typeface="+mn-cs"/>
                        </a:rPr>
                        <a:t>7</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Expanding current customer relationships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74806">
                <a:tc>
                  <a:txBody>
                    <a:bodyPr/>
                    <a:lstStyle/>
                    <a:p>
                      <a:pPr marL="0" algn="ctr" defTabSz="914363" rtl="0" eaLnBrk="1" latinLnBrk="0" hangingPunct="1"/>
                      <a:r>
                        <a:rPr lang="en-US" sz="1400" kern="1200" baseline="0" dirty="0">
                          <a:solidFill>
                            <a:schemeClr val="bg1"/>
                          </a:solidFill>
                          <a:latin typeface="+mn-lt"/>
                          <a:ea typeface="+mn-ea"/>
                          <a:cs typeface="+mn-cs"/>
                        </a:rPr>
                        <a:t>8</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Increasing the use of information and analytics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74806">
                <a:tc>
                  <a:txBody>
                    <a:bodyPr/>
                    <a:lstStyle/>
                    <a:p>
                      <a:pPr marL="0" algn="ctr" defTabSz="914363" rtl="0" eaLnBrk="1" latinLnBrk="0" hangingPunct="1"/>
                      <a:r>
                        <a:rPr lang="en-US" sz="1400" kern="1200" baseline="0" dirty="0">
                          <a:solidFill>
                            <a:schemeClr val="bg1"/>
                          </a:solidFill>
                          <a:latin typeface="+mn-lt"/>
                          <a:ea typeface="+mn-ea"/>
                          <a:cs typeface="+mn-cs"/>
                        </a:rPr>
                        <a:t>9</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Targeting customers and markets more effectively</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r h="478004">
                <a:tc>
                  <a:txBody>
                    <a:bodyPr/>
                    <a:lstStyle/>
                    <a:p>
                      <a:pPr marL="0" algn="ctr" defTabSz="914363" rtl="0" eaLnBrk="1" latinLnBrk="0" hangingPunct="1"/>
                      <a:r>
                        <a:rPr lang="en-US" sz="1400" kern="1200" baseline="0" dirty="0">
                          <a:solidFill>
                            <a:schemeClr val="bg1"/>
                          </a:solidFill>
                          <a:latin typeface="+mn-lt"/>
                          <a:ea typeface="+mn-ea"/>
                          <a:cs typeface="+mn-cs"/>
                        </a:rPr>
                        <a:t>10</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c>
                  <a:txBody>
                    <a:bodyPr/>
                    <a:lstStyle/>
                    <a:p>
                      <a:pPr marL="91440" algn="l"/>
                      <a:r>
                        <a:rPr lang="en-US" sz="1400" b="0" baseline="0" dirty="0">
                          <a:solidFill>
                            <a:schemeClr val="bg1"/>
                          </a:solidFill>
                        </a:rPr>
                        <a:t>Acquiring new companies and capabilities (mergers and acquisitions)</a:t>
                      </a:r>
                    </a:p>
                  </a:txBody>
                  <a:tcPr marL="0" marR="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rgbClr val="008000">
                        <a:alpha val="82000"/>
                      </a:srgbClr>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p:nvPr/>
        </p:nvGrpSpPr>
        <p:grpSpPr bwMode="invGray">
          <a:xfrm>
            <a:off x="0" y="3352800"/>
            <a:ext cx="9144000" cy="3505200"/>
            <a:chOff x="0" y="1958191"/>
            <a:chExt cx="9144000" cy="4899809"/>
          </a:xfrm>
        </p:grpSpPr>
        <p:sp>
          <p:nvSpPr>
            <p:cNvPr id="95" name="Freeform 9"/>
            <p:cNvSpPr>
              <a:spLocks/>
            </p:cNvSpPr>
            <p:nvPr/>
          </p:nvSpPr>
          <p:spPr bwMode="invGray">
            <a:xfrm>
              <a:off x="0" y="2774716"/>
              <a:ext cx="9144000" cy="40832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19000"/>
                  </a:srgbClr>
                </a:gs>
                <a:gs pos="50000">
                  <a:srgbClr val="000000">
                    <a:alpha val="52000"/>
                  </a:srgbClr>
                </a:gs>
                <a:gs pos="100000">
                  <a:srgbClr val="000000">
                    <a:alpha val="6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687"/>
              <a:endParaRPr lang="en-US" sz="5700" dirty="0" smtClean="0">
                <a:solidFill>
                  <a:schemeClr val="bg1"/>
                </a:solidFill>
                <a:latin typeface="Segoe" pitchFamily="34" charset="0"/>
              </a:endParaRPr>
            </a:p>
          </p:txBody>
        </p:sp>
        <p:sp>
          <p:nvSpPr>
            <p:cNvPr id="98" name="Freeform 13"/>
            <p:cNvSpPr>
              <a:spLocks/>
            </p:cNvSpPr>
            <p:nvPr/>
          </p:nvSpPr>
          <p:spPr bwMode="invGray">
            <a:xfrm>
              <a:off x="0" y="1958191"/>
              <a:ext cx="9144000" cy="149810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chemeClr val="tx1">
                    <a:alpha val="0"/>
                  </a:schemeClr>
                </a:gs>
                <a:gs pos="53000">
                  <a:srgbClr val="A1A1A1">
                    <a:alpha val="0"/>
                  </a:srgbClr>
                </a:gs>
                <a:gs pos="84000">
                  <a:srgbClr val="FFFFFF">
                    <a:alpha val="22000"/>
                  </a:srgbClr>
                </a:gs>
              </a:gsLst>
              <a:path path="circle">
                <a:fillToRect l="50000" t="50000" r="50000" b="50000"/>
              </a:path>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defTabSz="1096875" eaLnBrk="0" hangingPunct="0">
                <a:defRPr/>
              </a:pPr>
              <a:endParaRPr lang="en-US" sz="2400" dirty="0" smtClean="0">
                <a:solidFill>
                  <a:schemeClr val="bg1"/>
                </a:solidFill>
                <a:latin typeface="Segoe" pitchFamily="34" charset="0"/>
              </a:endParaRPr>
            </a:p>
          </p:txBody>
        </p:sp>
      </p:grpSp>
      <p:grpSp>
        <p:nvGrpSpPr>
          <p:cNvPr id="3" name="Group 122"/>
          <p:cNvGrpSpPr/>
          <p:nvPr/>
        </p:nvGrpSpPr>
        <p:grpSpPr bwMode="invGray">
          <a:xfrm>
            <a:off x="1066800" y="2651214"/>
            <a:ext cx="7010400" cy="914400"/>
            <a:chOff x="1066800" y="2651214"/>
            <a:chExt cx="7010400" cy="914400"/>
          </a:xfrm>
        </p:grpSpPr>
        <p:sp>
          <p:nvSpPr>
            <p:cNvPr id="61" name="Rounded Rectangle 60"/>
            <p:cNvSpPr/>
            <p:nvPr/>
          </p:nvSpPr>
          <p:spPr bwMode="invGray">
            <a:xfrm>
              <a:off x="1066800" y="2651214"/>
              <a:ext cx="7010400" cy="914400"/>
            </a:xfrm>
            <a:prstGeom prst="roundRect">
              <a:avLst>
                <a:gd name="adj" fmla="val 11310"/>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bg1"/>
                  </a:solidFill>
                </a:rPr>
                <a:t>END USER TOOLS &amp; PERFORMANCE MANAGEMENT APPS</a:t>
              </a:r>
              <a:endParaRPr lang="en-US" sz="1600" dirty="0">
                <a:solidFill>
                  <a:schemeClr val="bg1"/>
                </a:solidFill>
              </a:endParaRPr>
            </a:p>
          </p:txBody>
        </p:sp>
        <p:sp>
          <p:nvSpPr>
            <p:cNvPr id="25" name="Rounded Rectangle 24"/>
            <p:cNvSpPr/>
            <p:nvPr/>
          </p:nvSpPr>
          <p:spPr bwMode="invGray">
            <a:xfrm>
              <a:off x="1524000" y="3032214"/>
              <a:ext cx="2971800" cy="429399"/>
            </a:xfrm>
            <a:prstGeom prst="roundRect">
              <a:avLst/>
            </a:prstGeom>
            <a:gradFill flip="none" rotWithShape="1">
              <a:gsLst>
                <a:gs pos="0">
                  <a:schemeClr val="accent1">
                    <a:lumMod val="50000"/>
                    <a:alpha val="70000"/>
                  </a:schemeClr>
                </a:gs>
                <a:gs pos="77000">
                  <a:schemeClr val="accent1">
                    <a:alpha val="50000"/>
                  </a:schemeClr>
                </a:gs>
                <a:gs pos="100000">
                  <a:schemeClr val="accent1">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smtClean="0">
                  <a:solidFill>
                    <a:schemeClr val="bg1"/>
                  </a:solidFill>
                  <a:effectLst>
                    <a:outerShdw blurRad="292100" dist="38100" dir="2700000" sx="101000" sy="101000" algn="tl" rotWithShape="0">
                      <a:srgbClr val="080808"/>
                    </a:outerShdw>
                  </a:effectLst>
                  <a:latin typeface="Segoe Semibold" pitchFamily="34" charset="0"/>
                </a:rPr>
                <a:t>Excel</a:t>
              </a:r>
              <a:endParaRPr lang="en-US" sz="2200" dirty="0">
                <a:solidFill>
                  <a:schemeClr val="bg1"/>
                </a:solidFill>
                <a:effectLst>
                  <a:outerShdw blurRad="292100" dist="38100" dir="2700000" sx="101000" sy="101000" algn="tl" rotWithShape="0">
                    <a:srgbClr val="080808"/>
                  </a:outerShdw>
                </a:effectLst>
                <a:latin typeface="Segoe Semibold" pitchFamily="34" charset="0"/>
              </a:endParaRPr>
            </a:p>
          </p:txBody>
        </p:sp>
        <p:sp>
          <p:nvSpPr>
            <p:cNvPr id="62" name="Rounded Rectangle 61"/>
            <p:cNvSpPr/>
            <p:nvPr/>
          </p:nvSpPr>
          <p:spPr bwMode="invGray">
            <a:xfrm>
              <a:off x="4585607" y="3032214"/>
              <a:ext cx="2971800"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smtClean="0">
                  <a:solidFill>
                    <a:schemeClr val="bg1"/>
                  </a:solidFill>
                  <a:effectLst>
                    <a:outerShdw blurRad="292100" dist="38100" dir="2700000" sx="101000" sy="101000" algn="tl" rotWithShape="0">
                      <a:srgbClr val="080808"/>
                    </a:outerShdw>
                  </a:effectLst>
                  <a:latin typeface="Segoe Semibold" pitchFamily="34" charset="0"/>
                </a:rPr>
                <a:t>PerformancePoint Server</a:t>
              </a:r>
            </a:p>
          </p:txBody>
        </p:sp>
      </p:grpSp>
      <p:grpSp>
        <p:nvGrpSpPr>
          <p:cNvPr id="4" name="Group 49"/>
          <p:cNvGrpSpPr/>
          <p:nvPr/>
        </p:nvGrpSpPr>
        <p:grpSpPr>
          <a:xfrm>
            <a:off x="1371600" y="5868200"/>
            <a:ext cx="6324600" cy="762000"/>
            <a:chOff x="1371600" y="5868200"/>
            <a:chExt cx="6324600" cy="762000"/>
          </a:xfrm>
        </p:grpSpPr>
        <p:sp>
          <p:nvSpPr>
            <p:cNvPr id="13" name="Cube 12"/>
            <p:cNvSpPr/>
            <p:nvPr/>
          </p:nvSpPr>
          <p:spPr bwMode="invGray">
            <a:xfrm>
              <a:off x="5757136" y="5906300"/>
              <a:ext cx="914400" cy="685800"/>
            </a:xfrm>
            <a:prstGeom prst="cube">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a:solidFill>
                  <a:schemeClr val="bg1"/>
                </a:solidFill>
              </a:endParaRPr>
            </a:p>
          </p:txBody>
        </p:sp>
        <p:sp>
          <p:nvSpPr>
            <p:cNvPr id="58" name="Flowchart: Punched Tape 57"/>
            <p:cNvSpPr/>
            <p:nvPr/>
          </p:nvSpPr>
          <p:spPr bwMode="invGray">
            <a:xfrm>
              <a:off x="6781800" y="5906300"/>
              <a:ext cx="914400" cy="685800"/>
            </a:xfrm>
            <a:prstGeom prst="flowChartPunchedTape">
              <a:avLst/>
            </a:prstGeom>
            <a:gradFill flip="none" rotWithShape="1">
              <a:gsLst>
                <a:gs pos="0">
                  <a:schemeClr val="bg2">
                    <a:lumMod val="50000"/>
                  </a:schemeClr>
                </a:gs>
                <a:gs pos="39000">
                  <a:schemeClr val="bg2"/>
                </a:gs>
                <a:gs pos="58000">
                  <a:schemeClr val="bg2">
                    <a:lumMod val="60000"/>
                    <a:lumOff val="40000"/>
                  </a:schemeClr>
                </a:gs>
                <a:gs pos="100000">
                  <a:schemeClr val="bg2">
                    <a:lumMod val="75000"/>
                  </a:schemeClr>
                </a:gs>
              </a:gsLst>
              <a:lin ang="0" scaled="1"/>
              <a:tileRect/>
            </a:gradFill>
            <a:ln w="3175">
              <a:solidFill>
                <a:schemeClr val="bg2">
                  <a:lumMod val="60000"/>
                  <a:lumOff val="40000"/>
                  <a:alpha val="44000"/>
                </a:scheme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dirty="0">
                <a:solidFill>
                  <a:schemeClr val="bg1"/>
                </a:solidFill>
              </a:endParaRPr>
            </a:p>
          </p:txBody>
        </p:sp>
        <p:sp>
          <p:nvSpPr>
            <p:cNvPr id="101" name="Can 100"/>
            <p:cNvSpPr/>
            <p:nvPr/>
          </p:nvSpPr>
          <p:spPr bwMode="invGray">
            <a:xfrm>
              <a:off x="1371600"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solidFill>
                  <a:schemeClr val="bg1"/>
                </a:solidFill>
              </a:endParaRPr>
            </a:p>
          </p:txBody>
        </p:sp>
        <p:sp>
          <p:nvSpPr>
            <p:cNvPr id="104" name="Can 103"/>
            <p:cNvSpPr/>
            <p:nvPr/>
          </p:nvSpPr>
          <p:spPr bwMode="invGray">
            <a:xfrm>
              <a:off x="2467984"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solidFill>
                  <a:schemeClr val="bg1"/>
                </a:solidFill>
              </a:endParaRPr>
            </a:p>
          </p:txBody>
        </p:sp>
        <p:sp>
          <p:nvSpPr>
            <p:cNvPr id="107" name="Can 106"/>
            <p:cNvSpPr/>
            <p:nvPr/>
          </p:nvSpPr>
          <p:spPr bwMode="invGray">
            <a:xfrm>
              <a:off x="3564368"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solidFill>
                  <a:schemeClr val="bg1"/>
                </a:solidFill>
              </a:endParaRPr>
            </a:p>
          </p:txBody>
        </p:sp>
        <p:sp>
          <p:nvSpPr>
            <p:cNvPr id="110" name="Can 109"/>
            <p:cNvSpPr/>
            <p:nvPr/>
          </p:nvSpPr>
          <p:spPr bwMode="invGray">
            <a:xfrm>
              <a:off x="4664885"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endParaRPr lang="en-US" dirty="0" smtClean="0">
                <a:solidFill>
                  <a:schemeClr val="bg1"/>
                </a:solidFill>
              </a:endParaRPr>
            </a:p>
          </p:txBody>
        </p:sp>
        <p:pic>
          <p:nvPicPr>
            <p:cNvPr id="146434" name="Picture 2" descr="\\showsrus\images\LOGOS\GEN_LOGO\O\ORACLE.png"/>
            <p:cNvPicPr>
              <a:picLocks noChangeAspect="1" noChangeArrowheads="1"/>
            </p:cNvPicPr>
            <p:nvPr/>
          </p:nvPicPr>
          <p:blipFill>
            <a:blip r:embed="rId2" cstate="print">
              <a:lum bright="10000"/>
            </a:blip>
            <a:srcRect/>
            <a:stretch>
              <a:fillRect/>
            </a:stretch>
          </p:blipFill>
          <p:spPr bwMode="black">
            <a:xfrm>
              <a:off x="2514600" y="6268646"/>
              <a:ext cx="914400" cy="116681"/>
            </a:xfrm>
            <a:prstGeom prst="rect">
              <a:avLst/>
            </a:prstGeom>
            <a:noFill/>
          </p:spPr>
        </p:pic>
        <p:pic>
          <p:nvPicPr>
            <p:cNvPr id="146435" name="Picture 3" descr="\\showsrus\images\LOGOS\GEN_LOGO\S\SAP logo med.png"/>
            <p:cNvPicPr>
              <a:picLocks noChangeAspect="1" noChangeArrowheads="1"/>
            </p:cNvPicPr>
            <p:nvPr/>
          </p:nvPicPr>
          <p:blipFill>
            <a:blip r:embed="rId3" cstate="print">
              <a:lum bright="10000"/>
            </a:blip>
            <a:srcRect/>
            <a:stretch>
              <a:fillRect/>
            </a:stretch>
          </p:blipFill>
          <p:spPr bwMode="invGray">
            <a:xfrm>
              <a:off x="3762555" y="6249200"/>
              <a:ext cx="688258" cy="304800"/>
            </a:xfrm>
            <a:prstGeom prst="rect">
              <a:avLst/>
            </a:prstGeom>
            <a:noFill/>
          </p:spPr>
        </p:pic>
        <p:pic>
          <p:nvPicPr>
            <p:cNvPr id="146436" name="Picture 4" descr="\\showsrus\images\LOGOS\GEN_LOGO\S\Siebel-logo-color.png"/>
            <p:cNvPicPr>
              <a:picLocks noChangeAspect="1" noChangeArrowheads="1"/>
            </p:cNvPicPr>
            <p:nvPr/>
          </p:nvPicPr>
          <p:blipFill>
            <a:blip r:embed="rId4" cstate="print">
              <a:lum bright="20000"/>
            </a:blip>
            <a:srcRect/>
            <a:stretch>
              <a:fillRect/>
            </a:stretch>
          </p:blipFill>
          <p:spPr bwMode="invGray">
            <a:xfrm>
              <a:off x="4715578" y="6325400"/>
              <a:ext cx="897980" cy="177800"/>
            </a:xfrm>
            <a:prstGeom prst="rect">
              <a:avLst/>
            </a:prstGeom>
            <a:noFill/>
          </p:spPr>
        </p:pic>
        <p:pic>
          <p:nvPicPr>
            <p:cNvPr id="146437" name="Picture 5" descr="C:\Program Files\Microsoft Resource DVD Artwork\DVD_ART\BoxShots_Logos\Microsoft Dynamics\Dynamics-Brand signature\MS Dynamics logo reverse v.png"/>
            <p:cNvPicPr>
              <a:picLocks noChangeAspect="1" noChangeArrowheads="1"/>
            </p:cNvPicPr>
            <p:nvPr/>
          </p:nvPicPr>
          <p:blipFill>
            <a:blip r:embed="rId5" cstate="print"/>
            <a:srcRect/>
            <a:stretch>
              <a:fillRect/>
            </a:stretch>
          </p:blipFill>
          <p:spPr bwMode="invGray">
            <a:xfrm>
              <a:off x="1371600" y="6172200"/>
              <a:ext cx="1019489" cy="365317"/>
            </a:xfrm>
            <a:prstGeom prst="rect">
              <a:avLst/>
            </a:prstGeom>
            <a:noFill/>
          </p:spPr>
        </p:pic>
      </p:grpSp>
      <p:grpSp>
        <p:nvGrpSpPr>
          <p:cNvPr id="5" name="Group 48"/>
          <p:cNvGrpSpPr/>
          <p:nvPr/>
        </p:nvGrpSpPr>
        <p:grpSpPr>
          <a:xfrm>
            <a:off x="1521761" y="5486400"/>
            <a:ext cx="6060141" cy="657452"/>
            <a:chOff x="1521760" y="5486400"/>
            <a:chExt cx="6060141" cy="657452"/>
          </a:xfrm>
        </p:grpSpPr>
        <p:pic>
          <p:nvPicPr>
            <p:cNvPr id="146438"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1535936" y="5472224"/>
              <a:ext cx="657447" cy="685800"/>
            </a:xfrm>
            <a:prstGeom prst="rect">
              <a:avLst/>
            </a:prstGeom>
            <a:noFill/>
          </p:spPr>
        </p:pic>
        <p:pic>
          <p:nvPicPr>
            <p:cNvPr id="113"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2632320" y="5472225"/>
              <a:ext cx="657447" cy="685800"/>
            </a:xfrm>
            <a:prstGeom prst="rect">
              <a:avLst/>
            </a:prstGeom>
            <a:noFill/>
          </p:spPr>
        </p:pic>
        <p:pic>
          <p:nvPicPr>
            <p:cNvPr id="114"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3728704" y="5472226"/>
              <a:ext cx="657447" cy="685800"/>
            </a:xfrm>
            <a:prstGeom prst="rect">
              <a:avLst/>
            </a:prstGeom>
            <a:noFill/>
          </p:spPr>
        </p:pic>
        <p:pic>
          <p:nvPicPr>
            <p:cNvPr id="115"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4829221" y="5472227"/>
              <a:ext cx="657447" cy="685800"/>
            </a:xfrm>
            <a:prstGeom prst="rect">
              <a:avLst/>
            </a:prstGeom>
            <a:noFill/>
          </p:spPr>
        </p:pic>
        <p:pic>
          <p:nvPicPr>
            <p:cNvPr id="116"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5885613" y="5472228"/>
              <a:ext cx="657447" cy="685800"/>
            </a:xfrm>
            <a:prstGeom prst="rect">
              <a:avLst/>
            </a:prstGeom>
            <a:noFill/>
          </p:spPr>
        </p:pic>
        <p:pic>
          <p:nvPicPr>
            <p:cNvPr id="117"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6910277" y="5472229"/>
              <a:ext cx="657447" cy="685800"/>
            </a:xfrm>
            <a:prstGeom prst="rect">
              <a:avLst/>
            </a:prstGeom>
            <a:noFill/>
          </p:spPr>
        </p:pic>
      </p:grpSp>
      <p:grpSp>
        <p:nvGrpSpPr>
          <p:cNvPr id="6" name="Group 123"/>
          <p:cNvGrpSpPr/>
          <p:nvPr/>
        </p:nvGrpSpPr>
        <p:grpSpPr bwMode="invGray">
          <a:xfrm>
            <a:off x="1066800" y="3658400"/>
            <a:ext cx="7013448" cy="2011680"/>
            <a:chOff x="1066800" y="3658400"/>
            <a:chExt cx="7013448" cy="2011680"/>
          </a:xfrm>
        </p:grpSpPr>
        <p:sp>
          <p:nvSpPr>
            <p:cNvPr id="72" name="Round Same Side Corner Rectangle 71"/>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chemeClr val="accent4">
                    <a:lumMod val="50000"/>
                    <a:alpha val="37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BI PLATFORM</a:t>
              </a:r>
              <a:endParaRPr lang="en-US" sz="1600" dirty="0">
                <a:solidFill>
                  <a:schemeClr val="tx1"/>
                </a:solidFill>
              </a:endParaRPr>
            </a:p>
          </p:txBody>
        </p:sp>
        <p:sp>
          <p:nvSpPr>
            <p:cNvPr id="64" name="Rounded Rectangle 63"/>
            <p:cNvSpPr/>
            <p:nvPr/>
          </p:nvSpPr>
          <p:spPr bwMode="invGray">
            <a:xfrm>
              <a:off x="1524000" y="4025075"/>
              <a:ext cx="2971800" cy="533400"/>
            </a:xfrm>
            <a:prstGeom prst="roundRect">
              <a:avLst/>
            </a:prstGeom>
            <a:gradFill flip="none" rotWithShape="1">
              <a:gsLst>
                <a:gs pos="1000">
                  <a:schemeClr val="accent4">
                    <a:lumMod val="50000"/>
                    <a:alpha val="7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Reporting Services</a:t>
              </a:r>
            </a:p>
          </p:txBody>
        </p:sp>
        <p:sp>
          <p:nvSpPr>
            <p:cNvPr id="65" name="Rounded Rectangle 64"/>
            <p:cNvSpPr/>
            <p:nvPr/>
          </p:nvSpPr>
          <p:spPr bwMode="invGray">
            <a:xfrm>
              <a:off x="4565125" y="4025075"/>
              <a:ext cx="2971800" cy="533400"/>
            </a:xfrm>
            <a:prstGeom prst="roundRect">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SQL Server </a:t>
              </a:r>
            </a:p>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Analysis Services</a:t>
              </a:r>
            </a:p>
          </p:txBody>
        </p:sp>
        <p:sp>
          <p:nvSpPr>
            <p:cNvPr id="70" name="Rounded Rectangle 69"/>
            <p:cNvSpPr/>
            <p:nvPr/>
          </p:nvSpPr>
          <p:spPr bwMode="invGray">
            <a:xfrm>
              <a:off x="1524000" y="4620525"/>
              <a:ext cx="6019800" cy="422825"/>
            </a:xfrm>
            <a:prstGeom prst="roundRect">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SQL Server DBMS</a:t>
              </a:r>
            </a:p>
          </p:txBody>
        </p:sp>
        <p:sp>
          <p:nvSpPr>
            <p:cNvPr id="118" name="Round Same Side Corner Rectangle 117"/>
            <p:cNvSpPr/>
            <p:nvPr/>
          </p:nvSpPr>
          <p:spPr bwMode="invGray">
            <a:xfrm>
              <a:off x="1524000" y="5105400"/>
              <a:ext cx="6016752" cy="420624"/>
            </a:xfrm>
            <a:prstGeom prst="round2SameRect">
              <a:avLst>
                <a:gd name="adj1" fmla="val 12834"/>
                <a:gd name="adj2" fmla="val 50000"/>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SQL Server Integration Services</a:t>
              </a:r>
            </a:p>
          </p:txBody>
        </p:sp>
      </p:grpSp>
      <p:grpSp>
        <p:nvGrpSpPr>
          <p:cNvPr id="7" name="Group 47"/>
          <p:cNvGrpSpPr/>
          <p:nvPr/>
        </p:nvGrpSpPr>
        <p:grpSpPr>
          <a:xfrm>
            <a:off x="1045029" y="990600"/>
            <a:ext cx="7053942" cy="3657600"/>
            <a:chOff x="1045029" y="990600"/>
            <a:chExt cx="7053942" cy="3657600"/>
          </a:xfrm>
        </p:grpSpPr>
        <p:sp>
          <p:nvSpPr>
            <p:cNvPr id="55" name="Chord 54"/>
            <p:cNvSpPr/>
            <p:nvPr/>
          </p:nvSpPr>
          <p:spPr bwMode="invGray">
            <a:xfrm>
              <a:off x="1045029" y="990600"/>
              <a:ext cx="7053942" cy="3657600"/>
            </a:xfrm>
            <a:prstGeom prst="chord">
              <a:avLst>
                <a:gd name="adj1" fmla="val 11061125"/>
                <a:gd name="adj2" fmla="val 21333444"/>
              </a:avLst>
            </a:prstGeom>
            <a:gradFill flip="none" rotWithShape="1">
              <a:gsLst>
                <a:gs pos="0">
                  <a:schemeClr val="tx1"/>
                </a:gs>
                <a:gs pos="77000">
                  <a:srgbClr val="FFFFFF">
                    <a:alpha val="0"/>
                  </a:srgbClr>
                </a:gs>
                <a:gs pos="100000">
                  <a:srgbClr val="FFFFFF">
                    <a:alpha val="0"/>
                  </a:srgbClr>
                </a:gs>
              </a:gsLst>
              <a:lin ang="54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2200" dirty="0" smtClean="0">
                <a:solidFill>
                  <a:schemeClr val="bg1"/>
                </a:solidFill>
              </a:endParaRPr>
            </a:p>
          </p:txBody>
        </p:sp>
        <p:sp>
          <p:nvSpPr>
            <p:cNvPr id="56" name="Chord 55"/>
            <p:cNvSpPr/>
            <p:nvPr/>
          </p:nvSpPr>
          <p:spPr bwMode="invGray">
            <a:xfrm>
              <a:off x="1485900" y="1338944"/>
              <a:ext cx="6172200" cy="2895600"/>
            </a:xfrm>
            <a:prstGeom prst="chord">
              <a:avLst>
                <a:gd name="adj1" fmla="val 11061125"/>
                <a:gd name="adj2" fmla="val 21333444"/>
              </a:avLst>
            </a:prstGeom>
            <a:gradFill flip="none" rotWithShape="1">
              <a:gsLst>
                <a:gs pos="38000">
                  <a:schemeClr val="accent3">
                    <a:lumMod val="50000"/>
                    <a:alpha val="70000"/>
                  </a:schemeClr>
                </a:gs>
                <a:gs pos="87000">
                  <a:schemeClr val="accent3">
                    <a:lumMod val="75000"/>
                    <a:alpha val="93000"/>
                  </a:schemeClr>
                </a:gs>
                <a:gs pos="100000">
                  <a:schemeClr val="accent3">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dirty="0" smtClean="0">
                <a:solidFill>
                  <a:schemeClr val="bg1"/>
                </a:solidFill>
              </a:endParaRPr>
            </a:p>
          </p:txBody>
        </p:sp>
        <p:sp>
          <p:nvSpPr>
            <p:cNvPr id="39" name="TextBox 38"/>
            <p:cNvSpPr txBox="1"/>
            <p:nvPr/>
          </p:nvSpPr>
          <p:spPr bwMode="invGray">
            <a:xfrm>
              <a:off x="3229275" y="1705275"/>
              <a:ext cx="2726227" cy="282128"/>
            </a:xfrm>
            <a:prstGeom prst="rect">
              <a:avLst/>
            </a:prstGeom>
            <a:noFill/>
          </p:spPr>
          <p:txBody>
            <a:bodyPr wrap="square" lIns="0" tIns="0" rIns="0" bIns="0" rtlCol="0">
              <a:spAutoFit/>
            </a:bodyPr>
            <a:lstStyle/>
            <a:p>
              <a:pPr algn="ctr"/>
              <a:r>
                <a:rPr lang="en-US" dirty="0" smtClean="0">
                  <a:solidFill>
                    <a:schemeClr val="bg1"/>
                  </a:solidFill>
                  <a:effectLst>
                    <a:outerShdw blurRad="292100" dist="38100" dir="2700000" sx="101000" sy="101000" algn="tl" rotWithShape="0">
                      <a:srgbClr val="080808"/>
                    </a:outerShdw>
                  </a:effectLst>
                  <a:latin typeface="Segoe Semibold" pitchFamily="34" charset="0"/>
                </a:rPr>
                <a:t>SharePoint Server</a:t>
              </a:r>
              <a:endParaRPr lang="en-US" dirty="0">
                <a:solidFill>
                  <a:schemeClr val="bg1"/>
                </a:solidFill>
                <a:effectLst>
                  <a:outerShdw blurRad="292100" dist="38100" dir="2700000" sx="101000" sy="101000" algn="tl" rotWithShape="0">
                    <a:srgbClr val="080808"/>
                  </a:outerShdw>
                </a:effectLst>
                <a:latin typeface="Segoe Semibold" pitchFamily="34" charset="0"/>
              </a:endParaRPr>
            </a:p>
          </p:txBody>
        </p:sp>
        <p:sp>
          <p:nvSpPr>
            <p:cNvPr id="66" name="Rectangle 65"/>
            <p:cNvSpPr/>
            <p:nvPr/>
          </p:nvSpPr>
          <p:spPr bwMode="invGray">
            <a:xfrm rot="20407984">
              <a:off x="2044850" y="1793510"/>
              <a:ext cx="1522527" cy="372138"/>
            </a:xfrm>
            <a:prstGeom prst="rect">
              <a:avLst/>
            </a:prstGeom>
            <a:noFill/>
          </p:spPr>
          <p:txBody>
            <a:bodyPr wrap="none" lIns="91440" tIns="45720" rIns="91440" bIns="45720">
              <a:prstTxWarp prst="textArchUp">
                <a:avLst/>
              </a:prstTxWarp>
              <a:spAutoFit/>
            </a:bodyPr>
            <a:lstStyle/>
            <a:p>
              <a:pPr algn="ctr"/>
              <a:r>
                <a:rPr lang="en-US" sz="1400" i="1" dirty="0" smtClean="0">
                  <a:solidFill>
                    <a:schemeClr val="bg1"/>
                  </a:solidFill>
                </a:rPr>
                <a:t>SEARCH</a:t>
              </a:r>
              <a:endParaRPr lang="en-US" sz="1400" i="1" dirty="0">
                <a:solidFill>
                  <a:schemeClr val="bg1"/>
                </a:solidFill>
              </a:endParaRPr>
            </a:p>
          </p:txBody>
        </p:sp>
        <p:sp>
          <p:nvSpPr>
            <p:cNvPr id="74" name="Rectangle 73"/>
            <p:cNvSpPr/>
            <p:nvPr/>
          </p:nvSpPr>
          <p:spPr bwMode="invGray">
            <a:xfrm>
              <a:off x="4114800" y="1066800"/>
              <a:ext cx="1007776" cy="246221"/>
            </a:xfrm>
            <a:prstGeom prst="rect">
              <a:avLst/>
            </a:prstGeom>
          </p:spPr>
          <p:txBody>
            <a:bodyPr wrap="none" lIns="0" tIns="0" rIns="0" bIns="0">
              <a:spAutoFit/>
            </a:bodyPr>
            <a:lstStyle/>
            <a:p>
              <a:pPr algn="ctr" fontAlgn="base">
                <a:spcBef>
                  <a:spcPct val="0"/>
                </a:spcBef>
                <a:spcAft>
                  <a:spcPct val="0"/>
                </a:spcAft>
                <a:defRPr/>
              </a:pPr>
              <a:r>
                <a:rPr lang="en-US" sz="1600" dirty="0" smtClean="0">
                  <a:solidFill>
                    <a:schemeClr val="bg1"/>
                  </a:solidFill>
                </a:rPr>
                <a:t>DELIVERY</a:t>
              </a:r>
            </a:p>
          </p:txBody>
        </p:sp>
        <p:grpSp>
          <p:nvGrpSpPr>
            <p:cNvPr id="8" name="Group 83"/>
            <p:cNvGrpSpPr/>
            <p:nvPr/>
          </p:nvGrpSpPr>
          <p:grpSpPr bwMode="invGray">
            <a:xfrm>
              <a:off x="1790701" y="2086275"/>
              <a:ext cx="5562599" cy="457200"/>
              <a:chOff x="1752600" y="2133600"/>
              <a:chExt cx="6061509" cy="381000"/>
            </a:xfrm>
          </p:grpSpPr>
          <p:sp>
            <p:nvSpPr>
              <p:cNvPr id="78" name="Round Same Side Corner Rectangle 77"/>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Reports</a:t>
                </a:r>
                <a:endParaRPr lang="en-US" sz="1400" dirty="0">
                  <a:solidFill>
                    <a:schemeClr val="bg1"/>
                  </a:solidFill>
                  <a:effectLst>
                    <a:outerShdw blurRad="50800" dist="38100" dir="2700000" algn="tl" rotWithShape="0">
                      <a:prstClr val="black">
                        <a:alpha val="40000"/>
                      </a:prstClr>
                    </a:outerShdw>
                  </a:effectLst>
                </a:endParaRPr>
              </a:p>
            </p:txBody>
          </p:sp>
          <p:sp>
            <p:nvSpPr>
              <p:cNvPr id="79" name="Round Same Side Corner Rectangle 78"/>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Dashboards</a:t>
                </a:r>
              </a:p>
            </p:txBody>
          </p:sp>
          <p:sp>
            <p:nvSpPr>
              <p:cNvPr id="80" name="Round Same Side Corner Rectangle 79"/>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Excel </a:t>
                </a:r>
              </a:p>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Workbooks</a:t>
                </a:r>
              </a:p>
            </p:txBody>
          </p:sp>
          <p:sp>
            <p:nvSpPr>
              <p:cNvPr id="81" name="Round Same Side Corner Rectangle 80"/>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Analytic</a:t>
                </a:r>
              </a:p>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Views</a:t>
                </a:r>
              </a:p>
            </p:txBody>
          </p:sp>
          <p:sp>
            <p:nvSpPr>
              <p:cNvPr id="82" name="Round Same Side Corner Rectangle 81"/>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Scorecards</a:t>
                </a:r>
              </a:p>
            </p:txBody>
          </p:sp>
          <p:sp>
            <p:nvSpPr>
              <p:cNvPr id="83" name="Round Same Side Corner Rectangle 82"/>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lnSpc>
                    <a:spcPct val="75000"/>
                  </a:lnSpc>
                </a:pPr>
                <a:r>
                  <a:rPr lang="en-US" sz="1400" dirty="0" smtClean="0">
                    <a:solidFill>
                      <a:schemeClr val="bg1"/>
                    </a:solidFill>
                    <a:effectLst>
                      <a:outerShdw blurRad="50800" dist="38100" dir="2700000" algn="tl" rotWithShape="0">
                        <a:prstClr val="black">
                          <a:alpha val="40000"/>
                        </a:prstClr>
                      </a:outerShdw>
                    </a:effectLst>
                  </a:rPr>
                  <a:t>Plans</a:t>
                </a:r>
              </a:p>
            </p:txBody>
          </p:sp>
        </p:grpSp>
        <p:sp>
          <p:nvSpPr>
            <p:cNvPr id="120" name="Rectangle 119"/>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algn="ctr"/>
              <a:r>
                <a:rPr lang="en-US" sz="1400" i="1" dirty="0" smtClean="0">
                  <a:solidFill>
                    <a:schemeClr val="bg1"/>
                  </a:solidFill>
                </a:rPr>
                <a:t>CONTENT MANAGEMENT</a:t>
              </a:r>
            </a:p>
          </p:txBody>
        </p:sp>
        <p:sp>
          <p:nvSpPr>
            <p:cNvPr id="121" name="Rectangle 120"/>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algn="ctr"/>
              <a:r>
                <a:rPr lang="en-US" sz="1400" i="1" dirty="0" smtClean="0">
                  <a:solidFill>
                    <a:schemeClr val="bg1"/>
                  </a:solidFill>
                </a:rPr>
                <a:t>COLLABORATION</a:t>
              </a:r>
            </a:p>
          </p:txBody>
        </p:sp>
      </p:grpSp>
      <p:sp>
        <p:nvSpPr>
          <p:cNvPr id="49" name="Title 4"/>
          <p:cNvSpPr txBox="1">
            <a:spLocks/>
          </p:cNvSpPr>
          <p:nvPr/>
        </p:nvSpPr>
        <p:spPr>
          <a:xfrm>
            <a:off x="94129" y="-160020"/>
            <a:ext cx="8382000" cy="1107996"/>
          </a:xfrm>
          <a:prstGeom prst="rect">
            <a:avLst/>
          </a:prstGeom>
        </p:spPr>
        <p:txBody>
          <a:body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000" b="0" i="0" u="none" strike="noStrike" kern="1200" cap="none" spc="-250" normalizeH="0" baseline="0" noProof="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4000" b="0" i="0" u="none" strike="noStrike" kern="1200" cap="none" spc="-250" normalizeH="0" baseline="0" noProof="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lang="en-US" sz="4000" spc="-25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a:t>
            </a:r>
            <a:r>
              <a:rPr kumimoji="0" lang="en-US" sz="4000" b="0" i="0" u="none" strike="noStrike" kern="1200" cap="none" spc="-250" normalizeH="0" baseline="0" noProof="0" dirty="0" err="1"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icrosoft</a:t>
            </a:r>
            <a:r>
              <a:rPr kumimoji="0" lang="en-US" sz="4000" b="0" i="0" u="none" strike="noStrike" kern="1200" cap="none" spc="-250" normalizeH="0" baseline="0" noProof="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Integrated BI Offering</a:t>
            </a:r>
            <a:endParaRPr kumimoji="0" lang="en-US" sz="4000" b="0" i="0" u="none" strike="noStrike" kern="1200" cap="none" spc="-250" normalizeH="0" baseline="0" noProof="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Comparative Pricing</a:t>
            </a:r>
            <a:endParaRPr lang="en-US" dirty="0"/>
          </a:p>
        </p:txBody>
      </p:sp>
      <p:pic>
        <p:nvPicPr>
          <p:cNvPr id="49" name="Picture 2" descr="Oracle add"/>
          <p:cNvPicPr>
            <a:picLocks noChangeAspect="1" noChangeArrowheads="1"/>
          </p:cNvPicPr>
          <p:nvPr/>
        </p:nvPicPr>
        <p:blipFill>
          <a:blip r:embed="rId2"/>
          <a:srcRect/>
          <a:stretch>
            <a:fillRect/>
          </a:stretch>
        </p:blipFill>
        <p:spPr bwMode="auto">
          <a:xfrm>
            <a:off x="5878513" y="3276600"/>
            <a:ext cx="1085850" cy="1100138"/>
          </a:xfrm>
          <a:prstGeom prst="rect">
            <a:avLst/>
          </a:prstGeom>
          <a:noFill/>
          <a:ln w="9525">
            <a:noFill/>
            <a:miter lim="800000"/>
            <a:headEnd/>
            <a:tailEnd/>
          </a:ln>
        </p:spPr>
      </p:pic>
      <p:pic>
        <p:nvPicPr>
          <p:cNvPr id="50" name="Picture 3" descr="IBM add"/>
          <p:cNvPicPr>
            <a:picLocks noChangeAspect="1" noChangeArrowheads="1"/>
          </p:cNvPicPr>
          <p:nvPr/>
        </p:nvPicPr>
        <p:blipFill>
          <a:blip r:embed="rId3"/>
          <a:srcRect/>
          <a:stretch>
            <a:fillRect/>
          </a:stretch>
        </p:blipFill>
        <p:spPr bwMode="auto">
          <a:xfrm>
            <a:off x="7239000" y="3733800"/>
            <a:ext cx="1085850" cy="1570038"/>
          </a:xfrm>
          <a:prstGeom prst="rect">
            <a:avLst/>
          </a:prstGeom>
          <a:noFill/>
          <a:ln w="9525">
            <a:noFill/>
            <a:miter lim="800000"/>
            <a:headEnd/>
            <a:tailEnd/>
          </a:ln>
        </p:spPr>
      </p:pic>
      <p:pic>
        <p:nvPicPr>
          <p:cNvPr id="51" name="Picture 4" descr="IBM add"/>
          <p:cNvPicPr>
            <a:picLocks noChangeAspect="1" noChangeArrowheads="1"/>
          </p:cNvPicPr>
          <p:nvPr/>
        </p:nvPicPr>
        <p:blipFill>
          <a:blip r:embed="rId3"/>
          <a:srcRect/>
          <a:stretch>
            <a:fillRect/>
          </a:stretch>
        </p:blipFill>
        <p:spPr bwMode="auto">
          <a:xfrm>
            <a:off x="7239000" y="936625"/>
            <a:ext cx="1085850" cy="2049463"/>
          </a:xfrm>
          <a:prstGeom prst="rect">
            <a:avLst/>
          </a:prstGeom>
          <a:noFill/>
          <a:ln w="9525">
            <a:noFill/>
            <a:miter lim="800000"/>
            <a:headEnd/>
            <a:tailEnd/>
          </a:ln>
        </p:spPr>
      </p:pic>
      <p:pic>
        <p:nvPicPr>
          <p:cNvPr id="52" name="Picture 5" descr="IBM bar"/>
          <p:cNvPicPr>
            <a:picLocks noChangeArrowheads="1"/>
          </p:cNvPicPr>
          <p:nvPr/>
        </p:nvPicPr>
        <p:blipFill>
          <a:blip r:embed="rId4"/>
          <a:srcRect/>
          <a:stretch>
            <a:fillRect/>
          </a:stretch>
        </p:blipFill>
        <p:spPr bwMode="auto">
          <a:xfrm>
            <a:off x="7235825" y="5029200"/>
            <a:ext cx="1087438" cy="1524000"/>
          </a:xfrm>
          <a:prstGeom prst="rect">
            <a:avLst/>
          </a:prstGeom>
          <a:noFill/>
          <a:ln w="9525">
            <a:noFill/>
            <a:miter lim="800000"/>
            <a:headEnd/>
            <a:tailEnd/>
          </a:ln>
        </p:spPr>
      </p:pic>
      <p:pic>
        <p:nvPicPr>
          <p:cNvPr id="53" name="Picture 6" descr="Oracle add"/>
          <p:cNvPicPr>
            <a:picLocks noChangeAspect="1" noChangeArrowheads="1"/>
          </p:cNvPicPr>
          <p:nvPr/>
        </p:nvPicPr>
        <p:blipFill>
          <a:blip r:embed="rId2"/>
          <a:srcRect/>
          <a:stretch>
            <a:fillRect/>
          </a:stretch>
        </p:blipFill>
        <p:spPr bwMode="auto">
          <a:xfrm>
            <a:off x="5878513" y="2324100"/>
            <a:ext cx="1085850" cy="1100138"/>
          </a:xfrm>
          <a:prstGeom prst="rect">
            <a:avLst/>
          </a:prstGeom>
          <a:noFill/>
          <a:ln w="9525">
            <a:noFill/>
            <a:miter lim="800000"/>
            <a:headEnd/>
            <a:tailEnd/>
          </a:ln>
        </p:spPr>
      </p:pic>
      <p:pic>
        <p:nvPicPr>
          <p:cNvPr id="54" name="Picture 7" descr="Oracle add"/>
          <p:cNvPicPr>
            <a:picLocks noChangeAspect="1" noChangeArrowheads="1"/>
          </p:cNvPicPr>
          <p:nvPr/>
        </p:nvPicPr>
        <p:blipFill>
          <a:blip r:embed="rId2"/>
          <a:srcRect/>
          <a:stretch>
            <a:fillRect/>
          </a:stretch>
        </p:blipFill>
        <p:spPr bwMode="auto">
          <a:xfrm>
            <a:off x="5878513" y="1350963"/>
            <a:ext cx="1085850" cy="1100137"/>
          </a:xfrm>
          <a:prstGeom prst="rect">
            <a:avLst/>
          </a:prstGeom>
          <a:noFill/>
          <a:ln w="9525">
            <a:noFill/>
            <a:miter lim="800000"/>
            <a:headEnd/>
            <a:tailEnd/>
          </a:ln>
        </p:spPr>
      </p:pic>
      <p:pic>
        <p:nvPicPr>
          <p:cNvPr id="55" name="Picture 8" descr="oracle bar"/>
          <p:cNvPicPr>
            <a:picLocks noChangeAspect="1" noChangeArrowheads="1"/>
          </p:cNvPicPr>
          <p:nvPr/>
        </p:nvPicPr>
        <p:blipFill>
          <a:blip r:embed="rId5"/>
          <a:srcRect/>
          <a:stretch>
            <a:fillRect/>
          </a:stretch>
        </p:blipFill>
        <p:spPr bwMode="auto">
          <a:xfrm>
            <a:off x="5878513" y="3952875"/>
            <a:ext cx="1085850" cy="2636838"/>
          </a:xfrm>
          <a:prstGeom prst="rect">
            <a:avLst/>
          </a:prstGeom>
          <a:noFill/>
          <a:ln w="9525">
            <a:noFill/>
            <a:miter lim="800000"/>
            <a:headEnd/>
            <a:tailEnd/>
          </a:ln>
        </p:spPr>
      </p:pic>
      <p:pic>
        <p:nvPicPr>
          <p:cNvPr id="56" name="Picture 9" descr="IBM add"/>
          <p:cNvPicPr>
            <a:picLocks noChangeAspect="1" noChangeArrowheads="1"/>
          </p:cNvPicPr>
          <p:nvPr/>
        </p:nvPicPr>
        <p:blipFill>
          <a:blip r:embed="rId3"/>
          <a:srcRect/>
          <a:stretch>
            <a:fillRect/>
          </a:stretch>
        </p:blipFill>
        <p:spPr bwMode="auto">
          <a:xfrm>
            <a:off x="7239000" y="2751138"/>
            <a:ext cx="1085850" cy="1198562"/>
          </a:xfrm>
          <a:prstGeom prst="rect">
            <a:avLst/>
          </a:prstGeom>
          <a:noFill/>
          <a:ln w="9525">
            <a:noFill/>
            <a:miter lim="800000"/>
            <a:headEnd/>
            <a:tailEnd/>
          </a:ln>
        </p:spPr>
      </p:pic>
      <p:pic>
        <p:nvPicPr>
          <p:cNvPr id="57" name="Picture 10" descr="MS SQL bar"/>
          <p:cNvPicPr>
            <a:picLocks noChangeAspect="1" noChangeArrowheads="1"/>
          </p:cNvPicPr>
          <p:nvPr/>
        </p:nvPicPr>
        <p:blipFill>
          <a:blip r:embed="rId6"/>
          <a:srcRect/>
          <a:stretch>
            <a:fillRect/>
          </a:stretch>
        </p:blipFill>
        <p:spPr bwMode="auto">
          <a:xfrm>
            <a:off x="4565650" y="4953000"/>
            <a:ext cx="1085850" cy="1636713"/>
          </a:xfrm>
          <a:prstGeom prst="rect">
            <a:avLst/>
          </a:prstGeom>
          <a:noFill/>
          <a:ln w="9525">
            <a:noFill/>
            <a:miter lim="800000"/>
            <a:headEnd/>
            <a:tailEnd/>
          </a:ln>
        </p:spPr>
      </p:pic>
      <p:sp>
        <p:nvSpPr>
          <p:cNvPr id="58" name="Text Box 11"/>
          <p:cNvSpPr txBox="1">
            <a:spLocks noChangeArrowheads="1"/>
          </p:cNvSpPr>
          <p:nvPr/>
        </p:nvSpPr>
        <p:spPr bwMode="auto">
          <a:xfrm>
            <a:off x="4618038" y="6019800"/>
            <a:ext cx="1012825" cy="457200"/>
          </a:xfrm>
          <a:prstGeom prst="rect">
            <a:avLst/>
          </a:prstGeom>
          <a:noFill/>
          <a:ln w="9525">
            <a:noFill/>
            <a:miter lim="800000"/>
            <a:headEnd/>
            <a:tailEnd/>
          </a:ln>
          <a:effectLst/>
        </p:spPr>
        <p:txBody>
          <a:bodyPr>
            <a:spAutoFit/>
          </a:bodyPr>
          <a:lstStyle/>
          <a:p>
            <a:pPr>
              <a:spcBef>
                <a:spcPct val="50000"/>
              </a:spcBef>
              <a:defRPr/>
            </a:pPr>
            <a:r>
              <a:rPr lang="en-US" sz="2400" b="0" dirty="0">
                <a:solidFill>
                  <a:schemeClr val="bg1"/>
                </a:solidFill>
                <a:effectLst>
                  <a:outerShdw blurRad="38100" dist="38100" dir="2700000" algn="tl">
                    <a:srgbClr val="000000">
                      <a:alpha val="43137"/>
                    </a:srgbClr>
                  </a:outerShdw>
                </a:effectLst>
                <a:latin typeface="Segoe Semibold" pitchFamily="34" charset="0"/>
              </a:rPr>
              <a:t>$25k</a:t>
            </a:r>
          </a:p>
        </p:txBody>
      </p:sp>
      <p:sp>
        <p:nvSpPr>
          <p:cNvPr id="59" name="Text Box 12"/>
          <p:cNvSpPr txBox="1">
            <a:spLocks noChangeArrowheads="1"/>
          </p:cNvSpPr>
          <p:nvPr/>
        </p:nvSpPr>
        <p:spPr bwMode="auto">
          <a:xfrm>
            <a:off x="7343775" y="1644650"/>
            <a:ext cx="2028825" cy="717550"/>
          </a:xfrm>
          <a:prstGeom prst="rect">
            <a:avLst/>
          </a:prstGeom>
          <a:noFill/>
          <a:ln w="9525">
            <a:noFill/>
            <a:miter lim="800000"/>
            <a:headEnd/>
            <a:tailEnd/>
          </a:ln>
        </p:spPr>
        <p:txBody>
          <a:bodyPr>
            <a:spAutoFit/>
          </a:bodyPr>
          <a:lstStyle/>
          <a:p>
            <a:pPr>
              <a:lnSpc>
                <a:spcPct val="85000"/>
              </a:lnSpc>
              <a:spcBef>
                <a:spcPct val="30000"/>
              </a:spcBef>
            </a:pPr>
            <a:r>
              <a:rPr lang="en-US" sz="1300">
                <a:solidFill>
                  <a:schemeClr val="bg1"/>
                </a:solidFill>
              </a:rPr>
              <a:t>OLAP: $35k</a:t>
            </a:r>
          </a:p>
          <a:p>
            <a:pPr>
              <a:lnSpc>
                <a:spcPct val="85000"/>
              </a:lnSpc>
              <a:spcBef>
                <a:spcPct val="30000"/>
              </a:spcBef>
            </a:pPr>
            <a:r>
              <a:rPr lang="en-US" sz="1300">
                <a:solidFill>
                  <a:schemeClr val="bg1"/>
                </a:solidFill>
              </a:rPr>
              <a:t>Warehouse: $75k</a:t>
            </a:r>
          </a:p>
          <a:p>
            <a:pPr>
              <a:lnSpc>
                <a:spcPct val="85000"/>
              </a:lnSpc>
              <a:spcBef>
                <a:spcPct val="30000"/>
              </a:spcBef>
            </a:pPr>
            <a:r>
              <a:rPr lang="en-US" sz="1300">
                <a:solidFill>
                  <a:schemeClr val="bg1"/>
                </a:solidFill>
              </a:rPr>
              <a:t>Cube Views: $9.5k</a:t>
            </a:r>
          </a:p>
        </p:txBody>
      </p:sp>
      <p:sp>
        <p:nvSpPr>
          <p:cNvPr id="60" name="Text Box 13"/>
          <p:cNvSpPr txBox="1">
            <a:spLocks noChangeArrowheads="1"/>
          </p:cNvSpPr>
          <p:nvPr/>
        </p:nvSpPr>
        <p:spPr bwMode="auto">
          <a:xfrm>
            <a:off x="4800600" y="1644650"/>
            <a:ext cx="2028825" cy="596900"/>
          </a:xfrm>
          <a:prstGeom prst="rect">
            <a:avLst/>
          </a:prstGeom>
          <a:noFill/>
          <a:ln w="9525">
            <a:noFill/>
            <a:miter lim="800000"/>
            <a:headEnd/>
            <a:tailEnd/>
          </a:ln>
        </p:spPr>
        <p:txBody>
          <a:bodyPr>
            <a:spAutoFit/>
          </a:bodyPr>
          <a:lstStyle/>
          <a:p>
            <a:pPr algn="r">
              <a:lnSpc>
                <a:spcPct val="85000"/>
              </a:lnSpc>
              <a:spcBef>
                <a:spcPct val="30000"/>
              </a:spcBef>
            </a:pPr>
            <a:r>
              <a:rPr lang="en-US" sz="1300" dirty="0">
                <a:solidFill>
                  <a:schemeClr val="bg1"/>
                </a:solidFill>
              </a:rPr>
              <a:t>OLAP: $ 20k</a:t>
            </a:r>
            <a:br>
              <a:rPr lang="en-US" sz="1300" dirty="0">
                <a:solidFill>
                  <a:schemeClr val="bg1"/>
                </a:solidFill>
              </a:rPr>
            </a:br>
            <a:r>
              <a:rPr lang="en-US" sz="1300" dirty="0">
                <a:solidFill>
                  <a:schemeClr val="bg1"/>
                </a:solidFill>
              </a:rPr>
              <a:t>Mining: $20k </a:t>
            </a:r>
            <a:br>
              <a:rPr lang="en-US" sz="1300" dirty="0">
                <a:solidFill>
                  <a:schemeClr val="bg1"/>
                </a:solidFill>
              </a:rPr>
            </a:br>
            <a:r>
              <a:rPr lang="en-US" sz="1300" dirty="0">
                <a:solidFill>
                  <a:schemeClr val="bg1"/>
                </a:solidFill>
              </a:rPr>
              <a:t>BI Bundle: $20k</a:t>
            </a:r>
          </a:p>
        </p:txBody>
      </p:sp>
      <p:sp>
        <p:nvSpPr>
          <p:cNvPr id="61" name="Text Box 14"/>
          <p:cNvSpPr txBox="1">
            <a:spLocks noChangeArrowheads="1"/>
          </p:cNvSpPr>
          <p:nvPr/>
        </p:nvSpPr>
        <p:spPr bwMode="auto">
          <a:xfrm>
            <a:off x="4876800" y="2743200"/>
            <a:ext cx="1981200" cy="260350"/>
          </a:xfrm>
          <a:prstGeom prst="rect">
            <a:avLst/>
          </a:prstGeom>
          <a:noFill/>
          <a:ln w="9525">
            <a:noFill/>
            <a:miter lim="800000"/>
            <a:headEnd/>
            <a:tailEnd/>
          </a:ln>
        </p:spPr>
        <p:txBody>
          <a:bodyPr>
            <a:spAutoFit/>
          </a:bodyPr>
          <a:lstStyle/>
          <a:p>
            <a:pPr algn="r">
              <a:lnSpc>
                <a:spcPct val="85000"/>
              </a:lnSpc>
              <a:spcBef>
                <a:spcPct val="30000"/>
              </a:spcBef>
            </a:pPr>
            <a:r>
              <a:rPr lang="en-US" sz="1300" dirty="0">
                <a:solidFill>
                  <a:schemeClr val="bg1"/>
                </a:solidFill>
              </a:rPr>
              <a:t>Data Guard: $116k</a:t>
            </a:r>
          </a:p>
        </p:txBody>
      </p:sp>
      <p:sp>
        <p:nvSpPr>
          <p:cNvPr id="62" name="Text Box 15"/>
          <p:cNvSpPr txBox="1">
            <a:spLocks noChangeArrowheads="1"/>
          </p:cNvSpPr>
          <p:nvPr/>
        </p:nvSpPr>
        <p:spPr bwMode="auto">
          <a:xfrm>
            <a:off x="7343775" y="3200400"/>
            <a:ext cx="2028825" cy="260350"/>
          </a:xfrm>
          <a:prstGeom prst="rect">
            <a:avLst/>
          </a:prstGeom>
          <a:noFill/>
          <a:ln w="9525">
            <a:noFill/>
            <a:miter lim="800000"/>
            <a:headEnd/>
            <a:tailEnd/>
          </a:ln>
        </p:spPr>
        <p:txBody>
          <a:bodyPr>
            <a:spAutoFit/>
          </a:bodyPr>
          <a:lstStyle/>
          <a:p>
            <a:pPr>
              <a:lnSpc>
                <a:spcPct val="85000"/>
              </a:lnSpc>
              <a:spcBef>
                <a:spcPct val="30000"/>
              </a:spcBef>
            </a:pPr>
            <a:r>
              <a:rPr lang="en-US" sz="1300" dirty="0">
                <a:solidFill>
                  <a:schemeClr val="bg1"/>
                </a:solidFill>
              </a:rPr>
              <a:t>Recovery Expert: $10k</a:t>
            </a:r>
          </a:p>
        </p:txBody>
      </p:sp>
      <p:sp>
        <p:nvSpPr>
          <p:cNvPr id="63" name="Text Box 16"/>
          <p:cNvSpPr txBox="1">
            <a:spLocks noChangeArrowheads="1"/>
          </p:cNvSpPr>
          <p:nvPr/>
        </p:nvSpPr>
        <p:spPr bwMode="auto">
          <a:xfrm>
            <a:off x="7343775" y="4235450"/>
            <a:ext cx="2028825" cy="428625"/>
          </a:xfrm>
          <a:prstGeom prst="rect">
            <a:avLst/>
          </a:prstGeom>
          <a:noFill/>
          <a:ln w="9525">
            <a:noFill/>
            <a:miter lim="800000"/>
            <a:headEnd/>
            <a:tailEnd/>
          </a:ln>
        </p:spPr>
        <p:txBody>
          <a:bodyPr>
            <a:spAutoFit/>
          </a:bodyPr>
          <a:lstStyle/>
          <a:p>
            <a:pPr>
              <a:lnSpc>
                <a:spcPct val="85000"/>
              </a:lnSpc>
              <a:spcBef>
                <a:spcPct val="30000"/>
              </a:spcBef>
            </a:pPr>
            <a:r>
              <a:rPr lang="en-US" sz="1300">
                <a:solidFill>
                  <a:schemeClr val="bg1"/>
                </a:solidFill>
              </a:rPr>
              <a:t>Performance</a:t>
            </a:r>
            <a:br>
              <a:rPr lang="en-US" sz="1300">
                <a:solidFill>
                  <a:schemeClr val="bg1"/>
                </a:solidFill>
              </a:rPr>
            </a:br>
            <a:r>
              <a:rPr lang="en-US" sz="1300">
                <a:solidFill>
                  <a:schemeClr val="bg1"/>
                </a:solidFill>
              </a:rPr>
              <a:t>Expert: $10k</a:t>
            </a:r>
          </a:p>
        </p:txBody>
      </p:sp>
      <p:pic>
        <p:nvPicPr>
          <p:cNvPr id="64" name="Picture 19" descr="IBM add"/>
          <p:cNvPicPr>
            <a:picLocks noChangeAspect="1" noChangeArrowheads="1"/>
          </p:cNvPicPr>
          <p:nvPr/>
        </p:nvPicPr>
        <p:blipFill>
          <a:blip r:embed="rId3"/>
          <a:srcRect t="25311"/>
          <a:stretch>
            <a:fillRect/>
          </a:stretch>
        </p:blipFill>
        <p:spPr bwMode="auto">
          <a:xfrm>
            <a:off x="7239000" y="0"/>
            <a:ext cx="1085850" cy="1236663"/>
          </a:xfrm>
          <a:prstGeom prst="rect">
            <a:avLst/>
          </a:prstGeom>
          <a:noFill/>
          <a:ln w="9525">
            <a:noFill/>
            <a:miter lim="800000"/>
            <a:headEnd/>
            <a:tailEnd/>
          </a:ln>
        </p:spPr>
      </p:pic>
      <p:grpSp>
        <p:nvGrpSpPr>
          <p:cNvPr id="3" name="Group 20"/>
          <p:cNvGrpSpPr>
            <a:grpSpLocks/>
          </p:cNvGrpSpPr>
          <p:nvPr/>
        </p:nvGrpSpPr>
        <p:grpSpPr bwMode="auto">
          <a:xfrm>
            <a:off x="6792913" y="12700"/>
            <a:ext cx="2351087" cy="1358900"/>
            <a:chOff x="4279" y="8"/>
            <a:chExt cx="1481" cy="856"/>
          </a:xfrm>
        </p:grpSpPr>
        <p:pic>
          <p:nvPicPr>
            <p:cNvPr id="66" name="Picture 21" descr="starburst 3"/>
            <p:cNvPicPr>
              <a:picLocks noChangeAspect="1" noChangeArrowheads="1"/>
            </p:cNvPicPr>
            <p:nvPr/>
          </p:nvPicPr>
          <p:blipFill>
            <a:blip r:embed="rId7"/>
            <a:srcRect/>
            <a:stretch>
              <a:fillRect/>
            </a:stretch>
          </p:blipFill>
          <p:spPr bwMode="auto">
            <a:xfrm>
              <a:off x="4279" y="8"/>
              <a:ext cx="1481" cy="856"/>
            </a:xfrm>
            <a:prstGeom prst="rect">
              <a:avLst/>
            </a:prstGeom>
            <a:noFill/>
            <a:ln w="9525">
              <a:noFill/>
              <a:miter lim="800000"/>
              <a:headEnd/>
              <a:tailEnd/>
            </a:ln>
          </p:spPr>
        </p:pic>
        <p:sp>
          <p:nvSpPr>
            <p:cNvPr id="67" name="Text Box 22"/>
            <p:cNvSpPr txBox="1">
              <a:spLocks noChangeArrowheads="1"/>
            </p:cNvSpPr>
            <p:nvPr/>
          </p:nvSpPr>
          <p:spPr bwMode="auto">
            <a:xfrm>
              <a:off x="4667" y="374"/>
              <a:ext cx="853" cy="250"/>
            </a:xfrm>
            <a:prstGeom prst="rect">
              <a:avLst/>
            </a:prstGeom>
            <a:noFill/>
            <a:ln w="9525">
              <a:noFill/>
              <a:miter lim="800000"/>
              <a:headEnd/>
              <a:tailEnd/>
            </a:ln>
          </p:spPr>
          <p:txBody>
            <a:bodyPr>
              <a:spAutoFit/>
            </a:bodyPr>
            <a:lstStyle/>
            <a:p>
              <a:pPr algn="ctr">
                <a:spcBef>
                  <a:spcPct val="50000"/>
                </a:spcBef>
              </a:pPr>
              <a:r>
                <a:rPr lang="en-US" sz="2000" dirty="0">
                  <a:latin typeface="Segoe Semibold" pitchFamily="34" charset="0"/>
                </a:rPr>
                <a:t>$329k</a:t>
              </a:r>
            </a:p>
          </p:txBody>
        </p:sp>
      </p:grpSp>
      <p:pic>
        <p:nvPicPr>
          <p:cNvPr id="68" name="Picture 23" descr="Oracle add"/>
          <p:cNvPicPr>
            <a:picLocks noChangeAspect="1" noChangeArrowheads="1"/>
          </p:cNvPicPr>
          <p:nvPr/>
        </p:nvPicPr>
        <p:blipFill>
          <a:blip r:embed="rId2"/>
          <a:srcRect t="4858"/>
          <a:stretch>
            <a:fillRect/>
          </a:stretch>
        </p:blipFill>
        <p:spPr bwMode="auto">
          <a:xfrm>
            <a:off x="5878513" y="0"/>
            <a:ext cx="1085850" cy="1492250"/>
          </a:xfrm>
          <a:prstGeom prst="rect">
            <a:avLst/>
          </a:prstGeom>
          <a:noFill/>
          <a:ln w="9525">
            <a:noFill/>
            <a:miter lim="800000"/>
            <a:headEnd/>
            <a:tailEnd/>
          </a:ln>
        </p:spPr>
      </p:pic>
      <p:grpSp>
        <p:nvGrpSpPr>
          <p:cNvPr id="4" name="Group 24"/>
          <p:cNvGrpSpPr>
            <a:grpSpLocks/>
          </p:cNvGrpSpPr>
          <p:nvPr/>
        </p:nvGrpSpPr>
        <p:grpSpPr bwMode="auto">
          <a:xfrm>
            <a:off x="4648200" y="228600"/>
            <a:ext cx="2609850" cy="1143000"/>
            <a:chOff x="2928" y="144"/>
            <a:chExt cx="1644" cy="720"/>
          </a:xfrm>
        </p:grpSpPr>
        <p:pic>
          <p:nvPicPr>
            <p:cNvPr id="70" name="Picture 25" descr="starburst red"/>
            <p:cNvPicPr>
              <a:picLocks noChangeAspect="1" noChangeArrowheads="1"/>
            </p:cNvPicPr>
            <p:nvPr/>
          </p:nvPicPr>
          <p:blipFill>
            <a:blip r:embed="rId8"/>
            <a:srcRect/>
            <a:stretch>
              <a:fillRect/>
            </a:stretch>
          </p:blipFill>
          <p:spPr bwMode="auto">
            <a:xfrm>
              <a:off x="2928" y="144"/>
              <a:ext cx="1644" cy="720"/>
            </a:xfrm>
            <a:prstGeom prst="rect">
              <a:avLst/>
            </a:prstGeom>
            <a:noFill/>
            <a:ln w="9525">
              <a:noFill/>
              <a:miter lim="800000"/>
              <a:headEnd/>
              <a:tailEnd/>
            </a:ln>
          </p:spPr>
        </p:pic>
        <p:sp>
          <p:nvSpPr>
            <p:cNvPr id="71" name="Text Box 26"/>
            <p:cNvSpPr txBox="1">
              <a:spLocks noChangeArrowheads="1"/>
            </p:cNvSpPr>
            <p:nvPr/>
          </p:nvSpPr>
          <p:spPr bwMode="auto">
            <a:xfrm>
              <a:off x="3203" y="422"/>
              <a:ext cx="1165" cy="250"/>
            </a:xfrm>
            <a:prstGeom prst="rect">
              <a:avLst/>
            </a:prstGeom>
            <a:noFill/>
            <a:ln w="9525">
              <a:noFill/>
              <a:miter lim="800000"/>
              <a:headEnd/>
              <a:tailEnd/>
            </a:ln>
          </p:spPr>
          <p:txBody>
            <a:bodyPr>
              <a:spAutoFit/>
            </a:bodyPr>
            <a:lstStyle/>
            <a:p>
              <a:pPr algn="ctr">
                <a:spcBef>
                  <a:spcPct val="50000"/>
                </a:spcBef>
              </a:pPr>
              <a:r>
                <a:rPr lang="en-US" sz="2000" dirty="0">
                  <a:latin typeface="Segoe Semibold" pitchFamily="34" charset="0"/>
                </a:rPr>
                <a:t>$348</a:t>
              </a:r>
              <a:r>
                <a:rPr lang="en-US" sz="2000" b="0" dirty="0"/>
                <a:t>–</a:t>
              </a:r>
              <a:r>
                <a:rPr lang="en-US" sz="2000" dirty="0">
                  <a:latin typeface="Segoe Semibold" pitchFamily="34" charset="0"/>
                </a:rPr>
                <a:t>464k</a:t>
              </a:r>
            </a:p>
          </p:txBody>
        </p:sp>
      </p:grpSp>
      <p:grpSp>
        <p:nvGrpSpPr>
          <p:cNvPr id="5" name="Group 28"/>
          <p:cNvGrpSpPr>
            <a:grpSpLocks/>
          </p:cNvGrpSpPr>
          <p:nvPr/>
        </p:nvGrpSpPr>
        <p:grpSpPr bwMode="auto">
          <a:xfrm>
            <a:off x="152400" y="5545138"/>
            <a:ext cx="3886200" cy="703262"/>
            <a:chOff x="96" y="3360"/>
            <a:chExt cx="2448" cy="443"/>
          </a:xfrm>
        </p:grpSpPr>
        <p:pic>
          <p:nvPicPr>
            <p:cNvPr id="73" name="Picture 29" descr="orange bar strips faded edges"/>
            <p:cNvPicPr>
              <a:picLocks noChangeAspect="1" noChangeArrowheads="1"/>
            </p:cNvPicPr>
            <p:nvPr/>
          </p:nvPicPr>
          <p:blipFill>
            <a:blip r:embed="rId9"/>
            <a:srcRect/>
            <a:stretch>
              <a:fillRect/>
            </a:stretch>
          </p:blipFill>
          <p:spPr bwMode="auto">
            <a:xfrm rot="10800000" flipV="1">
              <a:off x="96" y="3360"/>
              <a:ext cx="2448" cy="443"/>
            </a:xfrm>
            <a:prstGeom prst="rect">
              <a:avLst/>
            </a:prstGeom>
            <a:noFill/>
            <a:ln w="9525">
              <a:noFill/>
              <a:miter lim="800000"/>
              <a:headEnd/>
              <a:tailEnd/>
            </a:ln>
          </p:spPr>
        </p:pic>
        <p:sp>
          <p:nvSpPr>
            <p:cNvPr id="74" name="Rectangle 30"/>
            <p:cNvSpPr>
              <a:spLocks noChangeArrowheads="1"/>
            </p:cNvSpPr>
            <p:nvPr/>
          </p:nvSpPr>
          <p:spPr bwMode="auto">
            <a:xfrm>
              <a:off x="606" y="3405"/>
              <a:ext cx="1589" cy="330"/>
            </a:xfrm>
            <a:prstGeom prst="rect">
              <a:avLst/>
            </a:prstGeom>
            <a:noFill/>
            <a:ln w="9525" algn="ctr">
              <a:noFill/>
              <a:miter lim="800000"/>
              <a:headEnd/>
              <a:tailEnd/>
            </a:ln>
            <a:effectLst/>
          </p:spPr>
          <p:txBody>
            <a:bodyPr wrap="none">
              <a:spAutoFit/>
            </a:bodyPr>
            <a:lstStyle/>
            <a:p>
              <a:pPr algn="ctr">
                <a:defRPr/>
              </a:pPr>
              <a:r>
                <a:rPr lang="en-US" sz="2800" b="0" dirty="0">
                  <a:solidFill>
                    <a:schemeClr val="bg1"/>
                  </a:solidFill>
                  <a:effectLst>
                    <a:outerShdw blurRad="38100" dist="38100" dir="2700000" algn="tl">
                      <a:srgbClr val="000000"/>
                    </a:outerShdw>
                  </a:effectLst>
                </a:rPr>
                <a:t>Base Software</a:t>
              </a:r>
            </a:p>
          </p:txBody>
        </p:sp>
      </p:grpSp>
      <p:grpSp>
        <p:nvGrpSpPr>
          <p:cNvPr id="6" name="Group 31"/>
          <p:cNvGrpSpPr>
            <a:grpSpLocks/>
          </p:cNvGrpSpPr>
          <p:nvPr/>
        </p:nvGrpSpPr>
        <p:grpSpPr bwMode="auto">
          <a:xfrm>
            <a:off x="165100" y="4554538"/>
            <a:ext cx="3886200" cy="703262"/>
            <a:chOff x="104" y="2773"/>
            <a:chExt cx="2448" cy="443"/>
          </a:xfrm>
        </p:grpSpPr>
        <p:pic>
          <p:nvPicPr>
            <p:cNvPr id="76" name="Picture 32" descr="orange bar strips faded edges"/>
            <p:cNvPicPr>
              <a:picLocks noChangeAspect="1" noChangeArrowheads="1"/>
            </p:cNvPicPr>
            <p:nvPr/>
          </p:nvPicPr>
          <p:blipFill>
            <a:blip r:embed="rId9"/>
            <a:srcRect/>
            <a:stretch>
              <a:fillRect/>
            </a:stretch>
          </p:blipFill>
          <p:spPr bwMode="auto">
            <a:xfrm rot="10800000" flipV="1">
              <a:off x="104" y="2773"/>
              <a:ext cx="2448" cy="443"/>
            </a:xfrm>
            <a:prstGeom prst="rect">
              <a:avLst/>
            </a:prstGeom>
            <a:noFill/>
            <a:ln w="9525">
              <a:noFill/>
              <a:miter lim="800000"/>
              <a:headEnd/>
              <a:tailEnd/>
            </a:ln>
          </p:spPr>
        </p:pic>
        <p:sp>
          <p:nvSpPr>
            <p:cNvPr id="77" name="Rectangle 33"/>
            <p:cNvSpPr>
              <a:spLocks noChangeArrowheads="1"/>
            </p:cNvSpPr>
            <p:nvPr/>
          </p:nvSpPr>
          <p:spPr bwMode="auto">
            <a:xfrm>
              <a:off x="598" y="2818"/>
              <a:ext cx="1506" cy="327"/>
            </a:xfrm>
            <a:prstGeom prst="rect">
              <a:avLst/>
            </a:prstGeom>
            <a:noFill/>
            <a:ln w="9525" algn="ctr">
              <a:noFill/>
              <a:miter lim="800000"/>
              <a:headEnd/>
              <a:tailEnd/>
            </a:ln>
            <a:effectLst/>
          </p:spPr>
          <p:txBody>
            <a:bodyPr wrap="none">
              <a:spAutoFit/>
            </a:bodyPr>
            <a:lstStyle/>
            <a:p>
              <a:pPr algn="ctr">
                <a:defRPr/>
              </a:pPr>
              <a:r>
                <a:rPr lang="en-US" sz="2800" b="0" dirty="0">
                  <a:solidFill>
                    <a:schemeClr val="bg1"/>
                  </a:solidFill>
                  <a:effectLst>
                    <a:outerShdw blurRad="38100" dist="38100" dir="2700000" algn="tl">
                      <a:srgbClr val="000000"/>
                    </a:outerShdw>
                  </a:effectLst>
                </a:rPr>
                <a:t>Manageability</a:t>
              </a:r>
            </a:p>
          </p:txBody>
        </p:sp>
      </p:grpSp>
      <p:grpSp>
        <p:nvGrpSpPr>
          <p:cNvPr id="7" name="Group 34"/>
          <p:cNvGrpSpPr>
            <a:grpSpLocks/>
          </p:cNvGrpSpPr>
          <p:nvPr/>
        </p:nvGrpSpPr>
        <p:grpSpPr bwMode="auto">
          <a:xfrm>
            <a:off x="152400" y="1600200"/>
            <a:ext cx="3886200" cy="703263"/>
            <a:chOff x="96" y="3360"/>
            <a:chExt cx="2448" cy="443"/>
          </a:xfrm>
        </p:grpSpPr>
        <p:pic>
          <p:nvPicPr>
            <p:cNvPr id="79" name="Picture 35" descr="orange bar strips faded edges"/>
            <p:cNvPicPr>
              <a:picLocks noChangeAspect="1" noChangeArrowheads="1"/>
            </p:cNvPicPr>
            <p:nvPr/>
          </p:nvPicPr>
          <p:blipFill>
            <a:blip r:embed="rId9"/>
            <a:srcRect/>
            <a:stretch>
              <a:fillRect/>
            </a:stretch>
          </p:blipFill>
          <p:spPr bwMode="auto">
            <a:xfrm rot="10800000" flipV="1">
              <a:off x="96" y="3360"/>
              <a:ext cx="2448" cy="443"/>
            </a:xfrm>
            <a:prstGeom prst="rect">
              <a:avLst/>
            </a:prstGeom>
            <a:noFill/>
            <a:ln w="9525">
              <a:noFill/>
              <a:miter lim="800000"/>
              <a:headEnd/>
              <a:tailEnd/>
            </a:ln>
          </p:spPr>
        </p:pic>
        <p:sp>
          <p:nvSpPr>
            <p:cNvPr id="80" name="Rectangle 36"/>
            <p:cNvSpPr>
              <a:spLocks noChangeArrowheads="1"/>
            </p:cNvSpPr>
            <p:nvPr/>
          </p:nvSpPr>
          <p:spPr bwMode="auto">
            <a:xfrm>
              <a:off x="739" y="3405"/>
              <a:ext cx="1205" cy="327"/>
            </a:xfrm>
            <a:prstGeom prst="rect">
              <a:avLst/>
            </a:prstGeom>
            <a:noFill/>
            <a:ln w="9525" algn="ctr">
              <a:noFill/>
              <a:miter lim="800000"/>
              <a:headEnd/>
              <a:tailEnd/>
            </a:ln>
            <a:effectLst/>
          </p:spPr>
          <p:txBody>
            <a:bodyPr wrap="none">
              <a:spAutoFit/>
            </a:bodyPr>
            <a:lstStyle/>
            <a:p>
              <a:pPr algn="ctr">
                <a:defRPr/>
              </a:pPr>
              <a:r>
                <a:rPr lang="en-US" sz="2800" b="0" dirty="0">
                  <a:solidFill>
                    <a:schemeClr val="bg1"/>
                  </a:solidFill>
                  <a:effectLst>
                    <a:outerShdw blurRad="38100" dist="38100" dir="2700000" algn="tl">
                      <a:srgbClr val="000000"/>
                    </a:outerShdw>
                  </a:effectLst>
                </a:rPr>
                <a:t>Multi-core </a:t>
              </a:r>
            </a:p>
          </p:txBody>
        </p:sp>
      </p:grpSp>
      <p:grpSp>
        <p:nvGrpSpPr>
          <p:cNvPr id="8" name="Group 37"/>
          <p:cNvGrpSpPr>
            <a:grpSpLocks/>
          </p:cNvGrpSpPr>
          <p:nvPr/>
        </p:nvGrpSpPr>
        <p:grpSpPr bwMode="auto">
          <a:xfrm>
            <a:off x="152400" y="3563938"/>
            <a:ext cx="3886200" cy="703262"/>
            <a:chOff x="96" y="3360"/>
            <a:chExt cx="2448" cy="443"/>
          </a:xfrm>
        </p:grpSpPr>
        <p:pic>
          <p:nvPicPr>
            <p:cNvPr id="82" name="Picture 38" descr="orange bar strips faded edges"/>
            <p:cNvPicPr>
              <a:picLocks noChangeAspect="1" noChangeArrowheads="1"/>
            </p:cNvPicPr>
            <p:nvPr/>
          </p:nvPicPr>
          <p:blipFill>
            <a:blip r:embed="rId9"/>
            <a:srcRect/>
            <a:stretch>
              <a:fillRect/>
            </a:stretch>
          </p:blipFill>
          <p:spPr bwMode="auto">
            <a:xfrm rot="10800000" flipV="1">
              <a:off x="96" y="3360"/>
              <a:ext cx="2448" cy="443"/>
            </a:xfrm>
            <a:prstGeom prst="rect">
              <a:avLst/>
            </a:prstGeom>
            <a:noFill/>
            <a:ln w="9525">
              <a:noFill/>
              <a:miter lim="800000"/>
              <a:headEnd/>
              <a:tailEnd/>
            </a:ln>
          </p:spPr>
        </p:pic>
        <p:sp>
          <p:nvSpPr>
            <p:cNvPr id="83" name="Rectangle 39"/>
            <p:cNvSpPr>
              <a:spLocks noChangeArrowheads="1"/>
            </p:cNvSpPr>
            <p:nvPr/>
          </p:nvSpPr>
          <p:spPr bwMode="auto">
            <a:xfrm>
              <a:off x="488" y="3405"/>
              <a:ext cx="1710" cy="327"/>
            </a:xfrm>
            <a:prstGeom prst="rect">
              <a:avLst/>
            </a:prstGeom>
            <a:noFill/>
            <a:ln w="9525" algn="ctr">
              <a:noFill/>
              <a:miter lim="800000"/>
              <a:headEnd/>
              <a:tailEnd/>
            </a:ln>
            <a:effectLst/>
          </p:spPr>
          <p:txBody>
            <a:bodyPr wrap="none">
              <a:spAutoFit/>
            </a:bodyPr>
            <a:lstStyle/>
            <a:p>
              <a:pPr algn="ctr">
                <a:defRPr/>
              </a:pPr>
              <a:r>
                <a:rPr lang="en-US" sz="2800" b="0" dirty="0">
                  <a:solidFill>
                    <a:schemeClr val="bg1"/>
                  </a:solidFill>
                  <a:effectLst>
                    <a:outerShdw blurRad="38100" dist="38100" dir="2700000" algn="tl">
                      <a:srgbClr val="000000"/>
                    </a:outerShdw>
                  </a:effectLst>
                </a:rPr>
                <a:t>High Availability</a:t>
              </a:r>
            </a:p>
          </p:txBody>
        </p:sp>
      </p:grpSp>
      <p:grpSp>
        <p:nvGrpSpPr>
          <p:cNvPr id="9" name="Group 40"/>
          <p:cNvGrpSpPr>
            <a:grpSpLocks/>
          </p:cNvGrpSpPr>
          <p:nvPr/>
        </p:nvGrpSpPr>
        <p:grpSpPr bwMode="auto">
          <a:xfrm>
            <a:off x="152400" y="2573338"/>
            <a:ext cx="3886200" cy="703262"/>
            <a:chOff x="96" y="3360"/>
            <a:chExt cx="2448" cy="443"/>
          </a:xfrm>
        </p:grpSpPr>
        <p:pic>
          <p:nvPicPr>
            <p:cNvPr id="85" name="Picture 41" descr="orange bar strips faded edges"/>
            <p:cNvPicPr>
              <a:picLocks noChangeAspect="1" noChangeArrowheads="1"/>
            </p:cNvPicPr>
            <p:nvPr/>
          </p:nvPicPr>
          <p:blipFill>
            <a:blip r:embed="rId9"/>
            <a:srcRect/>
            <a:stretch>
              <a:fillRect/>
            </a:stretch>
          </p:blipFill>
          <p:spPr bwMode="auto">
            <a:xfrm rot="10800000" flipV="1">
              <a:off x="96" y="3360"/>
              <a:ext cx="2448" cy="443"/>
            </a:xfrm>
            <a:prstGeom prst="rect">
              <a:avLst/>
            </a:prstGeom>
            <a:noFill/>
            <a:ln w="9525">
              <a:noFill/>
              <a:miter lim="800000"/>
              <a:headEnd/>
              <a:tailEnd/>
            </a:ln>
          </p:spPr>
        </p:pic>
        <p:sp>
          <p:nvSpPr>
            <p:cNvPr id="86" name="Rectangle 42"/>
            <p:cNvSpPr>
              <a:spLocks noChangeArrowheads="1"/>
            </p:cNvSpPr>
            <p:nvPr/>
          </p:nvSpPr>
          <p:spPr bwMode="auto">
            <a:xfrm>
              <a:off x="280" y="3405"/>
              <a:ext cx="2245" cy="330"/>
            </a:xfrm>
            <a:prstGeom prst="rect">
              <a:avLst/>
            </a:prstGeom>
            <a:noFill/>
            <a:ln w="9525" algn="ctr">
              <a:noFill/>
              <a:miter lim="800000"/>
              <a:headEnd/>
              <a:tailEnd/>
            </a:ln>
            <a:effectLst/>
          </p:spPr>
          <p:txBody>
            <a:bodyPr wrap="none">
              <a:spAutoFit/>
            </a:bodyPr>
            <a:lstStyle/>
            <a:p>
              <a:pPr algn="ctr">
                <a:defRPr/>
              </a:pPr>
              <a:r>
                <a:rPr lang="en-US" sz="2800" b="0" dirty="0">
                  <a:solidFill>
                    <a:schemeClr val="bg1"/>
                  </a:solidFill>
                  <a:effectLst>
                    <a:outerShdw blurRad="38100" dist="38100" dir="2700000" algn="tl">
                      <a:srgbClr val="000000"/>
                    </a:outerShdw>
                  </a:effectLst>
                </a:rPr>
                <a:t>Business Intelligence</a:t>
              </a:r>
            </a:p>
          </p:txBody>
        </p:sp>
      </p:grpSp>
      <p:sp>
        <p:nvSpPr>
          <p:cNvPr id="87" name="Text Box 44"/>
          <p:cNvSpPr txBox="1">
            <a:spLocks noChangeArrowheads="1"/>
          </p:cNvSpPr>
          <p:nvPr/>
        </p:nvSpPr>
        <p:spPr bwMode="auto">
          <a:xfrm>
            <a:off x="5943600" y="6019800"/>
            <a:ext cx="1012825" cy="457200"/>
          </a:xfrm>
          <a:prstGeom prst="rect">
            <a:avLst/>
          </a:prstGeom>
          <a:noFill/>
          <a:ln w="9525">
            <a:noFill/>
            <a:miter lim="800000"/>
            <a:headEnd/>
            <a:tailEnd/>
          </a:ln>
          <a:effectLst/>
        </p:spPr>
        <p:txBody>
          <a:bodyPr>
            <a:spAutoFit/>
          </a:bodyPr>
          <a:lstStyle/>
          <a:p>
            <a:pPr>
              <a:spcBef>
                <a:spcPct val="50000"/>
              </a:spcBef>
              <a:defRPr/>
            </a:pPr>
            <a:r>
              <a:rPr lang="en-US" sz="2400" b="0" dirty="0">
                <a:solidFill>
                  <a:schemeClr val="bg1"/>
                </a:solidFill>
                <a:effectLst>
                  <a:outerShdw blurRad="38100" dist="38100" dir="2700000" algn="tl">
                    <a:srgbClr val="000000">
                      <a:alpha val="43137"/>
                    </a:srgbClr>
                  </a:outerShdw>
                </a:effectLst>
                <a:latin typeface="Segoe Semibold" pitchFamily="34" charset="0"/>
              </a:rPr>
              <a:t>$40k</a:t>
            </a:r>
          </a:p>
        </p:txBody>
      </p:sp>
      <p:sp>
        <p:nvSpPr>
          <p:cNvPr id="88" name="Text Box 45"/>
          <p:cNvSpPr txBox="1">
            <a:spLocks noChangeArrowheads="1"/>
          </p:cNvSpPr>
          <p:nvPr/>
        </p:nvSpPr>
        <p:spPr bwMode="auto">
          <a:xfrm>
            <a:off x="7315200" y="6019800"/>
            <a:ext cx="1012825" cy="457200"/>
          </a:xfrm>
          <a:prstGeom prst="rect">
            <a:avLst/>
          </a:prstGeom>
          <a:noFill/>
          <a:ln w="9525">
            <a:noFill/>
            <a:miter lim="800000"/>
            <a:headEnd/>
            <a:tailEnd/>
          </a:ln>
          <a:effectLst/>
        </p:spPr>
        <p:txBody>
          <a:bodyPr>
            <a:spAutoFit/>
          </a:bodyPr>
          <a:lstStyle/>
          <a:p>
            <a:pPr>
              <a:spcBef>
                <a:spcPct val="50000"/>
              </a:spcBef>
              <a:defRPr/>
            </a:pPr>
            <a:r>
              <a:rPr lang="en-US" sz="2400" b="0" dirty="0">
                <a:solidFill>
                  <a:schemeClr val="bg1"/>
                </a:solidFill>
                <a:effectLst>
                  <a:outerShdw blurRad="38100" dist="38100" dir="2700000" algn="tl">
                    <a:srgbClr val="000000">
                      <a:alpha val="43137"/>
                    </a:srgbClr>
                  </a:outerShdw>
                </a:effectLst>
                <a:latin typeface="Segoe Semibold" pitchFamily="34" charset="0"/>
              </a:rPr>
              <a:t>$25k</a:t>
            </a:r>
          </a:p>
        </p:txBody>
      </p:sp>
      <p:sp>
        <p:nvSpPr>
          <p:cNvPr id="89" name="Text Box 46"/>
          <p:cNvSpPr txBox="1">
            <a:spLocks noChangeArrowheads="1"/>
          </p:cNvSpPr>
          <p:nvPr/>
        </p:nvSpPr>
        <p:spPr bwMode="auto">
          <a:xfrm>
            <a:off x="4800600" y="3441700"/>
            <a:ext cx="2028825" cy="596900"/>
          </a:xfrm>
          <a:prstGeom prst="rect">
            <a:avLst/>
          </a:prstGeom>
          <a:noFill/>
          <a:ln w="9525">
            <a:noFill/>
            <a:miter lim="800000"/>
            <a:headEnd/>
            <a:tailEnd/>
          </a:ln>
        </p:spPr>
        <p:txBody>
          <a:bodyPr>
            <a:spAutoFit/>
          </a:bodyPr>
          <a:lstStyle/>
          <a:p>
            <a:pPr algn="r">
              <a:lnSpc>
                <a:spcPct val="85000"/>
              </a:lnSpc>
              <a:spcBef>
                <a:spcPct val="30000"/>
              </a:spcBef>
            </a:pPr>
            <a:r>
              <a:rPr lang="en-US" sz="1300">
                <a:solidFill>
                  <a:schemeClr val="bg1"/>
                </a:solidFill>
              </a:rPr>
              <a:t>Tuning Pack: $3k</a:t>
            </a:r>
            <a:br>
              <a:rPr lang="en-US" sz="1300">
                <a:solidFill>
                  <a:schemeClr val="bg1"/>
                </a:solidFill>
              </a:rPr>
            </a:br>
            <a:r>
              <a:rPr lang="en-US" sz="1300">
                <a:solidFill>
                  <a:schemeClr val="bg1"/>
                </a:solidFill>
              </a:rPr>
              <a:t>Diagnostic Pack: $3k</a:t>
            </a:r>
            <a:br>
              <a:rPr lang="en-US" sz="1300">
                <a:solidFill>
                  <a:schemeClr val="bg1"/>
                </a:solidFill>
              </a:rPr>
            </a:br>
            <a:r>
              <a:rPr lang="en-US" sz="1300">
                <a:solidFill>
                  <a:schemeClr val="bg1"/>
                </a:solidFill>
              </a:rPr>
              <a:t>Partitioning: $10k</a:t>
            </a:r>
          </a:p>
        </p:txBody>
      </p:sp>
      <p:pic>
        <p:nvPicPr>
          <p:cNvPr id="90" name="Picture 47" descr="Oracle"/>
          <p:cNvPicPr>
            <a:picLocks noChangeAspect="1" noChangeArrowheads="1"/>
          </p:cNvPicPr>
          <p:nvPr/>
        </p:nvPicPr>
        <p:blipFill>
          <a:blip r:embed="rId10"/>
          <a:srcRect/>
          <a:stretch>
            <a:fillRect/>
          </a:stretch>
        </p:blipFill>
        <p:spPr bwMode="auto">
          <a:xfrm>
            <a:off x="5799138" y="5537200"/>
            <a:ext cx="1365250" cy="350838"/>
          </a:xfrm>
          <a:prstGeom prst="rect">
            <a:avLst/>
          </a:prstGeom>
          <a:noFill/>
          <a:ln w="9525">
            <a:noFill/>
            <a:miter lim="800000"/>
            <a:headEnd/>
            <a:tailEnd/>
          </a:ln>
        </p:spPr>
      </p:pic>
      <p:pic>
        <p:nvPicPr>
          <p:cNvPr id="91" name="Picture 48" descr="Microsoft logo"/>
          <p:cNvPicPr>
            <a:picLocks noChangeAspect="1" noChangeArrowheads="1"/>
          </p:cNvPicPr>
          <p:nvPr/>
        </p:nvPicPr>
        <p:blipFill>
          <a:blip r:embed="rId11"/>
          <a:srcRect/>
          <a:stretch>
            <a:fillRect/>
          </a:stretch>
        </p:blipFill>
        <p:spPr bwMode="auto">
          <a:xfrm>
            <a:off x="4349750" y="5475288"/>
            <a:ext cx="1479550" cy="439737"/>
          </a:xfrm>
          <a:prstGeom prst="rect">
            <a:avLst/>
          </a:prstGeom>
          <a:noFill/>
          <a:ln w="9525">
            <a:noFill/>
            <a:miter lim="800000"/>
            <a:headEnd/>
            <a:tailEnd/>
          </a:ln>
        </p:spPr>
      </p:pic>
      <p:pic>
        <p:nvPicPr>
          <p:cNvPr id="92" name="Picture 49" descr="IBM logo"/>
          <p:cNvPicPr>
            <a:picLocks noChangeAspect="1" noChangeArrowheads="1"/>
          </p:cNvPicPr>
          <p:nvPr/>
        </p:nvPicPr>
        <p:blipFill>
          <a:blip r:embed="rId12"/>
          <a:srcRect/>
          <a:stretch>
            <a:fillRect/>
          </a:stretch>
        </p:blipFill>
        <p:spPr bwMode="auto">
          <a:xfrm>
            <a:off x="7261225" y="5427663"/>
            <a:ext cx="1066800" cy="557212"/>
          </a:xfrm>
          <a:prstGeom prst="rect">
            <a:avLst/>
          </a:prstGeom>
          <a:noFill/>
          <a:ln w="9525">
            <a:noFill/>
            <a:miter lim="800000"/>
            <a:headEnd/>
            <a:tailEnd/>
          </a:ln>
        </p:spPr>
      </p:pic>
      <p:sp>
        <p:nvSpPr>
          <p:cNvPr id="93" name="Rectangle 50"/>
          <p:cNvSpPr>
            <a:spLocks noChangeArrowheads="1"/>
          </p:cNvSpPr>
          <p:nvPr/>
        </p:nvSpPr>
        <p:spPr bwMode="auto">
          <a:xfrm>
            <a:off x="3827905" y="6611779"/>
            <a:ext cx="3991798" cy="246221"/>
          </a:xfrm>
          <a:prstGeom prst="rect">
            <a:avLst/>
          </a:prstGeom>
          <a:noFill/>
          <a:ln w="9525" algn="ctr">
            <a:noFill/>
            <a:miter lim="800000"/>
            <a:headEnd/>
            <a:tailEnd/>
          </a:ln>
        </p:spPr>
        <p:txBody>
          <a:bodyPr wrap="none">
            <a:spAutoFit/>
          </a:bodyPr>
          <a:lstStyle/>
          <a:p>
            <a:pPr algn="r"/>
            <a:r>
              <a:rPr lang="en-US" sz="1000" b="0" i="1" dirty="0">
                <a:solidFill>
                  <a:schemeClr val="bg1"/>
                </a:solidFill>
              </a:rPr>
              <a:t>*Estimated retail pricing as of November, </a:t>
            </a:r>
            <a:r>
              <a:rPr lang="en-US" sz="1000" b="0" i="1" dirty="0" smtClean="0">
                <a:solidFill>
                  <a:schemeClr val="bg1"/>
                </a:solidFill>
              </a:rPr>
              <a:t>2005 (SQL Server 2005)</a:t>
            </a:r>
            <a:endParaRPr lang="en-US" sz="1000" b="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Bottom)">
                                      <p:cBhvr>
                                        <p:cTn id="7" dur="1000"/>
                                        <p:tgtEl>
                                          <p:spTgt spid="49"/>
                                        </p:tgtEl>
                                      </p:cBhvr>
                                    </p:animEffect>
                                  </p:childTnLst>
                                </p:cTn>
                              </p:par>
                              <p:par>
                                <p:cTn id="8" presetID="1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slide(fromBottom)">
                                      <p:cBhvr>
                                        <p:cTn id="10" dur="1000"/>
                                        <p:tgtEl>
                                          <p:spTgt spid="5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lide(fromBottom)">
                                      <p:cBhvr>
                                        <p:cTn id="25" dur="1000"/>
                                        <p:tgtEl>
                                          <p:spTgt spid="53"/>
                                        </p:tgtEl>
                                      </p:cBhvr>
                                    </p:animEffect>
                                  </p:childTnLst>
                                </p:cTn>
                              </p:par>
                              <p:par>
                                <p:cTn id="26" presetID="12" presetClass="entr" presetSubtype="4"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slide(fromBottom)">
                                      <p:cBhvr>
                                        <p:cTn id="28" dur="1000"/>
                                        <p:tgtEl>
                                          <p:spTgt spid="5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slide(fromBottom)">
                                      <p:cBhvr>
                                        <p:cTn id="43" dur="1000"/>
                                        <p:tgtEl>
                                          <p:spTgt spid="54"/>
                                        </p:tgtEl>
                                      </p:cBhvr>
                                    </p:animEffect>
                                  </p:childTnLst>
                                </p:cTn>
                              </p:par>
                              <p:par>
                                <p:cTn id="44" presetID="12" presetClass="entr" presetSubtype="4"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slide(fromBottom)">
                                      <p:cBhvr>
                                        <p:cTn id="46" dur="1000"/>
                                        <p:tgtEl>
                                          <p:spTgt spid="51"/>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slide(fromBottom)">
                                      <p:cBhvr>
                                        <p:cTn id="61" dur="1000"/>
                                        <p:tgtEl>
                                          <p:spTgt spid="68"/>
                                        </p:tgtEl>
                                      </p:cBhvr>
                                    </p:animEffect>
                                  </p:childTnLst>
                                </p:cTn>
                              </p:par>
                              <p:par>
                                <p:cTn id="62" presetID="12" presetClass="entr" presetSubtype="4"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slide(fromBottom)">
                                      <p:cBhvr>
                                        <p:cTn id="64" dur="1000"/>
                                        <p:tgtEl>
                                          <p:spTgt spid="64"/>
                                        </p:tgtEl>
                                      </p:cBhvr>
                                    </p:animEffec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ppt_w</p:attrName>
                                        </p:attrNameLst>
                                      </p:cBhvr>
                                      <p:tavLst>
                                        <p:tav tm="0">
                                          <p:val>
                                            <p:fltVal val="0"/>
                                          </p:val>
                                        </p:tav>
                                        <p:tav tm="100000">
                                          <p:val>
                                            <p:strVal val="#ppt_w"/>
                                          </p:val>
                                        </p:tav>
                                      </p:tavLst>
                                    </p:anim>
                                    <p:anim calcmode="lin" valueType="num">
                                      <p:cBhvr>
                                        <p:cTn id="72" dur="500" fill="hold"/>
                                        <p:tgtEl>
                                          <p:spTgt spid="3"/>
                                        </p:tgtEl>
                                        <p:attrNameLst>
                                          <p:attrName>ppt_h</p:attrName>
                                        </p:attrNameLst>
                                      </p:cBhvr>
                                      <p:tavLst>
                                        <p:tav tm="0">
                                          <p:val>
                                            <p:fltVal val="0"/>
                                          </p:val>
                                        </p:tav>
                                        <p:tav tm="100000">
                                          <p:val>
                                            <p:strVal val="#ppt_h"/>
                                          </p:val>
                                        </p:tav>
                                      </p:tavLst>
                                    </p:anim>
                                    <p:animEffect transition="in" filter="fade">
                                      <p:cBhvr>
                                        <p:cTn id="73" dur="500"/>
                                        <p:tgtEl>
                                          <p:spTgt spid="3"/>
                                        </p:tgtEl>
                                      </p:cBhvr>
                                    </p:animEffect>
                                  </p:childTnLst>
                                </p:cTn>
                              </p:par>
                              <p:par>
                                <p:cTn id="74" presetID="53" presetClass="entr" presetSubtype="0"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500" fill="hold"/>
                                        <p:tgtEl>
                                          <p:spTgt spid="4"/>
                                        </p:tgtEl>
                                        <p:attrNameLst>
                                          <p:attrName>ppt_w</p:attrName>
                                        </p:attrNameLst>
                                      </p:cBhvr>
                                      <p:tavLst>
                                        <p:tav tm="0">
                                          <p:val>
                                            <p:fltVal val="0"/>
                                          </p:val>
                                        </p:tav>
                                        <p:tav tm="100000">
                                          <p:val>
                                            <p:strVal val="#ppt_w"/>
                                          </p:val>
                                        </p:tav>
                                      </p:tavLst>
                                    </p:anim>
                                    <p:anim calcmode="lin" valueType="num">
                                      <p:cBhvr>
                                        <p:cTn id="77" dur="500" fill="hold"/>
                                        <p:tgtEl>
                                          <p:spTgt spid="4"/>
                                        </p:tgtEl>
                                        <p:attrNameLst>
                                          <p:attrName>ppt_h</p:attrName>
                                        </p:attrNameLst>
                                      </p:cBhvr>
                                      <p:tavLst>
                                        <p:tav tm="0">
                                          <p:val>
                                            <p:fltVal val="0"/>
                                          </p:val>
                                        </p:tav>
                                        <p:tav tm="100000">
                                          <p:val>
                                            <p:strVal val="#ppt_h"/>
                                          </p:val>
                                        </p:tav>
                                      </p:tavLst>
                                    </p:anim>
                                    <p:animEffect transition="in" filter="fade">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6043296" y="0"/>
            <a:ext cx="3099116" cy="68580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 name="Rectangle 4"/>
          <p:cNvSpPr/>
          <p:nvPr/>
        </p:nvSpPr>
        <p:spPr bwMode="auto">
          <a:xfrm>
            <a:off x="3161348" y="990600"/>
            <a:ext cx="2812732"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6" name="Rectangle 5"/>
          <p:cNvSpPr/>
          <p:nvPr/>
        </p:nvSpPr>
        <p:spPr bwMode="auto">
          <a:xfrm>
            <a:off x="0" y="990600"/>
            <a:ext cx="3088640"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7" name="Freeform 9"/>
          <p:cNvSpPr>
            <a:spLocks/>
          </p:cNvSpPr>
          <p:nvPr/>
        </p:nvSpPr>
        <p:spPr bwMode="ltGray">
          <a:xfrm>
            <a:off x="21773" y="5029200"/>
            <a:ext cx="10437812" cy="182880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0000">
                  <a:alpha val="49000"/>
                </a:srgbClr>
              </a:gs>
              <a:gs pos="100000">
                <a:srgbClr val="000000">
                  <a:alpha val="74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pic>
        <p:nvPicPr>
          <p:cNvPr id="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48932" y="5334000"/>
            <a:ext cx="1264919" cy="727095"/>
          </a:xfrm>
          <a:prstGeom prst="rect">
            <a:avLst/>
          </a:prstGeom>
          <a:noFill/>
          <a:effectLst>
            <a:outerShdw blurRad="165100" algn="ctr" rotWithShape="0">
              <a:prstClr val="black">
                <a:alpha val="94000"/>
              </a:prstClr>
            </a:outerShdw>
          </a:effectLst>
        </p:spPr>
      </p:pic>
      <p:sp>
        <p:nvSpPr>
          <p:cNvPr id="10" name="TextBox 9"/>
          <p:cNvSpPr txBox="1"/>
          <p:nvPr/>
        </p:nvSpPr>
        <p:spPr>
          <a:xfrm>
            <a:off x="3810000" y="6474023"/>
            <a:ext cx="5029113" cy="307777"/>
          </a:xfrm>
          <a:prstGeom prst="rect">
            <a:avLst/>
          </a:prstGeom>
          <a:noFill/>
        </p:spPr>
        <p:txBody>
          <a:bodyPr wrap="square">
            <a:spAutoFit/>
          </a:bodyPr>
          <a:lstStyle/>
          <a:p>
            <a:pPr>
              <a:defRPr/>
            </a:pPr>
            <a:r>
              <a:rPr lang="en-US" sz="700" dirty="0">
                <a:gradFill>
                  <a:gsLst>
                    <a:gs pos="0">
                      <a:srgbClr val="FFFFFF"/>
                    </a:gs>
                    <a:gs pos="100000">
                      <a:srgbClr val="FFFFFF"/>
                    </a:gs>
                  </a:gsLst>
                  <a:lin ang="3000000" scaled="0"/>
                </a:gradFill>
                <a:latin typeface="+mn-lt"/>
              </a:rPr>
              <a:t>Note: 1. the price comparison is based on a server with 2 proc, 4 core </a:t>
            </a:r>
            <a:r>
              <a:rPr lang="en-US" sz="700" dirty="0" smtClean="0">
                <a:gradFill>
                  <a:gsLst>
                    <a:gs pos="0">
                      <a:srgbClr val="FFFFFF"/>
                    </a:gs>
                    <a:gs pos="100000">
                      <a:srgbClr val="FFFFFF"/>
                    </a:gs>
                  </a:gsLst>
                  <a:lin ang="3000000" scaled="0"/>
                </a:gradFill>
                <a:latin typeface="+mn-lt"/>
              </a:rPr>
              <a:t>; see slide notes for details; based on public prices</a:t>
            </a:r>
            <a:endParaRPr lang="en-US" sz="700" dirty="0">
              <a:gradFill>
                <a:gsLst>
                  <a:gs pos="0">
                    <a:srgbClr val="FFFFFF"/>
                  </a:gs>
                  <a:gs pos="100000">
                    <a:srgbClr val="FFFFFF"/>
                  </a:gs>
                </a:gsLst>
                <a:lin ang="3000000" scaled="0"/>
              </a:gradFill>
              <a:latin typeface="+mn-lt"/>
            </a:endParaRPr>
          </a:p>
          <a:p>
            <a:pPr>
              <a:defRPr/>
            </a:pPr>
            <a:r>
              <a:rPr lang="en-US" sz="700" dirty="0">
                <a:gradFill>
                  <a:gsLst>
                    <a:gs pos="0">
                      <a:srgbClr val="FFFFFF"/>
                    </a:gs>
                    <a:gs pos="100000">
                      <a:srgbClr val="FFFFFF"/>
                    </a:gs>
                  </a:gsLst>
                  <a:lin ang="3000000" scaled="0"/>
                </a:gradFill>
                <a:latin typeface="+mn-lt"/>
              </a:rPr>
              <a:t>          2. Comparison is between SQL Server 2008 Enterprise Edition and Oracle 11g  Enterprise Edition  </a:t>
            </a:r>
          </a:p>
        </p:txBody>
      </p:sp>
      <p:sp>
        <p:nvSpPr>
          <p:cNvPr id="11" name="TextBox 10"/>
          <p:cNvSpPr txBox="1"/>
          <p:nvPr/>
        </p:nvSpPr>
        <p:spPr>
          <a:xfrm>
            <a:off x="227012" y="1524000"/>
            <a:ext cx="2819400"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DATA WAREHOUSING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2" name="Picture 22" descr="Microsoft Logo wht shadow"/>
          <p:cNvPicPr>
            <a:picLocks noChangeAspect="1" noChangeArrowheads="1"/>
          </p:cNvPicPr>
          <p:nvPr/>
        </p:nvPicPr>
        <p:blipFill>
          <a:blip r:embed="rId4"/>
          <a:stretch>
            <a:fillRect/>
          </a:stretch>
        </p:blipFill>
        <p:spPr bwMode="invGray">
          <a:xfrm>
            <a:off x="337785" y="6156703"/>
            <a:ext cx="1097638" cy="202881"/>
          </a:xfrm>
          <a:prstGeom prst="rect">
            <a:avLst/>
          </a:prstGeom>
          <a:noFill/>
          <a:ln>
            <a:noFill/>
          </a:ln>
        </p:spPr>
      </p:pic>
      <p:pic>
        <p:nvPicPr>
          <p:cNvPr id="13" name="Picture 25" descr="ORACLE"/>
          <p:cNvPicPr>
            <a:picLocks noChangeAspect="1" noChangeArrowheads="1"/>
          </p:cNvPicPr>
          <p:nvPr/>
        </p:nvPicPr>
        <p:blipFill>
          <a:blip r:embed="rId5">
            <a:lum bright="100000"/>
          </a:blip>
          <a:stretch>
            <a:fillRect/>
          </a:stretch>
        </p:blipFill>
        <p:spPr bwMode="invGray">
          <a:xfrm>
            <a:off x="1741165" y="6191543"/>
            <a:ext cx="1055422" cy="136184"/>
          </a:xfrm>
          <a:prstGeom prst="rect">
            <a:avLst/>
          </a:prstGeom>
          <a:noFill/>
          <a:ln>
            <a:noFill/>
          </a:ln>
        </p:spPr>
      </p:pic>
      <p:sp>
        <p:nvSpPr>
          <p:cNvPr id="14" name="TextBox 13"/>
          <p:cNvSpPr txBox="1"/>
          <p:nvPr/>
        </p:nvSpPr>
        <p:spPr>
          <a:xfrm>
            <a:off x="379412"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a:gradFill>
                  <a:gsLst>
                    <a:gs pos="0">
                      <a:srgbClr val="FFFFFF"/>
                    </a:gs>
                    <a:gs pos="100000">
                      <a:srgbClr val="FFFFFF"/>
                    </a:gs>
                  </a:gsLst>
                  <a:lin ang="3000000" scaled="0"/>
                </a:gradFill>
                <a:latin typeface="Segoe Condensed" pitchFamily="34" charset="0"/>
              </a:rPr>
              <a:t>$50K</a:t>
            </a:r>
          </a:p>
        </p:txBody>
      </p:sp>
      <p:pic>
        <p:nvPicPr>
          <p:cNvPr id="15" name="Picture 2" descr="C:\Users\maryfj\Documents\Projects\2008\07-08 WPC\Speaker Art\Turner\Bryce Bar chart\SQL chart v7-Data Warehousing\SQL Chart v7 Data Warehousing both.png"/>
          <p:cNvPicPr>
            <a:picLocks noChangeAspect="1" noChangeArrowheads="1"/>
          </p:cNvPicPr>
          <p:nvPr/>
        </p:nvPicPr>
        <p:blipFill>
          <a:blip r:embed="rId3"/>
          <a:srcRect l="53018"/>
          <a:stretch>
            <a:fillRect/>
          </a:stretch>
        </p:blipFill>
        <p:spPr bwMode="ltGray">
          <a:xfrm>
            <a:off x="1556557" y="4191000"/>
            <a:ext cx="1390984" cy="1870095"/>
          </a:xfrm>
          <a:prstGeom prst="rect">
            <a:avLst/>
          </a:prstGeom>
          <a:noFill/>
          <a:effectLst>
            <a:outerShdw blurRad="165100" algn="ctr" rotWithShape="0">
              <a:prstClr val="black">
                <a:alpha val="94000"/>
              </a:prstClr>
            </a:outerShdw>
          </a:effectLst>
        </p:spPr>
      </p:pic>
      <p:pic>
        <p:nvPicPr>
          <p:cNvPr id="16" name="Picture 3" descr="C:\Users\maryfj\Documents\Projects\2008\07-08 WPC\Speaker Art\Turner\Bryce Bar chart\SQL Chart v7 - BI\SQL Chart v7 BI both.png"/>
          <p:cNvPicPr>
            <a:picLocks noChangeAspect="1" noChangeArrowheads="1"/>
          </p:cNvPicPr>
          <p:nvPr/>
        </p:nvPicPr>
        <p:blipFill>
          <a:blip r:embed="rId6"/>
          <a:srcRect l="48273"/>
          <a:stretch>
            <a:fillRect/>
          </a:stretch>
        </p:blipFill>
        <p:spPr bwMode="ltGray">
          <a:xfrm>
            <a:off x="7256144" y="0"/>
            <a:ext cx="1600200" cy="6061094"/>
          </a:xfrm>
          <a:prstGeom prst="rect">
            <a:avLst/>
          </a:prstGeom>
          <a:noFill/>
          <a:effectLst>
            <a:outerShdw blurRad="165100" algn="ctr" rotWithShape="0">
              <a:prstClr val="black">
                <a:alpha val="94000"/>
              </a:prstClr>
            </a:outerShdw>
          </a:effectLst>
        </p:spPr>
      </p:pic>
      <p:pic>
        <p:nvPicPr>
          <p:cNvPr id="17" name="Picture 4" descr="C:\Users\maryfj\Documents\Projects\2008\07-08 WPC\Speaker Art\Turner\Bryce Bar chart\SQL Chart v7 - OLTP\SQL Chart v7 OLTP both.png"/>
          <p:cNvPicPr>
            <a:picLocks noChangeAspect="1" noChangeArrowheads="1"/>
          </p:cNvPicPr>
          <p:nvPr/>
        </p:nvPicPr>
        <p:blipFill>
          <a:blip r:embed="rId7"/>
          <a:srcRect l="54048"/>
          <a:stretch>
            <a:fillRect/>
          </a:stretch>
        </p:blipFill>
        <p:spPr bwMode="ltGray">
          <a:xfrm>
            <a:off x="4431664" y="4091877"/>
            <a:ext cx="1360505" cy="1969218"/>
          </a:xfrm>
          <a:prstGeom prst="rect">
            <a:avLst/>
          </a:prstGeom>
          <a:noFill/>
          <a:effectLst>
            <a:outerShdw blurRad="165100" algn="ctr" rotWithShape="0">
              <a:prstClr val="black">
                <a:alpha val="94000"/>
              </a:prstClr>
            </a:outerShdw>
          </a:effectLst>
        </p:spPr>
      </p:pic>
      <p:sp>
        <p:nvSpPr>
          <p:cNvPr id="18" name="TextBox 17"/>
          <p:cNvSpPr txBox="1"/>
          <p:nvPr/>
        </p:nvSpPr>
        <p:spPr>
          <a:xfrm>
            <a:off x="3656012" y="1524000"/>
            <a:ext cx="1524000" cy="627864"/>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OLTP</a:t>
            </a:r>
            <a:r>
              <a:rPr lang="en-US" sz="2400" dirty="0" smtClean="0">
                <a:gradFill>
                  <a:gsLst>
                    <a:gs pos="0">
                      <a:srgbClr val="FFFFFF"/>
                    </a:gs>
                    <a:gs pos="100000">
                      <a:srgbClr val="FFFFFF"/>
                    </a:gs>
                  </a:gsLst>
                  <a:lin ang="3000000" scaled="0"/>
                </a:gradFill>
                <a:latin typeface="Segoe Condensed" pitchFamily="34" charset="0"/>
              </a:rPr>
              <a:t/>
            </a:r>
            <a:br>
              <a:rPr lang="en-US" sz="2400" dirty="0" smtClean="0">
                <a:gradFill>
                  <a:gsLst>
                    <a:gs pos="0">
                      <a:srgbClr val="FFFFFF"/>
                    </a:gs>
                    <a:gs pos="100000">
                      <a:srgbClr val="FFFFFF"/>
                    </a:gs>
                  </a:gsLst>
                  <a:lin ang="3000000" scaled="0"/>
                </a:gradFill>
                <a:latin typeface="Segoe Condensed" pitchFamily="34" charset="0"/>
              </a:rPr>
            </a:b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9" name="Picture 22" descr="Microsoft Logo wht shadow"/>
          <p:cNvPicPr>
            <a:picLocks noChangeAspect="1" noChangeArrowheads="1"/>
          </p:cNvPicPr>
          <p:nvPr/>
        </p:nvPicPr>
        <p:blipFill>
          <a:blip r:embed="rId4"/>
          <a:stretch>
            <a:fillRect/>
          </a:stretch>
        </p:blipFill>
        <p:spPr bwMode="invGray">
          <a:xfrm>
            <a:off x="3261360" y="6156703"/>
            <a:ext cx="1097638" cy="202881"/>
          </a:xfrm>
          <a:prstGeom prst="rect">
            <a:avLst/>
          </a:prstGeom>
          <a:noFill/>
          <a:ln>
            <a:noFill/>
          </a:ln>
        </p:spPr>
      </p:pic>
      <p:pic>
        <p:nvPicPr>
          <p:cNvPr id="20" name="Picture 25" descr="ORACLE"/>
          <p:cNvPicPr>
            <a:picLocks noChangeAspect="1" noChangeArrowheads="1"/>
          </p:cNvPicPr>
          <p:nvPr/>
        </p:nvPicPr>
        <p:blipFill>
          <a:blip r:embed="rId5">
            <a:lum bright="100000"/>
          </a:blip>
          <a:stretch>
            <a:fillRect/>
          </a:stretch>
        </p:blipFill>
        <p:spPr bwMode="invGray">
          <a:xfrm>
            <a:off x="4572140" y="6191543"/>
            <a:ext cx="1055422" cy="136184"/>
          </a:xfrm>
          <a:prstGeom prst="rect">
            <a:avLst/>
          </a:prstGeom>
          <a:noFill/>
          <a:ln>
            <a:noFill/>
          </a:ln>
        </p:spPr>
      </p:pic>
      <p:pic>
        <p:nvPicPr>
          <p:cNvPr id="21" name="Picture 25" descr="ORACLE"/>
          <p:cNvPicPr>
            <a:picLocks noChangeAspect="1" noChangeArrowheads="1"/>
          </p:cNvPicPr>
          <p:nvPr/>
        </p:nvPicPr>
        <p:blipFill>
          <a:blip r:embed="rId5">
            <a:lum bright="100000"/>
          </a:blip>
          <a:stretch>
            <a:fillRect/>
          </a:stretch>
        </p:blipFill>
        <p:spPr bwMode="invGray">
          <a:xfrm>
            <a:off x="7553590" y="6191543"/>
            <a:ext cx="1055422" cy="136184"/>
          </a:xfrm>
          <a:prstGeom prst="rect">
            <a:avLst/>
          </a:prstGeom>
          <a:noFill/>
          <a:ln>
            <a:noFill/>
          </a:ln>
        </p:spPr>
      </p:pic>
      <p:sp>
        <p:nvSpPr>
          <p:cNvPr id="22" name="Text Box 36"/>
          <p:cNvSpPr txBox="1">
            <a:spLocks noChangeArrowheads="1"/>
          </p:cNvSpPr>
          <p:nvPr/>
        </p:nvSpPr>
        <p:spPr bwMode="auto">
          <a:xfrm>
            <a:off x="37481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a:t>
            </a:r>
            <a:endParaRPr lang="en-US" sz="1400" i="1" spc="-90" dirty="0">
              <a:gradFill>
                <a:gsLst>
                  <a:gs pos="0">
                    <a:srgbClr val="FFFFFF"/>
                  </a:gs>
                  <a:gs pos="100000">
                    <a:srgbClr val="FFFFFF"/>
                  </a:gs>
                </a:gsLst>
                <a:lin ang="3000000" scaled="0"/>
              </a:gradFill>
            </a:endParaRPr>
          </a:p>
        </p:txBody>
      </p:sp>
      <p:sp>
        <p:nvSpPr>
          <p:cNvPr id="23" name="TextBox 22"/>
          <p:cNvSpPr txBox="1"/>
          <p:nvPr/>
        </p:nvSpPr>
        <p:spPr>
          <a:xfrm>
            <a:off x="1688104" y="3352800"/>
            <a:ext cx="1127890" cy="707886"/>
          </a:xfrm>
          <a:prstGeom prst="rect">
            <a:avLst/>
          </a:prstGeom>
          <a:noFill/>
        </p:spPr>
        <p:txBody>
          <a:bodyPr lIns="0" tIns="0" rIns="0" bIns="0">
            <a:spAutoFit/>
          </a:bodyPr>
          <a:lstStyle/>
          <a:p>
            <a:pPr algn="ctr">
              <a:defRPr/>
            </a:pPr>
            <a:r>
              <a:rPr lang="en-US" sz="2800" b="1" dirty="0" smtClean="0">
                <a:solidFill>
                  <a:schemeClr val="bg1"/>
                </a:solidFill>
                <a:effectLst>
                  <a:outerShdw blurRad="38100" dist="38100" dir="2700000" algn="tl">
                    <a:srgbClr val="000000">
                      <a:alpha val="43137"/>
                    </a:srgbClr>
                  </a:outerShdw>
                </a:effectLst>
                <a:latin typeface="Segoe Condensed" pitchFamily="34" charset="0"/>
              </a:rPr>
              <a:t>$494K </a:t>
            </a:r>
            <a:r>
              <a:rPr lang="en-US" b="1" dirty="0" smtClean="0">
                <a:solidFill>
                  <a:schemeClr val="bg1"/>
                </a:solidFill>
                <a:effectLst>
                  <a:outerShdw blurRad="38100" dist="38100" dir="2700000" algn="tl">
                    <a:srgbClr val="000000">
                      <a:alpha val="43137"/>
                    </a:srgbClr>
                  </a:outerShdw>
                </a:effectLst>
                <a:latin typeface="Segoe Condensed" pitchFamily="34" charset="0"/>
              </a:rPr>
              <a:t>10x</a:t>
            </a:r>
            <a:endParaRPr lang="en-US" b="1" dirty="0">
              <a:solidFill>
                <a:schemeClr val="bg1"/>
              </a:solidFill>
              <a:effectLst>
                <a:outerShdw blurRad="38100" dist="38100" dir="2700000" algn="tl">
                  <a:srgbClr val="000000">
                    <a:alpha val="43137"/>
                  </a:srgbClr>
                </a:outerShdw>
              </a:effectLst>
              <a:latin typeface="Segoe Condensed" pitchFamily="34" charset="0"/>
            </a:endParaRPr>
          </a:p>
        </p:txBody>
      </p:sp>
      <p:sp>
        <p:nvSpPr>
          <p:cNvPr id="25" name="TextBox 24"/>
          <p:cNvSpPr txBox="1"/>
          <p:nvPr/>
        </p:nvSpPr>
        <p:spPr>
          <a:xfrm>
            <a:off x="7068184" y="99536"/>
            <a:ext cx="1999616" cy="738664"/>
          </a:xfrm>
          <a:prstGeom prst="rect">
            <a:avLst/>
          </a:prstGeom>
          <a:noFill/>
          <a:ln w="12700" algn="ctr">
            <a:noFill/>
            <a:miter lim="800000"/>
            <a:headEnd/>
            <a:tailEnd/>
          </a:ln>
          <a:effectLst/>
        </p:spPr>
        <p:txBody>
          <a:bodyPr wrap="square" lIns="0" tIns="0" rIns="0" bIns="0">
            <a:spAutoFit/>
          </a:bodyPr>
          <a:lstStyle/>
          <a:p>
            <a:pPr algn="ctr">
              <a:defRPr/>
            </a:pPr>
            <a:r>
              <a:rPr lang="en-US" sz="2800" b="1" dirty="0" smtClean="0">
                <a:solidFill>
                  <a:schemeClr val="bg1"/>
                </a:solidFill>
                <a:effectLst>
                  <a:outerShdw blurRad="38100" dist="38100" dir="2700000" algn="tl">
                    <a:srgbClr val="000000">
                      <a:alpha val="43137"/>
                    </a:srgbClr>
                  </a:outerShdw>
                </a:effectLst>
                <a:latin typeface="Segoe Condensed" pitchFamily="34" charset="0"/>
              </a:rPr>
              <a:t>$1,398K</a:t>
            </a:r>
          </a:p>
          <a:p>
            <a:pPr algn="ctr">
              <a:defRPr/>
            </a:pPr>
            <a:r>
              <a:rPr lang="en-US" sz="2000" b="1" dirty="0" smtClean="0">
                <a:solidFill>
                  <a:schemeClr val="bg1"/>
                </a:solidFill>
                <a:effectLst>
                  <a:outerShdw blurRad="38100" dist="38100" dir="2700000" algn="tl">
                    <a:srgbClr val="000000">
                      <a:alpha val="43137"/>
                    </a:srgbClr>
                  </a:outerShdw>
                </a:effectLst>
                <a:latin typeface="Segoe Condensed" pitchFamily="34" charset="0"/>
              </a:rPr>
              <a:t>14x</a:t>
            </a:r>
          </a:p>
        </p:txBody>
      </p:sp>
      <p:sp>
        <p:nvSpPr>
          <p:cNvPr id="26" name="Text Box 36"/>
          <p:cNvSpPr txBox="1">
            <a:spLocks noChangeArrowheads="1"/>
          </p:cNvSpPr>
          <p:nvPr/>
        </p:nvSpPr>
        <p:spPr bwMode="auto">
          <a:xfrm>
            <a:off x="1687512" y="4616603"/>
            <a:ext cx="1225076" cy="478468"/>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Partitioning </a:t>
            </a:r>
            <a:br>
              <a:rPr lang="en-US" sz="1200" i="1" spc="-40" dirty="0" smtClean="0">
                <a:gradFill>
                  <a:gsLst>
                    <a:gs pos="0">
                      <a:srgbClr val="000000"/>
                    </a:gs>
                    <a:gs pos="100000">
                      <a:srgbClr val="000000"/>
                    </a:gs>
                  </a:gsLst>
                  <a:lin ang="3000000" scaled="0"/>
                </a:gradFill>
              </a:rPr>
            </a:br>
            <a:r>
              <a:rPr lang="en-US" sz="1200" i="1" spc="-40" dirty="0" smtClean="0">
                <a:gradFill>
                  <a:gsLst>
                    <a:gs pos="0">
                      <a:srgbClr val="000000"/>
                    </a:gs>
                    <a:gs pos="100000">
                      <a:srgbClr val="000000"/>
                    </a:gs>
                  </a:gsLst>
                  <a:lin ang="3000000" scaled="0"/>
                </a:gradFill>
              </a:rPr>
              <a:t>Compression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$92K</a:t>
            </a:r>
          </a:p>
        </p:txBody>
      </p:sp>
      <p:sp>
        <p:nvSpPr>
          <p:cNvPr id="27" name="Text Box 36"/>
          <p:cNvSpPr txBox="1">
            <a:spLocks noChangeArrowheads="1"/>
          </p:cNvSpPr>
          <p:nvPr/>
        </p:nvSpPr>
        <p:spPr bwMode="auto">
          <a:xfrm>
            <a:off x="1687452" y="4216400"/>
            <a:ext cx="1225196" cy="381703"/>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200" i="1" spc="-40" dirty="0" smtClean="0">
                <a:gradFill>
                  <a:gsLst>
                    <a:gs pos="0">
                      <a:srgbClr val="000000"/>
                    </a:gs>
                    <a:gs pos="100000">
                      <a:srgbClr val="000000"/>
                    </a:gs>
                  </a:gsLst>
                  <a:lin ang="3000000" scaled="0"/>
                </a:gradFill>
              </a:rPr>
              <a:t>BI: OLAP &amp; DM</a:t>
            </a:r>
          </a:p>
          <a:p>
            <a:pPr algn="ctr">
              <a:lnSpc>
                <a:spcPct val="73000"/>
              </a:lnSpc>
              <a:spcBef>
                <a:spcPts val="200"/>
              </a:spcBef>
              <a:defRPr/>
            </a:pPr>
            <a:r>
              <a:rPr lang="en-US" sz="1200" b="1" i="1" dirty="0" smtClean="0">
                <a:gradFill>
                  <a:gsLst>
                    <a:gs pos="0">
                      <a:srgbClr val="000000"/>
                    </a:gs>
                    <a:gs pos="100000">
                      <a:srgbClr val="000000"/>
                    </a:gs>
                  </a:gsLst>
                  <a:lin ang="3000000" scaled="0"/>
                </a:gradFill>
              </a:rPr>
              <a:t>$184K</a:t>
            </a:r>
          </a:p>
        </p:txBody>
      </p:sp>
      <p:sp>
        <p:nvSpPr>
          <p:cNvPr id="28" name="Text Box 36"/>
          <p:cNvSpPr txBox="1">
            <a:spLocks noChangeArrowheads="1"/>
          </p:cNvSpPr>
          <p:nvPr/>
        </p:nvSpPr>
        <p:spPr bwMode="auto">
          <a:xfrm>
            <a:off x="7521037"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a:t>
            </a:r>
            <a:r>
              <a:rPr lang="en-US" sz="1400" b="1" i="1" dirty="0">
                <a:gradFill>
                  <a:gsLst>
                    <a:gs pos="0">
                      <a:srgbClr val="000000"/>
                    </a:gs>
                    <a:gs pos="100000">
                      <a:srgbClr val="000000"/>
                    </a:gs>
                  </a:gsLst>
                  <a:lin ang="3000000" scaled="0"/>
                </a:gradFill>
                <a:latin typeface="+mn-lt"/>
              </a:rPr>
              <a:t>190K</a:t>
            </a:r>
          </a:p>
        </p:txBody>
      </p:sp>
      <p:sp>
        <p:nvSpPr>
          <p:cNvPr id="29" name="Text Box 36"/>
          <p:cNvSpPr txBox="1">
            <a:spLocks noChangeArrowheads="1"/>
          </p:cNvSpPr>
          <p:nvPr/>
        </p:nvSpPr>
        <p:spPr bwMode="auto">
          <a:xfrm>
            <a:off x="7501064" y="5060205"/>
            <a:ext cx="1188720" cy="463461"/>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$28K</a:t>
            </a:r>
          </a:p>
        </p:txBody>
      </p:sp>
      <p:sp>
        <p:nvSpPr>
          <p:cNvPr id="30" name="Text Box 36"/>
          <p:cNvSpPr txBox="1">
            <a:spLocks noChangeArrowheads="1"/>
          </p:cNvSpPr>
          <p:nvPr/>
        </p:nvSpPr>
        <p:spPr bwMode="auto">
          <a:xfrm>
            <a:off x="4527550" y="4572000"/>
            <a:ext cx="1238250" cy="404235"/>
          </a:xfrm>
          <a:prstGeom prst="ellipse">
            <a:avLst/>
          </a:prstGeom>
          <a:solidFill>
            <a:srgbClr val="FFFFFF">
              <a:alpha val="20000"/>
            </a:srgbClr>
          </a:solidFill>
          <a:ln w="12700" algn="ctr">
            <a:noFill/>
            <a:miter lim="800000"/>
            <a:headEnd/>
            <a:tailEnd/>
          </a:ln>
          <a:effectLst/>
        </p:spPr>
        <p:txBody>
          <a:bodyPr wrap="none" lIns="0" tIns="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Security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$46K</a:t>
            </a:r>
          </a:p>
        </p:txBody>
      </p:sp>
      <p:sp>
        <p:nvSpPr>
          <p:cNvPr id="31" name="Text Box 36"/>
          <p:cNvSpPr txBox="1">
            <a:spLocks noChangeArrowheads="1"/>
          </p:cNvSpPr>
          <p:nvPr/>
        </p:nvSpPr>
        <p:spPr bwMode="auto">
          <a:xfrm>
            <a:off x="4532312" y="4112260"/>
            <a:ext cx="1234440" cy="38989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Remote Mirroring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$264K</a:t>
            </a:r>
          </a:p>
        </p:txBody>
      </p:sp>
      <p:sp>
        <p:nvSpPr>
          <p:cNvPr id="32" name="Text Box 36"/>
          <p:cNvSpPr txBox="1">
            <a:spLocks noChangeArrowheads="1"/>
          </p:cNvSpPr>
          <p:nvPr/>
        </p:nvSpPr>
        <p:spPr bwMode="auto">
          <a:xfrm>
            <a:off x="7359650" y="838200"/>
            <a:ext cx="1460500" cy="6096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300"/>
              </a:spcBef>
              <a:defRPr/>
            </a:pPr>
            <a:r>
              <a:rPr lang="en-US" sz="1400" i="1" spc="-40" dirty="0" smtClean="0">
                <a:gradFill>
                  <a:gsLst>
                    <a:gs pos="0">
                      <a:srgbClr val="000000"/>
                    </a:gs>
                    <a:gs pos="100000">
                      <a:srgbClr val="000000"/>
                    </a:gs>
                  </a:gsLst>
                  <a:lin ang="3000000" scaled="0"/>
                </a:gradFill>
              </a:rPr>
              <a:t>BIEE Suite Plus </a:t>
            </a:r>
          </a:p>
          <a:p>
            <a:pPr algn="ctr">
              <a:lnSpc>
                <a:spcPct val="70000"/>
              </a:lnSpc>
              <a:spcBef>
                <a:spcPts val="300"/>
              </a:spcBef>
              <a:defRPr/>
            </a:pPr>
            <a:r>
              <a:rPr lang="en-US" sz="1400" b="1" i="1" dirty="0" smtClean="0">
                <a:gradFill>
                  <a:gsLst>
                    <a:gs pos="0">
                      <a:srgbClr val="000000"/>
                    </a:gs>
                    <a:gs pos="100000">
                      <a:srgbClr val="000000"/>
                    </a:gs>
                  </a:gsLst>
                  <a:lin ang="3000000" scaled="0"/>
                </a:gradFill>
              </a:rPr>
              <a:t>$1,364K</a:t>
            </a:r>
          </a:p>
        </p:txBody>
      </p:sp>
      <p:pic>
        <p:nvPicPr>
          <p:cNvPr id="3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261360" y="5334000"/>
            <a:ext cx="1264919" cy="727095"/>
          </a:xfrm>
          <a:prstGeom prst="rect">
            <a:avLst/>
          </a:prstGeom>
          <a:noFill/>
          <a:effectLst>
            <a:outerShdw blurRad="165100" algn="ctr" rotWithShape="0">
              <a:prstClr val="black">
                <a:alpha val="94000"/>
              </a:prstClr>
            </a:outerShdw>
          </a:effectLst>
        </p:spPr>
      </p:pic>
      <p:sp>
        <p:nvSpPr>
          <p:cNvPr id="39" name="TextBox 38"/>
          <p:cNvSpPr txBox="1"/>
          <p:nvPr/>
        </p:nvSpPr>
        <p:spPr>
          <a:xfrm>
            <a:off x="3291840"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a:gradFill>
                  <a:gsLst>
                    <a:gs pos="0">
                      <a:srgbClr val="FFFFFF"/>
                    </a:gs>
                    <a:gs pos="100000">
                      <a:srgbClr val="FFFFFF"/>
                    </a:gs>
                  </a:gsLst>
                  <a:lin ang="3000000" scaled="0"/>
                </a:gradFill>
                <a:latin typeface="Segoe Condensed" pitchFamily="34" charset="0"/>
              </a:rPr>
              <a:t>$50K</a:t>
            </a:r>
          </a:p>
        </p:txBody>
      </p:sp>
      <p:sp>
        <p:nvSpPr>
          <p:cNvPr id="40" name="Text Box 36"/>
          <p:cNvSpPr txBox="1">
            <a:spLocks noChangeArrowheads="1"/>
          </p:cNvSpPr>
          <p:nvPr/>
        </p:nvSpPr>
        <p:spPr bwMode="auto">
          <a:xfrm>
            <a:off x="329472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a:t>
            </a:r>
            <a:endParaRPr lang="en-US" sz="1400" i="1" spc="-90" dirty="0">
              <a:gradFill>
                <a:gsLst>
                  <a:gs pos="0">
                    <a:srgbClr val="FFFFFF"/>
                  </a:gs>
                  <a:gs pos="100000">
                    <a:srgbClr val="FFFFFF"/>
                  </a:gs>
                </a:gsLst>
                <a:lin ang="3000000" scaled="0"/>
              </a:gradFill>
            </a:endParaRPr>
          </a:p>
        </p:txBody>
      </p:sp>
      <p:pic>
        <p:nvPicPr>
          <p:cNvPr id="41" name="Picture 22" descr="Microsoft Logo wht shadow"/>
          <p:cNvPicPr>
            <a:picLocks noChangeAspect="1" noChangeArrowheads="1"/>
          </p:cNvPicPr>
          <p:nvPr/>
        </p:nvPicPr>
        <p:blipFill>
          <a:blip r:embed="rId4"/>
          <a:stretch>
            <a:fillRect/>
          </a:stretch>
        </p:blipFill>
        <p:spPr bwMode="invGray">
          <a:xfrm>
            <a:off x="6170612" y="6156703"/>
            <a:ext cx="1097638" cy="202881"/>
          </a:xfrm>
          <a:prstGeom prst="rect">
            <a:avLst/>
          </a:prstGeom>
          <a:noFill/>
          <a:ln>
            <a:noFill/>
          </a:ln>
        </p:spPr>
      </p:pic>
      <p:pic>
        <p:nvPicPr>
          <p:cNvPr id="42"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0612" y="5334000"/>
            <a:ext cx="1264919" cy="727095"/>
          </a:xfrm>
          <a:prstGeom prst="rect">
            <a:avLst/>
          </a:prstGeom>
          <a:noFill/>
          <a:effectLst>
            <a:outerShdw blurRad="165100" algn="ctr" rotWithShape="0">
              <a:prstClr val="black">
                <a:alpha val="94000"/>
              </a:prstClr>
            </a:outerShdw>
          </a:effectLst>
        </p:spPr>
      </p:pic>
      <p:sp>
        <p:nvSpPr>
          <p:cNvPr id="43" name="TextBox 42"/>
          <p:cNvSpPr txBox="1"/>
          <p:nvPr/>
        </p:nvSpPr>
        <p:spPr>
          <a:xfrm>
            <a:off x="6201092" y="47244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latin typeface="Segoe Condensed" pitchFamily="34" charset="0"/>
              </a:rPr>
              <a:t>$100K</a:t>
            </a:r>
            <a:endParaRPr lang="en-US" sz="2800" b="1" dirty="0">
              <a:gradFill>
                <a:gsLst>
                  <a:gs pos="0">
                    <a:srgbClr val="FFFFFF"/>
                  </a:gs>
                  <a:gs pos="100000">
                    <a:srgbClr val="FFFFFF"/>
                  </a:gs>
                </a:gsLst>
                <a:lin ang="3000000" scaled="0"/>
              </a:gradFill>
              <a:latin typeface="Segoe Condensed" pitchFamily="34" charset="0"/>
            </a:endParaRPr>
          </a:p>
        </p:txBody>
      </p:sp>
      <p:sp>
        <p:nvSpPr>
          <p:cNvPr id="46" name="Text Box 36"/>
          <p:cNvSpPr txBox="1">
            <a:spLocks noChangeArrowheads="1"/>
          </p:cNvSpPr>
          <p:nvPr/>
        </p:nvSpPr>
        <p:spPr bwMode="auto">
          <a:xfrm>
            <a:off x="4569875"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a:t>
            </a:r>
            <a:r>
              <a:rPr lang="en-US" sz="1400" b="1" i="1" dirty="0">
                <a:gradFill>
                  <a:gsLst>
                    <a:gs pos="0">
                      <a:srgbClr val="000000"/>
                    </a:gs>
                    <a:gs pos="100000">
                      <a:srgbClr val="000000"/>
                    </a:gs>
                  </a:gsLst>
                  <a:lin ang="3000000" scaled="0"/>
                </a:gradFill>
                <a:latin typeface="+mn-lt"/>
              </a:rPr>
              <a:t>190K</a:t>
            </a:r>
          </a:p>
        </p:txBody>
      </p:sp>
      <p:sp>
        <p:nvSpPr>
          <p:cNvPr id="47" name="Text Box 36"/>
          <p:cNvSpPr txBox="1">
            <a:spLocks noChangeArrowheads="1"/>
          </p:cNvSpPr>
          <p:nvPr/>
        </p:nvSpPr>
        <p:spPr bwMode="auto">
          <a:xfrm>
            <a:off x="4548694" y="5029200"/>
            <a:ext cx="1186436" cy="507999"/>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$28K</a:t>
            </a:r>
          </a:p>
        </p:txBody>
      </p:sp>
      <p:sp>
        <p:nvSpPr>
          <p:cNvPr id="48" name="Text Box 36"/>
          <p:cNvSpPr txBox="1">
            <a:spLocks noChangeArrowheads="1"/>
          </p:cNvSpPr>
          <p:nvPr/>
        </p:nvSpPr>
        <p:spPr bwMode="auto">
          <a:xfrm>
            <a:off x="1734363"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a:t>
            </a:r>
            <a:r>
              <a:rPr lang="en-US" sz="1400" b="1" i="1" dirty="0">
                <a:gradFill>
                  <a:gsLst>
                    <a:gs pos="0">
                      <a:srgbClr val="000000"/>
                    </a:gs>
                    <a:gs pos="100000">
                      <a:srgbClr val="000000"/>
                    </a:gs>
                  </a:gsLst>
                  <a:lin ang="3000000" scaled="0"/>
                </a:gradFill>
                <a:latin typeface="+mn-lt"/>
              </a:rPr>
              <a:t>190K</a:t>
            </a:r>
          </a:p>
        </p:txBody>
      </p:sp>
      <p:sp>
        <p:nvSpPr>
          <p:cNvPr id="49" name="Text Box 36"/>
          <p:cNvSpPr txBox="1">
            <a:spLocks noChangeArrowheads="1"/>
          </p:cNvSpPr>
          <p:nvPr/>
        </p:nvSpPr>
        <p:spPr bwMode="auto">
          <a:xfrm>
            <a:off x="1706832" y="5126271"/>
            <a:ext cx="1186436" cy="418266"/>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$28K</a:t>
            </a:r>
          </a:p>
        </p:txBody>
      </p:sp>
      <p:sp>
        <p:nvSpPr>
          <p:cNvPr id="50" name="TextBox 49"/>
          <p:cNvSpPr txBox="1"/>
          <p:nvPr/>
        </p:nvSpPr>
        <p:spPr>
          <a:xfrm>
            <a:off x="5942012" y="1506784"/>
            <a:ext cx="2356168"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BUSINESS INTELLIGENCE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51"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2200" y="5140305"/>
            <a:ext cx="1264919" cy="727095"/>
          </a:xfrm>
          <a:prstGeom prst="rect">
            <a:avLst/>
          </a:prstGeom>
          <a:noFill/>
          <a:effectLst>
            <a:outerShdw blurRad="165100" algn="ctr" rotWithShape="0">
              <a:prstClr val="black">
                <a:alpha val="94000"/>
              </a:prstClr>
            </a:outerShdw>
          </a:effectLst>
        </p:spPr>
      </p:pic>
      <p:sp>
        <p:nvSpPr>
          <p:cNvPr id="44" name="Text Box 36"/>
          <p:cNvSpPr txBox="1">
            <a:spLocks noChangeArrowheads="1"/>
          </p:cNvSpPr>
          <p:nvPr/>
        </p:nvSpPr>
        <p:spPr bwMode="auto">
          <a:xfrm>
            <a:off x="6197600" y="5562600"/>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b="1" i="1" spc="-50" dirty="0" smtClean="0">
                <a:gradFill>
                  <a:gsLst>
                    <a:gs pos="0">
                      <a:srgbClr val="FFFFFF"/>
                    </a:gs>
                    <a:gs pos="100000">
                      <a:srgbClr val="FFFFFF"/>
                    </a:gs>
                  </a:gsLst>
                  <a:lin ang="3000000" scaled="0"/>
                </a:gradFill>
              </a:rPr>
              <a:t>$50K</a:t>
            </a:r>
            <a:endParaRPr lang="en-US" sz="1400" b="1" i="1" spc="-50" dirty="0">
              <a:gradFill>
                <a:gsLst>
                  <a:gs pos="0">
                    <a:srgbClr val="FFFFFF"/>
                  </a:gs>
                  <a:gs pos="100000">
                    <a:srgbClr val="FFFFFF"/>
                  </a:gs>
                </a:gsLst>
                <a:lin ang="3000000" scaled="0"/>
              </a:gradFill>
            </a:endParaRPr>
          </a:p>
        </p:txBody>
      </p:sp>
      <p:sp>
        <p:nvSpPr>
          <p:cNvPr id="52" name="Text Box 36"/>
          <p:cNvSpPr txBox="1">
            <a:spLocks noChangeArrowheads="1"/>
          </p:cNvSpPr>
          <p:nvPr/>
        </p:nvSpPr>
        <p:spPr bwMode="auto">
          <a:xfrm>
            <a:off x="6195702" y="5181600"/>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smtClean="0">
                <a:gradFill>
                  <a:gsLst>
                    <a:gs pos="0">
                      <a:srgbClr val="FFFFFF"/>
                    </a:gs>
                    <a:gs pos="100000">
                      <a:srgbClr val="FFFFFF"/>
                    </a:gs>
                  </a:gsLst>
                  <a:lin ang="3000000" scaled="0"/>
                </a:gradFill>
              </a:rPr>
              <a:t>Performance Point</a:t>
            </a:r>
          </a:p>
          <a:p>
            <a:pPr algn="ctr">
              <a:lnSpc>
                <a:spcPct val="70000"/>
              </a:lnSpc>
              <a:spcBef>
                <a:spcPts val="300"/>
              </a:spcBef>
              <a:defRPr/>
            </a:pPr>
            <a:r>
              <a:rPr lang="en-US" sz="1400" b="1" i="1" spc="-50" dirty="0" smtClean="0">
                <a:gradFill>
                  <a:gsLst>
                    <a:gs pos="0">
                      <a:srgbClr val="FFFFFF"/>
                    </a:gs>
                    <a:gs pos="100000">
                      <a:srgbClr val="FFFFFF"/>
                    </a:gs>
                  </a:gsLst>
                  <a:lin ang="3000000" scaled="0"/>
                </a:gradFill>
              </a:rPr>
              <a:t>$50K</a:t>
            </a:r>
            <a:endParaRPr lang="en-US" sz="1400" b="1" i="1" spc="-50" dirty="0">
              <a:gradFill>
                <a:gsLst>
                  <a:gs pos="0">
                    <a:srgbClr val="FFFFFF"/>
                  </a:gs>
                  <a:gs pos="100000">
                    <a:srgbClr val="FFFFFF"/>
                  </a:gs>
                </a:gsLst>
                <a:lin ang="3000000" scaled="0"/>
              </a:gradFill>
            </a:endParaRPr>
          </a:p>
        </p:txBody>
      </p:sp>
      <p:pic>
        <p:nvPicPr>
          <p:cNvPr id="53"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2449033" y="3767468"/>
            <a:ext cx="304800" cy="396550"/>
          </a:xfrm>
          <a:prstGeom prst="rect">
            <a:avLst/>
          </a:prstGeom>
          <a:noFill/>
        </p:spPr>
      </p:pic>
      <p:pic>
        <p:nvPicPr>
          <p:cNvPr id="54"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5259569" y="3615068"/>
            <a:ext cx="304800" cy="396550"/>
          </a:xfrm>
          <a:prstGeom prst="rect">
            <a:avLst/>
          </a:prstGeom>
          <a:noFill/>
        </p:spPr>
      </p:pic>
      <p:pic>
        <p:nvPicPr>
          <p:cNvPr id="55"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8305800" y="512134"/>
            <a:ext cx="304800" cy="396550"/>
          </a:xfrm>
          <a:prstGeom prst="rect">
            <a:avLst/>
          </a:prstGeom>
          <a:noFill/>
        </p:spPr>
      </p:pic>
      <p:sp>
        <p:nvSpPr>
          <p:cNvPr id="56" name="TextBox 55"/>
          <p:cNvSpPr txBox="1"/>
          <p:nvPr/>
        </p:nvSpPr>
        <p:spPr>
          <a:xfrm>
            <a:off x="4495800" y="3200400"/>
            <a:ext cx="1127890" cy="707886"/>
          </a:xfrm>
          <a:prstGeom prst="rect">
            <a:avLst/>
          </a:prstGeom>
          <a:noFill/>
        </p:spPr>
        <p:txBody>
          <a:bodyPr lIns="0" tIns="0" rIns="0" bIns="0">
            <a:spAutoFit/>
          </a:bodyPr>
          <a:lstStyle/>
          <a:p>
            <a:pPr algn="ctr">
              <a:defRPr/>
            </a:pPr>
            <a:r>
              <a:rPr lang="en-US" sz="2800" b="1" dirty="0" smtClean="0">
                <a:solidFill>
                  <a:schemeClr val="bg1"/>
                </a:solidFill>
                <a:effectLst>
                  <a:outerShdw blurRad="38100" dist="38100" dir="2700000" algn="tl">
                    <a:srgbClr val="000000">
                      <a:alpha val="43137"/>
                    </a:srgbClr>
                  </a:outerShdw>
                </a:effectLst>
                <a:latin typeface="Segoe Condensed" pitchFamily="34" charset="0"/>
              </a:rPr>
              <a:t>$528K </a:t>
            </a:r>
            <a:r>
              <a:rPr lang="en-US" b="1" dirty="0" smtClean="0">
                <a:solidFill>
                  <a:schemeClr val="bg1"/>
                </a:solidFill>
                <a:effectLst>
                  <a:outerShdw blurRad="38100" dist="38100" dir="2700000" algn="tl">
                    <a:srgbClr val="000000">
                      <a:alpha val="43137"/>
                    </a:srgbClr>
                  </a:outerShdw>
                </a:effectLst>
                <a:latin typeface="Segoe Condensed" pitchFamily="34" charset="0"/>
              </a:rPr>
              <a:t>10x</a:t>
            </a:r>
            <a:endParaRPr lang="en-US" b="1" dirty="0">
              <a:solidFill>
                <a:schemeClr val="bg1"/>
              </a:solidFill>
              <a:effectLst>
                <a:outerShdw blurRad="38100" dist="38100" dir="2700000" algn="tl">
                  <a:srgbClr val="000000">
                    <a:alpha val="43137"/>
                  </a:srgbClr>
                </a:outerShdw>
              </a:effectLst>
              <a:latin typeface="Segoe Condensed" pitchFamily="34" charset="0"/>
            </a:endParaRPr>
          </a:p>
        </p:txBody>
      </p:sp>
      <p:sp>
        <p:nvSpPr>
          <p:cNvPr id="58" name="Title 1"/>
          <p:cNvSpPr txBox="1">
            <a:spLocks/>
          </p:cNvSpPr>
          <p:nvPr/>
        </p:nvSpPr>
        <p:spPr>
          <a:xfrm>
            <a:off x="415290" y="380999"/>
            <a:ext cx="8229600" cy="914400"/>
          </a:xfrm>
          <a:prstGeom prst="rect">
            <a:avLst/>
          </a:prstGeom>
        </p:spPr>
        <p:txBody>
          <a:bodyPr vert="horz" lIns="91440" tIns="45720" rIns="91440" bIns="45720" rtlCol="0" anchor="t" anchorCtr="0">
            <a:noAutofit/>
          </a:body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000" b="0" i="0" u="none" strike="noStrike" kern="1200" cap="none" spc="-250" normalizeH="0" baseline="0" noProof="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Compare prices</a:t>
            </a:r>
            <a:r>
              <a:rPr kumimoji="0" lang="en-US" sz="4000" b="0" i="0" u="none" strike="noStrike" kern="1200" cap="none" spc="-250" normalizeH="0" noProof="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in scenarios</a:t>
            </a:r>
            <a:endParaRPr kumimoji="0" lang="en-US" sz="4000" b="0" i="0" u="none" strike="noStrike" kern="1200" cap="none" spc="-250" normalizeH="0" baseline="0" noProof="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6043296" y="0"/>
            <a:ext cx="3099116" cy="68580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 name="Rectangle 4"/>
          <p:cNvSpPr/>
          <p:nvPr/>
        </p:nvSpPr>
        <p:spPr bwMode="auto">
          <a:xfrm>
            <a:off x="3161348" y="990600"/>
            <a:ext cx="2812732"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6" name="Rectangle 5"/>
          <p:cNvSpPr/>
          <p:nvPr/>
        </p:nvSpPr>
        <p:spPr bwMode="auto">
          <a:xfrm>
            <a:off x="0" y="990600"/>
            <a:ext cx="3088640"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7" name="Freeform 9"/>
          <p:cNvSpPr>
            <a:spLocks/>
          </p:cNvSpPr>
          <p:nvPr/>
        </p:nvSpPr>
        <p:spPr bwMode="ltGray">
          <a:xfrm>
            <a:off x="21773" y="5029200"/>
            <a:ext cx="10437812" cy="182880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0000">
                  <a:alpha val="49000"/>
                </a:srgbClr>
              </a:gs>
              <a:gs pos="100000">
                <a:srgbClr val="000000">
                  <a:alpha val="74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pic>
        <p:nvPicPr>
          <p:cNvPr id="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48932" y="5334000"/>
            <a:ext cx="1264919" cy="727095"/>
          </a:xfrm>
          <a:prstGeom prst="rect">
            <a:avLst/>
          </a:prstGeom>
          <a:noFill/>
          <a:effectLst>
            <a:outerShdw blurRad="165100" algn="ctr" rotWithShape="0">
              <a:prstClr val="black">
                <a:alpha val="94000"/>
              </a:prstClr>
            </a:outerShdw>
          </a:effectLst>
        </p:spPr>
      </p:pic>
      <p:sp>
        <p:nvSpPr>
          <p:cNvPr id="11" name="TextBox 10"/>
          <p:cNvSpPr txBox="1"/>
          <p:nvPr/>
        </p:nvSpPr>
        <p:spPr>
          <a:xfrm>
            <a:off x="227012" y="2057400"/>
            <a:ext cx="2819400"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DATA WAREHOUSING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2" name="Picture 22" descr="Microsoft Logo wht shadow"/>
          <p:cNvPicPr>
            <a:picLocks noChangeAspect="1" noChangeArrowheads="1"/>
          </p:cNvPicPr>
          <p:nvPr/>
        </p:nvPicPr>
        <p:blipFill>
          <a:blip r:embed="rId4"/>
          <a:stretch>
            <a:fillRect/>
          </a:stretch>
        </p:blipFill>
        <p:spPr bwMode="invGray">
          <a:xfrm>
            <a:off x="337785" y="6156703"/>
            <a:ext cx="1097638" cy="202881"/>
          </a:xfrm>
          <a:prstGeom prst="rect">
            <a:avLst/>
          </a:prstGeom>
          <a:noFill/>
          <a:ln>
            <a:noFill/>
          </a:ln>
        </p:spPr>
      </p:pic>
      <p:pic>
        <p:nvPicPr>
          <p:cNvPr id="13" name="Picture 25" descr="ORACLE"/>
          <p:cNvPicPr>
            <a:picLocks noChangeAspect="1" noChangeArrowheads="1"/>
          </p:cNvPicPr>
          <p:nvPr/>
        </p:nvPicPr>
        <p:blipFill>
          <a:blip r:embed="rId5">
            <a:lum bright="100000"/>
          </a:blip>
          <a:stretch>
            <a:fillRect/>
          </a:stretch>
        </p:blipFill>
        <p:spPr bwMode="invGray">
          <a:xfrm>
            <a:off x="1741165" y="6191543"/>
            <a:ext cx="1055422" cy="136184"/>
          </a:xfrm>
          <a:prstGeom prst="rect">
            <a:avLst/>
          </a:prstGeom>
          <a:noFill/>
          <a:ln>
            <a:noFill/>
          </a:ln>
        </p:spPr>
      </p:pic>
      <p:sp>
        <p:nvSpPr>
          <p:cNvPr id="14" name="TextBox 13"/>
          <p:cNvSpPr txBox="1"/>
          <p:nvPr/>
        </p:nvSpPr>
        <p:spPr>
          <a:xfrm>
            <a:off x="379412"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a:gradFill>
                  <a:gsLst>
                    <a:gs pos="0">
                      <a:srgbClr val="FFFFFF"/>
                    </a:gs>
                    <a:gs pos="100000">
                      <a:srgbClr val="FFFFFF"/>
                    </a:gs>
                  </a:gsLst>
                  <a:lin ang="3000000" scaled="0"/>
                </a:gradFill>
                <a:latin typeface="Segoe Condensed" pitchFamily="34" charset="0"/>
              </a:rPr>
              <a:t>$50K</a:t>
            </a:r>
          </a:p>
        </p:txBody>
      </p:sp>
      <p:pic>
        <p:nvPicPr>
          <p:cNvPr id="15" name="Picture 2" descr="C:\Users\maryfj\Documents\Projects\2008\07-08 WPC\Speaker Art\Turner\Bryce Bar chart\SQL chart v7-Data Warehousing\SQL Chart v7 Data Warehousing both.png"/>
          <p:cNvPicPr>
            <a:picLocks noChangeAspect="1" noChangeArrowheads="1"/>
          </p:cNvPicPr>
          <p:nvPr/>
        </p:nvPicPr>
        <p:blipFill>
          <a:blip r:embed="rId3"/>
          <a:srcRect l="53018"/>
          <a:stretch>
            <a:fillRect/>
          </a:stretch>
        </p:blipFill>
        <p:spPr bwMode="ltGray">
          <a:xfrm>
            <a:off x="1556557" y="4572000"/>
            <a:ext cx="1390984" cy="1489095"/>
          </a:xfrm>
          <a:prstGeom prst="rect">
            <a:avLst/>
          </a:prstGeom>
          <a:noFill/>
          <a:effectLst>
            <a:outerShdw blurRad="165100" algn="ctr" rotWithShape="0">
              <a:prstClr val="black">
                <a:alpha val="94000"/>
              </a:prstClr>
            </a:outerShdw>
          </a:effectLst>
        </p:spPr>
      </p:pic>
      <p:pic>
        <p:nvPicPr>
          <p:cNvPr id="16" name="Picture 3" descr="C:\Users\maryfj\Documents\Projects\2008\07-08 WPC\Speaker Art\Turner\Bryce Bar chart\SQL Chart v7 - BI\SQL Chart v7 BI both.png"/>
          <p:cNvPicPr>
            <a:picLocks noChangeAspect="1" noChangeArrowheads="1"/>
          </p:cNvPicPr>
          <p:nvPr/>
        </p:nvPicPr>
        <p:blipFill>
          <a:blip r:embed="rId6"/>
          <a:srcRect l="48273"/>
          <a:stretch>
            <a:fillRect/>
          </a:stretch>
        </p:blipFill>
        <p:spPr bwMode="ltGray">
          <a:xfrm>
            <a:off x="7256144" y="1981200"/>
            <a:ext cx="1600200" cy="4079894"/>
          </a:xfrm>
          <a:prstGeom prst="rect">
            <a:avLst/>
          </a:prstGeom>
          <a:noFill/>
          <a:effectLst>
            <a:outerShdw blurRad="165100" algn="ctr" rotWithShape="0">
              <a:prstClr val="black">
                <a:alpha val="94000"/>
              </a:prstClr>
            </a:outerShdw>
          </a:effectLst>
        </p:spPr>
      </p:pic>
      <p:pic>
        <p:nvPicPr>
          <p:cNvPr id="17" name="Picture 4" descr="C:\Users\maryfj\Documents\Projects\2008\07-08 WPC\Speaker Art\Turner\Bryce Bar chart\SQL Chart v7 - OLTP\SQL Chart v7 OLTP both.png"/>
          <p:cNvPicPr>
            <a:picLocks noChangeAspect="1" noChangeArrowheads="1"/>
          </p:cNvPicPr>
          <p:nvPr/>
        </p:nvPicPr>
        <p:blipFill>
          <a:blip r:embed="rId7"/>
          <a:srcRect l="54048"/>
          <a:stretch>
            <a:fillRect/>
          </a:stretch>
        </p:blipFill>
        <p:spPr bwMode="ltGray">
          <a:xfrm>
            <a:off x="4431664" y="4419601"/>
            <a:ext cx="1360505" cy="1641494"/>
          </a:xfrm>
          <a:prstGeom prst="rect">
            <a:avLst/>
          </a:prstGeom>
          <a:noFill/>
          <a:effectLst>
            <a:outerShdw blurRad="165100" algn="ctr" rotWithShape="0">
              <a:prstClr val="black">
                <a:alpha val="94000"/>
              </a:prstClr>
            </a:outerShdw>
          </a:effectLst>
        </p:spPr>
      </p:pic>
      <p:sp>
        <p:nvSpPr>
          <p:cNvPr id="18" name="TextBox 17"/>
          <p:cNvSpPr txBox="1"/>
          <p:nvPr/>
        </p:nvSpPr>
        <p:spPr>
          <a:xfrm>
            <a:off x="3733800" y="2057400"/>
            <a:ext cx="1524000" cy="627864"/>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OLTP</a:t>
            </a:r>
            <a:r>
              <a:rPr lang="en-US" sz="2400" dirty="0" smtClean="0">
                <a:gradFill>
                  <a:gsLst>
                    <a:gs pos="0">
                      <a:srgbClr val="FFFFFF"/>
                    </a:gs>
                    <a:gs pos="100000">
                      <a:srgbClr val="FFFFFF"/>
                    </a:gs>
                  </a:gsLst>
                  <a:lin ang="3000000" scaled="0"/>
                </a:gradFill>
                <a:latin typeface="Segoe Condensed" pitchFamily="34" charset="0"/>
              </a:rPr>
              <a:t/>
            </a:r>
            <a:br>
              <a:rPr lang="en-US" sz="2400" dirty="0" smtClean="0">
                <a:gradFill>
                  <a:gsLst>
                    <a:gs pos="0">
                      <a:srgbClr val="FFFFFF"/>
                    </a:gs>
                    <a:gs pos="100000">
                      <a:srgbClr val="FFFFFF"/>
                    </a:gs>
                  </a:gsLst>
                  <a:lin ang="3000000" scaled="0"/>
                </a:gradFill>
                <a:latin typeface="Segoe Condensed" pitchFamily="34" charset="0"/>
              </a:rPr>
            </a:b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9" name="Picture 22" descr="Microsoft Logo wht shadow"/>
          <p:cNvPicPr>
            <a:picLocks noChangeAspect="1" noChangeArrowheads="1"/>
          </p:cNvPicPr>
          <p:nvPr/>
        </p:nvPicPr>
        <p:blipFill>
          <a:blip r:embed="rId4"/>
          <a:stretch>
            <a:fillRect/>
          </a:stretch>
        </p:blipFill>
        <p:spPr bwMode="invGray">
          <a:xfrm>
            <a:off x="3261360" y="6156703"/>
            <a:ext cx="1097638" cy="202881"/>
          </a:xfrm>
          <a:prstGeom prst="rect">
            <a:avLst/>
          </a:prstGeom>
          <a:noFill/>
          <a:ln>
            <a:noFill/>
          </a:ln>
        </p:spPr>
      </p:pic>
      <p:pic>
        <p:nvPicPr>
          <p:cNvPr id="20" name="Picture 25" descr="ORACLE"/>
          <p:cNvPicPr>
            <a:picLocks noChangeAspect="1" noChangeArrowheads="1"/>
          </p:cNvPicPr>
          <p:nvPr/>
        </p:nvPicPr>
        <p:blipFill>
          <a:blip r:embed="rId5">
            <a:lum bright="100000"/>
          </a:blip>
          <a:stretch>
            <a:fillRect/>
          </a:stretch>
        </p:blipFill>
        <p:spPr bwMode="invGray">
          <a:xfrm>
            <a:off x="4572140" y="6191543"/>
            <a:ext cx="1055422" cy="136184"/>
          </a:xfrm>
          <a:prstGeom prst="rect">
            <a:avLst/>
          </a:prstGeom>
          <a:noFill/>
          <a:ln>
            <a:noFill/>
          </a:ln>
        </p:spPr>
      </p:pic>
      <p:pic>
        <p:nvPicPr>
          <p:cNvPr id="21" name="Picture 25" descr="ORACLE"/>
          <p:cNvPicPr>
            <a:picLocks noChangeAspect="1" noChangeArrowheads="1"/>
          </p:cNvPicPr>
          <p:nvPr/>
        </p:nvPicPr>
        <p:blipFill>
          <a:blip r:embed="rId5">
            <a:lum bright="100000"/>
          </a:blip>
          <a:stretch>
            <a:fillRect/>
          </a:stretch>
        </p:blipFill>
        <p:spPr bwMode="invGray">
          <a:xfrm>
            <a:off x="7553590" y="6191543"/>
            <a:ext cx="1055422" cy="136184"/>
          </a:xfrm>
          <a:prstGeom prst="rect">
            <a:avLst/>
          </a:prstGeom>
          <a:noFill/>
          <a:ln>
            <a:noFill/>
          </a:ln>
        </p:spPr>
      </p:pic>
      <p:sp>
        <p:nvSpPr>
          <p:cNvPr id="22" name="Text Box 36"/>
          <p:cNvSpPr txBox="1">
            <a:spLocks noChangeArrowheads="1"/>
          </p:cNvSpPr>
          <p:nvPr/>
        </p:nvSpPr>
        <p:spPr bwMode="auto">
          <a:xfrm>
            <a:off x="37481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a:t>
            </a:r>
            <a:endParaRPr lang="en-US" sz="1400" i="1" spc="-90" dirty="0">
              <a:gradFill>
                <a:gsLst>
                  <a:gs pos="0">
                    <a:srgbClr val="FFFFFF"/>
                  </a:gs>
                  <a:gs pos="100000">
                    <a:srgbClr val="FFFFFF"/>
                  </a:gs>
                </a:gsLst>
                <a:lin ang="3000000" scaled="0"/>
              </a:gradFill>
            </a:endParaRPr>
          </a:p>
        </p:txBody>
      </p:sp>
      <p:sp>
        <p:nvSpPr>
          <p:cNvPr id="23" name="TextBox 22"/>
          <p:cNvSpPr txBox="1"/>
          <p:nvPr/>
        </p:nvSpPr>
        <p:spPr>
          <a:xfrm>
            <a:off x="1688104" y="3733800"/>
            <a:ext cx="1127890" cy="707886"/>
          </a:xfrm>
          <a:prstGeom prst="rect">
            <a:avLst/>
          </a:prstGeom>
          <a:noFill/>
        </p:spPr>
        <p:txBody>
          <a:bodyPr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$99K</a:t>
            </a:r>
          </a:p>
          <a:p>
            <a:pPr algn="ctr">
              <a:defRPr/>
            </a:pPr>
            <a:r>
              <a:rPr lang="en-US"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2x</a:t>
            </a:r>
            <a:endParaRPr lang="en-US" b="1" dirty="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endParaRPr>
          </a:p>
        </p:txBody>
      </p:sp>
      <p:sp>
        <p:nvSpPr>
          <p:cNvPr id="24" name="TextBox 23"/>
          <p:cNvSpPr txBox="1"/>
          <p:nvPr/>
        </p:nvSpPr>
        <p:spPr>
          <a:xfrm>
            <a:off x="4587110" y="3581400"/>
            <a:ext cx="1127890" cy="707886"/>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$106K</a:t>
            </a:r>
          </a:p>
          <a:p>
            <a:pPr algn="ctr">
              <a:defRPr/>
            </a:pPr>
            <a:r>
              <a:rPr lang="en-US"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2x</a:t>
            </a:r>
          </a:p>
        </p:txBody>
      </p:sp>
      <p:sp>
        <p:nvSpPr>
          <p:cNvPr id="25" name="TextBox 24"/>
          <p:cNvSpPr txBox="1"/>
          <p:nvPr/>
        </p:nvSpPr>
        <p:spPr>
          <a:xfrm>
            <a:off x="7086600" y="2156936"/>
            <a:ext cx="1999616" cy="738664"/>
          </a:xfrm>
          <a:prstGeom prst="rect">
            <a:avLst/>
          </a:prstGeom>
          <a:noFill/>
          <a:ln w="12700" algn="ctr">
            <a:noFill/>
            <a:miter lim="800000"/>
            <a:headEnd/>
            <a:tailEnd/>
          </a:ln>
          <a:effectLst/>
        </p:spPr>
        <p:txBody>
          <a:bodyPr wrap="square"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$317K</a:t>
            </a:r>
          </a:p>
          <a:p>
            <a:pPr algn="ctr">
              <a:defRPr/>
            </a:pPr>
            <a:r>
              <a:rPr lang="en-US" sz="20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3x</a:t>
            </a:r>
          </a:p>
        </p:txBody>
      </p:sp>
      <p:sp>
        <p:nvSpPr>
          <p:cNvPr id="26" name="Text Box 36"/>
          <p:cNvSpPr txBox="1">
            <a:spLocks noChangeArrowheads="1"/>
          </p:cNvSpPr>
          <p:nvPr/>
        </p:nvSpPr>
        <p:spPr bwMode="auto">
          <a:xfrm>
            <a:off x="1687512" y="4919700"/>
            <a:ext cx="1225076" cy="478468"/>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Partitioning </a:t>
            </a:r>
            <a:br>
              <a:rPr lang="en-US" sz="1200" i="1" spc="-40" dirty="0" smtClean="0">
                <a:gradFill>
                  <a:gsLst>
                    <a:gs pos="0">
                      <a:srgbClr val="000000"/>
                    </a:gs>
                    <a:gs pos="100000">
                      <a:srgbClr val="000000"/>
                    </a:gs>
                  </a:gsLst>
                  <a:lin ang="3000000" scaled="0"/>
                </a:gradFill>
              </a:rPr>
            </a:br>
            <a:r>
              <a:rPr lang="en-US" sz="1200" i="1" spc="-40" dirty="0" smtClean="0">
                <a:gradFill>
                  <a:gsLst>
                    <a:gs pos="0">
                      <a:srgbClr val="000000"/>
                    </a:gs>
                    <a:gs pos="100000">
                      <a:srgbClr val="000000"/>
                    </a:gs>
                  </a:gsLst>
                  <a:lin ang="3000000" scaled="0"/>
                </a:gradFill>
              </a:rPr>
              <a:t>Compression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$18K</a:t>
            </a:r>
          </a:p>
        </p:txBody>
      </p:sp>
      <p:sp>
        <p:nvSpPr>
          <p:cNvPr id="27" name="Text Box 36"/>
          <p:cNvSpPr txBox="1">
            <a:spLocks noChangeArrowheads="1"/>
          </p:cNvSpPr>
          <p:nvPr/>
        </p:nvSpPr>
        <p:spPr bwMode="auto">
          <a:xfrm>
            <a:off x="1687452" y="4571297"/>
            <a:ext cx="1225196" cy="381703"/>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200" i="1" spc="-40" dirty="0" smtClean="0">
                <a:gradFill>
                  <a:gsLst>
                    <a:gs pos="0">
                      <a:srgbClr val="000000"/>
                    </a:gs>
                    <a:gs pos="100000">
                      <a:srgbClr val="000000"/>
                    </a:gs>
                  </a:gsLst>
                  <a:lin ang="3000000" scaled="0"/>
                </a:gradFill>
              </a:rPr>
              <a:t>BI: OLAP &amp; DM</a:t>
            </a:r>
          </a:p>
          <a:p>
            <a:pPr algn="ctr">
              <a:lnSpc>
                <a:spcPct val="73000"/>
              </a:lnSpc>
              <a:spcBef>
                <a:spcPts val="200"/>
              </a:spcBef>
              <a:defRPr/>
            </a:pPr>
            <a:r>
              <a:rPr lang="en-US" sz="1200" b="1" i="1" dirty="0" smtClean="0">
                <a:gradFill>
                  <a:gsLst>
                    <a:gs pos="0">
                      <a:srgbClr val="000000"/>
                    </a:gs>
                    <a:gs pos="100000">
                      <a:srgbClr val="000000"/>
                    </a:gs>
                  </a:gsLst>
                  <a:lin ang="3000000" scaled="0"/>
                </a:gradFill>
              </a:rPr>
              <a:t>$37K</a:t>
            </a:r>
          </a:p>
        </p:txBody>
      </p:sp>
      <p:sp>
        <p:nvSpPr>
          <p:cNvPr id="28" name="Text Box 36"/>
          <p:cNvSpPr txBox="1">
            <a:spLocks noChangeArrowheads="1"/>
          </p:cNvSpPr>
          <p:nvPr/>
        </p:nvSpPr>
        <p:spPr bwMode="auto">
          <a:xfrm>
            <a:off x="7521037"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$38K</a:t>
            </a:r>
            <a:endParaRPr lang="en-US" sz="1400" b="1" i="1" dirty="0">
              <a:gradFill>
                <a:gsLst>
                  <a:gs pos="0">
                    <a:srgbClr val="000000"/>
                  </a:gs>
                  <a:gs pos="100000">
                    <a:srgbClr val="000000"/>
                  </a:gs>
                </a:gsLst>
                <a:lin ang="3000000" scaled="0"/>
              </a:gradFill>
              <a:latin typeface="+mn-lt"/>
            </a:endParaRPr>
          </a:p>
        </p:txBody>
      </p:sp>
      <p:sp>
        <p:nvSpPr>
          <p:cNvPr id="29" name="Text Box 36"/>
          <p:cNvSpPr txBox="1">
            <a:spLocks noChangeArrowheads="1"/>
          </p:cNvSpPr>
          <p:nvPr/>
        </p:nvSpPr>
        <p:spPr bwMode="auto">
          <a:xfrm>
            <a:off x="7501064" y="5060205"/>
            <a:ext cx="1188720" cy="463461"/>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$6K</a:t>
            </a:r>
          </a:p>
        </p:txBody>
      </p:sp>
      <p:sp>
        <p:nvSpPr>
          <p:cNvPr id="30" name="Text Box 36"/>
          <p:cNvSpPr txBox="1">
            <a:spLocks noChangeArrowheads="1"/>
          </p:cNvSpPr>
          <p:nvPr/>
        </p:nvSpPr>
        <p:spPr bwMode="auto">
          <a:xfrm>
            <a:off x="4527550" y="4953000"/>
            <a:ext cx="1238250" cy="404235"/>
          </a:xfrm>
          <a:prstGeom prst="ellipse">
            <a:avLst/>
          </a:prstGeom>
          <a:solidFill>
            <a:srgbClr val="FFFFFF">
              <a:alpha val="20000"/>
            </a:srgbClr>
          </a:solidFill>
          <a:ln w="12700" algn="ctr">
            <a:noFill/>
            <a:miter lim="800000"/>
            <a:headEnd/>
            <a:tailEnd/>
          </a:ln>
          <a:effectLst/>
        </p:spPr>
        <p:txBody>
          <a:bodyPr wrap="none" lIns="0" tIns="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Security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$9K</a:t>
            </a:r>
          </a:p>
        </p:txBody>
      </p:sp>
      <p:sp>
        <p:nvSpPr>
          <p:cNvPr id="31" name="Text Box 36"/>
          <p:cNvSpPr txBox="1">
            <a:spLocks noChangeArrowheads="1"/>
          </p:cNvSpPr>
          <p:nvPr/>
        </p:nvSpPr>
        <p:spPr bwMode="auto">
          <a:xfrm>
            <a:off x="4532312" y="4419600"/>
            <a:ext cx="1234440" cy="38989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Remote Mirroring </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$53K</a:t>
            </a:r>
          </a:p>
        </p:txBody>
      </p:sp>
      <p:sp>
        <p:nvSpPr>
          <p:cNvPr id="32" name="Text Box 36"/>
          <p:cNvSpPr txBox="1">
            <a:spLocks noChangeArrowheads="1"/>
          </p:cNvSpPr>
          <p:nvPr/>
        </p:nvSpPr>
        <p:spPr bwMode="auto">
          <a:xfrm>
            <a:off x="7391400" y="2971800"/>
            <a:ext cx="1460500" cy="6096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300"/>
              </a:spcBef>
              <a:defRPr/>
            </a:pPr>
            <a:r>
              <a:rPr lang="en-US" sz="1400" i="1" spc="-40" dirty="0" smtClean="0">
                <a:gradFill>
                  <a:gsLst>
                    <a:gs pos="0">
                      <a:srgbClr val="000000"/>
                    </a:gs>
                    <a:gs pos="100000">
                      <a:srgbClr val="000000"/>
                    </a:gs>
                  </a:gsLst>
                  <a:lin ang="3000000" scaled="0"/>
                </a:gradFill>
              </a:rPr>
              <a:t>BIEE Suite Plus </a:t>
            </a:r>
          </a:p>
          <a:p>
            <a:pPr algn="ctr">
              <a:lnSpc>
                <a:spcPct val="70000"/>
              </a:lnSpc>
              <a:spcBef>
                <a:spcPts val="300"/>
              </a:spcBef>
              <a:defRPr/>
            </a:pPr>
            <a:r>
              <a:rPr lang="en-US" sz="1400" b="1" i="1" dirty="0" smtClean="0">
                <a:gradFill>
                  <a:gsLst>
                    <a:gs pos="0">
                      <a:srgbClr val="000000"/>
                    </a:gs>
                    <a:gs pos="100000">
                      <a:srgbClr val="000000"/>
                    </a:gs>
                  </a:gsLst>
                  <a:lin ang="3000000" scaled="0"/>
                </a:gradFill>
              </a:rPr>
              <a:t>$273K</a:t>
            </a:r>
          </a:p>
        </p:txBody>
      </p:sp>
      <p:pic>
        <p:nvPicPr>
          <p:cNvPr id="3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261360" y="5334000"/>
            <a:ext cx="1264919" cy="727095"/>
          </a:xfrm>
          <a:prstGeom prst="rect">
            <a:avLst/>
          </a:prstGeom>
          <a:noFill/>
          <a:effectLst>
            <a:outerShdw blurRad="165100" algn="ctr" rotWithShape="0">
              <a:prstClr val="black">
                <a:alpha val="94000"/>
              </a:prstClr>
            </a:outerShdw>
          </a:effectLst>
        </p:spPr>
      </p:pic>
      <p:sp>
        <p:nvSpPr>
          <p:cNvPr id="39" name="TextBox 38"/>
          <p:cNvSpPr txBox="1"/>
          <p:nvPr/>
        </p:nvSpPr>
        <p:spPr>
          <a:xfrm>
            <a:off x="3291840"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a:gradFill>
                  <a:gsLst>
                    <a:gs pos="0">
                      <a:srgbClr val="FFFFFF"/>
                    </a:gs>
                    <a:gs pos="100000">
                      <a:srgbClr val="FFFFFF"/>
                    </a:gs>
                  </a:gsLst>
                  <a:lin ang="3000000" scaled="0"/>
                </a:gradFill>
                <a:latin typeface="Segoe Condensed" pitchFamily="34" charset="0"/>
              </a:rPr>
              <a:t>$50K</a:t>
            </a:r>
          </a:p>
        </p:txBody>
      </p:sp>
      <p:sp>
        <p:nvSpPr>
          <p:cNvPr id="40" name="Text Box 36"/>
          <p:cNvSpPr txBox="1">
            <a:spLocks noChangeArrowheads="1"/>
          </p:cNvSpPr>
          <p:nvPr/>
        </p:nvSpPr>
        <p:spPr bwMode="auto">
          <a:xfrm>
            <a:off x="329472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a:t>
            </a:r>
            <a:endParaRPr lang="en-US" sz="1400" i="1" spc="-90" dirty="0">
              <a:gradFill>
                <a:gsLst>
                  <a:gs pos="0">
                    <a:srgbClr val="FFFFFF"/>
                  </a:gs>
                  <a:gs pos="100000">
                    <a:srgbClr val="FFFFFF"/>
                  </a:gs>
                </a:gsLst>
                <a:lin ang="3000000" scaled="0"/>
              </a:gradFill>
            </a:endParaRPr>
          </a:p>
        </p:txBody>
      </p:sp>
      <p:pic>
        <p:nvPicPr>
          <p:cNvPr id="41" name="Picture 22" descr="Microsoft Logo wht shadow"/>
          <p:cNvPicPr>
            <a:picLocks noChangeAspect="1" noChangeArrowheads="1"/>
          </p:cNvPicPr>
          <p:nvPr/>
        </p:nvPicPr>
        <p:blipFill>
          <a:blip r:embed="rId4"/>
          <a:stretch>
            <a:fillRect/>
          </a:stretch>
        </p:blipFill>
        <p:spPr bwMode="invGray">
          <a:xfrm>
            <a:off x="6170612" y="6156703"/>
            <a:ext cx="1097638" cy="202881"/>
          </a:xfrm>
          <a:prstGeom prst="rect">
            <a:avLst/>
          </a:prstGeom>
          <a:noFill/>
          <a:ln>
            <a:noFill/>
          </a:ln>
        </p:spPr>
      </p:pic>
      <p:pic>
        <p:nvPicPr>
          <p:cNvPr id="42"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0612" y="5334000"/>
            <a:ext cx="1264919" cy="727095"/>
          </a:xfrm>
          <a:prstGeom prst="rect">
            <a:avLst/>
          </a:prstGeom>
          <a:noFill/>
          <a:effectLst>
            <a:outerShdw blurRad="165100" algn="ctr" rotWithShape="0">
              <a:prstClr val="black">
                <a:alpha val="94000"/>
              </a:prstClr>
            </a:outerShdw>
          </a:effectLst>
        </p:spPr>
      </p:pic>
      <p:sp>
        <p:nvSpPr>
          <p:cNvPr id="43" name="TextBox 42"/>
          <p:cNvSpPr txBox="1"/>
          <p:nvPr/>
        </p:nvSpPr>
        <p:spPr>
          <a:xfrm>
            <a:off x="6201092" y="44958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latin typeface="Segoe Condensed" pitchFamily="34" charset="0"/>
              </a:rPr>
              <a:t>$100K</a:t>
            </a:r>
            <a:endParaRPr lang="en-US" sz="2800" b="1" dirty="0">
              <a:gradFill>
                <a:gsLst>
                  <a:gs pos="0">
                    <a:srgbClr val="FFFFFF"/>
                  </a:gs>
                  <a:gs pos="100000">
                    <a:srgbClr val="FFFFFF"/>
                  </a:gs>
                </a:gsLst>
                <a:lin ang="3000000" scaled="0"/>
              </a:gradFill>
              <a:latin typeface="Segoe Condensed" pitchFamily="34" charset="0"/>
            </a:endParaRPr>
          </a:p>
        </p:txBody>
      </p:sp>
      <p:sp>
        <p:nvSpPr>
          <p:cNvPr id="46" name="Text Box 36"/>
          <p:cNvSpPr txBox="1">
            <a:spLocks noChangeArrowheads="1"/>
          </p:cNvSpPr>
          <p:nvPr/>
        </p:nvSpPr>
        <p:spPr bwMode="auto">
          <a:xfrm>
            <a:off x="4569875" y="5617514"/>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$38K</a:t>
            </a:r>
            <a:endParaRPr lang="en-US" sz="1400" b="1" i="1" dirty="0">
              <a:gradFill>
                <a:gsLst>
                  <a:gs pos="0">
                    <a:srgbClr val="000000"/>
                  </a:gs>
                  <a:gs pos="100000">
                    <a:srgbClr val="000000"/>
                  </a:gs>
                </a:gsLst>
                <a:lin ang="3000000" scaled="0"/>
              </a:gradFill>
              <a:latin typeface="+mn-lt"/>
            </a:endParaRPr>
          </a:p>
        </p:txBody>
      </p:sp>
      <p:sp>
        <p:nvSpPr>
          <p:cNvPr id="47" name="Text Box 36"/>
          <p:cNvSpPr txBox="1">
            <a:spLocks noChangeArrowheads="1"/>
          </p:cNvSpPr>
          <p:nvPr/>
        </p:nvSpPr>
        <p:spPr bwMode="auto">
          <a:xfrm>
            <a:off x="4548694" y="5271169"/>
            <a:ext cx="1186436" cy="507999"/>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$6K</a:t>
            </a:r>
          </a:p>
        </p:txBody>
      </p:sp>
      <p:sp>
        <p:nvSpPr>
          <p:cNvPr id="48" name="Text Box 36"/>
          <p:cNvSpPr txBox="1">
            <a:spLocks noChangeArrowheads="1"/>
          </p:cNvSpPr>
          <p:nvPr/>
        </p:nvSpPr>
        <p:spPr bwMode="auto">
          <a:xfrm>
            <a:off x="1734363" y="5593450"/>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a:gradFill>
                  <a:gsLst>
                    <a:gs pos="0">
                      <a:srgbClr val="000000"/>
                    </a:gs>
                    <a:gs pos="100000">
                      <a:srgbClr val="000000"/>
                    </a:gs>
                  </a:gsLst>
                  <a:lin ang="3000000" scaled="0"/>
                </a:gradFill>
                <a:latin typeface="+mn-lt"/>
              </a:rPr>
              <a:t>Oracle </a:t>
            </a:r>
            <a:r>
              <a:rPr lang="en-US" sz="1400" i="1" spc="-40" dirty="0" smtClean="0">
                <a:gradFill>
                  <a:gsLst>
                    <a:gs pos="0">
                      <a:srgbClr val="000000"/>
                    </a:gs>
                    <a:gs pos="100000">
                      <a:srgbClr val="000000"/>
                    </a:gs>
                  </a:gsLst>
                  <a:lin ang="3000000" scaled="0"/>
                </a:gradFill>
                <a:latin typeface="+mn-lt"/>
              </a:rPr>
              <a:t>11g</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$38K</a:t>
            </a:r>
            <a:endParaRPr lang="en-US" sz="1400" b="1" i="1" dirty="0">
              <a:gradFill>
                <a:gsLst>
                  <a:gs pos="0">
                    <a:srgbClr val="000000"/>
                  </a:gs>
                  <a:gs pos="100000">
                    <a:srgbClr val="000000"/>
                  </a:gs>
                </a:gsLst>
                <a:lin ang="3000000" scaled="0"/>
              </a:gradFill>
              <a:latin typeface="+mn-lt"/>
            </a:endParaRPr>
          </a:p>
        </p:txBody>
      </p:sp>
      <p:sp>
        <p:nvSpPr>
          <p:cNvPr id="49" name="Text Box 36"/>
          <p:cNvSpPr txBox="1">
            <a:spLocks noChangeArrowheads="1"/>
          </p:cNvSpPr>
          <p:nvPr/>
        </p:nvSpPr>
        <p:spPr bwMode="auto">
          <a:xfrm>
            <a:off x="1706832" y="5272670"/>
            <a:ext cx="1186436" cy="418266"/>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Manageability</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$6K</a:t>
            </a:r>
          </a:p>
        </p:txBody>
      </p:sp>
      <p:sp>
        <p:nvSpPr>
          <p:cNvPr id="50" name="TextBox 49"/>
          <p:cNvSpPr txBox="1"/>
          <p:nvPr/>
        </p:nvSpPr>
        <p:spPr>
          <a:xfrm>
            <a:off x="6553200" y="762000"/>
            <a:ext cx="2590800"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BUSINESS INTELLIGENCE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51"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2200" y="5105400"/>
            <a:ext cx="1264919" cy="727095"/>
          </a:xfrm>
          <a:prstGeom prst="rect">
            <a:avLst/>
          </a:prstGeom>
          <a:noFill/>
          <a:effectLst>
            <a:outerShdw blurRad="165100" algn="ctr" rotWithShape="0">
              <a:prstClr val="black">
                <a:alpha val="94000"/>
              </a:prstClr>
            </a:outerShdw>
          </a:effectLst>
        </p:spPr>
      </p:pic>
      <p:sp>
        <p:nvSpPr>
          <p:cNvPr id="44" name="Text Box 36"/>
          <p:cNvSpPr txBox="1">
            <a:spLocks noChangeArrowheads="1"/>
          </p:cNvSpPr>
          <p:nvPr/>
        </p:nvSpPr>
        <p:spPr bwMode="auto">
          <a:xfrm>
            <a:off x="6197600" y="5551170"/>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b="1" i="1" spc="-50" dirty="0" smtClean="0">
                <a:gradFill>
                  <a:gsLst>
                    <a:gs pos="0">
                      <a:srgbClr val="FFFFFF"/>
                    </a:gs>
                    <a:gs pos="100000">
                      <a:srgbClr val="FFFFFF"/>
                    </a:gs>
                  </a:gsLst>
                  <a:lin ang="3000000" scaled="0"/>
                </a:gradFill>
              </a:rPr>
              <a:t>$50K</a:t>
            </a:r>
            <a:endParaRPr lang="en-US" sz="1400" b="1" i="1" spc="-50" dirty="0">
              <a:gradFill>
                <a:gsLst>
                  <a:gs pos="0">
                    <a:srgbClr val="FFFFFF"/>
                  </a:gs>
                  <a:gs pos="100000">
                    <a:srgbClr val="FFFFFF"/>
                  </a:gs>
                </a:gsLst>
                <a:lin ang="3000000" scaled="0"/>
              </a:gradFill>
            </a:endParaRPr>
          </a:p>
        </p:txBody>
      </p:sp>
      <p:sp>
        <p:nvSpPr>
          <p:cNvPr id="52" name="Text Box 36"/>
          <p:cNvSpPr txBox="1">
            <a:spLocks noChangeArrowheads="1"/>
          </p:cNvSpPr>
          <p:nvPr/>
        </p:nvSpPr>
        <p:spPr bwMode="auto">
          <a:xfrm>
            <a:off x="6172200" y="5170170"/>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smtClean="0">
                <a:gradFill>
                  <a:gsLst>
                    <a:gs pos="0">
                      <a:srgbClr val="FFFFFF"/>
                    </a:gs>
                    <a:gs pos="100000">
                      <a:srgbClr val="FFFFFF"/>
                    </a:gs>
                  </a:gsLst>
                  <a:lin ang="3000000" scaled="0"/>
                </a:gradFill>
              </a:rPr>
              <a:t>Performance Point</a:t>
            </a:r>
          </a:p>
          <a:p>
            <a:pPr algn="ctr">
              <a:lnSpc>
                <a:spcPct val="70000"/>
              </a:lnSpc>
              <a:spcBef>
                <a:spcPts val="300"/>
              </a:spcBef>
              <a:defRPr/>
            </a:pPr>
            <a:r>
              <a:rPr lang="en-US" sz="1400" b="1" i="1" spc="-50" dirty="0" smtClean="0">
                <a:gradFill>
                  <a:gsLst>
                    <a:gs pos="0">
                      <a:srgbClr val="FFFFFF"/>
                    </a:gs>
                    <a:gs pos="100000">
                      <a:srgbClr val="FFFFFF"/>
                    </a:gs>
                  </a:gsLst>
                  <a:lin ang="3000000" scaled="0"/>
                </a:gradFill>
              </a:rPr>
              <a:t>$50K</a:t>
            </a:r>
            <a:endParaRPr lang="en-US" sz="1400" b="1" i="1" spc="-50" dirty="0">
              <a:gradFill>
                <a:gsLst>
                  <a:gs pos="0">
                    <a:srgbClr val="FFFFFF"/>
                  </a:gs>
                  <a:gs pos="100000">
                    <a:srgbClr val="FFFFFF"/>
                  </a:gs>
                </a:gsLst>
                <a:lin ang="3000000" scaled="0"/>
              </a:gradFill>
            </a:endParaRPr>
          </a:p>
        </p:txBody>
      </p:sp>
      <p:sp>
        <p:nvSpPr>
          <p:cNvPr id="53" name="TextBox 52"/>
          <p:cNvSpPr txBox="1"/>
          <p:nvPr/>
        </p:nvSpPr>
        <p:spPr>
          <a:xfrm>
            <a:off x="3810000" y="6474023"/>
            <a:ext cx="5029113" cy="307777"/>
          </a:xfrm>
          <a:prstGeom prst="rect">
            <a:avLst/>
          </a:prstGeom>
          <a:noFill/>
        </p:spPr>
        <p:txBody>
          <a:bodyPr wrap="square">
            <a:spAutoFit/>
          </a:bodyPr>
          <a:lstStyle/>
          <a:p>
            <a:pPr>
              <a:defRPr/>
            </a:pPr>
            <a:r>
              <a:rPr lang="en-US" sz="700" dirty="0">
                <a:gradFill>
                  <a:gsLst>
                    <a:gs pos="0">
                      <a:srgbClr val="FFFFFF"/>
                    </a:gs>
                    <a:gs pos="100000">
                      <a:srgbClr val="FFFFFF"/>
                    </a:gs>
                  </a:gsLst>
                  <a:lin ang="3000000" scaled="0"/>
                </a:gradFill>
                <a:latin typeface="+mn-lt"/>
              </a:rPr>
              <a:t>Note: 1. the price comparison is based on a server with 2 proc, 4 core </a:t>
            </a:r>
            <a:r>
              <a:rPr lang="en-US" sz="700" dirty="0" smtClean="0">
                <a:gradFill>
                  <a:gsLst>
                    <a:gs pos="0">
                      <a:srgbClr val="FFFFFF"/>
                    </a:gs>
                    <a:gs pos="100000">
                      <a:srgbClr val="FFFFFF"/>
                    </a:gs>
                  </a:gsLst>
                  <a:lin ang="3000000" scaled="0"/>
                </a:gradFill>
                <a:latin typeface="+mn-lt"/>
              </a:rPr>
              <a:t>; see slide notes for details; based on public prices</a:t>
            </a:r>
            <a:endParaRPr lang="en-US" sz="700" dirty="0">
              <a:gradFill>
                <a:gsLst>
                  <a:gs pos="0">
                    <a:srgbClr val="FFFFFF"/>
                  </a:gs>
                  <a:gs pos="100000">
                    <a:srgbClr val="FFFFFF"/>
                  </a:gs>
                </a:gsLst>
                <a:lin ang="3000000" scaled="0"/>
              </a:gradFill>
              <a:latin typeface="+mn-lt"/>
            </a:endParaRPr>
          </a:p>
          <a:p>
            <a:pPr>
              <a:defRPr/>
            </a:pPr>
            <a:r>
              <a:rPr lang="en-US" sz="700" dirty="0">
                <a:gradFill>
                  <a:gsLst>
                    <a:gs pos="0">
                      <a:srgbClr val="FFFFFF"/>
                    </a:gs>
                    <a:gs pos="100000">
                      <a:srgbClr val="FFFFFF"/>
                    </a:gs>
                  </a:gsLst>
                  <a:lin ang="3000000" scaled="0"/>
                </a:gradFill>
                <a:latin typeface="+mn-lt"/>
              </a:rPr>
              <a:t>          2. Comparison is between SQL Server 2008 Enterprise Edition and Oracle 11g  Enterprise Edition  </a:t>
            </a:r>
          </a:p>
        </p:txBody>
      </p:sp>
      <p:pic>
        <p:nvPicPr>
          <p:cNvPr id="54"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8229600" y="2590800"/>
            <a:ext cx="304800" cy="396550"/>
          </a:xfrm>
          <a:prstGeom prst="rect">
            <a:avLst/>
          </a:prstGeom>
          <a:noFill/>
        </p:spPr>
      </p:pic>
      <p:pic>
        <p:nvPicPr>
          <p:cNvPr id="55"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5300332" y="3973033"/>
            <a:ext cx="304800" cy="396550"/>
          </a:xfrm>
          <a:prstGeom prst="rect">
            <a:avLst/>
          </a:prstGeom>
          <a:noFill/>
        </p:spPr>
      </p:pic>
      <p:pic>
        <p:nvPicPr>
          <p:cNvPr id="56"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2404732" y="4136066"/>
            <a:ext cx="304800" cy="396550"/>
          </a:xfrm>
          <a:prstGeom prst="rect">
            <a:avLst/>
          </a:prstGeom>
          <a:noFill/>
        </p:spPr>
      </p:pic>
      <p:sp>
        <p:nvSpPr>
          <p:cNvPr id="57" name="Title 56"/>
          <p:cNvSpPr>
            <a:spLocks noGrp="1"/>
          </p:cNvSpPr>
          <p:nvPr>
            <p:ph type="title"/>
          </p:nvPr>
        </p:nvSpPr>
        <p:spPr>
          <a:xfrm>
            <a:off x="457200" y="320039"/>
            <a:ext cx="8515350" cy="914400"/>
          </a:xfrm>
        </p:spPr>
        <p:txBody>
          <a:bodyPr/>
          <a:lstStyle/>
          <a:p>
            <a:r>
              <a:rPr sz="3600" smtClean="0"/>
              <a:t>Even with an 80% discount,</a:t>
            </a:r>
            <a:br>
              <a:rPr sz="3600" smtClean="0"/>
            </a:br>
            <a:r>
              <a:rPr sz="3600" smtClean="0"/>
              <a:t>Oracle still more expensive</a:t>
            </a:r>
            <a:endParaRPr lang="en-US" sz="36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6043296" y="0"/>
            <a:ext cx="3099116" cy="68580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 name="Rectangle 4"/>
          <p:cNvSpPr/>
          <p:nvPr/>
        </p:nvSpPr>
        <p:spPr bwMode="auto">
          <a:xfrm>
            <a:off x="3161348" y="990600"/>
            <a:ext cx="2812732"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6" name="Rectangle 5"/>
          <p:cNvSpPr/>
          <p:nvPr/>
        </p:nvSpPr>
        <p:spPr bwMode="auto">
          <a:xfrm>
            <a:off x="0" y="990600"/>
            <a:ext cx="3088640" cy="5867400"/>
          </a:xfrm>
          <a:prstGeom prst="rect">
            <a:avLst/>
          </a:prstGeom>
          <a:gradFill flip="none" rotWithShape="1">
            <a:gsLst>
              <a:gs pos="0">
                <a:srgbClr val="000000">
                  <a:alpha val="0"/>
                </a:srgbClr>
              </a:gs>
              <a:gs pos="100000">
                <a:srgbClr val="000000">
                  <a:alpha val="54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7" name="Freeform 9"/>
          <p:cNvSpPr>
            <a:spLocks/>
          </p:cNvSpPr>
          <p:nvPr/>
        </p:nvSpPr>
        <p:spPr bwMode="ltGray">
          <a:xfrm>
            <a:off x="21773" y="5029200"/>
            <a:ext cx="10437812" cy="182880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0000">
                  <a:alpha val="49000"/>
                </a:srgbClr>
              </a:gs>
              <a:gs pos="100000">
                <a:srgbClr val="000000">
                  <a:alpha val="74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pic>
        <p:nvPicPr>
          <p:cNvPr id="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48932" y="5334000"/>
            <a:ext cx="1264919" cy="727095"/>
          </a:xfrm>
          <a:prstGeom prst="rect">
            <a:avLst/>
          </a:prstGeom>
          <a:noFill/>
          <a:effectLst>
            <a:outerShdw blurRad="165100" algn="ctr" rotWithShape="0">
              <a:prstClr val="black">
                <a:alpha val="94000"/>
              </a:prstClr>
            </a:outerShdw>
          </a:effectLst>
        </p:spPr>
      </p:pic>
      <p:sp>
        <p:nvSpPr>
          <p:cNvPr id="11" name="TextBox 10"/>
          <p:cNvSpPr txBox="1"/>
          <p:nvPr/>
        </p:nvSpPr>
        <p:spPr>
          <a:xfrm>
            <a:off x="227012" y="1524000"/>
            <a:ext cx="2819400"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DATA WAREHOUSING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2" name="Picture 22" descr="Microsoft Logo wht shadow"/>
          <p:cNvPicPr>
            <a:picLocks noChangeAspect="1" noChangeArrowheads="1"/>
          </p:cNvPicPr>
          <p:nvPr/>
        </p:nvPicPr>
        <p:blipFill>
          <a:blip r:embed="rId4"/>
          <a:stretch>
            <a:fillRect/>
          </a:stretch>
        </p:blipFill>
        <p:spPr bwMode="invGray">
          <a:xfrm>
            <a:off x="337785" y="6156703"/>
            <a:ext cx="1097638" cy="202881"/>
          </a:xfrm>
          <a:prstGeom prst="rect">
            <a:avLst/>
          </a:prstGeom>
          <a:noFill/>
          <a:ln>
            <a:noFill/>
          </a:ln>
        </p:spPr>
      </p:pic>
      <p:pic>
        <p:nvPicPr>
          <p:cNvPr id="13" name="Picture 25" descr="ORACLE"/>
          <p:cNvPicPr>
            <a:picLocks noChangeAspect="1" noChangeArrowheads="1"/>
          </p:cNvPicPr>
          <p:nvPr/>
        </p:nvPicPr>
        <p:blipFill>
          <a:blip r:embed="rId5">
            <a:lum bright="100000"/>
          </a:blip>
          <a:stretch>
            <a:fillRect/>
          </a:stretch>
        </p:blipFill>
        <p:spPr bwMode="invGray">
          <a:xfrm>
            <a:off x="1741165" y="6191543"/>
            <a:ext cx="1055422" cy="136184"/>
          </a:xfrm>
          <a:prstGeom prst="rect">
            <a:avLst/>
          </a:prstGeom>
          <a:noFill/>
          <a:ln>
            <a:noFill/>
          </a:ln>
        </p:spPr>
      </p:pic>
      <p:sp>
        <p:nvSpPr>
          <p:cNvPr id="14" name="TextBox 13"/>
          <p:cNvSpPr txBox="1"/>
          <p:nvPr/>
        </p:nvSpPr>
        <p:spPr>
          <a:xfrm>
            <a:off x="379412"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latin typeface="Segoe Condensed" pitchFamily="34" charset="0"/>
              </a:rPr>
              <a:t>$88K</a:t>
            </a:r>
            <a:endParaRPr lang="en-US" sz="2800" b="1" dirty="0">
              <a:gradFill>
                <a:gsLst>
                  <a:gs pos="0">
                    <a:srgbClr val="FFFFFF"/>
                  </a:gs>
                  <a:gs pos="100000">
                    <a:srgbClr val="FFFFFF"/>
                  </a:gs>
                </a:gsLst>
                <a:lin ang="3000000" scaled="0"/>
              </a:gradFill>
              <a:latin typeface="Segoe Condensed" pitchFamily="34" charset="0"/>
            </a:endParaRPr>
          </a:p>
        </p:txBody>
      </p:sp>
      <p:pic>
        <p:nvPicPr>
          <p:cNvPr id="15" name="Picture 2" descr="C:\Users\maryfj\Documents\Projects\2008\07-08 WPC\Speaker Art\Turner\Bryce Bar chart\SQL chart v7-Data Warehousing\SQL Chart v7 Data Warehousing both.png"/>
          <p:cNvPicPr>
            <a:picLocks noChangeAspect="1" noChangeArrowheads="1"/>
          </p:cNvPicPr>
          <p:nvPr/>
        </p:nvPicPr>
        <p:blipFill>
          <a:blip r:embed="rId3"/>
          <a:srcRect l="53018"/>
          <a:stretch>
            <a:fillRect/>
          </a:stretch>
        </p:blipFill>
        <p:spPr bwMode="ltGray">
          <a:xfrm>
            <a:off x="1556557" y="4191000"/>
            <a:ext cx="1390984" cy="1870095"/>
          </a:xfrm>
          <a:prstGeom prst="rect">
            <a:avLst/>
          </a:prstGeom>
          <a:noFill/>
          <a:effectLst>
            <a:outerShdw blurRad="165100" algn="ctr" rotWithShape="0">
              <a:prstClr val="black">
                <a:alpha val="94000"/>
              </a:prstClr>
            </a:outerShdw>
          </a:effectLst>
        </p:spPr>
      </p:pic>
      <p:pic>
        <p:nvPicPr>
          <p:cNvPr id="16" name="Picture 3" descr="C:\Users\maryfj\Documents\Projects\2008\07-08 WPC\Speaker Art\Turner\Bryce Bar chart\SQL Chart v7 - BI\SQL Chart v7 BI both.png"/>
          <p:cNvPicPr>
            <a:picLocks noChangeAspect="1" noChangeArrowheads="1"/>
          </p:cNvPicPr>
          <p:nvPr/>
        </p:nvPicPr>
        <p:blipFill>
          <a:blip r:embed="rId6"/>
          <a:srcRect l="48273"/>
          <a:stretch>
            <a:fillRect/>
          </a:stretch>
        </p:blipFill>
        <p:spPr bwMode="ltGray">
          <a:xfrm>
            <a:off x="7256144" y="0"/>
            <a:ext cx="1600200" cy="6061095"/>
          </a:xfrm>
          <a:prstGeom prst="rect">
            <a:avLst/>
          </a:prstGeom>
          <a:noFill/>
          <a:effectLst>
            <a:outerShdw blurRad="165100" algn="ctr" rotWithShape="0">
              <a:prstClr val="black">
                <a:alpha val="94000"/>
              </a:prstClr>
            </a:outerShdw>
          </a:effectLst>
        </p:spPr>
      </p:pic>
      <p:pic>
        <p:nvPicPr>
          <p:cNvPr id="17" name="Picture 4" descr="C:\Users\maryfj\Documents\Projects\2008\07-08 WPC\Speaker Art\Turner\Bryce Bar chart\SQL Chart v7 - OLTP\SQL Chart v7 OLTP both.png"/>
          <p:cNvPicPr>
            <a:picLocks noChangeAspect="1" noChangeArrowheads="1"/>
          </p:cNvPicPr>
          <p:nvPr/>
        </p:nvPicPr>
        <p:blipFill>
          <a:blip r:embed="rId7"/>
          <a:srcRect l="54048"/>
          <a:stretch>
            <a:fillRect/>
          </a:stretch>
        </p:blipFill>
        <p:spPr bwMode="ltGray">
          <a:xfrm>
            <a:off x="4431664" y="4091877"/>
            <a:ext cx="1360505" cy="1969218"/>
          </a:xfrm>
          <a:prstGeom prst="rect">
            <a:avLst/>
          </a:prstGeom>
          <a:noFill/>
          <a:effectLst>
            <a:outerShdw blurRad="165100" algn="ctr" rotWithShape="0">
              <a:prstClr val="black">
                <a:alpha val="94000"/>
              </a:prstClr>
            </a:outerShdw>
          </a:effectLst>
        </p:spPr>
      </p:pic>
      <p:sp>
        <p:nvSpPr>
          <p:cNvPr id="18" name="TextBox 17"/>
          <p:cNvSpPr txBox="1"/>
          <p:nvPr/>
        </p:nvSpPr>
        <p:spPr>
          <a:xfrm>
            <a:off x="3656012" y="1524000"/>
            <a:ext cx="1524000" cy="627864"/>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OLTP</a:t>
            </a:r>
            <a:r>
              <a:rPr lang="en-US" sz="2400" dirty="0" smtClean="0">
                <a:gradFill>
                  <a:gsLst>
                    <a:gs pos="0">
                      <a:srgbClr val="FFFFFF"/>
                    </a:gs>
                    <a:gs pos="100000">
                      <a:srgbClr val="FFFFFF"/>
                    </a:gs>
                  </a:gsLst>
                  <a:lin ang="3000000" scaled="0"/>
                </a:gradFill>
                <a:latin typeface="Segoe Condensed" pitchFamily="34" charset="0"/>
              </a:rPr>
              <a:t/>
            </a:r>
            <a:br>
              <a:rPr lang="en-US" sz="2400" dirty="0" smtClean="0">
                <a:gradFill>
                  <a:gsLst>
                    <a:gs pos="0">
                      <a:srgbClr val="FFFFFF"/>
                    </a:gs>
                    <a:gs pos="100000">
                      <a:srgbClr val="FFFFFF"/>
                    </a:gs>
                  </a:gsLst>
                  <a:lin ang="3000000" scaled="0"/>
                </a:gradFill>
                <a:latin typeface="Segoe Condensed" pitchFamily="34" charset="0"/>
              </a:rPr>
            </a:b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pic>
        <p:nvPicPr>
          <p:cNvPr id="19" name="Picture 22" descr="Microsoft Logo wht shadow"/>
          <p:cNvPicPr>
            <a:picLocks noChangeAspect="1" noChangeArrowheads="1"/>
          </p:cNvPicPr>
          <p:nvPr/>
        </p:nvPicPr>
        <p:blipFill>
          <a:blip r:embed="rId4"/>
          <a:stretch>
            <a:fillRect/>
          </a:stretch>
        </p:blipFill>
        <p:spPr bwMode="invGray">
          <a:xfrm>
            <a:off x="3261360" y="6156703"/>
            <a:ext cx="1097638" cy="202881"/>
          </a:xfrm>
          <a:prstGeom prst="rect">
            <a:avLst/>
          </a:prstGeom>
          <a:noFill/>
          <a:ln>
            <a:noFill/>
          </a:ln>
        </p:spPr>
      </p:pic>
      <p:pic>
        <p:nvPicPr>
          <p:cNvPr id="20" name="Picture 25" descr="ORACLE"/>
          <p:cNvPicPr>
            <a:picLocks noChangeAspect="1" noChangeArrowheads="1"/>
          </p:cNvPicPr>
          <p:nvPr/>
        </p:nvPicPr>
        <p:blipFill>
          <a:blip r:embed="rId5">
            <a:lum bright="100000"/>
          </a:blip>
          <a:stretch>
            <a:fillRect/>
          </a:stretch>
        </p:blipFill>
        <p:spPr bwMode="invGray">
          <a:xfrm>
            <a:off x="4572140" y="6191543"/>
            <a:ext cx="1055422" cy="136184"/>
          </a:xfrm>
          <a:prstGeom prst="rect">
            <a:avLst/>
          </a:prstGeom>
          <a:noFill/>
          <a:ln>
            <a:noFill/>
          </a:ln>
        </p:spPr>
      </p:pic>
      <p:pic>
        <p:nvPicPr>
          <p:cNvPr id="21" name="Picture 25" descr="ORACLE"/>
          <p:cNvPicPr>
            <a:picLocks noChangeAspect="1" noChangeArrowheads="1"/>
          </p:cNvPicPr>
          <p:nvPr/>
        </p:nvPicPr>
        <p:blipFill>
          <a:blip r:embed="rId5">
            <a:lum bright="100000"/>
          </a:blip>
          <a:stretch>
            <a:fillRect/>
          </a:stretch>
        </p:blipFill>
        <p:spPr bwMode="invGray">
          <a:xfrm>
            <a:off x="7553590" y="6191543"/>
            <a:ext cx="1055422" cy="136184"/>
          </a:xfrm>
          <a:prstGeom prst="rect">
            <a:avLst/>
          </a:prstGeom>
          <a:noFill/>
          <a:ln>
            <a:noFill/>
          </a:ln>
        </p:spPr>
      </p:pic>
      <p:sp>
        <p:nvSpPr>
          <p:cNvPr id="22" name="Text Box 36"/>
          <p:cNvSpPr txBox="1">
            <a:spLocks noChangeArrowheads="1"/>
          </p:cNvSpPr>
          <p:nvPr/>
        </p:nvSpPr>
        <p:spPr bwMode="auto">
          <a:xfrm>
            <a:off x="37481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 + $37.5K SA</a:t>
            </a:r>
          </a:p>
        </p:txBody>
      </p:sp>
      <p:sp>
        <p:nvSpPr>
          <p:cNvPr id="23" name="TextBox 22"/>
          <p:cNvSpPr txBox="1"/>
          <p:nvPr/>
        </p:nvSpPr>
        <p:spPr>
          <a:xfrm>
            <a:off x="1688104" y="3352800"/>
            <a:ext cx="1127890" cy="707886"/>
          </a:xfrm>
          <a:prstGeom prst="rect">
            <a:avLst/>
          </a:prstGeom>
          <a:noFill/>
        </p:spPr>
        <p:txBody>
          <a:bodyPr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$423K</a:t>
            </a:r>
            <a:b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br>
            <a:r>
              <a:rPr lang="en-US" b="1" dirty="0" smtClean="0">
                <a:solidFill>
                  <a:schemeClr val="bg1"/>
                </a:solidFill>
                <a:effectLst>
                  <a:outerShdw blurRad="38100" dist="38100" dir="2700000" algn="tl">
                    <a:srgbClr val="000000">
                      <a:alpha val="43137"/>
                    </a:srgbClr>
                  </a:outerShdw>
                </a:effectLst>
                <a:latin typeface="Segoe Condensed" pitchFamily="34" charset="0"/>
              </a:rPr>
              <a:t>5x</a:t>
            </a:r>
            <a:endParaRPr lang="en-US" sz="1600" b="1" dirty="0">
              <a:solidFill>
                <a:schemeClr val="bg1"/>
              </a:solidFill>
              <a:effectLst>
                <a:outerShdw blurRad="38100" dist="38100" dir="2700000" algn="tl">
                  <a:srgbClr val="000000">
                    <a:alpha val="43137"/>
                  </a:srgbClr>
                </a:outerShdw>
              </a:effectLst>
              <a:latin typeface="Segoe Condensed" pitchFamily="34" charset="0"/>
            </a:endParaRPr>
          </a:p>
        </p:txBody>
      </p:sp>
      <p:sp>
        <p:nvSpPr>
          <p:cNvPr id="24" name="TextBox 23"/>
          <p:cNvSpPr txBox="1"/>
          <p:nvPr/>
        </p:nvSpPr>
        <p:spPr>
          <a:xfrm>
            <a:off x="4495800" y="3200400"/>
            <a:ext cx="1127890" cy="707886"/>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$454K</a:t>
            </a:r>
          </a:p>
          <a:p>
            <a:pPr algn="ctr">
              <a:defRPr/>
            </a:pPr>
            <a:r>
              <a:rPr lang="en-US"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5x</a:t>
            </a:r>
          </a:p>
        </p:txBody>
      </p:sp>
      <p:sp>
        <p:nvSpPr>
          <p:cNvPr id="25" name="TextBox 24"/>
          <p:cNvSpPr txBox="1"/>
          <p:nvPr/>
        </p:nvSpPr>
        <p:spPr>
          <a:xfrm>
            <a:off x="7056436" y="102513"/>
            <a:ext cx="1999616" cy="738664"/>
          </a:xfrm>
          <a:prstGeom prst="rect">
            <a:avLst/>
          </a:prstGeom>
          <a:noFill/>
          <a:ln w="12700" algn="ctr">
            <a:noFill/>
            <a:miter lim="800000"/>
            <a:headEnd/>
            <a:tailEnd/>
          </a:ln>
          <a:effectLst/>
        </p:spPr>
        <p:txBody>
          <a:bodyPr wrap="square" lIns="0" tIns="0" rIns="0" bIns="0">
            <a:spAutoFit/>
          </a:bodyPr>
          <a:lstStyle/>
          <a:p>
            <a:pPr algn="ctr">
              <a:defRPr/>
            </a:pPr>
            <a:r>
              <a:rPr lang="en-US" sz="28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$1,361K</a:t>
            </a:r>
          </a:p>
          <a:p>
            <a:pPr algn="ctr">
              <a:defRPr/>
            </a:pPr>
            <a:r>
              <a:rPr lang="en-US" sz="2000" b="1" dirty="0" smtClean="0">
                <a:gradFill>
                  <a:gsLst>
                    <a:gs pos="0">
                      <a:srgbClr val="FFFFFF"/>
                    </a:gs>
                    <a:gs pos="100000">
                      <a:srgbClr val="FFFFFF"/>
                    </a:gs>
                  </a:gsLst>
                  <a:lin ang="3000000" scaled="0"/>
                </a:gradFill>
                <a:effectLst>
                  <a:outerShdw blurRad="38100" dist="38100" dir="2700000" algn="tl">
                    <a:srgbClr val="000000">
                      <a:alpha val="43137"/>
                    </a:srgbClr>
                  </a:outerShdw>
                </a:effectLst>
                <a:latin typeface="Segoe Condensed" pitchFamily="34" charset="0"/>
              </a:rPr>
              <a:t>8x</a:t>
            </a:r>
          </a:p>
        </p:txBody>
      </p:sp>
      <p:sp>
        <p:nvSpPr>
          <p:cNvPr id="26" name="Text Box 36"/>
          <p:cNvSpPr txBox="1">
            <a:spLocks noChangeArrowheads="1"/>
          </p:cNvSpPr>
          <p:nvPr/>
        </p:nvSpPr>
        <p:spPr bwMode="auto">
          <a:xfrm>
            <a:off x="1687512" y="4616603"/>
            <a:ext cx="1225076" cy="478468"/>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Year 2</a:t>
            </a:r>
            <a:br>
              <a:rPr lang="en-US" sz="1200" i="1" spc="-40" dirty="0" smtClean="0">
                <a:gradFill>
                  <a:gsLst>
                    <a:gs pos="0">
                      <a:srgbClr val="000000"/>
                    </a:gs>
                    <a:gs pos="100000">
                      <a:srgbClr val="000000"/>
                    </a:gs>
                  </a:gsLst>
                  <a:lin ang="3000000" scaled="0"/>
                </a:gradFill>
              </a:rPr>
            </a:br>
            <a:r>
              <a:rPr lang="en-US" sz="1200" b="1" i="1" dirty="0" smtClean="0">
                <a:gradFill>
                  <a:gsLst>
                    <a:gs pos="0">
                      <a:srgbClr val="000000"/>
                    </a:gs>
                    <a:gs pos="100000">
                      <a:srgbClr val="000000"/>
                    </a:gs>
                  </a:gsLst>
                  <a:lin ang="3000000" scaled="0"/>
                </a:gradFill>
              </a:rPr>
              <a:t>$108K</a:t>
            </a:r>
          </a:p>
        </p:txBody>
      </p:sp>
      <p:sp>
        <p:nvSpPr>
          <p:cNvPr id="27" name="Text Box 36"/>
          <p:cNvSpPr txBox="1">
            <a:spLocks noChangeArrowheads="1"/>
          </p:cNvSpPr>
          <p:nvPr/>
        </p:nvSpPr>
        <p:spPr bwMode="auto">
          <a:xfrm>
            <a:off x="1687452" y="4216400"/>
            <a:ext cx="1225196" cy="381703"/>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200" i="1" spc="-40" dirty="0" smtClean="0">
                <a:gradFill>
                  <a:gsLst>
                    <a:gs pos="0">
                      <a:srgbClr val="000000"/>
                    </a:gs>
                    <a:gs pos="100000">
                      <a:srgbClr val="000000"/>
                    </a:gs>
                  </a:gsLst>
                  <a:lin ang="3000000" scaled="0"/>
                </a:gradFill>
              </a:rPr>
              <a:t>Year 3</a:t>
            </a:r>
          </a:p>
          <a:p>
            <a:pPr algn="ctr">
              <a:lnSpc>
                <a:spcPct val="73000"/>
              </a:lnSpc>
              <a:spcBef>
                <a:spcPts val="200"/>
              </a:spcBef>
              <a:defRPr/>
            </a:pPr>
            <a:r>
              <a:rPr lang="en-US" sz="1200" b="1" i="1" dirty="0" smtClean="0">
                <a:gradFill>
                  <a:gsLst>
                    <a:gs pos="0">
                      <a:srgbClr val="000000"/>
                    </a:gs>
                    <a:gs pos="100000">
                      <a:srgbClr val="000000"/>
                    </a:gs>
                  </a:gsLst>
                  <a:lin ang="3000000" scaled="0"/>
                </a:gradFill>
              </a:rPr>
              <a:t>$108K</a:t>
            </a:r>
          </a:p>
        </p:txBody>
      </p:sp>
      <p:sp>
        <p:nvSpPr>
          <p:cNvPr id="28" name="Text Box 36"/>
          <p:cNvSpPr txBox="1">
            <a:spLocks noChangeArrowheads="1"/>
          </p:cNvSpPr>
          <p:nvPr/>
        </p:nvSpPr>
        <p:spPr bwMode="auto">
          <a:xfrm>
            <a:off x="7521037"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smtClean="0">
                <a:gradFill>
                  <a:gsLst>
                    <a:gs pos="0">
                      <a:srgbClr val="000000"/>
                    </a:gs>
                    <a:gs pos="100000">
                      <a:srgbClr val="000000"/>
                    </a:gs>
                  </a:gsLst>
                  <a:lin ang="3000000" scaled="0"/>
                </a:gradFill>
                <a:latin typeface="+mn-lt"/>
              </a:rPr>
              <a:t>80% discount</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$317K</a:t>
            </a:r>
            <a:endParaRPr lang="en-US" sz="1400" b="1" i="1" dirty="0">
              <a:gradFill>
                <a:gsLst>
                  <a:gs pos="0">
                    <a:srgbClr val="000000"/>
                  </a:gs>
                  <a:gs pos="100000">
                    <a:srgbClr val="000000"/>
                  </a:gs>
                </a:gsLst>
                <a:lin ang="3000000" scaled="0"/>
              </a:gradFill>
              <a:latin typeface="+mn-lt"/>
            </a:endParaRPr>
          </a:p>
        </p:txBody>
      </p:sp>
      <p:sp>
        <p:nvSpPr>
          <p:cNvPr id="29" name="Text Box 36"/>
          <p:cNvSpPr txBox="1">
            <a:spLocks noChangeArrowheads="1"/>
          </p:cNvSpPr>
          <p:nvPr/>
        </p:nvSpPr>
        <p:spPr bwMode="auto">
          <a:xfrm>
            <a:off x="7501064" y="4038600"/>
            <a:ext cx="1188720" cy="463461"/>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Year 1</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$348K</a:t>
            </a:r>
          </a:p>
        </p:txBody>
      </p:sp>
      <p:sp>
        <p:nvSpPr>
          <p:cNvPr id="30" name="Text Box 36"/>
          <p:cNvSpPr txBox="1">
            <a:spLocks noChangeArrowheads="1"/>
          </p:cNvSpPr>
          <p:nvPr/>
        </p:nvSpPr>
        <p:spPr bwMode="auto">
          <a:xfrm>
            <a:off x="4527550" y="4572000"/>
            <a:ext cx="1238250" cy="404235"/>
          </a:xfrm>
          <a:prstGeom prst="ellipse">
            <a:avLst/>
          </a:prstGeom>
          <a:solidFill>
            <a:srgbClr val="FFFFFF">
              <a:alpha val="20000"/>
            </a:srgbClr>
          </a:solidFill>
          <a:ln w="12700" algn="ctr">
            <a:noFill/>
            <a:miter lim="800000"/>
            <a:headEnd/>
            <a:tailEnd/>
          </a:ln>
          <a:effectLst/>
        </p:spPr>
        <p:txBody>
          <a:bodyPr wrap="none" lIns="0" tIns="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Year 2</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$116K</a:t>
            </a:r>
          </a:p>
        </p:txBody>
      </p:sp>
      <p:sp>
        <p:nvSpPr>
          <p:cNvPr id="31" name="Text Box 36"/>
          <p:cNvSpPr txBox="1">
            <a:spLocks noChangeArrowheads="1"/>
          </p:cNvSpPr>
          <p:nvPr/>
        </p:nvSpPr>
        <p:spPr bwMode="auto">
          <a:xfrm>
            <a:off x="4532312" y="4112260"/>
            <a:ext cx="1234440" cy="38989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200"/>
              </a:spcBef>
              <a:defRPr/>
            </a:pPr>
            <a:r>
              <a:rPr lang="en-US" sz="1200" i="1" spc="-40" dirty="0" smtClean="0">
                <a:gradFill>
                  <a:gsLst>
                    <a:gs pos="0">
                      <a:srgbClr val="000000"/>
                    </a:gs>
                    <a:gs pos="100000">
                      <a:srgbClr val="000000"/>
                    </a:gs>
                  </a:gsLst>
                  <a:lin ang="3000000" scaled="0"/>
                </a:gradFill>
              </a:rPr>
              <a:t>Year 3</a:t>
            </a:r>
          </a:p>
          <a:p>
            <a:pPr algn="ctr">
              <a:lnSpc>
                <a:spcPct val="70000"/>
              </a:lnSpc>
              <a:spcBef>
                <a:spcPts val="200"/>
              </a:spcBef>
              <a:defRPr/>
            </a:pPr>
            <a:r>
              <a:rPr lang="en-US" sz="1200" b="1" i="1" dirty="0" smtClean="0">
                <a:gradFill>
                  <a:gsLst>
                    <a:gs pos="0">
                      <a:srgbClr val="000000"/>
                    </a:gs>
                    <a:gs pos="100000">
                      <a:srgbClr val="000000"/>
                    </a:gs>
                  </a:gsLst>
                  <a:lin ang="3000000" scaled="0"/>
                </a:gradFill>
              </a:rPr>
              <a:t>$116K</a:t>
            </a:r>
          </a:p>
        </p:txBody>
      </p:sp>
      <p:sp>
        <p:nvSpPr>
          <p:cNvPr id="32" name="Text Box 36"/>
          <p:cNvSpPr txBox="1">
            <a:spLocks noChangeArrowheads="1"/>
          </p:cNvSpPr>
          <p:nvPr/>
        </p:nvSpPr>
        <p:spPr bwMode="auto">
          <a:xfrm>
            <a:off x="7359650" y="914400"/>
            <a:ext cx="1460500" cy="6096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0000"/>
              </a:lnSpc>
              <a:spcBef>
                <a:spcPts val="300"/>
              </a:spcBef>
              <a:defRPr/>
            </a:pPr>
            <a:r>
              <a:rPr lang="en-US" sz="1400" i="1" spc="-40" dirty="0" smtClean="0">
                <a:gradFill>
                  <a:gsLst>
                    <a:gs pos="0">
                      <a:srgbClr val="000000"/>
                    </a:gs>
                    <a:gs pos="100000">
                      <a:srgbClr val="000000"/>
                    </a:gs>
                  </a:gsLst>
                  <a:lin ang="3000000" scaled="0"/>
                </a:gradFill>
              </a:rPr>
              <a:t>Year 3</a:t>
            </a:r>
          </a:p>
          <a:p>
            <a:pPr algn="ctr">
              <a:lnSpc>
                <a:spcPct val="70000"/>
              </a:lnSpc>
              <a:spcBef>
                <a:spcPts val="300"/>
              </a:spcBef>
              <a:defRPr/>
            </a:pPr>
            <a:r>
              <a:rPr lang="en-US" sz="1400" b="1" i="1" dirty="0" smtClean="0">
                <a:gradFill>
                  <a:gsLst>
                    <a:gs pos="0">
                      <a:srgbClr val="000000"/>
                    </a:gs>
                    <a:gs pos="100000">
                      <a:srgbClr val="000000"/>
                    </a:gs>
                  </a:gsLst>
                  <a:lin ang="3000000" scaled="0"/>
                </a:gradFill>
              </a:rPr>
              <a:t>$348K</a:t>
            </a:r>
          </a:p>
        </p:txBody>
      </p:sp>
      <p:pic>
        <p:nvPicPr>
          <p:cNvPr id="38"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3261360" y="5334000"/>
            <a:ext cx="1264919" cy="727095"/>
          </a:xfrm>
          <a:prstGeom prst="rect">
            <a:avLst/>
          </a:prstGeom>
          <a:noFill/>
          <a:effectLst>
            <a:outerShdw blurRad="165100" algn="ctr" rotWithShape="0">
              <a:prstClr val="black">
                <a:alpha val="94000"/>
              </a:prstClr>
            </a:outerShdw>
          </a:effectLst>
        </p:spPr>
      </p:pic>
      <p:sp>
        <p:nvSpPr>
          <p:cNvPr id="39" name="TextBox 38"/>
          <p:cNvSpPr txBox="1"/>
          <p:nvPr/>
        </p:nvSpPr>
        <p:spPr>
          <a:xfrm>
            <a:off x="3291840" y="50292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latin typeface="Segoe Condensed" pitchFamily="34" charset="0"/>
              </a:rPr>
              <a:t>$88K</a:t>
            </a:r>
            <a:endParaRPr lang="en-US" sz="2800" b="1" dirty="0">
              <a:gradFill>
                <a:gsLst>
                  <a:gs pos="0">
                    <a:srgbClr val="FFFFFF"/>
                  </a:gs>
                  <a:gs pos="100000">
                    <a:srgbClr val="FFFFFF"/>
                  </a:gs>
                </a:gsLst>
                <a:lin ang="3000000" scaled="0"/>
              </a:gradFill>
              <a:latin typeface="Segoe Condensed" pitchFamily="34" charset="0"/>
            </a:endParaRPr>
          </a:p>
        </p:txBody>
      </p:sp>
      <p:sp>
        <p:nvSpPr>
          <p:cNvPr id="40" name="Text Box 36"/>
          <p:cNvSpPr txBox="1">
            <a:spLocks noChangeArrowheads="1"/>
          </p:cNvSpPr>
          <p:nvPr/>
        </p:nvSpPr>
        <p:spPr bwMode="auto">
          <a:xfrm>
            <a:off x="3294729" y="5445760"/>
            <a:ext cx="1170432" cy="466344"/>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90" dirty="0" smtClean="0">
                <a:gradFill>
                  <a:gsLst>
                    <a:gs pos="0">
                      <a:srgbClr val="FFFFFF"/>
                    </a:gs>
                    <a:gs pos="100000">
                      <a:srgbClr val="FFFFFF"/>
                    </a:gs>
                  </a:gsLst>
                  <a:lin ang="3000000" scaled="0"/>
                </a:gradFill>
              </a:rPr>
              <a:t>$50K + $37.5K SA</a:t>
            </a:r>
            <a:endParaRPr lang="en-US" sz="1400" i="1" spc="-90" dirty="0">
              <a:gradFill>
                <a:gsLst>
                  <a:gs pos="0">
                    <a:srgbClr val="FFFFFF"/>
                  </a:gs>
                  <a:gs pos="100000">
                    <a:srgbClr val="FFFFFF"/>
                  </a:gs>
                </a:gsLst>
                <a:lin ang="3000000" scaled="0"/>
              </a:gradFill>
            </a:endParaRPr>
          </a:p>
        </p:txBody>
      </p:sp>
      <p:pic>
        <p:nvPicPr>
          <p:cNvPr id="41" name="Picture 22" descr="Microsoft Logo wht shadow"/>
          <p:cNvPicPr>
            <a:picLocks noChangeAspect="1" noChangeArrowheads="1"/>
          </p:cNvPicPr>
          <p:nvPr/>
        </p:nvPicPr>
        <p:blipFill>
          <a:blip r:embed="rId4"/>
          <a:stretch>
            <a:fillRect/>
          </a:stretch>
        </p:blipFill>
        <p:spPr bwMode="invGray">
          <a:xfrm>
            <a:off x="6170612" y="6156703"/>
            <a:ext cx="1097638" cy="202881"/>
          </a:xfrm>
          <a:prstGeom prst="rect">
            <a:avLst/>
          </a:prstGeom>
          <a:noFill/>
          <a:ln>
            <a:noFill/>
          </a:ln>
        </p:spPr>
      </p:pic>
      <p:pic>
        <p:nvPicPr>
          <p:cNvPr id="42"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0612" y="5334000"/>
            <a:ext cx="1264919" cy="727095"/>
          </a:xfrm>
          <a:prstGeom prst="rect">
            <a:avLst/>
          </a:prstGeom>
          <a:noFill/>
          <a:effectLst>
            <a:outerShdw blurRad="165100" algn="ctr" rotWithShape="0">
              <a:prstClr val="black">
                <a:alpha val="94000"/>
              </a:prstClr>
            </a:outerShdw>
          </a:effectLst>
        </p:spPr>
      </p:pic>
      <p:sp>
        <p:nvSpPr>
          <p:cNvPr id="43" name="TextBox 42"/>
          <p:cNvSpPr txBox="1"/>
          <p:nvPr/>
        </p:nvSpPr>
        <p:spPr>
          <a:xfrm>
            <a:off x="6248400" y="4495800"/>
            <a:ext cx="1127890" cy="430887"/>
          </a:xfrm>
          <a:prstGeom prst="rect">
            <a:avLst/>
          </a:prstGeom>
          <a:noFill/>
          <a:ln w="12700" algn="ctr">
            <a:noFill/>
            <a:miter lim="800000"/>
            <a:headEnd/>
            <a:tailEnd/>
          </a:ln>
          <a:effectLst/>
        </p:spPr>
        <p:txBody>
          <a:bodyPr lIns="0" tIns="0" rIns="0" bIns="0">
            <a:spAutoFit/>
          </a:bodyPr>
          <a:lstStyle/>
          <a:p>
            <a:pPr algn="ctr">
              <a:defRPr/>
            </a:pPr>
            <a:r>
              <a:rPr lang="en-US" sz="2800" b="1" dirty="0" smtClean="0">
                <a:gradFill>
                  <a:gsLst>
                    <a:gs pos="0">
                      <a:srgbClr val="FFFFFF"/>
                    </a:gs>
                    <a:gs pos="100000">
                      <a:srgbClr val="FFFFFF"/>
                    </a:gs>
                  </a:gsLst>
                  <a:lin ang="3000000" scaled="0"/>
                </a:gradFill>
                <a:latin typeface="Segoe Condensed" pitchFamily="34" charset="0"/>
              </a:rPr>
              <a:t>$175K</a:t>
            </a:r>
            <a:endParaRPr lang="en-US" sz="2800" b="1" dirty="0">
              <a:gradFill>
                <a:gsLst>
                  <a:gs pos="0">
                    <a:srgbClr val="FFFFFF"/>
                  </a:gs>
                  <a:gs pos="100000">
                    <a:srgbClr val="FFFFFF"/>
                  </a:gs>
                </a:gsLst>
                <a:lin ang="3000000" scaled="0"/>
              </a:gradFill>
              <a:latin typeface="Segoe Condensed" pitchFamily="34" charset="0"/>
            </a:endParaRPr>
          </a:p>
        </p:txBody>
      </p:sp>
      <p:sp>
        <p:nvSpPr>
          <p:cNvPr id="46" name="Text Box 36"/>
          <p:cNvSpPr txBox="1">
            <a:spLocks noChangeArrowheads="1"/>
          </p:cNvSpPr>
          <p:nvPr/>
        </p:nvSpPr>
        <p:spPr bwMode="auto">
          <a:xfrm>
            <a:off x="4569875"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smtClean="0">
                <a:gradFill>
                  <a:gsLst>
                    <a:gs pos="0">
                      <a:srgbClr val="000000"/>
                    </a:gs>
                    <a:gs pos="100000">
                      <a:srgbClr val="000000"/>
                    </a:gs>
                  </a:gsLst>
                  <a:lin ang="3000000" scaled="0"/>
                </a:gradFill>
                <a:latin typeface="+mn-lt"/>
              </a:rPr>
              <a:t>80% discount</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$106K</a:t>
            </a:r>
            <a:endParaRPr lang="en-US" sz="1400" b="1" i="1" dirty="0">
              <a:gradFill>
                <a:gsLst>
                  <a:gs pos="0">
                    <a:srgbClr val="000000"/>
                  </a:gs>
                  <a:gs pos="100000">
                    <a:srgbClr val="000000"/>
                  </a:gs>
                </a:gsLst>
                <a:lin ang="3000000" scaled="0"/>
              </a:gradFill>
              <a:latin typeface="+mn-lt"/>
            </a:endParaRPr>
          </a:p>
        </p:txBody>
      </p:sp>
      <p:sp>
        <p:nvSpPr>
          <p:cNvPr id="47" name="Text Box 36"/>
          <p:cNvSpPr txBox="1">
            <a:spLocks noChangeArrowheads="1"/>
          </p:cNvSpPr>
          <p:nvPr/>
        </p:nvSpPr>
        <p:spPr bwMode="auto">
          <a:xfrm>
            <a:off x="4548694" y="5029200"/>
            <a:ext cx="1186436" cy="507999"/>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Year 1</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$116K</a:t>
            </a:r>
          </a:p>
        </p:txBody>
      </p:sp>
      <p:sp>
        <p:nvSpPr>
          <p:cNvPr id="48" name="Text Box 36"/>
          <p:cNvSpPr txBox="1">
            <a:spLocks noChangeArrowheads="1"/>
          </p:cNvSpPr>
          <p:nvPr/>
        </p:nvSpPr>
        <p:spPr bwMode="auto">
          <a:xfrm>
            <a:off x="1734363" y="5569386"/>
            <a:ext cx="1143000" cy="457200"/>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defRPr/>
            </a:pPr>
            <a:r>
              <a:rPr lang="en-US" sz="1400" i="1" spc="-40" dirty="0" smtClean="0">
                <a:gradFill>
                  <a:gsLst>
                    <a:gs pos="0">
                      <a:srgbClr val="000000"/>
                    </a:gs>
                    <a:gs pos="100000">
                      <a:srgbClr val="000000"/>
                    </a:gs>
                  </a:gsLst>
                  <a:lin ang="3000000" scaled="0"/>
                </a:gradFill>
                <a:latin typeface="+mn-lt"/>
              </a:rPr>
              <a:t>80% discount</a:t>
            </a:r>
          </a:p>
          <a:p>
            <a:pPr algn="ctr">
              <a:lnSpc>
                <a:spcPct val="73000"/>
              </a:lnSpc>
              <a:spcBef>
                <a:spcPts val="200"/>
              </a:spcBef>
              <a:defRPr/>
            </a:pPr>
            <a:r>
              <a:rPr lang="en-US" sz="1400" b="1" i="1" dirty="0" smtClean="0">
                <a:gradFill>
                  <a:gsLst>
                    <a:gs pos="0">
                      <a:srgbClr val="000000"/>
                    </a:gs>
                    <a:gs pos="100000">
                      <a:srgbClr val="000000"/>
                    </a:gs>
                  </a:gsLst>
                  <a:lin ang="3000000" scaled="0"/>
                </a:gradFill>
                <a:latin typeface="+mn-lt"/>
              </a:rPr>
              <a:t>$99K</a:t>
            </a:r>
            <a:endParaRPr lang="en-US" sz="1400" b="1" i="1" dirty="0">
              <a:gradFill>
                <a:gsLst>
                  <a:gs pos="0">
                    <a:srgbClr val="000000"/>
                  </a:gs>
                  <a:gs pos="100000">
                    <a:srgbClr val="000000"/>
                  </a:gs>
                </a:gsLst>
                <a:lin ang="3000000" scaled="0"/>
              </a:gradFill>
              <a:latin typeface="+mn-lt"/>
            </a:endParaRPr>
          </a:p>
        </p:txBody>
      </p:sp>
      <p:sp>
        <p:nvSpPr>
          <p:cNvPr id="49" name="Text Box 36"/>
          <p:cNvSpPr txBox="1">
            <a:spLocks noChangeArrowheads="1"/>
          </p:cNvSpPr>
          <p:nvPr/>
        </p:nvSpPr>
        <p:spPr bwMode="auto">
          <a:xfrm>
            <a:off x="1706832" y="5126271"/>
            <a:ext cx="1186436" cy="418266"/>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Year 1</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$108K</a:t>
            </a:r>
          </a:p>
        </p:txBody>
      </p:sp>
      <p:sp>
        <p:nvSpPr>
          <p:cNvPr id="50" name="TextBox 49"/>
          <p:cNvSpPr txBox="1"/>
          <p:nvPr/>
        </p:nvSpPr>
        <p:spPr>
          <a:xfrm>
            <a:off x="5942012" y="1506784"/>
            <a:ext cx="2299018" cy="941796"/>
          </a:xfrm>
          <a:prstGeom prst="rect">
            <a:avLst/>
          </a:prstGeom>
          <a:noFill/>
        </p:spPr>
        <p:txBody>
          <a:bodyPr wrap="square" lIns="0" tIns="0" rIns="0" bIns="0">
            <a:spAutoFit/>
          </a:bodyPr>
          <a:lstStyle/>
          <a:p>
            <a:pPr algn="ctr">
              <a:lnSpc>
                <a:spcPct val="85000"/>
              </a:lnSpc>
              <a:defRPr/>
            </a:pPr>
            <a:r>
              <a:rPr lang="en-US" sz="2400" b="1" dirty="0" smtClean="0">
                <a:gradFill>
                  <a:gsLst>
                    <a:gs pos="0">
                      <a:srgbClr val="FFFFFF"/>
                    </a:gs>
                    <a:gs pos="100000">
                      <a:srgbClr val="FFFFFF"/>
                    </a:gs>
                  </a:gsLst>
                  <a:lin ang="3000000" scaled="0"/>
                </a:gradFill>
                <a:latin typeface="Segoe Condensed" pitchFamily="34" charset="0"/>
              </a:rPr>
              <a:t>BUSINESS INTELLIGENCE </a:t>
            </a:r>
            <a:r>
              <a:rPr lang="en-US" sz="2400" dirty="0" smtClean="0">
                <a:gradFill>
                  <a:gsLst>
                    <a:gs pos="0">
                      <a:srgbClr val="FFFFFF"/>
                    </a:gs>
                    <a:gs pos="100000">
                      <a:srgbClr val="FFFFFF"/>
                    </a:gs>
                  </a:gsLst>
                  <a:lin ang="3000000" scaled="0"/>
                </a:gradFill>
                <a:latin typeface="Segoe Condensed" pitchFamily="34" charset="0"/>
              </a:rPr>
              <a:t>Scenario</a:t>
            </a:r>
            <a:endParaRPr lang="en-US" sz="2400" dirty="0">
              <a:gradFill>
                <a:gsLst>
                  <a:gs pos="0">
                    <a:srgbClr val="FFFFFF"/>
                  </a:gs>
                  <a:gs pos="100000">
                    <a:srgbClr val="FFFFFF"/>
                  </a:gs>
                </a:gsLst>
                <a:lin ang="3000000" scaled="0"/>
              </a:gradFill>
              <a:latin typeface="Segoe Condensed" pitchFamily="34" charset="0"/>
            </a:endParaRPr>
          </a:p>
        </p:txBody>
      </p:sp>
      <p:sp>
        <p:nvSpPr>
          <p:cNvPr id="51" name="Text Box 36"/>
          <p:cNvSpPr txBox="1">
            <a:spLocks noChangeArrowheads="1"/>
          </p:cNvSpPr>
          <p:nvPr/>
        </p:nvSpPr>
        <p:spPr bwMode="auto">
          <a:xfrm>
            <a:off x="7467600" y="2438400"/>
            <a:ext cx="1295400" cy="463461"/>
          </a:xfrm>
          <a:prstGeom prst="ellipse">
            <a:avLst/>
          </a:prstGeom>
          <a:solidFill>
            <a:srgbClr val="FFFFFF">
              <a:alpha val="20000"/>
            </a:srgbClr>
          </a:solidFill>
          <a:ln w="12700" algn="ctr">
            <a:noFill/>
            <a:miter lim="800000"/>
            <a:headEnd/>
            <a:tailEnd/>
          </a:ln>
          <a:effectLst/>
        </p:spPr>
        <p:txBody>
          <a:bodyPr wrap="none" lIns="0" tIns="91440" rIns="0" bIns="0" anchor="ctr" anchorCtr="0">
            <a:noAutofit/>
          </a:bodyPr>
          <a:lstStyle/>
          <a:p>
            <a:pPr algn="ctr">
              <a:lnSpc>
                <a:spcPct val="73000"/>
              </a:lnSpc>
              <a:spcBef>
                <a:spcPts val="300"/>
              </a:spcBef>
              <a:defRPr/>
            </a:pPr>
            <a:r>
              <a:rPr lang="en-US" sz="1200" i="1" spc="-40" dirty="0" smtClean="0">
                <a:gradFill>
                  <a:gsLst>
                    <a:gs pos="0">
                      <a:srgbClr val="000000"/>
                    </a:gs>
                    <a:gs pos="100000">
                      <a:srgbClr val="000000"/>
                    </a:gs>
                  </a:gsLst>
                  <a:lin ang="3000000" scaled="0"/>
                </a:gradFill>
              </a:rPr>
              <a:t>Year 2</a:t>
            </a:r>
          </a:p>
          <a:p>
            <a:pPr algn="ctr">
              <a:lnSpc>
                <a:spcPct val="73000"/>
              </a:lnSpc>
              <a:spcBef>
                <a:spcPts val="300"/>
              </a:spcBef>
              <a:defRPr/>
            </a:pPr>
            <a:r>
              <a:rPr lang="en-US" sz="1200" b="1" i="1" dirty="0" smtClean="0">
                <a:gradFill>
                  <a:gsLst>
                    <a:gs pos="0">
                      <a:srgbClr val="000000"/>
                    </a:gs>
                    <a:gs pos="100000">
                      <a:srgbClr val="000000"/>
                    </a:gs>
                  </a:gsLst>
                  <a:lin ang="3000000" scaled="0"/>
                </a:gradFill>
              </a:rPr>
              <a:t>$348K</a:t>
            </a:r>
          </a:p>
        </p:txBody>
      </p:sp>
      <p:pic>
        <p:nvPicPr>
          <p:cNvPr id="52" name="Picture 2" descr="C:\Users\maryfj\Documents\Projects\2008\07-08 WPC\Speaker Art\Turner\Bryce Bar chart\SQL chart v7-Data Warehousing\SQL Chart v7 Data Warehousing both.png"/>
          <p:cNvPicPr>
            <a:picLocks noChangeAspect="1" noChangeArrowheads="1"/>
          </p:cNvPicPr>
          <p:nvPr/>
        </p:nvPicPr>
        <p:blipFill>
          <a:blip r:embed="rId3">
            <a:lum bright="-28000"/>
          </a:blip>
          <a:srcRect t="61120" r="57276"/>
          <a:stretch>
            <a:fillRect/>
          </a:stretch>
        </p:blipFill>
        <p:spPr bwMode="ltGray">
          <a:xfrm>
            <a:off x="6172200" y="5105400"/>
            <a:ext cx="1264919" cy="727095"/>
          </a:xfrm>
          <a:prstGeom prst="rect">
            <a:avLst/>
          </a:prstGeom>
          <a:noFill/>
          <a:effectLst>
            <a:outerShdw blurRad="165100" algn="ctr" rotWithShape="0">
              <a:prstClr val="black">
                <a:alpha val="94000"/>
              </a:prstClr>
            </a:outerShdw>
          </a:effectLst>
        </p:spPr>
      </p:pic>
      <p:sp>
        <p:nvSpPr>
          <p:cNvPr id="44" name="Text Box 36"/>
          <p:cNvSpPr txBox="1">
            <a:spLocks noChangeArrowheads="1"/>
          </p:cNvSpPr>
          <p:nvPr/>
        </p:nvSpPr>
        <p:spPr bwMode="auto">
          <a:xfrm>
            <a:off x="6197600" y="5486400"/>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a:gradFill>
                  <a:gsLst>
                    <a:gs pos="0">
                      <a:srgbClr val="FFFFFF"/>
                    </a:gs>
                    <a:gs pos="100000">
                      <a:srgbClr val="FFFFFF"/>
                    </a:gs>
                  </a:gsLst>
                  <a:lin ang="3000000" scaled="0"/>
                </a:gradFill>
              </a:rPr>
              <a:t>SQL </a:t>
            </a:r>
            <a:r>
              <a:rPr lang="en-US" sz="1400" i="1" spc="-90" dirty="0" smtClean="0">
                <a:gradFill>
                  <a:gsLst>
                    <a:gs pos="0">
                      <a:srgbClr val="FFFFFF"/>
                    </a:gs>
                    <a:gs pos="100000">
                      <a:srgbClr val="FFFFFF"/>
                    </a:gs>
                  </a:gsLst>
                  <a:lin ang="3000000" scaled="0"/>
                </a:gradFill>
              </a:rPr>
              <a:t>Server 2008</a:t>
            </a:r>
          </a:p>
          <a:p>
            <a:pPr algn="ctr">
              <a:lnSpc>
                <a:spcPct val="70000"/>
              </a:lnSpc>
              <a:spcBef>
                <a:spcPts val="300"/>
              </a:spcBef>
              <a:defRPr/>
            </a:pPr>
            <a:r>
              <a:rPr lang="en-US" sz="1400" i="1" spc="-50" dirty="0" smtClean="0">
                <a:gradFill>
                  <a:gsLst>
                    <a:gs pos="0">
                      <a:srgbClr val="FFFFFF"/>
                    </a:gs>
                    <a:gs pos="100000">
                      <a:srgbClr val="FFFFFF"/>
                    </a:gs>
                  </a:gsLst>
                  <a:lin ang="3000000" scaled="0"/>
                </a:gradFill>
              </a:rPr>
              <a:t>$50K + $37.5K SA</a:t>
            </a:r>
            <a:endParaRPr lang="en-US" sz="1400" i="1" spc="-50" dirty="0">
              <a:gradFill>
                <a:gsLst>
                  <a:gs pos="0">
                    <a:srgbClr val="FFFFFF"/>
                  </a:gs>
                  <a:gs pos="100000">
                    <a:srgbClr val="FFFFFF"/>
                  </a:gs>
                </a:gsLst>
                <a:lin ang="3000000" scaled="0"/>
              </a:gradFill>
            </a:endParaRPr>
          </a:p>
        </p:txBody>
      </p:sp>
      <p:sp>
        <p:nvSpPr>
          <p:cNvPr id="53" name="Text Box 36"/>
          <p:cNvSpPr txBox="1">
            <a:spLocks noChangeArrowheads="1"/>
          </p:cNvSpPr>
          <p:nvPr/>
        </p:nvSpPr>
        <p:spPr bwMode="auto">
          <a:xfrm>
            <a:off x="6172200" y="5050466"/>
            <a:ext cx="1174432" cy="468630"/>
          </a:xfrm>
          <a:prstGeom prst="ellipse">
            <a:avLst/>
          </a:prstGeom>
          <a:solidFill>
            <a:srgbClr val="89CCFF">
              <a:alpha val="20000"/>
            </a:srgbClr>
          </a:solidFill>
          <a:ln w="12700" algn="ctr">
            <a:noFill/>
            <a:miter lim="800000"/>
            <a:headEnd/>
            <a:tailEnd/>
          </a:ln>
          <a:effectLst/>
          <a:scene3d>
            <a:camera prst="orthographicFront">
              <a:rot lat="0" lon="0" rev="180000"/>
            </a:camera>
            <a:lightRig rig="threePt" dir="t"/>
          </a:scene3d>
          <a:sp3d/>
        </p:spPr>
        <p:txBody>
          <a:bodyPr wrap="none" lIns="18288" tIns="137160" rIns="0" bIns="0" anchor="ctr" anchorCtr="0">
            <a:noAutofit/>
            <a:flatTx/>
          </a:bodyPr>
          <a:lstStyle/>
          <a:p>
            <a:pPr algn="ctr">
              <a:lnSpc>
                <a:spcPct val="70000"/>
              </a:lnSpc>
              <a:defRPr/>
            </a:pPr>
            <a:r>
              <a:rPr lang="en-US" sz="1400" i="1" spc="-90" dirty="0" smtClean="0">
                <a:gradFill>
                  <a:gsLst>
                    <a:gs pos="0">
                      <a:srgbClr val="FFFFFF"/>
                    </a:gs>
                    <a:gs pos="100000">
                      <a:srgbClr val="FFFFFF"/>
                    </a:gs>
                  </a:gsLst>
                  <a:lin ang="3000000" scaled="0"/>
                </a:gradFill>
              </a:rPr>
              <a:t>Performance Point</a:t>
            </a:r>
          </a:p>
          <a:p>
            <a:pPr algn="ctr">
              <a:lnSpc>
                <a:spcPct val="70000"/>
              </a:lnSpc>
              <a:spcBef>
                <a:spcPts val="300"/>
              </a:spcBef>
              <a:defRPr/>
            </a:pPr>
            <a:r>
              <a:rPr lang="en-US" sz="1400" i="1" spc="-50" dirty="0" smtClean="0">
                <a:gradFill>
                  <a:gsLst>
                    <a:gs pos="0">
                      <a:srgbClr val="FFFFFF"/>
                    </a:gs>
                    <a:gs pos="100000">
                      <a:srgbClr val="FFFFFF"/>
                    </a:gs>
                  </a:gsLst>
                  <a:lin ang="3000000" scaled="0"/>
                </a:gradFill>
              </a:rPr>
              <a:t>$50K + $37.5K SA</a:t>
            </a:r>
            <a:endParaRPr lang="en-US" sz="1400" i="1" spc="-50" dirty="0">
              <a:gradFill>
                <a:gsLst>
                  <a:gs pos="0">
                    <a:srgbClr val="FFFFFF"/>
                  </a:gs>
                  <a:gs pos="100000">
                    <a:srgbClr val="FFFFFF"/>
                  </a:gs>
                </a:gsLst>
                <a:lin ang="3000000" scaled="0"/>
              </a:gradFill>
            </a:endParaRPr>
          </a:p>
        </p:txBody>
      </p:sp>
      <p:sp>
        <p:nvSpPr>
          <p:cNvPr id="54" name="TextBox 53"/>
          <p:cNvSpPr txBox="1"/>
          <p:nvPr/>
        </p:nvSpPr>
        <p:spPr>
          <a:xfrm>
            <a:off x="3810000" y="6474023"/>
            <a:ext cx="5029113" cy="307777"/>
          </a:xfrm>
          <a:prstGeom prst="rect">
            <a:avLst/>
          </a:prstGeom>
          <a:noFill/>
        </p:spPr>
        <p:txBody>
          <a:bodyPr wrap="square">
            <a:spAutoFit/>
          </a:bodyPr>
          <a:lstStyle/>
          <a:p>
            <a:pPr>
              <a:defRPr/>
            </a:pPr>
            <a:r>
              <a:rPr lang="en-US" sz="700" dirty="0">
                <a:gradFill>
                  <a:gsLst>
                    <a:gs pos="0">
                      <a:srgbClr val="FFFFFF"/>
                    </a:gs>
                    <a:gs pos="100000">
                      <a:srgbClr val="FFFFFF"/>
                    </a:gs>
                  </a:gsLst>
                  <a:lin ang="3000000" scaled="0"/>
                </a:gradFill>
                <a:latin typeface="+mn-lt"/>
              </a:rPr>
              <a:t>Note: 1. the price comparison is based on a server with 2 proc, 4 core </a:t>
            </a:r>
            <a:r>
              <a:rPr lang="en-US" sz="700" dirty="0" smtClean="0">
                <a:gradFill>
                  <a:gsLst>
                    <a:gs pos="0">
                      <a:srgbClr val="FFFFFF"/>
                    </a:gs>
                    <a:gs pos="100000">
                      <a:srgbClr val="FFFFFF"/>
                    </a:gs>
                  </a:gsLst>
                  <a:lin ang="3000000" scaled="0"/>
                </a:gradFill>
                <a:latin typeface="+mn-lt"/>
              </a:rPr>
              <a:t>; see slide notes for details; based on public prices</a:t>
            </a:r>
            <a:endParaRPr lang="en-US" sz="700" dirty="0">
              <a:gradFill>
                <a:gsLst>
                  <a:gs pos="0">
                    <a:srgbClr val="FFFFFF"/>
                  </a:gs>
                  <a:gs pos="100000">
                    <a:srgbClr val="FFFFFF"/>
                  </a:gs>
                </a:gsLst>
                <a:lin ang="3000000" scaled="0"/>
              </a:gradFill>
              <a:latin typeface="+mn-lt"/>
            </a:endParaRPr>
          </a:p>
          <a:p>
            <a:pPr>
              <a:defRPr/>
            </a:pPr>
            <a:r>
              <a:rPr lang="en-US" sz="700" dirty="0">
                <a:gradFill>
                  <a:gsLst>
                    <a:gs pos="0">
                      <a:srgbClr val="FFFFFF"/>
                    </a:gs>
                    <a:gs pos="100000">
                      <a:srgbClr val="FFFFFF"/>
                    </a:gs>
                  </a:gsLst>
                  <a:lin ang="3000000" scaled="0"/>
                </a:gradFill>
                <a:latin typeface="+mn-lt"/>
              </a:rPr>
              <a:t>          2. Comparison is between SQL Server 2008 Enterprise Edition and Oracle 11g  Enterprise Edition  </a:t>
            </a:r>
          </a:p>
        </p:txBody>
      </p:sp>
      <p:pic>
        <p:nvPicPr>
          <p:cNvPr id="55"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2415365" y="3744433"/>
            <a:ext cx="304800" cy="396550"/>
          </a:xfrm>
          <a:prstGeom prst="rect">
            <a:avLst/>
          </a:prstGeom>
          <a:noFill/>
        </p:spPr>
      </p:pic>
      <p:pic>
        <p:nvPicPr>
          <p:cNvPr id="56"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5205629" y="3581400"/>
            <a:ext cx="304800" cy="396550"/>
          </a:xfrm>
          <a:prstGeom prst="rect">
            <a:avLst/>
          </a:prstGeom>
          <a:noFill/>
        </p:spPr>
      </p:pic>
      <p:pic>
        <p:nvPicPr>
          <p:cNvPr id="57" name="Picture 2" descr="D:\Clip_Installer\DVD_ART\Artwork_Imagery\Shapes and Graphics\Symbols\dollar sign green gradient.png"/>
          <p:cNvPicPr>
            <a:picLocks noChangeAspect="1" noChangeArrowheads="1"/>
          </p:cNvPicPr>
          <p:nvPr/>
        </p:nvPicPr>
        <p:blipFill>
          <a:blip r:embed="rId8"/>
          <a:srcRect/>
          <a:stretch>
            <a:fillRect/>
          </a:stretch>
        </p:blipFill>
        <p:spPr bwMode="auto">
          <a:xfrm>
            <a:off x="8218967" y="533400"/>
            <a:ext cx="304800" cy="396550"/>
          </a:xfrm>
          <a:prstGeom prst="rect">
            <a:avLst/>
          </a:prstGeom>
          <a:noFill/>
        </p:spPr>
      </p:pic>
      <p:sp>
        <p:nvSpPr>
          <p:cNvPr id="58" name="Title 57"/>
          <p:cNvSpPr>
            <a:spLocks noGrp="1"/>
          </p:cNvSpPr>
          <p:nvPr>
            <p:ph type="title"/>
          </p:nvPr>
        </p:nvSpPr>
        <p:spPr>
          <a:xfrm>
            <a:off x="457200" y="331469"/>
            <a:ext cx="8229600" cy="914400"/>
          </a:xfrm>
        </p:spPr>
        <p:txBody>
          <a:bodyPr/>
          <a:lstStyle/>
          <a:p>
            <a:r>
              <a:rPr smtClean="0"/>
              <a:t>3 years of support</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534988" y="290830"/>
            <a:ext cx="8075612" cy="750888"/>
          </a:xfrm>
        </p:spPr>
        <p:txBody>
          <a:bodyPr>
            <a:normAutofit/>
          </a:bodyPr>
          <a:lstStyle/>
          <a:p>
            <a:r>
              <a:rPr lang="en-US" dirty="0"/>
              <a:t>Oracle: Unbreakable?</a:t>
            </a:r>
          </a:p>
        </p:txBody>
      </p:sp>
      <p:sp>
        <p:nvSpPr>
          <p:cNvPr id="58" name="TextBox 57"/>
          <p:cNvSpPr txBox="1"/>
          <p:nvPr/>
        </p:nvSpPr>
        <p:spPr>
          <a:xfrm rot="16200000">
            <a:off x="-1142470" y="2850633"/>
            <a:ext cx="3327401" cy="369332"/>
          </a:xfrm>
          <a:prstGeom prst="rect">
            <a:avLst/>
          </a:prstGeom>
          <a:noFill/>
        </p:spPr>
        <p:txBody>
          <a:bodyPr wrap="square" rtlCol="0">
            <a:spAutoFit/>
          </a:bodyPr>
          <a:lstStyle/>
          <a:p>
            <a:r>
              <a:rPr lang="en-US" dirty="0" smtClean="0">
                <a:solidFill>
                  <a:schemeClr val="bg1"/>
                </a:solidFill>
              </a:rPr>
              <a:t>#    of CVE – Software Flaws </a:t>
            </a:r>
            <a:endParaRPr lang="en-US" dirty="0">
              <a:solidFill>
                <a:schemeClr val="bg1"/>
              </a:solidFill>
            </a:endParaRPr>
          </a:p>
        </p:txBody>
      </p:sp>
      <p:sp>
        <p:nvSpPr>
          <p:cNvPr id="59" name="Rectangle 58"/>
          <p:cNvSpPr/>
          <p:nvPr/>
        </p:nvSpPr>
        <p:spPr>
          <a:xfrm>
            <a:off x="215900" y="6041946"/>
            <a:ext cx="8928100" cy="861774"/>
          </a:xfrm>
          <a:prstGeom prst="rect">
            <a:avLst/>
          </a:prstGeom>
        </p:spPr>
        <p:txBody>
          <a:bodyPr wrap="square">
            <a:spAutoFit/>
          </a:bodyPr>
          <a:lstStyle/>
          <a:p>
            <a:r>
              <a:rPr lang="en-US" sz="1000" dirty="0" smtClean="0">
                <a:solidFill>
                  <a:schemeClr val="bg1"/>
                </a:solidFill>
              </a:rPr>
              <a:t>Notes:  Update as of 07/16/2008. </a:t>
            </a:r>
          </a:p>
          <a:p>
            <a:r>
              <a:rPr lang="en-US" sz="1000" dirty="0" smtClean="0">
                <a:solidFill>
                  <a:schemeClr val="bg1"/>
                </a:solidFill>
              </a:rPr>
              <a:t>Vulnerabilities are included for SQL Server 2000 , SQL Server 2005 . Oracle  (8i, 9i, 9iR2, 10g, 10gR2,11g)</a:t>
            </a:r>
          </a:p>
          <a:p>
            <a:pPr lvl="0"/>
            <a:r>
              <a:rPr lang="en-US" sz="1000" dirty="0" smtClean="0">
                <a:solidFill>
                  <a:schemeClr val="bg1"/>
                </a:solidFill>
              </a:rPr>
              <a:t>Query for Oracle was run with vendor name: ‘Oracle’ ,  and product name: ‘any’ (all database product name variations were queried) .</a:t>
            </a:r>
          </a:p>
          <a:p>
            <a:r>
              <a:rPr lang="en-US" sz="1000" dirty="0" smtClean="0">
                <a:solidFill>
                  <a:schemeClr val="bg1"/>
                </a:solidFill>
              </a:rPr>
              <a:t>Query for Microsoft  was run with vendor name: ‘Microsoft ‘ ; product name: ‘Microsoft SQL Server’;  version name: ’Any’</a:t>
            </a:r>
          </a:p>
          <a:p>
            <a:r>
              <a:rPr lang="en-US" sz="1000" dirty="0" smtClean="0">
                <a:solidFill>
                  <a:schemeClr val="bg1"/>
                </a:solidFill>
              </a:rPr>
              <a:t>We are counting NIST CVE – Software Flaws (Each CVE might include more than one Oracle vulnerabilities)</a:t>
            </a:r>
          </a:p>
        </p:txBody>
      </p:sp>
      <p:sp>
        <p:nvSpPr>
          <p:cNvPr id="60" name="Rectangle 59"/>
          <p:cNvSpPr/>
          <p:nvPr/>
        </p:nvSpPr>
        <p:spPr>
          <a:xfrm>
            <a:off x="5694680" y="6008371"/>
            <a:ext cx="3517900" cy="284034"/>
          </a:xfrm>
          <a:prstGeom prst="rect">
            <a:avLst/>
          </a:prstGeom>
        </p:spPr>
        <p:txBody>
          <a:bodyPr wrap="square">
            <a:spAutoFit/>
          </a:bodyPr>
          <a:lstStyle/>
          <a:p>
            <a:r>
              <a:rPr lang="en-US" sz="1200" dirty="0" smtClean="0">
                <a:solidFill>
                  <a:schemeClr val="bg1"/>
                </a:solidFill>
              </a:rPr>
              <a:t>Source:  </a:t>
            </a:r>
            <a:r>
              <a:rPr lang="en-US" sz="1200" u="sng" dirty="0" smtClean="0">
                <a:solidFill>
                  <a:schemeClr val="bg1"/>
                </a:solidFill>
                <a:hlinkClick r:id="rId3"/>
              </a:rPr>
              <a:t>NIST National Vulnerability Database</a:t>
            </a:r>
            <a:r>
              <a:rPr lang="en-US" sz="1200" dirty="0" smtClean="0">
                <a:solidFill>
                  <a:schemeClr val="bg1"/>
                </a:solidFill>
              </a:rPr>
              <a:t> </a:t>
            </a:r>
            <a:endParaRPr lang="en-US" sz="1200" dirty="0">
              <a:solidFill>
                <a:schemeClr val="bg1"/>
              </a:solidFill>
            </a:endParaRPr>
          </a:p>
        </p:txBody>
      </p:sp>
      <p:graphicFrame>
        <p:nvGraphicFramePr>
          <p:cNvPr id="8" name="Chart 7"/>
          <p:cNvGraphicFramePr/>
          <p:nvPr/>
        </p:nvGraphicFramePr>
        <p:xfrm>
          <a:off x="902017" y="1220152"/>
          <a:ext cx="7591426" cy="48291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08296" y="2941091"/>
            <a:ext cx="83058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Two-thirds of Oracle DBAs don’t apply security patches</a:t>
            </a:r>
          </a:p>
          <a:p>
            <a:pPr algn="r"/>
            <a:r>
              <a:rPr lang="en-US" i="1" dirty="0" smtClean="0"/>
              <a:t>January 14, 2008 </a:t>
            </a:r>
            <a:r>
              <a:rPr lang="en-US" i="1" dirty="0" err="1" smtClean="0"/>
              <a:t>Computerweek</a:t>
            </a:r>
            <a:endParaRPr lang="en-US" i="1" dirty="0" smtClean="0"/>
          </a:p>
          <a:p>
            <a:pPr algn="r"/>
            <a:endParaRPr lang="en-US" dirty="0" smtClean="0"/>
          </a:p>
          <a:p>
            <a:pPr algn="r"/>
            <a:r>
              <a:rPr lang="en-US" sz="1400" dirty="0" smtClean="0"/>
              <a:t>http://www.computerworld.com/action/article.do?command=viewArticleBasic&amp;articleId=9057226</a:t>
            </a:r>
          </a:p>
          <a:p>
            <a:pPr algn="r"/>
            <a:r>
              <a:rPr lang="en-US" sz="1400" dirty="0" smtClean="0"/>
              <a:t>http://www.sentrigo.com/press_releases-newsid-39.htm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49"/>
            <a:ext cx="8229600" cy="914400"/>
          </a:xfrm>
        </p:spPr>
        <p:txBody>
          <a:bodyPr/>
          <a:lstStyle/>
          <a:p>
            <a:pPr algn="ctr"/>
            <a:r>
              <a:rPr lang="sk-SK" dirty="0" smtClean="0"/>
              <a:t>Ďalšia známa výhoda proti Oracle </a:t>
            </a:r>
            <a:r>
              <a:rPr smtClean="0"/>
              <a:t>?</a:t>
            </a:r>
            <a:endParaRPr lang="en-US" dirty="0"/>
          </a:p>
        </p:txBody>
      </p:sp>
      <p:sp>
        <p:nvSpPr>
          <p:cNvPr id="3" name="Text Placeholder 2"/>
          <p:cNvSpPr>
            <a:spLocks noGrp="1"/>
          </p:cNvSpPr>
          <p:nvPr>
            <p:ph type="body" sz="quarter" idx="10"/>
          </p:nvPr>
        </p:nvSpPr>
        <p:spPr>
          <a:xfrm>
            <a:off x="457200" y="2000250"/>
            <a:ext cx="8229600" cy="1175706"/>
          </a:xfrm>
        </p:spPr>
        <p:txBody>
          <a:bodyPr/>
          <a:lstStyle/>
          <a:p>
            <a:pPr algn="ctr">
              <a:buNone/>
            </a:pPr>
            <a:r>
              <a:rPr lang="en-US" sz="3200" dirty="0" err="1" smtClean="0">
                <a:effectLst>
                  <a:outerShdw blurRad="38100" dist="38100" dir="2700000" algn="tl">
                    <a:srgbClr val="000000">
                      <a:alpha val="43137"/>
                    </a:srgbClr>
                  </a:outerShdw>
                </a:effectLst>
              </a:rPr>
              <a:t>Jedin</a:t>
            </a:r>
            <a:r>
              <a:rPr lang="sk-SK" sz="3200" dirty="0" smtClean="0">
                <a:effectLst>
                  <a:outerShdw blurRad="38100" dist="38100" dir="2700000" algn="tl">
                    <a:srgbClr val="000000">
                      <a:alpha val="43137"/>
                    </a:srgbClr>
                  </a:outerShdw>
                </a:effectLst>
              </a:rPr>
              <a:t>ý vývojový nástroj</a:t>
            </a:r>
          </a:p>
          <a:p>
            <a:pPr algn="ctr">
              <a:buNone/>
            </a:pPr>
            <a:r>
              <a:rPr lang="sk-SK" sz="3200" b="1" dirty="0" smtClean="0">
                <a:effectLst>
                  <a:outerShdw blurRad="38100" dist="38100" dir="2700000" algn="tl">
                    <a:srgbClr val="000000">
                      <a:alpha val="43137"/>
                    </a:srgbClr>
                  </a:outerShdw>
                </a:effectLst>
              </a:rPr>
              <a:t>Visual Studio 2008</a:t>
            </a:r>
            <a:endParaRPr lang="en-US" sz="32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09"/>
            <a:ext cx="8229600" cy="914400"/>
          </a:xfrm>
        </p:spPr>
        <p:txBody>
          <a:bodyPr/>
          <a:lstStyle/>
          <a:p>
            <a:r>
              <a:rPr lang="en-US" dirty="0" smtClean="0"/>
              <a:t>Microsoft Has </a:t>
            </a:r>
            <a:r>
              <a:rPr smtClean="0"/>
              <a:t>A</a:t>
            </a:r>
            <a:r>
              <a:rPr lang="en-US" dirty="0" smtClean="0"/>
              <a:t> </a:t>
            </a:r>
            <a:r>
              <a:rPr lang="en-US" u="sng" dirty="0" smtClean="0"/>
              <a:t>Single</a:t>
            </a:r>
            <a:r>
              <a:rPr lang="en-US" dirty="0" smtClean="0"/>
              <a:t> Development Tool</a:t>
            </a:r>
            <a:endParaRPr lang="en-US" dirty="0"/>
          </a:p>
        </p:txBody>
      </p:sp>
      <p:graphicFrame>
        <p:nvGraphicFramePr>
          <p:cNvPr id="4" name="Table 3"/>
          <p:cNvGraphicFramePr>
            <a:graphicFrameLocks noGrp="1"/>
          </p:cNvGraphicFramePr>
          <p:nvPr/>
        </p:nvGraphicFramePr>
        <p:xfrm>
          <a:off x="822961" y="1511300"/>
          <a:ext cx="7646670" cy="4028440"/>
        </p:xfrm>
        <a:graphic>
          <a:graphicData uri="http://schemas.openxmlformats.org/drawingml/2006/table">
            <a:tbl>
              <a:tblPr firstRow="1" bandRow="1">
                <a:tableStyleId>{5C22544A-7EE6-4342-B048-85BDC9FD1C3A}</a:tableStyleId>
              </a:tblPr>
              <a:tblGrid>
                <a:gridCol w="1816084"/>
                <a:gridCol w="3536585"/>
                <a:gridCol w="2294001"/>
              </a:tblGrid>
              <a:tr h="370840">
                <a:tc>
                  <a:txBody>
                    <a:bodyPr/>
                    <a:lstStyle/>
                    <a:p>
                      <a:r>
                        <a:rPr lang="en-US" dirty="0" smtClean="0"/>
                        <a:t>Dev</a:t>
                      </a:r>
                      <a:r>
                        <a:rPr lang="en-US" baseline="0" dirty="0" smtClean="0"/>
                        <a:t> </a:t>
                      </a:r>
                      <a:r>
                        <a:rPr lang="en-US" dirty="0" smtClean="0"/>
                        <a:t>Area</a:t>
                      </a:r>
                      <a:endParaRPr lang="en-US" dirty="0"/>
                    </a:p>
                  </a:txBody>
                  <a:tcPr/>
                </a:tc>
                <a:tc>
                  <a:txBody>
                    <a:bodyPr/>
                    <a:lstStyle/>
                    <a:p>
                      <a:r>
                        <a:rPr lang="en-US" dirty="0" smtClean="0"/>
                        <a:t>Oracle</a:t>
                      </a:r>
                      <a:endParaRPr lang="en-US" dirty="0"/>
                    </a:p>
                  </a:txBody>
                  <a:tcPr/>
                </a:tc>
                <a:tc>
                  <a:txBody>
                    <a:bodyPr/>
                    <a:lstStyle/>
                    <a:p>
                      <a:r>
                        <a:rPr lang="en-US" dirty="0" smtClean="0"/>
                        <a:t>Microsoft</a:t>
                      </a:r>
                      <a:endParaRPr lang="en-US" dirty="0"/>
                    </a:p>
                  </a:txBody>
                  <a:tcPr/>
                </a:tc>
              </a:tr>
              <a:tr h="370840">
                <a:tc>
                  <a:txBody>
                    <a:bodyPr/>
                    <a:lstStyle/>
                    <a:p>
                      <a:r>
                        <a:rPr lang="en-US" dirty="0" smtClean="0">
                          <a:solidFill>
                            <a:schemeClr val="bg2">
                              <a:lumMod val="75000"/>
                            </a:schemeClr>
                          </a:solidFill>
                        </a:rPr>
                        <a:t>Database </a:t>
                      </a:r>
                      <a:endParaRPr lang="en-US" dirty="0">
                        <a:solidFill>
                          <a:schemeClr val="bg2">
                            <a:lumMod val="75000"/>
                          </a:schemeClr>
                        </a:solidFill>
                      </a:endParaRPr>
                    </a:p>
                  </a:txBody>
                  <a:tcPr/>
                </a:tc>
                <a:tc>
                  <a:txBody>
                    <a:bodyPr/>
                    <a:lstStyle/>
                    <a:p>
                      <a:pPr>
                        <a:buFont typeface="Arial" pitchFamily="34" charset="0"/>
                        <a:buChar char="•"/>
                      </a:pPr>
                      <a:r>
                        <a:rPr lang="en-US" dirty="0" smtClean="0">
                          <a:solidFill>
                            <a:srgbClr val="CC0000"/>
                          </a:solidFill>
                        </a:rPr>
                        <a:t>SQL Developer</a:t>
                      </a:r>
                    </a:p>
                    <a:p>
                      <a:pPr>
                        <a:buFont typeface="Arial" pitchFamily="34" charset="0"/>
                        <a:buChar char="•"/>
                      </a:pPr>
                      <a:r>
                        <a:rPr lang="en-US" dirty="0" smtClean="0">
                          <a:solidFill>
                            <a:srgbClr val="CC0000"/>
                          </a:solidFill>
                        </a:rPr>
                        <a:t>SQL*Plus</a:t>
                      </a:r>
                      <a:endParaRPr lang="en-US" dirty="0">
                        <a:solidFill>
                          <a:srgbClr val="CC0000"/>
                        </a:solidFill>
                      </a:endParaRPr>
                    </a:p>
                  </a:txBody>
                  <a:tcPr/>
                </a:tc>
                <a:tc rowSpan="4">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Visual Studio 2008</a:t>
                      </a:r>
                      <a:endParaRPr lang="en-US" b="1" dirty="0"/>
                    </a:p>
                  </a:txBody>
                  <a:tcPr/>
                </a:tc>
              </a:tr>
              <a:tr h="370840">
                <a:tc>
                  <a:txBody>
                    <a:bodyPr/>
                    <a:lstStyle/>
                    <a:p>
                      <a:r>
                        <a:rPr lang="en-US" dirty="0" smtClean="0">
                          <a:solidFill>
                            <a:schemeClr val="bg2">
                              <a:lumMod val="75000"/>
                            </a:schemeClr>
                          </a:solidFill>
                        </a:rPr>
                        <a:t>ETL</a:t>
                      </a:r>
                      <a:endParaRPr lang="en-US" dirty="0">
                        <a:solidFill>
                          <a:schemeClr val="bg2">
                            <a:lumMod val="75000"/>
                          </a:schemeClr>
                        </a:solidFill>
                      </a:endParaRPr>
                    </a:p>
                  </a:txBody>
                  <a:tcPr/>
                </a:tc>
                <a:tc>
                  <a:txBody>
                    <a:bodyPr/>
                    <a:lstStyle/>
                    <a:p>
                      <a:pPr>
                        <a:buFont typeface="Arial" pitchFamily="34" charset="0"/>
                        <a:buChar char="•"/>
                      </a:pPr>
                      <a:r>
                        <a:rPr lang="en-US" dirty="0" smtClean="0">
                          <a:solidFill>
                            <a:srgbClr val="CC0000"/>
                          </a:solidFill>
                        </a:rPr>
                        <a:t>Oracle Warehouse Builder</a:t>
                      </a:r>
                    </a:p>
                    <a:p>
                      <a:pPr>
                        <a:buFont typeface="Arial" pitchFamily="34" charset="0"/>
                        <a:buChar char="•"/>
                      </a:pPr>
                      <a:r>
                        <a:rPr lang="en-US" dirty="0" smtClean="0">
                          <a:solidFill>
                            <a:srgbClr val="CC0000"/>
                          </a:solidFill>
                        </a:rPr>
                        <a:t>Oracle Data Integrator</a:t>
                      </a:r>
                      <a:endParaRPr lang="en-US" dirty="0">
                        <a:solidFill>
                          <a:srgbClr val="CC0000"/>
                        </a:solidFill>
                      </a:endParaRPr>
                    </a:p>
                  </a:txBody>
                  <a:tcPr/>
                </a:tc>
                <a:tc vMerge="1">
                  <a:txBody>
                    <a:bodyPr/>
                    <a:lstStyle/>
                    <a:p>
                      <a:endParaRPr lang="en-US" dirty="0"/>
                    </a:p>
                  </a:txBody>
                  <a:tcPr/>
                </a:tc>
              </a:tr>
              <a:tr h="370840">
                <a:tc>
                  <a:txBody>
                    <a:bodyPr/>
                    <a:lstStyle/>
                    <a:p>
                      <a:r>
                        <a:rPr lang="en-US" dirty="0" smtClean="0">
                          <a:solidFill>
                            <a:schemeClr val="bg2">
                              <a:lumMod val="75000"/>
                            </a:schemeClr>
                          </a:solidFill>
                        </a:rPr>
                        <a:t>OLAP</a:t>
                      </a:r>
                      <a:endParaRPr lang="en-US" dirty="0">
                        <a:solidFill>
                          <a:schemeClr val="bg2">
                            <a:lumMod val="75000"/>
                          </a:schemeClr>
                        </a:solidFill>
                      </a:endParaRPr>
                    </a:p>
                  </a:txBody>
                  <a:tcPr/>
                </a:tc>
                <a:tc>
                  <a:txBody>
                    <a:bodyPr/>
                    <a:lstStyle/>
                    <a:p>
                      <a:pPr>
                        <a:buFont typeface="Arial" pitchFamily="34" charset="0"/>
                        <a:buChar char="•"/>
                      </a:pPr>
                      <a:r>
                        <a:rPr lang="en-US" dirty="0" smtClean="0">
                          <a:solidFill>
                            <a:srgbClr val="CC0000"/>
                          </a:solidFill>
                        </a:rPr>
                        <a:t>Oracle Warehouse</a:t>
                      </a:r>
                      <a:r>
                        <a:rPr lang="en-US" baseline="0" dirty="0" smtClean="0">
                          <a:solidFill>
                            <a:srgbClr val="CC0000"/>
                          </a:solidFill>
                        </a:rPr>
                        <a:t> Builder</a:t>
                      </a:r>
                    </a:p>
                    <a:p>
                      <a:pPr>
                        <a:buFont typeface="Arial" pitchFamily="34" charset="0"/>
                        <a:buChar char="•"/>
                      </a:pPr>
                      <a:r>
                        <a:rPr lang="en-US" baseline="0" dirty="0" smtClean="0">
                          <a:solidFill>
                            <a:srgbClr val="CC0000"/>
                          </a:solidFill>
                        </a:rPr>
                        <a:t>Hyperion </a:t>
                      </a:r>
                      <a:r>
                        <a:rPr lang="en-US" baseline="0" dirty="0" err="1" smtClean="0">
                          <a:solidFill>
                            <a:srgbClr val="CC0000"/>
                          </a:solidFill>
                        </a:rPr>
                        <a:t>ESSBase</a:t>
                      </a:r>
                      <a:endParaRPr lang="en-US" dirty="0">
                        <a:solidFill>
                          <a:srgbClr val="CC0000"/>
                        </a:solidFill>
                      </a:endParaRPr>
                    </a:p>
                  </a:txBody>
                  <a:tcPr/>
                </a:tc>
                <a:tc vMerge="1">
                  <a:txBody>
                    <a:bodyPr/>
                    <a:lstStyle/>
                    <a:p>
                      <a:endParaRPr lang="en-US" dirty="0"/>
                    </a:p>
                  </a:txBody>
                  <a:tcPr/>
                </a:tc>
              </a:tr>
              <a:tr h="370840">
                <a:tc>
                  <a:txBody>
                    <a:bodyPr/>
                    <a:lstStyle/>
                    <a:p>
                      <a:r>
                        <a:rPr lang="en-US" dirty="0" smtClean="0">
                          <a:solidFill>
                            <a:schemeClr val="bg2">
                              <a:lumMod val="75000"/>
                            </a:schemeClr>
                          </a:solidFill>
                        </a:rPr>
                        <a:t>Reporting</a:t>
                      </a:r>
                      <a:endParaRPr lang="en-US" dirty="0">
                        <a:solidFill>
                          <a:schemeClr val="bg2">
                            <a:lumMod val="75000"/>
                          </a:schemeClr>
                        </a:solidFill>
                      </a:endParaRPr>
                    </a:p>
                  </a:txBody>
                  <a:tcPr/>
                </a:tc>
                <a:tc>
                  <a:txBody>
                    <a:bodyPr/>
                    <a:lstStyle/>
                    <a:p>
                      <a:pPr>
                        <a:buFont typeface="Arial" pitchFamily="34" charset="0"/>
                        <a:buChar char="•"/>
                      </a:pPr>
                      <a:r>
                        <a:rPr lang="en-US" dirty="0" smtClean="0">
                          <a:solidFill>
                            <a:srgbClr val="CC0000"/>
                          </a:solidFill>
                        </a:rPr>
                        <a:t>Oracle Publisher</a:t>
                      </a:r>
                    </a:p>
                    <a:p>
                      <a:pPr>
                        <a:buFont typeface="Arial" pitchFamily="34" charset="0"/>
                        <a:buChar char="•"/>
                      </a:pPr>
                      <a:r>
                        <a:rPr lang="en-US" dirty="0" smtClean="0">
                          <a:solidFill>
                            <a:srgbClr val="CC0000"/>
                          </a:solidFill>
                        </a:rPr>
                        <a:t>Oracle Reports</a:t>
                      </a:r>
                    </a:p>
                    <a:p>
                      <a:pPr>
                        <a:buFont typeface="Arial" pitchFamily="34" charset="0"/>
                        <a:buChar char="•"/>
                      </a:pPr>
                      <a:r>
                        <a:rPr lang="en-US" dirty="0" smtClean="0">
                          <a:solidFill>
                            <a:srgbClr val="CC0000"/>
                          </a:solidFill>
                        </a:rPr>
                        <a:t>Oracle Discoverer</a:t>
                      </a:r>
                    </a:p>
                    <a:p>
                      <a:pPr>
                        <a:buFont typeface="Arial" pitchFamily="34" charset="0"/>
                        <a:buChar char="•"/>
                      </a:pPr>
                      <a:r>
                        <a:rPr lang="en-US" dirty="0" smtClean="0">
                          <a:solidFill>
                            <a:srgbClr val="CC0000"/>
                          </a:solidFill>
                        </a:rPr>
                        <a:t>Financial Reporting</a:t>
                      </a:r>
                    </a:p>
                    <a:p>
                      <a:pPr>
                        <a:buFont typeface="Arial" pitchFamily="34" charset="0"/>
                        <a:buChar char="•"/>
                      </a:pPr>
                      <a:r>
                        <a:rPr lang="en-US" dirty="0" smtClean="0">
                          <a:solidFill>
                            <a:srgbClr val="CC0000"/>
                          </a:solidFill>
                        </a:rPr>
                        <a:t>Interactive Reporting</a:t>
                      </a:r>
                    </a:p>
                    <a:p>
                      <a:pPr>
                        <a:buFont typeface="Arial" pitchFamily="34" charset="0"/>
                        <a:buChar char="•"/>
                      </a:pPr>
                      <a:r>
                        <a:rPr lang="en-US" dirty="0" smtClean="0">
                          <a:solidFill>
                            <a:srgbClr val="CC0000"/>
                          </a:solidFill>
                        </a:rPr>
                        <a:t>SQR</a:t>
                      </a:r>
                      <a:r>
                        <a:rPr lang="en-US" baseline="0" dirty="0" smtClean="0">
                          <a:solidFill>
                            <a:srgbClr val="CC0000"/>
                          </a:solidFill>
                        </a:rPr>
                        <a:t> Production Reporting</a:t>
                      </a:r>
                      <a:endParaRPr lang="en-US" dirty="0">
                        <a:solidFill>
                          <a:srgbClr val="CC0000"/>
                        </a:solidFill>
                      </a:endParaRPr>
                    </a:p>
                  </a:txBody>
                  <a:tcPr/>
                </a:tc>
                <a:tc vMerge="1">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3" descr="Circular-Field"/>
          <p:cNvPicPr>
            <a:picLocks noChangeAspect="1" noChangeArrowheads="1"/>
          </p:cNvPicPr>
          <p:nvPr/>
        </p:nvPicPr>
        <p:blipFill>
          <a:blip r:embed="rId3"/>
          <a:srcRect/>
          <a:stretch>
            <a:fillRect/>
          </a:stretch>
        </p:blipFill>
        <p:spPr bwMode="auto">
          <a:xfrm>
            <a:off x="803096" y="2027017"/>
            <a:ext cx="7572375" cy="4656137"/>
          </a:xfrm>
          <a:prstGeom prst="rect">
            <a:avLst/>
          </a:prstGeom>
          <a:noFill/>
          <a:ln w="9525">
            <a:noFill/>
            <a:miter lim="800000"/>
            <a:headEnd/>
            <a:tailEnd/>
          </a:ln>
        </p:spPr>
      </p:pic>
      <p:pic>
        <p:nvPicPr>
          <p:cNvPr id="109" name="Picture 6" descr="C:\Program Files\Microsoft Resource DVD Artwork\DVD_ART\Artwork_Imagery\Shapes and Graphics\Connectors\connector stars - gold 5.png"/>
          <p:cNvPicPr>
            <a:picLocks noChangeAspect="1" noChangeArrowheads="1"/>
          </p:cNvPicPr>
          <p:nvPr/>
        </p:nvPicPr>
        <p:blipFill>
          <a:blip r:embed="rId4"/>
          <a:srcRect/>
          <a:stretch>
            <a:fillRect/>
          </a:stretch>
        </p:blipFill>
        <p:spPr bwMode="auto">
          <a:xfrm rot="19526221">
            <a:off x="2590800" y="2466028"/>
            <a:ext cx="3962400" cy="3771900"/>
          </a:xfrm>
          <a:prstGeom prst="rect">
            <a:avLst/>
          </a:prstGeom>
          <a:noFill/>
          <a:ln w="9525">
            <a:noFill/>
            <a:miter lim="800000"/>
            <a:headEnd/>
            <a:tailEnd/>
          </a:ln>
        </p:spPr>
      </p:pic>
      <p:grpSp>
        <p:nvGrpSpPr>
          <p:cNvPr id="2" name="Group 69"/>
          <p:cNvGrpSpPr>
            <a:grpSpLocks/>
          </p:cNvGrpSpPr>
          <p:nvPr/>
        </p:nvGrpSpPr>
        <p:grpSpPr bwMode="auto">
          <a:xfrm>
            <a:off x="3520441" y="4784688"/>
            <a:ext cx="542109" cy="662578"/>
            <a:chOff x="3429000" y="4648200"/>
            <a:chExt cx="685800" cy="838200"/>
          </a:xfrm>
        </p:grpSpPr>
        <p:sp>
          <p:nvSpPr>
            <p:cNvPr id="120" name="Oval 11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21" name="Oval 12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22" name="Oval 12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23" name="Oval 12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grpSp>
      <p:grpSp>
        <p:nvGrpSpPr>
          <p:cNvPr id="3" name="Group 74"/>
          <p:cNvGrpSpPr>
            <a:grpSpLocks/>
          </p:cNvGrpSpPr>
          <p:nvPr/>
        </p:nvGrpSpPr>
        <p:grpSpPr bwMode="auto">
          <a:xfrm>
            <a:off x="4857388" y="4775976"/>
            <a:ext cx="349114" cy="389709"/>
            <a:chOff x="4869875" y="4953000"/>
            <a:chExt cx="409575" cy="457200"/>
          </a:xfrm>
        </p:grpSpPr>
        <p:sp>
          <p:nvSpPr>
            <p:cNvPr id="129" name="Cube 128"/>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30" name="Oval 129"/>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grpSp>
      <p:grpSp>
        <p:nvGrpSpPr>
          <p:cNvPr id="4" name="Group 56"/>
          <p:cNvGrpSpPr>
            <a:grpSpLocks/>
          </p:cNvGrpSpPr>
          <p:nvPr/>
        </p:nvGrpSpPr>
        <p:grpSpPr bwMode="auto">
          <a:xfrm>
            <a:off x="467241" y="2899421"/>
            <a:ext cx="2995779" cy="1724025"/>
            <a:chOff x="271335" y="2567781"/>
            <a:chExt cx="2995740" cy="1722438"/>
          </a:xfrm>
        </p:grpSpPr>
        <p:pic>
          <p:nvPicPr>
            <p:cNvPr id="32813" name="Picture 11" descr="Logo-Terminal-Services"/>
            <p:cNvPicPr>
              <a:picLocks noChangeAspect="1" noChangeArrowheads="1"/>
            </p:cNvPicPr>
            <p:nvPr/>
          </p:nvPicPr>
          <p:blipFill>
            <a:blip r:embed="rId5"/>
            <a:srcRect/>
            <a:stretch>
              <a:fillRect/>
            </a:stretch>
          </p:blipFill>
          <p:spPr bwMode="auto">
            <a:xfrm>
              <a:off x="352256" y="3377228"/>
              <a:ext cx="1227918" cy="274295"/>
            </a:xfrm>
            <a:prstGeom prst="rect">
              <a:avLst/>
            </a:prstGeom>
            <a:noFill/>
            <a:ln w="9525">
              <a:noFill/>
              <a:miter lim="800000"/>
              <a:headEnd/>
              <a:tailEnd/>
            </a:ln>
          </p:spPr>
        </p:pic>
        <p:sp>
          <p:nvSpPr>
            <p:cNvPr id="32814" name="Rectangle 22"/>
            <p:cNvSpPr>
              <a:spLocks noChangeArrowheads="1"/>
            </p:cNvSpPr>
            <p:nvPr/>
          </p:nvSpPr>
          <p:spPr bwMode="auto">
            <a:xfrm>
              <a:off x="271335" y="2891086"/>
              <a:ext cx="1600200" cy="485839"/>
            </a:xfrm>
            <a:prstGeom prst="rect">
              <a:avLst/>
            </a:prstGeom>
            <a:noFill/>
            <a:ln w="9525">
              <a:noFill/>
              <a:miter lim="800000"/>
              <a:headEnd/>
              <a:tailEnd/>
            </a:ln>
          </p:spPr>
          <p:txBody>
            <a:bodyPr>
              <a:spAutoFit/>
            </a:bodyPr>
            <a:lstStyle/>
            <a:p>
              <a:pPr indent="-342900" defTabSz="45720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Presentation</a:t>
              </a:r>
              <a:r>
                <a:rPr lang="en-US" sz="16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 Virtualization</a:t>
              </a:r>
            </a:p>
          </p:txBody>
        </p:sp>
        <p:pic>
          <p:nvPicPr>
            <p:cNvPr id="32815" name="Picture 6" descr="Desktop-TS-Client"/>
            <p:cNvPicPr>
              <a:picLocks noChangeAspect="1" noChangeArrowheads="1"/>
            </p:cNvPicPr>
            <p:nvPr/>
          </p:nvPicPr>
          <p:blipFill>
            <a:blip r:embed="rId6"/>
            <a:srcRect/>
            <a:stretch>
              <a:fillRect/>
            </a:stretch>
          </p:blipFill>
          <p:spPr bwMode="auto">
            <a:xfrm>
              <a:off x="1676400" y="2567781"/>
              <a:ext cx="1590675" cy="1722438"/>
            </a:xfrm>
            <a:prstGeom prst="rect">
              <a:avLst/>
            </a:prstGeom>
            <a:noFill/>
            <a:ln w="9525">
              <a:noFill/>
              <a:miter lim="800000"/>
              <a:headEnd/>
              <a:tailEnd/>
            </a:ln>
          </p:spPr>
        </p:pic>
      </p:grpSp>
      <p:grpSp>
        <p:nvGrpSpPr>
          <p:cNvPr id="5" name="Group 70"/>
          <p:cNvGrpSpPr>
            <a:grpSpLocks/>
          </p:cNvGrpSpPr>
          <p:nvPr/>
        </p:nvGrpSpPr>
        <p:grpSpPr bwMode="auto">
          <a:xfrm>
            <a:off x="3333637" y="3722060"/>
            <a:ext cx="405018" cy="281033"/>
            <a:chOff x="3154875" y="3664525"/>
            <a:chExt cx="466725" cy="323850"/>
          </a:xfrm>
        </p:grpSpPr>
        <p:sp>
          <p:nvSpPr>
            <p:cNvPr id="136" name="Oval 135"/>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37" name="Oval 136"/>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grpSp>
      <p:grpSp>
        <p:nvGrpSpPr>
          <p:cNvPr id="6" name="Group 73"/>
          <p:cNvGrpSpPr>
            <a:grpSpLocks/>
          </p:cNvGrpSpPr>
          <p:nvPr/>
        </p:nvGrpSpPr>
        <p:grpSpPr bwMode="auto">
          <a:xfrm>
            <a:off x="5207726" y="3705731"/>
            <a:ext cx="801189" cy="362676"/>
            <a:chOff x="5181600" y="3778950"/>
            <a:chExt cx="1085850" cy="447675"/>
          </a:xfrm>
        </p:grpSpPr>
        <p:sp>
          <p:nvSpPr>
            <p:cNvPr id="139" name="Cube 138"/>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40" name="Cube 139"/>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41" name="Oval 140"/>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42" name="Oval 141"/>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grpSp>
      <p:grpSp>
        <p:nvGrpSpPr>
          <p:cNvPr id="7" name="Group 72"/>
          <p:cNvGrpSpPr>
            <a:grpSpLocks/>
          </p:cNvGrpSpPr>
          <p:nvPr/>
        </p:nvGrpSpPr>
        <p:grpSpPr bwMode="auto">
          <a:xfrm>
            <a:off x="4425361" y="2917518"/>
            <a:ext cx="209887" cy="785132"/>
            <a:chOff x="4503100" y="2676525"/>
            <a:chExt cx="257175" cy="962025"/>
          </a:xfrm>
        </p:grpSpPr>
        <p:sp>
          <p:nvSpPr>
            <p:cNvPr id="1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54" name="Cube 153"/>
            <p:cNvSpPr/>
            <p:nvPr/>
          </p:nvSpPr>
          <p:spPr bwMode="auto">
            <a:xfrm>
              <a:off x="4517387"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sp>
          <p:nvSpPr>
            <p:cNvPr id="155" name="Cube 1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b="0" dirty="0">
                <a:solidFill>
                  <a:schemeClr val="tx1"/>
                </a:solidFill>
              </a:endParaRPr>
            </a:p>
          </p:txBody>
        </p:sp>
      </p:grpSp>
      <p:grpSp>
        <p:nvGrpSpPr>
          <p:cNvPr id="8" name="Group 59"/>
          <p:cNvGrpSpPr>
            <a:grpSpLocks/>
          </p:cNvGrpSpPr>
          <p:nvPr/>
        </p:nvGrpSpPr>
        <p:grpSpPr bwMode="auto">
          <a:xfrm>
            <a:off x="3416836" y="1751929"/>
            <a:ext cx="3960073" cy="1620837"/>
            <a:chOff x="3897747" y="1394690"/>
            <a:chExt cx="3960639" cy="1620838"/>
          </a:xfrm>
        </p:grpSpPr>
        <p:sp>
          <p:nvSpPr>
            <p:cNvPr id="32785" name="Rectangle 156"/>
            <p:cNvSpPr>
              <a:spLocks noChangeArrowheads="1"/>
            </p:cNvSpPr>
            <p:nvPr/>
          </p:nvSpPr>
          <p:spPr bwMode="auto">
            <a:xfrm>
              <a:off x="5572385" y="1537063"/>
              <a:ext cx="1292014" cy="486287"/>
            </a:xfrm>
            <a:prstGeom prst="rect">
              <a:avLst/>
            </a:prstGeom>
            <a:noFill/>
            <a:ln w="9525">
              <a:noFill/>
              <a:miter lim="800000"/>
              <a:headEnd/>
              <a:tailEnd/>
            </a:ln>
          </p:spPr>
          <p:txBody>
            <a:bodyPr wrap="none">
              <a:spAutoFit/>
            </a:bodyPr>
            <a:lstStyle/>
            <a:p>
              <a:pPr indent="-342900" defTabSz="457200" eaLnBrk="0" hangingPunct="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User State</a:t>
              </a:r>
            </a:p>
            <a:p>
              <a:pPr indent="-342900" defTabSz="457200" eaLnBrk="0" hangingPunct="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Virtualization</a:t>
              </a:r>
            </a:p>
          </p:txBody>
        </p:sp>
        <p:sp>
          <p:nvSpPr>
            <p:cNvPr id="32786" name="Rectangle 157"/>
            <p:cNvSpPr>
              <a:spLocks noChangeArrowheads="1"/>
            </p:cNvSpPr>
            <p:nvPr/>
          </p:nvSpPr>
          <p:spPr bwMode="auto">
            <a:xfrm>
              <a:off x="5572385" y="1980549"/>
              <a:ext cx="2286001" cy="430887"/>
            </a:xfrm>
            <a:prstGeom prst="rect">
              <a:avLst/>
            </a:prstGeom>
            <a:noFill/>
            <a:ln w="9525">
              <a:noFill/>
              <a:miter lim="800000"/>
              <a:headEnd/>
              <a:tailEnd/>
            </a:ln>
          </p:spPr>
          <p:txBody>
            <a:bodyPr>
              <a:spAutoFit/>
            </a:bodyPr>
            <a:lstStyle/>
            <a:p>
              <a:r>
                <a:rPr lang="en-US" sz="11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Folder Redirection</a:t>
              </a:r>
              <a:endParaRPr lang="en-US" sz="11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r>
                <a:rPr lang="en-US" sz="1100" dirty="0">
                  <a:solidFill>
                    <a:schemeClr val="bg1"/>
                  </a:solidFill>
                  <a:effectLst>
                    <a:outerShdw blurRad="38100" dist="38100" dir="2700000" algn="tl">
                      <a:srgbClr val="000000">
                        <a:alpha val="43137"/>
                      </a:srgbClr>
                    </a:outerShdw>
                  </a:effectLst>
                  <a:latin typeface="Segoe UI" pitchFamily="34" charset="0"/>
                  <a:cs typeface="Segoe UI" pitchFamily="34" charset="0"/>
                </a:rPr>
                <a:t>Offline files</a:t>
              </a:r>
            </a:p>
          </p:txBody>
        </p:sp>
        <p:pic>
          <p:nvPicPr>
            <p:cNvPr id="32787" name="Picture 3"/>
            <p:cNvPicPr>
              <a:picLocks noChangeAspect="1" noChangeArrowheads="1"/>
            </p:cNvPicPr>
            <p:nvPr/>
          </p:nvPicPr>
          <p:blipFill>
            <a:blip r:embed="rId7"/>
            <a:srcRect/>
            <a:stretch>
              <a:fillRect/>
            </a:stretch>
          </p:blipFill>
          <p:spPr bwMode="auto">
            <a:xfrm>
              <a:off x="3897747" y="1394690"/>
              <a:ext cx="1889125" cy="1620838"/>
            </a:xfrm>
            <a:prstGeom prst="rect">
              <a:avLst/>
            </a:prstGeom>
            <a:noFill/>
            <a:ln w="9525">
              <a:noFill/>
              <a:miter lim="800000"/>
              <a:headEnd/>
              <a:tailEnd/>
            </a:ln>
          </p:spPr>
        </p:pic>
      </p:grpSp>
      <p:grpSp>
        <p:nvGrpSpPr>
          <p:cNvPr id="9" name="Group 58"/>
          <p:cNvGrpSpPr/>
          <p:nvPr/>
        </p:nvGrpSpPr>
        <p:grpSpPr>
          <a:xfrm>
            <a:off x="5286104" y="4958538"/>
            <a:ext cx="3198369" cy="1722438"/>
            <a:chOff x="5286104" y="4848176"/>
            <a:chExt cx="3198369" cy="1722438"/>
          </a:xfrm>
        </p:grpSpPr>
        <p:grpSp>
          <p:nvGrpSpPr>
            <p:cNvPr id="10" name="Group 61"/>
            <p:cNvGrpSpPr>
              <a:grpSpLocks/>
            </p:cNvGrpSpPr>
            <p:nvPr/>
          </p:nvGrpSpPr>
          <p:grpSpPr bwMode="auto">
            <a:xfrm>
              <a:off x="5286104" y="4848176"/>
              <a:ext cx="3198369" cy="1722438"/>
              <a:chOff x="5181600" y="5135562"/>
              <a:chExt cx="3197849" cy="1722438"/>
            </a:xfrm>
          </p:grpSpPr>
          <p:pic>
            <p:nvPicPr>
              <p:cNvPr id="32820" name="Picture 5" descr="Desktop-SoftGrid"/>
              <p:cNvPicPr>
                <a:picLocks noChangeAspect="1" noChangeArrowheads="1"/>
              </p:cNvPicPr>
              <p:nvPr/>
            </p:nvPicPr>
            <p:blipFill>
              <a:blip r:embed="rId8"/>
              <a:srcRect/>
              <a:stretch>
                <a:fillRect/>
              </a:stretch>
            </p:blipFill>
            <p:spPr bwMode="auto">
              <a:xfrm>
                <a:off x="5181600" y="5135562"/>
                <a:ext cx="1590675" cy="1722438"/>
              </a:xfrm>
              <a:prstGeom prst="rect">
                <a:avLst/>
              </a:prstGeom>
              <a:noFill/>
              <a:ln w="9525">
                <a:noFill/>
                <a:miter lim="800000"/>
                <a:headEnd/>
                <a:tailEnd/>
              </a:ln>
            </p:spPr>
          </p:pic>
          <p:sp>
            <p:nvSpPr>
              <p:cNvPr id="32821" name="Rectangle 20"/>
              <p:cNvSpPr>
                <a:spLocks noChangeArrowheads="1"/>
              </p:cNvSpPr>
              <p:nvPr/>
            </p:nvSpPr>
            <p:spPr bwMode="auto">
              <a:xfrm>
                <a:off x="6630023" y="5316586"/>
                <a:ext cx="1749426" cy="486287"/>
              </a:xfrm>
              <a:prstGeom prst="rect">
                <a:avLst/>
              </a:prstGeom>
              <a:noFill/>
              <a:ln w="9525">
                <a:noFill/>
                <a:miter lim="800000"/>
                <a:headEnd/>
                <a:tailEnd/>
              </a:ln>
            </p:spPr>
            <p:txBody>
              <a:bodyPr>
                <a:spAutoFit/>
              </a:bodyPr>
              <a:lstStyle/>
              <a:p>
                <a:pPr indent="-342900" defTabSz="457200" eaLnBrk="0" hangingPunct="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Application</a:t>
                </a:r>
                <a:r>
                  <a:rPr lang="en-US" sz="16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 Virtualization</a:t>
                </a:r>
              </a:p>
            </p:txBody>
          </p:sp>
        </p:grpSp>
        <p:pic>
          <p:nvPicPr>
            <p:cNvPr id="32782" name="Picture 6" descr="DTP-OptPack-SA_wh.png"/>
            <p:cNvPicPr>
              <a:picLocks noChangeAspect="1"/>
            </p:cNvPicPr>
            <p:nvPr/>
          </p:nvPicPr>
          <p:blipFill>
            <a:blip r:embed="rId9" cstate="print"/>
            <a:srcRect/>
            <a:stretch>
              <a:fillRect/>
            </a:stretch>
          </p:blipFill>
          <p:spPr bwMode="auto">
            <a:xfrm>
              <a:off x="6843227" y="5515302"/>
              <a:ext cx="1336445" cy="223580"/>
            </a:xfrm>
            <a:prstGeom prst="rect">
              <a:avLst/>
            </a:prstGeom>
            <a:noFill/>
            <a:ln w="9525">
              <a:noFill/>
              <a:miter lim="800000"/>
              <a:headEnd/>
              <a:tailEnd/>
            </a:ln>
          </p:spPr>
        </p:pic>
      </p:grpSp>
      <p:sp>
        <p:nvSpPr>
          <p:cNvPr id="56" name="Title 55"/>
          <p:cNvSpPr>
            <a:spLocks noGrp="1"/>
          </p:cNvSpPr>
          <p:nvPr>
            <p:ph type="title"/>
          </p:nvPr>
        </p:nvSpPr>
        <p:spPr>
          <a:xfrm>
            <a:off x="274320" y="617221"/>
            <a:ext cx="8595360" cy="1034129"/>
          </a:xfrm>
        </p:spPr>
        <p:txBody>
          <a:bodyPr/>
          <a:lstStyle/>
          <a:p>
            <a:pPr fontAlgn="auto">
              <a:spcBef>
                <a:spcPts val="0"/>
              </a:spcBef>
              <a:spcAft>
                <a:spcPts val="0"/>
              </a:spcAft>
            </a:pPr>
            <a:r>
              <a:rPr smtClean="0"/>
              <a:t>Microsoft Virtualization </a:t>
            </a:r>
            <a:r>
              <a:rPr lang="en-US" dirty="0" smtClean="0"/>
              <a:t/>
            </a:r>
            <a:br>
              <a:rPr lang="en-US" dirty="0" smtClean="0"/>
            </a:br>
            <a:r>
              <a:rPr sz="18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A </a:t>
            </a:r>
            <a:r>
              <a:rPr sz="1800" u="sng"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comprehensive</a:t>
            </a:r>
            <a:r>
              <a:rPr sz="18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 set of virtualization products, from the data center to the desktop.</a:t>
            </a:r>
            <a:br>
              <a:rPr sz="18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br>
            <a:r>
              <a:rPr sz="18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Assets – both virtual and physical – are managed from a </a:t>
            </a:r>
            <a:r>
              <a:rPr sz="1800" u="sng"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single platform</a:t>
            </a:r>
            <a:r>
              <a:rPr sz="18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a:t>
            </a:r>
            <a:endParaRPr sz="2400" spc="-8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grpSp>
        <p:nvGrpSpPr>
          <p:cNvPr id="11" name="Group 57"/>
          <p:cNvGrpSpPr/>
          <p:nvPr/>
        </p:nvGrpSpPr>
        <p:grpSpPr>
          <a:xfrm>
            <a:off x="730308" y="4743319"/>
            <a:ext cx="3055329" cy="1828171"/>
            <a:chOff x="730308" y="4632957"/>
            <a:chExt cx="3055329" cy="1828171"/>
          </a:xfrm>
        </p:grpSpPr>
        <p:grpSp>
          <p:nvGrpSpPr>
            <p:cNvPr id="12" name="Group 62"/>
            <p:cNvGrpSpPr>
              <a:grpSpLocks/>
            </p:cNvGrpSpPr>
            <p:nvPr/>
          </p:nvGrpSpPr>
          <p:grpSpPr bwMode="auto">
            <a:xfrm>
              <a:off x="730308" y="4632957"/>
              <a:ext cx="3055329" cy="1828171"/>
              <a:chOff x="1045448" y="4724345"/>
              <a:chExt cx="3054706" cy="1828855"/>
            </a:xfrm>
          </p:grpSpPr>
          <p:pic>
            <p:nvPicPr>
              <p:cNvPr id="32834" name="Picture 7" descr="Desktop-Virtual"/>
              <p:cNvPicPr>
                <a:picLocks noChangeAspect="1" noChangeArrowheads="1"/>
              </p:cNvPicPr>
              <p:nvPr/>
            </p:nvPicPr>
            <p:blipFill>
              <a:blip r:embed="rId10"/>
              <a:srcRect/>
              <a:stretch>
                <a:fillRect/>
              </a:stretch>
            </p:blipFill>
            <p:spPr bwMode="auto">
              <a:xfrm>
                <a:off x="2693631" y="4995863"/>
                <a:ext cx="1406523" cy="1557337"/>
              </a:xfrm>
              <a:prstGeom prst="rect">
                <a:avLst/>
              </a:prstGeom>
              <a:noFill/>
              <a:ln w="9525">
                <a:noFill/>
                <a:miter lim="800000"/>
                <a:headEnd/>
                <a:tailEnd/>
              </a:ln>
            </p:spPr>
          </p:pic>
          <p:pic>
            <p:nvPicPr>
              <p:cNvPr id="32835" name="Picture 12" descr="Logo-Virtual-PC"/>
              <p:cNvPicPr>
                <a:picLocks noChangeAspect="1" noChangeArrowheads="1"/>
              </p:cNvPicPr>
              <p:nvPr/>
            </p:nvPicPr>
            <p:blipFill>
              <a:blip r:embed="rId11"/>
              <a:srcRect/>
              <a:stretch>
                <a:fillRect/>
              </a:stretch>
            </p:blipFill>
            <p:spPr bwMode="auto">
              <a:xfrm>
                <a:off x="1142553" y="5166471"/>
                <a:ext cx="936628" cy="365125"/>
              </a:xfrm>
              <a:prstGeom prst="rect">
                <a:avLst/>
              </a:prstGeom>
              <a:noFill/>
              <a:ln w="9525">
                <a:noFill/>
                <a:miter lim="800000"/>
                <a:headEnd/>
                <a:tailEnd/>
              </a:ln>
            </p:spPr>
          </p:pic>
          <p:sp>
            <p:nvSpPr>
              <p:cNvPr id="32836" name="Rectangle 21"/>
              <p:cNvSpPr>
                <a:spLocks noChangeArrowheads="1"/>
              </p:cNvSpPr>
              <p:nvPr/>
            </p:nvSpPr>
            <p:spPr bwMode="auto">
              <a:xfrm>
                <a:off x="1045448" y="4724345"/>
                <a:ext cx="1638306" cy="486469"/>
              </a:xfrm>
              <a:prstGeom prst="rect">
                <a:avLst/>
              </a:prstGeom>
              <a:noFill/>
              <a:ln w="9525">
                <a:noFill/>
                <a:miter lim="800000"/>
                <a:headEnd/>
                <a:tailEnd/>
              </a:ln>
            </p:spPr>
            <p:txBody>
              <a:bodyPr>
                <a:spAutoFit/>
              </a:bodyPr>
              <a:lstStyle/>
              <a:p>
                <a:pPr indent="-342900" defTabSz="457200" eaLnBrk="0" hangingPunct="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Desktop</a:t>
                </a:r>
                <a:r>
                  <a:rPr lang="en-US" sz="16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 Virtualization</a:t>
                </a:r>
              </a:p>
            </p:txBody>
          </p:sp>
        </p:grpSp>
        <p:pic>
          <p:nvPicPr>
            <p:cNvPr id="32783" name="Picture 6" descr="DTP-OptPack-SA_wh.png"/>
            <p:cNvPicPr>
              <a:picLocks noChangeAspect="1"/>
            </p:cNvPicPr>
            <p:nvPr/>
          </p:nvPicPr>
          <p:blipFill>
            <a:blip r:embed="rId9" cstate="print"/>
            <a:srcRect/>
            <a:stretch>
              <a:fillRect/>
            </a:stretch>
          </p:blipFill>
          <p:spPr bwMode="auto">
            <a:xfrm>
              <a:off x="846090" y="5511016"/>
              <a:ext cx="1336445" cy="223580"/>
            </a:xfrm>
            <a:prstGeom prst="rect">
              <a:avLst/>
            </a:prstGeom>
            <a:noFill/>
            <a:ln w="9525">
              <a:noFill/>
              <a:miter lim="800000"/>
              <a:headEnd/>
              <a:tailEnd/>
            </a:ln>
          </p:spPr>
        </p:pic>
        <p:pic>
          <p:nvPicPr>
            <p:cNvPr id="54" name="Picture 53" descr="VECD logo white_v2.png"/>
            <p:cNvPicPr>
              <a:picLocks noChangeAspect="1"/>
            </p:cNvPicPr>
            <p:nvPr/>
          </p:nvPicPr>
          <p:blipFill>
            <a:blip r:embed="rId12" cstate="print"/>
            <a:stretch>
              <a:fillRect/>
            </a:stretch>
          </p:blipFill>
          <p:spPr>
            <a:xfrm>
              <a:off x="846090" y="5867400"/>
              <a:ext cx="1219200" cy="457200"/>
            </a:xfrm>
            <a:prstGeom prst="rect">
              <a:avLst/>
            </a:prstGeom>
          </p:spPr>
        </p:pic>
      </p:grpSp>
      <p:grpSp>
        <p:nvGrpSpPr>
          <p:cNvPr id="13" name="Group 56"/>
          <p:cNvGrpSpPr/>
          <p:nvPr/>
        </p:nvGrpSpPr>
        <p:grpSpPr>
          <a:xfrm>
            <a:off x="6046200" y="2930014"/>
            <a:ext cx="3130462" cy="1515594"/>
            <a:chOff x="6046200" y="2819652"/>
            <a:chExt cx="3130462" cy="1515594"/>
          </a:xfrm>
        </p:grpSpPr>
        <p:grpSp>
          <p:nvGrpSpPr>
            <p:cNvPr id="14" name="Group 60"/>
            <p:cNvGrpSpPr>
              <a:grpSpLocks/>
            </p:cNvGrpSpPr>
            <p:nvPr/>
          </p:nvGrpSpPr>
          <p:grpSpPr bwMode="auto">
            <a:xfrm>
              <a:off x="6046200" y="2819652"/>
              <a:ext cx="3130462" cy="1515594"/>
              <a:chOff x="6125303" y="2597767"/>
              <a:chExt cx="3129065" cy="1516114"/>
            </a:xfrm>
          </p:grpSpPr>
          <p:pic>
            <p:nvPicPr>
              <p:cNvPr id="32792" name="Picture 15" descr="Server-Physical-Single"/>
              <p:cNvPicPr>
                <a:picLocks noChangeAspect="1" noChangeArrowheads="1"/>
              </p:cNvPicPr>
              <p:nvPr/>
            </p:nvPicPr>
            <p:blipFill>
              <a:blip r:embed="rId13"/>
              <a:srcRect/>
              <a:stretch>
                <a:fillRect/>
              </a:stretch>
            </p:blipFill>
            <p:spPr bwMode="auto">
              <a:xfrm>
                <a:off x="6125303" y="3152063"/>
                <a:ext cx="1212850" cy="961818"/>
              </a:xfrm>
              <a:prstGeom prst="rect">
                <a:avLst/>
              </a:prstGeom>
              <a:noFill/>
              <a:ln w="9525">
                <a:noFill/>
                <a:miter lim="800000"/>
                <a:headEnd/>
                <a:tailEnd/>
              </a:ln>
            </p:spPr>
          </p:pic>
          <p:pic>
            <p:nvPicPr>
              <p:cNvPr id="32793" name="Picture 16" descr="Servers-Virtual-Two"/>
              <p:cNvPicPr>
                <a:picLocks noChangeAspect="1" noChangeArrowheads="1"/>
              </p:cNvPicPr>
              <p:nvPr/>
            </p:nvPicPr>
            <p:blipFill>
              <a:blip r:embed="rId14"/>
              <a:srcRect/>
              <a:stretch>
                <a:fillRect/>
              </a:stretch>
            </p:blipFill>
            <p:spPr bwMode="auto">
              <a:xfrm>
                <a:off x="6125303" y="2597767"/>
                <a:ext cx="1212850" cy="1124001"/>
              </a:xfrm>
              <a:prstGeom prst="rect">
                <a:avLst/>
              </a:prstGeom>
              <a:noFill/>
              <a:ln w="9525">
                <a:noFill/>
                <a:miter lim="800000"/>
                <a:headEnd/>
                <a:tailEnd/>
              </a:ln>
            </p:spPr>
          </p:pic>
          <p:sp>
            <p:nvSpPr>
              <p:cNvPr id="32794" name="Rectangle 19"/>
              <p:cNvSpPr>
                <a:spLocks noChangeArrowheads="1"/>
              </p:cNvSpPr>
              <p:nvPr/>
            </p:nvSpPr>
            <p:spPr bwMode="auto">
              <a:xfrm>
                <a:off x="7426384" y="2727154"/>
                <a:ext cx="1827984" cy="486454"/>
              </a:xfrm>
              <a:prstGeom prst="rect">
                <a:avLst/>
              </a:prstGeom>
              <a:noFill/>
              <a:ln w="9525">
                <a:noFill/>
                <a:miter lim="800000"/>
                <a:headEnd/>
                <a:tailEnd/>
              </a:ln>
            </p:spPr>
            <p:txBody>
              <a:bodyPr wrap="square">
                <a:spAutoFit/>
              </a:bodyPr>
              <a:lstStyle/>
              <a:p>
                <a:pPr indent="-342900" defTabSz="457200" eaLnBrk="0" hangingPunct="0">
                  <a:lnSpc>
                    <a:spcPct val="80000"/>
                  </a:lnSpc>
                  <a:defRPr/>
                </a:pPr>
                <a:r>
                  <a:rPr lang="en-US"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Server</a:t>
                </a:r>
                <a:r>
                  <a:rPr lang="en-US" sz="16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rPr>
                  <a:t> Virtualization</a:t>
                </a:r>
              </a:p>
            </p:txBody>
          </p:sp>
          <p:grpSp>
            <p:nvGrpSpPr>
              <p:cNvPr id="15" name="Group 58"/>
              <p:cNvGrpSpPr>
                <a:grpSpLocks/>
              </p:cNvGrpSpPr>
              <p:nvPr/>
            </p:nvGrpSpPr>
            <p:grpSpPr bwMode="auto">
              <a:xfrm>
                <a:off x="7549971" y="3564874"/>
                <a:ext cx="1321313" cy="304699"/>
                <a:chOff x="6949295" y="4990416"/>
                <a:chExt cx="2137737" cy="492970"/>
              </a:xfrm>
            </p:grpSpPr>
            <p:pic>
              <p:nvPicPr>
                <p:cNvPr id="32797" name="Picture 2" descr="C:\Users\shlotito\Documents\IMAGES- LOGOS\New Folder\HyperV-Svr-1_bL_r.png"/>
                <p:cNvPicPr>
                  <a:picLocks noChangeAspect="1" noChangeArrowheads="1"/>
                </p:cNvPicPr>
                <p:nvPr/>
              </p:nvPicPr>
              <p:blipFill>
                <a:blip r:embed="rId15" cstate="print">
                  <a:lum bright="100000" contrast="100000"/>
                </a:blip>
                <a:srcRect r="59737" b="3790"/>
                <a:stretch>
                  <a:fillRect/>
                </a:stretch>
              </p:blipFill>
              <p:spPr bwMode="auto">
                <a:xfrm>
                  <a:off x="7007474" y="4990416"/>
                  <a:ext cx="634414" cy="121031"/>
                </a:xfrm>
                <a:prstGeom prst="rect">
                  <a:avLst/>
                </a:prstGeom>
                <a:noFill/>
                <a:ln w="9525">
                  <a:noFill/>
                  <a:miter lim="800000"/>
                  <a:headEnd/>
                  <a:tailEnd/>
                </a:ln>
              </p:spPr>
            </p:pic>
            <p:pic>
              <p:nvPicPr>
                <p:cNvPr id="32798" name="Picture 2" descr="C:\Users\shlotito\Documents\IMAGES- LOGOS\New Folder\HyperV-Svr-1_bL_r.png"/>
                <p:cNvPicPr>
                  <a:picLocks noChangeAspect="1" noChangeArrowheads="1"/>
                </p:cNvPicPr>
                <p:nvPr/>
              </p:nvPicPr>
              <p:blipFill>
                <a:blip r:embed="rId16">
                  <a:lum bright="100000" contrast="100000"/>
                </a:blip>
                <a:srcRect l="39246" b="-12816"/>
                <a:stretch>
                  <a:fillRect/>
                </a:stretch>
              </p:blipFill>
              <p:spPr bwMode="auto">
                <a:xfrm>
                  <a:off x="6949295" y="5106823"/>
                  <a:ext cx="2137737" cy="376563"/>
                </a:xfrm>
                <a:prstGeom prst="rect">
                  <a:avLst/>
                </a:prstGeom>
                <a:noFill/>
                <a:ln w="9525">
                  <a:noFill/>
                  <a:miter lim="800000"/>
                  <a:headEnd/>
                  <a:tailEnd/>
                </a:ln>
              </p:spPr>
            </p:pic>
          </p:grpSp>
        </p:grpSp>
        <p:pic>
          <p:nvPicPr>
            <p:cNvPr id="55" name="Picture 13" descr="Logo-Virtual-Server-2005-R2"/>
            <p:cNvPicPr>
              <a:picLocks noChangeAspect="1" noChangeArrowheads="1"/>
            </p:cNvPicPr>
            <p:nvPr/>
          </p:nvPicPr>
          <p:blipFill>
            <a:blip r:embed="rId17" cstate="email"/>
            <a:srcRect/>
            <a:stretch>
              <a:fillRect/>
            </a:stretch>
          </p:blipFill>
          <p:spPr bwMode="auto">
            <a:xfrm>
              <a:off x="7473950" y="3405723"/>
              <a:ext cx="1543926" cy="299062"/>
            </a:xfrm>
            <a:prstGeom prst="rect">
              <a:avLst/>
            </a:prstGeom>
            <a:noFill/>
            <a:ln w="9525">
              <a:noFill/>
              <a:miter lim="800000"/>
              <a:headEnd/>
              <a:tailEnd/>
            </a:ln>
          </p:spPr>
        </p:pic>
      </p:grpSp>
      <p:pic>
        <p:nvPicPr>
          <p:cNvPr id="58" name="Picture 57" descr="System Center.png"/>
          <p:cNvPicPr>
            <a:picLocks noChangeAspect="1"/>
          </p:cNvPicPr>
          <p:nvPr/>
        </p:nvPicPr>
        <p:blipFill>
          <a:blip r:embed="rId18"/>
          <a:stretch>
            <a:fillRect/>
          </a:stretch>
        </p:blipFill>
        <p:spPr>
          <a:xfrm>
            <a:off x="3350455" y="4035295"/>
            <a:ext cx="2463492" cy="5228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3" presetClass="entr" presetSubtype="16"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p:cTn id="26" dur="500" fill="hold"/>
                                        <p:tgtEl>
                                          <p:spTgt spid="109"/>
                                        </p:tgtEl>
                                        <p:attrNameLst>
                                          <p:attrName>ppt_w</p:attrName>
                                        </p:attrNameLst>
                                      </p:cBhvr>
                                      <p:tavLst>
                                        <p:tav tm="0">
                                          <p:val>
                                            <p:fltVal val="0"/>
                                          </p:val>
                                        </p:tav>
                                        <p:tav tm="100000">
                                          <p:val>
                                            <p:strVal val="#ppt_w"/>
                                          </p:val>
                                        </p:tav>
                                      </p:tavLst>
                                    </p:anim>
                                    <p:anim calcmode="lin" valueType="num">
                                      <p:cBhvr>
                                        <p:cTn id="27" dur="500" fill="hold"/>
                                        <p:tgtEl>
                                          <p:spTgt spid="109"/>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2008 - Virtualization</a:t>
            </a:r>
          </a:p>
          <a:p>
            <a:pPr>
              <a:buFont typeface="Wingdings" pitchFamily="2" charset="2"/>
              <a:buChar char="ü"/>
            </a:pPr>
            <a:r>
              <a:rPr lang="sk-SK" dirty="0" smtClean="0">
                <a:solidFill>
                  <a:schemeClr val="bg2">
                    <a:lumMod val="20000"/>
                    <a:lumOff val="80000"/>
                  </a:schemeClr>
                </a:solidFill>
              </a:rPr>
              <a:t>SQL Server 2008</a:t>
            </a:r>
            <a:endParaRPr lang="en-US" dirty="0" smtClean="0">
              <a:solidFill>
                <a:schemeClr val="bg2">
                  <a:lumMod val="20000"/>
                  <a:lumOff val="80000"/>
                </a:schemeClr>
              </a:solidFill>
            </a:endParaRPr>
          </a:p>
          <a:p>
            <a:pPr>
              <a:buFont typeface="Wingdings" pitchFamily="2" charset="2"/>
              <a:buChar char="ü"/>
            </a:pPr>
            <a:r>
              <a:rPr lang="en-US" dirty="0" err="1" smtClean="0">
                <a:solidFill>
                  <a:schemeClr val="bg2">
                    <a:lumMod val="20000"/>
                    <a:lumOff val="80000"/>
                  </a:schemeClr>
                </a:solidFill>
              </a:rPr>
              <a:t>DevTools</a:t>
            </a:r>
            <a:endParaRPr lang="en-US" dirty="0" smtClean="0">
              <a:solidFill>
                <a:schemeClr val="bg2">
                  <a:lumMod val="20000"/>
                  <a:lumOff val="80000"/>
                </a:schemeClr>
              </a:solidFill>
            </a:endParaRPr>
          </a:p>
          <a:p>
            <a:r>
              <a:rPr lang="en-US" dirty="0" smtClean="0"/>
              <a:t>BizTalk</a:t>
            </a:r>
          </a:p>
          <a:p>
            <a:r>
              <a:rPr lang="en-US" dirty="0" smtClean="0"/>
              <a:t>SBS / EBS 2008</a:t>
            </a:r>
            <a:r>
              <a:rPr lang="sk-SK" dirty="0" smtClean="0"/>
              <a:t> </a:t>
            </a:r>
            <a:endParaRPr lang="en-US" dirty="0" smtClean="0"/>
          </a:p>
          <a:p>
            <a:r>
              <a:rPr lang="sk-SK" dirty="0" smtClean="0"/>
              <a:t>System Center </a:t>
            </a:r>
            <a:r>
              <a:rPr lang="en-US" dirty="0" smtClean="0"/>
              <a:t>– management</a:t>
            </a:r>
          </a:p>
          <a:p>
            <a:r>
              <a:rPr lang="en-US" dirty="0" smtClean="0"/>
              <a:t>Security</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30</a:t>
            </a:fld>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17470" y="1131570"/>
            <a:ext cx="8229600" cy="5570756"/>
          </a:xfrm>
        </p:spPr>
        <p:txBody>
          <a:bodyPr/>
          <a:lstStyle/>
          <a:p>
            <a:r>
              <a:rPr lang="en-US" sz="2000" dirty="0" smtClean="0"/>
              <a:t>New Application Platform Support </a:t>
            </a:r>
          </a:p>
          <a:p>
            <a:r>
              <a:rPr lang="en-US" sz="2000" dirty="0" smtClean="0"/>
              <a:t>New Hyper-V Virtualization Support</a:t>
            </a:r>
          </a:p>
          <a:p>
            <a:r>
              <a:rPr lang="en-US" sz="2000" dirty="0" smtClean="0"/>
              <a:t>Improved Failover Clustering</a:t>
            </a:r>
          </a:p>
          <a:p>
            <a:r>
              <a:rPr lang="en-US" sz="2000" dirty="0" smtClean="0"/>
              <a:t>New Web Services Registry </a:t>
            </a:r>
          </a:p>
          <a:p>
            <a:r>
              <a:rPr lang="en-US" sz="2000" dirty="0" smtClean="0"/>
              <a:t>New Line of Business Adapters</a:t>
            </a:r>
          </a:p>
          <a:p>
            <a:r>
              <a:rPr lang="en-US" sz="2000" dirty="0" smtClean="0"/>
              <a:t>Enhanced Host Systems Integration</a:t>
            </a:r>
          </a:p>
          <a:p>
            <a:r>
              <a:rPr lang="en-US" sz="2000" dirty="0" smtClean="0"/>
              <a:t>Enhanced Business Activity Monitoring</a:t>
            </a:r>
          </a:p>
          <a:p>
            <a:r>
              <a:rPr lang="en-US" sz="2000" dirty="0" smtClean="0"/>
              <a:t>Enhanced Enterprise Service Bus (ESB) Guidance </a:t>
            </a:r>
          </a:p>
          <a:p>
            <a:r>
              <a:rPr lang="en-US" sz="2000" dirty="0" smtClean="0"/>
              <a:t>Business to Business Integration</a:t>
            </a:r>
          </a:p>
          <a:p>
            <a:r>
              <a:rPr lang="en-US" sz="2000" dirty="0" smtClean="0"/>
              <a:t>Enhanced Support for EDI and AS2 Protocols</a:t>
            </a:r>
          </a:p>
          <a:p>
            <a:r>
              <a:rPr lang="en-US" sz="2000" dirty="0" smtClean="0"/>
              <a:t>Updated SWIFT Support</a:t>
            </a:r>
          </a:p>
          <a:p>
            <a:r>
              <a:rPr lang="en-US" sz="2000" dirty="0" smtClean="0"/>
              <a:t>New Mobile RFID Platform and device management</a:t>
            </a:r>
          </a:p>
          <a:p>
            <a:r>
              <a:rPr lang="en-US" sz="2000" dirty="0" smtClean="0"/>
              <a:t>New Application Lifecycle Management (ALM) support</a:t>
            </a:r>
          </a:p>
          <a:p>
            <a:r>
              <a:rPr lang="en-US" sz="2000" dirty="0" smtClean="0"/>
              <a:t>Enhanced Developer Productivity</a:t>
            </a:r>
          </a:p>
          <a:p>
            <a:endParaRPr lang="en-US" sz="2000" dirty="0"/>
          </a:p>
        </p:txBody>
      </p:sp>
      <p:pic>
        <p:nvPicPr>
          <p:cNvPr id="4" name="Picture 2"/>
          <p:cNvPicPr>
            <a:picLocks noChangeAspect="1" noChangeArrowheads="1"/>
          </p:cNvPicPr>
          <p:nvPr/>
        </p:nvPicPr>
        <p:blipFill>
          <a:blip r:embed="rId2"/>
          <a:srcRect/>
          <a:stretch>
            <a:fillRect/>
          </a:stretch>
        </p:blipFill>
        <p:spPr bwMode="auto">
          <a:xfrm>
            <a:off x="213204" y="1223010"/>
            <a:ext cx="2240469" cy="13487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711494"/>
            <a:ext cx="7978140" cy="1471636"/>
          </a:xfrm>
        </p:spPr>
        <p:txBody>
          <a:bodyPr>
            <a:normAutofit/>
          </a:bodyPr>
          <a:lstStyle/>
          <a:p>
            <a:r>
              <a:rPr lang="en-US" sz="3600" dirty="0" smtClean="0"/>
              <a:t>SQL Server 2008 Energy Day</a:t>
            </a:r>
            <a:br>
              <a:rPr lang="en-US" sz="3600" dirty="0" smtClean="0"/>
            </a:br>
            <a:r>
              <a:rPr lang="en-US" sz="3600" dirty="0" smtClean="0"/>
              <a:t/>
            </a:r>
            <a:br>
              <a:rPr lang="en-US" sz="3600" dirty="0" smtClean="0"/>
            </a:br>
            <a:r>
              <a:rPr sz="3200" smtClean="0"/>
              <a:t>14.oct 2008 Aupark</a:t>
            </a:r>
            <a:endParaRPr lang="en-US" sz="3200" dirty="0"/>
          </a:p>
        </p:txBody>
      </p:sp>
      <p:pic>
        <p:nvPicPr>
          <p:cNvPr id="4" name="Picture 2"/>
          <p:cNvPicPr>
            <a:picLocks noChangeAspect="1" noChangeArrowheads="1"/>
          </p:cNvPicPr>
          <p:nvPr/>
        </p:nvPicPr>
        <p:blipFill>
          <a:blip r:embed="rId2"/>
          <a:srcRect/>
          <a:stretch>
            <a:fillRect/>
          </a:stretch>
        </p:blipFill>
        <p:spPr bwMode="auto">
          <a:xfrm>
            <a:off x="0" y="2217442"/>
            <a:ext cx="9144000" cy="3343702"/>
          </a:xfrm>
          <a:prstGeom prst="rect">
            <a:avLst/>
          </a:prstGeom>
          <a:noFill/>
          <a:ln w="9525">
            <a:noFill/>
            <a:miter lim="800000"/>
            <a:headEnd/>
            <a:tailEnd/>
          </a:ln>
          <a:effectLst/>
        </p:spPr>
      </p:pic>
      <p:sp>
        <p:nvSpPr>
          <p:cNvPr id="5" name="TextBox 4"/>
          <p:cNvSpPr txBox="1"/>
          <p:nvPr/>
        </p:nvSpPr>
        <p:spPr>
          <a:xfrm>
            <a:off x="2045970" y="6286500"/>
            <a:ext cx="4711611" cy="369332"/>
          </a:xfrm>
          <a:prstGeom prst="rect">
            <a:avLst/>
          </a:prstGeom>
          <a:noFill/>
        </p:spPr>
        <p:txBody>
          <a:bodyPr wrap="none" rtlCol="0">
            <a:spAutoFit/>
          </a:bodyPr>
          <a:lstStyle/>
          <a:p>
            <a:r>
              <a:rPr lang="en-US" dirty="0" err="1" smtClean="0">
                <a:solidFill>
                  <a:srgbClr val="FFC000"/>
                </a:solidFill>
              </a:rPr>
              <a:t>Registr</a:t>
            </a:r>
            <a:r>
              <a:rPr lang="sk-SK" dirty="0" smtClean="0">
                <a:solidFill>
                  <a:srgbClr val="FFC000"/>
                </a:solidFill>
              </a:rPr>
              <a:t>á</a:t>
            </a:r>
            <a:r>
              <a:rPr lang="en-US" dirty="0" err="1" smtClean="0">
                <a:solidFill>
                  <a:srgbClr val="FFC000"/>
                </a:solidFill>
              </a:rPr>
              <a:t>cia</a:t>
            </a:r>
            <a:r>
              <a:rPr lang="en-US" dirty="0" smtClean="0">
                <a:solidFill>
                  <a:srgbClr val="FFC000"/>
                </a:solidFill>
              </a:rPr>
              <a:t> </a:t>
            </a:r>
            <a:r>
              <a:rPr lang="en-US" dirty="0" err="1" smtClean="0">
                <a:solidFill>
                  <a:srgbClr val="FFC000"/>
                </a:solidFill>
              </a:rPr>
              <a:t>cez</a:t>
            </a:r>
            <a:r>
              <a:rPr lang="en-US" dirty="0" smtClean="0">
                <a:solidFill>
                  <a:srgbClr val="FFC000"/>
                </a:solidFill>
              </a:rPr>
              <a:t> www.microsoft.com/slovakia</a:t>
            </a:r>
            <a:endParaRPr lang="en-US"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2008 - Virtualization</a:t>
            </a:r>
          </a:p>
          <a:p>
            <a:pPr>
              <a:buFont typeface="Wingdings" pitchFamily="2" charset="2"/>
              <a:buChar char="ü"/>
            </a:pPr>
            <a:r>
              <a:rPr lang="sk-SK" dirty="0" smtClean="0">
                <a:solidFill>
                  <a:schemeClr val="bg2">
                    <a:lumMod val="20000"/>
                    <a:lumOff val="80000"/>
                  </a:schemeClr>
                </a:solidFill>
              </a:rPr>
              <a:t>SQL Server 2008</a:t>
            </a:r>
            <a:endParaRPr lang="en-US" dirty="0" smtClean="0">
              <a:solidFill>
                <a:schemeClr val="bg2">
                  <a:lumMod val="20000"/>
                  <a:lumOff val="80000"/>
                </a:schemeClr>
              </a:solidFill>
            </a:endParaRPr>
          </a:p>
          <a:p>
            <a:pPr>
              <a:buFont typeface="Wingdings" pitchFamily="2" charset="2"/>
              <a:buChar char="ü"/>
            </a:pPr>
            <a:r>
              <a:rPr lang="en-US" dirty="0" err="1" smtClean="0">
                <a:solidFill>
                  <a:schemeClr val="bg2">
                    <a:lumMod val="20000"/>
                    <a:lumOff val="80000"/>
                  </a:schemeClr>
                </a:solidFill>
              </a:rPr>
              <a:t>DevTools</a:t>
            </a:r>
            <a:endParaRPr lang="en-US" dirty="0" smtClean="0">
              <a:solidFill>
                <a:schemeClr val="bg2">
                  <a:lumMod val="20000"/>
                  <a:lumOff val="80000"/>
                </a:schemeClr>
              </a:solidFill>
            </a:endParaRPr>
          </a:p>
          <a:p>
            <a:pPr>
              <a:buFont typeface="Wingdings" pitchFamily="2" charset="2"/>
              <a:buChar char="ü"/>
            </a:pPr>
            <a:r>
              <a:rPr lang="en-US" dirty="0" smtClean="0">
                <a:solidFill>
                  <a:schemeClr val="bg2">
                    <a:lumMod val="20000"/>
                    <a:lumOff val="80000"/>
                  </a:schemeClr>
                </a:solidFill>
              </a:rPr>
              <a:t>BizTalk</a:t>
            </a:r>
          </a:p>
          <a:p>
            <a:r>
              <a:rPr lang="en-US" dirty="0" smtClean="0"/>
              <a:t>SBS / EBS 2008</a:t>
            </a:r>
            <a:r>
              <a:rPr lang="sk-SK" dirty="0" smtClean="0"/>
              <a:t> </a:t>
            </a:r>
            <a:endParaRPr lang="en-US" dirty="0" smtClean="0"/>
          </a:p>
          <a:p>
            <a:r>
              <a:rPr lang="sk-SK" dirty="0" smtClean="0"/>
              <a:t>System Center </a:t>
            </a:r>
            <a:r>
              <a:rPr lang="en-US" dirty="0" smtClean="0"/>
              <a:t>– management</a:t>
            </a:r>
          </a:p>
          <a:p>
            <a:r>
              <a:rPr lang="en-US" dirty="0" smtClean="0"/>
              <a:t>Security</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33</a:t>
            </a:fld>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640080"/>
            <a:ext cx="8375946" cy="553998"/>
          </a:xfrm>
        </p:spPr>
        <p:txBody>
          <a:bodyPr/>
          <a:lstStyle/>
          <a:p>
            <a:r>
              <a:rPr lang="en-US" sz="4000" dirty="0" smtClean="0"/>
              <a:t>Windows Small Business Server 2008</a:t>
            </a:r>
            <a:endParaRPr lang="en-US" sz="4000" dirty="0"/>
          </a:p>
        </p:txBody>
      </p:sp>
      <p:sp>
        <p:nvSpPr>
          <p:cNvPr id="9" name="Content Placeholder 19"/>
          <p:cNvSpPr>
            <a:spLocks noGrp="1"/>
          </p:cNvSpPr>
          <p:nvPr>
            <p:ph sz="half" idx="4294967295"/>
          </p:nvPr>
        </p:nvSpPr>
        <p:spPr>
          <a:xfrm>
            <a:off x="148590" y="2939869"/>
            <a:ext cx="4640580" cy="1143000"/>
          </a:xfrm>
        </p:spPr>
        <p:txBody>
          <a:bodyPr>
            <a:noAutofit/>
          </a:bodyPr>
          <a:lstStyle/>
          <a:p>
            <a:pPr marL="282575" lvl="2" indent="-282575" defTabSz="914325">
              <a:buClr>
                <a:srgbClr val="FFFFFF"/>
              </a:buClr>
            </a:pPr>
            <a:r>
              <a:rPr lang="en-NZ" sz="1600" dirty="0" smtClean="0"/>
              <a:t>Windows Server 2008 Standard</a:t>
            </a:r>
          </a:p>
          <a:p>
            <a:pPr marL="282575" lvl="2" indent="-282575" defTabSz="914325">
              <a:buClr>
                <a:srgbClr val="FFFFFF"/>
              </a:buClr>
            </a:pPr>
            <a:r>
              <a:rPr lang="en-NZ" sz="1600" dirty="0" smtClean="0"/>
              <a:t>Windows SharePoint Services 3.0</a:t>
            </a:r>
          </a:p>
          <a:p>
            <a:pPr marL="282575" lvl="2" indent="-282575" defTabSz="914325">
              <a:buClr>
                <a:srgbClr val="FFFFFF"/>
              </a:buClr>
            </a:pPr>
            <a:r>
              <a:rPr lang="en-NZ" sz="1600" dirty="0" smtClean="0"/>
              <a:t>Microsoft Exchange Server 2007 Standard Edition</a:t>
            </a:r>
          </a:p>
          <a:p>
            <a:pPr marL="282575" lvl="2" indent="-282575" defTabSz="914325">
              <a:buClr>
                <a:srgbClr val="FFFFFF"/>
              </a:buClr>
            </a:pPr>
            <a:r>
              <a:rPr lang="en-NZ" sz="1600" dirty="0" smtClean="0"/>
              <a:t>Microsoft Forefront Security for Exchange Server</a:t>
            </a:r>
          </a:p>
          <a:p>
            <a:pPr marL="282575" lvl="2" indent="-282575" defTabSz="914325">
              <a:buClr>
                <a:srgbClr val="FFFFFF"/>
              </a:buClr>
            </a:pPr>
            <a:r>
              <a:rPr lang="en-US" sz="1600" dirty="0" smtClean="0"/>
              <a:t>Windows Server Update Services 3.0 </a:t>
            </a:r>
            <a:endParaRPr lang="en-NZ" sz="1600" dirty="0" smtClean="0"/>
          </a:p>
          <a:p>
            <a:pPr marL="282575" lvl="2" indent="-282575" defTabSz="914325">
              <a:buClr>
                <a:srgbClr val="FFFFFF"/>
              </a:buClr>
            </a:pPr>
            <a:r>
              <a:rPr lang="en-NZ" sz="1600" dirty="0" smtClean="0"/>
              <a:t>Windows Live OneCare for Server</a:t>
            </a:r>
          </a:p>
          <a:p>
            <a:pPr marL="282575" lvl="2" indent="-282575" defTabSz="914325">
              <a:buClr>
                <a:srgbClr val="FFFFFF"/>
              </a:buClr>
            </a:pPr>
            <a:r>
              <a:rPr lang="en-NZ" sz="1600" dirty="0" smtClean="0"/>
              <a:t>Integration with Office Live Small Business</a:t>
            </a:r>
          </a:p>
        </p:txBody>
      </p:sp>
      <p:sp>
        <p:nvSpPr>
          <p:cNvPr id="10" name="Content Placeholder 23"/>
          <p:cNvSpPr>
            <a:spLocks noGrp="1"/>
          </p:cNvSpPr>
          <p:nvPr>
            <p:ph sz="half" idx="4294967295"/>
          </p:nvPr>
        </p:nvSpPr>
        <p:spPr>
          <a:xfrm>
            <a:off x="4860019" y="2939869"/>
            <a:ext cx="2936875" cy="919163"/>
          </a:xfrm>
        </p:spPr>
        <p:txBody>
          <a:bodyPr>
            <a:noAutofit/>
          </a:bodyPr>
          <a:lstStyle/>
          <a:p>
            <a:pPr marL="282575" lvl="2" indent="-282575" defTabSz="914325">
              <a:buClr>
                <a:srgbClr val="FFFFFF"/>
              </a:buClr>
            </a:pPr>
            <a:r>
              <a:rPr lang="en-NZ" sz="1600" dirty="0" smtClean="0"/>
              <a:t>Standard plus a second server running...</a:t>
            </a:r>
          </a:p>
          <a:p>
            <a:pPr marL="514350" lvl="3" indent="-231775" defTabSz="914325">
              <a:buClr>
                <a:srgbClr val="FFFFFF"/>
              </a:buClr>
            </a:pPr>
            <a:r>
              <a:rPr lang="en-NZ" sz="1400" dirty="0" smtClean="0"/>
              <a:t>Windows Server 2008 Standard</a:t>
            </a:r>
          </a:p>
          <a:p>
            <a:pPr marL="514350" lvl="3" indent="-231775" defTabSz="914325">
              <a:buClr>
                <a:srgbClr val="FFFFFF"/>
              </a:buClr>
            </a:pPr>
            <a:r>
              <a:rPr lang="en-NZ" sz="1400" dirty="0" smtClean="0"/>
              <a:t>Microsoft SQL Server 2008 Standard</a:t>
            </a:r>
          </a:p>
          <a:p>
            <a:pPr marL="514350" lvl="3" indent="-231775" defTabSz="914325">
              <a:buClr>
                <a:srgbClr val="FFFFFF"/>
              </a:buClr>
            </a:pPr>
            <a:r>
              <a:rPr lang="en-US" sz="1400" dirty="0" smtClean="0"/>
              <a:t>WS Terminal Services</a:t>
            </a:r>
          </a:p>
          <a:p>
            <a:pPr marL="514350" lvl="3" indent="-231775" defTabSz="914325">
              <a:buClr>
                <a:srgbClr val="FFFFFF"/>
              </a:buClr>
            </a:pPr>
            <a:endParaRPr lang="en-NZ" sz="1400" dirty="0" smtClean="0"/>
          </a:p>
        </p:txBody>
      </p:sp>
      <p:sp>
        <p:nvSpPr>
          <p:cNvPr id="11" name="TextBox 10"/>
          <p:cNvSpPr txBox="1"/>
          <p:nvPr/>
        </p:nvSpPr>
        <p:spPr>
          <a:xfrm>
            <a:off x="1232807" y="1253490"/>
            <a:ext cx="1905000" cy="338554"/>
          </a:xfrm>
          <a:prstGeom prst="rect">
            <a:avLst/>
          </a:prstGeom>
          <a:noFill/>
        </p:spPr>
        <p:txBody>
          <a:bodyPr wrap="square" rtlCol="0">
            <a:spAutoFit/>
          </a:bodyPr>
          <a:lstStyle/>
          <a:p>
            <a:pPr algn="ctr"/>
            <a:r>
              <a:rPr lang="en-US" sz="1600" u="sng" dirty="0" smtClean="0">
                <a:solidFill>
                  <a:schemeClr val="bg1"/>
                </a:solidFill>
                <a:effectLst>
                  <a:outerShdw blurRad="38100" dist="38100" dir="2700000" algn="tl">
                    <a:srgbClr val="000000">
                      <a:alpha val="43137"/>
                    </a:srgbClr>
                  </a:outerShdw>
                </a:effectLst>
              </a:rPr>
              <a:t>Standard</a:t>
            </a:r>
            <a:endParaRPr lang="en-US" sz="1200" u="sng"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5742214" y="1253490"/>
            <a:ext cx="1905000" cy="338554"/>
          </a:xfrm>
          <a:prstGeom prst="rect">
            <a:avLst/>
          </a:prstGeom>
          <a:noFill/>
        </p:spPr>
        <p:txBody>
          <a:bodyPr wrap="square" rtlCol="0">
            <a:spAutoFit/>
          </a:bodyPr>
          <a:lstStyle/>
          <a:p>
            <a:pPr algn="ctr"/>
            <a:r>
              <a:rPr lang="en-US" sz="1600" u="sng" dirty="0" smtClean="0">
                <a:solidFill>
                  <a:schemeClr val="bg1"/>
                </a:solidFill>
                <a:effectLst>
                  <a:outerShdw blurRad="38100" dist="38100" dir="2700000" algn="tl">
                    <a:srgbClr val="000000">
                      <a:alpha val="43137"/>
                    </a:srgbClr>
                  </a:outerShdw>
                </a:effectLst>
              </a:rPr>
              <a:t>Premium</a:t>
            </a:r>
            <a:endParaRPr lang="en-US" sz="1200" u="sng" dirty="0">
              <a:solidFill>
                <a:schemeClr val="bg1"/>
              </a:solidFill>
              <a:effectLst>
                <a:outerShdw blurRad="38100" dist="38100" dir="2700000" algn="tl">
                  <a:srgbClr val="000000">
                    <a:alpha val="43137"/>
                  </a:srgbClr>
                </a:outerShdw>
              </a:effectLst>
            </a:endParaRPr>
          </a:p>
        </p:txBody>
      </p:sp>
      <p:pic>
        <p:nvPicPr>
          <p:cNvPr id="13" name="Picture 2" descr="\\windowsserver\teamshare\USERS\WSS.Portal.Content\Launch_Cougar\SBS 2008 icons\New SBS Cougar mockup.png"/>
          <p:cNvPicPr>
            <a:picLocks noChangeAspect="1" noChangeArrowheads="1"/>
          </p:cNvPicPr>
          <p:nvPr/>
        </p:nvPicPr>
        <p:blipFill>
          <a:blip r:embed="rId3" cstate="print"/>
          <a:srcRect/>
          <a:stretch>
            <a:fillRect/>
          </a:stretch>
        </p:blipFill>
        <p:spPr bwMode="auto">
          <a:xfrm>
            <a:off x="1648001" y="1742440"/>
            <a:ext cx="913561" cy="913561"/>
          </a:xfrm>
          <a:prstGeom prst="rect">
            <a:avLst/>
          </a:prstGeom>
          <a:noFill/>
        </p:spPr>
      </p:pic>
      <p:pic>
        <p:nvPicPr>
          <p:cNvPr id="14" name="Picture 3" descr="image001"/>
          <p:cNvPicPr>
            <a:picLocks noChangeAspect="1" noChangeArrowheads="1"/>
          </p:cNvPicPr>
          <p:nvPr/>
        </p:nvPicPr>
        <p:blipFill>
          <a:blip r:embed="rId4"/>
          <a:srcRect/>
          <a:stretch>
            <a:fillRect/>
          </a:stretch>
        </p:blipFill>
        <p:spPr bwMode="auto">
          <a:xfrm>
            <a:off x="5841995" y="1719769"/>
            <a:ext cx="1773528" cy="987459"/>
          </a:xfrm>
          <a:prstGeom prst="rect">
            <a:avLst/>
          </a:prstGeom>
          <a:noFill/>
          <a:ln w="9525">
            <a:noFill/>
            <a:miter lim="800000"/>
            <a:headEnd/>
            <a:tailEnd/>
          </a:ln>
        </p:spPr>
      </p:pic>
      <p:sp>
        <p:nvSpPr>
          <p:cNvPr id="16" name="Rounded Rectangle 15"/>
          <p:cNvSpPr/>
          <p:nvPr/>
        </p:nvSpPr>
        <p:spPr bwMode="auto">
          <a:xfrm flipH="1">
            <a:off x="374992" y="5739898"/>
            <a:ext cx="1994135" cy="602672"/>
          </a:xfrm>
          <a:prstGeom prst="roundRect">
            <a:avLst>
              <a:gd name="adj" fmla="val 4498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smtClean="0">
                <a:solidFill>
                  <a:schemeClr val="tx1"/>
                </a:solidFill>
                <a:effectLst>
                  <a:outerShdw blurRad="38100" dist="38100" dir="2700000" algn="tl">
                    <a:srgbClr val="000000">
                      <a:alpha val="43137"/>
                    </a:srgbClr>
                  </a:outerShdw>
                </a:effectLst>
              </a:rPr>
              <a:t>1 product, </a:t>
            </a:r>
            <a:br>
              <a:rPr lang="en-US" sz="1400" b="1" kern="0" dirty="0" smtClean="0">
                <a:solidFill>
                  <a:schemeClr val="tx1"/>
                </a:solidFill>
                <a:effectLst>
                  <a:outerShdw blurRad="38100" dist="38100" dir="2700000" algn="tl">
                    <a:srgbClr val="000000">
                      <a:alpha val="43137"/>
                    </a:srgbClr>
                  </a:outerShdw>
                </a:effectLst>
              </a:rPr>
            </a:br>
            <a:r>
              <a:rPr lang="en-US" sz="1400" b="1" kern="0" dirty="0" smtClean="0">
                <a:solidFill>
                  <a:schemeClr val="tx1"/>
                </a:solidFill>
                <a:effectLst>
                  <a:outerShdw blurRad="38100" dist="38100" dir="2700000" algn="tl">
                    <a:srgbClr val="000000">
                      <a:alpha val="43137"/>
                    </a:srgbClr>
                  </a:outerShdw>
                </a:effectLst>
              </a:rPr>
              <a:t>1 price, 1 CAL</a:t>
            </a:r>
          </a:p>
        </p:txBody>
      </p:sp>
      <p:sp>
        <p:nvSpPr>
          <p:cNvPr id="17" name="Rounded Rectangle 16"/>
          <p:cNvSpPr/>
          <p:nvPr/>
        </p:nvSpPr>
        <p:spPr bwMode="auto">
          <a:xfrm flipH="1">
            <a:off x="2428966" y="5739898"/>
            <a:ext cx="1993392" cy="602672"/>
          </a:xfrm>
          <a:prstGeom prst="roundRect">
            <a:avLst>
              <a:gd name="adj" fmla="val 4370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lvl="0" algn="ctr" defTabSz="761719" fontAlgn="base">
              <a:lnSpc>
                <a:spcPct val="80000"/>
              </a:lnSpc>
              <a:spcBef>
                <a:spcPct val="0"/>
              </a:spcBef>
              <a:spcAft>
                <a:spcPct val="0"/>
              </a:spcAft>
              <a:defRPr/>
            </a:pPr>
            <a:r>
              <a:rPr lang="en-US" sz="1400" b="1" kern="0" dirty="0" smtClean="0">
                <a:solidFill>
                  <a:schemeClr val="tx1"/>
                </a:solidFill>
                <a:effectLst>
                  <a:outerShdw blurRad="38100" dist="38100" dir="2700000" algn="tl">
                    <a:srgbClr val="000000">
                      <a:alpha val="43137"/>
                    </a:srgbClr>
                  </a:outerShdw>
                </a:effectLst>
              </a:rPr>
              <a:t>5 Step Setup takes 30 minutes</a:t>
            </a:r>
          </a:p>
        </p:txBody>
      </p:sp>
      <p:sp>
        <p:nvSpPr>
          <p:cNvPr id="19" name="Rounded Rectangle 18"/>
          <p:cNvSpPr/>
          <p:nvPr/>
        </p:nvSpPr>
        <p:spPr bwMode="auto">
          <a:xfrm flipH="1">
            <a:off x="4629755" y="5739898"/>
            <a:ext cx="2079836" cy="602672"/>
          </a:xfrm>
          <a:prstGeom prst="roundRect">
            <a:avLst>
              <a:gd name="adj" fmla="val 50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smtClean="0">
                <a:solidFill>
                  <a:schemeClr val="tx1"/>
                </a:solidFill>
                <a:effectLst>
                  <a:outerShdw blurRad="38100" dist="38100" dir="2700000" algn="tl">
                    <a:srgbClr val="000000">
                      <a:alpha val="43137"/>
                    </a:srgbClr>
                  </a:outerShdw>
                </a:effectLst>
              </a:rPr>
              <a:t>Hosted security and marketing services</a:t>
            </a:r>
          </a:p>
        </p:txBody>
      </p:sp>
      <p:sp>
        <p:nvSpPr>
          <p:cNvPr id="20" name="Rounded Rectangle 19"/>
          <p:cNvSpPr/>
          <p:nvPr/>
        </p:nvSpPr>
        <p:spPr bwMode="auto">
          <a:xfrm flipH="1">
            <a:off x="6754494" y="5739898"/>
            <a:ext cx="1993392" cy="602672"/>
          </a:xfrm>
          <a:prstGeom prst="roundRect">
            <a:avLst>
              <a:gd name="adj" fmla="val 50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smtClean="0">
                <a:solidFill>
                  <a:schemeClr val="tx1"/>
                </a:solidFill>
                <a:effectLst>
                  <a:outerShdw blurRad="38100" dist="38100" dir="2700000" algn="tl">
                    <a:srgbClr val="000000">
                      <a:alpha val="43137"/>
                    </a:srgbClr>
                  </a:outerShdw>
                </a:effectLst>
              </a:rPr>
              <a:t>Supports </a:t>
            </a:r>
          </a:p>
          <a:p>
            <a:pPr algn="ctr" defTabSz="761719" fontAlgn="base">
              <a:lnSpc>
                <a:spcPct val="80000"/>
              </a:lnSpc>
              <a:spcBef>
                <a:spcPct val="0"/>
              </a:spcBef>
              <a:spcAft>
                <a:spcPct val="0"/>
              </a:spcAft>
              <a:defRPr/>
            </a:pPr>
            <a:r>
              <a:rPr lang="en-US" sz="1400" b="1" kern="0" dirty="0" smtClean="0">
                <a:solidFill>
                  <a:schemeClr val="tx1"/>
                </a:solidFill>
                <a:effectLst>
                  <a:outerShdw blurRad="38100" dist="38100" dir="2700000" algn="tl">
                    <a:srgbClr val="000000">
                      <a:alpha val="43137"/>
                    </a:srgbClr>
                  </a:outerShdw>
                </a:effectLst>
              </a:rPr>
              <a:t>75 users or devices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640088"/>
            <a:ext cx="8482626" cy="731511"/>
          </a:xfrm>
        </p:spPr>
        <p:txBody>
          <a:bodyPr/>
          <a:lstStyle/>
          <a:p>
            <a:r>
              <a:rPr lang="en-US" dirty="0" smtClean="0"/>
              <a:t>Windows Essential Business Server 2008</a:t>
            </a:r>
            <a:endParaRPr lang="en-US" dirty="0"/>
          </a:p>
        </p:txBody>
      </p:sp>
      <p:grpSp>
        <p:nvGrpSpPr>
          <p:cNvPr id="3" name="Group 38"/>
          <p:cNvGrpSpPr/>
          <p:nvPr/>
        </p:nvGrpSpPr>
        <p:grpSpPr>
          <a:xfrm>
            <a:off x="2104300" y="2056130"/>
            <a:ext cx="1387128" cy="1304614"/>
            <a:chOff x="4405308" y="5805534"/>
            <a:chExt cx="715986" cy="673395"/>
          </a:xfrm>
          <a:effectLst>
            <a:outerShdw blurRad="50800" dist="38100" dir="2700000" algn="tl" rotWithShape="0">
              <a:prstClr val="black">
                <a:alpha val="40000"/>
              </a:prstClr>
            </a:outerShdw>
          </a:effectLst>
        </p:grpSpPr>
        <p:pic>
          <p:nvPicPr>
            <p:cNvPr id="19"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4405308" y="5805534"/>
              <a:ext cx="492096" cy="673395"/>
            </a:xfrm>
            <a:prstGeom prst="rect">
              <a:avLst/>
            </a:prstGeom>
            <a:noFill/>
          </p:spPr>
        </p:pic>
        <p:pic>
          <p:nvPicPr>
            <p:cNvPr id="20"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4"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grpSp>
        <p:nvGrpSpPr>
          <p:cNvPr id="4" name="Group 45"/>
          <p:cNvGrpSpPr/>
          <p:nvPr/>
        </p:nvGrpSpPr>
        <p:grpSpPr>
          <a:xfrm>
            <a:off x="3626977" y="2056139"/>
            <a:ext cx="1080407" cy="1304611"/>
            <a:chOff x="6481765" y="5386444"/>
            <a:chExt cx="448636" cy="506730"/>
          </a:xfrm>
          <a:effectLst>
            <a:outerShdw blurRad="50800" dist="38100" dir="2700000" algn="tl" rotWithShape="0">
              <a:prstClr val="black">
                <a:alpha val="40000"/>
              </a:prstClr>
            </a:outerShdw>
          </a:effectLst>
        </p:grpSpPr>
        <p:pic>
          <p:nvPicPr>
            <p:cNvPr id="22" name="Picture 9" descr="C:\Program Files\Microsoft Resource DVD Artwork\DVD_ART\Artwork_Imagery\HARDWARE_IMAGERY\Illustration - Misc Hardware\Windows Vista Illustration Icons\Server.png"/>
            <p:cNvPicPr>
              <a:picLocks noChangeArrowheads="1"/>
            </p:cNvPicPr>
            <p:nvPr/>
          </p:nvPicPr>
          <p:blipFill>
            <a:blip r:embed="rId5" cstate="print"/>
            <a:srcRect/>
            <a:stretch>
              <a:fillRect/>
            </a:stretch>
          </p:blipFill>
          <p:spPr bwMode="auto">
            <a:xfrm>
              <a:off x="6481765" y="5386444"/>
              <a:ext cx="395943" cy="506730"/>
            </a:xfrm>
            <a:prstGeom prst="rect">
              <a:avLst/>
            </a:prstGeom>
            <a:noFill/>
            <a:ln>
              <a:noFill/>
            </a:ln>
          </p:spPr>
        </p:pic>
        <p:pic>
          <p:nvPicPr>
            <p:cNvPr id="23"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6" cstate="print"/>
            <a:srcRect/>
            <a:stretch>
              <a:fillRect/>
            </a:stretch>
          </p:blipFill>
          <p:spPr bwMode="auto">
            <a:xfrm>
              <a:off x="6665289" y="5462596"/>
              <a:ext cx="265112" cy="265112"/>
            </a:xfrm>
            <a:prstGeom prst="rect">
              <a:avLst/>
            </a:prstGeom>
            <a:noFill/>
            <a:ln>
              <a:noFill/>
            </a:ln>
          </p:spPr>
        </p:pic>
      </p:grpSp>
      <p:grpSp>
        <p:nvGrpSpPr>
          <p:cNvPr id="5" name="Group 51"/>
          <p:cNvGrpSpPr/>
          <p:nvPr/>
        </p:nvGrpSpPr>
        <p:grpSpPr>
          <a:xfrm>
            <a:off x="7030264" y="2056129"/>
            <a:ext cx="1080771" cy="1307592"/>
            <a:chOff x="6863256" y="4248240"/>
            <a:chExt cx="851582" cy="1030303"/>
          </a:xfrm>
          <a:effectLst>
            <a:outerShdw blurRad="50800" dist="38100" dir="2700000" algn="tl" rotWithShape="0">
              <a:prstClr val="black">
                <a:alpha val="40000"/>
              </a:prstClr>
            </a:outerShdw>
          </a:effectLst>
        </p:grpSpPr>
        <p:pic>
          <p:nvPicPr>
            <p:cNvPr id="25"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863256" y="4248240"/>
              <a:ext cx="752913" cy="1030303"/>
            </a:xfrm>
            <a:prstGeom prst="rect">
              <a:avLst/>
            </a:prstGeom>
            <a:noFill/>
          </p:spPr>
        </p:pic>
        <p:pic>
          <p:nvPicPr>
            <p:cNvPr id="26" name="Picture 2" descr="C:\Program Files\Microsoft Resource DVD Artwork\DVD_ART\Artwork_Imagery\HARDWARE_IMAGERY\Illustration - Misc Hardware\eHome icons\barrel yellow data storage.png"/>
            <p:cNvPicPr>
              <a:picLocks noChangeAspect="1" noChangeArrowheads="1"/>
            </p:cNvPicPr>
            <p:nvPr/>
          </p:nvPicPr>
          <p:blipFill>
            <a:blip r:embed="rId7" cstate="print"/>
            <a:srcRect/>
            <a:stretch>
              <a:fillRect/>
            </a:stretch>
          </p:blipFill>
          <p:spPr bwMode="auto">
            <a:xfrm>
              <a:off x="7288527" y="4635062"/>
              <a:ext cx="426311" cy="641132"/>
            </a:xfrm>
            <a:prstGeom prst="rect">
              <a:avLst/>
            </a:prstGeom>
            <a:noFill/>
          </p:spPr>
        </p:pic>
      </p:grpSp>
      <p:pic>
        <p:nvPicPr>
          <p:cNvPr id="27" name="Picture 26" descr="C10GettingStartedInstallMgmt_256.png"/>
          <p:cNvPicPr>
            <a:picLocks noChangeAspect="1"/>
          </p:cNvPicPr>
          <p:nvPr/>
        </p:nvPicPr>
        <p:blipFill>
          <a:blip r:embed="rId8"/>
          <a:stretch>
            <a:fillRect/>
          </a:stretch>
        </p:blipFill>
        <p:spPr>
          <a:xfrm>
            <a:off x="381101" y="2056139"/>
            <a:ext cx="1304611" cy="1304611"/>
          </a:xfrm>
          <a:prstGeom prst="rect">
            <a:avLst/>
          </a:prstGeom>
        </p:spPr>
      </p:pic>
      <p:sp>
        <p:nvSpPr>
          <p:cNvPr id="31" name="Rounded Rectangle 30"/>
          <p:cNvSpPr/>
          <p:nvPr/>
        </p:nvSpPr>
        <p:spPr bwMode="auto">
          <a:xfrm>
            <a:off x="6901050" y="3578544"/>
            <a:ext cx="1685602" cy="1354131"/>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lvl="2" indent="-166688">
              <a:lnSpc>
                <a:spcPct val="90000"/>
              </a:lnSpc>
              <a:spcBef>
                <a:spcPct val="20000"/>
              </a:spcBef>
              <a:buClr>
                <a:srgbClr val="0099FF"/>
              </a:buClr>
              <a:buSzPct val="80000"/>
              <a:defRPr/>
            </a:pPr>
            <a:r>
              <a:rPr lang="en-US" sz="1200" b="1" dirty="0" smtClean="0">
                <a:solidFill>
                  <a:schemeClr val="bg1"/>
                </a:solidFill>
                <a:effectLst>
                  <a:outerShdw blurRad="38100" dist="38100" dir="2700000" algn="tl">
                    <a:srgbClr val="000000">
                      <a:alpha val="43137"/>
                    </a:srgbClr>
                  </a:outerShdw>
                </a:effectLst>
              </a:rPr>
              <a:t>Database Server</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Windows Server 2008 Standard</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Microsoft SQL Server 2008 </a:t>
            </a:r>
            <a:br>
              <a:rPr lang="en-US" sz="1100" dirty="0" smtClean="0">
                <a:solidFill>
                  <a:schemeClr val="bg1"/>
                </a:solidFill>
              </a:rPr>
            </a:br>
            <a:r>
              <a:rPr lang="en-US" sz="1100" dirty="0" smtClean="0">
                <a:solidFill>
                  <a:schemeClr val="bg1"/>
                </a:solidFill>
              </a:rPr>
              <a:t>Standard</a:t>
            </a: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Clr>
                <a:srgbClr val="0099FF"/>
              </a:buClr>
              <a:buSzPct val="80000"/>
              <a:buFont typeface="Arial" pitchFamily="34" charset="0"/>
              <a:buChar char="•"/>
              <a:defRPr/>
            </a:pPr>
            <a:endParaRPr lang="en-US" sz="1000" dirty="0" smtClean="0">
              <a:solidFill>
                <a:schemeClr val="bg1"/>
              </a:solidFill>
              <a:latin typeface="Arial" charset="0"/>
            </a:endParaRPr>
          </a:p>
        </p:txBody>
      </p:sp>
      <p:sp>
        <p:nvSpPr>
          <p:cNvPr id="32" name="TextBox 31"/>
          <p:cNvSpPr txBox="1"/>
          <p:nvPr/>
        </p:nvSpPr>
        <p:spPr>
          <a:xfrm>
            <a:off x="1352853" y="1567180"/>
            <a:ext cx="1905000" cy="338554"/>
          </a:xfrm>
          <a:prstGeom prst="rect">
            <a:avLst/>
          </a:prstGeom>
          <a:noFill/>
        </p:spPr>
        <p:txBody>
          <a:bodyPr wrap="square" rtlCol="0">
            <a:spAutoFit/>
          </a:bodyPr>
          <a:lstStyle/>
          <a:p>
            <a:pPr algn="ctr"/>
            <a:r>
              <a:rPr lang="en-US" sz="1600" u="sng" dirty="0" smtClean="0">
                <a:solidFill>
                  <a:schemeClr val="bg1"/>
                </a:solidFill>
                <a:effectLst/>
              </a:rPr>
              <a:t>Standard</a:t>
            </a:r>
            <a:endParaRPr lang="en-US" sz="1200" u="sng" dirty="0">
              <a:solidFill>
                <a:schemeClr val="bg1"/>
              </a:solidFill>
              <a:effectLst/>
            </a:endParaRPr>
          </a:p>
        </p:txBody>
      </p:sp>
      <p:sp>
        <p:nvSpPr>
          <p:cNvPr id="33" name="TextBox 32"/>
          <p:cNvSpPr txBox="1"/>
          <p:nvPr/>
        </p:nvSpPr>
        <p:spPr>
          <a:xfrm>
            <a:off x="5785525" y="1567180"/>
            <a:ext cx="1905000" cy="338554"/>
          </a:xfrm>
          <a:prstGeom prst="rect">
            <a:avLst/>
          </a:prstGeom>
          <a:noFill/>
        </p:spPr>
        <p:txBody>
          <a:bodyPr wrap="square" rtlCol="0">
            <a:spAutoFit/>
          </a:bodyPr>
          <a:lstStyle/>
          <a:p>
            <a:pPr algn="ctr"/>
            <a:r>
              <a:rPr lang="en-US" sz="1600" u="sng" dirty="0" smtClean="0">
                <a:solidFill>
                  <a:schemeClr val="bg1"/>
                </a:solidFill>
                <a:effectLst/>
              </a:rPr>
              <a:t>Premium</a:t>
            </a:r>
            <a:endParaRPr lang="en-US" sz="1200" u="sng" dirty="0">
              <a:solidFill>
                <a:schemeClr val="bg1"/>
              </a:solidFill>
              <a:effectLst/>
            </a:endParaRPr>
          </a:p>
        </p:txBody>
      </p:sp>
      <p:sp>
        <p:nvSpPr>
          <p:cNvPr id="28" name="Rounded Rectangle 27"/>
          <p:cNvSpPr/>
          <p:nvPr/>
        </p:nvSpPr>
        <p:spPr bwMode="auto">
          <a:xfrm>
            <a:off x="264612" y="3578543"/>
            <a:ext cx="1898676" cy="1171566"/>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lvl="2">
              <a:lnSpc>
                <a:spcPct val="90000"/>
              </a:lnSpc>
              <a:spcBef>
                <a:spcPct val="20000"/>
              </a:spcBef>
              <a:buSzPct val="80000"/>
              <a:defRPr/>
            </a:pPr>
            <a:r>
              <a:rPr lang="en-US" sz="1200" b="1" dirty="0" smtClean="0">
                <a:solidFill>
                  <a:schemeClr val="bg1"/>
                </a:solidFill>
                <a:effectLst>
                  <a:outerShdw blurRad="38100" dist="38100" dir="2700000" algn="tl">
                    <a:srgbClr val="000000">
                      <a:alpha val="43137"/>
                    </a:srgbClr>
                  </a:outerShdw>
                </a:effectLst>
              </a:rPr>
              <a:t>Management Server</a:t>
            </a:r>
          </a:p>
          <a:p>
            <a:pPr marL="174625" indent="-174625" defTabSz="914325">
              <a:lnSpc>
                <a:spcPct val="90000"/>
              </a:lnSpc>
              <a:spcBef>
                <a:spcPct val="20000"/>
              </a:spcBef>
              <a:buClr>
                <a:srgbClr val="FFFFFF"/>
              </a:buClr>
              <a:buSzPct val="80000"/>
              <a:buBlip>
                <a:blip r:embed="rId9"/>
              </a:buBlip>
              <a:defRPr/>
            </a:pPr>
            <a:r>
              <a:rPr lang="en-US" sz="1100" dirty="0" smtClean="0">
                <a:solidFill>
                  <a:schemeClr val="bg1"/>
                </a:solidFill>
              </a:rPr>
              <a:t>Windows Server 2008</a:t>
            </a:r>
          </a:p>
          <a:p>
            <a:pPr marL="365760" lvl="1" indent="-174625" defTabSz="914325">
              <a:lnSpc>
                <a:spcPct val="90000"/>
              </a:lnSpc>
              <a:spcBef>
                <a:spcPct val="20000"/>
              </a:spcBef>
              <a:buClr>
                <a:srgbClr val="FFFFFF"/>
              </a:buClr>
              <a:buSzPct val="80000"/>
              <a:buBlip>
                <a:blip r:embed="rId9"/>
              </a:buBlip>
              <a:defRPr/>
            </a:pPr>
            <a:r>
              <a:rPr lang="en-US" sz="1100" dirty="0" smtClean="0">
                <a:solidFill>
                  <a:schemeClr val="bg1"/>
                </a:solidFill>
              </a:rPr>
              <a:t>Networking</a:t>
            </a:r>
          </a:p>
          <a:p>
            <a:pPr marL="365760" lvl="1" indent="-174625" defTabSz="914325">
              <a:lnSpc>
                <a:spcPct val="90000"/>
              </a:lnSpc>
              <a:spcBef>
                <a:spcPct val="20000"/>
              </a:spcBef>
              <a:buClr>
                <a:srgbClr val="FFFFFF"/>
              </a:buClr>
              <a:buSzPct val="80000"/>
              <a:buBlip>
                <a:blip r:embed="rId9"/>
              </a:buBlip>
              <a:defRPr/>
            </a:pPr>
            <a:r>
              <a:rPr lang="en-US" sz="1100" dirty="0" smtClean="0">
                <a:solidFill>
                  <a:schemeClr val="bg1"/>
                </a:solidFill>
              </a:rPr>
              <a:t>Active Directory</a:t>
            </a:r>
          </a:p>
          <a:p>
            <a:pPr marL="365760" lvl="1" indent="-174625" defTabSz="914325">
              <a:lnSpc>
                <a:spcPct val="90000"/>
              </a:lnSpc>
              <a:spcBef>
                <a:spcPct val="20000"/>
              </a:spcBef>
              <a:buClr>
                <a:srgbClr val="FFFFFF"/>
              </a:buClr>
              <a:buSzPct val="80000"/>
              <a:buBlip>
                <a:blip r:embed="rId9"/>
              </a:buBlip>
              <a:defRPr/>
            </a:pPr>
            <a:r>
              <a:rPr lang="en-US" sz="1100" dirty="0" smtClean="0">
                <a:solidFill>
                  <a:schemeClr val="bg1"/>
                </a:solidFill>
              </a:rPr>
              <a:t>File and Print</a:t>
            </a:r>
          </a:p>
          <a:p>
            <a:pPr marL="174625" indent="-174625" defTabSz="914325">
              <a:lnSpc>
                <a:spcPct val="90000"/>
              </a:lnSpc>
              <a:spcBef>
                <a:spcPct val="20000"/>
              </a:spcBef>
              <a:buClr>
                <a:srgbClr val="FFFFFF"/>
              </a:buClr>
              <a:buSzPct val="80000"/>
              <a:buBlip>
                <a:blip r:embed="rId9"/>
              </a:buBlip>
              <a:defRPr/>
            </a:pPr>
            <a:r>
              <a:rPr lang="en-US" sz="1100" dirty="0" smtClean="0">
                <a:solidFill>
                  <a:schemeClr val="bg1"/>
                </a:solidFill>
              </a:rPr>
              <a:t>Windows SharePoint Services 3.0 compatible</a:t>
            </a:r>
          </a:p>
          <a:p>
            <a:pPr marL="174625" indent="-174625" defTabSz="914325">
              <a:lnSpc>
                <a:spcPct val="90000"/>
              </a:lnSpc>
              <a:spcBef>
                <a:spcPct val="20000"/>
              </a:spcBef>
              <a:buClr>
                <a:srgbClr val="FFFFFF"/>
              </a:buClr>
              <a:buSzPct val="80000"/>
              <a:buBlip>
                <a:blip r:embed="rId9"/>
              </a:buBlip>
              <a:defRPr/>
            </a:pPr>
            <a:r>
              <a:rPr lang="en-US" sz="1100" dirty="0" smtClean="0">
                <a:solidFill>
                  <a:schemeClr val="bg1"/>
                </a:solidFill>
              </a:rPr>
              <a:t>Microsoft System Center Essentials 2007</a:t>
            </a:r>
          </a:p>
        </p:txBody>
      </p:sp>
      <p:sp>
        <p:nvSpPr>
          <p:cNvPr id="29" name="Rounded Rectangle 28"/>
          <p:cNvSpPr/>
          <p:nvPr/>
        </p:nvSpPr>
        <p:spPr bwMode="auto">
          <a:xfrm>
            <a:off x="1895622" y="3578544"/>
            <a:ext cx="1718435" cy="1354131"/>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lvl="2" indent="-166688">
              <a:lnSpc>
                <a:spcPct val="90000"/>
              </a:lnSpc>
              <a:spcBef>
                <a:spcPct val="20000"/>
              </a:spcBef>
              <a:buSzPct val="80000"/>
              <a:defRPr/>
            </a:pPr>
            <a:r>
              <a:rPr lang="en-US" sz="1200" b="1" dirty="0" smtClean="0">
                <a:solidFill>
                  <a:schemeClr val="bg1"/>
                </a:solidFill>
                <a:effectLst>
                  <a:outerShdw blurRad="38100" dist="38100" dir="2700000" algn="tl">
                    <a:srgbClr val="000000">
                      <a:alpha val="43137"/>
                    </a:srgbClr>
                  </a:outerShdw>
                </a:effectLst>
              </a:rPr>
              <a:t>Messaging Server</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Windows Server 2008 Standard technologies</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Microsoft Exchange Server 2007 Standard Edition</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Microsoft Forefront Security for </a:t>
            </a:r>
            <a:br>
              <a:rPr lang="en-US" sz="1100" dirty="0" smtClean="0">
                <a:solidFill>
                  <a:schemeClr val="bg1"/>
                </a:solidFill>
              </a:rPr>
            </a:br>
            <a:r>
              <a:rPr lang="en-US" sz="1100" dirty="0" smtClean="0">
                <a:solidFill>
                  <a:schemeClr val="bg1"/>
                </a:solidFill>
              </a:rPr>
              <a:t>Exchange Server</a:t>
            </a:r>
          </a:p>
        </p:txBody>
      </p:sp>
      <p:sp>
        <p:nvSpPr>
          <p:cNvPr id="30" name="Rounded Rectangle 29"/>
          <p:cNvSpPr/>
          <p:nvPr/>
        </p:nvSpPr>
        <p:spPr bwMode="auto">
          <a:xfrm>
            <a:off x="3358128" y="3578543"/>
            <a:ext cx="1718970" cy="1215791"/>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lvl="2" indent="-166688">
              <a:lnSpc>
                <a:spcPct val="90000"/>
              </a:lnSpc>
              <a:spcBef>
                <a:spcPct val="20000"/>
              </a:spcBef>
              <a:buSzPct val="80000"/>
              <a:defRPr/>
            </a:pPr>
            <a:r>
              <a:rPr lang="en-US" sz="1200" b="1" dirty="0" smtClean="0">
                <a:solidFill>
                  <a:schemeClr val="bg1"/>
                </a:solidFill>
                <a:effectLst>
                  <a:outerShdw blurRad="38100" dist="38100" dir="2700000" algn="tl">
                    <a:srgbClr val="000000">
                      <a:alpha val="43137"/>
                    </a:srgbClr>
                  </a:outerShdw>
                </a:effectLst>
              </a:rPr>
              <a:t>Security Server</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Windows Server 2008 Standard technologies</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Microsoft Exchange Server 2007 Standard Edition</a:t>
            </a:r>
          </a:p>
          <a:p>
            <a:pPr marL="174625" lvl="2" indent="-174625" defTabSz="914325">
              <a:lnSpc>
                <a:spcPct val="90000"/>
              </a:lnSpc>
              <a:spcBef>
                <a:spcPct val="20000"/>
              </a:spcBef>
              <a:buClr>
                <a:srgbClr val="FFFFFF"/>
              </a:buClr>
              <a:buSzPct val="80000"/>
              <a:buBlip>
                <a:blip r:embed="rId9"/>
              </a:buBlip>
              <a:defRPr/>
            </a:pPr>
            <a:r>
              <a:rPr lang="en-US" sz="1100" dirty="0" smtClean="0">
                <a:solidFill>
                  <a:schemeClr val="bg1"/>
                </a:solidFill>
              </a:rPr>
              <a:t>Forefront Threat </a:t>
            </a:r>
            <a:br>
              <a:rPr lang="en-US" sz="1100" dirty="0" smtClean="0">
                <a:solidFill>
                  <a:schemeClr val="bg1"/>
                </a:solidFill>
              </a:rPr>
            </a:br>
            <a:r>
              <a:rPr lang="en-US" sz="1100" dirty="0" smtClean="0">
                <a:solidFill>
                  <a:schemeClr val="bg1"/>
                </a:solidFill>
              </a:rPr>
              <a:t>Management Gateway, Medium Business Edition</a:t>
            </a:r>
          </a:p>
        </p:txBody>
      </p:sp>
      <p:sp>
        <p:nvSpPr>
          <p:cNvPr id="43" name="Rounded Rectangle 42"/>
          <p:cNvSpPr/>
          <p:nvPr/>
        </p:nvSpPr>
        <p:spPr bwMode="auto">
          <a:xfrm>
            <a:off x="5196336" y="3578544"/>
            <a:ext cx="1606572" cy="1354131"/>
          </a:xfrm>
          <a:prstGeom prst="round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lvl="2" indent="-166688" defTabSz="914363">
              <a:lnSpc>
                <a:spcPct val="90000"/>
              </a:lnSpc>
              <a:spcBef>
                <a:spcPct val="20000"/>
              </a:spcBef>
              <a:buClr>
                <a:srgbClr val="0099FF"/>
              </a:buClr>
              <a:buSzPct val="80000"/>
              <a:defRPr/>
            </a:pPr>
            <a:r>
              <a:rPr lang="en-US" sz="1200" b="1" dirty="0" smtClean="0">
                <a:solidFill>
                  <a:schemeClr val="bg1"/>
                </a:solidFill>
                <a:latin typeface="Segoe" pitchFamily="34" charset="0"/>
              </a:rPr>
              <a:t>Standard, Plus…</a:t>
            </a: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bg1"/>
              </a:solidFill>
              <a:latin typeface="Arial" charset="0"/>
            </a:endParaRPr>
          </a:p>
          <a:p>
            <a:pPr marL="285750" lvl="2" indent="-166688" defTabSz="914363">
              <a:lnSpc>
                <a:spcPct val="90000"/>
              </a:lnSpc>
              <a:spcBef>
                <a:spcPct val="20000"/>
              </a:spcBef>
              <a:buClr>
                <a:srgbClr val="0099FF"/>
              </a:buClr>
              <a:buSzPct val="80000"/>
              <a:buFont typeface="Arial" pitchFamily="34" charset="0"/>
              <a:buChar char="•"/>
              <a:defRPr/>
            </a:pPr>
            <a:endParaRPr lang="en-US" sz="1000" dirty="0" smtClean="0">
              <a:solidFill>
                <a:schemeClr val="bg1"/>
              </a:solidFill>
              <a:latin typeface="Arial" charset="0"/>
            </a:endParaRPr>
          </a:p>
        </p:txBody>
      </p:sp>
      <p:sp>
        <p:nvSpPr>
          <p:cNvPr id="56" name="Rounded Rectangle 55"/>
          <p:cNvSpPr/>
          <p:nvPr/>
        </p:nvSpPr>
        <p:spPr bwMode="auto">
          <a:xfrm flipH="1">
            <a:off x="1988031" y="5869848"/>
            <a:ext cx="1331384" cy="561957"/>
          </a:xfrm>
          <a:prstGeom prst="roundRect">
            <a:avLst>
              <a:gd name="adj" fmla="val 4498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200" b="1" kern="0" dirty="0" smtClean="0">
                <a:solidFill>
                  <a:schemeClr val="tx1"/>
                </a:solidFill>
              </a:rPr>
              <a:t>Integrated setup and Migration</a:t>
            </a:r>
          </a:p>
        </p:txBody>
      </p:sp>
      <p:sp>
        <p:nvSpPr>
          <p:cNvPr id="57" name="Rounded Rectangle 56"/>
          <p:cNvSpPr/>
          <p:nvPr/>
        </p:nvSpPr>
        <p:spPr bwMode="auto">
          <a:xfrm flipH="1">
            <a:off x="3647216" y="5869839"/>
            <a:ext cx="1331384" cy="593054"/>
          </a:xfrm>
          <a:prstGeom prst="roundRect">
            <a:avLst>
              <a:gd name="adj" fmla="val 4370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lvl="0" algn="ctr" defTabSz="761719" fontAlgn="base">
              <a:lnSpc>
                <a:spcPct val="80000"/>
              </a:lnSpc>
              <a:spcBef>
                <a:spcPct val="0"/>
              </a:spcBef>
              <a:spcAft>
                <a:spcPct val="0"/>
              </a:spcAft>
              <a:defRPr/>
            </a:pPr>
            <a:r>
              <a:rPr lang="en-US" sz="1200" b="1" kern="0" dirty="0" smtClean="0">
                <a:solidFill>
                  <a:schemeClr val="tx1"/>
                </a:solidFill>
              </a:rPr>
              <a:t>300+ pages of best practices built in</a:t>
            </a:r>
          </a:p>
        </p:txBody>
      </p:sp>
      <p:sp>
        <p:nvSpPr>
          <p:cNvPr id="58" name="Rounded Rectangle 57"/>
          <p:cNvSpPr/>
          <p:nvPr/>
        </p:nvSpPr>
        <p:spPr bwMode="auto">
          <a:xfrm flipH="1">
            <a:off x="5293354" y="5858953"/>
            <a:ext cx="1331384" cy="589312"/>
          </a:xfrm>
          <a:prstGeom prst="roundRect">
            <a:avLst>
              <a:gd name="adj" fmla="val 4294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200" b="1" kern="0" dirty="0" smtClean="0">
                <a:solidFill>
                  <a:schemeClr val="tx1"/>
                </a:solidFill>
              </a:rPr>
              <a:t>Unified, extensible Console</a:t>
            </a:r>
          </a:p>
        </p:txBody>
      </p:sp>
      <p:sp>
        <p:nvSpPr>
          <p:cNvPr id="59" name="Rounded Rectangle 58"/>
          <p:cNvSpPr/>
          <p:nvPr/>
        </p:nvSpPr>
        <p:spPr bwMode="auto">
          <a:xfrm flipH="1">
            <a:off x="381099" y="5869839"/>
            <a:ext cx="1331384" cy="589312"/>
          </a:xfrm>
          <a:prstGeom prst="roundRect">
            <a:avLst>
              <a:gd name="adj" fmla="val 50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200" b="1" kern="0" dirty="0" smtClean="0">
                <a:solidFill>
                  <a:schemeClr val="tx1"/>
                </a:solidFill>
              </a:rPr>
              <a:t>1 product, </a:t>
            </a:r>
            <a:br>
              <a:rPr lang="en-US" sz="1200" b="1" kern="0" dirty="0" smtClean="0">
                <a:solidFill>
                  <a:schemeClr val="tx1"/>
                </a:solidFill>
              </a:rPr>
            </a:br>
            <a:r>
              <a:rPr lang="en-US" sz="1200" b="1" kern="0" dirty="0" smtClean="0">
                <a:solidFill>
                  <a:schemeClr val="tx1"/>
                </a:solidFill>
              </a:rPr>
              <a:t>1 price, 1 CAL</a:t>
            </a:r>
          </a:p>
        </p:txBody>
      </p:sp>
      <p:sp>
        <p:nvSpPr>
          <p:cNvPr id="36" name="Rounded Rectangle 35"/>
          <p:cNvSpPr/>
          <p:nvPr/>
        </p:nvSpPr>
        <p:spPr bwMode="auto">
          <a:xfrm flipH="1">
            <a:off x="6874163" y="5840745"/>
            <a:ext cx="1417331" cy="608704"/>
          </a:xfrm>
          <a:prstGeom prst="roundRect">
            <a:avLst>
              <a:gd name="adj" fmla="val 50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200" b="1" kern="0" dirty="0" smtClean="0">
                <a:solidFill>
                  <a:schemeClr val="tx1"/>
                </a:solidFill>
              </a:rPr>
              <a:t>Supports </a:t>
            </a:r>
          </a:p>
          <a:p>
            <a:pPr algn="ctr" defTabSz="761719" fontAlgn="base">
              <a:lnSpc>
                <a:spcPct val="80000"/>
              </a:lnSpc>
              <a:spcBef>
                <a:spcPct val="0"/>
              </a:spcBef>
              <a:spcAft>
                <a:spcPct val="0"/>
              </a:spcAft>
              <a:defRPr/>
            </a:pPr>
            <a:r>
              <a:rPr lang="en-US" sz="1200" b="1" kern="0" dirty="0" smtClean="0">
                <a:solidFill>
                  <a:schemeClr val="tx1"/>
                </a:solidFill>
              </a:rPr>
              <a:t>300 users or devices</a:t>
            </a:r>
          </a:p>
        </p:txBody>
      </p:sp>
      <p:grpSp>
        <p:nvGrpSpPr>
          <p:cNvPr id="6" name="Group 38"/>
          <p:cNvGrpSpPr/>
          <p:nvPr/>
        </p:nvGrpSpPr>
        <p:grpSpPr>
          <a:xfrm>
            <a:off x="5664172" y="2056139"/>
            <a:ext cx="1061059" cy="997941"/>
            <a:chOff x="4405308" y="5805534"/>
            <a:chExt cx="715986" cy="673395"/>
          </a:xfrm>
          <a:effectLst>
            <a:outerShdw blurRad="50800" dist="38100" dir="2700000" algn="tl" rotWithShape="0">
              <a:prstClr val="black">
                <a:alpha val="40000"/>
              </a:prstClr>
            </a:outerShdw>
          </a:effectLst>
        </p:grpSpPr>
        <p:pic>
          <p:nvPicPr>
            <p:cNvPr id="37"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4405308" y="5805534"/>
              <a:ext cx="492096" cy="673395"/>
            </a:xfrm>
            <a:prstGeom prst="rect">
              <a:avLst/>
            </a:prstGeom>
            <a:noFill/>
          </p:spPr>
        </p:pic>
        <p:pic>
          <p:nvPicPr>
            <p:cNvPr id="38"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4"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pic>
        <p:nvPicPr>
          <p:cNvPr id="42" name="Picture 41" descr="C10GettingStartedInstallMgmt_256.png"/>
          <p:cNvPicPr>
            <a:picLocks noChangeAspect="1"/>
          </p:cNvPicPr>
          <p:nvPr/>
        </p:nvPicPr>
        <p:blipFill>
          <a:blip r:embed="rId8"/>
          <a:stretch>
            <a:fillRect/>
          </a:stretch>
        </p:blipFill>
        <p:spPr>
          <a:xfrm>
            <a:off x="5283166" y="2284728"/>
            <a:ext cx="1042416" cy="1042416"/>
          </a:xfrm>
          <a:prstGeom prst="rect">
            <a:avLst/>
          </a:prstGeom>
        </p:spPr>
      </p:pic>
      <p:grpSp>
        <p:nvGrpSpPr>
          <p:cNvPr id="7" name="Group 45"/>
          <p:cNvGrpSpPr/>
          <p:nvPr/>
        </p:nvGrpSpPr>
        <p:grpSpPr>
          <a:xfrm>
            <a:off x="6038848" y="2256146"/>
            <a:ext cx="869087" cy="996696"/>
            <a:chOff x="6481765" y="5386444"/>
            <a:chExt cx="472377" cy="506730"/>
          </a:xfrm>
          <a:effectLst>
            <a:outerShdw blurRad="50800" dist="38100" dir="2700000" algn="tl" rotWithShape="0">
              <a:prstClr val="black">
                <a:alpha val="40000"/>
              </a:prstClr>
            </a:outerShdw>
          </a:effectLst>
        </p:grpSpPr>
        <p:pic>
          <p:nvPicPr>
            <p:cNvPr id="40" name="Picture 9" descr="C:\Program Files\Microsoft Resource DVD Artwork\DVD_ART\Artwork_Imagery\HARDWARE_IMAGERY\Illustration - Misc Hardware\Windows Vista Illustration Icons\Server.png"/>
            <p:cNvPicPr>
              <a:picLocks noChangeArrowheads="1"/>
            </p:cNvPicPr>
            <p:nvPr/>
          </p:nvPicPr>
          <p:blipFill>
            <a:blip r:embed="rId5" cstate="print"/>
            <a:srcRect/>
            <a:stretch>
              <a:fillRect/>
            </a:stretch>
          </p:blipFill>
          <p:spPr bwMode="auto">
            <a:xfrm>
              <a:off x="6481765" y="5386444"/>
              <a:ext cx="447305" cy="506730"/>
            </a:xfrm>
            <a:prstGeom prst="rect">
              <a:avLst/>
            </a:prstGeom>
            <a:noFill/>
          </p:spPr>
        </p:pic>
        <p:pic>
          <p:nvPicPr>
            <p:cNvPr id="41"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6" cstate="print"/>
            <a:srcRect/>
            <a:stretch>
              <a:fillRect/>
            </a:stretch>
          </p:blipFill>
          <p:spPr bwMode="auto">
            <a:xfrm>
              <a:off x="6689030" y="5462596"/>
              <a:ext cx="265112" cy="265112"/>
            </a:xfrm>
            <a:prstGeom prst="rect">
              <a:avLst/>
            </a:prstGeom>
            <a:noFill/>
          </p:spPr>
        </p:pic>
      </p:grpSp>
      <p:cxnSp>
        <p:nvCxnSpPr>
          <p:cNvPr id="52" name="Straight Connector 51"/>
          <p:cNvCxnSpPr/>
          <p:nvPr/>
        </p:nvCxnSpPr>
        <p:spPr>
          <a:xfrm rot="5400000">
            <a:off x="4035085" y="3198341"/>
            <a:ext cx="2286000" cy="158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40030" y="594361"/>
            <a:ext cx="8595360" cy="1034129"/>
          </a:xfrm>
        </p:spPr>
        <p:txBody>
          <a:bodyPr/>
          <a:lstStyle/>
          <a:p>
            <a:r>
              <a:rPr lang="en-US" dirty="0" smtClean="0"/>
              <a:t>Windows </a:t>
            </a:r>
            <a:r>
              <a:rPr smtClean="0"/>
              <a:t>SBS 2008 Pricing</a:t>
            </a:r>
            <a:endParaRPr lang="en-US" dirty="0"/>
          </a:p>
        </p:txBody>
      </p:sp>
      <p:sp>
        <p:nvSpPr>
          <p:cNvPr id="12" name="Content Placeholder 7"/>
          <p:cNvSpPr txBox="1">
            <a:spLocks/>
          </p:cNvSpPr>
          <p:nvPr/>
        </p:nvSpPr>
        <p:spPr>
          <a:xfrm>
            <a:off x="304800" y="3947160"/>
            <a:ext cx="8534400" cy="1024890"/>
          </a:xfrm>
          <a:prstGeom prst="roundRect">
            <a:avLst>
              <a:gd name="adj" fmla="val 8913"/>
            </a:avLst>
          </a:prstGeom>
          <a:solidFill>
            <a:schemeClr val="accent1"/>
          </a:soli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t" anchorCtr="0" compatLnSpc="1">
            <a:prstTxWarp prst="textNoShape">
              <a:avLst/>
            </a:prstTxWarp>
          </a:bodyPr>
          <a:lstStyle/>
          <a:p>
            <a:pPr marL="403225" lvl="1" indent="-403225" defTabSz="914325" fontAlgn="base">
              <a:lnSpc>
                <a:spcPct val="90000"/>
              </a:lnSpc>
              <a:spcBef>
                <a:spcPct val="20000"/>
              </a:spcBef>
              <a:spcAft>
                <a:spcPct val="0"/>
              </a:spcAft>
              <a:buClr>
                <a:srgbClr val="FFFFFF"/>
              </a:buClr>
              <a:buSzPct val="95000"/>
              <a:buBlip>
                <a:blip r:embed="rId3"/>
              </a:buBlip>
              <a:defRPr/>
            </a:pPr>
            <a:r>
              <a:rPr lang="en-US" sz="1600" dirty="0" smtClean="0">
                <a:effectLst>
                  <a:outerShdw blurRad="38100" dist="38100" dir="2700000" algn="tl">
                    <a:srgbClr val="000000">
                      <a:alpha val="43137"/>
                    </a:srgbClr>
                  </a:outerShdw>
                </a:effectLst>
              </a:rPr>
              <a:t>Affordable solution for SB customers with 35-45% discount compared to standalone</a:t>
            </a:r>
          </a:p>
          <a:p>
            <a:pPr marL="403225" marR="0" lvl="1" indent="-403225" defTabSz="914325" fontAlgn="base">
              <a:lnSpc>
                <a:spcPct val="90000"/>
              </a:lnSpc>
              <a:spcBef>
                <a:spcPct val="20000"/>
              </a:spcBef>
              <a:spcAft>
                <a:spcPct val="0"/>
              </a:spcAft>
              <a:buClr>
                <a:srgbClr val="FFFFFF"/>
              </a:buClr>
              <a:buSzPct val="95000"/>
              <a:buBlip>
                <a:blip r:embed="rId3"/>
              </a:buBlip>
              <a:tabLst/>
              <a:defRPr/>
            </a:pPr>
            <a:r>
              <a:rPr lang="en-US" sz="1600" dirty="0" smtClean="0">
                <a:effectLst>
                  <a:outerShdw blurRad="38100" dist="38100" dir="2700000" algn="tl">
                    <a:srgbClr val="000000">
                      <a:alpha val="43137"/>
                    </a:srgbClr>
                  </a:outerShdw>
                </a:effectLst>
              </a:rPr>
              <a:t>Partners can earn higher license margins for initial deployment</a:t>
            </a:r>
          </a:p>
          <a:p>
            <a:pPr marL="403225" marR="0" lvl="1" indent="-403225" defTabSz="914325" fontAlgn="base">
              <a:lnSpc>
                <a:spcPct val="90000"/>
              </a:lnSpc>
              <a:spcBef>
                <a:spcPct val="20000"/>
              </a:spcBef>
              <a:spcAft>
                <a:spcPct val="0"/>
              </a:spcAft>
              <a:buClr>
                <a:srgbClr val="FFFFFF"/>
              </a:buClr>
              <a:buSzPct val="95000"/>
              <a:buBlip>
                <a:blip r:embed="rId3"/>
              </a:buBlip>
              <a:tabLst/>
              <a:defRPr/>
            </a:pPr>
            <a:r>
              <a:rPr lang="en-US" sz="1600" dirty="0" smtClean="0">
                <a:effectLst>
                  <a:outerShdw blurRad="38100" dist="38100" dir="2700000" algn="tl">
                    <a:srgbClr val="000000">
                      <a:alpha val="43137"/>
                    </a:srgbClr>
                  </a:outerShdw>
                </a:effectLst>
              </a:rPr>
              <a:t>Customers can affordably scale with reduced CAL cost, single CALs, flexible CAL</a:t>
            </a:r>
          </a:p>
        </p:txBody>
      </p:sp>
      <p:graphicFrame>
        <p:nvGraphicFramePr>
          <p:cNvPr id="14" name="Content Placeholder 8"/>
          <p:cNvGraphicFramePr>
            <a:graphicFrameLocks/>
          </p:cNvGraphicFramePr>
          <p:nvPr/>
        </p:nvGraphicFramePr>
        <p:xfrm>
          <a:off x="304800" y="1645920"/>
          <a:ext cx="8534399" cy="1981200"/>
        </p:xfrm>
        <a:graphic>
          <a:graphicData uri="http://schemas.openxmlformats.org/drawingml/2006/table">
            <a:tbl>
              <a:tblPr firstRow="1" bandRow="1">
                <a:tableStyleId>{B301B821-A1FF-4177-AEE7-76D212191A09}</a:tableStyleId>
              </a:tblPr>
              <a:tblGrid>
                <a:gridCol w="2057400"/>
                <a:gridCol w="1981200"/>
                <a:gridCol w="1447800"/>
                <a:gridCol w="3047999"/>
              </a:tblGrid>
              <a:tr h="370840">
                <a:tc>
                  <a:txBody>
                    <a:bodyPr/>
                    <a:lstStyle/>
                    <a:p>
                      <a:r>
                        <a:rPr lang="en-US" sz="1600" dirty="0" smtClean="0"/>
                        <a:t>Edition</a:t>
                      </a:r>
                      <a:endParaRPr lang="en-US" sz="1600" dirty="0"/>
                    </a:p>
                  </a:txBody>
                  <a:tcPr marL="66300" marR="66300"/>
                </a:tc>
                <a:tc>
                  <a:txBody>
                    <a:bodyPr/>
                    <a:lstStyle/>
                    <a:p>
                      <a:r>
                        <a:rPr lang="en-US" sz="1600" dirty="0" smtClean="0"/>
                        <a:t>Server software,</a:t>
                      </a:r>
                      <a:r>
                        <a:rPr lang="en-US" sz="1600" baseline="0" dirty="0" smtClean="0"/>
                        <a:t> including 5 CALs*</a:t>
                      </a:r>
                      <a:endParaRPr lang="en-US" sz="1600" dirty="0"/>
                    </a:p>
                  </a:txBody>
                  <a:tcPr marL="66300" marR="66300"/>
                </a:tc>
                <a:tc>
                  <a:txBody>
                    <a:bodyPr/>
                    <a:lstStyle/>
                    <a:p>
                      <a:r>
                        <a:rPr lang="en-US" sz="1600" dirty="0" smtClean="0"/>
                        <a:t>Additional CALs*</a:t>
                      </a:r>
                      <a:endParaRPr lang="en-US" sz="1600" dirty="0"/>
                    </a:p>
                  </a:txBody>
                  <a:tcPr marL="66300" marR="66300"/>
                </a:tc>
                <a:tc>
                  <a:txBody>
                    <a:bodyPr/>
                    <a:lstStyle/>
                    <a:p>
                      <a:r>
                        <a:rPr lang="en-US" sz="1600" dirty="0" smtClean="0"/>
                        <a:t>Discount</a:t>
                      </a:r>
                      <a:r>
                        <a:rPr lang="en-US" sz="1600" baseline="0" dirty="0" smtClean="0"/>
                        <a:t>   </a:t>
                      </a:r>
                      <a:br>
                        <a:rPr lang="en-US" sz="1600" baseline="0" dirty="0" smtClean="0"/>
                      </a:br>
                      <a:r>
                        <a:rPr lang="en-US" sz="1600" baseline="0" dirty="0" smtClean="0"/>
                        <a:t>(compared to standalone)</a:t>
                      </a:r>
                      <a:endParaRPr lang="en-US" sz="1600" dirty="0"/>
                    </a:p>
                  </a:txBody>
                  <a:tcPr marL="68598" marR="68598"/>
                </a:tc>
              </a:tr>
              <a:tr h="370840">
                <a:tc>
                  <a:txBody>
                    <a:bodyPr/>
                    <a:lstStyle/>
                    <a:p>
                      <a:r>
                        <a:rPr lang="en-US" sz="2000" dirty="0" smtClean="0"/>
                        <a:t>Windows SBS 2008 Standard</a:t>
                      </a:r>
                      <a:endParaRPr lang="en-US" sz="2000" dirty="0"/>
                    </a:p>
                  </a:txBody>
                  <a:tcPr marL="66300" marR="66300"/>
                </a:tc>
                <a:tc>
                  <a:txBody>
                    <a:bodyPr/>
                    <a:lstStyle/>
                    <a:p>
                      <a:pPr algn="ctr"/>
                      <a:r>
                        <a:rPr lang="en-US" sz="2000" dirty="0" smtClean="0"/>
                        <a:t>USD 1089</a:t>
                      </a:r>
                      <a:endParaRPr lang="en-US" sz="2000" dirty="0"/>
                    </a:p>
                  </a:txBody>
                  <a:tcPr marL="66300" marR="66300" anchor="ctr"/>
                </a:tc>
                <a:tc>
                  <a:txBody>
                    <a:bodyPr/>
                    <a:lstStyle/>
                    <a:p>
                      <a:pPr algn="ctr"/>
                      <a:r>
                        <a:rPr lang="en-US" sz="2000" dirty="0" smtClean="0"/>
                        <a:t>USD 77</a:t>
                      </a:r>
                      <a:endParaRPr lang="en-US" sz="2000" dirty="0"/>
                    </a:p>
                  </a:txBody>
                  <a:tcPr marL="66300" marR="66300" anchor="ctr"/>
                </a:tc>
                <a:tc>
                  <a:txBody>
                    <a:bodyPr/>
                    <a:lstStyle/>
                    <a:p>
                      <a:pPr algn="ctr"/>
                      <a:r>
                        <a:rPr lang="en-US" sz="2000" dirty="0" smtClean="0"/>
                        <a:t>35%</a:t>
                      </a:r>
                      <a:endParaRPr lang="en-US" sz="2000" dirty="0"/>
                    </a:p>
                  </a:txBody>
                  <a:tcPr marL="68598" marR="68598" anchor="ctr"/>
                </a:tc>
              </a:tr>
              <a:tr h="370840">
                <a:tc>
                  <a:txBody>
                    <a:bodyPr/>
                    <a:lstStyle/>
                    <a:p>
                      <a:r>
                        <a:rPr lang="en-US" sz="2000" dirty="0" smtClean="0"/>
                        <a:t>Windows SBS </a:t>
                      </a:r>
                      <a:r>
                        <a:rPr lang="en-US" sz="2000" baseline="0" dirty="0" smtClean="0"/>
                        <a:t> 2008 Premium</a:t>
                      </a:r>
                      <a:endParaRPr lang="en-US" sz="2000" dirty="0"/>
                    </a:p>
                  </a:txBody>
                  <a:tcPr marL="66300" marR="66300"/>
                </a:tc>
                <a:tc>
                  <a:txBody>
                    <a:bodyPr/>
                    <a:lstStyle/>
                    <a:p>
                      <a:pPr algn="ctr"/>
                      <a:r>
                        <a:rPr lang="en-US" sz="2000" dirty="0" smtClean="0"/>
                        <a:t>USD 1899</a:t>
                      </a:r>
                      <a:endParaRPr lang="en-US" sz="2000" dirty="0"/>
                    </a:p>
                  </a:txBody>
                  <a:tcPr marL="66300" marR="66300" anchor="ctr"/>
                </a:tc>
                <a:tc>
                  <a:txBody>
                    <a:bodyPr/>
                    <a:lstStyle/>
                    <a:p>
                      <a:pPr algn="ctr"/>
                      <a:r>
                        <a:rPr lang="en-US" sz="2000" dirty="0" smtClean="0"/>
                        <a:t>USD 189</a:t>
                      </a:r>
                      <a:endParaRPr lang="en-US" sz="2000" dirty="0"/>
                    </a:p>
                  </a:txBody>
                  <a:tcPr marL="66300" marR="66300" anchor="ctr"/>
                </a:tc>
                <a:tc>
                  <a:txBody>
                    <a:bodyPr/>
                    <a:lstStyle/>
                    <a:p>
                      <a:pPr algn="ctr"/>
                      <a:r>
                        <a:rPr lang="en-US" sz="2000" dirty="0" smtClean="0"/>
                        <a:t>45%</a:t>
                      </a:r>
                      <a:endParaRPr lang="en-US" sz="2000" dirty="0"/>
                    </a:p>
                  </a:txBody>
                  <a:tcPr marL="68598" marR="68598" anchor="ctr"/>
                </a:tc>
              </a:tr>
            </a:tbl>
          </a:graphicData>
        </a:graphic>
      </p:graphicFrame>
      <p:sp>
        <p:nvSpPr>
          <p:cNvPr id="9" name="TextBox 8"/>
          <p:cNvSpPr txBox="1"/>
          <p:nvPr/>
        </p:nvSpPr>
        <p:spPr>
          <a:xfrm>
            <a:off x="381099" y="5983073"/>
            <a:ext cx="3962400" cy="369332"/>
          </a:xfrm>
          <a:prstGeom prst="rect">
            <a:avLst/>
          </a:prstGeom>
          <a:noFill/>
        </p:spPr>
        <p:txBody>
          <a:bodyPr wrap="square" rtlCol="0">
            <a:spAutoFit/>
          </a:bodyPr>
          <a:lstStyle/>
          <a:p>
            <a:r>
              <a:rPr lang="en-US" dirty="0" smtClean="0">
                <a:solidFill>
                  <a:schemeClr val="bg1">
                    <a:lumMod val="75000"/>
                  </a:schemeClr>
                </a:solidFill>
              </a:rPr>
              <a:t>*Estimated Retail Price in USD</a:t>
            </a:r>
            <a:endParaRPr lang="en-US"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74320" y="651511"/>
            <a:ext cx="8595360" cy="1034129"/>
          </a:xfrm>
        </p:spPr>
        <p:txBody>
          <a:bodyPr/>
          <a:lstStyle/>
          <a:p>
            <a:r>
              <a:rPr lang="en-US" dirty="0" smtClean="0"/>
              <a:t>Windows </a:t>
            </a:r>
            <a:r>
              <a:rPr smtClean="0"/>
              <a:t>EBS 2008 Pricing</a:t>
            </a:r>
            <a:endParaRPr lang="en-US" dirty="0"/>
          </a:p>
        </p:txBody>
      </p:sp>
      <p:sp>
        <p:nvSpPr>
          <p:cNvPr id="10" name="TextBox 9"/>
          <p:cNvSpPr txBox="1"/>
          <p:nvPr/>
        </p:nvSpPr>
        <p:spPr>
          <a:xfrm>
            <a:off x="381099" y="5983073"/>
            <a:ext cx="3962400" cy="369332"/>
          </a:xfrm>
          <a:prstGeom prst="rect">
            <a:avLst/>
          </a:prstGeom>
          <a:noFill/>
        </p:spPr>
        <p:txBody>
          <a:bodyPr wrap="square" rtlCol="0">
            <a:spAutoFit/>
          </a:bodyPr>
          <a:lstStyle/>
          <a:p>
            <a:r>
              <a:rPr lang="en-US" dirty="0" smtClean="0">
                <a:solidFill>
                  <a:schemeClr val="bg1">
                    <a:lumMod val="75000"/>
                  </a:schemeClr>
                </a:solidFill>
              </a:rPr>
              <a:t>*Estimated retail price in USD</a:t>
            </a:r>
            <a:endParaRPr lang="en-US" dirty="0">
              <a:solidFill>
                <a:schemeClr val="bg1">
                  <a:lumMod val="75000"/>
                </a:schemeClr>
              </a:solidFill>
            </a:endParaRPr>
          </a:p>
        </p:txBody>
      </p:sp>
      <p:graphicFrame>
        <p:nvGraphicFramePr>
          <p:cNvPr id="8" name="Content Placeholder 8"/>
          <p:cNvGraphicFramePr>
            <a:graphicFrameLocks/>
          </p:cNvGraphicFramePr>
          <p:nvPr/>
        </p:nvGraphicFramePr>
        <p:xfrm>
          <a:off x="384810" y="1645920"/>
          <a:ext cx="8382000" cy="1981200"/>
        </p:xfrm>
        <a:graphic>
          <a:graphicData uri="http://schemas.openxmlformats.org/drawingml/2006/table">
            <a:tbl>
              <a:tblPr firstRow="1" bandRow="1">
                <a:tableStyleId>{B301B821-A1FF-4177-AEE7-76D212191A09}</a:tableStyleId>
              </a:tblPr>
              <a:tblGrid>
                <a:gridCol w="1828800"/>
                <a:gridCol w="2057400"/>
                <a:gridCol w="1600200"/>
                <a:gridCol w="2895600"/>
              </a:tblGrid>
              <a:tr h="370840">
                <a:tc>
                  <a:txBody>
                    <a:bodyPr/>
                    <a:lstStyle/>
                    <a:p>
                      <a:pPr marL="0" algn="l" defTabSz="914400" rtl="0" eaLnBrk="1" latinLnBrk="0" hangingPunct="1"/>
                      <a:r>
                        <a:rPr lang="en-US" sz="1600" b="1" kern="1200" dirty="0" smtClean="0">
                          <a:solidFill>
                            <a:schemeClr val="lt1"/>
                          </a:solidFill>
                          <a:latin typeface="+mn-lt"/>
                          <a:ea typeface="+mn-ea"/>
                          <a:cs typeface="+mn-cs"/>
                        </a:rPr>
                        <a:t>Edition</a:t>
                      </a:r>
                      <a:endParaRPr lang="en-US" sz="1600" b="1" kern="1200" dirty="0">
                        <a:solidFill>
                          <a:schemeClr val="lt1"/>
                        </a:solidFill>
                        <a:latin typeface="+mn-lt"/>
                        <a:ea typeface="+mn-ea"/>
                        <a:cs typeface="+mn-cs"/>
                      </a:endParaRPr>
                    </a:p>
                  </a:txBody>
                  <a:tcPr marL="49733" marR="49733"/>
                </a:tc>
                <a:tc>
                  <a:txBody>
                    <a:bodyPr/>
                    <a:lstStyle/>
                    <a:p>
                      <a:r>
                        <a:rPr lang="en-US" sz="1600" dirty="0" smtClean="0"/>
                        <a:t>Server software,</a:t>
                      </a:r>
                      <a:r>
                        <a:rPr lang="en-US" sz="1600" baseline="0" dirty="0" smtClean="0"/>
                        <a:t> including 5 CALs*</a:t>
                      </a:r>
                      <a:endParaRPr lang="en-US" sz="1600" dirty="0"/>
                    </a:p>
                  </a:txBody>
                  <a:tcPr marL="49733" marR="49733"/>
                </a:tc>
                <a:tc>
                  <a:txBody>
                    <a:bodyPr/>
                    <a:lstStyle/>
                    <a:p>
                      <a:r>
                        <a:rPr lang="en-US" sz="1600" dirty="0" smtClean="0"/>
                        <a:t>Additional CALs*</a:t>
                      </a:r>
                      <a:endParaRPr lang="en-US" sz="1600" dirty="0"/>
                    </a:p>
                  </a:txBody>
                  <a:tcPr marL="49733" marR="49733"/>
                </a:tc>
                <a:tc>
                  <a:txBody>
                    <a:bodyPr/>
                    <a:lstStyle/>
                    <a:p>
                      <a:r>
                        <a:rPr lang="en-US" sz="1600" dirty="0" smtClean="0"/>
                        <a:t>Discount</a:t>
                      </a:r>
                      <a:r>
                        <a:rPr lang="en-US" sz="1600" baseline="0" dirty="0" smtClean="0"/>
                        <a:t>     </a:t>
                      </a:r>
                      <a:br>
                        <a:rPr lang="en-US" sz="1600" baseline="0" dirty="0" smtClean="0"/>
                      </a:br>
                      <a:r>
                        <a:rPr lang="en-US" sz="1600" baseline="0" dirty="0" smtClean="0"/>
                        <a:t>(compared to standalone)</a:t>
                      </a:r>
                      <a:endParaRPr lang="en-US" sz="1600" dirty="0"/>
                    </a:p>
                  </a:txBody>
                  <a:tcPr marL="68598" marR="68598"/>
                </a:tc>
              </a:tr>
              <a:tr h="370840">
                <a:tc>
                  <a:txBody>
                    <a:bodyPr/>
                    <a:lstStyle/>
                    <a:p>
                      <a:r>
                        <a:rPr lang="en-US" sz="2000" dirty="0" smtClean="0"/>
                        <a:t>Windows EBS Standard</a:t>
                      </a:r>
                      <a:endParaRPr lang="en-US" sz="2000" dirty="0"/>
                    </a:p>
                  </a:txBody>
                  <a:tcPr marL="49733" marR="49733"/>
                </a:tc>
                <a:tc>
                  <a:txBody>
                    <a:bodyPr/>
                    <a:lstStyle/>
                    <a:p>
                      <a:pPr algn="ctr"/>
                      <a:r>
                        <a:rPr lang="en-US" sz="2000" dirty="0" smtClean="0"/>
                        <a:t>USD 5472</a:t>
                      </a:r>
                      <a:endParaRPr lang="en-US" sz="2000" dirty="0"/>
                    </a:p>
                  </a:txBody>
                  <a:tcPr marL="49733" marR="49733" anchor="ctr"/>
                </a:tc>
                <a:tc>
                  <a:txBody>
                    <a:bodyPr/>
                    <a:lstStyle/>
                    <a:p>
                      <a:pPr algn="ctr"/>
                      <a:r>
                        <a:rPr lang="en-US" sz="2000" dirty="0" smtClean="0"/>
                        <a:t>USD 81</a:t>
                      </a:r>
                      <a:endParaRPr lang="en-US" sz="2000" dirty="0"/>
                    </a:p>
                  </a:txBody>
                  <a:tcPr marL="49733" marR="49733" anchor="ctr"/>
                </a:tc>
                <a:tc>
                  <a:txBody>
                    <a:bodyPr/>
                    <a:lstStyle/>
                    <a:p>
                      <a:pPr algn="ctr"/>
                      <a:r>
                        <a:rPr lang="en-US" sz="2000" dirty="0" smtClean="0"/>
                        <a:t>~30%</a:t>
                      </a:r>
                      <a:endParaRPr lang="en-US" sz="2000" dirty="0"/>
                    </a:p>
                  </a:txBody>
                  <a:tcPr marL="68598" marR="68598" anchor="ctr"/>
                </a:tc>
              </a:tr>
              <a:tr h="370840">
                <a:tc>
                  <a:txBody>
                    <a:bodyPr/>
                    <a:lstStyle/>
                    <a:p>
                      <a:r>
                        <a:rPr lang="en-US" sz="2000" dirty="0" smtClean="0"/>
                        <a:t>Windows EBS</a:t>
                      </a:r>
                      <a:r>
                        <a:rPr lang="en-US" sz="2000" baseline="0" dirty="0" smtClean="0"/>
                        <a:t> Premium</a:t>
                      </a:r>
                      <a:endParaRPr lang="en-US" sz="2000" dirty="0"/>
                    </a:p>
                  </a:txBody>
                  <a:tcPr marL="49733" marR="49733"/>
                </a:tc>
                <a:tc>
                  <a:txBody>
                    <a:bodyPr/>
                    <a:lstStyle/>
                    <a:p>
                      <a:pPr algn="ctr"/>
                      <a:r>
                        <a:rPr lang="en-US" sz="2000" dirty="0" smtClean="0"/>
                        <a:t>USD 7163</a:t>
                      </a:r>
                      <a:endParaRPr lang="en-US" sz="2000" dirty="0"/>
                    </a:p>
                  </a:txBody>
                  <a:tcPr marL="49733" marR="49733" anchor="ctr"/>
                </a:tc>
                <a:tc>
                  <a:txBody>
                    <a:bodyPr/>
                    <a:lstStyle/>
                    <a:p>
                      <a:pPr algn="ctr"/>
                      <a:r>
                        <a:rPr lang="en-US" sz="2000" dirty="0" smtClean="0"/>
                        <a:t>USD 195</a:t>
                      </a:r>
                      <a:endParaRPr lang="en-US" sz="2000" dirty="0"/>
                    </a:p>
                  </a:txBody>
                  <a:tcPr marL="49733" marR="49733"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~30%</a:t>
                      </a:r>
                    </a:p>
                  </a:txBody>
                  <a:tcPr marL="68598" marR="68598" anchor="ctr"/>
                </a:tc>
              </a:tr>
            </a:tbl>
          </a:graphicData>
        </a:graphic>
      </p:graphicFrame>
      <p:sp>
        <p:nvSpPr>
          <p:cNvPr id="6" name="Content Placeholder 7"/>
          <p:cNvSpPr txBox="1">
            <a:spLocks/>
          </p:cNvSpPr>
          <p:nvPr/>
        </p:nvSpPr>
        <p:spPr>
          <a:xfrm>
            <a:off x="304800" y="3810000"/>
            <a:ext cx="8534400" cy="1424940"/>
          </a:xfrm>
          <a:prstGeom prst="roundRect">
            <a:avLst>
              <a:gd name="adj" fmla="val 8913"/>
            </a:avLst>
          </a:prstGeom>
          <a:solidFill>
            <a:schemeClr val="accent1"/>
          </a:soli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t" anchorCtr="0" compatLnSpc="1">
            <a:prstTxWarp prst="textNoShape">
              <a:avLst/>
            </a:prstTxWarp>
          </a:bodyPr>
          <a:lstStyle/>
          <a:p>
            <a:pPr marL="403225" lvl="1" indent="-403225" defTabSz="914325" fontAlgn="base">
              <a:lnSpc>
                <a:spcPct val="90000"/>
              </a:lnSpc>
              <a:spcBef>
                <a:spcPct val="20000"/>
              </a:spcBef>
              <a:spcAft>
                <a:spcPct val="0"/>
              </a:spcAft>
              <a:buClr>
                <a:srgbClr val="FFFFFF"/>
              </a:buClr>
              <a:buSzPct val="95000"/>
              <a:buBlip>
                <a:blip r:embed="rId3"/>
              </a:buBlip>
              <a:defRPr/>
            </a:pPr>
            <a:r>
              <a:rPr lang="en-US" dirty="0" smtClean="0">
                <a:effectLst>
                  <a:outerShdw blurRad="38100" dist="38100" dir="2700000" algn="tl">
                    <a:srgbClr val="000000">
                      <a:alpha val="43137"/>
                    </a:srgbClr>
                  </a:outerShdw>
                </a:effectLst>
              </a:rPr>
              <a:t>Easier to install, migrate and use products and technologies they already buy</a:t>
            </a:r>
          </a:p>
          <a:p>
            <a:pPr marL="403225" lvl="1" indent="-403225" defTabSz="914325" fontAlgn="base">
              <a:lnSpc>
                <a:spcPct val="90000"/>
              </a:lnSpc>
              <a:spcBef>
                <a:spcPct val="20000"/>
              </a:spcBef>
              <a:spcAft>
                <a:spcPct val="0"/>
              </a:spcAft>
              <a:buClr>
                <a:srgbClr val="FFFFFF"/>
              </a:buClr>
              <a:buSzPct val="95000"/>
              <a:buBlip>
                <a:blip r:embed="rId3"/>
              </a:buBlip>
              <a:defRPr/>
            </a:pPr>
            <a:r>
              <a:rPr lang="en-US" dirty="0" smtClean="0">
                <a:effectLst>
                  <a:outerShdw blurRad="38100" dist="38100" dir="2700000" algn="tl">
                    <a:srgbClr val="000000">
                      <a:alpha val="43137"/>
                    </a:srgbClr>
                  </a:outerShdw>
                </a:effectLst>
              </a:rPr>
              <a:t>Make advanced technologies consumable and usable by IT Generalist</a:t>
            </a:r>
          </a:p>
          <a:p>
            <a:pPr marL="403225" lvl="1" indent="-403225" defTabSz="914325" fontAlgn="base">
              <a:lnSpc>
                <a:spcPct val="90000"/>
              </a:lnSpc>
              <a:spcBef>
                <a:spcPct val="20000"/>
              </a:spcBef>
              <a:spcAft>
                <a:spcPct val="0"/>
              </a:spcAft>
              <a:buClr>
                <a:srgbClr val="FFFFFF"/>
              </a:buClr>
              <a:buSzPct val="95000"/>
              <a:buBlip>
                <a:blip r:embed="rId3"/>
              </a:buBlip>
              <a:defRPr/>
            </a:pPr>
            <a:r>
              <a:rPr lang="en-US" dirty="0" smtClean="0">
                <a:effectLst>
                  <a:outerShdw blurRad="38100" dist="38100" dir="2700000" algn="tl">
                    <a:srgbClr val="000000">
                      <a:alpha val="43137"/>
                    </a:srgbClr>
                  </a:outerShdw>
                </a:effectLst>
              </a:rPr>
              <a:t>Simplify licensing – one product, one price, one CAL</a:t>
            </a:r>
          </a:p>
          <a:p>
            <a:pPr marL="403225" lvl="1" indent="-403225" defTabSz="914325" fontAlgn="base">
              <a:lnSpc>
                <a:spcPct val="90000"/>
              </a:lnSpc>
              <a:spcBef>
                <a:spcPct val="20000"/>
              </a:spcBef>
              <a:spcAft>
                <a:spcPct val="0"/>
              </a:spcAft>
              <a:buClr>
                <a:srgbClr val="FFFFFF"/>
              </a:buClr>
              <a:buSzPct val="95000"/>
              <a:buBlip>
                <a:blip r:embed="rId3"/>
              </a:buBlip>
              <a:defRPr/>
            </a:pPr>
            <a:r>
              <a:rPr lang="en-US" dirty="0" smtClean="0">
                <a:effectLst>
                  <a:outerShdw blurRad="38100" dist="38100" dir="2700000" algn="tl">
                    <a:srgbClr val="000000">
                      <a:alpha val="43137"/>
                    </a:srgbClr>
                  </a:outerShdw>
                </a:effectLst>
              </a:rPr>
              <a:t>Pricing that is more attractive, compared to buying separately</a:t>
            </a:r>
          </a:p>
          <a:p>
            <a:pPr marL="403225" lvl="1" indent="-403225" defTabSz="914325" fontAlgn="base">
              <a:lnSpc>
                <a:spcPct val="90000"/>
              </a:lnSpc>
              <a:spcBef>
                <a:spcPct val="20000"/>
              </a:spcBef>
              <a:spcAft>
                <a:spcPct val="0"/>
              </a:spcAft>
              <a:buClr>
                <a:srgbClr val="FFFFFF"/>
              </a:buClr>
              <a:buSzPct val="95000"/>
              <a:buBlip>
                <a:blip r:embed="rId3"/>
              </a:buBlip>
              <a:defRPr/>
            </a:pPr>
            <a:endParaRPr lang="en-US"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49"/>
            <a:ext cx="8229600" cy="914400"/>
          </a:xfrm>
        </p:spPr>
        <p:txBody>
          <a:bodyPr/>
          <a:lstStyle/>
          <a:p>
            <a:r>
              <a:rPr smtClean="0"/>
              <a:t>SBS / EBS 2008</a:t>
            </a:r>
            <a:endParaRPr lang="en-US" dirty="0"/>
          </a:p>
        </p:txBody>
      </p:sp>
      <p:sp>
        <p:nvSpPr>
          <p:cNvPr id="3" name="TextBox 2"/>
          <p:cNvSpPr txBox="1"/>
          <p:nvPr/>
        </p:nvSpPr>
        <p:spPr>
          <a:xfrm>
            <a:off x="525780" y="1623060"/>
            <a:ext cx="8263890" cy="2677656"/>
          </a:xfrm>
          <a:prstGeom prst="rect">
            <a:avLst/>
          </a:prstGeom>
          <a:noFill/>
        </p:spPr>
        <p:txBody>
          <a:bodyPr wrap="square" rtlCol="0">
            <a:spAutoFit/>
          </a:bodyPr>
          <a:lstStyle/>
          <a:p>
            <a:pPr>
              <a:buFont typeface="Arial" pitchFamily="34" charset="0"/>
              <a:buChar char="•"/>
            </a:pPr>
            <a:r>
              <a:rPr lang="sk-SK" sz="2800" dirty="0" smtClean="0">
                <a:solidFill>
                  <a:schemeClr val="bg1"/>
                </a:solidFill>
              </a:rPr>
              <a:t>SBS</a:t>
            </a:r>
            <a:r>
              <a:rPr lang="en-US" sz="2800" dirty="0" smtClean="0">
                <a:solidFill>
                  <a:schemeClr val="bg1"/>
                </a:solidFill>
              </a:rPr>
              <a:t>/EBS </a:t>
            </a:r>
            <a:r>
              <a:rPr lang="en-US" sz="2800" dirty="0" err="1" smtClean="0">
                <a:solidFill>
                  <a:schemeClr val="bg1"/>
                </a:solidFill>
              </a:rPr>
              <a:t>licencovanie</a:t>
            </a:r>
            <a:r>
              <a:rPr lang="en-US" sz="2800" dirty="0" smtClean="0">
                <a:solidFill>
                  <a:schemeClr val="bg1"/>
                </a:solidFill>
              </a:rPr>
              <a:t> - </a:t>
            </a:r>
            <a:r>
              <a:rPr lang="en-US" sz="2800" dirty="0" err="1" smtClean="0">
                <a:solidFill>
                  <a:schemeClr val="bg1"/>
                </a:solidFill>
              </a:rPr>
              <a:t>obed</a:t>
            </a:r>
            <a:r>
              <a:rPr lang="en-US" sz="2800" dirty="0" smtClean="0">
                <a:solidFill>
                  <a:schemeClr val="bg1"/>
                </a:solidFill>
              </a:rPr>
              <a:t> </a:t>
            </a:r>
            <a:endParaRPr lang="sk-SK" sz="2800" dirty="0" smtClean="0">
              <a:solidFill>
                <a:schemeClr val="bg1"/>
              </a:solidFill>
            </a:endParaRPr>
          </a:p>
          <a:p>
            <a:pPr>
              <a:buFont typeface="Arial" pitchFamily="34" charset="0"/>
              <a:buChar char="•"/>
            </a:pPr>
            <a:r>
              <a:rPr lang="en-US" sz="2800" dirty="0" smtClean="0">
                <a:solidFill>
                  <a:schemeClr val="bg1"/>
                </a:solidFill>
              </a:rPr>
              <a:t>SBS Roundtable</a:t>
            </a:r>
            <a:r>
              <a:rPr lang="sk-SK" sz="2800" dirty="0" smtClean="0">
                <a:solidFill>
                  <a:schemeClr val="bg1"/>
                </a:solidFill>
              </a:rPr>
              <a:t> </a:t>
            </a:r>
            <a:r>
              <a:rPr lang="en-US" sz="2800" dirty="0" smtClean="0">
                <a:solidFill>
                  <a:schemeClr val="bg1"/>
                </a:solidFill>
              </a:rPr>
              <a:t>-</a:t>
            </a:r>
            <a:r>
              <a:rPr lang="sk-SK" sz="2800" dirty="0" smtClean="0">
                <a:solidFill>
                  <a:schemeClr val="bg1"/>
                </a:solidFill>
              </a:rPr>
              <a:t> </a:t>
            </a:r>
            <a:r>
              <a:rPr lang="en-US" sz="2800" dirty="0" smtClean="0">
                <a:solidFill>
                  <a:schemeClr val="bg1"/>
                </a:solidFill>
              </a:rPr>
              <a:t>14:30</a:t>
            </a:r>
          </a:p>
          <a:p>
            <a:endParaRPr lang="en-US" sz="2800" dirty="0" smtClean="0">
              <a:solidFill>
                <a:schemeClr val="bg1"/>
              </a:solidFill>
            </a:endParaRPr>
          </a:p>
          <a:p>
            <a:pPr>
              <a:buFont typeface="Arial" pitchFamily="34" charset="0"/>
              <a:buChar char="•"/>
            </a:pPr>
            <a:r>
              <a:rPr lang="en-US" sz="2800" dirty="0" smtClean="0">
                <a:solidFill>
                  <a:schemeClr val="bg1"/>
                </a:solidFill>
              </a:rPr>
              <a:t> </a:t>
            </a:r>
            <a:r>
              <a:rPr lang="en-US" sz="2800" dirty="0" err="1" smtClean="0">
                <a:solidFill>
                  <a:schemeClr val="bg1"/>
                </a:solidFill>
              </a:rPr>
              <a:t>Partnersk</a:t>
            </a:r>
            <a:r>
              <a:rPr lang="sk-SK" sz="2800" dirty="0" smtClean="0">
                <a:solidFill>
                  <a:schemeClr val="bg1"/>
                </a:solidFill>
              </a:rPr>
              <a:t>é školenia v MS</a:t>
            </a:r>
            <a:r>
              <a:rPr lang="en-US" sz="2800" dirty="0" smtClean="0">
                <a:solidFill>
                  <a:schemeClr val="bg1"/>
                </a:solidFill>
              </a:rPr>
              <a:t> </a:t>
            </a:r>
            <a:endParaRPr lang="sk-SK"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r>
              <a:rPr lang="en-US" sz="2800" dirty="0" smtClean="0">
                <a:solidFill>
                  <a:schemeClr val="bg1"/>
                </a:solidFill>
              </a:rPr>
              <a:t> SBS / EBS distributor </a:t>
            </a:r>
            <a:r>
              <a:rPr lang="en-US" sz="2800" dirty="0" err="1" smtClean="0">
                <a:solidFill>
                  <a:schemeClr val="bg1"/>
                </a:solidFill>
              </a:rPr>
              <a:t>roadshow</a:t>
            </a:r>
            <a:endParaRPr lang="en-US" sz="2800" dirty="0">
              <a:solidFill>
                <a:schemeClr val="bg1"/>
              </a:solidFill>
            </a:endParaRPr>
          </a:p>
        </p:txBody>
      </p:sp>
      <p:graphicFrame>
        <p:nvGraphicFramePr>
          <p:cNvPr id="4" name="Table 3"/>
          <p:cNvGraphicFramePr>
            <a:graphicFrameLocks noGrp="1"/>
          </p:cNvGraphicFramePr>
          <p:nvPr/>
        </p:nvGraphicFramePr>
        <p:xfrm>
          <a:off x="377191" y="4286249"/>
          <a:ext cx="8298178" cy="2034924"/>
        </p:xfrm>
        <a:graphic>
          <a:graphicData uri="http://schemas.openxmlformats.org/drawingml/2006/table">
            <a:tbl>
              <a:tblPr/>
              <a:tblGrid>
                <a:gridCol w="1481439"/>
                <a:gridCol w="3879230"/>
                <a:gridCol w="1291590"/>
                <a:gridCol w="1645919"/>
              </a:tblGrid>
              <a:tr h="348510">
                <a:tc>
                  <a:txBody>
                    <a:bodyPr/>
                    <a:lstStyle/>
                    <a:p>
                      <a:pPr marL="0" marR="0" algn="r">
                        <a:spcBef>
                          <a:spcPts val="0"/>
                        </a:spcBef>
                        <a:spcAft>
                          <a:spcPts val="0"/>
                        </a:spcAft>
                      </a:pPr>
                      <a:r>
                        <a:rPr lang="en-US" sz="1400" baseline="0" dirty="0">
                          <a:solidFill>
                            <a:schemeClr val="bg1"/>
                          </a:solidFill>
                          <a:latin typeface="Arial"/>
                          <a:ea typeface="Calibri"/>
                          <a:cs typeface="Times New Roman"/>
                        </a:rPr>
                        <a:t>25.9.2008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1" baseline="0" dirty="0">
                          <a:solidFill>
                            <a:schemeClr val="bg1"/>
                          </a:solidFill>
                          <a:latin typeface="Arial"/>
                          <a:ea typeface="Calibri"/>
                          <a:cs typeface="Times New Roman"/>
                        </a:rPr>
                        <a:t>SWS</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noFill/>
                  </a:tcPr>
                </a:tc>
                <a:tc>
                  <a:txBody>
                    <a:bodyPr/>
                    <a:lstStyle/>
                    <a:p>
                      <a:pPr marL="0" marR="0">
                        <a:spcBef>
                          <a:spcPts val="0"/>
                        </a:spcBef>
                        <a:spcAft>
                          <a:spcPts val="0"/>
                        </a:spcAft>
                      </a:pPr>
                      <a:r>
                        <a:rPr lang="en-US" sz="1400" baseline="0" dirty="0" err="1">
                          <a:solidFill>
                            <a:schemeClr val="bg1"/>
                          </a:solidFill>
                          <a:latin typeface="Arial"/>
                          <a:ea typeface="Calibri"/>
                          <a:cs typeface="Times New Roman"/>
                        </a:rPr>
                        <a:t>Žilina</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aseline="0">
                          <a:solidFill>
                            <a:schemeClr val="bg1"/>
                          </a:solidFill>
                          <a:latin typeface="Arial"/>
                          <a:ea typeface="Calibri"/>
                          <a:cs typeface="Times New Roman"/>
                        </a:rPr>
                        <a:t>9,00 – 15,00 </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r>
              <a:tr h="348510">
                <a:tc>
                  <a:txBody>
                    <a:bodyPr/>
                    <a:lstStyle/>
                    <a:p>
                      <a:pPr marL="0" marR="0" algn="r">
                        <a:spcBef>
                          <a:spcPts val="0"/>
                        </a:spcBef>
                        <a:spcAft>
                          <a:spcPts val="0"/>
                        </a:spcAft>
                      </a:pPr>
                      <a:r>
                        <a:rPr lang="en-US" sz="1400" baseline="0" dirty="0">
                          <a:solidFill>
                            <a:schemeClr val="bg1"/>
                          </a:solidFill>
                          <a:latin typeface="Arial"/>
                          <a:ea typeface="Calibri"/>
                          <a:cs typeface="Times New Roman"/>
                        </a:rPr>
                        <a:t>15.10.2008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1" baseline="0" dirty="0" err="1">
                          <a:solidFill>
                            <a:schemeClr val="bg1"/>
                          </a:solidFill>
                          <a:latin typeface="Arial"/>
                          <a:ea typeface="Calibri"/>
                          <a:cs typeface="Times New Roman"/>
                        </a:rPr>
                        <a:t>Asbis</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noFill/>
                  </a:tcPr>
                </a:tc>
                <a:tc>
                  <a:txBody>
                    <a:bodyPr/>
                    <a:lstStyle/>
                    <a:p>
                      <a:pPr marL="0" marR="0">
                        <a:spcBef>
                          <a:spcPts val="0"/>
                        </a:spcBef>
                        <a:spcAft>
                          <a:spcPts val="0"/>
                        </a:spcAft>
                      </a:pPr>
                      <a:r>
                        <a:rPr lang="en-US" sz="1400" baseline="0">
                          <a:solidFill>
                            <a:schemeClr val="bg1"/>
                          </a:solidFill>
                          <a:latin typeface="Arial"/>
                          <a:ea typeface="Calibri"/>
                          <a:cs typeface="Times New Roman"/>
                        </a:rPr>
                        <a:t>Bratislava</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aseline="0">
                          <a:solidFill>
                            <a:schemeClr val="bg1"/>
                          </a:solidFill>
                          <a:latin typeface="Arial"/>
                          <a:ea typeface="Calibri"/>
                          <a:cs typeface="Times New Roman"/>
                        </a:rPr>
                        <a:t>9,00 – 15,00 </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r>
              <a:tr h="348510">
                <a:tc>
                  <a:txBody>
                    <a:bodyPr/>
                    <a:lstStyle/>
                    <a:p>
                      <a:pPr marL="0" marR="0" algn="r">
                        <a:spcBef>
                          <a:spcPts val="0"/>
                        </a:spcBef>
                        <a:spcAft>
                          <a:spcPts val="0"/>
                        </a:spcAft>
                      </a:pPr>
                      <a:r>
                        <a:rPr lang="en-US" sz="1400" baseline="0" dirty="0">
                          <a:solidFill>
                            <a:schemeClr val="bg1"/>
                          </a:solidFill>
                          <a:latin typeface="Arial"/>
                          <a:ea typeface="Calibri"/>
                          <a:cs typeface="Times New Roman"/>
                        </a:rPr>
                        <a:t>27.10.2008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1" baseline="0" dirty="0" err="1">
                          <a:solidFill>
                            <a:schemeClr val="bg1"/>
                          </a:solidFill>
                          <a:latin typeface="Arial"/>
                          <a:ea typeface="Calibri"/>
                          <a:cs typeface="Times New Roman"/>
                        </a:rPr>
                        <a:t>edSystem</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noFill/>
                  </a:tcPr>
                </a:tc>
                <a:tc>
                  <a:txBody>
                    <a:bodyPr/>
                    <a:lstStyle/>
                    <a:p>
                      <a:pPr marL="0" marR="0">
                        <a:spcBef>
                          <a:spcPts val="0"/>
                        </a:spcBef>
                        <a:spcAft>
                          <a:spcPts val="0"/>
                        </a:spcAft>
                      </a:pPr>
                      <a:r>
                        <a:rPr lang="en-US" sz="1400" baseline="0">
                          <a:solidFill>
                            <a:schemeClr val="bg1"/>
                          </a:solidFill>
                          <a:latin typeface="Arial"/>
                          <a:ea typeface="Calibri"/>
                          <a:cs typeface="Times New Roman"/>
                        </a:rPr>
                        <a:t>Bratislava</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aseline="0">
                          <a:solidFill>
                            <a:schemeClr val="bg1"/>
                          </a:solidFill>
                          <a:latin typeface="Arial"/>
                          <a:ea typeface="Calibri"/>
                          <a:cs typeface="Times New Roman"/>
                        </a:rPr>
                        <a:t>9,00 – 15,00 </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r>
              <a:tr h="292374">
                <a:tc>
                  <a:txBody>
                    <a:bodyPr/>
                    <a:lstStyle/>
                    <a:p>
                      <a:pPr marL="0" marR="0" algn="r">
                        <a:spcBef>
                          <a:spcPts val="0"/>
                        </a:spcBef>
                        <a:spcAft>
                          <a:spcPts val="0"/>
                        </a:spcAft>
                      </a:pPr>
                      <a:r>
                        <a:rPr lang="en-US" sz="1400" baseline="0" dirty="0">
                          <a:solidFill>
                            <a:schemeClr val="bg1"/>
                          </a:solidFill>
                          <a:latin typeface="Arial"/>
                          <a:ea typeface="Calibri"/>
                          <a:cs typeface="Times New Roman"/>
                        </a:rPr>
                        <a:t>30.10.2008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noFill/>
                  </a:tcPr>
                </a:tc>
                <a:tc>
                  <a:txBody>
                    <a:bodyPr/>
                    <a:lstStyle/>
                    <a:p>
                      <a:pPr marL="0" marR="0">
                        <a:spcBef>
                          <a:spcPts val="0"/>
                        </a:spcBef>
                        <a:spcAft>
                          <a:spcPts val="0"/>
                        </a:spcAft>
                      </a:pPr>
                      <a:r>
                        <a:rPr lang="en-US" sz="1400" b="1" baseline="0" dirty="0">
                          <a:solidFill>
                            <a:schemeClr val="bg1"/>
                          </a:solidFill>
                          <a:latin typeface="Arial"/>
                          <a:ea typeface="Calibri"/>
                          <a:cs typeface="Times New Roman"/>
                        </a:rPr>
                        <a:t>SWS</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noFill/>
                  </a:tcPr>
                </a:tc>
                <a:tc>
                  <a:txBody>
                    <a:bodyPr/>
                    <a:lstStyle/>
                    <a:p>
                      <a:pPr marL="0" marR="0">
                        <a:spcBef>
                          <a:spcPts val="0"/>
                        </a:spcBef>
                        <a:spcAft>
                          <a:spcPts val="0"/>
                        </a:spcAft>
                      </a:pPr>
                      <a:r>
                        <a:rPr lang="en-US" sz="1400" baseline="0">
                          <a:solidFill>
                            <a:schemeClr val="bg1"/>
                          </a:solidFill>
                          <a:latin typeface="Arial"/>
                          <a:ea typeface="Calibri"/>
                          <a:cs typeface="Times New Roman"/>
                        </a:rPr>
                        <a:t>Košice</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noFill/>
                  </a:tcPr>
                </a:tc>
                <a:tc>
                  <a:txBody>
                    <a:bodyPr/>
                    <a:lstStyle/>
                    <a:p>
                      <a:pPr marL="0" marR="0">
                        <a:spcBef>
                          <a:spcPts val="0"/>
                        </a:spcBef>
                        <a:spcAft>
                          <a:spcPts val="0"/>
                        </a:spcAft>
                      </a:pPr>
                      <a:r>
                        <a:rPr lang="en-US" sz="1400" baseline="0">
                          <a:solidFill>
                            <a:schemeClr val="bg1"/>
                          </a:solidFill>
                          <a:latin typeface="Arial"/>
                          <a:ea typeface="Calibri"/>
                          <a:cs typeface="Times New Roman"/>
                        </a:rPr>
                        <a:t>9,00 – 15,00 </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r>
              <a:tr h="348510">
                <a:tc>
                  <a:txBody>
                    <a:bodyPr/>
                    <a:lstStyle/>
                    <a:p>
                      <a:pPr marL="0" marR="0" algn="r">
                        <a:spcBef>
                          <a:spcPts val="0"/>
                        </a:spcBef>
                        <a:spcAft>
                          <a:spcPts val="0"/>
                        </a:spcAft>
                      </a:pPr>
                      <a:r>
                        <a:rPr lang="en-US" sz="1400" baseline="0" dirty="0">
                          <a:solidFill>
                            <a:schemeClr val="bg1"/>
                          </a:solidFill>
                          <a:latin typeface="Arial"/>
                          <a:ea typeface="Calibri"/>
                          <a:cs typeface="Times New Roman"/>
                        </a:rPr>
                        <a:t>11.11.2008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noFill/>
                  </a:tcPr>
                </a:tc>
                <a:tc>
                  <a:txBody>
                    <a:bodyPr/>
                    <a:lstStyle/>
                    <a:p>
                      <a:pPr marL="0" marR="0">
                        <a:spcBef>
                          <a:spcPts val="0"/>
                        </a:spcBef>
                        <a:spcAft>
                          <a:spcPts val="0"/>
                        </a:spcAft>
                      </a:pPr>
                      <a:r>
                        <a:rPr lang="en-US" sz="1400" b="1" baseline="0" dirty="0">
                          <a:solidFill>
                            <a:schemeClr val="bg1"/>
                          </a:solidFill>
                          <a:latin typeface="Arial"/>
                          <a:ea typeface="Calibri"/>
                          <a:cs typeface="Times New Roman"/>
                        </a:rPr>
                        <a:t>SWS</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noFill/>
                  </a:tcPr>
                </a:tc>
                <a:tc>
                  <a:txBody>
                    <a:bodyPr/>
                    <a:lstStyle/>
                    <a:p>
                      <a:pPr marL="0" marR="0">
                        <a:spcBef>
                          <a:spcPts val="0"/>
                        </a:spcBef>
                        <a:spcAft>
                          <a:spcPts val="0"/>
                        </a:spcAft>
                      </a:pPr>
                      <a:r>
                        <a:rPr lang="en-US" sz="1400" baseline="0" dirty="0">
                          <a:solidFill>
                            <a:schemeClr val="bg1"/>
                          </a:solidFill>
                          <a:latin typeface="Arial"/>
                          <a:ea typeface="Calibri"/>
                          <a:cs typeface="Times New Roman"/>
                        </a:rPr>
                        <a:t>Bratislava</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aseline="0">
                          <a:solidFill>
                            <a:schemeClr val="bg1"/>
                          </a:solidFill>
                          <a:latin typeface="Arial"/>
                          <a:ea typeface="Calibri"/>
                          <a:cs typeface="Times New Roman"/>
                        </a:rPr>
                        <a:t>9,00 – 15,00 </a:t>
                      </a:r>
                      <a:endParaRPr lang="en-US" sz="1400" baseline="0">
                        <a:solidFill>
                          <a:schemeClr val="bg1"/>
                        </a:solidFill>
                        <a:latin typeface="Calibri"/>
                        <a:ea typeface="Calibri"/>
                        <a:cs typeface="Times New Roman"/>
                      </a:endParaRPr>
                    </a:p>
                  </a:txBody>
                  <a:tcPr marL="55232" marR="55232" marT="0" marB="0" anchor="b">
                    <a:lnL>
                      <a:noFill/>
                    </a:lnL>
                    <a:lnR>
                      <a:noFill/>
                    </a:lnR>
                    <a:lnT>
                      <a:noFill/>
                    </a:lnT>
                    <a:lnB>
                      <a:noFill/>
                    </a:lnB>
                  </a:tcPr>
                </a:tc>
              </a:tr>
              <a:tr h="348510">
                <a:tc>
                  <a:txBody>
                    <a:bodyPr/>
                    <a:lstStyle/>
                    <a:p>
                      <a:pPr marL="0" marR="0" algn="r">
                        <a:spcBef>
                          <a:spcPts val="0"/>
                        </a:spcBef>
                        <a:spcAft>
                          <a:spcPts val="0"/>
                        </a:spcAft>
                      </a:pPr>
                      <a:r>
                        <a:rPr lang="en-US" sz="1400" baseline="0" dirty="0">
                          <a:solidFill>
                            <a:schemeClr val="bg1"/>
                          </a:solidFill>
                          <a:latin typeface="Arial"/>
                          <a:ea typeface="Calibri"/>
                          <a:cs typeface="Times New Roman"/>
                        </a:rPr>
                        <a:t>12.11.2008</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1" baseline="0" dirty="0" err="1">
                          <a:solidFill>
                            <a:schemeClr val="bg1"/>
                          </a:solidFill>
                          <a:latin typeface="Arial"/>
                          <a:ea typeface="Calibri"/>
                          <a:cs typeface="Times New Roman"/>
                        </a:rPr>
                        <a:t>Asbis</a:t>
                      </a:r>
                      <a:r>
                        <a:rPr lang="en-US" sz="1400" baseline="0" dirty="0">
                          <a:solidFill>
                            <a:schemeClr val="bg1"/>
                          </a:solidFill>
                          <a:latin typeface="Arial"/>
                          <a:ea typeface="Calibri"/>
                          <a:cs typeface="Times New Roman"/>
                        </a:rPr>
                        <a:t> - Small Business Server 2008</a:t>
                      </a:r>
                      <a:endParaRPr lang="en-US" sz="1400" baseline="0" dirty="0">
                        <a:solidFill>
                          <a:schemeClr val="bg1"/>
                        </a:solidFill>
                        <a:latin typeface="Calibri"/>
                        <a:ea typeface="Calibri"/>
                        <a:cs typeface="Times New Roman"/>
                      </a:endParaRPr>
                    </a:p>
                  </a:txBody>
                  <a:tcPr marL="55232" marR="55232" marT="0" marB="0" anchor="ctr">
                    <a:lnL>
                      <a:noFill/>
                    </a:lnL>
                    <a:lnR>
                      <a:noFill/>
                    </a:lnR>
                    <a:lnT>
                      <a:noFill/>
                    </a:lnT>
                    <a:lnB>
                      <a:noFill/>
                    </a:lnB>
                  </a:tcPr>
                </a:tc>
                <a:tc>
                  <a:txBody>
                    <a:bodyPr/>
                    <a:lstStyle/>
                    <a:p>
                      <a:pPr marL="0" marR="0">
                        <a:spcBef>
                          <a:spcPts val="0"/>
                        </a:spcBef>
                        <a:spcAft>
                          <a:spcPts val="0"/>
                        </a:spcAft>
                      </a:pPr>
                      <a:r>
                        <a:rPr lang="en-US" sz="1400" baseline="0" dirty="0" err="1">
                          <a:solidFill>
                            <a:schemeClr val="bg1"/>
                          </a:solidFill>
                          <a:latin typeface="Arial"/>
                          <a:ea typeface="Calibri"/>
                          <a:cs typeface="Times New Roman"/>
                        </a:rPr>
                        <a:t>Košice</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c>
                  <a:txBody>
                    <a:bodyPr/>
                    <a:lstStyle/>
                    <a:p>
                      <a:pPr marL="0" marR="0">
                        <a:spcBef>
                          <a:spcPts val="0"/>
                        </a:spcBef>
                        <a:spcAft>
                          <a:spcPts val="0"/>
                        </a:spcAft>
                      </a:pPr>
                      <a:r>
                        <a:rPr lang="en-US" sz="1400" baseline="0" dirty="0">
                          <a:solidFill>
                            <a:schemeClr val="bg1"/>
                          </a:solidFill>
                          <a:latin typeface="Arial"/>
                          <a:ea typeface="Calibri"/>
                          <a:cs typeface="Times New Roman"/>
                        </a:rPr>
                        <a:t>9,00 – 15,00 </a:t>
                      </a:r>
                      <a:endParaRPr lang="en-US" sz="1400" baseline="0" dirty="0">
                        <a:solidFill>
                          <a:schemeClr val="bg1"/>
                        </a:solidFill>
                        <a:latin typeface="Calibri"/>
                        <a:ea typeface="Calibri"/>
                        <a:cs typeface="Times New Roman"/>
                      </a:endParaRPr>
                    </a:p>
                  </a:txBody>
                  <a:tcPr marL="55232" marR="55232" marT="0" marB="0" anchor="b">
                    <a:lnL>
                      <a:noFill/>
                    </a:lnL>
                    <a:lnR>
                      <a:noFill/>
                    </a:lnR>
                    <a:lnT>
                      <a:noFill/>
                    </a:lnT>
                    <a:lnB>
                      <a:noFill/>
                    </a:lnB>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2008 - Virtualization</a:t>
            </a:r>
          </a:p>
          <a:p>
            <a:pPr>
              <a:buFont typeface="Wingdings" pitchFamily="2" charset="2"/>
              <a:buChar char="ü"/>
            </a:pPr>
            <a:r>
              <a:rPr lang="sk-SK" dirty="0" smtClean="0">
                <a:solidFill>
                  <a:schemeClr val="bg2">
                    <a:lumMod val="20000"/>
                    <a:lumOff val="80000"/>
                  </a:schemeClr>
                </a:solidFill>
              </a:rPr>
              <a:t>SQL Server 2008</a:t>
            </a:r>
            <a:endParaRPr lang="en-US" dirty="0" smtClean="0">
              <a:solidFill>
                <a:schemeClr val="bg2">
                  <a:lumMod val="20000"/>
                  <a:lumOff val="80000"/>
                </a:schemeClr>
              </a:solidFill>
            </a:endParaRPr>
          </a:p>
          <a:p>
            <a:pPr>
              <a:buFont typeface="Wingdings" pitchFamily="2" charset="2"/>
              <a:buChar char="ü"/>
            </a:pPr>
            <a:r>
              <a:rPr lang="en-US" dirty="0" err="1" smtClean="0">
                <a:solidFill>
                  <a:schemeClr val="bg2">
                    <a:lumMod val="20000"/>
                    <a:lumOff val="80000"/>
                  </a:schemeClr>
                </a:solidFill>
              </a:rPr>
              <a:t>DevTools</a:t>
            </a:r>
            <a:endParaRPr lang="en-US" dirty="0" smtClean="0">
              <a:solidFill>
                <a:schemeClr val="bg2">
                  <a:lumMod val="20000"/>
                  <a:lumOff val="80000"/>
                </a:schemeClr>
              </a:solidFill>
            </a:endParaRPr>
          </a:p>
          <a:p>
            <a:pPr>
              <a:buFont typeface="Wingdings" pitchFamily="2" charset="2"/>
              <a:buChar char="ü"/>
            </a:pPr>
            <a:r>
              <a:rPr lang="en-US" dirty="0" smtClean="0">
                <a:solidFill>
                  <a:schemeClr val="bg2">
                    <a:lumMod val="20000"/>
                    <a:lumOff val="80000"/>
                  </a:schemeClr>
                </a:solidFill>
              </a:rPr>
              <a:t>BizTalk</a:t>
            </a:r>
          </a:p>
          <a:p>
            <a:pPr>
              <a:buFont typeface="Wingdings" pitchFamily="2" charset="2"/>
              <a:buChar char="ü"/>
            </a:pPr>
            <a:r>
              <a:rPr lang="en-US" dirty="0" smtClean="0">
                <a:solidFill>
                  <a:schemeClr val="bg2">
                    <a:lumMod val="20000"/>
                    <a:lumOff val="80000"/>
                  </a:schemeClr>
                </a:solidFill>
              </a:rPr>
              <a:t>SBS / EBS 2008</a:t>
            </a:r>
            <a:r>
              <a:rPr lang="sk-SK" dirty="0" smtClean="0">
                <a:solidFill>
                  <a:schemeClr val="bg2">
                    <a:lumMod val="20000"/>
                    <a:lumOff val="80000"/>
                  </a:schemeClr>
                </a:solidFill>
              </a:rPr>
              <a:t> </a:t>
            </a:r>
            <a:endParaRPr lang="en-US" dirty="0" smtClean="0">
              <a:solidFill>
                <a:schemeClr val="bg2">
                  <a:lumMod val="20000"/>
                  <a:lumOff val="80000"/>
                </a:schemeClr>
              </a:solidFill>
            </a:endParaRPr>
          </a:p>
          <a:p>
            <a:r>
              <a:rPr lang="sk-SK" dirty="0" smtClean="0"/>
              <a:t>System Center </a:t>
            </a:r>
            <a:r>
              <a:rPr lang="en-US" dirty="0" smtClean="0"/>
              <a:t>– management</a:t>
            </a:r>
          </a:p>
          <a:p>
            <a:r>
              <a:rPr lang="en-US" dirty="0" smtClean="0"/>
              <a:t>Security</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39</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5445512" y="1535523"/>
            <a:ext cx="2319454" cy="4791307"/>
          </a:xfrm>
          <a:prstGeom prst="roundRect">
            <a:avLst>
              <a:gd name="adj" fmla="val 8454"/>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indent="-342900" algn="ctr">
              <a:lnSpc>
                <a:spcPct val="80000"/>
              </a:lnSpc>
              <a:tabLst>
                <a:tab pos="5999790" algn="r"/>
              </a:tabLst>
              <a:defRPr/>
            </a:pPr>
            <a:endPar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Pentagon 69"/>
          <p:cNvSpPr/>
          <p:nvPr/>
        </p:nvSpPr>
        <p:spPr bwMode="auto">
          <a:xfrm>
            <a:off x="0" y="2132100"/>
            <a:ext cx="8757424" cy="731520"/>
          </a:xfrm>
          <a:prstGeom prst="homePlate">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Bef>
                <a:spcPct val="0"/>
              </a:spcBef>
              <a:spcAft>
                <a:spcPts val="600"/>
              </a:spcAft>
              <a:buClr>
                <a:srgbClr val="FFFFFF"/>
              </a:buClr>
              <a:buSzPct val="80000"/>
              <a:buBlip>
                <a:blip r:embed="rId3"/>
              </a:buBlip>
              <a:tabLst>
                <a:tab pos="514476" algn="l"/>
              </a:tabLst>
              <a:defRPr/>
            </a:pPr>
            <a:endParaRPr lang="en-US" sz="1400" dirty="0"/>
          </a:p>
        </p:txBody>
      </p:sp>
      <p:sp>
        <p:nvSpPr>
          <p:cNvPr id="61" name="Pentagon 60"/>
          <p:cNvSpPr/>
          <p:nvPr/>
        </p:nvSpPr>
        <p:spPr bwMode="auto">
          <a:xfrm>
            <a:off x="0" y="3748810"/>
            <a:ext cx="8757424" cy="731520"/>
          </a:xfrm>
          <a:prstGeom prst="homePlate">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Bef>
                <a:spcPct val="0"/>
              </a:spcBef>
              <a:spcAft>
                <a:spcPts val="600"/>
              </a:spcAft>
              <a:buClr>
                <a:srgbClr val="FFFFFF"/>
              </a:buClr>
              <a:buSzPct val="80000"/>
              <a:buBlip>
                <a:blip r:embed="rId3"/>
              </a:buBlip>
              <a:tabLst>
                <a:tab pos="514476" algn="l"/>
              </a:tabLst>
              <a:defRPr/>
            </a:pPr>
            <a:endParaRPr lang="en-US" sz="1400" dirty="0"/>
          </a:p>
        </p:txBody>
      </p:sp>
      <p:sp>
        <p:nvSpPr>
          <p:cNvPr id="26" name="TextBox 25"/>
          <p:cNvSpPr txBox="1"/>
          <p:nvPr/>
        </p:nvSpPr>
        <p:spPr bwMode="auto">
          <a:xfrm>
            <a:off x="5594184" y="3950143"/>
            <a:ext cx="2409825" cy="307777"/>
          </a:xfrm>
          <a:prstGeom prst="rect">
            <a:avLst/>
          </a:prstGeom>
          <a:noFill/>
        </p:spPr>
        <p:txBody>
          <a:bodyPr>
            <a:spAutoFit/>
          </a:bodyPr>
          <a:lstStyle/>
          <a:p>
            <a:pPr>
              <a:defRPr/>
            </a:pPr>
            <a:r>
              <a:rPr lang="sk-SK"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Oct </a:t>
            </a:r>
            <a:r>
              <a:rPr lang="en-US"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2008 RTM</a:t>
            </a:r>
          </a:p>
        </p:txBody>
      </p:sp>
      <p:sp>
        <p:nvSpPr>
          <p:cNvPr id="71" name="Pentagon 70"/>
          <p:cNvSpPr/>
          <p:nvPr/>
        </p:nvSpPr>
        <p:spPr bwMode="auto">
          <a:xfrm>
            <a:off x="0" y="5417557"/>
            <a:ext cx="8757424" cy="731520"/>
          </a:xfrm>
          <a:prstGeom prst="homePlate">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Bef>
                <a:spcPct val="0"/>
              </a:spcBef>
              <a:spcAft>
                <a:spcPts val="600"/>
              </a:spcAft>
              <a:buClr>
                <a:srgbClr val="FFFFFF"/>
              </a:buClr>
              <a:buSzPct val="80000"/>
              <a:buBlip>
                <a:blip r:embed="rId3"/>
              </a:buBlip>
              <a:tabLst>
                <a:tab pos="514476" algn="l"/>
              </a:tabLst>
              <a:defRPr/>
            </a:pPr>
            <a:endParaRPr lang="en-US" sz="1400" dirty="0"/>
          </a:p>
        </p:txBody>
      </p:sp>
      <p:pic>
        <p:nvPicPr>
          <p:cNvPr id="49" name="Picture 142" descr="SysCenter-VMM_bL_r"/>
          <p:cNvPicPr>
            <a:picLocks noChangeArrowheads="1"/>
          </p:cNvPicPr>
          <p:nvPr/>
        </p:nvPicPr>
        <p:blipFill>
          <a:blip r:embed="rId4"/>
          <a:stretch>
            <a:fillRect/>
          </a:stretch>
        </p:blipFill>
        <p:spPr bwMode="auto">
          <a:xfrm>
            <a:off x="386574" y="3898965"/>
            <a:ext cx="1769327" cy="430955"/>
          </a:xfrm>
          <a:prstGeom prst="rect">
            <a:avLst/>
          </a:prstGeom>
          <a:noFill/>
          <a:ln w="9525">
            <a:noFill/>
            <a:miter lim="800000"/>
            <a:headEnd/>
            <a:tailEnd/>
          </a:ln>
        </p:spPr>
      </p:pic>
      <p:pic>
        <p:nvPicPr>
          <p:cNvPr id="52" name="Picture 25" descr="\\.PSF\Parallels Share\Virtualization PPT\Windows-Server-2008-Logo.png"/>
          <p:cNvPicPr>
            <a:picLocks noChangeAspect="1" noChangeArrowheads="1"/>
          </p:cNvPicPr>
          <p:nvPr/>
        </p:nvPicPr>
        <p:blipFill>
          <a:blip r:embed="rId5"/>
          <a:srcRect/>
          <a:stretch>
            <a:fillRect/>
          </a:stretch>
        </p:blipFill>
        <p:spPr bwMode="ltGray">
          <a:xfrm>
            <a:off x="386574" y="2307423"/>
            <a:ext cx="2085995" cy="317200"/>
          </a:xfrm>
          <a:prstGeom prst="rect">
            <a:avLst/>
          </a:prstGeom>
          <a:noFill/>
          <a:ln w="9525">
            <a:noFill/>
            <a:miter lim="800000"/>
            <a:headEnd/>
            <a:tailEnd/>
          </a:ln>
        </p:spPr>
      </p:pic>
      <p:sp>
        <p:nvSpPr>
          <p:cNvPr id="17421" name="TextBox 65"/>
          <p:cNvSpPr txBox="1">
            <a:spLocks noChangeArrowheads="1"/>
          </p:cNvSpPr>
          <p:nvPr/>
        </p:nvSpPr>
        <p:spPr bwMode="auto">
          <a:xfrm>
            <a:off x="5594185" y="1598706"/>
            <a:ext cx="1271436" cy="461665"/>
          </a:xfrm>
          <a:prstGeom prst="rect">
            <a:avLst/>
          </a:prstGeom>
          <a:noFill/>
          <a:ln w="9525">
            <a:noFill/>
            <a:miter lim="800000"/>
            <a:headEnd/>
            <a:tailEnd/>
          </a:ln>
        </p:spPr>
        <p:txBody>
          <a:bodyPr wrap="square">
            <a:spAutoFit/>
          </a:bodyPr>
          <a:lstStyle/>
          <a:p>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2008</a:t>
            </a:r>
          </a:p>
        </p:txBody>
      </p:sp>
      <p:sp>
        <p:nvSpPr>
          <p:cNvPr id="72" name="Pentagon 71"/>
          <p:cNvSpPr/>
          <p:nvPr/>
        </p:nvSpPr>
        <p:spPr bwMode="auto">
          <a:xfrm>
            <a:off x="0" y="2940455"/>
            <a:ext cx="8757424" cy="731520"/>
          </a:xfrm>
          <a:prstGeom prst="homePlate">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Bef>
                <a:spcPct val="0"/>
              </a:spcBef>
              <a:spcAft>
                <a:spcPts val="600"/>
              </a:spcAft>
              <a:buClr>
                <a:srgbClr val="FFFFFF"/>
              </a:buClr>
              <a:buSzPct val="80000"/>
              <a:buBlip>
                <a:blip r:embed="rId3"/>
              </a:buBlip>
              <a:tabLst>
                <a:tab pos="514476" algn="l"/>
              </a:tabLst>
              <a:defRPr/>
            </a:pPr>
            <a:endParaRPr lang="en-US" sz="1400" dirty="0"/>
          </a:p>
        </p:txBody>
      </p:sp>
      <p:sp>
        <p:nvSpPr>
          <p:cNvPr id="29" name="TextBox 28"/>
          <p:cNvSpPr txBox="1"/>
          <p:nvPr/>
        </p:nvSpPr>
        <p:spPr bwMode="auto">
          <a:xfrm>
            <a:off x="4405313" y="3112129"/>
            <a:ext cx="2409825" cy="384175"/>
          </a:xfrm>
          <a:prstGeom prst="rect">
            <a:avLst/>
          </a:prstGeom>
          <a:noFill/>
        </p:spPr>
        <p:txBody>
          <a:bodyPr>
            <a:spAutoFit/>
          </a:bodyPr>
          <a:lstStyle/>
          <a:p>
            <a:pPr algn="ctr">
              <a:defRPr/>
            </a:pPr>
            <a:endParaRPr lang="en-US" sz="1900" dirty="0">
              <a:solidFill>
                <a:schemeClr val="bg1"/>
              </a:solidFill>
              <a:latin typeface="+mj-lt"/>
            </a:endParaRPr>
          </a:p>
        </p:txBody>
      </p:sp>
      <p:sp>
        <p:nvSpPr>
          <p:cNvPr id="30" name="TextBox 29"/>
          <p:cNvSpPr txBox="1"/>
          <p:nvPr/>
        </p:nvSpPr>
        <p:spPr bwMode="auto">
          <a:xfrm>
            <a:off x="5594184" y="3042904"/>
            <a:ext cx="2943225" cy="523220"/>
          </a:xfrm>
          <a:prstGeom prst="rect">
            <a:avLst/>
          </a:prstGeom>
          <a:noFill/>
        </p:spPr>
        <p:txBody>
          <a:bodyPr>
            <a:spAutoFit/>
          </a:bodyPr>
          <a:lstStyle/>
          <a:p>
            <a:pPr>
              <a:defRPr/>
            </a:pPr>
            <a:r>
              <a:rPr lang="en-US"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Microsoft Hyper-V</a:t>
            </a:r>
            <a:br>
              <a:rPr lang="en-US"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Server 2008</a:t>
            </a:r>
          </a:p>
        </p:txBody>
      </p:sp>
      <p:sp>
        <p:nvSpPr>
          <p:cNvPr id="33" name="Pentagon 32"/>
          <p:cNvSpPr/>
          <p:nvPr/>
        </p:nvSpPr>
        <p:spPr bwMode="auto">
          <a:xfrm>
            <a:off x="0" y="4579467"/>
            <a:ext cx="8757424" cy="731520"/>
          </a:xfrm>
          <a:prstGeom prst="homePlate">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Bef>
                <a:spcPct val="0"/>
              </a:spcBef>
              <a:spcAft>
                <a:spcPts val="600"/>
              </a:spcAft>
              <a:buClr>
                <a:srgbClr val="FFFFFF"/>
              </a:buClr>
              <a:buSzPct val="80000"/>
              <a:buBlip>
                <a:blip r:embed="rId3"/>
              </a:buBlip>
              <a:tabLst>
                <a:tab pos="514476" algn="l"/>
              </a:tabLst>
              <a:defRPr/>
            </a:pPr>
            <a:endParaRPr lang="en-US" sz="1400" dirty="0"/>
          </a:p>
        </p:txBody>
      </p:sp>
      <p:sp>
        <p:nvSpPr>
          <p:cNvPr id="35" name="TextBox 34"/>
          <p:cNvSpPr txBox="1"/>
          <p:nvPr/>
        </p:nvSpPr>
        <p:spPr bwMode="auto">
          <a:xfrm>
            <a:off x="5594184" y="4781913"/>
            <a:ext cx="1828800" cy="307777"/>
          </a:xfrm>
          <a:prstGeom prst="rect">
            <a:avLst/>
          </a:prstGeom>
          <a:noFill/>
        </p:spPr>
        <p:txBody>
          <a:bodyPr wrap="square">
            <a:spAutoFit/>
          </a:bodyPr>
          <a:lstStyle/>
          <a:p>
            <a:pPr>
              <a:defRPr/>
            </a:pPr>
            <a:r>
              <a:rPr lang="en-US" altLang="zh-CN" sz="14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MDOP w/ MAV4.5</a:t>
            </a:r>
          </a:p>
        </p:txBody>
      </p:sp>
      <p:pic>
        <p:nvPicPr>
          <p:cNvPr id="36" name="Picture 35" descr="WS08-HypeV_h_rgb_r.png"/>
          <p:cNvPicPr>
            <a:picLocks noChangeAspect="1"/>
          </p:cNvPicPr>
          <p:nvPr/>
        </p:nvPicPr>
        <p:blipFill>
          <a:blip r:embed="rId6"/>
          <a:stretch>
            <a:fillRect/>
          </a:stretch>
        </p:blipFill>
        <p:spPr>
          <a:xfrm>
            <a:off x="386574" y="3083588"/>
            <a:ext cx="2105025" cy="467127"/>
          </a:xfrm>
          <a:prstGeom prst="rect">
            <a:avLst/>
          </a:prstGeom>
        </p:spPr>
      </p:pic>
      <p:grpSp>
        <p:nvGrpSpPr>
          <p:cNvPr id="38" name="Group 37"/>
          <p:cNvGrpSpPr/>
          <p:nvPr/>
        </p:nvGrpSpPr>
        <p:grpSpPr>
          <a:xfrm>
            <a:off x="386574" y="5518305"/>
            <a:ext cx="1524000" cy="550475"/>
            <a:chOff x="304800" y="5642032"/>
            <a:chExt cx="2187498" cy="790133"/>
          </a:xfrm>
        </p:grpSpPr>
        <p:pic>
          <p:nvPicPr>
            <p:cNvPr id="40" name="Picture 39" descr="Virtual_05-R2_rgb_r.png"/>
            <p:cNvPicPr>
              <a:picLocks noChangeAspect="1"/>
            </p:cNvPicPr>
            <p:nvPr/>
          </p:nvPicPr>
          <p:blipFill>
            <a:blip r:embed="rId7"/>
            <a:stretch>
              <a:fillRect/>
            </a:stretch>
          </p:blipFill>
          <p:spPr>
            <a:xfrm>
              <a:off x="304800" y="5642032"/>
              <a:ext cx="2187498" cy="300781"/>
            </a:xfrm>
            <a:prstGeom prst="rect">
              <a:avLst/>
            </a:prstGeom>
          </p:spPr>
        </p:pic>
        <p:pic>
          <p:nvPicPr>
            <p:cNvPr id="41" name="Picture 12" descr="Logo-Virtual-PC"/>
            <p:cNvPicPr>
              <a:picLocks noChangeAspect="1" noChangeArrowheads="1"/>
            </p:cNvPicPr>
            <p:nvPr/>
          </p:nvPicPr>
          <p:blipFill>
            <a:blip r:embed="rId8"/>
            <a:srcRect/>
            <a:stretch>
              <a:fillRect/>
            </a:stretch>
          </p:blipFill>
          <p:spPr bwMode="auto">
            <a:xfrm>
              <a:off x="304800" y="5974965"/>
              <a:ext cx="1172817" cy="457200"/>
            </a:xfrm>
            <a:prstGeom prst="rect">
              <a:avLst/>
            </a:prstGeom>
            <a:noFill/>
            <a:ln w="9525">
              <a:noFill/>
              <a:miter lim="800000"/>
              <a:headEnd/>
              <a:tailEnd/>
            </a:ln>
          </p:spPr>
        </p:pic>
      </p:grpSp>
      <p:pic>
        <p:nvPicPr>
          <p:cNvPr id="43" name="Picture 42" descr="WVista-Ent_h_rgb_r.png"/>
          <p:cNvPicPr>
            <a:picLocks noChangeAspect="1"/>
          </p:cNvPicPr>
          <p:nvPr/>
        </p:nvPicPr>
        <p:blipFill>
          <a:blip r:embed="rId9"/>
          <a:stretch>
            <a:fillRect/>
          </a:stretch>
        </p:blipFill>
        <p:spPr>
          <a:xfrm>
            <a:off x="386574" y="4691487"/>
            <a:ext cx="1622502" cy="468260"/>
          </a:xfrm>
          <a:prstGeom prst="rect">
            <a:avLst/>
          </a:prstGeom>
        </p:spPr>
      </p:pic>
      <p:sp>
        <p:nvSpPr>
          <p:cNvPr id="39" name="Rounded Rectangle 38"/>
          <p:cNvSpPr/>
          <p:nvPr/>
        </p:nvSpPr>
        <p:spPr bwMode="auto">
          <a:xfrm>
            <a:off x="3070302" y="1539240"/>
            <a:ext cx="2319454" cy="4791307"/>
          </a:xfrm>
          <a:prstGeom prst="roundRect">
            <a:avLst>
              <a:gd name="adj" fmla="val 87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indent="-342900" algn="ctr">
              <a:lnSpc>
                <a:spcPct val="80000"/>
              </a:lnSpc>
              <a:tabLst>
                <a:tab pos="5999790" algn="r"/>
              </a:tabLst>
              <a:defRPr/>
            </a:pPr>
            <a:endPar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7419" name="TextBox 63"/>
          <p:cNvSpPr txBox="1">
            <a:spLocks noChangeArrowheads="1"/>
          </p:cNvSpPr>
          <p:nvPr/>
        </p:nvSpPr>
        <p:spPr bwMode="auto">
          <a:xfrm>
            <a:off x="3235133" y="1598706"/>
            <a:ext cx="1271436" cy="461665"/>
          </a:xfrm>
          <a:prstGeom prst="rect">
            <a:avLst/>
          </a:prstGeom>
          <a:noFill/>
          <a:ln w="9525">
            <a:noFill/>
            <a:miter lim="800000"/>
            <a:headEnd/>
            <a:tailEnd/>
          </a:ln>
        </p:spPr>
        <p:txBody>
          <a:bodyPr wrap="square">
            <a:spAutoFit/>
          </a:bodyPr>
          <a:lstStyle/>
          <a:p>
            <a:r>
              <a:rPr lang="en-US" altLang="zh-CN" sz="2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Now</a:t>
            </a:r>
          </a:p>
        </p:txBody>
      </p:sp>
      <p:sp>
        <p:nvSpPr>
          <p:cNvPr id="31" name="TextBox 30"/>
          <p:cNvSpPr txBox="1"/>
          <p:nvPr/>
        </p:nvSpPr>
        <p:spPr bwMode="auto">
          <a:xfrm>
            <a:off x="3235132" y="2340823"/>
            <a:ext cx="1028700" cy="307777"/>
          </a:xfrm>
          <a:prstGeom prst="rect">
            <a:avLst/>
          </a:prstGeom>
          <a:noFill/>
        </p:spPr>
        <p:txBody>
          <a:bodyPr anchor="ctr">
            <a:spAutoFit/>
          </a:bodyPr>
          <a:lstStyle/>
          <a:p>
            <a:pPr>
              <a:defRPr/>
            </a:pP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RTM</a:t>
            </a:r>
            <a:endParaRPr lang="en-US" altLang="zh-CN"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4" name="TextBox 23"/>
          <p:cNvSpPr txBox="1"/>
          <p:nvPr/>
        </p:nvSpPr>
        <p:spPr bwMode="auto">
          <a:xfrm>
            <a:off x="3235132" y="3842570"/>
            <a:ext cx="2409825" cy="523220"/>
          </a:xfrm>
          <a:prstGeom prst="rect">
            <a:avLst/>
          </a:prstGeom>
          <a:noFill/>
        </p:spPr>
        <p:txBody>
          <a:bodyPr anchor="ctr">
            <a:spAutoFit/>
          </a:bodyPr>
          <a:lstStyle/>
          <a:p>
            <a:pPr>
              <a:defRPr/>
            </a:pP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VMM</a:t>
            </a:r>
            <a:r>
              <a:rPr lang="en-US" sz="1100" dirty="0" smtClean="0">
                <a:solidFill>
                  <a:schemeClr val="bg1"/>
                </a:solidFill>
                <a:latin typeface="+mj-lt"/>
              </a:rPr>
              <a:t> </a:t>
            </a: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2007/</a:t>
            </a:r>
            <a:b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VMM 2008 Beta</a:t>
            </a:r>
            <a:endParaRPr lang="en-US" altLang="zh-CN"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TextBox 31"/>
          <p:cNvSpPr txBox="1"/>
          <p:nvPr/>
        </p:nvSpPr>
        <p:spPr bwMode="auto">
          <a:xfrm>
            <a:off x="3235132" y="5511087"/>
            <a:ext cx="2102585" cy="523220"/>
          </a:xfrm>
          <a:prstGeom prst="rect">
            <a:avLst/>
          </a:prstGeom>
          <a:noFill/>
        </p:spPr>
        <p:txBody>
          <a:bodyPr wrap="square" anchor="ctr">
            <a:spAutoFit/>
          </a:bodyPr>
          <a:lstStyle/>
          <a:p>
            <a:pPr>
              <a:defRPr/>
            </a:pP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Updated w/ Server 2008 guest support</a:t>
            </a:r>
            <a:endParaRPr lang="en-US" altLang="zh-CN"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7" name="TextBox 26"/>
          <p:cNvSpPr txBox="1"/>
          <p:nvPr/>
        </p:nvSpPr>
        <p:spPr bwMode="auto">
          <a:xfrm>
            <a:off x="3235132" y="3150477"/>
            <a:ext cx="2409825" cy="307777"/>
          </a:xfrm>
          <a:prstGeom prst="rect">
            <a:avLst/>
          </a:prstGeom>
          <a:noFill/>
        </p:spPr>
        <p:txBody>
          <a:bodyPr anchor="ctr">
            <a:spAutoFit/>
          </a:bodyPr>
          <a:lstStyle/>
          <a:p>
            <a:pPr>
              <a:defRPr/>
            </a:pP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RTM</a:t>
            </a:r>
            <a:endParaRPr lang="en-US" altLang="zh-CN"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4" name="TextBox 33"/>
          <p:cNvSpPr txBox="1"/>
          <p:nvPr/>
        </p:nvSpPr>
        <p:spPr bwMode="auto">
          <a:xfrm>
            <a:off x="3235132" y="4674340"/>
            <a:ext cx="2362200" cy="523220"/>
          </a:xfrm>
          <a:prstGeom prst="rect">
            <a:avLst/>
          </a:prstGeom>
          <a:noFill/>
        </p:spPr>
        <p:txBody>
          <a:bodyPr wrap="square" anchor="ctr">
            <a:spAutoFit/>
          </a:bodyPr>
          <a:lstStyle/>
          <a:p>
            <a:pPr>
              <a:defRPr/>
            </a:pP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MDOP w/</a:t>
            </a:r>
            <a:b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altLang="zh-CN" sz="1400" dirty="0" err="1"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SoftGrid</a:t>
            </a:r>
            <a:r>
              <a:rPr lang="en-US" altLang="zh-CN"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4.2</a:t>
            </a:r>
            <a:endParaRPr lang="en-US" altLang="zh-CN"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8" name="Title 27"/>
          <p:cNvSpPr>
            <a:spLocks noGrp="1"/>
          </p:cNvSpPr>
          <p:nvPr>
            <p:ph type="title"/>
          </p:nvPr>
        </p:nvSpPr>
        <p:spPr>
          <a:xfrm flipH="1">
            <a:off x="525778" y="811530"/>
            <a:ext cx="7738112" cy="640080"/>
          </a:xfrm>
        </p:spPr>
        <p:txBody>
          <a:bodyPr/>
          <a:lstStyle/>
          <a:p>
            <a:r>
              <a:rPr smtClean="0"/>
              <a:t>Virtualization Road Map</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500"/>
                                        <p:tgtEl>
                                          <p:spTgt spid="61"/>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1" grpId="0" animBg="1"/>
      <p:bldP spid="26" grpId="0"/>
      <p:bldP spid="71" grpId="0" animBg="1"/>
      <p:bldP spid="72" grpId="0" animBg="1"/>
      <p:bldP spid="30" grpId="0"/>
      <p:bldP spid="33" grpId="0" animBg="1"/>
      <p:bldP spid="35" grpId="0"/>
      <p:bldP spid="31" grpId="0"/>
      <p:bldP spid="24" grpId="0"/>
      <p:bldP spid="32" grpId="0"/>
      <p:bldP spid="27"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19" descr="SC-DPM07_bL.png"/>
          <p:cNvPicPr>
            <a:picLocks noChangeAspect="1"/>
          </p:cNvPicPr>
          <p:nvPr/>
        </p:nvPicPr>
        <p:blipFill>
          <a:blip r:embed="rId4">
            <a:lum bright="100000"/>
          </a:blip>
          <a:stretch>
            <a:fillRect/>
          </a:stretch>
        </p:blipFill>
        <p:spPr bwMode="auto">
          <a:xfrm>
            <a:off x="135028" y="689514"/>
            <a:ext cx="2881312" cy="626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9" name="Rounded Rectangle 128"/>
          <p:cNvSpPr/>
          <p:nvPr/>
        </p:nvSpPr>
        <p:spPr bwMode="auto">
          <a:xfrm>
            <a:off x="1378535" y="5093470"/>
            <a:ext cx="6386930" cy="1566386"/>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indent="-284163" fontAlgn="base">
              <a:lnSpc>
                <a:spcPct val="80000"/>
              </a:lnSpc>
              <a:spcBef>
                <a:spcPts val="1200"/>
              </a:spcBef>
              <a:spcAft>
                <a:spcPts val="60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DPM 2007</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bg1"/>
                </a:solidFill>
              </a:rPr>
              <a:t>Continuous Data Protection for Windows Application and File Servers</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bg1"/>
                </a:solidFill>
              </a:rPr>
              <a:t>Rapid and Reliable Recovery from disk instead of tape</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bg1"/>
                </a:solidFill>
              </a:rPr>
              <a:t>Advanced Technology for enterprises of all sizes</a:t>
            </a:r>
          </a:p>
        </p:txBody>
      </p:sp>
      <p:sp>
        <p:nvSpPr>
          <p:cNvPr id="137" name="Text Box 66"/>
          <p:cNvSpPr txBox="1">
            <a:spLocks noChangeArrowheads="1"/>
          </p:cNvSpPr>
          <p:nvPr/>
        </p:nvSpPr>
        <p:spPr bwMode="auto">
          <a:xfrm>
            <a:off x="4021196" y="3682630"/>
            <a:ext cx="2226094" cy="437037"/>
          </a:xfrm>
          <a:prstGeom prst="rect">
            <a:avLst/>
          </a:prstGeom>
          <a:noFill/>
          <a:ln w="9525">
            <a:noFill/>
            <a:miter lim="800000"/>
            <a:headEnd/>
            <a:tailEnd/>
          </a:ln>
          <a:effectLst/>
        </p:spPr>
        <p:txBody>
          <a:bodyPr wrap="square" lIns="91435" tIns="45717" rIns="91435" bIns="45717">
            <a:spAutoFit/>
          </a:bodyPr>
          <a:lstStyle/>
          <a:p>
            <a:pPr eaLnBrk="0" hangingPunct="0">
              <a:lnSpc>
                <a:spcPct val="80000"/>
              </a:lnSpc>
              <a:defRPr/>
            </a:pPr>
            <a:r>
              <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DPM </a:t>
            </a: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2007</a:t>
            </a:r>
          </a:p>
          <a:p>
            <a:pPr eaLnBrk="0" hangingPunct="0">
              <a:lnSpc>
                <a:spcPct val="80000"/>
              </a:lnSpc>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With Integrated Disk &amp; Tape</a:t>
            </a:r>
          </a:p>
        </p:txBody>
      </p:sp>
      <p:sp>
        <p:nvSpPr>
          <p:cNvPr id="143" name="Rectangle 142"/>
          <p:cNvSpPr/>
          <p:nvPr/>
        </p:nvSpPr>
        <p:spPr bwMode="auto">
          <a:xfrm>
            <a:off x="7066926" y="3663133"/>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145" name="TextBox 97"/>
          <p:cNvSpPr txBox="1">
            <a:spLocks noChangeArrowheads="1"/>
          </p:cNvSpPr>
          <p:nvPr/>
        </p:nvSpPr>
        <p:spPr bwMode="auto">
          <a:xfrm>
            <a:off x="7611121" y="4038588"/>
            <a:ext cx="1365235" cy="634014"/>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Tape-based </a:t>
            </a:r>
          </a:p>
          <a:p>
            <a:pPr eaLnBrk="0" hangingPunct="0">
              <a:lnSpc>
                <a:spcPct val="80000"/>
              </a:lnSpc>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Archive</a:t>
            </a:r>
          </a:p>
          <a:p>
            <a:pPr eaLnBrk="0" hangingPunct="0">
              <a:lnSpc>
                <a:spcPct val="80000"/>
              </a:lnSpc>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Offline Tape</a:t>
            </a:r>
          </a:p>
        </p:txBody>
      </p:sp>
      <p:grpSp>
        <p:nvGrpSpPr>
          <p:cNvPr id="2" name="Group 129"/>
          <p:cNvGrpSpPr>
            <a:grpSpLocks/>
          </p:cNvGrpSpPr>
          <p:nvPr/>
        </p:nvGrpSpPr>
        <p:grpSpPr bwMode="auto">
          <a:xfrm>
            <a:off x="6797534" y="4009079"/>
            <a:ext cx="769954" cy="666036"/>
            <a:chOff x="4061639" y="5124893"/>
            <a:chExt cx="939206" cy="790359"/>
          </a:xfrm>
        </p:grpSpPr>
        <p:grpSp>
          <p:nvGrpSpPr>
            <p:cNvPr id="3" name="Group 108"/>
            <p:cNvGrpSpPr>
              <a:grpSpLocks/>
            </p:cNvGrpSpPr>
            <p:nvPr/>
          </p:nvGrpSpPr>
          <p:grpSpPr bwMode="auto">
            <a:xfrm>
              <a:off x="4061639" y="5124893"/>
              <a:ext cx="606128" cy="371374"/>
              <a:chOff x="4061639" y="5124893"/>
              <a:chExt cx="531692" cy="371374"/>
            </a:xfrm>
          </p:grpSpPr>
          <p:sp>
            <p:nvSpPr>
              <p:cNvPr id="255" name="Rectangle 254"/>
              <p:cNvSpPr/>
              <p:nvPr/>
            </p:nvSpPr>
            <p:spPr>
              <a:xfrm>
                <a:off x="4062481" y="5124388"/>
                <a:ext cx="531679" cy="371419"/>
              </a:xfrm>
              <a:prstGeom prst="rect">
                <a:avLst/>
              </a:prstGeom>
              <a:solidFill>
                <a:srgbClr val="0070C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3" name="Oval 27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4" name="Oval 27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75" name="Straight Connector 274"/>
              <p:cNvCxnSpPr>
                <a:stCxn id="273" idx="0"/>
                <a:endCxn id="27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09" name="Rectangle 208"/>
            <p:cNvSpPr/>
            <p:nvPr/>
          </p:nvSpPr>
          <p:spPr>
            <a:xfrm>
              <a:off x="4161358" y="5233908"/>
              <a:ext cx="606114" cy="373006"/>
            </a:xfrm>
            <a:prstGeom prst="rect">
              <a:avLst/>
            </a:prstGeom>
            <a:solidFill>
              <a:srgbClr val="FF0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0" name="Oval 209"/>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1" name="Oval 210"/>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2" name="Straight Connector 211"/>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4" name="Group 114"/>
            <p:cNvGrpSpPr/>
            <p:nvPr/>
          </p:nvGrpSpPr>
          <p:grpSpPr>
            <a:xfrm>
              <a:off x="4238846" y="5334006"/>
              <a:ext cx="606055" cy="372140"/>
              <a:chOff x="4061637" y="5124893"/>
              <a:chExt cx="531628" cy="372140"/>
            </a:xfrm>
            <a:solidFill>
              <a:srgbClr val="00B050"/>
            </a:solidFill>
          </p:grpSpPr>
          <p:sp>
            <p:nvSpPr>
              <p:cNvPr id="236" name="Rectangle 235"/>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8" name="Oval 24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9" name="Oval 24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4" name="Straight Connector 253"/>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5" name="Group 119"/>
            <p:cNvGrpSpPr/>
            <p:nvPr/>
          </p:nvGrpSpPr>
          <p:grpSpPr>
            <a:xfrm>
              <a:off x="4316818" y="5443875"/>
              <a:ext cx="606055" cy="372140"/>
              <a:chOff x="4061637" y="5124893"/>
              <a:chExt cx="531628" cy="372140"/>
            </a:xfrm>
            <a:solidFill>
              <a:srgbClr val="FFFF00"/>
            </a:solidFill>
          </p:grpSpPr>
          <p:sp>
            <p:nvSpPr>
              <p:cNvPr id="219" name="Rectangle 218"/>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0" name="Oval 219"/>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1" name="Oval 220"/>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29" name="Straight Connector 22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5" name="Rectangle 214"/>
            <p:cNvSpPr/>
            <p:nvPr/>
          </p:nvSpPr>
          <p:spPr>
            <a:xfrm>
              <a:off x="4395671" y="5543424"/>
              <a:ext cx="606113" cy="371419"/>
            </a:xfrm>
            <a:prstGeom prst="rect">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6" name="Oval 215"/>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7" name="Oval 216"/>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8" name="Straight Connector 217"/>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147" name="Line 51"/>
          <p:cNvSpPr>
            <a:spLocks noChangeShapeType="1"/>
          </p:cNvSpPr>
          <p:nvPr/>
        </p:nvSpPr>
        <p:spPr bwMode="auto">
          <a:xfrm>
            <a:off x="2335213" y="1766070"/>
            <a:ext cx="0" cy="2925763"/>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8" name="Line 57"/>
          <p:cNvSpPr>
            <a:spLocks noChangeShapeType="1"/>
          </p:cNvSpPr>
          <p:nvPr/>
        </p:nvSpPr>
        <p:spPr bwMode="auto">
          <a:xfrm>
            <a:off x="2411413" y="2180408"/>
            <a:ext cx="238125"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9" name="Line 58"/>
          <p:cNvSpPr>
            <a:spLocks noChangeShapeType="1"/>
          </p:cNvSpPr>
          <p:nvPr/>
        </p:nvSpPr>
        <p:spPr bwMode="auto">
          <a:xfrm>
            <a:off x="2420938" y="4252095"/>
            <a:ext cx="228600"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6" name="Group 113"/>
          <p:cNvGrpSpPr/>
          <p:nvPr/>
        </p:nvGrpSpPr>
        <p:grpSpPr>
          <a:xfrm>
            <a:off x="3875179" y="2728622"/>
            <a:ext cx="1972080" cy="1007437"/>
            <a:chOff x="4088539" y="2987483"/>
            <a:chExt cx="1972080" cy="1007437"/>
          </a:xfrm>
        </p:grpSpPr>
        <p:pic>
          <p:nvPicPr>
            <p:cNvPr id="13319" name="Picture 57"/>
            <p:cNvPicPr>
              <a:picLocks noChangeAspect="1" noChangeArrowheads="1"/>
            </p:cNvPicPr>
            <p:nvPr/>
          </p:nvPicPr>
          <p:blipFill>
            <a:blip r:embed="rId6"/>
            <a:srcRect b="2772"/>
            <a:stretch>
              <a:fillRect/>
            </a:stretch>
          </p:blipFill>
          <p:spPr bwMode="auto">
            <a:xfrm>
              <a:off x="4088539" y="3278388"/>
              <a:ext cx="1972080" cy="716532"/>
            </a:xfrm>
            <a:prstGeom prst="rect">
              <a:avLst/>
            </a:prstGeom>
            <a:noFill/>
            <a:ln w="9525">
              <a:noFill/>
              <a:miter lim="800000"/>
              <a:headEnd/>
              <a:tailEnd/>
            </a:ln>
            <a:effectLst/>
          </p:spPr>
        </p:pic>
        <p:grpSp>
          <p:nvGrpSpPr>
            <p:cNvPr id="7" name="Group 73"/>
            <p:cNvGrpSpPr>
              <a:grpSpLocks/>
            </p:cNvGrpSpPr>
            <p:nvPr/>
          </p:nvGrpSpPr>
          <p:grpSpPr bwMode="auto">
            <a:xfrm>
              <a:off x="5336618" y="3397012"/>
              <a:ext cx="173041" cy="261907"/>
              <a:chOff x="-593" y="1751"/>
              <a:chExt cx="122" cy="186"/>
            </a:xfrm>
            <a:effectLst>
              <a:outerShdw blurRad="50800" dist="38100" dir="5400000" algn="t" rotWithShape="0">
                <a:prstClr val="black">
                  <a:alpha val="40000"/>
                </a:prstClr>
              </a:outerShdw>
            </a:effectLst>
          </p:grpSpPr>
          <p:sp>
            <p:nvSpPr>
              <p:cNvPr id="28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83" name="Line 75"/>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4" name="Line 76"/>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8" name="Group 80"/>
            <p:cNvGrpSpPr>
              <a:grpSpLocks/>
            </p:cNvGrpSpPr>
            <p:nvPr/>
          </p:nvGrpSpPr>
          <p:grpSpPr bwMode="auto">
            <a:xfrm>
              <a:off x="5560460" y="3395426"/>
              <a:ext cx="173042" cy="261906"/>
              <a:chOff x="-593" y="1751"/>
              <a:chExt cx="122" cy="186"/>
            </a:xfrm>
            <a:effectLst>
              <a:outerShdw blurRad="50800" dist="38100" dir="5400000" algn="t" rotWithShape="0">
                <a:prstClr val="black">
                  <a:alpha val="40000"/>
                </a:prstClr>
              </a:outerShdw>
            </a:effectLst>
          </p:grpSpPr>
          <p:sp>
            <p:nvSpPr>
              <p:cNvPr id="27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77" name="Line 82"/>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8" name="Line 83"/>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9" name="Group 71"/>
            <p:cNvGrpSpPr>
              <a:grpSpLocks/>
            </p:cNvGrpSpPr>
            <p:nvPr/>
          </p:nvGrpSpPr>
          <p:grpSpPr bwMode="auto">
            <a:xfrm>
              <a:off x="4371765" y="2987483"/>
              <a:ext cx="821114" cy="733336"/>
              <a:chOff x="-1798" y="2282"/>
              <a:chExt cx="708" cy="661"/>
            </a:xfrm>
            <a:effectLst>
              <a:outerShdw blurRad="50800" dist="38100" dir="5400000" algn="t" rotWithShape="0">
                <a:prstClr val="black">
                  <a:alpha val="40000"/>
                </a:prstClr>
              </a:outerShdw>
            </a:effectLst>
          </p:grpSpPr>
          <p:grpSp>
            <p:nvGrpSpPr>
              <p:cNvPr id="10" name="Group 72"/>
              <p:cNvGrpSpPr>
                <a:grpSpLocks/>
              </p:cNvGrpSpPr>
              <p:nvPr/>
            </p:nvGrpSpPr>
            <p:grpSpPr bwMode="auto">
              <a:xfrm>
                <a:off x="-1413" y="2469"/>
                <a:ext cx="323" cy="354"/>
                <a:chOff x="-1218" y="2142"/>
                <a:chExt cx="440" cy="481"/>
              </a:xfrm>
            </p:grpSpPr>
            <p:pic>
              <p:nvPicPr>
                <p:cNvPr id="13386" name="Picture 73"/>
                <p:cNvPicPr>
                  <a:picLocks noChangeAspect="1" noChangeArrowheads="1"/>
                </p:cNvPicPr>
                <p:nvPr/>
              </p:nvPicPr>
              <p:blipFill>
                <a:blip r:embed="rId7"/>
                <a:srcRect/>
                <a:stretch>
                  <a:fillRect/>
                </a:stretch>
              </p:blipFill>
              <p:spPr bwMode="auto">
                <a:xfrm>
                  <a:off x="-1148" y="2142"/>
                  <a:ext cx="219" cy="264"/>
                </a:xfrm>
                <a:prstGeom prst="rect">
                  <a:avLst/>
                </a:prstGeom>
                <a:noFill/>
                <a:ln w="9525">
                  <a:noFill/>
                  <a:miter lim="800000"/>
                  <a:headEnd/>
                  <a:tailEnd/>
                </a:ln>
              </p:spPr>
            </p:pic>
            <p:pic>
              <p:nvPicPr>
                <p:cNvPr id="13387" name="Picture 74"/>
                <p:cNvPicPr>
                  <a:picLocks noChangeAspect="1" noChangeArrowheads="1"/>
                </p:cNvPicPr>
                <p:nvPr/>
              </p:nvPicPr>
              <p:blipFill>
                <a:blip r:embed="rId7"/>
                <a:srcRect/>
                <a:stretch>
                  <a:fillRect/>
                </a:stretch>
              </p:blipFill>
              <p:spPr bwMode="auto">
                <a:xfrm>
                  <a:off x="-997" y="2219"/>
                  <a:ext cx="219" cy="264"/>
                </a:xfrm>
                <a:prstGeom prst="rect">
                  <a:avLst/>
                </a:prstGeom>
                <a:noFill/>
                <a:ln w="9525">
                  <a:noFill/>
                  <a:miter lim="800000"/>
                  <a:headEnd/>
                  <a:tailEnd/>
                </a:ln>
              </p:spPr>
            </p:pic>
            <p:pic>
              <p:nvPicPr>
                <p:cNvPr id="13388" name="Picture 75"/>
                <p:cNvPicPr>
                  <a:picLocks noChangeAspect="1" noChangeArrowheads="1"/>
                </p:cNvPicPr>
                <p:nvPr/>
              </p:nvPicPr>
              <p:blipFill>
                <a:blip r:embed="rId7"/>
                <a:srcRect/>
                <a:stretch>
                  <a:fillRect/>
                </a:stretch>
              </p:blipFill>
              <p:spPr bwMode="auto">
                <a:xfrm>
                  <a:off x="-1218" y="2282"/>
                  <a:ext cx="219" cy="264"/>
                </a:xfrm>
                <a:prstGeom prst="rect">
                  <a:avLst/>
                </a:prstGeom>
                <a:noFill/>
                <a:ln w="9525">
                  <a:noFill/>
                  <a:miter lim="800000"/>
                  <a:headEnd/>
                  <a:tailEnd/>
                </a:ln>
              </p:spPr>
            </p:pic>
            <p:pic>
              <p:nvPicPr>
                <p:cNvPr id="13389" name="Picture 76"/>
                <p:cNvPicPr>
                  <a:picLocks noChangeAspect="1" noChangeArrowheads="1"/>
                </p:cNvPicPr>
                <p:nvPr/>
              </p:nvPicPr>
              <p:blipFill>
                <a:blip r:embed="rId7"/>
                <a:srcRect/>
                <a:stretch>
                  <a:fillRect/>
                </a:stretch>
              </p:blipFill>
              <p:spPr bwMode="auto">
                <a:xfrm>
                  <a:off x="-1067" y="2359"/>
                  <a:ext cx="219" cy="264"/>
                </a:xfrm>
                <a:prstGeom prst="rect">
                  <a:avLst/>
                </a:prstGeom>
                <a:noFill/>
                <a:ln w="9525">
                  <a:noFill/>
                  <a:miter lim="800000"/>
                  <a:headEnd/>
                  <a:tailEnd/>
                </a:ln>
              </p:spPr>
            </p:pic>
          </p:grpSp>
          <p:pic>
            <p:nvPicPr>
              <p:cNvPr id="13385" name="Picture 77"/>
              <p:cNvPicPr>
                <a:picLocks noChangeAspect="1" noChangeArrowheads="1"/>
              </p:cNvPicPr>
              <p:nvPr/>
            </p:nvPicPr>
            <p:blipFill>
              <a:blip r:embed="rId8"/>
              <a:srcRect/>
              <a:stretch>
                <a:fillRect/>
              </a:stretch>
            </p:blipFill>
            <p:spPr bwMode="auto">
              <a:xfrm>
                <a:off x="-1798" y="2282"/>
                <a:ext cx="431" cy="661"/>
              </a:xfrm>
              <a:prstGeom prst="rect">
                <a:avLst/>
              </a:prstGeom>
              <a:noFill/>
              <a:ln w="9525">
                <a:noFill/>
                <a:miter lim="800000"/>
                <a:headEnd/>
                <a:tailEnd/>
              </a:ln>
            </p:spPr>
          </p:pic>
        </p:grpSp>
      </p:grpSp>
      <p:grpSp>
        <p:nvGrpSpPr>
          <p:cNvPr id="11" name="Group 117"/>
          <p:cNvGrpSpPr/>
          <p:nvPr/>
        </p:nvGrpSpPr>
        <p:grpSpPr>
          <a:xfrm>
            <a:off x="6686263" y="2032643"/>
            <a:ext cx="2222823" cy="795266"/>
            <a:chOff x="6179326" y="1831925"/>
            <a:chExt cx="2222823" cy="795266"/>
          </a:xfrm>
        </p:grpSpPr>
        <p:sp>
          <p:nvSpPr>
            <p:cNvPr id="142" name="TextBox 89"/>
            <p:cNvSpPr txBox="1">
              <a:spLocks noChangeArrowheads="1"/>
            </p:cNvSpPr>
            <p:nvPr/>
          </p:nvSpPr>
          <p:spPr bwMode="auto">
            <a:xfrm>
              <a:off x="7007225" y="1845445"/>
              <a:ext cx="1394924" cy="781746"/>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Disk-based </a:t>
              </a:r>
            </a:p>
            <a:p>
              <a:pPr eaLnBrk="0" hangingPunct="0">
                <a:lnSpc>
                  <a:spcPct val="80000"/>
                </a:lnSpc>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Recovery</a:t>
              </a:r>
              <a:r>
                <a:rPr lang="en-US" sz="1500" dirty="0" smtClean="0">
                  <a:solidFill>
                    <a:schemeClr val="bg1"/>
                  </a:solidFill>
                  <a:latin typeface="Segoe UI" pitchFamily="34" charset="0"/>
                  <a:cs typeface="Segoe UI" pitchFamily="34" charset="0"/>
                </a:rPr>
                <a:t/>
              </a:r>
              <a:br>
                <a:rPr lang="en-US" sz="1500" dirty="0" smtClean="0">
                  <a:solidFill>
                    <a:schemeClr val="bg1"/>
                  </a:solidFill>
                  <a:latin typeface="Segoe UI" pitchFamily="34" charset="0"/>
                  <a:cs typeface="Segoe UI" pitchFamily="34" charset="0"/>
                </a:rPr>
              </a:b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Online Snapshots</a:t>
              </a:r>
              <a:b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(up to 512)</a:t>
              </a:r>
            </a:p>
          </p:txBody>
        </p:sp>
        <p:pic>
          <p:nvPicPr>
            <p:cNvPr id="13337" name="Picture 64"/>
            <p:cNvPicPr>
              <a:picLocks noChangeAspect="1" noChangeArrowheads="1"/>
            </p:cNvPicPr>
            <p:nvPr/>
          </p:nvPicPr>
          <p:blipFill>
            <a:blip r:embed="rId9"/>
            <a:srcRect/>
            <a:stretch>
              <a:fillRect/>
            </a:stretch>
          </p:blipFill>
          <p:spPr bwMode="auto">
            <a:xfrm>
              <a:off x="6179326" y="1831925"/>
              <a:ext cx="500074"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8" name="Picture 65"/>
            <p:cNvPicPr>
              <a:picLocks noChangeAspect="1" noChangeArrowheads="1"/>
            </p:cNvPicPr>
            <p:nvPr/>
          </p:nvPicPr>
          <p:blipFill>
            <a:blip r:embed="rId10"/>
            <a:srcRect/>
            <a:stretch>
              <a:fillRect/>
            </a:stretch>
          </p:blipFill>
          <p:spPr bwMode="auto">
            <a:xfrm>
              <a:off x="6263465" y="1927163"/>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9" name="Picture 66"/>
            <p:cNvPicPr>
              <a:picLocks noChangeAspect="1" noChangeArrowheads="1"/>
            </p:cNvPicPr>
            <p:nvPr/>
          </p:nvPicPr>
          <p:blipFill>
            <a:blip r:embed="rId11"/>
            <a:srcRect/>
            <a:stretch>
              <a:fillRect/>
            </a:stretch>
          </p:blipFill>
          <p:spPr bwMode="auto">
            <a:xfrm>
              <a:off x="6347605" y="2022402"/>
              <a:ext cx="501662" cy="3698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0" name="Picture 67"/>
            <p:cNvPicPr>
              <a:picLocks noChangeAspect="1" noChangeArrowheads="1"/>
            </p:cNvPicPr>
            <p:nvPr/>
          </p:nvPicPr>
          <p:blipFill>
            <a:blip r:embed="rId12"/>
            <a:srcRect/>
            <a:stretch>
              <a:fillRect/>
            </a:stretch>
          </p:blipFill>
          <p:spPr bwMode="auto">
            <a:xfrm>
              <a:off x="6431744" y="2119228"/>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1" name="Picture 68"/>
            <p:cNvPicPr>
              <a:picLocks noChangeAspect="1" noChangeArrowheads="1"/>
            </p:cNvPicPr>
            <p:nvPr/>
          </p:nvPicPr>
          <p:blipFill>
            <a:blip r:embed="rId13"/>
            <a:srcRect/>
            <a:stretch>
              <a:fillRect/>
            </a:stretch>
          </p:blipFill>
          <p:spPr bwMode="auto">
            <a:xfrm>
              <a:off x="6515884" y="2214467"/>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158" name="AutoShape 69"/>
          <p:cNvSpPr>
            <a:spLocks noChangeArrowheads="1"/>
          </p:cNvSpPr>
          <p:nvPr/>
        </p:nvSpPr>
        <p:spPr bwMode="auto">
          <a:xfrm rot="19799535">
            <a:off x="5630474" y="2791817"/>
            <a:ext cx="1122362" cy="418039"/>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59" name="AutoShape 69"/>
          <p:cNvSpPr>
            <a:spLocks noChangeArrowheads="1"/>
          </p:cNvSpPr>
          <p:nvPr/>
        </p:nvSpPr>
        <p:spPr bwMode="auto">
          <a:xfrm rot="5400000">
            <a:off x="6612028" y="3151319"/>
            <a:ext cx="1033347" cy="455002"/>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grpSp>
        <p:nvGrpSpPr>
          <p:cNvPr id="12" name="Group 133"/>
          <p:cNvGrpSpPr>
            <a:grpSpLocks/>
          </p:cNvGrpSpPr>
          <p:nvPr/>
        </p:nvGrpSpPr>
        <p:grpSpPr bwMode="auto">
          <a:xfrm>
            <a:off x="530511" y="1513154"/>
            <a:ext cx="1822311" cy="548574"/>
            <a:chOff x="564935" y="1726173"/>
            <a:chExt cx="1822267" cy="548640"/>
          </a:xfrm>
          <a:effectLst>
            <a:outerShdw blurRad="50800" dist="38100" dir="5400000" algn="t" rotWithShape="0">
              <a:prstClr val="black">
                <a:alpha val="40000"/>
              </a:prstClr>
            </a:outerShdw>
          </a:effectLst>
        </p:grpSpPr>
        <p:sp>
          <p:nvSpPr>
            <p:cNvPr id="194" name="Line 56"/>
            <p:cNvSpPr>
              <a:spLocks noChangeShapeType="1"/>
            </p:cNvSpPr>
            <p:nvPr/>
          </p:nvSpPr>
          <p:spPr bwMode="auto">
            <a:xfrm>
              <a:off x="2261800" y="1988143"/>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3" name="Group 137"/>
            <p:cNvGrpSpPr>
              <a:grpSpLocks/>
            </p:cNvGrpSpPr>
            <p:nvPr/>
          </p:nvGrpSpPr>
          <p:grpSpPr bwMode="auto">
            <a:xfrm>
              <a:off x="564935" y="1726173"/>
              <a:ext cx="1662042" cy="548640"/>
              <a:chOff x="294336" y="1502229"/>
              <a:chExt cx="1662042" cy="548640"/>
            </a:xfrm>
          </p:grpSpPr>
          <p:grpSp>
            <p:nvGrpSpPr>
              <p:cNvPr id="14" name="Group 133"/>
              <p:cNvGrpSpPr>
                <a:grpSpLocks noChangeAspect="1"/>
              </p:cNvGrpSpPr>
              <p:nvPr/>
            </p:nvGrpSpPr>
            <p:grpSpPr bwMode="auto">
              <a:xfrm>
                <a:off x="1499178" y="1502229"/>
                <a:ext cx="457200" cy="548640"/>
                <a:chOff x="3411960" y="1130170"/>
                <a:chExt cx="600143" cy="707962"/>
              </a:xfrm>
            </p:grpSpPr>
            <p:pic>
              <p:nvPicPr>
                <p:cNvPr id="13382" name="Picture 10" descr="Server"/>
                <p:cNvPicPr>
                  <a:picLocks noChangeAspect="1" noChangeArrowheads="1"/>
                </p:cNvPicPr>
                <p:nvPr/>
              </p:nvPicPr>
              <p:blipFill>
                <a:blip r:embed="rId14"/>
                <a:srcRect/>
                <a:stretch>
                  <a:fillRect/>
                </a:stretch>
              </p:blipFill>
              <p:spPr bwMode="auto">
                <a:xfrm>
                  <a:off x="3411960" y="1130170"/>
                  <a:ext cx="467172" cy="689299"/>
                </a:xfrm>
                <a:prstGeom prst="rect">
                  <a:avLst/>
                </a:prstGeom>
                <a:noFill/>
                <a:ln w="9525">
                  <a:noFill/>
                  <a:miter lim="800000"/>
                  <a:headEnd/>
                  <a:tailEnd/>
                </a:ln>
              </p:spPr>
            </p:pic>
            <p:pic>
              <p:nvPicPr>
                <p:cNvPr id="13383" name="Picture 10" descr="envelope email"/>
                <p:cNvPicPr>
                  <a:picLocks noChangeAspect="1" noChangeArrowheads="1"/>
                </p:cNvPicPr>
                <p:nvPr/>
              </p:nvPicPr>
              <p:blipFill>
                <a:blip r:embed="rId15"/>
                <a:srcRect/>
                <a:stretch>
                  <a:fillRect/>
                </a:stretch>
              </p:blipFill>
              <p:spPr bwMode="auto">
                <a:xfrm>
                  <a:off x="3718377" y="1467110"/>
                  <a:ext cx="293726" cy="371022"/>
                </a:xfrm>
                <a:prstGeom prst="rect">
                  <a:avLst/>
                </a:prstGeom>
                <a:noFill/>
                <a:ln w="9525">
                  <a:noFill/>
                  <a:miter lim="800000"/>
                  <a:headEnd/>
                  <a:tailEnd/>
                </a:ln>
              </p:spPr>
            </p:pic>
          </p:grpSp>
          <p:pic>
            <p:nvPicPr>
              <p:cNvPr id="13381" name="Picture 2" descr="D:\MyPictures\MediaBank\DPM v2 protected workload logos (Exchange, SQL, SharePoint, Virtual Server)\ExchSvr_bL.png"/>
              <p:cNvPicPr>
                <a:picLocks noChangeAspect="1" noChangeArrowheads="1"/>
              </p:cNvPicPr>
              <p:nvPr/>
            </p:nvPicPr>
            <p:blipFill>
              <a:blip r:embed="rId16">
                <a:lum bright="100000"/>
              </a:blip>
              <a:srcRect/>
              <a:stretch>
                <a:fillRect/>
              </a:stretch>
            </p:blipFill>
            <p:spPr bwMode="auto">
              <a:xfrm>
                <a:off x="294336" y="1699046"/>
                <a:ext cx="1127165" cy="223060"/>
              </a:xfrm>
              <a:prstGeom prst="rect">
                <a:avLst/>
              </a:prstGeom>
              <a:noFill/>
              <a:ln w="9525">
                <a:noFill/>
                <a:miter lim="800000"/>
                <a:headEnd/>
                <a:tailEnd/>
              </a:ln>
            </p:spPr>
          </p:pic>
        </p:grpSp>
      </p:grpSp>
      <p:grpSp>
        <p:nvGrpSpPr>
          <p:cNvPr id="15" name="Group 134"/>
          <p:cNvGrpSpPr>
            <a:grpSpLocks/>
          </p:cNvGrpSpPr>
          <p:nvPr/>
        </p:nvGrpSpPr>
        <p:grpSpPr bwMode="auto">
          <a:xfrm>
            <a:off x="908679" y="2178810"/>
            <a:ext cx="1399539" cy="548574"/>
            <a:chOff x="987697" y="2416633"/>
            <a:chExt cx="1399505" cy="548640"/>
          </a:xfrm>
          <a:effectLst>
            <a:outerShdw blurRad="50800" dist="38100" dir="5400000" algn="t" rotWithShape="0">
              <a:prstClr val="black">
                <a:alpha val="40000"/>
              </a:prstClr>
            </a:outerShdw>
          </a:effectLst>
        </p:grpSpPr>
        <p:sp>
          <p:nvSpPr>
            <p:cNvPr id="188" name="Line 55"/>
            <p:cNvSpPr>
              <a:spLocks noChangeShapeType="1"/>
            </p:cNvSpPr>
            <p:nvPr/>
          </p:nvSpPr>
          <p:spPr bwMode="auto">
            <a:xfrm>
              <a:off x="2261800" y="2617098"/>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6" name="Group 138"/>
            <p:cNvGrpSpPr>
              <a:grpSpLocks/>
            </p:cNvGrpSpPr>
            <p:nvPr/>
          </p:nvGrpSpPr>
          <p:grpSpPr bwMode="auto">
            <a:xfrm>
              <a:off x="987697" y="2416633"/>
              <a:ext cx="1262513" cy="548640"/>
              <a:chOff x="717098" y="2146041"/>
              <a:chExt cx="1262513" cy="548640"/>
            </a:xfrm>
          </p:grpSpPr>
          <p:grpSp>
            <p:nvGrpSpPr>
              <p:cNvPr id="17" name="Group 49"/>
              <p:cNvGrpSpPr>
                <a:grpSpLocks noChangeAspect="1"/>
              </p:cNvGrpSpPr>
              <p:nvPr/>
            </p:nvGrpSpPr>
            <p:grpSpPr bwMode="auto">
              <a:xfrm>
                <a:off x="1522411" y="2146041"/>
                <a:ext cx="457200" cy="548640"/>
                <a:chOff x="4506568" y="4752401"/>
                <a:chExt cx="762118" cy="946055"/>
              </a:xfrm>
            </p:grpSpPr>
            <p:pic>
              <p:nvPicPr>
                <p:cNvPr id="13376" name="Picture 21" descr="Server"/>
                <p:cNvPicPr>
                  <a:picLocks noChangeAspect="1" noChangeArrowheads="1"/>
                </p:cNvPicPr>
                <p:nvPr/>
              </p:nvPicPr>
              <p:blipFill>
                <a:blip r:embed="rId17"/>
                <a:srcRect/>
                <a:stretch>
                  <a:fillRect/>
                </a:stretch>
              </p:blipFill>
              <p:spPr bwMode="auto">
                <a:xfrm>
                  <a:off x="4506568" y="4752401"/>
                  <a:ext cx="631490" cy="932343"/>
                </a:xfrm>
                <a:prstGeom prst="rect">
                  <a:avLst/>
                </a:prstGeom>
                <a:noFill/>
                <a:ln w="9525">
                  <a:noFill/>
                  <a:miter lim="800000"/>
                  <a:headEnd/>
                  <a:tailEnd/>
                </a:ln>
              </p:spPr>
            </p:pic>
            <p:pic>
              <p:nvPicPr>
                <p:cNvPr id="13377" name="Picture 6" descr="Database blue"/>
                <p:cNvPicPr>
                  <a:picLocks noChangeAspect="1" noChangeArrowheads="1"/>
                </p:cNvPicPr>
                <p:nvPr/>
              </p:nvPicPr>
              <p:blipFill>
                <a:blip r:embed="rId18"/>
                <a:srcRect/>
                <a:stretch>
                  <a:fillRect/>
                </a:stretch>
              </p:blipFill>
              <p:spPr bwMode="auto">
                <a:xfrm>
                  <a:off x="4948917" y="5312910"/>
                  <a:ext cx="319769" cy="385546"/>
                </a:xfrm>
                <a:prstGeom prst="rect">
                  <a:avLst/>
                </a:prstGeom>
                <a:noFill/>
                <a:ln w="9525">
                  <a:noFill/>
                  <a:miter lim="800000"/>
                  <a:headEnd/>
                  <a:tailEnd/>
                </a:ln>
              </p:spPr>
            </p:pic>
          </p:grpSp>
          <p:pic>
            <p:nvPicPr>
              <p:cNvPr id="13375" name="Picture 3" descr="D:\MyPictures\MediaBank\DPM v2 protected workload logos (Exchange, SQL, SharePoint, Virtual Server)\SQL_bL.png"/>
              <p:cNvPicPr>
                <a:picLocks noChangeAspect="1" noChangeArrowheads="1"/>
              </p:cNvPicPr>
              <p:nvPr/>
            </p:nvPicPr>
            <p:blipFill>
              <a:blip r:embed="rId19">
                <a:lum bright="100000"/>
              </a:blip>
              <a:srcRect/>
              <a:stretch>
                <a:fillRect/>
              </a:stretch>
            </p:blipFill>
            <p:spPr bwMode="auto">
              <a:xfrm>
                <a:off x="717098" y="2323322"/>
                <a:ext cx="719816" cy="201191"/>
              </a:xfrm>
              <a:prstGeom prst="rect">
                <a:avLst/>
              </a:prstGeom>
              <a:noFill/>
              <a:ln w="9525">
                <a:noFill/>
                <a:miter lim="800000"/>
                <a:headEnd/>
                <a:tailEnd/>
              </a:ln>
            </p:spPr>
          </p:pic>
        </p:grpSp>
      </p:grpSp>
      <p:sp>
        <p:nvSpPr>
          <p:cNvPr id="182" name="Line 54"/>
          <p:cNvSpPr>
            <a:spLocks noChangeShapeType="1"/>
          </p:cNvSpPr>
          <p:nvPr/>
        </p:nvSpPr>
        <p:spPr bwMode="auto">
          <a:xfrm>
            <a:off x="2182813" y="322339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76" name="Line 53"/>
          <p:cNvSpPr>
            <a:spLocks noChangeShapeType="1"/>
          </p:cNvSpPr>
          <p:nvPr/>
        </p:nvSpPr>
        <p:spPr bwMode="auto">
          <a:xfrm>
            <a:off x="2182813" y="3801303"/>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8" name="Group 110"/>
          <p:cNvGrpSpPr/>
          <p:nvPr/>
        </p:nvGrpSpPr>
        <p:grpSpPr>
          <a:xfrm>
            <a:off x="492383" y="3548841"/>
            <a:ext cx="1690665" cy="548574"/>
            <a:chOff x="492383" y="3548841"/>
            <a:chExt cx="1690665" cy="548574"/>
          </a:xfrm>
        </p:grpSpPr>
        <p:grpSp>
          <p:nvGrpSpPr>
            <p:cNvPr id="19" name="Group 36"/>
            <p:cNvGrpSpPr>
              <a:grpSpLocks noChangeAspect="1"/>
            </p:cNvGrpSpPr>
            <p:nvPr/>
          </p:nvGrpSpPr>
          <p:grpSpPr bwMode="auto">
            <a:xfrm>
              <a:off x="1725837" y="3548841"/>
              <a:ext cx="457211" cy="548574"/>
              <a:chOff x="1785139" y="1127458"/>
              <a:chExt cx="749793" cy="946269"/>
            </a:xfrm>
          </p:grpSpPr>
          <p:pic>
            <p:nvPicPr>
              <p:cNvPr id="13364" name="Picture 21" descr="Server"/>
              <p:cNvPicPr>
                <a:picLocks noChangeAspect="1" noChangeArrowheads="1"/>
              </p:cNvPicPr>
              <p:nvPr/>
            </p:nvPicPr>
            <p:blipFill>
              <a:blip r:embed="rId17"/>
              <a:srcRect/>
              <a:stretch>
                <a:fillRect/>
              </a:stretch>
            </p:blipFill>
            <p:spPr bwMode="auto">
              <a:xfrm>
                <a:off x="1785139" y="1127458"/>
                <a:ext cx="631490" cy="932343"/>
              </a:xfrm>
              <a:prstGeom prst="rect">
                <a:avLst/>
              </a:prstGeom>
              <a:noFill/>
              <a:ln w="9525">
                <a:noFill/>
                <a:miter lim="800000"/>
                <a:headEnd/>
                <a:tailEnd/>
              </a:ln>
            </p:spPr>
          </p:pic>
          <p:pic>
            <p:nvPicPr>
              <p:cNvPr id="13365" name="Picture 10" descr="Folder"/>
              <p:cNvPicPr>
                <a:picLocks noChangeAspect="1" noChangeArrowheads="1"/>
              </p:cNvPicPr>
              <p:nvPr/>
            </p:nvPicPr>
            <p:blipFill>
              <a:blip r:embed="rId20"/>
              <a:srcRect/>
              <a:stretch>
                <a:fillRect/>
              </a:stretch>
            </p:blipFill>
            <p:spPr bwMode="auto">
              <a:xfrm>
                <a:off x="2213430" y="1643742"/>
                <a:ext cx="321502" cy="429985"/>
              </a:xfrm>
              <a:prstGeom prst="rect">
                <a:avLst/>
              </a:prstGeom>
              <a:noFill/>
              <a:ln w="9525">
                <a:noFill/>
                <a:miter lim="800000"/>
                <a:headEnd/>
                <a:tailEnd/>
              </a:ln>
            </p:spPr>
          </p:pic>
        </p:grpSp>
        <p:pic>
          <p:nvPicPr>
            <p:cNvPr id="13363" name="Picture 7" descr="D:\MyPictures\MediaBank\DPM v2 protected workload logos (Exchange, SQL, SharePoint, Virtual Server)\Virtual_05-R2_bL.png"/>
            <p:cNvPicPr>
              <a:picLocks noChangeAspect="1" noChangeArrowheads="1"/>
            </p:cNvPicPr>
            <p:nvPr/>
          </p:nvPicPr>
          <p:blipFill>
            <a:blip r:embed="rId21"/>
            <a:stretch>
              <a:fillRect/>
            </a:stretch>
          </p:blipFill>
          <p:spPr bwMode="auto">
            <a:xfrm>
              <a:off x="492383" y="3737910"/>
              <a:ext cx="1212630" cy="269095"/>
            </a:xfrm>
            <a:prstGeom prst="rect">
              <a:avLst/>
            </a:prstGeom>
            <a:noFill/>
            <a:ln w="9525">
              <a:noFill/>
              <a:miter lim="800000"/>
              <a:headEnd/>
              <a:tailEnd/>
            </a:ln>
          </p:spPr>
        </p:pic>
      </p:grpSp>
      <p:grpSp>
        <p:nvGrpSpPr>
          <p:cNvPr id="20" name="Group 114"/>
          <p:cNvGrpSpPr/>
          <p:nvPr/>
        </p:nvGrpSpPr>
        <p:grpSpPr>
          <a:xfrm>
            <a:off x="2430463" y="1804265"/>
            <a:ext cx="1666875" cy="982064"/>
            <a:chOff x="2430463" y="1581245"/>
            <a:chExt cx="1666875" cy="982064"/>
          </a:xfrm>
          <a:effectLst>
            <a:outerShdw blurRad="50800" dist="38100" dir="5400000" algn="t" rotWithShape="0">
              <a:prstClr val="black">
                <a:alpha val="40000"/>
              </a:prstClr>
            </a:outerShdw>
          </a:effectLst>
        </p:grpSpPr>
        <p:pic>
          <p:nvPicPr>
            <p:cNvPr id="13334" name="Picture 9"/>
            <p:cNvPicPr>
              <a:picLocks noChangeAspect="1" noChangeArrowheads="1"/>
            </p:cNvPicPr>
            <p:nvPr/>
          </p:nvPicPr>
          <p:blipFill>
            <a:blip r:embed="rId22"/>
            <a:srcRect/>
            <a:stretch>
              <a:fillRect/>
            </a:stretch>
          </p:blipFill>
          <p:spPr bwMode="auto">
            <a:xfrm>
              <a:off x="2742932" y="1581245"/>
              <a:ext cx="357196" cy="559806"/>
            </a:xfrm>
            <a:prstGeom prst="rect">
              <a:avLst/>
            </a:prstGeom>
            <a:noFill/>
            <a:ln w="9525">
              <a:noFill/>
              <a:miter lim="800000"/>
              <a:headEnd/>
              <a:tailEnd/>
            </a:ln>
          </p:spPr>
        </p:pic>
        <p:pic>
          <p:nvPicPr>
            <p:cNvPr id="13335" name="Picture 10"/>
            <p:cNvPicPr>
              <a:picLocks noChangeAspect="1" noChangeArrowheads="1"/>
            </p:cNvPicPr>
            <p:nvPr/>
          </p:nvPicPr>
          <p:blipFill>
            <a:blip r:embed="rId23"/>
            <a:srcRect/>
            <a:stretch>
              <a:fillRect/>
            </a:stretch>
          </p:blipFill>
          <p:spPr bwMode="auto">
            <a:xfrm>
              <a:off x="2944322" y="1873221"/>
              <a:ext cx="298416" cy="308555"/>
            </a:xfrm>
            <a:prstGeom prst="rect">
              <a:avLst/>
            </a:prstGeom>
            <a:noFill/>
            <a:ln w="9525">
              <a:noFill/>
              <a:miter lim="800000"/>
              <a:headEnd/>
              <a:tailEnd/>
            </a:ln>
          </p:spPr>
        </p:pic>
        <p:sp>
          <p:nvSpPr>
            <p:cNvPr id="164" name="Text Box 61"/>
            <p:cNvSpPr txBox="1">
              <a:spLocks noChangeArrowheads="1"/>
            </p:cNvSpPr>
            <p:nvPr/>
          </p:nvSpPr>
          <p:spPr bwMode="auto">
            <a:xfrm>
              <a:off x="2430463" y="2133097"/>
              <a:ext cx="1666875" cy="430212"/>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solidFill>
                    <a:schemeClr val="bg1"/>
                  </a:solidFill>
                  <a:latin typeface="+mj-lt"/>
                  <a:cs typeface="+mn-cs"/>
                </a:rPr>
                <a:t>Active Directory®</a:t>
              </a:r>
            </a:p>
            <a:p>
              <a:pPr eaLnBrk="0" hangingPunct="0">
                <a:defRPr/>
              </a:pPr>
              <a:r>
                <a:rPr lang="en-US" sz="1100" dirty="0">
                  <a:solidFill>
                    <a:schemeClr val="bg1"/>
                  </a:solidFill>
                  <a:latin typeface="+mj-lt"/>
                  <a:cs typeface="+mn-cs"/>
                </a:rPr>
                <a:t>System State</a:t>
              </a:r>
            </a:p>
          </p:txBody>
        </p:sp>
      </p:grpSp>
      <p:sp>
        <p:nvSpPr>
          <p:cNvPr id="165" name="Text Box 61"/>
          <p:cNvSpPr txBox="1">
            <a:spLocks noChangeArrowheads="1"/>
          </p:cNvSpPr>
          <p:nvPr/>
        </p:nvSpPr>
        <p:spPr bwMode="auto">
          <a:xfrm>
            <a:off x="2468563" y="4359837"/>
            <a:ext cx="2024062" cy="600075"/>
          </a:xfrm>
          <a:prstGeom prst="rect">
            <a:avLst/>
          </a:prstGeom>
          <a:noFill/>
          <a:ln w="9525">
            <a:noFill/>
            <a:miter lim="800000"/>
            <a:headEnd/>
            <a:tailEnd/>
          </a:ln>
          <a:effectLst>
            <a:outerShdw blurRad="50800" dist="38100" dir="5400000" algn="t" rotWithShape="0">
              <a:prstClr val="black">
                <a:alpha val="40000"/>
              </a:prstClr>
            </a:outerShdw>
          </a:effectLst>
        </p:spPr>
        <p:txBody>
          <a:bodyPr lIns="91435" tIns="45717" rIns="91435" bIns="45717">
            <a:spAutoFit/>
          </a:bodyPr>
          <a:lstStyle/>
          <a:p>
            <a:pPr eaLnBrk="0" hangingPunct="0">
              <a:defRPr/>
            </a:pPr>
            <a:r>
              <a:rPr lang="en-US" sz="1100" dirty="0">
                <a:solidFill>
                  <a:schemeClr val="bg1"/>
                </a:solidFill>
                <a:latin typeface="+mj-lt"/>
                <a:cs typeface="+mn-cs"/>
              </a:rPr>
              <a:t>Windows Server 2003</a:t>
            </a:r>
          </a:p>
          <a:p>
            <a:pPr eaLnBrk="0" hangingPunct="0">
              <a:defRPr/>
            </a:pPr>
            <a:r>
              <a:rPr lang="en-US" sz="1100" dirty="0">
                <a:solidFill>
                  <a:schemeClr val="bg1"/>
                </a:solidFill>
                <a:latin typeface="+mj-lt"/>
                <a:cs typeface="+mn-cs"/>
              </a:rPr>
              <a:t>Windows Server 2008</a:t>
            </a:r>
          </a:p>
          <a:p>
            <a:pPr eaLnBrk="0" hangingPunct="0">
              <a:defRPr/>
            </a:pPr>
            <a:r>
              <a:rPr lang="en-US" sz="1100" dirty="0">
                <a:solidFill>
                  <a:schemeClr val="bg1"/>
                </a:solidFill>
                <a:latin typeface="+mj-lt"/>
                <a:cs typeface="+mn-cs"/>
              </a:rPr>
              <a:t>     </a:t>
            </a:r>
            <a:r>
              <a:rPr lang="en-US" sz="1000" i="1" dirty="0">
                <a:solidFill>
                  <a:schemeClr val="bg1"/>
                </a:solidFill>
                <a:latin typeface="+mj-lt"/>
                <a:cs typeface="+mn-cs"/>
              </a:rPr>
              <a:t>file shares and directories</a:t>
            </a:r>
            <a:endParaRPr lang="en-US" sz="1100" i="1" dirty="0">
              <a:solidFill>
                <a:schemeClr val="bg1"/>
              </a:solidFill>
              <a:latin typeface="+mj-lt"/>
              <a:cs typeface="+mn-cs"/>
            </a:endParaRPr>
          </a:p>
        </p:txBody>
      </p:sp>
      <p:grpSp>
        <p:nvGrpSpPr>
          <p:cNvPr id="21" name="Group 147"/>
          <p:cNvGrpSpPr>
            <a:grpSpLocks/>
          </p:cNvGrpSpPr>
          <p:nvPr/>
        </p:nvGrpSpPr>
        <p:grpSpPr bwMode="auto">
          <a:xfrm>
            <a:off x="2636236" y="3767538"/>
            <a:ext cx="531860" cy="625086"/>
            <a:chOff x="2775251" y="1679417"/>
            <a:chExt cx="499794" cy="656679"/>
          </a:xfrm>
          <a:effectLst>
            <a:outerShdw blurRad="50800" dist="38100" dir="5400000" algn="t" rotWithShape="0">
              <a:prstClr val="black">
                <a:alpha val="40000"/>
              </a:prstClr>
            </a:outerShdw>
          </a:effectLst>
        </p:grpSpPr>
        <p:pic>
          <p:nvPicPr>
            <p:cNvPr id="13358" name="Picture 9"/>
            <p:cNvPicPr>
              <a:picLocks noChangeAspect="1" noChangeArrowheads="1"/>
            </p:cNvPicPr>
            <p:nvPr/>
          </p:nvPicPr>
          <p:blipFill>
            <a:blip r:embed="rId24"/>
            <a:srcRect/>
            <a:stretch>
              <a:fillRect/>
            </a:stretch>
          </p:blipFill>
          <p:spPr bwMode="auto">
            <a:xfrm>
              <a:off x="2775251" y="1679417"/>
              <a:ext cx="357187" cy="615950"/>
            </a:xfrm>
            <a:prstGeom prst="rect">
              <a:avLst/>
            </a:prstGeom>
            <a:noFill/>
            <a:ln w="9525">
              <a:noFill/>
              <a:miter lim="800000"/>
              <a:headEnd/>
              <a:tailEnd/>
            </a:ln>
          </p:spPr>
        </p:pic>
        <p:pic>
          <p:nvPicPr>
            <p:cNvPr id="13359" name="Picture 10"/>
            <p:cNvPicPr>
              <a:picLocks noChangeAspect="1" noChangeArrowheads="1"/>
            </p:cNvPicPr>
            <p:nvPr/>
          </p:nvPicPr>
          <p:blipFill>
            <a:blip r:embed="rId23"/>
            <a:srcRect/>
            <a:stretch>
              <a:fillRect/>
            </a:stretch>
          </p:blipFill>
          <p:spPr bwMode="auto">
            <a:xfrm>
              <a:off x="2976636" y="2027504"/>
              <a:ext cx="298409" cy="308592"/>
            </a:xfrm>
            <a:prstGeom prst="rect">
              <a:avLst/>
            </a:prstGeom>
            <a:noFill/>
            <a:ln w="9525">
              <a:noFill/>
              <a:miter lim="800000"/>
              <a:headEnd/>
              <a:tailEnd/>
            </a:ln>
          </p:spPr>
        </p:pic>
      </p:grpSp>
      <p:grpSp>
        <p:nvGrpSpPr>
          <p:cNvPr id="22" name="Group 137"/>
          <p:cNvGrpSpPr>
            <a:grpSpLocks/>
          </p:cNvGrpSpPr>
          <p:nvPr/>
        </p:nvGrpSpPr>
        <p:grpSpPr bwMode="auto">
          <a:xfrm>
            <a:off x="381281" y="4214496"/>
            <a:ext cx="1926944" cy="538332"/>
            <a:chOff x="460305" y="4488014"/>
            <a:chExt cx="1926897" cy="538397"/>
          </a:xfrm>
          <a:effectLst>
            <a:outerShdw blurRad="50800" dist="38100" dir="5400000" algn="t" rotWithShape="0">
              <a:prstClr val="black">
                <a:alpha val="40000"/>
              </a:prstClr>
            </a:outerShdw>
            <a:reflection blurRad="6350" stA="52000" endA="300" endPos="35000" dir="5400000" sy="-100000" algn="bl" rotWithShape="0"/>
          </a:effectLst>
        </p:grpSpPr>
        <p:sp>
          <p:nvSpPr>
            <p:cNvPr id="168"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23" name="Group 130"/>
            <p:cNvGrpSpPr>
              <a:grpSpLocks/>
            </p:cNvGrpSpPr>
            <p:nvPr/>
          </p:nvGrpSpPr>
          <p:grpSpPr bwMode="auto">
            <a:xfrm>
              <a:off x="460305" y="4488014"/>
              <a:ext cx="1847467" cy="538397"/>
              <a:chOff x="460305" y="4320056"/>
              <a:chExt cx="1847467" cy="538397"/>
            </a:xfrm>
          </p:grpSpPr>
          <p:sp>
            <p:nvSpPr>
              <p:cNvPr id="170"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solidFill>
                      <a:schemeClr val="bg1"/>
                    </a:solidFill>
                    <a:latin typeface="+mj-lt"/>
                    <a:cs typeface="+mn-cs"/>
                  </a:rPr>
                  <a:t>Windows XP</a:t>
                </a:r>
              </a:p>
              <a:p>
                <a:pPr algn="r" eaLnBrk="0" hangingPunct="0">
                  <a:defRPr/>
                </a:pPr>
                <a:r>
                  <a:rPr lang="en-US" sz="1100" dirty="0">
                    <a:solidFill>
                      <a:schemeClr val="bg1"/>
                    </a:solidFill>
                    <a:latin typeface="+mj-lt"/>
                    <a:cs typeface="+mn-cs"/>
                  </a:rPr>
                  <a:t>Windows Vista</a:t>
                </a:r>
              </a:p>
            </p:txBody>
          </p:sp>
          <p:grpSp>
            <p:nvGrpSpPr>
              <p:cNvPr id="24" name="Group 129"/>
              <p:cNvGrpSpPr>
                <a:grpSpLocks/>
              </p:cNvGrpSpPr>
              <p:nvPr/>
            </p:nvGrpSpPr>
            <p:grpSpPr bwMode="auto">
              <a:xfrm>
                <a:off x="1690485" y="4320056"/>
                <a:ext cx="617287" cy="538397"/>
                <a:chOff x="1634499" y="4767944"/>
                <a:chExt cx="617287" cy="538397"/>
              </a:xfrm>
            </p:grpSpPr>
            <p:pic>
              <p:nvPicPr>
                <p:cNvPr id="13356" name="Picture 48"/>
                <p:cNvPicPr>
                  <a:picLocks noChangeAspect="1" noChangeArrowheads="1"/>
                </p:cNvPicPr>
                <p:nvPr/>
              </p:nvPicPr>
              <p:blipFill>
                <a:blip r:embed="rId25"/>
                <a:srcRect/>
                <a:stretch>
                  <a:fillRect/>
                </a:stretch>
              </p:blipFill>
              <p:spPr bwMode="auto">
                <a:xfrm>
                  <a:off x="1634499" y="4767944"/>
                  <a:ext cx="486651" cy="521675"/>
                </a:xfrm>
                <a:prstGeom prst="rect">
                  <a:avLst/>
                </a:prstGeom>
                <a:noFill/>
                <a:ln w="9525">
                  <a:noFill/>
                  <a:miter lim="800000"/>
                  <a:headEnd/>
                  <a:tailEnd/>
                </a:ln>
              </p:spPr>
            </p:pic>
            <p:pic>
              <p:nvPicPr>
                <p:cNvPr id="13357" name="Picture 10"/>
                <p:cNvPicPr>
                  <a:picLocks noChangeAspect="1" noChangeArrowheads="1"/>
                </p:cNvPicPr>
                <p:nvPr/>
              </p:nvPicPr>
              <p:blipFill>
                <a:blip r:embed="rId23"/>
                <a:srcRect/>
                <a:stretch>
                  <a:fillRect/>
                </a:stretch>
              </p:blipFill>
              <p:spPr bwMode="auto">
                <a:xfrm>
                  <a:off x="1953377" y="4997749"/>
                  <a:ext cx="298409" cy="308592"/>
                </a:xfrm>
                <a:prstGeom prst="rect">
                  <a:avLst/>
                </a:prstGeom>
                <a:noFill/>
                <a:ln w="9525">
                  <a:noFill/>
                  <a:miter lim="800000"/>
                  <a:headEnd/>
                  <a:tailEnd/>
                </a:ln>
              </p:spPr>
            </p:pic>
          </p:grpSp>
        </p:grpSp>
      </p:grpSp>
      <p:grpSp>
        <p:nvGrpSpPr>
          <p:cNvPr id="25" name="Group 116"/>
          <p:cNvGrpSpPr/>
          <p:nvPr/>
        </p:nvGrpSpPr>
        <p:grpSpPr>
          <a:xfrm>
            <a:off x="520392" y="2844466"/>
            <a:ext cx="1657809" cy="587293"/>
            <a:chOff x="609600" y="2809478"/>
            <a:chExt cx="1570891" cy="509847"/>
          </a:xfrm>
          <a:effectLst>
            <a:outerShdw blurRad="50800" dist="38100" dir="5400000" algn="t" rotWithShape="0">
              <a:prstClr val="black">
                <a:alpha val="40000"/>
              </a:prstClr>
            </a:outerShdw>
          </a:effectLst>
        </p:grpSpPr>
        <p:grpSp>
          <p:nvGrpSpPr>
            <p:cNvPr id="26" name="Group 50"/>
            <p:cNvGrpSpPr>
              <a:grpSpLocks noChangeAspect="1"/>
            </p:cNvGrpSpPr>
            <p:nvPr/>
          </p:nvGrpSpPr>
          <p:grpSpPr bwMode="auto">
            <a:xfrm>
              <a:off x="1751452" y="2809478"/>
              <a:ext cx="429039" cy="509847"/>
              <a:chOff x="6466893" y="4937964"/>
              <a:chExt cx="690416" cy="866523"/>
            </a:xfrm>
          </p:grpSpPr>
          <p:pic>
            <p:nvPicPr>
              <p:cNvPr id="13370" name="Picture 21" descr="Server"/>
              <p:cNvPicPr>
                <a:picLocks noChangeAspect="1" noChangeArrowheads="1"/>
              </p:cNvPicPr>
              <p:nvPr/>
            </p:nvPicPr>
            <p:blipFill>
              <a:blip r:embed="rId17"/>
              <a:srcRect/>
              <a:stretch>
                <a:fillRect/>
              </a:stretch>
            </p:blipFill>
            <p:spPr bwMode="auto">
              <a:xfrm>
                <a:off x="6466893" y="4937964"/>
                <a:ext cx="568133" cy="866523"/>
              </a:xfrm>
              <a:prstGeom prst="rect">
                <a:avLst/>
              </a:prstGeom>
              <a:noFill/>
              <a:ln w="9525">
                <a:noFill/>
                <a:miter lim="800000"/>
                <a:headEnd/>
                <a:tailEnd/>
              </a:ln>
            </p:spPr>
          </p:pic>
          <p:pic>
            <p:nvPicPr>
              <p:cNvPr id="13371" name="Picture 8" descr="database purple"/>
              <p:cNvPicPr>
                <a:picLocks noChangeAspect="1" noChangeArrowheads="1"/>
              </p:cNvPicPr>
              <p:nvPr/>
            </p:nvPicPr>
            <p:blipFill>
              <a:blip r:embed="rId26"/>
              <a:srcRect/>
              <a:stretch>
                <a:fillRect/>
              </a:stretch>
            </p:blipFill>
            <p:spPr bwMode="auto">
              <a:xfrm>
                <a:off x="6868897" y="5407505"/>
                <a:ext cx="288412" cy="394580"/>
              </a:xfrm>
              <a:prstGeom prst="rect">
                <a:avLst/>
              </a:prstGeom>
              <a:noFill/>
              <a:ln w="9525">
                <a:noFill/>
                <a:miter lim="800000"/>
                <a:headEnd/>
                <a:tailEnd/>
              </a:ln>
            </p:spPr>
          </p:pic>
        </p:grpSp>
        <p:pic>
          <p:nvPicPr>
            <p:cNvPr id="116" name="Picture 115" descr="SharePoint_Prod_Tech_bw.png"/>
            <p:cNvPicPr>
              <a:picLocks noChangeAspect="1"/>
            </p:cNvPicPr>
            <p:nvPr/>
          </p:nvPicPr>
          <p:blipFill>
            <a:blip r:embed="rId27" cstate="print">
              <a:lum bright="100000"/>
            </a:blip>
            <a:stretch>
              <a:fillRect/>
            </a:stretch>
          </p:blipFill>
          <p:spPr>
            <a:xfrm>
              <a:off x="609600" y="2925882"/>
              <a:ext cx="1194892" cy="360013"/>
            </a:xfrm>
            <a:prstGeom prst="rect">
              <a:avLst/>
            </a:prstGeom>
          </p:spPr>
        </p:pic>
      </p:grpSp>
      <p:sp>
        <p:nvSpPr>
          <p:cNvPr id="136" name="AutoShape 65"/>
          <p:cNvSpPr>
            <a:spLocks noChangeArrowheads="1"/>
          </p:cNvSpPr>
          <p:nvPr/>
        </p:nvSpPr>
        <p:spPr bwMode="auto">
          <a:xfrm>
            <a:off x="2403476" y="2992268"/>
            <a:ext cx="1685064" cy="493087"/>
          </a:xfrm>
          <a:prstGeom prst="rightArrow">
            <a:avLst>
              <a:gd name="adj1" fmla="val 59620"/>
              <a:gd name="adj2" fmla="val 10218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1200"/>
              </a:spcBef>
              <a:spcAft>
                <a:spcPts val="600"/>
              </a:spcAft>
              <a:buClr>
                <a:srgbClr val="FFFFFF"/>
              </a:buClr>
              <a:buSzPct val="95000"/>
              <a:tabLst>
                <a:tab pos="514476" algn="l"/>
              </a:tabLst>
              <a:defRPr/>
            </a:pPr>
            <a:r>
              <a:rPr lang="en-GB" altLang="zh-CN" sz="11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Up to Every 15 minutes</a:t>
            </a:r>
          </a:p>
        </p:txBody>
      </p:sp>
      <p:sp>
        <p:nvSpPr>
          <p:cNvPr id="141" name="Right Arrow 88"/>
          <p:cNvSpPr>
            <a:spLocks noChangeArrowheads="1"/>
          </p:cNvSpPr>
          <p:nvPr/>
        </p:nvSpPr>
        <p:spPr bwMode="auto">
          <a:xfrm rot="2021172">
            <a:off x="5615377" y="3602878"/>
            <a:ext cx="1154862" cy="431992"/>
          </a:xfrm>
          <a:prstGeom prst="rightArrow">
            <a:avLst>
              <a:gd name="adj1" fmla="val 64315"/>
              <a:gd name="adj2" fmla="val 100943"/>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19" name="Rounded Rectangle 118"/>
          <p:cNvSpPr/>
          <p:nvPr/>
        </p:nvSpPr>
        <p:spPr>
          <a:xfrm>
            <a:off x="1409699" y="5139190"/>
            <a:ext cx="6317665" cy="550770"/>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custDataLst>
      <p:tags r:id="rId1"/>
    </p:custData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34463" y="1508759"/>
            <a:ext cx="6069185" cy="1356361"/>
            <a:chOff x="234463" y="1508759"/>
            <a:chExt cx="6069185" cy="1356361"/>
          </a:xfrm>
        </p:grpSpPr>
        <p:sp>
          <p:nvSpPr>
            <p:cNvPr id="4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ight Arrow 69"/>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36" name="Right Arrow 35"/>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grpSp>
        <p:nvGrpSpPr>
          <p:cNvPr id="3" name="Group 41"/>
          <p:cNvGrpSpPr/>
          <p:nvPr/>
        </p:nvGrpSpPr>
        <p:grpSpPr>
          <a:xfrm>
            <a:off x="6393180" y="2414612"/>
            <a:ext cx="2461260" cy="3170848"/>
            <a:chOff x="6515100" y="2650832"/>
            <a:chExt cx="2461260" cy="2888908"/>
          </a:xfrm>
        </p:grpSpPr>
        <p:grpSp>
          <p:nvGrpSpPr>
            <p:cNvPr id="5" name="Group 40"/>
            <p:cNvGrpSpPr/>
            <p:nvPr/>
          </p:nvGrpSpPr>
          <p:grpSpPr>
            <a:xfrm>
              <a:off x="6515100" y="2650832"/>
              <a:ext cx="2461260" cy="2888908"/>
              <a:chOff x="6515100" y="2650832"/>
              <a:chExt cx="2461260" cy="2888908"/>
            </a:xfrm>
          </p:grpSpPr>
          <p:sp>
            <p:nvSpPr>
              <p:cNvPr id="39" name="Rounded Rectangle 38"/>
              <p:cNvSpPr/>
              <p:nvPr/>
            </p:nvSpPr>
            <p:spPr bwMode="auto">
              <a:xfrm>
                <a:off x="6515100" y="2650832"/>
                <a:ext cx="2461260" cy="2888908"/>
              </a:xfrm>
              <a:prstGeom prst="roundRect">
                <a:avLst>
                  <a:gd name="adj" fmla="val 984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oAutofit/>
              </a:bodyPr>
              <a:lstStyle/>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VMM 2008</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DPM 2007 SP1</a:t>
                </a:r>
              </a:p>
            </p:txBody>
          </p:sp>
          <p:sp>
            <p:nvSpPr>
              <p:cNvPr id="40" name="Rounded Rectangle 39"/>
              <p:cNvSpPr/>
              <p:nvPr/>
            </p:nvSpPr>
            <p:spPr>
              <a:xfrm>
                <a:off x="6553200" y="2716030"/>
                <a:ext cx="2377440" cy="435504"/>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4" name="Picture 11" descr="Supercomputer2"/>
            <p:cNvPicPr>
              <a:picLocks noChangeAspect="1" noChangeArrowheads="1"/>
            </p:cNvPicPr>
            <p:nvPr/>
          </p:nvPicPr>
          <p:blipFill>
            <a:blip r:embed="rId4">
              <a:lum contrast="20000"/>
            </a:blip>
            <a:stretch>
              <a:fillRect/>
            </a:stretch>
          </p:blipFill>
          <p:spPr bwMode="auto">
            <a:xfrm>
              <a:off x="7057592" y="3727527"/>
              <a:ext cx="1391193" cy="1695216"/>
            </a:xfrm>
            <a:prstGeom prst="rect">
              <a:avLst/>
            </a:prstGeom>
            <a:noFill/>
            <a:ln>
              <a:noFill/>
            </a:ln>
            <a:effectLst>
              <a:outerShdw blurRad="304800" sx="102000" sy="102000" algn="ctr" rotWithShape="0">
                <a:prstClr val="black">
                  <a:alpha val="84000"/>
                </a:prstClr>
              </a:outerShdw>
            </a:effectLst>
          </p:spPr>
        </p:pic>
      </p:grpSp>
      <p:sp>
        <p:nvSpPr>
          <p:cNvPr id="1026" name="computr4"/>
          <p:cNvSpPr>
            <a:spLocks noEditPoints="1" noChangeArrowheads="1"/>
          </p:cNvSpPr>
          <p:nvPr/>
        </p:nvSpPr>
        <p:spPr bwMode="auto">
          <a:xfrm>
            <a:off x="410549" y="1663501"/>
            <a:ext cx="518284" cy="84685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27"/>
          <p:cNvGrpSpPr/>
          <p:nvPr/>
        </p:nvGrpSpPr>
        <p:grpSpPr>
          <a:xfrm>
            <a:off x="5441576" y="2099268"/>
            <a:ext cx="645459" cy="765973"/>
            <a:chOff x="5441576" y="2287157"/>
            <a:chExt cx="645459" cy="896469"/>
          </a:xfrm>
          <a:effectLst>
            <a:outerShdw blurRad="50800" dist="38100" dir="5400000" algn="t" rotWithShape="0">
              <a:prstClr val="black">
                <a:alpha val="40000"/>
              </a:prstClr>
            </a:outerShdw>
          </a:effectLst>
        </p:grpSpPr>
        <p:sp>
          <p:nvSpPr>
            <p:cNvPr id="24" name="Flowchart: Magnetic Disk 23"/>
            <p:cNvSpPr/>
            <p:nvPr/>
          </p:nvSpPr>
          <p:spPr bwMode="auto">
            <a:xfrm>
              <a:off x="5526740" y="2726425"/>
              <a:ext cx="475130" cy="457201"/>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2" name="Flowchart: Magnetic Disk 71"/>
            <p:cNvSpPr/>
            <p:nvPr/>
          </p:nvSpPr>
          <p:spPr bwMode="auto">
            <a:xfrm>
              <a:off x="5441576" y="2287157"/>
              <a:ext cx="645459" cy="770965"/>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SVR1</a:t>
              </a:r>
            </a:p>
            <a:p>
              <a:pPr marR="0" indent="0" algn="ctr">
                <a:lnSpc>
                  <a:spcPct val="80000"/>
                </a:lnSpc>
                <a:buClr>
                  <a:schemeClr val="tx2"/>
                </a:buClr>
                <a:buSzTx/>
                <a:buFontTx/>
                <a:buNone/>
                <a:tabLst/>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data</a:t>
              </a:r>
            </a:p>
          </p:txBody>
        </p:sp>
      </p:grpSp>
      <p:grpSp>
        <p:nvGrpSpPr>
          <p:cNvPr id="7" name="Group 36"/>
          <p:cNvGrpSpPr/>
          <p:nvPr/>
        </p:nvGrpSpPr>
        <p:grpSpPr>
          <a:xfrm>
            <a:off x="234463" y="3096206"/>
            <a:ext cx="6069185" cy="1405204"/>
            <a:chOff x="234463" y="3096206"/>
            <a:chExt cx="6069185" cy="1405204"/>
          </a:xfrm>
        </p:grpSpPr>
        <p:grpSp>
          <p:nvGrpSpPr>
            <p:cNvPr id="8" name="Group 48"/>
            <p:cNvGrpSpPr/>
            <p:nvPr/>
          </p:nvGrpSpPr>
          <p:grpSpPr>
            <a:xfrm>
              <a:off x="234463" y="3135629"/>
              <a:ext cx="6069185" cy="1356361"/>
              <a:chOff x="234463" y="1508759"/>
              <a:chExt cx="6069185" cy="1356361"/>
            </a:xfrm>
          </p:grpSpPr>
          <p:sp>
            <p:nvSpPr>
              <p:cNvPr id="50"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1" name="Right Arrow 50"/>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52" name="Right Arrow 51"/>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sp>
          <p:nvSpPr>
            <p:cNvPr id="1027" name="computr1"/>
            <p:cNvSpPr>
              <a:spLocks noEditPoints="1" noChangeArrowheads="1"/>
            </p:cNvSpPr>
            <p:nvPr/>
          </p:nvSpPr>
          <p:spPr bwMode="auto">
            <a:xfrm>
              <a:off x="366671" y="3274068"/>
              <a:ext cx="618211" cy="76376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9" name="Group 28"/>
            <p:cNvGrpSpPr/>
            <p:nvPr/>
          </p:nvGrpSpPr>
          <p:grpSpPr>
            <a:xfrm>
              <a:off x="5441576" y="3735441"/>
              <a:ext cx="645459" cy="765969"/>
              <a:chOff x="5441576" y="3945632"/>
              <a:chExt cx="645459" cy="896465"/>
            </a:xfrm>
            <a:effectLst>
              <a:outerShdw blurRad="50800" dist="38100" dir="5400000" algn="t" rotWithShape="0">
                <a:prstClr val="black">
                  <a:alpha val="40000"/>
                </a:prstClr>
              </a:outerShdw>
            </a:effectLst>
          </p:grpSpPr>
          <p:sp>
            <p:nvSpPr>
              <p:cNvPr id="26" name="Flowchart: Magnetic Disk 25"/>
              <p:cNvSpPr/>
              <p:nvPr/>
            </p:nvSpPr>
            <p:spPr bwMode="auto">
              <a:xfrm>
                <a:off x="5526740" y="4384896"/>
                <a:ext cx="475130" cy="457201"/>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altLang="zh-CN"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8" name="Flowchart: Magnetic Disk 77"/>
              <p:cNvSpPr/>
              <p:nvPr/>
            </p:nvSpPr>
            <p:spPr bwMode="auto">
              <a:xfrm>
                <a:off x="5441576" y="3945632"/>
                <a:ext cx="645459" cy="770965"/>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SVR2</a:t>
                </a:r>
              </a:p>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data</a:t>
                </a:r>
              </a:p>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grpSp>
        <p:sp>
          <p:nvSpPr>
            <p:cNvPr id="33" name="TextBox 9"/>
            <p:cNvSpPr txBox="1">
              <a:spLocks noChangeArrowheads="1"/>
            </p:cNvSpPr>
            <p:nvPr/>
          </p:nvSpPr>
          <p:spPr bwMode="auto">
            <a:xfrm>
              <a:off x="4397261" y="3096206"/>
              <a:ext cx="722376" cy="517009"/>
            </a:xfrm>
            <a:prstGeom prst="roundRect">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Svr2</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34" name="TextBox 9"/>
          <p:cNvSpPr txBox="1">
            <a:spLocks noChangeArrowheads="1"/>
          </p:cNvSpPr>
          <p:nvPr/>
        </p:nvSpPr>
        <p:spPr bwMode="auto">
          <a:xfrm>
            <a:off x="4397261" y="1465172"/>
            <a:ext cx="722376" cy="517009"/>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indent="-342900"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Svr1</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nvGrpSpPr>
          <p:cNvPr id="10" name="Group 44"/>
          <p:cNvGrpSpPr/>
          <p:nvPr/>
        </p:nvGrpSpPr>
        <p:grpSpPr>
          <a:xfrm>
            <a:off x="234463" y="4717931"/>
            <a:ext cx="6069185" cy="1400929"/>
            <a:chOff x="234463" y="4717931"/>
            <a:chExt cx="6069185" cy="1400929"/>
          </a:xfrm>
        </p:grpSpPr>
        <p:grpSp>
          <p:nvGrpSpPr>
            <p:cNvPr id="11" name="Group 52"/>
            <p:cNvGrpSpPr/>
            <p:nvPr/>
          </p:nvGrpSpPr>
          <p:grpSpPr>
            <a:xfrm>
              <a:off x="234463" y="4762499"/>
              <a:ext cx="6069185" cy="1356361"/>
              <a:chOff x="234463" y="1508759"/>
              <a:chExt cx="6069185" cy="1356361"/>
            </a:xfrm>
          </p:grpSpPr>
          <p:sp>
            <p:nvSpPr>
              <p:cNvPr id="5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5" name="Right Arrow 54"/>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56" name="Right Arrow 55"/>
              <p:cNvSpPr/>
              <p:nvPr/>
            </p:nvSpPr>
            <p:spPr bwMode="auto">
              <a:xfrm>
                <a:off x="1141360" y="1508760"/>
                <a:ext cx="3202040" cy="43407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sp>
          <p:nvSpPr>
            <p:cNvPr id="1028" name="tower"/>
            <p:cNvSpPr>
              <a:spLocks noEditPoints="1" noChangeArrowheads="1"/>
            </p:cNvSpPr>
            <p:nvPr/>
          </p:nvSpPr>
          <p:spPr bwMode="auto">
            <a:xfrm>
              <a:off x="406618" y="4904020"/>
              <a:ext cx="527238" cy="8948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12" name="Group 29"/>
            <p:cNvGrpSpPr/>
            <p:nvPr/>
          </p:nvGrpSpPr>
          <p:grpSpPr>
            <a:xfrm>
              <a:off x="5441576" y="5310835"/>
              <a:ext cx="645459" cy="777545"/>
              <a:chOff x="5441576" y="5639970"/>
              <a:chExt cx="645459" cy="910013"/>
            </a:xfrm>
            <a:effectLst>
              <a:outerShdw blurRad="50800" dist="38100" dir="5400000" algn="t" rotWithShape="0">
                <a:prstClr val="black">
                  <a:alpha val="40000"/>
                </a:prstClr>
              </a:outerShdw>
            </a:effectLst>
          </p:grpSpPr>
          <p:sp>
            <p:nvSpPr>
              <p:cNvPr id="27" name="Flowchart: Magnetic Disk 26"/>
              <p:cNvSpPr/>
              <p:nvPr/>
            </p:nvSpPr>
            <p:spPr bwMode="auto">
              <a:xfrm>
                <a:off x="5541608" y="6092782"/>
                <a:ext cx="475130" cy="457201"/>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81" name="Flowchart: Magnetic Disk 80"/>
              <p:cNvSpPr/>
              <p:nvPr/>
            </p:nvSpPr>
            <p:spPr bwMode="auto">
              <a:xfrm>
                <a:off x="5441576" y="5639970"/>
                <a:ext cx="645459" cy="770965"/>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SVR3 data</a:t>
                </a:r>
              </a:p>
            </p:txBody>
          </p:sp>
        </p:grpSp>
        <p:sp>
          <p:nvSpPr>
            <p:cNvPr id="35" name="TextBox 9"/>
            <p:cNvSpPr txBox="1">
              <a:spLocks noChangeArrowheads="1"/>
            </p:cNvSpPr>
            <p:nvPr/>
          </p:nvSpPr>
          <p:spPr bwMode="auto">
            <a:xfrm>
              <a:off x="4397261" y="4717931"/>
              <a:ext cx="722376" cy="517009"/>
            </a:xfrm>
            <a:prstGeom prst="roundRect">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Svr3</a:t>
              </a:r>
            </a:p>
            <a:p>
              <a:pPr indent="-342900" algn="ctr" fontAlgn="base">
                <a:lnSpc>
                  <a:spcPct val="80000"/>
                </a:lnSpc>
                <a:spcBef>
                  <a:spcPct val="0"/>
                </a:spcBef>
                <a:spcAft>
                  <a:spcPts val="600"/>
                </a:spcAft>
                <a:buClr>
                  <a:schemeClr val="tx2"/>
                </a:buClr>
                <a:defRPr/>
              </a:pPr>
              <a:endParaRPr lang="en-US" sz="1400" b="1" spc="-50" dirty="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43" name="Title 42"/>
          <p:cNvSpPr>
            <a:spLocks noGrp="1"/>
          </p:cNvSpPr>
          <p:nvPr>
            <p:ph type="title"/>
          </p:nvPr>
        </p:nvSpPr>
        <p:spPr>
          <a:xfrm>
            <a:off x="457200" y="640079"/>
            <a:ext cx="8229600" cy="914400"/>
          </a:xfrm>
        </p:spPr>
        <p:txBody>
          <a:bodyPr/>
          <a:lstStyle/>
          <a:p>
            <a:r>
              <a:rPr smtClean="0"/>
              <a:t>Disaster Recovery Staging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5"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6"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7"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grpSp>
        <p:nvGrpSpPr>
          <p:cNvPr id="2" name="Virtual Workload"/>
          <p:cNvGrpSpPr>
            <a:grpSpLocks/>
          </p:cNvGrpSpPr>
          <p:nvPr/>
        </p:nvGrpSpPr>
        <p:grpSpPr bwMode="auto">
          <a:xfrm>
            <a:off x="4856163" y="3005138"/>
            <a:ext cx="2032000" cy="2011362"/>
            <a:chOff x="4856335" y="2878437"/>
            <a:chExt cx="2031100" cy="2010384"/>
          </a:xfrm>
          <a:effectLst/>
        </p:grpSpPr>
        <p:sp>
          <p:nvSpPr>
            <p:cNvPr id="210950"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99"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0" name="TextBox 109"/>
            <p:cNvSpPr txBox="1"/>
            <p:nvPr/>
          </p:nvSpPr>
          <p:spPr>
            <a:xfrm>
              <a:off x="5128310" y="3368327"/>
              <a:ext cx="1355760" cy="682932"/>
            </a:xfrm>
            <a:prstGeom prst="rect">
              <a:avLst/>
            </a:prstGeom>
            <a:noFill/>
            <a:ln>
              <a:noFill/>
              <a:headEnd type="none" w="med" len="med"/>
              <a:tailEnd type="none" w="med" len="med"/>
            </a:ln>
            <a:effectLst/>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Virtual Workload Provisioning</a:t>
              </a:r>
            </a:p>
          </p:txBody>
        </p:sp>
      </p:grpSp>
      <p:grpSp>
        <p:nvGrpSpPr>
          <p:cNvPr id="3" name="OS / Software"/>
          <p:cNvGrpSpPr>
            <a:grpSpLocks/>
          </p:cNvGrpSpPr>
          <p:nvPr/>
        </p:nvGrpSpPr>
        <p:grpSpPr bwMode="auto">
          <a:xfrm>
            <a:off x="4053635" y="3746126"/>
            <a:ext cx="2014537" cy="2527300"/>
            <a:chOff x="4039648" y="3637907"/>
            <a:chExt cx="2014786" cy="2528195"/>
          </a:xfrm>
        </p:grpSpPr>
        <p:sp>
          <p:nvSpPr>
            <p:cNvPr id="210952"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1" name="TextBox 110"/>
            <p:cNvSpPr txBox="1"/>
            <p:nvPr/>
          </p:nvSpPr>
          <p:spPr>
            <a:xfrm>
              <a:off x="4406101" y="4403988"/>
              <a:ext cx="1524188" cy="880553"/>
            </a:xfrm>
            <a:prstGeom prst="rect">
              <a:avLst/>
            </a:prstGeom>
            <a:noFill/>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OS / Software Deploy, Patching and State Mgmt</a:t>
              </a:r>
            </a:p>
          </p:txBody>
        </p:sp>
      </p:grpSp>
      <p:grpSp>
        <p:nvGrpSpPr>
          <p:cNvPr id="4" name="Performance and Health Monitoring"/>
          <p:cNvGrpSpPr>
            <a:grpSpLocks/>
          </p:cNvGrpSpPr>
          <p:nvPr/>
        </p:nvGrpSpPr>
        <p:grpSpPr bwMode="auto">
          <a:xfrm>
            <a:off x="2797175" y="4287838"/>
            <a:ext cx="2303463" cy="1731962"/>
            <a:chOff x="2797908" y="4160321"/>
            <a:chExt cx="2302401" cy="1732753"/>
          </a:xfrm>
        </p:grpSpPr>
        <p:sp>
          <p:nvSpPr>
            <p:cNvPr id="210949"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1"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2" name="TextBox 111"/>
            <p:cNvSpPr txBox="1"/>
            <p:nvPr/>
          </p:nvSpPr>
          <p:spPr>
            <a:xfrm>
              <a:off x="3094316" y="4559918"/>
              <a:ext cx="1523296" cy="683576"/>
            </a:xfrm>
            <a:prstGeom prst="rect">
              <a:avLst/>
            </a:prstGeom>
            <a:noFill/>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Performance and Health Monitoring</a:t>
              </a:r>
            </a:p>
          </p:txBody>
        </p:sp>
      </p:grpSp>
      <p:grpSp>
        <p:nvGrpSpPr>
          <p:cNvPr id="5" name="Disaster Recovery"/>
          <p:cNvGrpSpPr>
            <a:grpSpLocks/>
          </p:cNvGrpSpPr>
          <p:nvPr/>
        </p:nvGrpSpPr>
        <p:grpSpPr bwMode="auto">
          <a:xfrm>
            <a:off x="2189163" y="2774950"/>
            <a:ext cx="2047875" cy="1995488"/>
            <a:chOff x="2189746" y="2647996"/>
            <a:chExt cx="2047291" cy="1994735"/>
          </a:xfrm>
          <a:effectLst/>
        </p:grpSpPr>
        <p:sp>
          <p:nvSpPr>
            <p:cNvPr id="210953"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2"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3" name="TextBox 112"/>
            <p:cNvSpPr txBox="1"/>
            <p:nvPr/>
          </p:nvSpPr>
          <p:spPr>
            <a:xfrm>
              <a:off x="2524296" y="3496989"/>
              <a:ext cx="1215678" cy="486103"/>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Disaster Recovery</a:t>
              </a:r>
            </a:p>
          </p:txBody>
        </p:sp>
      </p:grpSp>
      <p:grpSp>
        <p:nvGrpSpPr>
          <p:cNvPr id="6" name="Hardware Provisioning"/>
          <p:cNvGrpSpPr>
            <a:grpSpLocks/>
          </p:cNvGrpSpPr>
          <p:nvPr/>
        </p:nvGrpSpPr>
        <p:grpSpPr bwMode="auto">
          <a:xfrm>
            <a:off x="3978274" y="1766888"/>
            <a:ext cx="2308226" cy="1735137"/>
            <a:chOff x="3978621" y="1639115"/>
            <a:chExt cx="2307534" cy="1736526"/>
          </a:xfrm>
        </p:grpSpPr>
        <p:sp>
          <p:nvSpPr>
            <p:cNvPr id="210954"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9" name="TextBox 108"/>
            <p:cNvSpPr txBox="1"/>
            <p:nvPr/>
          </p:nvSpPr>
          <p:spPr>
            <a:xfrm>
              <a:off x="4477617" y="2249520"/>
              <a:ext cx="1523543" cy="486676"/>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Hardware Provisioning</a:t>
              </a:r>
            </a:p>
          </p:txBody>
        </p:sp>
        <p:sp>
          <p:nvSpPr>
            <p:cNvPr id="98"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grpSp>
        <p:nvGrpSpPr>
          <p:cNvPr id="7" name="Backup"/>
          <p:cNvGrpSpPr>
            <a:grpSpLocks/>
          </p:cNvGrpSpPr>
          <p:nvPr/>
        </p:nvGrpSpPr>
        <p:grpSpPr bwMode="auto">
          <a:xfrm>
            <a:off x="3043238" y="1490663"/>
            <a:ext cx="1997075" cy="2522537"/>
            <a:chOff x="3043283" y="1363629"/>
            <a:chExt cx="1996864" cy="2522119"/>
          </a:xfrm>
        </p:grpSpPr>
        <p:sp>
          <p:nvSpPr>
            <p:cNvPr id="210951"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gradFill flip="none" rotWithShape="1">
              <a:gsLst>
                <a:gs pos="0">
                  <a:srgbClr val="77D24A">
                    <a:shade val="30000"/>
                    <a:satMod val="115000"/>
                  </a:srgbClr>
                </a:gs>
                <a:gs pos="50000">
                  <a:srgbClr val="77D24A">
                    <a:shade val="67500"/>
                    <a:satMod val="115000"/>
                  </a:srgbClr>
                </a:gs>
                <a:gs pos="100000">
                  <a:srgbClr val="77D24A">
                    <a:shade val="100000"/>
                    <a:satMod val="115000"/>
                  </a:srgbClr>
                </a:gs>
              </a:gsLst>
              <a:lin ang="108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4" name="TextBox 113"/>
            <p:cNvSpPr txBox="1"/>
            <p:nvPr/>
          </p:nvSpPr>
          <p:spPr>
            <a:xfrm>
              <a:off x="3211222" y="2334383"/>
              <a:ext cx="1215897" cy="289262"/>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Backup</a:t>
              </a:r>
            </a:p>
          </p:txBody>
        </p:sp>
        <p:sp>
          <p:nvSpPr>
            <p:cNvPr id="210995"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sp>
        <p:nvSpPr>
          <p:cNvPr id="68" name="Title 67"/>
          <p:cNvSpPr>
            <a:spLocks noGrp="1"/>
          </p:cNvSpPr>
          <p:nvPr>
            <p:ph type="title"/>
          </p:nvPr>
        </p:nvSpPr>
        <p:spPr>
          <a:xfrm>
            <a:off x="457200" y="640079"/>
            <a:ext cx="8229600" cy="914400"/>
          </a:xfrm>
        </p:spPr>
        <p:txBody>
          <a:bodyPr/>
          <a:lstStyle/>
          <a:p>
            <a:r>
              <a:rPr smtClean="0"/>
              <a:t>Managing The Server Lifecycle </a:t>
            </a:r>
            <a:endParaRPr lang="en-US" dirty="0"/>
          </a:p>
        </p:txBody>
      </p:sp>
      <p:pic>
        <p:nvPicPr>
          <p:cNvPr id="64" name="Rectangle 165901"/>
          <p:cNvPicPr>
            <a:picLocks noChangeAspect="1" noChangeArrowheads="1"/>
          </p:cNvPicPr>
          <p:nvPr/>
        </p:nvPicPr>
        <p:blipFill>
          <a:blip r:embed="rId3">
            <a:lum bright="100000"/>
          </a:blip>
          <a:stretch>
            <a:fillRect/>
          </a:stretch>
        </p:blipFill>
        <p:spPr bwMode="auto">
          <a:xfrm>
            <a:off x="147932" y="6056046"/>
            <a:ext cx="2128543" cy="533793"/>
          </a:xfrm>
          <a:prstGeom prst="rect">
            <a:avLst/>
          </a:prstGeom>
          <a:noFill/>
          <a:ln w="9525" cap="flat" cmpd="sng" algn="ctr">
            <a:noFill/>
            <a:prstDash val="solid"/>
            <a:miter lim="800000"/>
            <a:headEnd type="none" w="med" len="med"/>
            <a:tailEnd type="none" w="med" len="med"/>
          </a:ln>
          <a:effectLst/>
        </p:spPr>
      </p:pic>
      <p:pic>
        <p:nvPicPr>
          <p:cNvPr id="65" name="Picture 3" descr="SC-DPM07_bL.png"/>
          <p:cNvPicPr>
            <a:picLocks noChangeAspect="1"/>
          </p:cNvPicPr>
          <p:nvPr/>
        </p:nvPicPr>
        <p:blipFill>
          <a:blip r:embed="rId4">
            <a:lum bright="100000"/>
          </a:blip>
          <a:stretch>
            <a:fillRect/>
          </a:stretch>
        </p:blipFill>
        <p:spPr bwMode="auto">
          <a:xfrm>
            <a:off x="147931" y="1260972"/>
            <a:ext cx="2511680" cy="545722"/>
          </a:xfrm>
          <a:prstGeom prst="rect">
            <a:avLst/>
          </a:prstGeom>
          <a:noFill/>
          <a:ln w="9525">
            <a:noFill/>
            <a:miter lim="800000"/>
            <a:headEnd/>
            <a:tailEnd/>
          </a:ln>
        </p:spPr>
      </p:pic>
      <p:pic>
        <p:nvPicPr>
          <p:cNvPr id="66" name="Rectangle 165961"/>
          <p:cNvPicPr>
            <a:picLocks noChangeAspect="1" noChangeArrowheads="1"/>
          </p:cNvPicPr>
          <p:nvPr/>
        </p:nvPicPr>
        <p:blipFill>
          <a:blip r:embed="rId5">
            <a:lum bright="100000"/>
          </a:blip>
          <a:stretch>
            <a:fillRect/>
          </a:stretch>
        </p:blipFill>
        <p:spPr bwMode="auto">
          <a:xfrm>
            <a:off x="6794731" y="6031926"/>
            <a:ext cx="2143140" cy="522005"/>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59" name="Rectangle 165903"/>
          <p:cNvPicPr>
            <a:picLocks noChangeAspect="1" noChangeArrowheads="1"/>
          </p:cNvPicPr>
          <p:nvPr/>
        </p:nvPicPr>
        <p:blipFill>
          <a:blip r:embed="rId6">
            <a:lum bright="100000"/>
          </a:blip>
          <a:stretch>
            <a:fillRect/>
          </a:stretch>
        </p:blipFill>
        <p:spPr bwMode="auto">
          <a:xfrm>
            <a:off x="6445972" y="1235190"/>
            <a:ext cx="2491899" cy="571504"/>
          </a:xfrm>
          <a:prstGeom prst="rect">
            <a:avLst/>
          </a:prstGeom>
          <a:noFill/>
          <a:ln w="9525">
            <a:noFill/>
            <a:miter lim="800000"/>
            <a:headEnd/>
            <a:tailEnd/>
          </a:ln>
          <a:effectLst>
            <a:outerShdw blurRad="152400" dist="317500" dir="5400000" sx="90000" sy="-19000" rotWithShape="0">
              <a:prstClr val="black">
                <a:alpha val="15000"/>
              </a:prstClr>
            </a:outerShdw>
          </a:effectLst>
        </p:spPr>
      </p:pic>
      <p:grpSp>
        <p:nvGrpSpPr>
          <p:cNvPr id="8" name="Group 63"/>
          <p:cNvGrpSpPr/>
          <p:nvPr/>
        </p:nvGrpSpPr>
        <p:grpSpPr>
          <a:xfrm>
            <a:off x="7471474" y="5051891"/>
            <a:ext cx="1219200" cy="997614"/>
            <a:chOff x="6781800" y="4495800"/>
            <a:chExt cx="1219200" cy="997614"/>
          </a:xfrm>
          <a:effectLst/>
        </p:grpSpPr>
        <p:pic>
          <p:nvPicPr>
            <p:cNvPr id="172118" name="Picture 53" descr="double arrows"/>
            <p:cNvPicPr>
              <a:picLocks noChangeAspect="1" noChangeArrowheads="1"/>
            </p:cNvPicPr>
            <p:nvPr/>
          </p:nvPicPr>
          <p:blipFill>
            <a:blip r:embed="rId7">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172119" name="Picture 54" descr="developer Tools toolbox"/>
            <p:cNvPicPr>
              <a:picLocks noChangeAspect="1" noChangeArrowheads="1"/>
            </p:cNvPicPr>
            <p:nvPr/>
          </p:nvPicPr>
          <p:blipFill>
            <a:blip r:embed="rId8"/>
            <a:srcRect/>
            <a:stretch>
              <a:fillRect/>
            </a:stretch>
          </p:blipFill>
          <p:spPr bwMode="auto">
            <a:xfrm>
              <a:off x="7086600" y="4495800"/>
              <a:ext cx="653327" cy="982187"/>
            </a:xfrm>
            <a:prstGeom prst="rect">
              <a:avLst/>
            </a:prstGeom>
            <a:noFill/>
            <a:ln w="9525">
              <a:noFill/>
              <a:miter lim="800000"/>
              <a:headEnd/>
              <a:tailEnd/>
            </a:ln>
          </p:spPr>
        </p:pic>
      </p:grpSp>
      <p:grpSp>
        <p:nvGrpSpPr>
          <p:cNvPr id="9" name="Group 45"/>
          <p:cNvGrpSpPr>
            <a:grpSpLocks/>
          </p:cNvGrpSpPr>
          <p:nvPr/>
        </p:nvGrpSpPr>
        <p:grpSpPr bwMode="auto">
          <a:xfrm>
            <a:off x="7284203" y="1824921"/>
            <a:ext cx="1676400" cy="1330037"/>
            <a:chOff x="7858" y="738"/>
            <a:chExt cx="726" cy="576"/>
          </a:xfrm>
        </p:grpSpPr>
        <p:pic>
          <p:nvPicPr>
            <p:cNvPr id="16" name="Picture 46" descr="PC sm"/>
            <p:cNvPicPr>
              <a:picLocks noChangeAspect="1" noChangeArrowheads="1"/>
            </p:cNvPicPr>
            <p:nvPr/>
          </p:nvPicPr>
          <p:blipFill>
            <a:blip r:embed="rId9"/>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chemeClr val="bg2"/>
              </a:outerShdw>
            </a:effectLst>
          </p:spPr>
        </p:pic>
        <p:pic>
          <p:nvPicPr>
            <p:cNvPr id="17" name="Picture 47" descr="PC sm"/>
            <p:cNvPicPr>
              <a:picLocks noChangeAspect="1" noChangeArrowheads="1"/>
            </p:cNvPicPr>
            <p:nvPr/>
          </p:nvPicPr>
          <p:blipFill>
            <a:blip r:embed="rId10"/>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chemeClr val="bg2"/>
              </a:outerShdw>
            </a:effectLst>
          </p:spPr>
        </p:pic>
        <p:pic>
          <p:nvPicPr>
            <p:cNvPr id="18" name="Picture 48" descr="PC sm"/>
            <p:cNvPicPr>
              <a:picLocks noChangeAspect="1" noChangeArrowheads="1"/>
            </p:cNvPicPr>
            <p:nvPr/>
          </p:nvPicPr>
          <p:blipFill>
            <a:blip r:embed="rId10"/>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chemeClr val="bg2"/>
              </a:outerShdw>
            </a:effectLst>
          </p:spPr>
        </p:pic>
      </p:grpSp>
      <p:grpSp>
        <p:nvGrpSpPr>
          <p:cNvPr id="10" name="Group 57"/>
          <p:cNvGrpSpPr>
            <a:grpSpLocks/>
          </p:cNvGrpSpPr>
          <p:nvPr/>
        </p:nvGrpSpPr>
        <p:grpSpPr bwMode="auto">
          <a:xfrm>
            <a:off x="143550" y="1824921"/>
            <a:ext cx="1802778" cy="1243013"/>
            <a:chOff x="3131" y="-3574"/>
            <a:chExt cx="1006" cy="694"/>
          </a:xfrm>
        </p:grpSpPr>
        <p:pic>
          <p:nvPicPr>
            <p:cNvPr id="172111" name="Picture 58" descr="User-State-Migration-Icon"/>
            <p:cNvPicPr>
              <a:picLocks noChangeAspect="1" noChangeArrowheads="1"/>
            </p:cNvPicPr>
            <p:nvPr/>
          </p:nvPicPr>
          <p:blipFill>
            <a:blip r:embed="rId11"/>
            <a:srcRect/>
            <a:stretch>
              <a:fillRect/>
            </a:stretch>
          </p:blipFill>
          <p:spPr bwMode="auto">
            <a:xfrm>
              <a:off x="3131" y="-3574"/>
              <a:ext cx="1006" cy="694"/>
            </a:xfrm>
            <a:prstGeom prst="rect">
              <a:avLst/>
            </a:prstGeom>
            <a:noFill/>
            <a:ln w="9525">
              <a:noFill/>
              <a:miter lim="800000"/>
              <a:headEnd/>
              <a:tailEnd/>
            </a:ln>
          </p:spPr>
        </p:pic>
        <p:pic>
          <p:nvPicPr>
            <p:cNvPr id="172112" name="Picture 59" descr="data page"/>
            <p:cNvPicPr>
              <a:picLocks noChangeAspect="1" noChangeArrowheads="1"/>
            </p:cNvPicPr>
            <p:nvPr/>
          </p:nvPicPr>
          <p:blipFill>
            <a:blip r:embed="rId12"/>
            <a:srcRect/>
            <a:stretch>
              <a:fillRect/>
            </a:stretch>
          </p:blipFill>
          <p:spPr bwMode="auto">
            <a:xfrm>
              <a:off x="3550" y="-3344"/>
              <a:ext cx="284" cy="341"/>
            </a:xfrm>
            <a:prstGeom prst="rect">
              <a:avLst/>
            </a:prstGeom>
            <a:noFill/>
            <a:ln w="9525">
              <a:noFill/>
              <a:miter lim="800000"/>
              <a:headEnd/>
              <a:tailEnd/>
            </a:ln>
          </p:spPr>
        </p:pic>
        <p:pic>
          <p:nvPicPr>
            <p:cNvPr id="172113" name="Picture 60" descr="page"/>
            <p:cNvPicPr>
              <a:picLocks noChangeAspect="1" noChangeArrowheads="1"/>
            </p:cNvPicPr>
            <p:nvPr/>
          </p:nvPicPr>
          <p:blipFill>
            <a:blip r:embed="rId13"/>
            <a:srcRect/>
            <a:stretch>
              <a:fillRect/>
            </a:stretch>
          </p:blipFill>
          <p:spPr bwMode="auto">
            <a:xfrm>
              <a:off x="3431" y="-3492"/>
              <a:ext cx="123" cy="148"/>
            </a:xfrm>
            <a:prstGeom prst="rect">
              <a:avLst/>
            </a:prstGeom>
            <a:noFill/>
            <a:ln w="9525">
              <a:noFill/>
              <a:miter lim="800000"/>
              <a:headEnd/>
              <a:tailEnd/>
            </a:ln>
          </p:spPr>
        </p:pic>
      </p:grpSp>
      <p:sp>
        <p:nvSpPr>
          <p:cNvPr id="172050" name="Freeform 24"/>
          <p:cNvSpPr>
            <a:spLocks/>
          </p:cNvSpPr>
          <p:nvPr/>
        </p:nvSpPr>
        <p:spPr bwMode="auto">
          <a:xfrm>
            <a:off x="2362200" y="9906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a:p>
        </p:txBody>
      </p:sp>
      <p:sp>
        <p:nvSpPr>
          <p:cNvPr id="172051" name="Freeform 30"/>
          <p:cNvSpPr>
            <a:spLocks/>
          </p:cNvSpPr>
          <p:nvPr/>
        </p:nvSpPr>
        <p:spPr bwMode="auto">
          <a:xfrm>
            <a:off x="2347913" y="9906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a:p>
        </p:txBody>
      </p:sp>
      <p:pic>
        <p:nvPicPr>
          <p:cNvPr id="69" name="Picture 16" descr="enterprise sand"/>
          <p:cNvPicPr>
            <a:picLocks noChangeAspect="1" noChangeArrowheads="1"/>
          </p:cNvPicPr>
          <p:nvPr/>
        </p:nvPicPr>
        <p:blipFill>
          <a:blip r:embed="rId14"/>
          <a:srcRect/>
          <a:stretch>
            <a:fillRect/>
          </a:stretch>
        </p:blipFill>
        <p:spPr bwMode="auto">
          <a:xfrm>
            <a:off x="1434882" y="4797855"/>
            <a:ext cx="832908" cy="1249363"/>
          </a:xfrm>
          <a:prstGeom prst="rect">
            <a:avLst/>
          </a:prstGeom>
          <a:noFill/>
          <a:ln w="9525">
            <a:noFill/>
            <a:miter lim="800000"/>
            <a:headEnd/>
            <a:tailEnd/>
          </a:ln>
          <a:effectLst/>
        </p:spPr>
      </p:pic>
      <p:grpSp>
        <p:nvGrpSpPr>
          <p:cNvPr id="11" name="Group 102"/>
          <p:cNvGrpSpPr>
            <a:grpSpLocks/>
          </p:cNvGrpSpPr>
          <p:nvPr/>
        </p:nvGrpSpPr>
        <p:grpSpPr bwMode="auto">
          <a:xfrm>
            <a:off x="139482" y="4874055"/>
            <a:ext cx="1646315" cy="1258365"/>
            <a:chOff x="3044" y="4308"/>
            <a:chExt cx="1023" cy="781"/>
          </a:xfrm>
          <a:effectLst/>
        </p:grpSpPr>
        <p:pic>
          <p:nvPicPr>
            <p:cNvPr id="172067" name="Picture 103" descr="cloud illustration icon"/>
            <p:cNvPicPr>
              <a:picLocks noChangeAspect="1" noChangeArrowheads="1"/>
            </p:cNvPicPr>
            <p:nvPr/>
          </p:nvPicPr>
          <p:blipFill>
            <a:blip r:embed="rId15">
              <a:lum contrast="18000"/>
            </a:blip>
            <a:srcRect/>
            <a:stretch>
              <a:fillRect/>
            </a:stretch>
          </p:blipFill>
          <p:spPr bwMode="auto">
            <a:xfrm>
              <a:off x="3044" y="4308"/>
              <a:ext cx="1023" cy="781"/>
            </a:xfrm>
            <a:prstGeom prst="rect">
              <a:avLst/>
            </a:prstGeom>
            <a:noFill/>
            <a:ln w="9525">
              <a:noFill/>
              <a:miter lim="800000"/>
              <a:headEnd/>
              <a:tailEnd/>
            </a:ln>
          </p:spPr>
        </p:pic>
        <p:pic>
          <p:nvPicPr>
            <p:cNvPr id="172068" name="Picture 104" descr="arrow 0 gold  arrow curved double headed 1"/>
            <p:cNvPicPr>
              <a:picLocks noChangeAspect="1" noChangeArrowheads="1"/>
            </p:cNvPicPr>
            <p:nvPr/>
          </p:nvPicPr>
          <p:blipFill>
            <a:blip r:embed="rId16">
              <a:lum bright="6000" contrast="24000"/>
            </a:blip>
            <a:srcRect/>
            <a:stretch>
              <a:fillRect/>
            </a:stretch>
          </p:blipFill>
          <p:spPr bwMode="auto">
            <a:xfrm>
              <a:off x="3281" y="4418"/>
              <a:ext cx="564" cy="404"/>
            </a:xfrm>
            <a:prstGeom prst="rect">
              <a:avLst/>
            </a:prstGeom>
            <a:noFill/>
            <a:ln w="9525">
              <a:noFill/>
              <a:miter lim="800000"/>
              <a:headEnd/>
              <a:tailEnd/>
            </a:ln>
          </p:spPr>
        </p:pic>
      </p:grpSp>
      <p:sp>
        <p:nvSpPr>
          <p:cNvPr id="60" name="Rounded Rectangular Callout 59"/>
          <p:cNvSpPr/>
          <p:nvPr/>
        </p:nvSpPr>
        <p:spPr bwMode="auto">
          <a:xfrm>
            <a:off x="4667372" y="2733656"/>
            <a:ext cx="3726426" cy="1160206"/>
          </a:xfrm>
          <a:prstGeom prst="wedgeRoundRectCallout">
            <a:avLst>
              <a:gd name="adj1" fmla="val 34829"/>
              <a:gd name="adj2" fmla="val -76849"/>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Patch management and deployment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OS and application configuration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Software upgrades</a:t>
            </a:r>
          </a:p>
        </p:txBody>
      </p:sp>
      <p:sp>
        <p:nvSpPr>
          <p:cNvPr id="61" name="Rounded Rectangular Callout 60"/>
          <p:cNvSpPr/>
          <p:nvPr/>
        </p:nvSpPr>
        <p:spPr bwMode="auto">
          <a:xfrm>
            <a:off x="4652625" y="3970353"/>
            <a:ext cx="3726426" cy="1128840"/>
          </a:xfrm>
          <a:prstGeom prst="wedgeRoundRectCallout">
            <a:avLst>
              <a:gd name="adj1" fmla="val 36003"/>
              <a:gd name="adj2" fmla="val 72774"/>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Virtual machine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Server consolidation and resource utilization optimization</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Conversions:  P2V and V2V</a:t>
            </a:r>
          </a:p>
        </p:txBody>
      </p:sp>
      <p:sp>
        <p:nvSpPr>
          <p:cNvPr id="62" name="Rounded Rectangular Callout 61"/>
          <p:cNvSpPr/>
          <p:nvPr/>
        </p:nvSpPr>
        <p:spPr bwMode="auto">
          <a:xfrm>
            <a:off x="723899" y="2713991"/>
            <a:ext cx="3726426" cy="1160206"/>
          </a:xfrm>
          <a:prstGeom prst="wedgeRoundRectCallout">
            <a:avLst>
              <a:gd name="adj1" fmla="val -34839"/>
              <a:gd name="adj2" fmla="val -75390"/>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Live host level virtual machine backup</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In guest consistency</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Rapid recovery</a:t>
            </a:r>
          </a:p>
        </p:txBody>
      </p:sp>
      <p:sp>
        <p:nvSpPr>
          <p:cNvPr id="63" name="Rounded Rectangular Callout 62"/>
          <p:cNvSpPr/>
          <p:nvPr/>
        </p:nvSpPr>
        <p:spPr bwMode="auto">
          <a:xfrm>
            <a:off x="709152" y="3970353"/>
            <a:ext cx="3726426" cy="1128840"/>
          </a:xfrm>
          <a:prstGeom prst="wedgeRoundRectCallout">
            <a:avLst>
              <a:gd name="adj1" fmla="val -35327"/>
              <a:gd name="adj2" fmla="val 68609"/>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End to end service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Server  and application health monitoring &amp;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Performance reporting and analysis</a:t>
            </a:r>
          </a:p>
        </p:txBody>
      </p:sp>
      <p:grpSp>
        <p:nvGrpSpPr>
          <p:cNvPr id="12" name="Group 70"/>
          <p:cNvGrpSpPr/>
          <p:nvPr/>
        </p:nvGrpSpPr>
        <p:grpSpPr>
          <a:xfrm>
            <a:off x="1676400" y="3324225"/>
            <a:ext cx="5791200" cy="1066800"/>
            <a:chOff x="1676400" y="3352800"/>
            <a:chExt cx="5791200" cy="1066800"/>
          </a:xfrm>
        </p:grpSpPr>
        <p:sp>
          <p:nvSpPr>
            <p:cNvPr id="32" name="Rounded Rectangle 31"/>
            <p:cNvSpPr/>
            <p:nvPr/>
          </p:nvSpPr>
          <p:spPr>
            <a:xfrm>
              <a:off x="1676400" y="3352800"/>
              <a:ext cx="5791200" cy="1066800"/>
            </a:xfrm>
            <a:prstGeom prst="roundRect">
              <a:avLst>
                <a:gd name="adj" fmla="val 22478"/>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fontAlgn="base">
                <a:lnSpc>
                  <a:spcPct val="80000"/>
                </a:lnSpc>
                <a:spcBef>
                  <a:spcPct val="0"/>
                </a:spcBef>
                <a:spcAft>
                  <a:spcPct val="0"/>
                </a:spcAft>
                <a:buSzPct val="80000"/>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 Management</a:t>
              </a:r>
              <a:b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Suite Enterprise</a:t>
              </a:r>
            </a:p>
          </p:txBody>
        </p:sp>
        <p:sp>
          <p:nvSpPr>
            <p:cNvPr id="70" name="Rounded Rectangle 69"/>
            <p:cNvSpPr/>
            <p:nvPr/>
          </p:nvSpPr>
          <p:spPr>
            <a:xfrm>
              <a:off x="1704236" y="3406631"/>
              <a:ext cx="572720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1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1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1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ppt_x</p:attrName>
                                        </p:attrNameLst>
                                      </p:cBhvr>
                                      <p:tavLst>
                                        <p:tav tm="0">
                                          <p:val>
                                            <p:fltVal val="0.5"/>
                                          </p:val>
                                        </p:tav>
                                        <p:tav tm="100000">
                                          <p:val>
                                            <p:strVal val="#ppt_x"/>
                                          </p:val>
                                        </p:tav>
                                      </p:tavLst>
                                    </p:anim>
                                    <p:anim calcmode="lin" valueType="num">
                                      <p:cBhvr>
                                        <p:cTn id="47" dur="500" fill="hold"/>
                                        <p:tgtEl>
                                          <p:spTgt spid="69"/>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000"/>
                                        <p:tgtEl>
                                          <p:spTgt spid="24"/>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1000"/>
                                        <p:tgtEl>
                                          <p:spTgt spid="25"/>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childTnLst>
                          </p:cTn>
                        </p:par>
                        <p:par>
                          <p:cTn id="70" fill="hold">
                            <p:stCondLst>
                              <p:cond delay="6900"/>
                            </p:stCondLst>
                            <p:childTnLst>
                              <p:par>
                                <p:cTn id="71" presetID="10" presetClass="entr" presetSubtype="0"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2000"/>
                                        <p:tgtEl>
                                          <p:spTgt spid="59"/>
                                        </p:tgtEl>
                                      </p:cBhvr>
                                    </p:animEffect>
                                  </p:childTnLst>
                                </p:cTn>
                              </p:par>
                              <p:par>
                                <p:cTn id="77" presetID="10"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2000"/>
                                        <p:tgtEl>
                                          <p:spTgt spid="64"/>
                                        </p:tgtEl>
                                      </p:cBhvr>
                                    </p:animEffect>
                                  </p:childTnLst>
                                </p:cTn>
                              </p:par>
                              <p:par>
                                <p:cTn id="80" presetID="10"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20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61"/>
                                        </p:tgtEl>
                                      </p:cBhvr>
                                    </p:animEffect>
                                    <p:set>
                                      <p:cBhvr>
                                        <p:cTn id="107" dur="1" fill="hold">
                                          <p:stCondLst>
                                            <p:cond delay="1999"/>
                                          </p:stCondLst>
                                        </p:cTn>
                                        <p:tgtEl>
                                          <p:spTgt spid="6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60"/>
                                        </p:tgtEl>
                                      </p:cBhvr>
                                    </p:animEffect>
                                    <p:set>
                                      <p:cBhvr>
                                        <p:cTn id="110" dur="1" fill="hold">
                                          <p:stCondLst>
                                            <p:cond delay="1999"/>
                                          </p:stCondLst>
                                        </p:cTn>
                                        <p:tgtEl>
                                          <p:spTgt spid="6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62"/>
                                        </p:tgtEl>
                                      </p:cBhvr>
                                    </p:animEffect>
                                    <p:set>
                                      <p:cBhvr>
                                        <p:cTn id="113" dur="1" fill="hold">
                                          <p:stCondLst>
                                            <p:cond delay="1999"/>
                                          </p:stCondLst>
                                        </p:cTn>
                                        <p:tgtEl>
                                          <p:spTgt spid="6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63"/>
                                        </p:tgtEl>
                                      </p:cBhvr>
                                    </p:animEffect>
                                    <p:set>
                                      <p:cBhvr>
                                        <p:cTn id="116" dur="1" fill="hold">
                                          <p:stCondLst>
                                            <p:cond delay="1999"/>
                                          </p:stCondLst>
                                        </p:cTn>
                                        <p:tgtEl>
                                          <p:spTgt spid="63"/>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2000"/>
                                        <p:tgtEl>
                                          <p:spTgt spid="12"/>
                                        </p:tgtEl>
                                      </p:cBhvr>
                                    </p:animEffect>
                                  </p:childTnLst>
                                </p:cTn>
                              </p:par>
                              <p:par>
                                <p:cTn id="120" presetID="10" presetClass="exit" presetSubtype="0" fill="hold" nodeType="withEffect">
                                  <p:stCondLst>
                                    <p:cond delay="0"/>
                                  </p:stCondLst>
                                  <p:childTnLst>
                                    <p:animEffect transition="out" filter="fade">
                                      <p:cBhvr>
                                        <p:cTn id="121" dur="2000"/>
                                        <p:tgtEl>
                                          <p:spTgt spid="66"/>
                                        </p:tgtEl>
                                      </p:cBhvr>
                                    </p:animEffect>
                                    <p:set>
                                      <p:cBhvr>
                                        <p:cTn id="122" dur="1" fill="hold">
                                          <p:stCondLst>
                                            <p:cond delay="1999"/>
                                          </p:stCondLst>
                                        </p:cTn>
                                        <p:tgtEl>
                                          <p:spTgt spid="6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59"/>
                                        </p:tgtEl>
                                      </p:cBhvr>
                                    </p:animEffect>
                                    <p:set>
                                      <p:cBhvr>
                                        <p:cTn id="125" dur="1" fill="hold">
                                          <p:stCondLst>
                                            <p:cond delay="1999"/>
                                          </p:stCondLst>
                                        </p:cTn>
                                        <p:tgtEl>
                                          <p:spTgt spid="59"/>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65"/>
                                        </p:tgtEl>
                                      </p:cBhvr>
                                    </p:animEffect>
                                    <p:set>
                                      <p:cBhvr>
                                        <p:cTn id="128" dur="1" fill="hold">
                                          <p:stCondLst>
                                            <p:cond delay="1999"/>
                                          </p:stCondLst>
                                        </p:cTn>
                                        <p:tgtEl>
                                          <p:spTgt spid="65"/>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64"/>
                                        </p:tgtEl>
                                      </p:cBhvr>
                                    </p:animEffect>
                                    <p:set>
                                      <p:cBhvr>
                                        <p:cTn id="131" dur="1" fill="hold">
                                          <p:stCondLst>
                                            <p:cond delay="1999"/>
                                          </p:stCondLst>
                                        </p:cTn>
                                        <p:tgtEl>
                                          <p:spTgt spid="64"/>
                                        </p:tgtEl>
                                        <p:attrNameLst>
                                          <p:attrName>style.visibility</p:attrName>
                                        </p:attrNameLst>
                                      </p:cBhvr>
                                      <p:to>
                                        <p:strVal val="hidden"/>
                                      </p:to>
                                    </p:set>
                                  </p:childTnLst>
                                </p:cTn>
                              </p:par>
                              <p:par>
                                <p:cTn id="132" presetID="0" presetClass="path" presetSubtype="0" accel="50000" decel="50000" fill="hold" nodeType="withEffect">
                                  <p:stCondLst>
                                    <p:cond delay="0"/>
                                  </p:stCondLst>
                                  <p:childTnLst>
                                    <p:animMotion origin="layout" path="M 4.16667E-6 7.40741E-7 L -0.24167 0.32963 " pathEditMode="relative" rAng="0" ptsTypes="AA">
                                      <p:cBhvr>
                                        <p:cTn id="133" dur="2000" fill="hold"/>
                                        <p:tgtEl>
                                          <p:spTgt spid="59"/>
                                        </p:tgtEl>
                                        <p:attrNameLst>
                                          <p:attrName>ppt_x</p:attrName>
                                          <p:attrName>ppt_y</p:attrName>
                                        </p:attrNameLst>
                                      </p:cBhvr>
                                      <p:rCtr x="-121" y="165"/>
                                    </p:animMotion>
                                  </p:childTnLst>
                                </p:cTn>
                              </p:par>
                              <p:par>
                                <p:cTn id="134" presetID="0" presetClass="path" presetSubtype="0" accel="50000" decel="50000" fill="hold" nodeType="withEffect">
                                  <p:stCondLst>
                                    <p:cond delay="0"/>
                                  </p:stCondLst>
                                  <p:childTnLst>
                                    <p:animMotion origin="layout" path="M -3.05556E-6 -2.59259E-6 L -0.2684 -0.34676 " pathEditMode="relative" rAng="0" ptsTypes="AA">
                                      <p:cBhvr>
                                        <p:cTn id="135" dur="2000" fill="hold"/>
                                        <p:tgtEl>
                                          <p:spTgt spid="66"/>
                                        </p:tgtEl>
                                        <p:attrNameLst>
                                          <p:attrName>ppt_x</p:attrName>
                                          <p:attrName>ppt_y</p:attrName>
                                        </p:attrNameLst>
                                      </p:cBhvr>
                                      <p:rCtr x="-134" y="-173"/>
                                    </p:animMotion>
                                  </p:childTnLst>
                                </p:cTn>
                              </p:par>
                              <p:par>
                                <p:cTn id="136" presetID="56" presetClass="path" presetSubtype="0" accel="50000" decel="50000" fill="hold" nodeType="withEffect">
                                  <p:stCondLst>
                                    <p:cond delay="0"/>
                                  </p:stCondLst>
                                  <p:childTnLst>
                                    <p:animMotion origin="layout" path="M 0 0  L 0.25 -0.33333  E" pathEditMode="relative" ptsTypes="">
                                      <p:cBhvr>
                                        <p:cTn id="137" dur="2000" fill="hold"/>
                                        <p:tgtEl>
                                          <p:spTgt spid="64"/>
                                        </p:tgtEl>
                                        <p:attrNameLst>
                                          <p:attrName>ppt_x</p:attrName>
                                          <p:attrName>ppt_y</p:attrName>
                                        </p:attrNameLst>
                                      </p:cBhvr>
                                    </p:animMotion>
                                  </p:childTnLst>
                                </p:cTn>
                              </p:par>
                              <p:par>
                                <p:cTn id="138" presetID="49" presetClass="path" presetSubtype="0" accel="50000" decel="50000" fill="hold" nodeType="withEffect">
                                  <p:stCondLst>
                                    <p:cond delay="0"/>
                                  </p:stCondLst>
                                  <p:childTnLst>
                                    <p:animMotion origin="layout" path="M 0 0  L 0.25 0.33333  E" pathEditMode="relative" ptsTypes="">
                                      <p:cBhvr>
                                        <p:cTn id="139"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2" grpId="0" animBg="1"/>
      <p:bldP spid="62" grpId="1" animBg="1"/>
      <p:bldP spid="63" grpId="0" animBg="1"/>
      <p:bldP spid="6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r>
              <a:rPr lang="sk-SK" dirty="0" smtClean="0"/>
              <a:t> - summary</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r>
              <a:rPr lang="en-US" dirty="0" smtClean="0"/>
              <a:t>Attach DPM to </a:t>
            </a:r>
            <a:r>
              <a:rPr lang="en-US" u="sng" dirty="0" smtClean="0"/>
              <a:t>every</a:t>
            </a:r>
            <a:r>
              <a:rPr lang="en-US" dirty="0" smtClean="0"/>
              <a:t> SQL</a:t>
            </a:r>
            <a:r>
              <a:rPr lang="sk-SK" dirty="0" smtClean="0"/>
              <a:t> Server</a:t>
            </a:r>
          </a:p>
          <a:p>
            <a:r>
              <a:rPr lang="sk-SK" dirty="0" smtClean="0"/>
              <a:t>Attach DPM to </a:t>
            </a:r>
            <a:r>
              <a:rPr lang="sk-SK" u="sng" dirty="0" smtClean="0"/>
              <a:t>every</a:t>
            </a:r>
            <a:r>
              <a:rPr lang="sk-SK" dirty="0" smtClean="0"/>
              <a:t> E</a:t>
            </a:r>
            <a:r>
              <a:rPr lang="en-US" dirty="0" err="1" smtClean="0"/>
              <a:t>xchange</a:t>
            </a:r>
            <a:r>
              <a:rPr lang="en-US" dirty="0" smtClean="0"/>
              <a:t> Server</a:t>
            </a:r>
            <a:endParaRPr lang="sk-SK" dirty="0" smtClean="0"/>
          </a:p>
          <a:p>
            <a:endParaRPr lang="en-US" dirty="0" smtClean="0"/>
          </a:p>
          <a:p>
            <a:r>
              <a:rPr lang="sk-SK" dirty="0" smtClean="0"/>
              <a:t>Sell VMM to Microsoft </a:t>
            </a:r>
            <a:r>
              <a:rPr lang="en-US" dirty="0" smtClean="0"/>
              <a:t>/</a:t>
            </a:r>
            <a:r>
              <a:rPr lang="sk-SK" dirty="0" smtClean="0"/>
              <a:t> VMWare virtualization</a:t>
            </a:r>
          </a:p>
          <a:p>
            <a:r>
              <a:rPr lang="en-US" dirty="0" err="1" smtClean="0"/>
              <a:t>Upsell</a:t>
            </a:r>
            <a:r>
              <a:rPr lang="en-US" dirty="0" smtClean="0"/>
              <a:t> to SMSE</a:t>
            </a:r>
            <a:endParaRPr lang="sk-SK" dirty="0" smtClean="0"/>
          </a:p>
          <a:p>
            <a:endParaRPr lang="sk-SK" dirty="0" smtClean="0"/>
          </a:p>
          <a:p>
            <a:r>
              <a:rPr lang="en-US" dirty="0" smtClean="0"/>
              <a:t>System Center – </a:t>
            </a:r>
            <a:r>
              <a:rPr lang="en-US" dirty="0" err="1" smtClean="0"/>
              <a:t>partnersk</a:t>
            </a:r>
            <a:r>
              <a:rPr lang="sk-SK" dirty="0" smtClean="0"/>
              <a:t>é školenia a HOLy</a:t>
            </a:r>
            <a:endParaRPr lang="en-US" dirty="0" smtClean="0"/>
          </a:p>
          <a:p>
            <a:r>
              <a:rPr lang="en-US" dirty="0" smtClean="0"/>
              <a:t>System Center – customer seminar  20</a:t>
            </a:r>
            <a:r>
              <a:rPr lang="sk-SK" dirty="0" smtClean="0"/>
              <a:t>.nov </a:t>
            </a:r>
            <a:endParaRPr lang="en-US" dirty="0" smtClean="0"/>
          </a:p>
          <a:p>
            <a:pPr>
              <a:buNone/>
            </a:pPr>
            <a:r>
              <a:rPr lang="en-US" dirty="0" smtClean="0"/>
              <a:t>	- SCOM, SCCM, SCVMM, SCDPM</a:t>
            </a:r>
          </a:p>
          <a:p>
            <a:pPr lvl="1"/>
            <a:endParaRPr lang="en-GB" dirty="0" smtClean="0"/>
          </a:p>
          <a:p>
            <a:pPr lvl="1"/>
            <a:endParaRPr lang="en-GB" dirty="0" smtClean="0"/>
          </a:p>
          <a:p>
            <a:pPr lvl="1">
              <a:buNone/>
            </a:pPr>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43</a:t>
            </a:fld>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229"/>
            <a:ext cx="8229600" cy="914400"/>
          </a:xfrm>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5336846"/>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2008 - Virtualization</a:t>
            </a:r>
          </a:p>
          <a:p>
            <a:pPr>
              <a:buFont typeface="Wingdings" pitchFamily="2" charset="2"/>
              <a:buChar char="ü"/>
            </a:pPr>
            <a:r>
              <a:rPr lang="sk-SK" dirty="0" smtClean="0">
                <a:solidFill>
                  <a:schemeClr val="bg2">
                    <a:lumMod val="20000"/>
                    <a:lumOff val="80000"/>
                  </a:schemeClr>
                </a:solidFill>
              </a:rPr>
              <a:t>SQL Server 2008</a:t>
            </a:r>
            <a:endParaRPr lang="en-US" dirty="0" smtClean="0">
              <a:solidFill>
                <a:schemeClr val="bg2">
                  <a:lumMod val="20000"/>
                  <a:lumOff val="80000"/>
                </a:schemeClr>
              </a:solidFill>
            </a:endParaRPr>
          </a:p>
          <a:p>
            <a:pPr>
              <a:buFont typeface="Wingdings" pitchFamily="2" charset="2"/>
              <a:buChar char="ü"/>
            </a:pPr>
            <a:r>
              <a:rPr lang="en-US" dirty="0" err="1" smtClean="0">
                <a:solidFill>
                  <a:schemeClr val="bg2">
                    <a:lumMod val="20000"/>
                    <a:lumOff val="80000"/>
                  </a:schemeClr>
                </a:solidFill>
              </a:rPr>
              <a:t>DevTools</a:t>
            </a:r>
            <a:endParaRPr lang="en-US" dirty="0" smtClean="0">
              <a:solidFill>
                <a:schemeClr val="bg2">
                  <a:lumMod val="20000"/>
                  <a:lumOff val="80000"/>
                </a:schemeClr>
              </a:solidFill>
            </a:endParaRPr>
          </a:p>
          <a:p>
            <a:pPr>
              <a:buFont typeface="Wingdings" pitchFamily="2" charset="2"/>
              <a:buChar char="ü"/>
            </a:pPr>
            <a:r>
              <a:rPr lang="en-US" dirty="0" smtClean="0">
                <a:solidFill>
                  <a:schemeClr val="bg2">
                    <a:lumMod val="20000"/>
                    <a:lumOff val="80000"/>
                  </a:schemeClr>
                </a:solidFill>
              </a:rPr>
              <a:t>BizTalk</a:t>
            </a:r>
          </a:p>
          <a:p>
            <a:pPr>
              <a:buFont typeface="Wingdings" pitchFamily="2" charset="2"/>
              <a:buChar char="ü"/>
            </a:pPr>
            <a:r>
              <a:rPr lang="en-US" dirty="0" smtClean="0">
                <a:solidFill>
                  <a:schemeClr val="bg2">
                    <a:lumMod val="20000"/>
                    <a:lumOff val="80000"/>
                  </a:schemeClr>
                </a:solidFill>
              </a:rPr>
              <a:t>SBS / EBS 2008</a:t>
            </a:r>
            <a:r>
              <a:rPr lang="sk-SK" dirty="0" smtClean="0">
                <a:solidFill>
                  <a:schemeClr val="bg2">
                    <a:lumMod val="20000"/>
                    <a:lumOff val="80000"/>
                  </a:schemeClr>
                </a:solidFill>
              </a:rPr>
              <a:t> </a:t>
            </a:r>
            <a:endParaRPr lang="en-US" dirty="0" smtClean="0">
              <a:solidFill>
                <a:schemeClr val="bg2">
                  <a:lumMod val="20000"/>
                  <a:lumOff val="80000"/>
                </a:schemeClr>
              </a:solidFill>
            </a:endParaRPr>
          </a:p>
          <a:p>
            <a:pPr>
              <a:buFont typeface="Wingdings" pitchFamily="2" charset="2"/>
              <a:buChar char="ü"/>
            </a:pPr>
            <a:r>
              <a:rPr lang="sk-SK" dirty="0" smtClean="0">
                <a:solidFill>
                  <a:schemeClr val="bg2">
                    <a:lumMod val="20000"/>
                    <a:lumOff val="80000"/>
                  </a:schemeClr>
                </a:solidFill>
              </a:rPr>
              <a:t>System Center </a:t>
            </a:r>
            <a:r>
              <a:rPr lang="en-US" dirty="0" smtClean="0">
                <a:solidFill>
                  <a:schemeClr val="bg2">
                    <a:lumMod val="20000"/>
                    <a:lumOff val="80000"/>
                  </a:schemeClr>
                </a:solidFill>
              </a:rPr>
              <a:t>– management</a:t>
            </a:r>
          </a:p>
          <a:p>
            <a:r>
              <a:rPr lang="en-US" dirty="0" smtClean="0"/>
              <a:t>Security</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44</a:t>
            </a:fld>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a:t>
            </a:r>
            <a:endParaRPr lang="en-GB" dirty="0"/>
          </a:p>
        </p:txBody>
      </p:sp>
      <p:sp>
        <p:nvSpPr>
          <p:cNvPr id="3" name="Content Placeholder 2"/>
          <p:cNvSpPr>
            <a:spLocks noGrp="1"/>
          </p:cNvSpPr>
          <p:nvPr>
            <p:ph idx="4294967295"/>
          </p:nvPr>
        </p:nvSpPr>
        <p:spPr>
          <a:xfrm>
            <a:off x="133350" y="1546860"/>
            <a:ext cx="8877300" cy="5780044"/>
          </a:xfrm>
          <a:prstGeom prst="rect">
            <a:avLst/>
          </a:prstGeom>
        </p:spPr>
        <p:txBody>
          <a:bodyPr/>
          <a:lstStyle/>
          <a:p>
            <a:r>
              <a:rPr lang="en-US" dirty="0" smtClean="0"/>
              <a:t>Attach Forefront for </a:t>
            </a:r>
            <a:r>
              <a:rPr lang="en-US" dirty="0" err="1" smtClean="0"/>
              <a:t>Sharepoint</a:t>
            </a:r>
            <a:r>
              <a:rPr lang="en-US" dirty="0" smtClean="0"/>
              <a:t> to </a:t>
            </a:r>
            <a:r>
              <a:rPr lang="en-US" u="sng" dirty="0" smtClean="0"/>
              <a:t>every</a:t>
            </a:r>
            <a:r>
              <a:rPr lang="en-US" dirty="0" smtClean="0"/>
              <a:t> </a:t>
            </a:r>
            <a:r>
              <a:rPr lang="en-US" dirty="0" err="1" smtClean="0"/>
              <a:t>Sharepoint</a:t>
            </a:r>
            <a:r>
              <a:rPr lang="en-US" dirty="0" smtClean="0"/>
              <a:t> Server</a:t>
            </a:r>
            <a:endParaRPr lang="sk-SK" dirty="0" smtClean="0"/>
          </a:p>
          <a:p>
            <a:r>
              <a:rPr lang="en-US" dirty="0" smtClean="0"/>
              <a:t>Attach Forefront for Exchange to </a:t>
            </a:r>
            <a:r>
              <a:rPr lang="en-US" u="sng" dirty="0" smtClean="0"/>
              <a:t>every</a:t>
            </a:r>
            <a:r>
              <a:rPr lang="en-US" dirty="0" smtClean="0"/>
              <a:t> MS Exchange Server</a:t>
            </a:r>
          </a:p>
          <a:p>
            <a:r>
              <a:rPr lang="sk-SK" dirty="0" smtClean="0"/>
              <a:t>Attach Forefront Client to Vista</a:t>
            </a:r>
            <a:endParaRPr lang="en-US" dirty="0" smtClean="0"/>
          </a:p>
          <a:p>
            <a:endParaRPr lang="en-US" dirty="0" smtClean="0"/>
          </a:p>
          <a:p>
            <a:endParaRPr lang="en-US" dirty="0" smtClean="0"/>
          </a:p>
          <a:p>
            <a:r>
              <a:rPr lang="sk-SK" dirty="0" smtClean="0"/>
              <a:t>H</a:t>
            </a:r>
            <a:r>
              <a:rPr lang="en-US" dirty="0" smtClean="0"/>
              <a:t>1 – </a:t>
            </a:r>
            <a:r>
              <a:rPr lang="en-US" dirty="0" err="1" smtClean="0"/>
              <a:t>partnersk</a:t>
            </a:r>
            <a:r>
              <a:rPr lang="sk-SK" dirty="0" smtClean="0"/>
              <a:t>é školenia na ForeFront, ISA2006</a:t>
            </a:r>
          </a:p>
          <a:p>
            <a:r>
              <a:rPr lang="en-US" dirty="0" smtClean="0"/>
              <a:t>H2 – </a:t>
            </a:r>
            <a:r>
              <a:rPr lang="en-US" dirty="0" err="1" smtClean="0"/>
              <a:t>Stirling</a:t>
            </a:r>
            <a:r>
              <a:rPr lang="sk-SK" dirty="0" smtClean="0"/>
              <a:t> - next gen version of FFT</a:t>
            </a:r>
            <a:endParaRPr lang="en-US" dirty="0" smtClean="0"/>
          </a:p>
          <a:p>
            <a:endParaRPr lang="en-US" dirty="0" smtClean="0"/>
          </a:p>
          <a:p>
            <a:pPr lvl="1">
              <a:buNone/>
            </a:pPr>
            <a:endParaRPr lang="en-GB" dirty="0" smtClean="0"/>
          </a:p>
          <a:p>
            <a:pPr lvl="1"/>
            <a:endParaRPr lang="en-GB" dirty="0" smtClean="0"/>
          </a:p>
          <a:p>
            <a:pPr lvl="1"/>
            <a:endParaRPr lang="en-GB" dirty="0" smtClean="0"/>
          </a:p>
          <a:p>
            <a:pPr lvl="1"/>
            <a:endParaRPr lang="en-GB" dirty="0" smtClean="0"/>
          </a:p>
          <a:p>
            <a:pPr lvl="1">
              <a:buNone/>
            </a:pPr>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45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229"/>
            <a:ext cx="8229600" cy="914400"/>
          </a:xfrm>
        </p:spPr>
        <p:txBody>
          <a:bodyPr/>
          <a:lstStyle/>
          <a:p>
            <a:r>
              <a:rPr lang="en-GB" dirty="0" smtClean="0"/>
              <a:t>Agenda – Ready to Sell</a:t>
            </a:r>
            <a:endParaRPr lang="en-GB" dirty="0"/>
          </a:p>
        </p:txBody>
      </p:sp>
      <p:sp>
        <p:nvSpPr>
          <p:cNvPr id="3" name="Content Placeholder 2"/>
          <p:cNvSpPr>
            <a:spLocks noGrp="1"/>
          </p:cNvSpPr>
          <p:nvPr>
            <p:ph idx="4294967295"/>
          </p:nvPr>
        </p:nvSpPr>
        <p:spPr>
          <a:xfrm>
            <a:off x="133350" y="1546860"/>
            <a:ext cx="8877300" cy="6666440"/>
          </a:xfrm>
          <a:prstGeom prst="rect">
            <a:avLst/>
          </a:prstGeom>
        </p:spPr>
        <p:txBody>
          <a:bodyPr/>
          <a:lstStyle/>
          <a:p>
            <a:pPr>
              <a:buFont typeface="Wingdings" pitchFamily="2" charset="2"/>
              <a:buChar char="ü"/>
            </a:pPr>
            <a:r>
              <a:rPr lang="en-GB" dirty="0" smtClean="0">
                <a:solidFill>
                  <a:schemeClr val="bg2">
                    <a:lumMod val="20000"/>
                    <a:lumOff val="80000"/>
                  </a:schemeClr>
                </a:solidFill>
              </a:rPr>
              <a:t>Windows Server 2008</a:t>
            </a:r>
          </a:p>
          <a:p>
            <a:pPr lvl="1">
              <a:buFont typeface="Wingdings" pitchFamily="2" charset="2"/>
              <a:buChar char="ü"/>
            </a:pPr>
            <a:r>
              <a:rPr lang="en-GB" dirty="0" smtClean="0">
                <a:solidFill>
                  <a:schemeClr val="bg2">
                    <a:lumMod val="20000"/>
                    <a:lumOff val="80000"/>
                  </a:schemeClr>
                </a:solidFill>
              </a:rPr>
              <a:t>Virtualization</a:t>
            </a:r>
          </a:p>
          <a:p>
            <a:pPr>
              <a:buFont typeface="Wingdings" pitchFamily="2" charset="2"/>
              <a:buChar char="ü"/>
            </a:pPr>
            <a:r>
              <a:rPr lang="sk-SK" dirty="0" smtClean="0">
                <a:solidFill>
                  <a:schemeClr val="bg2">
                    <a:lumMod val="20000"/>
                    <a:lumOff val="80000"/>
                  </a:schemeClr>
                </a:solidFill>
              </a:rPr>
              <a:t>SQL Server 2008</a:t>
            </a:r>
            <a:endParaRPr lang="en-US" dirty="0" smtClean="0">
              <a:solidFill>
                <a:schemeClr val="bg2">
                  <a:lumMod val="20000"/>
                  <a:lumOff val="80000"/>
                </a:schemeClr>
              </a:solidFill>
            </a:endParaRPr>
          </a:p>
          <a:p>
            <a:pPr>
              <a:buFont typeface="Wingdings" pitchFamily="2" charset="2"/>
              <a:buChar char="ü"/>
            </a:pPr>
            <a:r>
              <a:rPr lang="en-US" dirty="0" err="1" smtClean="0">
                <a:solidFill>
                  <a:schemeClr val="bg2">
                    <a:lumMod val="20000"/>
                    <a:lumOff val="80000"/>
                  </a:schemeClr>
                </a:solidFill>
              </a:rPr>
              <a:t>DevTools</a:t>
            </a:r>
            <a:endParaRPr lang="en-US" dirty="0" smtClean="0">
              <a:solidFill>
                <a:schemeClr val="bg2">
                  <a:lumMod val="20000"/>
                  <a:lumOff val="80000"/>
                </a:schemeClr>
              </a:solidFill>
            </a:endParaRPr>
          </a:p>
          <a:p>
            <a:pPr>
              <a:buFont typeface="Wingdings" pitchFamily="2" charset="2"/>
              <a:buChar char="ü"/>
            </a:pPr>
            <a:r>
              <a:rPr lang="en-US" dirty="0" smtClean="0">
                <a:solidFill>
                  <a:schemeClr val="bg2">
                    <a:lumMod val="20000"/>
                    <a:lumOff val="80000"/>
                  </a:schemeClr>
                </a:solidFill>
              </a:rPr>
              <a:t>BizTalk</a:t>
            </a:r>
          </a:p>
          <a:p>
            <a:pPr>
              <a:buFont typeface="Wingdings" pitchFamily="2" charset="2"/>
              <a:buChar char="ü"/>
            </a:pPr>
            <a:r>
              <a:rPr lang="en-US" dirty="0" smtClean="0">
                <a:solidFill>
                  <a:schemeClr val="bg2">
                    <a:lumMod val="20000"/>
                    <a:lumOff val="80000"/>
                  </a:schemeClr>
                </a:solidFill>
              </a:rPr>
              <a:t>SBS / EBS 2008</a:t>
            </a:r>
            <a:r>
              <a:rPr lang="sk-SK" dirty="0" smtClean="0">
                <a:solidFill>
                  <a:schemeClr val="bg2">
                    <a:lumMod val="20000"/>
                    <a:lumOff val="80000"/>
                  </a:schemeClr>
                </a:solidFill>
              </a:rPr>
              <a:t> </a:t>
            </a:r>
            <a:endParaRPr lang="en-US" dirty="0" smtClean="0">
              <a:solidFill>
                <a:schemeClr val="bg2">
                  <a:lumMod val="20000"/>
                  <a:lumOff val="80000"/>
                </a:schemeClr>
              </a:solidFill>
            </a:endParaRPr>
          </a:p>
          <a:p>
            <a:pPr>
              <a:buFont typeface="Wingdings" pitchFamily="2" charset="2"/>
              <a:buChar char="ü"/>
            </a:pPr>
            <a:r>
              <a:rPr lang="sk-SK" dirty="0" smtClean="0">
                <a:solidFill>
                  <a:schemeClr val="bg2">
                    <a:lumMod val="20000"/>
                    <a:lumOff val="80000"/>
                  </a:schemeClr>
                </a:solidFill>
              </a:rPr>
              <a:t>System Center </a:t>
            </a:r>
            <a:r>
              <a:rPr lang="en-US" dirty="0" smtClean="0">
                <a:solidFill>
                  <a:schemeClr val="bg2">
                    <a:lumMod val="20000"/>
                    <a:lumOff val="80000"/>
                  </a:schemeClr>
                </a:solidFill>
              </a:rPr>
              <a:t>– management</a:t>
            </a:r>
          </a:p>
          <a:p>
            <a:pPr>
              <a:buFont typeface="Wingdings" pitchFamily="2" charset="2"/>
              <a:buChar char="ü"/>
            </a:pPr>
            <a:r>
              <a:rPr lang="en-US" dirty="0" smtClean="0">
                <a:solidFill>
                  <a:schemeClr val="bg2">
                    <a:lumMod val="20000"/>
                    <a:lumOff val="80000"/>
                  </a:schemeClr>
                </a:solidFill>
              </a:rPr>
              <a:t>Security</a:t>
            </a:r>
          </a:p>
          <a:p>
            <a:pPr>
              <a:buFont typeface="Wingdings" pitchFamily="2" charset="2"/>
              <a:buChar char="ü"/>
            </a:pPr>
            <a:endParaRPr lang="en-US" dirty="0" smtClean="0">
              <a:solidFill>
                <a:schemeClr val="bg2">
                  <a:lumMod val="20000"/>
                  <a:lumOff val="80000"/>
                </a:schemeClr>
              </a:solidFill>
            </a:endParaRPr>
          </a:p>
          <a:p>
            <a:pPr>
              <a:buNone/>
            </a:pPr>
            <a:r>
              <a:rPr lang="sk-SK" dirty="0" smtClean="0">
                <a:solidFill>
                  <a:schemeClr val="bg2">
                    <a:lumMod val="20000"/>
                    <a:lumOff val="80000"/>
                  </a:schemeClr>
                </a:solidFill>
              </a:rPr>
              <a:t>    </a:t>
            </a:r>
            <a:r>
              <a:rPr lang="en-US" dirty="0" smtClean="0">
                <a:solidFill>
                  <a:schemeClr val="bg2">
                    <a:lumMod val="20000"/>
                    <a:lumOff val="80000"/>
                  </a:schemeClr>
                </a:solidFill>
              </a:rPr>
              <a:t>…</a:t>
            </a:r>
          </a:p>
          <a:p>
            <a:pPr lvl="1">
              <a:buNone/>
            </a:pPr>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4294967295"/>
          </p:nvPr>
        </p:nvSpPr>
        <p:spPr>
          <a:xfrm>
            <a:off x="7162800" y="6553200"/>
            <a:ext cx="1905000" cy="457200"/>
          </a:xfrm>
          <a:prstGeom prst="rect">
            <a:avLst/>
          </a:prstGeom>
        </p:spPr>
        <p:txBody>
          <a:bodyPr/>
          <a:lstStyle/>
          <a:p>
            <a:fld id="{7DEF32B4-1830-49DE-AE9B-0FCC92E8E6A6}" type="slidenum">
              <a:rPr lang="en-US" smtClean="0"/>
              <a:pPr/>
              <a:t>46</a:t>
            </a:fld>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303108"/>
          <p:cNvSpPr txBox="1">
            <a:spLocks noChangeArrowheads="1"/>
          </p:cNvSpPr>
          <p:nvPr/>
        </p:nvSpPr>
        <p:spPr bwMode="auto">
          <a:xfrm>
            <a:off x="496888" y="6248475"/>
            <a:ext cx="8148637" cy="350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r>
              <a:rPr lang="en-US" sz="900" dirty="0">
                <a:solidFill>
                  <a:schemeClr val="bg1"/>
                </a:solidFill>
                <a:latin typeface="Arial" charset="0"/>
                <a:cs typeface="Arial" charset="0"/>
              </a:rPr>
              <a:t>© </a:t>
            </a:r>
            <a:r>
              <a:rPr lang="en-US" sz="900" dirty="0" smtClean="0">
                <a:solidFill>
                  <a:schemeClr val="bg1"/>
                </a:solidFill>
                <a:latin typeface="Arial" charset="0"/>
                <a:cs typeface="Arial" charset="0"/>
              </a:rPr>
              <a:t>2008 </a:t>
            </a:r>
            <a:r>
              <a:rPr lang="en-US" sz="900" dirty="0">
                <a:solidFill>
                  <a:schemeClr val="bg1"/>
                </a:solidFill>
                <a:latin typeface="Arial" charset="0"/>
                <a:cs typeface="Arial" charset="0"/>
              </a:rPr>
              <a:t>Microsoft Corporation. All rights reserved.</a:t>
            </a:r>
          </a:p>
          <a:p>
            <a:pPr algn="ctr" eaLnBrk="0" hangingPunct="0"/>
            <a:r>
              <a:rPr lang="en-US" sz="800" dirty="0">
                <a:solidFill>
                  <a:schemeClr val="bg1"/>
                </a:solidFill>
                <a:latin typeface="Arial" charset="0"/>
                <a:cs typeface="Arial" charset="0"/>
              </a:rPr>
              <a:t>This presentation is for informational purposes only. Microsoft makes no warranties, express or implied, in this summary.</a:t>
            </a:r>
          </a:p>
        </p:txBody>
      </p:sp>
      <p:pic>
        <p:nvPicPr>
          <p:cNvPr id="24582" name="Picture 8" descr="mslogo_tag_opt_1_R.png"/>
          <p:cNvPicPr>
            <a:picLocks noChangeAspect="1"/>
          </p:cNvPicPr>
          <p:nvPr/>
        </p:nvPicPr>
        <p:blipFill>
          <a:blip r:embed="rId3"/>
          <a:srcRect/>
          <a:stretch>
            <a:fillRect/>
          </a:stretch>
        </p:blipFill>
        <p:spPr bwMode="black">
          <a:xfrm>
            <a:off x="1992313" y="2968613"/>
            <a:ext cx="5207000" cy="1217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Virtualization</a:t>
            </a:r>
            <a:br>
              <a:rPr lang="en-US" sz="4400" dirty="0" smtClean="0"/>
            </a:br>
            <a:r>
              <a:rPr sz="2000"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Server consolidation </a:t>
            </a:r>
            <a:endParaRPr sz="2000" spc="-10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
        <p:nvSpPr>
          <p:cNvPr id="260" name="Rounded Rectangle 259"/>
          <p:cNvSpPr/>
          <p:nvPr/>
        </p:nvSpPr>
        <p:spPr bwMode="auto">
          <a:xfrm>
            <a:off x="254374" y="1647824"/>
            <a:ext cx="2755083" cy="1458233"/>
          </a:xfrm>
          <a:prstGeom prst="roundRect">
            <a:avLst>
              <a:gd name="adj" fmla="val 12039"/>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defTabSz="457200" fontAlgn="base">
              <a:lnSpc>
                <a:spcPct val="90000"/>
              </a:lnSpc>
              <a:spcBef>
                <a:spcPts val="400"/>
              </a:spcBef>
              <a:spcAft>
                <a:spcPct val="0"/>
              </a:spcAft>
              <a:defRPr/>
            </a:pPr>
            <a:endParaRPr lang="en-US" altLang="zh-CN"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grpSp>
        <p:nvGrpSpPr>
          <p:cNvPr id="3" name="Group 232"/>
          <p:cNvGrpSpPr/>
          <p:nvPr/>
        </p:nvGrpSpPr>
        <p:grpSpPr>
          <a:xfrm>
            <a:off x="2641896" y="4417967"/>
            <a:ext cx="1666572" cy="1310154"/>
            <a:chOff x="2511711" y="3366877"/>
            <a:chExt cx="2081977" cy="1636719"/>
          </a:xfrm>
        </p:grpSpPr>
        <p:pic>
          <p:nvPicPr>
            <p:cNvPr id="234" name="Picture 4" descr="\\.PSF\Parallels Share\Virtualization Slides\Server-Physical-3U.png"/>
            <p:cNvPicPr>
              <a:picLocks noChangeAspect="1" noChangeArrowheads="1"/>
            </p:cNvPicPr>
            <p:nvPr/>
          </p:nvPicPr>
          <p:blipFill>
            <a:blip r:embed="rId3"/>
            <a:srcRect/>
            <a:stretch>
              <a:fillRect/>
            </a:stretch>
          </p:blipFill>
          <p:spPr bwMode="auto">
            <a:xfrm>
              <a:off x="2511711" y="3366877"/>
              <a:ext cx="2081977" cy="1636719"/>
            </a:xfrm>
            <a:prstGeom prst="rect">
              <a:avLst/>
            </a:prstGeom>
            <a:noFill/>
          </p:spPr>
        </p:pic>
        <p:pic>
          <p:nvPicPr>
            <p:cNvPr id="235" name="Picture 234" descr="exc.png"/>
            <p:cNvPicPr>
              <a:picLocks noChangeAspect="1"/>
            </p:cNvPicPr>
            <p:nvPr/>
          </p:nvPicPr>
          <p:blipFill>
            <a:blip r:embed="rId4"/>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236" name="Picture 235" descr="Windows_Vista3.png"/>
            <p:cNvPicPr>
              <a:picLocks/>
            </p:cNvPicPr>
            <p:nvPr/>
          </p:nvPicPr>
          <p:blipFill>
            <a:blip r:embed="rId5" cstate="print"/>
            <a:srcRect r="76802" b="-2843"/>
            <a:stretch>
              <a:fillRect/>
            </a:stretch>
          </p:blipFill>
          <p:spPr>
            <a:xfrm>
              <a:off x="3146931" y="3722443"/>
              <a:ext cx="207344" cy="192297"/>
            </a:xfrm>
            <a:prstGeom prst="rect">
              <a:avLst/>
            </a:prstGeom>
            <a:scene3d>
              <a:camera prst="isometricOffAxis2Left"/>
              <a:lightRig rig="threePt" dir="t"/>
            </a:scene3d>
          </p:spPr>
        </p:pic>
      </p:grpSp>
      <p:pic>
        <p:nvPicPr>
          <p:cNvPr id="175" name="Picture 4" descr="\\.PSF\Parallels Share\Virtualization Slides\Server-Physical-3U.png"/>
          <p:cNvPicPr>
            <a:picLocks noChangeAspect="1" noChangeArrowheads="1"/>
          </p:cNvPicPr>
          <p:nvPr/>
        </p:nvPicPr>
        <p:blipFill>
          <a:blip r:embed="rId3"/>
          <a:srcRect/>
          <a:stretch>
            <a:fillRect/>
          </a:stretch>
        </p:blipFill>
        <p:spPr bwMode="auto">
          <a:xfrm>
            <a:off x="6466637" y="4421443"/>
            <a:ext cx="2677363" cy="2054906"/>
          </a:xfrm>
          <a:prstGeom prst="rect">
            <a:avLst/>
          </a:prstGeom>
          <a:noFill/>
        </p:spPr>
      </p:pic>
      <p:grpSp>
        <p:nvGrpSpPr>
          <p:cNvPr id="4" name="Group 206"/>
          <p:cNvGrpSpPr/>
          <p:nvPr/>
        </p:nvGrpSpPr>
        <p:grpSpPr>
          <a:xfrm>
            <a:off x="6939551" y="4022458"/>
            <a:ext cx="1726526" cy="1363930"/>
            <a:chOff x="6846888" y="2864261"/>
            <a:chExt cx="1726526" cy="1363930"/>
          </a:xfrm>
        </p:grpSpPr>
        <p:pic>
          <p:nvPicPr>
            <p:cNvPr id="174" name="Picture 2" descr="\\.PSF\Parallels Share\DDC\Server-Virtual-2U.png"/>
            <p:cNvPicPr>
              <a:picLocks noChangeAspect="1" noChangeArrowheads="1"/>
            </p:cNvPicPr>
            <p:nvPr/>
          </p:nvPicPr>
          <p:blipFill>
            <a:blip r:embed="rId6"/>
            <a:srcRect/>
            <a:stretch>
              <a:fillRect/>
            </a:stretch>
          </p:blipFill>
          <p:spPr bwMode="auto">
            <a:xfrm>
              <a:off x="6846888" y="2864261"/>
              <a:ext cx="1726526" cy="1363930"/>
            </a:xfrm>
            <a:prstGeom prst="rect">
              <a:avLst/>
            </a:prstGeom>
            <a:noFill/>
          </p:spPr>
        </p:pic>
        <p:sp>
          <p:nvSpPr>
            <p:cNvPr id="185" name="Text Box 19"/>
            <p:cNvSpPr txBox="1">
              <a:spLocks noChangeArrowheads="1"/>
            </p:cNvSpPr>
            <p:nvPr/>
          </p:nvSpPr>
          <p:spPr bwMode="auto">
            <a:xfrm>
              <a:off x="7698553" y="3570559"/>
              <a:ext cx="830414"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500" b="1" dirty="0" smtClean="0">
                  <a:latin typeface="Segoe Semibold" pitchFamily="34" charset="0"/>
                </a:rPr>
                <a:t>Oracle</a:t>
              </a:r>
            </a:p>
          </p:txBody>
        </p:sp>
        <p:pic>
          <p:nvPicPr>
            <p:cNvPr id="189" name="Picture 3" descr="\\showsrus\images\LOGOS\GEN_LOGO\L\Linux penguin.png"/>
            <p:cNvPicPr>
              <a:picLocks noChangeAspect="1" noChangeArrowheads="1"/>
            </p:cNvPicPr>
            <p:nvPr/>
          </p:nvPicPr>
          <p:blipFill>
            <a:blip r:embed="rId7" cstate="print"/>
            <a:srcRect/>
            <a:stretch>
              <a:fillRect/>
            </a:stretch>
          </p:blipFill>
          <p:spPr bwMode="auto">
            <a:xfrm>
              <a:off x="7017662" y="3471886"/>
              <a:ext cx="190809" cy="224154"/>
            </a:xfrm>
            <a:prstGeom prst="rect">
              <a:avLst/>
            </a:prstGeom>
            <a:noFill/>
            <a:scene3d>
              <a:camera prst="isometricOffAxis2Left"/>
              <a:lightRig rig="threePt" dir="t"/>
            </a:scene3d>
          </p:spPr>
        </p:pic>
      </p:grpSp>
      <p:grpSp>
        <p:nvGrpSpPr>
          <p:cNvPr id="5" name="Group 205"/>
          <p:cNvGrpSpPr/>
          <p:nvPr/>
        </p:nvGrpSpPr>
        <p:grpSpPr>
          <a:xfrm>
            <a:off x="6939551" y="3628126"/>
            <a:ext cx="1987772" cy="1363930"/>
            <a:chOff x="6823723" y="2446076"/>
            <a:chExt cx="1987772" cy="1363930"/>
          </a:xfrm>
        </p:grpSpPr>
        <p:pic>
          <p:nvPicPr>
            <p:cNvPr id="176" name="Picture 2" descr="\\.PSF\Parallels Share\DDC\Server-Virtual-2U.png"/>
            <p:cNvPicPr>
              <a:picLocks noChangeAspect="1" noChangeArrowheads="1"/>
            </p:cNvPicPr>
            <p:nvPr/>
          </p:nvPicPr>
          <p:blipFill>
            <a:blip r:embed="rId6"/>
            <a:srcRect/>
            <a:stretch>
              <a:fillRect/>
            </a:stretch>
          </p:blipFill>
          <p:spPr bwMode="auto">
            <a:xfrm>
              <a:off x="6823723" y="2446076"/>
              <a:ext cx="1726526" cy="1363930"/>
            </a:xfrm>
            <a:prstGeom prst="rect">
              <a:avLst/>
            </a:prstGeom>
            <a:noFill/>
          </p:spPr>
        </p:pic>
        <p:sp>
          <p:nvSpPr>
            <p:cNvPr id="187" name="Text Box 19"/>
            <p:cNvSpPr txBox="1">
              <a:spLocks noChangeArrowheads="1"/>
            </p:cNvSpPr>
            <p:nvPr/>
          </p:nvSpPr>
          <p:spPr bwMode="auto">
            <a:xfrm>
              <a:off x="7406102" y="3184432"/>
              <a:ext cx="1405393" cy="25853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200" b="1" dirty="0" smtClean="0">
                  <a:latin typeface="Segoe Semibold" pitchFamily="34" charset="0"/>
                </a:rPr>
                <a:t>File &amp; Print</a:t>
              </a:r>
            </a:p>
          </p:txBody>
        </p:sp>
        <p:pic>
          <p:nvPicPr>
            <p:cNvPr id="191" name="Picture 190" descr="Windows_Vista3.png"/>
            <p:cNvPicPr>
              <a:picLocks/>
            </p:cNvPicPr>
            <p:nvPr/>
          </p:nvPicPr>
          <p:blipFill>
            <a:blip r:embed="rId8" cstate="print"/>
            <a:srcRect r="76802" b="-2843"/>
            <a:stretch>
              <a:fillRect/>
            </a:stretch>
          </p:blipFill>
          <p:spPr>
            <a:xfrm>
              <a:off x="6977578" y="3066707"/>
              <a:ext cx="207344" cy="192297"/>
            </a:xfrm>
            <a:prstGeom prst="rect">
              <a:avLst/>
            </a:prstGeom>
            <a:scene3d>
              <a:camera prst="isometricOffAxis2Left"/>
              <a:lightRig rig="threePt" dir="t"/>
            </a:scene3d>
          </p:spPr>
        </p:pic>
      </p:grpSp>
      <p:grpSp>
        <p:nvGrpSpPr>
          <p:cNvPr id="6" name="Group 204"/>
          <p:cNvGrpSpPr/>
          <p:nvPr/>
        </p:nvGrpSpPr>
        <p:grpSpPr>
          <a:xfrm>
            <a:off x="6939551" y="3221052"/>
            <a:ext cx="1726526" cy="1363930"/>
            <a:chOff x="6794463" y="2007164"/>
            <a:chExt cx="1726526" cy="1363930"/>
          </a:xfrm>
        </p:grpSpPr>
        <p:pic>
          <p:nvPicPr>
            <p:cNvPr id="177" name="Picture 2" descr="\\.PSF\Parallels Share\DDC\Server-Virtual-2U.png"/>
            <p:cNvPicPr>
              <a:picLocks noChangeAspect="1" noChangeArrowheads="1"/>
            </p:cNvPicPr>
            <p:nvPr/>
          </p:nvPicPr>
          <p:blipFill>
            <a:blip r:embed="rId6"/>
            <a:srcRect/>
            <a:stretch>
              <a:fillRect/>
            </a:stretch>
          </p:blipFill>
          <p:spPr bwMode="auto">
            <a:xfrm>
              <a:off x="6794463" y="2007164"/>
              <a:ext cx="1726526" cy="1363930"/>
            </a:xfrm>
            <a:prstGeom prst="rect">
              <a:avLst/>
            </a:prstGeom>
            <a:noFill/>
          </p:spPr>
        </p:pic>
        <p:sp>
          <p:nvSpPr>
            <p:cNvPr id="184" name="TextBox 183"/>
            <p:cNvSpPr txBox="1"/>
            <p:nvPr/>
          </p:nvSpPr>
          <p:spPr>
            <a:xfrm>
              <a:off x="6994468" y="2711814"/>
              <a:ext cx="657322" cy="276999"/>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sp>
          <p:nvSpPr>
            <p:cNvPr id="186" name="Text Box 19"/>
            <p:cNvSpPr txBox="1">
              <a:spLocks noChangeArrowheads="1"/>
            </p:cNvSpPr>
            <p:nvPr/>
          </p:nvSpPr>
          <p:spPr bwMode="auto">
            <a:xfrm>
              <a:off x="7659432" y="2697303"/>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IIS</a:t>
              </a:r>
            </a:p>
          </p:txBody>
        </p:sp>
        <p:pic>
          <p:nvPicPr>
            <p:cNvPr id="190" name="Picture 189" descr="Windows_Vista3.png"/>
            <p:cNvPicPr>
              <a:picLocks/>
            </p:cNvPicPr>
            <p:nvPr/>
          </p:nvPicPr>
          <p:blipFill>
            <a:blip r:embed="rId8" cstate="print"/>
            <a:srcRect r="76802" b="-2843"/>
            <a:stretch>
              <a:fillRect/>
            </a:stretch>
          </p:blipFill>
          <p:spPr>
            <a:xfrm>
              <a:off x="6934585" y="2633465"/>
              <a:ext cx="207344" cy="192297"/>
            </a:xfrm>
            <a:prstGeom prst="rect">
              <a:avLst/>
            </a:prstGeom>
            <a:scene3d>
              <a:camera prst="isometricOffAxis2Left"/>
              <a:lightRig rig="threePt" dir="t"/>
            </a:scene3d>
          </p:spPr>
        </p:pic>
      </p:grpSp>
      <p:grpSp>
        <p:nvGrpSpPr>
          <p:cNvPr id="7" name="Group 203"/>
          <p:cNvGrpSpPr/>
          <p:nvPr/>
        </p:nvGrpSpPr>
        <p:grpSpPr>
          <a:xfrm>
            <a:off x="6939551" y="2829862"/>
            <a:ext cx="1726526" cy="1363930"/>
            <a:chOff x="6778618" y="1552419"/>
            <a:chExt cx="1726526" cy="1363930"/>
          </a:xfrm>
        </p:grpSpPr>
        <p:pic>
          <p:nvPicPr>
            <p:cNvPr id="201" name="Picture 2" descr="\\.PSF\Parallels Share\DDC\Server-Virtual-2U.png"/>
            <p:cNvPicPr>
              <a:picLocks noChangeAspect="1" noChangeArrowheads="1"/>
            </p:cNvPicPr>
            <p:nvPr/>
          </p:nvPicPr>
          <p:blipFill>
            <a:blip r:embed="rId6"/>
            <a:srcRect/>
            <a:stretch>
              <a:fillRect/>
            </a:stretch>
          </p:blipFill>
          <p:spPr bwMode="auto">
            <a:xfrm>
              <a:off x="6778618" y="1552419"/>
              <a:ext cx="1726526" cy="1363930"/>
            </a:xfrm>
            <a:prstGeom prst="rect">
              <a:avLst/>
            </a:prstGeom>
            <a:noFill/>
          </p:spPr>
        </p:pic>
        <p:sp>
          <p:nvSpPr>
            <p:cNvPr id="202" name="Text Box 19"/>
            <p:cNvSpPr txBox="1">
              <a:spLocks noChangeArrowheads="1"/>
            </p:cNvSpPr>
            <p:nvPr/>
          </p:nvSpPr>
          <p:spPr bwMode="auto">
            <a:xfrm>
              <a:off x="7643587" y="2242558"/>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SQL</a:t>
              </a:r>
            </a:p>
          </p:txBody>
        </p:sp>
        <p:pic>
          <p:nvPicPr>
            <p:cNvPr id="203" name="Picture 202" descr="Windows_Vista3.png"/>
            <p:cNvPicPr>
              <a:picLocks/>
            </p:cNvPicPr>
            <p:nvPr/>
          </p:nvPicPr>
          <p:blipFill>
            <a:blip r:embed="rId8" cstate="print"/>
            <a:srcRect r="76802" b="-2843"/>
            <a:stretch>
              <a:fillRect/>
            </a:stretch>
          </p:blipFill>
          <p:spPr>
            <a:xfrm>
              <a:off x="6972176" y="2183492"/>
              <a:ext cx="207344" cy="192297"/>
            </a:xfrm>
            <a:prstGeom prst="rect">
              <a:avLst/>
            </a:prstGeom>
            <a:scene3d>
              <a:camera prst="isometricOffAxis2Left"/>
              <a:lightRig rig="threePt" dir="t"/>
            </a:scene3d>
          </p:spPr>
        </p:pic>
      </p:grpSp>
      <p:pic>
        <p:nvPicPr>
          <p:cNvPr id="170" name="Picture 2" descr="C:\Program Files\Microsoft Resource DVD Artwork\DVD_ART\Artwork_Imagery\Shapes and Graphics\Arrows - arrow\Straight\arrow swoosh.png"/>
          <p:cNvPicPr>
            <a:picLocks noChangeAspect="1" noChangeArrowheads="1"/>
          </p:cNvPicPr>
          <p:nvPr/>
        </p:nvPicPr>
        <p:blipFill>
          <a:blip r:embed="rId9" cstate="print"/>
          <a:srcRect/>
          <a:stretch>
            <a:fillRect/>
          </a:stretch>
        </p:blipFill>
        <p:spPr bwMode="auto">
          <a:xfrm>
            <a:off x="2714625" y="2869954"/>
            <a:ext cx="4065609" cy="3356501"/>
          </a:xfrm>
          <a:prstGeom prst="rect">
            <a:avLst/>
          </a:prstGeom>
          <a:noFill/>
        </p:spPr>
      </p:pic>
      <p:grpSp>
        <p:nvGrpSpPr>
          <p:cNvPr id="8" name="Group 196"/>
          <p:cNvGrpSpPr/>
          <p:nvPr/>
        </p:nvGrpSpPr>
        <p:grpSpPr>
          <a:xfrm>
            <a:off x="813144" y="3225408"/>
            <a:ext cx="1666572" cy="1310154"/>
            <a:chOff x="848723" y="2033072"/>
            <a:chExt cx="2081977" cy="1636719"/>
          </a:xfrm>
        </p:grpSpPr>
        <p:pic>
          <p:nvPicPr>
            <p:cNvPr id="160" name="Picture 4" descr="\\.PSF\Parallels Share\Virtualization Slides\Server-Physical-3U.png"/>
            <p:cNvPicPr>
              <a:picLocks noChangeAspect="1" noChangeArrowheads="1"/>
            </p:cNvPicPr>
            <p:nvPr/>
          </p:nvPicPr>
          <p:blipFill>
            <a:blip r:embed="rId3"/>
            <a:srcRect/>
            <a:stretch>
              <a:fillRect/>
            </a:stretch>
          </p:blipFill>
          <p:spPr bwMode="auto">
            <a:xfrm>
              <a:off x="848723" y="2033072"/>
              <a:ext cx="2081977" cy="1636719"/>
            </a:xfrm>
            <a:prstGeom prst="rect">
              <a:avLst/>
            </a:prstGeom>
            <a:noFill/>
          </p:spPr>
        </p:pic>
        <p:pic>
          <p:nvPicPr>
            <p:cNvPr id="144" name="Picture 143" descr="exc.png"/>
            <p:cNvPicPr>
              <a:picLocks noChangeAspect="1"/>
            </p:cNvPicPr>
            <p:nvPr/>
          </p:nvPicPr>
          <p:blipFill>
            <a:blip r:embed="rId10"/>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154" name="Picture 153" descr="Windows_Vista3.png"/>
            <p:cNvPicPr>
              <a:picLocks/>
            </p:cNvPicPr>
            <p:nvPr/>
          </p:nvPicPr>
          <p:blipFill>
            <a:blip r:embed="rId5" cstate="print"/>
            <a:srcRect r="76802" b="-2843"/>
            <a:stretch>
              <a:fillRect/>
            </a:stretch>
          </p:blipFill>
          <p:spPr>
            <a:xfrm>
              <a:off x="1487520" y="2390052"/>
              <a:ext cx="207344" cy="192297"/>
            </a:xfrm>
            <a:prstGeom prst="rect">
              <a:avLst/>
            </a:prstGeom>
            <a:scene3d>
              <a:camera prst="isometricOffAxis2Left"/>
              <a:lightRig rig="threePt" dir="t"/>
            </a:scene3d>
          </p:spPr>
        </p:pic>
      </p:grpSp>
      <p:grpSp>
        <p:nvGrpSpPr>
          <p:cNvPr id="9" name="Group 197"/>
          <p:cNvGrpSpPr/>
          <p:nvPr/>
        </p:nvGrpSpPr>
        <p:grpSpPr>
          <a:xfrm>
            <a:off x="-71539" y="3848038"/>
            <a:ext cx="1666572" cy="1310154"/>
            <a:chOff x="-169310" y="2741427"/>
            <a:chExt cx="2081977" cy="1636719"/>
          </a:xfrm>
        </p:grpSpPr>
        <p:pic>
          <p:nvPicPr>
            <p:cNvPr id="161" name="Picture 4" descr="\\.PSF\Parallels Share\Virtualization Slides\Server-Physical-3U.png"/>
            <p:cNvPicPr>
              <a:picLocks noChangeAspect="1" noChangeArrowheads="1"/>
            </p:cNvPicPr>
            <p:nvPr/>
          </p:nvPicPr>
          <p:blipFill>
            <a:blip r:embed="rId3"/>
            <a:srcRect/>
            <a:stretch>
              <a:fillRect/>
            </a:stretch>
          </p:blipFill>
          <p:spPr bwMode="auto">
            <a:xfrm>
              <a:off x="-169310" y="2741427"/>
              <a:ext cx="2081977" cy="1636719"/>
            </a:xfrm>
            <a:prstGeom prst="rect">
              <a:avLst/>
            </a:prstGeom>
            <a:noFill/>
          </p:spPr>
        </p:pic>
        <p:pic>
          <p:nvPicPr>
            <p:cNvPr id="166" name="Picture 3" descr="\\showsrus\images\LOGOS\GEN_LOGO\L\Linux penguin.png"/>
            <p:cNvPicPr>
              <a:picLocks noChangeAspect="1" noChangeArrowheads="1"/>
            </p:cNvPicPr>
            <p:nvPr/>
          </p:nvPicPr>
          <p:blipFill>
            <a:blip r:embed="rId11" cstate="print"/>
            <a:srcRect/>
            <a:stretch>
              <a:fillRect/>
            </a:stretch>
          </p:blipFill>
          <p:spPr bwMode="auto">
            <a:xfrm>
              <a:off x="427886" y="3063453"/>
              <a:ext cx="190809" cy="224154"/>
            </a:xfrm>
            <a:prstGeom prst="rect">
              <a:avLst/>
            </a:prstGeom>
            <a:noFill/>
            <a:scene3d>
              <a:camera prst="isometricOffAxis2Left"/>
              <a:lightRig rig="threePt" dir="t"/>
            </a:scene3d>
          </p:spPr>
        </p:pic>
        <p:pic>
          <p:nvPicPr>
            <p:cNvPr id="143" name="Picture 142" descr="IIS.png"/>
            <p:cNvPicPr>
              <a:picLocks noChangeAspect="1"/>
            </p:cNvPicPr>
            <p:nvPr/>
          </p:nvPicPr>
          <p:blipFill>
            <a:blip r:embed="rId12"/>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10" name="Group 207"/>
          <p:cNvGrpSpPr/>
          <p:nvPr/>
        </p:nvGrpSpPr>
        <p:grpSpPr>
          <a:xfrm>
            <a:off x="3850339" y="5652618"/>
            <a:ext cx="2299717" cy="498193"/>
            <a:chOff x="4305912" y="3284526"/>
            <a:chExt cx="2299717" cy="498193"/>
          </a:xfrm>
        </p:grpSpPr>
        <p:pic>
          <p:nvPicPr>
            <p:cNvPr id="104" name="Picture 103" descr="\\.PSF\Parallels Share\Virtualization PPT\Windows-Server-2008-Logo.png"/>
            <p:cNvPicPr>
              <a:picLocks noChangeAspect="1" noChangeArrowheads="1"/>
            </p:cNvPicPr>
            <p:nvPr/>
          </p:nvPicPr>
          <p:blipFill>
            <a:blip r:embed="rId13"/>
            <a:srcRect/>
            <a:stretch>
              <a:fillRect/>
            </a:stretch>
          </p:blipFill>
          <p:spPr bwMode="auto">
            <a:xfrm>
              <a:off x="4305912" y="3284526"/>
              <a:ext cx="2178761" cy="331004"/>
            </a:xfrm>
            <a:prstGeom prst="rect">
              <a:avLst/>
            </a:prstGeom>
            <a:noFill/>
            <a:ln w="9525">
              <a:noFill/>
              <a:miter lim="800000"/>
              <a:headEnd/>
              <a:tailEnd/>
            </a:ln>
          </p:spPr>
        </p:pic>
        <p:sp>
          <p:nvSpPr>
            <p:cNvPr id="106" name="Rectangle 105"/>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1" name="Group 194"/>
          <p:cNvGrpSpPr/>
          <p:nvPr/>
        </p:nvGrpSpPr>
        <p:grpSpPr>
          <a:xfrm>
            <a:off x="2630742" y="4406813"/>
            <a:ext cx="1666572" cy="1310154"/>
            <a:chOff x="2511711" y="3366877"/>
            <a:chExt cx="2081977" cy="1636719"/>
          </a:xfrm>
        </p:grpSpPr>
        <p:pic>
          <p:nvPicPr>
            <p:cNvPr id="158" name="Picture 4" descr="\\.PSF\Parallels Share\Virtualization Slides\Server-Physical-3U.png"/>
            <p:cNvPicPr>
              <a:picLocks noChangeAspect="1" noChangeArrowheads="1"/>
            </p:cNvPicPr>
            <p:nvPr/>
          </p:nvPicPr>
          <p:blipFill>
            <a:blip r:embed="rId3"/>
            <a:srcRect/>
            <a:stretch>
              <a:fillRect/>
            </a:stretch>
          </p:blipFill>
          <p:spPr bwMode="auto">
            <a:xfrm>
              <a:off x="2511711" y="3366877"/>
              <a:ext cx="2081977" cy="1636719"/>
            </a:xfrm>
            <a:prstGeom prst="rect">
              <a:avLst/>
            </a:prstGeom>
            <a:noFill/>
          </p:spPr>
        </p:pic>
        <p:pic>
          <p:nvPicPr>
            <p:cNvPr id="145" name="Picture 144" descr="exc.png"/>
            <p:cNvPicPr>
              <a:picLocks noChangeAspect="1"/>
            </p:cNvPicPr>
            <p:nvPr/>
          </p:nvPicPr>
          <p:blipFill>
            <a:blip r:embed="rId4"/>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155" name="Picture 154" descr="Windows_Vista3.png"/>
            <p:cNvPicPr>
              <a:picLocks/>
            </p:cNvPicPr>
            <p:nvPr/>
          </p:nvPicPr>
          <p:blipFill>
            <a:blip r:embed="rId5" cstate="print"/>
            <a:srcRect r="76802" b="-2843"/>
            <a:stretch>
              <a:fillRect/>
            </a:stretch>
          </p:blipFill>
          <p:spPr>
            <a:xfrm>
              <a:off x="3146931" y="3722443"/>
              <a:ext cx="207344" cy="192297"/>
            </a:xfrm>
            <a:prstGeom prst="rect">
              <a:avLst/>
            </a:prstGeom>
            <a:scene3d>
              <a:camera prst="isometricOffAxis2Left"/>
              <a:lightRig rig="threePt" dir="t"/>
            </a:scene3d>
          </p:spPr>
        </p:pic>
      </p:grpSp>
      <p:grpSp>
        <p:nvGrpSpPr>
          <p:cNvPr id="12" name="Group 199"/>
          <p:cNvGrpSpPr/>
          <p:nvPr/>
        </p:nvGrpSpPr>
        <p:grpSpPr>
          <a:xfrm>
            <a:off x="1078777" y="4246108"/>
            <a:ext cx="1666572" cy="1310154"/>
            <a:chOff x="904806" y="3215697"/>
            <a:chExt cx="2081977" cy="1636719"/>
          </a:xfrm>
        </p:grpSpPr>
        <p:pic>
          <p:nvPicPr>
            <p:cNvPr id="162" name="Picture 4" descr="\\.PSF\Parallels Share\Virtualization Slides\Server-Physical-3U.png"/>
            <p:cNvPicPr>
              <a:picLocks noChangeAspect="1" noChangeArrowheads="1"/>
            </p:cNvPicPr>
            <p:nvPr/>
          </p:nvPicPr>
          <p:blipFill>
            <a:blip r:embed="rId3"/>
            <a:srcRect/>
            <a:stretch>
              <a:fillRect/>
            </a:stretch>
          </p:blipFill>
          <p:spPr bwMode="auto">
            <a:xfrm>
              <a:off x="904806" y="3215697"/>
              <a:ext cx="2081977" cy="1636719"/>
            </a:xfrm>
            <a:prstGeom prst="rect">
              <a:avLst/>
            </a:prstGeom>
            <a:noFill/>
          </p:spPr>
        </p:pic>
        <p:pic>
          <p:nvPicPr>
            <p:cNvPr id="142" name="Picture 141" descr="SQL.png"/>
            <p:cNvPicPr>
              <a:picLocks noChangeAspect="1"/>
            </p:cNvPicPr>
            <p:nvPr/>
          </p:nvPicPr>
          <p:blipFill>
            <a:blip r:embed="rId14"/>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167" name="Picture 166" descr="Windows_Vista3.png"/>
            <p:cNvPicPr>
              <a:picLocks/>
            </p:cNvPicPr>
            <p:nvPr/>
          </p:nvPicPr>
          <p:blipFill>
            <a:blip r:embed="rId5"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13" name="Group 193"/>
          <p:cNvGrpSpPr/>
          <p:nvPr/>
        </p:nvGrpSpPr>
        <p:grpSpPr>
          <a:xfrm>
            <a:off x="1663459" y="5044302"/>
            <a:ext cx="1666572" cy="1310154"/>
            <a:chOff x="1518063" y="4099616"/>
            <a:chExt cx="2081977" cy="1636719"/>
          </a:xfrm>
        </p:grpSpPr>
        <p:pic>
          <p:nvPicPr>
            <p:cNvPr id="163" name="Picture 4" descr="\\.PSF\Parallels Share\Virtualization Slides\Server-Physical-3U.png"/>
            <p:cNvPicPr>
              <a:picLocks noChangeAspect="1" noChangeArrowheads="1"/>
            </p:cNvPicPr>
            <p:nvPr/>
          </p:nvPicPr>
          <p:blipFill>
            <a:blip r:embed="rId3"/>
            <a:srcRect/>
            <a:stretch>
              <a:fillRect/>
            </a:stretch>
          </p:blipFill>
          <p:spPr bwMode="auto">
            <a:xfrm>
              <a:off x="1518063" y="4099616"/>
              <a:ext cx="2081977" cy="1636719"/>
            </a:xfrm>
            <a:prstGeom prst="rect">
              <a:avLst/>
            </a:prstGeom>
            <a:noFill/>
          </p:spPr>
        </p:pic>
        <p:pic>
          <p:nvPicPr>
            <p:cNvPr id="141" name="Picture 140" descr="IIS.png"/>
            <p:cNvPicPr>
              <a:picLocks noChangeAspect="1"/>
            </p:cNvPicPr>
            <p:nvPr/>
          </p:nvPicPr>
          <p:blipFill>
            <a:blip r:embed="rId15"/>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168" name="Picture 167" descr="Windows_Vista3.png"/>
            <p:cNvPicPr>
              <a:picLocks/>
            </p:cNvPicPr>
            <p:nvPr/>
          </p:nvPicPr>
          <p:blipFill>
            <a:blip r:embed="rId5"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14" name="Group 195"/>
          <p:cNvGrpSpPr/>
          <p:nvPr/>
        </p:nvGrpSpPr>
        <p:grpSpPr>
          <a:xfrm>
            <a:off x="2099247" y="3532876"/>
            <a:ext cx="1666572" cy="1310154"/>
            <a:chOff x="1925276" y="2502465"/>
            <a:chExt cx="2081977" cy="1636719"/>
          </a:xfrm>
        </p:grpSpPr>
        <p:pic>
          <p:nvPicPr>
            <p:cNvPr id="159" name="Picture 4" descr="\\.PSF\Parallels Share\Virtualization Slides\Server-Physical-3U.png"/>
            <p:cNvPicPr>
              <a:picLocks noChangeAspect="1" noChangeArrowheads="1"/>
            </p:cNvPicPr>
            <p:nvPr/>
          </p:nvPicPr>
          <p:blipFill>
            <a:blip r:embed="rId3"/>
            <a:srcRect/>
            <a:stretch>
              <a:fillRect/>
            </a:stretch>
          </p:blipFill>
          <p:spPr bwMode="auto">
            <a:xfrm>
              <a:off x="1925276" y="2502465"/>
              <a:ext cx="2081977" cy="1636719"/>
            </a:xfrm>
            <a:prstGeom prst="rect">
              <a:avLst/>
            </a:prstGeom>
            <a:noFill/>
          </p:spPr>
        </p:pic>
        <p:pic>
          <p:nvPicPr>
            <p:cNvPr id="146" name="Picture 145" descr="IIS.png"/>
            <p:cNvPicPr>
              <a:picLocks noChangeAspect="1"/>
            </p:cNvPicPr>
            <p:nvPr/>
          </p:nvPicPr>
          <p:blipFill>
            <a:blip r:embed="rId16"/>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156" name="Picture 155" descr="Windows_Vista3.png"/>
            <p:cNvPicPr>
              <a:picLocks/>
            </p:cNvPicPr>
            <p:nvPr/>
          </p:nvPicPr>
          <p:blipFill>
            <a:blip r:embed="rId5"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188" name="TextBox 187"/>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15" name="Group 209"/>
          <p:cNvGrpSpPr/>
          <p:nvPr/>
        </p:nvGrpSpPr>
        <p:grpSpPr>
          <a:xfrm>
            <a:off x="3850339" y="5652618"/>
            <a:ext cx="2299717" cy="498193"/>
            <a:chOff x="4305912" y="3284526"/>
            <a:chExt cx="2299717" cy="498193"/>
          </a:xfrm>
          <a:effectLst>
            <a:outerShdw blurRad="50800" dist="38100" dir="2700000" algn="tl" rotWithShape="0">
              <a:prstClr val="black">
                <a:alpha val="40000"/>
              </a:prstClr>
            </a:outerShdw>
          </a:effectLst>
        </p:grpSpPr>
        <p:pic>
          <p:nvPicPr>
            <p:cNvPr id="211" name="Picture 210" descr="\\.PSF\Parallels Share\Virtualization PPT\Windows-Server-2008-Logo.png"/>
            <p:cNvPicPr>
              <a:picLocks noChangeAspect="1" noChangeArrowheads="1"/>
            </p:cNvPicPr>
            <p:nvPr/>
          </p:nvPicPr>
          <p:blipFill>
            <a:blip r:embed="rId13"/>
            <a:srcRect/>
            <a:stretch>
              <a:fillRect/>
            </a:stretch>
          </p:blipFill>
          <p:spPr bwMode="auto">
            <a:xfrm>
              <a:off x="4305912" y="3284526"/>
              <a:ext cx="2178761" cy="331004"/>
            </a:xfrm>
            <a:prstGeom prst="rect">
              <a:avLst/>
            </a:prstGeom>
            <a:noFill/>
            <a:ln w="9525">
              <a:noFill/>
              <a:miter lim="800000"/>
              <a:headEnd/>
              <a:tailEnd/>
            </a:ln>
          </p:spPr>
        </p:pic>
        <p:sp>
          <p:nvSpPr>
            <p:cNvPr id="212" name="Rectangle 211"/>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6" name="Group 198"/>
          <p:cNvGrpSpPr/>
          <p:nvPr/>
        </p:nvGrpSpPr>
        <p:grpSpPr>
          <a:xfrm>
            <a:off x="125661" y="4860052"/>
            <a:ext cx="1666572" cy="1310154"/>
            <a:chOff x="-29260" y="4010616"/>
            <a:chExt cx="2081977" cy="1636719"/>
          </a:xfrm>
        </p:grpSpPr>
        <p:pic>
          <p:nvPicPr>
            <p:cNvPr id="164" name="Picture 4" descr="\\.PSF\Parallels Share\Virtualization Slides\Server-Physical-3U.png"/>
            <p:cNvPicPr>
              <a:picLocks noChangeAspect="1" noChangeArrowheads="1"/>
            </p:cNvPicPr>
            <p:nvPr/>
          </p:nvPicPr>
          <p:blipFill>
            <a:blip r:embed="rId3"/>
            <a:srcRect/>
            <a:stretch>
              <a:fillRect/>
            </a:stretch>
          </p:blipFill>
          <p:spPr bwMode="auto">
            <a:xfrm>
              <a:off x="-29260" y="4010616"/>
              <a:ext cx="2081977" cy="1636719"/>
            </a:xfrm>
            <a:prstGeom prst="rect">
              <a:avLst/>
            </a:prstGeom>
            <a:noFill/>
          </p:spPr>
        </p:pic>
        <p:pic>
          <p:nvPicPr>
            <p:cNvPr id="147" name="Picture 146" descr="SQL.png"/>
            <p:cNvPicPr>
              <a:picLocks noChangeAspect="1"/>
            </p:cNvPicPr>
            <p:nvPr/>
          </p:nvPicPr>
          <p:blipFill>
            <a:blip r:embed="rId17"/>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165" name="Picture 3" descr="\\showsrus\images\LOGOS\GEN_LOGO\L\Linux penguin.png"/>
            <p:cNvPicPr>
              <a:picLocks noChangeAspect="1" noChangeArrowheads="1"/>
            </p:cNvPicPr>
            <p:nvPr/>
          </p:nvPicPr>
          <p:blipFill>
            <a:blip r:embed="rId11" cstate="print"/>
            <a:srcRect/>
            <a:stretch>
              <a:fillRect/>
            </a:stretch>
          </p:blipFill>
          <p:spPr bwMode="auto">
            <a:xfrm>
              <a:off x="588820" y="4328983"/>
              <a:ext cx="190809" cy="224154"/>
            </a:xfrm>
            <a:prstGeom prst="rect">
              <a:avLst/>
            </a:prstGeom>
            <a:noFill/>
            <a:scene3d>
              <a:camera prst="isometricOffAxis2Left"/>
              <a:lightRig rig="threePt" dir="t"/>
            </a:scene3d>
          </p:spPr>
        </p:pic>
      </p:grpSp>
      <p:sp>
        <p:nvSpPr>
          <p:cNvPr id="224" name="Text Box 19"/>
          <p:cNvSpPr txBox="1">
            <a:spLocks noChangeArrowheads="1"/>
          </p:cNvSpPr>
          <p:nvPr/>
        </p:nvSpPr>
        <p:spPr bwMode="auto">
          <a:xfrm>
            <a:off x="7592643" y="5166365"/>
            <a:ext cx="1306027" cy="469616"/>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ts val="1000"/>
              </a:lnSpc>
              <a:spcBef>
                <a:spcPct val="50000"/>
              </a:spcBef>
              <a:defRPr/>
            </a:pPr>
            <a:r>
              <a:rPr lang="en-US" sz="1400" b="1" dirty="0" smtClean="0">
                <a:latin typeface="Segoe Semibold" pitchFamily="34" charset="0"/>
              </a:rPr>
              <a:t>Hyper-V</a:t>
            </a:r>
          </a:p>
          <a:p>
            <a:pPr algn="ctr">
              <a:lnSpc>
                <a:spcPts val="1000"/>
              </a:lnSpc>
              <a:spcBef>
                <a:spcPct val="50000"/>
              </a:spcBef>
              <a:defRPr/>
            </a:pPr>
            <a:r>
              <a:rPr lang="en-US" sz="1400" b="1" dirty="0" smtClean="0">
                <a:latin typeface="Segoe Semibold" pitchFamily="34" charset="0"/>
              </a:rPr>
              <a:t>VMM</a:t>
            </a:r>
          </a:p>
        </p:txBody>
      </p:sp>
      <p:grpSp>
        <p:nvGrpSpPr>
          <p:cNvPr id="17" name="Group 240"/>
          <p:cNvGrpSpPr/>
          <p:nvPr/>
        </p:nvGrpSpPr>
        <p:grpSpPr>
          <a:xfrm>
            <a:off x="1667179" y="5040588"/>
            <a:ext cx="1666572" cy="1310154"/>
            <a:chOff x="1518063" y="4099616"/>
            <a:chExt cx="2081977" cy="1636719"/>
          </a:xfrm>
        </p:grpSpPr>
        <p:pic>
          <p:nvPicPr>
            <p:cNvPr id="242" name="Picture 4" descr="\\.PSF\Parallels Share\Virtualization Slides\Server-Physical-3U.png"/>
            <p:cNvPicPr>
              <a:picLocks noChangeAspect="1" noChangeArrowheads="1"/>
            </p:cNvPicPr>
            <p:nvPr/>
          </p:nvPicPr>
          <p:blipFill>
            <a:blip r:embed="rId3"/>
            <a:srcRect/>
            <a:stretch>
              <a:fillRect/>
            </a:stretch>
          </p:blipFill>
          <p:spPr bwMode="auto">
            <a:xfrm>
              <a:off x="1518063" y="4099616"/>
              <a:ext cx="2081977" cy="1636719"/>
            </a:xfrm>
            <a:prstGeom prst="rect">
              <a:avLst/>
            </a:prstGeom>
            <a:noFill/>
          </p:spPr>
        </p:pic>
        <p:pic>
          <p:nvPicPr>
            <p:cNvPr id="243" name="Picture 242" descr="IIS.png"/>
            <p:cNvPicPr>
              <a:picLocks noChangeAspect="1"/>
            </p:cNvPicPr>
            <p:nvPr/>
          </p:nvPicPr>
          <p:blipFill>
            <a:blip r:embed="rId15"/>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244" name="Picture 243" descr="Windows_Vista3.png"/>
            <p:cNvPicPr>
              <a:picLocks/>
            </p:cNvPicPr>
            <p:nvPr/>
          </p:nvPicPr>
          <p:blipFill>
            <a:blip r:embed="rId5"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18" name="Group 249"/>
          <p:cNvGrpSpPr/>
          <p:nvPr/>
        </p:nvGrpSpPr>
        <p:grpSpPr>
          <a:xfrm>
            <a:off x="129381" y="4856338"/>
            <a:ext cx="1666572" cy="1310154"/>
            <a:chOff x="-29260" y="4010616"/>
            <a:chExt cx="2081977" cy="1636719"/>
          </a:xfrm>
        </p:grpSpPr>
        <p:pic>
          <p:nvPicPr>
            <p:cNvPr id="251" name="Picture 4" descr="\\.PSF\Parallels Share\Virtualization Slides\Server-Physical-3U.png"/>
            <p:cNvPicPr>
              <a:picLocks noChangeAspect="1" noChangeArrowheads="1"/>
            </p:cNvPicPr>
            <p:nvPr/>
          </p:nvPicPr>
          <p:blipFill>
            <a:blip r:embed="rId3"/>
            <a:srcRect/>
            <a:stretch>
              <a:fillRect/>
            </a:stretch>
          </p:blipFill>
          <p:spPr bwMode="auto">
            <a:xfrm>
              <a:off x="-29260" y="4010616"/>
              <a:ext cx="2081977" cy="1636719"/>
            </a:xfrm>
            <a:prstGeom prst="rect">
              <a:avLst/>
            </a:prstGeom>
            <a:noFill/>
          </p:spPr>
        </p:pic>
        <p:pic>
          <p:nvPicPr>
            <p:cNvPr id="252" name="Picture 251" descr="SQL.png"/>
            <p:cNvPicPr>
              <a:picLocks noChangeAspect="1"/>
            </p:cNvPicPr>
            <p:nvPr/>
          </p:nvPicPr>
          <p:blipFill>
            <a:blip r:embed="rId17"/>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253" name="Picture 3" descr="\\showsrus\images\LOGOS\GEN_LOGO\L\Linux penguin.png"/>
            <p:cNvPicPr>
              <a:picLocks noChangeAspect="1" noChangeArrowheads="1"/>
            </p:cNvPicPr>
            <p:nvPr/>
          </p:nvPicPr>
          <p:blipFill>
            <a:blip r:embed="rId11" cstate="print"/>
            <a:srcRect/>
            <a:stretch>
              <a:fillRect/>
            </a:stretch>
          </p:blipFill>
          <p:spPr bwMode="auto">
            <a:xfrm>
              <a:off x="588820" y="4328983"/>
              <a:ext cx="190809" cy="224154"/>
            </a:xfrm>
            <a:prstGeom prst="rect">
              <a:avLst/>
            </a:prstGeom>
            <a:noFill/>
            <a:scene3d>
              <a:camera prst="isometricOffAxis2Left"/>
              <a:lightRig rig="threePt" dir="t"/>
            </a:scene3d>
          </p:spPr>
        </p:pic>
      </p:grpSp>
      <p:grpSp>
        <p:nvGrpSpPr>
          <p:cNvPr id="19" name="Group 244"/>
          <p:cNvGrpSpPr/>
          <p:nvPr/>
        </p:nvGrpSpPr>
        <p:grpSpPr>
          <a:xfrm>
            <a:off x="2102967" y="3529162"/>
            <a:ext cx="1666572" cy="1310154"/>
            <a:chOff x="1925276" y="2502465"/>
            <a:chExt cx="2081977" cy="1636719"/>
          </a:xfrm>
        </p:grpSpPr>
        <p:pic>
          <p:nvPicPr>
            <p:cNvPr id="246" name="Picture 4" descr="\\.PSF\Parallels Share\Virtualization Slides\Server-Physical-3U.png"/>
            <p:cNvPicPr>
              <a:picLocks noChangeAspect="1" noChangeArrowheads="1"/>
            </p:cNvPicPr>
            <p:nvPr/>
          </p:nvPicPr>
          <p:blipFill>
            <a:blip r:embed="rId3"/>
            <a:srcRect/>
            <a:stretch>
              <a:fillRect/>
            </a:stretch>
          </p:blipFill>
          <p:spPr bwMode="auto">
            <a:xfrm>
              <a:off x="1925276" y="2502465"/>
              <a:ext cx="2081977" cy="1636719"/>
            </a:xfrm>
            <a:prstGeom prst="rect">
              <a:avLst/>
            </a:prstGeom>
            <a:noFill/>
          </p:spPr>
        </p:pic>
        <p:pic>
          <p:nvPicPr>
            <p:cNvPr id="247" name="Picture 246" descr="IIS.png"/>
            <p:cNvPicPr>
              <a:picLocks noChangeAspect="1"/>
            </p:cNvPicPr>
            <p:nvPr/>
          </p:nvPicPr>
          <p:blipFill>
            <a:blip r:embed="rId16"/>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248" name="Picture 247" descr="Windows_Vista3.png"/>
            <p:cNvPicPr>
              <a:picLocks/>
            </p:cNvPicPr>
            <p:nvPr/>
          </p:nvPicPr>
          <p:blipFill>
            <a:blip r:embed="rId5"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249" name="TextBox 248"/>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20" name="Group 236"/>
          <p:cNvGrpSpPr/>
          <p:nvPr/>
        </p:nvGrpSpPr>
        <p:grpSpPr>
          <a:xfrm>
            <a:off x="1082497" y="4242394"/>
            <a:ext cx="1666572" cy="1310154"/>
            <a:chOff x="904806" y="3215697"/>
            <a:chExt cx="2081977" cy="1636719"/>
          </a:xfrm>
        </p:grpSpPr>
        <p:pic>
          <p:nvPicPr>
            <p:cNvPr id="238" name="Picture 4" descr="\\.PSF\Parallels Share\Virtualization Slides\Server-Physical-3U.png"/>
            <p:cNvPicPr>
              <a:picLocks noChangeAspect="1" noChangeArrowheads="1"/>
            </p:cNvPicPr>
            <p:nvPr/>
          </p:nvPicPr>
          <p:blipFill>
            <a:blip r:embed="rId3"/>
            <a:srcRect/>
            <a:stretch>
              <a:fillRect/>
            </a:stretch>
          </p:blipFill>
          <p:spPr bwMode="auto">
            <a:xfrm>
              <a:off x="904806" y="3215697"/>
              <a:ext cx="2081977" cy="1636719"/>
            </a:xfrm>
            <a:prstGeom prst="rect">
              <a:avLst/>
            </a:prstGeom>
            <a:noFill/>
          </p:spPr>
        </p:pic>
        <p:pic>
          <p:nvPicPr>
            <p:cNvPr id="239" name="Picture 238" descr="SQL.png"/>
            <p:cNvPicPr>
              <a:picLocks noChangeAspect="1"/>
            </p:cNvPicPr>
            <p:nvPr/>
          </p:nvPicPr>
          <p:blipFill>
            <a:blip r:embed="rId14"/>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240" name="Picture 239" descr="Windows_Vista3.png"/>
            <p:cNvPicPr>
              <a:picLocks/>
            </p:cNvPicPr>
            <p:nvPr/>
          </p:nvPicPr>
          <p:blipFill>
            <a:blip r:embed="rId5"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21" name="Group 228"/>
          <p:cNvGrpSpPr/>
          <p:nvPr/>
        </p:nvGrpSpPr>
        <p:grpSpPr>
          <a:xfrm>
            <a:off x="-77344" y="3844324"/>
            <a:ext cx="1666572" cy="1310154"/>
            <a:chOff x="-169310" y="2741427"/>
            <a:chExt cx="2081977" cy="1636719"/>
          </a:xfrm>
        </p:grpSpPr>
        <p:pic>
          <p:nvPicPr>
            <p:cNvPr id="230" name="Picture 4" descr="\\.PSF\Parallels Share\Virtualization Slides\Server-Physical-3U.png"/>
            <p:cNvPicPr>
              <a:picLocks noChangeAspect="1" noChangeArrowheads="1"/>
            </p:cNvPicPr>
            <p:nvPr/>
          </p:nvPicPr>
          <p:blipFill>
            <a:blip r:embed="rId3"/>
            <a:srcRect/>
            <a:stretch>
              <a:fillRect/>
            </a:stretch>
          </p:blipFill>
          <p:spPr bwMode="auto">
            <a:xfrm>
              <a:off x="-169310" y="2741427"/>
              <a:ext cx="2081977" cy="1636719"/>
            </a:xfrm>
            <a:prstGeom prst="rect">
              <a:avLst/>
            </a:prstGeom>
            <a:noFill/>
          </p:spPr>
        </p:pic>
        <p:pic>
          <p:nvPicPr>
            <p:cNvPr id="232" name="Picture 231" descr="IIS.png"/>
            <p:cNvPicPr>
              <a:picLocks noChangeAspect="1"/>
            </p:cNvPicPr>
            <p:nvPr/>
          </p:nvPicPr>
          <p:blipFill>
            <a:blip r:embed="rId12"/>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22" name="Group 224"/>
          <p:cNvGrpSpPr/>
          <p:nvPr/>
        </p:nvGrpSpPr>
        <p:grpSpPr>
          <a:xfrm>
            <a:off x="816864" y="3221694"/>
            <a:ext cx="1666572" cy="1310154"/>
            <a:chOff x="848723" y="2033072"/>
            <a:chExt cx="2081977" cy="1636719"/>
          </a:xfrm>
        </p:grpSpPr>
        <p:pic>
          <p:nvPicPr>
            <p:cNvPr id="226" name="Picture 4" descr="\\.PSF\Parallels Share\Virtualization Slides\Server-Physical-3U.png"/>
            <p:cNvPicPr>
              <a:picLocks noChangeAspect="1" noChangeArrowheads="1"/>
            </p:cNvPicPr>
            <p:nvPr/>
          </p:nvPicPr>
          <p:blipFill>
            <a:blip r:embed="rId3"/>
            <a:srcRect/>
            <a:stretch>
              <a:fillRect/>
            </a:stretch>
          </p:blipFill>
          <p:spPr bwMode="auto">
            <a:xfrm>
              <a:off x="848723" y="2033072"/>
              <a:ext cx="2081977" cy="1636719"/>
            </a:xfrm>
            <a:prstGeom prst="rect">
              <a:avLst/>
            </a:prstGeom>
            <a:noFill/>
          </p:spPr>
        </p:pic>
        <p:pic>
          <p:nvPicPr>
            <p:cNvPr id="227" name="Picture 226" descr="exc.png"/>
            <p:cNvPicPr>
              <a:picLocks noChangeAspect="1"/>
            </p:cNvPicPr>
            <p:nvPr/>
          </p:nvPicPr>
          <p:blipFill>
            <a:blip r:embed="rId10"/>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228" name="Picture 227" descr="Windows_Vista3.png"/>
            <p:cNvPicPr>
              <a:picLocks/>
            </p:cNvPicPr>
            <p:nvPr/>
          </p:nvPicPr>
          <p:blipFill>
            <a:blip r:embed="rId5" cstate="print"/>
            <a:srcRect r="76802" b="-2843"/>
            <a:stretch>
              <a:fillRect/>
            </a:stretch>
          </p:blipFill>
          <p:spPr>
            <a:xfrm>
              <a:off x="1487520" y="2390052"/>
              <a:ext cx="207344" cy="192297"/>
            </a:xfrm>
            <a:prstGeom prst="rect">
              <a:avLst/>
            </a:prstGeom>
            <a:scene3d>
              <a:camera prst="isometricOffAxis2Left"/>
              <a:lightRig rig="threePt" dir="t"/>
            </a:scene3d>
          </p:spPr>
        </p:pic>
      </p:grpSp>
      <p:sp>
        <p:nvSpPr>
          <p:cNvPr id="256" name="Rectangle 5"/>
          <p:cNvSpPr>
            <a:spLocks noChangeArrowheads="1"/>
          </p:cNvSpPr>
          <p:nvPr/>
        </p:nvSpPr>
        <p:spPr bwMode="auto">
          <a:xfrm>
            <a:off x="354105" y="1677477"/>
            <a:ext cx="2793132" cy="1328569"/>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Challenge</a:t>
            </a:r>
          </a:p>
          <a:p>
            <a:pPr marL="171450" lvl="1" indent="-171450" defTabSz="914363">
              <a:lnSpc>
                <a:spcPct val="90000"/>
              </a:lnSpc>
              <a:spcBef>
                <a:spcPts val="200"/>
              </a:spcBef>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Real Estate Costs</a:t>
            </a:r>
          </a:p>
          <a:p>
            <a:pPr marL="171450" lvl="1" indent="-171450" defTabSz="914363">
              <a:lnSpc>
                <a:spcPct val="90000"/>
              </a:lnSpc>
              <a:spcBef>
                <a:spcPts val="200"/>
              </a:spcBef>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Management overhead</a:t>
            </a:r>
          </a:p>
          <a:p>
            <a:pPr marL="171450" lvl="1" indent="-171450" defTabSz="914363">
              <a:lnSpc>
                <a:spcPct val="90000"/>
              </a:lnSpc>
              <a:spcBef>
                <a:spcPts val="200"/>
              </a:spcBef>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Lower server Utilization </a:t>
            </a:r>
          </a:p>
          <a:p>
            <a:pPr marL="171450" lvl="1" indent="-171450" defTabSz="914363">
              <a:lnSpc>
                <a:spcPct val="90000"/>
              </a:lnSpc>
              <a:spcBef>
                <a:spcPts val="200"/>
              </a:spcBef>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Power and Cooling Costs</a:t>
            </a:r>
          </a:p>
          <a:p>
            <a:pPr marL="171450" lvl="1" indent="-171450" defTabSz="914363">
              <a:lnSpc>
                <a:spcPct val="90000"/>
              </a:lnSpc>
              <a:spcBef>
                <a:spcPts val="200"/>
              </a:spcBef>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Impact on Environment</a:t>
            </a:r>
          </a:p>
        </p:txBody>
      </p:sp>
      <p:sp>
        <p:nvSpPr>
          <p:cNvPr id="259" name="Rectangle 5"/>
          <p:cNvSpPr>
            <a:spLocks noChangeArrowheads="1"/>
          </p:cNvSpPr>
          <p:nvPr/>
        </p:nvSpPr>
        <p:spPr bwMode="auto">
          <a:xfrm>
            <a:off x="3186944" y="1677477"/>
            <a:ext cx="2358929" cy="727379"/>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Solution</a:t>
            </a:r>
            <a:endParaRPr lang="en-US" sz="1400" b="1" dirty="0">
              <a:solidFill>
                <a:schemeClr val="bg1"/>
              </a:solidFill>
            </a:endParaRPr>
          </a:p>
          <a:p>
            <a:pPr marL="171450" lvl="1" indent="-171450" defTabSz="914363">
              <a:lnSpc>
                <a:spcPct val="90000"/>
              </a:lnSpc>
              <a:spcBef>
                <a:spcPts val="200"/>
              </a:spcBef>
              <a:spcAft>
                <a:spcPts val="300"/>
              </a:spcAft>
              <a:buClr>
                <a:schemeClr val="tx2"/>
              </a:buClr>
              <a:buSzPct val="80000"/>
              <a:buBlip>
                <a:blip r:embed="rId18"/>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Consolidated and Green Datacenter with Management</a:t>
            </a:r>
          </a:p>
        </p:txBody>
      </p:sp>
      <p:pic>
        <p:nvPicPr>
          <p:cNvPr id="95" name="Picture 7" descr="E:\DVD_ART34\Logos\System Center Operations Manager 2007 - (Brand)\System Center Operations Manager 2007 logo rev.png"/>
          <p:cNvPicPr>
            <a:picLocks noChangeAspect="1" noChangeArrowheads="1"/>
          </p:cNvPicPr>
          <p:nvPr/>
        </p:nvPicPr>
        <p:blipFill>
          <a:blip r:embed="rId19"/>
          <a:stretch>
            <a:fillRect/>
          </a:stretch>
        </p:blipFill>
        <p:spPr bwMode="auto">
          <a:xfrm>
            <a:off x="2427593" y="6259072"/>
            <a:ext cx="1650058" cy="423092"/>
          </a:xfrm>
          <a:prstGeom prst="rect">
            <a:avLst/>
          </a:prstGeom>
          <a:noFill/>
          <a:effectLst>
            <a:outerShdw blurRad="50800" dist="38100" dir="2700000" algn="tl" rotWithShape="0">
              <a:prstClr val="black">
                <a:alpha val="40000"/>
              </a:prstClr>
            </a:outerShdw>
          </a:effectLst>
        </p:spPr>
      </p:pic>
      <p:pic>
        <p:nvPicPr>
          <p:cNvPr id="1027" name="Picture 3" descr="\\eventsql\dvd\Online_ART\DVD_ART34\Logos\System Center Configuration Manager 2007\System Center Configuration Manager 2007 logo rev.png"/>
          <p:cNvPicPr>
            <a:picLocks noChangeAspect="1" noChangeArrowheads="1"/>
          </p:cNvPicPr>
          <p:nvPr/>
        </p:nvPicPr>
        <p:blipFill>
          <a:blip r:embed="rId20"/>
          <a:stretch>
            <a:fillRect/>
          </a:stretch>
        </p:blipFill>
        <p:spPr bwMode="auto">
          <a:xfrm>
            <a:off x="6540786" y="6241271"/>
            <a:ext cx="2027481" cy="915015"/>
          </a:xfrm>
          <a:prstGeom prst="rect">
            <a:avLst/>
          </a:prstGeom>
          <a:noFill/>
          <a:effectLst>
            <a:outerShdw blurRad="50800" dist="38100" dir="2700000" algn="tl" rotWithShape="0">
              <a:prstClr val="black">
                <a:alpha val="40000"/>
              </a:prstClr>
            </a:outerShdw>
          </a:effectLst>
        </p:spPr>
      </p:pic>
      <p:pic>
        <p:nvPicPr>
          <p:cNvPr id="107" name="Picture 106" descr="Windows_Vista3.png"/>
          <p:cNvPicPr>
            <a:picLocks/>
          </p:cNvPicPr>
          <p:nvPr/>
        </p:nvPicPr>
        <p:blipFill>
          <a:blip r:embed="rId5" cstate="print"/>
          <a:srcRect r="76802" b="-2843"/>
          <a:stretch>
            <a:fillRect/>
          </a:stretch>
        </p:blipFill>
        <p:spPr>
          <a:xfrm>
            <a:off x="254374" y="4287125"/>
            <a:ext cx="165974" cy="153929"/>
          </a:xfrm>
          <a:prstGeom prst="rect">
            <a:avLst/>
          </a:prstGeom>
          <a:scene3d>
            <a:camera prst="isometricOffAxis2Left"/>
            <a:lightRig rig="threePt" dir="t"/>
          </a:scene3d>
        </p:spPr>
      </p:pic>
      <p:pic>
        <p:nvPicPr>
          <p:cNvPr id="99" name="Rectangle 165961"/>
          <p:cNvPicPr>
            <a:picLocks noChangeAspect="1" noChangeArrowheads="1"/>
          </p:cNvPicPr>
          <p:nvPr/>
        </p:nvPicPr>
        <p:blipFill>
          <a:blip r:embed="rId21">
            <a:lum bright="100000"/>
          </a:blip>
          <a:stretch>
            <a:fillRect/>
          </a:stretch>
        </p:blipFill>
        <p:spPr bwMode="auto">
          <a:xfrm>
            <a:off x="4412775" y="6218343"/>
            <a:ext cx="1841269" cy="448478"/>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100" name="Rectangle 165961"/>
          <p:cNvPicPr>
            <a:picLocks noChangeAspect="1" noChangeArrowheads="1"/>
          </p:cNvPicPr>
          <p:nvPr/>
        </p:nvPicPr>
        <p:blipFill>
          <a:blip r:embed="rId21">
            <a:lum bright="100000"/>
          </a:blip>
          <a:stretch>
            <a:fillRect/>
          </a:stretch>
        </p:blipFill>
        <p:spPr bwMode="auto">
          <a:xfrm>
            <a:off x="4407132" y="6218344"/>
            <a:ext cx="1841269" cy="448478"/>
          </a:xfrm>
          <a:prstGeom prst="rect">
            <a:avLst/>
          </a:prstGeom>
          <a:noFill/>
          <a:ln w="9525">
            <a:noFill/>
            <a:miter lim="800000"/>
            <a:headEnd/>
            <a:tailEnd/>
          </a:ln>
          <a:effectLst>
            <a:outerShdw blurRad="152400" dist="317500" dir="5400000" sx="90000" sy="-19000" rotWithShape="0">
              <a:prstClr val="black">
                <a:alpha val="15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2.22222E-6 L 0.30399 2.22222E-6 " pathEditMode="relative" rAng="0" ptsTypes="AA">
                                      <p:cBhvr>
                                        <p:cTn id="6" dur="1000" fill="hold"/>
                                        <p:tgtEl>
                                          <p:spTgt spid="260"/>
                                        </p:tgtEl>
                                        <p:attrNameLst>
                                          <p:attrName>ppt_x</p:attrName>
                                          <p:attrName>ppt_y</p:attrName>
                                        </p:attrNameLst>
                                      </p:cBhvr>
                                      <p:rCtr x="152"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dissolve">
                                      <p:cBhvr>
                                        <p:cTn id="21" dur="500"/>
                                        <p:tgtEl>
                                          <p:spTgt spid="99"/>
                                        </p:tgtEl>
                                      </p:cBhvr>
                                    </p:animEffect>
                                  </p:childTnLst>
                                </p:cTn>
                              </p:par>
                              <p:par>
                                <p:cTn id="22" presetID="9"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dissolve">
                                      <p:cBhvr>
                                        <p:cTn id="24" dur="500"/>
                                        <p:tgtEl>
                                          <p:spTgt spid="95"/>
                                        </p:tgtEl>
                                      </p:cBhvr>
                                    </p:animEffect>
                                  </p:childTnLst>
                                </p:cTn>
                              </p:par>
                              <p:par>
                                <p:cTn id="25" presetID="9"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dissolv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fade">
                                      <p:cBhvr>
                                        <p:cTn id="36" dur="500"/>
                                        <p:tgtEl>
                                          <p:spTgt spid="175"/>
                                        </p:tgtEl>
                                      </p:cBhvr>
                                    </p:animEffect>
                                  </p:childTnLst>
                                </p:cTn>
                              </p:par>
                            </p:childTnLst>
                          </p:cTn>
                        </p:par>
                        <p:par>
                          <p:cTn id="37" fill="hold">
                            <p:stCondLst>
                              <p:cond delay="1000"/>
                            </p:stCondLst>
                            <p:childTnLst>
                              <p:par>
                                <p:cTn id="38" presetID="49" presetClass="path" presetSubtype="0" accel="50000" decel="50000" fill="hold" nodeType="afterEffect">
                                  <p:stCondLst>
                                    <p:cond delay="0"/>
                                  </p:stCondLst>
                                  <p:childTnLst>
                                    <p:animMotion origin="layout" path="M -1.38889E-6 1.02985E-6 L 0.3066 -0.12867 " pathEditMode="relative" rAng="0" ptsTypes="AA">
                                      <p:cBhvr>
                                        <p:cTn id="39" dur="1000" fill="hold"/>
                                        <p:tgtEl>
                                          <p:spTgt spid="10"/>
                                        </p:tgtEl>
                                        <p:attrNameLst>
                                          <p:attrName>ppt_x</p:attrName>
                                          <p:attrName>ppt_y</p:attrName>
                                        </p:attrNameLst>
                                      </p:cBhvr>
                                      <p:rCtr x="153" y="-64"/>
                                    </p:animMotion>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56" presetClass="path" presetSubtype="0" accel="50000" decel="50000" fill="hold" nodeType="withEffect">
                                  <p:stCondLst>
                                    <p:cond delay="0"/>
                                  </p:stCondLst>
                                  <p:childTnLst>
                                    <p:animMotion origin="layout" path="M 1.11111E-6 -2.88622E-6 L 0.30677 -0.15379 " pathEditMode="relative" rAng="0" ptsTypes="AA">
                                      <p:cBhvr>
                                        <p:cTn id="45" dur="2000" fill="hold"/>
                                        <p:tgtEl>
                                          <p:spTgt spid="100"/>
                                        </p:tgtEl>
                                        <p:attrNameLst>
                                          <p:attrName>ppt_x</p:attrName>
                                          <p:attrName>ppt_y</p:attrName>
                                        </p:attrNameLst>
                                      </p:cBhvr>
                                      <p:rCtr x="153" y="-77"/>
                                    </p:animMotion>
                                  </p:childTnLst>
                                </p:cTn>
                              </p:par>
                            </p:childTnLst>
                          </p:cTn>
                        </p:par>
                        <p:par>
                          <p:cTn id="46" fill="hold">
                            <p:stCondLst>
                              <p:cond delay="4000"/>
                            </p:stCondLst>
                            <p:childTnLst>
                              <p:par>
                                <p:cTn id="47" presetID="1" presetClass="exit" presetSubtype="0" fill="hold" nodeType="afterEffect">
                                  <p:stCondLst>
                                    <p:cond delay="0"/>
                                  </p:stCondLst>
                                  <p:childTnLst>
                                    <p:set>
                                      <p:cBhvr>
                                        <p:cTn id="48" dur="1" fill="hold">
                                          <p:stCondLst>
                                            <p:cond delay="0"/>
                                          </p:stCondLst>
                                        </p:cTn>
                                        <p:tgtEl>
                                          <p:spTgt spid="100"/>
                                        </p:tgtEl>
                                        <p:attrNameLst>
                                          <p:attrName>style.visibility</p:attrName>
                                        </p:attrNameLst>
                                      </p:cBhvr>
                                      <p:to>
                                        <p:strVal val="hidden"/>
                                      </p:to>
                                    </p:set>
                                  </p:childTnLst>
                                </p:cTn>
                              </p:par>
                              <p:par>
                                <p:cTn id="49" presetID="26" presetClass="emph" presetSubtype="0" fill="hold" nodeType="withEffect">
                                  <p:stCondLst>
                                    <p:cond delay="0"/>
                                  </p:stCondLst>
                                  <p:childTnLst>
                                    <p:animEffect transition="out" filter="fade">
                                      <p:cBhvr>
                                        <p:cTn id="50" dur="500" tmFilter="0, 0; .2, .5; .8, .5; 1, 0"/>
                                        <p:tgtEl>
                                          <p:spTgt spid="175"/>
                                        </p:tgtEl>
                                      </p:cBhvr>
                                    </p:animEffect>
                                    <p:animScale>
                                      <p:cBhvr>
                                        <p:cTn id="51" dur="250" autoRev="1" fill="hold"/>
                                        <p:tgtEl>
                                          <p:spTgt spid="175"/>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175"/>
                                        </p:tgtEl>
                                      </p:cBhvr>
                                    </p:animEffect>
                                    <p:animScale>
                                      <p:cBhvr>
                                        <p:cTn id="54" dur="250" autoRev="1" fill="hold"/>
                                        <p:tgtEl>
                                          <p:spTgt spid="175"/>
                                        </p:tgtEl>
                                      </p:cBhvr>
                                      <p:by x="105000" y="105000"/>
                                    </p:animScale>
                                  </p:childTnLst>
                                </p:cTn>
                              </p:par>
                              <p:par>
                                <p:cTn id="55" presetID="10" presetClass="entr" presetSubtype="0" fill="hold" nodeType="with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fade">
                                      <p:cBhvr>
                                        <p:cTn id="57" dur="500"/>
                                        <p:tgtEl>
                                          <p:spTgt spid="2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0"/>
                                        </p:tgtEl>
                                        <p:attrNameLst>
                                          <p:attrName>style.visibility</p:attrName>
                                        </p:attrNameLst>
                                      </p:cBhvr>
                                      <p:to>
                                        <p:strVal val="visible"/>
                                      </p:to>
                                    </p:set>
                                    <p:animEffect transition="in" filter="wipe(left)">
                                      <p:cBhvr>
                                        <p:cTn id="62" dur="500"/>
                                        <p:tgtEl>
                                          <p:spTgt spid="170"/>
                                        </p:tgtEl>
                                      </p:cBhvr>
                                    </p:animEffect>
                                  </p:childTnLst>
                                </p:cTn>
                              </p:par>
                            </p:childTnLst>
                          </p:cTn>
                        </p:par>
                        <p:par>
                          <p:cTn id="63" fill="hold">
                            <p:stCondLst>
                              <p:cond delay="500"/>
                            </p:stCondLst>
                            <p:childTnLst>
                              <p:par>
                                <p:cTn id="64" presetID="63" presetClass="path" presetSubtype="0" accel="50000" decel="50000" fill="hold" nodeType="afterEffect">
                                  <p:stCondLst>
                                    <p:cond delay="0"/>
                                  </p:stCondLst>
                                  <p:childTnLst>
                                    <p:animMotion origin="layout" path="M -1.11111E-6 -5.60056E-7 L 0.75104 -0.07244 " pathEditMode="relative" rAng="0" ptsTypes="AA">
                                      <p:cBhvr>
                                        <p:cTn id="65" dur="500" fill="hold"/>
                                        <p:tgtEl>
                                          <p:spTgt spid="16"/>
                                        </p:tgtEl>
                                        <p:attrNameLst>
                                          <p:attrName>ppt_x</p:attrName>
                                          <p:attrName>ppt_y</p:attrName>
                                        </p:attrNameLst>
                                      </p:cBhvr>
                                      <p:rCtr x="376" y="-36"/>
                                    </p:animMotion>
                                  </p:childTnLst>
                                </p:cTn>
                              </p:par>
                              <p:par>
                                <p:cTn id="66" presetID="9" presetClass="emph" presetSubtype="0" nodeType="withEffect">
                                  <p:stCondLst>
                                    <p:cond delay="0"/>
                                  </p:stCondLst>
                                  <p:childTnLst>
                                    <p:set>
                                      <p:cBhvr rctx="PPT">
                                        <p:cTn id="67" dur="indefinite"/>
                                        <p:tgtEl>
                                          <p:spTgt spid="18"/>
                                        </p:tgtEl>
                                        <p:attrNameLst>
                                          <p:attrName>style.opacity</p:attrName>
                                        </p:attrNameLst>
                                      </p:cBhvr>
                                      <p:to>
                                        <p:strVal val="0.25"/>
                                      </p:to>
                                    </p:set>
                                    <p:animEffect filter="image" prLst="opacity: 0.25">
                                      <p:cBhvr rctx="IE">
                                        <p:cTn id="68" dur="indefinite"/>
                                        <p:tgtEl>
                                          <p:spTgt spid="18"/>
                                        </p:tgtEl>
                                      </p:cBhvr>
                                    </p:animEffec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par>
                                <p:cTn id="73" presetID="63" presetClass="path" presetSubtype="0" accel="50000" decel="50000" fill="hold" nodeType="withEffect">
                                  <p:stCondLst>
                                    <p:cond delay="0"/>
                                  </p:stCondLst>
                                  <p:childTnLst>
                                    <p:animMotion origin="layout" path="M -2.77778E-7 3.80236E-6 L 0.58333 -0.09813 " pathEditMode="relative" rAng="0" ptsTypes="AA">
                                      <p:cBhvr>
                                        <p:cTn id="74" dur="500" fill="hold"/>
                                        <p:tgtEl>
                                          <p:spTgt spid="13"/>
                                        </p:tgtEl>
                                        <p:attrNameLst>
                                          <p:attrName>ppt_x</p:attrName>
                                          <p:attrName>ppt_y</p:attrName>
                                        </p:attrNameLst>
                                      </p:cBhvr>
                                      <p:rCtr x="292" y="-49"/>
                                    </p:animMotion>
                                  </p:childTnLst>
                                </p:cTn>
                              </p:par>
                              <p:par>
                                <p:cTn id="75" presetID="9" presetClass="emph" presetSubtype="0" nodeType="withEffect">
                                  <p:stCondLst>
                                    <p:cond delay="0"/>
                                  </p:stCondLst>
                                  <p:childTnLst>
                                    <p:set>
                                      <p:cBhvr rctx="PPT">
                                        <p:cTn id="76" dur="indefinite"/>
                                        <p:tgtEl>
                                          <p:spTgt spid="17"/>
                                        </p:tgtEl>
                                        <p:attrNameLst>
                                          <p:attrName>style.opacity</p:attrName>
                                        </p:attrNameLst>
                                      </p:cBhvr>
                                      <p:to>
                                        <p:strVal val="0.25"/>
                                      </p:to>
                                    </p:set>
                                    <p:animEffect filter="image" prLst="opacity: 0.25">
                                      <p:cBhvr rctx="IE">
                                        <p:cTn id="77" dur="indefinite"/>
                                        <p:tgtEl>
                                          <p:spTgt spid="17"/>
                                        </p:tgtEl>
                                      </p:cBhvr>
                                    </p:animEffect>
                                  </p:childTnLst>
                                </p:cTn>
                              </p:par>
                            </p:childTnLst>
                          </p:cTn>
                        </p:par>
                        <p:par>
                          <p:cTn id="78" fill="hold">
                            <p:stCondLst>
                              <p:cond delay="1500"/>
                            </p:stCondLst>
                            <p:childTnLst>
                              <p:par>
                                <p:cTn id="79" presetID="10" presetClass="exit" presetSubtype="0" fill="hold" nodeType="after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63" presetClass="path" presetSubtype="0" accel="50000" decel="50000" fill="hold" nodeType="withEffect">
                                  <p:stCondLst>
                                    <p:cond delay="0"/>
                                  </p:stCondLst>
                                  <p:childTnLst>
                                    <p:animMotion origin="layout" path="M 4.16667E-6 -2.82277E-6 L 0.47604 -0.00416 " pathEditMode="relative" rAng="0" ptsTypes="AA">
                                      <p:cBhvr>
                                        <p:cTn id="83" dur="500" fill="hold"/>
                                        <p:tgtEl>
                                          <p:spTgt spid="11"/>
                                        </p:tgtEl>
                                        <p:attrNameLst>
                                          <p:attrName>ppt_x</p:attrName>
                                          <p:attrName>ppt_y</p:attrName>
                                        </p:attrNameLst>
                                      </p:cBhvr>
                                      <p:rCtr x="238" y="-2"/>
                                    </p:animMotion>
                                  </p:childTnLst>
                                </p:cTn>
                              </p:par>
                              <p:par>
                                <p:cTn id="84" presetID="9" presetClass="emph" presetSubtype="0" nodeType="withEffect">
                                  <p:stCondLst>
                                    <p:cond delay="0"/>
                                  </p:stCondLst>
                                  <p:childTnLst>
                                    <p:set>
                                      <p:cBhvr rctx="PPT">
                                        <p:cTn id="85" dur="indefinite"/>
                                        <p:tgtEl>
                                          <p:spTgt spid="3"/>
                                        </p:tgtEl>
                                        <p:attrNameLst>
                                          <p:attrName>style.opacity</p:attrName>
                                        </p:attrNameLst>
                                      </p:cBhvr>
                                      <p:to>
                                        <p:strVal val="0.25"/>
                                      </p:to>
                                    </p:set>
                                    <p:animEffect filter="image" prLst="opacity: 0.25">
                                      <p:cBhvr rctx="IE">
                                        <p:cTn id="86" dur="indefinite"/>
                                        <p:tgtEl>
                                          <p:spTgt spid="3"/>
                                        </p:tgtEl>
                                      </p:cBhvr>
                                    </p:animEffect>
                                  </p:childTnLst>
                                </p:cTn>
                              </p:par>
                            </p:childTnLst>
                          </p:cTn>
                        </p:par>
                        <p:par>
                          <p:cTn id="87" fill="hold">
                            <p:stCondLst>
                              <p:cond delay="2000"/>
                            </p:stCondLst>
                            <p:childTnLst>
                              <p:par>
                                <p:cTn id="88" presetID="10" presetClass="exit" presetSubtype="0" fill="hold" nodeType="after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63" presetClass="path" presetSubtype="0" accel="50000" decel="50000" fill="hold" nodeType="withEffect">
                                  <p:stCondLst>
                                    <p:cond delay="0"/>
                                  </p:stCondLst>
                                  <p:childTnLst>
                                    <p:animMotion origin="layout" path="M 2.22222E-6 -3.79454E-6 L 0.54028 0.12032 " pathEditMode="relative" rAng="0" ptsTypes="AA">
                                      <p:cBhvr>
                                        <p:cTn id="92" dur="500" fill="hold"/>
                                        <p:tgtEl>
                                          <p:spTgt spid="14"/>
                                        </p:tgtEl>
                                        <p:attrNameLst>
                                          <p:attrName>ppt_x</p:attrName>
                                          <p:attrName>ppt_y</p:attrName>
                                        </p:attrNameLst>
                                      </p:cBhvr>
                                      <p:rCtr x="270" y="60"/>
                                    </p:animMotion>
                                  </p:childTnLst>
                                </p:cTn>
                              </p:par>
                              <p:par>
                                <p:cTn id="93" presetID="9" presetClass="emph" presetSubtype="0" nodeType="withEffect">
                                  <p:stCondLst>
                                    <p:cond delay="0"/>
                                  </p:stCondLst>
                                  <p:childTnLst>
                                    <p:set>
                                      <p:cBhvr rctx="PPT">
                                        <p:cTn id="94" dur="indefinite"/>
                                        <p:tgtEl>
                                          <p:spTgt spid="19"/>
                                        </p:tgtEl>
                                        <p:attrNameLst>
                                          <p:attrName>style.opacity</p:attrName>
                                        </p:attrNameLst>
                                      </p:cBhvr>
                                      <p:to>
                                        <p:strVal val="0.25"/>
                                      </p:to>
                                    </p:set>
                                    <p:animEffect filter="image" prLst="opacity: 0.25">
                                      <p:cBhvr rctx="IE">
                                        <p:cTn id="95" dur="indefinite"/>
                                        <p:tgtEl>
                                          <p:spTgt spid="19"/>
                                        </p:tgtEl>
                                      </p:cBhvr>
                                    </p:animEffect>
                                  </p:childTnLst>
                                </p:cTn>
                              </p:par>
                            </p:childTnLst>
                          </p:cTn>
                        </p:par>
                        <p:par>
                          <p:cTn id="96" fill="hold">
                            <p:stCondLst>
                              <p:cond delay="2500"/>
                            </p:stCondLst>
                            <p:childTnLst>
                              <p:par>
                                <p:cTn id="97" presetID="10" presetClass="exit" presetSubtype="0" fill="hold" nodeType="after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63" presetClass="path" presetSubtype="0" accel="50000" decel="50000" fill="hold" nodeType="withEffect">
                                  <p:stCondLst>
                                    <p:cond delay="0"/>
                                  </p:stCondLst>
                                  <p:childTnLst>
                                    <p:animMotion origin="layout" path="M 4.16667E-6 -2.25821E-6 L 0.6526 0.01944 " pathEditMode="relative" rAng="0" ptsTypes="AA">
                                      <p:cBhvr>
                                        <p:cTn id="101" dur="500" fill="hold"/>
                                        <p:tgtEl>
                                          <p:spTgt spid="12"/>
                                        </p:tgtEl>
                                        <p:attrNameLst>
                                          <p:attrName>ppt_x</p:attrName>
                                          <p:attrName>ppt_y</p:attrName>
                                        </p:attrNameLst>
                                      </p:cBhvr>
                                      <p:rCtr x="326" y="10"/>
                                    </p:animMotion>
                                  </p:childTnLst>
                                </p:cTn>
                              </p:par>
                              <p:par>
                                <p:cTn id="102" presetID="9" presetClass="emph" presetSubtype="0" nodeType="withEffect">
                                  <p:stCondLst>
                                    <p:cond delay="0"/>
                                  </p:stCondLst>
                                  <p:childTnLst>
                                    <p:set>
                                      <p:cBhvr rctx="PPT">
                                        <p:cTn id="103" dur="indefinite"/>
                                        <p:tgtEl>
                                          <p:spTgt spid="20"/>
                                        </p:tgtEl>
                                        <p:attrNameLst>
                                          <p:attrName>style.opacity</p:attrName>
                                        </p:attrNameLst>
                                      </p:cBhvr>
                                      <p:to>
                                        <p:strVal val="0.25"/>
                                      </p:to>
                                    </p:set>
                                    <p:animEffect filter="image" prLst="opacity: 0.25">
                                      <p:cBhvr rctx="IE">
                                        <p:cTn id="104" dur="indefinite"/>
                                        <p:tgtEl>
                                          <p:spTgt spid="20"/>
                                        </p:tgtEl>
                                      </p:cBhvr>
                                    </p:animEffect>
                                  </p:childTnLst>
                                </p:cTn>
                              </p:par>
                            </p:childTnLst>
                          </p:cTn>
                        </p:par>
                        <p:par>
                          <p:cTn id="105" fill="hold">
                            <p:stCondLst>
                              <p:cond delay="3000"/>
                            </p:stCondLst>
                            <p:childTnLst>
                              <p:par>
                                <p:cTn id="106" presetID="10" presetClass="exit" presetSubtype="0" fill="hold" nodeType="after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63" presetClass="path" presetSubtype="0" accel="50000" decel="50000" fill="hold" nodeType="withEffect">
                                  <p:stCondLst>
                                    <p:cond delay="0"/>
                                  </p:stCondLst>
                                  <p:childTnLst>
                                    <p:animMotion origin="layout" path="M -1.11111E-6 -1.32346E-6 L 0.76875 0.0833 " pathEditMode="relative" rAng="0" ptsTypes="AA">
                                      <p:cBhvr>
                                        <p:cTn id="110" dur="500" fill="hold"/>
                                        <p:tgtEl>
                                          <p:spTgt spid="9"/>
                                        </p:tgtEl>
                                        <p:attrNameLst>
                                          <p:attrName>ppt_x</p:attrName>
                                          <p:attrName>ppt_y</p:attrName>
                                        </p:attrNameLst>
                                      </p:cBhvr>
                                      <p:rCtr x="384" y="42"/>
                                    </p:animMotion>
                                  </p:childTnLst>
                                </p:cTn>
                              </p:par>
                              <p:par>
                                <p:cTn id="111" presetID="9" presetClass="emph" presetSubtype="0" nodeType="withEffect">
                                  <p:stCondLst>
                                    <p:cond delay="0"/>
                                  </p:stCondLst>
                                  <p:childTnLst>
                                    <p:set>
                                      <p:cBhvr rctx="PPT">
                                        <p:cTn id="112" dur="indefinite"/>
                                        <p:tgtEl>
                                          <p:spTgt spid="21"/>
                                        </p:tgtEl>
                                        <p:attrNameLst>
                                          <p:attrName>style.opacity</p:attrName>
                                        </p:attrNameLst>
                                      </p:cBhvr>
                                      <p:to>
                                        <p:strVal val="0.25"/>
                                      </p:to>
                                    </p:set>
                                    <p:animEffect filter="image" prLst="opacity: 0.25">
                                      <p:cBhvr rctx="IE">
                                        <p:cTn id="113" dur="indefinite"/>
                                        <p:tgtEl>
                                          <p:spTgt spid="21"/>
                                        </p:tgtEl>
                                      </p:cBhvr>
                                    </p:animEffect>
                                  </p:childTnLst>
                                </p:cTn>
                              </p:par>
                              <p:par>
                                <p:cTn id="114" presetID="1" presetClass="exit" presetSubtype="0" fill="hold" nodeType="withEffect">
                                  <p:stCondLst>
                                    <p:cond delay="0"/>
                                  </p:stCondLst>
                                  <p:childTnLst>
                                    <p:set>
                                      <p:cBhvr>
                                        <p:cTn id="115" dur="1" fill="hold">
                                          <p:stCondLst>
                                            <p:cond delay="0"/>
                                          </p:stCondLst>
                                        </p:cTn>
                                        <p:tgtEl>
                                          <p:spTgt spid="107"/>
                                        </p:tgtEl>
                                        <p:attrNameLst>
                                          <p:attrName>style.visibility</p:attrName>
                                        </p:attrNameLst>
                                      </p:cBhvr>
                                      <p:to>
                                        <p:strVal val="hidden"/>
                                      </p:to>
                                    </p:set>
                                  </p:childTnLst>
                                </p:cTn>
                              </p:par>
                            </p:childTnLst>
                          </p:cTn>
                        </p:par>
                        <p:par>
                          <p:cTn id="116" fill="hold">
                            <p:stCondLst>
                              <p:cond delay="3500"/>
                            </p:stCondLst>
                            <p:childTnLst>
                              <p:par>
                                <p:cTn id="117" presetID="10" presetClass="exit" presetSubtype="0" fill="hold" nodeType="afterEffect">
                                  <p:stCondLst>
                                    <p:cond delay="0"/>
                                  </p:stCondLst>
                                  <p:childTnLst>
                                    <p:animEffect transition="out" filter="fade">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63" presetClass="path" presetSubtype="0" accel="50000" decel="50000" fill="hold" nodeType="withEffect">
                                  <p:stCondLst>
                                    <p:cond delay="0"/>
                                  </p:stCondLst>
                                  <p:childTnLst>
                                    <p:animMotion origin="layout" path="M -4.72222E-6 1.87457E-7 L 0.67674 0.16825 " pathEditMode="relative" rAng="0" ptsTypes="AA">
                                      <p:cBhvr>
                                        <p:cTn id="121" dur="500" fill="hold"/>
                                        <p:tgtEl>
                                          <p:spTgt spid="8"/>
                                        </p:tgtEl>
                                        <p:attrNameLst>
                                          <p:attrName>ppt_x</p:attrName>
                                          <p:attrName>ppt_y</p:attrName>
                                        </p:attrNameLst>
                                      </p:cBhvr>
                                      <p:rCtr x="338" y="84"/>
                                    </p:animMotion>
                                  </p:childTnLst>
                                </p:cTn>
                              </p:par>
                              <p:par>
                                <p:cTn id="122" presetID="9" presetClass="emph" presetSubtype="0" nodeType="withEffect">
                                  <p:stCondLst>
                                    <p:cond delay="0"/>
                                  </p:stCondLst>
                                  <p:childTnLst>
                                    <p:set>
                                      <p:cBhvr rctx="PPT">
                                        <p:cTn id="123" dur="indefinite"/>
                                        <p:tgtEl>
                                          <p:spTgt spid="22"/>
                                        </p:tgtEl>
                                        <p:attrNameLst>
                                          <p:attrName>style.opacity</p:attrName>
                                        </p:attrNameLst>
                                      </p:cBhvr>
                                      <p:to>
                                        <p:strVal val="0.25"/>
                                      </p:to>
                                    </p:set>
                                    <p:animEffect filter="image" prLst="opacity: 0.25">
                                      <p:cBhvr rctx="IE">
                                        <p:cTn id="124" dur="indefinite"/>
                                        <p:tgtEl>
                                          <p:spTgt spid="22"/>
                                        </p:tgtEl>
                                      </p:cBhvr>
                                    </p:animEffect>
                                  </p:childTnLst>
                                </p:cTn>
                              </p:par>
                            </p:childTnLst>
                          </p:cTn>
                        </p:par>
                        <p:par>
                          <p:cTn id="125" fill="hold">
                            <p:stCondLst>
                              <p:cond delay="4000"/>
                            </p:stCondLst>
                            <p:childTnLst>
                              <p:par>
                                <p:cTn id="126" presetID="10" presetClass="exit" presetSubtype="0" fill="hold" nodeType="afterEffect">
                                  <p:stCondLst>
                                    <p:cond delay="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4500"/>
                            </p:stCondLst>
                            <p:childTnLst>
                              <p:par>
                                <p:cTn id="130" presetID="10" presetClass="entr" presetSubtype="0" fill="hold" nodeType="after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500"/>
                                        <p:tgtEl>
                                          <p:spTgt spid="4"/>
                                        </p:tgtEl>
                                      </p:cBhvr>
                                    </p:animEffect>
                                  </p:childTnLst>
                                </p:cTn>
                              </p:par>
                            </p:childTnLst>
                          </p:cTn>
                        </p:par>
                        <p:par>
                          <p:cTn id="133" fill="hold">
                            <p:stCondLst>
                              <p:cond delay="5000"/>
                            </p:stCondLst>
                            <p:childTnLst>
                              <p:par>
                                <p:cTn id="134" presetID="10" presetClass="entr" presetSubtype="0"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500"/>
                                        <p:tgtEl>
                                          <p:spTgt spid="5"/>
                                        </p:tgtEl>
                                      </p:cBhvr>
                                    </p:animEffect>
                                  </p:childTnLst>
                                </p:cTn>
                              </p:par>
                            </p:childTnLst>
                          </p:cTn>
                        </p:par>
                        <p:par>
                          <p:cTn id="137" fill="hold">
                            <p:stCondLst>
                              <p:cond delay="5500"/>
                            </p:stCondLst>
                            <p:childTnLst>
                              <p:par>
                                <p:cTn id="138" presetID="10" presetClass="entr" presetSubtype="0" fill="hold" nodeType="after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fade">
                                      <p:cBhvr>
                                        <p:cTn id="140" dur="500"/>
                                        <p:tgtEl>
                                          <p:spTgt spid="6"/>
                                        </p:tgtEl>
                                      </p:cBhvr>
                                    </p:animEffect>
                                  </p:childTnLst>
                                </p:cTn>
                              </p:par>
                            </p:childTnLst>
                          </p:cTn>
                        </p:par>
                        <p:par>
                          <p:cTn id="141" fill="hold">
                            <p:stCondLst>
                              <p:cond delay="6000"/>
                            </p:stCondLst>
                            <p:childTnLst>
                              <p:par>
                                <p:cTn id="142" presetID="10" presetClass="entr" presetSubtype="0" fill="hold" nodeType="after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ounded Rectangle 259"/>
          <p:cNvSpPr/>
          <p:nvPr/>
        </p:nvSpPr>
        <p:spPr bwMode="auto">
          <a:xfrm>
            <a:off x="275064" y="1623477"/>
            <a:ext cx="2648961" cy="1112289"/>
          </a:xfrm>
          <a:prstGeom prst="roundRect">
            <a:avLst>
              <a:gd name="adj" fmla="val 10874"/>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defTabSz="457200" fontAlgn="base">
              <a:lnSpc>
                <a:spcPct val="90000"/>
              </a:lnSpc>
              <a:spcBef>
                <a:spcPts val="400"/>
              </a:spcBef>
              <a:spcAft>
                <a:spcPct val="0"/>
              </a:spcAft>
              <a:defRPr/>
            </a:pPr>
            <a:endParaRPr lang="en-US" altLang="zh-CN"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256" name="Rectangle 5"/>
          <p:cNvSpPr>
            <a:spLocks noChangeArrowheads="1"/>
          </p:cNvSpPr>
          <p:nvPr/>
        </p:nvSpPr>
        <p:spPr bwMode="auto">
          <a:xfrm>
            <a:off x="354104" y="1626648"/>
            <a:ext cx="2612379" cy="1021818"/>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Challenge</a:t>
            </a:r>
            <a:endParaRPr lang="en-US" sz="1400" b="1" dirty="0">
              <a:solidFill>
                <a:schemeClr val="bg1"/>
              </a:solidFill>
            </a:endParaRPr>
          </a:p>
          <a:p>
            <a:pPr marL="171450" lvl="1" indent="-171450" defTabSz="914363">
              <a:lnSpc>
                <a:spcPct val="90000"/>
              </a:lnSpc>
              <a:spcBef>
                <a:spcPts val="200"/>
              </a:spcBef>
              <a:spcAft>
                <a:spcPts val="300"/>
              </a:spcAft>
              <a:buClr>
                <a:schemeClr val="tx2"/>
              </a:buClr>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Interoperability</a:t>
            </a:r>
          </a:p>
          <a:p>
            <a:pPr marL="171450" lvl="1" indent="-171450" defTabSz="914363">
              <a:lnSpc>
                <a:spcPct val="90000"/>
              </a:lnSpc>
              <a:spcBef>
                <a:spcPts val="200"/>
              </a:spcBef>
              <a:spcAft>
                <a:spcPts val="300"/>
              </a:spcAft>
              <a:buClr>
                <a:schemeClr val="tx2"/>
              </a:buClr>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Cost </a:t>
            </a:r>
          </a:p>
          <a:p>
            <a:pPr marL="171450" lvl="1" indent="-171450" defTabSz="914363">
              <a:lnSpc>
                <a:spcPct val="90000"/>
              </a:lnSpc>
              <a:spcBef>
                <a:spcPts val="200"/>
              </a:spcBef>
              <a:spcAft>
                <a:spcPts val="300"/>
              </a:spcAft>
              <a:buClr>
                <a:schemeClr val="tx2"/>
              </a:buClr>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Management Complexity</a:t>
            </a:r>
          </a:p>
        </p:txBody>
      </p:sp>
      <p:sp>
        <p:nvSpPr>
          <p:cNvPr id="259" name="Rectangle 5"/>
          <p:cNvSpPr>
            <a:spLocks noChangeArrowheads="1"/>
          </p:cNvSpPr>
          <p:nvPr/>
        </p:nvSpPr>
        <p:spPr bwMode="auto">
          <a:xfrm>
            <a:off x="3186943" y="1634599"/>
            <a:ext cx="2852349" cy="957698"/>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Solution</a:t>
            </a:r>
            <a:endParaRPr lang="en-US" sz="1400" b="1" dirty="0">
              <a:solidFill>
                <a:schemeClr val="bg1"/>
              </a:solidFill>
            </a:endParaRPr>
          </a:p>
          <a:p>
            <a:pPr marL="171450" lvl="1" indent="-171450" defTabSz="914363">
              <a:lnSpc>
                <a:spcPct val="90000"/>
              </a:lnSpc>
              <a:spcBef>
                <a:spcPts val="200"/>
              </a:spcBef>
              <a:spcAft>
                <a:spcPts val="300"/>
              </a:spcAft>
              <a:buClr>
                <a:schemeClr val="tx2"/>
              </a:buClr>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Consolidated and Green</a:t>
            </a:r>
            <a:b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Datacenter with Management</a:t>
            </a:r>
          </a:p>
          <a:p>
            <a:pPr marL="171450" lvl="1" indent="-171450" defTabSz="914363">
              <a:lnSpc>
                <a:spcPct val="90000"/>
              </a:lnSpc>
              <a:spcBef>
                <a:spcPts val="200"/>
              </a:spcBef>
              <a:spcAft>
                <a:spcPts val="300"/>
              </a:spcAft>
              <a:buClr>
                <a:schemeClr val="tx2"/>
              </a:buClr>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Coexistence with VMware</a:t>
            </a:r>
          </a:p>
        </p:txBody>
      </p:sp>
      <p:grpSp>
        <p:nvGrpSpPr>
          <p:cNvPr id="2" name="Group 228"/>
          <p:cNvGrpSpPr/>
          <p:nvPr/>
        </p:nvGrpSpPr>
        <p:grpSpPr>
          <a:xfrm>
            <a:off x="4172169" y="3469117"/>
            <a:ext cx="2105191" cy="2510002"/>
            <a:chOff x="4203973" y="3890798"/>
            <a:chExt cx="2105191" cy="2510002"/>
          </a:xfrm>
        </p:grpSpPr>
        <p:pic>
          <p:nvPicPr>
            <p:cNvPr id="97" name="Picture 45" descr="Server-3U-Physical-Base"/>
            <p:cNvPicPr>
              <a:picLocks noChangeAspect="1" noChangeArrowheads="1"/>
            </p:cNvPicPr>
            <p:nvPr/>
          </p:nvPicPr>
          <p:blipFill>
            <a:blip r:embed="rId4"/>
            <a:srcRect/>
            <a:stretch>
              <a:fillRect/>
            </a:stretch>
          </p:blipFill>
          <p:spPr bwMode="auto">
            <a:xfrm>
              <a:off x="4238229" y="4899060"/>
              <a:ext cx="2000721" cy="1493791"/>
            </a:xfrm>
            <a:prstGeom prst="rect">
              <a:avLst/>
            </a:prstGeom>
            <a:noFill/>
            <a:ln w="9525">
              <a:noFill/>
              <a:miter lim="800000"/>
              <a:headEnd/>
              <a:tailEnd/>
            </a:ln>
          </p:spPr>
        </p:pic>
        <p:grpSp>
          <p:nvGrpSpPr>
            <p:cNvPr id="3" name="Group 224"/>
            <p:cNvGrpSpPr/>
            <p:nvPr/>
          </p:nvGrpSpPr>
          <p:grpSpPr>
            <a:xfrm>
              <a:off x="4203973" y="3890798"/>
              <a:ext cx="2105191" cy="2510002"/>
              <a:chOff x="4014526" y="3890798"/>
              <a:chExt cx="2293925" cy="2735028"/>
            </a:xfrm>
          </p:grpSpPr>
          <p:pic>
            <p:nvPicPr>
              <p:cNvPr id="96" name="Picture 49" descr="Servers-3-Virtual"/>
              <p:cNvPicPr>
                <a:picLocks noChangeAspect="1" noChangeArrowheads="1"/>
              </p:cNvPicPr>
              <p:nvPr/>
            </p:nvPicPr>
            <p:blipFill>
              <a:blip r:embed="rId5"/>
              <a:srcRect/>
              <a:stretch>
                <a:fillRect/>
              </a:stretch>
            </p:blipFill>
            <p:spPr bwMode="auto">
              <a:xfrm>
                <a:off x="4014526" y="3890798"/>
                <a:ext cx="2179760" cy="2735028"/>
              </a:xfrm>
              <a:prstGeom prst="rect">
                <a:avLst/>
              </a:prstGeom>
              <a:noFill/>
              <a:ln w="9525">
                <a:noFill/>
                <a:miter lim="800000"/>
                <a:headEnd/>
                <a:tailEnd/>
              </a:ln>
            </p:spPr>
          </p:pic>
          <p:sp>
            <p:nvSpPr>
              <p:cNvPr id="120" name="Text Box 19"/>
              <p:cNvSpPr txBox="1">
                <a:spLocks noChangeArrowheads="1"/>
              </p:cNvSpPr>
              <p:nvPr/>
            </p:nvSpPr>
            <p:spPr bwMode="auto">
              <a:xfrm>
                <a:off x="5002424" y="5839035"/>
                <a:ext cx="1306027" cy="240348"/>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ts val="1000"/>
                  </a:lnSpc>
                  <a:spcBef>
                    <a:spcPct val="50000"/>
                  </a:spcBef>
                  <a:defRPr/>
                </a:pPr>
                <a:r>
                  <a:rPr lang="en-US" sz="1600" b="1" dirty="0" smtClean="0">
                    <a:solidFill>
                      <a:schemeClr val="bg1"/>
                    </a:solidFill>
                    <a:latin typeface="Segoe Semibold" pitchFamily="34" charset="0"/>
                  </a:rPr>
                  <a:t>VM Ware</a:t>
                </a:r>
              </a:p>
            </p:txBody>
          </p:sp>
        </p:grpSp>
      </p:grpSp>
      <p:sp>
        <p:nvSpPr>
          <p:cNvPr id="313" name="Title 1"/>
          <p:cNvSpPr>
            <a:spLocks noGrp="1"/>
          </p:cNvSpPr>
          <p:nvPr>
            <p:ph type="title"/>
          </p:nvPr>
        </p:nvSpPr>
        <p:spPr>
          <a:xfrm>
            <a:off x="457200" y="640079"/>
            <a:ext cx="8229600" cy="914400"/>
          </a:xfrm>
        </p:spPr>
        <p:txBody>
          <a:bodyPr/>
          <a:lstStyle/>
          <a:p>
            <a:r>
              <a:rPr lang="en-US" sz="4400" dirty="0" smtClean="0"/>
              <a:t>Virtualization</a:t>
            </a:r>
            <a:br>
              <a:rPr lang="en-US" sz="4400" dirty="0" smtClean="0"/>
            </a:br>
            <a:r>
              <a:rPr sz="2000"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Server consolidation </a:t>
            </a:r>
            <a:endParaRPr sz="2000" spc="-10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grpSp>
        <p:nvGrpSpPr>
          <p:cNvPr id="4" name="Group 232"/>
          <p:cNvGrpSpPr/>
          <p:nvPr/>
        </p:nvGrpSpPr>
        <p:grpSpPr>
          <a:xfrm>
            <a:off x="2641896" y="4417967"/>
            <a:ext cx="1666572" cy="1310154"/>
            <a:chOff x="2511711" y="3366877"/>
            <a:chExt cx="2081977" cy="1636719"/>
          </a:xfrm>
        </p:grpSpPr>
        <p:pic>
          <p:nvPicPr>
            <p:cNvPr id="209" name="Picture 4" descr="\\.PSF\Parallels Share\Virtualization Slides\Server-Physical-3U.png"/>
            <p:cNvPicPr>
              <a:picLocks noChangeAspect="1" noChangeArrowheads="1"/>
            </p:cNvPicPr>
            <p:nvPr/>
          </p:nvPicPr>
          <p:blipFill>
            <a:blip r:embed="rId6"/>
            <a:srcRect/>
            <a:stretch>
              <a:fillRect/>
            </a:stretch>
          </p:blipFill>
          <p:spPr bwMode="auto">
            <a:xfrm>
              <a:off x="2511711" y="3366877"/>
              <a:ext cx="2081977" cy="1636719"/>
            </a:xfrm>
            <a:prstGeom prst="rect">
              <a:avLst/>
            </a:prstGeom>
            <a:noFill/>
          </p:spPr>
        </p:pic>
        <p:pic>
          <p:nvPicPr>
            <p:cNvPr id="210" name="Picture 209" descr="exc.png"/>
            <p:cNvPicPr>
              <a:picLocks noChangeAspect="1"/>
            </p:cNvPicPr>
            <p:nvPr/>
          </p:nvPicPr>
          <p:blipFill>
            <a:blip r:embed="rId7"/>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213" name="Picture 212" descr="Windows_Vista3.png"/>
            <p:cNvPicPr>
              <a:picLocks/>
            </p:cNvPicPr>
            <p:nvPr/>
          </p:nvPicPr>
          <p:blipFill>
            <a:blip r:embed="rId8" cstate="print"/>
            <a:srcRect r="76802" b="-2843"/>
            <a:stretch>
              <a:fillRect/>
            </a:stretch>
          </p:blipFill>
          <p:spPr>
            <a:xfrm>
              <a:off x="3146931" y="3722443"/>
              <a:ext cx="207344" cy="192297"/>
            </a:xfrm>
            <a:prstGeom prst="rect">
              <a:avLst/>
            </a:prstGeom>
            <a:scene3d>
              <a:camera prst="isometricOffAxis2Left"/>
              <a:lightRig rig="threePt" dir="t"/>
            </a:scene3d>
          </p:spPr>
        </p:pic>
      </p:grpSp>
      <p:pic>
        <p:nvPicPr>
          <p:cNvPr id="216" name="Picture 4" descr="\\.PSF\Parallels Share\Virtualization Slides\Server-Physical-3U.png"/>
          <p:cNvPicPr>
            <a:picLocks noChangeAspect="1" noChangeArrowheads="1"/>
          </p:cNvPicPr>
          <p:nvPr/>
        </p:nvPicPr>
        <p:blipFill>
          <a:blip r:embed="rId6"/>
          <a:srcRect/>
          <a:stretch>
            <a:fillRect/>
          </a:stretch>
        </p:blipFill>
        <p:spPr bwMode="auto">
          <a:xfrm>
            <a:off x="6466637" y="4421443"/>
            <a:ext cx="2677363" cy="2054906"/>
          </a:xfrm>
          <a:prstGeom prst="rect">
            <a:avLst/>
          </a:prstGeom>
          <a:noFill/>
        </p:spPr>
      </p:pic>
      <p:grpSp>
        <p:nvGrpSpPr>
          <p:cNvPr id="5" name="Group 206"/>
          <p:cNvGrpSpPr/>
          <p:nvPr/>
        </p:nvGrpSpPr>
        <p:grpSpPr>
          <a:xfrm>
            <a:off x="6939551" y="4022458"/>
            <a:ext cx="1726526" cy="1363930"/>
            <a:chOff x="6846888" y="2864261"/>
            <a:chExt cx="1726526" cy="1363930"/>
          </a:xfrm>
        </p:grpSpPr>
        <p:pic>
          <p:nvPicPr>
            <p:cNvPr id="218" name="Picture 2" descr="\\.PSF\Parallels Share\DDC\Server-Virtual-2U.png"/>
            <p:cNvPicPr>
              <a:picLocks noChangeAspect="1" noChangeArrowheads="1"/>
            </p:cNvPicPr>
            <p:nvPr/>
          </p:nvPicPr>
          <p:blipFill>
            <a:blip r:embed="rId9"/>
            <a:srcRect/>
            <a:stretch>
              <a:fillRect/>
            </a:stretch>
          </p:blipFill>
          <p:spPr bwMode="auto">
            <a:xfrm>
              <a:off x="6846888" y="2864261"/>
              <a:ext cx="1726526" cy="1363930"/>
            </a:xfrm>
            <a:prstGeom prst="rect">
              <a:avLst/>
            </a:prstGeom>
            <a:noFill/>
          </p:spPr>
        </p:pic>
        <p:sp>
          <p:nvSpPr>
            <p:cNvPr id="219" name="Text Box 19"/>
            <p:cNvSpPr txBox="1">
              <a:spLocks noChangeArrowheads="1"/>
            </p:cNvSpPr>
            <p:nvPr/>
          </p:nvSpPr>
          <p:spPr bwMode="auto">
            <a:xfrm>
              <a:off x="7698553" y="3570559"/>
              <a:ext cx="830414"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500" b="1" dirty="0" smtClean="0">
                  <a:latin typeface="Segoe Semibold" pitchFamily="34" charset="0"/>
                </a:rPr>
                <a:t>Oracle</a:t>
              </a:r>
            </a:p>
          </p:txBody>
        </p:sp>
        <p:pic>
          <p:nvPicPr>
            <p:cNvPr id="220" name="Picture 3" descr="\\showsrus\images\LOGOS\GEN_LOGO\L\Linux penguin.png"/>
            <p:cNvPicPr>
              <a:picLocks noChangeAspect="1" noChangeArrowheads="1"/>
            </p:cNvPicPr>
            <p:nvPr/>
          </p:nvPicPr>
          <p:blipFill>
            <a:blip r:embed="rId10" cstate="print"/>
            <a:srcRect/>
            <a:stretch>
              <a:fillRect/>
            </a:stretch>
          </p:blipFill>
          <p:spPr bwMode="auto">
            <a:xfrm>
              <a:off x="7017662" y="3471886"/>
              <a:ext cx="190809" cy="224154"/>
            </a:xfrm>
            <a:prstGeom prst="rect">
              <a:avLst/>
            </a:prstGeom>
            <a:noFill/>
            <a:scene3d>
              <a:camera prst="isometricOffAxis2Left"/>
              <a:lightRig rig="threePt" dir="t"/>
            </a:scene3d>
          </p:spPr>
        </p:pic>
      </p:grpSp>
      <p:grpSp>
        <p:nvGrpSpPr>
          <p:cNvPr id="6" name="Group 205"/>
          <p:cNvGrpSpPr/>
          <p:nvPr/>
        </p:nvGrpSpPr>
        <p:grpSpPr>
          <a:xfrm>
            <a:off x="6939551" y="3628126"/>
            <a:ext cx="1987772" cy="1363930"/>
            <a:chOff x="6823723" y="2446076"/>
            <a:chExt cx="1987772" cy="1363930"/>
          </a:xfrm>
        </p:grpSpPr>
        <p:pic>
          <p:nvPicPr>
            <p:cNvPr id="222" name="Picture 2" descr="\\.PSF\Parallels Share\DDC\Server-Virtual-2U.png"/>
            <p:cNvPicPr>
              <a:picLocks noChangeAspect="1" noChangeArrowheads="1"/>
            </p:cNvPicPr>
            <p:nvPr/>
          </p:nvPicPr>
          <p:blipFill>
            <a:blip r:embed="rId9"/>
            <a:srcRect/>
            <a:stretch>
              <a:fillRect/>
            </a:stretch>
          </p:blipFill>
          <p:spPr bwMode="auto">
            <a:xfrm>
              <a:off x="6823723" y="2446076"/>
              <a:ext cx="1726526" cy="1363930"/>
            </a:xfrm>
            <a:prstGeom prst="rect">
              <a:avLst/>
            </a:prstGeom>
            <a:noFill/>
          </p:spPr>
        </p:pic>
        <p:sp>
          <p:nvSpPr>
            <p:cNvPr id="223" name="Text Box 19"/>
            <p:cNvSpPr txBox="1">
              <a:spLocks noChangeArrowheads="1"/>
            </p:cNvSpPr>
            <p:nvPr/>
          </p:nvSpPr>
          <p:spPr bwMode="auto">
            <a:xfrm>
              <a:off x="7406102" y="3184432"/>
              <a:ext cx="1405393" cy="25853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200" b="1" dirty="0" smtClean="0">
                  <a:latin typeface="Segoe Semibold" pitchFamily="34" charset="0"/>
                </a:rPr>
                <a:t>File &amp; Print</a:t>
              </a:r>
            </a:p>
          </p:txBody>
        </p:sp>
        <p:pic>
          <p:nvPicPr>
            <p:cNvPr id="224" name="Picture 223" descr="Windows_Vista3.png"/>
            <p:cNvPicPr>
              <a:picLocks/>
            </p:cNvPicPr>
            <p:nvPr/>
          </p:nvPicPr>
          <p:blipFill>
            <a:blip r:embed="rId11" cstate="print"/>
            <a:srcRect r="76802" b="-2843"/>
            <a:stretch>
              <a:fillRect/>
            </a:stretch>
          </p:blipFill>
          <p:spPr>
            <a:xfrm>
              <a:off x="6977578" y="3066707"/>
              <a:ext cx="207344" cy="192297"/>
            </a:xfrm>
            <a:prstGeom prst="rect">
              <a:avLst/>
            </a:prstGeom>
            <a:scene3d>
              <a:camera prst="isometricOffAxis2Left"/>
              <a:lightRig rig="threePt" dir="t"/>
            </a:scene3d>
          </p:spPr>
        </p:pic>
      </p:grpSp>
      <p:grpSp>
        <p:nvGrpSpPr>
          <p:cNvPr id="7" name="Group 204"/>
          <p:cNvGrpSpPr/>
          <p:nvPr/>
        </p:nvGrpSpPr>
        <p:grpSpPr>
          <a:xfrm>
            <a:off x="6939551" y="3221052"/>
            <a:ext cx="1726526" cy="1363930"/>
            <a:chOff x="6794463" y="2007164"/>
            <a:chExt cx="1726526" cy="1363930"/>
          </a:xfrm>
        </p:grpSpPr>
        <p:pic>
          <p:nvPicPr>
            <p:cNvPr id="226" name="Picture 2" descr="\\.PSF\Parallels Share\DDC\Server-Virtual-2U.png"/>
            <p:cNvPicPr>
              <a:picLocks noChangeAspect="1" noChangeArrowheads="1"/>
            </p:cNvPicPr>
            <p:nvPr/>
          </p:nvPicPr>
          <p:blipFill>
            <a:blip r:embed="rId9"/>
            <a:srcRect/>
            <a:stretch>
              <a:fillRect/>
            </a:stretch>
          </p:blipFill>
          <p:spPr bwMode="auto">
            <a:xfrm>
              <a:off x="6794463" y="2007164"/>
              <a:ext cx="1726526" cy="1363930"/>
            </a:xfrm>
            <a:prstGeom prst="rect">
              <a:avLst/>
            </a:prstGeom>
            <a:noFill/>
          </p:spPr>
        </p:pic>
        <p:sp>
          <p:nvSpPr>
            <p:cNvPr id="227" name="TextBox 226"/>
            <p:cNvSpPr txBox="1"/>
            <p:nvPr/>
          </p:nvSpPr>
          <p:spPr>
            <a:xfrm>
              <a:off x="6994468" y="2711814"/>
              <a:ext cx="657322" cy="276999"/>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sp>
          <p:nvSpPr>
            <p:cNvPr id="228" name="Text Box 19"/>
            <p:cNvSpPr txBox="1">
              <a:spLocks noChangeArrowheads="1"/>
            </p:cNvSpPr>
            <p:nvPr/>
          </p:nvSpPr>
          <p:spPr bwMode="auto">
            <a:xfrm>
              <a:off x="7659432" y="2697303"/>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IIS</a:t>
              </a:r>
            </a:p>
          </p:txBody>
        </p:sp>
        <p:pic>
          <p:nvPicPr>
            <p:cNvPr id="229" name="Picture 228" descr="Windows_Vista3.png"/>
            <p:cNvPicPr>
              <a:picLocks/>
            </p:cNvPicPr>
            <p:nvPr/>
          </p:nvPicPr>
          <p:blipFill>
            <a:blip r:embed="rId11" cstate="print"/>
            <a:srcRect r="76802" b="-2843"/>
            <a:stretch>
              <a:fillRect/>
            </a:stretch>
          </p:blipFill>
          <p:spPr>
            <a:xfrm>
              <a:off x="6934585" y="2633465"/>
              <a:ext cx="207344" cy="192297"/>
            </a:xfrm>
            <a:prstGeom prst="rect">
              <a:avLst/>
            </a:prstGeom>
            <a:scene3d>
              <a:camera prst="isometricOffAxis2Left"/>
              <a:lightRig rig="threePt" dir="t"/>
            </a:scene3d>
          </p:spPr>
        </p:pic>
      </p:grpSp>
      <p:grpSp>
        <p:nvGrpSpPr>
          <p:cNvPr id="8" name="Group 203"/>
          <p:cNvGrpSpPr/>
          <p:nvPr/>
        </p:nvGrpSpPr>
        <p:grpSpPr>
          <a:xfrm>
            <a:off x="6939551" y="2829862"/>
            <a:ext cx="1726526" cy="1363930"/>
            <a:chOff x="6778618" y="1552419"/>
            <a:chExt cx="1726526" cy="1363930"/>
          </a:xfrm>
        </p:grpSpPr>
        <p:pic>
          <p:nvPicPr>
            <p:cNvPr id="231" name="Picture 2" descr="\\.PSF\Parallels Share\DDC\Server-Virtual-2U.png"/>
            <p:cNvPicPr>
              <a:picLocks noChangeAspect="1" noChangeArrowheads="1"/>
            </p:cNvPicPr>
            <p:nvPr/>
          </p:nvPicPr>
          <p:blipFill>
            <a:blip r:embed="rId9"/>
            <a:srcRect/>
            <a:stretch>
              <a:fillRect/>
            </a:stretch>
          </p:blipFill>
          <p:spPr bwMode="auto">
            <a:xfrm>
              <a:off x="6778618" y="1552419"/>
              <a:ext cx="1726526" cy="1363930"/>
            </a:xfrm>
            <a:prstGeom prst="rect">
              <a:avLst/>
            </a:prstGeom>
            <a:noFill/>
          </p:spPr>
        </p:pic>
        <p:sp>
          <p:nvSpPr>
            <p:cNvPr id="232" name="Text Box 19"/>
            <p:cNvSpPr txBox="1">
              <a:spLocks noChangeArrowheads="1"/>
            </p:cNvSpPr>
            <p:nvPr/>
          </p:nvSpPr>
          <p:spPr bwMode="auto">
            <a:xfrm>
              <a:off x="7643587" y="2242558"/>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SQL</a:t>
              </a:r>
            </a:p>
          </p:txBody>
        </p:sp>
        <p:pic>
          <p:nvPicPr>
            <p:cNvPr id="234" name="Picture 233" descr="Windows_Vista3.png"/>
            <p:cNvPicPr>
              <a:picLocks/>
            </p:cNvPicPr>
            <p:nvPr/>
          </p:nvPicPr>
          <p:blipFill>
            <a:blip r:embed="rId11" cstate="print"/>
            <a:srcRect r="76802" b="-2843"/>
            <a:stretch>
              <a:fillRect/>
            </a:stretch>
          </p:blipFill>
          <p:spPr>
            <a:xfrm>
              <a:off x="6972176" y="2183492"/>
              <a:ext cx="207344" cy="192297"/>
            </a:xfrm>
            <a:prstGeom prst="rect">
              <a:avLst/>
            </a:prstGeom>
            <a:scene3d>
              <a:camera prst="isometricOffAxis2Left"/>
              <a:lightRig rig="threePt" dir="t"/>
            </a:scene3d>
          </p:spPr>
        </p:pic>
      </p:grpSp>
      <p:grpSp>
        <p:nvGrpSpPr>
          <p:cNvPr id="9" name="Group 196"/>
          <p:cNvGrpSpPr/>
          <p:nvPr/>
        </p:nvGrpSpPr>
        <p:grpSpPr>
          <a:xfrm>
            <a:off x="813144" y="3225408"/>
            <a:ext cx="1666572" cy="1310154"/>
            <a:chOff x="848723" y="2033072"/>
            <a:chExt cx="2081977" cy="1636719"/>
          </a:xfrm>
        </p:grpSpPr>
        <p:pic>
          <p:nvPicPr>
            <p:cNvPr id="238" name="Picture 4" descr="\\.PSF\Parallels Share\Virtualization Slides\Server-Physical-3U.png"/>
            <p:cNvPicPr>
              <a:picLocks noChangeAspect="1" noChangeArrowheads="1"/>
            </p:cNvPicPr>
            <p:nvPr/>
          </p:nvPicPr>
          <p:blipFill>
            <a:blip r:embed="rId6"/>
            <a:srcRect/>
            <a:stretch>
              <a:fillRect/>
            </a:stretch>
          </p:blipFill>
          <p:spPr bwMode="auto">
            <a:xfrm>
              <a:off x="848723" y="2033072"/>
              <a:ext cx="2081977" cy="1636719"/>
            </a:xfrm>
            <a:prstGeom prst="rect">
              <a:avLst/>
            </a:prstGeom>
            <a:noFill/>
          </p:spPr>
        </p:pic>
        <p:pic>
          <p:nvPicPr>
            <p:cNvPr id="239" name="Picture 238" descr="exc.png"/>
            <p:cNvPicPr>
              <a:picLocks noChangeAspect="1"/>
            </p:cNvPicPr>
            <p:nvPr/>
          </p:nvPicPr>
          <p:blipFill>
            <a:blip r:embed="rId12"/>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240" name="Picture 239" descr="Windows_Vista3.png"/>
            <p:cNvPicPr>
              <a:picLocks/>
            </p:cNvPicPr>
            <p:nvPr/>
          </p:nvPicPr>
          <p:blipFill>
            <a:blip r:embed="rId8" cstate="print"/>
            <a:srcRect r="76802" b="-2843"/>
            <a:stretch>
              <a:fillRect/>
            </a:stretch>
          </p:blipFill>
          <p:spPr>
            <a:xfrm>
              <a:off x="1487520" y="2390052"/>
              <a:ext cx="207344" cy="192297"/>
            </a:xfrm>
            <a:prstGeom prst="rect">
              <a:avLst/>
            </a:prstGeom>
            <a:scene3d>
              <a:camera prst="isometricOffAxis2Left"/>
              <a:lightRig rig="threePt" dir="t"/>
            </a:scene3d>
          </p:spPr>
        </p:pic>
      </p:grpSp>
      <p:grpSp>
        <p:nvGrpSpPr>
          <p:cNvPr id="10" name="Group 197"/>
          <p:cNvGrpSpPr/>
          <p:nvPr/>
        </p:nvGrpSpPr>
        <p:grpSpPr>
          <a:xfrm>
            <a:off x="-71539" y="3848038"/>
            <a:ext cx="1666572" cy="1310154"/>
            <a:chOff x="-169310" y="2741427"/>
            <a:chExt cx="2081977" cy="1636719"/>
          </a:xfrm>
        </p:grpSpPr>
        <p:pic>
          <p:nvPicPr>
            <p:cNvPr id="243" name="Picture 4" descr="\\.PSF\Parallels Share\Virtualization Slides\Server-Physical-3U.png"/>
            <p:cNvPicPr>
              <a:picLocks noChangeAspect="1" noChangeArrowheads="1"/>
            </p:cNvPicPr>
            <p:nvPr/>
          </p:nvPicPr>
          <p:blipFill>
            <a:blip r:embed="rId6"/>
            <a:srcRect/>
            <a:stretch>
              <a:fillRect/>
            </a:stretch>
          </p:blipFill>
          <p:spPr bwMode="auto">
            <a:xfrm>
              <a:off x="-169310" y="2741427"/>
              <a:ext cx="2081977" cy="1636719"/>
            </a:xfrm>
            <a:prstGeom prst="rect">
              <a:avLst/>
            </a:prstGeom>
            <a:noFill/>
          </p:spPr>
        </p:pic>
        <p:pic>
          <p:nvPicPr>
            <p:cNvPr id="244" name="Picture 3" descr="\\showsrus\images\LOGOS\GEN_LOGO\L\Linux penguin.png"/>
            <p:cNvPicPr>
              <a:picLocks noChangeAspect="1" noChangeArrowheads="1"/>
            </p:cNvPicPr>
            <p:nvPr/>
          </p:nvPicPr>
          <p:blipFill>
            <a:blip r:embed="rId13" cstate="print"/>
            <a:srcRect/>
            <a:stretch>
              <a:fillRect/>
            </a:stretch>
          </p:blipFill>
          <p:spPr bwMode="auto">
            <a:xfrm>
              <a:off x="427886" y="3063453"/>
              <a:ext cx="190809" cy="224154"/>
            </a:xfrm>
            <a:prstGeom prst="rect">
              <a:avLst/>
            </a:prstGeom>
            <a:noFill/>
            <a:scene3d>
              <a:camera prst="isometricOffAxis2Left"/>
              <a:lightRig rig="threePt" dir="t"/>
            </a:scene3d>
          </p:spPr>
        </p:pic>
        <p:pic>
          <p:nvPicPr>
            <p:cNvPr id="245" name="Picture 244" descr="IIS.png"/>
            <p:cNvPicPr>
              <a:picLocks noChangeAspect="1"/>
            </p:cNvPicPr>
            <p:nvPr/>
          </p:nvPicPr>
          <p:blipFill>
            <a:blip r:embed="rId14"/>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11" name="Group 207"/>
          <p:cNvGrpSpPr/>
          <p:nvPr/>
        </p:nvGrpSpPr>
        <p:grpSpPr>
          <a:xfrm>
            <a:off x="3850339" y="5833593"/>
            <a:ext cx="2299717" cy="498193"/>
            <a:chOff x="4305912" y="3284526"/>
            <a:chExt cx="2299717" cy="498193"/>
          </a:xfrm>
        </p:grpSpPr>
        <p:pic>
          <p:nvPicPr>
            <p:cNvPr id="247" name="Picture 246" descr="\\.PSF\Parallels Share\Virtualization PPT\Windows-Server-2008-Logo.png"/>
            <p:cNvPicPr>
              <a:picLocks noChangeAspect="1" noChangeArrowheads="1"/>
            </p:cNvPicPr>
            <p:nvPr/>
          </p:nvPicPr>
          <p:blipFill>
            <a:blip r:embed="rId15"/>
            <a:srcRect/>
            <a:stretch>
              <a:fillRect/>
            </a:stretch>
          </p:blipFill>
          <p:spPr bwMode="auto">
            <a:xfrm>
              <a:off x="4305912" y="3284526"/>
              <a:ext cx="2178761" cy="331004"/>
            </a:xfrm>
            <a:prstGeom prst="rect">
              <a:avLst/>
            </a:prstGeom>
            <a:noFill/>
            <a:ln w="9525">
              <a:noFill/>
              <a:miter lim="800000"/>
              <a:headEnd/>
              <a:tailEnd/>
            </a:ln>
          </p:spPr>
        </p:pic>
        <p:sp>
          <p:nvSpPr>
            <p:cNvPr id="248" name="Rectangle 247"/>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2" name="Group 194"/>
          <p:cNvGrpSpPr/>
          <p:nvPr/>
        </p:nvGrpSpPr>
        <p:grpSpPr>
          <a:xfrm>
            <a:off x="2630742" y="4406813"/>
            <a:ext cx="1666572" cy="1310154"/>
            <a:chOff x="2511711" y="3366877"/>
            <a:chExt cx="2081977" cy="1636719"/>
          </a:xfrm>
        </p:grpSpPr>
        <p:pic>
          <p:nvPicPr>
            <p:cNvPr id="251" name="Picture 4" descr="\\.PSF\Parallels Share\Virtualization Slides\Server-Physical-3U.png"/>
            <p:cNvPicPr>
              <a:picLocks noChangeAspect="1" noChangeArrowheads="1"/>
            </p:cNvPicPr>
            <p:nvPr/>
          </p:nvPicPr>
          <p:blipFill>
            <a:blip r:embed="rId6"/>
            <a:srcRect/>
            <a:stretch>
              <a:fillRect/>
            </a:stretch>
          </p:blipFill>
          <p:spPr bwMode="auto">
            <a:xfrm>
              <a:off x="2511711" y="3366877"/>
              <a:ext cx="2081977" cy="1636719"/>
            </a:xfrm>
            <a:prstGeom prst="rect">
              <a:avLst/>
            </a:prstGeom>
            <a:noFill/>
          </p:spPr>
        </p:pic>
        <p:pic>
          <p:nvPicPr>
            <p:cNvPr id="252" name="Picture 251" descr="exc.png"/>
            <p:cNvPicPr>
              <a:picLocks noChangeAspect="1"/>
            </p:cNvPicPr>
            <p:nvPr/>
          </p:nvPicPr>
          <p:blipFill>
            <a:blip r:embed="rId7"/>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253" name="Picture 252" descr="Windows_Vista3.png"/>
            <p:cNvPicPr>
              <a:picLocks/>
            </p:cNvPicPr>
            <p:nvPr/>
          </p:nvPicPr>
          <p:blipFill>
            <a:blip r:embed="rId8" cstate="print"/>
            <a:srcRect r="76802" b="-2843"/>
            <a:stretch>
              <a:fillRect/>
            </a:stretch>
          </p:blipFill>
          <p:spPr>
            <a:xfrm>
              <a:off x="3146931" y="3722443"/>
              <a:ext cx="207344" cy="192297"/>
            </a:xfrm>
            <a:prstGeom prst="rect">
              <a:avLst/>
            </a:prstGeom>
            <a:scene3d>
              <a:camera prst="isometricOffAxis2Left"/>
              <a:lightRig rig="threePt" dir="t"/>
            </a:scene3d>
          </p:spPr>
        </p:pic>
      </p:grpSp>
      <p:grpSp>
        <p:nvGrpSpPr>
          <p:cNvPr id="13" name="Group 199"/>
          <p:cNvGrpSpPr/>
          <p:nvPr/>
        </p:nvGrpSpPr>
        <p:grpSpPr>
          <a:xfrm>
            <a:off x="1078777" y="4246108"/>
            <a:ext cx="1666572" cy="1310154"/>
            <a:chOff x="904806" y="3215697"/>
            <a:chExt cx="2081977" cy="1636719"/>
          </a:xfrm>
        </p:grpSpPr>
        <p:pic>
          <p:nvPicPr>
            <p:cNvPr id="263" name="Picture 4" descr="\\.PSF\Parallels Share\Virtualization Slides\Server-Physical-3U.png"/>
            <p:cNvPicPr>
              <a:picLocks noChangeAspect="1" noChangeArrowheads="1"/>
            </p:cNvPicPr>
            <p:nvPr/>
          </p:nvPicPr>
          <p:blipFill>
            <a:blip r:embed="rId6"/>
            <a:srcRect/>
            <a:stretch>
              <a:fillRect/>
            </a:stretch>
          </p:blipFill>
          <p:spPr bwMode="auto">
            <a:xfrm>
              <a:off x="904806" y="3215697"/>
              <a:ext cx="2081977" cy="1636719"/>
            </a:xfrm>
            <a:prstGeom prst="rect">
              <a:avLst/>
            </a:prstGeom>
            <a:noFill/>
          </p:spPr>
        </p:pic>
        <p:pic>
          <p:nvPicPr>
            <p:cNvPr id="267" name="Picture 266" descr="SQL.png"/>
            <p:cNvPicPr>
              <a:picLocks noChangeAspect="1"/>
            </p:cNvPicPr>
            <p:nvPr/>
          </p:nvPicPr>
          <p:blipFill>
            <a:blip r:embed="rId16"/>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271" name="Picture 270" descr="Windows_Vista3.png"/>
            <p:cNvPicPr>
              <a:picLocks/>
            </p:cNvPicPr>
            <p:nvPr/>
          </p:nvPicPr>
          <p:blipFill>
            <a:blip r:embed="rId8"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14" name="Group 193"/>
          <p:cNvGrpSpPr/>
          <p:nvPr/>
        </p:nvGrpSpPr>
        <p:grpSpPr>
          <a:xfrm>
            <a:off x="1663459" y="5044302"/>
            <a:ext cx="1666572" cy="1310154"/>
            <a:chOff x="1518063" y="4099616"/>
            <a:chExt cx="2081977" cy="1636719"/>
          </a:xfrm>
        </p:grpSpPr>
        <p:pic>
          <p:nvPicPr>
            <p:cNvPr id="280" name="Picture 4" descr="\\.PSF\Parallels Share\Virtualization Slides\Server-Physical-3U.png"/>
            <p:cNvPicPr>
              <a:picLocks noChangeAspect="1" noChangeArrowheads="1"/>
            </p:cNvPicPr>
            <p:nvPr/>
          </p:nvPicPr>
          <p:blipFill>
            <a:blip r:embed="rId6"/>
            <a:srcRect/>
            <a:stretch>
              <a:fillRect/>
            </a:stretch>
          </p:blipFill>
          <p:spPr bwMode="auto">
            <a:xfrm>
              <a:off x="1518063" y="4099616"/>
              <a:ext cx="2081977" cy="1636719"/>
            </a:xfrm>
            <a:prstGeom prst="rect">
              <a:avLst/>
            </a:prstGeom>
            <a:noFill/>
          </p:spPr>
        </p:pic>
        <p:pic>
          <p:nvPicPr>
            <p:cNvPr id="284" name="Picture 283" descr="IIS.png"/>
            <p:cNvPicPr>
              <a:picLocks noChangeAspect="1"/>
            </p:cNvPicPr>
            <p:nvPr/>
          </p:nvPicPr>
          <p:blipFill>
            <a:blip r:embed="rId17"/>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288" name="Picture 287" descr="Windows_Vista3.png"/>
            <p:cNvPicPr>
              <a:picLocks/>
            </p:cNvPicPr>
            <p:nvPr/>
          </p:nvPicPr>
          <p:blipFill>
            <a:blip r:embed="rId8"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15" name="Group 195"/>
          <p:cNvGrpSpPr/>
          <p:nvPr/>
        </p:nvGrpSpPr>
        <p:grpSpPr>
          <a:xfrm>
            <a:off x="2099247" y="3532876"/>
            <a:ext cx="1666572" cy="1310154"/>
            <a:chOff x="1925276" y="2502465"/>
            <a:chExt cx="2081977" cy="1636719"/>
          </a:xfrm>
        </p:grpSpPr>
        <p:pic>
          <p:nvPicPr>
            <p:cNvPr id="297" name="Picture 4" descr="\\.PSF\Parallels Share\Virtualization Slides\Server-Physical-3U.png"/>
            <p:cNvPicPr>
              <a:picLocks noChangeAspect="1" noChangeArrowheads="1"/>
            </p:cNvPicPr>
            <p:nvPr/>
          </p:nvPicPr>
          <p:blipFill>
            <a:blip r:embed="rId6"/>
            <a:srcRect/>
            <a:stretch>
              <a:fillRect/>
            </a:stretch>
          </p:blipFill>
          <p:spPr bwMode="auto">
            <a:xfrm>
              <a:off x="1925276" y="2502465"/>
              <a:ext cx="2081977" cy="1636719"/>
            </a:xfrm>
            <a:prstGeom prst="rect">
              <a:avLst/>
            </a:prstGeom>
            <a:noFill/>
          </p:spPr>
        </p:pic>
        <p:pic>
          <p:nvPicPr>
            <p:cNvPr id="301" name="Picture 300" descr="IIS.png"/>
            <p:cNvPicPr>
              <a:picLocks noChangeAspect="1"/>
            </p:cNvPicPr>
            <p:nvPr/>
          </p:nvPicPr>
          <p:blipFill>
            <a:blip r:embed="rId18"/>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304" name="Picture 303" descr="Windows_Vista3.png"/>
            <p:cNvPicPr>
              <a:picLocks/>
            </p:cNvPicPr>
            <p:nvPr/>
          </p:nvPicPr>
          <p:blipFill>
            <a:blip r:embed="rId8"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309" name="TextBox 308"/>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16" name="Group 209"/>
          <p:cNvGrpSpPr/>
          <p:nvPr/>
        </p:nvGrpSpPr>
        <p:grpSpPr>
          <a:xfrm>
            <a:off x="3850339" y="5833593"/>
            <a:ext cx="2299717" cy="498193"/>
            <a:chOff x="4305912" y="3284526"/>
            <a:chExt cx="2299717" cy="498193"/>
          </a:xfrm>
          <a:effectLst>
            <a:outerShdw blurRad="50800" dist="38100" dir="2700000" algn="tl" rotWithShape="0">
              <a:prstClr val="black">
                <a:alpha val="40000"/>
              </a:prstClr>
            </a:outerShdw>
          </a:effectLst>
        </p:grpSpPr>
        <p:pic>
          <p:nvPicPr>
            <p:cNvPr id="315" name="Picture 314" descr="\\.PSF\Parallels Share\Virtualization PPT\Windows-Server-2008-Logo.png"/>
            <p:cNvPicPr>
              <a:picLocks noChangeAspect="1" noChangeArrowheads="1"/>
            </p:cNvPicPr>
            <p:nvPr/>
          </p:nvPicPr>
          <p:blipFill>
            <a:blip r:embed="rId15"/>
            <a:srcRect/>
            <a:stretch>
              <a:fillRect/>
            </a:stretch>
          </p:blipFill>
          <p:spPr bwMode="auto">
            <a:xfrm>
              <a:off x="4305912" y="3284526"/>
              <a:ext cx="2178761" cy="331004"/>
            </a:xfrm>
            <a:prstGeom prst="rect">
              <a:avLst/>
            </a:prstGeom>
            <a:noFill/>
            <a:ln w="9525">
              <a:noFill/>
              <a:miter lim="800000"/>
              <a:headEnd/>
              <a:tailEnd/>
            </a:ln>
          </p:spPr>
        </p:pic>
        <p:sp>
          <p:nvSpPr>
            <p:cNvPr id="316" name="Rectangle 315"/>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7" name="Group 198"/>
          <p:cNvGrpSpPr/>
          <p:nvPr/>
        </p:nvGrpSpPr>
        <p:grpSpPr>
          <a:xfrm>
            <a:off x="125661" y="4860052"/>
            <a:ext cx="1666572" cy="1310154"/>
            <a:chOff x="-29260" y="4010616"/>
            <a:chExt cx="2081977" cy="1636719"/>
          </a:xfrm>
        </p:grpSpPr>
        <p:pic>
          <p:nvPicPr>
            <p:cNvPr id="321" name="Picture 4" descr="\\.PSF\Parallels Share\Virtualization Slides\Server-Physical-3U.png"/>
            <p:cNvPicPr>
              <a:picLocks noChangeAspect="1" noChangeArrowheads="1"/>
            </p:cNvPicPr>
            <p:nvPr/>
          </p:nvPicPr>
          <p:blipFill>
            <a:blip r:embed="rId6"/>
            <a:srcRect/>
            <a:stretch>
              <a:fillRect/>
            </a:stretch>
          </p:blipFill>
          <p:spPr bwMode="auto">
            <a:xfrm>
              <a:off x="-29260" y="4010616"/>
              <a:ext cx="2081977" cy="1636719"/>
            </a:xfrm>
            <a:prstGeom prst="rect">
              <a:avLst/>
            </a:prstGeom>
            <a:noFill/>
          </p:spPr>
        </p:pic>
        <p:pic>
          <p:nvPicPr>
            <p:cNvPr id="322" name="Picture 321" descr="SQL.png"/>
            <p:cNvPicPr>
              <a:picLocks noChangeAspect="1"/>
            </p:cNvPicPr>
            <p:nvPr/>
          </p:nvPicPr>
          <p:blipFill>
            <a:blip r:embed="rId19"/>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323" name="Picture 3" descr="\\showsrus\images\LOGOS\GEN_LOGO\L\Linux penguin.png"/>
            <p:cNvPicPr>
              <a:picLocks noChangeAspect="1" noChangeArrowheads="1"/>
            </p:cNvPicPr>
            <p:nvPr/>
          </p:nvPicPr>
          <p:blipFill>
            <a:blip r:embed="rId13" cstate="print"/>
            <a:srcRect/>
            <a:stretch>
              <a:fillRect/>
            </a:stretch>
          </p:blipFill>
          <p:spPr bwMode="auto">
            <a:xfrm>
              <a:off x="588820" y="4328983"/>
              <a:ext cx="190809" cy="224154"/>
            </a:xfrm>
            <a:prstGeom prst="rect">
              <a:avLst/>
            </a:prstGeom>
            <a:noFill/>
            <a:scene3d>
              <a:camera prst="isometricOffAxis2Left"/>
              <a:lightRig rig="threePt" dir="t"/>
            </a:scene3d>
          </p:spPr>
        </p:pic>
      </p:grpSp>
      <p:sp>
        <p:nvSpPr>
          <p:cNvPr id="324" name="Text Box 19"/>
          <p:cNvSpPr txBox="1">
            <a:spLocks noChangeArrowheads="1"/>
          </p:cNvSpPr>
          <p:nvPr/>
        </p:nvSpPr>
        <p:spPr bwMode="auto">
          <a:xfrm>
            <a:off x="7592643" y="5166365"/>
            <a:ext cx="1306027" cy="469616"/>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ts val="1000"/>
              </a:lnSpc>
              <a:spcBef>
                <a:spcPct val="50000"/>
              </a:spcBef>
              <a:defRPr/>
            </a:pPr>
            <a:r>
              <a:rPr lang="en-US" sz="1400" b="1" dirty="0" smtClean="0">
                <a:latin typeface="Segoe Semibold" pitchFamily="34" charset="0"/>
              </a:rPr>
              <a:t>Hyper-V</a:t>
            </a:r>
          </a:p>
          <a:p>
            <a:pPr algn="ctr">
              <a:lnSpc>
                <a:spcPts val="1000"/>
              </a:lnSpc>
              <a:spcBef>
                <a:spcPct val="50000"/>
              </a:spcBef>
              <a:defRPr/>
            </a:pPr>
            <a:r>
              <a:rPr lang="en-US" sz="1400" b="1" dirty="0" smtClean="0">
                <a:latin typeface="Segoe Semibold" pitchFamily="34" charset="0"/>
              </a:rPr>
              <a:t>VMM</a:t>
            </a:r>
          </a:p>
        </p:txBody>
      </p:sp>
      <p:grpSp>
        <p:nvGrpSpPr>
          <p:cNvPr id="18" name="Group 240"/>
          <p:cNvGrpSpPr/>
          <p:nvPr/>
        </p:nvGrpSpPr>
        <p:grpSpPr>
          <a:xfrm>
            <a:off x="1667179" y="5040588"/>
            <a:ext cx="1666572" cy="1310154"/>
            <a:chOff x="1518063" y="4099616"/>
            <a:chExt cx="2081977" cy="1636719"/>
          </a:xfrm>
        </p:grpSpPr>
        <p:pic>
          <p:nvPicPr>
            <p:cNvPr id="326" name="Picture 4" descr="\\.PSF\Parallels Share\Virtualization Slides\Server-Physical-3U.png"/>
            <p:cNvPicPr>
              <a:picLocks noChangeAspect="1" noChangeArrowheads="1"/>
            </p:cNvPicPr>
            <p:nvPr/>
          </p:nvPicPr>
          <p:blipFill>
            <a:blip r:embed="rId6"/>
            <a:srcRect/>
            <a:stretch>
              <a:fillRect/>
            </a:stretch>
          </p:blipFill>
          <p:spPr bwMode="auto">
            <a:xfrm>
              <a:off x="1518063" y="4099616"/>
              <a:ext cx="2081977" cy="1636719"/>
            </a:xfrm>
            <a:prstGeom prst="rect">
              <a:avLst/>
            </a:prstGeom>
            <a:noFill/>
          </p:spPr>
        </p:pic>
        <p:pic>
          <p:nvPicPr>
            <p:cNvPr id="327" name="Picture 326" descr="IIS.png"/>
            <p:cNvPicPr>
              <a:picLocks noChangeAspect="1"/>
            </p:cNvPicPr>
            <p:nvPr/>
          </p:nvPicPr>
          <p:blipFill>
            <a:blip r:embed="rId17"/>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328" name="Picture 327" descr="Windows_Vista3.png"/>
            <p:cNvPicPr>
              <a:picLocks/>
            </p:cNvPicPr>
            <p:nvPr/>
          </p:nvPicPr>
          <p:blipFill>
            <a:blip r:embed="rId8"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19" name="Group 249"/>
          <p:cNvGrpSpPr/>
          <p:nvPr/>
        </p:nvGrpSpPr>
        <p:grpSpPr>
          <a:xfrm>
            <a:off x="129381" y="4856338"/>
            <a:ext cx="1666572" cy="1310154"/>
            <a:chOff x="-29260" y="4010616"/>
            <a:chExt cx="2081977" cy="1636719"/>
          </a:xfrm>
        </p:grpSpPr>
        <p:pic>
          <p:nvPicPr>
            <p:cNvPr id="330" name="Picture 4" descr="\\.PSF\Parallels Share\Virtualization Slides\Server-Physical-3U.png"/>
            <p:cNvPicPr>
              <a:picLocks noChangeAspect="1" noChangeArrowheads="1"/>
            </p:cNvPicPr>
            <p:nvPr/>
          </p:nvPicPr>
          <p:blipFill>
            <a:blip r:embed="rId6"/>
            <a:srcRect/>
            <a:stretch>
              <a:fillRect/>
            </a:stretch>
          </p:blipFill>
          <p:spPr bwMode="auto">
            <a:xfrm>
              <a:off x="-29260" y="4010616"/>
              <a:ext cx="2081977" cy="1636719"/>
            </a:xfrm>
            <a:prstGeom prst="rect">
              <a:avLst/>
            </a:prstGeom>
            <a:noFill/>
          </p:spPr>
        </p:pic>
        <p:pic>
          <p:nvPicPr>
            <p:cNvPr id="331" name="Picture 330" descr="SQL.png"/>
            <p:cNvPicPr>
              <a:picLocks noChangeAspect="1"/>
            </p:cNvPicPr>
            <p:nvPr/>
          </p:nvPicPr>
          <p:blipFill>
            <a:blip r:embed="rId19"/>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332" name="Picture 3" descr="\\showsrus\images\LOGOS\GEN_LOGO\L\Linux penguin.png"/>
            <p:cNvPicPr>
              <a:picLocks noChangeAspect="1" noChangeArrowheads="1"/>
            </p:cNvPicPr>
            <p:nvPr/>
          </p:nvPicPr>
          <p:blipFill>
            <a:blip r:embed="rId13" cstate="print"/>
            <a:srcRect/>
            <a:stretch>
              <a:fillRect/>
            </a:stretch>
          </p:blipFill>
          <p:spPr bwMode="auto">
            <a:xfrm>
              <a:off x="588820" y="4328983"/>
              <a:ext cx="190809" cy="224154"/>
            </a:xfrm>
            <a:prstGeom prst="rect">
              <a:avLst/>
            </a:prstGeom>
            <a:noFill/>
            <a:scene3d>
              <a:camera prst="isometricOffAxis2Left"/>
              <a:lightRig rig="threePt" dir="t"/>
            </a:scene3d>
          </p:spPr>
        </p:pic>
      </p:grpSp>
      <p:grpSp>
        <p:nvGrpSpPr>
          <p:cNvPr id="20" name="Group 244"/>
          <p:cNvGrpSpPr/>
          <p:nvPr/>
        </p:nvGrpSpPr>
        <p:grpSpPr>
          <a:xfrm>
            <a:off x="2102967" y="3529162"/>
            <a:ext cx="1666572" cy="1310154"/>
            <a:chOff x="1925276" y="2502465"/>
            <a:chExt cx="2081977" cy="1636719"/>
          </a:xfrm>
        </p:grpSpPr>
        <p:pic>
          <p:nvPicPr>
            <p:cNvPr id="334" name="Picture 4" descr="\\.PSF\Parallels Share\Virtualization Slides\Server-Physical-3U.png"/>
            <p:cNvPicPr>
              <a:picLocks noChangeAspect="1" noChangeArrowheads="1"/>
            </p:cNvPicPr>
            <p:nvPr/>
          </p:nvPicPr>
          <p:blipFill>
            <a:blip r:embed="rId6"/>
            <a:srcRect/>
            <a:stretch>
              <a:fillRect/>
            </a:stretch>
          </p:blipFill>
          <p:spPr bwMode="auto">
            <a:xfrm>
              <a:off x="1925276" y="2502465"/>
              <a:ext cx="2081977" cy="1636719"/>
            </a:xfrm>
            <a:prstGeom prst="rect">
              <a:avLst/>
            </a:prstGeom>
            <a:noFill/>
          </p:spPr>
        </p:pic>
        <p:pic>
          <p:nvPicPr>
            <p:cNvPr id="335" name="Picture 334" descr="IIS.png"/>
            <p:cNvPicPr>
              <a:picLocks noChangeAspect="1"/>
            </p:cNvPicPr>
            <p:nvPr/>
          </p:nvPicPr>
          <p:blipFill>
            <a:blip r:embed="rId18"/>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336" name="Picture 335" descr="Windows_Vista3.png"/>
            <p:cNvPicPr>
              <a:picLocks/>
            </p:cNvPicPr>
            <p:nvPr/>
          </p:nvPicPr>
          <p:blipFill>
            <a:blip r:embed="rId8"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337" name="TextBox 336"/>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21" name="Group 236"/>
          <p:cNvGrpSpPr/>
          <p:nvPr/>
        </p:nvGrpSpPr>
        <p:grpSpPr>
          <a:xfrm>
            <a:off x="1082497" y="4242394"/>
            <a:ext cx="1666572" cy="1310154"/>
            <a:chOff x="904806" y="3215697"/>
            <a:chExt cx="2081977" cy="1636719"/>
          </a:xfrm>
        </p:grpSpPr>
        <p:pic>
          <p:nvPicPr>
            <p:cNvPr id="339" name="Picture 4" descr="\\.PSF\Parallels Share\Virtualization Slides\Server-Physical-3U.png"/>
            <p:cNvPicPr>
              <a:picLocks noChangeAspect="1" noChangeArrowheads="1"/>
            </p:cNvPicPr>
            <p:nvPr/>
          </p:nvPicPr>
          <p:blipFill>
            <a:blip r:embed="rId6"/>
            <a:srcRect/>
            <a:stretch>
              <a:fillRect/>
            </a:stretch>
          </p:blipFill>
          <p:spPr bwMode="auto">
            <a:xfrm>
              <a:off x="904806" y="3215697"/>
              <a:ext cx="2081977" cy="1636719"/>
            </a:xfrm>
            <a:prstGeom prst="rect">
              <a:avLst/>
            </a:prstGeom>
            <a:noFill/>
          </p:spPr>
        </p:pic>
        <p:pic>
          <p:nvPicPr>
            <p:cNvPr id="340" name="Picture 339" descr="SQL.png"/>
            <p:cNvPicPr>
              <a:picLocks noChangeAspect="1"/>
            </p:cNvPicPr>
            <p:nvPr/>
          </p:nvPicPr>
          <p:blipFill>
            <a:blip r:embed="rId16"/>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341" name="Picture 340" descr="Windows_Vista3.png"/>
            <p:cNvPicPr>
              <a:picLocks/>
            </p:cNvPicPr>
            <p:nvPr/>
          </p:nvPicPr>
          <p:blipFill>
            <a:blip r:embed="rId8"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22" name="Group 228"/>
          <p:cNvGrpSpPr/>
          <p:nvPr/>
        </p:nvGrpSpPr>
        <p:grpSpPr>
          <a:xfrm>
            <a:off x="-77344" y="3844324"/>
            <a:ext cx="1666572" cy="1310154"/>
            <a:chOff x="-169310" y="2741427"/>
            <a:chExt cx="2081977" cy="1636719"/>
          </a:xfrm>
        </p:grpSpPr>
        <p:pic>
          <p:nvPicPr>
            <p:cNvPr id="343" name="Picture 4" descr="\\.PSF\Parallels Share\Virtualization Slides\Server-Physical-3U.png"/>
            <p:cNvPicPr>
              <a:picLocks noChangeAspect="1" noChangeArrowheads="1"/>
            </p:cNvPicPr>
            <p:nvPr/>
          </p:nvPicPr>
          <p:blipFill>
            <a:blip r:embed="rId6"/>
            <a:srcRect/>
            <a:stretch>
              <a:fillRect/>
            </a:stretch>
          </p:blipFill>
          <p:spPr bwMode="auto">
            <a:xfrm>
              <a:off x="-169310" y="2741427"/>
              <a:ext cx="2081977" cy="1636719"/>
            </a:xfrm>
            <a:prstGeom prst="rect">
              <a:avLst/>
            </a:prstGeom>
            <a:noFill/>
          </p:spPr>
        </p:pic>
        <p:pic>
          <p:nvPicPr>
            <p:cNvPr id="344" name="Picture 343" descr="IIS.png"/>
            <p:cNvPicPr>
              <a:picLocks noChangeAspect="1"/>
            </p:cNvPicPr>
            <p:nvPr/>
          </p:nvPicPr>
          <p:blipFill>
            <a:blip r:embed="rId14"/>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23" name="Group 224"/>
          <p:cNvGrpSpPr/>
          <p:nvPr/>
        </p:nvGrpSpPr>
        <p:grpSpPr>
          <a:xfrm>
            <a:off x="816864" y="3221694"/>
            <a:ext cx="1666572" cy="1310154"/>
            <a:chOff x="848723" y="2033072"/>
            <a:chExt cx="2081977" cy="1636719"/>
          </a:xfrm>
        </p:grpSpPr>
        <p:pic>
          <p:nvPicPr>
            <p:cNvPr id="346" name="Picture 4" descr="\\.PSF\Parallels Share\Virtualization Slides\Server-Physical-3U.png"/>
            <p:cNvPicPr>
              <a:picLocks noChangeAspect="1" noChangeArrowheads="1"/>
            </p:cNvPicPr>
            <p:nvPr/>
          </p:nvPicPr>
          <p:blipFill>
            <a:blip r:embed="rId6"/>
            <a:srcRect/>
            <a:stretch>
              <a:fillRect/>
            </a:stretch>
          </p:blipFill>
          <p:spPr bwMode="auto">
            <a:xfrm>
              <a:off x="848723" y="2033072"/>
              <a:ext cx="2081977" cy="1636719"/>
            </a:xfrm>
            <a:prstGeom prst="rect">
              <a:avLst/>
            </a:prstGeom>
            <a:noFill/>
          </p:spPr>
        </p:pic>
        <p:pic>
          <p:nvPicPr>
            <p:cNvPr id="347" name="Picture 346" descr="exc.png"/>
            <p:cNvPicPr>
              <a:picLocks noChangeAspect="1"/>
            </p:cNvPicPr>
            <p:nvPr/>
          </p:nvPicPr>
          <p:blipFill>
            <a:blip r:embed="rId12"/>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348" name="Picture 347" descr="Windows_Vista3.png"/>
            <p:cNvPicPr>
              <a:picLocks/>
            </p:cNvPicPr>
            <p:nvPr/>
          </p:nvPicPr>
          <p:blipFill>
            <a:blip r:embed="rId8" cstate="print"/>
            <a:srcRect r="76802" b="-2843"/>
            <a:stretch>
              <a:fillRect/>
            </a:stretch>
          </p:blipFill>
          <p:spPr>
            <a:xfrm>
              <a:off x="1487520" y="2390052"/>
              <a:ext cx="207344" cy="192297"/>
            </a:xfrm>
            <a:prstGeom prst="rect">
              <a:avLst/>
            </a:prstGeom>
            <a:scene3d>
              <a:camera prst="isometricOffAxis2Left"/>
              <a:lightRig rig="threePt" dir="t"/>
            </a:scene3d>
          </p:spPr>
        </p:pic>
      </p:grpSp>
      <p:pic>
        <p:nvPicPr>
          <p:cNvPr id="351" name="Picture 350" descr="Windows_Vista3.png"/>
          <p:cNvPicPr>
            <a:picLocks/>
          </p:cNvPicPr>
          <p:nvPr/>
        </p:nvPicPr>
        <p:blipFill>
          <a:blip r:embed="rId8" cstate="print"/>
          <a:srcRect r="76802" b="-2843"/>
          <a:stretch>
            <a:fillRect/>
          </a:stretch>
        </p:blipFill>
        <p:spPr>
          <a:xfrm>
            <a:off x="254374" y="4287125"/>
            <a:ext cx="165974" cy="153929"/>
          </a:xfrm>
          <a:prstGeom prst="rect">
            <a:avLst/>
          </a:prstGeom>
          <a:scene3d>
            <a:camera prst="isometricOffAxis2Left"/>
            <a:lightRig rig="threePt" dir="t"/>
          </a:scene3d>
        </p:spPr>
      </p:pic>
      <p:pic>
        <p:nvPicPr>
          <p:cNvPr id="121" name="Picture 49" descr="Servers-3-Virtual"/>
          <p:cNvPicPr>
            <a:picLocks noChangeAspect="1" noChangeArrowheads="1"/>
          </p:cNvPicPr>
          <p:nvPr/>
        </p:nvPicPr>
        <p:blipFill>
          <a:blip r:embed="rId5"/>
          <a:srcRect/>
          <a:stretch>
            <a:fillRect/>
          </a:stretch>
        </p:blipFill>
        <p:spPr bwMode="auto">
          <a:xfrm>
            <a:off x="4168034" y="2505231"/>
            <a:ext cx="2000419" cy="2510002"/>
          </a:xfrm>
          <a:prstGeom prst="rect">
            <a:avLst/>
          </a:prstGeom>
          <a:noFill/>
          <a:ln w="9525">
            <a:noFill/>
            <a:miter lim="800000"/>
            <a:headEnd/>
            <a:tailEnd/>
          </a:ln>
        </p:spPr>
      </p:pic>
      <p:pic>
        <p:nvPicPr>
          <p:cNvPr id="104" name="Picture 7" descr="E:\DVD_ART34\Logos\System Center Operations Manager 2007 - (Brand)\System Center Operations Manager 2007 logo rev.png"/>
          <p:cNvPicPr>
            <a:picLocks noChangeAspect="1" noChangeArrowheads="1"/>
          </p:cNvPicPr>
          <p:nvPr/>
        </p:nvPicPr>
        <p:blipFill>
          <a:blip r:embed="rId20"/>
          <a:stretch>
            <a:fillRect/>
          </a:stretch>
        </p:blipFill>
        <p:spPr bwMode="auto">
          <a:xfrm>
            <a:off x="2427593" y="6259072"/>
            <a:ext cx="1650058" cy="423092"/>
          </a:xfrm>
          <a:prstGeom prst="rect">
            <a:avLst/>
          </a:prstGeom>
          <a:noFill/>
          <a:effectLst>
            <a:outerShdw blurRad="50800" dist="38100" dir="2700000" algn="tl" rotWithShape="0">
              <a:prstClr val="black">
                <a:alpha val="40000"/>
              </a:prstClr>
            </a:outerShdw>
          </a:effectLst>
        </p:spPr>
      </p:pic>
      <p:pic>
        <p:nvPicPr>
          <p:cNvPr id="105" name="Picture 3" descr="\\eventsql\dvd\Online_ART\DVD_ART34\Logos\System Center Configuration Manager 2007\System Center Configuration Manager 2007 logo rev.png"/>
          <p:cNvPicPr>
            <a:picLocks noChangeAspect="1" noChangeArrowheads="1"/>
          </p:cNvPicPr>
          <p:nvPr/>
        </p:nvPicPr>
        <p:blipFill>
          <a:blip r:embed="rId21"/>
          <a:stretch>
            <a:fillRect/>
          </a:stretch>
        </p:blipFill>
        <p:spPr bwMode="auto">
          <a:xfrm>
            <a:off x="6540786" y="6241271"/>
            <a:ext cx="2027481" cy="915015"/>
          </a:xfrm>
          <a:prstGeom prst="rect">
            <a:avLst/>
          </a:prstGeom>
          <a:noFill/>
          <a:effectLst>
            <a:outerShdw blurRad="50800" dist="38100" dir="2700000" algn="tl" rotWithShape="0">
              <a:prstClr val="black">
                <a:alpha val="40000"/>
              </a:prstClr>
            </a:outerShdw>
          </a:effectLst>
        </p:spPr>
      </p:pic>
      <p:pic>
        <p:nvPicPr>
          <p:cNvPr id="106" name="Rectangle 165961"/>
          <p:cNvPicPr>
            <a:picLocks noChangeAspect="1" noChangeArrowheads="1"/>
          </p:cNvPicPr>
          <p:nvPr/>
        </p:nvPicPr>
        <p:blipFill>
          <a:blip r:embed="rId22">
            <a:lum bright="100000"/>
          </a:blip>
          <a:stretch>
            <a:fillRect/>
          </a:stretch>
        </p:blipFill>
        <p:spPr bwMode="auto">
          <a:xfrm>
            <a:off x="4412775" y="6218343"/>
            <a:ext cx="1841269" cy="448478"/>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107" name="Rectangle 165961"/>
          <p:cNvPicPr>
            <a:picLocks noChangeAspect="1" noChangeArrowheads="1"/>
          </p:cNvPicPr>
          <p:nvPr/>
        </p:nvPicPr>
        <p:blipFill>
          <a:blip r:embed="rId22">
            <a:lum bright="100000"/>
          </a:blip>
          <a:stretch>
            <a:fillRect/>
          </a:stretch>
        </p:blipFill>
        <p:spPr bwMode="auto">
          <a:xfrm>
            <a:off x="4407132" y="6218344"/>
            <a:ext cx="1841269" cy="448478"/>
          </a:xfrm>
          <a:prstGeom prst="rect">
            <a:avLst/>
          </a:prstGeom>
          <a:noFill/>
          <a:ln w="9525">
            <a:noFill/>
            <a:miter lim="800000"/>
            <a:headEnd/>
            <a:tailEnd/>
          </a:ln>
          <a:effectLst>
            <a:outerShdw blurRad="152400" dist="317500" dir="5400000" sx="90000" sy="-19000" rotWithShape="0">
              <a:prstClr val="black">
                <a:alpha val="15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22222E-6 L 0.30399 2.22222E-6 " pathEditMode="relative" rAng="0" ptsTypes="AA">
                                      <p:cBhvr>
                                        <p:cTn id="6" dur="1000" fill="hold"/>
                                        <p:tgtEl>
                                          <p:spTgt spid="260"/>
                                        </p:tgtEl>
                                        <p:attrNameLst>
                                          <p:attrName>ppt_x</p:attrName>
                                          <p:attrName>ppt_y</p:attrName>
                                        </p:attrNameLst>
                                      </p:cBhvr>
                                      <p:rCtr x="152"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dissolve">
                                      <p:cBhvr>
                                        <p:cTn id="23" dur="500"/>
                                        <p:tgtEl>
                                          <p:spTgt spid="106"/>
                                        </p:tgtEl>
                                      </p:cBhvr>
                                    </p:animEffect>
                                  </p:childTnLst>
                                </p:cTn>
                              </p:par>
                              <p:par>
                                <p:cTn id="24" presetID="9" presetClass="entr" presetSubtype="0" fill="hold" nodeType="with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dissolve">
                                      <p:cBhvr>
                                        <p:cTn id="26" dur="500"/>
                                        <p:tgtEl>
                                          <p:spTgt spid="104"/>
                                        </p:tgtEl>
                                      </p:cBhvr>
                                    </p:animEffect>
                                  </p:childTnLst>
                                </p:cTn>
                              </p:par>
                              <p:par>
                                <p:cTn id="27" presetID="9"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dissolve">
                                      <p:cBhvr>
                                        <p:cTn id="29" dur="500"/>
                                        <p:tgtEl>
                                          <p:spTgt spid="10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fade">
                                      <p:cBhvr>
                                        <p:cTn id="33" dur="500"/>
                                        <p:tgtEl>
                                          <p:spTgt spid="216"/>
                                        </p:tgtEl>
                                      </p:cBhvr>
                                    </p:animEffect>
                                  </p:childTnLst>
                                </p:cTn>
                              </p:par>
                            </p:childTnLst>
                          </p:cTn>
                        </p:par>
                        <p:par>
                          <p:cTn id="34" fill="hold">
                            <p:stCondLst>
                              <p:cond delay="1000"/>
                            </p:stCondLst>
                            <p:childTnLst>
                              <p:par>
                                <p:cTn id="35" presetID="49" presetClass="path" presetSubtype="0" accel="50000" decel="50000" fill="hold" nodeType="afterEffect">
                                  <p:stCondLst>
                                    <p:cond delay="0"/>
                                  </p:stCondLst>
                                  <p:childTnLst>
                                    <p:animMotion origin="layout" path="M -1.38889E-6 1.02985E-6 L 0.3066 -0.12867 " pathEditMode="relative" rAng="0" ptsTypes="AA">
                                      <p:cBhvr>
                                        <p:cTn id="36" dur="1000" fill="hold"/>
                                        <p:tgtEl>
                                          <p:spTgt spid="11"/>
                                        </p:tgtEl>
                                        <p:attrNameLst>
                                          <p:attrName>ppt_x</p:attrName>
                                          <p:attrName>ppt_y</p:attrName>
                                        </p:attrNameLst>
                                      </p:cBhvr>
                                      <p:rCtr x="153" y="-64"/>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dissolve">
                                      <p:cBhvr>
                                        <p:cTn id="43" dur="500"/>
                                        <p:tgtEl>
                                          <p:spTgt spid="107"/>
                                        </p:tgtEl>
                                      </p:cBhvr>
                                    </p:animEffect>
                                  </p:childTnLst>
                                </p:cTn>
                              </p:par>
                            </p:childTnLst>
                          </p:cTn>
                        </p:par>
                        <p:par>
                          <p:cTn id="44" fill="hold">
                            <p:stCondLst>
                              <p:cond delay="2500"/>
                            </p:stCondLst>
                            <p:childTnLst>
                              <p:par>
                                <p:cTn id="45" presetID="56" presetClass="path" presetSubtype="0" accel="50000" decel="50000" fill="hold" nodeType="afterEffect">
                                  <p:stCondLst>
                                    <p:cond delay="0"/>
                                  </p:stCondLst>
                                  <p:childTnLst>
                                    <p:animMotion origin="layout" path="M 1.11111E-6 -2.88622E-6 L 0.30677 -0.15379 " pathEditMode="relative" rAng="0" ptsTypes="AA">
                                      <p:cBhvr>
                                        <p:cTn id="46" dur="2000" fill="hold"/>
                                        <p:tgtEl>
                                          <p:spTgt spid="107"/>
                                        </p:tgtEl>
                                        <p:attrNameLst>
                                          <p:attrName>ppt_x</p:attrName>
                                          <p:attrName>ppt_y</p:attrName>
                                        </p:attrNameLst>
                                      </p:cBhvr>
                                      <p:rCtr x="153" y="-77"/>
                                    </p:animMotion>
                                  </p:childTnLst>
                                </p:cTn>
                              </p:par>
                            </p:childTnLst>
                          </p:cTn>
                        </p:par>
                        <p:par>
                          <p:cTn id="47" fill="hold">
                            <p:stCondLst>
                              <p:cond delay="4500"/>
                            </p:stCondLst>
                            <p:childTnLst>
                              <p:par>
                                <p:cTn id="48" presetID="1" presetClass="exit" presetSubtype="0" fill="hold" nodeType="afterEffect">
                                  <p:stCondLst>
                                    <p:cond delay="0"/>
                                  </p:stCondLst>
                                  <p:childTnLst>
                                    <p:set>
                                      <p:cBhvr>
                                        <p:cTn id="49" dur="1" fill="hold">
                                          <p:stCondLst>
                                            <p:cond delay="0"/>
                                          </p:stCondLst>
                                        </p:cTn>
                                        <p:tgtEl>
                                          <p:spTgt spid="107"/>
                                        </p:tgtEl>
                                        <p:attrNameLst>
                                          <p:attrName>style.visibility</p:attrName>
                                        </p:attrNameLst>
                                      </p:cBhvr>
                                      <p:to>
                                        <p:strVal val="hidden"/>
                                      </p:to>
                                    </p:set>
                                  </p:childTnLst>
                                </p:cTn>
                              </p:par>
                              <p:par>
                                <p:cTn id="50" presetID="26" presetClass="emph" presetSubtype="0" fill="hold" nodeType="withEffect">
                                  <p:stCondLst>
                                    <p:cond delay="0"/>
                                  </p:stCondLst>
                                  <p:childTnLst>
                                    <p:animEffect transition="out" filter="fade">
                                      <p:cBhvr>
                                        <p:cTn id="51" dur="500" tmFilter="0, 0; .2, .5; .8, .5; 1, 0"/>
                                        <p:tgtEl>
                                          <p:spTgt spid="216"/>
                                        </p:tgtEl>
                                      </p:cBhvr>
                                    </p:animEffect>
                                    <p:animScale>
                                      <p:cBhvr>
                                        <p:cTn id="52" dur="250" autoRev="1" fill="hold"/>
                                        <p:tgtEl>
                                          <p:spTgt spid="216"/>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216"/>
                                        </p:tgtEl>
                                      </p:cBhvr>
                                    </p:animEffect>
                                    <p:animScale>
                                      <p:cBhvr>
                                        <p:cTn id="55" dur="250" autoRev="1" fill="hold"/>
                                        <p:tgtEl>
                                          <p:spTgt spid="216"/>
                                        </p:tgtEl>
                                      </p:cBhvr>
                                      <p:by x="105000" y="105000"/>
                                    </p:animScale>
                                  </p:childTnLst>
                                </p:cTn>
                              </p:par>
                              <p:par>
                                <p:cTn id="56" presetID="10" presetClass="entr" presetSubtype="0" fill="hold" nodeType="withEffect">
                                  <p:stCondLst>
                                    <p:cond delay="0"/>
                                  </p:stCondLst>
                                  <p:childTnLst>
                                    <p:set>
                                      <p:cBhvr>
                                        <p:cTn id="57" dur="1" fill="hold">
                                          <p:stCondLst>
                                            <p:cond delay="0"/>
                                          </p:stCondLst>
                                        </p:cTn>
                                        <p:tgtEl>
                                          <p:spTgt spid="324"/>
                                        </p:tgtEl>
                                        <p:attrNameLst>
                                          <p:attrName>style.visibility</p:attrName>
                                        </p:attrNameLst>
                                      </p:cBhvr>
                                      <p:to>
                                        <p:strVal val="visible"/>
                                      </p:to>
                                    </p:set>
                                    <p:animEffect transition="in" filter="fade">
                                      <p:cBhvr>
                                        <p:cTn id="58" dur="500"/>
                                        <p:tgtEl>
                                          <p:spTgt spid="324"/>
                                        </p:tgtEl>
                                      </p:cBhvr>
                                    </p:animEffect>
                                  </p:childTnLst>
                                </p:cTn>
                              </p:par>
                            </p:childTnLst>
                          </p:cTn>
                        </p:par>
                        <p:par>
                          <p:cTn id="59" fill="hold">
                            <p:stCondLst>
                              <p:cond delay="5000"/>
                            </p:stCondLst>
                            <p:childTnLst>
                              <p:par>
                                <p:cTn id="60" presetID="63" presetClass="path" presetSubtype="0" accel="50000" decel="50000" fill="hold" nodeType="afterEffect">
                                  <p:stCondLst>
                                    <p:cond delay="0"/>
                                  </p:stCondLst>
                                  <p:childTnLst>
                                    <p:animMotion origin="layout" path="M -1.11111E-6 -5.60056E-7 L 0.75104 -0.07244 " pathEditMode="relative" rAng="0" ptsTypes="AA">
                                      <p:cBhvr>
                                        <p:cTn id="61" dur="500" fill="hold"/>
                                        <p:tgtEl>
                                          <p:spTgt spid="17"/>
                                        </p:tgtEl>
                                        <p:attrNameLst>
                                          <p:attrName>ppt_x</p:attrName>
                                          <p:attrName>ppt_y</p:attrName>
                                        </p:attrNameLst>
                                      </p:cBhvr>
                                      <p:rCtr x="376" y="-36"/>
                                    </p:animMotion>
                                  </p:childTnLst>
                                </p:cTn>
                              </p:par>
                              <p:par>
                                <p:cTn id="62" presetID="9" presetClass="emph" presetSubtype="0" nodeType="withEffect">
                                  <p:stCondLst>
                                    <p:cond delay="0"/>
                                  </p:stCondLst>
                                  <p:childTnLst>
                                    <p:set>
                                      <p:cBhvr rctx="PPT">
                                        <p:cTn id="63" dur="indefinite"/>
                                        <p:tgtEl>
                                          <p:spTgt spid="19"/>
                                        </p:tgtEl>
                                        <p:attrNameLst>
                                          <p:attrName>style.opacity</p:attrName>
                                        </p:attrNameLst>
                                      </p:cBhvr>
                                      <p:to>
                                        <p:strVal val="0.25"/>
                                      </p:to>
                                    </p:set>
                                    <p:animEffect filter="image" prLst="opacity: 0.25">
                                      <p:cBhvr rctx="IE">
                                        <p:cTn id="64" dur="indefinite"/>
                                        <p:tgtEl>
                                          <p:spTgt spid="19"/>
                                        </p:tgtEl>
                                      </p:cBhvr>
                                    </p:animEffect>
                                  </p:childTnLst>
                                </p:cTn>
                              </p:par>
                            </p:childTnLst>
                          </p:cTn>
                        </p:par>
                        <p:par>
                          <p:cTn id="65" fill="hold">
                            <p:stCondLst>
                              <p:cond delay="5500"/>
                            </p:stCondLst>
                            <p:childTnLst>
                              <p:par>
                                <p:cTn id="66" presetID="10" presetClass="exit" presetSubtype="0" fill="hold" nodeType="after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2.77778E-7 3.80236E-6 L 0.58333 -0.09813 " pathEditMode="relative" rAng="0" ptsTypes="AA">
                                      <p:cBhvr>
                                        <p:cTn id="70" dur="500" fill="hold"/>
                                        <p:tgtEl>
                                          <p:spTgt spid="14"/>
                                        </p:tgtEl>
                                        <p:attrNameLst>
                                          <p:attrName>ppt_x</p:attrName>
                                          <p:attrName>ppt_y</p:attrName>
                                        </p:attrNameLst>
                                      </p:cBhvr>
                                      <p:rCtr x="292" y="-49"/>
                                    </p:animMotion>
                                  </p:childTnLst>
                                </p:cTn>
                              </p:par>
                              <p:par>
                                <p:cTn id="71" presetID="9" presetClass="emph" presetSubtype="0" nodeType="withEffect">
                                  <p:stCondLst>
                                    <p:cond delay="0"/>
                                  </p:stCondLst>
                                  <p:childTnLst>
                                    <p:set>
                                      <p:cBhvr rctx="PPT">
                                        <p:cTn id="72" dur="indefinite"/>
                                        <p:tgtEl>
                                          <p:spTgt spid="18"/>
                                        </p:tgtEl>
                                        <p:attrNameLst>
                                          <p:attrName>style.opacity</p:attrName>
                                        </p:attrNameLst>
                                      </p:cBhvr>
                                      <p:to>
                                        <p:strVal val="0.25"/>
                                      </p:to>
                                    </p:set>
                                    <p:animEffect filter="image" prLst="opacity: 0.25">
                                      <p:cBhvr rctx="IE">
                                        <p:cTn id="73" dur="indefinite"/>
                                        <p:tgtEl>
                                          <p:spTgt spid="18"/>
                                        </p:tgtEl>
                                      </p:cBhvr>
                                    </p:animEffect>
                                  </p:childTnLst>
                                </p:cTn>
                              </p:par>
                            </p:childTnLst>
                          </p:cTn>
                        </p:par>
                        <p:par>
                          <p:cTn id="74" fill="hold">
                            <p:stCondLst>
                              <p:cond delay="6000"/>
                            </p:stCondLst>
                            <p:childTnLst>
                              <p:par>
                                <p:cTn id="75" presetID="10" presetClass="exit" presetSubtype="0" fill="hold"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63" presetClass="path" presetSubtype="0" accel="50000" decel="50000" fill="hold" nodeType="withEffect">
                                  <p:stCondLst>
                                    <p:cond delay="0"/>
                                  </p:stCondLst>
                                  <p:childTnLst>
                                    <p:animMotion origin="layout" path="M 4.16667E-6 -2.82277E-6 L 0.47604 -0.00416 " pathEditMode="relative" rAng="0" ptsTypes="AA">
                                      <p:cBhvr>
                                        <p:cTn id="79" dur="500" fill="hold"/>
                                        <p:tgtEl>
                                          <p:spTgt spid="12"/>
                                        </p:tgtEl>
                                        <p:attrNameLst>
                                          <p:attrName>ppt_x</p:attrName>
                                          <p:attrName>ppt_y</p:attrName>
                                        </p:attrNameLst>
                                      </p:cBhvr>
                                      <p:rCtr x="238" y="-2"/>
                                    </p:animMotion>
                                  </p:childTnLst>
                                </p:cTn>
                              </p:par>
                              <p:par>
                                <p:cTn id="80" presetID="9" presetClass="emph" presetSubtype="0" nodeType="withEffect">
                                  <p:stCondLst>
                                    <p:cond delay="0"/>
                                  </p:stCondLst>
                                  <p:childTnLst>
                                    <p:set>
                                      <p:cBhvr rctx="PPT">
                                        <p:cTn id="81" dur="indefinite"/>
                                        <p:tgtEl>
                                          <p:spTgt spid="4"/>
                                        </p:tgtEl>
                                        <p:attrNameLst>
                                          <p:attrName>style.opacity</p:attrName>
                                        </p:attrNameLst>
                                      </p:cBhvr>
                                      <p:to>
                                        <p:strVal val="0.25"/>
                                      </p:to>
                                    </p:set>
                                    <p:animEffect filter="image" prLst="opacity: 0.25">
                                      <p:cBhvr rctx="IE">
                                        <p:cTn id="82" dur="indefinite"/>
                                        <p:tgtEl>
                                          <p:spTgt spid="4"/>
                                        </p:tgtEl>
                                      </p:cBhvr>
                                    </p:animEffect>
                                  </p:childTnLst>
                                </p:cTn>
                              </p:par>
                            </p:childTnLst>
                          </p:cTn>
                        </p:par>
                        <p:par>
                          <p:cTn id="83" fill="hold">
                            <p:stCondLst>
                              <p:cond delay="6500"/>
                            </p:stCondLst>
                            <p:childTnLst>
                              <p:par>
                                <p:cTn id="84" presetID="10" presetClass="exit" presetSubtype="0" fill="hold" nodeType="after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2.22222E-6 -3.79454E-6 L 0.54028 0.12032 " pathEditMode="relative" rAng="0" ptsTypes="AA">
                                      <p:cBhvr>
                                        <p:cTn id="88" dur="500" fill="hold"/>
                                        <p:tgtEl>
                                          <p:spTgt spid="15"/>
                                        </p:tgtEl>
                                        <p:attrNameLst>
                                          <p:attrName>ppt_x</p:attrName>
                                          <p:attrName>ppt_y</p:attrName>
                                        </p:attrNameLst>
                                      </p:cBhvr>
                                      <p:rCtr x="270" y="60"/>
                                    </p:animMotion>
                                  </p:childTnLst>
                                </p:cTn>
                              </p:par>
                              <p:par>
                                <p:cTn id="89" presetID="9" presetClass="emph" presetSubtype="0" nodeType="withEffect">
                                  <p:stCondLst>
                                    <p:cond delay="0"/>
                                  </p:stCondLst>
                                  <p:childTnLst>
                                    <p:set>
                                      <p:cBhvr rctx="PPT">
                                        <p:cTn id="90" dur="indefinite"/>
                                        <p:tgtEl>
                                          <p:spTgt spid="20"/>
                                        </p:tgtEl>
                                        <p:attrNameLst>
                                          <p:attrName>style.opacity</p:attrName>
                                        </p:attrNameLst>
                                      </p:cBhvr>
                                      <p:to>
                                        <p:strVal val="0.25"/>
                                      </p:to>
                                    </p:set>
                                    <p:animEffect filter="image" prLst="opacity: 0.25">
                                      <p:cBhvr rctx="IE">
                                        <p:cTn id="91" dur="indefinite"/>
                                        <p:tgtEl>
                                          <p:spTgt spid="20"/>
                                        </p:tgtEl>
                                      </p:cBhvr>
                                    </p:animEffect>
                                  </p:childTnLst>
                                </p:cTn>
                              </p:par>
                            </p:childTnLst>
                          </p:cTn>
                        </p:par>
                        <p:par>
                          <p:cTn id="92" fill="hold">
                            <p:stCondLst>
                              <p:cond delay="7000"/>
                            </p:stCondLst>
                            <p:childTnLst>
                              <p:par>
                                <p:cTn id="93" presetID="10" presetClass="exit" presetSubtype="0" fill="hold" nodeType="after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63" presetClass="path" presetSubtype="0" accel="50000" decel="50000" fill="hold" nodeType="withEffect">
                                  <p:stCondLst>
                                    <p:cond delay="0"/>
                                  </p:stCondLst>
                                  <p:childTnLst>
                                    <p:animMotion origin="layout" path="M 4.16667E-6 -2.25821E-6 L 0.6526 0.01944 " pathEditMode="relative" rAng="0" ptsTypes="AA">
                                      <p:cBhvr>
                                        <p:cTn id="97" dur="500" fill="hold"/>
                                        <p:tgtEl>
                                          <p:spTgt spid="13"/>
                                        </p:tgtEl>
                                        <p:attrNameLst>
                                          <p:attrName>ppt_x</p:attrName>
                                          <p:attrName>ppt_y</p:attrName>
                                        </p:attrNameLst>
                                      </p:cBhvr>
                                      <p:rCtr x="326" y="10"/>
                                    </p:animMotion>
                                  </p:childTnLst>
                                </p:cTn>
                              </p:par>
                              <p:par>
                                <p:cTn id="98" presetID="9" presetClass="emph" presetSubtype="0" nodeType="withEffect">
                                  <p:stCondLst>
                                    <p:cond delay="0"/>
                                  </p:stCondLst>
                                  <p:childTnLst>
                                    <p:set>
                                      <p:cBhvr rctx="PPT">
                                        <p:cTn id="99" dur="indefinite"/>
                                        <p:tgtEl>
                                          <p:spTgt spid="21"/>
                                        </p:tgtEl>
                                        <p:attrNameLst>
                                          <p:attrName>style.opacity</p:attrName>
                                        </p:attrNameLst>
                                      </p:cBhvr>
                                      <p:to>
                                        <p:strVal val="0.25"/>
                                      </p:to>
                                    </p:set>
                                    <p:animEffect filter="image" prLst="opacity: 0.25">
                                      <p:cBhvr rctx="IE">
                                        <p:cTn id="100" dur="indefinite"/>
                                        <p:tgtEl>
                                          <p:spTgt spid="21"/>
                                        </p:tgtEl>
                                      </p:cBhvr>
                                    </p:animEffect>
                                  </p:childTnLst>
                                </p:cTn>
                              </p:par>
                            </p:childTnLst>
                          </p:cTn>
                        </p:par>
                        <p:par>
                          <p:cTn id="101" fill="hold">
                            <p:stCondLst>
                              <p:cond delay="7500"/>
                            </p:stCondLst>
                            <p:childTnLst>
                              <p:par>
                                <p:cTn id="102" presetID="10" presetClass="exit" presetSubtype="0" fill="hold" nodeType="afterEffect">
                                  <p:stCondLst>
                                    <p:cond delay="0"/>
                                  </p:stCondLst>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par>
                                <p:cTn id="105" presetID="63" presetClass="path" presetSubtype="0" accel="50000" decel="50000" fill="hold" nodeType="withEffect">
                                  <p:stCondLst>
                                    <p:cond delay="0"/>
                                  </p:stCondLst>
                                  <p:childTnLst>
                                    <p:animMotion origin="layout" path="M -1.11111E-6 -1.32346E-6 L 0.76875 0.0833 " pathEditMode="relative" rAng="0" ptsTypes="AA">
                                      <p:cBhvr>
                                        <p:cTn id="106" dur="500" fill="hold"/>
                                        <p:tgtEl>
                                          <p:spTgt spid="10"/>
                                        </p:tgtEl>
                                        <p:attrNameLst>
                                          <p:attrName>ppt_x</p:attrName>
                                          <p:attrName>ppt_y</p:attrName>
                                        </p:attrNameLst>
                                      </p:cBhvr>
                                      <p:rCtr x="384" y="42"/>
                                    </p:animMotion>
                                  </p:childTnLst>
                                </p:cTn>
                              </p:par>
                              <p:par>
                                <p:cTn id="107" presetID="9" presetClass="emph" presetSubtype="0" nodeType="withEffect">
                                  <p:stCondLst>
                                    <p:cond delay="0"/>
                                  </p:stCondLst>
                                  <p:childTnLst>
                                    <p:set>
                                      <p:cBhvr rctx="PPT">
                                        <p:cTn id="108" dur="indefinite"/>
                                        <p:tgtEl>
                                          <p:spTgt spid="22"/>
                                        </p:tgtEl>
                                        <p:attrNameLst>
                                          <p:attrName>style.opacity</p:attrName>
                                        </p:attrNameLst>
                                      </p:cBhvr>
                                      <p:to>
                                        <p:strVal val="0.25"/>
                                      </p:to>
                                    </p:set>
                                    <p:animEffect filter="image" prLst="opacity: 0.25">
                                      <p:cBhvr rctx="IE">
                                        <p:cTn id="109" dur="indefinite"/>
                                        <p:tgtEl>
                                          <p:spTgt spid="22"/>
                                        </p:tgtEl>
                                      </p:cBhvr>
                                    </p:animEffect>
                                  </p:childTnLst>
                                </p:cTn>
                              </p:par>
                              <p:par>
                                <p:cTn id="110" presetID="1" presetClass="exit" presetSubtype="0" fill="hold" nodeType="withEffect">
                                  <p:stCondLst>
                                    <p:cond delay="0"/>
                                  </p:stCondLst>
                                  <p:childTnLst>
                                    <p:set>
                                      <p:cBhvr>
                                        <p:cTn id="111" dur="1" fill="hold">
                                          <p:stCondLst>
                                            <p:cond delay="0"/>
                                          </p:stCondLst>
                                        </p:cTn>
                                        <p:tgtEl>
                                          <p:spTgt spid="351"/>
                                        </p:tgtEl>
                                        <p:attrNameLst>
                                          <p:attrName>style.visibility</p:attrName>
                                        </p:attrNameLst>
                                      </p:cBhvr>
                                      <p:to>
                                        <p:strVal val="hidden"/>
                                      </p:to>
                                    </p:set>
                                  </p:childTnLst>
                                </p:cTn>
                              </p:par>
                            </p:childTnLst>
                          </p:cTn>
                        </p:par>
                        <p:par>
                          <p:cTn id="112" fill="hold">
                            <p:stCondLst>
                              <p:cond delay="8000"/>
                            </p:stCondLst>
                            <p:childTnLst>
                              <p:par>
                                <p:cTn id="113" presetID="10" presetClass="exit" presetSubtype="0" fill="hold" nodeType="afterEffect">
                                  <p:stCondLst>
                                    <p:cond delay="0"/>
                                  </p:stCondLst>
                                  <p:childTnLst>
                                    <p:animEffect transition="out" filter="fade">
                                      <p:cBhvr>
                                        <p:cTn id="114" dur="500"/>
                                        <p:tgtEl>
                                          <p:spTgt spid="10"/>
                                        </p:tgtEl>
                                      </p:cBhvr>
                                    </p:animEffect>
                                    <p:set>
                                      <p:cBhvr>
                                        <p:cTn id="115" dur="1" fill="hold">
                                          <p:stCondLst>
                                            <p:cond delay="499"/>
                                          </p:stCondLst>
                                        </p:cTn>
                                        <p:tgtEl>
                                          <p:spTgt spid="10"/>
                                        </p:tgtEl>
                                        <p:attrNameLst>
                                          <p:attrName>style.visibility</p:attrName>
                                        </p:attrNameLst>
                                      </p:cBhvr>
                                      <p:to>
                                        <p:strVal val="hidden"/>
                                      </p:to>
                                    </p:set>
                                  </p:childTnLst>
                                </p:cTn>
                              </p:par>
                              <p:par>
                                <p:cTn id="116" presetID="63" presetClass="path" presetSubtype="0" accel="50000" decel="50000" fill="hold" nodeType="withEffect">
                                  <p:stCondLst>
                                    <p:cond delay="0"/>
                                  </p:stCondLst>
                                  <p:childTnLst>
                                    <p:animMotion origin="layout" path="M -4.72222E-6 1.87457E-7 L 0.67674 0.16825 " pathEditMode="relative" rAng="0" ptsTypes="AA">
                                      <p:cBhvr>
                                        <p:cTn id="117" dur="500" fill="hold"/>
                                        <p:tgtEl>
                                          <p:spTgt spid="9"/>
                                        </p:tgtEl>
                                        <p:attrNameLst>
                                          <p:attrName>ppt_x</p:attrName>
                                          <p:attrName>ppt_y</p:attrName>
                                        </p:attrNameLst>
                                      </p:cBhvr>
                                      <p:rCtr x="338" y="84"/>
                                    </p:animMotion>
                                  </p:childTnLst>
                                </p:cTn>
                              </p:par>
                              <p:par>
                                <p:cTn id="118" presetID="9" presetClass="emph" presetSubtype="0" nodeType="withEffect">
                                  <p:stCondLst>
                                    <p:cond delay="0"/>
                                  </p:stCondLst>
                                  <p:childTnLst>
                                    <p:set>
                                      <p:cBhvr rctx="PPT">
                                        <p:cTn id="119" dur="indefinite"/>
                                        <p:tgtEl>
                                          <p:spTgt spid="23"/>
                                        </p:tgtEl>
                                        <p:attrNameLst>
                                          <p:attrName>style.opacity</p:attrName>
                                        </p:attrNameLst>
                                      </p:cBhvr>
                                      <p:to>
                                        <p:strVal val="0.25"/>
                                      </p:to>
                                    </p:set>
                                    <p:animEffect filter="image" prLst="opacity: 0.25">
                                      <p:cBhvr rctx="IE">
                                        <p:cTn id="120" dur="indefinite"/>
                                        <p:tgtEl>
                                          <p:spTgt spid="23"/>
                                        </p:tgtEl>
                                      </p:cBhvr>
                                    </p:animEffect>
                                  </p:childTnLst>
                                </p:cTn>
                              </p:par>
                            </p:childTnLst>
                          </p:cTn>
                        </p:par>
                        <p:par>
                          <p:cTn id="121" fill="hold">
                            <p:stCondLst>
                              <p:cond delay="8500"/>
                            </p:stCondLst>
                            <p:childTnLst>
                              <p:par>
                                <p:cTn id="122" presetID="10" presetClass="exit" presetSubtype="0" fill="hold" nodeType="afterEffect">
                                  <p:stCondLst>
                                    <p:cond delay="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9000"/>
                            </p:stCondLst>
                            <p:childTnLst>
                              <p:par>
                                <p:cTn id="126" presetID="10" presetClass="entr" presetSubtype="0" fill="hold" nodeType="after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500"/>
                                        <p:tgtEl>
                                          <p:spTgt spid="5"/>
                                        </p:tgtEl>
                                      </p:cBhvr>
                                    </p:animEffect>
                                  </p:childTnLst>
                                </p:cTn>
                              </p:par>
                            </p:childTnLst>
                          </p:cTn>
                        </p:par>
                        <p:par>
                          <p:cTn id="129" fill="hold">
                            <p:stCondLst>
                              <p:cond delay="9500"/>
                            </p:stCondLst>
                            <p:childTnLst>
                              <p:par>
                                <p:cTn id="130" presetID="10" presetClass="entr" presetSubtype="0" fill="hold" nodeType="afterEffect">
                                  <p:stCondLst>
                                    <p:cond delay="0"/>
                                  </p:stCondLst>
                                  <p:childTnLst>
                                    <p:set>
                                      <p:cBhvr>
                                        <p:cTn id="131" dur="1" fill="hold">
                                          <p:stCondLst>
                                            <p:cond delay="0"/>
                                          </p:stCondLst>
                                        </p:cTn>
                                        <p:tgtEl>
                                          <p:spTgt spid="6"/>
                                        </p:tgtEl>
                                        <p:attrNameLst>
                                          <p:attrName>style.visibility</p:attrName>
                                        </p:attrNameLst>
                                      </p:cBhvr>
                                      <p:to>
                                        <p:strVal val="visible"/>
                                      </p:to>
                                    </p:set>
                                    <p:animEffect transition="in" filter="fade">
                                      <p:cBhvr>
                                        <p:cTn id="132" dur="500"/>
                                        <p:tgtEl>
                                          <p:spTgt spid="6"/>
                                        </p:tgtEl>
                                      </p:cBhvr>
                                    </p:animEffect>
                                  </p:childTnLst>
                                </p:cTn>
                              </p:par>
                            </p:childTnLst>
                          </p:cTn>
                        </p:par>
                        <p:par>
                          <p:cTn id="133" fill="hold">
                            <p:stCondLst>
                              <p:cond delay="10000"/>
                            </p:stCondLst>
                            <p:childTnLst>
                              <p:par>
                                <p:cTn id="134" presetID="10" presetClass="entr" presetSubtype="0" fill="hold" nodeType="after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fade">
                                      <p:cBhvr>
                                        <p:cTn id="136" dur="500"/>
                                        <p:tgtEl>
                                          <p:spTgt spid="7"/>
                                        </p:tgtEl>
                                      </p:cBhvr>
                                    </p:animEffect>
                                  </p:childTnLst>
                                </p:cTn>
                              </p:par>
                            </p:childTnLst>
                          </p:cTn>
                        </p:par>
                        <p:par>
                          <p:cTn id="137" fill="hold">
                            <p:stCondLst>
                              <p:cond delay="10500"/>
                            </p:stCondLst>
                            <p:childTnLst>
                              <p:par>
                                <p:cTn id="138" presetID="10" presetClass="entr" presetSubtype="0" fill="hold" nodeType="after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childTnLst>
                          </p:cTn>
                        </p:par>
                      </p:childTnLst>
                    </p:cTn>
                  </p:par>
                  <p:par>
                    <p:cTn id="141" fill="hold">
                      <p:stCondLst>
                        <p:cond delay="indefinite"/>
                      </p:stCondLst>
                      <p:childTnLst>
                        <p:par>
                          <p:cTn id="142" fill="hold">
                            <p:stCondLst>
                              <p:cond delay="0"/>
                            </p:stCondLst>
                            <p:childTnLst>
                              <p:par>
                                <p:cTn id="143" presetID="56" presetClass="path" presetSubtype="0" accel="50000" decel="50000" fill="hold" nodeType="clickEffect">
                                  <p:stCondLst>
                                    <p:cond delay="0"/>
                                  </p:stCondLst>
                                  <p:childTnLst>
                                    <p:animMotion origin="layout" path="M 2.22222E-6 1.85185E-6 L 0.28698 -0.0963 " pathEditMode="relative" rAng="0" ptsTypes="AA">
                                      <p:cBhvr>
                                        <p:cTn id="144" dur="1000" fill="hold"/>
                                        <p:tgtEl>
                                          <p:spTgt spid="121"/>
                                        </p:tgtEl>
                                        <p:attrNameLst>
                                          <p:attrName>ppt_x</p:attrName>
                                          <p:attrName>ppt_y</p:attrName>
                                        </p:attrNameLst>
                                      </p:cBhvr>
                                      <p:rCtr x="143"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6096000" y="5500598"/>
            <a:ext cx="2286000" cy="1158711"/>
          </a:xfrm>
          <a:prstGeom prst="rect">
            <a:avLst/>
          </a:prstGeom>
        </p:spPr>
      </p:pic>
      <p:pic>
        <p:nvPicPr>
          <p:cNvPr id="43" name="Picture 42" descr="Application-cyan.png"/>
          <p:cNvPicPr>
            <a:picLocks noChangeAspect="1"/>
          </p:cNvPicPr>
          <p:nvPr/>
        </p:nvPicPr>
        <p:blipFill>
          <a:blip r:embed="rId4"/>
          <a:stretch>
            <a:fillRect/>
          </a:stretch>
        </p:blipFill>
        <p:spPr>
          <a:xfrm>
            <a:off x="6781800" y="5234584"/>
            <a:ext cx="1143000"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3335958" y="5500598"/>
            <a:ext cx="2286000" cy="1158711"/>
          </a:xfrm>
          <a:prstGeom prst="rect">
            <a:avLst/>
          </a:prstGeom>
        </p:spPr>
      </p:pic>
      <p:pic>
        <p:nvPicPr>
          <p:cNvPr id="34" name="Picture 33" descr="Application-cyan.png"/>
          <p:cNvPicPr>
            <a:picLocks noChangeAspect="1"/>
          </p:cNvPicPr>
          <p:nvPr/>
        </p:nvPicPr>
        <p:blipFill>
          <a:blip r:embed="rId4"/>
          <a:stretch>
            <a:fillRect/>
          </a:stretch>
        </p:blipFill>
        <p:spPr>
          <a:xfrm>
            <a:off x="4023360" y="5234584"/>
            <a:ext cx="1143000"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609600" y="5500598"/>
            <a:ext cx="2286000" cy="1158711"/>
          </a:xfrm>
          <a:prstGeom prst="rect">
            <a:avLst/>
          </a:prstGeom>
        </p:spPr>
      </p:pic>
      <p:pic>
        <p:nvPicPr>
          <p:cNvPr id="40" name="Picture 39" descr="Application-cyan.png"/>
          <p:cNvPicPr>
            <a:picLocks noChangeAspect="1"/>
          </p:cNvPicPr>
          <p:nvPr/>
        </p:nvPicPr>
        <p:blipFill>
          <a:blip r:embed="rId4"/>
          <a:stretch>
            <a:fillRect/>
          </a:stretch>
        </p:blipFill>
        <p:spPr>
          <a:xfrm>
            <a:off x="1280160" y="5234583"/>
            <a:ext cx="1143000"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6096001" y="5049003"/>
            <a:ext cx="2285998"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609601" y="5049003"/>
            <a:ext cx="2285998" cy="1036948"/>
          </a:xfrm>
          <a:prstGeom prst="rect">
            <a:avLst/>
          </a:prstGeom>
        </p:spPr>
      </p:pic>
      <p:pic>
        <p:nvPicPr>
          <p:cNvPr id="46" name="Picture 45" descr="Application-cyan.png"/>
          <p:cNvPicPr>
            <a:picLocks noChangeAspect="1"/>
          </p:cNvPicPr>
          <p:nvPr/>
        </p:nvPicPr>
        <p:blipFill>
          <a:blip r:embed="rId4"/>
          <a:stretch>
            <a:fillRect/>
          </a:stretch>
        </p:blipFill>
        <p:spPr>
          <a:xfrm>
            <a:off x="1280160" y="4870036"/>
            <a:ext cx="1143000" cy="593147"/>
          </a:xfrm>
          <a:prstGeom prst="rect">
            <a:avLst/>
          </a:prstGeom>
        </p:spPr>
      </p:pic>
      <p:sp>
        <p:nvSpPr>
          <p:cNvPr id="39" name="Right Arrow 38"/>
          <p:cNvSpPr/>
          <p:nvPr/>
        </p:nvSpPr>
        <p:spPr>
          <a:xfrm rot="7078006" flipV="1">
            <a:off x="2209499" y="3871100"/>
            <a:ext cx="694609" cy="238876"/>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3335959" y="5049003"/>
            <a:ext cx="2285998" cy="1036948"/>
          </a:xfrm>
          <a:prstGeom prst="rect">
            <a:avLst/>
          </a:prstGeom>
        </p:spPr>
      </p:pic>
      <p:pic>
        <p:nvPicPr>
          <p:cNvPr id="21" name="Picture 20" descr="Application-cyan.png"/>
          <p:cNvPicPr>
            <a:picLocks noChangeAspect="1"/>
          </p:cNvPicPr>
          <p:nvPr/>
        </p:nvPicPr>
        <p:blipFill>
          <a:blip r:embed="rId4"/>
          <a:stretch>
            <a:fillRect/>
          </a:stretch>
        </p:blipFill>
        <p:spPr>
          <a:xfrm>
            <a:off x="6781800" y="4870037"/>
            <a:ext cx="1143000" cy="593146"/>
          </a:xfrm>
          <a:prstGeom prst="rect">
            <a:avLst/>
          </a:prstGeom>
        </p:spPr>
      </p:pic>
      <p:grpSp>
        <p:nvGrpSpPr>
          <p:cNvPr id="2" name="Group 35"/>
          <p:cNvGrpSpPr/>
          <p:nvPr/>
        </p:nvGrpSpPr>
        <p:grpSpPr>
          <a:xfrm>
            <a:off x="7772400" y="6113423"/>
            <a:ext cx="838200" cy="645160"/>
            <a:chOff x="3810000" y="2842490"/>
            <a:chExt cx="1524000" cy="1173019"/>
          </a:xfrm>
        </p:grpSpPr>
        <p:pic>
          <p:nvPicPr>
            <p:cNvPr id="37" name="Picture 36"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38" name="Picture 37"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3" name="Group 46"/>
          <p:cNvGrpSpPr/>
          <p:nvPr/>
        </p:nvGrpSpPr>
        <p:grpSpPr>
          <a:xfrm>
            <a:off x="5029200" y="6113423"/>
            <a:ext cx="838200" cy="645160"/>
            <a:chOff x="3810000" y="2842490"/>
            <a:chExt cx="1524000" cy="1173019"/>
          </a:xfrm>
        </p:grpSpPr>
        <p:pic>
          <p:nvPicPr>
            <p:cNvPr id="48" name="Picture 47"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243483" y="6113423"/>
            <a:ext cx="838200" cy="645160"/>
            <a:chOff x="3810000" y="2842490"/>
            <a:chExt cx="1524000" cy="1173019"/>
          </a:xfrm>
        </p:grpSpPr>
        <p:pic>
          <p:nvPicPr>
            <p:cNvPr id="51" name="Picture 50"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a:stretch>
            <a:fillRect/>
          </a:stretch>
        </p:blipFill>
        <p:spPr>
          <a:xfrm>
            <a:off x="1714494" y="1729377"/>
            <a:ext cx="5715012" cy="2743206"/>
          </a:xfrm>
          <a:prstGeom prst="rect">
            <a:avLst/>
          </a:prstGeom>
        </p:spPr>
      </p:pic>
      <p:grpSp>
        <p:nvGrpSpPr>
          <p:cNvPr id="5" name="Group 52"/>
          <p:cNvGrpSpPr/>
          <p:nvPr/>
        </p:nvGrpSpPr>
        <p:grpSpPr>
          <a:xfrm>
            <a:off x="2243483" y="6113423"/>
            <a:ext cx="838200" cy="645160"/>
            <a:chOff x="2209800" y="6629400"/>
            <a:chExt cx="838200" cy="645160"/>
          </a:xfrm>
        </p:grpSpPr>
        <p:pic>
          <p:nvPicPr>
            <p:cNvPr id="42" name="Picture 41" descr="heartbeat-red.gif"/>
            <p:cNvPicPr>
              <a:picLocks noChangeAspect="1"/>
            </p:cNvPicPr>
            <p:nvPr/>
          </p:nvPicPr>
          <p:blipFill>
            <a:blip r:embed="rId9"/>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2819400" y="5902994"/>
            <a:ext cx="457200"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6096000" y="1424583"/>
            <a:ext cx="990600"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3657600" y="1424583"/>
            <a:ext cx="990600" cy="990600"/>
          </a:xfrm>
          <a:prstGeom prst="rect">
            <a:avLst/>
          </a:prstGeom>
        </p:spPr>
      </p:pic>
      <p:pic>
        <p:nvPicPr>
          <p:cNvPr id="65" name="Picture 64" descr="spark.gif"/>
          <p:cNvPicPr>
            <a:picLocks noChangeAspect="1"/>
          </p:cNvPicPr>
          <p:nvPr/>
        </p:nvPicPr>
        <p:blipFill>
          <a:blip r:embed="rId12" cstate="print"/>
          <a:stretch>
            <a:fillRect/>
          </a:stretch>
        </p:blipFill>
        <p:spPr>
          <a:xfrm>
            <a:off x="5562600" y="2262783"/>
            <a:ext cx="571500" cy="571500"/>
          </a:xfrm>
          <a:prstGeom prst="rect">
            <a:avLst/>
          </a:prstGeom>
        </p:spPr>
      </p:pic>
      <p:pic>
        <p:nvPicPr>
          <p:cNvPr id="67" name="Picture 66" descr="spark.gif"/>
          <p:cNvPicPr>
            <a:picLocks noChangeAspect="1"/>
          </p:cNvPicPr>
          <p:nvPr/>
        </p:nvPicPr>
        <p:blipFill>
          <a:blip r:embed="rId12" cstate="print"/>
          <a:stretch>
            <a:fillRect/>
          </a:stretch>
        </p:blipFill>
        <p:spPr>
          <a:xfrm>
            <a:off x="2971800" y="2338983"/>
            <a:ext cx="571500" cy="571500"/>
          </a:xfrm>
          <a:prstGeom prst="rect">
            <a:avLst/>
          </a:prstGeom>
        </p:spPr>
      </p:pic>
      <p:pic>
        <p:nvPicPr>
          <p:cNvPr id="68" name="Picture 67" descr="Application-cyan.png"/>
          <p:cNvPicPr>
            <a:picLocks noChangeAspect="1"/>
          </p:cNvPicPr>
          <p:nvPr/>
        </p:nvPicPr>
        <p:blipFill>
          <a:blip r:embed="rId4"/>
          <a:stretch>
            <a:fillRect/>
          </a:stretch>
        </p:blipFill>
        <p:spPr>
          <a:xfrm>
            <a:off x="4023360" y="4870037"/>
            <a:ext cx="1143000" cy="593146"/>
          </a:xfrm>
          <a:prstGeom prst="rect">
            <a:avLst/>
          </a:prstGeom>
        </p:spPr>
      </p:pic>
      <p:pic>
        <p:nvPicPr>
          <p:cNvPr id="44" name="Picture 43" descr="Server-Virtual-Single.png"/>
          <p:cNvPicPr>
            <a:picLocks noChangeAspect="1"/>
          </p:cNvPicPr>
          <p:nvPr/>
        </p:nvPicPr>
        <p:blipFill>
          <a:blip r:embed="rId13"/>
          <a:stretch>
            <a:fillRect/>
          </a:stretch>
        </p:blipFill>
        <p:spPr>
          <a:xfrm>
            <a:off x="609601" y="4671331"/>
            <a:ext cx="2285998" cy="1036948"/>
          </a:xfrm>
          <a:prstGeom prst="rect">
            <a:avLst/>
          </a:prstGeom>
        </p:spPr>
      </p:pic>
      <p:pic>
        <p:nvPicPr>
          <p:cNvPr id="11" name="Picture 10" descr="Server-Virtual-Single.png"/>
          <p:cNvPicPr>
            <a:picLocks noChangeAspect="1"/>
          </p:cNvPicPr>
          <p:nvPr/>
        </p:nvPicPr>
        <p:blipFill>
          <a:blip r:embed="rId13"/>
          <a:stretch>
            <a:fillRect/>
          </a:stretch>
        </p:blipFill>
        <p:spPr>
          <a:xfrm>
            <a:off x="6096001" y="4671331"/>
            <a:ext cx="2285998" cy="1036948"/>
          </a:xfrm>
          <a:prstGeom prst="rect">
            <a:avLst/>
          </a:prstGeom>
        </p:spPr>
      </p:pic>
      <p:pic>
        <p:nvPicPr>
          <p:cNvPr id="25" name="Picture 24" descr="Application-cyan.png"/>
          <p:cNvPicPr>
            <a:picLocks noChangeAspect="1"/>
          </p:cNvPicPr>
          <p:nvPr/>
        </p:nvPicPr>
        <p:blipFill>
          <a:blip r:embed="rId4"/>
          <a:stretch>
            <a:fillRect/>
          </a:stretch>
        </p:blipFill>
        <p:spPr>
          <a:xfrm>
            <a:off x="1280160" y="4475035"/>
            <a:ext cx="1143000" cy="593145"/>
          </a:xfrm>
          <a:prstGeom prst="rect">
            <a:avLst/>
          </a:prstGeom>
        </p:spPr>
      </p:pic>
      <p:pic>
        <p:nvPicPr>
          <p:cNvPr id="35" name="Picture 34" descr="Application-red.png"/>
          <p:cNvPicPr>
            <a:picLocks noChangeAspect="1"/>
          </p:cNvPicPr>
          <p:nvPr/>
        </p:nvPicPr>
        <p:blipFill>
          <a:blip r:embed="rId14"/>
          <a:stretch>
            <a:fillRect/>
          </a:stretch>
        </p:blipFill>
        <p:spPr>
          <a:xfrm>
            <a:off x="1280160" y="4472583"/>
            <a:ext cx="1143000" cy="593147"/>
          </a:xfrm>
          <a:prstGeom prst="rect">
            <a:avLst/>
          </a:prstGeom>
        </p:spPr>
      </p:pic>
      <p:pic>
        <p:nvPicPr>
          <p:cNvPr id="24" name="Picture 23" descr="Server-Virtual-Single.png"/>
          <p:cNvPicPr>
            <a:picLocks noChangeAspect="1"/>
          </p:cNvPicPr>
          <p:nvPr/>
        </p:nvPicPr>
        <p:blipFill>
          <a:blip r:embed="rId13"/>
          <a:stretch>
            <a:fillRect/>
          </a:stretch>
        </p:blipFill>
        <p:spPr>
          <a:xfrm>
            <a:off x="609601" y="4320183"/>
            <a:ext cx="2285998" cy="1036948"/>
          </a:xfrm>
          <a:prstGeom prst="rect">
            <a:avLst/>
          </a:prstGeom>
        </p:spPr>
      </p:pic>
      <p:sp>
        <p:nvSpPr>
          <p:cNvPr id="50" name="Title 49"/>
          <p:cNvSpPr>
            <a:spLocks noGrp="1"/>
          </p:cNvSpPr>
          <p:nvPr>
            <p:ph type="title"/>
          </p:nvPr>
        </p:nvSpPr>
        <p:spPr>
          <a:xfrm>
            <a:off x="274320" y="674371"/>
            <a:ext cx="8595360" cy="1034129"/>
          </a:xfrm>
        </p:spPr>
        <p:txBody>
          <a:bodyPr>
            <a:noAutofit/>
          </a:bodyPr>
          <a:lstStyle/>
          <a:p>
            <a:r>
              <a:rPr lang="sk-SK" sz="3600" dirty="0" smtClean="0"/>
              <a:t>Virtual Machine Manager </a:t>
            </a:r>
            <a:r>
              <a:rPr sz="3600" smtClean="0"/>
              <a:t>+ Operations Manager</a:t>
            </a:r>
            <a:r>
              <a:rPr lang="sk-SK" sz="3600" dirty="0" smtClean="0"/>
              <a:t/>
            </a:r>
            <a:br>
              <a:rPr lang="sk-SK" sz="3600" dirty="0" smtClean="0"/>
            </a:br>
            <a:r>
              <a:rPr lang="en-US" sz="2800" dirty="0" smtClean="0"/>
              <a:t>Performance And Resource Optimization (PRO)</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childTnLst>
                                </p:cTn>
                              </p:par>
                              <p:par>
                                <p:cTn id="29" presetID="35" presetClass="path" presetSubtype="0" accel="50000" decel="50000" fill="hold" nodeType="withEffect">
                                  <p:stCondLst>
                                    <p:cond delay="0"/>
                                  </p:stCondLst>
                                  <p:childTnLst>
                                    <p:animMotion origin="layout" path="M -0.025 -2.35947E-6 L -0.28125 0.00278 " pathEditMode="relative" rAng="0" ptsTypes="AA">
                                      <p:cBhvr>
                                        <p:cTn id="30" dur="1000" fill="hold"/>
                                        <p:tgtEl>
                                          <p:spTgt spid="65"/>
                                        </p:tgtEl>
                                        <p:attrNameLst>
                                          <p:attrName>ppt_x</p:attrName>
                                          <p:attrName>ppt_y</p:attrName>
                                        </p:attrNameLst>
                                      </p:cBhvr>
                                      <p:rCtr x="-128" y="1"/>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2000"/>
                                        <p:tgtEl>
                                          <p:spTgt spid="65"/>
                                        </p:tgtEl>
                                      </p:cBhvr>
                                    </p:animEffect>
                                    <p:set>
                                      <p:cBhvr>
                                        <p:cTn id="34" dur="1" fill="hold">
                                          <p:stCondLst>
                                            <p:cond delay="1999"/>
                                          </p:stCondLst>
                                        </p:cTn>
                                        <p:tgtEl>
                                          <p:spTgt spid="65"/>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3.33333E-6 7.63535E-7 L -0.2 0.54419 " pathEditMode="relative" rAng="0" ptsTypes="AA">
                                      <p:cBhvr>
                                        <p:cTn id="44" dur="1000" fill="hold"/>
                                        <p:tgtEl>
                                          <p:spTgt spid="67"/>
                                        </p:tgtEl>
                                        <p:attrNameLst>
                                          <p:attrName>ppt_x</p:attrName>
                                          <p:attrName>ppt_y</p:attrName>
                                        </p:attrNameLst>
                                      </p:cBhvr>
                                      <p:rCtr x="-100" y="272"/>
                                    </p:animMotion>
                                  </p:childTnLst>
                                </p:cTn>
                              </p:par>
                              <p:par>
                                <p:cTn id="45" presetID="11" presetClass="entr" presetSubtype="0" fill="hold" nodeType="withEffect">
                                  <p:stCondLst>
                                    <p:cond delay="0"/>
                                  </p:stCondLst>
                                  <p:childTnLst>
                                    <p:set>
                                      <p:cBhvr>
                                        <p:cTn id="46" dur="500">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6" presetClass="emph" presetSubtype="0" fill="hold" nodeType="afterEffect">
                                  <p:stCondLst>
                                    <p:cond delay="0"/>
                                  </p:stCondLst>
                                  <p:childTnLst>
                                    <p:animEffect transition="out" filter="fade">
                                      <p:cBhvr>
                                        <p:cTn id="49" dur="500" tmFilter="0, 0; .2, .5; .8, .5; 1, 0"/>
                                        <p:tgtEl>
                                          <p:spTgt spid="67"/>
                                        </p:tgtEl>
                                      </p:cBhvr>
                                    </p:animEffect>
                                    <p:animScale>
                                      <p:cBhvr>
                                        <p:cTn id="50" dur="250" autoRev="1" fill="hold"/>
                                        <p:tgtEl>
                                          <p:spTgt spid="67"/>
                                        </p:tgtEl>
                                      </p:cBhvr>
                                      <p:by x="105000" y="105000"/>
                                    </p:animScale>
                                  </p:childTnLst>
                                </p:cTn>
                              </p:par>
                            </p:childTnLst>
                          </p:cTn>
                        </p:par>
                        <p:par>
                          <p:cTn id="51" fill="hold">
                            <p:stCondLst>
                              <p:cond delay="1500"/>
                            </p:stCondLst>
                            <p:childTnLst>
                              <p:par>
                                <p:cTn id="52" presetID="10" presetClass="exit" presetSubtype="0" fill="hold" nodeType="afterEffect">
                                  <p:stCondLst>
                                    <p:cond delay="0"/>
                                  </p:stCondLst>
                                  <p:childTnLst>
                                    <p:animEffect transition="out" filter="fade">
                                      <p:cBhvr>
                                        <p:cTn id="53" dur="1000"/>
                                        <p:tgtEl>
                                          <p:spTgt spid="67"/>
                                        </p:tgtEl>
                                      </p:cBhvr>
                                    </p:animEffect>
                                    <p:set>
                                      <p:cBhvr>
                                        <p:cTn id="54" dur="1" fill="hold">
                                          <p:stCondLst>
                                            <p:cond delay="999"/>
                                          </p:stCondLst>
                                        </p:cTn>
                                        <p:tgtEl>
                                          <p:spTgt spid="6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nodeType="afterEffect">
                                  <p:stCondLst>
                                    <p:cond delay="0"/>
                                  </p:stCondLst>
                                  <p:childTnLst>
                                    <p:animMotion origin="layout" path="M 0 0 L 0.3 0.05552 " pathEditMode="relative" ptsTypes="AA">
                                      <p:cBhvr>
                                        <p:cTn id="57" dur="1000" fill="hold"/>
                                        <p:tgtEl>
                                          <p:spTgt spid="3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3 0.05552 " pathEditMode="relative" ptsTypes="AA">
                                      <p:cBhvr>
                                        <p:cTn id="59" dur="1000" fill="hold"/>
                                        <p:tgtEl>
                                          <p:spTgt spid="24"/>
                                        </p:tgtEl>
                                        <p:attrNameLst>
                                          <p:attrName>ppt_x</p:attrName>
                                          <p:attrName>ppt_y</p:attrName>
                                        </p:attrNameLst>
                                      </p:cBhvr>
                                    </p:animMotion>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xit" presetSubtype="0" fill="hold" nodeType="withEffect">
                                  <p:stCondLst>
                                    <p:cond delay="0"/>
                                  </p:stCondLst>
                                  <p:childTnLst>
                                    <p:animEffect transition="out" filter="fade">
                                      <p:cBhvr>
                                        <p:cTn id="65" dur="2000"/>
                                        <p:tgtEl>
                                          <p:spTgt spid="35"/>
                                        </p:tgtEl>
                                      </p:cBhvr>
                                    </p:animEffect>
                                    <p:set>
                                      <p:cBhvr>
                                        <p:cTn id="66" dur="1" fill="hold">
                                          <p:stCondLst>
                                            <p:cond delay="1999"/>
                                          </p:stCondLst>
                                        </p:cTn>
                                        <p:tgtEl>
                                          <p:spTgt spid="3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fltVal val="0"/>
                                          </p:val>
                                        </p:tav>
                                      </p:tavLst>
                                    </p:anim>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500"/>
                            </p:stCondLst>
                            <p:childTnLst>
                              <p:par>
                                <p:cTn id="75" presetID="23" presetClass="exit" presetSubtype="32" fill="hold" nodeType="afterEffect">
                                  <p:stCondLst>
                                    <p:cond delay="0"/>
                                  </p:stCondLst>
                                  <p:childTnLst>
                                    <p:anim calcmode="lin" valueType="num">
                                      <p:cBhvr>
                                        <p:cTn id="76" dur="500"/>
                                        <p:tgtEl>
                                          <p:spTgt spid="61"/>
                                        </p:tgtEl>
                                        <p:attrNameLst>
                                          <p:attrName>ppt_w</p:attrName>
                                        </p:attrNameLst>
                                      </p:cBhvr>
                                      <p:tavLst>
                                        <p:tav tm="0">
                                          <p:val>
                                            <p:strVal val="ppt_w"/>
                                          </p:val>
                                        </p:tav>
                                        <p:tav tm="100000">
                                          <p:val>
                                            <p:fltVal val="0"/>
                                          </p:val>
                                        </p:tav>
                                      </p:tavLst>
                                    </p:anim>
                                    <p:anim calcmode="lin" valueType="num">
                                      <p:cBhvr>
                                        <p:cTn id="77" dur="500"/>
                                        <p:tgtEl>
                                          <p:spTgt spid="61"/>
                                        </p:tgtEl>
                                        <p:attrNameLst>
                                          <p:attrName>ppt_h</p:attrName>
                                        </p:attrNameLst>
                                      </p:cBhvr>
                                      <p:tavLst>
                                        <p:tav tm="0">
                                          <p:val>
                                            <p:strVal val="ppt_h"/>
                                          </p:val>
                                        </p:tav>
                                        <p:tav tm="100000">
                                          <p:val>
                                            <p:fltVal val="0"/>
                                          </p:val>
                                        </p:tav>
                                      </p:tavLst>
                                    </p:anim>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6000"/>
                            </p:stCondLst>
                            <p:childTnLst>
                              <p:par>
                                <p:cTn id="80" presetID="23" presetClass="exit" presetSubtype="32" fill="hold" nodeType="afterEffect">
                                  <p:stCondLst>
                                    <p:cond delay="0"/>
                                  </p:stCondLst>
                                  <p:childTnLst>
                                    <p:anim calcmode="lin" valueType="num">
                                      <p:cBhvr>
                                        <p:cTn id="81" dur="500"/>
                                        <p:tgtEl>
                                          <p:spTgt spid="63"/>
                                        </p:tgtEl>
                                        <p:attrNameLst>
                                          <p:attrName>ppt_w</p:attrName>
                                        </p:attrNameLst>
                                      </p:cBhvr>
                                      <p:tavLst>
                                        <p:tav tm="0">
                                          <p:val>
                                            <p:strVal val="ppt_w"/>
                                          </p:val>
                                        </p:tav>
                                        <p:tav tm="100000">
                                          <p:val>
                                            <p:fltVal val="0"/>
                                          </p:val>
                                        </p:tav>
                                      </p:tavLst>
                                    </p:anim>
                                    <p:anim calcmode="lin" valueType="num">
                                      <p:cBhvr>
                                        <p:cTn id="82" dur="500"/>
                                        <p:tgtEl>
                                          <p:spTgt spid="63"/>
                                        </p:tgtEl>
                                        <p:attrNameLst>
                                          <p:attrName>ppt_h</p:attrName>
                                        </p:attrNameLst>
                                      </p:cBhvr>
                                      <p:tavLst>
                                        <p:tav tm="0">
                                          <p:val>
                                            <p:strVal val="ppt_h"/>
                                          </p:val>
                                        </p:tav>
                                        <p:tav tm="100000">
                                          <p:val>
                                            <p:fltVal val="0"/>
                                          </p:val>
                                        </p:tav>
                                      </p:tavLst>
                                    </p:anim>
                                    <p:set>
                                      <p:cBhvr>
                                        <p:cTn id="83"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59"/>
            <a:ext cx="8915400" cy="914400"/>
          </a:xfrm>
        </p:spPr>
        <p:txBody>
          <a:bodyPr/>
          <a:lstStyle/>
          <a:p>
            <a:pPr algn="ctr"/>
            <a:r>
              <a:rPr smtClean="0"/>
              <a:t>3 </a:t>
            </a:r>
            <a:r>
              <a:rPr lang="sk-SK" dirty="0" smtClean="0"/>
              <a:t>MS </a:t>
            </a:r>
            <a:r>
              <a:rPr smtClean="0"/>
              <a:t>produkty pre virtualiz</a:t>
            </a:r>
            <a:r>
              <a:rPr lang="sk-SK" dirty="0" smtClean="0"/>
              <a:t>á</a:t>
            </a:r>
            <a:r>
              <a:rPr smtClean="0"/>
              <a:t>ciu</a:t>
            </a:r>
            <a:r>
              <a:rPr lang="sk-SK" dirty="0" smtClean="0"/>
              <a:t> serverov</a:t>
            </a:r>
            <a:r>
              <a:rPr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lIns="91436" tIns="45718" rIns="91436" bIns="45718"/>
          <a:lstStyle/>
          <a:p>
            <a:pPr algn="r"/>
            <a:fld id="{9F35A1EE-EE60-4D95-A7EC-6D3DBBF3642A}" type="slidenum">
              <a:rPr lang="en-US">
                <a:latin typeface="Segoe"/>
              </a:rPr>
              <a:pPr algn="r"/>
              <a:t>9</a:t>
            </a:fld>
            <a:endParaRPr lang="en-US">
              <a:latin typeface="Segoe"/>
            </a:endParaRPr>
          </a:p>
        </p:txBody>
      </p:sp>
      <p:sp>
        <p:nvSpPr>
          <p:cNvPr id="5" name="Rectangle 4"/>
          <p:cNvSpPr/>
          <p:nvPr/>
        </p:nvSpPr>
        <p:spPr>
          <a:xfrm>
            <a:off x="286603" y="762000"/>
            <a:ext cx="2837597" cy="594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363" fontAlgn="auto">
              <a:spcBef>
                <a:spcPts val="0"/>
              </a:spcBef>
              <a:spcAft>
                <a:spcPts val="0"/>
              </a:spcAft>
              <a:defRPr/>
            </a:pPr>
            <a:endParaRPr lang="en-US" dirty="0"/>
          </a:p>
        </p:txBody>
      </p:sp>
      <p:sp>
        <p:nvSpPr>
          <p:cNvPr id="8197" name="TextBox 9"/>
          <p:cNvSpPr txBox="1">
            <a:spLocks noChangeArrowheads="1"/>
          </p:cNvSpPr>
          <p:nvPr/>
        </p:nvSpPr>
        <p:spPr bwMode="auto">
          <a:xfrm>
            <a:off x="685800" y="2057400"/>
            <a:ext cx="1752600" cy="381000"/>
          </a:xfrm>
          <a:prstGeom prst="rect">
            <a:avLst/>
          </a:prstGeom>
          <a:noFill/>
          <a:ln w="9525">
            <a:noFill/>
            <a:miter lim="800000"/>
            <a:headEnd/>
            <a:tailEnd/>
          </a:ln>
        </p:spPr>
        <p:txBody>
          <a:bodyPr lIns="91436" tIns="45718" rIns="91436" bIns="45718">
            <a:spAutoFit/>
          </a:bodyPr>
          <a:lstStyle/>
          <a:p>
            <a:endParaRPr lang="en-US">
              <a:latin typeface="Segoe"/>
            </a:endParaRPr>
          </a:p>
        </p:txBody>
      </p:sp>
      <p:sp>
        <p:nvSpPr>
          <p:cNvPr id="8198" name="TextBox 10"/>
          <p:cNvSpPr txBox="1">
            <a:spLocks noChangeArrowheads="1"/>
          </p:cNvSpPr>
          <p:nvPr/>
        </p:nvSpPr>
        <p:spPr bwMode="auto">
          <a:xfrm>
            <a:off x="609600" y="877888"/>
            <a:ext cx="2514600" cy="655637"/>
          </a:xfrm>
          <a:prstGeom prst="rect">
            <a:avLst/>
          </a:prstGeom>
          <a:noFill/>
          <a:ln w="9525">
            <a:noFill/>
            <a:miter lim="800000"/>
            <a:headEnd/>
            <a:tailEnd/>
          </a:ln>
        </p:spPr>
        <p:txBody>
          <a:bodyPr lIns="91436" tIns="45718" rIns="91436" bIns="45718">
            <a:spAutoFit/>
          </a:bodyPr>
          <a:lstStyle/>
          <a:p>
            <a:r>
              <a:rPr lang="en-US" b="1" dirty="0">
                <a:solidFill>
                  <a:schemeClr val="bg1"/>
                </a:solidFill>
                <a:latin typeface="Segoe"/>
              </a:rPr>
              <a:t>Microsoft Virtual </a:t>
            </a:r>
            <a:r>
              <a:rPr lang="en-US" b="1" dirty="0" smtClean="0">
                <a:solidFill>
                  <a:schemeClr val="bg1"/>
                </a:solidFill>
                <a:latin typeface="Segoe"/>
              </a:rPr>
              <a:t>Server 2005</a:t>
            </a:r>
            <a:endParaRPr lang="en-US" b="1" dirty="0">
              <a:solidFill>
                <a:schemeClr val="bg1"/>
              </a:solidFill>
              <a:latin typeface="Segoe"/>
            </a:endParaRPr>
          </a:p>
        </p:txBody>
      </p:sp>
      <p:grpSp>
        <p:nvGrpSpPr>
          <p:cNvPr id="3" name="Group 108"/>
          <p:cNvGrpSpPr>
            <a:grpSpLocks/>
          </p:cNvGrpSpPr>
          <p:nvPr/>
        </p:nvGrpSpPr>
        <p:grpSpPr bwMode="auto">
          <a:xfrm>
            <a:off x="762000" y="1600200"/>
            <a:ext cx="1905000" cy="1524000"/>
            <a:chOff x="762000" y="1981200"/>
            <a:chExt cx="1905000" cy="1524000"/>
          </a:xfrm>
        </p:grpSpPr>
        <p:sp>
          <p:nvSpPr>
            <p:cNvPr id="15" name="Rectangle 4"/>
            <p:cNvSpPr>
              <a:spLocks noChangeArrowheads="1"/>
            </p:cNvSpPr>
            <p:nvPr/>
          </p:nvSpPr>
          <p:spPr bwMode="auto">
            <a:xfrm>
              <a:off x="762000" y="2819400"/>
              <a:ext cx="1905000" cy="304800"/>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600" b="1" dirty="0">
                  <a:solidFill>
                    <a:schemeClr val="bg1"/>
                  </a:solidFill>
                  <a:latin typeface="+mn-lt"/>
                </a:rPr>
                <a:t>Windows Server</a:t>
              </a:r>
            </a:p>
          </p:txBody>
        </p:sp>
        <p:sp>
          <p:nvSpPr>
            <p:cNvPr id="16" name="Rectangle 5"/>
            <p:cNvSpPr>
              <a:spLocks noChangeArrowheads="1"/>
            </p:cNvSpPr>
            <p:nvPr/>
          </p:nvSpPr>
          <p:spPr bwMode="auto">
            <a:xfrm>
              <a:off x="762000" y="1981200"/>
              <a:ext cx="914400" cy="381000"/>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sp>
          <p:nvSpPr>
            <p:cNvPr id="17" name="Rectangle 6"/>
            <p:cNvSpPr>
              <a:spLocks noChangeArrowheads="1"/>
            </p:cNvSpPr>
            <p:nvPr/>
          </p:nvSpPr>
          <p:spPr bwMode="auto">
            <a:xfrm>
              <a:off x="1752600" y="1981200"/>
              <a:ext cx="914400" cy="381000"/>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sp>
          <p:nvSpPr>
            <p:cNvPr id="18" name="Rectangle 9"/>
            <p:cNvSpPr>
              <a:spLocks noChangeArrowheads="1"/>
            </p:cNvSpPr>
            <p:nvPr/>
          </p:nvSpPr>
          <p:spPr bwMode="auto">
            <a:xfrm>
              <a:off x="762000" y="3200400"/>
              <a:ext cx="190500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wrap="none" anchor="ctr"/>
            <a:lstStyle/>
            <a:p>
              <a:pPr algn="ctr" defTabSz="914363" fontAlgn="auto">
                <a:spcBef>
                  <a:spcPts val="0"/>
                </a:spcBef>
                <a:spcAft>
                  <a:spcPts val="0"/>
                </a:spcAft>
                <a:defRPr/>
              </a:pPr>
              <a:r>
                <a:rPr lang="en-US" sz="1600" b="1" dirty="0">
                  <a:latin typeface="+mn-lt"/>
                </a:rPr>
                <a:t>Hardware</a:t>
              </a:r>
            </a:p>
          </p:txBody>
        </p:sp>
        <p:sp>
          <p:nvSpPr>
            <p:cNvPr id="8252" name="Rectangle 9"/>
            <p:cNvSpPr>
              <a:spLocks noChangeArrowheads="1"/>
            </p:cNvSpPr>
            <p:nvPr/>
          </p:nvSpPr>
          <p:spPr bwMode="auto">
            <a:xfrm>
              <a:off x="762000" y="2438400"/>
              <a:ext cx="1905000" cy="304800"/>
            </a:xfrm>
            <a:prstGeom prst="rect">
              <a:avLst/>
            </a:prstGeom>
            <a:solidFill>
              <a:srgbClr val="FFFF00"/>
            </a:solidFill>
            <a:ln w="9525" algn="ctr">
              <a:solidFill>
                <a:schemeClr val="tx1"/>
              </a:solidFill>
              <a:miter lim="800000"/>
              <a:headEnd/>
              <a:tailEnd/>
            </a:ln>
          </p:spPr>
          <p:txBody>
            <a:bodyPr wrap="none" anchor="ctr"/>
            <a:lstStyle/>
            <a:p>
              <a:pPr algn="ctr"/>
              <a:r>
                <a:rPr lang="en-US" sz="1600" b="1" dirty="0">
                  <a:solidFill>
                    <a:schemeClr val="tx2">
                      <a:lumMod val="75000"/>
                    </a:schemeClr>
                  </a:solidFill>
                  <a:latin typeface="Segoe"/>
                </a:rPr>
                <a:t>Virtual Server</a:t>
              </a:r>
            </a:p>
          </p:txBody>
        </p:sp>
      </p:grpSp>
      <p:sp>
        <p:nvSpPr>
          <p:cNvPr id="8200" name="TextBox 37"/>
          <p:cNvSpPr txBox="1">
            <a:spLocks noChangeArrowheads="1"/>
          </p:cNvSpPr>
          <p:nvPr/>
        </p:nvSpPr>
        <p:spPr bwMode="auto">
          <a:xfrm>
            <a:off x="464024" y="3657600"/>
            <a:ext cx="2660176" cy="2492986"/>
          </a:xfrm>
          <a:prstGeom prst="rect">
            <a:avLst/>
          </a:prstGeom>
          <a:noFill/>
          <a:ln w="9525">
            <a:noFill/>
            <a:miter lim="800000"/>
            <a:headEnd/>
            <a:tailEnd/>
          </a:ln>
        </p:spPr>
        <p:txBody>
          <a:bodyPr wrap="square" lIns="91436" tIns="45718" rIns="91436" bIns="45718">
            <a:spAutoFit/>
          </a:bodyPr>
          <a:lstStyle/>
          <a:p>
            <a:pPr marL="114300" indent="-114300">
              <a:buFont typeface="Arial" pitchFamily="34" charset="0"/>
              <a:buChar char="•"/>
            </a:pPr>
            <a:r>
              <a:rPr lang="en-US" sz="1300" dirty="0">
                <a:solidFill>
                  <a:schemeClr val="bg1"/>
                </a:solidFill>
                <a:latin typeface="Segoe"/>
              </a:rPr>
              <a:t>Hosted Virtualization </a:t>
            </a:r>
            <a:r>
              <a:rPr lang="en-US" sz="1300" dirty="0" smtClean="0">
                <a:solidFill>
                  <a:schemeClr val="bg1"/>
                </a:solidFill>
                <a:latin typeface="Segoe"/>
              </a:rPr>
              <a:t>product</a:t>
            </a:r>
          </a:p>
          <a:p>
            <a:pPr marL="114300" indent="-114300"/>
            <a:r>
              <a:rPr lang="en-US" sz="1300" dirty="0" smtClean="0">
                <a:solidFill>
                  <a:schemeClr val="bg1"/>
                </a:solidFill>
                <a:latin typeface="Segoe"/>
              </a:rPr>
              <a:t> </a:t>
            </a:r>
            <a:endParaRPr lang="en-US" sz="1300" dirty="0">
              <a:solidFill>
                <a:schemeClr val="bg1"/>
              </a:solidFill>
              <a:latin typeface="Segoe"/>
            </a:endParaRPr>
          </a:p>
          <a:p>
            <a:pPr marL="114300" indent="-114300">
              <a:buFont typeface="Arial" pitchFamily="34" charset="0"/>
              <a:buChar char="•"/>
            </a:pPr>
            <a:endParaRPr lang="en-US" sz="1300" dirty="0" smtClean="0">
              <a:solidFill>
                <a:schemeClr val="bg1"/>
              </a:solidFill>
              <a:latin typeface="Segoe"/>
            </a:endParaRPr>
          </a:p>
          <a:p>
            <a:pPr marL="114300" indent="-114300">
              <a:buFont typeface="Arial" pitchFamily="34" charset="0"/>
              <a:buChar char="•"/>
            </a:pPr>
            <a:endParaRPr lang="en-US" sz="1300" dirty="0" smtClean="0">
              <a:solidFill>
                <a:schemeClr val="bg1"/>
              </a:solidFill>
              <a:latin typeface="Segoe"/>
            </a:endParaRPr>
          </a:p>
          <a:p>
            <a:pPr marL="114300" indent="-114300">
              <a:buFont typeface="Arial" pitchFamily="34" charset="0"/>
              <a:buChar char="•"/>
            </a:pPr>
            <a:endParaRPr lang="en-US" sz="1300" dirty="0" smtClean="0">
              <a:solidFill>
                <a:schemeClr val="bg1"/>
              </a:solidFill>
              <a:latin typeface="Segoe"/>
            </a:endParaRPr>
          </a:p>
          <a:p>
            <a:pPr marL="114300" indent="-114300">
              <a:buFont typeface="Arial" pitchFamily="34" charset="0"/>
              <a:buChar char="•"/>
            </a:pPr>
            <a:r>
              <a:rPr lang="en-US" sz="1300" dirty="0" smtClean="0">
                <a:solidFill>
                  <a:schemeClr val="bg1"/>
                </a:solidFill>
                <a:latin typeface="Segoe"/>
              </a:rPr>
              <a:t>Can </a:t>
            </a:r>
            <a:r>
              <a:rPr lang="en-US" sz="1300" dirty="0">
                <a:solidFill>
                  <a:schemeClr val="bg1"/>
                </a:solidFill>
                <a:latin typeface="Segoe"/>
              </a:rPr>
              <a:t>be managed by </a:t>
            </a:r>
            <a:r>
              <a:rPr lang="en-US" sz="1300" b="1" dirty="0">
                <a:solidFill>
                  <a:schemeClr val="bg1"/>
                </a:solidFill>
                <a:latin typeface="Segoe"/>
              </a:rPr>
              <a:t>SCVMM</a:t>
            </a:r>
          </a:p>
          <a:p>
            <a:pPr marL="114300" indent="-114300"/>
            <a:endParaRPr lang="en-US" sz="1300" b="1" dirty="0">
              <a:solidFill>
                <a:schemeClr val="bg1"/>
              </a:solidFill>
              <a:latin typeface="Segoe"/>
            </a:endParaRPr>
          </a:p>
          <a:p>
            <a:pPr marL="114300" indent="-114300"/>
            <a:endParaRPr lang="sk-SK" sz="1300" b="1" dirty="0" smtClean="0">
              <a:solidFill>
                <a:schemeClr val="bg1"/>
              </a:solidFill>
              <a:latin typeface="Segoe"/>
            </a:endParaRPr>
          </a:p>
          <a:p>
            <a:pPr marL="114300" indent="-114300"/>
            <a:r>
              <a:rPr lang="en-US" sz="1300" b="1" dirty="0" smtClean="0">
                <a:solidFill>
                  <a:schemeClr val="bg1"/>
                </a:solidFill>
                <a:latin typeface="Segoe"/>
              </a:rPr>
              <a:t>Scenarios</a:t>
            </a:r>
            <a:endParaRPr lang="en-US" sz="1300" b="1" dirty="0">
              <a:solidFill>
                <a:schemeClr val="bg1"/>
              </a:solidFill>
              <a:latin typeface="Segoe"/>
            </a:endParaRPr>
          </a:p>
          <a:p>
            <a:pPr marL="114300" indent="-114300">
              <a:buFont typeface="Arial" pitchFamily="34" charset="0"/>
              <a:buChar char="•"/>
            </a:pPr>
            <a:r>
              <a:rPr lang="en-US" sz="1300" dirty="0">
                <a:solidFill>
                  <a:schemeClr val="bg1"/>
                </a:solidFill>
                <a:latin typeface="Segoe"/>
              </a:rPr>
              <a:t>Virtualization on 32-bit systems</a:t>
            </a:r>
          </a:p>
          <a:p>
            <a:pPr marL="114300" indent="-114300">
              <a:buFont typeface="Arial" pitchFamily="34" charset="0"/>
              <a:buChar char="•"/>
            </a:pPr>
            <a:r>
              <a:rPr lang="en-US" sz="1300" dirty="0">
                <a:solidFill>
                  <a:schemeClr val="bg1"/>
                </a:solidFill>
                <a:latin typeface="Segoe"/>
              </a:rPr>
              <a:t>Virtualization on systems with no support for IVT/AMD-V</a:t>
            </a:r>
          </a:p>
        </p:txBody>
      </p:sp>
      <p:grpSp>
        <p:nvGrpSpPr>
          <p:cNvPr id="4" name="Group 113"/>
          <p:cNvGrpSpPr>
            <a:grpSpLocks/>
          </p:cNvGrpSpPr>
          <p:nvPr/>
        </p:nvGrpSpPr>
        <p:grpSpPr bwMode="auto">
          <a:xfrm>
            <a:off x="3276599" y="746125"/>
            <a:ext cx="2758441" cy="5959475"/>
            <a:chOff x="6019800" y="761999"/>
            <a:chExt cx="2758300" cy="5958721"/>
          </a:xfrm>
        </p:grpSpPr>
        <p:sp>
          <p:nvSpPr>
            <p:cNvPr id="6" name="Rectangle 5"/>
            <p:cNvSpPr/>
            <p:nvPr/>
          </p:nvSpPr>
          <p:spPr>
            <a:xfrm>
              <a:off x="6019800" y="761999"/>
              <a:ext cx="2666863" cy="5958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solidFill>
                  <a:schemeClr val="bg1"/>
                </a:solidFill>
              </a:endParaRPr>
            </a:p>
          </p:txBody>
        </p:sp>
        <p:sp>
          <p:nvSpPr>
            <p:cNvPr id="8230" name="TextBox 11"/>
            <p:cNvSpPr txBox="1">
              <a:spLocks noChangeArrowheads="1"/>
            </p:cNvSpPr>
            <p:nvPr/>
          </p:nvSpPr>
          <p:spPr bwMode="auto">
            <a:xfrm>
              <a:off x="6122315" y="889337"/>
              <a:ext cx="2648482" cy="338554"/>
            </a:xfrm>
            <a:prstGeom prst="rect">
              <a:avLst/>
            </a:prstGeom>
            <a:noFill/>
            <a:ln w="9525">
              <a:noFill/>
              <a:miter lim="800000"/>
              <a:headEnd/>
              <a:tailEnd/>
            </a:ln>
          </p:spPr>
          <p:txBody>
            <a:bodyPr wrap="none">
              <a:spAutoFit/>
            </a:bodyPr>
            <a:lstStyle/>
            <a:p>
              <a:r>
                <a:rPr lang="en-US" sz="1600" b="1">
                  <a:solidFill>
                    <a:schemeClr val="bg1"/>
                  </a:solidFill>
                  <a:latin typeface="Segoe"/>
                </a:rPr>
                <a:t>Microsoft Hyper-V Server</a:t>
              </a:r>
            </a:p>
          </p:txBody>
        </p:sp>
        <p:sp>
          <p:nvSpPr>
            <p:cNvPr id="39" name="TextBox 38"/>
            <p:cNvSpPr txBox="1"/>
            <p:nvPr/>
          </p:nvSpPr>
          <p:spPr>
            <a:xfrm>
              <a:off x="6095997" y="3673106"/>
              <a:ext cx="2682103" cy="2492675"/>
            </a:xfrm>
            <a:prstGeom prst="rect">
              <a:avLst/>
            </a:prstGeom>
            <a:noFill/>
          </p:spPr>
          <p:txBody>
            <a:bodyPr wrap="square">
              <a:spAutoFit/>
            </a:bodyPr>
            <a:lstStyle/>
            <a:p>
              <a:pPr marL="114300" indent="-114300" defTabSz="914363" fontAlgn="auto">
                <a:spcBef>
                  <a:spcPts val="0"/>
                </a:spcBef>
                <a:spcAft>
                  <a:spcPts val="0"/>
                </a:spcAft>
                <a:buFont typeface="Arial" pitchFamily="34" charset="0"/>
                <a:buChar char="•"/>
                <a:defRPr/>
              </a:pPr>
              <a:r>
                <a:rPr lang="en-US" sz="1300" dirty="0" smtClean="0">
                  <a:solidFill>
                    <a:schemeClr val="bg1"/>
                  </a:solidFill>
                  <a:latin typeface="+mn-lt"/>
                </a:rPr>
                <a:t>Hypervisor-based</a:t>
              </a:r>
              <a:endParaRPr lang="en-US" sz="1300" dirty="0">
                <a:solidFill>
                  <a:schemeClr val="bg1"/>
                </a:solidFill>
                <a:latin typeface="+mn-lt"/>
              </a:endParaRPr>
            </a:p>
            <a:p>
              <a:pPr marL="114300" indent="-114300" defTabSz="914363" fontAlgn="auto">
                <a:spcBef>
                  <a:spcPts val="0"/>
                </a:spcBef>
                <a:spcAft>
                  <a:spcPts val="0"/>
                </a:spcAft>
                <a:buFont typeface="Arial" pitchFamily="34" charset="0"/>
                <a:buChar char="•"/>
                <a:defRPr/>
              </a:pPr>
              <a:endParaRPr lang="en-US" sz="1300" u="sng" dirty="0" smtClean="0">
                <a:solidFill>
                  <a:schemeClr val="bg1"/>
                </a:solidFill>
                <a:latin typeface="+mn-lt"/>
              </a:endParaRPr>
            </a:p>
            <a:p>
              <a:pPr marL="114300" indent="-114300" defTabSz="914363" fontAlgn="auto">
                <a:spcBef>
                  <a:spcPts val="0"/>
                </a:spcBef>
                <a:spcAft>
                  <a:spcPts val="0"/>
                </a:spcAft>
                <a:buFont typeface="Arial" pitchFamily="34" charset="0"/>
                <a:buChar char="•"/>
                <a:defRPr/>
              </a:pPr>
              <a:r>
                <a:rPr lang="en-US" sz="1300" u="sng" dirty="0" smtClean="0">
                  <a:solidFill>
                    <a:schemeClr val="bg1"/>
                  </a:solidFill>
                  <a:latin typeface="+mn-lt"/>
                </a:rPr>
                <a:t>Windows </a:t>
              </a:r>
              <a:r>
                <a:rPr lang="en-US" sz="1300" u="sng" dirty="0">
                  <a:solidFill>
                    <a:schemeClr val="bg1"/>
                  </a:solidFill>
                  <a:latin typeface="+mn-lt"/>
                </a:rPr>
                <a:t>hypervisor</a:t>
              </a:r>
              <a:r>
                <a:rPr lang="en-US" sz="1300" dirty="0">
                  <a:solidFill>
                    <a:schemeClr val="bg1"/>
                  </a:solidFill>
                  <a:latin typeface="+mn-lt"/>
                </a:rPr>
                <a:t> and other </a:t>
              </a:r>
              <a:r>
                <a:rPr lang="en-US" sz="1300" dirty="0" smtClean="0">
                  <a:solidFill>
                    <a:schemeClr val="bg1"/>
                  </a:solidFill>
                  <a:latin typeface="+mn-lt"/>
                </a:rPr>
                <a:t>components, kernel, driver</a:t>
              </a:r>
              <a:r>
                <a:rPr lang="sk-SK" sz="1300" dirty="0" smtClean="0">
                  <a:solidFill>
                    <a:schemeClr val="bg1"/>
                  </a:solidFill>
                  <a:latin typeface="+mn-lt"/>
                </a:rPr>
                <a:t>s</a:t>
              </a:r>
              <a:endParaRPr lang="en-US" sz="1300" dirty="0">
                <a:solidFill>
                  <a:schemeClr val="bg1"/>
                </a:solidFill>
                <a:latin typeface="+mn-lt"/>
              </a:endParaRPr>
            </a:p>
            <a:p>
              <a:pPr marL="114300" indent="-114300" defTabSz="914363" fontAlgn="auto">
                <a:spcBef>
                  <a:spcPts val="0"/>
                </a:spcBef>
                <a:spcAft>
                  <a:spcPts val="0"/>
                </a:spcAft>
                <a:buFont typeface="Arial" pitchFamily="34" charset="0"/>
                <a:buChar char="•"/>
                <a:defRPr/>
              </a:pPr>
              <a:endParaRPr lang="en-US" sz="1300" dirty="0" smtClean="0">
                <a:solidFill>
                  <a:schemeClr val="bg1"/>
                </a:solidFill>
                <a:latin typeface="+mn-lt"/>
              </a:endParaRPr>
            </a:p>
            <a:p>
              <a:pPr marL="114300" indent="-114300" defTabSz="914363" fontAlgn="auto">
                <a:spcBef>
                  <a:spcPts val="0"/>
                </a:spcBef>
                <a:spcAft>
                  <a:spcPts val="0"/>
                </a:spcAft>
                <a:buFont typeface="Arial" pitchFamily="34" charset="0"/>
                <a:buChar char="•"/>
                <a:defRPr/>
              </a:pPr>
              <a:r>
                <a:rPr lang="en-US" sz="1300" dirty="0" smtClean="0">
                  <a:solidFill>
                    <a:schemeClr val="bg1"/>
                  </a:solidFill>
                  <a:latin typeface="+mn-lt"/>
                </a:rPr>
                <a:t>Can </a:t>
              </a:r>
              <a:r>
                <a:rPr lang="en-US" sz="1300" dirty="0">
                  <a:solidFill>
                    <a:schemeClr val="bg1"/>
                  </a:solidFill>
                  <a:latin typeface="+mn-lt"/>
                </a:rPr>
                <a:t>be managed by </a:t>
              </a:r>
              <a:r>
                <a:rPr lang="en-US" sz="1300" b="1" dirty="0">
                  <a:solidFill>
                    <a:schemeClr val="bg1"/>
                  </a:solidFill>
                  <a:latin typeface="+mn-lt"/>
                </a:rPr>
                <a:t>SCVMM</a:t>
              </a:r>
            </a:p>
            <a:p>
              <a:pPr defTabSz="914363" fontAlgn="auto">
                <a:spcBef>
                  <a:spcPts val="0"/>
                </a:spcBef>
                <a:spcAft>
                  <a:spcPts val="0"/>
                </a:spcAft>
                <a:defRPr/>
              </a:pPr>
              <a:endParaRPr lang="en-US" sz="1300" b="1" dirty="0">
                <a:solidFill>
                  <a:schemeClr val="bg1"/>
                </a:solidFill>
                <a:latin typeface="+mn-lt"/>
              </a:endParaRPr>
            </a:p>
            <a:p>
              <a:pPr defTabSz="914363" fontAlgn="auto">
                <a:spcBef>
                  <a:spcPts val="0"/>
                </a:spcBef>
                <a:spcAft>
                  <a:spcPts val="0"/>
                </a:spcAft>
                <a:defRPr/>
              </a:pPr>
              <a:endParaRPr lang="sk-SK" sz="1300" b="1" dirty="0" smtClean="0">
                <a:solidFill>
                  <a:schemeClr val="bg1"/>
                </a:solidFill>
                <a:latin typeface="+mn-lt"/>
              </a:endParaRPr>
            </a:p>
            <a:p>
              <a:pPr defTabSz="914363" fontAlgn="auto">
                <a:spcBef>
                  <a:spcPts val="0"/>
                </a:spcBef>
                <a:spcAft>
                  <a:spcPts val="0"/>
                </a:spcAft>
                <a:defRPr/>
              </a:pPr>
              <a:r>
                <a:rPr lang="en-US" sz="1300" b="1" dirty="0" smtClean="0">
                  <a:solidFill>
                    <a:schemeClr val="bg1"/>
                  </a:solidFill>
                  <a:latin typeface="+mn-lt"/>
                </a:rPr>
                <a:t>Scenarios</a:t>
              </a:r>
              <a:endParaRPr lang="en-US" sz="1300" b="1" dirty="0">
                <a:solidFill>
                  <a:schemeClr val="bg1"/>
                </a:solidFill>
                <a:latin typeface="+mn-lt"/>
              </a:endParaRPr>
            </a:p>
            <a:p>
              <a:pPr marL="114300" indent="-114300" defTabSz="914363" fontAlgn="auto">
                <a:spcBef>
                  <a:spcPts val="0"/>
                </a:spcBef>
                <a:spcAft>
                  <a:spcPts val="0"/>
                </a:spcAft>
                <a:buFont typeface="Arial" pitchFamily="34" charset="0"/>
                <a:buChar char="•"/>
                <a:defRPr/>
              </a:pPr>
              <a:r>
                <a:rPr lang="en-US" sz="1300" dirty="0">
                  <a:solidFill>
                    <a:schemeClr val="bg1"/>
                  </a:solidFill>
                  <a:latin typeface="+mn-lt"/>
                </a:rPr>
                <a:t>Basic </a:t>
              </a:r>
              <a:r>
                <a:rPr lang="en-US" sz="1300" dirty="0" smtClean="0">
                  <a:solidFill>
                    <a:schemeClr val="bg1"/>
                  </a:solidFill>
                  <a:latin typeface="+mn-lt"/>
                </a:rPr>
                <a:t>virtualization </a:t>
              </a:r>
              <a:endParaRPr lang="en-US" sz="1300" dirty="0">
                <a:solidFill>
                  <a:schemeClr val="bg1"/>
                </a:solidFill>
                <a:latin typeface="+mn-lt"/>
              </a:endParaRPr>
            </a:p>
            <a:p>
              <a:pPr marL="114300" indent="-114300" defTabSz="914363" fontAlgn="auto">
                <a:spcBef>
                  <a:spcPts val="0"/>
                </a:spcBef>
                <a:spcAft>
                  <a:spcPts val="0"/>
                </a:spcAft>
                <a:buFont typeface="Arial" pitchFamily="34" charset="0"/>
                <a:buChar char="•"/>
                <a:defRPr/>
              </a:pPr>
              <a:r>
                <a:rPr lang="en-US" sz="1300" dirty="0">
                  <a:solidFill>
                    <a:schemeClr val="bg1"/>
                  </a:solidFill>
                  <a:latin typeface="+mn-lt"/>
                </a:rPr>
                <a:t>Consolidation of Linux only workloads</a:t>
              </a:r>
            </a:p>
          </p:txBody>
        </p:sp>
        <p:grpSp>
          <p:nvGrpSpPr>
            <p:cNvPr id="8" name="Group 112"/>
            <p:cNvGrpSpPr>
              <a:grpSpLocks/>
            </p:cNvGrpSpPr>
            <p:nvPr/>
          </p:nvGrpSpPr>
          <p:grpSpPr bwMode="auto">
            <a:xfrm>
              <a:off x="6096000" y="1235014"/>
              <a:ext cx="2516719" cy="2243806"/>
              <a:chOff x="6096000" y="1235014"/>
              <a:chExt cx="2516719" cy="2243806"/>
            </a:xfrm>
          </p:grpSpPr>
          <p:sp>
            <p:nvSpPr>
              <p:cNvPr id="8233" name="Rectangle 4"/>
              <p:cNvSpPr>
                <a:spLocks noChangeArrowheads="1"/>
              </p:cNvSpPr>
              <p:nvPr/>
            </p:nvSpPr>
            <p:spPr bwMode="auto">
              <a:xfrm>
                <a:off x="6137912" y="2857379"/>
                <a:ext cx="2438400" cy="228600"/>
              </a:xfrm>
              <a:prstGeom prst="rect">
                <a:avLst/>
              </a:prstGeom>
              <a:solidFill>
                <a:srgbClr val="92D050"/>
              </a:solidFill>
              <a:ln w="9525">
                <a:solidFill>
                  <a:schemeClr val="tx1"/>
                </a:solidFill>
                <a:miter lim="800000"/>
                <a:headEnd/>
                <a:tailEnd/>
              </a:ln>
            </p:spPr>
            <p:txBody>
              <a:bodyPr wrap="none" anchor="ctr"/>
              <a:lstStyle/>
              <a:p>
                <a:pPr algn="ctr"/>
                <a:r>
                  <a:rPr lang="en-US" sz="1600" b="1">
                    <a:solidFill>
                      <a:schemeClr val="bg1"/>
                    </a:solidFill>
                    <a:latin typeface="Segoe"/>
                  </a:rPr>
                  <a:t>Windows hypervisor</a:t>
                </a:r>
              </a:p>
            </p:txBody>
          </p:sp>
          <p:sp>
            <p:nvSpPr>
              <p:cNvPr id="34" name="Rectangle 5"/>
              <p:cNvSpPr>
                <a:spLocks noChangeArrowheads="1"/>
              </p:cNvSpPr>
              <p:nvPr/>
            </p:nvSpPr>
            <p:spPr bwMode="auto">
              <a:xfrm>
                <a:off x="7010349" y="2149298"/>
                <a:ext cx="685765" cy="609523"/>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sp>
            <p:nvSpPr>
              <p:cNvPr id="35" name="Rectangle 9"/>
              <p:cNvSpPr>
                <a:spLocks noChangeArrowheads="1"/>
              </p:cNvSpPr>
              <p:nvPr/>
            </p:nvSpPr>
            <p:spPr bwMode="auto">
              <a:xfrm>
                <a:off x="6160763" y="3174059"/>
                <a:ext cx="2438275" cy="304761"/>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wrap="none" anchor="ctr"/>
              <a:lstStyle/>
              <a:p>
                <a:pPr algn="ctr" defTabSz="914363" fontAlgn="auto">
                  <a:spcBef>
                    <a:spcPts val="0"/>
                  </a:spcBef>
                  <a:spcAft>
                    <a:spcPts val="0"/>
                  </a:spcAft>
                  <a:defRPr/>
                </a:pPr>
                <a:r>
                  <a:rPr lang="en-US" sz="1600" b="1" dirty="0">
                    <a:latin typeface="+mn-lt"/>
                  </a:rPr>
                  <a:t>Hardware</a:t>
                </a:r>
              </a:p>
            </p:txBody>
          </p:sp>
          <p:sp>
            <p:nvSpPr>
              <p:cNvPr id="8236" name="Rectangle 5"/>
              <p:cNvSpPr>
                <a:spLocks noChangeArrowheads="1"/>
              </p:cNvSpPr>
              <p:nvPr/>
            </p:nvSpPr>
            <p:spPr bwMode="auto">
              <a:xfrm>
                <a:off x="6172200" y="2358211"/>
                <a:ext cx="762000" cy="400110"/>
              </a:xfrm>
              <a:prstGeom prst="rect">
                <a:avLst/>
              </a:prstGeom>
              <a:solidFill>
                <a:srgbClr val="92D050"/>
              </a:solidFill>
              <a:ln w="9525">
                <a:solidFill>
                  <a:schemeClr val="tx1"/>
                </a:solidFill>
                <a:miter lim="800000"/>
                <a:headEnd/>
                <a:tailEnd/>
              </a:ln>
            </p:spPr>
            <p:txBody>
              <a:bodyPr anchor="ctr">
                <a:spAutoFit/>
              </a:bodyPr>
              <a:lstStyle/>
              <a:p>
                <a:pPr algn="ctr"/>
                <a:r>
                  <a:rPr lang="en-US" sz="1000" b="1">
                    <a:solidFill>
                      <a:schemeClr val="bg1"/>
                    </a:solidFill>
                    <a:latin typeface="Segoe"/>
                  </a:rPr>
                  <a:t>Parent Partition</a:t>
                </a:r>
              </a:p>
            </p:txBody>
          </p:sp>
          <p:sp>
            <p:nvSpPr>
              <p:cNvPr id="37" name="Rectangle 6"/>
              <p:cNvSpPr>
                <a:spLocks noChangeArrowheads="1"/>
              </p:cNvSpPr>
              <p:nvPr/>
            </p:nvSpPr>
            <p:spPr bwMode="auto">
              <a:xfrm>
                <a:off x="7772310" y="2149298"/>
                <a:ext cx="761961" cy="609523"/>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grpSp>
            <p:nvGrpSpPr>
              <p:cNvPr id="9" name="Group 73"/>
              <p:cNvGrpSpPr>
                <a:grpSpLocks/>
              </p:cNvGrpSpPr>
              <p:nvPr/>
            </p:nvGrpSpPr>
            <p:grpSpPr bwMode="auto">
              <a:xfrm>
                <a:off x="6096000" y="2072521"/>
                <a:ext cx="2516719" cy="1066801"/>
                <a:chOff x="6248399" y="1385518"/>
                <a:chExt cx="2649177" cy="1066801"/>
              </a:xfrm>
            </p:grpSpPr>
            <p:grpSp>
              <p:nvGrpSpPr>
                <p:cNvPr id="10" name="Group 65"/>
                <p:cNvGrpSpPr>
                  <a:grpSpLocks/>
                </p:cNvGrpSpPr>
                <p:nvPr/>
              </p:nvGrpSpPr>
              <p:grpSpPr bwMode="auto">
                <a:xfrm>
                  <a:off x="6248400" y="1385518"/>
                  <a:ext cx="2649176" cy="1066800"/>
                  <a:chOff x="6400011" y="1402952"/>
                  <a:chExt cx="1883764" cy="763442"/>
                </a:xfrm>
              </p:grpSpPr>
              <p:cxnSp>
                <p:nvCxnSpPr>
                  <p:cNvPr id="77" name="Straight Connector 76"/>
                  <p:cNvCxnSpPr/>
                  <p:nvPr/>
                </p:nvCxnSpPr>
                <p:spPr>
                  <a:xfrm>
                    <a:off x="6401196" y="2164446"/>
                    <a:ext cx="1880894" cy="227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6134226" y="1671426"/>
                    <a:ext cx="532752"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1196" y="1403372"/>
                    <a:ext cx="626172"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782405" y="1670858"/>
                    <a:ext cx="533887"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42815" y="1937259"/>
                    <a:ext cx="1239275" cy="124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8168523" y="2051963"/>
                    <a:ext cx="228322"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rot="5400000" flipH="1" flipV="1">
                  <a:off x="6058713" y="2263088"/>
                  <a:ext cx="37936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rot="5400000" flipH="1" flipV="1">
                <a:off x="6057930" y="1577865"/>
                <a:ext cx="838094" cy="1523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 name="Group 111"/>
          <p:cNvGrpSpPr>
            <a:grpSpLocks/>
          </p:cNvGrpSpPr>
          <p:nvPr/>
        </p:nvGrpSpPr>
        <p:grpSpPr bwMode="auto">
          <a:xfrm>
            <a:off x="6172200" y="762000"/>
            <a:ext cx="2686050" cy="5943600"/>
            <a:chOff x="3200400" y="762000"/>
            <a:chExt cx="2686050" cy="5867400"/>
          </a:xfrm>
        </p:grpSpPr>
        <p:sp>
          <p:nvSpPr>
            <p:cNvPr id="7" name="Rectangle 6"/>
            <p:cNvSpPr/>
            <p:nvPr/>
          </p:nvSpPr>
          <p:spPr>
            <a:xfrm>
              <a:off x="3200400" y="762000"/>
              <a:ext cx="2667000" cy="586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8210" name="TextBox 7"/>
            <p:cNvSpPr txBox="1">
              <a:spLocks noChangeArrowheads="1"/>
            </p:cNvSpPr>
            <p:nvPr/>
          </p:nvSpPr>
          <p:spPr bwMode="auto">
            <a:xfrm>
              <a:off x="3276601" y="815633"/>
              <a:ext cx="2590799" cy="646331"/>
            </a:xfrm>
            <a:prstGeom prst="rect">
              <a:avLst/>
            </a:prstGeom>
            <a:noFill/>
            <a:ln w="9525">
              <a:noFill/>
              <a:miter lim="800000"/>
              <a:headEnd/>
              <a:tailEnd/>
            </a:ln>
          </p:spPr>
          <p:txBody>
            <a:bodyPr>
              <a:spAutoFit/>
            </a:bodyPr>
            <a:lstStyle/>
            <a:p>
              <a:r>
                <a:rPr lang="en-US" b="1" dirty="0">
                  <a:solidFill>
                    <a:schemeClr val="bg1"/>
                  </a:solidFill>
                  <a:latin typeface="Segoe"/>
                </a:rPr>
                <a:t>Hyper-V, feature of Windows Server 2008</a:t>
              </a:r>
            </a:p>
          </p:txBody>
        </p:sp>
        <p:sp>
          <p:nvSpPr>
            <p:cNvPr id="8211" name="TextBox 39"/>
            <p:cNvSpPr txBox="1">
              <a:spLocks noChangeArrowheads="1"/>
            </p:cNvSpPr>
            <p:nvPr/>
          </p:nvSpPr>
          <p:spPr bwMode="auto">
            <a:xfrm>
              <a:off x="3276600" y="3620477"/>
              <a:ext cx="2609850" cy="2066049"/>
            </a:xfrm>
            <a:prstGeom prst="rect">
              <a:avLst/>
            </a:prstGeom>
            <a:noFill/>
            <a:ln w="9525">
              <a:noFill/>
              <a:miter lim="800000"/>
              <a:headEnd/>
              <a:tailEnd/>
            </a:ln>
          </p:spPr>
          <p:txBody>
            <a:bodyPr wrap="square">
              <a:spAutoFit/>
            </a:bodyPr>
            <a:lstStyle/>
            <a:p>
              <a:pPr marL="114300" indent="-114300">
                <a:buFont typeface="Arial" pitchFamily="34" charset="0"/>
                <a:buChar char="•"/>
              </a:pPr>
              <a:r>
                <a:rPr lang="en-US" sz="1300" dirty="0" smtClean="0">
                  <a:solidFill>
                    <a:schemeClr val="bg1"/>
                  </a:solidFill>
                  <a:latin typeface="Segoe"/>
                </a:rPr>
                <a:t>Hypervisor-based</a:t>
              </a:r>
              <a:endParaRPr lang="en-US" sz="1300" dirty="0">
                <a:solidFill>
                  <a:schemeClr val="bg1"/>
                </a:solidFill>
                <a:latin typeface="Segoe"/>
              </a:endParaRPr>
            </a:p>
            <a:p>
              <a:pPr marL="114300" indent="-114300">
                <a:buFont typeface="Arial" pitchFamily="34" charset="0"/>
                <a:buChar char="•"/>
              </a:pPr>
              <a:endParaRPr lang="en-US" sz="1300" dirty="0" smtClean="0">
                <a:solidFill>
                  <a:schemeClr val="bg1"/>
                </a:solidFill>
                <a:latin typeface="Segoe"/>
              </a:endParaRPr>
            </a:p>
            <a:p>
              <a:pPr marL="114300" indent="-114300">
                <a:buFont typeface="Arial" pitchFamily="34" charset="0"/>
                <a:buChar char="•"/>
              </a:pPr>
              <a:r>
                <a:rPr lang="sk-SK" sz="1300" dirty="0" smtClean="0">
                  <a:solidFill>
                    <a:schemeClr val="bg1"/>
                  </a:solidFill>
                  <a:latin typeface="Segoe"/>
                </a:rPr>
                <a:t>R</a:t>
              </a:r>
              <a:r>
                <a:rPr lang="en-US" sz="1300" dirty="0" smtClean="0">
                  <a:solidFill>
                    <a:schemeClr val="bg1"/>
                  </a:solidFill>
                  <a:latin typeface="Segoe"/>
                </a:rPr>
                <a:t>ole </a:t>
              </a:r>
              <a:r>
                <a:rPr lang="en-US" sz="1300" dirty="0">
                  <a:solidFill>
                    <a:schemeClr val="bg1"/>
                  </a:solidFill>
                  <a:latin typeface="Segoe"/>
                </a:rPr>
                <a:t>in Server Core or full installation of </a:t>
              </a:r>
              <a:r>
                <a:rPr lang="en-US" sz="1300" u="sng" dirty="0" smtClean="0">
                  <a:solidFill>
                    <a:schemeClr val="bg1"/>
                  </a:solidFill>
                  <a:latin typeface="Segoe"/>
                </a:rPr>
                <a:t>Win</a:t>
              </a:r>
              <a:r>
                <a:rPr lang="sk-SK" sz="1300" u="sng" dirty="0" smtClean="0">
                  <a:solidFill>
                    <a:schemeClr val="bg1"/>
                  </a:solidFill>
                  <a:latin typeface="Segoe"/>
                </a:rPr>
                <a:t> </a:t>
              </a:r>
              <a:r>
                <a:rPr lang="en-US" sz="1300" u="sng" dirty="0" smtClean="0">
                  <a:solidFill>
                    <a:schemeClr val="bg1"/>
                  </a:solidFill>
                  <a:latin typeface="Segoe"/>
                </a:rPr>
                <a:t>Server </a:t>
              </a:r>
              <a:r>
                <a:rPr lang="en-US" sz="1300" u="sng" dirty="0">
                  <a:solidFill>
                    <a:schemeClr val="bg1"/>
                  </a:solidFill>
                  <a:latin typeface="Segoe"/>
                </a:rPr>
                <a:t>2008</a:t>
              </a:r>
            </a:p>
            <a:p>
              <a:pPr marL="114300" indent="-114300">
                <a:buFont typeface="Arial" pitchFamily="34" charset="0"/>
                <a:buChar char="•"/>
              </a:pPr>
              <a:endParaRPr lang="en-US" sz="1300" dirty="0" smtClean="0">
                <a:solidFill>
                  <a:schemeClr val="bg1"/>
                </a:solidFill>
                <a:latin typeface="Segoe"/>
              </a:endParaRPr>
            </a:p>
            <a:p>
              <a:pPr marL="114300" indent="-114300">
                <a:buFont typeface="Arial" pitchFamily="34" charset="0"/>
                <a:buChar char="•"/>
              </a:pPr>
              <a:r>
                <a:rPr lang="en-US" sz="1300" dirty="0" smtClean="0">
                  <a:solidFill>
                    <a:schemeClr val="bg1"/>
                  </a:solidFill>
                  <a:latin typeface="Segoe"/>
                </a:rPr>
                <a:t>Can </a:t>
              </a:r>
              <a:r>
                <a:rPr lang="en-US" sz="1300" dirty="0">
                  <a:solidFill>
                    <a:schemeClr val="bg1"/>
                  </a:solidFill>
                  <a:latin typeface="Segoe"/>
                </a:rPr>
                <a:t>be managed by </a:t>
              </a:r>
              <a:r>
                <a:rPr lang="en-US" sz="1300" b="1" dirty="0">
                  <a:solidFill>
                    <a:schemeClr val="bg1"/>
                  </a:solidFill>
                  <a:latin typeface="Segoe"/>
                </a:rPr>
                <a:t>SCVMM</a:t>
              </a:r>
            </a:p>
            <a:p>
              <a:pPr marL="114300" indent="-114300"/>
              <a:endParaRPr lang="en-US" sz="1300" dirty="0">
                <a:solidFill>
                  <a:schemeClr val="bg1"/>
                </a:solidFill>
                <a:latin typeface="Segoe"/>
              </a:endParaRPr>
            </a:p>
            <a:p>
              <a:pPr marL="114300" indent="-114300"/>
              <a:endParaRPr lang="en-US" sz="1300" dirty="0">
                <a:solidFill>
                  <a:schemeClr val="bg1"/>
                </a:solidFill>
                <a:latin typeface="Segoe"/>
              </a:endParaRPr>
            </a:p>
            <a:p>
              <a:pPr marL="114300" indent="-114300"/>
              <a:r>
                <a:rPr lang="en-US" sz="1300" b="1" dirty="0">
                  <a:solidFill>
                    <a:schemeClr val="bg1"/>
                  </a:solidFill>
                  <a:latin typeface="Segoe"/>
                </a:rPr>
                <a:t>Scenarios</a:t>
              </a:r>
            </a:p>
            <a:p>
              <a:pPr marL="114300" indent="-114300">
                <a:buFont typeface="Arial" pitchFamily="34" charset="0"/>
                <a:buChar char="•"/>
              </a:pPr>
              <a:r>
                <a:rPr lang="en-US" sz="1300" dirty="0">
                  <a:solidFill>
                    <a:schemeClr val="bg1"/>
                  </a:solidFill>
                  <a:latin typeface="Segoe"/>
                </a:rPr>
                <a:t>Rich and robust virtualization </a:t>
              </a:r>
            </a:p>
          </p:txBody>
        </p:sp>
        <p:grpSp>
          <p:nvGrpSpPr>
            <p:cNvPr id="12" name="Group 110"/>
            <p:cNvGrpSpPr>
              <a:grpSpLocks/>
            </p:cNvGrpSpPr>
            <p:nvPr/>
          </p:nvGrpSpPr>
          <p:grpSpPr bwMode="auto">
            <a:xfrm>
              <a:off x="3276596" y="1442768"/>
              <a:ext cx="2516715" cy="1985889"/>
              <a:chOff x="3276596" y="1747568"/>
              <a:chExt cx="2516715" cy="1985889"/>
            </a:xfrm>
          </p:grpSpPr>
          <p:cxnSp>
            <p:nvCxnSpPr>
              <p:cNvPr id="84" name="Straight Arrow Connector 83"/>
              <p:cNvCxnSpPr/>
              <p:nvPr/>
            </p:nvCxnSpPr>
            <p:spPr>
              <a:xfrm rot="5400000" flipH="1" flipV="1">
                <a:off x="3341101" y="1987867"/>
                <a:ext cx="545367" cy="647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09"/>
              <p:cNvGrpSpPr>
                <a:grpSpLocks/>
              </p:cNvGrpSpPr>
              <p:nvPr/>
            </p:nvGrpSpPr>
            <p:grpSpPr bwMode="auto">
              <a:xfrm>
                <a:off x="3276596" y="2327323"/>
                <a:ext cx="2516715" cy="1406134"/>
                <a:chOff x="3276596" y="2327323"/>
                <a:chExt cx="2516715" cy="1406134"/>
              </a:xfrm>
            </p:grpSpPr>
            <p:sp>
              <p:nvSpPr>
                <p:cNvPr id="26" name="Rectangle 5"/>
                <p:cNvSpPr>
                  <a:spLocks noChangeArrowheads="1"/>
                </p:cNvSpPr>
                <p:nvPr/>
              </p:nvSpPr>
              <p:spPr bwMode="auto">
                <a:xfrm>
                  <a:off x="4191000" y="2466263"/>
                  <a:ext cx="685800" cy="546934"/>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sp>
              <p:nvSpPr>
                <p:cNvPr id="28" name="Rectangle 9"/>
                <p:cNvSpPr>
                  <a:spLocks noChangeArrowheads="1"/>
                </p:cNvSpPr>
                <p:nvPr/>
              </p:nvSpPr>
              <p:spPr bwMode="auto">
                <a:xfrm>
                  <a:off x="3352800" y="3427864"/>
                  <a:ext cx="2438400" cy="305593"/>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wrap="none" anchor="ctr"/>
                <a:lstStyle/>
                <a:p>
                  <a:pPr algn="ctr" defTabSz="914363" fontAlgn="auto">
                    <a:spcBef>
                      <a:spcPts val="0"/>
                    </a:spcBef>
                    <a:spcAft>
                      <a:spcPts val="0"/>
                    </a:spcAft>
                    <a:defRPr/>
                  </a:pPr>
                  <a:r>
                    <a:rPr lang="en-US" sz="1600" b="1" dirty="0">
                      <a:latin typeface="+mn-lt"/>
                    </a:rPr>
                    <a:t>Hardware</a:t>
                  </a:r>
                </a:p>
              </p:txBody>
            </p:sp>
            <p:sp>
              <p:nvSpPr>
                <p:cNvPr id="31" name="Rectangle 5"/>
                <p:cNvSpPr>
                  <a:spLocks noChangeArrowheads="1"/>
                </p:cNvSpPr>
                <p:nvPr/>
              </p:nvSpPr>
              <p:spPr bwMode="auto">
                <a:xfrm>
                  <a:off x="3352800" y="2459994"/>
                  <a:ext cx="762000" cy="553203"/>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anchor="ctr">
                  <a:spAutoFit/>
                </a:bodyPr>
                <a:lstStyle/>
                <a:p>
                  <a:pPr algn="ctr" defTabSz="914363" fontAlgn="auto">
                    <a:spcBef>
                      <a:spcPts val="0"/>
                    </a:spcBef>
                    <a:spcAft>
                      <a:spcPts val="0"/>
                    </a:spcAft>
                    <a:defRPr/>
                  </a:pPr>
                  <a:r>
                    <a:rPr lang="en-US" sz="1000" b="1" dirty="0">
                      <a:solidFill>
                        <a:schemeClr val="bg1"/>
                      </a:solidFill>
                      <a:latin typeface="+mn-lt"/>
                    </a:rPr>
                    <a:t>Windows (parent partition)</a:t>
                  </a:r>
                </a:p>
              </p:txBody>
            </p:sp>
            <p:sp>
              <p:nvSpPr>
                <p:cNvPr id="32" name="Rectangle 6"/>
                <p:cNvSpPr>
                  <a:spLocks noChangeArrowheads="1"/>
                </p:cNvSpPr>
                <p:nvPr/>
              </p:nvSpPr>
              <p:spPr bwMode="auto">
                <a:xfrm>
                  <a:off x="4953000" y="2466263"/>
                  <a:ext cx="762000" cy="546934"/>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anchor="ctr"/>
                <a:lstStyle/>
                <a:p>
                  <a:pPr algn="ctr" defTabSz="914363" fontAlgn="auto">
                    <a:spcBef>
                      <a:spcPts val="0"/>
                    </a:spcBef>
                    <a:spcAft>
                      <a:spcPts val="0"/>
                    </a:spcAft>
                    <a:defRPr/>
                  </a:pPr>
                  <a:r>
                    <a:rPr lang="en-US" sz="1200" b="1" dirty="0">
                      <a:latin typeface="+mn-lt"/>
                    </a:rPr>
                    <a:t>Windows</a:t>
                  </a:r>
                </a:p>
              </p:txBody>
            </p:sp>
            <p:sp>
              <p:nvSpPr>
                <p:cNvPr id="8219" name="Rectangle 4"/>
                <p:cNvSpPr>
                  <a:spLocks noChangeArrowheads="1"/>
                </p:cNvSpPr>
                <p:nvPr/>
              </p:nvSpPr>
              <p:spPr bwMode="auto">
                <a:xfrm>
                  <a:off x="3352800" y="3112575"/>
                  <a:ext cx="2362200" cy="228600"/>
                </a:xfrm>
                <a:prstGeom prst="rect">
                  <a:avLst/>
                </a:prstGeom>
                <a:solidFill>
                  <a:srgbClr val="92D050"/>
                </a:solidFill>
                <a:ln w="9525">
                  <a:solidFill>
                    <a:schemeClr val="tx1"/>
                  </a:solidFill>
                  <a:miter lim="800000"/>
                  <a:headEnd/>
                  <a:tailEnd/>
                </a:ln>
              </p:spPr>
              <p:txBody>
                <a:bodyPr wrap="none" anchor="ctr"/>
                <a:lstStyle/>
                <a:p>
                  <a:pPr algn="ctr"/>
                  <a:r>
                    <a:rPr lang="en-US" sz="1600" b="1">
                      <a:latin typeface="Segoe"/>
                    </a:rPr>
                    <a:t>Windows hypervisor</a:t>
                  </a:r>
                </a:p>
              </p:txBody>
            </p:sp>
            <p:grpSp>
              <p:nvGrpSpPr>
                <p:cNvPr id="14" name="Group 99"/>
                <p:cNvGrpSpPr>
                  <a:grpSpLocks/>
                </p:cNvGrpSpPr>
                <p:nvPr/>
              </p:nvGrpSpPr>
              <p:grpSpPr bwMode="auto">
                <a:xfrm>
                  <a:off x="3276596" y="2327323"/>
                  <a:ext cx="2516715" cy="1067484"/>
                  <a:chOff x="6248395" y="1336204"/>
                  <a:chExt cx="2649173" cy="1067484"/>
                </a:xfrm>
              </p:grpSpPr>
              <p:grpSp>
                <p:nvGrpSpPr>
                  <p:cNvPr id="19" name="Group 65"/>
                  <p:cNvGrpSpPr>
                    <a:grpSpLocks/>
                  </p:cNvGrpSpPr>
                  <p:nvPr/>
                </p:nvGrpSpPr>
                <p:grpSpPr bwMode="auto">
                  <a:xfrm>
                    <a:off x="6248395" y="1336204"/>
                    <a:ext cx="2649173" cy="1067484"/>
                    <a:chOff x="6400005" y="1367659"/>
                    <a:chExt cx="1883761" cy="763931"/>
                  </a:xfrm>
                </p:grpSpPr>
                <p:cxnSp>
                  <p:nvCxnSpPr>
                    <p:cNvPr id="103" name="Straight Connector 102"/>
                    <p:cNvCxnSpPr/>
                    <p:nvPr/>
                  </p:nvCxnSpPr>
                  <p:spPr>
                    <a:xfrm>
                      <a:off x="6401197" y="2127657"/>
                      <a:ext cx="1880989" cy="224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134244" y="1635282"/>
                      <a:ext cx="532717"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01197" y="1367275"/>
                      <a:ext cx="626204" cy="112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6782464" y="1634721"/>
                      <a:ext cx="533838"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42848" y="1902234"/>
                      <a:ext cx="1239338" cy="1121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8168947" y="2015473"/>
                      <a:ext cx="227666" cy="118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rot="5400000" flipH="1" flipV="1">
                    <a:off x="6059558" y="2212486"/>
                    <a:ext cx="37768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grpSp>
      <p:sp>
        <p:nvSpPr>
          <p:cNvPr id="64" name="TextBox 63"/>
          <p:cNvSpPr txBox="1"/>
          <p:nvPr/>
        </p:nvSpPr>
        <p:spPr>
          <a:xfrm>
            <a:off x="4114800" y="1371600"/>
            <a:ext cx="1905000" cy="415925"/>
          </a:xfrm>
          <a:prstGeom prst="rect">
            <a:avLst/>
          </a:prstGeom>
        </p:spPr>
        <p:txBody>
          <a:bodyPr>
            <a:spAutoFit/>
          </a:bodyPr>
          <a:lstStyle/>
          <a:p>
            <a:pPr algn="ctr" defTabSz="914363" fontAlgn="auto">
              <a:spcBef>
                <a:spcPts val="0"/>
              </a:spcBef>
              <a:spcAft>
                <a:spcPts val="0"/>
              </a:spcAft>
              <a:defRPr/>
            </a:pPr>
            <a:r>
              <a:rPr lang="en-US" sz="1050" dirty="0">
                <a:solidFill>
                  <a:schemeClr val="tx2">
                    <a:lumMod val="60000"/>
                    <a:lumOff val="40000"/>
                  </a:schemeClr>
                </a:solidFill>
                <a:latin typeface="+mn-lt"/>
              </a:rPr>
              <a:t>Instances of WS from separate WS Licenses</a:t>
            </a:r>
          </a:p>
        </p:txBody>
      </p:sp>
      <p:cxnSp>
        <p:nvCxnSpPr>
          <p:cNvPr id="66" name="Straight Arrow Connector 65"/>
          <p:cNvCxnSpPr/>
          <p:nvPr/>
        </p:nvCxnSpPr>
        <p:spPr>
          <a:xfrm rot="5400000">
            <a:off x="4761706" y="1866107"/>
            <a:ext cx="230187"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H="1">
            <a:off x="4914900" y="1866900"/>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7306" y="1942307"/>
            <a:ext cx="230187"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6200000" flipH="1">
            <a:off x="7810500" y="1943100"/>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86600" y="1371600"/>
            <a:ext cx="1524000" cy="577850"/>
          </a:xfrm>
          <a:prstGeom prst="rect">
            <a:avLst/>
          </a:prstGeom>
        </p:spPr>
        <p:txBody>
          <a:bodyPr>
            <a:spAutoFit/>
          </a:bodyPr>
          <a:lstStyle/>
          <a:p>
            <a:pPr algn="ctr" defTabSz="914363" fontAlgn="auto">
              <a:spcBef>
                <a:spcPts val="0"/>
              </a:spcBef>
              <a:spcAft>
                <a:spcPts val="0"/>
              </a:spcAft>
              <a:defRPr/>
            </a:pPr>
            <a:r>
              <a:rPr lang="en-US" sz="1050" dirty="0">
                <a:solidFill>
                  <a:schemeClr val="tx2">
                    <a:lumMod val="60000"/>
                    <a:lumOff val="40000"/>
                  </a:schemeClr>
                </a:solidFill>
                <a:latin typeface="+mn-lt"/>
              </a:rPr>
              <a:t>Instances of WS as part of WS license or separate licenses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9DD3"/>
      </a:dk2>
      <a:lt2>
        <a:srgbClr val="133872"/>
      </a:lt2>
      <a:accent1>
        <a:srgbClr val="E7BA23"/>
      </a:accent1>
      <a:accent2>
        <a:srgbClr val="F6DE40"/>
      </a:accent2>
      <a:accent3>
        <a:srgbClr val="9BBB59"/>
      </a:accent3>
      <a:accent4>
        <a:srgbClr val="8064A2"/>
      </a:accent4>
      <a:accent5>
        <a:srgbClr val="4BACC6"/>
      </a:accent5>
      <a:accent6>
        <a:srgbClr val="F79646"/>
      </a:accent6>
      <a:hlink>
        <a:srgbClr val="FFC000"/>
      </a:hlink>
      <a:folHlink>
        <a:srgbClr val="800080"/>
      </a:folHlink>
    </a:clrScheme>
    <a:fontScheme name="Visualization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a:spPr>
      <a:bodyPr tIns="91440" rtlCol="0" anchor="t"/>
      <a:lstStyle>
        <a:defPPr indent="-342900" algn="ctr" fontAlgn="base">
          <a:lnSpc>
            <a:spcPct val="80000"/>
          </a:lnSpc>
          <a:spcBef>
            <a:spcPct val="0"/>
          </a:spcBef>
          <a:spcAft>
            <a:spcPct val="0"/>
          </a:spcAft>
          <a:defRPr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3C38809AA8774EB866257CDF504789" ma:contentTypeVersion="1" ma:contentTypeDescription="Create a new document." ma:contentTypeScope="" ma:versionID="9002bd8470a85764179d57e6deaedcc2">
  <xsd:schema xmlns:xsd="http://www.w3.org/2001/XMLSchema" xmlns:p="http://schemas.microsoft.com/office/2006/metadata/properties" xmlns:ns2="bf6a03ac-7039-42fd-a3e5-6a2abe442729" targetNamespace="http://schemas.microsoft.com/office/2006/metadata/properties" ma:root="true" ma:fieldsID="defa299bc2fdc84b5a7c71af15a385a4" ns2:_="">
    <xsd:import namespace="bf6a03ac-7039-42fd-a3e5-6a2abe442729"/>
    <xsd:element name="properties">
      <xsd:complexType>
        <xsd:sequence>
          <xsd:element name="documentManagement">
            <xsd:complexType>
              <xsd:all>
                <xsd:element ref="ns2:Details" minOccurs="0"/>
              </xsd:all>
            </xsd:complexType>
          </xsd:element>
        </xsd:sequence>
      </xsd:complexType>
    </xsd:element>
  </xsd:schema>
  <xsd:schema xmlns:xsd="http://www.w3.org/2001/XMLSchema" xmlns:dms="http://schemas.microsoft.com/office/2006/documentManagement/types" targetNamespace="bf6a03ac-7039-42fd-a3e5-6a2abe442729" elementFormDefault="qualified">
    <xsd:import namespace="http://schemas.microsoft.com/office/2006/documentManagement/types"/>
    <xsd:element name="Details" ma:index="8" nillable="true" ma:displayName="Details" ma:description="WHEN EDITiNG THIS DOC...Please highlight all updated text in yellow so we can track changes for each section." ma:internalName="Detail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etails xmlns="bf6a03ac-7039-42fd-a3e5-6a2abe442729" xsi:nil="true"/>
  </documentManagement>
</p:properties>
</file>

<file path=customXml/itemProps1.xml><?xml version="1.0" encoding="utf-8"?>
<ds:datastoreItem xmlns:ds="http://schemas.openxmlformats.org/officeDocument/2006/customXml" ds:itemID="{419FC73F-E649-4841-99B0-F507EB2C645D}">
  <ds:schemaRefs>
    <ds:schemaRef ds:uri="http://schemas.microsoft.com/sharepoint/v3/contenttype/forms"/>
  </ds:schemaRefs>
</ds:datastoreItem>
</file>

<file path=customXml/itemProps2.xml><?xml version="1.0" encoding="utf-8"?>
<ds:datastoreItem xmlns:ds="http://schemas.openxmlformats.org/officeDocument/2006/customXml" ds:itemID="{AAB11944-386D-46F1-837A-F44F9345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a03ac-7039-42fd-a3e5-6a2abe44272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B08E54-AEB2-4223-AC82-E02A4C648540}">
  <ds:schemaRefs>
    <ds:schemaRef ds:uri="http://schemas.microsoft.com/office/2006/metadata/properties"/>
    <ds:schemaRef ds:uri="bf6a03ac-7039-42fd-a3e5-6a2abe442729"/>
  </ds:schemaRefs>
</ds:datastoreItem>
</file>

<file path=docProps/app.xml><?xml version="1.0" encoding="utf-8"?>
<Properties xmlns="http://schemas.openxmlformats.org/officeDocument/2006/extended-properties" xmlns:vt="http://schemas.openxmlformats.org/officeDocument/2006/docPropsVTypes">
  <TotalTime>9537</TotalTime>
  <Words>4878</Words>
  <Application>Microsoft Macintosh PowerPoint</Application>
  <PresentationFormat>On-screen Show (4:3)</PresentationFormat>
  <Paragraphs>1086</Paragraphs>
  <Slides>47</Slides>
  <Notes>25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Serverová vlna pokračuje...</vt:lpstr>
      <vt:lpstr>Agenda – Ready to Sell</vt:lpstr>
      <vt:lpstr>Microsoft Virtualization  A comprehensive set of virtualization products, from the data center to the desktop. Assets – both virtual and physical – are managed from a single platform.</vt:lpstr>
      <vt:lpstr>Virtualization Road Map</vt:lpstr>
      <vt:lpstr>Virtualization Server consolidation </vt:lpstr>
      <vt:lpstr>Virtualization Server consolidation </vt:lpstr>
      <vt:lpstr>Virtual Machine Manager + Operations Manager Performance And Resource Optimization (PRO)</vt:lpstr>
      <vt:lpstr>3 MS produkty pre virtualizáciu serverov ???</vt:lpstr>
      <vt:lpstr>Slide 9</vt:lpstr>
      <vt:lpstr>Slide 10</vt:lpstr>
      <vt:lpstr>Odporúčaná virtualizačná platforma ???</vt:lpstr>
      <vt:lpstr>Windows Server 2008  Standard Edition</vt:lpstr>
      <vt:lpstr>Windows Server 2008  Enterprise Edition</vt:lpstr>
      <vt:lpstr>Windows Server 2008 Datacenter / Itanium</vt:lpstr>
      <vt:lpstr>Odporúčaná virtualizačná platforma ???</vt:lpstr>
      <vt:lpstr>Virtualizácia – MS SK FY09</vt:lpstr>
      <vt:lpstr>Agenda – Ready to Sell</vt:lpstr>
      <vt:lpstr>Slide 18</vt:lpstr>
      <vt:lpstr>Slide 19</vt:lpstr>
      <vt:lpstr>SQL Server 2008 - Key Business Opportunities</vt:lpstr>
      <vt:lpstr> Top Executive Priorities</vt:lpstr>
      <vt:lpstr>Slide 22</vt:lpstr>
      <vt:lpstr>Comparative Pricing</vt:lpstr>
      <vt:lpstr>Slide 24</vt:lpstr>
      <vt:lpstr>Even with an 80% discount, Oracle still more expensive</vt:lpstr>
      <vt:lpstr>3 years of support</vt:lpstr>
      <vt:lpstr>Oracle: Unbreakable?</vt:lpstr>
      <vt:lpstr>Ďalšia známa výhoda proti Oracle ?</vt:lpstr>
      <vt:lpstr>Microsoft Has A Single Development Tool</vt:lpstr>
      <vt:lpstr>Agenda – Ready to Sell</vt:lpstr>
      <vt:lpstr>Slide 31</vt:lpstr>
      <vt:lpstr>SQL Server 2008 Energy Day  14.oct 2008 Aupark</vt:lpstr>
      <vt:lpstr>Agenda – Ready to Sell</vt:lpstr>
      <vt:lpstr>Windows Small Business Server 2008</vt:lpstr>
      <vt:lpstr>Windows Essential Business Server 2008</vt:lpstr>
      <vt:lpstr>Windows SBS 2008 Pricing</vt:lpstr>
      <vt:lpstr>Windows EBS 2008 Pricing</vt:lpstr>
      <vt:lpstr>SBS / EBS 2008</vt:lpstr>
      <vt:lpstr>Agenda – Ready to Sell</vt:lpstr>
      <vt:lpstr>Slide 40</vt:lpstr>
      <vt:lpstr>Disaster Recovery Staging</vt:lpstr>
      <vt:lpstr>Managing The Server Lifecycle </vt:lpstr>
      <vt:lpstr>Management - summary</vt:lpstr>
      <vt:lpstr>Agenda – Ready to Sell</vt:lpstr>
      <vt:lpstr>Security</vt:lpstr>
      <vt:lpstr>Agenda – Ready to Sell</vt:lpstr>
      <vt:lpstr>Slide 47</vt:lpstr>
    </vt:vector>
  </TitlesOfParts>
  <Company>SUBERT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IT - DRAFT 1</dc:title>
  <dc:creator>PAULETTE SUBERT</dc:creator>
  <cp:lastModifiedBy>janpa</cp:lastModifiedBy>
  <cp:revision>524</cp:revision>
  <dcterms:created xsi:type="dcterms:W3CDTF">2008-06-26T21:13:13Z</dcterms:created>
  <dcterms:modified xsi:type="dcterms:W3CDTF">2008-10-01T09:59:38Z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0x0101005B3C38809AA8774EB866257CDF504789</vt:lpwstr>
  </property>
  <property fmtid="{D5CDD505-2E9C-101B-9397-08002B2CF9AE}" pid="3" name="_NewReviewCycle">
    <vt:lpwstr/>
  </property>
</Properties>
</file>