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766" r:id="rId2"/>
    <p:sldId id="768" r:id="rId3"/>
    <p:sldId id="769" r:id="rId4"/>
    <p:sldId id="771" r:id="rId5"/>
    <p:sldId id="772" r:id="rId6"/>
    <p:sldId id="773" r:id="rId7"/>
    <p:sldId id="774" r:id="rId8"/>
    <p:sldId id="775" r:id="rId9"/>
    <p:sldId id="776" r:id="rId10"/>
    <p:sldId id="777" r:id="rId11"/>
    <p:sldId id="778" r:id="rId12"/>
    <p:sldId id="779" r:id="rId13"/>
    <p:sldId id="804" r:id="rId14"/>
    <p:sldId id="780" r:id="rId15"/>
    <p:sldId id="781" r:id="rId16"/>
    <p:sldId id="782" r:id="rId17"/>
    <p:sldId id="783" r:id="rId18"/>
    <p:sldId id="785" r:id="rId19"/>
    <p:sldId id="786" r:id="rId20"/>
    <p:sldId id="787" r:id="rId21"/>
    <p:sldId id="802" r:id="rId22"/>
    <p:sldId id="788" r:id="rId23"/>
    <p:sldId id="789" r:id="rId24"/>
    <p:sldId id="792" r:id="rId25"/>
    <p:sldId id="793" r:id="rId26"/>
    <p:sldId id="794" r:id="rId27"/>
    <p:sldId id="795" r:id="rId28"/>
    <p:sldId id="796" r:id="rId29"/>
    <p:sldId id="797" r:id="rId30"/>
    <p:sldId id="798" r:id="rId31"/>
    <p:sldId id="799" r:id="rId32"/>
    <p:sldId id="800" r:id="rId33"/>
    <p:sldId id="765" r:id="rId34"/>
    <p:sldId id="805" r:id="rId35"/>
  </p:sldIdLst>
  <p:sldSz cx="9144000" cy="6858000" type="screen4x3"/>
  <p:notesSz cx="6794500" cy="9931400"/>
  <p:defaultTextStyle>
    <a:defPPr>
      <a:defRPr lang="en-US"/>
    </a:defPPr>
    <a:lvl1pPr algn="l" rtl="0" eaLnBrk="0" fontAlgn="base" hangingPunct="0">
      <a:spcBef>
        <a:spcPct val="40000"/>
      </a:spcBef>
      <a:spcAft>
        <a:spcPct val="0"/>
      </a:spcAft>
      <a:buClr>
        <a:srgbClr val="8DACD0"/>
      </a:buClr>
      <a:buFont typeface="Wingdings" pitchFamily="2" charset="2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40000"/>
      </a:spcBef>
      <a:spcAft>
        <a:spcPct val="0"/>
      </a:spcAft>
      <a:buClr>
        <a:srgbClr val="8DACD0"/>
      </a:buClr>
      <a:buFont typeface="Wingdings" pitchFamily="2" charset="2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40000"/>
      </a:spcBef>
      <a:spcAft>
        <a:spcPct val="0"/>
      </a:spcAft>
      <a:buClr>
        <a:srgbClr val="8DACD0"/>
      </a:buClr>
      <a:buFont typeface="Wingdings" pitchFamily="2" charset="2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40000"/>
      </a:spcBef>
      <a:spcAft>
        <a:spcPct val="0"/>
      </a:spcAft>
      <a:buClr>
        <a:srgbClr val="8DACD0"/>
      </a:buClr>
      <a:buFont typeface="Wingdings" pitchFamily="2" charset="2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40000"/>
      </a:spcBef>
      <a:spcAft>
        <a:spcPct val="0"/>
      </a:spcAft>
      <a:buClr>
        <a:srgbClr val="8DACD0"/>
      </a:buClr>
      <a:buFont typeface="Wingdings" pitchFamily="2" charset="2"/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969696"/>
    <a:srgbClr val="EBF7FF"/>
    <a:srgbClr val="CCECFF"/>
    <a:srgbClr val="0000FF"/>
    <a:srgbClr val="808080"/>
    <a:srgbClr val="EBF0F5"/>
    <a:srgbClr val="EFEFDD"/>
    <a:srgbClr val="F6F6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27429" autoAdjust="0"/>
    <p:restoredTop sz="68107" autoAdjust="0"/>
  </p:normalViewPr>
  <p:slideViewPr>
    <p:cSldViewPr snapToGrid="0">
      <p:cViewPr varScale="1">
        <p:scale>
          <a:sx n="60" d="100"/>
          <a:sy n="60" d="100"/>
        </p:scale>
        <p:origin x="-11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5662613" y="9315450"/>
            <a:ext cx="1074737" cy="500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2684" tIns="46342" rIns="92684" bIns="46342" anchor="b"/>
          <a:lstStyle/>
          <a:p>
            <a:pPr algn="r" defTabSz="927100">
              <a:spcBef>
                <a:spcPct val="0"/>
              </a:spcBef>
              <a:buClrTx/>
              <a:buFontTx/>
              <a:buNone/>
              <a:defRPr/>
            </a:pPr>
            <a:fld id="{F57FDFB5-5675-481D-A0CB-B31FB95BB5F1}" type="slidenum">
              <a:rPr lang="en-US" sz="1200" b="1">
                <a:latin typeface="Arial" charset="0"/>
              </a:rPr>
              <a:pPr algn="r" defTabSz="927100">
                <a:spcBef>
                  <a:spcPct val="0"/>
                </a:spcBef>
                <a:buClrTx/>
                <a:buFontTx/>
                <a:buNone/>
                <a:defRPr/>
              </a:pPr>
              <a:t>‹Nº›</a:t>
            </a:fld>
            <a:endParaRPr lang="en-US" sz="1200" b="1">
              <a:latin typeface="Arial" charset="0"/>
            </a:endParaRPr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0" y="249238"/>
            <a:ext cx="6919913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2684" tIns="46342" rIns="92684" bIns="46342" anchor="ctr">
            <a:spAutoFit/>
          </a:bodyPr>
          <a:lstStyle/>
          <a:p>
            <a:pPr algn="ctr" defTabSz="927100">
              <a:spcBef>
                <a:spcPct val="50000"/>
              </a:spcBef>
              <a:buClrTx/>
              <a:buFontTx/>
              <a:buNone/>
              <a:defRPr/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http://www.microsoft.com/security</a:t>
            </a:r>
            <a:endParaRPr lang="en-US" sz="4500" b="1">
              <a:latin typeface="Arial" charset="0"/>
            </a:endParaRPr>
          </a:p>
        </p:txBody>
      </p:sp>
      <p:pic>
        <p:nvPicPr>
          <p:cNvPr id="7172" name="Picture 13" descr="g_ms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6213" y="9434513"/>
            <a:ext cx="1711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32250" y="495300"/>
            <a:ext cx="2760663" cy="2070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52438" y="2744788"/>
            <a:ext cx="5926137" cy="650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44813" y="9434513"/>
            <a:ext cx="51593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AEA9936-4CB0-4ED8-9029-E43176FD521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0" y="179388"/>
            <a:ext cx="6794500" cy="30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91377" tIns="45689" rIns="91377" bIns="45689" anchor="ctr"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  <a:defRPr/>
            </a:pPr>
            <a:r>
              <a:rPr lang="en-US" sz="1400" b="1">
                <a:solidFill>
                  <a:schemeClr val="tx2"/>
                </a:solidFill>
                <a:latin typeface="Arial" charset="0"/>
              </a:rPr>
              <a:t>http://www.microsoft.com/security</a:t>
            </a:r>
            <a:endParaRPr lang="en-US" sz="4400" b="1">
              <a:latin typeface="Arial" charset="0"/>
            </a:endParaRPr>
          </a:p>
        </p:txBody>
      </p:sp>
      <p:pic>
        <p:nvPicPr>
          <p:cNvPr id="6150" name="Picture 1030" descr="g_m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213" y="9434513"/>
            <a:ext cx="1711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9E0976-4342-4F6C-BF1A-B84540CBD304}" type="slidenum">
              <a:rPr lang="es-ES"/>
              <a:pPr/>
              <a:t>6</a:t>
            </a:fld>
            <a:endParaRPr lang="es-E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shield2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41900" y="2058988"/>
            <a:ext cx="4102100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4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7075" y="1825625"/>
            <a:ext cx="7843838" cy="585788"/>
          </a:xfrm>
          <a:ln algn="ctr"/>
        </p:spPr>
        <p:txBody>
          <a:bodyPr anchor="ctr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14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7075" y="3810000"/>
            <a:ext cx="8035925" cy="530225"/>
          </a:xfrm>
        </p:spPr>
        <p:txBody>
          <a:bodyPr/>
          <a:lstStyle>
            <a:lvl1pPr marL="0" indent="0">
              <a:spcBef>
                <a:spcPct val="0"/>
              </a:spcBef>
              <a:buFont typeface="Wingdings 2" pitchFamily="18" charset="2"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69088" y="228600"/>
            <a:ext cx="2093912" cy="30003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82588" y="228600"/>
            <a:ext cx="6134100" cy="30003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82588" y="1414463"/>
            <a:ext cx="4113212" cy="1814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14463"/>
            <a:ext cx="4114800" cy="1814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4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2588" y="228600"/>
            <a:ext cx="8380412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Title Slide</a:t>
            </a:r>
          </a:p>
        </p:txBody>
      </p:sp>
      <p:sp>
        <p:nvSpPr>
          <p:cNvPr id="1213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1414463"/>
            <a:ext cx="8380412" cy="18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pic>
        <p:nvPicPr>
          <p:cNvPr id="1028" name="Picture 4" descr="shield2 copy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041900" y="2058988"/>
            <a:ext cx="4102100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38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Segoe Semibold" pitchFamily="34" charset="0"/>
        </a:defRPr>
      </a:lvl9pPr>
    </p:titleStyle>
    <p:bodyStyle>
      <a:lvl1pPr marL="447675" indent="-4476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33438" indent="-35401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208088" indent="-37306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4638" indent="-334963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5"/>
        </a:buBlip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1851025" indent="-3048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5"/>
        </a:buBlip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308225" indent="-3048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5"/>
        </a:buBlip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765425" indent="-3048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5"/>
        </a:buBlip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222625" indent="-3048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5"/>
        </a:buBlip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679825" indent="-3048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Font typeface="Wingdings 2" pitchFamily="18" charset="2"/>
        <a:buBlip>
          <a:blip r:embed="rId15"/>
        </a:buBlip>
        <a:defRPr sz="1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ormatica64.com/" TargetMode="External"/><Relationship Id="rId2" Type="http://schemas.openxmlformats.org/officeDocument/2006/relationships/hyperlink" Target="mailto:jlrambla@informatica64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371702" y="1175658"/>
            <a:ext cx="8380412" cy="203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s-ES" sz="6000" kern="0" spc="-125" dirty="0" smtClean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cs typeface="Arial" charset="0"/>
              </a:rPr>
              <a:t>Análisis Forense</a:t>
            </a:r>
            <a:endParaRPr lang="es-ES" sz="6000" kern="0" spc="-125" dirty="0">
              <a:ln w="3175">
                <a:noFill/>
              </a:ln>
              <a:gradFill flip="none" rotWithShape="1">
                <a:gsLst>
                  <a:gs pos="28000">
                    <a:srgbClr val="FEF9DA"/>
                  </a:gs>
                  <a:gs pos="52000">
                    <a:srgbClr val="FCE974"/>
                  </a:gs>
                  <a:gs pos="68000">
                    <a:srgbClr val="F79A1D"/>
                  </a:gs>
                </a:gsLst>
                <a:lin ang="5400000" scaled="1"/>
                <a:tileRect/>
              </a:gradFill>
              <a:effectLst>
                <a:outerShdw blurRad="88900" dist="12700" dir="2700000" algn="tl" rotWithShape="0">
                  <a:prstClr val="black"/>
                </a:outerShdw>
              </a:effectLst>
              <a:latin typeface="Segoe" pitchFamily="34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s-ES" sz="8000" kern="0" spc="-125" dirty="0" smtClean="0">
                <a:ln w="3175">
                  <a:noFill/>
                </a:ln>
                <a:gradFill flip="none" rotWithShape="1">
                  <a:gsLst>
                    <a:gs pos="28000">
                      <a:srgbClr val="FEF9DA"/>
                    </a:gs>
                    <a:gs pos="52000">
                      <a:srgbClr val="FCE974"/>
                    </a:gs>
                    <a:gs pos="68000">
                      <a:srgbClr val="F79A1D"/>
                    </a:gs>
                  </a:gsLst>
                  <a:lin ang="5400000" scaled="1"/>
                  <a:tileRect/>
                </a:gradFill>
                <a:effectLst>
                  <a:outerShdw blurRad="88900" dist="12700" dir="2700000" algn="tl" rotWithShape="0">
                    <a:prstClr val="black"/>
                  </a:outerShdw>
                </a:effectLst>
                <a:latin typeface="Segoe" pitchFamily="34" charset="0"/>
                <a:cs typeface="Arial" charset="0"/>
              </a:rPr>
              <a:t>Malware</a:t>
            </a:r>
            <a:endParaRPr lang="es-ES" sz="8000" kern="0" spc="-125" dirty="0">
              <a:ln w="3175">
                <a:noFill/>
              </a:ln>
              <a:gradFill flip="none" rotWithShape="1">
                <a:gsLst>
                  <a:gs pos="28000">
                    <a:srgbClr val="FEF9DA"/>
                  </a:gs>
                  <a:gs pos="52000">
                    <a:srgbClr val="FCE974"/>
                  </a:gs>
                  <a:gs pos="68000">
                    <a:srgbClr val="F79A1D"/>
                  </a:gs>
                </a:gsLst>
                <a:lin ang="5400000" scaled="1"/>
                <a:tileRect/>
              </a:gradFill>
              <a:effectLst>
                <a:outerShdw blurRad="88900" dist="12700" dir="2700000" algn="tl" rotWithShape="0">
                  <a:prstClr val="black"/>
                </a:outerShdw>
              </a:effectLst>
              <a:latin typeface="Segoe" pitchFamily="34" charset="0"/>
              <a:cs typeface="Arial" charset="0"/>
            </a:endParaRPr>
          </a:p>
        </p:txBody>
      </p:sp>
      <p:sp>
        <p:nvSpPr>
          <p:cNvPr id="7" name="Rectangle 3"/>
          <p:cNvSpPr txBox="1">
            <a:spLocks noGrp="1" noChangeArrowheads="1"/>
          </p:cNvSpPr>
          <p:nvPr>
            <p:ph type="subTitle" idx="1"/>
          </p:nvPr>
        </p:nvSpPr>
        <p:spPr>
          <a:xfrm>
            <a:off x="476250" y="4365625"/>
            <a:ext cx="8035925" cy="2031325"/>
          </a:xfrm>
        </p:spPr>
        <p:txBody>
          <a:bodyPr/>
          <a:lstStyle/>
          <a:p>
            <a:pPr>
              <a:lnSpc>
                <a:spcPct val="105000"/>
              </a:lnSpc>
              <a:buClr>
                <a:schemeClr val="folHlink"/>
              </a:buClr>
              <a:buSzPct val="75000"/>
              <a:defRPr/>
            </a:pPr>
            <a:r>
              <a:rPr lang="es-ES_tradnl" sz="2400" dirty="0" smtClean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Juan Luis García Rambla</a:t>
            </a:r>
          </a:p>
          <a:p>
            <a:pPr>
              <a:lnSpc>
                <a:spcPct val="105000"/>
              </a:lnSpc>
              <a:buClr>
                <a:schemeClr val="folHlink"/>
              </a:buClr>
              <a:buSzPct val="75000"/>
              <a:defRPr/>
            </a:pPr>
            <a:r>
              <a:rPr lang="es-ES_tradnl" sz="2400" dirty="0" smtClean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MVP Windows Security</a:t>
            </a:r>
          </a:p>
          <a:p>
            <a:pPr>
              <a:lnSpc>
                <a:spcPct val="105000"/>
              </a:lnSpc>
              <a:buClr>
                <a:schemeClr val="folHlink"/>
              </a:buClr>
              <a:buSzPct val="75000"/>
              <a:defRPr/>
            </a:pPr>
            <a:r>
              <a:rPr lang="es-ES_tradnl" sz="2400" dirty="0" smtClean="0"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jlrambla@informatica64.com</a:t>
            </a:r>
          </a:p>
          <a:p>
            <a:pPr>
              <a:lnSpc>
                <a:spcPct val="105000"/>
              </a:lnSpc>
              <a:buClr>
                <a:schemeClr val="folHlink"/>
              </a:buClr>
              <a:buSzPct val="75000"/>
              <a:defRPr/>
            </a:pPr>
            <a:endParaRPr lang="es-ES_tradnl" sz="2400" dirty="0" smtClean="0">
              <a:effectLst/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5000"/>
              </a:lnSpc>
              <a:buClr>
                <a:schemeClr val="folHlink"/>
              </a:buClr>
              <a:buSzPct val="75000"/>
              <a:defRPr/>
            </a:pPr>
            <a:endParaRPr lang="es-ES_tradnl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Introducción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69327"/>
            <a:ext cx="8380412" cy="473030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400" dirty="0"/>
              <a:t>Al igual que en otro tipo </a:t>
            </a:r>
            <a:r>
              <a:rPr lang="es-ES" sz="2400" dirty="0" smtClean="0"/>
              <a:t>de escenarios </a:t>
            </a:r>
            <a:r>
              <a:rPr lang="es-ES" sz="2400" dirty="0"/>
              <a:t>Forense, una necesidad consiste en la preservación de Evidencias.</a:t>
            </a:r>
          </a:p>
          <a:p>
            <a:pPr>
              <a:lnSpc>
                <a:spcPct val="90000"/>
              </a:lnSpc>
            </a:pPr>
            <a:endParaRPr lang="es-ES" sz="2400" dirty="0"/>
          </a:p>
          <a:p>
            <a:pPr>
              <a:lnSpc>
                <a:spcPct val="90000"/>
              </a:lnSpc>
            </a:pPr>
            <a:r>
              <a:rPr lang="es-ES" sz="2400" dirty="0"/>
              <a:t>Evitará que puedan esgrimir una posible manipulación de datos.</a:t>
            </a:r>
          </a:p>
          <a:p>
            <a:pPr>
              <a:lnSpc>
                <a:spcPct val="90000"/>
              </a:lnSpc>
            </a:pPr>
            <a:endParaRPr lang="es-ES" sz="2400" dirty="0"/>
          </a:p>
          <a:p>
            <a:pPr>
              <a:lnSpc>
                <a:spcPct val="90000"/>
              </a:lnSpc>
            </a:pPr>
            <a:r>
              <a:rPr lang="es-ES" sz="2400" dirty="0"/>
              <a:t>En caso de la judicialización de los casos es uno de los requisitos fundamentales.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¿Qúe preservar?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69327"/>
            <a:ext cx="8380412" cy="4173450"/>
          </a:xfrm>
        </p:spPr>
        <p:txBody>
          <a:bodyPr/>
          <a:lstStyle/>
          <a:p>
            <a:r>
              <a:rPr lang="es-ES" sz="2800" dirty="0"/>
              <a:t>Discos Duros.</a:t>
            </a:r>
          </a:p>
          <a:p>
            <a:endParaRPr lang="es-ES" sz="2800" dirty="0"/>
          </a:p>
          <a:p>
            <a:r>
              <a:rPr lang="es-ES" sz="2800" dirty="0"/>
              <a:t>Sistemas de almacenamiento.</a:t>
            </a:r>
          </a:p>
          <a:p>
            <a:endParaRPr lang="es-ES" sz="2800" dirty="0"/>
          </a:p>
          <a:p>
            <a:r>
              <a:rPr lang="es-ES" sz="2800" dirty="0"/>
              <a:t>Ficheros de registros.</a:t>
            </a:r>
          </a:p>
          <a:p>
            <a:endParaRPr lang="es-ES" sz="2800" dirty="0"/>
          </a:p>
          <a:p>
            <a:r>
              <a:rPr lang="es-ES" sz="2800" dirty="0"/>
              <a:t>Memoria Volátil.</a:t>
            </a:r>
          </a:p>
          <a:p>
            <a:endParaRPr lang="es-ES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¿Cómo preservar?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3970318"/>
          </a:xfrm>
        </p:spPr>
        <p:txBody>
          <a:bodyPr/>
          <a:lstStyle/>
          <a:p>
            <a:r>
              <a:rPr lang="es-ES" sz="2800" dirty="0"/>
              <a:t>Copias binarias de disco.</a:t>
            </a:r>
          </a:p>
          <a:p>
            <a:pPr lvl="1"/>
            <a:r>
              <a:rPr lang="es-ES" sz="2400" dirty="0"/>
              <a:t>Online.</a:t>
            </a:r>
          </a:p>
          <a:p>
            <a:pPr lvl="1"/>
            <a:r>
              <a:rPr lang="es-ES" sz="2400" dirty="0"/>
              <a:t>Offline.</a:t>
            </a:r>
          </a:p>
          <a:p>
            <a:pPr lvl="1"/>
            <a:endParaRPr lang="es-ES" sz="2800" dirty="0"/>
          </a:p>
          <a:p>
            <a:r>
              <a:rPr lang="es-ES" sz="2800" dirty="0"/>
              <a:t>Copia y firma de ficheros.</a:t>
            </a:r>
          </a:p>
          <a:p>
            <a:endParaRPr lang="es-ES" sz="2800" dirty="0"/>
          </a:p>
          <a:p>
            <a:r>
              <a:rPr lang="es-ES" sz="2800" dirty="0"/>
              <a:t>Mantener intacto las evidencias originales y trabajar sobre las copias.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duotone>
              <a:prstClr val="black"/>
              <a:schemeClr val="tx2">
                <a:tint val="45000"/>
                <a:satMod val="400000"/>
              </a:schemeClr>
            </a:duotone>
            <a:lum bright="42000" contrast="5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727075" y="1825625"/>
            <a:ext cx="7843838" cy="1422400"/>
          </a:xfrm>
        </p:spPr>
        <p:txBody>
          <a:bodyPr/>
          <a:lstStyle/>
          <a:p>
            <a:pPr>
              <a:defRPr/>
            </a:pPr>
            <a:r>
              <a:rPr lang="es-ES" sz="9600" dirty="0" smtClean="0">
                <a:solidFill>
                  <a:srgbClr val="FFC000"/>
                </a:solidFill>
              </a:rPr>
              <a:t>DEMO</a:t>
            </a:r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727075" y="3810000"/>
            <a:ext cx="8035925" cy="978729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Forense en Escenario de Malware con</a:t>
            </a:r>
          </a:p>
          <a:p>
            <a:pPr>
              <a:defRPr/>
            </a:pPr>
            <a:r>
              <a:rPr lang="es-ES" dirty="0" smtClean="0"/>
              <a:t>Troyano Reverso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Busqueda de elementos ocultos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Premisas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487518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dirty="0"/>
              <a:t>Si realizamos un análisis online puede ser que algunos elementos pudieran estar ocultos.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El </a:t>
            </a:r>
            <a:r>
              <a:rPr lang="es-ES" sz="2800" dirty="0"/>
              <a:t>análisis offline nos permitiría realizar un análisis de ficheros pero no conoceríamos realmente los procesos arrancados y la funcionalidad.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Necesitaremos </a:t>
            </a:r>
            <a:r>
              <a:rPr lang="es-ES" sz="2800" dirty="0"/>
              <a:t>buscar posibles elementos ocultos para continuar con eficacia el análisis forense.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Análisis online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463511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400" dirty="0"/>
              <a:t>Si tenemos activo un </a:t>
            </a:r>
            <a:r>
              <a:rPr lang="es-ES" sz="2400" dirty="0" err="1"/>
              <a:t>rootkit</a:t>
            </a:r>
            <a:r>
              <a:rPr lang="es-ES" sz="2400" dirty="0"/>
              <a:t> en el sistema podremos descubrirlo mediante alguna herramienta tipo </a:t>
            </a:r>
            <a:r>
              <a:rPr lang="es-ES" sz="2400" dirty="0" err="1"/>
              <a:t>Antirootkit</a:t>
            </a:r>
            <a:r>
              <a:rPr lang="es-ES" sz="2400" dirty="0"/>
              <a:t>.</a:t>
            </a:r>
          </a:p>
          <a:p>
            <a:pPr>
              <a:lnSpc>
                <a:spcPct val="90000"/>
              </a:lnSpc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400" dirty="0" smtClean="0"/>
              <a:t>Realizan </a:t>
            </a:r>
            <a:r>
              <a:rPr lang="es-ES" sz="2400" dirty="0"/>
              <a:t>un doble procedimiento de petición de datos a nivel de </a:t>
            </a:r>
            <a:r>
              <a:rPr lang="es-ES" sz="2400" dirty="0" err="1"/>
              <a:t>Kernel</a:t>
            </a:r>
            <a:r>
              <a:rPr lang="es-ES" sz="2400" dirty="0"/>
              <a:t> y a nivel de Aplicación.</a:t>
            </a:r>
          </a:p>
          <a:p>
            <a:pPr>
              <a:lnSpc>
                <a:spcPct val="90000"/>
              </a:lnSpc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400" dirty="0" smtClean="0"/>
              <a:t>Nos </a:t>
            </a:r>
            <a:r>
              <a:rPr lang="es-ES" sz="2400" dirty="0"/>
              <a:t>muestra las diferencias de los resultados obtenidos.</a:t>
            </a:r>
          </a:p>
          <a:p>
            <a:pPr>
              <a:lnSpc>
                <a:spcPct val="90000"/>
              </a:lnSpc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400" dirty="0" smtClean="0"/>
              <a:t>Puede </a:t>
            </a:r>
            <a:r>
              <a:rPr lang="es-ES" sz="2400" dirty="0"/>
              <a:t>evidenciar la existencia de algún elemento oculto.</a:t>
            </a:r>
          </a:p>
          <a:p>
            <a:pPr>
              <a:lnSpc>
                <a:spcPct val="90000"/>
              </a:lnSpc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400" dirty="0" smtClean="0"/>
              <a:t>Pueden </a:t>
            </a:r>
            <a:r>
              <a:rPr lang="es-ES" sz="2400" dirty="0"/>
              <a:t>dar falsos positivos</a:t>
            </a:r>
            <a:r>
              <a:rPr lang="es-ES" sz="2400" dirty="0" smtClean="0"/>
              <a:t>.</a:t>
            </a:r>
            <a:endParaRPr lang="es-ES" sz="2400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Análisis offline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249871"/>
            <a:ext cx="8380412" cy="5724644"/>
          </a:xfrm>
        </p:spPr>
        <p:txBody>
          <a:bodyPr/>
          <a:lstStyle/>
          <a:p>
            <a:r>
              <a:rPr lang="es-ES" sz="2800" dirty="0"/>
              <a:t>Puede darse mediante análisis de disco externo o por análisis del binario del disco.</a:t>
            </a:r>
          </a:p>
          <a:p>
            <a:endParaRPr lang="es-ES" sz="2800" dirty="0" smtClean="0"/>
          </a:p>
          <a:p>
            <a:r>
              <a:rPr lang="es-ES" sz="2800" dirty="0" smtClean="0"/>
              <a:t>Podemos </a:t>
            </a:r>
            <a:r>
              <a:rPr lang="es-ES" sz="2800" dirty="0"/>
              <a:t>analizar aquellos elementos que la aplicación </a:t>
            </a:r>
            <a:r>
              <a:rPr lang="es-ES" sz="2800" dirty="0" err="1"/>
              <a:t>Antirootkit</a:t>
            </a:r>
            <a:r>
              <a:rPr lang="es-ES" sz="2800" dirty="0"/>
              <a:t> nos haya podido ofrecer.</a:t>
            </a:r>
          </a:p>
          <a:p>
            <a:endParaRPr lang="es-ES" sz="2800" dirty="0" smtClean="0"/>
          </a:p>
          <a:p>
            <a:r>
              <a:rPr lang="es-ES" sz="2800" dirty="0" smtClean="0"/>
              <a:t>Podemos </a:t>
            </a:r>
            <a:r>
              <a:rPr lang="es-ES" sz="2800" dirty="0"/>
              <a:t>recoger los ficheros y analizarlos mediante algún sistema antivirus o varios.</a:t>
            </a:r>
          </a:p>
          <a:p>
            <a:endParaRPr lang="es-ES" sz="2800" dirty="0" smtClean="0"/>
          </a:p>
          <a:p>
            <a:r>
              <a:rPr lang="es-ES" sz="2800" dirty="0" smtClean="0"/>
              <a:t>Podemos </a:t>
            </a:r>
            <a:r>
              <a:rPr lang="es-ES" sz="2800" dirty="0"/>
              <a:t>acceder a los ficheros y evaluarlo a nivel hexadecimal.</a:t>
            </a:r>
          </a:p>
          <a:p>
            <a:endParaRPr lang="es-ES" dirty="0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Análisis de procesos y procedimientos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Procesos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176719"/>
            <a:ext cx="8380412" cy="6315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dirty="0"/>
              <a:t>La mayor parte de las aplicaciones malware </a:t>
            </a:r>
            <a:r>
              <a:rPr lang="es-ES" sz="2800" dirty="0" smtClean="0"/>
              <a:t>corren como </a:t>
            </a:r>
            <a:r>
              <a:rPr lang="es-ES" sz="2800" dirty="0"/>
              <a:t>procesos en nuestros sistemas</a:t>
            </a:r>
            <a:r>
              <a:rPr lang="es-ES" sz="2800" dirty="0" smtClean="0"/>
              <a:t>.</a:t>
            </a:r>
          </a:p>
          <a:p>
            <a:pPr>
              <a:lnSpc>
                <a:spcPct val="90000"/>
              </a:lnSpc>
            </a:pPr>
            <a:endParaRPr lang="es-ES" sz="2800" dirty="0"/>
          </a:p>
          <a:p>
            <a:pPr>
              <a:lnSpc>
                <a:spcPct val="90000"/>
              </a:lnSpc>
            </a:pPr>
            <a:r>
              <a:rPr lang="es-ES" sz="2800" dirty="0"/>
              <a:t>Deberemos evaluar todos los procesos que se están ejecutando sobre la máquina.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Deberemos </a:t>
            </a:r>
            <a:r>
              <a:rPr lang="es-ES" sz="2800" dirty="0"/>
              <a:t>conocer bajo que servicios o ejecutables están corriendo los procesos.</a:t>
            </a:r>
          </a:p>
          <a:p>
            <a:pPr>
              <a:lnSpc>
                <a:spcPct val="90000"/>
              </a:lnSpc>
            </a:pPr>
            <a:endParaRPr lang="es-ES" sz="2800" dirty="0" smtClean="0"/>
          </a:p>
          <a:p>
            <a:pPr>
              <a:lnSpc>
                <a:spcPct val="90000"/>
              </a:lnSpc>
            </a:pPr>
            <a:r>
              <a:rPr lang="es-ES" sz="2800" dirty="0" smtClean="0"/>
              <a:t>Analizaremos </a:t>
            </a:r>
            <a:r>
              <a:rPr lang="es-ES" sz="2800" dirty="0"/>
              <a:t>los subprocesos que pudieran estar vinculados a los procesos.</a:t>
            </a:r>
          </a:p>
          <a:p>
            <a:pPr>
              <a:lnSpc>
                <a:spcPct val="90000"/>
              </a:lnSpc>
            </a:pPr>
            <a:endParaRPr lang="es-ES" dirty="0"/>
          </a:p>
          <a:p>
            <a:pPr>
              <a:lnSpc>
                <a:spcPct val="90000"/>
              </a:lnSpc>
            </a:pPr>
            <a:endParaRPr lang="es-E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88913"/>
            <a:ext cx="8229600" cy="1143000"/>
          </a:xfrm>
        </p:spPr>
        <p:txBody>
          <a:bodyPr/>
          <a:lstStyle/>
          <a:p>
            <a:r>
              <a:rPr lang="es-ES"/>
              <a:t>Agenda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229600" cy="4751387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r>
              <a:rPr lang="es-ES" sz="2400"/>
              <a:t>Introducción.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endParaRPr lang="es-ES" sz="2400"/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r>
              <a:rPr lang="es-ES" sz="2400"/>
              <a:t>Preservar Evidencias.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endParaRPr lang="es-ES" sz="2400"/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r>
              <a:rPr lang="es-ES" sz="2400"/>
              <a:t>Búsqueda de elemento ocultos.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endParaRPr lang="es-ES" sz="2400"/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r>
              <a:rPr lang="es-ES" sz="2400"/>
              <a:t>Análisis de Procesos y procedimientos.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endParaRPr lang="es-ES" sz="2400"/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r>
              <a:rPr lang="es-ES" sz="2400"/>
              <a:t>Análisis de datos.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endParaRPr lang="es-ES" sz="2400"/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r>
              <a:rPr lang="es-ES" sz="2400"/>
              <a:t>Análisis del tráfico de red.</a:t>
            </a:r>
          </a:p>
          <a:p>
            <a:pPr>
              <a:lnSpc>
                <a:spcPct val="110000"/>
              </a:lnSpc>
              <a:spcBef>
                <a:spcPct val="30000"/>
              </a:spcBef>
              <a:buFontTx/>
              <a:buChar char="-"/>
            </a:pPr>
            <a:endParaRPr lang="es-ES" sz="240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Análisis de procesos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5410712"/>
          </a:xfrm>
        </p:spPr>
        <p:txBody>
          <a:bodyPr/>
          <a:lstStyle/>
          <a:p>
            <a:r>
              <a:rPr lang="es-ES" dirty="0"/>
              <a:t>Aplicaciones pudieran estar corriendo como nombres de procesos del sistema.</a:t>
            </a:r>
          </a:p>
          <a:p>
            <a:endParaRPr lang="es-ES" dirty="0" smtClean="0"/>
          </a:p>
          <a:p>
            <a:r>
              <a:rPr lang="es-ES" dirty="0" smtClean="0"/>
              <a:t>No </a:t>
            </a:r>
            <a:r>
              <a:rPr lang="es-ES" dirty="0"/>
              <a:t>hay que desdeñar la ingeniería social a la hora de reconocer los procesos.</a:t>
            </a:r>
          </a:p>
          <a:p>
            <a:endParaRPr lang="es-ES" dirty="0" smtClean="0"/>
          </a:p>
          <a:p>
            <a:r>
              <a:rPr lang="es-ES" dirty="0" smtClean="0"/>
              <a:t>Malware </a:t>
            </a:r>
            <a:r>
              <a:rPr lang="es-ES" dirty="0"/>
              <a:t>disfrazados con procesos de aplicaciones inexistentes.</a:t>
            </a:r>
          </a:p>
          <a:p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Búsqueda por comportamiento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800"/>
              <a:t>Podemos analizar comportamientos mediante la provocación de eventos: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Navegación en Internet.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Apertura de ficheros.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Escritura de datos.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Copiar y pegar datos.</a:t>
            </a:r>
          </a:p>
          <a:p>
            <a:pPr>
              <a:lnSpc>
                <a:spcPct val="90000"/>
              </a:lnSpc>
            </a:pPr>
            <a:endParaRPr lang="es-ES" sz="2800"/>
          </a:p>
          <a:p>
            <a:pPr>
              <a:lnSpc>
                <a:spcPct val="90000"/>
              </a:lnSpc>
            </a:pPr>
            <a:r>
              <a:rPr lang="es-ES" sz="2800"/>
              <a:t>Herramientas de análisis.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Monitorización de ficheros.</a:t>
            </a:r>
          </a:p>
          <a:p>
            <a:pPr lvl="1">
              <a:lnSpc>
                <a:spcPct val="90000"/>
              </a:lnSpc>
            </a:pPr>
            <a:r>
              <a:rPr lang="es-ES" sz="2400"/>
              <a:t>Monitorización del registro.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Listado de Procesos</a:t>
            </a:r>
          </a:p>
        </p:txBody>
      </p:sp>
      <p:pic>
        <p:nvPicPr>
          <p:cNvPr id="9933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2588" y="1176718"/>
            <a:ext cx="8380412" cy="5224082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Proccess Handles</a:t>
            </a:r>
          </a:p>
        </p:txBody>
      </p:sp>
      <p:pic>
        <p:nvPicPr>
          <p:cNvPr id="9728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82588" y="1323022"/>
            <a:ext cx="8380412" cy="5224081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Análisis de datos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Analisis de ficheros offline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5133713"/>
          </a:xfrm>
        </p:spPr>
        <p:txBody>
          <a:bodyPr/>
          <a:lstStyle/>
          <a:p>
            <a:r>
              <a:rPr lang="es-ES" sz="2800" dirty="0"/>
              <a:t>Podremos mediante las herramientas de análisis forense la agrupación de ficheros mediante el establecimiento de filtros.</a:t>
            </a:r>
          </a:p>
          <a:p>
            <a:endParaRPr lang="es-ES" sz="2800" dirty="0" smtClean="0"/>
          </a:p>
          <a:p>
            <a:r>
              <a:rPr lang="es-ES" sz="2800" dirty="0" smtClean="0"/>
              <a:t>Podremos </a:t>
            </a:r>
            <a:r>
              <a:rPr lang="es-ES" sz="2800" dirty="0"/>
              <a:t>realizar búsqueda de caracteres a nivel binario.</a:t>
            </a:r>
          </a:p>
          <a:p>
            <a:endParaRPr lang="es-ES" sz="2800" dirty="0" smtClean="0"/>
          </a:p>
          <a:p>
            <a:r>
              <a:rPr lang="es-ES" sz="2800" dirty="0" smtClean="0"/>
              <a:t>Podremos </a:t>
            </a:r>
            <a:r>
              <a:rPr lang="es-ES" sz="2800" dirty="0"/>
              <a:t>realizar el análisis del “Time-line” de los ficheros.</a:t>
            </a:r>
          </a:p>
          <a:p>
            <a:endParaRPr lang="es-ES" sz="2800" dirty="0" smtClean="0"/>
          </a:p>
          <a:p>
            <a:r>
              <a:rPr lang="es-ES" sz="2800" dirty="0" smtClean="0"/>
              <a:t>Podremos </a:t>
            </a:r>
            <a:r>
              <a:rPr lang="es-ES" sz="2800" dirty="0"/>
              <a:t>recuperar ficheros eliminados.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Filtrado de ficheros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4302716"/>
          </a:xfrm>
        </p:spPr>
        <p:txBody>
          <a:bodyPr/>
          <a:lstStyle/>
          <a:p>
            <a:r>
              <a:rPr lang="es-ES" sz="2800" dirty="0"/>
              <a:t>Podremos agrupar ficheros por tipología.</a:t>
            </a:r>
          </a:p>
          <a:p>
            <a:endParaRPr lang="es-ES" sz="2800" dirty="0" smtClean="0"/>
          </a:p>
          <a:p>
            <a:r>
              <a:rPr lang="es-ES" sz="2800" dirty="0" smtClean="0"/>
              <a:t>Buscaremos </a:t>
            </a:r>
            <a:r>
              <a:rPr lang="es-ES" sz="2800" dirty="0"/>
              <a:t>ficheros de </a:t>
            </a:r>
            <a:r>
              <a:rPr lang="es-ES" sz="2800" dirty="0" err="1"/>
              <a:t>logs</a:t>
            </a:r>
            <a:r>
              <a:rPr lang="es-ES" sz="2800" dirty="0"/>
              <a:t> o cualquier otro tipo de ficheros donde puedan guardarse información.</a:t>
            </a:r>
          </a:p>
          <a:p>
            <a:endParaRPr lang="es-ES" sz="2800" dirty="0" smtClean="0"/>
          </a:p>
          <a:p>
            <a:r>
              <a:rPr lang="es-ES" sz="2800" dirty="0" smtClean="0"/>
              <a:t>Buscaremos </a:t>
            </a:r>
            <a:r>
              <a:rPr lang="es-ES" sz="2800" dirty="0"/>
              <a:t>incoherencias en los ficheros almacenados.</a:t>
            </a:r>
          </a:p>
          <a:p>
            <a:pPr>
              <a:buFont typeface="Wingdings" pitchFamily="2" charset="2"/>
              <a:buNone/>
            </a:pPr>
            <a:endParaRPr lang="es-ES" dirty="0"/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Búsqueda de cadenas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4099584"/>
          </a:xfrm>
        </p:spPr>
        <p:txBody>
          <a:bodyPr/>
          <a:lstStyle/>
          <a:p>
            <a:r>
              <a:rPr lang="es-ES" sz="2800" dirty="0"/>
              <a:t>Podremos buscar información en los ficheros en base a cadenas de caracteres</a:t>
            </a:r>
            <a:r>
              <a:rPr lang="es-ES" sz="2800" dirty="0" smtClean="0"/>
              <a:t>.</a:t>
            </a:r>
          </a:p>
          <a:p>
            <a:endParaRPr lang="es-ES" sz="2800" dirty="0"/>
          </a:p>
          <a:p>
            <a:r>
              <a:rPr lang="es-ES" sz="2800" dirty="0"/>
              <a:t>Buscaremos posibles ficheros que contengan datos de navegación, de correo electrónico, de datos sensibles.</a:t>
            </a:r>
          </a:p>
          <a:p>
            <a:endParaRPr lang="es-ES" sz="2800" dirty="0" smtClean="0"/>
          </a:p>
          <a:p>
            <a:r>
              <a:rPr lang="es-ES" sz="2800" dirty="0" smtClean="0"/>
              <a:t>La </a:t>
            </a:r>
            <a:r>
              <a:rPr lang="es-ES" sz="2800" dirty="0"/>
              <a:t>información deberá buscarse también en los posibles ficheros eliminados.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Análisis del Time-line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5078313"/>
          </a:xfrm>
        </p:spPr>
        <p:txBody>
          <a:bodyPr/>
          <a:lstStyle/>
          <a:p>
            <a:r>
              <a:rPr lang="es-ES" sz="2800" dirty="0"/>
              <a:t>Buscaremos incoherencias en la interpretación de los datos de tiempo</a:t>
            </a:r>
            <a:r>
              <a:rPr lang="es-ES" sz="2800" dirty="0" smtClean="0"/>
              <a:t>.</a:t>
            </a:r>
          </a:p>
          <a:p>
            <a:endParaRPr lang="es-ES" sz="2800" dirty="0"/>
          </a:p>
          <a:p>
            <a:r>
              <a:rPr lang="es-ES" sz="2800" dirty="0"/>
              <a:t>Si ha habido modificaciones de ficheros a las 3:00 A.M. pudieran reflejar una incoherencia.</a:t>
            </a:r>
          </a:p>
          <a:p>
            <a:endParaRPr lang="es-ES" sz="2800" dirty="0" smtClean="0"/>
          </a:p>
          <a:p>
            <a:r>
              <a:rPr lang="es-ES" sz="2800" dirty="0" smtClean="0"/>
              <a:t>Evaluaremos </a:t>
            </a:r>
            <a:r>
              <a:rPr lang="es-ES" sz="2800" dirty="0"/>
              <a:t>la fecha de creación de los ficheros y buscaremos posibles fechas de creación entre las posibles horas en las cuales se sospecha el ataque o la intrusión.</a:t>
            </a:r>
          </a:p>
          <a:p>
            <a:endParaRPr lang="es-ES" dirty="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5288" y="1868488"/>
            <a:ext cx="8569325" cy="1920875"/>
          </a:xfrm>
        </p:spPr>
        <p:txBody>
          <a:bodyPr/>
          <a:lstStyle/>
          <a:p>
            <a:r>
              <a:rPr lang="es-ES"/>
              <a:t>Análisis del tráfico de red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Introducción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Envío de datos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452431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400" dirty="0"/>
              <a:t>Muchas herramientas de malware generan tráfico, bien para la conexión o bien para el envío de datos.</a:t>
            </a:r>
          </a:p>
          <a:p>
            <a:pPr>
              <a:lnSpc>
                <a:spcPct val="90000"/>
              </a:lnSpc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400" dirty="0" smtClean="0"/>
              <a:t>El </a:t>
            </a:r>
            <a:r>
              <a:rPr lang="es-ES" sz="2400" dirty="0"/>
              <a:t>análisis puede establecerse localmente o en algún segmento de red.</a:t>
            </a:r>
          </a:p>
          <a:p>
            <a:pPr>
              <a:lnSpc>
                <a:spcPct val="90000"/>
              </a:lnSpc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400" dirty="0" smtClean="0"/>
              <a:t>Si </a:t>
            </a:r>
            <a:r>
              <a:rPr lang="es-ES" sz="2400" dirty="0"/>
              <a:t>lo establecemos localmente, deberemos haber eliminado algún posible Malware de ocultación.</a:t>
            </a:r>
          </a:p>
          <a:p>
            <a:pPr>
              <a:lnSpc>
                <a:spcPct val="90000"/>
              </a:lnSpc>
            </a:pPr>
            <a:endParaRPr lang="es-ES" sz="2400" dirty="0" smtClean="0"/>
          </a:p>
          <a:p>
            <a:pPr>
              <a:lnSpc>
                <a:spcPct val="90000"/>
              </a:lnSpc>
            </a:pPr>
            <a:r>
              <a:rPr lang="es-ES" sz="2400" dirty="0" smtClean="0"/>
              <a:t>Deberemos </a:t>
            </a:r>
            <a:r>
              <a:rPr lang="es-ES" sz="2400" dirty="0"/>
              <a:t>ser capaces de relacionar el tráfico con los procesos y las aplicaciones.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Sniffer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Permiten recoger el tráfico y analizarlo posteriormente.</a:t>
            </a:r>
          </a:p>
          <a:p>
            <a:r>
              <a:rPr lang="es-ES"/>
              <a:t>No nos da la visión desde el punto de los procesos y las aplicaciones.</a:t>
            </a:r>
          </a:p>
          <a:p>
            <a:r>
              <a:rPr lang="es-ES"/>
              <a:t>Podremos diferenciar el tráfico por protocolos o puertos.</a:t>
            </a:r>
          </a:p>
          <a:p>
            <a:r>
              <a:rPr lang="es-ES"/>
              <a:t>Malware pueden disfrazar las conexiones con tráfico de procolos conocidos.</a:t>
            </a:r>
          </a:p>
          <a:p>
            <a:pPr>
              <a:buFont typeface="Wingdings" pitchFamily="2" charset="2"/>
              <a:buNone/>
            </a:pPr>
            <a:endParaRPr lang="es-ES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Logs</a:t>
            </a:r>
            <a:r>
              <a:rPr lang="es-ES" dirty="0"/>
              <a:t> de conexiones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4487382"/>
          </a:xfrm>
        </p:spPr>
        <p:txBody>
          <a:bodyPr/>
          <a:lstStyle/>
          <a:p>
            <a:r>
              <a:rPr lang="es-ES" sz="2800" dirty="0"/>
              <a:t>Tenemos herramientas que nos generan </a:t>
            </a:r>
            <a:r>
              <a:rPr lang="es-ES" sz="2800" dirty="0" err="1"/>
              <a:t>logs</a:t>
            </a:r>
            <a:r>
              <a:rPr lang="es-ES" sz="2800" dirty="0"/>
              <a:t> de las conexiones desde el punto de vista de los procesos y aplicaciones</a:t>
            </a:r>
            <a:r>
              <a:rPr lang="es-ES" sz="2800" dirty="0" smtClean="0"/>
              <a:t>.</a:t>
            </a:r>
          </a:p>
          <a:p>
            <a:endParaRPr lang="es-ES" sz="2800" dirty="0"/>
          </a:p>
          <a:p>
            <a:r>
              <a:rPr lang="es-ES" sz="2800" dirty="0"/>
              <a:t>No nos ofrecen los datos enviados, recogen solamente las conexiones realizadas.</a:t>
            </a:r>
          </a:p>
          <a:p>
            <a:endParaRPr lang="es-ES" sz="2800" dirty="0" smtClean="0"/>
          </a:p>
          <a:p>
            <a:r>
              <a:rPr lang="es-ES" sz="2800" dirty="0" smtClean="0"/>
              <a:t>Nos </a:t>
            </a:r>
            <a:r>
              <a:rPr lang="es-ES" sz="2800" dirty="0"/>
              <a:t>ofrecen los puertos utilizados, la IP de conexión y las aplicaciones o procesos que intervienen en la conexión.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email">
            <a:duotone>
              <a:prstClr val="black"/>
              <a:schemeClr val="tx2">
                <a:tint val="45000"/>
                <a:satMod val="400000"/>
              </a:schemeClr>
            </a:duotone>
            <a:lum bright="42000" contrast="52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ctrTitle"/>
          </p:nvPr>
        </p:nvSpPr>
        <p:spPr>
          <a:xfrm>
            <a:off x="727075" y="1825625"/>
            <a:ext cx="7843838" cy="1422400"/>
          </a:xfrm>
        </p:spPr>
        <p:txBody>
          <a:bodyPr/>
          <a:lstStyle/>
          <a:p>
            <a:pPr>
              <a:defRPr/>
            </a:pPr>
            <a:r>
              <a:rPr lang="es-ES" sz="9600" dirty="0" smtClean="0">
                <a:solidFill>
                  <a:srgbClr val="FFC000"/>
                </a:solidFill>
              </a:rPr>
              <a:t>DEMO</a:t>
            </a:r>
          </a:p>
        </p:txBody>
      </p:sp>
      <p:sp>
        <p:nvSpPr>
          <p:cNvPr id="7" name="6 Subtítulo"/>
          <p:cNvSpPr>
            <a:spLocks noGrp="1"/>
          </p:cNvSpPr>
          <p:nvPr>
            <p:ph type="subTitle" idx="1"/>
          </p:nvPr>
        </p:nvSpPr>
        <p:spPr>
          <a:xfrm>
            <a:off x="727075" y="3810000"/>
            <a:ext cx="8035925" cy="978729"/>
          </a:xfrm>
        </p:spPr>
        <p:txBody>
          <a:bodyPr/>
          <a:lstStyle/>
          <a:p>
            <a:pPr>
              <a:defRPr/>
            </a:pPr>
            <a:r>
              <a:rPr lang="es-ES" dirty="0" smtClean="0"/>
              <a:t>Forense en Escenario de Malware con</a:t>
            </a:r>
          </a:p>
          <a:p>
            <a:pPr>
              <a:defRPr/>
            </a:pPr>
            <a:r>
              <a:rPr lang="es-ES" dirty="0" smtClean="0"/>
              <a:t>Troyano Reverso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Contactos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2588" y="1414463"/>
            <a:ext cx="8380412" cy="3748719"/>
          </a:xfrm>
        </p:spPr>
        <p:txBody>
          <a:bodyPr/>
          <a:lstStyle/>
          <a:p>
            <a:r>
              <a:rPr lang="es-ES" sz="4000" dirty="0" smtClean="0"/>
              <a:t>Juan Luis García Rambla</a:t>
            </a:r>
          </a:p>
          <a:p>
            <a:pPr lvl="1"/>
            <a:r>
              <a:rPr lang="es-ES" sz="2800" dirty="0" smtClean="0">
                <a:hlinkClick r:id="rId2"/>
              </a:rPr>
              <a:t>jlrambla@informatica64.com</a:t>
            </a:r>
            <a:endParaRPr lang="es-ES" sz="2800" dirty="0" smtClean="0"/>
          </a:p>
          <a:p>
            <a:pPr lvl="1"/>
            <a:endParaRPr lang="es-ES" dirty="0" smtClean="0"/>
          </a:p>
          <a:p>
            <a:endParaRPr lang="es-ES" dirty="0" smtClean="0"/>
          </a:p>
          <a:p>
            <a:r>
              <a:rPr lang="es-ES" sz="4000" dirty="0" smtClean="0"/>
              <a:t>Informatica64</a:t>
            </a:r>
          </a:p>
          <a:p>
            <a:pPr lvl="1"/>
            <a:r>
              <a:rPr lang="es-ES" sz="2800" dirty="0" smtClean="0">
                <a:hlinkClick r:id="rId3"/>
              </a:rPr>
              <a:t>www.informatica64.com</a:t>
            </a:r>
            <a:endParaRPr lang="es-ES" sz="2800" dirty="0" smtClean="0"/>
          </a:p>
          <a:p>
            <a:pPr lvl="1"/>
            <a:endParaRPr lang="es-E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El análisis forense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3859518"/>
          </a:xfrm>
        </p:spPr>
        <p:txBody>
          <a:bodyPr/>
          <a:lstStyle/>
          <a:p>
            <a:r>
              <a:rPr lang="es-ES" dirty="0"/>
              <a:t>Cuando algo ha pasado que nos queda:</a:t>
            </a:r>
          </a:p>
          <a:p>
            <a:pPr lvl="1"/>
            <a:r>
              <a:rPr lang="es-ES" dirty="0"/>
              <a:t>Deducir que ha pasado.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Qué </a:t>
            </a:r>
            <a:r>
              <a:rPr lang="es-ES" dirty="0"/>
              <a:t>ha motivado que esto haya pasado.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Qué </a:t>
            </a:r>
            <a:r>
              <a:rPr lang="es-ES" dirty="0"/>
              <a:t>ha permitido llegar a ello.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Qué </a:t>
            </a:r>
            <a:r>
              <a:rPr lang="es-ES" dirty="0"/>
              <a:t>acciones han sido consecuencia de ello.</a:t>
            </a:r>
          </a:p>
          <a:p>
            <a:pPr lvl="1"/>
            <a:endParaRPr lang="es-ES" dirty="0" smtClean="0"/>
          </a:p>
          <a:p>
            <a:pPr lvl="1"/>
            <a:r>
              <a:rPr lang="es-ES" dirty="0" smtClean="0"/>
              <a:t>Qué </a:t>
            </a:r>
            <a:r>
              <a:rPr lang="es-ES" dirty="0"/>
              <a:t>podemos hacer para evitar que vuelva a suceder.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Malware y Forense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414463"/>
            <a:ext cx="8380412" cy="448122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400" dirty="0"/>
              <a:t>Actualmente las aplicaciones tipo Malware constituyen unos de los elementos de ataque más extendidos.</a:t>
            </a:r>
          </a:p>
          <a:p>
            <a:pPr>
              <a:lnSpc>
                <a:spcPct val="80000"/>
              </a:lnSpc>
            </a:pPr>
            <a:endParaRPr lang="es-ES" sz="2400" dirty="0"/>
          </a:p>
          <a:p>
            <a:pPr>
              <a:lnSpc>
                <a:spcPct val="80000"/>
              </a:lnSpc>
            </a:pPr>
            <a:r>
              <a:rPr lang="es-ES" sz="2400" dirty="0"/>
              <a:t>Han evolucionado para adaptarse a las circunstancias y a los diferentes métodos de transmisión.</a:t>
            </a:r>
          </a:p>
          <a:p>
            <a:pPr>
              <a:lnSpc>
                <a:spcPct val="80000"/>
              </a:lnSpc>
            </a:pPr>
            <a:endParaRPr lang="es-ES" sz="2400" dirty="0"/>
          </a:p>
          <a:p>
            <a:pPr>
              <a:lnSpc>
                <a:spcPct val="80000"/>
              </a:lnSpc>
            </a:pPr>
            <a:r>
              <a:rPr lang="es-ES" sz="2400" dirty="0"/>
              <a:t>Desconocemos de la existencia de todos los elementos Malware.</a:t>
            </a:r>
          </a:p>
          <a:p>
            <a:pPr>
              <a:lnSpc>
                <a:spcPct val="80000"/>
              </a:lnSpc>
            </a:pPr>
            <a:endParaRPr lang="es-ES" sz="2400" dirty="0"/>
          </a:p>
          <a:p>
            <a:pPr>
              <a:lnSpc>
                <a:spcPct val="80000"/>
              </a:lnSpc>
            </a:pPr>
            <a:r>
              <a:rPr lang="es-ES" sz="2400" dirty="0"/>
              <a:t>Bajo determinadas condiciones el análisis forense puede determinar la existencia de alguno de estos elementos.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ES" sz="28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es-ES"/>
              <a:t>Procedimientos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136517"/>
          </a:xfrm>
        </p:spPr>
        <p:txBody>
          <a:bodyPr/>
          <a:lstStyle/>
          <a:p>
            <a:pPr indent="14288">
              <a:spcBef>
                <a:spcPct val="40000"/>
              </a:spcBef>
              <a:buFont typeface="Wingdings" pitchFamily="2" charset="2"/>
              <a:buNone/>
            </a:pPr>
            <a:r>
              <a:rPr lang="es-ES" sz="2800" dirty="0"/>
              <a:t>Uno de los elementos prioritarios cuando establecemos un análisis forense es definir un procedimiento.</a:t>
            </a:r>
          </a:p>
          <a:p>
            <a:pPr marL="822325" lvl="1">
              <a:spcBef>
                <a:spcPct val="40000"/>
              </a:spcBef>
              <a:buFontTx/>
              <a:buChar char="-"/>
            </a:pPr>
            <a:r>
              <a:rPr lang="es-ES" sz="2400" dirty="0"/>
              <a:t>Reconocer entorno</a:t>
            </a:r>
            <a:r>
              <a:rPr lang="es-ES" sz="2400" dirty="0" smtClean="0"/>
              <a:t>.</a:t>
            </a:r>
            <a:endParaRPr lang="es-ES" sz="2400" dirty="0"/>
          </a:p>
          <a:p>
            <a:pPr marL="822325" lvl="1">
              <a:spcBef>
                <a:spcPct val="40000"/>
              </a:spcBef>
              <a:buFontTx/>
              <a:buChar char="-"/>
            </a:pPr>
            <a:r>
              <a:rPr lang="es-ES" sz="2400" dirty="0"/>
              <a:t>Preservación de datos.</a:t>
            </a:r>
          </a:p>
          <a:p>
            <a:pPr marL="822325" lvl="1">
              <a:spcBef>
                <a:spcPct val="40000"/>
              </a:spcBef>
              <a:buFontTx/>
              <a:buChar char="-"/>
            </a:pPr>
            <a:r>
              <a:rPr lang="es-ES" sz="2400" dirty="0"/>
              <a:t>Búsqueda de elementos ocultos.</a:t>
            </a:r>
          </a:p>
          <a:p>
            <a:pPr marL="822325" lvl="1">
              <a:spcBef>
                <a:spcPct val="40000"/>
              </a:spcBef>
              <a:buFontTx/>
              <a:buChar char="-"/>
            </a:pPr>
            <a:r>
              <a:rPr lang="es-ES" sz="2400" dirty="0"/>
              <a:t>Análisis de los procesos. </a:t>
            </a:r>
          </a:p>
          <a:p>
            <a:pPr marL="822325" lvl="1">
              <a:spcBef>
                <a:spcPct val="40000"/>
              </a:spcBef>
              <a:buFontTx/>
              <a:buChar char="-"/>
            </a:pPr>
            <a:r>
              <a:rPr lang="es-ES" sz="2400" dirty="0"/>
              <a:t>Análisis offline de los datos almacenados.</a:t>
            </a:r>
          </a:p>
          <a:p>
            <a:pPr marL="822325" lvl="1">
              <a:spcBef>
                <a:spcPct val="40000"/>
              </a:spcBef>
              <a:buFontTx/>
              <a:buChar char="-"/>
            </a:pPr>
            <a:r>
              <a:rPr lang="es-ES" sz="2400" dirty="0"/>
              <a:t>Analizar el tráfico de la red.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/>
              <a:t>Elementos para realización del analisis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2588" y="1633919"/>
            <a:ext cx="8380412" cy="397031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800" dirty="0"/>
              <a:t>Herramienta de copia binaria de unidades de disco y memoria.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Herramienta para analizar memoria.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Análisis de elementos ocultos.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Analizador de procesos.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Analizador de datos.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Recuperador de datos eliminados.</a:t>
            </a:r>
          </a:p>
          <a:p>
            <a:pPr>
              <a:lnSpc>
                <a:spcPct val="90000"/>
              </a:lnSpc>
            </a:pPr>
            <a:r>
              <a:rPr lang="es-ES" sz="2800" dirty="0"/>
              <a:t>Analizador del tráfico de red.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Reconocimiento del entorno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71867"/>
            <a:ext cx="8229600" cy="5336846"/>
          </a:xfrm>
        </p:spPr>
        <p:txBody>
          <a:bodyPr/>
          <a:lstStyle/>
          <a:p>
            <a:r>
              <a:rPr lang="es-ES" sz="2800" dirty="0"/>
              <a:t>Necesitaremos conocer el motivo que ha llevado a sospechar de la existencia de algún tipo de malware</a:t>
            </a:r>
            <a:r>
              <a:rPr lang="es-ES" sz="2800" dirty="0" smtClean="0"/>
              <a:t>.</a:t>
            </a:r>
          </a:p>
          <a:p>
            <a:endParaRPr lang="es-ES" sz="2800" dirty="0"/>
          </a:p>
          <a:p>
            <a:r>
              <a:rPr lang="es-ES" sz="2800" dirty="0"/>
              <a:t>Que elementos conocemos y han podido ser modificados.</a:t>
            </a:r>
          </a:p>
          <a:p>
            <a:endParaRPr lang="es-ES" sz="2800" dirty="0" smtClean="0"/>
          </a:p>
          <a:p>
            <a:r>
              <a:rPr lang="es-ES" sz="2800" dirty="0" smtClean="0"/>
              <a:t>Cambios </a:t>
            </a:r>
            <a:r>
              <a:rPr lang="es-ES" sz="2800" dirty="0"/>
              <a:t>en los comportamientos.</a:t>
            </a:r>
          </a:p>
          <a:p>
            <a:endParaRPr lang="es-ES" sz="2800" dirty="0" smtClean="0"/>
          </a:p>
          <a:p>
            <a:r>
              <a:rPr lang="es-ES" sz="2800" dirty="0" smtClean="0"/>
              <a:t>Elementos </a:t>
            </a:r>
            <a:r>
              <a:rPr lang="es-ES" sz="2800" dirty="0"/>
              <a:t>afectados.</a:t>
            </a:r>
          </a:p>
          <a:p>
            <a:endParaRPr lang="es-E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Preservar Evidencias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ecurity Day (2)">
  <a:themeElements>
    <a:clrScheme name="1_Light rays - Gray-Green - GCD04 1">
      <a:dk1>
        <a:srgbClr val="000000"/>
      </a:dk1>
      <a:lt1>
        <a:srgbClr val="FFFFFF"/>
      </a:lt1>
      <a:dk2>
        <a:srgbClr val="24537E"/>
      </a:dk2>
      <a:lt2>
        <a:srgbClr val="F9D26F"/>
      </a:lt2>
      <a:accent1>
        <a:srgbClr val="F6EF94"/>
      </a:accent1>
      <a:accent2>
        <a:srgbClr val="66CC66"/>
      </a:accent2>
      <a:accent3>
        <a:srgbClr val="ACB3C0"/>
      </a:accent3>
      <a:accent4>
        <a:srgbClr val="DADADA"/>
      </a:accent4>
      <a:accent5>
        <a:srgbClr val="FAF6C8"/>
      </a:accent5>
      <a:accent6>
        <a:srgbClr val="5CB95C"/>
      </a:accent6>
      <a:hlink>
        <a:srgbClr val="6699FF"/>
      </a:hlink>
      <a:folHlink>
        <a:srgbClr val="F67E3C"/>
      </a:folHlink>
    </a:clrScheme>
    <a:fontScheme name="1_Light rays - Gray-Green - GCD04">
      <a:majorFont>
        <a:latin typeface="Segoe Semibold"/>
        <a:ea typeface=""/>
        <a:cs typeface=""/>
      </a:majorFont>
      <a:minorFont>
        <a:latin typeface="Sego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40000"/>
          </a:spcBef>
          <a:spcAft>
            <a:spcPct val="0"/>
          </a:spcAft>
          <a:buClr>
            <a:srgbClr val="8DACD0"/>
          </a:buClr>
          <a:buSzTx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40000"/>
          </a:spcBef>
          <a:spcAft>
            <a:spcPct val="0"/>
          </a:spcAft>
          <a:buClr>
            <a:srgbClr val="8DACD0"/>
          </a:buClr>
          <a:buSzTx/>
          <a:buFont typeface="Wingdings" pitchFamily="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Light rays - Gray-Green - GCD04 1">
        <a:dk1>
          <a:srgbClr val="000000"/>
        </a:dk1>
        <a:lt1>
          <a:srgbClr val="FFFFFF"/>
        </a:lt1>
        <a:dk2>
          <a:srgbClr val="24537E"/>
        </a:dk2>
        <a:lt2>
          <a:srgbClr val="F9D26F"/>
        </a:lt2>
        <a:accent1>
          <a:srgbClr val="F6EF94"/>
        </a:accent1>
        <a:accent2>
          <a:srgbClr val="66CC66"/>
        </a:accent2>
        <a:accent3>
          <a:srgbClr val="ACB3C0"/>
        </a:accent3>
        <a:accent4>
          <a:srgbClr val="DADADA"/>
        </a:accent4>
        <a:accent5>
          <a:srgbClr val="FAF6C8"/>
        </a:accent5>
        <a:accent6>
          <a:srgbClr val="5CB95C"/>
        </a:accent6>
        <a:hlink>
          <a:srgbClr val="6699FF"/>
        </a:hlink>
        <a:folHlink>
          <a:srgbClr val="F67E3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1056</Words>
  <Application>Microsoft PowerPoint</Application>
  <PresentationFormat>Presentación en pantalla (4:3)</PresentationFormat>
  <Paragraphs>197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5" baseType="lpstr">
      <vt:lpstr>Security Day (2)</vt:lpstr>
      <vt:lpstr>Diapositiva 1</vt:lpstr>
      <vt:lpstr>Agenda</vt:lpstr>
      <vt:lpstr>Introducción</vt:lpstr>
      <vt:lpstr>El análisis forense</vt:lpstr>
      <vt:lpstr>Malware y Forense</vt:lpstr>
      <vt:lpstr>Procedimientos</vt:lpstr>
      <vt:lpstr>Elementos para realización del analisis</vt:lpstr>
      <vt:lpstr>Reconocimiento del entorno</vt:lpstr>
      <vt:lpstr>Preservar Evidencias</vt:lpstr>
      <vt:lpstr>Introducción</vt:lpstr>
      <vt:lpstr>¿Qúe preservar?</vt:lpstr>
      <vt:lpstr>¿Cómo preservar?</vt:lpstr>
      <vt:lpstr>DEMO</vt:lpstr>
      <vt:lpstr>Busqueda de elementos ocultos</vt:lpstr>
      <vt:lpstr>Premisas</vt:lpstr>
      <vt:lpstr>Análisis online</vt:lpstr>
      <vt:lpstr>Análisis offline</vt:lpstr>
      <vt:lpstr>Análisis de procesos y procedimientos</vt:lpstr>
      <vt:lpstr>Procesos</vt:lpstr>
      <vt:lpstr>Análisis de procesos</vt:lpstr>
      <vt:lpstr>Búsqueda por comportamiento</vt:lpstr>
      <vt:lpstr>Listado de Procesos</vt:lpstr>
      <vt:lpstr>Proccess Handles</vt:lpstr>
      <vt:lpstr>Análisis de datos</vt:lpstr>
      <vt:lpstr>Analisis de ficheros offline</vt:lpstr>
      <vt:lpstr>Filtrado de ficheros</vt:lpstr>
      <vt:lpstr>Búsqueda de cadenas</vt:lpstr>
      <vt:lpstr>Análisis del Time-line</vt:lpstr>
      <vt:lpstr>Análisis del tráfico de red</vt:lpstr>
      <vt:lpstr>Envío de datos</vt:lpstr>
      <vt:lpstr>Sniffer</vt:lpstr>
      <vt:lpstr>Logs de conexiones</vt:lpstr>
      <vt:lpstr>DEMO</vt:lpstr>
      <vt:lpstr>Contactos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>Qx FYxx Content</dc:subject>
  <dc:creator>Alberto Amescua Bernier</dc:creator>
  <cp:keywords>TechNet;Forefront;System Center</cp:keywords>
  <cp:lastModifiedBy>Alberto Amescua Bernier</cp:lastModifiedBy>
  <cp:revision>5</cp:revision>
  <dcterms:created xsi:type="dcterms:W3CDTF">2007-05-21T12:16:31Z</dcterms:created>
  <dcterms:modified xsi:type="dcterms:W3CDTF">2007-05-31T14:44:07Z</dcterms:modified>
  <cp:category>IT Professional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ogram">
    <vt:lpwstr>TechNet</vt:lpwstr>
  </property>
  <property fmtid="{D5CDD505-2E9C-101B-9397-08002B2CF9AE}" pid="3" name="Session ID">
    <vt:lpwstr>TNTx-xx</vt:lpwstr>
  </property>
  <property fmtid="{D5CDD505-2E9C-101B-9397-08002B2CF9AE}" pid="4" name="Status">
    <vt:lpwstr>Work in Progress</vt:lpwstr>
  </property>
  <property fmtid="{D5CDD505-2E9C-101B-9397-08002B2CF9AE}" pid="5" name="Version">
    <vt:lpwstr>3.0</vt:lpwstr>
  </property>
  <property fmtid="{D5CDD505-2E9C-101B-9397-08002B2CF9AE}" pid="6" name="Support">
    <vt:lpwstr>devhelp@microsoft.com</vt:lpwstr>
  </property>
  <property fmtid="{D5CDD505-2E9C-101B-9397-08002B2CF9AE}" pid="7" name="build">
    <vt:lpwstr>0</vt:lpwstr>
  </property>
</Properties>
</file>