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0" r:id="rId1"/>
  </p:sldMasterIdLst>
  <p:notesMasterIdLst>
    <p:notesMasterId r:id="rId18"/>
  </p:notesMasterIdLst>
  <p:handoutMasterIdLst>
    <p:handoutMasterId r:id="rId19"/>
  </p:handoutMasterIdLst>
  <p:sldIdLst>
    <p:sldId id="766" r:id="rId2"/>
    <p:sldId id="767" r:id="rId3"/>
    <p:sldId id="769" r:id="rId4"/>
    <p:sldId id="772" r:id="rId5"/>
    <p:sldId id="785" r:id="rId6"/>
    <p:sldId id="771" r:id="rId7"/>
    <p:sldId id="770" r:id="rId8"/>
    <p:sldId id="774" r:id="rId9"/>
    <p:sldId id="782" r:id="rId10"/>
    <p:sldId id="777" r:id="rId11"/>
    <p:sldId id="779" r:id="rId12"/>
    <p:sldId id="780" r:id="rId13"/>
    <p:sldId id="781" r:id="rId14"/>
    <p:sldId id="778" r:id="rId15"/>
    <p:sldId id="783" r:id="rId16"/>
    <p:sldId id="765" r:id="rId17"/>
  </p:sldIdLst>
  <p:sldSz cx="9144000" cy="6858000" type="screen4x3"/>
  <p:notesSz cx="6794500" cy="9931400"/>
  <p:defaultTextStyle>
    <a:defPPr>
      <a:defRPr lang="en-US"/>
    </a:defPPr>
    <a:lvl1pPr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1pPr>
    <a:lvl2pPr marL="457200"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2pPr>
    <a:lvl3pPr marL="914400"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3pPr>
    <a:lvl4pPr marL="1371600"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4pPr>
    <a:lvl5pPr marL="1828800"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969696"/>
    <a:srgbClr val="EBF7FF"/>
    <a:srgbClr val="CCECFF"/>
    <a:srgbClr val="0000FF"/>
    <a:srgbClr val="808080"/>
    <a:srgbClr val="EBF0F5"/>
    <a:srgbClr val="EFEFDD"/>
    <a:srgbClr val="F6F6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7429" autoAdjust="0"/>
    <p:restoredTop sz="68107" autoAdjust="0"/>
  </p:normalViewPr>
  <p:slideViewPr>
    <p:cSldViewPr snapToGrid="0">
      <p:cViewPr varScale="1">
        <p:scale>
          <a:sx n="60" d="100"/>
          <a:sy n="60" d="100"/>
        </p:scale>
        <p:origin x="-1152" y="-9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662613" y="9315450"/>
            <a:ext cx="1074737" cy="500063"/>
          </a:xfrm>
          <a:prstGeom prst="rect">
            <a:avLst/>
          </a:prstGeom>
          <a:noFill/>
          <a:ln w="12700">
            <a:noFill/>
            <a:miter lim="800000"/>
            <a:headEnd type="none" w="sm" len="sm"/>
            <a:tailEnd type="none" w="sm" len="sm"/>
          </a:ln>
          <a:effectLst/>
        </p:spPr>
        <p:txBody>
          <a:bodyPr wrap="none" lIns="92684" tIns="46342" rIns="92684" bIns="46342" anchor="b"/>
          <a:lstStyle/>
          <a:p>
            <a:pPr algn="r" defTabSz="927100">
              <a:spcBef>
                <a:spcPct val="0"/>
              </a:spcBef>
              <a:buClrTx/>
              <a:buFontTx/>
              <a:buNone/>
              <a:defRPr/>
            </a:pPr>
            <a:fld id="{ED96061E-5514-43D3-A84C-7741A542D456}" type="slidenum">
              <a:rPr lang="en-US" sz="1200" b="1">
                <a:latin typeface="Arial" charset="0"/>
              </a:rPr>
              <a:pPr algn="r" defTabSz="927100">
                <a:spcBef>
                  <a:spcPct val="0"/>
                </a:spcBef>
                <a:buClrTx/>
                <a:buFontTx/>
                <a:buNone/>
                <a:defRPr/>
              </a:pPr>
              <a:t>‹Nº›</a:t>
            </a:fld>
            <a:endParaRPr lang="en-US" sz="1200" b="1">
              <a:latin typeface="Arial" charset="0"/>
            </a:endParaRPr>
          </a:p>
        </p:txBody>
      </p:sp>
      <p:sp>
        <p:nvSpPr>
          <p:cNvPr id="82951" name="Text Box 7"/>
          <p:cNvSpPr txBox="1">
            <a:spLocks noChangeArrowheads="1"/>
          </p:cNvSpPr>
          <p:nvPr/>
        </p:nvSpPr>
        <p:spPr bwMode="auto">
          <a:xfrm>
            <a:off x="0" y="249238"/>
            <a:ext cx="6919913" cy="304800"/>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a:spcBef>
                <a:spcPct val="50000"/>
              </a:spcBef>
              <a:buClrTx/>
              <a:buFontTx/>
              <a:buNone/>
              <a:defRPr/>
            </a:pPr>
            <a:r>
              <a:rPr lang="en-US" sz="1400" b="1">
                <a:solidFill>
                  <a:schemeClr val="tx2"/>
                </a:solidFill>
                <a:latin typeface="Arial" charset="0"/>
              </a:rPr>
              <a:t>http://www.microsoft.com/security</a:t>
            </a:r>
            <a:endParaRPr lang="en-US" sz="4500" b="1">
              <a:latin typeface="Arial" charset="0"/>
            </a:endParaRPr>
          </a:p>
        </p:txBody>
      </p:sp>
      <p:pic>
        <p:nvPicPr>
          <p:cNvPr id="7172" name="Picture 13" descr="g_ms"/>
          <p:cNvPicPr>
            <a:picLocks noChangeAspect="1" noChangeArrowheads="1"/>
          </p:cNvPicPr>
          <p:nvPr/>
        </p:nvPicPr>
        <p:blipFill>
          <a:blip r:embed="rId2" cstate="email"/>
          <a:srcRect/>
          <a:stretch>
            <a:fillRect/>
          </a:stretch>
        </p:blipFill>
        <p:spPr bwMode="auto">
          <a:xfrm>
            <a:off x="176213" y="9434513"/>
            <a:ext cx="1711325"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Rot="1" noChangeAspect="1" noChangeArrowheads="1" noTextEdit="1"/>
          </p:cNvSpPr>
          <p:nvPr>
            <p:ph type="sldImg" idx="2"/>
          </p:nvPr>
        </p:nvSpPr>
        <p:spPr bwMode="auto">
          <a:xfrm>
            <a:off x="4032250" y="495300"/>
            <a:ext cx="2760663" cy="20701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2438" y="2744788"/>
            <a:ext cx="5926137" cy="6500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44813" y="9434513"/>
            <a:ext cx="5159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New Roman" pitchFamily="18" charset="0"/>
              </a:defRPr>
            </a:lvl1pPr>
          </a:lstStyle>
          <a:p>
            <a:pPr>
              <a:defRPr/>
            </a:pPr>
            <a:fld id="{EEADFE09-CA3C-4ECE-B7A2-7ECC96C08EEB}" type="slidenum">
              <a:rPr lang="en-US"/>
              <a:pPr>
                <a:defRPr/>
              </a:pPr>
              <a:t>‹Nº›</a:t>
            </a:fld>
            <a:endParaRPr lang="en-US"/>
          </a:p>
        </p:txBody>
      </p:sp>
      <p:sp>
        <p:nvSpPr>
          <p:cNvPr id="6154" name="Text Box 10"/>
          <p:cNvSpPr txBox="1">
            <a:spLocks noChangeArrowheads="1"/>
          </p:cNvSpPr>
          <p:nvPr/>
        </p:nvSpPr>
        <p:spPr bwMode="auto">
          <a:xfrm>
            <a:off x="0" y="179388"/>
            <a:ext cx="67945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a:spcBef>
                <a:spcPct val="50000"/>
              </a:spcBef>
              <a:buClrTx/>
              <a:buFontTx/>
              <a:buNone/>
              <a:defRPr/>
            </a:pPr>
            <a:r>
              <a:rPr lang="en-US" sz="1400" b="1">
                <a:solidFill>
                  <a:schemeClr val="tx2"/>
                </a:solidFill>
                <a:latin typeface="Arial" charset="0"/>
              </a:rPr>
              <a:t>http://www.microsoft.com/security</a:t>
            </a:r>
            <a:endParaRPr lang="en-US" sz="4400" b="1">
              <a:latin typeface="Arial" charset="0"/>
            </a:endParaRPr>
          </a:p>
        </p:txBody>
      </p:sp>
      <p:pic>
        <p:nvPicPr>
          <p:cNvPr id="6150" name="Picture 1030" descr="g_ms"/>
          <p:cNvPicPr>
            <a:picLocks noChangeAspect="1" noChangeArrowheads="1"/>
          </p:cNvPicPr>
          <p:nvPr/>
        </p:nvPicPr>
        <p:blipFill>
          <a:blip r:embed="rId2"/>
          <a:srcRect/>
          <a:stretch>
            <a:fillRect/>
          </a:stretch>
        </p:blipFill>
        <p:spPr bwMode="auto">
          <a:xfrm>
            <a:off x="176213" y="9434513"/>
            <a:ext cx="1711325"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icrosoft.com/forefro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microsoft.com/systemcent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pPr>
              <a:defRPr/>
            </a:pPr>
            <a:fld id="{EEADFE09-CA3C-4ECE-B7A2-7ECC96C08EE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EEADFE09-CA3C-4ECE-B7A2-7ECC96C08EE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EEADFE09-CA3C-4ECE-B7A2-7ECC96C08EE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EEADFE09-CA3C-4ECE-B7A2-7ECC96C08EE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EEADFE09-CA3C-4ECE-B7A2-7ECC96C08EE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EEADFE09-CA3C-4ECE-B7A2-7ECC96C08EE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D953C2-00DF-4D5C-81F0-6658E49108DA}" type="slidenum">
              <a:rPr lang="es-ES"/>
              <a:pPr fontAlgn="base">
                <a:spcBef>
                  <a:spcPct val="0"/>
                </a:spcBef>
                <a:spcAft>
                  <a:spcPct val="0"/>
                </a:spcAft>
                <a:defRPr/>
              </a:pPr>
              <a:t>15</a:t>
            </a:fld>
            <a:endParaRPr lang="es-ES"/>
          </a:p>
        </p:txBody>
      </p:sp>
      <p:sp>
        <p:nvSpPr>
          <p:cNvPr id="46083" name="Rectangle 2"/>
          <p:cNvSpPr>
            <a:spLocks noGrp="1" noRot="1" noChangeAspect="1" noChangeArrowheads="1" noTextEdit="1"/>
          </p:cNvSpPr>
          <p:nvPr>
            <p:ph type="sldImg"/>
          </p:nvPr>
        </p:nvSpPr>
        <p:spPr bwMode="auto">
          <a:xfrm>
            <a:off x="915988" y="744538"/>
            <a:ext cx="4962525" cy="3722687"/>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defRPr/>
            </a:pPr>
            <a:fld id="{EEADFE09-CA3C-4ECE-B7A2-7ECC96C08EEB}"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headEnd/>
            <a:tailEnd/>
          </a:ln>
        </p:spPr>
        <p:txBody>
          <a:bodyPr/>
          <a:lstStyle/>
          <a:p>
            <a:fld id="{EE28E6C5-B310-4431-9ACF-35868A2E2A27}" type="slidenum">
              <a:rPr lang="en-US" smtClean="0"/>
              <a:pPr/>
              <a:t>2</a:t>
            </a:fld>
            <a:endParaRPr lang="en-US" smtClean="0"/>
          </a:p>
        </p:txBody>
      </p:sp>
      <p:sp>
        <p:nvSpPr>
          <p:cNvPr id="20483" name="Rectangle 7"/>
          <p:cNvSpPr txBox="1">
            <a:spLocks noGrp="1" noChangeArrowheads="1"/>
          </p:cNvSpPr>
          <p:nvPr/>
        </p:nvSpPr>
        <p:spPr bwMode="auto">
          <a:xfrm>
            <a:off x="3848645" y="9433106"/>
            <a:ext cx="2944283" cy="496570"/>
          </a:xfrm>
          <a:prstGeom prst="rect">
            <a:avLst/>
          </a:prstGeom>
          <a:noFill/>
          <a:ln w="9525">
            <a:noFill/>
            <a:miter lim="800000"/>
            <a:headEnd/>
            <a:tailEnd/>
          </a:ln>
        </p:spPr>
        <p:txBody>
          <a:bodyPr lIns="91435" tIns="45718" rIns="91435" bIns="45718" anchor="b"/>
          <a:lstStyle/>
          <a:p>
            <a:pPr algn="r"/>
            <a:fld id="{D0DE95B1-34D7-4A75-B45C-45FCEAC1615C}" type="slidenum">
              <a:rPr lang="en-US" sz="1200"/>
              <a:pPr algn="r"/>
              <a:t>2</a:t>
            </a:fld>
            <a:endParaRPr lang="en-US" sz="1200" dirty="0"/>
          </a:p>
        </p:txBody>
      </p:sp>
      <p:sp>
        <p:nvSpPr>
          <p:cNvPr id="20484" name="Rectangle 2"/>
          <p:cNvSpPr>
            <a:spLocks noGrp="1" noRot="1" noChangeAspect="1" noChangeArrowheads="1" noTextEdit="1"/>
          </p:cNvSpPr>
          <p:nvPr>
            <p:ph type="sldImg"/>
          </p:nvPr>
        </p:nvSpPr>
        <p:spPr>
          <a:xfrm>
            <a:off x="915988" y="744538"/>
            <a:ext cx="4965700" cy="3724275"/>
          </a:xfrm>
          <a:ln/>
        </p:spPr>
      </p:sp>
      <p:sp>
        <p:nvSpPr>
          <p:cNvPr id="20485" name="Rectangle 3"/>
          <p:cNvSpPr>
            <a:spLocks noGrp="1" noChangeArrowheads="1"/>
          </p:cNvSpPr>
          <p:nvPr>
            <p:ph type="body" idx="1"/>
          </p:nvPr>
        </p:nvSpPr>
        <p:spPr>
          <a:xfrm>
            <a:off x="410503" y="4126016"/>
            <a:ext cx="5965633" cy="4065837"/>
          </a:xfrm>
          <a:noFill/>
          <a:ln/>
        </p:spPr>
        <p:txBody>
          <a:bodyPr>
            <a:normAutofit fontScale="92500" lnSpcReduction="20000"/>
          </a:bodyPr>
          <a:lstStyle/>
          <a:p>
            <a:pPr eaLnBrk="1" hangingPunct="1">
              <a:lnSpc>
                <a:spcPct val="80000"/>
              </a:lnSpc>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90000"/>
              </a:lnSpc>
              <a:spcBef>
                <a:spcPct val="20000"/>
              </a:spcBef>
              <a:spcAft>
                <a:spcPct val="0"/>
              </a:spcAft>
              <a:buClrTx/>
              <a:buSzTx/>
              <a:buFontTx/>
              <a:buNone/>
              <a:tabLst/>
              <a:defRPr/>
            </a:pPr>
            <a:endParaRPr lang="en-US" dirty="0" smtClean="0"/>
          </a:p>
        </p:txBody>
      </p:sp>
      <p:sp>
        <p:nvSpPr>
          <p:cNvPr id="4" name="Header Placeholder 3"/>
          <p:cNvSpPr>
            <a:spLocks noGrp="1"/>
          </p:cNvSpPr>
          <p:nvPr>
            <p:ph type="hdr" sz="quarter" idx="10"/>
          </p:nvPr>
        </p:nvSpPr>
        <p:spPr>
          <a:xfrm>
            <a:off x="0" y="0"/>
            <a:ext cx="2944283" cy="496570"/>
          </a:xfrm>
          <a:prstGeom prst="rect">
            <a:avLst/>
          </a:prstGeom>
        </p:spPr>
        <p:txBody>
          <a:bodyPr/>
          <a:lstStyle/>
          <a:p>
            <a:endParaRPr lang="en-US" dirty="0"/>
          </a:p>
        </p:txBody>
      </p:sp>
      <p:sp>
        <p:nvSpPr>
          <p:cNvPr id="5" name="Date Placeholder 4"/>
          <p:cNvSpPr>
            <a:spLocks noGrp="1"/>
          </p:cNvSpPr>
          <p:nvPr>
            <p:ph type="dt" idx="11"/>
          </p:nvPr>
        </p:nvSpPr>
        <p:spPr>
          <a:xfrm>
            <a:off x="3848645" y="0"/>
            <a:ext cx="2944283" cy="496570"/>
          </a:xfrm>
          <a:prstGeom prst="rect">
            <a:avLst/>
          </a:prstGeom>
        </p:spPr>
        <p:txBody>
          <a:bodyPr/>
          <a:lstStyle/>
          <a:p>
            <a:fld id="{81331B57-0BE5-4F82-AA58-76F53EFF3ADA}" type="datetime8">
              <a:rPr lang="en-US" smtClean="0"/>
              <a:pPr/>
              <a:t>5/31/2007 4:41 PM</a:t>
            </a:fld>
            <a:endParaRPr lang="en-US"/>
          </a:p>
        </p:txBody>
      </p:sp>
      <p:sp>
        <p:nvSpPr>
          <p:cNvPr id="6" name="Footer Placeholder 5"/>
          <p:cNvSpPr>
            <a:spLocks noGrp="1"/>
          </p:cNvSpPr>
          <p:nvPr>
            <p:ph type="ftr" sz="quarter" idx="12"/>
          </p:nvPr>
        </p:nvSpPr>
        <p:spPr>
          <a:xfrm>
            <a:off x="0" y="9433106"/>
            <a:ext cx="2944283" cy="49657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914400" y="744538"/>
            <a:ext cx="4965700" cy="3724275"/>
          </a:xfrm>
          <a:ln/>
        </p:spPr>
      </p:sp>
      <p:sp>
        <p:nvSpPr>
          <p:cNvPr id="23554" name="Rectangle 3"/>
          <p:cNvSpPr>
            <a:spLocks noGrp="1" noChangeArrowheads="1"/>
          </p:cNvSpPr>
          <p:nvPr>
            <p:ph type="body" idx="1"/>
          </p:nvPr>
        </p:nvSpPr>
        <p:spPr>
          <a:xfrm>
            <a:off x="410810" y="4126212"/>
            <a:ext cx="5965189" cy="188248"/>
          </a:xfrm>
          <a:noFill/>
          <a:ln/>
        </p:spPr>
        <p:txBody>
          <a:bodyPr/>
          <a:lstStyle/>
          <a:p>
            <a:pPr eaLnBrk="1" hangingPunct="1"/>
            <a:endParaRPr lang="en-US" dirty="0" smtClean="0">
              <a:latin typeface="Segoe"/>
            </a:endParaRPr>
          </a:p>
        </p:txBody>
      </p:sp>
      <p:sp>
        <p:nvSpPr>
          <p:cNvPr id="4" name="Rectangle 3"/>
          <p:cNvSpPr txBox="1">
            <a:spLocks noChangeArrowheads="1"/>
          </p:cNvSpPr>
          <p:nvPr/>
        </p:nvSpPr>
        <p:spPr bwMode="auto">
          <a:xfrm>
            <a:off x="652371" y="4718093"/>
            <a:ext cx="5434369" cy="1737605"/>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spAutoFit/>
          </a:bodyPr>
          <a:lstStyle/>
          <a:p>
            <a:r>
              <a:rPr lang="en-US" sz="1000" dirty="0" smtClean="0">
                <a:solidFill>
                  <a:schemeClr val="tx1"/>
                </a:solidFill>
              </a:rPr>
              <a:t>The IT infrastructure should be an organization’s greatest strategic asset and business enabler. Unlocking that potential requires alignment between IT and the business, a mature infrastructure, and a balance between people, processes, and technology. To help companies advance from costly and inefficient IT environments, Microsoft offers guidance in the form of the Core Infrastructure Optimization (IO) Model. This model outlines steps companies can take to analyze where they are today and to plan for and create an IT environment that is secure, well-managed, and efficient.  In the most mature state, IT is incorporated into business strategy and used as a valuable asset in the growth and success of the company.</a:t>
            </a:r>
          </a:p>
          <a:p>
            <a:endParaRPr lang="en-US" sz="1000" dirty="0" smtClean="0">
              <a:solidFill>
                <a:schemeClr val="tx1"/>
              </a:solidFill>
            </a:endParaRPr>
          </a:p>
          <a:p>
            <a:r>
              <a:rPr lang="en-US" sz="1000" dirty="0" smtClean="0">
                <a:solidFill>
                  <a:schemeClr val="tx1"/>
                </a:solidFill>
              </a:rPr>
              <a:t>Security and management are integral parts of the core infrastructure of every business. </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sz="800" b="0" i="0" u="none" strike="noStrike" kern="1200" cap="none" spc="0" normalizeH="0" baseline="0" noProof="0" dirty="0" smtClean="0">
              <a:ln>
                <a:noFill/>
              </a:ln>
              <a:solidFill>
                <a:schemeClr val="tx1"/>
              </a:solidFill>
              <a:effectLst/>
              <a:uLnTx/>
              <a:uFillTx/>
              <a:latin typeface="Segoe"/>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44283" cy="496570"/>
          </a:xfrm>
          <a:prstGeom prst="rect">
            <a:avLst/>
          </a:prstGeom>
        </p:spPr>
        <p:txBody>
          <a:bodyPr/>
          <a:lstStyle/>
          <a:p>
            <a:endParaRPr lang="en-US" dirty="0"/>
          </a:p>
        </p:txBody>
      </p:sp>
      <p:sp>
        <p:nvSpPr>
          <p:cNvPr id="5" name="Date Placeholder 4"/>
          <p:cNvSpPr>
            <a:spLocks noGrp="1"/>
          </p:cNvSpPr>
          <p:nvPr>
            <p:ph type="dt" idx="11"/>
          </p:nvPr>
        </p:nvSpPr>
        <p:spPr>
          <a:xfrm>
            <a:off x="3848645" y="0"/>
            <a:ext cx="2944283" cy="496570"/>
          </a:xfrm>
          <a:prstGeom prst="rect">
            <a:avLst/>
          </a:prstGeom>
        </p:spPr>
        <p:txBody>
          <a:bodyPr/>
          <a:lstStyle/>
          <a:p>
            <a:fld id="{81331B57-0BE5-4F82-AA58-76F53EFF3ADA}" type="datetime8">
              <a:rPr lang="en-US" smtClean="0"/>
              <a:pPr/>
              <a:t>5/31/2007 4:41 PM</a:t>
            </a:fld>
            <a:endParaRPr lang="en-US"/>
          </a:p>
        </p:txBody>
      </p:sp>
      <p:sp>
        <p:nvSpPr>
          <p:cNvPr id="6" name="Footer Placeholder 5"/>
          <p:cNvSpPr>
            <a:spLocks noGrp="1"/>
          </p:cNvSpPr>
          <p:nvPr>
            <p:ph type="ftr" sz="quarter" idx="12"/>
          </p:nvPr>
        </p:nvSpPr>
        <p:spPr>
          <a:xfrm>
            <a:off x="0" y="9433106"/>
            <a:ext cx="2944283" cy="49657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914400" y="742950"/>
            <a:ext cx="4965700" cy="3724275"/>
          </a:xfrm>
          <a:ln/>
        </p:spPr>
      </p:sp>
      <p:sp>
        <p:nvSpPr>
          <p:cNvPr id="19458" name="Rectangle 3"/>
          <p:cNvSpPr>
            <a:spLocks noGrp="1" noChangeArrowheads="1"/>
          </p:cNvSpPr>
          <p:nvPr>
            <p:ph type="body" idx="1"/>
          </p:nvPr>
        </p:nvSpPr>
        <p:spPr>
          <a:xfrm>
            <a:off x="410810" y="4126212"/>
            <a:ext cx="5965189" cy="179416"/>
          </a:xfrm>
          <a:noFill/>
          <a:ln/>
        </p:spPr>
        <p:txBody>
          <a:bodyPr/>
          <a:lstStyle/>
          <a:p>
            <a:pPr eaLnBrk="1" hangingPunct="1">
              <a:lnSpc>
                <a:spcPct val="80000"/>
              </a:lnSpc>
            </a:pPr>
            <a:endParaRPr lang="en-US" dirty="0" smtClean="0"/>
          </a:p>
        </p:txBody>
      </p:sp>
      <p:sp>
        <p:nvSpPr>
          <p:cNvPr id="4" name="Rectangle 3"/>
          <p:cNvSpPr txBox="1">
            <a:spLocks noChangeArrowheads="1"/>
          </p:cNvSpPr>
          <p:nvPr/>
        </p:nvSpPr>
        <p:spPr bwMode="auto">
          <a:xfrm>
            <a:off x="392346" y="4573940"/>
            <a:ext cx="5965189" cy="4097884"/>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sp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Segoe" pitchFamily="34" charset="0"/>
                <a:ea typeface="+mn-ea"/>
                <a:cs typeface="+mn-cs"/>
              </a:rPr>
              <a:t>We’ve articulated a vision of infrastructure for the People-Ready Business — an end-to-end portfolio of IT products, technologies, services and resources designed to empower IT professionals across the IT life cycle.  These promises align our efforts to meet customer needs.</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Segoe" pitchFamily="34" charset="0"/>
                <a:ea typeface="+mn-ea"/>
                <a:cs typeface="+mn-cs"/>
              </a:rPr>
              <a:t> </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Segoe" pitchFamily="34" charset="0"/>
                <a:ea typeface="+mn-ea"/>
                <a:cs typeface="+mn-cs"/>
              </a:rPr>
              <a:t>Two of the promises—</a:t>
            </a:r>
            <a:r>
              <a:rPr kumimoji="0" lang="en-US" sz="1050" b="0" i="1" u="none" strike="noStrike" kern="1200" cap="none" spc="0" normalizeH="0" baseline="0" noProof="0" dirty="0" smtClean="0">
                <a:ln>
                  <a:noFill/>
                </a:ln>
                <a:solidFill>
                  <a:schemeClr val="tx1"/>
                </a:solidFill>
                <a:effectLst/>
                <a:uLnTx/>
                <a:uFillTx/>
                <a:latin typeface="Segoe" pitchFamily="34" charset="0"/>
                <a:ea typeface="+mn-ea"/>
                <a:cs typeface="+mn-cs"/>
              </a:rPr>
              <a:t>Manage Complexity, Achieve Agility</a:t>
            </a:r>
            <a:r>
              <a:rPr kumimoji="0" lang="en-US" sz="1050" b="0" i="0" u="none" strike="noStrike" kern="1200" cap="none" spc="0" normalizeH="0" baseline="0" noProof="0" dirty="0" smtClean="0">
                <a:ln>
                  <a:noFill/>
                </a:ln>
                <a:solidFill>
                  <a:schemeClr val="tx1"/>
                </a:solidFill>
                <a:effectLst/>
                <a:uLnTx/>
                <a:uFillTx/>
                <a:latin typeface="Segoe" pitchFamily="34" charset="0"/>
                <a:ea typeface="+mn-ea"/>
                <a:cs typeface="+mn-cs"/>
              </a:rPr>
              <a:t>; and </a:t>
            </a:r>
            <a:r>
              <a:rPr kumimoji="0" lang="en-US" sz="1050" b="0" i="1" u="none" strike="noStrike" kern="1200" cap="none" spc="0" normalizeH="0" baseline="0" noProof="0" dirty="0" smtClean="0">
                <a:ln>
                  <a:noFill/>
                </a:ln>
                <a:solidFill>
                  <a:schemeClr val="tx1"/>
                </a:solidFill>
                <a:effectLst/>
                <a:uLnTx/>
                <a:uFillTx/>
                <a:latin typeface="Segoe" pitchFamily="34" charset="0"/>
                <a:ea typeface="+mn-ea"/>
                <a:cs typeface="+mn-cs"/>
              </a:rPr>
              <a:t>Protect Information, Control Access</a:t>
            </a:r>
            <a:r>
              <a:rPr kumimoji="0" lang="en-US" sz="1050" b="0" i="0" u="none" strike="noStrike" kern="1200" cap="none" spc="0" normalizeH="0" baseline="0" noProof="0" dirty="0" smtClean="0">
                <a:ln>
                  <a:noFill/>
                </a:ln>
                <a:solidFill>
                  <a:schemeClr val="tx1"/>
                </a:solidFill>
                <a:effectLst/>
                <a:uLnTx/>
                <a:uFillTx/>
                <a:latin typeface="Segoe" pitchFamily="34" charset="0"/>
                <a:ea typeface="+mn-ea"/>
                <a:cs typeface="+mn-cs"/>
              </a:rPr>
              <a:t>–are really two sides of the same issue: helping customers maintain control of their infrastructure.</a:t>
            </a:r>
          </a:p>
          <a:p>
            <a:pPr marL="0" marR="0" lvl="0" indent="0" algn="l" defTabSz="914400" rtl="0" eaLnBrk="0" fontAlgn="base" latinLnBrk="0" hangingPunct="0">
              <a:lnSpc>
                <a:spcPct val="90000"/>
              </a:lnSpc>
              <a:spcBef>
                <a:spcPts val="0"/>
              </a:spcBef>
              <a:spcAft>
                <a:spcPct val="0"/>
              </a:spcAft>
              <a:buClrTx/>
              <a:buSzTx/>
              <a:buFontTx/>
              <a:buNone/>
              <a:tabLst/>
              <a:defRPr/>
            </a:pPr>
            <a:endParaRPr kumimoji="0" lang="en-US" sz="105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endParaRPr kumimoji="0" lang="en-US" sz="6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Segoe" pitchFamily="34" charset="0"/>
                <a:ea typeface="+mn-ea"/>
                <a:cs typeface="+mn-cs"/>
              </a:rPr>
              <a:t>Background Information:  Definitions of Promises</a:t>
            </a:r>
            <a:endPar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Segoe" pitchFamily="34" charset="0"/>
                <a:ea typeface="+mn-ea"/>
                <a:cs typeface="+mn-cs"/>
              </a:rPr>
              <a:t> </a:t>
            </a:r>
            <a:endPar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Segoe" pitchFamily="34" charset="0"/>
                <a:ea typeface="+mn-ea"/>
                <a:cs typeface="+mn-cs"/>
              </a:rPr>
              <a:t>Promise:     Advance the Business with IT Solutions</a:t>
            </a:r>
            <a:endPar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rPr>
              <a:t>According to Gartner, the top four concerns of CIOs revolve around ensuring that the IT organization is doing the right things for its customers.  Are we investing (and optimizing )in the right areas? Are we capturing the right requirements?  Do our development projects reflect the business needs? </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Segoe" pitchFamily="34" charset="0"/>
                <a:ea typeface="+mn-ea"/>
                <a:cs typeface="+mn-cs"/>
              </a:rPr>
              <a:t> </a:t>
            </a:r>
            <a:endPar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Segoe" pitchFamily="34" charset="0"/>
                <a:ea typeface="+mn-ea"/>
                <a:cs typeface="+mn-cs"/>
              </a:rPr>
              <a:t>Promise:    Manage Complexity, Achieve Agility</a:t>
            </a:r>
            <a:endPar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rPr>
              <a:t>Next in CIO concerns come issues of improving capacity and responsiveness.  To deliver more of the value that the business expects, we need to get more out of our investments.  We need to be able to consolidate existing services, improve quality and throughput in application development, reduce costs in operations, and improve predictability and agility end to end.  The pace of business change will continue to accelerate and the demands on our services will continue to grow.</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Segoe" pitchFamily="34" charset="0"/>
                <a:ea typeface="+mn-ea"/>
                <a:cs typeface="+mn-cs"/>
              </a:rPr>
              <a:t> </a:t>
            </a:r>
            <a:endPar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Segoe" pitchFamily="34" charset="0"/>
                <a:ea typeface="+mn-ea"/>
                <a:cs typeface="+mn-cs"/>
              </a:rPr>
              <a:t>Promise:    Protect Information, Control Access</a:t>
            </a:r>
            <a:endPar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rPr>
              <a:t>All companies need to worry about protecting information and controlling access.  Threats are more dangerous than ever – more advanced, more frequent, and profit motivated – while the workforce becomes more mobile and the boundary between internal and external resources blurs.  Organizations need to find the right balance between managing network security while providing the business with the flexibility in accessing information.</a:t>
            </a: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Segoe" pitchFamily="34" charset="0"/>
                <a:ea typeface="+mn-ea"/>
                <a:cs typeface="+mn-cs"/>
              </a:rPr>
              <a:t> </a:t>
            </a:r>
            <a:endPar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1" i="0" u="none" strike="noStrike" kern="1200" cap="none" spc="0" normalizeH="0" baseline="0" noProof="0" dirty="0" smtClean="0">
                <a:ln>
                  <a:noFill/>
                </a:ln>
                <a:solidFill>
                  <a:schemeClr val="tx1"/>
                </a:solidFill>
                <a:effectLst/>
                <a:uLnTx/>
                <a:uFillTx/>
                <a:latin typeface="Segoe" pitchFamily="34" charset="0"/>
                <a:ea typeface="+mn-ea"/>
                <a:cs typeface="+mn-cs"/>
              </a:rPr>
              <a:t>Promise:    Amplify the Impact of Your People</a:t>
            </a:r>
            <a:endPar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endParaRPr>
          </a:p>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Segoe" pitchFamily="34" charset="0"/>
                <a:ea typeface="+mn-ea"/>
                <a:cs typeface="+mn-cs"/>
              </a:rPr>
              <a:t>MS is all about being people-ready, that is amplifying the impact of your most important asset, your people.  For the CIO, that means a direct line of sight to the satisfaction of the stakeholders and customers and transparency across the IT org in the satisfaction of business needs, appropriate process improvement and process compliance</a:t>
            </a:r>
            <a:r>
              <a:rPr kumimoji="0" lang="en-US" sz="600" b="0" i="0" u="none" strike="noStrike" kern="1200" cap="none" spc="0" normalizeH="0" baseline="0" noProof="0" dirty="0" smtClean="0">
                <a:ln>
                  <a:noFill/>
                </a:ln>
                <a:solidFill>
                  <a:schemeClr val="tx1"/>
                </a:solidFill>
                <a:effectLst/>
                <a:uLnTx/>
                <a:uFillTx/>
                <a:latin typeface="Segoe" pitchFamily="34" charset="0"/>
                <a:ea typeface="+mn-ea"/>
                <a:cs typeface="+mn-cs"/>
              </a:rPr>
              <a:t>.</a:t>
            </a:r>
            <a:endParaRPr kumimoji="0" lang="en-US" sz="600" b="0" i="0" u="none" strike="noStrike" kern="1200" cap="none" spc="0" normalizeH="0" baseline="0" noProof="0" dirty="0" smtClean="0">
              <a:ln>
                <a:noFill/>
              </a:ln>
              <a:solidFill>
                <a:schemeClr val="tx1"/>
              </a:solidFill>
              <a:effectLst/>
              <a:uLnTx/>
              <a:uFillTx/>
              <a:latin typeface="Segoe"/>
              <a:ea typeface="+mn-ea"/>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sz="600" b="0" i="0" u="none" strike="noStrike" kern="1200" cap="none" spc="0" normalizeH="0" baseline="0" noProof="0" dirty="0" smtClean="0">
              <a:ln>
                <a:noFill/>
              </a:ln>
              <a:solidFill>
                <a:schemeClr val="tx1"/>
              </a:solidFill>
              <a:effectLst/>
              <a:uLnTx/>
              <a:uFillTx/>
              <a:latin typeface="Segoe"/>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031875" y="606425"/>
            <a:ext cx="4540250" cy="3406775"/>
          </a:xfrm>
          <a:noFill/>
          <a:ln>
            <a:solidFill>
              <a:srgbClr val="000000"/>
            </a:solidFill>
            <a:miter lim="800000"/>
            <a:headEnd/>
            <a:tailEnd/>
          </a:ln>
        </p:spPr>
      </p:sp>
      <p:sp>
        <p:nvSpPr>
          <p:cNvPr id="3" name="Notes Placeholder 2"/>
          <p:cNvSpPr>
            <a:spLocks noGrp="1"/>
          </p:cNvSpPr>
          <p:nvPr>
            <p:ph type="body" idx="1"/>
          </p:nvPr>
        </p:nvSpPr>
        <p:spPr/>
        <p:txBody>
          <a:bodyPr>
            <a:normAutofit fontScale="62500" lnSpcReduction="20000"/>
          </a:bodyPr>
          <a:lstStyle/>
          <a:p>
            <a:pPr fontAlgn="auto">
              <a:spcBef>
                <a:spcPts val="0"/>
              </a:spcBef>
              <a:spcAft>
                <a:spcPts val="0"/>
              </a:spcAft>
              <a:defRPr/>
            </a:pPr>
            <a:endParaRPr lang="en-US" dirty="0"/>
          </a:p>
        </p:txBody>
      </p:sp>
      <p:sp>
        <p:nvSpPr>
          <p:cNvPr id="40964" name="Header Placeholder 3"/>
          <p:cNvSpPr txBox="1">
            <a:spLocks noGrp="1"/>
          </p:cNvSpPr>
          <p:nvPr/>
        </p:nvSpPr>
        <p:spPr bwMode="auto">
          <a:xfrm>
            <a:off x="0" y="0"/>
            <a:ext cx="2944283" cy="496570"/>
          </a:xfrm>
          <a:prstGeom prst="rect">
            <a:avLst/>
          </a:prstGeom>
          <a:noFill/>
          <a:ln w="9525">
            <a:noFill/>
            <a:miter lim="800000"/>
            <a:headEnd/>
            <a:tailEnd/>
          </a:ln>
        </p:spPr>
        <p:txBody>
          <a:bodyPr/>
          <a:lstStyle/>
          <a:p>
            <a:endParaRPr lang="en-US" sz="1200">
              <a:latin typeface="Calibri" pitchFamily="34" charset="0"/>
            </a:endParaRPr>
          </a:p>
        </p:txBody>
      </p:sp>
      <p:sp>
        <p:nvSpPr>
          <p:cNvPr id="40965" name="Date Placeholder 4"/>
          <p:cNvSpPr txBox="1">
            <a:spLocks noGrp="1"/>
          </p:cNvSpPr>
          <p:nvPr/>
        </p:nvSpPr>
        <p:spPr bwMode="auto">
          <a:xfrm>
            <a:off x="3848645" y="0"/>
            <a:ext cx="2944283" cy="496570"/>
          </a:xfrm>
          <a:prstGeom prst="rect">
            <a:avLst/>
          </a:prstGeom>
          <a:noFill/>
          <a:ln w="9525">
            <a:noFill/>
            <a:miter lim="800000"/>
            <a:headEnd/>
            <a:tailEnd/>
          </a:ln>
        </p:spPr>
        <p:txBody>
          <a:bodyPr/>
          <a:lstStyle/>
          <a:p>
            <a:pPr algn="r"/>
            <a:fld id="{31321211-7E93-4BC7-8EF0-C0886955B436}" type="datetime8">
              <a:rPr lang="en-US" sz="1200">
                <a:latin typeface="Calibri" pitchFamily="34" charset="0"/>
              </a:rPr>
              <a:pPr algn="r"/>
              <a:t>5/31/2007 4:41 PM</a:t>
            </a:fld>
            <a:endParaRPr lang="en-US" sz="1200">
              <a:latin typeface="Calibri" pitchFamily="34" charset="0"/>
            </a:endParaRPr>
          </a:p>
        </p:txBody>
      </p:sp>
      <p:sp>
        <p:nvSpPr>
          <p:cNvPr id="40966" name="Footer Placeholder 5"/>
          <p:cNvSpPr txBox="1">
            <a:spLocks noGrp="1"/>
          </p:cNvSpPr>
          <p:nvPr/>
        </p:nvSpPr>
        <p:spPr bwMode="auto">
          <a:xfrm>
            <a:off x="0" y="9433106"/>
            <a:ext cx="2944283" cy="496570"/>
          </a:xfrm>
          <a:prstGeom prst="rect">
            <a:avLst/>
          </a:prstGeom>
          <a:noFill/>
          <a:ln w="9525">
            <a:noFill/>
            <a:miter lim="800000"/>
            <a:headEnd/>
            <a:tailEnd/>
          </a:ln>
        </p:spPr>
        <p:txBody>
          <a:bodyPr anchor="b"/>
          <a:lstStyle/>
          <a:p>
            <a:r>
              <a:rPr lang="en-US" sz="1200">
                <a:solidFill>
                  <a:srgbClr val="000000"/>
                </a:solidFill>
                <a:latin typeface="Calibri" pitchFamily="34" charset="0"/>
              </a:rPr>
              <a:t>© 2007 Microsoft Corporation. All rights reserved. Microsoft, Windows, Windows Vista and other product names are or may be registered trademarks and/or trademarks in the U.S. and/or other countries.</a:t>
            </a:r>
          </a:p>
          <a:p>
            <a:r>
              <a:rPr lang="en-US" sz="120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solidFill>
                  <a:srgbClr val="000000"/>
                </a:solidFill>
                <a:latin typeface="Calibri" pitchFamily="34" charset="0"/>
              </a:rPr>
            </a:br>
            <a:r>
              <a:rPr lang="en-US" sz="1200">
                <a:solidFill>
                  <a:srgbClr val="000000"/>
                </a:solidFill>
                <a:latin typeface="Calibri" pitchFamily="34" charset="0"/>
              </a:rPr>
              <a:t>MICROSOFT MAKES NO WARRANTIES, EXPRESS, IMPLIED OR STATUTORY, AS TO THE INFORMATION IN THIS PRESENTATION.</a:t>
            </a:r>
          </a:p>
        </p:txBody>
      </p:sp>
      <p:sp>
        <p:nvSpPr>
          <p:cNvPr id="40967" name="Slide Number Placeholder 6"/>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algn="r"/>
            <a:fld id="{D0F78338-BB78-45B4-8C49-998F8B5C57DD}"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xfrm>
            <a:off x="914400" y="742950"/>
            <a:ext cx="4965700" cy="3724275"/>
          </a:xfrm>
          <a:ln/>
        </p:spPr>
      </p:sp>
      <p:sp>
        <p:nvSpPr>
          <p:cNvPr id="27651" name="Slide Number Placeholder 3"/>
          <p:cNvSpPr>
            <a:spLocks noGrp="1"/>
          </p:cNvSpPr>
          <p:nvPr>
            <p:ph type="sldNum" sz="quarter" idx="5"/>
          </p:nvPr>
        </p:nvSpPr>
        <p:spPr>
          <a:noFill/>
        </p:spPr>
        <p:txBody>
          <a:bodyPr/>
          <a:lstStyle/>
          <a:p>
            <a:fld id="{F5892338-F209-4EA6-9AC7-DD36F347B3E6}" type="slidenum">
              <a:rPr lang="en-US" smtClean="0">
                <a:latin typeface="Segoe Semibold"/>
              </a:rPr>
              <a:pPr/>
              <a:t>8</a:t>
            </a:fld>
            <a:endParaRPr lang="en-US" dirty="0" smtClean="0">
              <a:latin typeface="Segoe Semibold"/>
            </a:endParaRPr>
          </a:p>
        </p:txBody>
      </p:sp>
      <p:sp>
        <p:nvSpPr>
          <p:cNvPr id="5" name="Notes Placeholder 2"/>
          <p:cNvSpPr txBox="1">
            <a:spLocks/>
          </p:cNvSpPr>
          <p:nvPr/>
        </p:nvSpPr>
        <p:spPr bwMode="auto">
          <a:xfrm>
            <a:off x="247717" y="4775755"/>
            <a:ext cx="6328301" cy="281638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spAutoFit/>
          </a:bodyPr>
          <a:lstStyle/>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Segoe" pitchFamily="34" charset="0"/>
                <a:ea typeface="+mn-ea"/>
                <a:cs typeface="+mn-cs"/>
              </a:rPr>
              <a:t>To address these challenges faced in IT security and IT management, Microsoft has launched the Forefront and System Center product lines.  </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Segoe" pitchFamily="34" charset="0"/>
                <a:ea typeface="+mn-ea"/>
                <a:cs typeface="+mn-cs"/>
              </a:rPr>
              <a:t> </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Segoe" pitchFamily="34" charset="0"/>
                <a:ea typeface="+mn-ea"/>
                <a:cs typeface="+mn-cs"/>
              </a:rPr>
              <a:t>Forefront is Microsoft’s comprehensive line of business security solutions that help customers protect information and control access to their environment.  Forefront security solutions integrate with existing IT infrastructure and simplify deployment and management to help IT managers protect their environment and maintain control.   Forefront includes solutions for protecting the client operating system, application servers, and the network edge, as well as for providing secure remote access to network resources.</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Segoe" pitchFamily="34" charset="0"/>
                <a:ea typeface="+mn-ea"/>
                <a:cs typeface="+mn-cs"/>
              </a:rPr>
              <a:t> </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Segoe" pitchFamily="34" charset="0"/>
                <a:ea typeface="+mn-ea"/>
                <a:cs typeface="+mn-cs"/>
              </a:rPr>
              <a:t>System Center is Microsoft’s family of IT management solutions that helps IT managers proactively plan, deploy, manage, and optimize their physical and virtual IT environment.   System Center solutions capture and aggregate knowledge about policies, processes, and best practices so that IT staff can reduce costs, improve application availability, and enhance service delivery.   System Center includes solutions for service and systems monitoring; change &amp; configuration management; backup &amp; recovery; virtual machine management; and other management areas.   [Note to speaker:  For details on individual Forefront and System Center products, refer to the datasheets available on </a:t>
            </a:r>
            <a:r>
              <a:rPr kumimoji="0" lang="en-US" sz="1000" b="0" i="0" u="none" strike="noStrike" kern="1200" cap="none" spc="0" normalizeH="0" baseline="0" noProof="0" dirty="0" smtClean="0">
                <a:ln>
                  <a:noFill/>
                </a:ln>
                <a:solidFill>
                  <a:schemeClr val="tx1"/>
                </a:solidFill>
                <a:effectLst/>
                <a:uLnTx/>
                <a:uFillTx/>
                <a:latin typeface="Segoe" pitchFamily="34" charset="0"/>
                <a:ea typeface="+mn-ea"/>
                <a:cs typeface="+mn-cs"/>
                <a:hlinkClick r:id="rId3"/>
              </a:rPr>
              <a:t>www.microsoft.com/forefront</a:t>
            </a:r>
            <a:r>
              <a:rPr kumimoji="0" lang="en-US" sz="1000" b="0" i="0" u="none" strike="noStrike" kern="1200" cap="none" spc="0" normalizeH="0" baseline="0" noProof="0" dirty="0" smtClean="0">
                <a:ln>
                  <a:noFill/>
                </a:ln>
                <a:solidFill>
                  <a:schemeClr val="tx1"/>
                </a:solidFill>
                <a:effectLst/>
                <a:uLnTx/>
                <a:uFillTx/>
                <a:latin typeface="Segoe" pitchFamily="34" charset="0"/>
                <a:ea typeface="+mn-ea"/>
                <a:cs typeface="+mn-cs"/>
              </a:rPr>
              <a:t> and </a:t>
            </a:r>
            <a:r>
              <a:rPr kumimoji="0" lang="en-US" sz="1000" b="0" i="0" u="none" strike="noStrike" kern="1200" cap="none" spc="0" normalizeH="0" baseline="0" noProof="0" dirty="0" smtClean="0">
                <a:ln>
                  <a:noFill/>
                </a:ln>
                <a:solidFill>
                  <a:schemeClr val="tx1"/>
                </a:solidFill>
                <a:effectLst/>
                <a:uLnTx/>
                <a:uFillTx/>
                <a:latin typeface="Segoe" pitchFamily="34" charset="0"/>
                <a:ea typeface="+mn-ea"/>
                <a:cs typeface="+mn-cs"/>
                <a:hlinkClick r:id="rId4"/>
              </a:rPr>
              <a:t>www.microsoft.com/systemcenter</a:t>
            </a:r>
            <a:r>
              <a:rPr kumimoji="0" lang="en-US" sz="1000" b="0" i="0" u="none" strike="noStrike" kern="1200" cap="none" spc="0" normalizeH="0" baseline="0" noProof="0" dirty="0" smtClean="0">
                <a:ln>
                  <a:noFill/>
                </a:ln>
                <a:solidFill>
                  <a:schemeClr val="tx1"/>
                </a:solidFill>
                <a:effectLst/>
                <a:uLnTx/>
                <a:uFillTx/>
                <a:latin typeface="Segoe" pitchFamily="34" charset="0"/>
                <a:ea typeface="+mn-ea"/>
                <a:cs typeface="+mn-cs"/>
              </a:rPr>
              <a:t>.]</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sz="600" b="0" i="0" u="none" strike="noStrike" kern="1200" cap="none" spc="0" normalizeH="0" baseline="0" noProof="0" dirty="0" smtClean="0">
              <a:ln>
                <a:noFill/>
              </a:ln>
              <a:solidFill>
                <a:schemeClr val="tx1"/>
              </a:solidFill>
              <a:effectLst/>
              <a:uLnTx/>
              <a:uFillTx/>
              <a:latin typeface="Segoe"/>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sz="600" b="0" i="0" u="none" strike="noStrike" kern="1200" cap="none" spc="0" normalizeH="0" baseline="0" noProof="0" dirty="0" smtClean="0">
              <a:ln>
                <a:noFill/>
              </a:ln>
              <a:solidFill>
                <a:schemeClr val="tx1"/>
              </a:solidFill>
              <a:effectLst/>
              <a:uLnTx/>
              <a:uFillTx/>
              <a:latin typeface="Segoe"/>
              <a:ea typeface="+mn-ea"/>
              <a:cs typeface="+mn-cs"/>
            </a:endParaRPr>
          </a:p>
        </p:txBody>
      </p:sp>
      <p:sp>
        <p:nvSpPr>
          <p:cNvPr id="6" name="5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EEADFE09-CA3C-4ECE-B7A2-7ECC96C08EE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4" descr="shield2 copy"/>
          <p:cNvPicPr>
            <a:picLocks noChangeAspect="1" noChangeArrowheads="1"/>
          </p:cNvPicPr>
          <p:nvPr/>
        </p:nvPicPr>
        <p:blipFill>
          <a:blip r:embed="rId2"/>
          <a:srcRect/>
          <a:stretch>
            <a:fillRect/>
          </a:stretch>
        </p:blipFill>
        <p:spPr bwMode="auto">
          <a:xfrm>
            <a:off x="5041900" y="2058988"/>
            <a:ext cx="4102100" cy="4799012"/>
          </a:xfrm>
          <a:prstGeom prst="rect">
            <a:avLst/>
          </a:prstGeom>
          <a:noFill/>
          <a:ln w="9525">
            <a:noFill/>
            <a:miter lim="800000"/>
            <a:headEnd/>
            <a:tailEnd/>
          </a:ln>
        </p:spPr>
      </p:pic>
      <p:sp>
        <p:nvSpPr>
          <p:cNvPr id="1214466" name="Rectangle 2"/>
          <p:cNvSpPr>
            <a:spLocks noGrp="1" noChangeArrowheads="1"/>
          </p:cNvSpPr>
          <p:nvPr>
            <p:ph type="ctrTitle"/>
          </p:nvPr>
        </p:nvSpPr>
        <p:spPr>
          <a:xfrm>
            <a:off x="727075" y="1825625"/>
            <a:ext cx="7843838" cy="585788"/>
          </a:xfrm>
          <a:ln algn="ctr"/>
        </p:spPr>
        <p:txBody>
          <a:bodyPr anchor="ctr"/>
          <a:lstStyle>
            <a:lvl1pPr>
              <a:defRPr/>
            </a:lvl1pPr>
          </a:lstStyle>
          <a:p>
            <a:r>
              <a:rPr lang="en-US" smtClean="0"/>
              <a:t>Click to edit Master title style</a:t>
            </a:r>
            <a:endParaRPr lang="en-US"/>
          </a:p>
        </p:txBody>
      </p:sp>
      <p:sp>
        <p:nvSpPr>
          <p:cNvPr id="1214467" name="Rectangle 3"/>
          <p:cNvSpPr>
            <a:spLocks noGrp="1" noChangeArrowheads="1"/>
          </p:cNvSpPr>
          <p:nvPr>
            <p:ph type="subTitle" idx="1"/>
          </p:nvPr>
        </p:nvSpPr>
        <p:spPr>
          <a:xfrm>
            <a:off x="727075" y="3810000"/>
            <a:ext cx="8035925" cy="530225"/>
          </a:xfrm>
        </p:spPr>
        <p:txBody>
          <a:bodyPr/>
          <a:lstStyle>
            <a:lvl1pPr marL="0" indent="0">
              <a:spcBef>
                <a:spcPct val="0"/>
              </a:spcBef>
              <a:buFont typeface="Wingdings 2" pitchFamily="18" charset="2"/>
              <a:buNone/>
              <a:defRPr/>
            </a:lvl1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9088" y="228600"/>
            <a:ext cx="2093912" cy="3000375"/>
          </a:xfrm>
        </p:spPr>
        <p:txBody>
          <a:bodyPr vert="eaVert"/>
          <a:lstStyle/>
          <a:p>
            <a:r>
              <a:rPr lang="en-US" smtClean="0"/>
              <a:t>Click to edit Master title style</a:t>
            </a:r>
            <a:endParaRPr lang="es-ES"/>
          </a:p>
        </p:txBody>
      </p:sp>
      <p:sp>
        <p:nvSpPr>
          <p:cNvPr id="3" name="2 Marcador de texto vertical"/>
          <p:cNvSpPr>
            <a:spLocks noGrp="1"/>
          </p:cNvSpPr>
          <p:nvPr>
            <p:ph type="body" orient="vert" idx="1"/>
          </p:nvPr>
        </p:nvSpPr>
        <p:spPr>
          <a:xfrm>
            <a:off x="382588" y="228600"/>
            <a:ext cx="6134100" cy="3000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2 Marcador de contenido"/>
          <p:cNvSpPr>
            <a:spLocks noGrp="1"/>
          </p:cNvSpPr>
          <p:nvPr>
            <p:ph sz="half" idx="1"/>
          </p:nvPr>
        </p:nvSpPr>
        <p:spPr>
          <a:xfrm>
            <a:off x="382588" y="1414463"/>
            <a:ext cx="4113212" cy="18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contenido"/>
          <p:cNvSpPr>
            <a:spLocks noGrp="1"/>
          </p:cNvSpPr>
          <p:nvPr>
            <p:ph sz="half" idx="2"/>
          </p:nvPr>
        </p:nvSpPr>
        <p:spPr>
          <a:xfrm>
            <a:off x="4648200" y="1414463"/>
            <a:ext cx="4114800" cy="18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bwMode="auto">
          <a:xfrm>
            <a:off x="382588" y="228600"/>
            <a:ext cx="8380412" cy="585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1213443" name="Rectangle 3"/>
          <p:cNvSpPr>
            <a:spLocks noGrp="1" noChangeArrowheads="1"/>
          </p:cNvSpPr>
          <p:nvPr>
            <p:ph type="body" idx="1"/>
          </p:nvPr>
        </p:nvSpPr>
        <p:spPr bwMode="auto">
          <a:xfrm>
            <a:off x="382588" y="1414463"/>
            <a:ext cx="8380412" cy="1814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pic>
        <p:nvPicPr>
          <p:cNvPr id="1028" name="Picture 4" descr="shield2 copy"/>
          <p:cNvPicPr>
            <a:picLocks noChangeAspect="1" noChangeArrowheads="1"/>
          </p:cNvPicPr>
          <p:nvPr/>
        </p:nvPicPr>
        <p:blipFill>
          <a:blip r:embed="rId14"/>
          <a:srcRect/>
          <a:stretch>
            <a:fillRect/>
          </a:stretch>
        </p:blipFill>
        <p:spPr bwMode="auto">
          <a:xfrm>
            <a:off x="5041900" y="2058988"/>
            <a:ext cx="4102100" cy="47990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2pPr>
      <a:lvl3pPr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3pPr>
      <a:lvl4pPr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4pPr>
      <a:lvl5pPr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833438" indent="-354013"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2pPr>
      <a:lvl3pPr marL="1208088" indent="-373063" algn="l" rtl="0" eaLnBrk="1" fontAlgn="base" hangingPunct="1">
        <a:lnSpc>
          <a:spcPct val="90000"/>
        </a:lnSpc>
        <a:spcBef>
          <a:spcPct val="30000"/>
        </a:spcBef>
        <a:spcAft>
          <a:spcPct val="0"/>
        </a:spcAft>
        <a:buClr>
          <a:schemeClr val="tx2"/>
        </a:buClr>
        <a:buFont typeface="Wingdings 2" pitchFamily="18" charset="2"/>
        <a:buBlip>
          <a:blip r:embed="rId15"/>
        </a:buBlip>
        <a:defRPr sz="2400">
          <a:solidFill>
            <a:schemeClr val="tx1"/>
          </a:solidFill>
          <a:effectLst>
            <a:outerShdw blurRad="38100" dist="38100" dir="2700000" algn="tl">
              <a:srgbClr val="000000"/>
            </a:outerShdw>
          </a:effectLst>
          <a:latin typeface="+mn-lt"/>
        </a:defRPr>
      </a:lvl3pPr>
      <a:lvl4pPr marL="1544638" indent="-334963" algn="l" rtl="0" eaLnBrk="1" fontAlgn="base" hangingPunct="1">
        <a:lnSpc>
          <a:spcPct val="90000"/>
        </a:lnSpc>
        <a:spcBef>
          <a:spcPct val="30000"/>
        </a:spcBef>
        <a:spcAft>
          <a:spcPct val="0"/>
        </a:spcAft>
        <a:buClr>
          <a:schemeClr val="tx2"/>
        </a:buClr>
        <a:buFont typeface="Wingdings 2" pitchFamily="18" charset="2"/>
        <a:buBlip>
          <a:blip r:embed="rId15"/>
        </a:buBlip>
        <a:defRPr sz="1600">
          <a:solidFill>
            <a:schemeClr val="tx1"/>
          </a:solidFill>
          <a:effectLst>
            <a:outerShdw blurRad="38100" dist="38100" dir="2700000" algn="tl">
              <a:srgbClr val="000000"/>
            </a:outerShdw>
          </a:effectLst>
          <a:latin typeface="+mn-lt"/>
        </a:defRPr>
      </a:lvl4pPr>
      <a:lvl5pPr marL="18510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1600">
          <a:solidFill>
            <a:schemeClr val="tx1"/>
          </a:solidFill>
          <a:effectLst>
            <a:outerShdw blurRad="38100" dist="38100" dir="2700000" algn="tl">
              <a:srgbClr val="000000"/>
            </a:outerShdw>
          </a:effectLst>
          <a:latin typeface="+mn-lt"/>
        </a:defRPr>
      </a:lvl5pPr>
      <a:lvl6pPr marL="23082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1600">
          <a:solidFill>
            <a:schemeClr val="tx1"/>
          </a:solidFill>
          <a:effectLst>
            <a:outerShdw blurRad="38100" dist="38100" dir="2700000" algn="tl">
              <a:srgbClr val="000000"/>
            </a:outerShdw>
          </a:effectLst>
          <a:latin typeface="+mn-lt"/>
        </a:defRPr>
      </a:lvl6pPr>
      <a:lvl7pPr marL="27654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1600">
          <a:solidFill>
            <a:schemeClr val="tx1"/>
          </a:solidFill>
          <a:effectLst>
            <a:outerShdw blurRad="38100" dist="38100" dir="2700000" algn="tl">
              <a:srgbClr val="000000"/>
            </a:outerShdw>
          </a:effectLst>
          <a:latin typeface="+mn-lt"/>
        </a:defRPr>
      </a:lvl7pPr>
      <a:lvl8pPr marL="32226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1600">
          <a:solidFill>
            <a:schemeClr val="tx1"/>
          </a:solidFill>
          <a:effectLst>
            <a:outerShdw blurRad="38100" dist="38100" dir="2700000" algn="tl">
              <a:srgbClr val="000000"/>
            </a:outerShdw>
          </a:effectLst>
          <a:latin typeface="+mn-lt"/>
        </a:defRPr>
      </a:lvl8pPr>
      <a:lvl9pPr marL="36798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16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arada@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ve.mitr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nvd.nist.gov/" TargetMode="Externa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5.xml"/><Relationship Id="rId7"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9.png"/><Relationship Id="rId11" Type="http://schemas.openxmlformats.org/officeDocument/2006/relationships/image" Target="../media/image63.jpeg"/><Relationship Id="rId5" Type="http://schemas.openxmlformats.org/officeDocument/2006/relationships/image" Target="../media/image58.png"/><Relationship Id="rId10" Type="http://schemas.openxmlformats.org/officeDocument/2006/relationships/image" Target="../media/image62.jpeg"/><Relationship Id="rId4" Type="http://schemas.openxmlformats.org/officeDocument/2006/relationships/image" Target="../media/image57.png"/><Relationship Id="rId9"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gif"/><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gif"/><Relationship Id="rId5" Type="http://schemas.openxmlformats.org/officeDocument/2006/relationships/image" Target="../media/image15.png"/><Relationship Id="rId4" Type="http://schemas.openxmlformats.org/officeDocument/2006/relationships/image" Target="../media/image31.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0.png"/><Relationship Id="rId2" Type="http://schemas.openxmlformats.org/officeDocument/2006/relationships/notesSlide" Target="../notesSlides/notesSlide8.xml"/><Relationship Id="rId16"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image" Target="../media/image45.png"/><Relationship Id="rId15" Type="http://schemas.openxmlformats.org/officeDocument/2006/relationships/image" Target="../media/image53.png"/><Relationship Id="rId10" Type="http://schemas.openxmlformats.org/officeDocument/2006/relationships/image" Target="../media/image39.png"/><Relationship Id="rId4" Type="http://schemas.openxmlformats.org/officeDocument/2006/relationships/image" Target="../media/image44.png"/><Relationship Id="rId9" Type="http://schemas.openxmlformats.org/officeDocument/2006/relationships/image" Target="../media/image38.png"/><Relationship Id="rId1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71702" y="1175658"/>
            <a:ext cx="8380412" cy="2585323"/>
          </a:xfrm>
          <a:prstGeom prst="rect">
            <a:avLst/>
          </a:prstGeom>
          <a:noFill/>
          <a:ln w="9525" algn="ctr">
            <a:noFill/>
            <a:miter lim="800000"/>
            <a:headEnd/>
            <a:tailEnd/>
          </a:ln>
          <a:effectLst/>
        </p:spPr>
        <p:txBody>
          <a:bodyPr anchor="ctr">
            <a:spAutoFit/>
          </a:bodyPr>
          <a:lstStyle/>
          <a:p>
            <a:pPr eaLnBrk="1" hangingPunct="1">
              <a:lnSpc>
                <a:spcPct val="90000"/>
              </a:lnSpc>
              <a:spcBef>
                <a:spcPct val="0"/>
              </a:spcBef>
              <a:buClrTx/>
              <a:buFontTx/>
              <a:buNone/>
              <a:defRPr/>
            </a:pPr>
            <a:r>
              <a:rPr lang="es-ES" sz="6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Visión y Estrategia de Microsoft en Seguridad y Gestión de TI</a:t>
            </a:r>
            <a:endParaRPr lang="es-ES" sz="8000"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7" name="Rectangle 3"/>
          <p:cNvSpPr txBox="1">
            <a:spLocks noGrp="1" noChangeArrowheads="1"/>
          </p:cNvSpPr>
          <p:nvPr>
            <p:ph type="subTitle" idx="1"/>
          </p:nvPr>
        </p:nvSpPr>
        <p:spPr>
          <a:xfrm>
            <a:off x="476250" y="4365625"/>
            <a:ext cx="8035925" cy="2419124"/>
          </a:xfrm>
        </p:spPr>
        <p:txBody>
          <a:bodyPr/>
          <a:lstStyle/>
          <a:p>
            <a:pPr>
              <a:lnSpc>
                <a:spcPct val="105000"/>
              </a:lnSpc>
              <a:buClr>
                <a:schemeClr val="folHlink"/>
              </a:buClr>
              <a:buSzPct val="75000"/>
              <a:defRPr/>
            </a:pPr>
            <a:r>
              <a:rPr lang="es-ES_tradnl" sz="2400" dirty="0" smtClean="0">
                <a:effectLst/>
                <a:latin typeface="Verdana" pitchFamily="34" charset="0"/>
                <a:ea typeface="Verdana" pitchFamily="34" charset="0"/>
                <a:cs typeface="Verdana" pitchFamily="34" charset="0"/>
              </a:rPr>
              <a:t>Juan Tonda</a:t>
            </a:r>
          </a:p>
          <a:p>
            <a:pPr>
              <a:lnSpc>
                <a:spcPct val="105000"/>
              </a:lnSpc>
              <a:buClr>
                <a:schemeClr val="folHlink"/>
              </a:buClr>
              <a:buSzPct val="75000"/>
              <a:defRPr/>
            </a:pPr>
            <a:r>
              <a:rPr lang="es-ES_tradnl" sz="2400" dirty="0" smtClean="0">
                <a:effectLst/>
                <a:latin typeface="Verdana" pitchFamily="34" charset="0"/>
                <a:ea typeface="Verdana" pitchFamily="34" charset="0"/>
                <a:cs typeface="Verdana" pitchFamily="34" charset="0"/>
              </a:rPr>
              <a:t>Director de División</a:t>
            </a:r>
          </a:p>
          <a:p>
            <a:pPr>
              <a:lnSpc>
                <a:spcPct val="105000"/>
              </a:lnSpc>
              <a:buClr>
                <a:schemeClr val="folHlink"/>
              </a:buClr>
              <a:buSzPct val="75000"/>
              <a:defRPr/>
            </a:pPr>
            <a:r>
              <a:rPr lang="es-ES_tradnl" sz="2400" dirty="0" smtClean="0">
                <a:effectLst/>
                <a:latin typeface="Verdana" pitchFamily="34" charset="0"/>
                <a:ea typeface="Verdana" pitchFamily="34" charset="0"/>
                <a:cs typeface="Verdana" pitchFamily="34" charset="0"/>
              </a:rPr>
              <a:t>Server &amp; Tools</a:t>
            </a:r>
          </a:p>
          <a:p>
            <a:pPr>
              <a:lnSpc>
                <a:spcPct val="105000"/>
              </a:lnSpc>
              <a:buClr>
                <a:schemeClr val="folHlink"/>
              </a:buClr>
              <a:buSzPct val="75000"/>
              <a:defRPr/>
            </a:pPr>
            <a:r>
              <a:rPr lang="es-ES_tradnl" sz="2400" dirty="0" smtClean="0">
                <a:effectLst/>
                <a:latin typeface="Verdana" pitchFamily="34" charset="0"/>
                <a:ea typeface="Verdana" pitchFamily="34" charset="0"/>
                <a:cs typeface="Verdana" pitchFamily="34" charset="0"/>
                <a:hlinkClick r:id="rId3"/>
              </a:rPr>
              <a:t>jtonda@microsoft.com</a:t>
            </a:r>
            <a:endParaRPr lang="es-ES_tradnl" sz="2400" dirty="0" smtClean="0">
              <a:effectLst/>
              <a:latin typeface="Verdana" pitchFamily="34" charset="0"/>
              <a:ea typeface="Verdana" pitchFamily="34" charset="0"/>
              <a:cs typeface="Verdana" pitchFamily="34" charset="0"/>
            </a:endParaRPr>
          </a:p>
          <a:p>
            <a:pPr>
              <a:lnSpc>
                <a:spcPct val="105000"/>
              </a:lnSpc>
              <a:buClr>
                <a:schemeClr val="folHlink"/>
              </a:buClr>
              <a:buSzPct val="75000"/>
              <a:defRPr/>
            </a:pPr>
            <a:endParaRPr lang="es-ES_tradnl" sz="2400" dirty="0" smtClean="0">
              <a:effectLst/>
              <a:latin typeface="Verdana" pitchFamily="34" charset="0"/>
              <a:ea typeface="Verdana" pitchFamily="34" charset="0"/>
              <a:cs typeface="Verdana" pitchFamily="34" charset="0"/>
            </a:endParaRPr>
          </a:p>
          <a:p>
            <a:pPr>
              <a:lnSpc>
                <a:spcPct val="105000"/>
              </a:lnSpc>
              <a:buClr>
                <a:schemeClr val="folHlink"/>
              </a:buClr>
              <a:buSzPct val="75000"/>
              <a:defRPr/>
            </a:pPr>
            <a:endParaRPr lang="es-ES_tradnl"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itle 1"/>
          <p:cNvSpPr>
            <a:spLocks noGrp="1"/>
          </p:cNvSpPr>
          <p:nvPr>
            <p:ph type="title"/>
          </p:nvPr>
        </p:nvSpPr>
        <p:spPr/>
        <p:txBody>
          <a:bodyPr>
            <a:normAutofit/>
          </a:bodyPr>
          <a:lstStyle/>
          <a:p>
            <a:pPr eaLnBrk="1" fontAlgn="auto" hangingPunct="1">
              <a:spcAft>
                <a:spcPts val="0"/>
              </a:spcAft>
              <a:defRPr/>
            </a:pPr>
            <a:r>
              <a:rPr lang="es-ES" dirty="0" smtClean="0"/>
              <a:t>Security </a:t>
            </a:r>
            <a:r>
              <a:rPr lang="es-ES" dirty="0" err="1" smtClean="0"/>
              <a:t>Intelligence</a:t>
            </a:r>
            <a:r>
              <a:rPr lang="es-ES" dirty="0" smtClean="0"/>
              <a:t> </a:t>
            </a:r>
            <a:r>
              <a:rPr lang="es-ES" dirty="0" err="1" smtClean="0"/>
              <a:t>Report</a:t>
            </a:r>
            <a:r>
              <a:rPr lang="es-ES" dirty="0" smtClean="0"/>
              <a:t> - 2006</a:t>
            </a:r>
          </a:p>
        </p:txBody>
      </p:sp>
      <p:sp>
        <p:nvSpPr>
          <p:cNvPr id="2052" name="Content Placeholder 2"/>
          <p:cNvSpPr>
            <a:spLocks noGrp="1"/>
          </p:cNvSpPr>
          <p:nvPr>
            <p:ph idx="1"/>
          </p:nvPr>
        </p:nvSpPr>
        <p:spPr>
          <a:xfrm>
            <a:off x="428625" y="1066655"/>
            <a:ext cx="8229600" cy="4389437"/>
          </a:xfrm>
        </p:spPr>
        <p:txBody>
          <a:bodyPr/>
          <a:lstStyle/>
          <a:p>
            <a:pPr eaLnBrk="1" hangingPunct="1"/>
            <a:r>
              <a:rPr lang="es-ES" dirty="0" smtClean="0"/>
              <a:t>Exhaustivo informe de tendencias en las amenazas y software “no deseado” en el año 2006</a:t>
            </a:r>
          </a:p>
          <a:p>
            <a:pPr eaLnBrk="1" hangingPunct="1"/>
            <a:r>
              <a:rPr lang="es-ES" dirty="0" smtClean="0"/>
              <a:t>Fuentes de datos: </a:t>
            </a:r>
          </a:p>
        </p:txBody>
      </p:sp>
      <p:pic>
        <p:nvPicPr>
          <p:cNvPr id="2053" name="Picture 12"/>
          <p:cNvPicPr>
            <a:picLocks noChangeAspect="1" noChangeArrowheads="1"/>
          </p:cNvPicPr>
          <p:nvPr/>
        </p:nvPicPr>
        <p:blipFill>
          <a:blip r:embed="rId3" cstate="email"/>
          <a:srcRect/>
          <a:stretch>
            <a:fillRect/>
          </a:stretch>
        </p:blipFill>
        <p:spPr bwMode="auto">
          <a:xfrm>
            <a:off x="923925" y="3276600"/>
            <a:ext cx="7296150" cy="3295650"/>
          </a:xfrm>
          <a:prstGeom prst="rect">
            <a:avLst/>
          </a:prstGeom>
          <a:noFill/>
          <a:ln w="9525">
            <a:noFill/>
            <a:miter lim="800000"/>
            <a:headEnd/>
            <a:tailEnd/>
          </a:ln>
        </p:spPr>
      </p:pic>
      <p:grpSp>
        <p:nvGrpSpPr>
          <p:cNvPr id="2" name="Group 10"/>
          <p:cNvGrpSpPr>
            <a:grpSpLocks/>
          </p:cNvGrpSpPr>
          <p:nvPr/>
        </p:nvGrpSpPr>
        <p:grpSpPr bwMode="auto">
          <a:xfrm>
            <a:off x="919163" y="4660900"/>
            <a:ext cx="6429375" cy="500063"/>
            <a:chOff x="928662" y="4214818"/>
            <a:chExt cx="6429420" cy="500066"/>
          </a:xfrm>
        </p:grpSpPr>
        <p:sp>
          <p:nvSpPr>
            <p:cNvPr id="7" name="Left Arrow Callout 6"/>
            <p:cNvSpPr/>
            <p:nvPr/>
          </p:nvSpPr>
          <p:spPr>
            <a:xfrm rot="10800000">
              <a:off x="928662" y="4214818"/>
              <a:ext cx="1643074" cy="500066"/>
            </a:xfrm>
            <a:prstGeom prst="leftArrowCallout">
              <a:avLst>
                <a:gd name="adj1" fmla="val 28696"/>
                <a:gd name="adj2" fmla="val 33876"/>
                <a:gd name="adj3" fmla="val 46304"/>
                <a:gd name="adj4" fmla="val 76978"/>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
          <p:nvSpPr>
            <p:cNvPr id="10" name="Rectangle 9"/>
            <p:cNvSpPr/>
            <p:nvPr/>
          </p:nvSpPr>
          <p:spPr>
            <a:xfrm>
              <a:off x="2571735" y="4214818"/>
              <a:ext cx="4786347" cy="50006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3200" dirty="0">
                  <a:solidFill>
                    <a:srgbClr val="FFFF00"/>
                  </a:solidFill>
                </a:rPr>
                <a:t>310 millones de PCs</a:t>
              </a:r>
              <a:endParaRPr lang="es-ES" sz="4000" dirty="0">
                <a:solidFill>
                  <a:srgbClr val="FFFF00"/>
                </a:solidFill>
              </a:endParaRPr>
            </a:p>
          </p:txBody>
        </p:sp>
      </p:grpSp>
      <p:grpSp>
        <p:nvGrpSpPr>
          <p:cNvPr id="3" name="Group 11"/>
          <p:cNvGrpSpPr>
            <a:grpSpLocks/>
          </p:cNvGrpSpPr>
          <p:nvPr/>
        </p:nvGrpSpPr>
        <p:grpSpPr bwMode="auto">
          <a:xfrm>
            <a:off x="927463" y="4214813"/>
            <a:ext cx="6779624" cy="446087"/>
            <a:chOff x="928662" y="4268500"/>
            <a:chExt cx="6690927" cy="446384"/>
          </a:xfrm>
        </p:grpSpPr>
        <p:sp>
          <p:nvSpPr>
            <p:cNvPr id="13" name="Left Arrow Callout 12"/>
            <p:cNvSpPr/>
            <p:nvPr/>
          </p:nvSpPr>
          <p:spPr>
            <a:xfrm rot="10800000">
              <a:off x="928662" y="4268500"/>
              <a:ext cx="1643074" cy="446384"/>
            </a:xfrm>
            <a:prstGeom prst="leftArrowCallout">
              <a:avLst>
                <a:gd name="adj1" fmla="val 28696"/>
                <a:gd name="adj2" fmla="val 33876"/>
                <a:gd name="adj3" fmla="val 46304"/>
                <a:gd name="adj4" fmla="val 76978"/>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Rectangle 13"/>
            <p:cNvSpPr/>
            <p:nvPr/>
          </p:nvSpPr>
          <p:spPr>
            <a:xfrm>
              <a:off x="2571737" y="4268500"/>
              <a:ext cx="5047852" cy="4463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3200" dirty="0">
                  <a:solidFill>
                    <a:srgbClr val="FFFF00"/>
                  </a:solidFill>
                </a:rPr>
                <a:t>5,5 Billones de ejecuciones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66713"/>
            <a:ext cx="8229600" cy="590931"/>
          </a:xfrm>
        </p:spPr>
        <p:txBody>
          <a:bodyPr/>
          <a:lstStyle/>
          <a:p>
            <a:r>
              <a:rPr lang="es-ES" dirty="0" smtClean="0"/>
              <a:t>Security </a:t>
            </a:r>
            <a:r>
              <a:rPr lang="es-ES" dirty="0" err="1" smtClean="0"/>
              <a:t>Intelligence</a:t>
            </a:r>
            <a:r>
              <a:rPr lang="es-ES" dirty="0" smtClean="0"/>
              <a:t> </a:t>
            </a:r>
            <a:r>
              <a:rPr lang="es-ES" dirty="0" err="1" smtClean="0"/>
              <a:t>Report</a:t>
            </a:r>
            <a:r>
              <a:rPr lang="es-ES" dirty="0" smtClean="0"/>
              <a:t> - 2006</a:t>
            </a:r>
          </a:p>
        </p:txBody>
      </p:sp>
      <p:sp>
        <p:nvSpPr>
          <p:cNvPr id="36867" name="Content Placeholder 2"/>
          <p:cNvSpPr>
            <a:spLocks noGrp="1"/>
          </p:cNvSpPr>
          <p:nvPr>
            <p:ph idx="1"/>
          </p:nvPr>
        </p:nvSpPr>
        <p:spPr>
          <a:xfrm>
            <a:off x="457200" y="1611313"/>
            <a:ext cx="8472488" cy="3389312"/>
          </a:xfrm>
        </p:spPr>
        <p:txBody>
          <a:bodyPr/>
          <a:lstStyle/>
          <a:p>
            <a:pPr eaLnBrk="1" hangingPunct="1"/>
            <a:r>
              <a:rPr lang="es-ES" dirty="0" smtClean="0"/>
              <a:t>Vulnerabilidades del Software</a:t>
            </a:r>
          </a:p>
          <a:p>
            <a:pPr lvl="1" eaLnBrk="1" hangingPunct="1"/>
            <a:r>
              <a:rPr lang="es-ES" dirty="0" smtClean="0"/>
              <a:t>Aumento del 41% en el 2006 respecto al año anterior</a:t>
            </a:r>
          </a:p>
          <a:p>
            <a:pPr lvl="1" eaLnBrk="1" hangingPunct="1"/>
            <a:r>
              <a:rPr lang="es-ES" dirty="0" smtClean="0"/>
              <a:t>Diciembre y Martes: Mes y día con mas “anuncios” </a:t>
            </a:r>
            <a:r>
              <a:rPr lang="es-ES" dirty="0" err="1" smtClean="0"/>
              <a:t>resp</a:t>
            </a:r>
            <a:r>
              <a:rPr lang="es-ES" dirty="0" smtClean="0"/>
              <a:t>.</a:t>
            </a:r>
          </a:p>
          <a:p>
            <a:pPr lvl="1" eaLnBrk="1" hangingPunct="1"/>
            <a:r>
              <a:rPr lang="es-ES" dirty="0" smtClean="0"/>
              <a:t>Aumento de las vulnerabilidades “</a:t>
            </a:r>
            <a:r>
              <a:rPr lang="es-ES" dirty="0" err="1" smtClean="0"/>
              <a:t>dificiles</a:t>
            </a:r>
            <a:r>
              <a:rPr lang="es-ES" dirty="0" smtClean="0"/>
              <a:t> de explotar” respecto al año anterior. Mayor madurez en el sector.</a:t>
            </a:r>
          </a:p>
          <a:p>
            <a:pPr lvl="1" eaLnBrk="1" hangingPunct="1"/>
            <a:r>
              <a:rPr lang="es-ES" dirty="0" smtClean="0"/>
              <a:t>Aplicaciones más vulnerables que Sistemas Operativos. Necesaria mayor atención sector seguridad en ellas.</a:t>
            </a:r>
          </a:p>
          <a:p>
            <a:pPr lvl="1" eaLnBrk="1" hangingPunct="1"/>
            <a:endParaRPr lang="es-ES" dirty="0" smtClean="0"/>
          </a:p>
          <a:p>
            <a:pPr lvl="1" eaLnBrk="1" hangingPunct="1">
              <a:buFont typeface="Wingdings 2" pitchFamily="18" charset="2"/>
              <a:buNone/>
            </a:pPr>
            <a:endParaRPr lang="es-E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66713"/>
            <a:ext cx="8229600" cy="590931"/>
          </a:xfrm>
        </p:spPr>
        <p:txBody>
          <a:bodyPr/>
          <a:lstStyle/>
          <a:p>
            <a:r>
              <a:rPr lang="es-ES" dirty="0" smtClean="0"/>
              <a:t>Security </a:t>
            </a:r>
            <a:r>
              <a:rPr lang="es-ES" dirty="0" err="1" smtClean="0"/>
              <a:t>Intelligence</a:t>
            </a:r>
            <a:r>
              <a:rPr lang="es-ES" dirty="0" smtClean="0"/>
              <a:t> </a:t>
            </a:r>
            <a:r>
              <a:rPr lang="es-ES" dirty="0" err="1" smtClean="0"/>
              <a:t>Report</a:t>
            </a:r>
            <a:r>
              <a:rPr lang="es-ES" dirty="0" smtClean="0"/>
              <a:t> - 2006</a:t>
            </a:r>
          </a:p>
        </p:txBody>
      </p:sp>
      <p:sp>
        <p:nvSpPr>
          <p:cNvPr id="37891" name="Content Placeholder 2"/>
          <p:cNvSpPr>
            <a:spLocks noGrp="1"/>
          </p:cNvSpPr>
          <p:nvPr>
            <p:ph idx="1"/>
          </p:nvPr>
        </p:nvSpPr>
        <p:spPr>
          <a:xfrm>
            <a:off x="457200" y="1611313"/>
            <a:ext cx="8472488" cy="3389312"/>
          </a:xfrm>
        </p:spPr>
        <p:txBody>
          <a:bodyPr/>
          <a:lstStyle/>
          <a:p>
            <a:pPr eaLnBrk="1" hangingPunct="1"/>
            <a:r>
              <a:rPr lang="es-ES" smtClean="0"/>
              <a:t>Software Malicioso</a:t>
            </a:r>
          </a:p>
          <a:p>
            <a:pPr lvl="1" eaLnBrk="1" hangingPunct="1"/>
            <a:r>
              <a:rPr lang="es-ES" smtClean="0"/>
              <a:t>Troyanos de puerta trasera y bots los mas activos</a:t>
            </a:r>
          </a:p>
          <a:p>
            <a:pPr lvl="1" eaLnBrk="1" hangingPunct="1"/>
            <a:r>
              <a:rPr lang="es-ES" smtClean="0"/>
              <a:t>Aumento de los Downloaders y Mass mailers</a:t>
            </a:r>
          </a:p>
          <a:p>
            <a:pPr lvl="1" eaLnBrk="1" hangingPunct="1"/>
            <a:r>
              <a:rPr lang="es-ES" smtClean="0"/>
              <a:t>3700 software malicioso dirigido a WMF, independientemente de la existencia del update (</a:t>
            </a:r>
            <a:r>
              <a:rPr lang="es-ES" sz="2000" smtClean="0"/>
              <a:t>MS06-001</a:t>
            </a:r>
            <a:r>
              <a:rPr lang="es-ES" smtClean="0"/>
              <a:t>)</a:t>
            </a:r>
          </a:p>
          <a:p>
            <a:pPr lvl="1" eaLnBrk="1" hangingPunct="1"/>
            <a:r>
              <a:rPr lang="es-ES" smtClean="0"/>
              <a:t>7,5 veces mas probable estar infectado sin Service Packs que con SP2	</a:t>
            </a:r>
          </a:p>
          <a:p>
            <a:pPr lvl="1" eaLnBrk="1" hangingPunct="1"/>
            <a:r>
              <a:rPr lang="es-ES" smtClean="0"/>
              <a:t>Microsoft Software Removal Tool (MSRT) aumenta su uso del 32% al 70% en H206</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66713"/>
            <a:ext cx="8229600" cy="590931"/>
          </a:xfrm>
        </p:spPr>
        <p:txBody>
          <a:bodyPr/>
          <a:lstStyle/>
          <a:p>
            <a:r>
              <a:rPr lang="es-ES" dirty="0" smtClean="0"/>
              <a:t>Security </a:t>
            </a:r>
            <a:r>
              <a:rPr lang="es-ES" dirty="0" err="1" smtClean="0"/>
              <a:t>Intelligence</a:t>
            </a:r>
            <a:r>
              <a:rPr lang="es-ES" dirty="0" smtClean="0"/>
              <a:t> </a:t>
            </a:r>
            <a:r>
              <a:rPr lang="es-ES" dirty="0" err="1" smtClean="0"/>
              <a:t>Report</a:t>
            </a:r>
            <a:r>
              <a:rPr lang="es-ES" dirty="0" smtClean="0"/>
              <a:t> - 2006</a:t>
            </a:r>
          </a:p>
        </p:txBody>
      </p:sp>
      <p:sp>
        <p:nvSpPr>
          <p:cNvPr id="38915" name="Content Placeholder 2"/>
          <p:cNvSpPr>
            <a:spLocks noGrp="1"/>
          </p:cNvSpPr>
          <p:nvPr>
            <p:ph idx="1"/>
          </p:nvPr>
        </p:nvSpPr>
        <p:spPr>
          <a:xfrm>
            <a:off x="457200" y="1611313"/>
            <a:ext cx="8472488" cy="3389312"/>
          </a:xfrm>
        </p:spPr>
        <p:txBody>
          <a:bodyPr/>
          <a:lstStyle/>
          <a:p>
            <a:pPr eaLnBrk="1" hangingPunct="1"/>
            <a:r>
              <a:rPr lang="es-ES" smtClean="0"/>
              <a:t>Software No deseado. Windows Defender</a:t>
            </a:r>
          </a:p>
          <a:p>
            <a:pPr lvl="1" eaLnBrk="1" hangingPunct="1"/>
            <a:r>
              <a:rPr lang="es-ES" smtClean="0"/>
              <a:t>El Adware supone la categoría mas perseverante aumentando un 59,6% respecto a H106. 16,7Millones de detecciones.</a:t>
            </a:r>
          </a:p>
          <a:p>
            <a:pPr lvl="1" eaLnBrk="1" hangingPunct="1"/>
            <a:r>
              <a:rPr lang="es-ES" smtClean="0"/>
              <a:t>Aumento del 277% y 135% en Software de control remoto y monitorización respectivamente</a:t>
            </a:r>
          </a:p>
          <a:p>
            <a:pPr lvl="1" eaLnBrk="1" hangingPunct="1"/>
            <a:r>
              <a:rPr lang="es-ES" smtClean="0"/>
              <a:t>Las Top 25 amenazas son responsables del 56% de las detecciones de Windows Defender</a:t>
            </a:r>
          </a:p>
          <a:p>
            <a:pPr lvl="1" eaLnBrk="1" hangingPunct="1"/>
            <a:r>
              <a:rPr lang="es-ES" smtClean="0"/>
              <a:t>En total, detectados mas de 38 Millones de Software No deseado entre Julio y Diciembre 2006.</a:t>
            </a:r>
          </a:p>
          <a:p>
            <a:pPr lvl="1" eaLnBrk="1" hangingPunct="1"/>
            <a:endParaRPr lang="es-ES" smtClean="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itle 1"/>
          <p:cNvSpPr>
            <a:spLocks noGrp="1"/>
          </p:cNvSpPr>
          <p:nvPr>
            <p:ph type="title"/>
          </p:nvPr>
        </p:nvSpPr>
        <p:spPr>
          <a:xfrm>
            <a:off x="457200" y="357188"/>
            <a:ext cx="8229600" cy="1143000"/>
          </a:xfrm>
        </p:spPr>
        <p:txBody>
          <a:bodyPr>
            <a:normAutofit/>
          </a:bodyPr>
          <a:lstStyle/>
          <a:p>
            <a:pPr eaLnBrk="1" fontAlgn="auto" hangingPunct="1">
              <a:spcAft>
                <a:spcPts val="0"/>
              </a:spcAft>
              <a:defRPr/>
            </a:pPr>
            <a:r>
              <a:rPr lang="es-ES" dirty="0" smtClean="0"/>
              <a:t>Security </a:t>
            </a:r>
            <a:r>
              <a:rPr lang="es-ES" dirty="0" err="1" smtClean="0"/>
              <a:t>Intelligence</a:t>
            </a:r>
            <a:r>
              <a:rPr lang="es-ES" dirty="0" smtClean="0"/>
              <a:t> </a:t>
            </a:r>
            <a:r>
              <a:rPr lang="es-ES" dirty="0" err="1" smtClean="0"/>
              <a:t>Report</a:t>
            </a:r>
            <a:r>
              <a:rPr lang="es-ES" dirty="0" smtClean="0"/>
              <a:t> - 2006</a:t>
            </a:r>
          </a:p>
        </p:txBody>
      </p:sp>
      <p:sp>
        <p:nvSpPr>
          <p:cNvPr id="3076" name="Content Placeholder 2"/>
          <p:cNvSpPr>
            <a:spLocks noGrp="1"/>
          </p:cNvSpPr>
          <p:nvPr>
            <p:ph idx="1"/>
          </p:nvPr>
        </p:nvSpPr>
        <p:spPr>
          <a:xfrm>
            <a:off x="271463" y="1500188"/>
            <a:ext cx="8229600" cy="4389437"/>
          </a:xfrm>
        </p:spPr>
        <p:txBody>
          <a:bodyPr/>
          <a:lstStyle/>
          <a:p>
            <a:pPr eaLnBrk="1" hangingPunct="1"/>
            <a:r>
              <a:rPr lang="es-ES" smtClean="0"/>
              <a:t>Fuentes de datos adicionales: </a:t>
            </a:r>
          </a:p>
          <a:p>
            <a:pPr lvl="1" eaLnBrk="1" hangingPunct="1"/>
            <a:r>
              <a:rPr lang="en-US" smtClean="0"/>
              <a:t>Common Vulnerabilities and Exposures Web site (</a:t>
            </a:r>
            <a:r>
              <a:rPr lang="en-US" smtClean="0">
                <a:hlinkClick r:id="rId3"/>
              </a:rPr>
              <a:t>http://cve.mitre.org</a:t>
            </a:r>
            <a:r>
              <a:rPr lang="en-US" smtClean="0"/>
              <a:t>)</a:t>
            </a:r>
          </a:p>
          <a:p>
            <a:pPr lvl="1" eaLnBrk="1" hangingPunct="1"/>
            <a:r>
              <a:rPr lang="en-US" smtClean="0"/>
              <a:t>National Vulnerability Database (NVD) Web site (</a:t>
            </a:r>
            <a:r>
              <a:rPr lang="en-US" smtClean="0">
                <a:hlinkClick r:id="rId4"/>
              </a:rPr>
              <a:t>http://nvd.nist.gov/</a:t>
            </a:r>
            <a:r>
              <a:rPr lang="en-US" smtClean="0"/>
              <a:t>)</a:t>
            </a:r>
          </a:p>
          <a:p>
            <a:pPr lvl="1" eaLnBrk="1" hangingPunct="1"/>
            <a:r>
              <a:rPr lang="en-US" smtClean="0"/>
              <a:t>Security Web sites. </a:t>
            </a:r>
          </a:p>
          <a:p>
            <a:pPr lvl="2" eaLnBrk="1" hangingPunct="1"/>
            <a:r>
              <a:rPr lang="en-US" sz="1400" smtClean="0"/>
              <a:t>http://www.securityfocus.com</a:t>
            </a:r>
          </a:p>
          <a:p>
            <a:pPr lvl="2" eaLnBrk="1" hangingPunct="1"/>
            <a:r>
              <a:rPr lang="en-US" sz="1400" smtClean="0"/>
              <a:t>http://www.securityfocus.com/archive/1 (Bugtraq mailing list)</a:t>
            </a:r>
          </a:p>
          <a:p>
            <a:pPr lvl="2" eaLnBrk="1" hangingPunct="1"/>
            <a:r>
              <a:rPr lang="en-US" sz="1400" smtClean="0"/>
              <a:t>http://www.secunia.com</a:t>
            </a:r>
          </a:p>
          <a:p>
            <a:pPr lvl="2" eaLnBrk="1" hangingPunct="1"/>
            <a:r>
              <a:rPr lang="en-US" sz="1400" smtClean="0"/>
              <a:t>http://www.securitytracker.com</a:t>
            </a:r>
            <a:endParaRPr lang="en-US" sz="1100" smtClean="0"/>
          </a:p>
          <a:p>
            <a:pPr lvl="1" eaLnBrk="1" hangingPunct="1"/>
            <a:r>
              <a:rPr lang="en-US" smtClean="0"/>
              <a:t>Vendor Web sites and support sites.</a:t>
            </a:r>
          </a:p>
          <a:p>
            <a:pPr lvl="2" eaLnBrk="1" hangingPunct="1"/>
            <a:r>
              <a:rPr lang="en-US" sz="1400" smtClean="0"/>
              <a:t>https://rhn.redhat.com/errata</a:t>
            </a:r>
          </a:p>
          <a:p>
            <a:pPr lvl="2" eaLnBrk="1" hangingPunct="1"/>
            <a:r>
              <a:rPr lang="en-US" sz="1400" smtClean="0"/>
              <a:t>http://support.novell.com/linux/psdb</a:t>
            </a:r>
          </a:p>
          <a:p>
            <a:pPr lvl="2" eaLnBrk="1" hangingPunct="1"/>
            <a:r>
              <a:rPr lang="en-US" sz="1400" smtClean="0"/>
              <a:t>http://sunsolve.sun.com</a:t>
            </a:r>
          </a:p>
          <a:p>
            <a:pPr lvl="2" eaLnBrk="1" hangingPunct="1"/>
            <a:r>
              <a:rPr lang="en-US" sz="1400" smtClean="0"/>
              <a:t>http://www.microsoft.com/technet/security/current.aspx</a:t>
            </a:r>
          </a:p>
          <a:p>
            <a:pPr lvl="2" eaLnBrk="1" hangingPunct="1"/>
            <a:r>
              <a:rPr lang="en-US" sz="1400" smtClean="0"/>
              <a:t>http://www.ubuntu.com/usn</a:t>
            </a:r>
            <a:endParaRPr lang="en-US" sz="1100" smtClean="0"/>
          </a:p>
          <a:p>
            <a:pPr lvl="1" eaLnBrk="1" hangingPunct="1"/>
            <a:endParaRPr lang="en-US" smtClean="0"/>
          </a:p>
          <a:p>
            <a:pPr lvl="1" eaLnBrk="1" hangingPunct="1"/>
            <a:endParaRPr lang="es-ES"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018" name="Picture 2" descr="cooltools-shape"/>
          <p:cNvPicPr>
            <a:picLocks noChangeAspect="1" noChangeArrowheads="1"/>
          </p:cNvPicPr>
          <p:nvPr/>
        </p:nvPicPr>
        <p:blipFill>
          <a:blip r:embed="rId4"/>
          <a:srcRect/>
          <a:stretch>
            <a:fillRect/>
          </a:stretch>
        </p:blipFill>
        <p:spPr bwMode="auto">
          <a:xfrm>
            <a:off x="195263" y="3867150"/>
            <a:ext cx="8993187" cy="1949450"/>
          </a:xfrm>
          <a:prstGeom prst="rect">
            <a:avLst/>
          </a:prstGeom>
          <a:noFill/>
          <a:ln w="12700">
            <a:noFill/>
            <a:miter lim="800000"/>
            <a:headEnd/>
            <a:tailEnd/>
          </a:ln>
        </p:spPr>
      </p:pic>
      <p:sp>
        <p:nvSpPr>
          <p:cNvPr id="598021" name="Text Box 5"/>
          <p:cNvSpPr txBox="1">
            <a:spLocks noChangeArrowheads="1"/>
          </p:cNvSpPr>
          <p:nvPr/>
        </p:nvSpPr>
        <p:spPr bwMode="auto">
          <a:xfrm>
            <a:off x="371475" y="4314825"/>
            <a:ext cx="1671638" cy="1069975"/>
          </a:xfrm>
          <a:prstGeom prst="rect">
            <a:avLst/>
          </a:prstGeom>
          <a:noFill/>
          <a:ln w="12700">
            <a:noFill/>
            <a:miter lim="800000"/>
            <a:headEnd/>
            <a:tailEnd/>
          </a:ln>
          <a:effectLst/>
        </p:spPr>
        <p:txBody>
          <a:bodyPr>
            <a:spAutoFit/>
          </a:bodyPr>
          <a:lstStyle/>
          <a:p>
            <a:pPr algn="ctr" fontAlgn="auto">
              <a:spcBef>
                <a:spcPct val="50000"/>
              </a:spcBef>
              <a:spcAft>
                <a:spcPts val="0"/>
              </a:spcAft>
              <a:defRPr/>
            </a:pPr>
            <a:r>
              <a:rPr lang="en-US" sz="1600" b="1">
                <a:effectLst>
                  <a:outerShdw blurRad="38100" dist="38100" dir="2700000" algn="tl">
                    <a:srgbClr val="000000"/>
                  </a:outerShdw>
                </a:effectLst>
                <a:latin typeface="+mn-lt"/>
                <a:cs typeface="+mn-cs"/>
              </a:rPr>
              <a:t>Cuerpos y Fuerzas de Seguridad del Estado</a:t>
            </a:r>
          </a:p>
        </p:txBody>
      </p:sp>
      <p:pic>
        <p:nvPicPr>
          <p:cNvPr id="598023" name="Picture 7" descr="cooltools-shape"/>
          <p:cNvPicPr>
            <a:picLocks noChangeAspect="1" noChangeArrowheads="1"/>
          </p:cNvPicPr>
          <p:nvPr/>
        </p:nvPicPr>
        <p:blipFill>
          <a:blip r:embed="rId5"/>
          <a:srcRect/>
          <a:stretch>
            <a:fillRect/>
          </a:stretch>
        </p:blipFill>
        <p:spPr bwMode="auto">
          <a:xfrm>
            <a:off x="150813" y="254000"/>
            <a:ext cx="8993187" cy="1519238"/>
          </a:xfrm>
          <a:prstGeom prst="rect">
            <a:avLst/>
          </a:prstGeom>
          <a:noFill/>
          <a:ln w="12700">
            <a:noFill/>
            <a:miter lim="800000"/>
            <a:headEnd/>
            <a:tailEnd/>
          </a:ln>
        </p:spPr>
      </p:pic>
      <p:sp>
        <p:nvSpPr>
          <p:cNvPr id="598024" name="Text Box 8"/>
          <p:cNvSpPr txBox="1">
            <a:spLocks noChangeArrowheads="1"/>
          </p:cNvSpPr>
          <p:nvPr/>
        </p:nvSpPr>
        <p:spPr bwMode="auto">
          <a:xfrm>
            <a:off x="387350" y="595313"/>
            <a:ext cx="1620838" cy="825500"/>
          </a:xfrm>
          <a:prstGeom prst="rect">
            <a:avLst/>
          </a:prstGeom>
          <a:noFill/>
          <a:ln w="12700">
            <a:noFill/>
            <a:miter lim="800000"/>
            <a:headEnd/>
            <a:tailEnd/>
          </a:ln>
          <a:effectLst/>
        </p:spPr>
        <p:txBody>
          <a:bodyPr>
            <a:spAutoFit/>
          </a:bodyPr>
          <a:lstStyle/>
          <a:p>
            <a:pPr algn="ctr" fontAlgn="auto">
              <a:spcBef>
                <a:spcPct val="50000"/>
              </a:spcBef>
              <a:spcAft>
                <a:spcPts val="0"/>
              </a:spcAft>
              <a:defRPr/>
            </a:pPr>
            <a:r>
              <a:rPr lang="en-US" sz="1600" b="1">
                <a:effectLst>
                  <a:outerShdw blurRad="38100" dist="38100" dir="2700000" algn="tl">
                    <a:srgbClr val="000000"/>
                  </a:outerShdw>
                </a:effectLst>
                <a:latin typeface="+mn-lt"/>
                <a:cs typeface="+mn-cs"/>
              </a:rPr>
              <a:t>Agencia de Protección de Datos</a:t>
            </a:r>
          </a:p>
        </p:txBody>
      </p:sp>
      <p:pic>
        <p:nvPicPr>
          <p:cNvPr id="598025" name="Picture 9" descr="cooltools-shape"/>
          <p:cNvPicPr>
            <a:picLocks noChangeAspect="1" noChangeArrowheads="1"/>
          </p:cNvPicPr>
          <p:nvPr/>
        </p:nvPicPr>
        <p:blipFill>
          <a:blip r:embed="rId5"/>
          <a:srcRect/>
          <a:stretch>
            <a:fillRect/>
          </a:stretch>
        </p:blipFill>
        <p:spPr bwMode="auto">
          <a:xfrm>
            <a:off x="177800" y="2498725"/>
            <a:ext cx="8993188" cy="1657350"/>
          </a:xfrm>
          <a:prstGeom prst="rect">
            <a:avLst/>
          </a:prstGeom>
          <a:noFill/>
          <a:ln w="12700">
            <a:noFill/>
            <a:miter lim="800000"/>
            <a:headEnd/>
            <a:tailEnd/>
          </a:ln>
        </p:spPr>
      </p:pic>
      <p:sp>
        <p:nvSpPr>
          <p:cNvPr id="598026" name="Text Box 10"/>
          <p:cNvSpPr txBox="1">
            <a:spLocks noChangeArrowheads="1"/>
          </p:cNvSpPr>
          <p:nvPr/>
        </p:nvSpPr>
        <p:spPr bwMode="auto">
          <a:xfrm>
            <a:off x="354013" y="2751138"/>
            <a:ext cx="1514475" cy="825500"/>
          </a:xfrm>
          <a:prstGeom prst="rect">
            <a:avLst/>
          </a:prstGeom>
          <a:noFill/>
          <a:ln w="12700">
            <a:noFill/>
            <a:miter lim="800000"/>
            <a:headEnd/>
            <a:tailEnd/>
          </a:ln>
          <a:effectLst/>
        </p:spPr>
        <p:txBody>
          <a:bodyPr>
            <a:spAutoFit/>
          </a:bodyPr>
          <a:lstStyle/>
          <a:p>
            <a:pPr algn="ctr" fontAlgn="auto">
              <a:spcBef>
                <a:spcPct val="50000"/>
              </a:spcBef>
              <a:spcAft>
                <a:spcPts val="0"/>
              </a:spcAft>
              <a:defRPr/>
            </a:pPr>
            <a:r>
              <a:rPr lang="en-US" sz="1600" b="1">
                <a:effectLst>
                  <a:outerShdw blurRad="38100" dist="38100" dir="2700000" algn="tl">
                    <a:srgbClr val="000000"/>
                  </a:outerShdw>
                </a:effectLst>
                <a:latin typeface="+mn-lt"/>
                <a:cs typeface="+mn-cs"/>
              </a:rPr>
              <a:t>Centro Nacional de Inteligencia</a:t>
            </a:r>
          </a:p>
        </p:txBody>
      </p:sp>
      <p:sp>
        <p:nvSpPr>
          <p:cNvPr id="598028" name="Text Box 12"/>
          <p:cNvSpPr txBox="1">
            <a:spLocks noChangeArrowheads="1"/>
          </p:cNvSpPr>
          <p:nvPr/>
        </p:nvSpPr>
        <p:spPr bwMode="auto">
          <a:xfrm>
            <a:off x="2684463" y="411163"/>
            <a:ext cx="6407150" cy="1062037"/>
          </a:xfrm>
          <a:prstGeom prst="rect">
            <a:avLst/>
          </a:prstGeom>
          <a:noFill/>
          <a:ln w="9525" algn="ctr">
            <a:noFill/>
            <a:miter lim="800000"/>
            <a:headEnd/>
            <a:tailEnd/>
          </a:ln>
          <a:effectLst/>
        </p:spPr>
        <p:txBody>
          <a:bodyPr>
            <a:spAutoFit/>
          </a:bodyPr>
          <a:lstStyle/>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dirty="0" err="1">
                <a:effectLst>
                  <a:outerShdw blurRad="38100" dist="38100" dir="2700000" algn="tl">
                    <a:srgbClr val="000000"/>
                  </a:outerShdw>
                </a:effectLst>
                <a:latin typeface="+mn-lt"/>
                <a:cs typeface="+mn-cs"/>
              </a:rPr>
              <a:t>Elaboración</a:t>
            </a:r>
            <a:r>
              <a:rPr lang="en-US" sz="1400" dirty="0">
                <a:effectLst>
                  <a:outerShdw blurRad="38100" dist="38100" dir="2700000" algn="tl">
                    <a:srgbClr val="000000"/>
                  </a:outerShdw>
                </a:effectLst>
                <a:latin typeface="+mn-lt"/>
                <a:cs typeface="+mn-cs"/>
              </a:rPr>
              <a:t> manual </a:t>
            </a:r>
            <a:r>
              <a:rPr lang="en-US" sz="1400" dirty="0" err="1">
                <a:effectLst>
                  <a:outerShdw blurRad="38100" dist="38100" dir="2700000" algn="tl">
                    <a:srgbClr val="000000"/>
                  </a:outerShdw>
                </a:effectLst>
                <a:latin typeface="+mn-lt"/>
                <a:cs typeface="+mn-cs"/>
              </a:rPr>
              <a:t>técnico</a:t>
            </a:r>
            <a:r>
              <a:rPr lang="en-US" sz="1400" dirty="0">
                <a:effectLst>
                  <a:outerShdw blurRad="38100" dist="38100" dir="2700000" algn="tl">
                    <a:srgbClr val="000000"/>
                  </a:outerShdw>
                </a:effectLst>
                <a:latin typeface="+mn-lt"/>
                <a:cs typeface="+mn-cs"/>
              </a:rPr>
              <a:t> de </a:t>
            </a:r>
            <a:r>
              <a:rPr lang="en-US" sz="1400" dirty="0" err="1">
                <a:effectLst>
                  <a:outerShdw blurRad="38100" dist="38100" dir="2700000" algn="tl">
                    <a:srgbClr val="000000"/>
                  </a:outerShdw>
                </a:effectLst>
                <a:latin typeface="+mn-lt"/>
                <a:cs typeface="+mn-cs"/>
              </a:rPr>
              <a:t>adaptación</a:t>
            </a:r>
            <a:r>
              <a:rPr lang="en-US" sz="1400" dirty="0">
                <a:effectLst>
                  <a:outerShdw blurRad="38100" dist="38100" dir="2700000" algn="tl">
                    <a:srgbClr val="000000"/>
                  </a:outerShdw>
                </a:effectLst>
                <a:latin typeface="+mn-lt"/>
                <a:cs typeface="+mn-cs"/>
              </a:rPr>
              <a:t> al </a:t>
            </a:r>
            <a:r>
              <a:rPr lang="en-US" sz="1400" dirty="0" err="1">
                <a:effectLst>
                  <a:outerShdw blurRad="38100" dist="38100" dir="2700000" algn="tl">
                    <a:srgbClr val="000000"/>
                  </a:outerShdw>
                </a:effectLst>
                <a:latin typeface="+mn-lt"/>
                <a:cs typeface="+mn-cs"/>
              </a:rPr>
              <a:t>reglamento</a:t>
            </a:r>
            <a:r>
              <a:rPr lang="en-US" sz="1400" dirty="0">
                <a:effectLst>
                  <a:outerShdw blurRad="38100" dist="38100" dir="2700000" algn="tl">
                    <a:srgbClr val="000000"/>
                  </a:outerShdw>
                </a:effectLst>
                <a:latin typeface="+mn-lt"/>
                <a:cs typeface="+mn-cs"/>
              </a:rPr>
              <a:t> con </a:t>
            </a:r>
            <a:r>
              <a:rPr lang="en-US" sz="1400" dirty="0" err="1">
                <a:effectLst>
                  <a:outerShdw blurRad="38100" dist="38100" dir="2700000" algn="tl">
                    <a:srgbClr val="000000"/>
                  </a:outerShdw>
                </a:effectLst>
                <a:latin typeface="+mn-lt"/>
                <a:cs typeface="+mn-cs"/>
              </a:rPr>
              <a:t>tecnología</a:t>
            </a:r>
            <a:r>
              <a:rPr lang="en-US" sz="1400" dirty="0">
                <a:effectLst>
                  <a:outerShdw blurRad="38100" dist="38100" dir="2700000" algn="tl">
                    <a:srgbClr val="000000"/>
                  </a:outerShdw>
                </a:effectLst>
                <a:latin typeface="+mn-lt"/>
                <a:cs typeface="+mn-cs"/>
              </a:rPr>
              <a:t> Microsoft.</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dirty="0" err="1">
                <a:effectLst>
                  <a:outerShdw blurRad="38100" dist="38100" dir="2700000" algn="tl">
                    <a:srgbClr val="000000"/>
                  </a:outerShdw>
                </a:effectLst>
                <a:latin typeface="+mn-lt"/>
                <a:cs typeface="+mn-cs"/>
              </a:rPr>
              <a:t>Participación</a:t>
            </a:r>
            <a:r>
              <a:rPr lang="en-US" sz="1400" dirty="0">
                <a:effectLst>
                  <a:outerShdw blurRad="38100" dist="38100" dir="2700000" algn="tl">
                    <a:srgbClr val="000000"/>
                  </a:outerShdw>
                </a:effectLst>
                <a:latin typeface="+mn-lt"/>
                <a:cs typeface="+mn-cs"/>
              </a:rPr>
              <a:t> en </a:t>
            </a:r>
            <a:r>
              <a:rPr lang="en-US" sz="1400" dirty="0" err="1">
                <a:effectLst>
                  <a:outerShdw blurRad="38100" dist="38100" dir="2700000" algn="tl">
                    <a:srgbClr val="000000"/>
                  </a:outerShdw>
                </a:effectLst>
                <a:latin typeface="+mn-lt"/>
                <a:cs typeface="+mn-cs"/>
              </a:rPr>
              <a:t>eventos</a:t>
            </a:r>
            <a:endParaRPr lang="en-US" sz="1400" dirty="0">
              <a:effectLst>
                <a:outerShdw blurRad="38100" dist="38100" dir="2700000" algn="tl">
                  <a:srgbClr val="000000"/>
                </a:outerShdw>
              </a:effectLst>
              <a:latin typeface="+mn-lt"/>
              <a:cs typeface="+mn-cs"/>
            </a:endParaRP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dirty="0" err="1">
                <a:effectLst>
                  <a:outerShdw blurRad="38100" dist="38100" dir="2700000" algn="tl">
                    <a:srgbClr val="000000"/>
                  </a:outerShdw>
                </a:effectLst>
                <a:latin typeface="+mn-lt"/>
                <a:cs typeface="+mn-cs"/>
              </a:rPr>
              <a:t>Evangelización</a:t>
            </a:r>
            <a:r>
              <a:rPr lang="en-US" sz="1400" dirty="0">
                <a:effectLst>
                  <a:outerShdw blurRad="38100" dist="38100" dir="2700000" algn="tl">
                    <a:srgbClr val="000000"/>
                  </a:outerShdw>
                </a:effectLst>
                <a:latin typeface="+mn-lt"/>
                <a:cs typeface="+mn-cs"/>
              </a:rPr>
              <a:t> de la </a:t>
            </a:r>
            <a:r>
              <a:rPr lang="en-US" sz="1400" dirty="0" err="1">
                <a:effectLst>
                  <a:outerShdw blurRad="38100" dist="38100" dir="2700000" algn="tl">
                    <a:srgbClr val="000000"/>
                  </a:outerShdw>
                </a:effectLst>
                <a:latin typeface="+mn-lt"/>
                <a:cs typeface="+mn-cs"/>
              </a:rPr>
              <a:t>Agencia</a:t>
            </a:r>
            <a:r>
              <a:rPr lang="en-US" sz="1400" dirty="0">
                <a:effectLst>
                  <a:outerShdw blurRad="38100" dist="38100" dir="2700000" algn="tl">
                    <a:srgbClr val="000000"/>
                  </a:outerShdw>
                </a:effectLst>
                <a:latin typeface="+mn-lt"/>
                <a:cs typeface="+mn-cs"/>
              </a:rPr>
              <a:t> a Microsoft EMEA </a:t>
            </a:r>
            <a:r>
              <a:rPr lang="en-US" sz="1400" dirty="0" err="1">
                <a:effectLst>
                  <a:outerShdw blurRad="38100" dist="38100" dir="2700000" algn="tl">
                    <a:srgbClr val="000000"/>
                  </a:outerShdw>
                </a:effectLst>
                <a:latin typeface="+mn-lt"/>
                <a:cs typeface="+mn-cs"/>
              </a:rPr>
              <a:t>sobre</a:t>
            </a:r>
            <a:r>
              <a:rPr lang="en-US" sz="1400" dirty="0">
                <a:effectLst>
                  <a:outerShdw blurRad="38100" dist="38100" dir="2700000" algn="tl">
                    <a:srgbClr val="000000"/>
                  </a:outerShdw>
                </a:effectLst>
                <a:latin typeface="+mn-lt"/>
                <a:cs typeface="+mn-cs"/>
              </a:rPr>
              <a:t> </a:t>
            </a:r>
            <a:r>
              <a:rPr lang="en-US" sz="1400" dirty="0" err="1">
                <a:effectLst>
                  <a:outerShdw blurRad="38100" dist="38100" dir="2700000" algn="tl">
                    <a:srgbClr val="000000"/>
                  </a:outerShdw>
                </a:effectLst>
                <a:latin typeface="+mn-lt"/>
                <a:cs typeface="+mn-cs"/>
              </a:rPr>
              <a:t>reglamento</a:t>
            </a:r>
            <a:r>
              <a:rPr lang="en-US" sz="1400" dirty="0">
                <a:effectLst>
                  <a:outerShdw blurRad="38100" dist="38100" dir="2700000" algn="tl">
                    <a:srgbClr val="000000"/>
                  </a:outerShdw>
                </a:effectLst>
                <a:latin typeface="+mn-lt"/>
                <a:cs typeface="+mn-cs"/>
              </a:rPr>
              <a:t> LOPD</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dirty="0">
                <a:effectLst>
                  <a:outerShdw blurRad="38100" dist="38100" dir="2700000" algn="tl">
                    <a:srgbClr val="000000"/>
                  </a:outerShdw>
                </a:effectLst>
                <a:latin typeface="+mn-lt"/>
                <a:cs typeface="+mn-cs"/>
              </a:rPr>
              <a:t>Nueva </a:t>
            </a:r>
            <a:r>
              <a:rPr lang="en-US" sz="1400" dirty="0" err="1">
                <a:effectLst>
                  <a:outerShdw blurRad="38100" dist="38100" dir="2700000" algn="tl">
                    <a:srgbClr val="000000"/>
                  </a:outerShdw>
                </a:effectLst>
                <a:latin typeface="+mn-lt"/>
                <a:cs typeface="+mn-cs"/>
              </a:rPr>
              <a:t>versión</a:t>
            </a:r>
            <a:r>
              <a:rPr lang="en-US" sz="1400" dirty="0">
                <a:effectLst>
                  <a:outerShdw blurRad="38100" dist="38100" dir="2700000" algn="tl">
                    <a:srgbClr val="000000"/>
                  </a:outerShdw>
                </a:effectLst>
                <a:latin typeface="+mn-lt"/>
                <a:cs typeface="+mn-cs"/>
              </a:rPr>
              <a:t> con </a:t>
            </a:r>
            <a:r>
              <a:rPr lang="en-US" sz="1400" dirty="0" err="1">
                <a:effectLst>
                  <a:outerShdw blurRad="38100" dist="38100" dir="2700000" algn="tl">
                    <a:srgbClr val="000000"/>
                  </a:outerShdw>
                </a:effectLst>
                <a:latin typeface="+mn-lt"/>
                <a:cs typeface="+mn-cs"/>
              </a:rPr>
              <a:t>Informática</a:t>
            </a:r>
            <a:r>
              <a:rPr lang="en-US" sz="1400" dirty="0">
                <a:effectLst>
                  <a:outerShdw blurRad="38100" dist="38100" dir="2700000" algn="tl">
                    <a:srgbClr val="000000"/>
                  </a:outerShdw>
                </a:effectLst>
                <a:latin typeface="+mn-lt"/>
                <a:cs typeface="+mn-cs"/>
              </a:rPr>
              <a:t> 64 (Mayo 2007)</a:t>
            </a:r>
          </a:p>
        </p:txBody>
      </p:sp>
      <p:pic>
        <p:nvPicPr>
          <p:cNvPr id="598029" name="Picture 13" descr="cooltools-shape"/>
          <p:cNvPicPr>
            <a:picLocks noChangeAspect="1" noChangeArrowheads="1"/>
          </p:cNvPicPr>
          <p:nvPr/>
        </p:nvPicPr>
        <p:blipFill>
          <a:blip r:embed="rId7"/>
          <a:srcRect/>
          <a:stretch>
            <a:fillRect/>
          </a:stretch>
        </p:blipFill>
        <p:spPr bwMode="auto">
          <a:xfrm>
            <a:off x="161925" y="1544638"/>
            <a:ext cx="8993188" cy="1243012"/>
          </a:xfrm>
          <a:prstGeom prst="rect">
            <a:avLst/>
          </a:prstGeom>
          <a:noFill/>
          <a:ln w="12700">
            <a:noFill/>
            <a:miter lim="800000"/>
            <a:headEnd/>
            <a:tailEnd/>
          </a:ln>
        </p:spPr>
      </p:pic>
      <p:sp>
        <p:nvSpPr>
          <p:cNvPr id="598030" name="Text Box 14"/>
          <p:cNvSpPr txBox="1">
            <a:spLocks noChangeArrowheads="1"/>
          </p:cNvSpPr>
          <p:nvPr/>
        </p:nvSpPr>
        <p:spPr bwMode="auto">
          <a:xfrm>
            <a:off x="2928938" y="1719263"/>
            <a:ext cx="6002337" cy="923925"/>
          </a:xfrm>
          <a:prstGeom prst="rect">
            <a:avLst/>
          </a:prstGeom>
          <a:noFill/>
          <a:ln w="9525" algn="ctr">
            <a:noFill/>
            <a:miter lim="800000"/>
            <a:headEnd/>
            <a:tailEnd/>
          </a:ln>
          <a:effectLst/>
        </p:spPr>
        <p:txBody>
          <a:bodyPr>
            <a:spAutoFit/>
          </a:bodyPr>
          <a:lstStyle/>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dirty="0" err="1">
                <a:effectLst>
                  <a:outerShdw blurRad="38100" dist="38100" dir="2700000" algn="tl">
                    <a:srgbClr val="000000"/>
                  </a:outerShdw>
                </a:effectLst>
                <a:latin typeface="+mn-lt"/>
                <a:cs typeface="+mn-cs"/>
              </a:rPr>
              <a:t>Certificados</a:t>
            </a:r>
            <a:r>
              <a:rPr lang="en-US" sz="1200" dirty="0">
                <a:effectLst>
                  <a:outerShdw blurRad="38100" dist="38100" dir="2700000" algn="tl">
                    <a:srgbClr val="000000"/>
                  </a:outerShdw>
                </a:effectLst>
                <a:latin typeface="+mn-lt"/>
                <a:cs typeface="+mn-cs"/>
              </a:rPr>
              <a:t> </a:t>
            </a:r>
            <a:r>
              <a:rPr lang="en-US" sz="1200" dirty="0" err="1">
                <a:effectLst>
                  <a:outerShdw blurRad="38100" dist="38100" dir="2700000" algn="tl">
                    <a:srgbClr val="000000"/>
                  </a:outerShdw>
                </a:effectLst>
                <a:latin typeface="+mn-lt"/>
                <a:cs typeface="+mn-cs"/>
              </a:rPr>
              <a:t>Cualificados</a:t>
            </a:r>
            <a:r>
              <a:rPr lang="en-US" sz="1200" dirty="0">
                <a:effectLst>
                  <a:outerShdw blurRad="38100" dist="38100" dir="2700000" algn="tl">
                    <a:srgbClr val="000000"/>
                  </a:outerShdw>
                </a:effectLst>
                <a:latin typeface="+mn-lt"/>
                <a:cs typeface="+mn-cs"/>
              </a:rPr>
              <a:t> en Internet Explorer. ETSI 101456 (</a:t>
            </a:r>
            <a:r>
              <a:rPr lang="en-US" sz="1200" dirty="0" err="1">
                <a:effectLst>
                  <a:outerShdw blurRad="38100" dist="38100" dir="2700000" algn="tl">
                    <a:srgbClr val="000000"/>
                  </a:outerShdw>
                </a:effectLst>
                <a:latin typeface="+mn-lt"/>
                <a:cs typeface="+mn-cs"/>
              </a:rPr>
              <a:t>además</a:t>
            </a:r>
            <a:r>
              <a:rPr lang="en-US" sz="1200" dirty="0">
                <a:effectLst>
                  <a:outerShdw blurRad="38100" dist="38100" dir="2700000" algn="tl">
                    <a:srgbClr val="000000"/>
                  </a:outerShdw>
                </a:effectLst>
                <a:latin typeface="+mn-lt"/>
                <a:cs typeface="+mn-cs"/>
              </a:rPr>
              <a:t> de </a:t>
            </a:r>
            <a:r>
              <a:rPr lang="en-US" sz="1200" dirty="0" err="1">
                <a:effectLst>
                  <a:outerShdw blurRad="38100" dist="38100" dir="2700000" algn="tl">
                    <a:srgbClr val="000000"/>
                  </a:outerShdw>
                </a:effectLst>
                <a:latin typeface="+mn-lt"/>
                <a:cs typeface="+mn-cs"/>
              </a:rPr>
              <a:t>Webtrust</a:t>
            </a:r>
            <a:r>
              <a:rPr lang="en-US" sz="1200" dirty="0">
                <a:effectLst>
                  <a:outerShdw blurRad="38100" dist="38100" dir="2700000" algn="tl">
                    <a:srgbClr val="000000"/>
                  </a:outerShdw>
                </a:effectLst>
                <a:latin typeface="+mn-lt"/>
                <a:cs typeface="+mn-cs"/>
              </a:rPr>
              <a:t>)</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dirty="0" err="1">
                <a:effectLst>
                  <a:outerShdw blurRad="38100" dist="38100" dir="2700000" algn="tl">
                    <a:srgbClr val="000000"/>
                  </a:outerShdw>
                </a:effectLst>
                <a:latin typeface="+mn-lt"/>
                <a:cs typeface="+mn-cs"/>
              </a:rPr>
              <a:t>Incorporación</a:t>
            </a:r>
            <a:r>
              <a:rPr lang="en-US" sz="1200" dirty="0">
                <a:effectLst>
                  <a:outerShdw blurRad="38100" dist="38100" dir="2700000" algn="tl">
                    <a:srgbClr val="000000"/>
                  </a:outerShdw>
                </a:effectLst>
                <a:latin typeface="+mn-lt"/>
                <a:cs typeface="+mn-cs"/>
              </a:rPr>
              <a:t> de root de </a:t>
            </a:r>
            <a:r>
              <a:rPr lang="en-US" sz="1200" dirty="0" err="1">
                <a:effectLst>
                  <a:outerShdw blurRad="38100" dist="38100" dir="2700000" algn="tl">
                    <a:srgbClr val="000000"/>
                  </a:outerShdw>
                </a:effectLst>
                <a:latin typeface="+mn-lt"/>
                <a:cs typeface="+mn-cs"/>
              </a:rPr>
              <a:t>Policia</a:t>
            </a:r>
            <a:r>
              <a:rPr lang="en-US" sz="1200" dirty="0">
                <a:effectLst>
                  <a:outerShdw blurRad="38100" dist="38100" dir="2700000" algn="tl">
                    <a:srgbClr val="000000"/>
                  </a:outerShdw>
                </a:effectLst>
                <a:latin typeface="+mn-lt"/>
                <a:cs typeface="+mn-cs"/>
              </a:rPr>
              <a:t> en IE via Windows Update</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dirty="0" err="1">
                <a:effectLst>
                  <a:outerShdw blurRad="38100" dist="38100" dir="2700000" algn="tl">
                    <a:srgbClr val="000000"/>
                  </a:outerShdw>
                </a:effectLst>
                <a:latin typeface="+mn-lt"/>
                <a:cs typeface="+mn-cs"/>
              </a:rPr>
              <a:t>Extensa</a:t>
            </a:r>
            <a:r>
              <a:rPr lang="en-US" sz="1200" dirty="0">
                <a:effectLst>
                  <a:outerShdw blurRad="38100" dist="38100" dir="2700000" algn="tl">
                    <a:srgbClr val="000000"/>
                  </a:outerShdw>
                </a:effectLst>
                <a:latin typeface="+mn-lt"/>
                <a:cs typeface="+mn-cs"/>
              </a:rPr>
              <a:t> e </a:t>
            </a:r>
            <a:r>
              <a:rPr lang="en-US" sz="1200" dirty="0" err="1">
                <a:effectLst>
                  <a:outerShdw blurRad="38100" dist="38100" dir="2700000" algn="tl">
                    <a:srgbClr val="000000"/>
                  </a:outerShdw>
                </a:effectLst>
                <a:latin typeface="+mn-lt"/>
                <a:cs typeface="+mn-cs"/>
              </a:rPr>
              <a:t>Intensa</a:t>
            </a:r>
            <a:r>
              <a:rPr lang="en-US" sz="1200" dirty="0">
                <a:effectLst>
                  <a:outerShdw blurRad="38100" dist="38100" dir="2700000" algn="tl">
                    <a:srgbClr val="000000"/>
                  </a:outerShdw>
                </a:effectLst>
                <a:latin typeface="+mn-lt"/>
                <a:cs typeface="+mn-cs"/>
              </a:rPr>
              <a:t> “</a:t>
            </a:r>
            <a:r>
              <a:rPr lang="en-US" sz="1200" dirty="0" err="1">
                <a:effectLst>
                  <a:outerShdw blurRad="38100" dist="38100" dir="2700000" algn="tl">
                    <a:srgbClr val="000000"/>
                  </a:outerShdw>
                </a:effectLst>
                <a:latin typeface="+mn-lt"/>
                <a:cs typeface="+mn-cs"/>
              </a:rPr>
              <a:t>evangelización</a:t>
            </a:r>
            <a:r>
              <a:rPr lang="en-US" sz="1200" dirty="0">
                <a:effectLst>
                  <a:outerShdw blurRad="38100" dist="38100" dir="2700000" algn="tl">
                    <a:srgbClr val="000000"/>
                  </a:outerShdw>
                </a:effectLst>
                <a:latin typeface="+mn-lt"/>
                <a:cs typeface="+mn-cs"/>
              </a:rPr>
              <a:t>” </a:t>
            </a:r>
            <a:r>
              <a:rPr lang="en-US" sz="1200" dirty="0" err="1">
                <a:effectLst>
                  <a:outerShdw blurRad="38100" dist="38100" dir="2700000" algn="tl">
                    <a:srgbClr val="000000"/>
                  </a:outerShdw>
                </a:effectLst>
                <a:latin typeface="+mn-lt"/>
                <a:cs typeface="+mn-cs"/>
              </a:rPr>
              <a:t>sobre</a:t>
            </a:r>
            <a:r>
              <a:rPr lang="en-US" sz="1200" dirty="0">
                <a:effectLst>
                  <a:outerShdw blurRad="38100" dist="38100" dir="2700000" algn="tl">
                    <a:srgbClr val="000000"/>
                  </a:outerShdw>
                </a:effectLst>
                <a:latin typeface="+mn-lt"/>
                <a:cs typeface="+mn-cs"/>
              </a:rPr>
              <a:t> </a:t>
            </a:r>
            <a:r>
              <a:rPr lang="en-US" sz="1200" dirty="0" err="1">
                <a:effectLst>
                  <a:outerShdw blurRad="38100" dist="38100" dir="2700000" algn="tl">
                    <a:srgbClr val="000000"/>
                  </a:outerShdw>
                </a:effectLst>
                <a:latin typeface="+mn-lt"/>
                <a:cs typeface="+mn-cs"/>
              </a:rPr>
              <a:t>su</a:t>
            </a:r>
            <a:r>
              <a:rPr lang="en-US" sz="1200" dirty="0">
                <a:effectLst>
                  <a:outerShdw blurRad="38100" dist="38100" dir="2700000" algn="tl">
                    <a:srgbClr val="000000"/>
                  </a:outerShdw>
                </a:effectLst>
                <a:latin typeface="+mn-lt"/>
                <a:cs typeface="+mn-cs"/>
              </a:rPr>
              <a:t> </a:t>
            </a:r>
            <a:r>
              <a:rPr lang="en-US" sz="1200" dirty="0" err="1">
                <a:effectLst>
                  <a:outerShdw blurRad="38100" dist="38100" dir="2700000" algn="tl">
                    <a:srgbClr val="000000"/>
                  </a:outerShdw>
                </a:effectLst>
                <a:latin typeface="+mn-lt"/>
                <a:cs typeface="+mn-cs"/>
              </a:rPr>
              <a:t>uso</a:t>
            </a:r>
            <a:endParaRPr lang="en-US" sz="1200" dirty="0">
              <a:effectLst>
                <a:outerShdw blurRad="38100" dist="38100" dir="2700000" algn="tl">
                  <a:srgbClr val="000000"/>
                </a:outerShdw>
              </a:effectLst>
              <a:latin typeface="+mn-lt"/>
              <a:cs typeface="+mn-cs"/>
            </a:endParaRP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dirty="0" err="1">
                <a:effectLst>
                  <a:outerShdw blurRad="38100" dist="38100" dir="2700000" algn="tl">
                    <a:srgbClr val="000000"/>
                  </a:outerShdw>
                </a:effectLst>
                <a:latin typeface="+mn-lt"/>
                <a:cs typeface="+mn-cs"/>
              </a:rPr>
              <a:t>Bateria</a:t>
            </a:r>
            <a:r>
              <a:rPr lang="en-US" sz="1200" dirty="0">
                <a:effectLst>
                  <a:outerShdw blurRad="38100" dist="38100" dir="2700000" algn="tl">
                    <a:srgbClr val="000000"/>
                  </a:outerShdw>
                </a:effectLst>
                <a:latin typeface="+mn-lt"/>
                <a:cs typeface="+mn-cs"/>
              </a:rPr>
              <a:t> de </a:t>
            </a:r>
            <a:r>
              <a:rPr lang="en-US" sz="1200" dirty="0" err="1">
                <a:effectLst>
                  <a:outerShdw blurRad="38100" dist="38100" dir="2700000" algn="tl">
                    <a:srgbClr val="000000"/>
                  </a:outerShdw>
                </a:effectLst>
                <a:latin typeface="+mn-lt"/>
                <a:cs typeface="+mn-cs"/>
              </a:rPr>
              <a:t>pruebas</a:t>
            </a:r>
            <a:r>
              <a:rPr lang="en-US" sz="1200" dirty="0">
                <a:effectLst>
                  <a:outerShdw blurRad="38100" dist="38100" dir="2700000" algn="tl">
                    <a:srgbClr val="000000"/>
                  </a:outerShdw>
                </a:effectLst>
                <a:latin typeface="+mn-lt"/>
                <a:cs typeface="+mn-cs"/>
              </a:rPr>
              <a:t> </a:t>
            </a:r>
            <a:r>
              <a:rPr lang="en-US" sz="1200" dirty="0" err="1">
                <a:effectLst>
                  <a:outerShdw blurRad="38100" dist="38100" dir="2700000" algn="tl">
                    <a:srgbClr val="000000"/>
                  </a:outerShdw>
                </a:effectLst>
                <a:latin typeface="+mn-lt"/>
                <a:cs typeface="+mn-cs"/>
              </a:rPr>
              <a:t>sobre</a:t>
            </a:r>
            <a:r>
              <a:rPr lang="en-US" sz="1200" dirty="0">
                <a:effectLst>
                  <a:outerShdw blurRad="38100" dist="38100" dir="2700000" algn="tl">
                    <a:srgbClr val="000000"/>
                  </a:outerShdw>
                </a:effectLst>
                <a:latin typeface="+mn-lt"/>
                <a:cs typeface="+mn-cs"/>
              </a:rPr>
              <a:t> el CSP </a:t>
            </a:r>
            <a:r>
              <a:rPr lang="en-US" sz="1200" dirty="0" err="1">
                <a:effectLst>
                  <a:outerShdw blurRad="38100" dist="38100" dir="2700000" algn="tl">
                    <a:srgbClr val="000000"/>
                  </a:outerShdw>
                </a:effectLst>
                <a:latin typeface="+mn-lt"/>
                <a:cs typeface="+mn-cs"/>
              </a:rPr>
              <a:t>desarrollado</a:t>
            </a:r>
            <a:r>
              <a:rPr lang="en-US" sz="1200" dirty="0">
                <a:effectLst>
                  <a:outerShdw blurRad="38100" dist="38100" dir="2700000" algn="tl">
                    <a:srgbClr val="000000"/>
                  </a:outerShdw>
                </a:effectLst>
                <a:latin typeface="+mn-lt"/>
                <a:cs typeface="+mn-cs"/>
              </a:rPr>
              <a:t> </a:t>
            </a:r>
            <a:r>
              <a:rPr lang="en-US" sz="1200" dirty="0" err="1">
                <a:effectLst>
                  <a:outerShdw blurRad="38100" dist="38100" dir="2700000" algn="tl">
                    <a:srgbClr val="000000"/>
                  </a:outerShdw>
                </a:effectLst>
                <a:latin typeface="+mn-lt"/>
                <a:cs typeface="+mn-cs"/>
              </a:rPr>
              <a:t>por</a:t>
            </a:r>
            <a:r>
              <a:rPr lang="en-US" sz="1200" dirty="0">
                <a:effectLst>
                  <a:outerShdw blurRad="38100" dist="38100" dir="2700000" algn="tl">
                    <a:srgbClr val="000000"/>
                  </a:outerShdw>
                </a:effectLst>
                <a:latin typeface="+mn-lt"/>
                <a:cs typeface="+mn-cs"/>
              </a:rPr>
              <a:t> la FNMT</a:t>
            </a:r>
          </a:p>
        </p:txBody>
      </p:sp>
      <p:sp>
        <p:nvSpPr>
          <p:cNvPr id="598031" name="Text Box 15"/>
          <p:cNvSpPr txBox="1">
            <a:spLocks noChangeArrowheads="1"/>
          </p:cNvSpPr>
          <p:nvPr/>
        </p:nvSpPr>
        <p:spPr bwMode="auto">
          <a:xfrm>
            <a:off x="365125" y="1708150"/>
            <a:ext cx="1555750" cy="825500"/>
          </a:xfrm>
          <a:prstGeom prst="rect">
            <a:avLst/>
          </a:prstGeom>
          <a:noFill/>
          <a:ln w="12700">
            <a:noFill/>
            <a:miter lim="800000"/>
            <a:headEnd/>
            <a:tailEnd/>
          </a:ln>
          <a:effectLst/>
        </p:spPr>
        <p:txBody>
          <a:bodyPr>
            <a:spAutoFit/>
          </a:bodyPr>
          <a:lstStyle/>
          <a:p>
            <a:pPr algn="ctr" fontAlgn="auto">
              <a:spcBef>
                <a:spcPct val="50000"/>
              </a:spcBef>
              <a:spcAft>
                <a:spcPts val="0"/>
              </a:spcAft>
              <a:defRPr/>
            </a:pPr>
            <a:r>
              <a:rPr lang="en-US" sz="1600" b="1">
                <a:effectLst>
                  <a:outerShdw blurRad="38100" dist="38100" dir="2700000" algn="tl">
                    <a:srgbClr val="000000"/>
                  </a:outerShdw>
                </a:effectLst>
                <a:latin typeface="+mn-lt"/>
                <a:cs typeface="+mn-cs"/>
              </a:rPr>
              <a:t>Dirección General de la Policia</a:t>
            </a:r>
          </a:p>
        </p:txBody>
      </p:sp>
      <p:sp>
        <p:nvSpPr>
          <p:cNvPr id="598032" name="Text Box 16"/>
          <p:cNvSpPr txBox="1">
            <a:spLocks noChangeArrowheads="1"/>
          </p:cNvSpPr>
          <p:nvPr/>
        </p:nvSpPr>
        <p:spPr bwMode="auto">
          <a:xfrm>
            <a:off x="3106738" y="2643188"/>
            <a:ext cx="5857875" cy="1360487"/>
          </a:xfrm>
          <a:prstGeom prst="rect">
            <a:avLst/>
          </a:prstGeom>
          <a:noFill/>
          <a:ln w="9525" algn="ctr">
            <a:noFill/>
            <a:miter lim="800000"/>
            <a:headEnd/>
            <a:tailEnd/>
          </a:ln>
          <a:effectLst/>
        </p:spPr>
        <p:txBody>
          <a:bodyPr>
            <a:spAutoFit/>
          </a:bodyPr>
          <a:lstStyle/>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a:effectLst>
                  <a:outerShdw blurRad="38100" dist="38100" dir="2700000" algn="tl">
                    <a:srgbClr val="000000"/>
                  </a:outerShdw>
                </a:effectLst>
                <a:latin typeface="+mn-lt"/>
                <a:cs typeface="+mn-cs"/>
              </a:rPr>
              <a:t>Compartición de código Fuente de sistemas Windows (y otros) con CNI. GSP</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a:effectLst>
                  <a:outerShdw blurRad="38100" dist="38100" dir="2700000" algn="tl">
                    <a:srgbClr val="000000"/>
                  </a:outerShdw>
                </a:effectLst>
                <a:latin typeface="+mn-lt"/>
                <a:cs typeface="+mn-cs"/>
              </a:rPr>
              <a:t>Formación en Redmond (central de Microsoft) de personal del CCN</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a:effectLst>
                  <a:outerShdw blurRad="38100" dist="38100" dir="2700000" algn="tl">
                    <a:srgbClr val="000000"/>
                  </a:outerShdw>
                </a:effectLst>
                <a:latin typeface="+mn-lt"/>
                <a:cs typeface="+mn-cs"/>
              </a:rPr>
              <a:t>Formación intensiva de acceso al código fuente</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a:effectLst>
                  <a:outerShdw blurRad="38100" dist="38100" dir="2700000" algn="tl">
                    <a:srgbClr val="000000"/>
                  </a:outerShdw>
                </a:effectLst>
                <a:latin typeface="+mn-lt"/>
                <a:cs typeface="+mn-cs"/>
              </a:rPr>
              <a:t>Creación conjunta de plantillas de seguridad.</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a:effectLst>
                  <a:outerShdw blurRad="38100" dist="38100" dir="2700000" algn="tl">
                    <a:srgbClr val="000000"/>
                  </a:outerShdw>
                </a:effectLst>
                <a:latin typeface="+mn-lt"/>
                <a:cs typeface="+mn-cs"/>
              </a:rPr>
              <a:t>Promoción conjunta certificaciones Common Criteria</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200">
                <a:effectLst>
                  <a:outerShdw blurRad="38100" dist="38100" dir="2700000" algn="tl">
                    <a:srgbClr val="000000"/>
                  </a:outerShdw>
                </a:effectLst>
                <a:latin typeface="+mn-lt"/>
                <a:cs typeface="+mn-cs"/>
              </a:rPr>
              <a:t>Desarrollo sistemas de seguridad Multinivel</a:t>
            </a:r>
          </a:p>
        </p:txBody>
      </p:sp>
      <p:sp>
        <p:nvSpPr>
          <p:cNvPr id="598033" name="Text Box 17"/>
          <p:cNvSpPr txBox="1">
            <a:spLocks noChangeArrowheads="1"/>
          </p:cNvSpPr>
          <p:nvPr/>
        </p:nvSpPr>
        <p:spPr bwMode="auto">
          <a:xfrm>
            <a:off x="2159000" y="4016375"/>
            <a:ext cx="6985000" cy="1562100"/>
          </a:xfrm>
          <a:prstGeom prst="rect">
            <a:avLst/>
          </a:prstGeom>
          <a:noFill/>
          <a:ln w="9525" algn="ctr">
            <a:noFill/>
            <a:miter lim="800000"/>
            <a:headEnd/>
            <a:tailEnd/>
          </a:ln>
          <a:effectLst/>
        </p:spPr>
        <p:txBody>
          <a:bodyPr>
            <a:spAutoFit/>
          </a:bodyPr>
          <a:lstStyle/>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a:effectLst>
                  <a:outerShdw blurRad="38100" dist="38100" dir="2700000" algn="tl">
                    <a:srgbClr val="000000"/>
                  </a:outerShdw>
                </a:effectLst>
                <a:latin typeface="+mn-lt"/>
                <a:cs typeface="+mn-cs"/>
              </a:rPr>
              <a:t>Formación a Brigada Investigación tecnológica (BIT) de Policia Nacional</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a:effectLst>
                  <a:outerShdw blurRad="38100" dist="38100" dir="2700000" algn="tl">
                    <a:srgbClr val="000000"/>
                  </a:outerShdw>
                </a:effectLst>
                <a:latin typeface="+mn-lt"/>
                <a:cs typeface="+mn-cs"/>
              </a:rPr>
              <a:t>Marco de Colaboración permanente con Guardia Civil: Unidades de </a:t>
            </a:r>
          </a:p>
          <a:p>
            <a:pPr marL="231775" indent="-231775" fontAlgn="auto">
              <a:lnSpc>
                <a:spcPct val="90000"/>
              </a:lnSpc>
              <a:spcBef>
                <a:spcPct val="30000"/>
              </a:spcBef>
              <a:spcAft>
                <a:spcPts val="0"/>
              </a:spcAft>
              <a:buClr>
                <a:schemeClr val="tx2"/>
              </a:buClr>
              <a:buSzPct val="115000"/>
              <a:buFont typeface="Wingdings" pitchFamily="2" charset="2"/>
              <a:buNone/>
              <a:defRPr/>
            </a:pPr>
            <a:r>
              <a:rPr lang="en-US" sz="1400">
                <a:effectLst>
                  <a:outerShdw blurRad="38100" dist="38100" dir="2700000" algn="tl">
                    <a:srgbClr val="000000"/>
                  </a:outerShdw>
                </a:effectLst>
                <a:latin typeface="+mn-lt"/>
                <a:cs typeface="+mn-cs"/>
              </a:rPr>
              <a:t>	Delitos Telematicos y Ciberterrorismo.</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a:effectLst>
                  <a:outerShdw blurRad="38100" dist="38100" dir="2700000" algn="tl">
                    <a:srgbClr val="000000"/>
                  </a:outerShdw>
                </a:effectLst>
                <a:latin typeface="+mn-lt"/>
                <a:cs typeface="+mn-cs"/>
              </a:rPr>
              <a:t>Mas de 1400 colaboraciones en el último año con Fuerzas de seguridad del estado</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a:effectLst>
                  <a:outerShdw blurRad="38100" dist="38100" dir="2700000" algn="tl">
                    <a:srgbClr val="000000"/>
                  </a:outerShdw>
                </a:effectLst>
                <a:latin typeface="+mn-lt"/>
                <a:cs typeface="+mn-cs"/>
              </a:rPr>
              <a:t>Jornadas conjuntas con Guardia Civil: Protección Infraestructuras Críticas</a:t>
            </a:r>
          </a:p>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a:effectLst>
                  <a:outerShdw blurRad="38100" dist="38100" dir="2700000" algn="tl">
                    <a:srgbClr val="000000"/>
                  </a:outerShdw>
                </a:effectLst>
                <a:latin typeface="+mn-lt"/>
                <a:cs typeface="+mn-cs"/>
              </a:rPr>
              <a:t>CETS (Child Explotation Tracking System)</a:t>
            </a:r>
          </a:p>
        </p:txBody>
      </p:sp>
      <p:graphicFrame>
        <p:nvGraphicFramePr>
          <p:cNvPr id="598034" name="Object 2"/>
          <p:cNvGraphicFramePr>
            <a:graphicFrameLocks noChangeAspect="1"/>
          </p:cNvGraphicFramePr>
          <p:nvPr/>
        </p:nvGraphicFramePr>
        <p:xfrm>
          <a:off x="1939925" y="458788"/>
          <a:ext cx="787400" cy="1111250"/>
        </p:xfrm>
        <a:graphic>
          <a:graphicData uri="http://schemas.openxmlformats.org/presentationml/2006/ole">
            <p:oleObj spid="_x0000_s21506" name="Acrobat Document" r:id="rId8" imgW="3253320" imgH="4303080" progId="AcroExch.Document.7">
              <p:embed/>
            </p:oleObj>
          </a:graphicData>
        </a:graphic>
      </p:graphicFrame>
      <p:pic>
        <p:nvPicPr>
          <p:cNvPr id="598035" name="Picture 19" descr="060303_1g"/>
          <p:cNvPicPr>
            <a:picLocks noChangeAspect="1" noChangeArrowheads="1"/>
          </p:cNvPicPr>
          <p:nvPr/>
        </p:nvPicPr>
        <p:blipFill>
          <a:blip r:embed="rId9" cstate="email"/>
          <a:srcRect/>
          <a:stretch>
            <a:fillRect/>
          </a:stretch>
        </p:blipFill>
        <p:spPr bwMode="auto">
          <a:xfrm>
            <a:off x="1862138" y="1747838"/>
            <a:ext cx="1030287" cy="750887"/>
          </a:xfrm>
          <a:prstGeom prst="rect">
            <a:avLst/>
          </a:prstGeom>
          <a:noFill/>
          <a:ln w="9525">
            <a:noFill/>
            <a:miter lim="800000"/>
            <a:headEnd/>
            <a:tailEnd/>
          </a:ln>
        </p:spPr>
      </p:pic>
      <p:pic>
        <p:nvPicPr>
          <p:cNvPr id="598036" name="Picture 20" descr="10001-1"/>
          <p:cNvPicPr>
            <a:picLocks noChangeAspect="1" noChangeArrowheads="1"/>
          </p:cNvPicPr>
          <p:nvPr/>
        </p:nvPicPr>
        <p:blipFill>
          <a:blip r:embed="rId10" cstate="email"/>
          <a:srcRect/>
          <a:stretch>
            <a:fillRect/>
          </a:stretch>
        </p:blipFill>
        <p:spPr bwMode="auto">
          <a:xfrm>
            <a:off x="1801813" y="2928938"/>
            <a:ext cx="1150937" cy="862012"/>
          </a:xfrm>
          <a:prstGeom prst="rect">
            <a:avLst/>
          </a:prstGeom>
          <a:noFill/>
          <a:ln w="9525">
            <a:noFill/>
            <a:miter lim="800000"/>
            <a:headEnd/>
            <a:tailEnd/>
          </a:ln>
        </p:spPr>
      </p:pic>
      <p:pic>
        <p:nvPicPr>
          <p:cNvPr id="598040" name="Picture 24" descr="cooltools-shape"/>
          <p:cNvPicPr>
            <a:picLocks noChangeAspect="1" noChangeArrowheads="1"/>
          </p:cNvPicPr>
          <p:nvPr/>
        </p:nvPicPr>
        <p:blipFill>
          <a:blip r:embed="rId5"/>
          <a:srcRect/>
          <a:stretch>
            <a:fillRect/>
          </a:stretch>
        </p:blipFill>
        <p:spPr bwMode="auto">
          <a:xfrm>
            <a:off x="179388" y="5627688"/>
            <a:ext cx="8993187" cy="1185862"/>
          </a:xfrm>
          <a:prstGeom prst="rect">
            <a:avLst/>
          </a:prstGeom>
          <a:noFill/>
          <a:ln w="12700">
            <a:noFill/>
            <a:miter lim="800000"/>
            <a:headEnd/>
            <a:tailEnd/>
          </a:ln>
        </p:spPr>
      </p:pic>
      <p:sp>
        <p:nvSpPr>
          <p:cNvPr id="598041" name="Text Box 25"/>
          <p:cNvSpPr txBox="1">
            <a:spLocks noChangeArrowheads="1"/>
          </p:cNvSpPr>
          <p:nvPr/>
        </p:nvSpPr>
        <p:spPr bwMode="auto">
          <a:xfrm>
            <a:off x="333375" y="5849938"/>
            <a:ext cx="1603375" cy="581025"/>
          </a:xfrm>
          <a:prstGeom prst="rect">
            <a:avLst/>
          </a:prstGeom>
          <a:noFill/>
          <a:ln w="12700">
            <a:noFill/>
            <a:miter lim="800000"/>
            <a:headEnd/>
            <a:tailEnd/>
          </a:ln>
          <a:effectLst/>
        </p:spPr>
        <p:txBody>
          <a:bodyPr>
            <a:spAutoFit/>
          </a:bodyPr>
          <a:lstStyle/>
          <a:p>
            <a:pPr algn="ctr" fontAlgn="auto">
              <a:spcBef>
                <a:spcPct val="50000"/>
              </a:spcBef>
              <a:spcAft>
                <a:spcPts val="0"/>
              </a:spcAft>
              <a:defRPr/>
            </a:pPr>
            <a:r>
              <a:rPr lang="en-US" sz="1600" b="1">
                <a:effectLst>
                  <a:outerShdw blurRad="38100" dist="38100" dir="2700000" algn="tl">
                    <a:srgbClr val="000000"/>
                  </a:outerShdw>
                </a:effectLst>
                <a:latin typeface="+mn-lt"/>
                <a:cs typeface="+mn-cs"/>
              </a:rPr>
              <a:t>Red.es INTECO</a:t>
            </a:r>
          </a:p>
        </p:txBody>
      </p:sp>
      <p:sp>
        <p:nvSpPr>
          <p:cNvPr id="598042" name="Text Box 26"/>
          <p:cNvSpPr txBox="1">
            <a:spLocks noChangeArrowheads="1"/>
          </p:cNvSpPr>
          <p:nvPr/>
        </p:nvSpPr>
        <p:spPr bwMode="auto">
          <a:xfrm>
            <a:off x="3482975" y="5862638"/>
            <a:ext cx="5400675" cy="476250"/>
          </a:xfrm>
          <a:prstGeom prst="rect">
            <a:avLst/>
          </a:prstGeom>
          <a:noFill/>
          <a:ln w="9525" algn="ctr">
            <a:noFill/>
            <a:miter lim="800000"/>
            <a:headEnd/>
            <a:tailEnd/>
          </a:ln>
          <a:effectLst/>
        </p:spPr>
        <p:txBody>
          <a:bodyPr>
            <a:spAutoFit/>
          </a:bodyPr>
          <a:lstStyle/>
          <a:p>
            <a:pPr marL="231775" indent="-231775" fontAlgn="auto">
              <a:lnSpc>
                <a:spcPct val="90000"/>
              </a:lnSpc>
              <a:spcBef>
                <a:spcPct val="30000"/>
              </a:spcBef>
              <a:spcAft>
                <a:spcPts val="0"/>
              </a:spcAft>
              <a:buClr>
                <a:schemeClr val="tx2"/>
              </a:buClr>
              <a:buSzPct val="115000"/>
              <a:buFont typeface="Wingdings" pitchFamily="2" charset="2"/>
              <a:buBlip>
                <a:blip r:embed="rId6"/>
              </a:buBlip>
              <a:defRPr/>
            </a:pPr>
            <a:r>
              <a:rPr lang="en-US" sz="1400">
                <a:effectLst>
                  <a:outerShdw blurRad="38100" dist="38100" dir="2700000" algn="tl">
                    <a:srgbClr val="000000"/>
                  </a:outerShdw>
                </a:effectLst>
                <a:latin typeface="+mn-lt"/>
                <a:cs typeface="+mn-cs"/>
              </a:rPr>
              <a:t>Firma del Security Cooperation Program. Centro de emergencia ante Alertas Informaticas. Barra Antiphishing</a:t>
            </a:r>
          </a:p>
        </p:txBody>
      </p:sp>
      <p:pic>
        <p:nvPicPr>
          <p:cNvPr id="598043" name="Picture 27" descr="image001"/>
          <p:cNvPicPr>
            <a:picLocks noChangeAspect="1" noChangeArrowheads="1"/>
          </p:cNvPicPr>
          <p:nvPr/>
        </p:nvPicPr>
        <p:blipFill>
          <a:blip r:embed="rId11" cstate="email"/>
          <a:srcRect/>
          <a:stretch>
            <a:fillRect/>
          </a:stretch>
        </p:blipFill>
        <p:spPr bwMode="auto">
          <a:xfrm>
            <a:off x="1827213" y="5753100"/>
            <a:ext cx="1389062" cy="9604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98023"/>
                                        </p:tgtEl>
                                        <p:attrNameLst>
                                          <p:attrName>style.visibility</p:attrName>
                                        </p:attrNameLst>
                                      </p:cBhvr>
                                      <p:to>
                                        <p:strVal val="visible"/>
                                      </p:to>
                                    </p:set>
                                    <p:animEffect transition="in" filter="blinds(horizontal)">
                                      <p:cBhvr>
                                        <p:cTn id="7" dur="500"/>
                                        <p:tgtEl>
                                          <p:spTgt spid="5980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8024"/>
                                        </p:tgtEl>
                                        <p:attrNameLst>
                                          <p:attrName>style.visibility</p:attrName>
                                        </p:attrNameLst>
                                      </p:cBhvr>
                                      <p:to>
                                        <p:strVal val="visible"/>
                                      </p:to>
                                    </p:set>
                                    <p:animEffect transition="in" filter="blinds(horizontal)">
                                      <p:cBhvr>
                                        <p:cTn id="10" dur="500"/>
                                        <p:tgtEl>
                                          <p:spTgt spid="5980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98028"/>
                                        </p:tgtEl>
                                        <p:attrNameLst>
                                          <p:attrName>style.visibility</p:attrName>
                                        </p:attrNameLst>
                                      </p:cBhvr>
                                      <p:to>
                                        <p:strVal val="visible"/>
                                      </p:to>
                                    </p:set>
                                    <p:animEffect transition="in" filter="blinds(horizontal)">
                                      <p:cBhvr>
                                        <p:cTn id="13" dur="500"/>
                                        <p:tgtEl>
                                          <p:spTgt spid="598028"/>
                                        </p:tgtEl>
                                      </p:cBhvr>
                                    </p:animEffect>
                                  </p:childTnLst>
                                </p:cTn>
                              </p:par>
                              <p:par>
                                <p:cTn id="14" presetID="3" presetClass="entr" presetSubtype="10" fill="hold" nodeType="withEffect">
                                  <p:stCondLst>
                                    <p:cond delay="0"/>
                                  </p:stCondLst>
                                  <p:childTnLst>
                                    <p:set>
                                      <p:cBhvr>
                                        <p:cTn id="15" dur="1" fill="hold">
                                          <p:stCondLst>
                                            <p:cond delay="0"/>
                                          </p:stCondLst>
                                        </p:cTn>
                                        <p:tgtEl>
                                          <p:spTgt spid="598034"/>
                                        </p:tgtEl>
                                        <p:attrNameLst>
                                          <p:attrName>style.visibility</p:attrName>
                                        </p:attrNameLst>
                                      </p:cBhvr>
                                      <p:to>
                                        <p:strVal val="visible"/>
                                      </p:to>
                                    </p:set>
                                    <p:animEffect transition="in" filter="blinds(horizontal)">
                                      <p:cBhvr>
                                        <p:cTn id="16" dur="500"/>
                                        <p:tgtEl>
                                          <p:spTgt spid="59803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98029"/>
                                        </p:tgtEl>
                                        <p:attrNameLst>
                                          <p:attrName>style.visibility</p:attrName>
                                        </p:attrNameLst>
                                      </p:cBhvr>
                                      <p:to>
                                        <p:strVal val="visible"/>
                                      </p:to>
                                    </p:set>
                                    <p:animEffect transition="in" filter="blinds(horizontal)">
                                      <p:cBhvr>
                                        <p:cTn id="21" dur="500"/>
                                        <p:tgtEl>
                                          <p:spTgt spid="5980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98030"/>
                                        </p:tgtEl>
                                        <p:attrNameLst>
                                          <p:attrName>style.visibility</p:attrName>
                                        </p:attrNameLst>
                                      </p:cBhvr>
                                      <p:to>
                                        <p:strVal val="visible"/>
                                      </p:to>
                                    </p:set>
                                    <p:animEffect transition="in" filter="blinds(horizontal)">
                                      <p:cBhvr>
                                        <p:cTn id="24" dur="500"/>
                                        <p:tgtEl>
                                          <p:spTgt spid="59803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98031"/>
                                        </p:tgtEl>
                                        <p:attrNameLst>
                                          <p:attrName>style.visibility</p:attrName>
                                        </p:attrNameLst>
                                      </p:cBhvr>
                                      <p:to>
                                        <p:strVal val="visible"/>
                                      </p:to>
                                    </p:set>
                                    <p:animEffect transition="in" filter="blinds(horizontal)">
                                      <p:cBhvr>
                                        <p:cTn id="27" dur="500"/>
                                        <p:tgtEl>
                                          <p:spTgt spid="598031"/>
                                        </p:tgtEl>
                                      </p:cBhvr>
                                    </p:animEffect>
                                  </p:childTnLst>
                                </p:cTn>
                              </p:par>
                              <p:par>
                                <p:cTn id="28" presetID="3" presetClass="entr" presetSubtype="10" fill="hold" nodeType="withEffect">
                                  <p:stCondLst>
                                    <p:cond delay="0"/>
                                  </p:stCondLst>
                                  <p:childTnLst>
                                    <p:set>
                                      <p:cBhvr>
                                        <p:cTn id="29" dur="1" fill="hold">
                                          <p:stCondLst>
                                            <p:cond delay="0"/>
                                          </p:stCondLst>
                                        </p:cTn>
                                        <p:tgtEl>
                                          <p:spTgt spid="598035"/>
                                        </p:tgtEl>
                                        <p:attrNameLst>
                                          <p:attrName>style.visibility</p:attrName>
                                        </p:attrNameLst>
                                      </p:cBhvr>
                                      <p:to>
                                        <p:strVal val="visible"/>
                                      </p:to>
                                    </p:set>
                                    <p:animEffect transition="in" filter="blinds(horizontal)">
                                      <p:cBhvr>
                                        <p:cTn id="30" dur="500"/>
                                        <p:tgtEl>
                                          <p:spTgt spid="59803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98025"/>
                                        </p:tgtEl>
                                        <p:attrNameLst>
                                          <p:attrName>style.visibility</p:attrName>
                                        </p:attrNameLst>
                                      </p:cBhvr>
                                      <p:to>
                                        <p:strVal val="visible"/>
                                      </p:to>
                                    </p:set>
                                    <p:animEffect transition="in" filter="blinds(horizontal)">
                                      <p:cBhvr>
                                        <p:cTn id="35" dur="500"/>
                                        <p:tgtEl>
                                          <p:spTgt spid="59802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98026"/>
                                        </p:tgtEl>
                                        <p:attrNameLst>
                                          <p:attrName>style.visibility</p:attrName>
                                        </p:attrNameLst>
                                      </p:cBhvr>
                                      <p:to>
                                        <p:strVal val="visible"/>
                                      </p:to>
                                    </p:set>
                                    <p:animEffect transition="in" filter="blinds(horizontal)">
                                      <p:cBhvr>
                                        <p:cTn id="38" dur="500"/>
                                        <p:tgtEl>
                                          <p:spTgt spid="59802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98032"/>
                                        </p:tgtEl>
                                        <p:attrNameLst>
                                          <p:attrName>style.visibility</p:attrName>
                                        </p:attrNameLst>
                                      </p:cBhvr>
                                      <p:to>
                                        <p:strVal val="visible"/>
                                      </p:to>
                                    </p:set>
                                    <p:animEffect transition="in" filter="blinds(horizontal)">
                                      <p:cBhvr>
                                        <p:cTn id="41" dur="500"/>
                                        <p:tgtEl>
                                          <p:spTgt spid="598032"/>
                                        </p:tgtEl>
                                      </p:cBhvr>
                                    </p:animEffect>
                                  </p:childTnLst>
                                </p:cTn>
                              </p:par>
                              <p:par>
                                <p:cTn id="42" presetID="3" presetClass="entr" presetSubtype="10" fill="hold" nodeType="withEffect">
                                  <p:stCondLst>
                                    <p:cond delay="0"/>
                                  </p:stCondLst>
                                  <p:childTnLst>
                                    <p:set>
                                      <p:cBhvr>
                                        <p:cTn id="43" dur="1" fill="hold">
                                          <p:stCondLst>
                                            <p:cond delay="0"/>
                                          </p:stCondLst>
                                        </p:cTn>
                                        <p:tgtEl>
                                          <p:spTgt spid="598036"/>
                                        </p:tgtEl>
                                        <p:attrNameLst>
                                          <p:attrName>style.visibility</p:attrName>
                                        </p:attrNameLst>
                                      </p:cBhvr>
                                      <p:to>
                                        <p:strVal val="visible"/>
                                      </p:to>
                                    </p:set>
                                    <p:animEffect transition="in" filter="blinds(horizontal)">
                                      <p:cBhvr>
                                        <p:cTn id="44" dur="500"/>
                                        <p:tgtEl>
                                          <p:spTgt spid="59803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598018"/>
                                        </p:tgtEl>
                                        <p:attrNameLst>
                                          <p:attrName>style.visibility</p:attrName>
                                        </p:attrNameLst>
                                      </p:cBhvr>
                                      <p:to>
                                        <p:strVal val="visible"/>
                                      </p:to>
                                    </p:set>
                                    <p:animEffect transition="in" filter="blinds(horizontal)">
                                      <p:cBhvr>
                                        <p:cTn id="49" dur="500"/>
                                        <p:tgtEl>
                                          <p:spTgt spid="5980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98021"/>
                                        </p:tgtEl>
                                        <p:attrNameLst>
                                          <p:attrName>style.visibility</p:attrName>
                                        </p:attrNameLst>
                                      </p:cBhvr>
                                      <p:to>
                                        <p:strVal val="visible"/>
                                      </p:to>
                                    </p:set>
                                    <p:animEffect transition="in" filter="blinds(horizontal)">
                                      <p:cBhvr>
                                        <p:cTn id="52" dur="500"/>
                                        <p:tgtEl>
                                          <p:spTgt spid="59802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98033"/>
                                        </p:tgtEl>
                                        <p:attrNameLst>
                                          <p:attrName>style.visibility</p:attrName>
                                        </p:attrNameLst>
                                      </p:cBhvr>
                                      <p:to>
                                        <p:strVal val="visible"/>
                                      </p:to>
                                    </p:set>
                                    <p:animEffect transition="in" filter="blinds(horizontal)">
                                      <p:cBhvr>
                                        <p:cTn id="55" dur="500"/>
                                        <p:tgtEl>
                                          <p:spTgt spid="59803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598040"/>
                                        </p:tgtEl>
                                        <p:attrNameLst>
                                          <p:attrName>style.visibility</p:attrName>
                                        </p:attrNameLst>
                                      </p:cBhvr>
                                      <p:to>
                                        <p:strVal val="visible"/>
                                      </p:to>
                                    </p:set>
                                    <p:animEffect transition="in" filter="blinds(horizontal)">
                                      <p:cBhvr>
                                        <p:cTn id="60" dur="500"/>
                                        <p:tgtEl>
                                          <p:spTgt spid="59804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98041"/>
                                        </p:tgtEl>
                                        <p:attrNameLst>
                                          <p:attrName>style.visibility</p:attrName>
                                        </p:attrNameLst>
                                      </p:cBhvr>
                                      <p:to>
                                        <p:strVal val="visible"/>
                                      </p:to>
                                    </p:set>
                                    <p:animEffect transition="in" filter="blinds(horizontal)">
                                      <p:cBhvr>
                                        <p:cTn id="63" dur="500"/>
                                        <p:tgtEl>
                                          <p:spTgt spid="59804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98042"/>
                                        </p:tgtEl>
                                        <p:attrNameLst>
                                          <p:attrName>style.visibility</p:attrName>
                                        </p:attrNameLst>
                                      </p:cBhvr>
                                      <p:to>
                                        <p:strVal val="visible"/>
                                      </p:to>
                                    </p:set>
                                    <p:animEffect transition="in" filter="blinds(horizontal)">
                                      <p:cBhvr>
                                        <p:cTn id="66" dur="500"/>
                                        <p:tgtEl>
                                          <p:spTgt spid="598042"/>
                                        </p:tgtEl>
                                      </p:cBhvr>
                                    </p:animEffect>
                                  </p:childTnLst>
                                </p:cTn>
                              </p:par>
                              <p:par>
                                <p:cTn id="67" presetID="3" presetClass="entr" presetSubtype="10" fill="hold" nodeType="withEffect">
                                  <p:stCondLst>
                                    <p:cond delay="0"/>
                                  </p:stCondLst>
                                  <p:childTnLst>
                                    <p:set>
                                      <p:cBhvr>
                                        <p:cTn id="68" dur="1" fill="hold">
                                          <p:stCondLst>
                                            <p:cond delay="0"/>
                                          </p:stCondLst>
                                        </p:cTn>
                                        <p:tgtEl>
                                          <p:spTgt spid="598043"/>
                                        </p:tgtEl>
                                        <p:attrNameLst>
                                          <p:attrName>style.visibility</p:attrName>
                                        </p:attrNameLst>
                                      </p:cBhvr>
                                      <p:to>
                                        <p:strVal val="visible"/>
                                      </p:to>
                                    </p:set>
                                    <p:animEffect transition="in" filter="blinds(horizontal)">
                                      <p:cBhvr>
                                        <p:cTn id="69" dur="500"/>
                                        <p:tgtEl>
                                          <p:spTgt spid="598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1" grpId="0"/>
      <p:bldP spid="598024" grpId="0"/>
      <p:bldP spid="598026" grpId="0"/>
      <p:bldP spid="598028" grpId="0"/>
      <p:bldP spid="598030" grpId="0"/>
      <p:bldP spid="598031" grpId="0"/>
      <p:bldP spid="598032" grpId="0"/>
      <p:bldP spid="598033" grpId="0"/>
      <p:bldP spid="598041" grpId="0"/>
      <p:bldP spid="5980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duotone>
              <a:prstClr val="black"/>
              <a:schemeClr val="tx2">
                <a:tint val="45000"/>
                <a:satMod val="400000"/>
              </a:schemeClr>
            </a:duotone>
            <a:lum bright="42000" contrast="52000"/>
          </a:blip>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ctrTitle"/>
          </p:nvPr>
        </p:nvSpPr>
        <p:spPr>
          <a:xfrm>
            <a:off x="727075" y="1825625"/>
            <a:ext cx="7843838" cy="1422400"/>
          </a:xfrm>
        </p:spPr>
        <p:txBody>
          <a:bodyPr/>
          <a:lstStyle/>
          <a:p>
            <a:pPr>
              <a:defRPr/>
            </a:pPr>
            <a:r>
              <a:rPr lang="es-ES" sz="9600" dirty="0" smtClean="0">
                <a:solidFill>
                  <a:srgbClr val="FFC000"/>
                </a:solidFill>
              </a:rPr>
              <a:t>¡Gracias!</a:t>
            </a:r>
          </a:p>
        </p:txBody>
      </p:sp>
      <p:sp>
        <p:nvSpPr>
          <p:cNvPr id="7" name="6 Subtítulo"/>
          <p:cNvSpPr>
            <a:spLocks noGrp="1"/>
          </p:cNvSpPr>
          <p:nvPr>
            <p:ph type="subTitle" idx="1"/>
          </p:nvPr>
        </p:nvSpPr>
        <p:spPr>
          <a:xfrm>
            <a:off x="727075" y="3810000"/>
            <a:ext cx="8035925" cy="534988"/>
          </a:xfrm>
        </p:spPr>
        <p:txBody>
          <a:bodyPr/>
          <a:lstStyle/>
          <a:p>
            <a:pPr>
              <a:defRPr/>
            </a:pPr>
            <a:r>
              <a:rPr lang="es-ES" dirty="0" smtClean="0"/>
              <a:t>y a mancharnos un poco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0" y="0"/>
            <a:ext cx="9144000" cy="3429000"/>
          </a:xfrm>
          <a:prstGeom prst="rect">
            <a:avLst/>
          </a:prstGeom>
          <a:gradFill rotWithShape="1">
            <a:gsLst>
              <a:gs pos="0">
                <a:schemeClr val="bg2">
                  <a:alpha val="53000"/>
                </a:schemeClr>
              </a:gs>
              <a:gs pos="100000">
                <a:schemeClr val="bg1">
                  <a:alpha val="0"/>
                </a:schemeClr>
              </a:gs>
            </a:gsLst>
            <a:lin ang="5400000" scaled="1"/>
          </a:gradFill>
          <a:ln w="9525">
            <a:noFill/>
            <a:miter lim="800000"/>
            <a:headEnd/>
            <a:tailEnd/>
          </a:ln>
          <a:effectLst/>
        </p:spPr>
        <p:txBody>
          <a:bodyPr wrap="none" lIns="91428" tIns="45715" rIns="91428" bIns="45715" anchor="ctr"/>
          <a:lstStyle/>
          <a:p>
            <a:pPr>
              <a:defRPr/>
            </a:pPr>
            <a:endParaRPr lang="en-US" b="1" dirty="0">
              <a:effectLst>
                <a:outerShdw blurRad="38100" dist="38100" dir="2700000" algn="tl">
                  <a:srgbClr val="000000">
                    <a:alpha val="43137"/>
                  </a:srgbClr>
                </a:outerShdw>
              </a:effectLst>
              <a:latin typeface="Arial" pitchFamily="34" charset="0"/>
            </a:endParaRPr>
          </a:p>
        </p:txBody>
      </p:sp>
      <p:sp>
        <p:nvSpPr>
          <p:cNvPr id="226307" name="Oval 3"/>
          <p:cNvSpPr>
            <a:spLocks noChangeArrowheads="1"/>
          </p:cNvSpPr>
          <p:nvPr/>
        </p:nvSpPr>
        <p:spPr bwMode="auto">
          <a:xfrm>
            <a:off x="-717550" y="306388"/>
            <a:ext cx="10577513" cy="6837362"/>
          </a:xfrm>
          <a:prstGeom prst="ellipse">
            <a:avLst/>
          </a:prstGeom>
          <a:gradFill rotWithShape="1">
            <a:gsLst>
              <a:gs pos="0">
                <a:schemeClr val="tx1"/>
              </a:gs>
              <a:gs pos="100000">
                <a:schemeClr val="tx1">
                  <a:alpha val="0"/>
                </a:schemeClr>
              </a:gs>
            </a:gsLst>
            <a:path path="shape">
              <a:fillToRect l="50000" t="50000" r="50000" b="50000"/>
            </a:path>
          </a:gradFill>
          <a:ln w="9525">
            <a:noFill/>
            <a:round/>
            <a:headEnd/>
            <a:tailEnd/>
          </a:ln>
          <a:effectLst/>
        </p:spPr>
        <p:txBody>
          <a:bodyPr wrap="none" lIns="91428" tIns="45715" rIns="91428" bIns="45715" anchor="ctr"/>
          <a:lstStyle/>
          <a:p>
            <a:pPr>
              <a:defRPr/>
            </a:pPr>
            <a:endParaRPr lang="en-US" b="1" dirty="0">
              <a:effectLst>
                <a:outerShdw blurRad="38100" dist="38100" dir="2700000" algn="tl">
                  <a:srgbClr val="000000">
                    <a:alpha val="43137"/>
                  </a:srgbClr>
                </a:outerShdw>
              </a:effectLst>
              <a:latin typeface="Arial" pitchFamily="34" charset="0"/>
            </a:endParaRPr>
          </a:p>
        </p:txBody>
      </p:sp>
      <p:sp>
        <p:nvSpPr>
          <p:cNvPr id="226308" name="Oval 4"/>
          <p:cNvSpPr>
            <a:spLocks noChangeArrowheads="1"/>
          </p:cNvSpPr>
          <p:nvPr/>
        </p:nvSpPr>
        <p:spPr bwMode="auto">
          <a:xfrm>
            <a:off x="225425" y="0"/>
            <a:ext cx="8691563" cy="6858000"/>
          </a:xfrm>
          <a:prstGeom prst="ellipse">
            <a:avLst/>
          </a:prstGeom>
          <a:gradFill rotWithShape="1">
            <a:gsLst>
              <a:gs pos="0">
                <a:schemeClr val="bg2"/>
              </a:gs>
              <a:gs pos="100000">
                <a:schemeClr val="bg2">
                  <a:alpha val="0"/>
                </a:schemeClr>
              </a:gs>
            </a:gsLst>
            <a:path path="shape">
              <a:fillToRect l="50000" t="50000" r="50000" b="50000"/>
            </a:path>
          </a:gradFill>
          <a:ln w="9525">
            <a:noFill/>
            <a:round/>
            <a:headEnd/>
            <a:tailEnd/>
          </a:ln>
        </p:spPr>
        <p:txBody>
          <a:bodyPr wrap="none" lIns="91428" tIns="45715" rIns="91428" bIns="45715" anchor="ctr"/>
          <a:lstStyle/>
          <a:p>
            <a:pPr algn="ctr" eaLnBrk="0" hangingPunct="0"/>
            <a:endParaRPr lang="en-US" sz="1400" b="1" dirty="0"/>
          </a:p>
        </p:txBody>
      </p:sp>
      <p:pic>
        <p:nvPicPr>
          <p:cNvPr id="226310" name="Picture 6" descr="MSD Developer Eldon man smiling monitors desktop desk"/>
          <p:cNvPicPr>
            <a:picLocks noChangeAspect="1" noChangeArrowheads="1"/>
          </p:cNvPicPr>
          <p:nvPr/>
        </p:nvPicPr>
        <p:blipFill>
          <a:blip r:embed="rId3"/>
          <a:srcRect/>
          <a:stretch>
            <a:fillRect/>
          </a:stretch>
        </p:blipFill>
        <p:spPr bwMode="auto">
          <a:xfrm>
            <a:off x="3275013" y="1298578"/>
            <a:ext cx="3087687" cy="2492375"/>
          </a:xfrm>
          <a:prstGeom prst="rect">
            <a:avLst/>
          </a:prstGeom>
          <a:noFill/>
          <a:ln w="9525">
            <a:noFill/>
            <a:miter lim="800000"/>
            <a:headEnd/>
            <a:tailEnd/>
          </a:ln>
        </p:spPr>
      </p:pic>
      <p:pic>
        <p:nvPicPr>
          <p:cNvPr id="226311" name="Picture 7" descr="woman2"/>
          <p:cNvPicPr>
            <a:picLocks noChangeAspect="1" noChangeArrowheads="1"/>
          </p:cNvPicPr>
          <p:nvPr/>
        </p:nvPicPr>
        <p:blipFill>
          <a:blip r:embed="rId4">
            <a:lum bright="6000" contrast="18000"/>
          </a:blip>
          <a:srcRect/>
          <a:stretch>
            <a:fillRect/>
          </a:stretch>
        </p:blipFill>
        <p:spPr bwMode="auto">
          <a:xfrm>
            <a:off x="2397125" y="1193800"/>
            <a:ext cx="2984500" cy="2941638"/>
          </a:xfrm>
          <a:prstGeom prst="rect">
            <a:avLst/>
          </a:prstGeom>
          <a:noFill/>
          <a:ln w="9525">
            <a:noFill/>
            <a:miter lim="800000"/>
            <a:headEnd/>
            <a:tailEnd/>
          </a:ln>
        </p:spPr>
      </p:pic>
      <p:pic>
        <p:nvPicPr>
          <p:cNvPr id="226312" name="Picture 8" descr="MSB small business Tate man relaxing couch laptop"/>
          <p:cNvPicPr>
            <a:picLocks noChangeAspect="1" noChangeArrowheads="1"/>
          </p:cNvPicPr>
          <p:nvPr/>
        </p:nvPicPr>
        <p:blipFill>
          <a:blip r:embed="rId5"/>
          <a:srcRect/>
          <a:stretch>
            <a:fillRect/>
          </a:stretch>
        </p:blipFill>
        <p:spPr bwMode="auto">
          <a:xfrm>
            <a:off x="1746250" y="2352678"/>
            <a:ext cx="2317750" cy="2549525"/>
          </a:xfrm>
          <a:prstGeom prst="rect">
            <a:avLst/>
          </a:prstGeom>
          <a:noFill/>
          <a:ln w="9525">
            <a:noFill/>
            <a:miter lim="800000"/>
            <a:headEnd/>
            <a:tailEnd/>
          </a:ln>
        </p:spPr>
      </p:pic>
      <p:pic>
        <p:nvPicPr>
          <p:cNvPr id="226313" name="Picture 9" descr="african-woman"/>
          <p:cNvPicPr>
            <a:picLocks noChangeAspect="1" noChangeArrowheads="1"/>
          </p:cNvPicPr>
          <p:nvPr/>
        </p:nvPicPr>
        <p:blipFill>
          <a:blip r:embed="rId6"/>
          <a:srcRect/>
          <a:stretch>
            <a:fillRect/>
          </a:stretch>
        </p:blipFill>
        <p:spPr bwMode="auto">
          <a:xfrm>
            <a:off x="5270500" y="2357438"/>
            <a:ext cx="2262188" cy="2901950"/>
          </a:xfrm>
          <a:prstGeom prst="rect">
            <a:avLst/>
          </a:prstGeom>
          <a:noFill/>
          <a:ln w="9525">
            <a:noFill/>
            <a:miter lim="800000"/>
            <a:headEnd/>
            <a:tailEnd/>
          </a:ln>
        </p:spPr>
      </p:pic>
      <p:pic>
        <p:nvPicPr>
          <p:cNvPr id="226314" name="Picture 10" descr="MSB small business Faye smiling woman working desk"/>
          <p:cNvPicPr>
            <a:picLocks noChangeAspect="1" noChangeArrowheads="1"/>
          </p:cNvPicPr>
          <p:nvPr/>
        </p:nvPicPr>
        <p:blipFill>
          <a:blip r:embed="rId7"/>
          <a:srcRect/>
          <a:stretch>
            <a:fillRect/>
          </a:stretch>
        </p:blipFill>
        <p:spPr bwMode="auto">
          <a:xfrm>
            <a:off x="2135188" y="2784475"/>
            <a:ext cx="2333625" cy="2882900"/>
          </a:xfrm>
          <a:prstGeom prst="rect">
            <a:avLst/>
          </a:prstGeom>
          <a:noFill/>
          <a:ln w="9525">
            <a:noFill/>
            <a:miter lim="800000"/>
            <a:headEnd/>
            <a:tailEnd/>
          </a:ln>
        </p:spPr>
      </p:pic>
      <p:pic>
        <p:nvPicPr>
          <p:cNvPr id="226315" name="Picture 11" descr="man"/>
          <p:cNvPicPr>
            <a:picLocks noChangeAspect="1" noChangeArrowheads="1"/>
          </p:cNvPicPr>
          <p:nvPr/>
        </p:nvPicPr>
        <p:blipFill>
          <a:blip r:embed="rId8"/>
          <a:srcRect/>
          <a:stretch>
            <a:fillRect/>
          </a:stretch>
        </p:blipFill>
        <p:spPr bwMode="auto">
          <a:xfrm>
            <a:off x="3803650" y="2803525"/>
            <a:ext cx="2173288" cy="2287588"/>
          </a:xfrm>
          <a:prstGeom prst="rect">
            <a:avLst/>
          </a:prstGeom>
          <a:noFill/>
          <a:ln w="9525">
            <a:noFill/>
            <a:miter lim="800000"/>
            <a:headEnd/>
            <a:tailEnd/>
          </a:ln>
        </p:spPr>
      </p:pic>
      <p:pic>
        <p:nvPicPr>
          <p:cNvPr id="226316" name="Picture 12" descr="woman"/>
          <p:cNvPicPr>
            <a:picLocks noChangeAspect="1" noChangeArrowheads="1"/>
          </p:cNvPicPr>
          <p:nvPr/>
        </p:nvPicPr>
        <p:blipFill>
          <a:blip r:embed="rId9"/>
          <a:srcRect/>
          <a:stretch>
            <a:fillRect/>
          </a:stretch>
        </p:blipFill>
        <p:spPr bwMode="auto">
          <a:xfrm>
            <a:off x="4765678" y="3443288"/>
            <a:ext cx="2130425" cy="2757487"/>
          </a:xfrm>
          <a:prstGeom prst="rect">
            <a:avLst/>
          </a:prstGeom>
          <a:noFill/>
          <a:ln w="9525">
            <a:noFill/>
            <a:miter lim="800000"/>
            <a:headEnd/>
            <a:tailEnd/>
          </a:ln>
        </p:spPr>
      </p:pic>
      <p:pic>
        <p:nvPicPr>
          <p:cNvPr id="226317" name="Picture 13" descr="man2"/>
          <p:cNvPicPr>
            <a:picLocks noChangeAspect="1" noChangeArrowheads="1"/>
          </p:cNvPicPr>
          <p:nvPr/>
        </p:nvPicPr>
        <p:blipFill>
          <a:blip r:embed="rId10"/>
          <a:srcRect/>
          <a:stretch>
            <a:fillRect/>
          </a:stretch>
        </p:blipFill>
        <p:spPr bwMode="auto">
          <a:xfrm>
            <a:off x="3163888" y="3268663"/>
            <a:ext cx="2706687" cy="2994025"/>
          </a:xfrm>
          <a:prstGeom prst="rect">
            <a:avLst/>
          </a:prstGeom>
          <a:noFill/>
          <a:ln w="9525">
            <a:noFill/>
            <a:miter lim="800000"/>
            <a:headEnd/>
            <a:tailEnd/>
          </a:ln>
        </p:spPr>
      </p:pic>
      <p:pic>
        <p:nvPicPr>
          <p:cNvPr id="226318" name="Picture 14" descr="MBS Supply chain SCM Manufacturing Man face smiling"/>
          <p:cNvPicPr>
            <a:picLocks noChangeAspect="1" noChangeArrowheads="1"/>
          </p:cNvPicPr>
          <p:nvPr/>
        </p:nvPicPr>
        <p:blipFill>
          <a:blip r:embed="rId11"/>
          <a:srcRect/>
          <a:stretch>
            <a:fillRect/>
          </a:stretch>
        </p:blipFill>
        <p:spPr bwMode="auto">
          <a:xfrm>
            <a:off x="2139950" y="4222750"/>
            <a:ext cx="1773238" cy="1284288"/>
          </a:xfrm>
          <a:prstGeom prst="rect">
            <a:avLst/>
          </a:prstGeom>
          <a:noFill/>
          <a:ln w="9525">
            <a:noFill/>
            <a:miter lim="800000"/>
            <a:headEnd/>
            <a:tailEnd/>
          </a:ln>
        </p:spPr>
      </p:pic>
      <p:sp>
        <p:nvSpPr>
          <p:cNvPr id="5138" name="Rectangle 16"/>
          <p:cNvSpPr>
            <a:spLocks noGrp="1" noChangeArrowheads="1"/>
          </p:cNvSpPr>
          <p:nvPr>
            <p:ph type="title"/>
          </p:nvPr>
        </p:nvSpPr>
        <p:spPr>
          <a:xfrm>
            <a:off x="343930" y="222071"/>
            <a:ext cx="8380412" cy="590931"/>
          </a:xfrm>
        </p:spPr>
        <p:txBody>
          <a:bodyPr/>
          <a:lstStyle/>
          <a:p>
            <a:pPr algn="ctr">
              <a:defRPr/>
            </a:pPr>
            <a:r>
              <a:rPr lang="es-ES" dirty="0" smtClean="0"/>
              <a:t>Las Personas son la Clave del Éxito</a:t>
            </a:r>
            <a:endParaRPr smtClean="0"/>
          </a:p>
        </p:txBody>
      </p:sp>
      <p:pic>
        <p:nvPicPr>
          <p:cNvPr id="22" name="Rectangle 10245"/>
          <p:cNvPicPr>
            <a:picLocks noChangeAspect="1" noChangeArrowheads="1"/>
          </p:cNvPicPr>
          <p:nvPr/>
        </p:nvPicPr>
        <p:blipFill>
          <a:blip r:embed="rId12"/>
          <a:srcRect/>
          <a:stretch>
            <a:fillRect/>
          </a:stretch>
        </p:blipFill>
        <p:spPr bwMode="auto">
          <a:xfrm>
            <a:off x="1952625" y="231775"/>
            <a:ext cx="5238750" cy="5962650"/>
          </a:xfrm>
          <a:prstGeom prst="rect">
            <a:avLst/>
          </a:prstGeom>
          <a:noFill/>
          <a:ln w="9525">
            <a:noFill/>
            <a:miter lim="800000"/>
            <a:headEnd/>
            <a:tailEnd/>
          </a:ln>
        </p:spPr>
      </p:pic>
      <p:pic>
        <p:nvPicPr>
          <p:cNvPr id="23" name="Rectangle 10246"/>
          <p:cNvPicPr>
            <a:picLocks noChangeAspect="1" noChangeArrowheads="1" noCrop="1"/>
          </p:cNvPicPr>
          <p:nvPr/>
        </p:nvPicPr>
        <p:blipFill>
          <a:blip r:embed="rId13" cstate="screen"/>
          <a:srcRect/>
          <a:stretch>
            <a:fillRect/>
          </a:stretch>
        </p:blipFill>
        <p:spPr bwMode="auto">
          <a:xfrm>
            <a:off x="2930525" y="2379663"/>
            <a:ext cx="3282950" cy="1666875"/>
          </a:xfrm>
          <a:prstGeom prst="rect">
            <a:avLst/>
          </a:prstGeom>
          <a:noFill/>
          <a:ln w="9525">
            <a:noFill/>
            <a:miter lim="800000"/>
            <a:headEnd/>
            <a:tailEnd/>
          </a:ln>
        </p:spPr>
      </p:pic>
      <p:sp>
        <p:nvSpPr>
          <p:cNvPr id="18" name="Rectangle 17"/>
          <p:cNvSpPr/>
          <p:nvPr/>
        </p:nvSpPr>
        <p:spPr bwMode="auto">
          <a:xfrm>
            <a:off x="0" y="2947148"/>
            <a:ext cx="9144000" cy="3910853"/>
          </a:xfrm>
          <a:prstGeom prst="rect">
            <a:avLst/>
          </a:prstGeom>
          <a:gradFill>
            <a:gsLst>
              <a:gs pos="0">
                <a:schemeClr val="bg2">
                  <a:alpha val="0"/>
                </a:schemeClr>
              </a:gs>
              <a:gs pos="50000">
                <a:schemeClr val="bg2">
                  <a:alpha val="40000"/>
                </a:schemeClr>
              </a:gs>
              <a:gs pos="100000">
                <a:schemeClr val="bg2">
                  <a:alpha val="80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endParaRPr lang="en-US" sz="2200" i="1"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9" name="Picture 1"/>
          <p:cNvPicPr>
            <a:picLocks noChangeAspect="1" noChangeArrowheads="1"/>
          </p:cNvPicPr>
          <p:nvPr/>
        </p:nvPicPr>
        <p:blipFill>
          <a:blip r:embed="rId14" cstate="email"/>
          <a:srcRect/>
          <a:stretch>
            <a:fillRect/>
          </a:stretch>
        </p:blipFill>
        <p:spPr bwMode="auto">
          <a:xfrm>
            <a:off x="794090" y="84666"/>
            <a:ext cx="7555820" cy="6237171"/>
          </a:xfrm>
          <a:prstGeom prst="rect">
            <a:avLst/>
          </a:prstGeom>
          <a:noFill/>
          <a:ln w="9525">
            <a:noFill/>
            <a:miter lim="800000"/>
            <a:headEnd/>
            <a:tailEnd/>
          </a:ln>
          <a:effectLst/>
        </p:spPr>
      </p:pic>
      <p:sp>
        <p:nvSpPr>
          <p:cNvPr id="20" name="Rectangle 34"/>
          <p:cNvSpPr txBox="1">
            <a:spLocks noChangeArrowheads="1"/>
          </p:cNvSpPr>
          <p:nvPr/>
        </p:nvSpPr>
        <p:spPr bwMode="auto">
          <a:xfrm>
            <a:off x="356991" y="214475"/>
            <a:ext cx="8380412" cy="609398"/>
          </a:xfrm>
          <a:prstGeom prst="rect">
            <a:avLst/>
          </a:prstGeom>
          <a:noFill/>
        </p:spPr>
        <p:txBody>
          <a:bodyPr vert="horz" wrap="square" lIns="0" tIns="0" rIns="0" bIns="0" numCol="1" anchor="t" anchorCtr="0" compatLnSpc="1">
            <a:prstTxWarp prst="textNoShape">
              <a:avLst/>
            </a:prstTxWarp>
            <a:spAutoFit/>
          </a:bodyPr>
          <a:lstStyle/>
          <a:p>
            <a:pPr defTabSz="912703">
              <a:lnSpc>
                <a:spcPct val="90000"/>
              </a:lnSpc>
              <a:defRPr/>
            </a:pPr>
            <a:r>
              <a:rPr lang="en-US" sz="4400" spc="-104"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3600" spc="-104"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El </a:t>
            </a:r>
            <a:r>
              <a:rPr lang="en-US" sz="3600" spc="-104"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Compromiso</a:t>
            </a:r>
            <a:r>
              <a:rPr lang="en-US" sz="3600" spc="-104"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de Microsoft con TI</a:t>
            </a:r>
            <a:endParaRPr lang="en-US" sz="4400" spc="-104"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21" name="TextBox 20"/>
          <p:cNvSpPr txBox="1"/>
          <p:nvPr/>
        </p:nvSpPr>
        <p:spPr>
          <a:xfrm>
            <a:off x="334813" y="849692"/>
            <a:ext cx="8508741" cy="341622"/>
          </a:xfrm>
          <a:prstGeom prst="rect">
            <a:avLst/>
          </a:prstGeom>
          <a:noFill/>
        </p:spPr>
        <p:txBody>
          <a:bodyPr wrap="square" lIns="91428" tIns="45715" rIns="91428" bIns="45715">
            <a:spAutoFit/>
          </a:bodyPr>
          <a:lstStyle/>
          <a:p>
            <a:pPr>
              <a:lnSpc>
                <a:spcPct val="90000"/>
              </a:lnSpc>
              <a:defRPr/>
            </a:pPr>
            <a:r>
              <a:rPr lang="es-ES" sz="1800" i="1" dirty="0" smtClean="0">
                <a:ln w="18415" cmpd="sng">
                  <a:solidFill>
                    <a:srgbClr val="FFFFFF"/>
                  </a:solidFill>
                  <a:prstDash val="solid"/>
                </a:ln>
                <a:solidFill>
                  <a:srgbClr val="FFFFFF"/>
                </a:solidFill>
                <a:latin typeface="Segoe"/>
              </a:rPr>
              <a:t>Ayudar a los Profesionales de TI y Desarrolladores durante el </a:t>
            </a:r>
            <a:r>
              <a:rPr lang="es-ES" sz="1800" i="1" dirty="0" err="1" smtClean="0">
                <a:ln w="18415" cmpd="sng">
                  <a:solidFill>
                    <a:srgbClr val="FFFFFF"/>
                  </a:solidFill>
                  <a:prstDash val="solid"/>
                </a:ln>
                <a:solidFill>
                  <a:srgbClr val="FFFFFF"/>
                </a:solidFill>
                <a:latin typeface="Segoe"/>
              </a:rPr>
              <a:t>Clclo</a:t>
            </a:r>
            <a:r>
              <a:rPr lang="es-ES" sz="1800" i="1" dirty="0" smtClean="0">
                <a:ln w="18415" cmpd="sng">
                  <a:solidFill>
                    <a:srgbClr val="FFFFFF"/>
                  </a:solidFill>
                  <a:prstDash val="solid"/>
                </a:ln>
                <a:solidFill>
                  <a:srgbClr val="FFFFFF"/>
                </a:solidFill>
                <a:latin typeface="Segoe"/>
              </a:rPr>
              <a:t> de Vida de TI</a:t>
            </a:r>
            <a:endParaRPr lang="es-ES" sz="1800" i="1" dirty="0">
              <a:ln w="18415" cmpd="sng">
                <a:solidFill>
                  <a:srgbClr val="FFFFFF"/>
                </a:solidFill>
                <a:prstDash val="solid"/>
              </a:ln>
              <a:solidFill>
                <a:srgbClr val="FFFFFF"/>
              </a:solidFill>
              <a:latin typeface="Segoe"/>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6307"/>
                                        </p:tgtEl>
                                        <p:attrNameLst>
                                          <p:attrName>style.visibility</p:attrName>
                                        </p:attrNameLst>
                                      </p:cBhvr>
                                      <p:to>
                                        <p:strVal val="visible"/>
                                      </p:to>
                                    </p:set>
                                    <p:animEffect transition="in" filter="fade">
                                      <p:cBhvr>
                                        <p:cTn id="7" dur="2900"/>
                                        <p:tgtEl>
                                          <p:spTgt spid="226307"/>
                                        </p:tgtEl>
                                      </p:cBhvr>
                                    </p:animEffect>
                                  </p:childTnLst>
                                </p:cTn>
                              </p:par>
                              <p:par>
                                <p:cTn id="8" presetID="10" presetClass="entr" presetSubtype="0" fill="hold" nodeType="withEffect">
                                  <p:stCondLst>
                                    <p:cond delay="0"/>
                                  </p:stCondLst>
                                  <p:childTnLst>
                                    <p:set>
                                      <p:cBhvr>
                                        <p:cTn id="9" dur="1" fill="hold">
                                          <p:stCondLst>
                                            <p:cond delay="0"/>
                                          </p:stCondLst>
                                        </p:cTn>
                                        <p:tgtEl>
                                          <p:spTgt spid="226317"/>
                                        </p:tgtEl>
                                        <p:attrNameLst>
                                          <p:attrName>style.visibility</p:attrName>
                                        </p:attrNameLst>
                                      </p:cBhvr>
                                      <p:to>
                                        <p:strVal val="visible"/>
                                      </p:to>
                                    </p:set>
                                    <p:animEffect transition="in" filter="fade">
                                      <p:cBhvr>
                                        <p:cTn id="10" dur="1000"/>
                                        <p:tgtEl>
                                          <p:spTgt spid="226317"/>
                                        </p:tgtEl>
                                      </p:cBhvr>
                                    </p:animEffect>
                                  </p:childTnLst>
                                </p:cTn>
                              </p:par>
                              <p:par>
                                <p:cTn id="11" presetID="10" presetClass="entr" presetSubtype="0" fill="hold" nodeType="withEffect">
                                  <p:stCondLst>
                                    <p:cond delay="300"/>
                                  </p:stCondLst>
                                  <p:childTnLst>
                                    <p:set>
                                      <p:cBhvr>
                                        <p:cTn id="12" dur="1" fill="hold">
                                          <p:stCondLst>
                                            <p:cond delay="0"/>
                                          </p:stCondLst>
                                        </p:cTn>
                                        <p:tgtEl>
                                          <p:spTgt spid="226311"/>
                                        </p:tgtEl>
                                        <p:attrNameLst>
                                          <p:attrName>style.visibility</p:attrName>
                                        </p:attrNameLst>
                                      </p:cBhvr>
                                      <p:to>
                                        <p:strVal val="visible"/>
                                      </p:to>
                                    </p:set>
                                    <p:animEffect transition="in" filter="fade">
                                      <p:cBhvr>
                                        <p:cTn id="13" dur="1000"/>
                                        <p:tgtEl>
                                          <p:spTgt spid="226311"/>
                                        </p:tgtEl>
                                      </p:cBhvr>
                                    </p:animEffect>
                                  </p:childTnLst>
                                </p:cTn>
                              </p:par>
                              <p:par>
                                <p:cTn id="14" presetID="10" presetClass="entr" presetSubtype="0" fill="hold" nodeType="withEffect">
                                  <p:stCondLst>
                                    <p:cond delay="600"/>
                                  </p:stCondLst>
                                  <p:childTnLst>
                                    <p:set>
                                      <p:cBhvr>
                                        <p:cTn id="15" dur="1" fill="hold">
                                          <p:stCondLst>
                                            <p:cond delay="0"/>
                                          </p:stCondLst>
                                        </p:cTn>
                                        <p:tgtEl>
                                          <p:spTgt spid="226313"/>
                                        </p:tgtEl>
                                        <p:attrNameLst>
                                          <p:attrName>style.visibility</p:attrName>
                                        </p:attrNameLst>
                                      </p:cBhvr>
                                      <p:to>
                                        <p:strVal val="visible"/>
                                      </p:to>
                                    </p:set>
                                    <p:animEffect transition="in" filter="fade">
                                      <p:cBhvr>
                                        <p:cTn id="16" dur="1000"/>
                                        <p:tgtEl>
                                          <p:spTgt spid="226313"/>
                                        </p:tgtEl>
                                      </p:cBhvr>
                                    </p:animEffect>
                                  </p:childTnLst>
                                </p:cTn>
                              </p:par>
                              <p:par>
                                <p:cTn id="17" presetID="10" presetClass="entr" presetSubtype="0" fill="hold" nodeType="withEffect">
                                  <p:stCondLst>
                                    <p:cond delay="900"/>
                                  </p:stCondLst>
                                  <p:childTnLst>
                                    <p:set>
                                      <p:cBhvr>
                                        <p:cTn id="18" dur="1" fill="hold">
                                          <p:stCondLst>
                                            <p:cond delay="0"/>
                                          </p:stCondLst>
                                        </p:cTn>
                                        <p:tgtEl>
                                          <p:spTgt spid="226318"/>
                                        </p:tgtEl>
                                        <p:attrNameLst>
                                          <p:attrName>style.visibility</p:attrName>
                                        </p:attrNameLst>
                                      </p:cBhvr>
                                      <p:to>
                                        <p:strVal val="visible"/>
                                      </p:to>
                                    </p:set>
                                    <p:animEffect transition="in" filter="fade">
                                      <p:cBhvr>
                                        <p:cTn id="19" dur="1000"/>
                                        <p:tgtEl>
                                          <p:spTgt spid="226318"/>
                                        </p:tgtEl>
                                      </p:cBhvr>
                                    </p:animEffect>
                                  </p:childTnLst>
                                </p:cTn>
                              </p:par>
                              <p:par>
                                <p:cTn id="20" presetID="10" presetClass="entr" presetSubtype="0" fill="hold" nodeType="withEffect">
                                  <p:stCondLst>
                                    <p:cond delay="1100"/>
                                  </p:stCondLst>
                                  <p:childTnLst>
                                    <p:set>
                                      <p:cBhvr>
                                        <p:cTn id="21" dur="1" fill="hold">
                                          <p:stCondLst>
                                            <p:cond delay="0"/>
                                          </p:stCondLst>
                                        </p:cTn>
                                        <p:tgtEl>
                                          <p:spTgt spid="226310"/>
                                        </p:tgtEl>
                                        <p:attrNameLst>
                                          <p:attrName>style.visibility</p:attrName>
                                        </p:attrNameLst>
                                      </p:cBhvr>
                                      <p:to>
                                        <p:strVal val="visible"/>
                                      </p:to>
                                    </p:set>
                                    <p:animEffect transition="in" filter="fade">
                                      <p:cBhvr>
                                        <p:cTn id="22" dur="1000"/>
                                        <p:tgtEl>
                                          <p:spTgt spid="226310"/>
                                        </p:tgtEl>
                                      </p:cBhvr>
                                    </p:animEffect>
                                  </p:childTnLst>
                                </p:cTn>
                              </p:par>
                              <p:par>
                                <p:cTn id="23" presetID="10" presetClass="entr" presetSubtype="0" fill="hold" nodeType="withEffect">
                                  <p:stCondLst>
                                    <p:cond delay="1400"/>
                                  </p:stCondLst>
                                  <p:childTnLst>
                                    <p:set>
                                      <p:cBhvr>
                                        <p:cTn id="24" dur="1" fill="hold">
                                          <p:stCondLst>
                                            <p:cond delay="0"/>
                                          </p:stCondLst>
                                        </p:cTn>
                                        <p:tgtEl>
                                          <p:spTgt spid="226316"/>
                                        </p:tgtEl>
                                        <p:attrNameLst>
                                          <p:attrName>style.visibility</p:attrName>
                                        </p:attrNameLst>
                                      </p:cBhvr>
                                      <p:to>
                                        <p:strVal val="visible"/>
                                      </p:to>
                                    </p:set>
                                    <p:animEffect transition="in" filter="fade">
                                      <p:cBhvr>
                                        <p:cTn id="25" dur="1000"/>
                                        <p:tgtEl>
                                          <p:spTgt spid="226316"/>
                                        </p:tgtEl>
                                      </p:cBhvr>
                                    </p:animEffect>
                                  </p:childTnLst>
                                </p:cTn>
                              </p:par>
                              <p:par>
                                <p:cTn id="26" presetID="10" presetClass="entr" presetSubtype="0" fill="hold" nodeType="withEffect">
                                  <p:stCondLst>
                                    <p:cond delay="1600"/>
                                  </p:stCondLst>
                                  <p:childTnLst>
                                    <p:set>
                                      <p:cBhvr>
                                        <p:cTn id="27" dur="1" fill="hold">
                                          <p:stCondLst>
                                            <p:cond delay="0"/>
                                          </p:stCondLst>
                                        </p:cTn>
                                        <p:tgtEl>
                                          <p:spTgt spid="226315"/>
                                        </p:tgtEl>
                                        <p:attrNameLst>
                                          <p:attrName>style.visibility</p:attrName>
                                        </p:attrNameLst>
                                      </p:cBhvr>
                                      <p:to>
                                        <p:strVal val="visible"/>
                                      </p:to>
                                    </p:set>
                                    <p:animEffect transition="in" filter="fade">
                                      <p:cBhvr>
                                        <p:cTn id="28" dur="1000"/>
                                        <p:tgtEl>
                                          <p:spTgt spid="226315"/>
                                        </p:tgtEl>
                                      </p:cBhvr>
                                    </p:animEffect>
                                  </p:childTnLst>
                                </p:cTn>
                              </p:par>
                              <p:par>
                                <p:cTn id="29" presetID="10" presetClass="entr" presetSubtype="0" fill="hold" nodeType="withEffect">
                                  <p:stCondLst>
                                    <p:cond delay="1800"/>
                                  </p:stCondLst>
                                  <p:childTnLst>
                                    <p:set>
                                      <p:cBhvr>
                                        <p:cTn id="30" dur="1" fill="hold">
                                          <p:stCondLst>
                                            <p:cond delay="0"/>
                                          </p:stCondLst>
                                        </p:cTn>
                                        <p:tgtEl>
                                          <p:spTgt spid="226312"/>
                                        </p:tgtEl>
                                        <p:attrNameLst>
                                          <p:attrName>style.visibility</p:attrName>
                                        </p:attrNameLst>
                                      </p:cBhvr>
                                      <p:to>
                                        <p:strVal val="visible"/>
                                      </p:to>
                                    </p:set>
                                    <p:animEffect transition="in" filter="fade">
                                      <p:cBhvr>
                                        <p:cTn id="31" dur="1000"/>
                                        <p:tgtEl>
                                          <p:spTgt spid="226312"/>
                                        </p:tgtEl>
                                      </p:cBhvr>
                                    </p:animEffect>
                                  </p:childTnLst>
                                </p:cTn>
                              </p:par>
                              <p:par>
                                <p:cTn id="32" presetID="10" presetClass="entr" presetSubtype="0" fill="hold" nodeType="withEffect">
                                  <p:stCondLst>
                                    <p:cond delay="2000"/>
                                  </p:stCondLst>
                                  <p:childTnLst>
                                    <p:set>
                                      <p:cBhvr>
                                        <p:cTn id="33" dur="1" fill="hold">
                                          <p:stCondLst>
                                            <p:cond delay="0"/>
                                          </p:stCondLst>
                                        </p:cTn>
                                        <p:tgtEl>
                                          <p:spTgt spid="226314"/>
                                        </p:tgtEl>
                                        <p:attrNameLst>
                                          <p:attrName>style.visibility</p:attrName>
                                        </p:attrNameLst>
                                      </p:cBhvr>
                                      <p:to>
                                        <p:strVal val="visible"/>
                                      </p:to>
                                    </p:set>
                                    <p:animEffect transition="in" filter="fade">
                                      <p:cBhvr>
                                        <p:cTn id="34" dur="1000"/>
                                        <p:tgtEl>
                                          <p:spTgt spid="226314"/>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6308"/>
                                        </p:tgtEl>
                                        <p:attrNameLst>
                                          <p:attrName>style.visibility</p:attrName>
                                        </p:attrNameLst>
                                      </p:cBhvr>
                                      <p:to>
                                        <p:strVal val="visible"/>
                                      </p:to>
                                    </p:set>
                                    <p:animEffect transition="in" filter="fade">
                                      <p:cBhvr>
                                        <p:cTn id="44" dur="500"/>
                                        <p:tgtEl>
                                          <p:spTgt spid="226308"/>
                                        </p:tgtEl>
                                      </p:cBhvr>
                                    </p:animEffect>
                                  </p:childTnLst>
                                </p:cTn>
                              </p:par>
                            </p:childTnLst>
                          </p:cTn>
                        </p:par>
                        <p:par>
                          <p:cTn id="45" fill="hold">
                            <p:stCondLst>
                              <p:cond delay="4000"/>
                            </p:stCondLst>
                            <p:childTnLst>
                              <p:par>
                                <p:cTn id="46" presetID="10" presetClass="exit" presetSubtype="0" fill="hold" nodeType="afterEffect">
                                  <p:stCondLst>
                                    <p:cond delay="0"/>
                                  </p:stCondLst>
                                  <p:childTnLst>
                                    <p:animEffect transition="out" filter="fade">
                                      <p:cBhvr>
                                        <p:cTn id="47" dur="2000"/>
                                        <p:tgtEl>
                                          <p:spTgt spid="226307"/>
                                        </p:tgtEl>
                                      </p:cBhvr>
                                    </p:animEffect>
                                    <p:set>
                                      <p:cBhvr>
                                        <p:cTn id="48" dur="1" fill="hold">
                                          <p:stCondLst>
                                            <p:cond delay="1999"/>
                                          </p:stCondLst>
                                        </p:cTn>
                                        <p:tgtEl>
                                          <p:spTgt spid="22630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2631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2631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2631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2631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6315"/>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2631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2631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2631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2631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1000"/>
                                        <p:tgtEl>
                                          <p:spTgt spid="5138"/>
                                        </p:tgtEl>
                                      </p:cBhvr>
                                    </p:animEffect>
                                    <p:set>
                                      <p:cBhvr>
                                        <p:cTn id="71" dur="1" fill="hold">
                                          <p:stCondLst>
                                            <p:cond delay="999"/>
                                          </p:stCondLst>
                                        </p:cTn>
                                        <p:tgtEl>
                                          <p:spTgt spid="5138"/>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p:bldP spid="226308" grpId="0" animBg="1"/>
      <p:bldP spid="513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be 108"/>
          <p:cNvSpPr/>
          <p:nvPr/>
        </p:nvSpPr>
        <p:spPr bwMode="auto">
          <a:xfrm>
            <a:off x="1" y="4963255"/>
            <a:ext cx="9144000" cy="1422798"/>
          </a:xfrm>
          <a:prstGeom prst="cube">
            <a:avLst>
              <a:gd name="adj" fmla="val 56657"/>
            </a:avLst>
          </a:prstGeom>
          <a:gradFill>
            <a:gsLst>
              <a:gs pos="0">
                <a:srgbClr val="011039"/>
              </a:gs>
              <a:gs pos="50000">
                <a:srgbClr val="014291"/>
              </a:gs>
              <a:gs pos="70000">
                <a:srgbClr val="0352B1"/>
              </a:gs>
              <a:gs pos="100000">
                <a:srgbClr val="005DE6"/>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b="1" i="1" dirty="0" smtClean="0">
                <a:solidFill>
                  <a:schemeClr val="tx1"/>
                </a:solidFill>
                <a:effectLst>
                  <a:outerShdw blurRad="38100" dist="38100" dir="2700000" algn="tl">
                    <a:srgbClr val="000000"/>
                  </a:outerShdw>
                </a:effectLst>
              </a:rPr>
              <a:t>Segura e Interoperable </a:t>
            </a:r>
          </a:p>
        </p:txBody>
      </p:sp>
      <p:grpSp>
        <p:nvGrpSpPr>
          <p:cNvPr id="2" name="Group 109"/>
          <p:cNvGrpSpPr/>
          <p:nvPr/>
        </p:nvGrpSpPr>
        <p:grpSpPr>
          <a:xfrm>
            <a:off x="398201" y="1226170"/>
            <a:ext cx="8273851" cy="4260230"/>
            <a:chOff x="1" y="1329400"/>
            <a:chExt cx="9097790" cy="4614200"/>
          </a:xfrm>
        </p:grpSpPr>
        <p:sp>
          <p:nvSpPr>
            <p:cNvPr id="97" name="Rounded Rectangle 96"/>
            <p:cNvSpPr/>
            <p:nvPr/>
          </p:nvSpPr>
          <p:spPr bwMode="auto">
            <a:xfrm>
              <a:off x="1" y="1329400"/>
              <a:ext cx="9097790" cy="4614200"/>
            </a:xfrm>
            <a:prstGeom prst="roundRect">
              <a:avLst>
                <a:gd name="adj" fmla="val 7104"/>
              </a:avLst>
            </a:prstGeom>
            <a:gradFill flip="none" rotWithShape="1">
              <a:gsLst>
                <a:gs pos="0">
                  <a:schemeClr val="accent6">
                    <a:lumMod val="50000"/>
                    <a:shade val="30000"/>
                    <a:satMod val="115000"/>
                    <a:alpha val="41000"/>
                  </a:schemeClr>
                </a:gs>
                <a:gs pos="50000">
                  <a:schemeClr val="accent6">
                    <a:lumMod val="50000"/>
                    <a:shade val="67500"/>
                    <a:satMod val="115000"/>
                  </a:schemeClr>
                </a:gs>
                <a:gs pos="100000">
                  <a:schemeClr val="bg2">
                    <a:alpha val="28000"/>
                  </a:schemeClr>
                </a:gs>
              </a:gsLst>
              <a:lin ang="16200000" scaled="1"/>
              <a:tileRect/>
            </a:gradFill>
            <a:ln w="3175">
              <a:solidFill>
                <a:srgbClr val="0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3" tIns="54862" rIns="109723" bIns="54862" numCol="1" rtlCol="0" anchor="ctr" anchorCtr="0" compatLnSpc="1">
              <a:prstTxWarp prst="textNoShape">
                <a:avLst/>
              </a:prstTxWarp>
            </a:bodyPr>
            <a:lstStyle/>
            <a:p>
              <a:pPr algn="ctr" defTabSz="1096919"/>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 name="Group 93"/>
            <p:cNvGrpSpPr/>
            <p:nvPr/>
          </p:nvGrpSpPr>
          <p:grpSpPr>
            <a:xfrm>
              <a:off x="4527769" y="1600200"/>
              <a:ext cx="2237616" cy="4091940"/>
              <a:chOff x="6055872" y="1600200"/>
              <a:chExt cx="2982711" cy="4091940"/>
            </a:xfrm>
          </p:grpSpPr>
          <p:sp>
            <p:nvSpPr>
              <p:cNvPr id="98" name="Rounded Rectangle 97"/>
              <p:cNvSpPr/>
              <p:nvPr/>
            </p:nvSpPr>
            <p:spPr bwMode="auto">
              <a:xfrm>
                <a:off x="6160831" y="1600200"/>
                <a:ext cx="2742486" cy="4091940"/>
              </a:xfrm>
              <a:prstGeom prst="roundRect">
                <a:avLst>
                  <a:gd name="adj" fmla="val 6762"/>
                </a:avLst>
              </a:prstGeom>
              <a:solidFill>
                <a:srgbClr val="000000">
                  <a:alpha val="25098"/>
                </a:srgbClr>
              </a:solidFill>
              <a:ln w="38100" cap="flat" cmpd="sng" algn="ctr">
                <a:solidFill>
                  <a:srgbClr val="00FF00"/>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pic>
            <p:nvPicPr>
              <p:cNvPr id="99" name="Picture 4"/>
              <p:cNvPicPr>
                <a:picLocks noChangeAspect="1" noChangeArrowheads="1"/>
              </p:cNvPicPr>
              <p:nvPr/>
            </p:nvPicPr>
            <p:blipFill>
              <a:blip r:embed="rId3" cstate="email"/>
              <a:stretch>
                <a:fillRect/>
              </a:stretch>
            </p:blipFill>
            <p:spPr bwMode="auto">
              <a:xfrm>
                <a:off x="6241078" y="3233157"/>
                <a:ext cx="2555293" cy="2337650"/>
              </a:xfrm>
              <a:prstGeom prst="rect">
                <a:avLst/>
              </a:prstGeom>
              <a:noFill/>
              <a:ln>
                <a:noFill/>
              </a:ln>
            </p:spPr>
          </p:pic>
          <p:sp>
            <p:nvSpPr>
              <p:cNvPr id="100" name="TextBox 99"/>
              <p:cNvSpPr txBox="1"/>
              <p:nvPr/>
            </p:nvSpPr>
            <p:spPr>
              <a:xfrm>
                <a:off x="6055872" y="1813322"/>
                <a:ext cx="2982711" cy="900031"/>
              </a:xfrm>
              <a:prstGeom prst="rect">
                <a:avLst/>
              </a:prstGeom>
              <a:noFill/>
              <a:effectLst>
                <a:glow rad="101600">
                  <a:schemeClr val="bg2">
                    <a:alpha val="60000"/>
                  </a:schemeClr>
                </a:glow>
              </a:effectLst>
            </p:spPr>
            <p:txBody>
              <a:bodyPr wrap="square" lIns="91428" tIns="45715" rIns="91428" bIns="45715" rtlCol="0">
                <a:spAutoFit/>
              </a:bodyPr>
              <a:lstStyle/>
              <a:p>
                <a:pPr algn="ctr"/>
                <a:r>
                  <a:rPr lang="en-US" sz="2400" b="1" i="1" dirty="0" err="1" smtClean="0">
                    <a:solidFill>
                      <a:srgbClr val="66FF66"/>
                    </a:solidFill>
                    <a:effectLst>
                      <a:glow rad="228600">
                        <a:schemeClr val="bg2">
                          <a:alpha val="40000"/>
                        </a:schemeClr>
                      </a:glow>
                    </a:effectLst>
                  </a:rPr>
                  <a:t>Orientada</a:t>
                </a:r>
                <a:r>
                  <a:rPr lang="en-US" sz="2400" b="1" i="1" dirty="0" smtClean="0">
                    <a:solidFill>
                      <a:srgbClr val="66FF66"/>
                    </a:solidFill>
                    <a:effectLst>
                      <a:glow rad="228600">
                        <a:schemeClr val="bg2">
                          <a:alpha val="40000"/>
                        </a:schemeClr>
                      </a:glow>
                    </a:effectLst>
                  </a:rPr>
                  <a:t> a </a:t>
                </a:r>
                <a:r>
                  <a:rPr lang="en-US" sz="2400" b="1" i="1" dirty="0" err="1" smtClean="0">
                    <a:solidFill>
                      <a:srgbClr val="66FF66"/>
                    </a:solidFill>
                    <a:effectLst>
                      <a:glow rad="228600">
                        <a:schemeClr val="bg2">
                          <a:alpha val="40000"/>
                        </a:schemeClr>
                      </a:glow>
                    </a:effectLst>
                  </a:rPr>
                  <a:t>Servicios</a:t>
                </a:r>
                <a:endParaRPr lang="en-US" sz="2400" b="1" i="1" dirty="0">
                  <a:solidFill>
                    <a:srgbClr val="66FF66"/>
                  </a:solidFill>
                  <a:effectLst>
                    <a:glow rad="228600">
                      <a:schemeClr val="bg2">
                        <a:alpha val="40000"/>
                      </a:schemeClr>
                    </a:glow>
                  </a:effectLst>
                </a:endParaRPr>
              </a:p>
            </p:txBody>
          </p:sp>
        </p:grpSp>
        <p:grpSp>
          <p:nvGrpSpPr>
            <p:cNvPr id="4" name="Group 100"/>
            <p:cNvGrpSpPr/>
            <p:nvPr/>
          </p:nvGrpSpPr>
          <p:grpSpPr>
            <a:xfrm>
              <a:off x="6684699" y="1600200"/>
              <a:ext cx="2286000" cy="4091940"/>
              <a:chOff x="8958739" y="1600200"/>
              <a:chExt cx="3047206" cy="4091940"/>
            </a:xfrm>
          </p:grpSpPr>
          <p:sp>
            <p:nvSpPr>
              <p:cNvPr id="102" name="Rounded Rectangle 101"/>
              <p:cNvSpPr/>
              <p:nvPr/>
            </p:nvSpPr>
            <p:spPr bwMode="auto">
              <a:xfrm>
                <a:off x="9111099" y="1600200"/>
                <a:ext cx="2742485" cy="4091940"/>
              </a:xfrm>
              <a:prstGeom prst="roundRect">
                <a:avLst>
                  <a:gd name="adj" fmla="val 6762"/>
                </a:avLst>
              </a:prstGeom>
              <a:solidFill>
                <a:srgbClr val="000000">
                  <a:alpha val="25098"/>
                </a:srgbClr>
              </a:solidFill>
              <a:ln w="38100" cap="flat" cmpd="sng" algn="ctr">
                <a:solidFill>
                  <a:srgbClr val="FFC000"/>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a:defRPr/>
                </a:pPr>
                <a:endParaRPr lang="en-US" sz="1800" kern="0" smtClean="0">
                  <a:solidFill>
                    <a:srgbClr val="FFFFFF"/>
                  </a:solidFill>
                  <a:effectLst>
                    <a:outerShdw blurRad="38100" dist="38100" dir="2700000" algn="tl">
                      <a:srgbClr val="000000">
                        <a:alpha val="43137"/>
                      </a:srgbClr>
                    </a:outerShdw>
                  </a:effectLst>
                  <a:latin typeface="Segoe" pitchFamily="34" charset="0"/>
                </a:endParaRPr>
              </a:p>
            </p:txBody>
          </p:sp>
          <p:pic>
            <p:nvPicPr>
              <p:cNvPr id="103" name="Picture 3" descr="E:\Clip_Installer\DVD_ART\Artwork_Imagery\Photos_for_PPT\Soft-edge_photos\FY05 Brand - Business\MSB small business Clive man concentrating laptop working.png"/>
              <p:cNvPicPr>
                <a:picLocks noChangeAspect="1" noChangeArrowheads="1"/>
              </p:cNvPicPr>
              <p:nvPr/>
            </p:nvPicPr>
            <p:blipFill>
              <a:blip r:embed="rId4" cstate="email"/>
              <a:stretch>
                <a:fillRect/>
              </a:stretch>
            </p:blipFill>
            <p:spPr bwMode="auto">
              <a:xfrm flipH="1">
                <a:off x="9340138" y="3250745"/>
                <a:ext cx="2286315" cy="2052774"/>
              </a:xfrm>
              <a:prstGeom prst="rect">
                <a:avLst/>
              </a:prstGeom>
              <a:noFill/>
              <a:ln>
                <a:noFill/>
              </a:ln>
            </p:spPr>
          </p:pic>
          <p:sp>
            <p:nvSpPr>
              <p:cNvPr id="104" name="TextBox 103"/>
              <p:cNvSpPr txBox="1"/>
              <p:nvPr/>
            </p:nvSpPr>
            <p:spPr>
              <a:xfrm>
                <a:off x="8958739" y="1838896"/>
                <a:ext cx="3047206" cy="900031"/>
              </a:xfrm>
              <a:prstGeom prst="rect">
                <a:avLst/>
              </a:prstGeom>
              <a:noFill/>
              <a:effectLst>
                <a:glow rad="101600">
                  <a:schemeClr val="bg2">
                    <a:alpha val="60000"/>
                  </a:schemeClr>
                </a:glow>
              </a:effectLst>
            </p:spPr>
            <p:txBody>
              <a:bodyPr wrap="square" lIns="91428" tIns="45715" rIns="91428" bIns="45715" rtlCol="0">
                <a:spAutoFit/>
              </a:bodyPr>
              <a:lstStyle/>
              <a:p>
                <a:pPr algn="ctr"/>
                <a:r>
                  <a:rPr lang="en-US" sz="2400" b="1" i="1" dirty="0" err="1" smtClean="0">
                    <a:solidFill>
                      <a:schemeClr val="accent1">
                        <a:lumMod val="75000"/>
                      </a:schemeClr>
                    </a:solidFill>
                    <a:effectLst>
                      <a:glow rad="228600">
                        <a:schemeClr val="bg2">
                          <a:alpha val="40000"/>
                        </a:schemeClr>
                      </a:glow>
                    </a:effectLst>
                  </a:rPr>
                  <a:t>Experiencia</a:t>
                </a:r>
                <a:r>
                  <a:rPr lang="en-US" sz="2400" b="1" i="1" dirty="0" smtClean="0">
                    <a:solidFill>
                      <a:schemeClr val="accent1">
                        <a:lumMod val="75000"/>
                      </a:schemeClr>
                    </a:solidFill>
                    <a:effectLst>
                      <a:glow rad="228600">
                        <a:schemeClr val="bg2">
                          <a:alpha val="40000"/>
                        </a:schemeClr>
                      </a:glow>
                    </a:effectLst>
                  </a:rPr>
                  <a:t> </a:t>
                </a:r>
                <a:br>
                  <a:rPr lang="en-US" sz="2400" b="1" i="1" dirty="0" smtClean="0">
                    <a:solidFill>
                      <a:schemeClr val="accent1">
                        <a:lumMod val="75000"/>
                      </a:schemeClr>
                    </a:solidFill>
                    <a:effectLst>
                      <a:glow rad="228600">
                        <a:schemeClr val="bg2">
                          <a:alpha val="40000"/>
                        </a:schemeClr>
                      </a:glow>
                    </a:effectLst>
                  </a:rPr>
                </a:br>
                <a:r>
                  <a:rPr lang="en-US" sz="2400" b="1" i="1" dirty="0" smtClean="0">
                    <a:solidFill>
                      <a:schemeClr val="accent1">
                        <a:lumMod val="75000"/>
                      </a:schemeClr>
                    </a:solidFill>
                    <a:effectLst>
                      <a:glow rad="228600">
                        <a:schemeClr val="bg2">
                          <a:alpha val="40000"/>
                        </a:schemeClr>
                      </a:glow>
                    </a:effectLst>
                  </a:rPr>
                  <a:t>de </a:t>
                </a:r>
                <a:r>
                  <a:rPr lang="en-US" sz="2400" b="1" i="1" dirty="0" err="1" smtClean="0">
                    <a:solidFill>
                      <a:schemeClr val="accent1">
                        <a:lumMod val="75000"/>
                      </a:schemeClr>
                    </a:solidFill>
                    <a:effectLst>
                      <a:glow rad="228600">
                        <a:schemeClr val="bg2">
                          <a:alpha val="40000"/>
                        </a:schemeClr>
                      </a:glow>
                    </a:effectLst>
                  </a:rPr>
                  <a:t>Usuario</a:t>
                </a:r>
                <a:endParaRPr lang="en-US" sz="2400" b="1" i="1" dirty="0">
                  <a:solidFill>
                    <a:schemeClr val="accent1">
                      <a:lumMod val="75000"/>
                    </a:schemeClr>
                  </a:solidFill>
                  <a:effectLst>
                    <a:glow rad="228600">
                      <a:schemeClr val="bg2">
                        <a:alpha val="40000"/>
                      </a:schemeClr>
                    </a:glow>
                  </a:effectLst>
                </a:endParaRPr>
              </a:p>
            </p:txBody>
          </p:sp>
        </p:grpSp>
        <p:grpSp>
          <p:nvGrpSpPr>
            <p:cNvPr id="5" name="Group 104"/>
            <p:cNvGrpSpPr/>
            <p:nvPr/>
          </p:nvGrpSpPr>
          <p:grpSpPr>
            <a:xfrm>
              <a:off x="79304" y="1600200"/>
              <a:ext cx="2284791" cy="4069080"/>
              <a:chOff x="57583" y="1600200"/>
              <a:chExt cx="3045595" cy="4069080"/>
            </a:xfrm>
          </p:grpSpPr>
          <p:sp>
            <p:nvSpPr>
              <p:cNvPr id="106" name="Rounded Rectangle 105"/>
              <p:cNvSpPr/>
              <p:nvPr/>
            </p:nvSpPr>
            <p:spPr bwMode="auto">
              <a:xfrm>
                <a:off x="253959" y="1600200"/>
                <a:ext cx="2742486" cy="4069080"/>
              </a:xfrm>
              <a:prstGeom prst="roundRect">
                <a:avLst>
                  <a:gd name="adj" fmla="val 6762"/>
                </a:avLst>
              </a:prstGeom>
              <a:solidFill>
                <a:srgbClr val="000000">
                  <a:alpha val="25000"/>
                </a:srgbClr>
              </a:solidFill>
              <a:ln w="28575" cap="flat" cmpd="sng" algn="ctr">
                <a:solidFill>
                  <a:srgbClr val="FFFF00"/>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grpSp>
            <p:nvGrpSpPr>
              <p:cNvPr id="6" name="Group 31"/>
              <p:cNvGrpSpPr/>
              <p:nvPr/>
            </p:nvGrpSpPr>
            <p:grpSpPr>
              <a:xfrm flipH="1">
                <a:off x="384911" y="3435313"/>
                <a:ext cx="2528708" cy="1584525"/>
                <a:chOff x="754134" y="5376672"/>
                <a:chExt cx="2644907" cy="2042702"/>
              </a:xfrm>
            </p:grpSpPr>
            <p:grpSp>
              <p:nvGrpSpPr>
                <p:cNvPr id="7" name="Group 283"/>
                <p:cNvGrpSpPr/>
                <p:nvPr/>
              </p:nvGrpSpPr>
              <p:grpSpPr>
                <a:xfrm>
                  <a:off x="1076587" y="5376672"/>
                  <a:ext cx="2305175" cy="1692407"/>
                  <a:chOff x="9744756" y="5467350"/>
                  <a:chExt cx="3762375" cy="2762250"/>
                </a:xfrm>
              </p:grpSpPr>
              <p:grpSp>
                <p:nvGrpSpPr>
                  <p:cNvPr id="8" name="Group 282"/>
                  <p:cNvGrpSpPr/>
                  <p:nvPr/>
                </p:nvGrpSpPr>
                <p:grpSpPr>
                  <a:xfrm>
                    <a:off x="9744756" y="5467350"/>
                    <a:ext cx="3762375" cy="2762250"/>
                    <a:chOff x="9744756" y="5467350"/>
                    <a:chExt cx="3762375" cy="2762250"/>
                  </a:xfrm>
                </p:grpSpPr>
                <p:pic>
                  <p:nvPicPr>
                    <p:cNvPr id="182" name="Picture 4" descr="E:\Clip_Installer\DVD_ART\Artwork_Imagery\HARDWARE_IMAGERY\Illustration - Misc Hardware\Miscellaneous\computer green healthy secure.png"/>
                    <p:cNvPicPr>
                      <a:picLocks noChangeAspect="1" noChangeArrowheads="1"/>
                    </p:cNvPicPr>
                    <p:nvPr/>
                  </p:nvPicPr>
                  <p:blipFill>
                    <a:blip r:embed="rId5" cstate="email"/>
                    <a:srcRect/>
                    <a:stretch>
                      <a:fillRect/>
                    </a:stretch>
                  </p:blipFill>
                  <p:spPr bwMode="auto">
                    <a:xfrm flipH="1">
                      <a:off x="9744756" y="5467350"/>
                      <a:ext cx="3762375" cy="2762250"/>
                    </a:xfrm>
                    <a:prstGeom prst="rect">
                      <a:avLst/>
                    </a:prstGeom>
                    <a:noFill/>
                    <a:ln>
                      <a:noFill/>
                    </a:ln>
                  </p:spPr>
                </p:pic>
                <p:sp>
                  <p:nvSpPr>
                    <p:cNvPr id="183" name="Freeform 182"/>
                    <p:cNvSpPr/>
                    <p:nvPr/>
                  </p:nvSpPr>
                  <p:spPr bwMode="auto">
                    <a:xfrm>
                      <a:off x="11117943" y="5660571"/>
                      <a:ext cx="2090057" cy="1538515"/>
                    </a:xfrm>
                    <a:custGeom>
                      <a:avLst/>
                      <a:gdLst>
                        <a:gd name="connsiteX0" fmla="*/ 0 w 2090057"/>
                        <a:gd name="connsiteY0" fmla="*/ 58058 h 1538515"/>
                        <a:gd name="connsiteX1" fmla="*/ 2090057 w 2090057"/>
                        <a:gd name="connsiteY1" fmla="*/ 58058 h 1538515"/>
                        <a:gd name="connsiteX2" fmla="*/ 2090057 w 2090057"/>
                        <a:gd name="connsiteY2" fmla="*/ 1538515 h 1538515"/>
                        <a:gd name="connsiteX3" fmla="*/ 0 w 2090057"/>
                        <a:gd name="connsiteY3" fmla="*/ 1248229 h 1538515"/>
                        <a:gd name="connsiteX4" fmla="*/ 0 w 2090057"/>
                        <a:gd name="connsiteY4" fmla="*/ 0 h 1538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057" h="1538515">
                          <a:moveTo>
                            <a:pt x="0" y="58058"/>
                          </a:moveTo>
                          <a:lnTo>
                            <a:pt x="2090057" y="58058"/>
                          </a:lnTo>
                          <a:lnTo>
                            <a:pt x="2090057" y="1538515"/>
                          </a:lnTo>
                          <a:lnTo>
                            <a:pt x="0" y="1248229"/>
                          </a:lnTo>
                          <a:lnTo>
                            <a:pt x="0" y="0"/>
                          </a:lnTo>
                        </a:path>
                      </a:pathLst>
                    </a:custGeom>
                    <a:solidFill>
                      <a:srgbClr val="000000">
                        <a:alpha val="60000"/>
                      </a:srgbClr>
                    </a:solidFill>
                    <a:ln w="127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defTabSz="914027"/>
                      <a:endParaRPr lang="en-US" dirty="0" smtClean="0"/>
                    </a:p>
                  </p:txBody>
                </p:sp>
              </p:grpSp>
              <p:grpSp>
                <p:nvGrpSpPr>
                  <p:cNvPr id="9" name="Group 280"/>
                  <p:cNvGrpSpPr/>
                  <p:nvPr/>
                </p:nvGrpSpPr>
                <p:grpSpPr>
                  <a:xfrm>
                    <a:off x="11591989" y="5849258"/>
                    <a:ext cx="1090486" cy="1090862"/>
                    <a:chOff x="11490389" y="4732621"/>
                    <a:chExt cx="2380850" cy="2381671"/>
                  </a:xfrm>
                </p:grpSpPr>
                <p:grpSp>
                  <p:nvGrpSpPr>
                    <p:cNvPr id="10" name="Group 205"/>
                    <p:cNvGrpSpPr/>
                    <p:nvPr/>
                  </p:nvGrpSpPr>
                  <p:grpSpPr>
                    <a:xfrm>
                      <a:off x="12274161" y="4732621"/>
                      <a:ext cx="1597078" cy="1943953"/>
                      <a:chOff x="11882275" y="5284163"/>
                      <a:chExt cx="1597078" cy="1943953"/>
                    </a:xfrm>
                  </p:grpSpPr>
                  <p:cxnSp>
                    <p:nvCxnSpPr>
                      <p:cNvPr id="160" name="Straight Connector 159"/>
                      <p:cNvCxnSpPr/>
                      <p:nvPr/>
                    </p:nvCxnSpPr>
                    <p:spPr bwMode="auto">
                      <a:xfrm rot="16200000" flipV="1">
                        <a:off x="12192000" y="5762172"/>
                        <a:ext cx="1204686" cy="943428"/>
                      </a:xfrm>
                      <a:prstGeom prst="line">
                        <a:avLst/>
                      </a:prstGeom>
                      <a:noFill/>
                      <a:ln w="19050">
                        <a:solidFill>
                          <a:schemeClr val="accent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61" name="Straight Connector 160"/>
                      <p:cNvCxnSpPr/>
                      <p:nvPr/>
                    </p:nvCxnSpPr>
                    <p:spPr bwMode="auto">
                      <a:xfrm rot="5400000" flipH="1" flipV="1">
                        <a:off x="11844228" y="5740047"/>
                        <a:ext cx="282814" cy="196865"/>
                      </a:xfrm>
                      <a:prstGeom prst="line">
                        <a:avLst/>
                      </a:prstGeom>
                      <a:noFill/>
                      <a:ln w="19050">
                        <a:solidFill>
                          <a:schemeClr val="accent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11" name="Group 209"/>
                      <p:cNvGrpSpPr/>
                      <p:nvPr/>
                    </p:nvGrpSpPr>
                    <p:grpSpPr>
                      <a:xfrm>
                        <a:off x="11882275" y="5284163"/>
                        <a:ext cx="653649" cy="567386"/>
                        <a:chOff x="12056447" y="5051935"/>
                        <a:chExt cx="653649" cy="567386"/>
                      </a:xfrm>
                    </p:grpSpPr>
                    <p:sp>
                      <p:nvSpPr>
                        <p:cNvPr id="177" name="Freeform 176"/>
                        <p:cNvSpPr/>
                        <p:nvPr/>
                      </p:nvSpPr>
                      <p:spPr bwMode="auto">
                        <a:xfrm>
                          <a:off x="12056447" y="5051935"/>
                          <a:ext cx="651649" cy="567386"/>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path path="circle">
                            <a:fillToRect l="50000" t="50000" r="50000" b="50000"/>
                          </a:path>
                          <a:tileRect/>
                        </a:gradFill>
                        <a:ln w="19050">
                          <a:solidFill>
                            <a:schemeClr val="tx1"/>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nvGrpSpPr>
                        <p:cNvPr id="12" name="Group 296"/>
                        <p:cNvGrpSpPr/>
                        <p:nvPr/>
                      </p:nvGrpSpPr>
                      <p:grpSpPr>
                        <a:xfrm>
                          <a:off x="12058456" y="5053549"/>
                          <a:ext cx="651640" cy="561766"/>
                          <a:chOff x="6114197" y="2620370"/>
                          <a:chExt cx="1583140" cy="1364776"/>
                        </a:xfrm>
                      </p:grpSpPr>
                      <p:cxnSp>
                        <p:nvCxnSpPr>
                          <p:cNvPr id="179" name="Straight Connector 178"/>
                          <p:cNvCxnSpPr>
                            <a:stCxn id="180" idx="3"/>
                          </p:cNvCxnSpPr>
                          <p:nvPr/>
                        </p:nvCxnSpPr>
                        <p:spPr bwMode="auto">
                          <a:xfrm>
                            <a:off x="7014949" y="3575713"/>
                            <a:ext cx="68239" cy="409433"/>
                          </a:xfrm>
                          <a:prstGeom prst="line">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80" name="Freeform 179"/>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sp>
                        <p:nvSpPr>
                          <p:cNvPr id="181" name="Freeform 77"/>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grpSp>
                  <p:cxnSp>
                    <p:nvCxnSpPr>
                      <p:cNvPr id="163" name="Straight Connector 162"/>
                      <p:cNvCxnSpPr/>
                      <p:nvPr/>
                    </p:nvCxnSpPr>
                    <p:spPr bwMode="auto">
                      <a:xfrm rot="5400000" flipH="1" flipV="1">
                        <a:off x="12337716" y="6378676"/>
                        <a:ext cx="282814" cy="196865"/>
                      </a:xfrm>
                      <a:prstGeom prst="line">
                        <a:avLst/>
                      </a:prstGeom>
                      <a:noFill/>
                      <a:ln w="19050">
                        <a:solidFill>
                          <a:schemeClr val="accent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64" name="Straight Connector 60"/>
                      <p:cNvCxnSpPr/>
                      <p:nvPr/>
                    </p:nvCxnSpPr>
                    <p:spPr bwMode="auto">
                      <a:xfrm rot="5400000" flipH="1" flipV="1">
                        <a:off x="12816689" y="6988276"/>
                        <a:ext cx="282814" cy="196865"/>
                      </a:xfrm>
                      <a:prstGeom prst="line">
                        <a:avLst/>
                      </a:prstGeom>
                      <a:noFill/>
                      <a:ln w="19050">
                        <a:solidFill>
                          <a:schemeClr val="accent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13" name="Group 212"/>
                      <p:cNvGrpSpPr/>
                      <p:nvPr/>
                    </p:nvGrpSpPr>
                    <p:grpSpPr>
                      <a:xfrm>
                        <a:off x="12825704" y="6546906"/>
                        <a:ext cx="653649" cy="567386"/>
                        <a:chOff x="12056447" y="5051935"/>
                        <a:chExt cx="653649" cy="567386"/>
                      </a:xfrm>
                    </p:grpSpPr>
                    <p:sp>
                      <p:nvSpPr>
                        <p:cNvPr id="172" name="Freeform 171"/>
                        <p:cNvSpPr/>
                        <p:nvPr/>
                      </p:nvSpPr>
                      <p:spPr bwMode="auto">
                        <a:xfrm>
                          <a:off x="12056447" y="5051935"/>
                          <a:ext cx="651649" cy="567386"/>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path path="circle">
                            <a:fillToRect l="50000" t="50000" r="50000" b="50000"/>
                          </a:path>
                          <a:tileRect/>
                        </a:gradFill>
                        <a:ln w="19050">
                          <a:solidFill>
                            <a:schemeClr val="tx1"/>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nvGrpSpPr>
                        <p:cNvPr id="14" name="Group 296"/>
                        <p:cNvGrpSpPr/>
                        <p:nvPr/>
                      </p:nvGrpSpPr>
                      <p:grpSpPr>
                        <a:xfrm>
                          <a:off x="12058456" y="5053549"/>
                          <a:ext cx="651640" cy="561766"/>
                          <a:chOff x="6114197" y="2620370"/>
                          <a:chExt cx="1583140" cy="1364776"/>
                        </a:xfrm>
                      </p:grpSpPr>
                      <p:cxnSp>
                        <p:nvCxnSpPr>
                          <p:cNvPr id="174" name="Straight Connector 70"/>
                          <p:cNvCxnSpPr>
                            <a:stCxn id="175" idx="3"/>
                          </p:cNvCxnSpPr>
                          <p:nvPr/>
                        </p:nvCxnSpPr>
                        <p:spPr bwMode="auto">
                          <a:xfrm>
                            <a:off x="7014949" y="3575713"/>
                            <a:ext cx="68239" cy="409433"/>
                          </a:xfrm>
                          <a:prstGeom prst="line">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75" name="Freeform 174"/>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sp>
                        <p:nvSpPr>
                          <p:cNvPr id="176" name="Freeform 72"/>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grpSp>
                  <p:grpSp>
                    <p:nvGrpSpPr>
                      <p:cNvPr id="15" name="Group 213"/>
                      <p:cNvGrpSpPr/>
                      <p:nvPr/>
                    </p:nvGrpSpPr>
                    <p:grpSpPr>
                      <a:xfrm>
                        <a:off x="12353990" y="5915534"/>
                        <a:ext cx="653649" cy="567386"/>
                        <a:chOff x="12056447" y="5051935"/>
                        <a:chExt cx="653649" cy="567386"/>
                      </a:xfrm>
                    </p:grpSpPr>
                    <p:sp>
                      <p:nvSpPr>
                        <p:cNvPr id="167" name="Freeform 166"/>
                        <p:cNvSpPr/>
                        <p:nvPr/>
                      </p:nvSpPr>
                      <p:spPr bwMode="auto">
                        <a:xfrm>
                          <a:off x="12056447" y="5051935"/>
                          <a:ext cx="651649" cy="567386"/>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path path="circle">
                            <a:fillToRect l="50000" t="50000" r="50000" b="50000"/>
                          </a:path>
                          <a:tileRect/>
                        </a:gradFill>
                        <a:ln w="19050">
                          <a:solidFill>
                            <a:schemeClr val="tx1"/>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nvGrpSpPr>
                        <p:cNvPr id="16" name="Group 296"/>
                        <p:cNvGrpSpPr/>
                        <p:nvPr/>
                      </p:nvGrpSpPr>
                      <p:grpSpPr>
                        <a:xfrm>
                          <a:off x="12058456" y="5053549"/>
                          <a:ext cx="651640" cy="561766"/>
                          <a:chOff x="6114197" y="2620370"/>
                          <a:chExt cx="1583140" cy="1364776"/>
                        </a:xfrm>
                      </p:grpSpPr>
                      <p:cxnSp>
                        <p:nvCxnSpPr>
                          <p:cNvPr id="169" name="Straight Connector 168"/>
                          <p:cNvCxnSpPr>
                            <a:endCxn id="171" idx="2"/>
                          </p:cNvCxnSpPr>
                          <p:nvPr/>
                        </p:nvCxnSpPr>
                        <p:spPr bwMode="auto">
                          <a:xfrm>
                            <a:off x="7014949" y="3575713"/>
                            <a:ext cx="68239" cy="409433"/>
                          </a:xfrm>
                          <a:prstGeom prst="line">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70" name="Freeform 66"/>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sp>
                        <p:nvSpPr>
                          <p:cNvPr id="171" name="Freeform 170"/>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grpSp>
                </p:grpSp>
                <p:grpSp>
                  <p:nvGrpSpPr>
                    <p:cNvPr id="17" name="Group 204"/>
                    <p:cNvGrpSpPr/>
                    <p:nvPr/>
                  </p:nvGrpSpPr>
                  <p:grpSpPr>
                    <a:xfrm>
                      <a:off x="11882275" y="5284163"/>
                      <a:ext cx="1597078" cy="1830129"/>
                      <a:chOff x="11882275" y="5284163"/>
                      <a:chExt cx="1597078" cy="1830129"/>
                    </a:xfrm>
                  </p:grpSpPr>
                  <p:cxnSp>
                    <p:nvCxnSpPr>
                      <p:cNvPr id="139" name="Straight Connector 138"/>
                      <p:cNvCxnSpPr/>
                      <p:nvPr/>
                    </p:nvCxnSpPr>
                    <p:spPr bwMode="auto">
                      <a:xfrm rot="16200000" flipV="1">
                        <a:off x="12192000" y="5762172"/>
                        <a:ext cx="1204686" cy="943428"/>
                      </a:xfrm>
                      <a:prstGeom prst="line">
                        <a:avLst/>
                      </a:prstGeom>
                      <a:noFill/>
                      <a:ln w="19050">
                        <a:solidFill>
                          <a:schemeClr val="accent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40" name="Straight Connector 139"/>
                      <p:cNvCxnSpPr/>
                      <p:nvPr/>
                    </p:nvCxnSpPr>
                    <p:spPr bwMode="auto">
                      <a:xfrm rot="5400000" flipH="1" flipV="1">
                        <a:off x="11844228" y="5740047"/>
                        <a:ext cx="282814" cy="196865"/>
                      </a:xfrm>
                      <a:prstGeom prst="line">
                        <a:avLst/>
                      </a:prstGeom>
                      <a:noFill/>
                      <a:ln w="19050">
                        <a:solidFill>
                          <a:schemeClr val="accent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18" name="Group 191"/>
                      <p:cNvGrpSpPr/>
                      <p:nvPr/>
                    </p:nvGrpSpPr>
                    <p:grpSpPr>
                      <a:xfrm>
                        <a:off x="11882275" y="5284163"/>
                        <a:ext cx="653649" cy="567386"/>
                        <a:chOff x="12056447" y="5051935"/>
                        <a:chExt cx="653649" cy="567386"/>
                      </a:xfrm>
                    </p:grpSpPr>
                    <p:sp>
                      <p:nvSpPr>
                        <p:cNvPr id="155" name="Freeform 154"/>
                        <p:cNvSpPr/>
                        <p:nvPr/>
                      </p:nvSpPr>
                      <p:spPr bwMode="auto">
                        <a:xfrm>
                          <a:off x="12056447" y="5051935"/>
                          <a:ext cx="651649" cy="567386"/>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path path="circle">
                            <a:fillToRect l="50000" t="50000" r="50000" b="50000"/>
                          </a:path>
                          <a:tileRect/>
                        </a:gradFill>
                        <a:ln w="19050">
                          <a:solidFill>
                            <a:schemeClr val="tx1"/>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nvGrpSpPr>
                        <p:cNvPr id="19" name="Group 296"/>
                        <p:cNvGrpSpPr/>
                        <p:nvPr/>
                      </p:nvGrpSpPr>
                      <p:grpSpPr>
                        <a:xfrm>
                          <a:off x="12058456" y="5053549"/>
                          <a:ext cx="651640" cy="561766"/>
                          <a:chOff x="6114197" y="2620370"/>
                          <a:chExt cx="1583140" cy="1364776"/>
                        </a:xfrm>
                      </p:grpSpPr>
                      <p:cxnSp>
                        <p:nvCxnSpPr>
                          <p:cNvPr id="157" name="Straight Connector 156"/>
                          <p:cNvCxnSpPr>
                            <a:stCxn id="158" idx="3"/>
                          </p:cNvCxnSpPr>
                          <p:nvPr/>
                        </p:nvCxnSpPr>
                        <p:spPr bwMode="auto">
                          <a:xfrm>
                            <a:off x="7014949" y="3575713"/>
                            <a:ext cx="68239" cy="409433"/>
                          </a:xfrm>
                          <a:prstGeom prst="line">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58" name="Freeform 157"/>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sp>
                        <p:nvSpPr>
                          <p:cNvPr id="159" name="Freeform 55"/>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grpSp>
                  <p:cxnSp>
                    <p:nvCxnSpPr>
                      <p:cNvPr id="142" name="Straight Connector 141"/>
                      <p:cNvCxnSpPr/>
                      <p:nvPr/>
                    </p:nvCxnSpPr>
                    <p:spPr bwMode="auto">
                      <a:xfrm rot="5400000" flipH="1" flipV="1">
                        <a:off x="12337716" y="6378676"/>
                        <a:ext cx="282814" cy="196865"/>
                      </a:xfrm>
                      <a:prstGeom prst="line">
                        <a:avLst/>
                      </a:prstGeom>
                      <a:noFill/>
                      <a:ln w="19050">
                        <a:solidFill>
                          <a:schemeClr val="accent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20" name="Group 184"/>
                      <p:cNvGrpSpPr/>
                      <p:nvPr/>
                    </p:nvGrpSpPr>
                    <p:grpSpPr>
                      <a:xfrm>
                        <a:off x="12825704" y="6546906"/>
                        <a:ext cx="653649" cy="567386"/>
                        <a:chOff x="12056447" y="5051935"/>
                        <a:chExt cx="653649" cy="567386"/>
                      </a:xfrm>
                    </p:grpSpPr>
                    <p:sp>
                      <p:nvSpPr>
                        <p:cNvPr id="150" name="Freeform 149"/>
                        <p:cNvSpPr/>
                        <p:nvPr/>
                      </p:nvSpPr>
                      <p:spPr bwMode="auto">
                        <a:xfrm>
                          <a:off x="12056447" y="5051935"/>
                          <a:ext cx="651649" cy="567386"/>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path path="circle">
                            <a:fillToRect l="50000" t="50000" r="50000" b="50000"/>
                          </a:path>
                          <a:tileRect/>
                        </a:gradFill>
                        <a:ln w="19050">
                          <a:solidFill>
                            <a:schemeClr val="tx1"/>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nvGrpSpPr>
                        <p:cNvPr id="21" name="Group 296"/>
                        <p:cNvGrpSpPr/>
                        <p:nvPr/>
                      </p:nvGrpSpPr>
                      <p:grpSpPr>
                        <a:xfrm>
                          <a:off x="12058456" y="5053549"/>
                          <a:ext cx="651640" cy="561766"/>
                          <a:chOff x="6114197" y="2620370"/>
                          <a:chExt cx="1583140" cy="1364776"/>
                        </a:xfrm>
                      </p:grpSpPr>
                      <p:cxnSp>
                        <p:nvCxnSpPr>
                          <p:cNvPr id="152" name="Straight Connector 48"/>
                          <p:cNvCxnSpPr>
                            <a:stCxn id="153" idx="3"/>
                          </p:cNvCxnSpPr>
                          <p:nvPr/>
                        </p:nvCxnSpPr>
                        <p:spPr bwMode="auto">
                          <a:xfrm>
                            <a:off x="7014949" y="3575713"/>
                            <a:ext cx="68239" cy="409433"/>
                          </a:xfrm>
                          <a:prstGeom prst="line">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53" name="Freeform 152"/>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sp>
                        <p:nvSpPr>
                          <p:cNvPr id="154" name="Freeform 50"/>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grpSp>
                  <p:grpSp>
                    <p:nvGrpSpPr>
                      <p:cNvPr id="22" name="Group 185"/>
                      <p:cNvGrpSpPr/>
                      <p:nvPr/>
                    </p:nvGrpSpPr>
                    <p:grpSpPr>
                      <a:xfrm>
                        <a:off x="12353990" y="5915534"/>
                        <a:ext cx="653649" cy="567386"/>
                        <a:chOff x="12056447" y="5051935"/>
                        <a:chExt cx="653649" cy="567386"/>
                      </a:xfrm>
                    </p:grpSpPr>
                    <p:sp>
                      <p:nvSpPr>
                        <p:cNvPr id="145" name="Freeform 144"/>
                        <p:cNvSpPr/>
                        <p:nvPr/>
                      </p:nvSpPr>
                      <p:spPr bwMode="auto">
                        <a:xfrm>
                          <a:off x="12056447" y="5051935"/>
                          <a:ext cx="651649" cy="567386"/>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path path="circle">
                            <a:fillToRect l="50000" t="50000" r="50000" b="50000"/>
                          </a:path>
                          <a:tileRect/>
                        </a:gradFill>
                        <a:ln w="19050">
                          <a:solidFill>
                            <a:schemeClr val="tx1"/>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nvGrpSpPr>
                        <p:cNvPr id="23" name="Group 296"/>
                        <p:cNvGrpSpPr/>
                        <p:nvPr/>
                      </p:nvGrpSpPr>
                      <p:grpSpPr>
                        <a:xfrm>
                          <a:off x="12058456" y="5053549"/>
                          <a:ext cx="651640" cy="561766"/>
                          <a:chOff x="6114197" y="2620370"/>
                          <a:chExt cx="1583140" cy="1364776"/>
                        </a:xfrm>
                      </p:grpSpPr>
                      <p:cxnSp>
                        <p:nvCxnSpPr>
                          <p:cNvPr id="147" name="Straight Connector 146"/>
                          <p:cNvCxnSpPr>
                            <a:stCxn id="148" idx="3"/>
                          </p:cNvCxnSpPr>
                          <p:nvPr/>
                        </p:nvCxnSpPr>
                        <p:spPr bwMode="auto">
                          <a:xfrm>
                            <a:off x="7014949" y="3575713"/>
                            <a:ext cx="68239" cy="409433"/>
                          </a:xfrm>
                          <a:prstGeom prst="line">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48" name="Freeform 147"/>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sp>
                        <p:nvSpPr>
                          <p:cNvPr id="149" name="Freeform 45"/>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grpSp>
                </p:grpSp>
                <p:grpSp>
                  <p:nvGrpSpPr>
                    <p:cNvPr id="24" name="Group 229"/>
                    <p:cNvGrpSpPr/>
                    <p:nvPr/>
                  </p:nvGrpSpPr>
                  <p:grpSpPr>
                    <a:xfrm>
                      <a:off x="11490389" y="5850220"/>
                      <a:ext cx="1125364" cy="1198757"/>
                      <a:chOff x="11882275" y="5284163"/>
                      <a:chExt cx="1125364" cy="1198757"/>
                    </a:xfrm>
                  </p:grpSpPr>
                  <p:grpSp>
                    <p:nvGrpSpPr>
                      <p:cNvPr id="25" name="Group 233"/>
                      <p:cNvGrpSpPr/>
                      <p:nvPr/>
                    </p:nvGrpSpPr>
                    <p:grpSpPr>
                      <a:xfrm>
                        <a:off x="11882275" y="5284163"/>
                        <a:ext cx="653649" cy="567386"/>
                        <a:chOff x="12056447" y="5051935"/>
                        <a:chExt cx="653649" cy="567386"/>
                      </a:xfrm>
                    </p:grpSpPr>
                    <p:sp>
                      <p:nvSpPr>
                        <p:cNvPr id="134" name="Freeform 133"/>
                        <p:cNvSpPr/>
                        <p:nvPr/>
                      </p:nvSpPr>
                      <p:spPr bwMode="auto">
                        <a:xfrm>
                          <a:off x="12056447" y="5051935"/>
                          <a:ext cx="651649" cy="567386"/>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path path="circle">
                            <a:fillToRect l="50000" t="50000" r="50000" b="50000"/>
                          </a:path>
                          <a:tileRect/>
                        </a:gradFill>
                        <a:ln w="19050">
                          <a:solidFill>
                            <a:schemeClr val="tx1"/>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nvGrpSpPr>
                        <p:cNvPr id="26" name="Group 296"/>
                        <p:cNvGrpSpPr/>
                        <p:nvPr/>
                      </p:nvGrpSpPr>
                      <p:grpSpPr>
                        <a:xfrm>
                          <a:off x="12058456" y="5053549"/>
                          <a:ext cx="651640" cy="561766"/>
                          <a:chOff x="6114197" y="2620370"/>
                          <a:chExt cx="1583140" cy="1364776"/>
                        </a:xfrm>
                      </p:grpSpPr>
                      <p:cxnSp>
                        <p:nvCxnSpPr>
                          <p:cNvPr id="136" name="Straight Connector 32"/>
                          <p:cNvCxnSpPr>
                            <a:stCxn id="137" idx="3"/>
                          </p:cNvCxnSpPr>
                          <p:nvPr/>
                        </p:nvCxnSpPr>
                        <p:spPr bwMode="auto">
                          <a:xfrm>
                            <a:off x="7014949" y="3575713"/>
                            <a:ext cx="68239" cy="409433"/>
                          </a:xfrm>
                          <a:prstGeom prst="line">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37" name="Freeform 136"/>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sp>
                        <p:nvSpPr>
                          <p:cNvPr id="138" name="Freeform 34"/>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grpSp>
                  <p:grpSp>
                    <p:nvGrpSpPr>
                      <p:cNvPr id="27" name="Group 237"/>
                      <p:cNvGrpSpPr/>
                      <p:nvPr/>
                    </p:nvGrpSpPr>
                    <p:grpSpPr>
                      <a:xfrm>
                        <a:off x="12353990" y="5915534"/>
                        <a:ext cx="653649" cy="567386"/>
                        <a:chOff x="12056447" y="5051935"/>
                        <a:chExt cx="653649" cy="567386"/>
                      </a:xfrm>
                    </p:grpSpPr>
                    <p:sp>
                      <p:nvSpPr>
                        <p:cNvPr id="129" name="Freeform 25"/>
                        <p:cNvSpPr/>
                        <p:nvPr/>
                      </p:nvSpPr>
                      <p:spPr bwMode="auto">
                        <a:xfrm>
                          <a:off x="12056447" y="5051935"/>
                          <a:ext cx="651649" cy="567386"/>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path path="circle">
                            <a:fillToRect l="50000" t="50000" r="50000" b="50000"/>
                          </a:path>
                          <a:tileRect/>
                        </a:gradFill>
                        <a:ln w="19050">
                          <a:solidFill>
                            <a:schemeClr val="tx1"/>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nvGrpSpPr>
                        <p:cNvPr id="28" name="Group 296"/>
                        <p:cNvGrpSpPr/>
                        <p:nvPr/>
                      </p:nvGrpSpPr>
                      <p:grpSpPr>
                        <a:xfrm>
                          <a:off x="12058456" y="5053549"/>
                          <a:ext cx="651640" cy="561766"/>
                          <a:chOff x="6114197" y="2620370"/>
                          <a:chExt cx="1583140" cy="1364776"/>
                        </a:xfrm>
                      </p:grpSpPr>
                      <p:cxnSp>
                        <p:nvCxnSpPr>
                          <p:cNvPr id="131" name="Straight Connector 27"/>
                          <p:cNvCxnSpPr>
                            <a:stCxn id="132" idx="3"/>
                            <a:endCxn id="133" idx="2"/>
                          </p:cNvCxnSpPr>
                          <p:nvPr/>
                        </p:nvCxnSpPr>
                        <p:spPr bwMode="auto">
                          <a:xfrm>
                            <a:off x="7014949" y="3575713"/>
                            <a:ext cx="68239" cy="409433"/>
                          </a:xfrm>
                          <a:prstGeom prst="line">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32" name="Freeform 131"/>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sp>
                        <p:nvSpPr>
                          <p:cNvPr id="133" name="Freeform 132"/>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grpSp>
                </p:grpSp>
                <p:grpSp>
                  <p:nvGrpSpPr>
                    <p:cNvPr id="29" name="Group 255"/>
                    <p:cNvGrpSpPr/>
                    <p:nvPr/>
                  </p:nvGrpSpPr>
                  <p:grpSpPr>
                    <a:xfrm>
                      <a:off x="13142144" y="4768906"/>
                      <a:ext cx="653649" cy="702982"/>
                      <a:chOff x="12353990" y="5915534"/>
                      <a:chExt cx="653649" cy="702982"/>
                    </a:xfrm>
                  </p:grpSpPr>
                  <p:cxnSp>
                    <p:nvCxnSpPr>
                      <p:cNvPr id="120" name="Straight Connector 119"/>
                      <p:cNvCxnSpPr/>
                      <p:nvPr/>
                    </p:nvCxnSpPr>
                    <p:spPr bwMode="auto">
                      <a:xfrm rot="5400000" flipH="1" flipV="1">
                        <a:off x="12337716" y="6378676"/>
                        <a:ext cx="282814" cy="196865"/>
                      </a:xfrm>
                      <a:prstGeom prst="line">
                        <a:avLst/>
                      </a:prstGeom>
                      <a:noFill/>
                      <a:ln w="19050">
                        <a:solidFill>
                          <a:schemeClr val="accent2">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30" name="Group 263"/>
                      <p:cNvGrpSpPr/>
                      <p:nvPr/>
                    </p:nvGrpSpPr>
                    <p:grpSpPr>
                      <a:xfrm>
                        <a:off x="12353990" y="5915534"/>
                        <a:ext cx="653649" cy="567386"/>
                        <a:chOff x="12056447" y="5051935"/>
                        <a:chExt cx="653649" cy="567386"/>
                      </a:xfrm>
                    </p:grpSpPr>
                    <p:sp>
                      <p:nvSpPr>
                        <p:cNvPr id="122" name="Freeform 18"/>
                        <p:cNvSpPr/>
                        <p:nvPr/>
                      </p:nvSpPr>
                      <p:spPr bwMode="auto">
                        <a:xfrm>
                          <a:off x="12056447" y="5051935"/>
                          <a:ext cx="651649" cy="567386"/>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path path="circle">
                            <a:fillToRect l="50000" t="50000" r="50000" b="50000"/>
                          </a:path>
                          <a:tileRect/>
                        </a:gradFill>
                        <a:ln w="19050">
                          <a:solidFill>
                            <a:schemeClr val="tx1"/>
                          </a:solid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nvGrpSpPr>
                        <p:cNvPr id="31" name="Group 296"/>
                        <p:cNvGrpSpPr/>
                        <p:nvPr/>
                      </p:nvGrpSpPr>
                      <p:grpSpPr>
                        <a:xfrm>
                          <a:off x="12058456" y="5053549"/>
                          <a:ext cx="651640" cy="561766"/>
                          <a:chOff x="6114197" y="2620370"/>
                          <a:chExt cx="1583140" cy="1364776"/>
                        </a:xfrm>
                      </p:grpSpPr>
                      <p:cxnSp>
                        <p:nvCxnSpPr>
                          <p:cNvPr id="124" name="Straight Connector 20"/>
                          <p:cNvCxnSpPr/>
                          <p:nvPr/>
                        </p:nvCxnSpPr>
                        <p:spPr bwMode="auto">
                          <a:xfrm>
                            <a:off x="7014949" y="3575713"/>
                            <a:ext cx="68239" cy="409433"/>
                          </a:xfrm>
                          <a:prstGeom prst="line">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25" name="Freeform 21"/>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sp>
                        <p:nvSpPr>
                          <p:cNvPr id="126" name="Freeform 22"/>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27"/>
                            <a:endParaRPr lang="en-US" dirty="0" smtClean="0">
                              <a:solidFill>
                                <a:schemeClr val="tx1"/>
                              </a:solidFill>
                              <a:latin typeface="Segoe" pitchFamily="34" charset="0"/>
                            </a:endParaRPr>
                          </a:p>
                        </p:txBody>
                      </p:sp>
                    </p:grpSp>
                  </p:grpSp>
                </p:grpSp>
              </p:grpSp>
            </p:grpSp>
            <p:grpSp>
              <p:nvGrpSpPr>
                <p:cNvPr id="96" name="Group 292"/>
                <p:cNvGrpSpPr/>
                <p:nvPr/>
              </p:nvGrpSpPr>
              <p:grpSpPr>
                <a:xfrm>
                  <a:off x="754134" y="6139599"/>
                  <a:ext cx="2644907" cy="1279775"/>
                  <a:chOff x="5764284" y="4920399"/>
                  <a:chExt cx="2644907" cy="1279775"/>
                </a:xfrm>
              </p:grpSpPr>
              <p:pic>
                <p:nvPicPr>
                  <p:cNvPr id="111" name="Picture 6" descr="E:\Clip_Installer\DVD_ART\Artwork_Imagery\Shapes and Graphics\Arrows - arrow\Gold Gradient Collection\arrow 0 gold  arrow curved 4.png"/>
                  <p:cNvPicPr>
                    <a:picLocks noChangeAspect="1" noChangeArrowheads="1"/>
                  </p:cNvPicPr>
                  <p:nvPr/>
                </p:nvPicPr>
                <p:blipFill>
                  <a:blip r:embed="rId6" cstate="email">
                    <a:duotone>
                      <a:prstClr val="black"/>
                      <a:srgbClr val="FFFF00">
                        <a:tint val="45000"/>
                        <a:satMod val="400000"/>
                      </a:srgbClr>
                    </a:duotone>
                  </a:blip>
                  <a:srcRect/>
                  <a:stretch>
                    <a:fillRect/>
                  </a:stretch>
                </p:blipFill>
                <p:spPr bwMode="auto">
                  <a:xfrm rot="15624557">
                    <a:off x="6378502" y="5159921"/>
                    <a:ext cx="840014" cy="1088412"/>
                  </a:xfrm>
                  <a:prstGeom prst="rect">
                    <a:avLst/>
                  </a:prstGeom>
                  <a:noFill/>
                  <a:ln>
                    <a:noFill/>
                  </a:ln>
                </p:spPr>
              </p:pic>
              <p:pic>
                <p:nvPicPr>
                  <p:cNvPr id="112" name="Picture 6" descr="E:\Clip_Installer\DVD_ART\Artwork_Imagery\Shapes and Graphics\Arrows - arrow\Gold Gradient Collection\arrow 0 gold  arrow curved 4.png"/>
                  <p:cNvPicPr>
                    <a:picLocks noChangeAspect="1" noChangeArrowheads="1"/>
                  </p:cNvPicPr>
                  <p:nvPr/>
                </p:nvPicPr>
                <p:blipFill>
                  <a:blip r:embed="rId6" cstate="email">
                    <a:duotone>
                      <a:prstClr val="black"/>
                      <a:srgbClr val="FFFF00">
                        <a:tint val="45000"/>
                        <a:satMod val="400000"/>
                      </a:srgbClr>
                    </a:duotone>
                  </a:blip>
                  <a:srcRect/>
                  <a:stretch>
                    <a:fillRect/>
                  </a:stretch>
                </p:blipFill>
                <p:spPr bwMode="auto">
                  <a:xfrm rot="17860222">
                    <a:off x="5888483" y="4796200"/>
                    <a:ext cx="840014" cy="1088412"/>
                  </a:xfrm>
                  <a:prstGeom prst="rect">
                    <a:avLst/>
                  </a:prstGeom>
                  <a:noFill/>
                  <a:ln>
                    <a:noFill/>
                  </a:ln>
                </p:spPr>
              </p:pic>
              <p:pic>
                <p:nvPicPr>
                  <p:cNvPr id="113" name="Picture 6" descr="E:\Clip_Installer\DVD_ART\Artwork_Imagery\Shapes and Graphics\Arrows - arrow\Gold Gradient Collection\arrow 0 gold  arrow curved 4.png"/>
                  <p:cNvPicPr>
                    <a:picLocks noChangeAspect="1" noChangeArrowheads="1"/>
                  </p:cNvPicPr>
                  <p:nvPr/>
                </p:nvPicPr>
                <p:blipFill>
                  <a:blip r:embed="rId6" cstate="email">
                    <a:duotone>
                      <a:prstClr val="black"/>
                      <a:srgbClr val="FFFF00">
                        <a:tint val="45000"/>
                        <a:satMod val="400000"/>
                      </a:srgbClr>
                    </a:duotone>
                  </a:blip>
                  <a:srcRect/>
                  <a:stretch>
                    <a:fillRect/>
                  </a:stretch>
                </p:blipFill>
                <p:spPr bwMode="auto">
                  <a:xfrm rot="5975443" flipH="1">
                    <a:off x="7444978" y="5235961"/>
                    <a:ext cx="840014" cy="1088412"/>
                  </a:xfrm>
                  <a:prstGeom prst="rect">
                    <a:avLst/>
                  </a:prstGeom>
                  <a:noFill/>
                  <a:ln>
                    <a:noFill/>
                  </a:ln>
                </p:spPr>
              </p:pic>
            </p:grpSp>
          </p:grpSp>
          <p:sp>
            <p:nvSpPr>
              <p:cNvPr id="108" name="TextBox 107"/>
              <p:cNvSpPr txBox="1"/>
              <p:nvPr/>
            </p:nvSpPr>
            <p:spPr>
              <a:xfrm>
                <a:off x="57583" y="1829184"/>
                <a:ext cx="3045595" cy="900031"/>
              </a:xfrm>
              <a:prstGeom prst="rect">
                <a:avLst/>
              </a:prstGeom>
              <a:noFill/>
              <a:effectLst>
                <a:glow rad="101600">
                  <a:schemeClr val="bg2">
                    <a:alpha val="60000"/>
                  </a:schemeClr>
                </a:glow>
              </a:effectLst>
            </p:spPr>
            <p:txBody>
              <a:bodyPr wrap="square" lIns="91428" tIns="45715" rIns="91428" bIns="45715" rtlCol="0">
                <a:spAutoFit/>
              </a:bodyPr>
              <a:lstStyle/>
              <a:p>
                <a:pPr algn="ctr"/>
                <a:r>
                  <a:rPr lang="en-US" sz="2400" b="1" i="1" dirty="0" err="1" smtClean="0">
                    <a:solidFill>
                      <a:srgbClr val="FFFF00"/>
                    </a:solidFill>
                    <a:effectLst>
                      <a:glow rad="228600">
                        <a:schemeClr val="bg2">
                          <a:alpha val="40000"/>
                        </a:schemeClr>
                      </a:glow>
                    </a:effectLst>
                  </a:rPr>
                  <a:t>Basada</a:t>
                </a:r>
                <a:r>
                  <a:rPr lang="en-US" sz="2400" b="1" i="1" dirty="0" smtClean="0">
                    <a:solidFill>
                      <a:srgbClr val="FFFF00"/>
                    </a:solidFill>
                    <a:effectLst>
                      <a:glow rad="228600">
                        <a:schemeClr val="bg2">
                          <a:alpha val="40000"/>
                        </a:schemeClr>
                      </a:glow>
                    </a:effectLst>
                  </a:rPr>
                  <a:t> en </a:t>
                </a:r>
                <a:r>
                  <a:rPr lang="en-US" sz="2400" b="1" i="1" dirty="0" err="1" smtClean="0">
                    <a:solidFill>
                      <a:srgbClr val="FFFF00"/>
                    </a:solidFill>
                    <a:effectLst>
                      <a:glow rad="228600">
                        <a:schemeClr val="bg2">
                          <a:alpha val="40000"/>
                        </a:schemeClr>
                      </a:glow>
                    </a:effectLst>
                  </a:rPr>
                  <a:t>Modelos</a:t>
                </a:r>
                <a:endParaRPr lang="en-US" sz="2400" i="1" dirty="0">
                  <a:solidFill>
                    <a:srgbClr val="FFFF00"/>
                  </a:solidFill>
                  <a:effectLst>
                    <a:glow rad="228600">
                      <a:schemeClr val="bg2">
                        <a:alpha val="40000"/>
                      </a:schemeClr>
                    </a:glow>
                  </a:effectLst>
                </a:endParaRPr>
              </a:p>
            </p:txBody>
          </p:sp>
        </p:grpSp>
        <p:grpSp>
          <p:nvGrpSpPr>
            <p:cNvPr id="101" name="Group 108"/>
            <p:cNvGrpSpPr/>
            <p:nvPr/>
          </p:nvGrpSpPr>
          <p:grpSpPr>
            <a:xfrm>
              <a:off x="2176150" y="1600200"/>
              <a:ext cx="2514600" cy="4069080"/>
              <a:chOff x="2176150" y="1600200"/>
              <a:chExt cx="2514600" cy="4069080"/>
            </a:xfrm>
          </p:grpSpPr>
          <p:grpSp>
            <p:nvGrpSpPr>
              <p:cNvPr id="105" name="Group 99"/>
              <p:cNvGrpSpPr/>
              <p:nvPr/>
            </p:nvGrpSpPr>
            <p:grpSpPr>
              <a:xfrm>
                <a:off x="2416618" y="1600200"/>
                <a:ext cx="2057400" cy="4069080"/>
                <a:chOff x="3211422" y="1600200"/>
                <a:chExt cx="2742486" cy="4069080"/>
              </a:xfrm>
            </p:grpSpPr>
            <p:sp>
              <p:nvSpPr>
                <p:cNvPr id="187" name="Rounded Rectangle 186"/>
                <p:cNvSpPr/>
                <p:nvPr/>
              </p:nvSpPr>
              <p:spPr bwMode="auto">
                <a:xfrm>
                  <a:off x="3211422" y="1600200"/>
                  <a:ext cx="2742486" cy="4069080"/>
                </a:xfrm>
                <a:prstGeom prst="roundRect">
                  <a:avLst>
                    <a:gd name="adj" fmla="val 6762"/>
                  </a:avLst>
                </a:prstGeom>
                <a:solidFill>
                  <a:srgbClr val="000000">
                    <a:alpha val="25000"/>
                  </a:srgbClr>
                </a:solidFill>
                <a:ln w="38100" cap="flat" cmpd="sng" algn="ctr">
                  <a:solidFill>
                    <a:srgbClr val="FFFFFF"/>
                  </a:solid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grpSp>
              <p:nvGrpSpPr>
                <p:cNvPr id="110" name="Group 96"/>
                <p:cNvGrpSpPr/>
                <p:nvPr/>
              </p:nvGrpSpPr>
              <p:grpSpPr>
                <a:xfrm>
                  <a:off x="3673971" y="3505717"/>
                  <a:ext cx="1929900" cy="1483974"/>
                  <a:chOff x="8097207" y="-2560316"/>
                  <a:chExt cx="1470662" cy="1722529"/>
                </a:xfrm>
              </p:grpSpPr>
              <p:pic>
                <p:nvPicPr>
                  <p:cNvPr id="189" name="Picture 15" descr="Server-Physical-Single"/>
                  <p:cNvPicPr>
                    <a:picLocks noChangeAspect="1" noChangeArrowheads="1"/>
                  </p:cNvPicPr>
                  <p:nvPr/>
                </p:nvPicPr>
                <p:blipFill>
                  <a:blip r:embed="rId7" cstate="email">
                    <a:duotone>
                      <a:prstClr val="black"/>
                      <a:schemeClr val="accent2">
                        <a:tint val="45000"/>
                        <a:satMod val="400000"/>
                      </a:schemeClr>
                    </a:duotone>
                  </a:blip>
                  <a:srcRect/>
                  <a:stretch>
                    <a:fillRect/>
                  </a:stretch>
                </p:blipFill>
                <p:spPr bwMode="auto">
                  <a:xfrm>
                    <a:off x="8097207" y="-2004055"/>
                    <a:ext cx="1470660" cy="1166268"/>
                  </a:xfrm>
                  <a:prstGeom prst="rect">
                    <a:avLst/>
                  </a:prstGeom>
                  <a:noFill/>
                  <a:ln>
                    <a:noFill/>
                  </a:ln>
                </p:spPr>
              </p:pic>
              <p:pic>
                <p:nvPicPr>
                  <p:cNvPr id="190" name="Picture 16" descr="Servers-Virtual-Two"/>
                  <p:cNvPicPr>
                    <a:picLocks noChangeAspect="1" noChangeArrowheads="1"/>
                  </p:cNvPicPr>
                  <p:nvPr/>
                </p:nvPicPr>
                <p:blipFill>
                  <a:blip r:embed="rId8" cstate="email"/>
                  <a:srcRect/>
                  <a:stretch>
                    <a:fillRect/>
                  </a:stretch>
                </p:blipFill>
                <p:spPr bwMode="auto">
                  <a:xfrm>
                    <a:off x="8097209" y="-2560316"/>
                    <a:ext cx="1470660" cy="1362927"/>
                  </a:xfrm>
                  <a:prstGeom prst="rect">
                    <a:avLst/>
                  </a:prstGeom>
                  <a:noFill/>
                  <a:ln>
                    <a:noFill/>
                  </a:ln>
                </p:spPr>
              </p:pic>
            </p:grpSp>
          </p:grpSp>
          <p:sp>
            <p:nvSpPr>
              <p:cNvPr id="185" name="Rectangle 184"/>
              <p:cNvSpPr/>
              <p:nvPr/>
            </p:nvSpPr>
            <p:spPr>
              <a:xfrm>
                <a:off x="2176150" y="1995805"/>
                <a:ext cx="2514600" cy="500023"/>
              </a:xfrm>
              <a:prstGeom prst="rect">
                <a:avLst/>
              </a:prstGeom>
            </p:spPr>
            <p:txBody>
              <a:bodyPr wrap="square">
                <a:spAutoFit/>
              </a:bodyPr>
              <a:lstStyle/>
              <a:p>
                <a:pPr algn="ctr"/>
                <a:r>
                  <a:rPr lang="en-US" sz="2400" b="1" i="1" dirty="0" err="1" smtClean="0">
                    <a:solidFill>
                      <a:schemeClr val="tx1"/>
                    </a:solidFill>
                    <a:effectLst>
                      <a:glow rad="228600">
                        <a:schemeClr val="bg2">
                          <a:alpha val="40000"/>
                        </a:schemeClr>
                      </a:glow>
                    </a:effectLst>
                  </a:rPr>
                  <a:t>Virtualizada</a:t>
                </a:r>
                <a:endParaRPr lang="en-US" sz="2400" dirty="0">
                  <a:solidFill>
                    <a:schemeClr val="tx1"/>
                  </a:solidFill>
                </a:endParaRPr>
              </a:p>
            </p:txBody>
          </p:sp>
        </p:grpSp>
      </p:grpSp>
      <p:sp>
        <p:nvSpPr>
          <p:cNvPr id="107" name="Title 106"/>
          <p:cNvSpPr>
            <a:spLocks noGrp="1"/>
          </p:cNvSpPr>
          <p:nvPr>
            <p:ph type="title"/>
          </p:nvPr>
        </p:nvSpPr>
        <p:spPr/>
        <p:txBody>
          <a:bodyPr/>
          <a:lstStyle/>
          <a:p>
            <a:r>
              <a:rPr lang="es-ES" dirty="0" smtClean="0"/>
              <a:t>Infraestructura Dinámica de TI</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45"/>
          <p:cNvSpPr>
            <a:spLocks noGrp="1" noChangeArrowheads="1"/>
          </p:cNvSpPr>
          <p:nvPr>
            <p:ph type="title"/>
          </p:nvPr>
        </p:nvSpPr>
        <p:spPr>
          <a:xfrm>
            <a:off x="382588" y="535517"/>
            <a:ext cx="8380412" cy="590931"/>
          </a:xfrm>
          <a:noFill/>
        </p:spPr>
        <p:txBody>
          <a:bodyPr anchor="ctr"/>
          <a:lstStyle/>
          <a:p>
            <a:pPr defTabSz="684610">
              <a:defRPr/>
            </a:pPr>
            <a:r>
              <a:rPr smtClean="0"/>
              <a:t>Optimizar la Infraestructura</a:t>
            </a:r>
            <a:endParaRPr/>
          </a:p>
        </p:txBody>
      </p:sp>
      <p:sp>
        <p:nvSpPr>
          <p:cNvPr id="40" name="Rounded Rectangle 39"/>
          <p:cNvSpPr/>
          <p:nvPr/>
        </p:nvSpPr>
        <p:spPr bwMode="blackGray">
          <a:xfrm>
            <a:off x="708954" y="1651432"/>
            <a:ext cx="1690263" cy="2363691"/>
          </a:xfrm>
          <a:prstGeom prst="roundRect">
            <a:avLst>
              <a:gd name="adj" fmla="val 13686"/>
            </a:avLst>
          </a:prstGeom>
          <a:no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lIns="57150" tIns="28575" rIns="57150" bIns="28575" anchor="ctr"/>
          <a:lstStyle/>
          <a:p>
            <a:pPr algn="ctr" defTabSz="571500" fontAlgn="auto">
              <a:spcBef>
                <a:spcPts val="0"/>
              </a:spcBef>
              <a:spcAft>
                <a:spcPts val="0"/>
              </a:spcAft>
              <a:defRPr/>
            </a:pPr>
            <a:endParaRPr lang="en-US" sz="2500" kern="0" dirty="0">
              <a:solidFill>
                <a:sysClr val="windowText" lastClr="000000"/>
              </a:solidFill>
              <a:effectLst>
                <a:glow rad="63500">
                  <a:schemeClr val="accent1">
                    <a:satMod val="175000"/>
                    <a:alpha val="40000"/>
                  </a:schemeClr>
                </a:glow>
                <a:reflection blurRad="6350" stA="55000" endA="300" endPos="45500" dir="5400000" sy="-100000" algn="bl" rotWithShape="0"/>
              </a:effectLst>
              <a:latin typeface="Segoe Black" pitchFamily="34" charset="0"/>
            </a:endParaRPr>
          </a:p>
        </p:txBody>
      </p:sp>
      <p:grpSp>
        <p:nvGrpSpPr>
          <p:cNvPr id="2" name="Group 51"/>
          <p:cNvGrpSpPr>
            <a:grpSpLocks/>
          </p:cNvGrpSpPr>
          <p:nvPr/>
        </p:nvGrpSpPr>
        <p:grpSpPr bwMode="blackGray">
          <a:xfrm>
            <a:off x="2633027" y="1466428"/>
            <a:ext cx="1876424" cy="4220633"/>
            <a:chOff x="3945390" y="1625600"/>
            <a:chExt cx="3001962" cy="5064125"/>
          </a:xfrm>
        </p:grpSpPr>
        <p:sp>
          <p:nvSpPr>
            <p:cNvPr id="92" name="Rounded Rectangle 91"/>
            <p:cNvSpPr/>
            <p:nvPr/>
          </p:nvSpPr>
          <p:spPr bwMode="blackGray">
            <a:xfrm>
              <a:off x="3945390" y="1625600"/>
              <a:ext cx="3001962" cy="5064125"/>
            </a:xfrm>
            <a:prstGeom prst="roundRect">
              <a:avLst>
                <a:gd name="adj" fmla="val 13686"/>
              </a:avLst>
            </a:prstGeom>
            <a:gradFill flip="none" rotWithShape="1">
              <a:gsLst>
                <a:gs pos="0">
                  <a:srgbClr val="021B84"/>
                </a:gs>
                <a:gs pos="39999">
                  <a:srgbClr val="0070C0"/>
                </a:gs>
                <a:gs pos="70000">
                  <a:srgbClr val="00B0F0"/>
                </a:gs>
                <a:gs pos="100000">
                  <a:srgbClr val="FFFFFF"/>
                </a:gs>
              </a:gsLst>
              <a:lin ang="2700000" scaled="0"/>
              <a:tileRect/>
            </a:gradFill>
            <a:ln w="38100" cap="flat" cmpd="sng" algn="ctr">
              <a:solidFill>
                <a:srgbClr val="88C2DC"/>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dirty="0">
                <a:latin typeface="Arial" charset="0"/>
                <a:cs typeface="Arial" charset="0"/>
              </a:endParaRPr>
            </a:p>
          </p:txBody>
        </p:sp>
        <p:sp>
          <p:nvSpPr>
            <p:cNvPr id="107" name="Rectangle 106"/>
            <p:cNvSpPr/>
            <p:nvPr/>
          </p:nvSpPr>
          <p:spPr bwMode="blackGray">
            <a:xfrm>
              <a:off x="4036953" y="5787794"/>
              <a:ext cx="1936737" cy="480072"/>
            </a:xfrm>
            <a:prstGeom prst="rect">
              <a:avLst/>
            </a:prstGeom>
          </p:spPr>
          <p:txBody>
            <a:bodyPr wrap="none">
              <a:spAutoFit/>
            </a:bodyPr>
            <a:lstStyle/>
            <a:p>
              <a:pPr algn="ctr" defTabSz="571500" fontAlgn="auto">
                <a:spcBef>
                  <a:spcPts val="0"/>
                </a:spcBef>
                <a:spcAft>
                  <a:spcPts val="0"/>
                </a:spcAft>
                <a:defRPr/>
              </a:pPr>
              <a:r>
                <a:rPr lang="en-US" sz="2000" kern="0" dirty="0" err="1" smtClean="0">
                  <a:solidFill>
                    <a:sysClr val="windowText" lastClr="000000"/>
                  </a:solidFill>
                  <a:effectLst>
                    <a:glow rad="63500">
                      <a:schemeClr val="accent5">
                        <a:satMod val="175000"/>
                        <a:alpha val="40000"/>
                      </a:schemeClr>
                    </a:glow>
                    <a:reflection blurRad="6350" stA="55000" endA="300" endPos="45500" dir="5400000" sy="-100000" algn="bl" rotWithShape="0"/>
                  </a:effectLst>
                  <a:latin typeface="Segoe Black" pitchFamily="34" charset="0"/>
                </a:rPr>
                <a:t>Estándar</a:t>
              </a:r>
              <a:endParaRPr lang="en-US" sz="2800" kern="0" dirty="0">
                <a:solidFill>
                  <a:sysClr val="windowText" lastClr="000000"/>
                </a:solidFill>
                <a:effectLst>
                  <a:glow rad="63500">
                    <a:schemeClr val="accent5">
                      <a:satMod val="175000"/>
                      <a:alpha val="40000"/>
                    </a:schemeClr>
                  </a:glow>
                  <a:reflection blurRad="6350" stA="55000" endA="300" endPos="45500" dir="5400000" sy="-100000" algn="bl" rotWithShape="0"/>
                </a:effectLst>
                <a:latin typeface="Segoe Black" pitchFamily="34" charset="0"/>
              </a:endParaRPr>
            </a:p>
          </p:txBody>
        </p:sp>
        <p:sp>
          <p:nvSpPr>
            <p:cNvPr id="42" name="Rounded Rectangle 41"/>
            <p:cNvSpPr/>
            <p:nvPr/>
          </p:nvSpPr>
          <p:spPr bwMode="blackGray">
            <a:xfrm>
              <a:off x="4075840" y="1822649"/>
              <a:ext cx="2704420" cy="2843688"/>
            </a:xfrm>
            <a:prstGeom prst="roundRect">
              <a:avLst>
                <a:gd name="adj" fmla="val 13686"/>
              </a:avLst>
            </a:prstGeom>
            <a:blipFill>
              <a:blip r:embed="rId3" cstate="email">
                <a:duotone>
                  <a:schemeClr val="bg2">
                    <a:shade val="45000"/>
                    <a:satMod val="135000"/>
                  </a:schemeClr>
                  <a:prstClr val="white"/>
                </a:duotone>
              </a:blip>
              <a:stretch>
                <a:fillRect/>
              </a:stretch>
            </a:blipFill>
            <a:ln w="38100" cap="flat" cmpd="sng" algn="ctr">
              <a:solidFill>
                <a:schemeClr val="bg1">
                  <a:lumMod val="40000"/>
                  <a:lumOff val="60000"/>
                  <a:alpha val="82000"/>
                </a:schemeClr>
              </a:solidFill>
              <a:prstDash val="solid"/>
              <a:round/>
              <a:headEnd type="none" w="med" len="med"/>
              <a:tailEnd type="none" w="med" len="med"/>
            </a:ln>
            <a:effectLst>
              <a:softEdge rad="63500"/>
            </a:effectLst>
          </p:spPr>
          <p:txBody>
            <a:bodyPr anchor="ctr"/>
            <a:lstStyle/>
            <a:p>
              <a:pPr algn="ctr" defTabSz="571500" fontAlgn="auto">
                <a:spcBef>
                  <a:spcPts val="0"/>
                </a:spcBef>
                <a:spcAft>
                  <a:spcPts val="0"/>
                </a:spcAft>
                <a:defRPr/>
              </a:pPr>
              <a:endParaRPr lang="en-US" sz="2500" kern="0" dirty="0">
                <a:solidFill>
                  <a:sysClr val="windowText" lastClr="000000"/>
                </a:solidFill>
                <a:effectLst>
                  <a:glow rad="63500">
                    <a:schemeClr val="bg1">
                      <a:lumMod val="40000"/>
                      <a:lumOff val="60000"/>
                      <a:alpha val="40000"/>
                    </a:schemeClr>
                  </a:glow>
                  <a:reflection blurRad="6350" stA="55000" endA="300" endPos="45500" dir="5400000" sy="-100000" algn="bl" rotWithShape="0"/>
                </a:effectLst>
                <a:latin typeface="Segoe Black" pitchFamily="34" charset="0"/>
              </a:endParaRPr>
            </a:p>
          </p:txBody>
        </p:sp>
      </p:grpSp>
      <p:grpSp>
        <p:nvGrpSpPr>
          <p:cNvPr id="3" name="Group 52"/>
          <p:cNvGrpSpPr>
            <a:grpSpLocks/>
          </p:cNvGrpSpPr>
          <p:nvPr/>
        </p:nvGrpSpPr>
        <p:grpSpPr bwMode="blackGray">
          <a:xfrm>
            <a:off x="4617403" y="1466428"/>
            <a:ext cx="1887411" cy="4220633"/>
            <a:chOff x="7119029" y="1625600"/>
            <a:chExt cx="3019539" cy="5064125"/>
          </a:xfrm>
        </p:grpSpPr>
        <p:sp>
          <p:nvSpPr>
            <p:cNvPr id="94" name="Rounded Rectangle 93"/>
            <p:cNvSpPr/>
            <p:nvPr/>
          </p:nvSpPr>
          <p:spPr bwMode="blackGray">
            <a:xfrm>
              <a:off x="7119029" y="1625600"/>
              <a:ext cx="3001962" cy="5064125"/>
            </a:xfrm>
            <a:prstGeom prst="roundRect">
              <a:avLst>
                <a:gd name="adj" fmla="val 13686"/>
              </a:avLst>
            </a:prstGeom>
            <a:gradFill flip="none" rotWithShape="1">
              <a:gsLst>
                <a:gs pos="0">
                  <a:srgbClr val="9B7407"/>
                </a:gs>
                <a:gs pos="39999">
                  <a:srgbClr val="F1B817"/>
                </a:gs>
                <a:gs pos="70000">
                  <a:srgbClr val="F1FE7A"/>
                </a:gs>
                <a:gs pos="100000">
                  <a:srgbClr val="FFEBFA"/>
                </a:gs>
              </a:gsLst>
              <a:lin ang="2700000" scaled="0"/>
              <a:tileRect/>
            </a:gradFill>
            <a:ln w="38100" cap="flat" cmpd="sng" algn="ctr">
              <a:solidFill>
                <a:srgbClr val="F3E27F"/>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dirty="0">
                <a:latin typeface="Arial" charset="0"/>
                <a:cs typeface="Arial" charset="0"/>
              </a:endParaRPr>
            </a:p>
          </p:txBody>
        </p:sp>
        <p:sp>
          <p:nvSpPr>
            <p:cNvPr id="108" name="Rectangle 107"/>
            <p:cNvSpPr/>
            <p:nvPr/>
          </p:nvSpPr>
          <p:spPr bwMode="blackGray">
            <a:xfrm>
              <a:off x="7260649" y="5787794"/>
              <a:ext cx="2877919" cy="480072"/>
            </a:xfrm>
            <a:prstGeom prst="rect">
              <a:avLst/>
            </a:prstGeom>
            <a:ln>
              <a:noFill/>
            </a:ln>
          </p:spPr>
          <p:txBody>
            <a:bodyPr wrap="none">
              <a:spAutoFit/>
            </a:bodyPr>
            <a:lstStyle/>
            <a:p>
              <a:pPr algn="ctr" defTabSz="571500" fontAlgn="auto">
                <a:spcBef>
                  <a:spcPts val="0"/>
                </a:spcBef>
                <a:spcAft>
                  <a:spcPts val="0"/>
                </a:spcAft>
                <a:defRPr/>
              </a:pPr>
              <a:r>
                <a:rPr lang="en-US" sz="2000" kern="0" dirty="0" err="1" smtClean="0">
                  <a:solidFill>
                    <a:sysClr val="windowText" lastClr="000000"/>
                  </a:solidFill>
                  <a:effectLst>
                    <a:glow rad="63500">
                      <a:schemeClr val="accent6">
                        <a:satMod val="175000"/>
                        <a:alpha val="40000"/>
                      </a:schemeClr>
                    </a:glow>
                    <a:reflection blurRad="6350" stA="55000" endA="300" endPos="45500" dir="5400000" sy="-100000" algn="bl" rotWithShape="0"/>
                  </a:effectLst>
                  <a:latin typeface="Segoe Black" pitchFamily="34" charset="0"/>
                </a:rPr>
                <a:t>Racionalizado</a:t>
              </a:r>
              <a:endParaRPr lang="en-US" sz="2800" kern="0" dirty="0">
                <a:solidFill>
                  <a:sysClr val="windowText" lastClr="000000"/>
                </a:solidFill>
                <a:effectLst>
                  <a:glow rad="63500">
                    <a:schemeClr val="accent6">
                      <a:satMod val="175000"/>
                      <a:alpha val="40000"/>
                    </a:schemeClr>
                  </a:glow>
                  <a:reflection blurRad="6350" stA="55000" endA="300" endPos="45500" dir="5400000" sy="-100000" algn="bl" rotWithShape="0"/>
                </a:effectLst>
                <a:latin typeface="Segoe Black" pitchFamily="34" charset="0"/>
              </a:endParaRPr>
            </a:p>
          </p:txBody>
        </p:sp>
        <p:sp>
          <p:nvSpPr>
            <p:cNvPr id="43" name="Rounded Rectangle 42"/>
            <p:cNvSpPr/>
            <p:nvPr/>
          </p:nvSpPr>
          <p:spPr bwMode="blackGray">
            <a:xfrm>
              <a:off x="7230851" y="1822649"/>
              <a:ext cx="2704420" cy="2843688"/>
            </a:xfrm>
            <a:prstGeom prst="roundRect">
              <a:avLst>
                <a:gd name="adj" fmla="val 13686"/>
              </a:avLst>
            </a:prstGeom>
            <a:blipFill>
              <a:blip r:embed="rId4" cstate="email">
                <a:duotone>
                  <a:schemeClr val="bg2">
                    <a:shade val="45000"/>
                    <a:satMod val="135000"/>
                  </a:schemeClr>
                  <a:prstClr val="white"/>
                </a:duotone>
              </a:blip>
              <a:stretch>
                <a:fillRect/>
              </a:stretch>
            </a:blipFill>
            <a:ln w="38100" cap="flat" cmpd="sng" algn="ctr">
              <a:solidFill>
                <a:schemeClr val="accent4">
                  <a:lumMod val="60000"/>
                  <a:lumOff val="40000"/>
                  <a:alpha val="83000"/>
                </a:schemeClr>
              </a:solidFill>
              <a:prstDash val="solid"/>
              <a:round/>
              <a:headEnd type="none" w="med" len="med"/>
              <a:tailEnd type="none" w="med" len="med"/>
            </a:ln>
            <a:effectLst>
              <a:softEdge rad="63500"/>
            </a:effectLst>
          </p:spPr>
          <p:txBody>
            <a:bodyPr anchor="ctr"/>
            <a:lstStyle/>
            <a:p>
              <a:pPr algn="ctr" defTabSz="571500" fontAlgn="auto">
                <a:spcBef>
                  <a:spcPts val="0"/>
                </a:spcBef>
                <a:spcAft>
                  <a:spcPts val="0"/>
                </a:spcAft>
                <a:defRPr/>
              </a:pPr>
              <a:endParaRPr lang="en-US" sz="2500" kern="0" dirty="0">
                <a:solidFill>
                  <a:sysClr val="windowText" lastClr="000000"/>
                </a:solidFill>
                <a:effectLst>
                  <a:glow rad="63500">
                    <a:schemeClr val="bg1">
                      <a:lumMod val="40000"/>
                      <a:lumOff val="60000"/>
                      <a:alpha val="40000"/>
                    </a:schemeClr>
                  </a:glow>
                  <a:reflection blurRad="6350" stA="55000" endA="300" endPos="45500" dir="5400000" sy="-100000" algn="bl" rotWithShape="0"/>
                </a:effectLst>
                <a:latin typeface="Segoe Black" pitchFamily="34" charset="0"/>
              </a:endParaRPr>
            </a:p>
          </p:txBody>
        </p:sp>
      </p:grpSp>
      <p:grpSp>
        <p:nvGrpSpPr>
          <p:cNvPr id="4" name="Group 53"/>
          <p:cNvGrpSpPr>
            <a:grpSpLocks/>
          </p:cNvGrpSpPr>
          <p:nvPr/>
        </p:nvGrpSpPr>
        <p:grpSpPr bwMode="blackGray">
          <a:xfrm>
            <a:off x="6612892" y="1466428"/>
            <a:ext cx="1876425" cy="4220633"/>
            <a:chOff x="10312172" y="1625600"/>
            <a:chExt cx="3001962" cy="5064125"/>
          </a:xfrm>
        </p:grpSpPr>
        <p:sp>
          <p:nvSpPr>
            <p:cNvPr id="110" name="Rounded Rectangle 109"/>
            <p:cNvSpPr/>
            <p:nvPr/>
          </p:nvSpPr>
          <p:spPr bwMode="blackGray">
            <a:xfrm>
              <a:off x="10312172" y="1625600"/>
              <a:ext cx="3001962" cy="5064125"/>
            </a:xfrm>
            <a:prstGeom prst="roundRect">
              <a:avLst>
                <a:gd name="adj" fmla="val 13686"/>
              </a:avLst>
            </a:prstGeom>
            <a:gradFill flip="none" rotWithShape="1">
              <a:gsLst>
                <a:gs pos="0">
                  <a:srgbClr val="1A6E06"/>
                </a:gs>
                <a:gs pos="39999">
                  <a:srgbClr val="73F810"/>
                </a:gs>
                <a:gs pos="70000">
                  <a:srgbClr val="BEF856"/>
                </a:gs>
                <a:gs pos="100000">
                  <a:srgbClr val="FFEBFA"/>
                </a:gs>
              </a:gsLst>
              <a:lin ang="2700000" scaled="0"/>
              <a:tileRect/>
            </a:gradFill>
            <a:ln w="38100" cap="flat" cmpd="sng" algn="ctr">
              <a:solidFill>
                <a:srgbClr val="9CDF93"/>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dirty="0">
                <a:latin typeface="Arial" charset="0"/>
                <a:cs typeface="Arial" charset="0"/>
              </a:endParaRPr>
            </a:p>
          </p:txBody>
        </p:sp>
        <p:sp>
          <p:nvSpPr>
            <p:cNvPr id="111" name="Rectangle 110"/>
            <p:cNvSpPr/>
            <p:nvPr/>
          </p:nvSpPr>
          <p:spPr bwMode="blackGray">
            <a:xfrm>
              <a:off x="10844426" y="5787794"/>
              <a:ext cx="2008542" cy="480072"/>
            </a:xfrm>
            <a:prstGeom prst="rect">
              <a:avLst/>
            </a:prstGeom>
          </p:spPr>
          <p:txBody>
            <a:bodyPr wrap="none">
              <a:spAutoFit/>
            </a:bodyPr>
            <a:lstStyle/>
            <a:p>
              <a:pPr algn="ctr" defTabSz="571500" fontAlgn="auto">
                <a:spcBef>
                  <a:spcPts val="0"/>
                </a:spcBef>
                <a:spcAft>
                  <a:spcPts val="0"/>
                </a:spcAft>
                <a:defRPr/>
              </a:pPr>
              <a:r>
                <a:rPr lang="en-US" sz="2000" kern="0" dirty="0" err="1" smtClean="0">
                  <a:solidFill>
                    <a:sysClr val="windowText" lastClr="000000"/>
                  </a:solidFill>
                  <a:effectLst>
                    <a:glow rad="63500">
                      <a:schemeClr val="accent3">
                        <a:satMod val="175000"/>
                        <a:alpha val="40000"/>
                      </a:schemeClr>
                    </a:glow>
                    <a:reflection blurRad="6350" stA="55000" endA="300" endPos="45500" dir="5400000" sy="-100000" algn="bl" rotWithShape="0"/>
                  </a:effectLst>
                  <a:latin typeface="Segoe Black" pitchFamily="34" charset="0"/>
                </a:rPr>
                <a:t>Dinámico</a:t>
              </a:r>
              <a:endParaRPr lang="en-US" sz="2800" kern="0" dirty="0">
                <a:solidFill>
                  <a:sysClr val="windowText" lastClr="000000"/>
                </a:solidFill>
                <a:effectLst>
                  <a:glow rad="63500">
                    <a:schemeClr val="accent3">
                      <a:satMod val="175000"/>
                      <a:alpha val="40000"/>
                    </a:schemeClr>
                  </a:glow>
                  <a:reflection blurRad="6350" stA="55000" endA="300" endPos="45500" dir="5400000" sy="-100000" algn="bl" rotWithShape="0"/>
                </a:effectLst>
                <a:latin typeface="Segoe Black" pitchFamily="34" charset="0"/>
              </a:endParaRPr>
            </a:p>
          </p:txBody>
        </p:sp>
        <p:sp>
          <p:nvSpPr>
            <p:cNvPr id="45" name="Rounded Rectangle 44"/>
            <p:cNvSpPr/>
            <p:nvPr/>
          </p:nvSpPr>
          <p:spPr bwMode="blackGray">
            <a:xfrm>
              <a:off x="10412461" y="1797597"/>
              <a:ext cx="2704420" cy="2843688"/>
            </a:xfrm>
            <a:prstGeom prst="roundRect">
              <a:avLst>
                <a:gd name="adj" fmla="val 13686"/>
              </a:avLst>
            </a:prstGeom>
            <a:blipFill>
              <a:blip r:embed="rId5" cstate="email">
                <a:duotone>
                  <a:schemeClr val="bg2">
                    <a:shade val="45000"/>
                    <a:satMod val="135000"/>
                  </a:schemeClr>
                  <a:prstClr val="white"/>
                </a:duotone>
              </a:blip>
              <a:stretch>
                <a:fillRect/>
              </a:stretch>
            </a:blipFill>
            <a:ln w="38100" cap="flat" cmpd="sng" algn="ctr">
              <a:solidFill>
                <a:schemeClr val="accent4">
                  <a:lumMod val="40000"/>
                  <a:lumOff val="60000"/>
                  <a:alpha val="81000"/>
                </a:schemeClr>
              </a:solidFill>
              <a:prstDash val="solid"/>
              <a:round/>
              <a:headEnd type="none" w="med" len="med"/>
              <a:tailEnd type="none" w="med" len="med"/>
            </a:ln>
            <a:effectLst>
              <a:softEdge rad="63500"/>
            </a:effectLst>
          </p:spPr>
          <p:txBody>
            <a:bodyPr anchor="ctr"/>
            <a:lstStyle/>
            <a:p>
              <a:pPr algn="ctr" defTabSz="571500" fontAlgn="auto">
                <a:spcBef>
                  <a:spcPts val="0"/>
                </a:spcBef>
                <a:spcAft>
                  <a:spcPts val="0"/>
                </a:spcAft>
                <a:defRPr/>
              </a:pPr>
              <a:endParaRPr lang="en-US" sz="2500" kern="0" dirty="0">
                <a:solidFill>
                  <a:sysClr val="windowText" lastClr="000000"/>
                </a:solidFill>
                <a:effectLst>
                  <a:glow rad="63500">
                    <a:schemeClr val="bg1">
                      <a:lumMod val="40000"/>
                      <a:lumOff val="60000"/>
                      <a:alpha val="40000"/>
                    </a:schemeClr>
                  </a:glow>
                  <a:reflection blurRad="6350" stA="55000" endA="300" endPos="45500" dir="5400000" sy="-100000" algn="bl" rotWithShape="0"/>
                </a:effectLst>
                <a:latin typeface="Segoe Black" pitchFamily="34" charset="0"/>
              </a:endParaRPr>
            </a:p>
          </p:txBody>
        </p:sp>
      </p:grpSp>
      <p:grpSp>
        <p:nvGrpSpPr>
          <p:cNvPr id="5" name="Group 50"/>
          <p:cNvGrpSpPr>
            <a:grpSpLocks/>
          </p:cNvGrpSpPr>
          <p:nvPr/>
        </p:nvGrpSpPr>
        <p:grpSpPr bwMode="blackGray">
          <a:xfrm>
            <a:off x="650241" y="1466428"/>
            <a:ext cx="1876425" cy="4220633"/>
            <a:chOff x="771751" y="1625600"/>
            <a:chExt cx="3001962" cy="5064125"/>
          </a:xfrm>
        </p:grpSpPr>
        <p:sp>
          <p:nvSpPr>
            <p:cNvPr id="69" name="Rounded Rectangle 68"/>
            <p:cNvSpPr/>
            <p:nvPr/>
          </p:nvSpPr>
          <p:spPr bwMode="blackGray">
            <a:xfrm>
              <a:off x="771751" y="1625600"/>
              <a:ext cx="3001962" cy="5064125"/>
            </a:xfrm>
            <a:prstGeom prst="roundRect">
              <a:avLst>
                <a:gd name="adj" fmla="val 13686"/>
              </a:avLst>
            </a:prstGeom>
            <a:gradFill flip="none" rotWithShape="1">
              <a:gsLst>
                <a:gs pos="0">
                  <a:srgbClr val="842102"/>
                </a:gs>
                <a:gs pos="39999">
                  <a:srgbClr val="D33503"/>
                </a:gs>
                <a:gs pos="70000">
                  <a:srgbClr val="EE3C04"/>
                </a:gs>
                <a:gs pos="100000">
                  <a:srgbClr val="FED9CE"/>
                </a:gs>
              </a:gsLst>
              <a:lin ang="2700000" scaled="0"/>
              <a:tileRect/>
            </a:gradFill>
            <a:ln w="38100" cap="flat" cmpd="sng" algn="ctr">
              <a:solidFill>
                <a:srgbClr val="FDB49D"/>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113" name="Rectangle 112"/>
            <p:cNvSpPr/>
            <p:nvPr/>
          </p:nvSpPr>
          <p:spPr bwMode="blackGray">
            <a:xfrm>
              <a:off x="1543256" y="5787794"/>
              <a:ext cx="1528976" cy="480072"/>
            </a:xfrm>
            <a:prstGeom prst="rect">
              <a:avLst/>
            </a:prstGeom>
          </p:spPr>
          <p:txBody>
            <a:bodyPr wrap="none">
              <a:spAutoFit/>
            </a:bodyPr>
            <a:lstStyle/>
            <a:p>
              <a:pPr algn="ctr" defTabSz="571500" fontAlgn="auto">
                <a:spcBef>
                  <a:spcPts val="0"/>
                </a:spcBef>
                <a:spcAft>
                  <a:spcPts val="0"/>
                </a:spcAft>
                <a:defRPr/>
              </a:pPr>
              <a:r>
                <a:rPr lang="en-US" sz="2000" kern="0" dirty="0" err="1" smtClean="0">
                  <a:solidFill>
                    <a:sysClr val="windowText" lastClr="000000"/>
                  </a:solidFill>
                  <a:effectLst>
                    <a:glow rad="63500">
                      <a:schemeClr val="accent4">
                        <a:satMod val="175000"/>
                        <a:alpha val="40000"/>
                      </a:schemeClr>
                    </a:glow>
                    <a:reflection blurRad="6350" stA="55000" endA="300" endPos="45500" dir="5400000" sy="-100000" algn="bl" rotWithShape="0"/>
                  </a:effectLst>
                  <a:latin typeface="Segoe Black" pitchFamily="34" charset="0"/>
                </a:rPr>
                <a:t>Basico</a:t>
              </a:r>
              <a:endParaRPr lang="en-US" sz="2300" kern="0" dirty="0">
                <a:solidFill>
                  <a:sysClr val="windowText" lastClr="000000"/>
                </a:solidFill>
                <a:effectLst>
                  <a:glow rad="63500">
                    <a:schemeClr val="accent4">
                      <a:satMod val="175000"/>
                      <a:alpha val="40000"/>
                    </a:schemeClr>
                  </a:glow>
                  <a:reflection blurRad="6350" stA="55000" endA="300" endPos="45500" dir="5400000" sy="-100000" algn="bl" rotWithShape="0"/>
                </a:effectLst>
                <a:latin typeface="Segoe Black" pitchFamily="34" charset="0"/>
              </a:endParaRPr>
            </a:p>
          </p:txBody>
        </p:sp>
        <p:sp>
          <p:nvSpPr>
            <p:cNvPr id="47" name="Rounded Rectangle 46"/>
            <p:cNvSpPr/>
            <p:nvPr/>
          </p:nvSpPr>
          <p:spPr bwMode="blackGray">
            <a:xfrm>
              <a:off x="944333" y="1822649"/>
              <a:ext cx="2704421" cy="2843688"/>
            </a:xfrm>
            <a:prstGeom prst="roundRect">
              <a:avLst>
                <a:gd name="adj" fmla="val 13686"/>
              </a:avLst>
            </a:prstGeom>
            <a:blipFill>
              <a:blip r:embed="rId6" cstate="email">
                <a:duotone>
                  <a:schemeClr val="bg2">
                    <a:shade val="45000"/>
                    <a:satMod val="135000"/>
                  </a:schemeClr>
                  <a:prstClr val="white"/>
                </a:duotone>
              </a:blip>
              <a:stretch>
                <a:fillRect/>
              </a:stretch>
            </a:blipFill>
            <a:ln w="38100" cap="flat" cmpd="sng" algn="ctr">
              <a:solidFill>
                <a:srgbClr val="FDDB7B">
                  <a:alpha val="81961"/>
                </a:srgbClr>
              </a:solidFill>
              <a:prstDash val="solid"/>
              <a:round/>
              <a:headEnd type="none" w="med" len="med"/>
              <a:tailEnd type="none" w="med" len="med"/>
            </a:ln>
            <a:effectLst>
              <a:softEdge rad="63500"/>
            </a:effectLst>
          </p:spPr>
          <p:txBody>
            <a:bodyPr anchor="ctr"/>
            <a:lstStyle/>
            <a:p>
              <a:pPr algn="ctr" defTabSz="571500" fontAlgn="auto">
                <a:spcBef>
                  <a:spcPts val="0"/>
                </a:spcBef>
                <a:spcAft>
                  <a:spcPts val="0"/>
                </a:spcAft>
                <a:defRPr/>
              </a:pPr>
              <a:endParaRPr lang="en-US" sz="2500" kern="0" dirty="0">
                <a:solidFill>
                  <a:sysClr val="windowText" lastClr="000000"/>
                </a:solidFill>
                <a:effectLst>
                  <a:glow rad="63500">
                    <a:schemeClr val="bg1">
                      <a:lumMod val="40000"/>
                      <a:lumOff val="60000"/>
                      <a:alpha val="40000"/>
                    </a:schemeClr>
                  </a:glow>
                  <a:reflection blurRad="6350" stA="55000" endA="300" endPos="45500" dir="5400000" sy="-100000" algn="bl" rotWithShape="0"/>
                </a:effectLst>
                <a:latin typeface="Segoe Black" pitchFamily="34" charset="0"/>
              </a:endParaRPr>
            </a:p>
          </p:txBody>
        </p:sp>
      </p:grpSp>
      <p:sp>
        <p:nvSpPr>
          <p:cNvPr id="119" name="Rectangle 118"/>
          <p:cNvSpPr/>
          <p:nvPr/>
        </p:nvSpPr>
        <p:spPr bwMode="blackGray">
          <a:xfrm>
            <a:off x="586343" y="3071123"/>
            <a:ext cx="8108440" cy="547691"/>
          </a:xfrm>
          <a:prstGeom prst="rect">
            <a:avLst/>
          </a:prstGeom>
          <a:gradFill flip="none" rotWithShape="1">
            <a:gsLst>
              <a:gs pos="0">
                <a:schemeClr val="tx1">
                  <a:alpha val="0"/>
                </a:schemeClr>
              </a:gs>
              <a:gs pos="7000">
                <a:schemeClr val="tx1">
                  <a:alpha val="18000"/>
                </a:schemeClr>
              </a:gs>
              <a:gs pos="50000">
                <a:schemeClr val="tx1">
                  <a:alpha val="83000"/>
                </a:schemeClr>
              </a:gs>
              <a:gs pos="93000">
                <a:schemeClr val="tx1">
                  <a:alpha val="33000"/>
                </a:schemeClr>
              </a:gs>
              <a:gs pos="97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0" tIns="34290" rIns="68580" bIns="34290" anchor="ctr"/>
          <a:lstStyle/>
          <a:p>
            <a:pPr algn="ctr" defTabSz="685602">
              <a:defRPr/>
            </a:pPr>
            <a:r>
              <a:rPr lang="en-US" sz="2800" i="1" dirty="0" err="1" smtClean="0">
                <a:solidFill>
                  <a:schemeClr val="bg2"/>
                </a:solidFill>
                <a:latin typeface="Segoe Light" pitchFamily="34" charset="0"/>
              </a:rPr>
              <a:t>Tecnologia</a:t>
            </a:r>
            <a:endParaRPr lang="en-US" sz="2800" i="1" dirty="0">
              <a:solidFill>
                <a:schemeClr val="bg2"/>
              </a:solidFill>
              <a:latin typeface="Segoe Light" pitchFamily="34" charset="0"/>
            </a:endParaRPr>
          </a:p>
        </p:txBody>
      </p:sp>
      <p:sp>
        <p:nvSpPr>
          <p:cNvPr id="23" name="Rectangle 22"/>
          <p:cNvSpPr/>
          <p:nvPr/>
        </p:nvSpPr>
        <p:spPr bwMode="blackGray">
          <a:xfrm>
            <a:off x="586343" y="3650560"/>
            <a:ext cx="8108440" cy="547691"/>
          </a:xfrm>
          <a:prstGeom prst="rect">
            <a:avLst/>
          </a:prstGeom>
          <a:gradFill flip="none" rotWithShape="1">
            <a:gsLst>
              <a:gs pos="0">
                <a:schemeClr val="tx1">
                  <a:alpha val="0"/>
                </a:schemeClr>
              </a:gs>
              <a:gs pos="7000">
                <a:schemeClr val="tx1">
                  <a:alpha val="18000"/>
                </a:schemeClr>
              </a:gs>
              <a:gs pos="50000">
                <a:schemeClr val="tx1">
                  <a:alpha val="83000"/>
                </a:schemeClr>
              </a:gs>
              <a:gs pos="93000">
                <a:schemeClr val="tx1">
                  <a:alpha val="33000"/>
                </a:schemeClr>
              </a:gs>
              <a:gs pos="97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0" tIns="34290" rIns="68580" bIns="34290" anchor="ctr"/>
          <a:lstStyle/>
          <a:p>
            <a:pPr algn="ctr" defTabSz="685602">
              <a:defRPr/>
            </a:pPr>
            <a:r>
              <a:rPr lang="en-US" sz="2800" i="1" dirty="0" err="1" smtClean="0">
                <a:solidFill>
                  <a:schemeClr val="bg2"/>
                </a:solidFill>
                <a:latin typeface="Segoe Light" pitchFamily="34" charset="0"/>
              </a:rPr>
              <a:t>Procesos</a:t>
            </a:r>
            <a:endParaRPr lang="en-US" sz="2800" i="1" dirty="0">
              <a:solidFill>
                <a:schemeClr val="bg2"/>
              </a:solidFill>
              <a:latin typeface="Segoe Light" pitchFamily="34" charset="0"/>
            </a:endParaRPr>
          </a:p>
        </p:txBody>
      </p:sp>
      <p:sp>
        <p:nvSpPr>
          <p:cNvPr id="24" name="Rectangle 23"/>
          <p:cNvSpPr/>
          <p:nvPr/>
        </p:nvSpPr>
        <p:spPr bwMode="blackGray">
          <a:xfrm>
            <a:off x="586343" y="4229997"/>
            <a:ext cx="8108440" cy="547691"/>
          </a:xfrm>
          <a:prstGeom prst="rect">
            <a:avLst/>
          </a:prstGeom>
          <a:gradFill flip="none" rotWithShape="1">
            <a:gsLst>
              <a:gs pos="0">
                <a:schemeClr val="tx1">
                  <a:alpha val="0"/>
                </a:schemeClr>
              </a:gs>
              <a:gs pos="7000">
                <a:schemeClr val="tx1">
                  <a:alpha val="18000"/>
                </a:schemeClr>
              </a:gs>
              <a:gs pos="50000">
                <a:schemeClr val="tx1">
                  <a:alpha val="83000"/>
                </a:schemeClr>
              </a:gs>
              <a:gs pos="93000">
                <a:schemeClr val="tx1">
                  <a:alpha val="33000"/>
                </a:schemeClr>
              </a:gs>
              <a:gs pos="97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0" tIns="34290" rIns="68580" bIns="34290" anchor="ctr"/>
          <a:lstStyle/>
          <a:p>
            <a:pPr algn="ctr" defTabSz="685602">
              <a:defRPr/>
            </a:pPr>
            <a:r>
              <a:rPr lang="en-US" sz="2800" i="1" dirty="0" smtClean="0">
                <a:solidFill>
                  <a:schemeClr val="bg2"/>
                </a:solidFill>
                <a:latin typeface="Segoe Light" pitchFamily="34" charset="0"/>
              </a:rPr>
              <a:t>Personas</a:t>
            </a:r>
            <a:endParaRPr lang="en-US" sz="2800" i="1" dirty="0">
              <a:solidFill>
                <a:schemeClr val="bg2"/>
              </a:solidFill>
              <a:latin typeface="Segoe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47" presetClass="entr" presetSubtype="0" fill="hold"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3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50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500"/>
                                        <p:tgtEl>
                                          <p:spTgt spid="119"/>
                                        </p:tgtEl>
                                      </p:cBhvr>
                                    </p:animEffect>
                                    <p:anim calcmode="lin" valueType="num">
                                      <p:cBhvr>
                                        <p:cTn id="33" dur="500" fill="hold"/>
                                        <p:tgtEl>
                                          <p:spTgt spid="119"/>
                                        </p:tgtEl>
                                        <p:attrNameLst>
                                          <p:attrName>ppt_x</p:attrName>
                                        </p:attrNameLst>
                                      </p:cBhvr>
                                      <p:tavLst>
                                        <p:tav tm="0">
                                          <p:val>
                                            <p:strVal val="#ppt_x"/>
                                          </p:val>
                                        </p:tav>
                                        <p:tav tm="100000">
                                          <p:val>
                                            <p:strVal val="#ppt_x"/>
                                          </p:val>
                                        </p:tav>
                                      </p:tavLst>
                                    </p:anim>
                                    <p:anim calcmode="lin" valueType="num">
                                      <p:cBhvr>
                                        <p:cTn id="34"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240190" y="1439339"/>
            <a:ext cx="2854473" cy="4995333"/>
          </a:xfrm>
          <a:prstGeom prst="roundRect">
            <a:avLst>
              <a:gd name="adj" fmla="val 9467"/>
            </a:avLst>
          </a:prstGeom>
          <a:solidFill>
            <a:srgbClr val="000000">
              <a:alpha val="61176"/>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6050213" y="1439339"/>
            <a:ext cx="2854473" cy="4995333"/>
          </a:xfrm>
          <a:prstGeom prst="roundRect">
            <a:avLst>
              <a:gd name="adj" fmla="val 9467"/>
            </a:avLst>
          </a:prstGeom>
          <a:solidFill>
            <a:srgbClr val="000000">
              <a:alpha val="61176"/>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3150819" y="1439339"/>
            <a:ext cx="2854473" cy="4995333"/>
          </a:xfrm>
          <a:prstGeom prst="roundRect">
            <a:avLst>
              <a:gd name="adj" fmla="val 9467"/>
            </a:avLst>
          </a:prstGeom>
          <a:solidFill>
            <a:srgbClr val="000000">
              <a:alpha val="61176"/>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52" name="Rectangle 30722" descr="white bar with faded ends"/>
          <p:cNvPicPr>
            <a:picLocks noChangeAspect="1" noChangeArrowheads="1"/>
          </p:cNvPicPr>
          <p:nvPr/>
        </p:nvPicPr>
        <p:blipFill>
          <a:blip r:embed="rId3">
            <a:lum bright="-96000"/>
          </a:blip>
          <a:srcRect/>
          <a:stretch>
            <a:fillRect/>
          </a:stretch>
        </p:blipFill>
        <p:spPr bwMode="auto">
          <a:xfrm>
            <a:off x="0" y="5418662"/>
            <a:ext cx="9144000" cy="1282097"/>
          </a:xfrm>
          <a:prstGeom prst="rect">
            <a:avLst/>
          </a:prstGeom>
          <a:noFill/>
          <a:ln w="9525">
            <a:noFill/>
            <a:miter lim="800000"/>
            <a:headEnd/>
            <a:tailEnd/>
          </a:ln>
        </p:spPr>
      </p:pic>
      <p:sp>
        <p:nvSpPr>
          <p:cNvPr id="104" name="TextBox 103"/>
          <p:cNvSpPr txBox="1"/>
          <p:nvPr/>
        </p:nvSpPr>
        <p:spPr>
          <a:xfrm>
            <a:off x="3215631" y="5522446"/>
            <a:ext cx="2720192" cy="861774"/>
          </a:xfrm>
          <a:prstGeom prst="rect">
            <a:avLst/>
          </a:prstGeom>
          <a:noFill/>
          <a:effectLst>
            <a:glow rad="101600">
              <a:schemeClr val="bg2">
                <a:alpha val="60000"/>
              </a:schemeClr>
            </a:glow>
          </a:effectLst>
        </p:spPr>
        <p:txBody>
          <a:bodyPr wrap="square" lIns="91432" tIns="45717" rIns="91432" bIns="45717" rtlCol="0">
            <a:spAutoFit/>
          </a:bodyPr>
          <a:lstStyle/>
          <a:p>
            <a:pPr algn="ctr"/>
            <a:r>
              <a:rPr lang="en-US" sz="2500" i="1" spc="250" dirty="0" smtClean="0">
                <a:solidFill>
                  <a:srgbClr val="FFFF00"/>
                </a:solidFill>
                <a:effectLst>
                  <a:glow rad="228600">
                    <a:schemeClr val="bg2">
                      <a:alpha val="40000"/>
                    </a:schemeClr>
                  </a:glow>
                </a:effectLst>
              </a:rPr>
              <a:t>Dynamic Applications</a:t>
            </a:r>
          </a:p>
        </p:txBody>
      </p:sp>
      <p:pic>
        <p:nvPicPr>
          <p:cNvPr id="2051" name="Picture 3" descr="E:\Clip_Installer\DVD_ART\Artwork_Imagery\Shapes and Graphics\Arrows - arrow\Straight\up big arrow transparent.png"/>
          <p:cNvPicPr>
            <a:picLocks noChangeAspect="1" noChangeArrowheads="1"/>
          </p:cNvPicPr>
          <p:nvPr/>
        </p:nvPicPr>
        <p:blipFill>
          <a:blip r:embed="rId4">
            <a:lum bright="30000"/>
            <a:duotone>
              <a:prstClr val="black"/>
              <a:srgbClr val="FFFF00">
                <a:tint val="45000"/>
                <a:satMod val="400000"/>
              </a:srgbClr>
            </a:duotone>
          </a:blip>
          <a:srcRect/>
          <a:stretch>
            <a:fillRect/>
          </a:stretch>
        </p:blipFill>
        <p:spPr bwMode="auto">
          <a:xfrm>
            <a:off x="669562" y="1455720"/>
            <a:ext cx="2001768" cy="4249404"/>
          </a:xfrm>
          <a:prstGeom prst="rect">
            <a:avLst/>
          </a:prstGeom>
          <a:noFill/>
        </p:spPr>
      </p:pic>
      <p:pic>
        <p:nvPicPr>
          <p:cNvPr id="106" name="Picture 3" descr="E:\Clip_Installer\DVD_ART\Artwork_Imagery\Shapes and Graphics\Arrows - arrow\Straight\up big arrow transparent.png"/>
          <p:cNvPicPr>
            <a:picLocks noChangeAspect="1" noChangeArrowheads="1"/>
          </p:cNvPicPr>
          <p:nvPr/>
        </p:nvPicPr>
        <p:blipFill>
          <a:blip r:embed="rId4">
            <a:duotone>
              <a:prstClr val="black"/>
              <a:srgbClr val="FFFF00">
                <a:tint val="45000"/>
                <a:satMod val="400000"/>
              </a:srgbClr>
            </a:duotone>
            <a:lum bright="30000"/>
          </a:blip>
          <a:srcRect/>
          <a:stretch>
            <a:fillRect/>
          </a:stretch>
        </p:blipFill>
        <p:spPr bwMode="auto">
          <a:xfrm>
            <a:off x="6470520" y="1461769"/>
            <a:ext cx="2001768" cy="4249404"/>
          </a:xfrm>
          <a:prstGeom prst="rect">
            <a:avLst/>
          </a:prstGeom>
          <a:noFill/>
        </p:spPr>
      </p:pic>
      <p:pic>
        <p:nvPicPr>
          <p:cNvPr id="107" name="Picture 3" descr="E:\Clip_Installer\DVD_ART\Artwork_Imagery\Shapes and Graphics\Arrows - arrow\Straight\up big arrow transparent.png"/>
          <p:cNvPicPr>
            <a:picLocks noChangeAspect="1" noChangeArrowheads="1"/>
          </p:cNvPicPr>
          <p:nvPr/>
        </p:nvPicPr>
        <p:blipFill>
          <a:blip r:embed="rId4">
            <a:lum bright="30000"/>
            <a:duotone>
              <a:prstClr val="black"/>
              <a:srgbClr val="FFFF00">
                <a:tint val="45000"/>
                <a:satMod val="400000"/>
              </a:srgbClr>
            </a:duotone>
          </a:blip>
          <a:srcRect/>
          <a:stretch>
            <a:fillRect/>
          </a:stretch>
        </p:blipFill>
        <p:spPr bwMode="auto">
          <a:xfrm>
            <a:off x="3610427" y="1431531"/>
            <a:ext cx="2001768" cy="4249404"/>
          </a:xfrm>
          <a:prstGeom prst="rect">
            <a:avLst/>
          </a:prstGeom>
          <a:noFill/>
        </p:spPr>
      </p:pic>
      <p:sp>
        <p:nvSpPr>
          <p:cNvPr id="40" name="Rectangle 39"/>
          <p:cNvSpPr/>
          <p:nvPr/>
        </p:nvSpPr>
        <p:spPr>
          <a:xfrm>
            <a:off x="362856" y="939134"/>
            <a:ext cx="9143999" cy="480121"/>
          </a:xfrm>
          <a:prstGeom prst="rect">
            <a:avLst/>
          </a:prstGeom>
          <a:noFill/>
        </p:spPr>
        <p:txBody>
          <a:bodyPr lIns="91428" tIns="45715" rIns="91428" bIns="45715">
            <a:spAutoFit/>
          </a:bodyPr>
          <a:lstStyle/>
          <a:p>
            <a:pPr>
              <a:lnSpc>
                <a:spcPct val="90000"/>
              </a:lnSpc>
              <a:defRPr/>
            </a:pPr>
            <a:r>
              <a:rPr lang="en-US" sz="2800" i="1" dirty="0" err="1" smtClean="0">
                <a:ln w="18415" cmpd="sng">
                  <a:solidFill>
                    <a:srgbClr val="FFFFFF"/>
                  </a:solidFill>
                  <a:prstDash val="solid"/>
                </a:ln>
                <a:solidFill>
                  <a:srgbClr val="FFFFFF"/>
                </a:solidFill>
                <a:latin typeface="Segoe"/>
              </a:rPr>
              <a:t>Optimización</a:t>
            </a:r>
            <a:r>
              <a:rPr lang="en-US" sz="2800" i="1" dirty="0" smtClean="0">
                <a:ln w="18415" cmpd="sng">
                  <a:solidFill>
                    <a:srgbClr val="FFFFFF"/>
                  </a:solidFill>
                  <a:prstDash val="solid"/>
                </a:ln>
                <a:solidFill>
                  <a:srgbClr val="FFFFFF"/>
                </a:solidFill>
                <a:latin typeface="Segoe"/>
              </a:rPr>
              <a:t> de </a:t>
            </a:r>
            <a:r>
              <a:rPr lang="en-US" sz="2800" i="1" dirty="0" err="1" smtClean="0">
                <a:ln w="18415" cmpd="sng">
                  <a:solidFill>
                    <a:srgbClr val="FFFFFF"/>
                  </a:solidFill>
                  <a:prstDash val="solid"/>
                </a:ln>
                <a:solidFill>
                  <a:srgbClr val="FFFFFF"/>
                </a:solidFill>
                <a:latin typeface="Segoe"/>
              </a:rPr>
              <a:t>Infraestructura</a:t>
            </a:r>
            <a:endParaRPr lang="en-US" sz="2800" i="1" dirty="0">
              <a:ln w="18415" cmpd="sng">
                <a:solidFill>
                  <a:srgbClr val="FFFFFF"/>
                </a:solidFill>
                <a:prstDash val="solid"/>
              </a:ln>
              <a:solidFill>
                <a:srgbClr val="FFFFFF"/>
              </a:solidFill>
              <a:latin typeface="Segoe"/>
            </a:endParaRPr>
          </a:p>
        </p:txBody>
      </p:sp>
      <p:grpSp>
        <p:nvGrpSpPr>
          <p:cNvPr id="2" name="Group 52"/>
          <p:cNvGrpSpPr/>
          <p:nvPr/>
        </p:nvGrpSpPr>
        <p:grpSpPr>
          <a:xfrm>
            <a:off x="432500" y="2490978"/>
            <a:ext cx="2500184" cy="2750495"/>
            <a:chOff x="-1" y="2902087"/>
            <a:chExt cx="3000221" cy="3300594"/>
          </a:xfrm>
        </p:grpSpPr>
        <p:sp>
          <p:nvSpPr>
            <p:cNvPr id="54" name="Rounded Rectangle 53"/>
            <p:cNvSpPr/>
            <p:nvPr/>
          </p:nvSpPr>
          <p:spPr bwMode="auto">
            <a:xfrm>
              <a:off x="-1" y="290208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55" name="Rounded Rectangle 54"/>
            <p:cNvSpPr/>
            <p:nvPr/>
          </p:nvSpPr>
          <p:spPr bwMode="auto">
            <a:xfrm>
              <a:off x="-1" y="356883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56" name="Rounded Rectangle 55"/>
            <p:cNvSpPr/>
            <p:nvPr/>
          </p:nvSpPr>
          <p:spPr bwMode="auto">
            <a:xfrm>
              <a:off x="-1" y="423558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57" name="Rounded Rectangle 56"/>
            <p:cNvSpPr/>
            <p:nvPr/>
          </p:nvSpPr>
          <p:spPr bwMode="auto">
            <a:xfrm>
              <a:off x="-1" y="490233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58" name="Rounded Rectangle 57"/>
            <p:cNvSpPr/>
            <p:nvPr/>
          </p:nvSpPr>
          <p:spPr bwMode="auto">
            <a:xfrm>
              <a:off x="-1" y="556908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59" name="Rectangle 58"/>
            <p:cNvSpPr/>
            <p:nvPr/>
          </p:nvSpPr>
          <p:spPr>
            <a:xfrm>
              <a:off x="228600" y="3017520"/>
              <a:ext cx="2712720" cy="335280"/>
            </a:xfrm>
            <a:prstGeom prst="rect">
              <a:avLst/>
            </a:prstGeom>
            <a:noFill/>
            <a:ln w="55000" cap="flat" cmpd="thickThin" algn="ctr">
              <a:noFill/>
              <a:prstDash val="solid"/>
            </a:ln>
            <a:effectLst/>
          </p:spPr>
          <p:txBody>
            <a:bodyPr rtlCol="0" anchor="ctr"/>
            <a:lstStyle/>
            <a:p>
              <a:pPr algn="ctr" defTabSz="761940">
                <a:defRPr/>
              </a:pPr>
              <a:r>
                <a:rPr lang="en-US" sz="1700" b="1" kern="0" dirty="0" smtClean="0">
                  <a:effectLst>
                    <a:glow rad="101600">
                      <a:schemeClr val="bg2">
                        <a:alpha val="60000"/>
                      </a:schemeClr>
                    </a:glow>
                  </a:effectLst>
                  <a:latin typeface="Segoe"/>
                </a:rPr>
                <a:t>Identity &amp; Access</a:t>
              </a:r>
              <a:endParaRPr lang="en-US" sz="1700" b="1" kern="0" dirty="0">
                <a:effectLst>
                  <a:glow rad="101600">
                    <a:schemeClr val="bg2">
                      <a:alpha val="60000"/>
                    </a:schemeClr>
                  </a:glow>
                </a:effectLst>
                <a:latin typeface="Segoe"/>
              </a:endParaRPr>
            </a:p>
          </p:txBody>
        </p:sp>
        <p:sp>
          <p:nvSpPr>
            <p:cNvPr id="60" name="Rectangle 59"/>
            <p:cNvSpPr/>
            <p:nvPr/>
          </p:nvSpPr>
          <p:spPr>
            <a:xfrm>
              <a:off x="228600" y="3677376"/>
              <a:ext cx="2712720" cy="335280"/>
            </a:xfrm>
            <a:prstGeom prst="rect">
              <a:avLst/>
            </a:prstGeom>
            <a:noFill/>
            <a:ln w="55000" cap="flat" cmpd="thickThin" algn="ctr">
              <a:noFill/>
              <a:prstDash val="solid"/>
            </a:ln>
            <a:effectLst/>
          </p:spPr>
          <p:txBody>
            <a:bodyPr rtlCol="0" anchor="ctr"/>
            <a:lstStyle/>
            <a:p>
              <a:pPr algn="ctr" defTabSz="761940">
                <a:defRPr/>
              </a:pPr>
              <a:r>
                <a:rPr lang="en-US" sz="1700" b="1" kern="0" dirty="0" smtClean="0">
                  <a:effectLst>
                    <a:glow rad="101600">
                      <a:schemeClr val="bg2">
                        <a:alpha val="60000"/>
                      </a:schemeClr>
                    </a:glow>
                  </a:effectLst>
                  <a:latin typeface="Segoe"/>
                </a:rPr>
                <a:t>Security</a:t>
              </a:r>
              <a:endParaRPr lang="en-US" sz="1700" b="1" kern="0" dirty="0">
                <a:effectLst>
                  <a:glow rad="101600">
                    <a:schemeClr val="bg2">
                      <a:alpha val="60000"/>
                    </a:schemeClr>
                  </a:glow>
                </a:effectLst>
                <a:latin typeface="Segoe"/>
              </a:endParaRPr>
            </a:p>
          </p:txBody>
        </p:sp>
        <p:sp>
          <p:nvSpPr>
            <p:cNvPr id="62" name="Rectangle 61"/>
            <p:cNvSpPr/>
            <p:nvPr/>
          </p:nvSpPr>
          <p:spPr>
            <a:xfrm>
              <a:off x="228600" y="4351746"/>
              <a:ext cx="2712720" cy="335280"/>
            </a:xfrm>
            <a:prstGeom prst="rect">
              <a:avLst/>
            </a:prstGeom>
            <a:noFill/>
            <a:ln w="55000" cap="flat" cmpd="thickThin" algn="ctr">
              <a:noFill/>
              <a:prstDash val="solid"/>
            </a:ln>
            <a:effectLst/>
          </p:spPr>
          <p:txBody>
            <a:bodyPr rtlCol="0" anchor="ctr"/>
            <a:lstStyle/>
            <a:p>
              <a:pPr algn="ctr" defTabSz="761940">
                <a:defRPr/>
              </a:pPr>
              <a:r>
                <a:rPr lang="en-US" sz="1700" b="1" kern="0" dirty="0" smtClean="0">
                  <a:effectLst>
                    <a:glow rad="101600">
                      <a:schemeClr val="bg2">
                        <a:alpha val="60000"/>
                      </a:schemeClr>
                    </a:glow>
                  </a:effectLst>
                  <a:latin typeface="Segoe"/>
                </a:rPr>
                <a:t>Networking</a:t>
              </a:r>
              <a:endParaRPr lang="en-US" sz="1700" b="1" kern="0" dirty="0">
                <a:effectLst>
                  <a:glow rad="101600">
                    <a:schemeClr val="bg2">
                      <a:alpha val="60000"/>
                    </a:schemeClr>
                  </a:glow>
                </a:effectLst>
                <a:latin typeface="Segoe"/>
              </a:endParaRPr>
            </a:p>
          </p:txBody>
        </p:sp>
        <p:sp>
          <p:nvSpPr>
            <p:cNvPr id="64" name="Rectangle 63"/>
            <p:cNvSpPr/>
            <p:nvPr/>
          </p:nvSpPr>
          <p:spPr>
            <a:xfrm>
              <a:off x="228600" y="5026116"/>
              <a:ext cx="2712720" cy="335280"/>
            </a:xfrm>
            <a:prstGeom prst="rect">
              <a:avLst/>
            </a:prstGeom>
            <a:noFill/>
            <a:ln w="55000" cap="flat" cmpd="thickThin" algn="ctr">
              <a:noFill/>
              <a:prstDash val="solid"/>
            </a:ln>
            <a:effectLst/>
          </p:spPr>
          <p:txBody>
            <a:bodyPr rtlCol="0" anchor="ctr"/>
            <a:lstStyle/>
            <a:p>
              <a:pPr algn="ctr" defTabSz="761940">
                <a:defRPr/>
              </a:pPr>
              <a:r>
                <a:rPr lang="en-US" sz="1700" b="1" kern="0" dirty="0" smtClean="0">
                  <a:effectLst>
                    <a:glow rad="101600">
                      <a:schemeClr val="bg2">
                        <a:alpha val="60000"/>
                      </a:schemeClr>
                    </a:glow>
                  </a:effectLst>
                  <a:latin typeface="Segoe"/>
                </a:rPr>
                <a:t>Management</a:t>
              </a:r>
              <a:endParaRPr lang="en-US" sz="1700" b="1" kern="0" dirty="0">
                <a:effectLst>
                  <a:glow rad="101600">
                    <a:schemeClr val="bg2">
                      <a:alpha val="60000"/>
                    </a:schemeClr>
                  </a:glow>
                </a:effectLst>
                <a:latin typeface="Segoe"/>
              </a:endParaRPr>
            </a:p>
          </p:txBody>
        </p:sp>
        <p:sp>
          <p:nvSpPr>
            <p:cNvPr id="69" name="Rectangle 68"/>
            <p:cNvSpPr/>
            <p:nvPr/>
          </p:nvSpPr>
          <p:spPr>
            <a:xfrm>
              <a:off x="228600" y="5700486"/>
              <a:ext cx="2712720" cy="335280"/>
            </a:xfrm>
            <a:prstGeom prst="rect">
              <a:avLst/>
            </a:prstGeom>
            <a:noFill/>
            <a:ln w="55000" cap="flat" cmpd="thickThin" algn="ctr">
              <a:noFill/>
              <a:prstDash val="solid"/>
            </a:ln>
            <a:effectLst/>
          </p:spPr>
          <p:txBody>
            <a:bodyPr rtlCol="0" anchor="ctr"/>
            <a:lstStyle/>
            <a:p>
              <a:pPr algn="ctr" defTabSz="761940">
                <a:defRPr/>
              </a:pPr>
              <a:r>
                <a:rPr lang="en-US" sz="1700" b="1" kern="0" dirty="0" smtClean="0">
                  <a:effectLst>
                    <a:glow rad="101600">
                      <a:schemeClr val="bg2">
                        <a:alpha val="60000"/>
                      </a:schemeClr>
                    </a:glow>
                  </a:effectLst>
                  <a:latin typeface="Segoe"/>
                </a:rPr>
                <a:t>Virtualization</a:t>
              </a:r>
              <a:endParaRPr lang="en-US" sz="1700" b="1" kern="0" dirty="0">
                <a:effectLst>
                  <a:glow rad="101600">
                    <a:schemeClr val="bg2">
                      <a:alpha val="60000"/>
                    </a:schemeClr>
                  </a:glow>
                </a:effectLst>
                <a:latin typeface="Segoe"/>
              </a:endParaRPr>
            </a:p>
          </p:txBody>
        </p:sp>
      </p:grpSp>
      <p:grpSp>
        <p:nvGrpSpPr>
          <p:cNvPr id="3" name="Group 80"/>
          <p:cNvGrpSpPr/>
          <p:nvPr/>
        </p:nvGrpSpPr>
        <p:grpSpPr>
          <a:xfrm>
            <a:off x="3332339" y="2490978"/>
            <a:ext cx="2449188" cy="2750495"/>
            <a:chOff x="-1" y="2902087"/>
            <a:chExt cx="3000221" cy="3300594"/>
          </a:xfrm>
        </p:grpSpPr>
        <p:sp>
          <p:nvSpPr>
            <p:cNvPr id="82" name="Rounded Rectangle 81"/>
            <p:cNvSpPr/>
            <p:nvPr/>
          </p:nvSpPr>
          <p:spPr bwMode="auto">
            <a:xfrm>
              <a:off x="-1" y="290208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83" name="Rounded Rectangle 82"/>
            <p:cNvSpPr/>
            <p:nvPr/>
          </p:nvSpPr>
          <p:spPr bwMode="auto">
            <a:xfrm>
              <a:off x="-1" y="356883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84" name="Rounded Rectangle 83"/>
            <p:cNvSpPr/>
            <p:nvPr/>
          </p:nvSpPr>
          <p:spPr bwMode="auto">
            <a:xfrm>
              <a:off x="-1" y="423558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85" name="Rounded Rectangle 84"/>
            <p:cNvSpPr/>
            <p:nvPr/>
          </p:nvSpPr>
          <p:spPr bwMode="auto">
            <a:xfrm>
              <a:off x="-1" y="490233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86" name="Rounded Rectangle 85"/>
            <p:cNvSpPr/>
            <p:nvPr/>
          </p:nvSpPr>
          <p:spPr bwMode="auto">
            <a:xfrm>
              <a:off x="-1" y="556908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87" name="Rectangle 86"/>
            <p:cNvSpPr/>
            <p:nvPr/>
          </p:nvSpPr>
          <p:spPr>
            <a:xfrm>
              <a:off x="228600" y="3017520"/>
              <a:ext cx="2712720" cy="335280"/>
            </a:xfrm>
            <a:prstGeom prst="rect">
              <a:avLst/>
            </a:prstGeom>
            <a:noFill/>
            <a:ln w="55000" cap="flat" cmpd="thickThin" algn="ctr">
              <a:noFill/>
              <a:prstDash val="solid"/>
            </a:ln>
            <a:effectLst/>
          </p:spPr>
          <p:txBody>
            <a:bodyPr rtlCol="0" anchor="ctr"/>
            <a:lstStyle/>
            <a:p>
              <a:pPr algn="ctr">
                <a:defRPr/>
              </a:pPr>
              <a:r>
                <a:rPr lang="en-US" sz="1700" b="1" kern="0" dirty="0" smtClean="0">
                  <a:effectLst>
                    <a:glow rad="101600">
                      <a:schemeClr val="bg2">
                        <a:alpha val="60000"/>
                      </a:schemeClr>
                    </a:glow>
                  </a:effectLst>
                  <a:latin typeface="Segoe"/>
                </a:rPr>
                <a:t>User Experience</a:t>
              </a:r>
              <a:endParaRPr lang="en-US" sz="1700" b="1" kern="0" dirty="0">
                <a:effectLst>
                  <a:glow rad="101600">
                    <a:schemeClr val="bg2">
                      <a:alpha val="60000"/>
                    </a:schemeClr>
                  </a:glow>
                </a:effectLst>
                <a:latin typeface="Segoe"/>
              </a:endParaRPr>
            </a:p>
          </p:txBody>
        </p:sp>
        <p:sp>
          <p:nvSpPr>
            <p:cNvPr id="88" name="Rectangle 87"/>
            <p:cNvSpPr/>
            <p:nvPr/>
          </p:nvSpPr>
          <p:spPr>
            <a:xfrm>
              <a:off x="88868" y="3712101"/>
              <a:ext cx="2852453" cy="335280"/>
            </a:xfrm>
            <a:prstGeom prst="rect">
              <a:avLst/>
            </a:prstGeom>
            <a:noFill/>
            <a:ln w="55000" cap="flat" cmpd="thickThin" algn="ctr">
              <a:noFill/>
              <a:prstDash val="solid"/>
            </a:ln>
            <a:effectLst/>
          </p:spPr>
          <p:txBody>
            <a:bodyPr rtlCol="0" anchor="ctr"/>
            <a:lstStyle/>
            <a:p>
              <a:pPr algn="ctr">
                <a:defRPr/>
              </a:pPr>
              <a:r>
                <a:rPr lang="en-US" sz="1700" b="1" kern="0" dirty="0" smtClean="0">
                  <a:effectLst>
                    <a:glow rad="101600">
                      <a:schemeClr val="bg2">
                        <a:alpha val="60000"/>
                      </a:schemeClr>
                    </a:glow>
                  </a:effectLst>
                  <a:latin typeface="Segoe"/>
                </a:rPr>
                <a:t>Business Intelligence</a:t>
              </a:r>
              <a:endParaRPr lang="en-US" sz="1700" b="1" kern="0" dirty="0">
                <a:effectLst>
                  <a:glow rad="101600">
                    <a:schemeClr val="bg2">
                      <a:alpha val="60000"/>
                    </a:schemeClr>
                  </a:glow>
                </a:effectLst>
                <a:latin typeface="Segoe"/>
              </a:endParaRPr>
            </a:p>
          </p:txBody>
        </p:sp>
        <p:sp>
          <p:nvSpPr>
            <p:cNvPr id="89" name="Rectangle 88"/>
            <p:cNvSpPr/>
            <p:nvPr/>
          </p:nvSpPr>
          <p:spPr>
            <a:xfrm>
              <a:off x="228600" y="4366260"/>
              <a:ext cx="2712720" cy="335280"/>
            </a:xfrm>
            <a:prstGeom prst="rect">
              <a:avLst/>
            </a:prstGeom>
            <a:noFill/>
            <a:ln w="55000" cap="flat" cmpd="thickThin" algn="ctr">
              <a:noFill/>
              <a:prstDash val="solid"/>
            </a:ln>
            <a:effectLst/>
          </p:spPr>
          <p:txBody>
            <a:bodyPr rtlCol="0" anchor="ctr"/>
            <a:lstStyle/>
            <a:p>
              <a:pPr algn="ctr">
                <a:defRPr/>
              </a:pPr>
              <a:r>
                <a:rPr lang="en-US" sz="1700" b="1" kern="0" dirty="0" smtClean="0">
                  <a:effectLst>
                    <a:glow rad="101600">
                      <a:schemeClr val="bg2">
                        <a:alpha val="60000"/>
                      </a:schemeClr>
                    </a:glow>
                  </a:effectLst>
                  <a:latin typeface="Segoe"/>
                </a:rPr>
                <a:t>SOA &amp; BPM</a:t>
              </a:r>
              <a:endParaRPr lang="en-US" sz="1700" b="1" kern="0" dirty="0">
                <a:effectLst>
                  <a:glow rad="101600">
                    <a:schemeClr val="bg2">
                      <a:alpha val="60000"/>
                    </a:schemeClr>
                  </a:glow>
                </a:effectLst>
                <a:latin typeface="Segoe"/>
              </a:endParaRPr>
            </a:p>
          </p:txBody>
        </p:sp>
        <p:sp>
          <p:nvSpPr>
            <p:cNvPr id="90" name="Rectangle 89"/>
            <p:cNvSpPr/>
            <p:nvPr/>
          </p:nvSpPr>
          <p:spPr>
            <a:xfrm>
              <a:off x="169334" y="5011602"/>
              <a:ext cx="2712720" cy="335280"/>
            </a:xfrm>
            <a:prstGeom prst="rect">
              <a:avLst/>
            </a:prstGeom>
            <a:noFill/>
            <a:ln w="55000" cap="flat" cmpd="thickThin" algn="ctr">
              <a:noFill/>
              <a:prstDash val="solid"/>
            </a:ln>
            <a:effectLst/>
          </p:spPr>
          <p:txBody>
            <a:bodyPr rtlCol="0" anchor="ctr"/>
            <a:lstStyle/>
            <a:p>
              <a:pPr algn="ctr">
                <a:defRPr/>
              </a:pPr>
              <a:r>
                <a:rPr lang="en-US" sz="1700" b="1" kern="0" dirty="0" smtClean="0">
                  <a:effectLst>
                    <a:glow rad="101600">
                      <a:schemeClr val="bg2">
                        <a:alpha val="60000"/>
                      </a:schemeClr>
                    </a:glow>
                  </a:effectLst>
                  <a:latin typeface="Segoe"/>
                </a:rPr>
                <a:t>Data Management</a:t>
              </a:r>
              <a:endParaRPr lang="en-US" sz="1700" b="1" kern="0" dirty="0">
                <a:effectLst>
                  <a:glow rad="101600">
                    <a:schemeClr val="bg2">
                      <a:alpha val="60000"/>
                    </a:schemeClr>
                  </a:glow>
                </a:effectLst>
                <a:latin typeface="Segoe"/>
              </a:endParaRPr>
            </a:p>
          </p:txBody>
        </p:sp>
        <p:sp>
          <p:nvSpPr>
            <p:cNvPr id="91" name="Rectangle 90"/>
            <p:cNvSpPr/>
            <p:nvPr/>
          </p:nvSpPr>
          <p:spPr>
            <a:xfrm>
              <a:off x="228600" y="5700486"/>
              <a:ext cx="2712720" cy="335280"/>
            </a:xfrm>
            <a:prstGeom prst="rect">
              <a:avLst/>
            </a:prstGeom>
            <a:noFill/>
            <a:ln w="55000" cap="flat" cmpd="thickThin" algn="ctr">
              <a:noFill/>
              <a:prstDash val="solid"/>
            </a:ln>
            <a:effectLst/>
          </p:spPr>
          <p:txBody>
            <a:bodyPr rtlCol="0" anchor="ctr"/>
            <a:lstStyle/>
            <a:p>
              <a:pPr algn="ctr">
                <a:defRPr/>
              </a:pPr>
              <a:r>
                <a:rPr lang="en-US" sz="1700" b="1" kern="0" dirty="0" smtClean="0">
                  <a:effectLst>
                    <a:glow rad="101600">
                      <a:schemeClr val="bg2">
                        <a:alpha val="60000"/>
                      </a:schemeClr>
                    </a:glow>
                  </a:effectLst>
                  <a:latin typeface="Segoe"/>
                </a:rPr>
                <a:t>Development</a:t>
              </a:r>
              <a:endParaRPr lang="en-US" sz="1700" b="1" kern="0" dirty="0">
                <a:effectLst>
                  <a:glow rad="101600">
                    <a:schemeClr val="bg2">
                      <a:alpha val="60000"/>
                    </a:schemeClr>
                  </a:glow>
                </a:effectLst>
                <a:latin typeface="Segoe"/>
              </a:endParaRPr>
            </a:p>
          </p:txBody>
        </p:sp>
      </p:grpSp>
      <p:grpSp>
        <p:nvGrpSpPr>
          <p:cNvPr id="4" name="Group 91"/>
          <p:cNvGrpSpPr/>
          <p:nvPr/>
        </p:nvGrpSpPr>
        <p:grpSpPr>
          <a:xfrm>
            <a:off x="6192766" y="2490978"/>
            <a:ext cx="2500184" cy="2750495"/>
            <a:chOff x="-1" y="2902087"/>
            <a:chExt cx="3000221" cy="3300594"/>
          </a:xfrm>
        </p:grpSpPr>
        <p:sp>
          <p:nvSpPr>
            <p:cNvPr id="93" name="Rounded Rectangle 92"/>
            <p:cNvSpPr/>
            <p:nvPr/>
          </p:nvSpPr>
          <p:spPr bwMode="auto">
            <a:xfrm flipH="1">
              <a:off x="-1" y="290208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94" name="Rounded Rectangle 93"/>
            <p:cNvSpPr/>
            <p:nvPr/>
          </p:nvSpPr>
          <p:spPr bwMode="auto">
            <a:xfrm flipH="1">
              <a:off x="-1" y="356883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95" name="Rounded Rectangle 94"/>
            <p:cNvSpPr/>
            <p:nvPr/>
          </p:nvSpPr>
          <p:spPr bwMode="auto">
            <a:xfrm flipH="1">
              <a:off x="-1" y="423558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96" name="Rounded Rectangle 95"/>
            <p:cNvSpPr/>
            <p:nvPr/>
          </p:nvSpPr>
          <p:spPr bwMode="auto">
            <a:xfrm flipH="1">
              <a:off x="-1" y="490233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97" name="Rounded Rectangle 96"/>
            <p:cNvSpPr/>
            <p:nvPr/>
          </p:nvSpPr>
          <p:spPr bwMode="auto">
            <a:xfrm flipH="1">
              <a:off x="-1" y="5569087"/>
              <a:ext cx="3000221" cy="633594"/>
            </a:xfrm>
            <a:prstGeom prst="roundRect">
              <a:avLst>
                <a:gd name="adj" fmla="val 50000"/>
              </a:avLst>
            </a:prstGeom>
            <a:gradFill flip="none" rotWithShape="1">
              <a:gsLst>
                <a:gs pos="2000">
                  <a:srgbClr val="002060">
                    <a:alpha val="58000"/>
                  </a:srgbClr>
                </a:gs>
                <a:gs pos="63000">
                  <a:srgbClr val="FFFFFF">
                    <a:alpha val="27000"/>
                  </a:srgbClr>
                </a:gs>
                <a:gs pos="86000">
                  <a:schemeClr val="bg2">
                    <a:alpha val="42000"/>
                  </a:schemeClr>
                </a:gs>
              </a:gsLst>
              <a:path path="rect">
                <a:fillToRect r="100000" b="100000"/>
              </a:path>
              <a:tileRect l="-100000" t="-100000"/>
            </a:gradFill>
            <a:ln w="6350" cap="flat" cmpd="sng" algn="ctr">
              <a:solidFill>
                <a:srgbClr val="FFFFFF">
                  <a:alpha val="27059"/>
                </a:srgbClr>
              </a:solidFill>
              <a:prstDash val="solid"/>
            </a:ln>
            <a:effectLst>
              <a:innerShdw blurRad="393700">
                <a:srgbClr val="564484">
                  <a:alpha val="50000"/>
                </a:srgbClr>
              </a:innerShdw>
            </a:effectLst>
          </p:spPr>
          <p:txBody>
            <a:bodyPr anchor="ctr"/>
            <a:lstStyle/>
            <a:p>
              <a:pPr algn="ctr" defTabSz="914063">
                <a:lnSpc>
                  <a:spcPct val="85000"/>
                </a:lnSpc>
                <a:defRPr/>
              </a:pPr>
              <a:endParaRPr lang="en-US" sz="3700" b="1" i="1" kern="0" spc="-83" dirty="0" smtClean="0">
                <a:latin typeface="Segoe"/>
              </a:endParaRPr>
            </a:p>
          </p:txBody>
        </p:sp>
        <p:sp>
          <p:nvSpPr>
            <p:cNvPr id="98" name="Rectangle 97"/>
            <p:cNvSpPr/>
            <p:nvPr/>
          </p:nvSpPr>
          <p:spPr>
            <a:xfrm>
              <a:off x="228600" y="3017520"/>
              <a:ext cx="2712720" cy="335280"/>
            </a:xfrm>
            <a:prstGeom prst="rect">
              <a:avLst/>
            </a:prstGeom>
            <a:noFill/>
            <a:ln w="55000" cap="flat" cmpd="thickThin" algn="ctr">
              <a:noFill/>
              <a:prstDash val="solid"/>
            </a:ln>
            <a:effectLst/>
          </p:spPr>
          <p:txBody>
            <a:bodyPr rtlCol="0" anchor="ctr"/>
            <a:lstStyle/>
            <a:p>
              <a:pPr algn="ctr">
                <a:defRPr/>
              </a:pPr>
              <a:r>
                <a:rPr lang="en-US" sz="1700" b="1" kern="0" dirty="0" smtClean="0">
                  <a:effectLst>
                    <a:glow rad="101600">
                      <a:schemeClr val="bg2">
                        <a:alpha val="60000"/>
                      </a:schemeClr>
                    </a:glow>
                  </a:effectLst>
                  <a:latin typeface="Segoe"/>
                </a:rPr>
                <a:t>Search</a:t>
              </a:r>
              <a:endParaRPr lang="en-US" sz="1700" b="1" kern="0" dirty="0">
                <a:effectLst>
                  <a:glow rad="101600">
                    <a:schemeClr val="bg2">
                      <a:alpha val="60000"/>
                    </a:schemeClr>
                  </a:glow>
                </a:effectLst>
                <a:latin typeface="Segoe"/>
              </a:endParaRPr>
            </a:p>
          </p:txBody>
        </p:sp>
        <p:sp>
          <p:nvSpPr>
            <p:cNvPr id="99" name="Rectangle 98"/>
            <p:cNvSpPr/>
            <p:nvPr/>
          </p:nvSpPr>
          <p:spPr>
            <a:xfrm>
              <a:off x="138525" y="3700526"/>
              <a:ext cx="2849095" cy="335280"/>
            </a:xfrm>
            <a:prstGeom prst="rect">
              <a:avLst/>
            </a:prstGeom>
            <a:noFill/>
            <a:ln w="55000" cap="flat" cmpd="thickThin" algn="ctr">
              <a:noFill/>
              <a:prstDash val="solid"/>
            </a:ln>
            <a:effectLst/>
          </p:spPr>
          <p:txBody>
            <a:bodyPr rtlCol="0" anchor="ctr"/>
            <a:lstStyle/>
            <a:p>
              <a:pPr algn="ctr">
                <a:defRPr/>
              </a:pPr>
              <a:r>
                <a:rPr lang="en-US" sz="1700" b="1" kern="0" dirty="0" smtClean="0">
                  <a:effectLst>
                    <a:glow rad="101600">
                      <a:schemeClr val="bg2">
                        <a:alpha val="60000"/>
                      </a:schemeClr>
                    </a:glow>
                  </a:effectLst>
                  <a:latin typeface="Segoe"/>
                </a:rPr>
                <a:t>Business Intelligence</a:t>
              </a:r>
              <a:endParaRPr lang="en-US" sz="1700" b="1" kern="0" dirty="0">
                <a:effectLst>
                  <a:glow rad="101600">
                    <a:schemeClr val="bg2">
                      <a:alpha val="60000"/>
                    </a:schemeClr>
                  </a:glow>
                </a:effectLst>
                <a:latin typeface="Segoe"/>
              </a:endParaRPr>
            </a:p>
          </p:txBody>
        </p:sp>
        <p:sp>
          <p:nvSpPr>
            <p:cNvPr id="100" name="Rectangle 99"/>
            <p:cNvSpPr/>
            <p:nvPr/>
          </p:nvSpPr>
          <p:spPr>
            <a:xfrm>
              <a:off x="228600" y="4351746"/>
              <a:ext cx="2712720" cy="335280"/>
            </a:xfrm>
            <a:prstGeom prst="rect">
              <a:avLst/>
            </a:prstGeom>
            <a:noFill/>
            <a:ln w="55000" cap="flat" cmpd="thickThin" algn="ctr">
              <a:noFill/>
              <a:prstDash val="solid"/>
            </a:ln>
            <a:effectLst/>
          </p:spPr>
          <p:txBody>
            <a:bodyPr rtlCol="0" anchor="ctr"/>
            <a:lstStyle/>
            <a:p>
              <a:pPr algn="ctr">
                <a:defRPr/>
              </a:pPr>
              <a:r>
                <a:rPr lang="en-US" sz="1700" b="1" kern="0" dirty="0" smtClean="0">
                  <a:effectLst>
                    <a:glow rad="101600">
                      <a:schemeClr val="bg2">
                        <a:alpha val="60000"/>
                      </a:schemeClr>
                    </a:glow>
                  </a:effectLst>
                  <a:latin typeface="Segoe"/>
                </a:rPr>
                <a:t>Unified </a:t>
              </a:r>
              <a:r>
                <a:rPr lang="en-US" sz="1700" b="1" kern="0" dirty="0" err="1" smtClean="0">
                  <a:effectLst>
                    <a:glow rad="101600">
                      <a:schemeClr val="bg2">
                        <a:alpha val="60000"/>
                      </a:schemeClr>
                    </a:glow>
                  </a:effectLst>
                  <a:latin typeface="Segoe"/>
                </a:rPr>
                <a:t>Comms</a:t>
              </a:r>
              <a:endParaRPr lang="en-US" sz="1700" b="1" kern="0" dirty="0">
                <a:effectLst>
                  <a:glow rad="101600">
                    <a:schemeClr val="bg2">
                      <a:alpha val="60000"/>
                    </a:schemeClr>
                  </a:glow>
                </a:effectLst>
                <a:latin typeface="Segoe"/>
              </a:endParaRPr>
            </a:p>
          </p:txBody>
        </p:sp>
        <p:sp>
          <p:nvSpPr>
            <p:cNvPr id="101" name="Rectangle 100"/>
            <p:cNvSpPr/>
            <p:nvPr/>
          </p:nvSpPr>
          <p:spPr>
            <a:xfrm>
              <a:off x="228600" y="5011602"/>
              <a:ext cx="2712720" cy="335280"/>
            </a:xfrm>
            <a:prstGeom prst="rect">
              <a:avLst/>
            </a:prstGeom>
            <a:noFill/>
            <a:ln w="55000" cap="flat" cmpd="thickThin" algn="ctr">
              <a:noFill/>
              <a:prstDash val="solid"/>
            </a:ln>
            <a:effectLst/>
          </p:spPr>
          <p:txBody>
            <a:bodyPr rtlCol="0" anchor="ctr"/>
            <a:lstStyle/>
            <a:p>
              <a:pPr algn="ctr">
                <a:defRPr/>
              </a:pPr>
              <a:r>
                <a:rPr lang="en-US" sz="1700" b="1" kern="0" dirty="0" smtClean="0">
                  <a:effectLst>
                    <a:glow rad="101600">
                      <a:schemeClr val="bg2">
                        <a:alpha val="60000"/>
                      </a:schemeClr>
                    </a:glow>
                  </a:effectLst>
                  <a:latin typeface="Segoe"/>
                </a:rPr>
                <a:t>Collaboration</a:t>
              </a:r>
              <a:endParaRPr lang="en-US" sz="1700" b="1" kern="0" dirty="0">
                <a:effectLst>
                  <a:glow rad="101600">
                    <a:schemeClr val="bg2">
                      <a:alpha val="60000"/>
                    </a:schemeClr>
                  </a:glow>
                </a:effectLst>
                <a:latin typeface="Segoe"/>
              </a:endParaRPr>
            </a:p>
          </p:txBody>
        </p:sp>
        <p:sp>
          <p:nvSpPr>
            <p:cNvPr id="102" name="Rectangle 101"/>
            <p:cNvSpPr/>
            <p:nvPr/>
          </p:nvSpPr>
          <p:spPr>
            <a:xfrm>
              <a:off x="228600" y="5715000"/>
              <a:ext cx="2712720" cy="335280"/>
            </a:xfrm>
            <a:prstGeom prst="rect">
              <a:avLst/>
            </a:prstGeom>
            <a:noFill/>
            <a:ln w="55000" cap="flat" cmpd="thickThin" algn="ctr">
              <a:noFill/>
              <a:prstDash val="solid"/>
            </a:ln>
            <a:effectLst/>
          </p:spPr>
          <p:txBody>
            <a:bodyPr rtlCol="0" anchor="ctr"/>
            <a:lstStyle/>
            <a:p>
              <a:pPr algn="ctr">
                <a:defRPr/>
              </a:pPr>
              <a:r>
                <a:rPr lang="en-US" sz="1700" b="1" kern="0" dirty="0" err="1" smtClean="0">
                  <a:effectLst>
                    <a:glow rad="101600">
                      <a:schemeClr val="bg2">
                        <a:alpha val="60000"/>
                      </a:schemeClr>
                    </a:glow>
                  </a:effectLst>
                  <a:latin typeface="Segoe"/>
                </a:rPr>
                <a:t>Ent</a:t>
              </a:r>
              <a:r>
                <a:rPr lang="en-US" sz="1700" b="1" kern="0" dirty="0" smtClean="0">
                  <a:effectLst>
                    <a:glow rad="101600">
                      <a:schemeClr val="bg2">
                        <a:alpha val="60000"/>
                      </a:schemeClr>
                    </a:glow>
                  </a:effectLst>
                  <a:latin typeface="Segoe"/>
                </a:rPr>
                <a:t>. Content Mgmt.</a:t>
              </a:r>
              <a:endParaRPr lang="en-US" sz="1700" b="1" kern="0" dirty="0">
                <a:effectLst>
                  <a:glow rad="101600">
                    <a:schemeClr val="bg2">
                      <a:alpha val="60000"/>
                    </a:schemeClr>
                  </a:glow>
                </a:effectLst>
                <a:latin typeface="Segoe"/>
              </a:endParaRPr>
            </a:p>
          </p:txBody>
        </p:sp>
      </p:grpSp>
      <p:sp>
        <p:nvSpPr>
          <p:cNvPr id="103" name="TextBox 102"/>
          <p:cNvSpPr txBox="1"/>
          <p:nvPr/>
        </p:nvSpPr>
        <p:spPr>
          <a:xfrm>
            <a:off x="286862" y="5522446"/>
            <a:ext cx="2731960" cy="861774"/>
          </a:xfrm>
          <a:prstGeom prst="rect">
            <a:avLst/>
          </a:prstGeom>
          <a:noFill/>
          <a:effectLst>
            <a:glow rad="101600">
              <a:schemeClr val="bg2">
                <a:alpha val="60000"/>
              </a:schemeClr>
            </a:glow>
          </a:effectLst>
        </p:spPr>
        <p:txBody>
          <a:bodyPr wrap="square" lIns="91432" tIns="45717" rIns="91432" bIns="45717" rtlCol="0">
            <a:spAutoFit/>
          </a:bodyPr>
          <a:lstStyle/>
          <a:p>
            <a:pPr algn="ctr"/>
            <a:r>
              <a:rPr lang="en-US" sz="2500" i="1" spc="250" dirty="0" smtClean="0">
                <a:solidFill>
                  <a:srgbClr val="FFFF00"/>
                </a:solidFill>
                <a:effectLst>
                  <a:glow rad="228600">
                    <a:schemeClr val="bg2">
                      <a:alpha val="40000"/>
                    </a:schemeClr>
                  </a:glow>
                </a:effectLst>
              </a:rPr>
              <a:t>Dynamic Infrastructure</a:t>
            </a:r>
          </a:p>
        </p:txBody>
      </p:sp>
      <p:sp>
        <p:nvSpPr>
          <p:cNvPr id="105" name="TextBox 104"/>
          <p:cNvSpPr txBox="1"/>
          <p:nvPr/>
        </p:nvSpPr>
        <p:spPr>
          <a:xfrm>
            <a:off x="6254118" y="5522446"/>
            <a:ext cx="2711038" cy="861774"/>
          </a:xfrm>
          <a:prstGeom prst="rect">
            <a:avLst/>
          </a:prstGeom>
          <a:noFill/>
          <a:effectLst>
            <a:glow rad="101600">
              <a:schemeClr val="bg2">
                <a:alpha val="60000"/>
              </a:schemeClr>
            </a:glow>
          </a:effectLst>
        </p:spPr>
        <p:txBody>
          <a:bodyPr wrap="square" lIns="91432" tIns="45717" rIns="91432" bIns="45717" rtlCol="0">
            <a:spAutoFit/>
          </a:bodyPr>
          <a:lstStyle/>
          <a:p>
            <a:pPr algn="ctr"/>
            <a:r>
              <a:rPr lang="en-US" sz="2500" i="1" spc="250" dirty="0" smtClean="0">
                <a:solidFill>
                  <a:srgbClr val="FFFF00"/>
                </a:solidFill>
                <a:effectLst>
                  <a:glow rad="228600">
                    <a:schemeClr val="bg2">
                      <a:alpha val="40000"/>
                    </a:schemeClr>
                  </a:glow>
                </a:effectLst>
              </a:rPr>
              <a:t>Dynamic Business</a:t>
            </a:r>
          </a:p>
        </p:txBody>
      </p:sp>
      <p:sp>
        <p:nvSpPr>
          <p:cNvPr id="61" name="Title 20"/>
          <p:cNvSpPr txBox="1">
            <a:spLocks noGrp="1"/>
          </p:cNvSpPr>
          <p:nvPr>
            <p:ph type="title"/>
          </p:nvPr>
        </p:nvSpPr>
        <p:spPr>
          <a:xfrm>
            <a:off x="382588" y="228600"/>
            <a:ext cx="8380412" cy="498598"/>
          </a:xfrm>
          <a:prstGeom prst="rect">
            <a:avLst/>
          </a:prstGeom>
          <a:noFill/>
          <a:ln w="55000" cap="flat" cmpd="thickThin" algn="ctr">
            <a:noFill/>
            <a:prstDash val="solid"/>
          </a:ln>
          <a:effectLst/>
        </p:spPr>
        <p:txBody>
          <a:bodyPr vert="horz" wrap="square" lIns="0" tIns="0" rIns="0" bIns="0" numCol="1" anchor="t" anchorCtr="0" compatLnSpc="1">
            <a:prstTxWarp prst="textNoShape">
              <a:avLst/>
            </a:prstTxWarp>
            <a:spAutoFit/>
          </a:bodyPr>
          <a:lstStyle/>
          <a:p>
            <a:r>
              <a:rPr lang="es-ES" dirty="0" smtClean="0"/>
              <a:t>IT Dinámico</a:t>
            </a:r>
            <a:endParaRPr smtClean="0"/>
          </a:p>
        </p:txBody>
      </p:sp>
      <p:sp>
        <p:nvSpPr>
          <p:cNvPr id="31" name="Rectangle 30"/>
          <p:cNvSpPr/>
          <p:nvPr/>
        </p:nvSpPr>
        <p:spPr>
          <a:xfrm>
            <a:off x="240185" y="1487061"/>
            <a:ext cx="2866572" cy="384715"/>
          </a:xfrm>
          <a:prstGeom prst="rect">
            <a:avLst/>
          </a:prstGeom>
        </p:spPr>
        <p:txBody>
          <a:bodyPr wrap="square" lIns="76194" tIns="38097" rIns="76194" bIns="38097">
            <a:spAutoFit/>
          </a:bodyPr>
          <a:lstStyle/>
          <a:p>
            <a:pPr algn="ctr" defTabSz="914063"/>
            <a:r>
              <a:rPr lang="en-US" sz="2000" b="1" i="1" dirty="0" smtClean="0">
                <a:latin typeface="Segoe" pitchFamily="34" charset="0"/>
              </a:rPr>
              <a:t>Core Infrastructure</a:t>
            </a:r>
          </a:p>
        </p:txBody>
      </p:sp>
      <p:sp>
        <p:nvSpPr>
          <p:cNvPr id="32" name="Rectangle 31"/>
          <p:cNvSpPr/>
          <p:nvPr/>
        </p:nvSpPr>
        <p:spPr>
          <a:xfrm>
            <a:off x="3120575" y="1487061"/>
            <a:ext cx="2890763" cy="384715"/>
          </a:xfrm>
          <a:prstGeom prst="rect">
            <a:avLst/>
          </a:prstGeom>
        </p:spPr>
        <p:txBody>
          <a:bodyPr wrap="square" lIns="76194" tIns="38097" rIns="76194" bIns="38097">
            <a:spAutoFit/>
          </a:bodyPr>
          <a:lstStyle/>
          <a:p>
            <a:pPr algn="ctr" defTabSz="914063"/>
            <a:r>
              <a:rPr lang="en-US" sz="2000" b="1" i="1" dirty="0" smtClean="0">
                <a:latin typeface="Segoe" pitchFamily="34" charset="0"/>
              </a:rPr>
              <a:t>Application Platform</a:t>
            </a:r>
          </a:p>
        </p:txBody>
      </p:sp>
      <p:sp>
        <p:nvSpPr>
          <p:cNvPr id="36" name="Rectangle 35"/>
          <p:cNvSpPr/>
          <p:nvPr/>
        </p:nvSpPr>
        <p:spPr>
          <a:xfrm>
            <a:off x="6094865" y="1487061"/>
            <a:ext cx="2882393" cy="384715"/>
          </a:xfrm>
          <a:prstGeom prst="rect">
            <a:avLst/>
          </a:prstGeom>
        </p:spPr>
        <p:txBody>
          <a:bodyPr wrap="square" lIns="76194" tIns="38097" rIns="76194" bIns="38097">
            <a:spAutoFit/>
          </a:bodyPr>
          <a:lstStyle/>
          <a:p>
            <a:pPr algn="ctr" defTabSz="914063"/>
            <a:r>
              <a:rPr lang="en-US" sz="2000" b="1" i="1" dirty="0" smtClean="0">
                <a:latin typeface="Segoe" pitchFamily="34" charset="0"/>
              </a:rPr>
              <a:t>Business Productivity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2" presetClass="entr" presetSubtype="4"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slide(fromBottom)">
                                      <p:cBhvr>
                                        <p:cTn id="25" dur="500"/>
                                        <p:tgtEl>
                                          <p:spTgt spid="103"/>
                                        </p:tgtEl>
                                      </p:cBhvr>
                                    </p:animEffect>
                                  </p:childTnLst>
                                </p:cTn>
                              </p:par>
                              <p:par>
                                <p:cTn id="26" presetID="12" presetClass="entr" presetSubtype="4"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slide(fromBottom)">
                                      <p:cBhvr>
                                        <p:cTn id="28" dur="1000"/>
                                        <p:tgtEl>
                                          <p:spTgt spid="20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4000"/>
                            </p:stCondLst>
                            <p:childTnLst>
                              <p:par>
                                <p:cTn id="33" presetID="12" presetClass="entr" presetSubtype="4" fill="hold" grpId="0"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slide(fromBottom)">
                                      <p:cBhvr>
                                        <p:cTn id="35" dur="500"/>
                                        <p:tgtEl>
                                          <p:spTgt spid="104"/>
                                        </p:tgtEl>
                                      </p:cBhvr>
                                    </p:animEffect>
                                  </p:childTnLst>
                                </p:cTn>
                              </p:par>
                              <p:par>
                                <p:cTn id="36" presetID="12" presetClass="entr" presetSubtype="4" fill="hold" nodeType="with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slide(fromBottom)">
                                      <p:cBhvr>
                                        <p:cTn id="38" dur="1000"/>
                                        <p:tgtEl>
                                          <p:spTgt spid="107"/>
                                        </p:tgtEl>
                                      </p:cBhvr>
                                    </p:animEffect>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slide(fromBottom)">
                                      <p:cBhvr>
                                        <p:cTn id="42" dur="500"/>
                                        <p:tgtEl>
                                          <p:spTgt spid="105"/>
                                        </p:tgtEl>
                                      </p:cBhvr>
                                    </p:animEffect>
                                  </p:childTnLst>
                                </p:cTn>
                              </p:par>
                              <p:par>
                                <p:cTn id="43" presetID="12" presetClass="entr" presetSubtype="4"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slide(fromBottom)">
                                      <p:cBhvr>
                                        <p:cTn id="45"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3"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608" name="Rectangle 40"/>
          <p:cNvSpPr>
            <a:spLocks noGrp="1" noChangeArrowheads="1"/>
          </p:cNvSpPr>
          <p:nvPr>
            <p:ph type="title"/>
          </p:nvPr>
        </p:nvSpPr>
        <p:spPr>
          <a:xfrm>
            <a:off x="382588" y="339573"/>
            <a:ext cx="8380412" cy="757130"/>
          </a:xfrm>
          <a:noFill/>
        </p:spPr>
        <p:txBody>
          <a:bodyPr/>
          <a:lstStyle/>
          <a:p>
            <a:pPr algn="ctr" defTabSz="684610">
              <a:defRPr/>
            </a:pPr>
            <a:r>
              <a:rPr lang="es-ES" sz="4800" dirty="0" smtClean="0"/>
              <a:t>Security </a:t>
            </a:r>
            <a:r>
              <a:rPr lang="es-ES" sz="4800" dirty="0" err="1" smtClean="0"/>
              <a:t>Day</a:t>
            </a:r>
            <a:endParaRPr sz="4800"/>
          </a:p>
        </p:txBody>
      </p:sp>
      <p:pic>
        <p:nvPicPr>
          <p:cNvPr id="24" name="Picture 37" descr="crc-inner-blueDk"/>
          <p:cNvPicPr>
            <a:picLocks noChangeAspect="1" noChangeArrowheads="1"/>
          </p:cNvPicPr>
          <p:nvPr/>
        </p:nvPicPr>
        <p:blipFill>
          <a:blip r:embed="rId3"/>
          <a:srcRect/>
          <a:stretch>
            <a:fillRect/>
          </a:stretch>
        </p:blipFill>
        <p:spPr bwMode="auto">
          <a:xfrm>
            <a:off x="1619250" y="1246718"/>
            <a:ext cx="5880100" cy="5564716"/>
          </a:xfrm>
          <a:prstGeom prst="rect">
            <a:avLst/>
          </a:prstGeom>
          <a:noFill/>
          <a:ln w="9525">
            <a:noFill/>
            <a:miter lim="800000"/>
            <a:headEnd/>
            <a:tailEnd/>
          </a:ln>
        </p:spPr>
      </p:pic>
      <p:grpSp>
        <p:nvGrpSpPr>
          <p:cNvPr id="4" name="Group 33"/>
          <p:cNvGrpSpPr>
            <a:grpSpLocks/>
          </p:cNvGrpSpPr>
          <p:nvPr/>
        </p:nvGrpSpPr>
        <p:grpSpPr bwMode="auto">
          <a:xfrm>
            <a:off x="3016250" y="5073651"/>
            <a:ext cx="3149600" cy="1722967"/>
            <a:chOff x="5580002" y="5729044"/>
            <a:chExt cx="5040223" cy="2067263"/>
          </a:xfrm>
        </p:grpSpPr>
        <p:pic>
          <p:nvPicPr>
            <p:cNvPr id="35" name="Picture 45" descr="arrow-bot-blue"/>
            <p:cNvPicPr>
              <a:picLocks noChangeAspect="1" noChangeArrowheads="1"/>
            </p:cNvPicPr>
            <p:nvPr/>
          </p:nvPicPr>
          <p:blipFill>
            <a:blip r:embed="rId4"/>
            <a:srcRect/>
            <a:stretch>
              <a:fillRect/>
            </a:stretch>
          </p:blipFill>
          <p:spPr bwMode="ltGray">
            <a:xfrm>
              <a:off x="5580002" y="5729044"/>
              <a:ext cx="5040223" cy="2067263"/>
            </a:xfrm>
            <a:prstGeom prst="rect">
              <a:avLst/>
            </a:prstGeom>
            <a:noFill/>
            <a:effectLst>
              <a:outerShdw dist="35921" dir="2700000" algn="ctr" rotWithShape="0">
                <a:schemeClr val="bg2"/>
              </a:outerShdw>
            </a:effectLst>
          </p:spPr>
        </p:pic>
        <p:sp>
          <p:nvSpPr>
            <p:cNvPr id="36" name="TextBox 35"/>
            <p:cNvSpPr txBox="1"/>
            <p:nvPr/>
          </p:nvSpPr>
          <p:spPr>
            <a:xfrm>
              <a:off x="5673999" y="6498554"/>
              <a:ext cx="4234904" cy="1240776"/>
            </a:xfrm>
            <a:prstGeom prst="rect">
              <a:avLst/>
            </a:prstGeom>
            <a:noFill/>
          </p:spPr>
          <p:txBody>
            <a:bodyPr>
              <a:spAutoFit/>
            </a:bodyPr>
            <a:lstStyle/>
            <a:p>
              <a:pPr algn="ctr">
                <a:lnSpc>
                  <a:spcPct val="85000"/>
                </a:lnSpc>
                <a:defRPr/>
              </a:pP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Avanzar</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el </a:t>
              </a: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Negocio</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con </a:t>
              </a: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Soluciones</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IT</a:t>
              </a:r>
              <a:endParaRPr lang="en-US" dirty="0">
                <a:solidFill>
                  <a:schemeClr val="tx1"/>
                </a:solidFill>
                <a:effectLst>
                  <a:glow rad="63500">
                    <a:schemeClr val="bg2">
                      <a:alpha val="40000"/>
                    </a:schemeClr>
                  </a:glow>
                  <a:outerShdw blurRad="266700" algn="ctr" rotWithShape="0">
                    <a:prstClr val="black">
                      <a:alpha val="63000"/>
                    </a:prstClr>
                  </a:outerShdw>
                </a:effectLst>
                <a:latin typeface="+mj-lt"/>
              </a:endParaRPr>
            </a:p>
          </p:txBody>
        </p:sp>
      </p:grpSp>
      <p:pic>
        <p:nvPicPr>
          <p:cNvPr id="23" name="Rectangle 10245"/>
          <p:cNvPicPr>
            <a:picLocks noChangeAspect="1" noChangeArrowheads="1"/>
          </p:cNvPicPr>
          <p:nvPr/>
        </p:nvPicPr>
        <p:blipFill>
          <a:blip r:embed="rId5"/>
          <a:srcRect/>
          <a:stretch>
            <a:fillRect/>
          </a:stretch>
        </p:blipFill>
        <p:spPr bwMode="auto">
          <a:xfrm>
            <a:off x="2418547" y="1219200"/>
            <a:ext cx="4297205" cy="5071533"/>
          </a:xfrm>
          <a:prstGeom prst="rect">
            <a:avLst/>
          </a:prstGeom>
          <a:noFill/>
          <a:ln w="9525">
            <a:noFill/>
            <a:miter lim="800000"/>
            <a:headEnd/>
            <a:tailEnd/>
          </a:ln>
        </p:spPr>
      </p:pic>
      <p:pic>
        <p:nvPicPr>
          <p:cNvPr id="26" name="Rectangle 10246"/>
          <p:cNvPicPr>
            <a:picLocks noChangeAspect="1" noChangeArrowheads="1" noCrop="1"/>
          </p:cNvPicPr>
          <p:nvPr/>
        </p:nvPicPr>
        <p:blipFill>
          <a:blip r:embed="rId6"/>
          <a:srcRect/>
          <a:stretch>
            <a:fillRect/>
          </a:stretch>
        </p:blipFill>
        <p:spPr bwMode="auto">
          <a:xfrm>
            <a:off x="3094581" y="3172885"/>
            <a:ext cx="2840975" cy="1494367"/>
          </a:xfrm>
          <a:prstGeom prst="rect">
            <a:avLst/>
          </a:prstGeom>
          <a:noFill/>
          <a:ln w="9525">
            <a:noFill/>
            <a:miter lim="800000"/>
            <a:headEnd/>
            <a:tailEnd/>
          </a:ln>
        </p:spPr>
      </p:pic>
      <p:grpSp>
        <p:nvGrpSpPr>
          <p:cNvPr id="2" name="Group 26"/>
          <p:cNvGrpSpPr>
            <a:grpSpLocks/>
          </p:cNvGrpSpPr>
          <p:nvPr/>
        </p:nvGrpSpPr>
        <p:grpSpPr bwMode="auto">
          <a:xfrm>
            <a:off x="2349105" y="1219201"/>
            <a:ext cx="4182831" cy="1689100"/>
            <a:chOff x="5305857" y="1103086"/>
            <a:chExt cx="5202680" cy="2026649"/>
          </a:xfrm>
        </p:grpSpPr>
        <p:pic>
          <p:nvPicPr>
            <p:cNvPr id="28" name="Picture 64" descr="arrow-top-blue"/>
            <p:cNvPicPr>
              <a:picLocks noChangeAspect="1" noChangeArrowheads="1"/>
            </p:cNvPicPr>
            <p:nvPr/>
          </p:nvPicPr>
          <p:blipFill>
            <a:blip r:embed="rId7"/>
            <a:srcRect/>
            <a:stretch>
              <a:fillRect/>
            </a:stretch>
          </p:blipFill>
          <p:spPr bwMode="ltGray">
            <a:xfrm>
              <a:off x="5305857" y="1103086"/>
              <a:ext cx="5202680" cy="2026649"/>
            </a:xfrm>
            <a:prstGeom prst="rect">
              <a:avLst/>
            </a:prstGeom>
            <a:noFill/>
            <a:effectLst>
              <a:outerShdw dist="12700" dir="5400000" algn="ctr" rotWithShape="0">
                <a:schemeClr val="bg2"/>
              </a:outerShdw>
            </a:effectLst>
          </p:spPr>
        </p:pic>
        <p:sp>
          <p:nvSpPr>
            <p:cNvPr id="29" name="TextBox 28"/>
            <p:cNvSpPr txBox="1"/>
            <p:nvPr/>
          </p:nvSpPr>
          <p:spPr>
            <a:xfrm>
              <a:off x="6212770" y="1344355"/>
              <a:ext cx="4178910" cy="1277717"/>
            </a:xfrm>
            <a:prstGeom prst="rect">
              <a:avLst/>
            </a:prstGeom>
            <a:noFill/>
          </p:spPr>
          <p:txBody>
            <a:bodyPr>
              <a:spAutoFit/>
            </a:bodyPr>
            <a:lstStyle/>
            <a:p>
              <a:pPr algn="ctr">
                <a:lnSpc>
                  <a:spcPct val="85000"/>
                </a:lnSpc>
                <a:defRPr/>
              </a:pP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Gestionar</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la </a:t>
              </a: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Complejidad</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a:t>
              </a:r>
              <a:r>
                <a:rPr lang="en-US" dirty="0">
                  <a:solidFill>
                    <a:schemeClr val="tx1"/>
                  </a:solidFill>
                  <a:effectLst>
                    <a:glow rad="63500">
                      <a:schemeClr val="bg2">
                        <a:alpha val="40000"/>
                      </a:schemeClr>
                    </a:glow>
                    <a:outerShdw blurRad="266700" algn="ctr" rotWithShape="0">
                      <a:prstClr val="black">
                        <a:alpha val="63000"/>
                      </a:prstClr>
                    </a:outerShdw>
                  </a:effectLst>
                  <a:latin typeface="+mj-lt"/>
                </a:rPr>
                <a:t/>
              </a:r>
              <a:br>
                <a:rPr lang="en-US" dirty="0">
                  <a:solidFill>
                    <a:schemeClr val="tx1"/>
                  </a:solidFill>
                  <a:effectLst>
                    <a:glow rad="63500">
                      <a:schemeClr val="bg2">
                        <a:alpha val="40000"/>
                      </a:schemeClr>
                    </a:glow>
                    <a:outerShdw blurRad="266700" algn="ctr" rotWithShape="0">
                      <a:prstClr val="black">
                        <a:alpha val="63000"/>
                      </a:prstClr>
                    </a:outerShdw>
                  </a:effectLst>
                  <a:latin typeface="+mj-lt"/>
                </a:rPr>
              </a:b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Lograr</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a:t>
              </a: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Agilidad</a:t>
              </a:r>
              <a:endParaRPr lang="en-US" dirty="0">
                <a:solidFill>
                  <a:schemeClr val="tx1"/>
                </a:solidFill>
                <a:effectLst>
                  <a:glow rad="63500">
                    <a:schemeClr val="bg2">
                      <a:alpha val="40000"/>
                    </a:schemeClr>
                  </a:glow>
                  <a:outerShdw blurRad="266700" algn="ctr" rotWithShape="0">
                    <a:prstClr val="black">
                      <a:alpha val="63000"/>
                    </a:prstClr>
                  </a:outerShdw>
                </a:effectLst>
                <a:latin typeface="+mj-lt"/>
              </a:endParaRPr>
            </a:p>
          </p:txBody>
        </p:sp>
      </p:grpSp>
      <p:grpSp>
        <p:nvGrpSpPr>
          <p:cNvPr id="3" name="Group 30"/>
          <p:cNvGrpSpPr>
            <a:grpSpLocks/>
          </p:cNvGrpSpPr>
          <p:nvPr/>
        </p:nvGrpSpPr>
        <p:grpSpPr bwMode="auto">
          <a:xfrm>
            <a:off x="5852160" y="1970618"/>
            <a:ext cx="2207624" cy="3577167"/>
            <a:chOff x="9761235" y="1988476"/>
            <a:chExt cx="4031278" cy="4292922"/>
          </a:xfrm>
        </p:grpSpPr>
        <p:pic>
          <p:nvPicPr>
            <p:cNvPr id="32" name="Picture 50" descr="arrow-rt-blue"/>
            <p:cNvPicPr>
              <a:picLocks noChangeAspect="1" noChangeArrowheads="1"/>
            </p:cNvPicPr>
            <p:nvPr/>
          </p:nvPicPr>
          <p:blipFill>
            <a:blip r:embed="rId8"/>
            <a:srcRect/>
            <a:stretch>
              <a:fillRect/>
            </a:stretch>
          </p:blipFill>
          <p:spPr bwMode="ltGray">
            <a:xfrm>
              <a:off x="9761235" y="1988476"/>
              <a:ext cx="2956714" cy="4292922"/>
            </a:xfrm>
            <a:prstGeom prst="rect">
              <a:avLst/>
            </a:prstGeom>
            <a:noFill/>
            <a:effectLst>
              <a:outerShdw dist="35921" dir="2700000" algn="ctr" rotWithShape="0">
                <a:schemeClr val="bg2"/>
              </a:outerShdw>
            </a:effectLst>
          </p:spPr>
        </p:pic>
        <p:sp>
          <p:nvSpPr>
            <p:cNvPr id="33" name="TextBox 32"/>
            <p:cNvSpPr txBox="1"/>
            <p:nvPr/>
          </p:nvSpPr>
          <p:spPr>
            <a:xfrm>
              <a:off x="10170196" y="4312750"/>
              <a:ext cx="3622317" cy="1529149"/>
            </a:xfrm>
            <a:prstGeom prst="rect">
              <a:avLst/>
            </a:prstGeom>
            <a:noFill/>
          </p:spPr>
          <p:txBody>
            <a:bodyPr wrap="square">
              <a:spAutoFit/>
            </a:bodyPr>
            <a:lstStyle/>
            <a:p>
              <a:pPr algn="ctr">
                <a:lnSpc>
                  <a:spcPct val="80000"/>
                </a:lnSpc>
                <a:defRPr/>
              </a:pP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Proteger</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a:t>
              </a: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Información</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a:t>
              </a: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Controlar</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a:t>
              </a: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Acceso</a:t>
              </a:r>
              <a:endParaRPr lang="en-US" dirty="0">
                <a:solidFill>
                  <a:schemeClr val="tx1"/>
                </a:solidFill>
                <a:effectLst>
                  <a:glow rad="63500">
                    <a:schemeClr val="bg2">
                      <a:alpha val="40000"/>
                    </a:schemeClr>
                  </a:glow>
                  <a:outerShdw blurRad="266700" algn="ctr" rotWithShape="0">
                    <a:prstClr val="black">
                      <a:alpha val="63000"/>
                    </a:prstClr>
                  </a:outerShdw>
                </a:effectLst>
                <a:latin typeface="+mj-lt"/>
              </a:endParaRPr>
            </a:p>
          </p:txBody>
        </p:sp>
      </p:grpSp>
      <p:grpSp>
        <p:nvGrpSpPr>
          <p:cNvPr id="5" name="Group 36"/>
          <p:cNvGrpSpPr>
            <a:grpSpLocks/>
          </p:cNvGrpSpPr>
          <p:nvPr/>
        </p:nvGrpSpPr>
        <p:grpSpPr bwMode="auto">
          <a:xfrm>
            <a:off x="1528354" y="2317025"/>
            <a:ext cx="1894115" cy="3420533"/>
            <a:chOff x="3267768" y="2453508"/>
            <a:chExt cx="3037198" cy="4104066"/>
          </a:xfrm>
        </p:grpSpPr>
        <p:pic>
          <p:nvPicPr>
            <p:cNvPr id="38" name="Picture 57" descr="arrow-lft-blue"/>
            <p:cNvPicPr>
              <a:picLocks noChangeAspect="1" noChangeArrowheads="1"/>
            </p:cNvPicPr>
            <p:nvPr/>
          </p:nvPicPr>
          <p:blipFill>
            <a:blip r:embed="rId9"/>
            <a:srcRect/>
            <a:stretch>
              <a:fillRect/>
            </a:stretch>
          </p:blipFill>
          <p:spPr bwMode="ltGray">
            <a:xfrm>
              <a:off x="3349031" y="2453508"/>
              <a:ext cx="2955935" cy="4104066"/>
            </a:xfrm>
            <a:prstGeom prst="rect">
              <a:avLst/>
            </a:prstGeom>
            <a:noFill/>
            <a:effectLst>
              <a:outerShdw dist="45791" dir="3378596" algn="ctr" rotWithShape="0">
                <a:schemeClr val="bg2"/>
              </a:outerShdw>
            </a:effectLst>
          </p:spPr>
        </p:pic>
        <p:sp>
          <p:nvSpPr>
            <p:cNvPr id="42" name="TextBox 41"/>
            <p:cNvSpPr txBox="1"/>
            <p:nvPr/>
          </p:nvSpPr>
          <p:spPr>
            <a:xfrm>
              <a:off x="3267768" y="2918262"/>
              <a:ext cx="2961014" cy="1617447"/>
            </a:xfrm>
            <a:prstGeom prst="rect">
              <a:avLst/>
            </a:prstGeom>
            <a:noFill/>
          </p:spPr>
          <p:txBody>
            <a:bodyPr>
              <a:spAutoFit/>
            </a:bodyPr>
            <a:lstStyle/>
            <a:p>
              <a:pPr algn="ctr">
                <a:lnSpc>
                  <a:spcPct val="85000"/>
                </a:lnSpc>
                <a:defRPr/>
              </a:pP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Amplificar</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el </a:t>
              </a: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impacto</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de </a:t>
              </a:r>
              <a:r>
                <a:rPr lang="en-US" dirty="0" err="1" smtClean="0">
                  <a:solidFill>
                    <a:schemeClr val="tx1"/>
                  </a:solidFill>
                  <a:effectLst>
                    <a:glow rad="63500">
                      <a:schemeClr val="bg2">
                        <a:alpha val="40000"/>
                      </a:schemeClr>
                    </a:glow>
                    <a:outerShdw blurRad="266700" algn="ctr" rotWithShape="0">
                      <a:prstClr val="black">
                        <a:alpha val="63000"/>
                      </a:prstClr>
                    </a:outerShdw>
                  </a:effectLst>
                  <a:latin typeface="+mj-lt"/>
                </a:rPr>
                <a:t>las</a:t>
              </a:r>
              <a:r>
                <a:rPr lang="en-US" dirty="0" smtClean="0">
                  <a:solidFill>
                    <a:schemeClr val="tx1"/>
                  </a:solidFill>
                  <a:effectLst>
                    <a:glow rad="63500">
                      <a:schemeClr val="bg2">
                        <a:alpha val="40000"/>
                      </a:schemeClr>
                    </a:glow>
                    <a:outerShdw blurRad="266700" algn="ctr" rotWithShape="0">
                      <a:prstClr val="black">
                        <a:alpha val="63000"/>
                      </a:prstClr>
                    </a:outerShdw>
                  </a:effectLst>
                  <a:latin typeface="+mj-lt"/>
                </a:rPr>
                <a:t> personas</a:t>
              </a:r>
              <a:endParaRPr lang="en-US" dirty="0">
                <a:solidFill>
                  <a:schemeClr val="tx1"/>
                </a:solidFill>
                <a:effectLst>
                  <a:glow rad="63500">
                    <a:schemeClr val="bg2">
                      <a:alpha val="40000"/>
                    </a:schemeClr>
                  </a:glow>
                  <a:outerShdw blurRad="266700" algn="ctr" rotWithShape="0">
                    <a:prstClr val="black">
                      <a:alpha val="63000"/>
                    </a:prstClr>
                  </a:outerShdw>
                </a:effectLst>
                <a:latin typeface="+mj-lt"/>
              </a:endParaRPr>
            </a:p>
          </p:txBody>
        </p:sp>
      </p:grpSp>
      <p:sp>
        <p:nvSpPr>
          <p:cNvPr id="44" name="Rectangle 43"/>
          <p:cNvSpPr/>
          <p:nvPr/>
        </p:nvSpPr>
        <p:spPr>
          <a:xfrm>
            <a:off x="3253888" y="3329518"/>
            <a:ext cx="2628566" cy="981038"/>
          </a:xfrm>
          <a:prstGeom prst="rect">
            <a:avLst/>
          </a:prstGeom>
        </p:spPr>
        <p:txBody>
          <a:bodyPr lIns="57150" tIns="28575" rIns="57150" bIns="28575">
            <a:spAutoFit/>
          </a:bodyPr>
          <a:lstStyle/>
          <a:p>
            <a:pPr algn="ctr">
              <a:defRPr/>
            </a:pPr>
            <a:r>
              <a:rPr lang="en-US" sz="3000" spc="-94" dirty="0">
                <a:latin typeface="Segoe Black" pitchFamily="34" charset="0"/>
              </a:rPr>
              <a:t>You’re In Control!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wn Arrow 33"/>
          <p:cNvSpPr/>
          <p:nvPr/>
        </p:nvSpPr>
        <p:spPr bwMode="auto">
          <a:xfrm>
            <a:off x="2817813" y="3014663"/>
            <a:ext cx="3429000" cy="947737"/>
          </a:xfrm>
          <a:prstGeom prst="downArrow">
            <a:avLst>
              <a:gd name="adj1" fmla="val 65616"/>
              <a:gd name="adj2" fmla="val 45427"/>
            </a:avLst>
          </a:prstGeom>
          <a:gradFill flip="none" rotWithShape="1">
            <a:gsLst>
              <a:gs pos="59000">
                <a:schemeClr val="tx1"/>
              </a:gs>
              <a:gs pos="100000">
                <a:schemeClr val="tx1">
                  <a:alpha val="0"/>
                </a:schemeClr>
              </a:gs>
            </a:gsLst>
            <a:lin ang="16200000" scaled="1"/>
            <a:tileRect/>
          </a:gradFill>
          <a:ln w="12700" cap="flat" cmpd="sng" algn="ctr">
            <a:noFill/>
            <a:prstDash val="solid"/>
            <a:round/>
            <a:headEnd type="none" w="med" len="med"/>
            <a:tailEnd type="none" w="med" len="med"/>
          </a:ln>
          <a:effectLst>
            <a:outerShdw blurRad="50800" dist="38100" dir="5400000" algn="t" rotWithShape="0">
              <a:prstClr val="black">
                <a:alpha val="12000"/>
              </a:prstClr>
            </a:outerShdw>
          </a:effectLst>
        </p:spPr>
        <p:txBody>
          <a:bodyPr lIns="108806" tIns="54403" rIns="108806" bIns="54403" anchor="ctr"/>
          <a:lstStyle/>
          <a:p>
            <a:pPr fontAlgn="auto">
              <a:spcBef>
                <a:spcPts val="0"/>
              </a:spcBef>
              <a:spcAft>
                <a:spcPts val="0"/>
              </a:spcAft>
              <a:defRPr/>
            </a:pPr>
            <a:endParaRPr lang="en-US" sz="2100" dirty="0">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idx="4294967295"/>
          </p:nvPr>
        </p:nvSpPr>
        <p:spPr>
          <a:xfrm>
            <a:off x="382590" y="227545"/>
            <a:ext cx="8761410" cy="590931"/>
          </a:xfrm>
        </p:spPr>
        <p:txBody>
          <a:bodyPr/>
          <a:lstStyle/>
          <a:p>
            <a:pPr defTabSz="912777" eaLnBrk="0" hangingPunct="0">
              <a:defRPr/>
            </a:pPr>
            <a:r>
              <a:rPr lang="en-US"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rPr>
              <a:t>Integrando</a:t>
            </a:r>
            <a:r>
              <a:rPr lang="en-US"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rPr>
              <a:t> la </a:t>
            </a:r>
            <a:r>
              <a:rPr lang="en-US"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rPr>
              <a:t>Seguridad</a:t>
            </a:r>
            <a:r>
              <a:rPr lang="en-US"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rPr>
              <a:t> y la </a:t>
            </a:r>
            <a:r>
              <a:rPr lang="en-US"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rPr>
              <a:t>Gestión</a:t>
            </a:r>
            <a:r>
              <a:rPr lang="en-US"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rPr>
              <a:t> de TI</a:t>
            </a:r>
            <a:endParaRPr lang="en-US"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endParaRPr>
          </a:p>
        </p:txBody>
      </p:sp>
      <p:pic>
        <p:nvPicPr>
          <p:cNvPr id="39940" name="Picture 22" descr="cooltools-shape.png"/>
          <p:cNvPicPr>
            <a:picLocks noChangeAspect="1"/>
          </p:cNvPicPr>
          <p:nvPr/>
        </p:nvPicPr>
        <p:blipFill>
          <a:blip r:embed="rId3">
            <a:lum bright="-20000"/>
          </a:blip>
          <a:srcRect/>
          <a:stretch>
            <a:fillRect/>
          </a:stretch>
        </p:blipFill>
        <p:spPr bwMode="auto">
          <a:xfrm>
            <a:off x="4695825" y="1000125"/>
            <a:ext cx="4270375" cy="2581275"/>
          </a:xfrm>
          <a:prstGeom prst="rect">
            <a:avLst/>
          </a:prstGeom>
          <a:noFill/>
          <a:ln w="9525">
            <a:noFill/>
            <a:miter lim="800000"/>
            <a:headEnd/>
            <a:tailEnd/>
          </a:ln>
        </p:spPr>
      </p:pic>
      <p:pic>
        <p:nvPicPr>
          <p:cNvPr id="39941" name="Picture 23" descr="cooltools-shape.png"/>
          <p:cNvPicPr>
            <a:picLocks noChangeAspect="1"/>
          </p:cNvPicPr>
          <p:nvPr/>
        </p:nvPicPr>
        <p:blipFill>
          <a:blip r:embed="rId4">
            <a:lum bright="-20000"/>
          </a:blip>
          <a:srcRect/>
          <a:stretch>
            <a:fillRect/>
          </a:stretch>
        </p:blipFill>
        <p:spPr bwMode="auto">
          <a:xfrm>
            <a:off x="188913" y="1020763"/>
            <a:ext cx="4281487" cy="2540000"/>
          </a:xfrm>
          <a:prstGeom prst="rect">
            <a:avLst/>
          </a:prstGeom>
          <a:noFill/>
          <a:ln w="9525">
            <a:noFill/>
            <a:miter lim="800000"/>
            <a:headEnd/>
            <a:tailEnd/>
          </a:ln>
        </p:spPr>
      </p:pic>
      <p:grpSp>
        <p:nvGrpSpPr>
          <p:cNvPr id="3" name="Group 30"/>
          <p:cNvGrpSpPr/>
          <p:nvPr/>
        </p:nvGrpSpPr>
        <p:grpSpPr>
          <a:xfrm>
            <a:off x="361921" y="3600485"/>
            <a:ext cx="8527382" cy="2606840"/>
            <a:chOff x="402201" y="4052685"/>
            <a:chExt cx="8501205" cy="2574518"/>
          </a:xfrm>
          <a:solidFill>
            <a:srgbClr val="000000">
              <a:alpha val="41961"/>
            </a:srgbClr>
          </a:solidFill>
        </p:grpSpPr>
        <p:sp>
          <p:nvSpPr>
            <p:cNvPr id="26" name="Rounded Rectangle 25"/>
            <p:cNvSpPr/>
            <p:nvPr/>
          </p:nvSpPr>
          <p:spPr bwMode="auto">
            <a:xfrm rot="10800000">
              <a:off x="402201" y="4052685"/>
              <a:ext cx="8501205" cy="2574518"/>
            </a:xfrm>
            <a:prstGeom prst="roundRect">
              <a:avLst>
                <a:gd name="adj" fmla="val 7997"/>
              </a:avLst>
            </a:prstGeom>
            <a:grp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57150"/>
              <a:contourClr>
                <a:schemeClr val="tx1"/>
              </a:contourClr>
            </a:sp3d>
          </p:spPr>
          <p:txBody>
            <a:bodyPr anchor="ctr"/>
            <a:lstStyle/>
            <a:p>
              <a:pPr defTabSz="913961" fontAlgn="auto">
                <a:spcBef>
                  <a:spcPts val="0"/>
                </a:spcBef>
                <a:spcAft>
                  <a:spcPts val="0"/>
                </a:spcAft>
                <a:defRPr/>
              </a:pPr>
              <a:endParaRPr lang="en-US" dirty="0">
                <a:effectLst>
                  <a:outerShdw blurRad="38100" dist="38100" dir="2700000" algn="tl">
                    <a:srgbClr val="000000">
                      <a:alpha val="43137"/>
                    </a:srgbClr>
                  </a:outerShdw>
                </a:effectLst>
                <a:latin typeface="Segoe" pitchFamily="34" charset="0"/>
              </a:endParaRPr>
            </a:p>
          </p:txBody>
        </p:sp>
        <p:sp>
          <p:nvSpPr>
            <p:cNvPr id="27" name="TextBox 23"/>
            <p:cNvSpPr txBox="1">
              <a:spLocks noChangeArrowheads="1"/>
            </p:cNvSpPr>
            <p:nvPr/>
          </p:nvSpPr>
          <p:spPr bwMode="auto">
            <a:xfrm>
              <a:off x="715671" y="4348032"/>
              <a:ext cx="7950792" cy="1760437"/>
            </a:xfrm>
            <a:prstGeom prst="rect">
              <a:avLst/>
            </a:prstGeom>
            <a:noFill/>
            <a:ln w="9525">
              <a:noFill/>
              <a:miter lim="800000"/>
              <a:headEnd/>
              <a:tailEnd/>
            </a:ln>
          </p:spPr>
          <p:txBody>
            <a:bodyPr>
              <a:spAutoFit/>
            </a:bodyPr>
            <a:lstStyle/>
            <a:p>
              <a:pPr algn="ctr" fontAlgn="auto">
                <a:spcBef>
                  <a:spcPts val="714"/>
                </a:spcBef>
                <a:spcAft>
                  <a:spcPts val="0"/>
                </a:spcAft>
                <a:defRPr/>
              </a:pPr>
              <a:r>
                <a:rPr lang="en-US" sz="3200" b="1" i="1" dirty="0" err="1" smtClean="0">
                  <a:effectLst>
                    <a:glow rad="228600">
                      <a:schemeClr val="bg2">
                        <a:alpha val="40000"/>
                      </a:schemeClr>
                    </a:glow>
                  </a:effectLst>
                  <a:latin typeface="Segoe" pitchFamily="34" charset="0"/>
                </a:rPr>
                <a:t>Retos</a:t>
              </a:r>
              <a:r>
                <a:rPr lang="en-US" sz="3200" b="1" i="1" dirty="0" smtClean="0">
                  <a:effectLst>
                    <a:glow rad="228600">
                      <a:schemeClr val="bg2">
                        <a:alpha val="40000"/>
                      </a:schemeClr>
                    </a:glow>
                  </a:effectLst>
                  <a:latin typeface="Segoe" pitchFamily="34" charset="0"/>
                </a:rPr>
                <a:t> </a:t>
              </a:r>
              <a:r>
                <a:rPr lang="en-US" sz="3200" b="1" i="1" dirty="0" err="1" smtClean="0">
                  <a:effectLst>
                    <a:glow rad="228600">
                      <a:schemeClr val="bg2">
                        <a:alpha val="40000"/>
                      </a:schemeClr>
                    </a:glow>
                  </a:effectLst>
                  <a:latin typeface="Segoe" pitchFamily="34" charset="0"/>
                </a:rPr>
                <a:t>Comunes</a:t>
              </a:r>
              <a:endParaRPr lang="en-US" sz="3200" b="1" i="1" dirty="0">
                <a:effectLst>
                  <a:glow rad="228600">
                    <a:schemeClr val="bg2">
                      <a:alpha val="40000"/>
                    </a:schemeClr>
                  </a:glow>
                </a:effectLst>
                <a:latin typeface="Segoe" pitchFamily="34" charset="0"/>
              </a:endParaRPr>
            </a:p>
            <a:p>
              <a:pPr fontAlgn="auto">
                <a:spcBef>
                  <a:spcPts val="714"/>
                </a:spcBef>
                <a:spcAft>
                  <a:spcPts val="0"/>
                </a:spcAft>
                <a:buFont typeface="Arial" pitchFamily="34" charset="0"/>
                <a:buChar char="•"/>
                <a:defRPr/>
              </a:pPr>
              <a:r>
                <a:rPr lang="en-US" sz="2400" i="1" dirty="0">
                  <a:latin typeface="Segoe" pitchFamily="34" charset="0"/>
                </a:rPr>
                <a:t> </a:t>
              </a:r>
              <a:r>
                <a:rPr lang="en-US" sz="2200" i="1" dirty="0" err="1" smtClean="0">
                  <a:latin typeface="Segoe" pitchFamily="34" charset="0"/>
                </a:rPr>
                <a:t>Mantener</a:t>
              </a:r>
              <a:r>
                <a:rPr lang="en-US" sz="2200" i="1" dirty="0" smtClean="0">
                  <a:latin typeface="Segoe" pitchFamily="34" charset="0"/>
                </a:rPr>
                <a:t> la </a:t>
              </a:r>
              <a:r>
                <a:rPr lang="en-US" sz="2200" i="1" dirty="0" err="1" smtClean="0">
                  <a:latin typeface="Segoe" pitchFamily="34" charset="0"/>
                </a:rPr>
                <a:t>Productividad</a:t>
              </a:r>
              <a:r>
                <a:rPr lang="en-US" sz="2200" i="1" dirty="0" smtClean="0">
                  <a:latin typeface="Segoe" pitchFamily="34" charset="0"/>
                </a:rPr>
                <a:t> de </a:t>
              </a:r>
              <a:r>
                <a:rPr lang="en-US" sz="2200" i="1" dirty="0" err="1" smtClean="0">
                  <a:latin typeface="Segoe" pitchFamily="34" charset="0"/>
                </a:rPr>
                <a:t>Usuarios</a:t>
              </a:r>
              <a:r>
                <a:rPr lang="en-US" sz="2200" i="1" dirty="0" smtClean="0">
                  <a:latin typeface="Segoe" pitchFamily="34" charset="0"/>
                </a:rPr>
                <a:t> Locales y </a:t>
              </a:r>
              <a:r>
                <a:rPr lang="en-US" sz="2200" i="1" dirty="0" err="1" smtClean="0">
                  <a:latin typeface="Segoe" pitchFamily="34" charset="0"/>
                </a:rPr>
                <a:t>Remotos</a:t>
              </a:r>
              <a:endParaRPr lang="en-US" sz="2200" i="1" dirty="0">
                <a:latin typeface="Segoe" pitchFamily="34" charset="0"/>
              </a:endParaRPr>
            </a:p>
            <a:p>
              <a:pPr fontAlgn="auto">
                <a:spcBef>
                  <a:spcPts val="0"/>
                </a:spcBef>
                <a:spcAft>
                  <a:spcPts val="0"/>
                </a:spcAft>
                <a:buFont typeface="Arial" pitchFamily="34" charset="0"/>
                <a:buChar char="•"/>
                <a:defRPr/>
              </a:pPr>
              <a:r>
                <a:rPr lang="en-US" sz="2400" i="1" dirty="0">
                  <a:latin typeface="Segoe" pitchFamily="34" charset="0"/>
                </a:rPr>
                <a:t> </a:t>
              </a:r>
              <a:r>
                <a:rPr lang="en-US" sz="2400" i="1" dirty="0" err="1" smtClean="0">
                  <a:latin typeface="Segoe" pitchFamily="34" charset="0"/>
                </a:rPr>
                <a:t>Gestionar</a:t>
              </a:r>
              <a:r>
                <a:rPr lang="en-US" sz="2400" i="1" dirty="0" smtClean="0">
                  <a:latin typeface="Segoe" pitchFamily="34" charset="0"/>
                </a:rPr>
                <a:t> la </a:t>
              </a:r>
              <a:r>
                <a:rPr lang="en-US" sz="2400" i="1" dirty="0" err="1" smtClean="0">
                  <a:latin typeface="Segoe" pitchFamily="34" charset="0"/>
                </a:rPr>
                <a:t>Complejidad</a:t>
              </a:r>
              <a:r>
                <a:rPr lang="en-US" sz="2400" i="1" dirty="0" smtClean="0">
                  <a:latin typeface="Segoe" pitchFamily="34" charset="0"/>
                </a:rPr>
                <a:t> y </a:t>
              </a:r>
              <a:r>
                <a:rPr lang="en-US" sz="2400" i="1" dirty="0" err="1" smtClean="0">
                  <a:latin typeface="Segoe" pitchFamily="34" charset="0"/>
                </a:rPr>
                <a:t>las</a:t>
              </a:r>
              <a:r>
                <a:rPr lang="en-US" sz="2400" i="1" dirty="0" smtClean="0">
                  <a:latin typeface="Segoe" pitchFamily="34" charset="0"/>
                </a:rPr>
                <a:t> </a:t>
              </a:r>
              <a:r>
                <a:rPr lang="en-US" sz="2400" i="1" dirty="0" err="1" smtClean="0">
                  <a:latin typeface="Segoe" pitchFamily="34" charset="0"/>
                </a:rPr>
                <a:t>Políticas</a:t>
              </a:r>
              <a:endParaRPr lang="en-US" sz="2400" i="1" dirty="0">
                <a:latin typeface="Segoe" pitchFamily="34" charset="0"/>
              </a:endParaRPr>
            </a:p>
            <a:p>
              <a:pPr fontAlgn="auto">
                <a:spcBef>
                  <a:spcPts val="0"/>
                </a:spcBef>
                <a:spcAft>
                  <a:spcPts val="0"/>
                </a:spcAft>
                <a:buFont typeface="Arial" pitchFamily="34" charset="0"/>
                <a:buChar char="•"/>
                <a:defRPr/>
              </a:pPr>
              <a:r>
                <a:rPr lang="en-US" sz="2400" i="1" dirty="0">
                  <a:latin typeface="Segoe" pitchFamily="34" charset="0"/>
                </a:rPr>
                <a:t> </a:t>
              </a:r>
              <a:r>
                <a:rPr lang="en-US" sz="2400" i="1" dirty="0" err="1" smtClean="0">
                  <a:latin typeface="Segoe" pitchFamily="34" charset="0"/>
                </a:rPr>
                <a:t>Obtener</a:t>
              </a:r>
              <a:r>
                <a:rPr lang="en-US" sz="2400" i="1" dirty="0" smtClean="0">
                  <a:latin typeface="Segoe" pitchFamily="34" charset="0"/>
                </a:rPr>
                <a:t> </a:t>
              </a:r>
              <a:r>
                <a:rPr lang="en-US" sz="2400" i="1" dirty="0" err="1" smtClean="0">
                  <a:latin typeface="Segoe" pitchFamily="34" charset="0"/>
                </a:rPr>
                <a:t>Más</a:t>
              </a:r>
              <a:r>
                <a:rPr lang="en-US" sz="2400" i="1" dirty="0" smtClean="0">
                  <a:latin typeface="Segoe" pitchFamily="34" charset="0"/>
                </a:rPr>
                <a:t> valor de la </a:t>
              </a:r>
              <a:r>
                <a:rPr lang="en-US" sz="2400" i="1" dirty="0" err="1" smtClean="0">
                  <a:latin typeface="Segoe" pitchFamily="34" charset="0"/>
                </a:rPr>
                <a:t>Infraestructura</a:t>
              </a:r>
              <a:r>
                <a:rPr lang="en-US" sz="2400" i="1" dirty="0" smtClean="0">
                  <a:latin typeface="Segoe" pitchFamily="34" charset="0"/>
                </a:rPr>
                <a:t> </a:t>
              </a:r>
              <a:r>
                <a:rPr lang="en-US" sz="2400" i="1" dirty="0" err="1" smtClean="0">
                  <a:latin typeface="Segoe" pitchFamily="34" charset="0"/>
                </a:rPr>
                <a:t>Existente</a:t>
              </a:r>
              <a:endParaRPr lang="en-US" sz="2000" i="1" dirty="0">
                <a:latin typeface="Segoe" pitchFamily="34" charset="0"/>
              </a:endParaRPr>
            </a:p>
          </p:txBody>
        </p:sp>
      </p:grpSp>
      <p:cxnSp>
        <p:nvCxnSpPr>
          <p:cNvPr id="28" name="Straight Arrow Connector 27"/>
          <p:cNvCxnSpPr/>
          <p:nvPr/>
        </p:nvCxnSpPr>
        <p:spPr bwMode="auto">
          <a:xfrm flipH="1">
            <a:off x="4710335" y="1989340"/>
            <a:ext cx="4049485"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01600" cap="flat" cmpd="sng" algn="ctr">
            <a:gradFill flip="none" rotWithShape="1">
              <a:gsLst>
                <a:gs pos="0">
                  <a:schemeClr val="tx1">
                    <a:alpha val="13000"/>
                  </a:schemeClr>
                </a:gs>
                <a:gs pos="87000">
                  <a:schemeClr val="tx1"/>
                </a:gs>
              </a:gsLst>
              <a:lin ang="0" scaled="1"/>
              <a:tileRect/>
            </a:gradFill>
            <a:prstDash val="solid"/>
            <a:round/>
            <a:headEnd type="none" w="med" len="med"/>
            <a:tailEnd type="stealth" w="lg" len="lg"/>
          </a:ln>
          <a:effectLst/>
        </p:spPr>
      </p:cxnSp>
      <p:sp>
        <p:nvSpPr>
          <p:cNvPr id="29" name="TextBox 13"/>
          <p:cNvSpPr txBox="1">
            <a:spLocks noChangeArrowheads="1"/>
          </p:cNvSpPr>
          <p:nvPr/>
        </p:nvSpPr>
        <p:spPr bwMode="auto">
          <a:xfrm>
            <a:off x="4856478" y="1289501"/>
            <a:ext cx="3915203" cy="617700"/>
          </a:xfrm>
          <a:prstGeom prst="rect">
            <a:avLst/>
          </a:prstGeom>
          <a:noFill/>
          <a:ln w="19050" algn="ctr">
            <a:noFill/>
            <a:miter lim="800000"/>
            <a:headEnd/>
            <a:tailEnd/>
          </a:ln>
          <a:scene3d>
            <a:camera prst="orthographicFront"/>
            <a:lightRig rig="threePt" dir="t"/>
          </a:scene3d>
          <a:sp3d>
            <a:bevelT/>
          </a:sp3d>
        </p:spPr>
        <p:txBody>
          <a:bodyPr lIns="108806" tIns="54403" rIns="108806" bIns="54403">
            <a:spAutoFit/>
          </a:bodyPr>
          <a:lstStyle/>
          <a:p>
            <a:pPr algn="ctr" fontAlgn="auto">
              <a:spcBef>
                <a:spcPts val="0"/>
              </a:spcBef>
              <a:spcAft>
                <a:spcPts val="0"/>
              </a:spcAft>
              <a:defRPr/>
            </a:pPr>
            <a:r>
              <a:rPr lang="en-US" sz="3200" b="1" i="1" dirty="0" err="1" smtClean="0">
                <a:effectLst>
                  <a:glow rad="228600">
                    <a:schemeClr val="bg2">
                      <a:alpha val="40000"/>
                    </a:schemeClr>
                  </a:glow>
                </a:effectLst>
                <a:latin typeface="Segoe" pitchFamily="34" charset="0"/>
              </a:rPr>
              <a:t>Gestión</a:t>
            </a:r>
            <a:endParaRPr lang="en-US" sz="3200" b="1" i="1" dirty="0">
              <a:effectLst>
                <a:glow rad="228600">
                  <a:schemeClr val="bg2">
                    <a:alpha val="40000"/>
                  </a:schemeClr>
                </a:glow>
              </a:effectLst>
              <a:latin typeface="Segoe" pitchFamily="34" charset="0"/>
            </a:endParaRPr>
          </a:p>
        </p:txBody>
      </p:sp>
      <p:sp>
        <p:nvSpPr>
          <p:cNvPr id="30" name="TextBox 20"/>
          <p:cNvSpPr txBox="1">
            <a:spLocks noChangeArrowheads="1"/>
          </p:cNvSpPr>
          <p:nvPr/>
        </p:nvSpPr>
        <p:spPr bwMode="auto">
          <a:xfrm>
            <a:off x="4838700" y="2228850"/>
            <a:ext cx="3906838" cy="848532"/>
          </a:xfrm>
          <a:prstGeom prst="rect">
            <a:avLst/>
          </a:prstGeom>
          <a:noFill/>
          <a:ln w="9525">
            <a:noFill/>
            <a:miter lim="800000"/>
            <a:headEnd/>
            <a:tailEnd/>
          </a:ln>
        </p:spPr>
        <p:txBody>
          <a:bodyPr lIns="108806" tIns="54403" rIns="108806" bIns="54403">
            <a:spAutoFit/>
          </a:bodyPr>
          <a:lstStyle/>
          <a:p>
            <a:pPr algn="ctr"/>
            <a:r>
              <a:rPr lang="en-US" sz="2400" dirty="0" err="1" smtClean="0">
                <a:latin typeface="Segoe" charset="0"/>
              </a:rPr>
              <a:t>Mantener</a:t>
            </a:r>
            <a:r>
              <a:rPr lang="en-US" sz="2400" dirty="0" smtClean="0">
                <a:latin typeface="Segoe" charset="0"/>
              </a:rPr>
              <a:t> </a:t>
            </a:r>
            <a:br>
              <a:rPr lang="en-US" sz="2400" dirty="0" smtClean="0">
                <a:latin typeface="Segoe" charset="0"/>
              </a:rPr>
            </a:br>
            <a:r>
              <a:rPr lang="en-US" sz="2400" dirty="0" err="1" smtClean="0">
                <a:latin typeface="Segoe" charset="0"/>
              </a:rPr>
              <a:t>Disponibilidad</a:t>
            </a:r>
            <a:r>
              <a:rPr lang="en-US" sz="2400" dirty="0" smtClean="0">
                <a:latin typeface="Segoe" charset="0"/>
              </a:rPr>
              <a:t> y </a:t>
            </a:r>
            <a:r>
              <a:rPr lang="en-US" sz="2400" dirty="0" err="1" smtClean="0">
                <a:latin typeface="Segoe" charset="0"/>
              </a:rPr>
              <a:t>Eficiencia</a:t>
            </a:r>
            <a:endParaRPr lang="en-US" sz="2400" dirty="0">
              <a:latin typeface="Segoe" charset="0"/>
            </a:endParaRPr>
          </a:p>
        </p:txBody>
      </p:sp>
      <p:cxnSp>
        <p:nvCxnSpPr>
          <p:cNvPr id="31" name="Straight Arrow Connector 30"/>
          <p:cNvCxnSpPr/>
          <p:nvPr/>
        </p:nvCxnSpPr>
        <p:spPr bwMode="auto">
          <a:xfrm>
            <a:off x="309780" y="1989340"/>
            <a:ext cx="4049485"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01600" cap="flat" cmpd="sng" algn="ctr">
            <a:gradFill flip="none" rotWithShape="1">
              <a:gsLst>
                <a:gs pos="0">
                  <a:schemeClr val="tx1">
                    <a:alpha val="13000"/>
                  </a:schemeClr>
                </a:gs>
                <a:gs pos="87000">
                  <a:schemeClr val="tx1"/>
                </a:gs>
              </a:gsLst>
              <a:lin ang="0" scaled="1"/>
              <a:tileRect/>
            </a:gradFill>
            <a:prstDash val="solid"/>
            <a:round/>
            <a:headEnd type="none" w="med" len="med"/>
            <a:tailEnd type="stealth" w="lg" len="lg"/>
          </a:ln>
          <a:effectLst/>
        </p:spPr>
      </p:cxnSp>
      <p:sp>
        <p:nvSpPr>
          <p:cNvPr id="32" name="TextBox 12"/>
          <p:cNvSpPr txBox="1">
            <a:spLocks noChangeArrowheads="1"/>
          </p:cNvSpPr>
          <p:nvPr/>
        </p:nvSpPr>
        <p:spPr bwMode="auto">
          <a:xfrm>
            <a:off x="335657" y="1289501"/>
            <a:ext cx="3940790" cy="617700"/>
          </a:xfrm>
          <a:prstGeom prst="rect">
            <a:avLst/>
          </a:prstGeom>
          <a:noFill/>
          <a:ln w="9525">
            <a:noFill/>
            <a:miter lim="800000"/>
            <a:headEnd/>
            <a:tailEnd/>
          </a:ln>
        </p:spPr>
        <p:txBody>
          <a:bodyPr lIns="108806" tIns="54403" rIns="108806" bIns="54403">
            <a:spAutoFit/>
          </a:bodyPr>
          <a:lstStyle/>
          <a:p>
            <a:pPr algn="ctr" fontAlgn="auto">
              <a:spcBef>
                <a:spcPts val="0"/>
              </a:spcBef>
              <a:spcAft>
                <a:spcPts val="0"/>
              </a:spcAft>
              <a:defRPr/>
            </a:pPr>
            <a:r>
              <a:rPr lang="en-US" sz="3200" b="1" i="1" dirty="0" err="1" smtClean="0">
                <a:effectLst>
                  <a:glow rad="228600">
                    <a:schemeClr val="bg2">
                      <a:alpha val="40000"/>
                    </a:schemeClr>
                  </a:glow>
                </a:effectLst>
                <a:latin typeface="Segoe" pitchFamily="34" charset="0"/>
              </a:rPr>
              <a:t>Seguridad</a:t>
            </a:r>
            <a:endParaRPr lang="en-US" sz="3200" b="1" i="1" dirty="0">
              <a:effectLst>
                <a:glow rad="228600">
                  <a:schemeClr val="bg2">
                    <a:alpha val="40000"/>
                  </a:schemeClr>
                </a:glow>
              </a:effectLst>
              <a:latin typeface="Segoe" pitchFamily="34" charset="0"/>
            </a:endParaRPr>
          </a:p>
        </p:txBody>
      </p:sp>
      <p:sp>
        <p:nvSpPr>
          <p:cNvPr id="33" name="TextBox 21"/>
          <p:cNvSpPr txBox="1">
            <a:spLocks noChangeArrowheads="1"/>
          </p:cNvSpPr>
          <p:nvPr/>
        </p:nvSpPr>
        <p:spPr bwMode="auto">
          <a:xfrm>
            <a:off x="344488" y="2228850"/>
            <a:ext cx="3906837" cy="848532"/>
          </a:xfrm>
          <a:prstGeom prst="rect">
            <a:avLst/>
          </a:prstGeom>
          <a:noFill/>
          <a:ln w="9525">
            <a:noFill/>
            <a:miter lim="800000"/>
            <a:headEnd/>
            <a:tailEnd/>
          </a:ln>
        </p:spPr>
        <p:txBody>
          <a:bodyPr lIns="108806" tIns="54403" rIns="108806" bIns="54403">
            <a:spAutoFit/>
          </a:bodyPr>
          <a:lstStyle/>
          <a:p>
            <a:pPr algn="ctr"/>
            <a:r>
              <a:rPr lang="es-ES" sz="2400" dirty="0" smtClean="0">
                <a:latin typeface="Segoe" charset="0"/>
              </a:rPr>
              <a:t>Actuar </a:t>
            </a:r>
            <a:r>
              <a:rPr lang="es-ES" dirty="0" smtClean="0">
                <a:latin typeface="Segoe" charset="0"/>
              </a:rPr>
              <a:t>R</a:t>
            </a:r>
            <a:r>
              <a:rPr lang="es-ES" sz="2400" dirty="0" smtClean="0">
                <a:latin typeface="Segoe" charset="0"/>
              </a:rPr>
              <a:t>ápidamente Frente a las Amenazas</a:t>
            </a:r>
            <a:endParaRPr lang="es-ES" sz="2400" dirty="0">
              <a:latin typeface="Segoe" charset="0"/>
            </a:endParaRPr>
          </a:p>
        </p:txBody>
      </p:sp>
      <p:pic>
        <p:nvPicPr>
          <p:cNvPr id="18" name="Picture 16" descr="SysCenter_bL"/>
          <p:cNvPicPr>
            <a:picLocks noChangeAspect="1" noChangeArrowheads="1"/>
          </p:cNvPicPr>
          <p:nvPr/>
        </p:nvPicPr>
        <p:blipFill>
          <a:blip r:embed="rId5">
            <a:lum bright="100000"/>
          </a:blip>
          <a:srcRect/>
          <a:stretch>
            <a:fillRect/>
          </a:stretch>
        </p:blipFill>
        <p:spPr bwMode="auto">
          <a:xfrm>
            <a:off x="5297851" y="2269400"/>
            <a:ext cx="3092450" cy="700088"/>
          </a:xfrm>
          <a:prstGeom prst="rect">
            <a:avLst/>
          </a:prstGeom>
          <a:noFill/>
          <a:ln w="9525">
            <a:noFill/>
            <a:miter lim="800000"/>
            <a:headEnd/>
            <a:tailEnd/>
          </a:ln>
        </p:spPr>
      </p:pic>
      <p:pic>
        <p:nvPicPr>
          <p:cNvPr id="22" name="Picture 17" descr="Forefront_bL - New"/>
          <p:cNvPicPr>
            <a:picLocks noChangeAspect="1" noChangeArrowheads="1"/>
          </p:cNvPicPr>
          <p:nvPr/>
        </p:nvPicPr>
        <p:blipFill>
          <a:blip r:embed="rId6">
            <a:lum bright="100000"/>
          </a:blip>
          <a:srcRect/>
          <a:stretch>
            <a:fillRect/>
          </a:stretch>
        </p:blipFill>
        <p:spPr bwMode="auto">
          <a:xfrm>
            <a:off x="1200150" y="2297113"/>
            <a:ext cx="2259013" cy="633412"/>
          </a:xfrm>
          <a:prstGeom prst="rect">
            <a:avLst/>
          </a:prstGeom>
          <a:noFill/>
          <a:ln w="9525">
            <a:noFill/>
            <a:miter lim="800000"/>
            <a:headEnd/>
            <a:tailEnd/>
          </a:ln>
        </p:spPr>
      </p:pic>
      <p:grpSp>
        <p:nvGrpSpPr>
          <p:cNvPr id="4" name="Group 38"/>
          <p:cNvGrpSpPr>
            <a:grpSpLocks/>
          </p:cNvGrpSpPr>
          <p:nvPr/>
        </p:nvGrpSpPr>
        <p:grpSpPr bwMode="auto">
          <a:xfrm>
            <a:off x="2916238" y="3968750"/>
            <a:ext cx="3289300" cy="757238"/>
            <a:chOff x="10504686" y="3705129"/>
            <a:chExt cx="3288805" cy="756798"/>
          </a:xfrm>
        </p:grpSpPr>
        <p:pic>
          <p:nvPicPr>
            <p:cNvPr id="39952" name="Picture 35" descr="BlueBar01.png"/>
            <p:cNvPicPr>
              <a:picLocks noChangeAspect="1"/>
            </p:cNvPicPr>
            <p:nvPr/>
          </p:nvPicPr>
          <p:blipFill>
            <a:blip r:embed="rId7">
              <a:lum contrast="-20000"/>
            </a:blip>
            <a:srcRect/>
            <a:stretch>
              <a:fillRect/>
            </a:stretch>
          </p:blipFill>
          <p:spPr bwMode="auto">
            <a:xfrm>
              <a:off x="10504686" y="3705129"/>
              <a:ext cx="3288805" cy="756798"/>
            </a:xfrm>
            <a:prstGeom prst="rect">
              <a:avLst/>
            </a:prstGeom>
            <a:noFill/>
            <a:ln w="9525">
              <a:noFill/>
              <a:miter lim="800000"/>
              <a:headEnd/>
              <a:tailEnd/>
            </a:ln>
          </p:spPr>
        </p:pic>
        <p:sp>
          <p:nvSpPr>
            <p:cNvPr id="37" name="Text Box 84"/>
            <p:cNvSpPr txBox="1">
              <a:spLocks noChangeArrowheads="1"/>
            </p:cNvSpPr>
            <p:nvPr/>
          </p:nvSpPr>
          <p:spPr bwMode="auto">
            <a:xfrm>
              <a:off x="10614439" y="3751952"/>
              <a:ext cx="3080901" cy="593398"/>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305274" fontAlgn="auto">
                <a:spcBef>
                  <a:spcPts val="0"/>
                </a:spcBef>
                <a:spcAft>
                  <a:spcPts val="0"/>
                </a:spcAft>
                <a:defRPr/>
              </a:pPr>
              <a:r>
                <a:rPr lang="en-US" sz="3900" kern="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rPr>
                <a:t>Productivo</a:t>
              </a:r>
              <a:endParaRPr lang="en-US" sz="39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endParaRPr>
            </a:p>
          </p:txBody>
        </p:sp>
      </p:grpSp>
      <p:grpSp>
        <p:nvGrpSpPr>
          <p:cNvPr id="5" name="Group 37"/>
          <p:cNvGrpSpPr>
            <a:grpSpLocks/>
          </p:cNvGrpSpPr>
          <p:nvPr/>
        </p:nvGrpSpPr>
        <p:grpSpPr bwMode="auto">
          <a:xfrm>
            <a:off x="2916238" y="4756150"/>
            <a:ext cx="3289300" cy="757238"/>
            <a:chOff x="10504686" y="4452404"/>
            <a:chExt cx="3288805" cy="756798"/>
          </a:xfrm>
        </p:grpSpPr>
        <p:pic>
          <p:nvPicPr>
            <p:cNvPr id="39955" name="Picture 38" descr="GreenBar01.png"/>
            <p:cNvPicPr>
              <a:picLocks noChangeAspect="1"/>
            </p:cNvPicPr>
            <p:nvPr/>
          </p:nvPicPr>
          <p:blipFill>
            <a:blip r:embed="rId8"/>
            <a:srcRect/>
            <a:stretch>
              <a:fillRect/>
            </a:stretch>
          </p:blipFill>
          <p:spPr bwMode="auto">
            <a:xfrm>
              <a:off x="10504686" y="4452404"/>
              <a:ext cx="3288805" cy="756798"/>
            </a:xfrm>
            <a:prstGeom prst="rect">
              <a:avLst/>
            </a:prstGeom>
            <a:noFill/>
            <a:ln w="9525">
              <a:noFill/>
              <a:miter lim="800000"/>
              <a:headEnd/>
              <a:tailEnd/>
            </a:ln>
          </p:spPr>
        </p:pic>
        <p:sp>
          <p:nvSpPr>
            <p:cNvPr id="40" name="Text Box 84"/>
            <p:cNvSpPr txBox="1">
              <a:spLocks noChangeArrowheads="1"/>
            </p:cNvSpPr>
            <p:nvPr/>
          </p:nvSpPr>
          <p:spPr bwMode="auto">
            <a:xfrm>
              <a:off x="10609118" y="4483208"/>
              <a:ext cx="3091543" cy="595956"/>
            </a:xfrm>
            <a:prstGeom prst="round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109728" tIns="54864" rIns="109728" bIns="54864" anchor="ctr"/>
            <a:lstStyle/>
            <a:p>
              <a:pPr algn="ctr" defTabSz="1305274" fontAlgn="auto">
                <a:spcBef>
                  <a:spcPts val="0"/>
                </a:spcBef>
                <a:spcAft>
                  <a:spcPts val="0"/>
                </a:spcAft>
                <a:defRPr/>
              </a:pPr>
              <a:r>
                <a:rPr lang="en-US" sz="3900" kern="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rPr>
                <a:t>Simplificado</a:t>
              </a:r>
              <a:endParaRPr lang="en-US" sz="39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endParaRPr>
            </a:p>
          </p:txBody>
        </p:sp>
      </p:grpSp>
      <p:grpSp>
        <p:nvGrpSpPr>
          <p:cNvPr id="6" name="Group 36"/>
          <p:cNvGrpSpPr>
            <a:grpSpLocks/>
          </p:cNvGrpSpPr>
          <p:nvPr/>
        </p:nvGrpSpPr>
        <p:grpSpPr bwMode="auto">
          <a:xfrm>
            <a:off x="2916238" y="5543550"/>
            <a:ext cx="3289300" cy="757238"/>
            <a:chOff x="10504686" y="5199679"/>
            <a:chExt cx="3288805" cy="756798"/>
          </a:xfrm>
        </p:grpSpPr>
        <p:pic>
          <p:nvPicPr>
            <p:cNvPr id="42" name="Picture 41" descr="GreyBar01.png"/>
            <p:cNvPicPr>
              <a:picLocks noChangeAspect="1"/>
            </p:cNvPicPr>
            <p:nvPr/>
          </p:nvPicPr>
          <p:blipFill>
            <a:blip r:embed="rId9">
              <a:duotone>
                <a:prstClr val="black"/>
                <a:schemeClr val="accent5">
                  <a:tint val="45000"/>
                  <a:satMod val="400000"/>
                </a:schemeClr>
              </a:duotone>
            </a:blip>
            <a:stretch>
              <a:fillRect/>
            </a:stretch>
          </p:blipFill>
          <p:spPr>
            <a:xfrm>
              <a:off x="10504686" y="5199679"/>
              <a:ext cx="3288805" cy="756798"/>
            </a:xfrm>
            <a:prstGeom prst="rect">
              <a:avLst/>
            </a:prstGeom>
          </p:spPr>
        </p:pic>
        <p:sp>
          <p:nvSpPr>
            <p:cNvPr id="43" name="Text Box 84"/>
            <p:cNvSpPr txBox="1">
              <a:spLocks noChangeArrowheads="1"/>
            </p:cNvSpPr>
            <p:nvPr/>
          </p:nvSpPr>
          <p:spPr bwMode="auto">
            <a:xfrm>
              <a:off x="10602466" y="5217022"/>
              <a:ext cx="3104846" cy="595957"/>
            </a:xfrm>
            <a:prstGeom prst="round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109728" tIns="54864" rIns="109728" bIns="54864" anchor="ctr"/>
            <a:lstStyle/>
            <a:p>
              <a:pPr algn="ctr" defTabSz="1305274" fontAlgn="auto">
                <a:spcBef>
                  <a:spcPts val="0"/>
                </a:spcBef>
                <a:spcAft>
                  <a:spcPts val="0"/>
                </a:spcAft>
                <a:defRPr/>
              </a:pPr>
              <a:r>
                <a:rPr lang="en-US" sz="3900" kern="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rPr>
                <a:t>Integrado</a:t>
              </a:r>
              <a:endParaRPr lang="en-US" sz="39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2"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lide(fromTop)">
                                      <p:cBhvr>
                                        <p:cTn id="16" dur="1000"/>
                                        <p:tgtEl>
                                          <p:spTgt spid="22"/>
                                        </p:tgtEl>
                                      </p:cBhvr>
                                    </p:animEffect>
                                  </p:childTnLst>
                                </p:cTn>
                              </p:par>
                              <p:par>
                                <p:cTn id="17" presetID="12" presetClass="entr" presetSubtype="1"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lide(fromTop)">
                                      <p:cBhvr>
                                        <p:cTn id="19" dur="1000"/>
                                        <p:tgtEl>
                                          <p:spTgt spid="18"/>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81000" y="1301023"/>
            <a:ext cx="4038600" cy="4934677"/>
          </a:xfrm>
          <a:prstGeom prst="roundRect">
            <a:avLst>
              <a:gd name="adj" fmla="val 19863"/>
            </a:avLst>
          </a:prstGeom>
          <a:gradFill flip="none" rotWithShape="1">
            <a:gsLst>
              <a:gs pos="0">
                <a:srgbClr val="2F3A47"/>
              </a:gs>
              <a:gs pos="39999">
                <a:srgbClr val="3D455D"/>
              </a:gs>
              <a:gs pos="70000">
                <a:srgbClr val="919AB5"/>
              </a:gs>
              <a:gs pos="100000">
                <a:srgbClr val="D7DAE5"/>
              </a:gs>
            </a:gsLst>
            <a:lin ang="2700000" scaled="0"/>
            <a:tileRect/>
          </a:gradFill>
          <a:ln w="38100" cap="flat" cmpd="sng" algn="ctr">
            <a:solidFill>
              <a:srgbClr val="B2B2B2"/>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35" name="Rounded Rectangle 34"/>
          <p:cNvSpPr/>
          <p:nvPr/>
        </p:nvSpPr>
        <p:spPr bwMode="auto">
          <a:xfrm>
            <a:off x="4741069" y="1301023"/>
            <a:ext cx="4038600" cy="4934677"/>
          </a:xfrm>
          <a:prstGeom prst="roundRect">
            <a:avLst>
              <a:gd name="adj" fmla="val 19863"/>
            </a:avLst>
          </a:prstGeom>
          <a:gradFill flip="none" rotWithShape="1">
            <a:gsLst>
              <a:gs pos="0">
                <a:srgbClr val="2F3A47"/>
              </a:gs>
              <a:gs pos="39999">
                <a:srgbClr val="3D455D"/>
              </a:gs>
              <a:gs pos="70000">
                <a:srgbClr val="919AB5"/>
              </a:gs>
              <a:gs pos="100000">
                <a:srgbClr val="D7DAE5"/>
              </a:gs>
            </a:gsLst>
            <a:lin ang="2700000" scaled="0"/>
            <a:tileRect/>
          </a:gradFill>
          <a:ln w="38100" cap="flat" cmpd="sng" algn="ctr">
            <a:solidFill>
              <a:srgbClr val="B2B2B2"/>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10242" name="Rectangle 2"/>
          <p:cNvSpPr>
            <a:spLocks noGrp="1" noChangeArrowheads="1"/>
          </p:cNvSpPr>
          <p:nvPr>
            <p:ph type="title"/>
          </p:nvPr>
        </p:nvSpPr>
        <p:spPr/>
        <p:txBody>
          <a:bodyPr/>
          <a:lstStyle/>
          <a:p>
            <a:pPr algn="ctr"/>
            <a:r>
              <a:rPr lang="en-US" dirty="0" smtClean="0"/>
              <a:t>Seguridad + </a:t>
            </a:r>
            <a:r>
              <a:rPr lang="en-US" dirty="0" err="1" smtClean="0"/>
              <a:t>Gestión</a:t>
            </a:r>
            <a:r>
              <a:rPr lang="en-US" dirty="0" smtClean="0"/>
              <a:t> TI</a:t>
            </a:r>
          </a:p>
        </p:txBody>
      </p:sp>
      <p:pic>
        <p:nvPicPr>
          <p:cNvPr id="26631" name="Picture 24" descr="C:\Documents and Settings\Miaenno\Desktop\New Folder (2)\ofc-Visio07_rgb.png"/>
          <p:cNvPicPr>
            <a:picLocks noChangeAspect="1" noChangeArrowheads="1"/>
          </p:cNvPicPr>
          <p:nvPr/>
        </p:nvPicPr>
        <p:blipFill>
          <a:blip r:embed="rId3" cstate="email">
            <a:duotone>
              <a:schemeClr val="accent2">
                <a:shade val="45000"/>
                <a:satMod val="135000"/>
              </a:schemeClr>
              <a:prstClr val="white"/>
            </a:duotone>
          </a:blip>
          <a:srcRect/>
          <a:stretch>
            <a:fillRect/>
          </a:stretch>
        </p:blipFill>
        <p:spPr bwMode="auto">
          <a:xfrm>
            <a:off x="625794" y="2428240"/>
            <a:ext cx="1233487" cy="762000"/>
          </a:xfrm>
          <a:prstGeom prst="rect">
            <a:avLst/>
          </a:prstGeom>
          <a:noFill/>
          <a:ln w="9525">
            <a:noFill/>
            <a:miter lim="800000"/>
            <a:headEnd/>
            <a:tailEnd/>
          </a:ln>
          <a:effectLst>
            <a:outerShdw blurRad="76200" sx="101000" sy="101000" algn="ctr" rotWithShape="0">
              <a:srgbClr val="000000"/>
            </a:outerShdw>
          </a:effectLst>
        </p:spPr>
      </p:pic>
      <p:pic>
        <p:nvPicPr>
          <p:cNvPr id="30" name="Picture 2" descr="S:\White_Whale\6-00429_EsterChristoffersen\Client Supplied\IAG2007.png"/>
          <p:cNvPicPr>
            <a:picLocks noChangeAspect="1" noChangeArrowheads="1"/>
          </p:cNvPicPr>
          <p:nvPr/>
        </p:nvPicPr>
        <p:blipFill>
          <a:blip r:embed="rId4" cstate="email">
            <a:lum bright="100000"/>
          </a:blip>
          <a:srcRect/>
          <a:stretch>
            <a:fillRect/>
          </a:stretch>
        </p:blipFill>
        <p:spPr bwMode="auto">
          <a:xfrm>
            <a:off x="2182813" y="4569885"/>
            <a:ext cx="2053322" cy="520276"/>
          </a:xfrm>
          <a:prstGeom prst="rect">
            <a:avLst/>
          </a:prstGeom>
          <a:noFill/>
          <a:effectLst>
            <a:outerShdw blurRad="25400" dist="12700" dir="1800000" algn="ctr" rotWithShape="0">
              <a:srgbClr val="000000"/>
            </a:outerShdw>
          </a:effectLst>
        </p:spPr>
      </p:pic>
      <p:pic>
        <p:nvPicPr>
          <p:cNvPr id="26636" name="Picture 23" descr="C:\Documents and Settings\Miaenno\Desktop\New Folder (2)\SysCenter-OM-07.png"/>
          <p:cNvPicPr>
            <a:picLocks noChangeAspect="1" noChangeArrowheads="1"/>
          </p:cNvPicPr>
          <p:nvPr/>
        </p:nvPicPr>
        <p:blipFill>
          <a:blip r:embed="rId5" cstate="email">
            <a:lum bright="100000" contrast="-100000"/>
          </a:blip>
          <a:srcRect/>
          <a:stretch>
            <a:fillRect/>
          </a:stretch>
        </p:blipFill>
        <p:spPr bwMode="auto">
          <a:xfrm>
            <a:off x="4895216" y="3342306"/>
            <a:ext cx="1774825" cy="632884"/>
          </a:xfrm>
          <a:prstGeom prst="rect">
            <a:avLst/>
          </a:prstGeom>
          <a:noFill/>
          <a:ln w="9525">
            <a:noFill/>
            <a:miter lim="800000"/>
            <a:headEnd/>
            <a:tailEnd/>
          </a:ln>
          <a:effectLst>
            <a:outerShdw blurRad="76200" sx="101000" sy="101000" algn="ctr" rotWithShape="0">
              <a:srgbClr val="000000"/>
            </a:outerShdw>
          </a:effectLst>
        </p:spPr>
      </p:pic>
      <p:pic>
        <p:nvPicPr>
          <p:cNvPr id="26637" name="Picture 26" descr="C:\Documents and Settings\Miaenno\Desktop\New Folder (2)\SysCenter-Ess_bL.png"/>
          <p:cNvPicPr>
            <a:picLocks noChangeAspect="1" noChangeArrowheads="1"/>
          </p:cNvPicPr>
          <p:nvPr/>
        </p:nvPicPr>
        <p:blipFill>
          <a:blip r:embed="rId6" cstate="email">
            <a:duotone>
              <a:schemeClr val="accent2">
                <a:shade val="45000"/>
                <a:satMod val="135000"/>
              </a:schemeClr>
              <a:prstClr val="white"/>
            </a:duotone>
          </a:blip>
          <a:srcRect/>
          <a:stretch>
            <a:fillRect/>
          </a:stretch>
        </p:blipFill>
        <p:spPr bwMode="auto">
          <a:xfrm>
            <a:off x="4895216" y="2537885"/>
            <a:ext cx="1343025" cy="569383"/>
          </a:xfrm>
          <a:prstGeom prst="rect">
            <a:avLst/>
          </a:prstGeom>
          <a:noFill/>
          <a:ln w="9525">
            <a:noFill/>
            <a:miter lim="800000"/>
            <a:headEnd/>
            <a:tailEnd/>
          </a:ln>
          <a:effectLst>
            <a:outerShdw blurRad="76200" sx="101000" sy="101000" algn="ctr" rotWithShape="0">
              <a:srgbClr val="000000"/>
            </a:outerShdw>
          </a:effectLst>
        </p:spPr>
      </p:pic>
      <p:pic>
        <p:nvPicPr>
          <p:cNvPr id="26639" name="Picture 29" descr="C:\Documents and Settings\Miaenno\Desktop\New Folder (2)\SysCenter-VMM_bL.png"/>
          <p:cNvPicPr>
            <a:picLocks noChangeAspect="1" noChangeArrowheads="1"/>
          </p:cNvPicPr>
          <p:nvPr/>
        </p:nvPicPr>
        <p:blipFill>
          <a:blip r:embed="rId7" cstate="email">
            <a:lum bright="100000" contrast="-100000"/>
          </a:blip>
          <a:srcRect/>
          <a:stretch>
            <a:fillRect/>
          </a:stretch>
        </p:blipFill>
        <p:spPr bwMode="auto">
          <a:xfrm>
            <a:off x="4922204" y="5039784"/>
            <a:ext cx="1893887" cy="649816"/>
          </a:xfrm>
          <a:prstGeom prst="rect">
            <a:avLst/>
          </a:prstGeom>
          <a:noFill/>
          <a:ln w="9525">
            <a:noFill/>
            <a:miter lim="800000"/>
            <a:headEnd/>
            <a:tailEnd/>
          </a:ln>
          <a:effectLst>
            <a:outerShdw blurRad="76200" sx="101000" sy="101000" algn="ctr" rotWithShape="0">
              <a:srgbClr val="000000"/>
            </a:outerShdw>
          </a:effectLst>
        </p:spPr>
      </p:pic>
      <p:pic>
        <p:nvPicPr>
          <p:cNvPr id="26640" name="Picture 31" descr="C:\Documents and Settings\Miaenno\Desktop\New Folder (2)\SysCenter-SvcMgr_bL.png"/>
          <p:cNvPicPr>
            <a:picLocks noChangeAspect="1" noChangeArrowheads="1"/>
          </p:cNvPicPr>
          <p:nvPr/>
        </p:nvPicPr>
        <p:blipFill>
          <a:blip r:embed="rId8" cstate="email">
            <a:lum bright="100000" contrast="-100000"/>
          </a:blip>
          <a:srcRect/>
          <a:stretch>
            <a:fillRect/>
          </a:stretch>
        </p:blipFill>
        <p:spPr bwMode="auto">
          <a:xfrm>
            <a:off x="6810376" y="3759837"/>
            <a:ext cx="1400175" cy="647700"/>
          </a:xfrm>
          <a:prstGeom prst="rect">
            <a:avLst/>
          </a:prstGeom>
          <a:noFill/>
          <a:ln w="9525">
            <a:noFill/>
            <a:miter lim="800000"/>
            <a:headEnd/>
            <a:tailEnd/>
          </a:ln>
          <a:effectLst>
            <a:outerShdw blurRad="76200" sx="101000" sy="101000" algn="ctr" rotWithShape="0">
              <a:srgbClr val="000000"/>
            </a:outerShdw>
          </a:effectLst>
        </p:spPr>
      </p:pic>
      <p:pic>
        <p:nvPicPr>
          <p:cNvPr id="26642" name="Picture 16" descr="SysCenter_bL"/>
          <p:cNvPicPr>
            <a:picLocks noChangeAspect="1" noChangeArrowheads="1"/>
          </p:cNvPicPr>
          <p:nvPr/>
        </p:nvPicPr>
        <p:blipFill>
          <a:blip r:embed="rId9">
            <a:lum bright="100000" contrast="-100000"/>
          </a:blip>
          <a:srcRect/>
          <a:stretch>
            <a:fillRect/>
          </a:stretch>
        </p:blipFill>
        <p:spPr bwMode="auto">
          <a:xfrm>
            <a:off x="5518944" y="1583267"/>
            <a:ext cx="2482850" cy="749300"/>
          </a:xfrm>
          <a:prstGeom prst="rect">
            <a:avLst/>
          </a:prstGeom>
          <a:noFill/>
          <a:ln w="9525">
            <a:noFill/>
            <a:miter lim="800000"/>
            <a:headEnd/>
            <a:tailEnd/>
          </a:ln>
          <a:effectLst>
            <a:outerShdw blurRad="76200" sx="101000" sy="101000" algn="ctr" rotWithShape="0">
              <a:srgbClr val="000000"/>
            </a:outerShdw>
          </a:effectLst>
        </p:spPr>
      </p:pic>
      <p:pic>
        <p:nvPicPr>
          <p:cNvPr id="26630" name="Picture 17" descr="Forefront_bL - New"/>
          <p:cNvPicPr>
            <a:picLocks noChangeAspect="1" noChangeArrowheads="1"/>
          </p:cNvPicPr>
          <p:nvPr/>
        </p:nvPicPr>
        <p:blipFill>
          <a:blip r:embed="rId10">
            <a:lum bright="100000" contrast="-100000"/>
          </a:blip>
          <a:srcRect/>
          <a:stretch>
            <a:fillRect/>
          </a:stretch>
        </p:blipFill>
        <p:spPr bwMode="auto">
          <a:xfrm>
            <a:off x="1548323" y="1581150"/>
            <a:ext cx="1703954" cy="637116"/>
          </a:xfrm>
          <a:prstGeom prst="rect">
            <a:avLst/>
          </a:prstGeom>
          <a:noFill/>
          <a:ln w="9525">
            <a:noFill/>
            <a:miter lim="800000"/>
            <a:headEnd/>
            <a:tailEnd/>
          </a:ln>
          <a:effectLst>
            <a:outerShdw blurRad="76200" sx="101000" sy="101000" algn="ctr" rotWithShape="0">
              <a:srgbClr val="000000"/>
            </a:outerShdw>
          </a:effectLst>
        </p:spPr>
      </p:pic>
      <p:pic>
        <p:nvPicPr>
          <p:cNvPr id="1026" name="Picture 2" descr="I:\MS_LOGOS_PACKAGING\R-T\System Center\System Center Capacity Planner 2006 logo rev.png"/>
          <p:cNvPicPr>
            <a:picLocks noChangeAspect="1" noChangeArrowheads="1"/>
          </p:cNvPicPr>
          <p:nvPr/>
        </p:nvPicPr>
        <p:blipFill>
          <a:blip r:embed="rId11" cstate="email"/>
          <a:srcRect/>
          <a:stretch>
            <a:fillRect/>
          </a:stretch>
        </p:blipFill>
        <p:spPr bwMode="auto">
          <a:xfrm>
            <a:off x="6810376" y="4692651"/>
            <a:ext cx="1421765" cy="624536"/>
          </a:xfrm>
          <a:prstGeom prst="rect">
            <a:avLst/>
          </a:prstGeom>
          <a:noFill/>
        </p:spPr>
      </p:pic>
      <p:pic>
        <p:nvPicPr>
          <p:cNvPr id="1029" name="Picture 5" descr="I:\MS_LOGOS_PACKAGING\R-T\System Center\System Center Configuration Manager 2007 ogo rev.png"/>
          <p:cNvPicPr>
            <a:picLocks noChangeAspect="1" noChangeArrowheads="1"/>
          </p:cNvPicPr>
          <p:nvPr/>
        </p:nvPicPr>
        <p:blipFill>
          <a:blip r:embed="rId12" cstate="email"/>
          <a:srcRect/>
          <a:stretch>
            <a:fillRect/>
          </a:stretch>
        </p:blipFill>
        <p:spPr bwMode="auto">
          <a:xfrm>
            <a:off x="4889182" y="4210228"/>
            <a:ext cx="1763078" cy="594517"/>
          </a:xfrm>
          <a:prstGeom prst="rect">
            <a:avLst/>
          </a:prstGeom>
          <a:noFill/>
        </p:spPr>
      </p:pic>
      <p:pic>
        <p:nvPicPr>
          <p:cNvPr id="4101" name="Picture 5" descr="I:\SHOW_ART\07_Shows\Forefront_Launch_05-02\Speaker Art\Muglia\Logos\ISAS_06_bL_r.png"/>
          <p:cNvPicPr>
            <a:picLocks noChangeAspect="1" noChangeArrowheads="1"/>
          </p:cNvPicPr>
          <p:nvPr/>
        </p:nvPicPr>
        <p:blipFill>
          <a:blip r:embed="rId13" cstate="email"/>
          <a:srcRect/>
          <a:stretch>
            <a:fillRect/>
          </a:stretch>
        </p:blipFill>
        <p:spPr bwMode="auto">
          <a:xfrm>
            <a:off x="2182814" y="2948519"/>
            <a:ext cx="2114867" cy="595296"/>
          </a:xfrm>
          <a:prstGeom prst="rect">
            <a:avLst/>
          </a:prstGeom>
          <a:noFill/>
        </p:spPr>
      </p:pic>
      <p:pic>
        <p:nvPicPr>
          <p:cNvPr id="4102" name="Picture 6" descr="I:\SHOW_ART\07_Shows\Forefront_Launch_05-02\Speaker Art\Muglia\Logos\Forefront-SES_bL_r.png"/>
          <p:cNvPicPr>
            <a:picLocks noChangeAspect="1" noChangeArrowheads="1"/>
          </p:cNvPicPr>
          <p:nvPr/>
        </p:nvPicPr>
        <p:blipFill>
          <a:blip r:embed="rId14" cstate="email"/>
          <a:srcRect/>
          <a:stretch>
            <a:fillRect/>
          </a:stretch>
        </p:blipFill>
        <p:spPr bwMode="auto">
          <a:xfrm>
            <a:off x="625794" y="4919558"/>
            <a:ext cx="2189425" cy="698921"/>
          </a:xfrm>
          <a:prstGeom prst="rect">
            <a:avLst/>
          </a:prstGeom>
          <a:noFill/>
        </p:spPr>
      </p:pic>
      <p:pic>
        <p:nvPicPr>
          <p:cNvPr id="4103" name="Picture 7" descr="I:\SHOW_ART\07_Shows\Forefront_Launch_05-02\Speaker Art\Muglia\Logos\Forefront-SSP_bL_r.png"/>
          <p:cNvPicPr>
            <a:picLocks noChangeAspect="1" noChangeArrowheads="1"/>
          </p:cNvPicPr>
          <p:nvPr/>
        </p:nvPicPr>
        <p:blipFill>
          <a:blip r:embed="rId15" cstate="email"/>
          <a:srcRect/>
          <a:stretch>
            <a:fillRect/>
          </a:stretch>
        </p:blipFill>
        <p:spPr bwMode="auto">
          <a:xfrm>
            <a:off x="625793" y="3705439"/>
            <a:ext cx="1776426" cy="698921"/>
          </a:xfrm>
          <a:prstGeom prst="rect">
            <a:avLst/>
          </a:prstGeom>
          <a:noFill/>
        </p:spPr>
      </p:pic>
      <p:sp>
        <p:nvSpPr>
          <p:cNvPr id="34" name="Rectangle 33"/>
          <p:cNvSpPr/>
          <p:nvPr/>
        </p:nvSpPr>
        <p:spPr>
          <a:xfrm>
            <a:off x="1440743" y="2567517"/>
            <a:ext cx="200728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lnSpc>
                <a:spcPct val="90000"/>
              </a:lnSpc>
              <a:defRPr/>
            </a:pP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Seguridad </a:t>
            </a: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Cliente</a:t>
            </a:r>
            <a:endPar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endParaRPr>
          </a:p>
        </p:txBody>
      </p:sp>
      <p:sp>
        <p:nvSpPr>
          <p:cNvPr id="37" name="Rectangle 36"/>
          <p:cNvSpPr/>
          <p:nvPr/>
        </p:nvSpPr>
        <p:spPr>
          <a:xfrm>
            <a:off x="1409036" y="3438879"/>
            <a:ext cx="214994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lnSpc>
                <a:spcPct val="90000"/>
              </a:lnSpc>
              <a:defRPr/>
            </a:pP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Seguridad </a:t>
            </a: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Servidor</a:t>
            </a:r>
            <a:endPar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endParaRPr>
          </a:p>
        </p:txBody>
      </p:sp>
      <p:sp>
        <p:nvSpPr>
          <p:cNvPr id="38" name="Rectangle 37"/>
          <p:cNvSpPr/>
          <p:nvPr/>
        </p:nvSpPr>
        <p:spPr>
          <a:xfrm>
            <a:off x="1480818" y="4310240"/>
            <a:ext cx="235032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lnSpc>
                <a:spcPct val="90000"/>
              </a:lnSpc>
              <a:defRPr/>
            </a:pP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Seguridad </a:t>
            </a: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Perímetral</a:t>
            </a:r>
            <a:endPar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endParaRPr>
          </a:p>
        </p:txBody>
      </p:sp>
      <p:sp>
        <p:nvSpPr>
          <p:cNvPr id="39" name="Rectangle 38"/>
          <p:cNvSpPr/>
          <p:nvPr/>
        </p:nvSpPr>
        <p:spPr>
          <a:xfrm>
            <a:off x="4736308" y="3790664"/>
            <a:ext cx="404812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90000"/>
              </a:lnSpc>
              <a:defRPr/>
            </a:pP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Gestión</a:t>
            </a: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 de </a:t>
            </a: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Servicios</a:t>
            </a:r>
            <a:endPar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endParaRPr>
          </a:p>
        </p:txBody>
      </p:sp>
      <p:sp>
        <p:nvSpPr>
          <p:cNvPr id="40" name="Rectangle 39"/>
          <p:cNvSpPr/>
          <p:nvPr/>
        </p:nvSpPr>
        <p:spPr>
          <a:xfrm>
            <a:off x="4769646" y="4924759"/>
            <a:ext cx="398144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90000"/>
              </a:lnSpc>
              <a:defRPr/>
            </a:pP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Gestión</a:t>
            </a: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 </a:t>
            </a: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Integrada</a:t>
            </a: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 </a:t>
            </a:r>
            <a:b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b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Virtual y </a:t>
            </a: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Física</a:t>
            </a:r>
            <a:endPar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endParaRPr>
          </a:p>
        </p:txBody>
      </p:sp>
      <p:pic>
        <p:nvPicPr>
          <p:cNvPr id="4104" name="Picture 8" descr="I:\SHOW_ART\07_Shows\Forefront_Launch_05-02\Speaker Art\Muglia\Logos\SC-DPM07_bL_r.png"/>
          <p:cNvPicPr>
            <a:picLocks noChangeAspect="1" noChangeArrowheads="1"/>
          </p:cNvPicPr>
          <p:nvPr/>
        </p:nvPicPr>
        <p:blipFill>
          <a:blip r:embed="rId16" cstate="email"/>
          <a:srcRect/>
          <a:stretch>
            <a:fillRect/>
          </a:stretch>
        </p:blipFill>
        <p:spPr bwMode="auto">
          <a:xfrm>
            <a:off x="6810376" y="2907454"/>
            <a:ext cx="1882775" cy="583396"/>
          </a:xfrm>
          <a:prstGeom prst="rect">
            <a:avLst/>
          </a:prstGeom>
          <a:noFill/>
        </p:spPr>
      </p:pic>
      <p:sp>
        <p:nvSpPr>
          <p:cNvPr id="36" name="Rectangle 35"/>
          <p:cNvSpPr/>
          <p:nvPr/>
        </p:nvSpPr>
        <p:spPr>
          <a:xfrm>
            <a:off x="5539555" y="2576807"/>
            <a:ext cx="216116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lnSpc>
                <a:spcPct val="90000"/>
              </a:lnSpc>
              <a:defRPr/>
            </a:pP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Gestión</a:t>
            </a: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 de </a:t>
            </a: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puestos</a:t>
            </a: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
            </a:r>
            <a:b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b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y </a:t>
            </a: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dispositivos</a:t>
            </a:r>
            <a:endPar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endParaRPr>
          </a:p>
        </p:txBody>
      </p:sp>
      <p:sp>
        <p:nvSpPr>
          <p:cNvPr id="25" name="Rectangle 24"/>
          <p:cNvSpPr/>
          <p:nvPr/>
        </p:nvSpPr>
        <p:spPr>
          <a:xfrm>
            <a:off x="1464403" y="5181600"/>
            <a:ext cx="236500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lnSpc>
                <a:spcPct val="90000"/>
              </a:lnSpc>
              <a:defRPr/>
            </a:pPr>
            <a:r>
              <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Seguridad en </a:t>
            </a:r>
            <a:r>
              <a:rPr lang="en-US" sz="2000" spc="-100" dirty="0" err="1"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rPr>
              <a:t>Acceso</a:t>
            </a:r>
            <a:endParaRPr lang="en-US" sz="2000" spc="-100" dirty="0" smtClean="0">
              <a:ln w="9525" cmpd="sng">
                <a:solidFill>
                  <a:srgbClr val="FFFFFF"/>
                </a:solidFill>
                <a:prstDash val="solid"/>
              </a:ln>
              <a:gradFill>
                <a:gsLst>
                  <a:gs pos="0">
                    <a:srgbClr val="FFFFFF"/>
                  </a:gs>
                  <a:gs pos="100000">
                    <a:srgbClr val="FFFFFF"/>
                  </a:gs>
                </a:gsLst>
                <a:lin ang="5400000" scaled="0"/>
              </a:gradFill>
              <a:effectLst>
                <a:outerShdw blurRad="63500" dir="3600000" algn="tl" rotWithShape="0">
                  <a:srgbClr val="000000">
                    <a:alpha val="70000"/>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fade">
                                      <p:cBhvr>
                                        <p:cTn id="7" dur="1000"/>
                                        <p:tgtEl>
                                          <p:spTgt spid="26631"/>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1000"/>
                                        <p:tgtEl>
                                          <p:spTgt spid="4103"/>
                                        </p:tgtEl>
                                      </p:cBhvr>
                                    </p:animEffect>
                                  </p:childTnLst>
                                </p:cTn>
                              </p:par>
                              <p:par>
                                <p:cTn id="11" presetID="10"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fade">
                                      <p:cBhvr>
                                        <p:cTn id="13" dur="1000"/>
                                        <p:tgtEl>
                                          <p:spTgt spid="4102"/>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1000"/>
                                        <p:tgtEl>
                                          <p:spTgt spid="4101"/>
                                        </p:tgtEl>
                                      </p:cBhvr>
                                    </p:animEffect>
                                  </p:childTnLst>
                                </p:cTn>
                              </p:par>
                              <p:par>
                                <p:cTn id="20" presetID="10" presetClass="entr" presetSubtype="0" fill="hold" nodeType="withEffect">
                                  <p:stCondLst>
                                    <p:cond delay="0"/>
                                  </p:stCondLst>
                                  <p:childTnLst>
                                    <p:set>
                                      <p:cBhvr>
                                        <p:cTn id="21" dur="1" fill="hold">
                                          <p:stCondLst>
                                            <p:cond delay="0"/>
                                          </p:stCondLst>
                                        </p:cTn>
                                        <p:tgtEl>
                                          <p:spTgt spid="26637"/>
                                        </p:tgtEl>
                                        <p:attrNameLst>
                                          <p:attrName>style.visibility</p:attrName>
                                        </p:attrNameLst>
                                      </p:cBhvr>
                                      <p:to>
                                        <p:strVal val="visible"/>
                                      </p:to>
                                    </p:set>
                                    <p:animEffect transition="in" filter="fade">
                                      <p:cBhvr>
                                        <p:cTn id="22" dur="1000"/>
                                        <p:tgtEl>
                                          <p:spTgt spid="26637"/>
                                        </p:tgtEl>
                                      </p:cBhvr>
                                    </p:animEffect>
                                  </p:childTnLst>
                                </p:cTn>
                              </p:par>
                              <p:par>
                                <p:cTn id="23" presetID="10" presetClass="entr" presetSubtype="0" fill="hold" nodeType="withEffect">
                                  <p:stCondLst>
                                    <p:cond delay="0"/>
                                  </p:stCondLst>
                                  <p:childTnLst>
                                    <p:set>
                                      <p:cBhvr>
                                        <p:cTn id="24" dur="1" fill="hold">
                                          <p:stCondLst>
                                            <p:cond delay="0"/>
                                          </p:stCondLst>
                                        </p:cTn>
                                        <p:tgtEl>
                                          <p:spTgt spid="26636"/>
                                        </p:tgtEl>
                                        <p:attrNameLst>
                                          <p:attrName>style.visibility</p:attrName>
                                        </p:attrNameLst>
                                      </p:cBhvr>
                                      <p:to>
                                        <p:strVal val="visible"/>
                                      </p:to>
                                    </p:set>
                                    <p:animEffect transition="in" filter="fade">
                                      <p:cBhvr>
                                        <p:cTn id="25" dur="1000"/>
                                        <p:tgtEl>
                                          <p:spTgt spid="26636"/>
                                        </p:tgtEl>
                                      </p:cBhvr>
                                    </p:animEffect>
                                  </p:childTnLst>
                                </p:cTn>
                              </p:par>
                              <p:par>
                                <p:cTn id="26" presetID="10" presetClass="entr" presetSubtype="0"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1000"/>
                                        <p:tgtEl>
                                          <p:spTgt spid="1029"/>
                                        </p:tgtEl>
                                      </p:cBhvr>
                                    </p:animEffect>
                                  </p:childTnLst>
                                </p:cTn>
                              </p:par>
                              <p:par>
                                <p:cTn id="29" presetID="10" presetClass="entr" presetSubtype="0" fill="hold" nodeType="withEffect">
                                  <p:stCondLst>
                                    <p:cond delay="0"/>
                                  </p:stCondLst>
                                  <p:childTnLst>
                                    <p:set>
                                      <p:cBhvr>
                                        <p:cTn id="30" dur="1" fill="hold">
                                          <p:stCondLst>
                                            <p:cond delay="0"/>
                                          </p:stCondLst>
                                        </p:cTn>
                                        <p:tgtEl>
                                          <p:spTgt spid="26639"/>
                                        </p:tgtEl>
                                        <p:attrNameLst>
                                          <p:attrName>style.visibility</p:attrName>
                                        </p:attrNameLst>
                                      </p:cBhvr>
                                      <p:to>
                                        <p:strVal val="visible"/>
                                      </p:to>
                                    </p:set>
                                    <p:animEffect transition="in" filter="fade">
                                      <p:cBhvr>
                                        <p:cTn id="31" dur="1000"/>
                                        <p:tgtEl>
                                          <p:spTgt spid="26639"/>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1000"/>
                                        <p:tgtEl>
                                          <p:spTgt spid="1026"/>
                                        </p:tgtEl>
                                      </p:cBhvr>
                                    </p:animEffect>
                                  </p:childTnLst>
                                </p:cTn>
                              </p:par>
                              <p:par>
                                <p:cTn id="35" presetID="10" presetClass="entr" presetSubtype="0" fill="hold" nodeType="withEffect">
                                  <p:stCondLst>
                                    <p:cond delay="0"/>
                                  </p:stCondLst>
                                  <p:childTnLst>
                                    <p:set>
                                      <p:cBhvr>
                                        <p:cTn id="36" dur="1" fill="hold">
                                          <p:stCondLst>
                                            <p:cond delay="0"/>
                                          </p:stCondLst>
                                        </p:cTn>
                                        <p:tgtEl>
                                          <p:spTgt spid="4104"/>
                                        </p:tgtEl>
                                        <p:attrNameLst>
                                          <p:attrName>style.visibility</p:attrName>
                                        </p:attrNameLst>
                                      </p:cBhvr>
                                      <p:to>
                                        <p:strVal val="visible"/>
                                      </p:to>
                                    </p:set>
                                    <p:animEffect transition="in" filter="fade">
                                      <p:cBhvr>
                                        <p:cTn id="37" dur="1000"/>
                                        <p:tgtEl>
                                          <p:spTgt spid="4104"/>
                                        </p:tgtEl>
                                      </p:cBhvr>
                                    </p:animEffect>
                                  </p:childTnLst>
                                </p:cTn>
                              </p:par>
                              <p:par>
                                <p:cTn id="38" presetID="10" presetClass="entr" presetSubtype="0" fill="hold" nodeType="withEffect">
                                  <p:stCondLst>
                                    <p:cond delay="0"/>
                                  </p:stCondLst>
                                  <p:childTnLst>
                                    <p:set>
                                      <p:cBhvr>
                                        <p:cTn id="39" dur="1" fill="hold">
                                          <p:stCondLst>
                                            <p:cond delay="0"/>
                                          </p:stCondLst>
                                        </p:cTn>
                                        <p:tgtEl>
                                          <p:spTgt spid="26640"/>
                                        </p:tgtEl>
                                        <p:attrNameLst>
                                          <p:attrName>style.visibility</p:attrName>
                                        </p:attrNameLst>
                                      </p:cBhvr>
                                      <p:to>
                                        <p:strVal val="visible"/>
                                      </p:to>
                                    </p:set>
                                    <p:animEffect transition="in" filter="fade">
                                      <p:cBhvr>
                                        <p:cTn id="40" dur="1000"/>
                                        <p:tgtEl>
                                          <p:spTgt spid="26640"/>
                                        </p:tgtEl>
                                      </p:cBhvr>
                                    </p:animEffect>
                                  </p:childTnLst>
                                </p:cTn>
                              </p:par>
                              <p:par>
                                <p:cTn id="41" presetID="10" presetClass="exit" presetSubtype="0" fill="hold" grpId="0" nodeType="withEffect">
                                  <p:stCondLst>
                                    <p:cond delay="0"/>
                                  </p:stCondLst>
                                  <p:childTnLst>
                                    <p:animEffect transition="out" filter="fade">
                                      <p:cBhvr>
                                        <p:cTn id="42" dur="1000"/>
                                        <p:tgtEl>
                                          <p:spTgt spid="34"/>
                                        </p:tgtEl>
                                      </p:cBhvr>
                                    </p:animEffect>
                                    <p:set>
                                      <p:cBhvr>
                                        <p:cTn id="43" dur="1" fill="hold">
                                          <p:stCondLst>
                                            <p:cond delay="999"/>
                                          </p:stCondLst>
                                        </p:cTn>
                                        <p:tgtEl>
                                          <p:spTgt spid="3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1000"/>
                                        <p:tgtEl>
                                          <p:spTgt spid="38"/>
                                        </p:tgtEl>
                                      </p:cBhvr>
                                    </p:animEffect>
                                    <p:set>
                                      <p:cBhvr>
                                        <p:cTn id="49" dur="1" fill="hold">
                                          <p:stCondLst>
                                            <p:cond delay="999"/>
                                          </p:stCondLst>
                                        </p:cTn>
                                        <p:tgtEl>
                                          <p:spTgt spid="3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00"/>
                                        <p:tgtEl>
                                          <p:spTgt spid="40"/>
                                        </p:tgtEl>
                                      </p:cBhvr>
                                    </p:animEffect>
                                    <p:set>
                                      <p:cBhvr>
                                        <p:cTn id="52" dur="1" fill="hold">
                                          <p:stCondLst>
                                            <p:cond delay="999"/>
                                          </p:stCondLst>
                                        </p:cTn>
                                        <p:tgtEl>
                                          <p:spTgt spid="40"/>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1000"/>
                                        <p:tgtEl>
                                          <p:spTgt spid="39"/>
                                        </p:tgtEl>
                                      </p:cBhvr>
                                    </p:animEffect>
                                    <p:set>
                                      <p:cBhvr>
                                        <p:cTn id="55" dur="1" fill="hold">
                                          <p:stCondLst>
                                            <p:cond delay="999"/>
                                          </p:stCondLst>
                                        </p:cTn>
                                        <p:tgtEl>
                                          <p:spTgt spid="39"/>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00"/>
                                        <p:tgtEl>
                                          <p:spTgt spid="36"/>
                                        </p:tgtEl>
                                      </p:cBhvr>
                                    </p:animEffect>
                                    <p:set>
                                      <p:cBhvr>
                                        <p:cTn id="58" dur="1" fill="hold">
                                          <p:stCondLst>
                                            <p:cond delay="999"/>
                                          </p:stCondLst>
                                        </p:cTn>
                                        <p:tgtEl>
                                          <p:spTgt spid="3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1000"/>
                                        <p:tgtEl>
                                          <p:spTgt spid="25"/>
                                        </p:tgtEl>
                                      </p:cBhvr>
                                    </p:animEffect>
                                    <p:set>
                                      <p:cBhvr>
                                        <p:cTn id="61"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38" grpId="0"/>
      <p:bldP spid="39" grpId="0"/>
      <p:bldP spid="40" grpId="0"/>
      <p:bldP spid="36"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12" y="1430396"/>
            <a:ext cx="4973183" cy="3416320"/>
          </a:xfrm>
        </p:spPr>
        <p:txBody>
          <a:bodyPr/>
          <a:lstStyle/>
          <a:p>
            <a:r>
              <a:rPr lang="es-ES" sz="6000" dirty="0" smtClean="0"/>
              <a:t>¿Cómo está el panorama en materia de seguridad?</a:t>
            </a:r>
            <a:endParaRPr lang="es-ES" sz="60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lantilla SD07">
  <a:themeElements>
    <a:clrScheme name="1_Light rays - Gray-Green - GCD04 1">
      <a:dk1>
        <a:srgbClr val="000000"/>
      </a:dk1>
      <a:lt1>
        <a:srgbClr val="FFFFFF"/>
      </a:lt1>
      <a:dk2>
        <a:srgbClr val="24537E"/>
      </a:dk2>
      <a:lt2>
        <a:srgbClr val="F9D26F"/>
      </a:lt2>
      <a:accent1>
        <a:srgbClr val="F6EF94"/>
      </a:accent1>
      <a:accent2>
        <a:srgbClr val="66CC66"/>
      </a:accent2>
      <a:accent3>
        <a:srgbClr val="ACB3C0"/>
      </a:accent3>
      <a:accent4>
        <a:srgbClr val="DADADA"/>
      </a:accent4>
      <a:accent5>
        <a:srgbClr val="FAF6C8"/>
      </a:accent5>
      <a:accent6>
        <a:srgbClr val="5CB95C"/>
      </a:accent6>
      <a:hlink>
        <a:srgbClr val="6699FF"/>
      </a:hlink>
      <a:folHlink>
        <a:srgbClr val="F67E3C"/>
      </a:folHlink>
    </a:clrScheme>
    <a:fontScheme name="1_Light rays - Gray-Green - GCD04">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40000"/>
          </a:spcBef>
          <a:spcAft>
            <a:spcPct val="0"/>
          </a:spcAft>
          <a:buClr>
            <a:srgbClr val="8DACD0"/>
          </a:buClr>
          <a:buSzTx/>
          <a:buFont typeface="Wingdings" pitchFamily="2" charset="2"/>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40000"/>
          </a:spcBef>
          <a:spcAft>
            <a:spcPct val="0"/>
          </a:spcAft>
          <a:buClr>
            <a:srgbClr val="8DACD0"/>
          </a:buClr>
          <a:buSzTx/>
          <a:buFont typeface="Wingdings" pitchFamily="2" charset="2"/>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Light rays - Gray-Green - GCD04 1">
        <a:dk1>
          <a:srgbClr val="000000"/>
        </a:dk1>
        <a:lt1>
          <a:srgbClr val="FFFFFF"/>
        </a:lt1>
        <a:dk2>
          <a:srgbClr val="24537E"/>
        </a:dk2>
        <a:lt2>
          <a:srgbClr val="F9D26F"/>
        </a:lt2>
        <a:accent1>
          <a:srgbClr val="F6EF94"/>
        </a:accent1>
        <a:accent2>
          <a:srgbClr val="66CC66"/>
        </a:accent2>
        <a:accent3>
          <a:srgbClr val="ACB3C0"/>
        </a:accent3>
        <a:accent4>
          <a:srgbClr val="DADADA"/>
        </a:accent4>
        <a:accent5>
          <a:srgbClr val="FAF6C8"/>
        </a:accent5>
        <a:accent6>
          <a:srgbClr val="5CB95C"/>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SD07</Template>
  <TotalTime>0</TotalTime>
  <Words>1243</Words>
  <Application>Microsoft PowerPoint</Application>
  <PresentationFormat>Presentación en pantalla (4:3)</PresentationFormat>
  <Paragraphs>189</Paragraphs>
  <Slides>16</Slides>
  <Notes>16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Plantilla SD07</vt:lpstr>
      <vt:lpstr>Acrobat Document</vt:lpstr>
      <vt:lpstr>Diapositiva 1</vt:lpstr>
      <vt:lpstr>Las Personas son la Clave del Éxito</vt:lpstr>
      <vt:lpstr>Infraestructura Dinámica de TI</vt:lpstr>
      <vt:lpstr>Optimizar la Infraestructura</vt:lpstr>
      <vt:lpstr>IT Dinámico</vt:lpstr>
      <vt:lpstr>Security Day</vt:lpstr>
      <vt:lpstr>Integrando la Seguridad y la Gestión de TI</vt:lpstr>
      <vt:lpstr>Seguridad + Gestión TI</vt:lpstr>
      <vt:lpstr>¿Cómo está el panorama en materia de seguridad?</vt:lpstr>
      <vt:lpstr>Security Intelligence Report - 2006</vt:lpstr>
      <vt:lpstr>Security Intelligence Report - 2006</vt:lpstr>
      <vt:lpstr>Security Intelligence Report - 2006</vt:lpstr>
      <vt:lpstr>Security Intelligence Report - 2006</vt:lpstr>
      <vt:lpstr>Security Intelligence Report - 2006</vt:lpstr>
      <vt:lpstr>Diapositiva 15</vt:lpstr>
      <vt:lpstr>¡Gracias!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2007-05-31T09:16:31Z</dcterms:created>
  <dcterms:modified xsi:type="dcterms:W3CDTF">2007-05-31T14:42:34Z</dcterms:modified>
  <cp:category/>
</cp:coreProperties>
</file>