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776" r:id="rId2"/>
    <p:sldId id="746" r:id="rId3"/>
    <p:sldId id="767" r:id="rId4"/>
    <p:sldId id="769" r:id="rId5"/>
    <p:sldId id="770" r:id="rId6"/>
    <p:sldId id="774" r:id="rId7"/>
    <p:sldId id="771" r:id="rId8"/>
    <p:sldId id="772" r:id="rId9"/>
    <p:sldId id="773" r:id="rId10"/>
    <p:sldId id="775" r:id="rId11"/>
    <p:sldId id="784" r:id="rId12"/>
    <p:sldId id="797" r:id="rId13"/>
    <p:sldId id="777" r:id="rId14"/>
    <p:sldId id="783" r:id="rId15"/>
    <p:sldId id="785" r:id="rId16"/>
    <p:sldId id="782" r:id="rId17"/>
    <p:sldId id="786" r:id="rId18"/>
    <p:sldId id="778" r:id="rId19"/>
    <p:sldId id="779" r:id="rId20"/>
    <p:sldId id="780" r:id="rId21"/>
    <p:sldId id="789" r:id="rId22"/>
    <p:sldId id="787" r:id="rId23"/>
    <p:sldId id="792" r:id="rId24"/>
    <p:sldId id="798" r:id="rId25"/>
    <p:sldId id="791" r:id="rId26"/>
    <p:sldId id="766" r:id="rId27"/>
    <p:sldId id="799" r:id="rId28"/>
    <p:sldId id="790" r:id="rId29"/>
    <p:sldId id="795" r:id="rId30"/>
    <p:sldId id="796" r:id="rId31"/>
    <p:sldId id="794" r:id="rId32"/>
    <p:sldId id="765" r:id="rId33"/>
    <p:sldId id="800" r:id="rId34"/>
    <p:sldId id="793" r:id="rId35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40000"/>
      </a:spcBef>
      <a:spcAft>
        <a:spcPct val="0"/>
      </a:spcAft>
      <a:buClr>
        <a:srgbClr val="8DACD0"/>
      </a:buClr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40000"/>
      </a:spcBef>
      <a:spcAft>
        <a:spcPct val="0"/>
      </a:spcAft>
      <a:buClr>
        <a:srgbClr val="8DACD0"/>
      </a:buClr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40000"/>
      </a:spcBef>
      <a:spcAft>
        <a:spcPct val="0"/>
      </a:spcAft>
      <a:buClr>
        <a:srgbClr val="8DACD0"/>
      </a:buClr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40000"/>
      </a:spcBef>
      <a:spcAft>
        <a:spcPct val="0"/>
      </a:spcAft>
      <a:buClr>
        <a:srgbClr val="8DACD0"/>
      </a:buClr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40000"/>
      </a:spcBef>
      <a:spcAft>
        <a:spcPct val="0"/>
      </a:spcAft>
      <a:buClr>
        <a:srgbClr val="8DACD0"/>
      </a:buClr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969696"/>
    <a:srgbClr val="EBF7FF"/>
    <a:srgbClr val="CCECFF"/>
    <a:srgbClr val="0000FF"/>
    <a:srgbClr val="808080"/>
    <a:srgbClr val="EBF0F5"/>
    <a:srgbClr val="EFEFDD"/>
    <a:srgbClr val="F6F6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86" autoAdjust="0"/>
    <p:restoredTop sz="76941" autoAdjust="0"/>
  </p:normalViewPr>
  <p:slideViewPr>
    <p:cSldViewPr snapToGrid="0">
      <p:cViewPr varScale="1">
        <p:scale>
          <a:sx n="69" d="100"/>
          <a:sy n="69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442" y="-114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662613" y="9315450"/>
            <a:ext cx="1074737" cy="500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>
              <a:spcBef>
                <a:spcPct val="0"/>
              </a:spcBef>
              <a:buClrTx/>
              <a:buFontTx/>
              <a:buNone/>
              <a:defRPr/>
            </a:pPr>
            <a:fld id="{D16F0B93-7E44-4263-B255-56FE42B57F0B}" type="slidenum">
              <a:rPr lang="en-US" sz="1200" b="1">
                <a:latin typeface="Arial" charset="0"/>
              </a:rPr>
              <a:pPr algn="r" defTabSz="927100">
                <a:spcBef>
                  <a:spcPct val="0"/>
                </a:spcBef>
                <a:buClrTx/>
                <a:buFontTx/>
                <a:buNone/>
                <a:defRPr/>
              </a:pPr>
              <a:t>‹Nº›</a:t>
            </a:fld>
            <a:endParaRPr lang="en-US" sz="1200" b="1">
              <a:latin typeface="Arial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49238"/>
            <a:ext cx="69199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  <a:buClrTx/>
              <a:buFontTx/>
              <a:buNone/>
              <a:defRPr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http://www.microsoft.com/security</a:t>
            </a:r>
            <a:endParaRPr lang="en-US" sz="4500" b="1">
              <a:latin typeface="Arial" charset="0"/>
            </a:endParaRPr>
          </a:p>
        </p:txBody>
      </p:sp>
      <p:pic>
        <p:nvPicPr>
          <p:cNvPr id="7172" name="Picture 13" descr="g_m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213" y="9434513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0" y="495300"/>
            <a:ext cx="2760663" cy="2070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2438" y="2744788"/>
            <a:ext cx="5926137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44813" y="9434513"/>
            <a:ext cx="515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C8E2CC1-1085-4279-87C2-F3B810CDA2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79388"/>
            <a:ext cx="67945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http://www.microsoft.com/security</a:t>
            </a:r>
            <a:endParaRPr lang="en-US" sz="4400" b="1">
              <a:latin typeface="Arial" charset="0"/>
            </a:endParaRPr>
          </a:p>
        </p:txBody>
      </p:sp>
      <p:pic>
        <p:nvPicPr>
          <p:cNvPr id="6150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9434513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Grp="1" noChangeArrowheads="1"/>
          </p:cNvSpPr>
          <p:nvPr/>
        </p:nvSpPr>
        <p:spPr bwMode="auto">
          <a:xfrm>
            <a:off x="2944283" y="9434492"/>
            <a:ext cx="515879" cy="496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D3126B24-1391-4600-8965-94ADC64ED89B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10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8063" y="0"/>
            <a:ext cx="2944899" cy="49691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November 2006</a:t>
            </a: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32795"/>
            <a:ext cx="2944899" cy="49691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2006 Microsoft Corporation. All rights reserved. 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E1FD9-F8F0-4B02-9263-EDD99F14993B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6" y="4716398"/>
            <a:ext cx="5434369" cy="4470487"/>
          </a:xfrm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000" i="1" dirty="0" smtClean="0">
              <a:latin typeface="Segoe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 txBox="1">
            <a:spLocks noGrp="1" noChangeArrowheads="1"/>
          </p:cNvSpPr>
          <p:nvPr/>
        </p:nvSpPr>
        <p:spPr bwMode="auto">
          <a:xfrm>
            <a:off x="3848063" y="0"/>
            <a:ext cx="2944899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/>
          <a:lstStyle/>
          <a:p>
            <a:pPr algn="r" defTabSz="930275"/>
            <a:r>
              <a:rPr lang="en-US" sz="1200" b="0">
                <a:solidFill>
                  <a:schemeClr val="tx1"/>
                </a:solidFill>
                <a:latin typeface="Arial" pitchFamily="34" charset="0"/>
              </a:rPr>
              <a:t>November 2006</a:t>
            </a:r>
          </a:p>
        </p:txBody>
      </p:sp>
      <p:sp>
        <p:nvSpPr>
          <p:cNvPr id="101379" name="Rectangle 6"/>
          <p:cNvSpPr txBox="1">
            <a:spLocks noGrp="1" noChangeArrowheads="1"/>
          </p:cNvSpPr>
          <p:nvPr/>
        </p:nvSpPr>
        <p:spPr bwMode="auto">
          <a:xfrm>
            <a:off x="1" y="9548119"/>
            <a:ext cx="5615925" cy="38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defTabSz="930275"/>
            <a:r>
              <a:rPr lang="en-US" sz="8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2006 Microsoft Corporation. All rights reserved. </a:t>
            </a:r>
          </a:p>
        </p:txBody>
      </p:sp>
      <p:sp>
        <p:nvSpPr>
          <p:cNvPr id="101380" name="Rectangle 7"/>
          <p:cNvSpPr txBox="1">
            <a:spLocks noGrp="1" noChangeArrowheads="1"/>
          </p:cNvSpPr>
          <p:nvPr/>
        </p:nvSpPr>
        <p:spPr bwMode="auto">
          <a:xfrm>
            <a:off x="5531302" y="9434491"/>
            <a:ext cx="1261660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algn="r" defTabSz="930275"/>
            <a:fld id="{C51EA390-FAB3-48BE-971D-D2A6D4A89FC5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 defTabSz="930275"/>
              <a:t>13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6" y="4718094"/>
            <a:ext cx="5434369" cy="4468791"/>
          </a:xfrm>
          <a:noFill/>
          <a:ln/>
        </p:spPr>
        <p:txBody>
          <a:bodyPr lIns="91922" tIns="45960" rIns="91922" bIns="45960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8063" y="0"/>
            <a:ext cx="2944899" cy="49691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November 2006</a:t>
            </a: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32795"/>
            <a:ext cx="2944899" cy="49691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2006 Microsoft Corporation. All rights reserved. 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E1FD9-F8F0-4B02-9263-EDD99F14993B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6" y="4716398"/>
            <a:ext cx="5434369" cy="4470487"/>
          </a:xfrm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000" i="1" dirty="0" smtClean="0">
              <a:latin typeface="Segoe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 txBox="1">
            <a:spLocks noGrp="1" noChangeArrowheads="1"/>
          </p:cNvSpPr>
          <p:nvPr/>
        </p:nvSpPr>
        <p:spPr bwMode="auto">
          <a:xfrm>
            <a:off x="3848063" y="0"/>
            <a:ext cx="2944899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/>
          <a:lstStyle/>
          <a:p>
            <a:pPr algn="r" defTabSz="930275"/>
            <a:r>
              <a:rPr lang="en-US" sz="1200" b="0">
                <a:solidFill>
                  <a:schemeClr val="tx1"/>
                </a:solidFill>
                <a:latin typeface="Arial" pitchFamily="34" charset="0"/>
              </a:rPr>
              <a:t>November 2006</a:t>
            </a:r>
          </a:p>
        </p:txBody>
      </p:sp>
      <p:sp>
        <p:nvSpPr>
          <p:cNvPr id="101379" name="Rectangle 6"/>
          <p:cNvSpPr txBox="1">
            <a:spLocks noGrp="1" noChangeArrowheads="1"/>
          </p:cNvSpPr>
          <p:nvPr/>
        </p:nvSpPr>
        <p:spPr bwMode="auto">
          <a:xfrm>
            <a:off x="1" y="9548119"/>
            <a:ext cx="5615925" cy="38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defTabSz="930275"/>
            <a:r>
              <a:rPr lang="en-US" sz="8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2006 Microsoft Corporation. All rights reserved. </a:t>
            </a:r>
          </a:p>
        </p:txBody>
      </p:sp>
      <p:sp>
        <p:nvSpPr>
          <p:cNvPr id="101380" name="Rectangle 7"/>
          <p:cNvSpPr txBox="1">
            <a:spLocks noGrp="1" noChangeArrowheads="1"/>
          </p:cNvSpPr>
          <p:nvPr/>
        </p:nvSpPr>
        <p:spPr bwMode="auto">
          <a:xfrm>
            <a:off x="5531302" y="9434491"/>
            <a:ext cx="1261660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algn="r" defTabSz="930275"/>
            <a:fld id="{C51EA390-FAB3-48BE-971D-D2A6D4A89FC5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 defTabSz="930275"/>
              <a:t>25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6" y="4718094"/>
            <a:ext cx="5434369" cy="4468791"/>
          </a:xfrm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6" y="4718094"/>
            <a:ext cx="5434369" cy="4468791"/>
          </a:xfrm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125956" name="Header Placeholder 3"/>
          <p:cNvSpPr txBox="1">
            <a:spLocks noGrp="1"/>
          </p:cNvSpPr>
          <p:nvPr/>
        </p:nvSpPr>
        <p:spPr bwMode="auto">
          <a:xfrm>
            <a:off x="0" y="0"/>
            <a:ext cx="2944899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/>
          <a:lstStyle/>
          <a:p>
            <a:pPr defTabSz="930275"/>
            <a:r>
              <a:rPr lang="en-GB" sz="1200" b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Microsoft TechNet Seminar 2006</a:t>
            </a:r>
          </a:p>
        </p:txBody>
      </p:sp>
      <p:sp>
        <p:nvSpPr>
          <p:cNvPr id="125957" name="Footer Placeholder 4"/>
          <p:cNvSpPr txBox="1">
            <a:spLocks noGrp="1"/>
          </p:cNvSpPr>
          <p:nvPr/>
        </p:nvSpPr>
        <p:spPr bwMode="auto">
          <a:xfrm>
            <a:off x="1" y="9548119"/>
            <a:ext cx="5615925" cy="38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defTabSz="930275"/>
            <a:r>
              <a:rPr lang="en-GB" sz="8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Seminar Name</a:t>
            </a:r>
          </a:p>
        </p:txBody>
      </p:sp>
      <p:sp>
        <p:nvSpPr>
          <p:cNvPr id="125958" name="Slide Number Placeholder 5"/>
          <p:cNvSpPr txBox="1">
            <a:spLocks noGrp="1"/>
          </p:cNvSpPr>
          <p:nvPr/>
        </p:nvSpPr>
        <p:spPr bwMode="auto">
          <a:xfrm>
            <a:off x="5531302" y="9434491"/>
            <a:ext cx="1261660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algn="r" defTabSz="930275"/>
            <a:fld id="{E6EDB734-E86E-47AF-B336-F589F4DB47E2}" type="slidenum">
              <a:rPr lang="en-GB" sz="1200" b="0">
                <a:solidFill>
                  <a:schemeClr val="tx1"/>
                </a:solidFill>
                <a:latin typeface="Arial" pitchFamily="34" charset="0"/>
              </a:rPr>
              <a:pPr algn="r" defTabSz="930275"/>
              <a:t>31</a:t>
            </a:fld>
            <a:endParaRPr lang="en-GB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8063" y="0"/>
            <a:ext cx="2944899" cy="49691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November 2006</a:t>
            </a: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32795"/>
            <a:ext cx="2944899" cy="49691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2006 Microsoft Corporation. All rights reserved. 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E1FD9-F8F0-4B02-9263-EDD99F14993B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6" y="4716398"/>
            <a:ext cx="5434369" cy="4470487"/>
          </a:xfrm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000" i="1" dirty="0" smtClean="0">
              <a:latin typeface="Segoe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E2CC1-1085-4279-87C2-F3B810CDA2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 txBox="1">
            <a:spLocks noGrp="1" noChangeArrowheads="1"/>
          </p:cNvSpPr>
          <p:nvPr/>
        </p:nvSpPr>
        <p:spPr bwMode="auto">
          <a:xfrm>
            <a:off x="3848063" y="0"/>
            <a:ext cx="2944899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/>
          <a:lstStyle/>
          <a:p>
            <a:pPr algn="r" defTabSz="930275"/>
            <a:r>
              <a:rPr lang="en-US" sz="1200" b="0">
                <a:solidFill>
                  <a:schemeClr val="tx1"/>
                </a:solidFill>
                <a:latin typeface="Arial" pitchFamily="34" charset="0"/>
              </a:rPr>
              <a:t>November 2006</a:t>
            </a:r>
          </a:p>
        </p:txBody>
      </p:sp>
      <p:sp>
        <p:nvSpPr>
          <p:cNvPr id="101379" name="Rectangle 6"/>
          <p:cNvSpPr txBox="1">
            <a:spLocks noGrp="1" noChangeArrowheads="1"/>
          </p:cNvSpPr>
          <p:nvPr/>
        </p:nvSpPr>
        <p:spPr bwMode="auto">
          <a:xfrm>
            <a:off x="1" y="9548119"/>
            <a:ext cx="5615925" cy="38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defTabSz="930275"/>
            <a:r>
              <a:rPr lang="en-US" sz="8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2006 Microsoft Corporation. All rights reserved. </a:t>
            </a:r>
          </a:p>
        </p:txBody>
      </p:sp>
      <p:sp>
        <p:nvSpPr>
          <p:cNvPr id="101380" name="Rectangle 7"/>
          <p:cNvSpPr txBox="1">
            <a:spLocks noGrp="1" noChangeArrowheads="1"/>
          </p:cNvSpPr>
          <p:nvPr/>
        </p:nvSpPr>
        <p:spPr bwMode="auto">
          <a:xfrm>
            <a:off x="5531302" y="9434491"/>
            <a:ext cx="1261660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algn="r" defTabSz="930275"/>
            <a:fld id="{C51EA390-FAB3-48BE-971D-D2A6D4A89FC5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 defTabSz="930275"/>
              <a:t>4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B9238-8071-48B8-BBF1-E8B1BEF62154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6" y="4716398"/>
            <a:ext cx="5434369" cy="446879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8063" y="0"/>
            <a:ext cx="2944899" cy="49691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November 2006</a:t>
            </a: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32795"/>
            <a:ext cx="2944899" cy="49691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2006 Microsoft Corporation. All rights reserved. 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E1FD9-F8F0-4B02-9263-EDD99F14993B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6" y="4716398"/>
            <a:ext cx="5434369" cy="4470487"/>
          </a:xfrm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2944283" y="9434492"/>
            <a:ext cx="515879" cy="496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E9DCF972-BCE3-468C-8AC3-763C42470A17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Grp="1" noChangeArrowheads="1"/>
          </p:cNvSpPr>
          <p:nvPr/>
        </p:nvSpPr>
        <p:spPr bwMode="auto">
          <a:xfrm>
            <a:off x="2944283" y="9434492"/>
            <a:ext cx="515879" cy="496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16527A91-6384-4B18-81C1-2D6C50B10FC3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2944283" y="9434492"/>
            <a:ext cx="515879" cy="496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C8CEF89-67E5-4926-A819-243F5861BEAB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eld2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2058988"/>
            <a:ext cx="41021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75" y="1825625"/>
            <a:ext cx="7843838" cy="585788"/>
          </a:xfrm>
          <a:ln algn="ctr"/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3810000"/>
            <a:ext cx="8035925" cy="530225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69088" y="228600"/>
            <a:ext cx="2093912" cy="3000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2588" y="228600"/>
            <a:ext cx="6134100" cy="3000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2588" y="1414463"/>
            <a:ext cx="4113212" cy="18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114800" cy="18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28600"/>
            <a:ext cx="8380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14463"/>
            <a:ext cx="838041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pic>
        <p:nvPicPr>
          <p:cNvPr id="1028" name="Picture 4" descr="shield2 cop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41900" y="2058988"/>
            <a:ext cx="41021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33438" indent="-35401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08088" indent="-3730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4638" indent="-3349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8510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082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7654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2226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6798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parada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vidrg@microsoft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06.png"/><Relationship Id="rId3" Type="http://schemas.openxmlformats.org/officeDocument/2006/relationships/image" Target="../media/image103.png"/><Relationship Id="rId7" Type="http://schemas.openxmlformats.org/officeDocument/2006/relationships/image" Target="../media/image5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05.png"/><Relationship Id="rId5" Type="http://schemas.openxmlformats.org/officeDocument/2006/relationships/image" Target="../media/image61.png"/><Relationship Id="rId10" Type="http://schemas.openxmlformats.org/officeDocument/2006/relationships/image" Target="../media/image104.png"/><Relationship Id="rId4" Type="http://schemas.openxmlformats.org/officeDocument/2006/relationships/image" Target="../media/image60.png"/><Relationship Id="rId9" Type="http://schemas.openxmlformats.org/officeDocument/2006/relationships/image" Target="../media/image69.png"/><Relationship Id="rId1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11" Type="http://schemas.openxmlformats.org/officeDocument/2006/relationships/image" Target="../media/image122.png"/><Relationship Id="rId5" Type="http://schemas.openxmlformats.org/officeDocument/2006/relationships/image" Target="../media/image117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07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06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80.png"/><Relationship Id="rId3" Type="http://schemas.openxmlformats.org/officeDocument/2006/relationships/image" Target="../media/image103.png"/><Relationship Id="rId7" Type="http://schemas.openxmlformats.org/officeDocument/2006/relationships/image" Target="../media/image58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04.png"/><Relationship Id="rId5" Type="http://schemas.openxmlformats.org/officeDocument/2006/relationships/image" Target="../media/image61.png"/><Relationship Id="rId15" Type="http://schemas.openxmlformats.org/officeDocument/2006/relationships/image" Target="../media/image182.png"/><Relationship Id="rId10" Type="http://schemas.openxmlformats.org/officeDocument/2006/relationships/image" Target="../media/image73.png"/><Relationship Id="rId4" Type="http://schemas.openxmlformats.org/officeDocument/2006/relationships/image" Target="../media/image60.png"/><Relationship Id="rId9" Type="http://schemas.openxmlformats.org/officeDocument/2006/relationships/image" Target="../media/image69.png"/><Relationship Id="rId14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jpeg"/><Relationship Id="rId5" Type="http://schemas.openxmlformats.org/officeDocument/2006/relationships/image" Target="../media/image186.jpeg"/><Relationship Id="rId4" Type="http://schemas.openxmlformats.org/officeDocument/2006/relationships/image" Target="../media/image1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80.png"/><Relationship Id="rId3" Type="http://schemas.openxmlformats.org/officeDocument/2006/relationships/image" Target="../media/image103.png"/><Relationship Id="rId7" Type="http://schemas.openxmlformats.org/officeDocument/2006/relationships/image" Target="../media/image58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04.png"/><Relationship Id="rId5" Type="http://schemas.openxmlformats.org/officeDocument/2006/relationships/image" Target="../media/image61.png"/><Relationship Id="rId15" Type="http://schemas.openxmlformats.org/officeDocument/2006/relationships/image" Target="../media/image182.png"/><Relationship Id="rId10" Type="http://schemas.openxmlformats.org/officeDocument/2006/relationships/image" Target="../media/image73.png"/><Relationship Id="rId4" Type="http://schemas.openxmlformats.org/officeDocument/2006/relationships/image" Target="../media/image60.png"/><Relationship Id="rId9" Type="http://schemas.openxmlformats.org/officeDocument/2006/relationships/image" Target="../media/image69.png"/><Relationship Id="rId14" Type="http://schemas.openxmlformats.org/officeDocument/2006/relationships/image" Target="../media/image1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forefront/default.mspx" TargetMode="External"/><Relationship Id="rId7" Type="http://schemas.openxmlformats.org/officeDocument/2006/relationships/hyperlink" Target="http://www.microsoft.com/technet/traincert/virtuallab/forefront.msp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crosoft.com/technet/forefront/edgesecurity/iag/default.mspx" TargetMode="External"/><Relationship Id="rId5" Type="http://schemas.openxmlformats.org/officeDocument/2006/relationships/hyperlink" Target="http://www.microsoft.com/emea/technet/eval/spain/default.mspx" TargetMode="External"/><Relationship Id="rId4" Type="http://schemas.openxmlformats.org/officeDocument/2006/relationships/hyperlink" Target="http://www.microsoft.es/todocontrolad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71702" y="1175658"/>
            <a:ext cx="8380412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Protección</a:t>
            </a:r>
            <a:r>
              <a:rPr kumimoji="0" lang="es-ES" sz="6000" b="0" i="0" u="none" strike="noStrike" kern="0" cap="none" spc="-125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de una infraestructura IT con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0" cap="none" spc="-125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Forefront</a:t>
            </a:r>
            <a:endParaRPr kumimoji="0" lang="es-ES" sz="8000" b="0" i="0" u="none" strike="noStrike" kern="0" cap="none" spc="-125" normalizeH="0" baseline="0" noProof="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476251" y="4365171"/>
            <a:ext cx="437007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Clr>
                <a:schemeClr val="folHlink"/>
              </a:buClr>
              <a:buSzPct val="75000"/>
              <a:defRPr/>
            </a:pPr>
            <a:r>
              <a:rPr lang="es-ES_tradnl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José Parada Gimeno</a:t>
            </a:r>
          </a:p>
          <a:p>
            <a:pPr>
              <a:lnSpc>
                <a:spcPct val="105000"/>
              </a:lnSpc>
              <a:buClr>
                <a:schemeClr val="folHlink"/>
              </a:buClr>
              <a:buSzPct val="75000"/>
              <a:defRPr/>
            </a:pPr>
            <a:r>
              <a:rPr lang="es-ES_tradnl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IT Pro </a:t>
            </a:r>
            <a:r>
              <a:rPr lang="es-ES_tradnl" sz="2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Evangelist</a:t>
            </a:r>
            <a:endParaRPr lang="es-ES_tradnl" sz="24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5000"/>
              </a:lnSpc>
              <a:buClr>
                <a:schemeClr val="folHlink"/>
              </a:buClr>
              <a:buSzPct val="75000"/>
              <a:defRPr/>
            </a:pPr>
            <a:r>
              <a:rPr lang="es-ES_tradnl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jparada@microsoft.com</a:t>
            </a:r>
            <a:endParaRPr lang="es-ES_tradnl" sz="24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5000"/>
              </a:lnSpc>
              <a:buClr>
                <a:schemeClr val="folHlink"/>
              </a:buClr>
              <a:buSzPct val="75000"/>
              <a:defRPr/>
            </a:pPr>
            <a:endParaRPr lang="es-ES_tradnl" sz="24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5000"/>
              </a:lnSpc>
              <a:buClr>
                <a:schemeClr val="folHlink"/>
              </a:buClr>
              <a:buSzPct val="75000"/>
              <a:buFont typeface="Wingdings 2" pitchFamily="18" charset="2"/>
              <a:buNone/>
              <a:defRPr/>
            </a:pPr>
            <a:endParaRPr lang="es-ES_tradnl" sz="2400" b="0" kern="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73930" y="4371267"/>
            <a:ext cx="437007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None/>
              <a:tabLst/>
              <a:defRPr/>
            </a:pPr>
            <a:r>
              <a:rPr lang="es-ES_tradnl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David Rodriguez</a:t>
            </a:r>
            <a:endParaRPr kumimoji="0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None/>
              <a:tabLst/>
              <a:defRPr/>
            </a:pPr>
            <a:r>
              <a:rPr lang="es-ES_tradnl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Especialista Seguridad</a:t>
            </a:r>
            <a:endParaRPr kumimoji="0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None/>
              <a:tabLst/>
              <a:defRPr/>
            </a:pPr>
            <a:r>
              <a:rPr lang="es-ES_tradnl" kern="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davidrg@microsoft.com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98425" y="1317625"/>
            <a:ext cx="2390775" cy="4448175"/>
            <a:chOff x="62" y="830"/>
            <a:chExt cx="1506" cy="2802"/>
          </a:xfrm>
        </p:grpSpPr>
        <p:pic>
          <p:nvPicPr>
            <p:cNvPr id="21532" name="Picture 215" descr="GEL Rounded Square aquamar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" y="830"/>
              <a:ext cx="1506" cy="2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3" name="Text Box 213"/>
            <p:cNvSpPr txBox="1">
              <a:spLocks noChangeArrowheads="1"/>
            </p:cNvSpPr>
            <p:nvPr/>
          </p:nvSpPr>
          <p:spPr bwMode="auto">
            <a:xfrm>
              <a:off x="168" y="928"/>
              <a:ext cx="12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sz="2000" b="1" smtClean="0">
                  <a:solidFill>
                    <a:schemeClr val="tx1"/>
                  </a:solidFill>
                  <a:latin typeface="Segoe" pitchFamily="34" charset="0"/>
                </a:rPr>
                <a:t>Cliente(Host)</a:t>
              </a:r>
              <a:endParaRPr lang="es-ES" sz="2000" b="1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s-ES" sz="3600" b="1">
              <a:solidFill>
                <a:srgbClr val="FFFF99"/>
              </a:solidFill>
            </a:endParaRPr>
          </a:p>
        </p:txBody>
      </p:sp>
      <p:pic>
        <p:nvPicPr>
          <p:cNvPr id="105686" name="Picture 214" descr="ClipChec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3" y="3082925"/>
            <a:ext cx="11763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21"/>
          <p:cNvGrpSpPr>
            <a:grpSpLocks/>
          </p:cNvGrpSpPr>
          <p:nvPr/>
        </p:nvGrpSpPr>
        <p:grpSpPr bwMode="auto">
          <a:xfrm>
            <a:off x="2668588" y="1317625"/>
            <a:ext cx="2395537" cy="4448175"/>
            <a:chOff x="1681" y="830"/>
            <a:chExt cx="1509" cy="2802"/>
          </a:xfrm>
        </p:grpSpPr>
        <p:pic>
          <p:nvPicPr>
            <p:cNvPr id="21530" name="Picture 216" descr="GEL Rounded Square berry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681" y="830"/>
              <a:ext cx="1509" cy="2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1" name="Text Box 218"/>
            <p:cNvSpPr txBox="1">
              <a:spLocks noChangeArrowheads="1"/>
            </p:cNvSpPr>
            <p:nvPr/>
          </p:nvSpPr>
          <p:spPr bwMode="auto">
            <a:xfrm>
              <a:off x="1687" y="928"/>
              <a:ext cx="14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sz="2000" b="1" smtClean="0">
                  <a:solidFill>
                    <a:schemeClr val="tx1"/>
                  </a:solidFill>
                  <a:latin typeface="Segoe" pitchFamily="34" charset="0"/>
                </a:rPr>
                <a:t>Servidor de MOM</a:t>
              </a:r>
              <a:endParaRPr lang="es-ES" sz="2000" b="1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grpSp>
        <p:nvGrpSpPr>
          <p:cNvPr id="4" name="Group 222"/>
          <p:cNvGrpSpPr>
            <a:grpSpLocks/>
          </p:cNvGrpSpPr>
          <p:nvPr/>
        </p:nvGrpSpPr>
        <p:grpSpPr bwMode="auto">
          <a:xfrm>
            <a:off x="5337175" y="1317625"/>
            <a:ext cx="2395538" cy="4448175"/>
            <a:chOff x="4026" y="830"/>
            <a:chExt cx="1509" cy="2802"/>
          </a:xfrm>
        </p:grpSpPr>
        <p:pic>
          <p:nvPicPr>
            <p:cNvPr id="21528" name="Picture 217" descr="GEL Rounded Square carrot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26" y="830"/>
              <a:ext cx="1509" cy="2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9" name="Text Box 219"/>
            <p:cNvSpPr txBox="1">
              <a:spLocks noChangeArrowheads="1"/>
            </p:cNvSpPr>
            <p:nvPr/>
          </p:nvSpPr>
          <p:spPr bwMode="auto">
            <a:xfrm>
              <a:off x="4086" y="912"/>
              <a:ext cx="135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sz="2000" b="1" smtClean="0">
                  <a:solidFill>
                    <a:schemeClr val="tx1"/>
                  </a:solidFill>
                  <a:latin typeface="Segoe" pitchFamily="34" charset="0"/>
                </a:rPr>
                <a:t>SQL Server Reporting</a:t>
              </a:r>
              <a:br>
                <a:rPr lang="es-ES" sz="2000" b="1" smtClean="0">
                  <a:solidFill>
                    <a:schemeClr val="tx1"/>
                  </a:solidFill>
                  <a:latin typeface="Segoe" pitchFamily="34" charset="0"/>
                </a:rPr>
              </a:br>
              <a:r>
                <a:rPr lang="es-ES" sz="2000" b="1" smtClean="0">
                  <a:solidFill>
                    <a:schemeClr val="tx1"/>
                  </a:solidFill>
                  <a:latin typeface="Segoe" pitchFamily="34" charset="0"/>
                </a:rPr>
                <a:t>Services</a:t>
              </a:r>
              <a:endParaRPr lang="es-ES" sz="2000" b="1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sp>
        <p:nvSpPr>
          <p:cNvPr id="105696" name="Text Box 224"/>
          <p:cNvSpPr txBox="1">
            <a:spLocks noChangeArrowheads="1"/>
          </p:cNvSpPr>
          <p:nvPr/>
        </p:nvSpPr>
        <p:spPr bwMode="auto">
          <a:xfrm>
            <a:off x="1014413" y="3405188"/>
            <a:ext cx="2098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smtClean="0">
                <a:solidFill>
                  <a:srgbClr val="FFFF99"/>
                </a:solidFill>
              </a:rPr>
              <a:t>Log de sistema</a:t>
            </a:r>
            <a:endParaRPr lang="es-ES" sz="1800">
              <a:solidFill>
                <a:srgbClr val="FFFF99"/>
              </a:solidFill>
            </a:endParaRPr>
          </a:p>
        </p:txBody>
      </p:sp>
      <p:pic>
        <p:nvPicPr>
          <p:cNvPr id="105698" name="Picture 226" descr="gel jelly magenta lit circ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8513" y="4038600"/>
            <a:ext cx="15938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97" name="Text Box 225"/>
          <p:cNvSpPr txBox="1">
            <a:spLocks noChangeArrowheads="1"/>
          </p:cNvSpPr>
          <p:nvPr/>
        </p:nvSpPr>
        <p:spPr bwMode="auto">
          <a:xfrm>
            <a:off x="98425" y="4633913"/>
            <a:ext cx="14747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smtClean="0">
                <a:solidFill>
                  <a:srgbClr val="FFFF99"/>
                </a:solidFill>
              </a:rPr>
              <a:t>Agente MOM</a:t>
            </a:r>
            <a:endParaRPr lang="es-ES" sz="1800">
              <a:solidFill>
                <a:srgbClr val="FFFF99"/>
              </a:solidFill>
            </a:endParaRPr>
          </a:p>
        </p:txBody>
      </p:sp>
      <p:pic>
        <p:nvPicPr>
          <p:cNvPr id="21515" name="Picture 228" descr="Serv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30600" y="1824038"/>
            <a:ext cx="102235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9"/>
          <p:cNvGrpSpPr>
            <a:grpSpLocks/>
          </p:cNvGrpSpPr>
          <p:nvPr/>
        </p:nvGrpSpPr>
        <p:grpSpPr bwMode="auto">
          <a:xfrm>
            <a:off x="5924550" y="2382157"/>
            <a:ext cx="1201738" cy="1531938"/>
            <a:chOff x="4888" y="1437"/>
            <a:chExt cx="534" cy="670"/>
          </a:xfrm>
        </p:grpSpPr>
        <p:pic>
          <p:nvPicPr>
            <p:cNvPr id="21526" name="Picture 230" descr="Server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88" y="1437"/>
              <a:ext cx="454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231" descr="Database blue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204" y="1800"/>
              <a:ext cx="21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704" name="Text Box 232"/>
          <p:cNvSpPr txBox="1">
            <a:spLocks noChangeArrowheads="1"/>
          </p:cNvSpPr>
          <p:nvPr/>
        </p:nvSpPr>
        <p:spPr bwMode="auto">
          <a:xfrm>
            <a:off x="2884488" y="3441700"/>
            <a:ext cx="2098675" cy="1144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800" smtClean="0"/>
              <a:t>Tabla de Eventos</a:t>
            </a:r>
          </a:p>
          <a:p>
            <a:pPr>
              <a:buFontTx/>
              <a:buChar char="•"/>
            </a:pPr>
            <a:r>
              <a:rPr lang="es-ES" sz="1800" smtClean="0"/>
              <a:t>Tabla de Alertas</a:t>
            </a:r>
          </a:p>
          <a:p>
            <a:pPr>
              <a:buFontTx/>
              <a:buChar char="•"/>
            </a:pPr>
            <a:r>
              <a:rPr lang="es-ES" sz="1800" smtClean="0"/>
              <a:t>Tabla de Estado</a:t>
            </a:r>
            <a:endParaRPr lang="es-ES" sz="1800"/>
          </a:p>
        </p:txBody>
      </p:sp>
      <p:pic>
        <p:nvPicPr>
          <p:cNvPr id="105684" name="Picture 212" descr="computer green healthy secur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7863" y="1809750"/>
            <a:ext cx="139541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05" name="Picture 233" descr="arrow 1 Blue Curved Arrow Large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3427879">
            <a:off x="34132" y="2248694"/>
            <a:ext cx="194786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07" name="Picture 235" descr="arrow 1 Blue Curved Arrow Small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-7853523">
            <a:off x="88900" y="3636963"/>
            <a:ext cx="1851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08" name="Picture 236" descr="arrow 0 gold  arrow curved double headed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616075" y="2263775"/>
            <a:ext cx="2105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09" name="Picture 237" descr="arrow 1 Yellow Curved Arrow Larg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-9637609">
            <a:off x="3533775" y="1798638"/>
            <a:ext cx="26003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40"/>
          <p:cNvGrpSpPr>
            <a:grpSpLocks/>
          </p:cNvGrpSpPr>
          <p:nvPr/>
        </p:nvGrpSpPr>
        <p:grpSpPr bwMode="auto">
          <a:xfrm>
            <a:off x="5367338" y="3560763"/>
            <a:ext cx="3617912" cy="1736725"/>
            <a:chOff x="3381" y="2243"/>
            <a:chExt cx="2279" cy="1094"/>
          </a:xfrm>
        </p:grpSpPr>
        <p:pic>
          <p:nvPicPr>
            <p:cNvPr id="21524" name="Picture 223" descr="http mage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376" y="2579"/>
              <a:ext cx="1284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239" descr="curved blue gradient swoosh arrow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 rot="2234045">
              <a:off x="3381" y="2243"/>
              <a:ext cx="101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1 Título"/>
          <p:cNvSpPr txBox="1">
            <a:spLocks/>
          </p:cNvSpPr>
          <p:nvPr/>
        </p:nvSpPr>
        <p:spPr>
          <a:xfrm>
            <a:off x="163286" y="152400"/>
            <a:ext cx="8380412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-125" normalizeH="0" baseline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Informes y Alertas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0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0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96" grpId="0"/>
      <p:bldP spid="105697" grpId="0"/>
      <p:bldP spid="1057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lum bright="42000" contrast="5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727075" y="1825625"/>
            <a:ext cx="7843838" cy="1422400"/>
          </a:xfrm>
        </p:spPr>
        <p:txBody>
          <a:bodyPr/>
          <a:lstStyle/>
          <a:p>
            <a:pPr>
              <a:defRPr/>
            </a:pPr>
            <a:r>
              <a:rPr lang="es-ES" sz="9600" dirty="0" smtClean="0">
                <a:solidFill>
                  <a:srgbClr val="FFC000"/>
                </a:solidFill>
              </a:rPr>
              <a:t>DEMO</a:t>
            </a:r>
          </a:p>
        </p:txBody>
      </p:sp>
      <p:pic>
        <p:nvPicPr>
          <p:cNvPr id="4" name="Picture 6" descr="Forefront-CS_bL"/>
          <p:cNvPicPr>
            <a:picLocks noChangeAspect="1" noChangeArrowheads="1"/>
          </p:cNvPicPr>
          <p:nvPr/>
        </p:nvPicPr>
        <p:blipFill>
          <a:blip r:embed="rId4">
            <a:lum bright="100000" contrast="-100000"/>
          </a:blip>
          <a:srcRect/>
          <a:stretch>
            <a:fillRect/>
          </a:stretch>
        </p:blipFill>
        <p:spPr bwMode="auto">
          <a:xfrm>
            <a:off x="931817" y="3668487"/>
            <a:ext cx="3947885" cy="185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50288" y="6630988"/>
            <a:ext cx="536575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0A0E0495-1656-4924-8DE9-3FE480FB607C}" type="slidenum">
              <a:rPr lang="en-US" smtClean="0">
                <a:latin typeface="Arial" pitchFamily="34" charset="0"/>
              </a:rPr>
              <a:pPr algn="r"/>
              <a:t>12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84678" name="Picture 6" descr="Internet cloud we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6360" y="3062691"/>
            <a:ext cx="2324908" cy="12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7" name="Picture 20" descr="Serv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949723" y="3640253"/>
            <a:ext cx="5191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8" name="Picture 21" descr="laptop notebook portable Comput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29436" y="4628865"/>
            <a:ext cx="714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9" name="Picture 22" descr="PC with flat pane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87327" y="2725987"/>
            <a:ext cx="8461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6" name="Picture 29" descr="Ser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63454" y="3036354"/>
            <a:ext cx="7207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974604" y="3369537"/>
            <a:ext cx="889000" cy="889000"/>
            <a:chOff x="2367" y="2179"/>
            <a:chExt cx="560" cy="560"/>
          </a:xfrm>
        </p:grpSpPr>
        <p:pic>
          <p:nvPicPr>
            <p:cNvPr id="55330" name="Picture 31" descr="grey glow circle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367" y="2179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2464" y="2228"/>
              <a:ext cx="396" cy="407"/>
              <a:chOff x="3993" y="2677"/>
              <a:chExt cx="912" cy="1101"/>
            </a:xfrm>
          </p:grpSpPr>
          <p:pic>
            <p:nvPicPr>
              <p:cNvPr id="55332" name="Picture 33" descr="3D blue triangle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993" y="3130"/>
                <a:ext cx="468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3" name="Picture 34" descr="3D blue triangle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437" y="3214"/>
                <a:ext cx="468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4" name="Picture 35" descr="3D blue triangle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179" y="2677"/>
                <a:ext cx="468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0" name="1 Título"/>
          <p:cNvSpPr>
            <a:spLocks noGrp="1"/>
          </p:cNvSpPr>
          <p:nvPr>
            <p:ph type="title"/>
          </p:nvPr>
        </p:nvSpPr>
        <p:spPr>
          <a:xfrm>
            <a:off x="143101" y="130629"/>
            <a:ext cx="8380412" cy="840230"/>
          </a:xfrm>
        </p:spPr>
        <p:txBody>
          <a:bodyPr/>
          <a:lstStyle/>
          <a:p>
            <a:pPr>
              <a:defRPr/>
            </a:pPr>
            <a:r>
              <a:rPr lang="es-ES_tradnl" sz="54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Entorno</a:t>
            </a:r>
            <a:endParaRPr lang="es-ES" sz="5400" spc="-125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838940" y="4087259"/>
            <a:ext cx="55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DC</a:t>
            </a:r>
            <a:endParaRPr lang="es-ES" sz="20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7491470" y="5247872"/>
            <a:ext cx="146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ClienteVista</a:t>
            </a:r>
            <a:endParaRPr lang="es-ES" sz="2000" dirty="0"/>
          </a:p>
        </p:txBody>
      </p:sp>
      <p:pic>
        <p:nvPicPr>
          <p:cNvPr id="52" name="Picture 39" descr="Ser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5440" y="987083"/>
            <a:ext cx="720725" cy="10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52 CuadroTexto"/>
          <p:cNvSpPr txBox="1"/>
          <p:nvPr/>
        </p:nvSpPr>
        <p:spPr>
          <a:xfrm>
            <a:off x="4768473" y="455535"/>
            <a:ext cx="97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Madrid</a:t>
            </a:r>
            <a:endParaRPr lang="es-ES" sz="2000" dirty="0"/>
          </a:p>
        </p:txBody>
      </p:sp>
      <p:pic>
        <p:nvPicPr>
          <p:cNvPr id="54" name="Picture 39" descr="Ser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7492" y="930162"/>
            <a:ext cx="720725" cy="10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54 CuadroTexto"/>
          <p:cNvSpPr txBox="1"/>
          <p:nvPr/>
        </p:nvSpPr>
        <p:spPr>
          <a:xfrm>
            <a:off x="5923402" y="486748"/>
            <a:ext cx="116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Barcelona</a:t>
            </a:r>
            <a:endParaRPr lang="es-ES" sz="2000" dirty="0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H="1">
            <a:off x="7271131" y="2412696"/>
            <a:ext cx="45719" cy="333811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4869455" y="2412697"/>
            <a:ext cx="3084723" cy="45719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5382160" y="1936369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6614213" y="1890465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flipV="1">
            <a:off x="7277060" y="3157589"/>
            <a:ext cx="7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" name="Line 4"/>
          <p:cNvSpPr>
            <a:spLocks noChangeShapeType="1"/>
          </p:cNvSpPr>
          <p:nvPr/>
        </p:nvSpPr>
        <p:spPr bwMode="auto">
          <a:xfrm flipV="1">
            <a:off x="7341325" y="3982018"/>
            <a:ext cx="61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V="1">
            <a:off x="7317453" y="4883574"/>
            <a:ext cx="75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" name="Line 4"/>
          <p:cNvSpPr>
            <a:spLocks noChangeShapeType="1"/>
          </p:cNvSpPr>
          <p:nvPr/>
        </p:nvSpPr>
        <p:spPr bwMode="auto">
          <a:xfrm>
            <a:off x="6063369" y="2485376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>
            <a:off x="4274545" y="3778577"/>
            <a:ext cx="140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2" name="Group 61"/>
          <p:cNvGrpSpPr>
            <a:grpSpLocks noChangeAspect="1"/>
          </p:cNvGrpSpPr>
          <p:nvPr/>
        </p:nvGrpSpPr>
        <p:grpSpPr bwMode="auto">
          <a:xfrm>
            <a:off x="7487091" y="2016086"/>
            <a:ext cx="369533" cy="374572"/>
            <a:chOff x="885825" y="1512888"/>
            <a:chExt cx="1847850" cy="2105025"/>
          </a:xfrm>
        </p:grpSpPr>
        <p:pic>
          <p:nvPicPr>
            <p:cNvPr id="73" name="Picture 33" descr="green glow sheild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46" descr="Forefront_bL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" name="74 CuadroTexto"/>
          <p:cNvSpPr txBox="1"/>
          <p:nvPr/>
        </p:nvSpPr>
        <p:spPr>
          <a:xfrm>
            <a:off x="4744604" y="740135"/>
            <a:ext cx="106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Exchange</a:t>
            </a:r>
            <a:endParaRPr lang="es-ES" sz="16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5993176" y="727283"/>
            <a:ext cx="1485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SharePoint</a:t>
            </a:r>
            <a:endParaRPr lang="es-ES" sz="1600" dirty="0"/>
          </a:p>
        </p:txBody>
      </p:sp>
      <p:grpSp>
        <p:nvGrpSpPr>
          <p:cNvPr id="99" name="98 Grupo"/>
          <p:cNvGrpSpPr/>
          <p:nvPr/>
        </p:nvGrpSpPr>
        <p:grpSpPr>
          <a:xfrm>
            <a:off x="7388647" y="508783"/>
            <a:ext cx="1243070" cy="1911907"/>
            <a:chOff x="7388647" y="508783"/>
            <a:chExt cx="1243070" cy="1911907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7431567" y="918074"/>
              <a:ext cx="1200150" cy="1371600"/>
              <a:chOff x="4857" y="1445"/>
              <a:chExt cx="756" cy="864"/>
            </a:xfrm>
          </p:grpSpPr>
          <p:pic>
            <p:nvPicPr>
              <p:cNvPr id="55319" name="Picture 44" descr="Server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57" y="1445"/>
                <a:ext cx="454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5079" y="1639"/>
                <a:ext cx="534" cy="670"/>
                <a:chOff x="4888" y="1437"/>
                <a:chExt cx="534" cy="670"/>
              </a:xfrm>
            </p:grpSpPr>
            <p:pic>
              <p:nvPicPr>
                <p:cNvPr id="55321" name="Picture 46" descr="Server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4888" y="1437"/>
                  <a:ext cx="454" cy="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322" name="Picture 47" descr="Database blue"/>
                <p:cNvPicPr>
                  <a:picLocks noChangeAspect="1"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auto">
                <a:xfrm>
                  <a:off x="5204" y="1800"/>
                  <a:ext cx="218" cy="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6" name="55 CuadroTexto"/>
            <p:cNvSpPr txBox="1"/>
            <p:nvPr/>
          </p:nvSpPr>
          <p:spPr>
            <a:xfrm>
              <a:off x="7388647" y="508783"/>
              <a:ext cx="971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smtClean="0"/>
                <a:t>Sevilla</a:t>
              </a:r>
              <a:endParaRPr lang="es-ES" sz="2000" dirty="0"/>
            </a:p>
          </p:txBody>
        </p:sp>
        <p:sp>
          <p:nvSpPr>
            <p:cNvPr id="66" name="Line 4"/>
            <p:cNvSpPr>
              <a:spLocks noChangeShapeType="1"/>
            </p:cNvSpPr>
            <p:nvPr/>
          </p:nvSpPr>
          <p:spPr bwMode="auto">
            <a:xfrm>
              <a:off x="7506580" y="1890465"/>
              <a:ext cx="0" cy="530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7474950" y="760333"/>
              <a:ext cx="545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FCS</a:t>
              </a:r>
              <a:endParaRPr lang="es-ES" sz="1600" dirty="0"/>
            </a:p>
          </p:txBody>
        </p:sp>
      </p:grpSp>
      <p:pic>
        <p:nvPicPr>
          <p:cNvPr id="78" name="Picture 21" descr="laptop notebook portable Comput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046" y="3393140"/>
            <a:ext cx="714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Line 4"/>
          <p:cNvSpPr>
            <a:spLocks noChangeShapeType="1"/>
          </p:cNvSpPr>
          <p:nvPr/>
        </p:nvSpPr>
        <p:spPr bwMode="auto">
          <a:xfrm flipV="1">
            <a:off x="956631" y="3798773"/>
            <a:ext cx="1092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" name="79 CuadroTexto"/>
          <p:cNvSpPr txBox="1"/>
          <p:nvPr/>
        </p:nvSpPr>
        <p:spPr>
          <a:xfrm>
            <a:off x="152400" y="4133332"/>
            <a:ext cx="164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ClienteExterno</a:t>
            </a:r>
            <a:endParaRPr lang="es-ES" sz="2000" dirty="0"/>
          </a:p>
        </p:txBody>
      </p:sp>
      <p:grpSp>
        <p:nvGrpSpPr>
          <p:cNvPr id="81" name="Group 61"/>
          <p:cNvGrpSpPr>
            <a:grpSpLocks noChangeAspect="1"/>
          </p:cNvGrpSpPr>
          <p:nvPr/>
        </p:nvGrpSpPr>
        <p:grpSpPr bwMode="auto">
          <a:xfrm>
            <a:off x="8432705" y="2884582"/>
            <a:ext cx="369533" cy="374572"/>
            <a:chOff x="885825" y="1512888"/>
            <a:chExt cx="1847850" cy="2105025"/>
          </a:xfrm>
        </p:grpSpPr>
        <p:pic>
          <p:nvPicPr>
            <p:cNvPr id="82" name="Picture 33" descr="green glow sheild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6" descr="Forefront_bL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4" name="Group 61"/>
          <p:cNvGrpSpPr>
            <a:grpSpLocks noChangeAspect="1"/>
          </p:cNvGrpSpPr>
          <p:nvPr/>
        </p:nvGrpSpPr>
        <p:grpSpPr bwMode="auto">
          <a:xfrm>
            <a:off x="8452903" y="3962399"/>
            <a:ext cx="369533" cy="374572"/>
            <a:chOff x="885825" y="1512888"/>
            <a:chExt cx="1847850" cy="2105025"/>
          </a:xfrm>
        </p:grpSpPr>
        <p:pic>
          <p:nvPicPr>
            <p:cNvPr id="85" name="Picture 33" descr="green glow sheild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6" descr="Forefront_bL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7" name="Group 61"/>
          <p:cNvGrpSpPr>
            <a:grpSpLocks noChangeAspect="1"/>
          </p:cNvGrpSpPr>
          <p:nvPr/>
        </p:nvGrpSpPr>
        <p:grpSpPr bwMode="auto">
          <a:xfrm>
            <a:off x="8419851" y="4942899"/>
            <a:ext cx="369533" cy="374572"/>
            <a:chOff x="885825" y="1512888"/>
            <a:chExt cx="1847850" cy="2105025"/>
          </a:xfrm>
        </p:grpSpPr>
        <p:pic>
          <p:nvPicPr>
            <p:cNvPr id="88" name="Picture 33" descr="green glow sheild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46" descr="Forefront_bL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0" name="Group 61"/>
          <p:cNvGrpSpPr>
            <a:grpSpLocks noChangeAspect="1"/>
          </p:cNvGrpSpPr>
          <p:nvPr/>
        </p:nvGrpSpPr>
        <p:grpSpPr bwMode="auto">
          <a:xfrm>
            <a:off x="6372551" y="3160004"/>
            <a:ext cx="369533" cy="374572"/>
            <a:chOff x="885825" y="1512888"/>
            <a:chExt cx="1847850" cy="2105025"/>
          </a:xfrm>
        </p:grpSpPr>
        <p:pic>
          <p:nvPicPr>
            <p:cNvPr id="91" name="Picture 33" descr="green glow sheild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46" descr="Forefront_bL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" name="Group 61"/>
          <p:cNvGrpSpPr>
            <a:grpSpLocks noChangeAspect="1"/>
          </p:cNvGrpSpPr>
          <p:nvPr/>
        </p:nvGrpSpPr>
        <p:grpSpPr bwMode="auto">
          <a:xfrm>
            <a:off x="6668170" y="1814110"/>
            <a:ext cx="369533" cy="374572"/>
            <a:chOff x="885825" y="1512888"/>
            <a:chExt cx="1847850" cy="2105025"/>
          </a:xfrm>
        </p:grpSpPr>
        <p:pic>
          <p:nvPicPr>
            <p:cNvPr id="94" name="Picture 33" descr="green glow sheild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46" descr="Forefront_bL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6" name="Group 61"/>
          <p:cNvGrpSpPr>
            <a:grpSpLocks noChangeAspect="1"/>
          </p:cNvGrpSpPr>
          <p:nvPr/>
        </p:nvGrpSpPr>
        <p:grpSpPr bwMode="auto">
          <a:xfrm>
            <a:off x="5500382" y="1869194"/>
            <a:ext cx="369533" cy="374572"/>
            <a:chOff x="885825" y="1512888"/>
            <a:chExt cx="1847850" cy="2105025"/>
          </a:xfrm>
        </p:grpSpPr>
        <p:pic>
          <p:nvPicPr>
            <p:cNvPr id="97" name="Picture 33" descr="green glow sheild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46" descr="Forefront_bL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0" name="Group 61"/>
          <p:cNvGrpSpPr>
            <a:grpSpLocks noChangeAspect="1"/>
          </p:cNvGrpSpPr>
          <p:nvPr/>
        </p:nvGrpSpPr>
        <p:grpSpPr bwMode="auto">
          <a:xfrm>
            <a:off x="7679832" y="1385047"/>
            <a:ext cx="731182" cy="741152"/>
            <a:chOff x="885825" y="1512888"/>
            <a:chExt cx="1847850" cy="2105025"/>
          </a:xfrm>
        </p:grpSpPr>
        <p:pic>
          <p:nvPicPr>
            <p:cNvPr id="101" name="Picture 33" descr="green glow sheild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46" descr="Forefront_bL.pn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251959" y="1208315"/>
            <a:ext cx="8750526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Protección de Aplicaciones Servidor</a:t>
            </a:r>
          </a:p>
        </p:txBody>
      </p:sp>
      <p:pic>
        <p:nvPicPr>
          <p:cNvPr id="7" name="Picture 58" descr="6-00295_forefront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094" y="5068434"/>
            <a:ext cx="4578621" cy="13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9" descr="6-00295_forefront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61" y="3483428"/>
            <a:ext cx="5283025" cy="129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etallic edge Clear Bars 1 faded e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713" y="2101852"/>
            <a:ext cx="7469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Metallic edge Clear Bars 1 faded e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575" y="3552825"/>
            <a:ext cx="74691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Metallic edge Clear Bars 1 faded e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288" y="5007426"/>
            <a:ext cx="7469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635000" y="5669414"/>
            <a:ext cx="100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 sz="11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81000" y="223838"/>
            <a:ext cx="7723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A50021">
                <a:alpha val="6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s-ES_tradnl" sz="2800" b="0">
              <a:solidFill>
                <a:schemeClr val="tx2"/>
              </a:solidFill>
              <a:latin typeface="Segoe Semibold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830286" y="2246088"/>
            <a:ext cx="6038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4763" eaLnBrk="0" hangingPunct="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None/>
            </a:pPr>
            <a:r>
              <a:rPr lang="es-ES_tradnl" sz="2000" b="0" dirty="0">
                <a:solidFill>
                  <a:schemeClr val="tx1"/>
                </a:solidFill>
                <a:latin typeface="Segoe" pitchFamily="34" charset="0"/>
              </a:rPr>
              <a:t>Múltiples motores (</a:t>
            </a:r>
            <a:r>
              <a:rPr lang="es-ES_tradnl" sz="2000" dirty="0">
                <a:solidFill>
                  <a:schemeClr val="tx1"/>
                </a:solidFill>
                <a:latin typeface="Segoe" pitchFamily="34" charset="0"/>
              </a:rPr>
              <a:t>hasta 9</a:t>
            </a:r>
            <a:r>
              <a:rPr lang="es-ES_tradnl" sz="2000" b="0" dirty="0">
                <a:solidFill>
                  <a:schemeClr val="tx1"/>
                </a:solidFill>
                <a:latin typeface="Segoe" pitchFamily="34" charset="0"/>
              </a:rPr>
              <a:t>) de análisis a distintos niveles a través de la infraestructura de correo mejoran el nivel de protección frente a las amenazas.</a:t>
            </a:r>
            <a:r>
              <a:rPr lang="es-ES_tradnl" sz="1800" b="0" dirty="0">
                <a:solidFill>
                  <a:schemeClr val="tx1"/>
                </a:solidFill>
                <a:latin typeface="Segoe" pitchFamily="34" charset="0"/>
              </a:rPr>
              <a:t> 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234543" y="989011"/>
            <a:ext cx="4938032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0" dirty="0" smtClean="0">
                <a:solidFill>
                  <a:schemeClr val="tx1"/>
                </a:solidFill>
                <a:latin typeface="Arial" pitchFamily="34" charset="0"/>
              </a:rPr>
              <a:t>Protege sus </a:t>
            </a:r>
            <a:r>
              <a:rPr lang="es-ES_tradnl" b="0" dirty="0">
                <a:solidFill>
                  <a:schemeClr val="tx1"/>
                </a:solidFill>
                <a:latin typeface="Arial" pitchFamily="34" charset="0"/>
              </a:rPr>
              <a:t>servidores de correo frente a virus, gusanos, </a:t>
            </a:r>
            <a:r>
              <a:rPr lang="es-ES_tradnl" b="0" dirty="0" err="1">
                <a:solidFill>
                  <a:schemeClr val="tx1"/>
                </a:solidFill>
                <a:latin typeface="Arial" pitchFamily="34" charset="0"/>
              </a:rPr>
              <a:t>spam</a:t>
            </a:r>
            <a:r>
              <a:rPr lang="es-ES_tradnl" b="0" dirty="0">
                <a:solidFill>
                  <a:schemeClr val="tx1"/>
                </a:solidFill>
                <a:latin typeface="Arial" pitchFamily="34" charset="0"/>
              </a:rPr>
              <a:t> y contenido inadecuado.</a:t>
            </a:r>
          </a:p>
        </p:txBody>
      </p:sp>
      <p:pic>
        <p:nvPicPr>
          <p:cNvPr id="58377" name="Picture 9" descr="Metallic edge Sky Blue Rounded Bar faded color med t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2062165"/>
            <a:ext cx="26574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688975" y="2411415"/>
            <a:ext cx="1957388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26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Protección avanzada</a:t>
            </a:r>
          </a:p>
        </p:txBody>
      </p:sp>
      <p:pic>
        <p:nvPicPr>
          <p:cNvPr id="58379" name="Picture 11" descr="Metallic edge Cinnamon Rounded Bar faded color med t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813" y="3549650"/>
            <a:ext cx="26733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2" descr="Metallic edge Green Rounded Bar faded color med t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813" y="5034414"/>
            <a:ext cx="26733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6575" y="3924300"/>
            <a:ext cx="2130425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26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Disponibilidad y control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609600" y="5464626"/>
            <a:ext cx="20574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26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Protección del contenido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2862942" y="3708853"/>
            <a:ext cx="628105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None/>
            </a:pPr>
            <a:r>
              <a:rPr lang="es-ES_tradnl" sz="2000" b="0" dirty="0">
                <a:solidFill>
                  <a:schemeClr val="tx1"/>
                </a:solidFill>
                <a:latin typeface="Segoe" pitchFamily="34" charset="0"/>
              </a:rPr>
              <a:t>Una estrecha integración con Microsoft Exchange, </a:t>
            </a:r>
            <a:r>
              <a:rPr lang="es-ES_tradnl" sz="2000" dirty="0" err="1">
                <a:solidFill>
                  <a:schemeClr val="tx1"/>
                </a:solidFill>
                <a:latin typeface="Segoe" pitchFamily="34" charset="0"/>
              </a:rPr>
              <a:t>Sharepoint</a:t>
            </a:r>
            <a:r>
              <a:rPr lang="es-ES_tradnl" sz="2000" b="0" dirty="0">
                <a:solidFill>
                  <a:schemeClr val="tx1"/>
                </a:solidFill>
                <a:latin typeface="Segoe" pitchFamily="34" charset="0"/>
              </a:rPr>
              <a:t> y </a:t>
            </a:r>
            <a:r>
              <a:rPr lang="es-ES_tradnl" sz="2000" dirty="0">
                <a:solidFill>
                  <a:schemeClr val="tx1"/>
                </a:solidFill>
                <a:latin typeface="Segoe" pitchFamily="34" charset="0"/>
              </a:rPr>
              <a:t>Live </a:t>
            </a:r>
            <a:r>
              <a:rPr lang="es-ES_tradnl" sz="2000" dirty="0" err="1">
                <a:solidFill>
                  <a:schemeClr val="tx1"/>
                </a:solidFill>
                <a:latin typeface="Segoe" pitchFamily="34" charset="0"/>
              </a:rPr>
              <a:t>Communication</a:t>
            </a:r>
            <a:r>
              <a:rPr lang="es-ES_tradnl" sz="2000" b="0" dirty="0">
                <a:solidFill>
                  <a:schemeClr val="tx1"/>
                </a:solidFill>
                <a:latin typeface="Segoe" pitchFamily="34" charset="0"/>
              </a:rPr>
              <a:t> y los servidores </a:t>
            </a:r>
            <a:r>
              <a:rPr lang="es-ES_tradnl" sz="2000" dirty="0">
                <a:solidFill>
                  <a:schemeClr val="tx1"/>
                </a:solidFill>
                <a:latin typeface="Segoe" pitchFamily="34" charset="0"/>
              </a:rPr>
              <a:t>SMTP</a:t>
            </a:r>
            <a:r>
              <a:rPr lang="es-ES_tradnl" sz="2000" b="0" dirty="0">
                <a:solidFill>
                  <a:schemeClr val="tx1"/>
                </a:solidFill>
                <a:latin typeface="Segoe" pitchFamily="34" charset="0"/>
              </a:rPr>
              <a:t> basados en Windows maximiza la disponibilidad y el nivel de control. 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2860222" y="5268681"/>
            <a:ext cx="615315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None/>
            </a:pPr>
            <a:r>
              <a:rPr lang="es-ES_tradnl" sz="2000" b="0" dirty="0">
                <a:solidFill>
                  <a:schemeClr val="tx1"/>
                </a:solidFill>
                <a:latin typeface="Segoe" pitchFamily="34" charset="0"/>
              </a:rPr>
              <a:t>Permite proteger y limitar el </a:t>
            </a:r>
            <a:r>
              <a:rPr lang="es-ES_tradnl" sz="2000" dirty="0">
                <a:solidFill>
                  <a:schemeClr val="tx1"/>
                </a:solidFill>
                <a:latin typeface="Segoe" pitchFamily="34" charset="0"/>
              </a:rPr>
              <a:t>lenguaje inadecuado</a:t>
            </a:r>
            <a:r>
              <a:rPr lang="es-ES_tradnl" sz="2000" b="0" dirty="0">
                <a:solidFill>
                  <a:schemeClr val="tx1"/>
                </a:solidFill>
                <a:latin typeface="Segoe" pitchFamily="34" charset="0"/>
              </a:rPr>
              <a:t> y </a:t>
            </a:r>
            <a:r>
              <a:rPr lang="es-ES_tradnl" sz="2000" dirty="0">
                <a:solidFill>
                  <a:schemeClr val="tx1"/>
                </a:solidFill>
                <a:latin typeface="Segoe" pitchFamily="34" charset="0"/>
              </a:rPr>
              <a:t>adjuntos</a:t>
            </a:r>
            <a:r>
              <a:rPr lang="es-ES_tradnl" sz="2000" b="0" dirty="0">
                <a:solidFill>
                  <a:schemeClr val="tx1"/>
                </a:solidFill>
                <a:latin typeface="Segoe" pitchFamily="34" charset="0"/>
              </a:rPr>
              <a:t> peligrosos o no deseados en el flujo de las aplicaciones de colaboración.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32659" y="152400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Seguridad en Colaboración</a:t>
            </a:r>
          </a:p>
        </p:txBody>
      </p:sp>
      <p:pic>
        <p:nvPicPr>
          <p:cNvPr id="19" name="Picture 20" descr="6-00295_forefront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193" y="1012371"/>
            <a:ext cx="3822093" cy="11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fan - light blu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653085">
            <a:off x="3786188" y="1598612"/>
            <a:ext cx="284638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346200" y="692150"/>
            <a:ext cx="2360613" cy="2143125"/>
            <a:chOff x="-1173" y="573"/>
            <a:chExt cx="1487" cy="1966"/>
          </a:xfrm>
        </p:grpSpPr>
        <p:pic>
          <p:nvPicPr>
            <p:cNvPr id="7264" name="Picture 19" descr="cloud illustration ic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173" y="573"/>
              <a:ext cx="1487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65" name="Rectangle 20"/>
            <p:cNvSpPr>
              <a:spLocks noChangeArrowheads="1"/>
            </p:cNvSpPr>
            <p:nvPr/>
          </p:nvSpPr>
          <p:spPr bwMode="auto">
            <a:xfrm>
              <a:off x="-719" y="874"/>
              <a:ext cx="116" cy="3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endParaRPr lang="es-ES" sz="2000" b="1"/>
            </a:p>
          </p:txBody>
        </p:sp>
      </p:grpSp>
      <p:sp>
        <p:nvSpPr>
          <p:cNvPr id="169" name="AutoShape 22"/>
          <p:cNvSpPr>
            <a:spLocks noChangeArrowheads="1"/>
          </p:cNvSpPr>
          <p:nvPr/>
        </p:nvSpPr>
        <p:spPr bwMode="invGray">
          <a:xfrm>
            <a:off x="1193800" y="1296529"/>
            <a:ext cx="2925763" cy="333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Virus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70" name="AutoShape 23"/>
          <p:cNvSpPr>
            <a:spLocks noChangeArrowheads="1"/>
          </p:cNvSpPr>
          <p:nvPr/>
        </p:nvSpPr>
        <p:spPr bwMode="invGray">
          <a:xfrm>
            <a:off x="1193800" y="1671179"/>
            <a:ext cx="2925763" cy="333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Gusanos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5343525" y="1336675"/>
            <a:ext cx="3395663" cy="1709738"/>
            <a:chOff x="3359" y="842"/>
            <a:chExt cx="2139" cy="1077"/>
          </a:xfrm>
          <a:solidFill>
            <a:srgbClr val="FFCC00"/>
          </a:solidFill>
        </p:grpSpPr>
        <p:sp>
          <p:nvSpPr>
            <p:cNvPr id="31" name="AutoShape 128"/>
            <p:cNvSpPr>
              <a:spLocks noChangeArrowheads="1"/>
            </p:cNvSpPr>
            <p:nvPr/>
          </p:nvSpPr>
          <p:spPr bwMode="invGray">
            <a:xfrm>
              <a:off x="3359" y="842"/>
              <a:ext cx="125" cy="242"/>
            </a:xfrm>
            <a:prstGeom prst="roundRect">
              <a:avLst>
                <a:gd name="adj" fmla="val 13639"/>
              </a:avLst>
            </a:prstGeom>
            <a:solidFill>
              <a:srgbClr val="FFCC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2" name="AutoShape 129"/>
            <p:cNvSpPr>
              <a:spLocks noChangeArrowheads="1"/>
            </p:cNvSpPr>
            <p:nvPr/>
          </p:nvSpPr>
          <p:spPr bwMode="invGray">
            <a:xfrm>
              <a:off x="3408" y="874"/>
              <a:ext cx="2090" cy="1045"/>
            </a:xfrm>
            <a:prstGeom prst="roundRect">
              <a:avLst>
                <a:gd name="adj" fmla="val 11685"/>
              </a:avLst>
            </a:prstGeom>
            <a:solidFill>
              <a:srgbClr val="FFCC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1800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Problema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 </a:t>
              </a:r>
              <a:r>
                <a:rPr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/>
              </a:r>
              <a:br>
                <a:rPr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</a:br>
              <a:r>
                <a:rPr lang="en-US" sz="2000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Punto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</a:t>
              </a:r>
              <a:r>
                <a:rPr lang="en-US" sz="2000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Único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de </a:t>
              </a:r>
              <a:r>
                <a:rPr lang="en-US" sz="2000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Fallo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5343525" y="1336675"/>
            <a:ext cx="3395663" cy="1709738"/>
            <a:chOff x="3359" y="842"/>
            <a:chExt cx="2139" cy="1077"/>
          </a:xfrm>
          <a:solidFill>
            <a:srgbClr val="FFCC00"/>
          </a:solidFill>
        </p:grpSpPr>
        <p:sp>
          <p:nvSpPr>
            <p:cNvPr id="158" name="AutoShape 6"/>
            <p:cNvSpPr>
              <a:spLocks noChangeArrowheads="1"/>
            </p:cNvSpPr>
            <p:nvPr/>
          </p:nvSpPr>
          <p:spPr bwMode="invGray">
            <a:xfrm>
              <a:off x="3408" y="874"/>
              <a:ext cx="2090" cy="1045"/>
            </a:xfrm>
            <a:prstGeom prst="roundRect">
              <a:avLst>
                <a:gd name="adj" fmla="val 11685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1800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Problema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 </a:t>
              </a:r>
              <a:r>
                <a:rPr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/>
              </a:r>
              <a:br>
                <a:rPr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</a:br>
              <a:r>
                <a:rPr lang="en-US" sz="1800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Costo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de </a:t>
              </a:r>
              <a:r>
                <a:rPr lang="en-US" sz="1800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Gestión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57" name="AutoShape 5"/>
            <p:cNvSpPr>
              <a:spLocks noChangeArrowheads="1"/>
            </p:cNvSpPr>
            <p:nvPr/>
          </p:nvSpPr>
          <p:spPr bwMode="invGray">
            <a:xfrm>
              <a:off x="3359" y="842"/>
              <a:ext cx="125" cy="242"/>
            </a:xfrm>
            <a:prstGeom prst="roundRect">
              <a:avLst>
                <a:gd name="adj" fmla="val 13639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US" sz="1800">
                <a:cs typeface="+mn-cs"/>
              </a:endParaRPr>
            </a:p>
          </p:txBody>
        </p:sp>
      </p:grpSp>
      <p:pic>
        <p:nvPicPr>
          <p:cNvPr id="1055" name="Picture 31" descr="H:\Archive\Sunni's Documents\pictures\pictures\Aeshen\Shapes and Graphics\Box\Squares\square drop shadow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18075" y="1387475"/>
            <a:ext cx="42259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20" descr="6-00295_forefront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3200" y="1720850"/>
            <a:ext cx="353536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649788" y="4016375"/>
            <a:ext cx="4168775" cy="1143000"/>
            <a:chOff x="3027" y="2513"/>
            <a:chExt cx="2626" cy="720"/>
          </a:xfrm>
        </p:grpSpPr>
        <p:sp>
          <p:nvSpPr>
            <p:cNvPr id="188" name="AutoShape 41"/>
            <p:cNvSpPr>
              <a:spLocks noChangeArrowheads="1"/>
            </p:cNvSpPr>
            <p:nvPr/>
          </p:nvSpPr>
          <p:spPr bwMode="invGray">
            <a:xfrm>
              <a:off x="3066" y="2513"/>
              <a:ext cx="2587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>
                    <a:alpha val="30000"/>
                  </a:schemeClr>
                </a:gs>
              </a:gsLst>
              <a:lin ang="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89" name="AutoShape 42"/>
            <p:cNvSpPr>
              <a:spLocks noChangeArrowheads="1"/>
            </p:cNvSpPr>
            <p:nvPr/>
          </p:nvSpPr>
          <p:spPr bwMode="invGray">
            <a:xfrm>
              <a:off x="3027" y="2546"/>
              <a:ext cx="2587" cy="6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Multi-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Fabricante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/>
              </a:r>
              <a:b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Multi-Motor</a:t>
              </a: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9" name="Picture 134" descr="fan - light blu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653085">
            <a:off x="3786188" y="1598612"/>
            <a:ext cx="284638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215900" y="3446459"/>
            <a:ext cx="4884738" cy="547959"/>
            <a:chOff x="136" y="2593"/>
            <a:chExt cx="3077" cy="357"/>
          </a:xfrm>
        </p:grpSpPr>
        <p:sp>
          <p:nvSpPr>
            <p:cNvPr id="34" name="Oval 81"/>
            <p:cNvSpPr>
              <a:spLocks noChangeArrowheads="1"/>
            </p:cNvSpPr>
            <p:nvPr/>
          </p:nvSpPr>
          <p:spPr bwMode="invGray">
            <a:xfrm>
              <a:off x="136" y="2593"/>
              <a:ext cx="3077" cy="33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>
                    <a:alpha val="30000"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5" name="Oval 78"/>
            <p:cNvSpPr>
              <a:spLocks noChangeArrowheads="1"/>
            </p:cNvSpPr>
            <p:nvPr/>
          </p:nvSpPr>
          <p:spPr bwMode="invGray">
            <a:xfrm>
              <a:off x="182" y="2612"/>
              <a:ext cx="2985" cy="338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>
                    <a:alpha val="60001"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36" name="AutoShape 85"/>
          <p:cNvSpPr>
            <a:spLocks noChangeArrowheads="1"/>
          </p:cNvSpPr>
          <p:nvPr/>
        </p:nvSpPr>
        <p:spPr bwMode="invGray">
          <a:xfrm>
            <a:off x="1350963" y="1027113"/>
            <a:ext cx="2611437" cy="430054"/>
          </a:xfrm>
          <a:prstGeom prst="downArrow">
            <a:avLst>
              <a:gd name="adj1" fmla="val 66926"/>
              <a:gd name="adj2" fmla="val 21611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027113" y="4270375"/>
            <a:ext cx="1150937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2517775" y="4635500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2052638" y="2967038"/>
            <a:ext cx="928687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1160463" y="3217863"/>
            <a:ext cx="425450" cy="477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917950" y="4359275"/>
            <a:ext cx="1000125" cy="306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Exchange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19125" y="2701925"/>
            <a:ext cx="903288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ISA Server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3002782" y="2495448"/>
            <a:ext cx="1249362" cy="306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SMTP Server</a:t>
            </a: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835025" y="741363"/>
            <a:ext cx="3559175" cy="1957387"/>
            <a:chOff x="947" y="485"/>
            <a:chExt cx="1487" cy="784"/>
          </a:xfrm>
        </p:grpSpPr>
        <p:pic>
          <p:nvPicPr>
            <p:cNvPr id="7287" name="Picture 22" descr="cloud illustration ico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47" y="485"/>
              <a:ext cx="1487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88" name="Rectangle 31"/>
            <p:cNvSpPr>
              <a:spLocks noChangeArrowheads="1"/>
            </p:cNvSpPr>
            <p:nvPr/>
          </p:nvSpPr>
          <p:spPr bwMode="auto">
            <a:xfrm>
              <a:off x="1325" y="743"/>
              <a:ext cx="77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endParaRPr lang="es-ES" sz="2000" b="1"/>
            </a:p>
          </p:txBody>
        </p:sp>
      </p:grpSp>
      <p:sp>
        <p:nvSpPr>
          <p:cNvPr id="47" name="AutoShape 68"/>
          <p:cNvSpPr>
            <a:spLocks noChangeArrowheads="1"/>
          </p:cNvSpPr>
          <p:nvPr/>
        </p:nvSpPr>
        <p:spPr bwMode="invGray">
          <a:xfrm>
            <a:off x="1193800" y="1129841"/>
            <a:ext cx="2925763" cy="342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Virus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8" name="AutoShape 69"/>
          <p:cNvSpPr>
            <a:spLocks noChangeArrowheads="1"/>
          </p:cNvSpPr>
          <p:nvPr/>
        </p:nvSpPr>
        <p:spPr bwMode="invGray">
          <a:xfrm>
            <a:off x="1193800" y="1504491"/>
            <a:ext cx="2925763" cy="342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Gusanos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9" name="AutoShape 70"/>
          <p:cNvSpPr>
            <a:spLocks noChangeArrowheads="1"/>
          </p:cNvSpPr>
          <p:nvPr/>
        </p:nvSpPr>
        <p:spPr bwMode="invGray">
          <a:xfrm>
            <a:off x="1193800" y="1879141"/>
            <a:ext cx="2925763" cy="342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Spam</a:t>
            </a:r>
          </a:p>
        </p:txBody>
      </p:sp>
      <p:pic>
        <p:nvPicPr>
          <p:cNvPr id="50" name="Picture 73" descr="Serv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5025" y="3708400"/>
            <a:ext cx="4841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5" descr="Serv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38375" y="3708400"/>
            <a:ext cx="4841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Line 77"/>
          <p:cNvSpPr>
            <a:spLocks noChangeShapeType="1"/>
          </p:cNvSpPr>
          <p:nvPr/>
        </p:nvSpPr>
        <p:spPr bwMode="auto">
          <a:xfrm flipH="1">
            <a:off x="2968625" y="4270375"/>
            <a:ext cx="1150938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79588" y="4827588"/>
            <a:ext cx="1492250" cy="1160462"/>
            <a:chOff x="2446" y="2917"/>
            <a:chExt cx="940" cy="756"/>
          </a:xfrm>
        </p:grpSpPr>
        <p:pic>
          <p:nvPicPr>
            <p:cNvPr id="7284" name="Picture 28" descr="PC sm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768" y="2917"/>
              <a:ext cx="4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85" name="Picture 29" descr="PC sm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898" y="3193"/>
              <a:ext cx="4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86" name="Picture 30" descr="PC sm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446" y="3175"/>
              <a:ext cx="4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74" descr="Serv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7925" y="3708400"/>
            <a:ext cx="4841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79"/>
          <p:cNvSpPr txBox="1">
            <a:spLocks noChangeArrowheads="1"/>
          </p:cNvSpPr>
          <p:nvPr/>
        </p:nvSpPr>
        <p:spPr bwMode="auto">
          <a:xfrm>
            <a:off x="376238" y="4359275"/>
            <a:ext cx="1000125" cy="306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Exchange</a:t>
            </a:r>
          </a:p>
        </p:txBody>
      </p:sp>
      <p:sp>
        <p:nvSpPr>
          <p:cNvPr id="59" name="Text Box 80"/>
          <p:cNvSpPr txBox="1">
            <a:spLocks noChangeArrowheads="1"/>
          </p:cNvSpPr>
          <p:nvPr/>
        </p:nvSpPr>
        <p:spPr bwMode="auto">
          <a:xfrm>
            <a:off x="2014538" y="4359275"/>
            <a:ext cx="1000125" cy="306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Exchange</a:t>
            </a:r>
          </a:p>
        </p:txBody>
      </p:sp>
      <p:sp>
        <p:nvSpPr>
          <p:cNvPr id="60" name="Line 82"/>
          <p:cNvSpPr>
            <a:spLocks noChangeShapeType="1"/>
          </p:cNvSpPr>
          <p:nvPr/>
        </p:nvSpPr>
        <p:spPr bwMode="auto">
          <a:xfrm flipH="1" flipV="1">
            <a:off x="1874838" y="3217863"/>
            <a:ext cx="425450" cy="477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" name="Line 83"/>
          <p:cNvSpPr>
            <a:spLocks noChangeShapeType="1"/>
          </p:cNvSpPr>
          <p:nvPr/>
        </p:nvSpPr>
        <p:spPr bwMode="auto">
          <a:xfrm flipH="1" flipV="1">
            <a:off x="3451225" y="3217863"/>
            <a:ext cx="425450" cy="477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" name="Line 84"/>
          <p:cNvSpPr>
            <a:spLocks noChangeShapeType="1"/>
          </p:cNvSpPr>
          <p:nvPr/>
        </p:nvSpPr>
        <p:spPr bwMode="auto">
          <a:xfrm flipV="1">
            <a:off x="2657475" y="3217863"/>
            <a:ext cx="425450" cy="477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3" name="Picture 71" descr="Server ISAS - firewall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16063" y="2698750"/>
            <a:ext cx="4714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72" descr="Serv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33713" y="2711450"/>
            <a:ext cx="4841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7"/>
          <p:cNvGrpSpPr>
            <a:grpSpLocks/>
          </p:cNvGrpSpPr>
          <p:nvPr/>
        </p:nvGrpSpPr>
        <p:grpSpPr bwMode="auto">
          <a:xfrm>
            <a:off x="4638903" y="4038121"/>
            <a:ext cx="4168775" cy="1143000"/>
            <a:chOff x="3027" y="2513"/>
            <a:chExt cx="2626" cy="720"/>
          </a:xfrm>
        </p:grpSpPr>
        <p:sp>
          <p:nvSpPr>
            <p:cNvPr id="66" name="AutoShape 126"/>
            <p:cNvSpPr>
              <a:spLocks noChangeArrowheads="1"/>
            </p:cNvSpPr>
            <p:nvPr/>
          </p:nvSpPr>
          <p:spPr bwMode="invGray">
            <a:xfrm>
              <a:off x="3066" y="2513"/>
              <a:ext cx="2587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>
                    <a:alpha val="30000"/>
                  </a:schemeClr>
                </a:gs>
              </a:gsLst>
              <a:lin ang="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67" name="AutoShape 88"/>
            <p:cNvSpPr>
              <a:spLocks noChangeArrowheads="1"/>
            </p:cNvSpPr>
            <p:nvPr/>
          </p:nvSpPr>
          <p:spPr bwMode="invGray">
            <a:xfrm>
              <a:off x="3027" y="2546"/>
              <a:ext cx="2587" cy="6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r>
                <a:rPr lang="en-US" sz="24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Fabricante-Único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/>
              </a:r>
              <a:b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Motor-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Único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1870075" y="2740025"/>
            <a:ext cx="465138" cy="503238"/>
            <a:chOff x="3529" y="2211"/>
            <a:chExt cx="374" cy="418"/>
          </a:xfrm>
        </p:grpSpPr>
        <p:pic>
          <p:nvPicPr>
            <p:cNvPr id="7280" name="Picture 103" descr="XP icon other options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Oval 104"/>
            <p:cNvSpPr>
              <a:spLocks noChangeArrowheads="1"/>
            </p:cNvSpPr>
            <p:nvPr/>
          </p:nvSpPr>
          <p:spPr bwMode="invGray">
            <a:xfrm>
              <a:off x="3560" y="2290"/>
              <a:ext cx="260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2752725" y="2740025"/>
            <a:ext cx="465138" cy="503238"/>
            <a:chOff x="3529" y="2211"/>
            <a:chExt cx="374" cy="418"/>
          </a:xfrm>
        </p:grpSpPr>
        <p:pic>
          <p:nvPicPr>
            <p:cNvPr id="7278" name="Picture 106" descr="XP icon other options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Oval 107"/>
            <p:cNvSpPr>
              <a:spLocks noChangeArrowheads="1"/>
            </p:cNvSpPr>
            <p:nvPr/>
          </p:nvSpPr>
          <p:spPr bwMode="invGray">
            <a:xfrm>
              <a:off x="3586" y="2290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1147763" y="3836988"/>
            <a:ext cx="465137" cy="503237"/>
            <a:chOff x="3529" y="2211"/>
            <a:chExt cx="374" cy="418"/>
          </a:xfrm>
        </p:grpSpPr>
        <p:pic>
          <p:nvPicPr>
            <p:cNvPr id="7276" name="Picture 109" descr="XP icon other options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Oval 110"/>
            <p:cNvSpPr>
              <a:spLocks noChangeArrowheads="1"/>
            </p:cNvSpPr>
            <p:nvPr/>
          </p:nvSpPr>
          <p:spPr bwMode="invGray">
            <a:xfrm>
              <a:off x="3586" y="2290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11" name="Group 111"/>
          <p:cNvGrpSpPr>
            <a:grpSpLocks/>
          </p:cNvGrpSpPr>
          <p:nvPr/>
        </p:nvGrpSpPr>
        <p:grpSpPr bwMode="auto">
          <a:xfrm>
            <a:off x="2527300" y="3836988"/>
            <a:ext cx="465138" cy="503237"/>
            <a:chOff x="3529" y="2211"/>
            <a:chExt cx="374" cy="418"/>
          </a:xfrm>
        </p:grpSpPr>
        <p:pic>
          <p:nvPicPr>
            <p:cNvPr id="7274" name="Picture 112" descr="XP icon other options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Oval 113"/>
            <p:cNvSpPr>
              <a:spLocks noChangeArrowheads="1"/>
            </p:cNvSpPr>
            <p:nvPr/>
          </p:nvSpPr>
          <p:spPr bwMode="invGray">
            <a:xfrm>
              <a:off x="3586" y="2290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12" name="Group 114"/>
          <p:cNvGrpSpPr>
            <a:grpSpLocks/>
          </p:cNvGrpSpPr>
          <p:nvPr/>
        </p:nvGrpSpPr>
        <p:grpSpPr bwMode="auto">
          <a:xfrm>
            <a:off x="3998913" y="3836988"/>
            <a:ext cx="465137" cy="503237"/>
            <a:chOff x="3529" y="2211"/>
            <a:chExt cx="374" cy="418"/>
          </a:xfrm>
        </p:grpSpPr>
        <p:pic>
          <p:nvPicPr>
            <p:cNvPr id="7272" name="Picture 115" descr="XP icon other options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Oval 116"/>
            <p:cNvSpPr>
              <a:spLocks noChangeArrowheads="1"/>
            </p:cNvSpPr>
            <p:nvPr/>
          </p:nvSpPr>
          <p:spPr bwMode="invGray">
            <a:xfrm>
              <a:off x="3586" y="2290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13" name="Group 117"/>
          <p:cNvGrpSpPr>
            <a:grpSpLocks/>
          </p:cNvGrpSpPr>
          <p:nvPr/>
        </p:nvGrpSpPr>
        <p:grpSpPr bwMode="auto">
          <a:xfrm>
            <a:off x="2305050" y="4918075"/>
            <a:ext cx="336550" cy="363538"/>
            <a:chOff x="3529" y="2211"/>
            <a:chExt cx="374" cy="418"/>
          </a:xfrm>
        </p:grpSpPr>
        <p:pic>
          <p:nvPicPr>
            <p:cNvPr id="7270" name="Picture 118" descr="XP icon other options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Oval 119"/>
            <p:cNvSpPr>
              <a:spLocks noChangeArrowheads="1"/>
            </p:cNvSpPr>
            <p:nvPr/>
          </p:nvSpPr>
          <p:spPr bwMode="invGray">
            <a:xfrm>
              <a:off x="3585" y="2289"/>
              <a:ext cx="261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14" name="Group 120"/>
          <p:cNvGrpSpPr>
            <a:grpSpLocks/>
          </p:cNvGrpSpPr>
          <p:nvPr/>
        </p:nvGrpSpPr>
        <p:grpSpPr bwMode="auto">
          <a:xfrm>
            <a:off x="3124200" y="5302250"/>
            <a:ext cx="336550" cy="363538"/>
            <a:chOff x="3529" y="2211"/>
            <a:chExt cx="374" cy="418"/>
          </a:xfrm>
        </p:grpSpPr>
        <p:pic>
          <p:nvPicPr>
            <p:cNvPr id="7268" name="Picture 121" descr="XP icon other options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Oval 122"/>
            <p:cNvSpPr>
              <a:spLocks noChangeArrowheads="1"/>
            </p:cNvSpPr>
            <p:nvPr/>
          </p:nvSpPr>
          <p:spPr bwMode="invGray">
            <a:xfrm>
              <a:off x="3585" y="2289"/>
              <a:ext cx="261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1747838" y="5302250"/>
            <a:ext cx="336550" cy="363538"/>
            <a:chOff x="3529" y="2211"/>
            <a:chExt cx="374" cy="418"/>
          </a:xfrm>
        </p:grpSpPr>
        <p:pic>
          <p:nvPicPr>
            <p:cNvPr id="7266" name="Picture 124" descr="XP icon other options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Oval 125"/>
            <p:cNvSpPr>
              <a:spLocks noChangeArrowheads="1"/>
            </p:cNvSpPr>
            <p:nvPr/>
          </p:nvSpPr>
          <p:spPr bwMode="invGray">
            <a:xfrm>
              <a:off x="3585" y="2289"/>
              <a:ext cx="261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sp>
        <p:nvSpPr>
          <p:cNvPr id="159" name="Line 11"/>
          <p:cNvSpPr>
            <a:spLocks noChangeShapeType="1"/>
          </p:cNvSpPr>
          <p:nvPr/>
        </p:nvSpPr>
        <p:spPr bwMode="auto">
          <a:xfrm>
            <a:off x="1027113" y="4303713"/>
            <a:ext cx="11509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" name="Line 13"/>
          <p:cNvSpPr>
            <a:spLocks noChangeShapeType="1"/>
          </p:cNvSpPr>
          <p:nvPr/>
        </p:nvSpPr>
        <p:spPr bwMode="auto">
          <a:xfrm>
            <a:off x="2052638" y="3000375"/>
            <a:ext cx="928687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" name="Line 14"/>
          <p:cNvSpPr>
            <a:spLocks noChangeShapeType="1"/>
          </p:cNvSpPr>
          <p:nvPr/>
        </p:nvSpPr>
        <p:spPr bwMode="auto">
          <a:xfrm flipV="1">
            <a:off x="1160463" y="3251200"/>
            <a:ext cx="42545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" name="Text Box 15"/>
          <p:cNvSpPr txBox="1">
            <a:spLocks noChangeArrowheads="1"/>
          </p:cNvSpPr>
          <p:nvPr/>
        </p:nvSpPr>
        <p:spPr bwMode="auto">
          <a:xfrm>
            <a:off x="3917950" y="4363117"/>
            <a:ext cx="1000125" cy="3063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Exchange</a:t>
            </a:r>
          </a:p>
        </p:txBody>
      </p:sp>
      <p:sp>
        <p:nvSpPr>
          <p:cNvPr id="164" name="Text Box 16"/>
          <p:cNvSpPr txBox="1">
            <a:spLocks noChangeArrowheads="1"/>
          </p:cNvSpPr>
          <p:nvPr/>
        </p:nvSpPr>
        <p:spPr bwMode="auto">
          <a:xfrm>
            <a:off x="619125" y="2695935"/>
            <a:ext cx="903288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ISA Server</a:t>
            </a:r>
          </a:p>
        </p:txBody>
      </p:sp>
      <p:sp>
        <p:nvSpPr>
          <p:cNvPr id="165" name="Text Box 17"/>
          <p:cNvSpPr txBox="1">
            <a:spLocks noChangeArrowheads="1"/>
          </p:cNvSpPr>
          <p:nvPr/>
        </p:nvSpPr>
        <p:spPr bwMode="auto">
          <a:xfrm>
            <a:off x="2992949" y="2479625"/>
            <a:ext cx="1249362" cy="3063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SMTP Server</a:t>
            </a:r>
          </a:p>
        </p:txBody>
      </p:sp>
      <p:sp>
        <p:nvSpPr>
          <p:cNvPr id="171" name="AutoShape 24"/>
          <p:cNvSpPr>
            <a:spLocks noChangeArrowheads="1"/>
          </p:cNvSpPr>
          <p:nvPr/>
        </p:nvSpPr>
        <p:spPr bwMode="invGray">
          <a:xfrm>
            <a:off x="1193800" y="2045829"/>
            <a:ext cx="2925763" cy="333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Spam</a:t>
            </a:r>
          </a:p>
        </p:txBody>
      </p:sp>
      <p:pic>
        <p:nvPicPr>
          <p:cNvPr id="172" name="Picture 25" descr="Server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35025" y="3741738"/>
            <a:ext cx="4841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26" descr="Server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238375" y="3741738"/>
            <a:ext cx="4841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Line 27"/>
          <p:cNvSpPr>
            <a:spLocks noChangeShapeType="1"/>
          </p:cNvSpPr>
          <p:nvPr/>
        </p:nvSpPr>
        <p:spPr bwMode="auto">
          <a:xfrm flipH="1">
            <a:off x="2968625" y="4303713"/>
            <a:ext cx="115093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1779588" y="4860925"/>
            <a:ext cx="1492250" cy="1131888"/>
            <a:chOff x="2446" y="2917"/>
            <a:chExt cx="940" cy="756"/>
          </a:xfrm>
        </p:grpSpPr>
        <p:pic>
          <p:nvPicPr>
            <p:cNvPr id="7261" name="Picture 29" descr="PC sm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768" y="2917"/>
              <a:ext cx="4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2" name="Picture 30" descr="PC sm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898" y="3193"/>
              <a:ext cx="4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3" name="Picture 31" descr="PC sm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446" y="3175"/>
              <a:ext cx="4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9" name="Picture 32" descr="Server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17925" y="3741738"/>
            <a:ext cx="4841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Text Box 33"/>
          <p:cNvSpPr txBox="1">
            <a:spLocks noChangeArrowheads="1"/>
          </p:cNvSpPr>
          <p:nvPr/>
        </p:nvSpPr>
        <p:spPr bwMode="auto">
          <a:xfrm>
            <a:off x="365609" y="4360383"/>
            <a:ext cx="100012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Exchange</a:t>
            </a:r>
          </a:p>
        </p:txBody>
      </p:sp>
      <p:sp>
        <p:nvSpPr>
          <p:cNvPr id="181" name="Text Box 34"/>
          <p:cNvSpPr txBox="1">
            <a:spLocks noChangeArrowheads="1"/>
          </p:cNvSpPr>
          <p:nvPr/>
        </p:nvSpPr>
        <p:spPr bwMode="auto">
          <a:xfrm>
            <a:off x="2014538" y="4363117"/>
            <a:ext cx="1000125" cy="3063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Exchange</a:t>
            </a:r>
          </a:p>
        </p:txBody>
      </p:sp>
      <p:sp>
        <p:nvSpPr>
          <p:cNvPr id="182" name="Line 35"/>
          <p:cNvSpPr>
            <a:spLocks noChangeShapeType="1"/>
          </p:cNvSpPr>
          <p:nvPr/>
        </p:nvSpPr>
        <p:spPr bwMode="auto">
          <a:xfrm flipH="1" flipV="1">
            <a:off x="1874838" y="3251200"/>
            <a:ext cx="42545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" name="Line 36"/>
          <p:cNvSpPr>
            <a:spLocks noChangeShapeType="1"/>
          </p:cNvSpPr>
          <p:nvPr/>
        </p:nvSpPr>
        <p:spPr bwMode="auto">
          <a:xfrm flipH="1" flipV="1">
            <a:off x="3451224" y="3251199"/>
            <a:ext cx="511175" cy="5342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" name="Line 37"/>
          <p:cNvSpPr>
            <a:spLocks noChangeShapeType="1"/>
          </p:cNvSpPr>
          <p:nvPr/>
        </p:nvSpPr>
        <p:spPr bwMode="auto">
          <a:xfrm flipV="1">
            <a:off x="2657475" y="3251200"/>
            <a:ext cx="42545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85" name="Picture 38" descr="Server ISAS - firewall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516063" y="2732088"/>
            <a:ext cx="4714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39" descr="Server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033713" y="2744788"/>
            <a:ext cx="4841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43"/>
          <p:cNvGrpSpPr>
            <a:grpSpLocks/>
          </p:cNvGrpSpPr>
          <p:nvPr/>
        </p:nvGrpSpPr>
        <p:grpSpPr bwMode="auto">
          <a:xfrm>
            <a:off x="1870075" y="2773363"/>
            <a:ext cx="465138" cy="490537"/>
            <a:chOff x="3529" y="2211"/>
            <a:chExt cx="374" cy="418"/>
          </a:xfrm>
        </p:grpSpPr>
        <p:pic>
          <p:nvPicPr>
            <p:cNvPr id="7259" name="Picture 44" descr="XP icon other options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" name="Oval 45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20" name="Group 46"/>
          <p:cNvGrpSpPr>
            <a:grpSpLocks/>
          </p:cNvGrpSpPr>
          <p:nvPr/>
        </p:nvGrpSpPr>
        <p:grpSpPr bwMode="auto">
          <a:xfrm>
            <a:off x="3805349" y="3039177"/>
            <a:ext cx="465138" cy="490537"/>
            <a:chOff x="3529" y="2211"/>
            <a:chExt cx="374" cy="418"/>
          </a:xfrm>
        </p:grpSpPr>
        <p:pic>
          <p:nvPicPr>
            <p:cNvPr id="7257" name="Picture 47" descr="XP icon other options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" name="Oval 48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B</a:t>
              </a:r>
            </a:p>
          </p:txBody>
        </p:sp>
      </p:grp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3379686" y="3290222"/>
            <a:ext cx="465137" cy="490538"/>
            <a:chOff x="3529" y="2211"/>
            <a:chExt cx="374" cy="418"/>
          </a:xfrm>
        </p:grpSpPr>
        <p:pic>
          <p:nvPicPr>
            <p:cNvPr id="7255" name="Picture 50" descr="XP icon other options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" name="Oval 51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</a:p>
          </p:txBody>
        </p:sp>
      </p:grpSp>
      <p:grpSp>
        <p:nvGrpSpPr>
          <p:cNvPr id="22" name="Group 52"/>
          <p:cNvGrpSpPr>
            <a:grpSpLocks/>
          </p:cNvGrpSpPr>
          <p:nvPr/>
        </p:nvGrpSpPr>
        <p:grpSpPr bwMode="auto">
          <a:xfrm>
            <a:off x="2527300" y="3870325"/>
            <a:ext cx="465138" cy="490538"/>
            <a:chOff x="3529" y="2211"/>
            <a:chExt cx="374" cy="418"/>
          </a:xfrm>
        </p:grpSpPr>
        <p:pic>
          <p:nvPicPr>
            <p:cNvPr id="7253" name="Picture 53" descr="XP icon other options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" name="Oval 54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</a:t>
              </a:r>
            </a:p>
          </p:txBody>
        </p:sp>
      </p:grpSp>
      <p:grpSp>
        <p:nvGrpSpPr>
          <p:cNvPr id="23" name="Group 55"/>
          <p:cNvGrpSpPr>
            <a:grpSpLocks/>
          </p:cNvGrpSpPr>
          <p:nvPr/>
        </p:nvGrpSpPr>
        <p:grpSpPr bwMode="auto">
          <a:xfrm>
            <a:off x="3998913" y="3870325"/>
            <a:ext cx="465137" cy="490538"/>
            <a:chOff x="3529" y="2211"/>
            <a:chExt cx="374" cy="418"/>
          </a:xfrm>
        </p:grpSpPr>
        <p:pic>
          <p:nvPicPr>
            <p:cNvPr id="7251" name="Picture 56" descr="XP icon other options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" name="Oval 57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rgbClr val="9900CC">
                    <a:alpha val="80000"/>
                  </a:srgbClr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</a:t>
              </a:r>
            </a:p>
          </p:txBody>
        </p:sp>
      </p:grpSp>
      <p:grpSp>
        <p:nvGrpSpPr>
          <p:cNvPr id="24" name="Group 58"/>
          <p:cNvGrpSpPr>
            <a:grpSpLocks/>
          </p:cNvGrpSpPr>
          <p:nvPr/>
        </p:nvGrpSpPr>
        <p:grpSpPr bwMode="auto">
          <a:xfrm>
            <a:off x="2305050" y="4951413"/>
            <a:ext cx="336550" cy="354012"/>
            <a:chOff x="3529" y="2211"/>
            <a:chExt cx="374" cy="418"/>
          </a:xfrm>
        </p:grpSpPr>
        <p:pic>
          <p:nvPicPr>
            <p:cNvPr id="7249" name="Picture 59" descr="XP icon other options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" name="Oval 60"/>
            <p:cNvSpPr>
              <a:spLocks noChangeArrowheads="1"/>
            </p:cNvSpPr>
            <p:nvPr/>
          </p:nvSpPr>
          <p:spPr bwMode="invGray">
            <a:xfrm>
              <a:off x="3585" y="2290"/>
              <a:ext cx="261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25" name="Group 61"/>
          <p:cNvGrpSpPr>
            <a:grpSpLocks/>
          </p:cNvGrpSpPr>
          <p:nvPr/>
        </p:nvGrpSpPr>
        <p:grpSpPr bwMode="auto">
          <a:xfrm>
            <a:off x="3124200" y="5335588"/>
            <a:ext cx="336550" cy="354012"/>
            <a:chOff x="3529" y="2211"/>
            <a:chExt cx="374" cy="418"/>
          </a:xfrm>
        </p:grpSpPr>
        <p:pic>
          <p:nvPicPr>
            <p:cNvPr id="7247" name="Picture 62" descr="XP icon other options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" name="Oval 63"/>
            <p:cNvSpPr>
              <a:spLocks noChangeArrowheads="1"/>
            </p:cNvSpPr>
            <p:nvPr/>
          </p:nvSpPr>
          <p:spPr bwMode="invGray">
            <a:xfrm>
              <a:off x="3585" y="2290"/>
              <a:ext cx="261" cy="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</a:p>
          </p:txBody>
        </p:sp>
      </p:grpSp>
      <p:grpSp>
        <p:nvGrpSpPr>
          <p:cNvPr id="26" name="Group 64"/>
          <p:cNvGrpSpPr>
            <a:grpSpLocks/>
          </p:cNvGrpSpPr>
          <p:nvPr/>
        </p:nvGrpSpPr>
        <p:grpSpPr bwMode="auto">
          <a:xfrm>
            <a:off x="1747838" y="5335588"/>
            <a:ext cx="336550" cy="354012"/>
            <a:chOff x="3529" y="2211"/>
            <a:chExt cx="374" cy="418"/>
          </a:xfrm>
        </p:grpSpPr>
        <p:pic>
          <p:nvPicPr>
            <p:cNvPr id="7245" name="Picture 65" descr="XP icon other options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" name="Oval 66"/>
            <p:cNvSpPr>
              <a:spLocks noChangeArrowheads="1"/>
            </p:cNvSpPr>
            <p:nvPr/>
          </p:nvSpPr>
          <p:spPr bwMode="invGray">
            <a:xfrm>
              <a:off x="3585" y="2290"/>
              <a:ext cx="261" cy="2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B</a:t>
              </a:r>
            </a:p>
          </p:txBody>
        </p:sp>
      </p:grpSp>
      <p:pic>
        <p:nvPicPr>
          <p:cNvPr id="1056" name="Picture 32" descr="H:\Archive\Sunni's Documents\pictures\pictures\Aeshen\Shapes and Graphics\Symbols\yellow gradient checkmark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173913" y="1001713"/>
            <a:ext cx="1346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 descr="H:\Archive\Sunni's Documents\pictures\pictures\Aeshen\Shapes and Graphics\Symbols\stop No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340600" y="1471613"/>
            <a:ext cx="841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1 Título"/>
          <p:cNvSpPr txBox="1">
            <a:spLocks/>
          </p:cNvSpPr>
          <p:nvPr/>
        </p:nvSpPr>
        <p:spPr>
          <a:xfrm>
            <a:off x="32659" y="54426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Escaneo </a:t>
            </a:r>
            <a:r>
              <a:rPr kumimoji="0" lang="es-ES" sz="6000" b="0" i="0" u="none" strike="noStrike" kern="0" cap="none" spc="-125" normalizeH="0" baseline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Multimotor</a:t>
            </a:r>
            <a:endParaRPr kumimoji="0" lang="es-ES" sz="6000" b="0" i="0" u="none" strike="noStrike" kern="0" cap="none" spc="-125" normalizeH="0" baseline="0" noProof="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  <p:grpSp>
        <p:nvGrpSpPr>
          <p:cNvPr id="129" name="Group 52"/>
          <p:cNvGrpSpPr>
            <a:grpSpLocks/>
          </p:cNvGrpSpPr>
          <p:nvPr/>
        </p:nvGrpSpPr>
        <p:grpSpPr bwMode="auto">
          <a:xfrm>
            <a:off x="4476165" y="3832281"/>
            <a:ext cx="465138" cy="490538"/>
            <a:chOff x="3503" y="2202"/>
            <a:chExt cx="374" cy="418"/>
          </a:xfrm>
        </p:grpSpPr>
        <p:pic>
          <p:nvPicPr>
            <p:cNvPr id="131" name="Picture 53" descr="XP icon other options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503" y="2202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" name="Oval 54"/>
            <p:cNvSpPr>
              <a:spLocks noChangeArrowheads="1"/>
            </p:cNvSpPr>
            <p:nvPr/>
          </p:nvSpPr>
          <p:spPr bwMode="invGray">
            <a:xfrm>
              <a:off x="3562" y="2297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</a:t>
              </a:r>
            </a:p>
          </p:txBody>
        </p:sp>
      </p:grpSp>
      <p:grpSp>
        <p:nvGrpSpPr>
          <p:cNvPr id="133" name="Group 55"/>
          <p:cNvGrpSpPr>
            <a:grpSpLocks/>
          </p:cNvGrpSpPr>
          <p:nvPr/>
        </p:nvGrpSpPr>
        <p:grpSpPr bwMode="auto">
          <a:xfrm>
            <a:off x="1611699" y="3825934"/>
            <a:ext cx="465137" cy="490538"/>
            <a:chOff x="3529" y="2211"/>
            <a:chExt cx="374" cy="418"/>
          </a:xfrm>
        </p:grpSpPr>
        <p:pic>
          <p:nvPicPr>
            <p:cNvPr id="134" name="Picture 56" descr="XP icon other options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Oval 57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rgbClr val="9900CC">
                    <a:alpha val="80000"/>
                  </a:srgbClr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</a:t>
              </a:r>
            </a:p>
          </p:txBody>
        </p:sp>
      </p:grpSp>
      <p:grpSp>
        <p:nvGrpSpPr>
          <p:cNvPr id="139" name="Group 55"/>
          <p:cNvGrpSpPr>
            <a:grpSpLocks/>
          </p:cNvGrpSpPr>
          <p:nvPr/>
        </p:nvGrpSpPr>
        <p:grpSpPr bwMode="auto">
          <a:xfrm>
            <a:off x="2987552" y="3826782"/>
            <a:ext cx="465137" cy="490538"/>
            <a:chOff x="3529" y="2211"/>
            <a:chExt cx="374" cy="418"/>
          </a:xfrm>
        </p:grpSpPr>
        <p:pic>
          <p:nvPicPr>
            <p:cNvPr id="140" name="Picture 56" descr="XP icon other options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Oval 57"/>
            <p:cNvSpPr>
              <a:spLocks noChangeArrowheads="1"/>
            </p:cNvSpPr>
            <p:nvPr/>
          </p:nvSpPr>
          <p:spPr bwMode="invGray">
            <a:xfrm>
              <a:off x="3590" y="2297"/>
              <a:ext cx="259" cy="261"/>
            </a:xfrm>
            <a:prstGeom prst="ellipse">
              <a:avLst/>
            </a:prstGeom>
            <a:gradFill rotWithShape="1">
              <a:gsLst>
                <a:gs pos="0">
                  <a:srgbClr val="9900CC">
                    <a:alpha val="80000"/>
                  </a:srgbClr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</a:t>
              </a:r>
            </a:p>
          </p:txBody>
        </p:sp>
      </p:grpSp>
      <p:grpSp>
        <p:nvGrpSpPr>
          <p:cNvPr id="143" name="Group 43"/>
          <p:cNvGrpSpPr>
            <a:grpSpLocks/>
          </p:cNvGrpSpPr>
          <p:nvPr/>
        </p:nvGrpSpPr>
        <p:grpSpPr bwMode="auto">
          <a:xfrm>
            <a:off x="3459389" y="2829560"/>
            <a:ext cx="465138" cy="490537"/>
            <a:chOff x="3529" y="2211"/>
            <a:chExt cx="374" cy="418"/>
          </a:xfrm>
        </p:grpSpPr>
        <p:pic>
          <p:nvPicPr>
            <p:cNvPr id="144" name="Picture 44" descr="XP icon other options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" name="Oval 45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149" name="Group 52"/>
          <p:cNvGrpSpPr>
            <a:grpSpLocks/>
          </p:cNvGrpSpPr>
          <p:nvPr/>
        </p:nvGrpSpPr>
        <p:grpSpPr bwMode="auto">
          <a:xfrm>
            <a:off x="1175364" y="3835912"/>
            <a:ext cx="465138" cy="490538"/>
            <a:chOff x="3529" y="2211"/>
            <a:chExt cx="374" cy="418"/>
          </a:xfrm>
        </p:grpSpPr>
        <p:pic>
          <p:nvPicPr>
            <p:cNvPr id="150" name="Picture 53" descr="XP icon other options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" name="Oval 54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7" grpId="0" animBg="1"/>
      <p:bldP spid="48" grpId="0" animBg="1"/>
      <p:bldP spid="49" grpId="0" animBg="1"/>
      <p:bldP spid="52" grpId="0" animBg="1"/>
      <p:bldP spid="58" grpId="0"/>
      <p:bldP spid="59" grpId="0"/>
      <p:bldP spid="60" grpId="0" animBg="1"/>
      <p:bldP spid="61" grpId="0" animBg="1"/>
      <p:bldP spid="62" grpId="0" animBg="1"/>
      <p:bldP spid="159" grpId="0" animBg="1"/>
      <p:bldP spid="161" grpId="0" animBg="1"/>
      <p:bldP spid="162" grpId="0" animBg="1"/>
      <p:bldP spid="163" grpId="0"/>
      <p:bldP spid="164" grpId="0"/>
      <p:bldP spid="165" grpId="0"/>
      <p:bldP spid="171" grpId="0" animBg="1"/>
      <p:bldP spid="174" grpId="0" animBg="1"/>
      <p:bldP spid="180" grpId="0"/>
      <p:bldP spid="181" grpId="0"/>
      <p:bldP spid="182" grpId="0" animBg="1"/>
      <p:bldP spid="183" grpId="0" animBg="1"/>
      <p:bldP spid="1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485382"/>
          <p:cNvSpPr>
            <a:spLocks noChangeArrowheads="1"/>
          </p:cNvSpPr>
          <p:nvPr/>
        </p:nvSpPr>
        <p:spPr bwMode="gray">
          <a:xfrm rot="10800000">
            <a:off x="7848600" y="1692275"/>
            <a:ext cx="914400" cy="762000"/>
          </a:xfrm>
          <a:prstGeom prst="roundRect">
            <a:avLst>
              <a:gd name="adj" fmla="val 6412"/>
            </a:avLst>
          </a:prstGeom>
          <a:gradFill rotWithShape="1">
            <a:gsLst>
              <a:gs pos="0">
                <a:schemeClr val="tx1">
                  <a:alpha val="17998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86" name="Rounded Rectangle 485383"/>
          <p:cNvSpPr>
            <a:spLocks noChangeArrowheads="1"/>
          </p:cNvSpPr>
          <p:nvPr/>
        </p:nvSpPr>
        <p:spPr bwMode="gray">
          <a:xfrm rot="10800000">
            <a:off x="5791200" y="1616075"/>
            <a:ext cx="1727200" cy="914400"/>
          </a:xfrm>
          <a:prstGeom prst="roundRect">
            <a:avLst>
              <a:gd name="adj" fmla="val 6412"/>
            </a:avLst>
          </a:prstGeom>
          <a:gradFill rotWithShape="1">
            <a:gsLst>
              <a:gs pos="0">
                <a:schemeClr val="tx1">
                  <a:alpha val="17998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87" name="Rounded Rectangle 485384"/>
          <p:cNvSpPr>
            <a:spLocks noChangeArrowheads="1"/>
          </p:cNvSpPr>
          <p:nvPr/>
        </p:nvSpPr>
        <p:spPr bwMode="gray">
          <a:xfrm rot="10800000">
            <a:off x="3276600" y="1666875"/>
            <a:ext cx="1524000" cy="914400"/>
          </a:xfrm>
          <a:prstGeom prst="roundRect">
            <a:avLst>
              <a:gd name="adj" fmla="val 6412"/>
            </a:avLst>
          </a:prstGeom>
          <a:gradFill rotWithShape="1">
            <a:gsLst>
              <a:gs pos="0">
                <a:schemeClr val="tx1">
                  <a:alpha val="17998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88" name="Rounded Rectangle 485385"/>
          <p:cNvSpPr>
            <a:spLocks noChangeArrowheads="1"/>
          </p:cNvSpPr>
          <p:nvPr/>
        </p:nvSpPr>
        <p:spPr bwMode="gray">
          <a:xfrm rot="10800000">
            <a:off x="7362825" y="3235325"/>
            <a:ext cx="1727200" cy="1371600"/>
          </a:xfrm>
          <a:prstGeom prst="roundRect">
            <a:avLst>
              <a:gd name="adj" fmla="val 6412"/>
            </a:avLst>
          </a:prstGeom>
          <a:gradFill rotWithShape="1">
            <a:gsLst>
              <a:gs pos="0">
                <a:schemeClr val="tx1">
                  <a:alpha val="17998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89" name="Rounded Rectangle 485386"/>
          <p:cNvSpPr>
            <a:spLocks noChangeArrowheads="1"/>
          </p:cNvSpPr>
          <p:nvPr/>
        </p:nvSpPr>
        <p:spPr bwMode="gray">
          <a:xfrm rot="10800000">
            <a:off x="5791200" y="4511675"/>
            <a:ext cx="1346200" cy="1447800"/>
          </a:xfrm>
          <a:prstGeom prst="roundRect">
            <a:avLst>
              <a:gd name="adj" fmla="val 6412"/>
            </a:avLst>
          </a:prstGeom>
          <a:gradFill rotWithShape="1">
            <a:gsLst>
              <a:gs pos="0">
                <a:schemeClr val="tx1">
                  <a:alpha val="17998"/>
                </a:schemeClr>
              </a:gs>
              <a:gs pos="100000">
                <a:schemeClr val="tx1">
                  <a:alpha val="6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90" name="Rounded Rectangle 485387"/>
          <p:cNvSpPr>
            <a:spLocks noChangeArrowheads="1"/>
          </p:cNvSpPr>
          <p:nvPr/>
        </p:nvSpPr>
        <p:spPr bwMode="gray">
          <a:xfrm rot="10800000">
            <a:off x="4038600" y="3292475"/>
            <a:ext cx="1524000" cy="1676400"/>
          </a:xfrm>
          <a:prstGeom prst="roundRect">
            <a:avLst>
              <a:gd name="adj" fmla="val 6412"/>
            </a:avLst>
          </a:prstGeom>
          <a:gradFill rotWithShape="1">
            <a:gsLst>
              <a:gs pos="0">
                <a:schemeClr val="tx1">
                  <a:alpha val="49001"/>
                </a:schemeClr>
              </a:gs>
              <a:gs pos="100000">
                <a:schemeClr val="tx1">
                  <a:alpha val="39998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91" name="Rounded Rectangle 485388"/>
          <p:cNvSpPr>
            <a:spLocks noChangeArrowheads="1"/>
          </p:cNvSpPr>
          <p:nvPr/>
        </p:nvSpPr>
        <p:spPr bwMode="gray">
          <a:xfrm>
            <a:off x="228600" y="950235"/>
            <a:ext cx="1752600" cy="1536700"/>
          </a:xfrm>
          <a:prstGeom prst="roundRect">
            <a:avLst>
              <a:gd name="adj" fmla="val 641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sp>
        <p:nvSpPr>
          <p:cNvPr id="92" name="Rounded Rectangle 485389"/>
          <p:cNvSpPr>
            <a:spLocks noChangeArrowheads="1"/>
          </p:cNvSpPr>
          <p:nvPr/>
        </p:nvSpPr>
        <p:spPr bwMode="gray">
          <a:xfrm>
            <a:off x="228600" y="2582185"/>
            <a:ext cx="1752600" cy="3511550"/>
          </a:xfrm>
          <a:prstGeom prst="roundRect">
            <a:avLst>
              <a:gd name="adj" fmla="val 641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pic>
        <p:nvPicPr>
          <p:cNvPr id="8203" name="Rectangle 4853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562100" y="3071135"/>
            <a:ext cx="536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485391"/>
          <p:cNvSpPr>
            <a:spLocks noChangeArrowheads="1"/>
          </p:cNvSpPr>
          <p:nvPr/>
        </p:nvSpPr>
        <p:spPr bwMode="gray">
          <a:xfrm>
            <a:off x="2824163" y="887413"/>
            <a:ext cx="27670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b="1"/>
              <a:t>Enterprise Network</a:t>
            </a:r>
          </a:p>
        </p:txBody>
      </p:sp>
      <p:sp>
        <p:nvSpPr>
          <p:cNvPr id="8205" name="Rectangle 94"/>
          <p:cNvSpPr>
            <a:spLocks noChangeArrowheads="1"/>
          </p:cNvSpPr>
          <p:nvPr/>
        </p:nvSpPr>
        <p:spPr bwMode="gray">
          <a:xfrm>
            <a:off x="283027" y="1132118"/>
            <a:ext cx="1491343" cy="120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dirty="0">
                <a:solidFill>
                  <a:schemeClr val="bg2"/>
                </a:solidFill>
                <a:latin typeface="+mn-lt"/>
              </a:rPr>
              <a:t>Other</a:t>
            </a:r>
            <a:br>
              <a:rPr lang="en-US" dirty="0">
                <a:solidFill>
                  <a:schemeClr val="bg2"/>
                </a:solidFill>
                <a:latin typeface="+mn-lt"/>
              </a:rPr>
            </a:br>
            <a:r>
              <a:rPr lang="en-US" dirty="0">
                <a:solidFill>
                  <a:schemeClr val="bg2"/>
                </a:solidFill>
                <a:latin typeface="+mn-lt"/>
              </a:rPr>
              <a:t>SMTP</a:t>
            </a:r>
            <a:br>
              <a:rPr lang="en-US" dirty="0">
                <a:solidFill>
                  <a:schemeClr val="bg2"/>
                </a:solidFill>
                <a:latin typeface="+mn-lt"/>
              </a:rPr>
            </a:br>
            <a:r>
              <a:rPr lang="en-US" dirty="0">
                <a:solidFill>
                  <a:schemeClr val="bg2"/>
                </a:solidFill>
                <a:latin typeface="+mn-lt"/>
              </a:rPr>
              <a:t>Servers</a:t>
            </a:r>
          </a:p>
        </p:txBody>
      </p:sp>
      <p:sp>
        <p:nvSpPr>
          <p:cNvPr id="96" name="Rectangle 485393"/>
          <p:cNvSpPr>
            <a:spLocks noChangeArrowheads="1"/>
          </p:cNvSpPr>
          <p:nvPr/>
        </p:nvSpPr>
        <p:spPr bwMode="gray">
          <a:xfrm>
            <a:off x="5840413" y="4498294"/>
            <a:ext cx="1246187" cy="33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600" b="1" dirty="0" err="1" smtClean="0">
                <a:latin typeface="+mj-lt"/>
                <a:cs typeface="+mn-cs"/>
              </a:rPr>
              <a:t>Buzones</a:t>
            </a:r>
            <a:endParaRPr lang="en-US" sz="1600" b="1" dirty="0">
              <a:latin typeface="+mj-lt"/>
              <a:cs typeface="+mn-cs"/>
            </a:endParaRPr>
          </a:p>
        </p:txBody>
      </p:sp>
      <p:pic>
        <p:nvPicPr>
          <p:cNvPr id="97" name="Rectangle 485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5967413" y="3883025"/>
            <a:ext cx="1095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Oval 485395"/>
          <p:cNvSpPr>
            <a:spLocks noChangeArrowheads="1"/>
          </p:cNvSpPr>
          <p:nvPr/>
        </p:nvSpPr>
        <p:spPr bwMode="gray">
          <a:xfrm>
            <a:off x="6029325" y="3984625"/>
            <a:ext cx="981075" cy="395288"/>
          </a:xfrm>
          <a:prstGeom prst="ellipse">
            <a:avLst/>
          </a:prstGeom>
          <a:noFill/>
          <a:ln w="12700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600" b="1" dirty="0" err="1" smtClean="0">
                <a:solidFill>
                  <a:schemeClr val="bg2"/>
                </a:solidFill>
                <a:latin typeface="+mj-lt"/>
                <a:cs typeface="+mn-cs"/>
              </a:rPr>
              <a:t>Buzones</a:t>
            </a:r>
            <a:endParaRPr lang="en-US" sz="1600" b="1" dirty="0">
              <a:solidFill>
                <a:schemeClr val="bg2"/>
              </a:solidFill>
              <a:latin typeface="+mj-lt"/>
              <a:cs typeface="+mn-cs"/>
            </a:endParaRPr>
          </a:p>
        </p:txBody>
      </p:sp>
      <p:sp>
        <p:nvSpPr>
          <p:cNvPr id="99" name="Rectangle 485396"/>
          <p:cNvSpPr>
            <a:spLocks noChangeArrowheads="1"/>
          </p:cNvSpPr>
          <p:nvPr/>
        </p:nvSpPr>
        <p:spPr bwMode="gray">
          <a:xfrm>
            <a:off x="3189513" y="1873702"/>
            <a:ext cx="1023257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400" b="1" dirty="0" err="1" smtClean="0">
                <a:latin typeface="+mj-lt"/>
                <a:cs typeface="+mn-cs"/>
              </a:rPr>
              <a:t>Enrutado</a:t>
            </a:r>
            <a:endParaRPr lang="en-US" sz="2000" b="1" dirty="0">
              <a:latin typeface="+mj-lt"/>
              <a:cs typeface="+mn-cs"/>
            </a:endParaRPr>
          </a:p>
        </p:txBody>
      </p:sp>
      <p:sp>
        <p:nvSpPr>
          <p:cNvPr id="100" name="Rectangle 485397"/>
          <p:cNvSpPr>
            <a:spLocks noChangeArrowheads="1"/>
          </p:cNvSpPr>
          <p:nvPr/>
        </p:nvSpPr>
        <p:spPr bwMode="gray">
          <a:xfrm>
            <a:off x="3898899" y="1873703"/>
            <a:ext cx="1097643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400" b="1" dirty="0" err="1" smtClean="0">
                <a:latin typeface="+mj-lt"/>
                <a:cs typeface="+mn-cs"/>
              </a:rPr>
              <a:t>Higiene</a:t>
            </a:r>
            <a:endParaRPr lang="en-US" sz="1400" b="1" dirty="0">
              <a:latin typeface="+mj-lt"/>
              <a:cs typeface="+mn-cs"/>
            </a:endParaRPr>
          </a:p>
        </p:txBody>
      </p:sp>
      <p:sp>
        <p:nvSpPr>
          <p:cNvPr id="101" name="Rectangle 485398"/>
          <p:cNvSpPr>
            <a:spLocks noChangeArrowheads="1"/>
          </p:cNvSpPr>
          <p:nvPr/>
        </p:nvSpPr>
        <p:spPr bwMode="gray">
          <a:xfrm>
            <a:off x="5725887" y="1774370"/>
            <a:ext cx="1807028" cy="643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400" b="1" dirty="0" err="1" smtClean="0">
                <a:latin typeface="+mj-lt"/>
                <a:cs typeface="+mn-cs"/>
              </a:rPr>
              <a:t>Política</a:t>
            </a:r>
            <a:r>
              <a:rPr lang="en-US" sz="1400" b="1" dirty="0" smtClean="0">
                <a:latin typeface="+mj-lt"/>
                <a:cs typeface="+mn-cs"/>
              </a:rPr>
              <a:t> </a:t>
            </a:r>
            <a:r>
              <a:rPr lang="en-US" sz="1400" b="1" dirty="0" err="1" smtClean="0">
                <a:latin typeface="+mj-lt"/>
              </a:rPr>
              <a:t>Enrutado</a:t>
            </a:r>
            <a:endParaRPr lang="en-US" sz="1400" b="1" dirty="0">
              <a:latin typeface="+mj-lt"/>
              <a:cs typeface="+mn-cs"/>
            </a:endParaRPr>
          </a:p>
        </p:txBody>
      </p:sp>
      <p:sp>
        <p:nvSpPr>
          <p:cNvPr id="102" name="Rectangle 485399"/>
          <p:cNvSpPr>
            <a:spLocks noChangeArrowheads="1"/>
          </p:cNvSpPr>
          <p:nvPr/>
        </p:nvSpPr>
        <p:spPr bwMode="gray">
          <a:xfrm>
            <a:off x="6509657" y="1807029"/>
            <a:ext cx="1066800" cy="610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b="1" dirty="0">
              <a:latin typeface="+mj-lt"/>
              <a:cs typeface="+mn-cs"/>
            </a:endParaRPr>
          </a:p>
        </p:txBody>
      </p:sp>
      <p:sp>
        <p:nvSpPr>
          <p:cNvPr id="103" name="Rectangle 485400"/>
          <p:cNvSpPr>
            <a:spLocks noChangeArrowheads="1"/>
          </p:cNvSpPr>
          <p:nvPr/>
        </p:nvSpPr>
        <p:spPr bwMode="gray">
          <a:xfrm>
            <a:off x="7467600" y="3541713"/>
            <a:ext cx="1295400" cy="584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600" b="1" dirty="0">
                <a:latin typeface="+mj-lt"/>
                <a:cs typeface="+mn-cs"/>
              </a:rPr>
              <a:t>Voice Messaging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046538" y="5045075"/>
            <a:ext cx="1222375" cy="628650"/>
            <a:chOff x="2453" y="3264"/>
            <a:chExt cx="770" cy="396"/>
          </a:xfrm>
        </p:grpSpPr>
        <p:pic>
          <p:nvPicPr>
            <p:cNvPr id="8308" name="Rectangle 4854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2453" y="3264"/>
              <a:ext cx="77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Oval 485403"/>
            <p:cNvSpPr>
              <a:spLocks noChangeArrowheads="1"/>
            </p:cNvSpPr>
            <p:nvPr/>
          </p:nvSpPr>
          <p:spPr bwMode="gray">
            <a:xfrm>
              <a:off x="2469" y="3264"/>
              <a:ext cx="720" cy="384"/>
            </a:xfrm>
            <a:prstGeom prst="ellipse">
              <a:avLst/>
            </a:prstGeom>
            <a:noFill/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600" b="1" dirty="0" err="1" smtClean="0">
                  <a:solidFill>
                    <a:schemeClr val="bg2"/>
                  </a:solidFill>
                  <a:latin typeface="+mj-lt"/>
                  <a:cs typeface="+mn-cs"/>
                </a:rPr>
                <a:t>Acceso</a:t>
              </a:r>
              <a:r>
                <a:rPr lang="en-US" sz="1600" b="1" dirty="0" smtClean="0">
                  <a:solidFill>
                    <a:schemeClr val="bg2"/>
                  </a:solidFill>
                  <a:latin typeface="+mj-lt"/>
                  <a:cs typeface="+mn-cs"/>
                </a:rPr>
                <a:t/>
              </a:r>
              <a:br>
                <a:rPr lang="en-US" sz="1600" b="1" dirty="0" smtClean="0">
                  <a:solidFill>
                    <a:schemeClr val="bg2"/>
                  </a:solidFill>
                  <a:latin typeface="+mj-lt"/>
                  <a:cs typeface="+mn-cs"/>
                </a:rPr>
              </a:br>
              <a:r>
                <a:rPr lang="en-US" sz="1600" b="1" dirty="0" err="1" smtClean="0">
                  <a:solidFill>
                    <a:schemeClr val="bg2"/>
                  </a:solidFill>
                  <a:latin typeface="+mj-lt"/>
                  <a:cs typeface="+mn-cs"/>
                </a:rPr>
                <a:t>Cliente</a:t>
              </a:r>
              <a:endParaRPr lang="en-US" sz="1600" b="1" dirty="0">
                <a:solidFill>
                  <a:schemeClr val="bg2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107" name="TextBox 485404"/>
          <p:cNvSpPr txBox="1">
            <a:spLocks noChangeArrowheads="1"/>
          </p:cNvSpPr>
          <p:nvPr/>
        </p:nvSpPr>
        <p:spPr bwMode="gray">
          <a:xfrm>
            <a:off x="7696201" y="1755775"/>
            <a:ext cx="1230086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latin typeface="+mj-lt"/>
                <a:cs typeface="+mn-cs"/>
              </a:rPr>
              <a:t>PBX </a:t>
            </a:r>
            <a:r>
              <a:rPr lang="en-US" sz="1800" b="1" dirty="0" smtClean="0">
                <a:latin typeface="+mj-lt"/>
                <a:cs typeface="+mn-cs"/>
              </a:rPr>
              <a:t>o </a:t>
            </a:r>
            <a:r>
              <a:rPr lang="en-US" sz="1800" b="1" dirty="0">
                <a:latin typeface="+mj-lt"/>
                <a:cs typeface="+mn-cs"/>
              </a:rPr>
              <a:t>VoIP</a:t>
            </a:r>
          </a:p>
        </p:txBody>
      </p:sp>
      <p:sp>
        <p:nvSpPr>
          <p:cNvPr id="108" name="Rectangle 485405"/>
          <p:cNvSpPr>
            <a:spLocks noChangeArrowheads="1"/>
          </p:cNvSpPr>
          <p:nvPr/>
        </p:nvSpPr>
        <p:spPr bwMode="gray">
          <a:xfrm>
            <a:off x="5769429" y="4741861"/>
            <a:ext cx="1436914" cy="584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600" b="1" dirty="0" err="1" smtClean="0">
                <a:latin typeface="+mj-lt"/>
                <a:cs typeface="+mn-cs"/>
              </a:rPr>
              <a:t>Carpetas</a:t>
            </a:r>
            <a:r>
              <a:rPr lang="en-US" sz="1600" b="1" dirty="0" smtClean="0">
                <a:latin typeface="+mj-lt"/>
                <a:cs typeface="+mn-cs"/>
              </a:rPr>
              <a:t/>
            </a:r>
            <a:br>
              <a:rPr lang="en-US" sz="1600" b="1" dirty="0" smtClean="0">
                <a:latin typeface="+mj-lt"/>
                <a:cs typeface="+mn-cs"/>
              </a:rPr>
            </a:br>
            <a:r>
              <a:rPr lang="en-US" sz="1600" b="1" dirty="0" err="1" smtClean="0">
                <a:latin typeface="+mj-lt"/>
                <a:cs typeface="+mn-cs"/>
              </a:rPr>
              <a:t>Públicas</a:t>
            </a:r>
            <a:endParaRPr lang="en-US" sz="1600" b="1" dirty="0">
              <a:latin typeface="+mj-lt"/>
              <a:cs typeface="+mn-cs"/>
            </a:endParaRPr>
          </a:p>
        </p:txBody>
      </p:sp>
      <p:sp>
        <p:nvSpPr>
          <p:cNvPr id="109" name="Rounded Rectangle 108"/>
          <p:cNvSpPr>
            <a:spLocks noChangeArrowheads="1"/>
          </p:cNvSpPr>
          <p:nvPr/>
        </p:nvSpPr>
        <p:spPr bwMode="gray">
          <a:xfrm rot="10800000">
            <a:off x="2895600" y="3673475"/>
            <a:ext cx="838200" cy="2286000"/>
          </a:xfrm>
          <a:prstGeom prst="roundRect">
            <a:avLst>
              <a:gd name="adj" fmla="val 6412"/>
            </a:avLst>
          </a:prstGeom>
          <a:gradFill rotWithShape="1">
            <a:gsLst>
              <a:gs pos="0">
                <a:schemeClr val="bg1">
                  <a:alpha val="17999"/>
                </a:schemeClr>
              </a:gs>
              <a:gs pos="100000">
                <a:schemeClr val="bg1">
                  <a:gamma/>
                  <a:tint val="0"/>
                  <a:invGamma/>
                  <a:alpha val="67000"/>
                </a:schemeClr>
              </a:gs>
            </a:gsLst>
            <a:lin ang="5400000" scaled="1"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110" name="Rectangle 485407"/>
          <p:cNvSpPr>
            <a:spLocks noChangeArrowheads="1"/>
          </p:cNvSpPr>
          <p:nvPr/>
        </p:nvSpPr>
        <p:spPr bwMode="gray">
          <a:xfrm>
            <a:off x="7772400" y="4179888"/>
            <a:ext cx="990600" cy="4616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b="1" dirty="0">
                <a:latin typeface="+mj-lt"/>
                <a:cs typeface="+mn-cs"/>
              </a:rPr>
              <a:t>Fax</a:t>
            </a:r>
          </a:p>
        </p:txBody>
      </p:sp>
      <p:sp>
        <p:nvSpPr>
          <p:cNvPr id="111" name="Rectangle 485408"/>
          <p:cNvSpPr>
            <a:spLocks noChangeArrowheads="1"/>
          </p:cNvSpPr>
          <p:nvPr/>
        </p:nvSpPr>
        <p:spPr bwMode="gray">
          <a:xfrm>
            <a:off x="4038600" y="3370263"/>
            <a:ext cx="1524000" cy="4616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600" b="1" dirty="0" err="1" smtClean="0">
                <a:latin typeface="+mj-lt"/>
                <a:cs typeface="+mn-cs"/>
              </a:rPr>
              <a:t>Aplicaciones</a:t>
            </a:r>
            <a:r>
              <a:rPr lang="en-US" sz="1600" b="1" dirty="0">
                <a:latin typeface="+mj-lt"/>
                <a:cs typeface="+mn-cs"/>
              </a:rPr>
              <a:t>: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en-US" sz="700" b="1" dirty="0">
                <a:latin typeface="+mj-lt"/>
                <a:cs typeface="+mn-cs"/>
              </a:rPr>
              <a:t>OWA</a:t>
            </a:r>
          </a:p>
        </p:txBody>
      </p:sp>
      <p:sp>
        <p:nvSpPr>
          <p:cNvPr id="112" name="Rectangle 485409"/>
          <p:cNvSpPr>
            <a:spLocks noChangeArrowheads="1"/>
          </p:cNvSpPr>
          <p:nvPr/>
        </p:nvSpPr>
        <p:spPr bwMode="gray">
          <a:xfrm>
            <a:off x="4038599" y="3751263"/>
            <a:ext cx="1502229" cy="615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800" b="1" dirty="0" err="1" smtClean="0">
                <a:latin typeface="+mj-lt"/>
                <a:cs typeface="+mn-cs"/>
              </a:rPr>
              <a:t>Protocolos</a:t>
            </a:r>
            <a:r>
              <a:rPr lang="en-US" sz="1800" b="1" dirty="0">
                <a:latin typeface="+mj-lt"/>
                <a:cs typeface="+mn-cs"/>
              </a:rPr>
              <a:t>: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en-US" sz="800" b="1" dirty="0">
                <a:latin typeface="+mj-lt"/>
                <a:cs typeface="+mn-cs"/>
              </a:rPr>
              <a:t>ActiveSync, POP, IMAP, RPC / HTTP …</a:t>
            </a:r>
          </a:p>
        </p:txBody>
      </p:sp>
      <p:sp>
        <p:nvSpPr>
          <p:cNvPr id="8221" name="Rectangle 485410"/>
          <p:cNvSpPr>
            <a:spLocks noChangeArrowheads="1"/>
          </p:cNvSpPr>
          <p:nvPr/>
        </p:nvSpPr>
        <p:spPr bwMode="gray">
          <a:xfrm>
            <a:off x="3962400" y="4314825"/>
            <a:ext cx="1676400" cy="553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600" b="1" dirty="0" err="1" smtClean="0"/>
              <a:t>Programación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pPr algn="ctr" eaLnBrk="0" hangingPunct="0">
              <a:spcBef>
                <a:spcPct val="0"/>
              </a:spcBef>
            </a:pPr>
            <a:r>
              <a:rPr lang="en-US" sz="700" b="1" dirty="0"/>
              <a:t>Web Services,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700" b="1" dirty="0"/>
              <a:t>Web Parts</a:t>
            </a:r>
          </a:p>
        </p:txBody>
      </p:sp>
      <p:pic>
        <p:nvPicPr>
          <p:cNvPr id="8222" name="Rectangle 4854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6208713" y="5273675"/>
            <a:ext cx="511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485412"/>
          <p:cNvSpPr>
            <a:spLocks noChangeArrowheads="1"/>
          </p:cNvSpPr>
          <p:nvPr/>
        </p:nvSpPr>
        <p:spPr bwMode="gray">
          <a:xfrm>
            <a:off x="5562600" y="3427413"/>
            <a:ext cx="1803400" cy="1682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4475" y="2867935"/>
            <a:ext cx="590550" cy="649288"/>
            <a:chOff x="108" y="1824"/>
            <a:chExt cx="372" cy="409"/>
          </a:xfrm>
        </p:grpSpPr>
        <p:pic>
          <p:nvPicPr>
            <p:cNvPr id="8306" name="Rectangle 4854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228" y="1824"/>
              <a:ext cx="252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07" name="Oval 485415"/>
            <p:cNvSpPr>
              <a:spLocks noChangeArrowheads="1"/>
            </p:cNvSpPr>
            <p:nvPr/>
          </p:nvSpPr>
          <p:spPr bwMode="gray">
            <a:xfrm>
              <a:off x="108" y="2112"/>
              <a:ext cx="336" cy="12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s-ES" sz="1800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76238" y="4468135"/>
            <a:ext cx="539750" cy="641350"/>
            <a:chOff x="191" y="2832"/>
            <a:chExt cx="340" cy="404"/>
          </a:xfrm>
        </p:grpSpPr>
        <p:sp>
          <p:nvSpPr>
            <p:cNvPr id="8304" name="Oval 485417"/>
            <p:cNvSpPr>
              <a:spLocks noChangeArrowheads="1"/>
            </p:cNvSpPr>
            <p:nvPr/>
          </p:nvSpPr>
          <p:spPr bwMode="gray">
            <a:xfrm rot="604339">
              <a:off x="191" y="3092"/>
              <a:ext cx="340" cy="14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s-ES" sz="1800"/>
            </a:p>
          </p:txBody>
        </p:sp>
        <p:pic>
          <p:nvPicPr>
            <p:cNvPr id="8305" name="Rectangle 4854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gray">
            <a:xfrm>
              <a:off x="247" y="2832"/>
              <a:ext cx="18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26" name="Oval 485419"/>
          <p:cNvSpPr>
            <a:spLocks noChangeArrowheads="1"/>
          </p:cNvSpPr>
          <p:nvPr/>
        </p:nvSpPr>
        <p:spPr bwMode="gray">
          <a:xfrm>
            <a:off x="152400" y="5684160"/>
            <a:ext cx="762000" cy="307975"/>
          </a:xfrm>
          <a:prstGeom prst="ellipse">
            <a:avLst/>
          </a:prstGeom>
          <a:gradFill rotWithShape="1">
            <a:gsLst>
              <a:gs pos="0">
                <a:schemeClr val="tx1">
                  <a:alpha val="57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50825" y="5306335"/>
            <a:ext cx="508000" cy="609600"/>
            <a:chOff x="1632" y="2736"/>
            <a:chExt cx="529" cy="635"/>
          </a:xfrm>
        </p:grpSpPr>
        <p:pic>
          <p:nvPicPr>
            <p:cNvPr id="8302" name="Rectangle 48542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gray">
            <a:xfrm>
              <a:off x="1632" y="3201"/>
              <a:ext cx="43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03" name="Rectangle 48542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gray">
            <a:xfrm>
              <a:off x="1776" y="2736"/>
              <a:ext cx="38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62000" y="4468135"/>
            <a:ext cx="914400" cy="674688"/>
            <a:chOff x="528" y="2832"/>
            <a:chExt cx="576" cy="425"/>
          </a:xfrm>
        </p:grpSpPr>
        <p:sp>
          <p:nvSpPr>
            <p:cNvPr id="8300" name="Oval 485424"/>
            <p:cNvSpPr>
              <a:spLocks noChangeArrowheads="1"/>
            </p:cNvSpPr>
            <p:nvPr/>
          </p:nvSpPr>
          <p:spPr bwMode="gray">
            <a:xfrm>
              <a:off x="528" y="2976"/>
              <a:ext cx="576" cy="28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s-ES" sz="1800"/>
            </a:p>
          </p:txBody>
        </p:sp>
        <p:pic>
          <p:nvPicPr>
            <p:cNvPr id="8301" name="Rectangle 48542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gray">
            <a:xfrm>
              <a:off x="624" y="2832"/>
              <a:ext cx="38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95275" y="3782335"/>
            <a:ext cx="647700" cy="533400"/>
            <a:chOff x="140" y="2400"/>
            <a:chExt cx="408" cy="336"/>
          </a:xfrm>
        </p:grpSpPr>
        <p:sp>
          <p:nvSpPr>
            <p:cNvPr id="8298" name="Oval 485427"/>
            <p:cNvSpPr>
              <a:spLocks noChangeArrowheads="1"/>
            </p:cNvSpPr>
            <p:nvPr/>
          </p:nvSpPr>
          <p:spPr bwMode="gray">
            <a:xfrm>
              <a:off x="140" y="2615"/>
              <a:ext cx="408" cy="12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s-ES" sz="1800"/>
            </a:p>
          </p:txBody>
        </p:sp>
        <p:pic>
          <p:nvPicPr>
            <p:cNvPr id="8299" name="Rectangle 48542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gray">
            <a:xfrm>
              <a:off x="244" y="2400"/>
              <a:ext cx="1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914400" y="2872698"/>
            <a:ext cx="647700" cy="644525"/>
            <a:chOff x="624" y="1827"/>
            <a:chExt cx="408" cy="406"/>
          </a:xfrm>
        </p:grpSpPr>
        <p:sp>
          <p:nvSpPr>
            <p:cNvPr id="8296" name="Oval 485430"/>
            <p:cNvSpPr>
              <a:spLocks noChangeArrowheads="1"/>
            </p:cNvSpPr>
            <p:nvPr/>
          </p:nvSpPr>
          <p:spPr bwMode="gray">
            <a:xfrm>
              <a:off x="624" y="2112"/>
              <a:ext cx="408" cy="12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s-ES" sz="1800"/>
            </a:p>
          </p:txBody>
        </p:sp>
        <p:pic>
          <p:nvPicPr>
            <p:cNvPr id="8297" name="Rectangle 48543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gray">
            <a:xfrm>
              <a:off x="744" y="1827"/>
              <a:ext cx="17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990600" y="5306335"/>
            <a:ext cx="762000" cy="677863"/>
            <a:chOff x="619" y="3312"/>
            <a:chExt cx="480" cy="427"/>
          </a:xfrm>
        </p:grpSpPr>
        <p:sp>
          <p:nvSpPr>
            <p:cNvPr id="8294" name="Oval 485433"/>
            <p:cNvSpPr>
              <a:spLocks noChangeArrowheads="1"/>
            </p:cNvSpPr>
            <p:nvPr/>
          </p:nvSpPr>
          <p:spPr bwMode="gray">
            <a:xfrm rot="538358">
              <a:off x="619" y="3504"/>
              <a:ext cx="480" cy="23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s-ES" sz="1800"/>
            </a:p>
          </p:txBody>
        </p:sp>
        <p:pic>
          <p:nvPicPr>
            <p:cNvPr id="8295" name="Rectangle 48543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gray">
            <a:xfrm rot="21419117" flipH="1">
              <a:off x="624" y="3312"/>
              <a:ext cx="38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952500" y="3706135"/>
            <a:ext cx="647700" cy="762000"/>
            <a:chOff x="648" y="2352"/>
            <a:chExt cx="408" cy="480"/>
          </a:xfrm>
        </p:grpSpPr>
        <p:sp>
          <p:nvSpPr>
            <p:cNvPr id="8292" name="Oval 485436"/>
            <p:cNvSpPr>
              <a:spLocks noChangeArrowheads="1"/>
            </p:cNvSpPr>
            <p:nvPr/>
          </p:nvSpPr>
          <p:spPr bwMode="gray">
            <a:xfrm>
              <a:off x="648" y="2688"/>
              <a:ext cx="408" cy="14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s-ES" sz="1800"/>
            </a:p>
          </p:txBody>
        </p:sp>
        <p:pic>
          <p:nvPicPr>
            <p:cNvPr id="8293" name="Rectangle 48543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gray">
            <a:xfrm>
              <a:off x="768" y="2352"/>
              <a:ext cx="187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3078163" y="4479925"/>
            <a:ext cx="539750" cy="641350"/>
            <a:chOff x="191" y="2832"/>
            <a:chExt cx="340" cy="404"/>
          </a:xfrm>
        </p:grpSpPr>
        <p:sp>
          <p:nvSpPr>
            <p:cNvPr id="8290" name="Oval 485439"/>
            <p:cNvSpPr>
              <a:spLocks noChangeArrowheads="1"/>
            </p:cNvSpPr>
            <p:nvPr/>
          </p:nvSpPr>
          <p:spPr bwMode="gray">
            <a:xfrm rot="604339">
              <a:off x="191" y="3092"/>
              <a:ext cx="340" cy="14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s-ES" sz="1800"/>
            </a:p>
          </p:txBody>
        </p:sp>
        <p:pic>
          <p:nvPicPr>
            <p:cNvPr id="8291" name="Rectangle 48544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gray">
            <a:xfrm>
              <a:off x="247" y="2832"/>
              <a:ext cx="18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3048000" y="5273675"/>
            <a:ext cx="508000" cy="609600"/>
            <a:chOff x="1632" y="2736"/>
            <a:chExt cx="529" cy="635"/>
          </a:xfrm>
        </p:grpSpPr>
        <p:pic>
          <p:nvPicPr>
            <p:cNvPr id="8288" name="Rectangle 48544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gray">
            <a:xfrm>
              <a:off x="1632" y="3201"/>
              <a:ext cx="43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9" name="Rectangle 48544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gray">
            <a:xfrm>
              <a:off x="1776" y="2736"/>
              <a:ext cx="38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2997200" y="3825875"/>
            <a:ext cx="647700" cy="533400"/>
            <a:chOff x="140" y="2400"/>
            <a:chExt cx="408" cy="336"/>
          </a:xfrm>
        </p:grpSpPr>
        <p:sp>
          <p:nvSpPr>
            <p:cNvPr id="8286" name="Oval 485445"/>
            <p:cNvSpPr>
              <a:spLocks noChangeArrowheads="1"/>
            </p:cNvSpPr>
            <p:nvPr/>
          </p:nvSpPr>
          <p:spPr bwMode="gray">
            <a:xfrm>
              <a:off x="140" y="2615"/>
              <a:ext cx="408" cy="12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s-ES" sz="1800"/>
            </a:p>
          </p:txBody>
        </p:sp>
        <p:pic>
          <p:nvPicPr>
            <p:cNvPr id="8287" name="Rectangle 48544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gray">
            <a:xfrm>
              <a:off x="244" y="2400"/>
              <a:ext cx="1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72"/>
          <p:cNvGrpSpPr>
            <a:grpSpLocks/>
          </p:cNvGrpSpPr>
          <p:nvPr/>
        </p:nvGrpSpPr>
        <p:grpSpPr bwMode="auto">
          <a:xfrm>
            <a:off x="7621588" y="2911475"/>
            <a:ext cx="1198562" cy="628650"/>
            <a:chOff x="4705" y="1920"/>
            <a:chExt cx="755" cy="396"/>
          </a:xfrm>
        </p:grpSpPr>
        <p:pic>
          <p:nvPicPr>
            <p:cNvPr id="8284" name="Rectangle 485448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gray">
            <a:xfrm>
              <a:off x="4705" y="1920"/>
              <a:ext cx="75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" name="Oval 485449"/>
            <p:cNvSpPr>
              <a:spLocks noChangeArrowheads="1"/>
            </p:cNvSpPr>
            <p:nvPr/>
          </p:nvSpPr>
          <p:spPr bwMode="gray">
            <a:xfrm>
              <a:off x="4740" y="1920"/>
              <a:ext cx="720" cy="384"/>
            </a:xfrm>
            <a:prstGeom prst="ellipse">
              <a:avLst/>
            </a:prstGeom>
            <a:noFill/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400" b="1" dirty="0" err="1" smtClean="0">
                  <a:solidFill>
                    <a:schemeClr val="bg2"/>
                  </a:solidFill>
                  <a:latin typeface="+mj-lt"/>
                  <a:cs typeface="+mn-cs"/>
                </a:rPr>
                <a:t>Mensajería</a:t>
              </a:r>
              <a:r>
                <a:rPr lang="en-US" sz="1400" b="1" dirty="0" smtClean="0">
                  <a:solidFill>
                    <a:schemeClr val="bg2"/>
                  </a:solidFill>
                  <a:latin typeface="+mj-lt"/>
                  <a:cs typeface="+mn-cs"/>
                </a:rPr>
                <a:t/>
              </a:r>
              <a:br>
                <a:rPr lang="en-US" sz="1400" b="1" dirty="0" smtClean="0">
                  <a:solidFill>
                    <a:schemeClr val="bg2"/>
                  </a:solidFill>
                  <a:latin typeface="+mj-lt"/>
                  <a:cs typeface="+mn-cs"/>
                </a:rPr>
              </a:br>
              <a:r>
                <a:rPr lang="en-US" sz="1400" b="1" dirty="0" err="1" smtClean="0">
                  <a:solidFill>
                    <a:schemeClr val="bg2"/>
                  </a:solidFill>
                  <a:latin typeface="+mj-lt"/>
                  <a:cs typeface="+mn-cs"/>
                </a:rPr>
                <a:t>Unificada</a:t>
              </a:r>
              <a:endParaRPr lang="en-US" sz="1400" b="1" dirty="0">
                <a:solidFill>
                  <a:schemeClr val="bg2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8237" name="Rectangle 485450"/>
          <p:cNvSpPr>
            <a:spLocks noChangeArrowheads="1"/>
          </p:cNvSpPr>
          <p:nvPr/>
        </p:nvSpPr>
        <p:spPr bwMode="gray">
          <a:xfrm>
            <a:off x="1987550" y="3427413"/>
            <a:ext cx="1898650" cy="1682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grpSp>
        <p:nvGrpSpPr>
          <p:cNvPr id="15" name="Group 76"/>
          <p:cNvGrpSpPr>
            <a:grpSpLocks/>
          </p:cNvGrpSpPr>
          <p:nvPr/>
        </p:nvGrpSpPr>
        <p:grpSpPr bwMode="auto">
          <a:xfrm>
            <a:off x="3429000" y="1362075"/>
            <a:ext cx="1250950" cy="628650"/>
            <a:chOff x="1990" y="944"/>
            <a:chExt cx="788" cy="396"/>
          </a:xfrm>
        </p:grpSpPr>
        <p:pic>
          <p:nvPicPr>
            <p:cNvPr id="8282" name="Rectangle 48545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gray">
            <a:xfrm>
              <a:off x="1990" y="944"/>
              <a:ext cx="78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Oval 485453"/>
            <p:cNvSpPr>
              <a:spLocks noChangeArrowheads="1"/>
            </p:cNvSpPr>
            <p:nvPr/>
          </p:nvSpPr>
          <p:spPr bwMode="gray">
            <a:xfrm>
              <a:off x="2042" y="944"/>
              <a:ext cx="720" cy="384"/>
            </a:xfrm>
            <a:prstGeom prst="ellipse">
              <a:avLst/>
            </a:prstGeom>
            <a:noFill/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600" b="1" dirty="0" err="1" smtClean="0">
                  <a:solidFill>
                    <a:schemeClr val="bg2"/>
                  </a:solidFill>
                  <a:latin typeface="+mj-lt"/>
                  <a:cs typeface="+mn-cs"/>
                </a:rPr>
                <a:t>Transporte</a:t>
              </a:r>
              <a:r>
                <a:rPr lang="en-US" sz="1600" b="1" dirty="0" smtClean="0">
                  <a:solidFill>
                    <a:schemeClr val="bg2"/>
                  </a:solidFill>
                  <a:latin typeface="+mj-lt"/>
                  <a:cs typeface="+mn-cs"/>
                </a:rPr>
                <a:t/>
              </a:r>
              <a:br>
                <a:rPr lang="en-US" sz="1600" b="1" dirty="0" smtClean="0">
                  <a:solidFill>
                    <a:schemeClr val="bg2"/>
                  </a:solidFill>
                  <a:latin typeface="+mj-lt"/>
                  <a:cs typeface="+mn-cs"/>
                </a:rPr>
              </a:br>
              <a:r>
                <a:rPr lang="en-US" sz="1600" b="1" dirty="0" err="1" smtClean="0">
                  <a:solidFill>
                    <a:schemeClr val="bg2"/>
                  </a:solidFill>
                  <a:latin typeface="+mj-lt"/>
                  <a:cs typeface="+mn-cs"/>
                </a:rPr>
                <a:t>Perímetro</a:t>
              </a:r>
              <a:endParaRPr lang="en-US" sz="1600" b="1" dirty="0">
                <a:solidFill>
                  <a:schemeClr val="bg2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157" name="Rectangle 485454"/>
          <p:cNvSpPr>
            <a:spLocks noChangeArrowheads="1"/>
          </p:cNvSpPr>
          <p:nvPr/>
        </p:nvSpPr>
        <p:spPr bwMode="gray">
          <a:xfrm>
            <a:off x="4800600" y="1976607"/>
            <a:ext cx="990600" cy="168275"/>
          </a:xfrm>
          <a:prstGeom prst="rect">
            <a:avLst/>
          </a:prstGeom>
          <a:gradFill rotWithShape="0">
            <a:gsLst>
              <a:gs pos="0">
                <a:srgbClr val="000066">
                  <a:alpha val="67000"/>
                </a:srgbClr>
              </a:gs>
              <a:gs pos="50000">
                <a:srgbClr val="0000FF">
                  <a:alpha val="21001"/>
                </a:srgbClr>
              </a:gs>
              <a:gs pos="100000">
                <a:srgbClr val="000066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1800" dirty="0">
              <a:cs typeface="+mn-cs"/>
            </a:endParaRPr>
          </a:p>
        </p:txBody>
      </p: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6072188" y="1311275"/>
            <a:ext cx="1182687" cy="628650"/>
            <a:chOff x="3729" y="912"/>
            <a:chExt cx="745" cy="396"/>
          </a:xfrm>
        </p:grpSpPr>
        <p:pic>
          <p:nvPicPr>
            <p:cNvPr id="8280" name="Rectangle 48545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gray">
            <a:xfrm>
              <a:off x="3729" y="912"/>
              <a:ext cx="7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" name="Oval 485457"/>
            <p:cNvSpPr>
              <a:spLocks noChangeArrowheads="1"/>
            </p:cNvSpPr>
            <p:nvPr/>
          </p:nvSpPr>
          <p:spPr bwMode="gray">
            <a:xfrm>
              <a:off x="3754" y="912"/>
              <a:ext cx="720" cy="384"/>
            </a:xfrm>
            <a:prstGeom prst="ellipse">
              <a:avLst/>
            </a:prstGeom>
            <a:noFill/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600" b="1" dirty="0" err="1" smtClean="0">
                  <a:solidFill>
                    <a:schemeClr val="bg2"/>
                  </a:solidFill>
                  <a:latin typeface="+mj-lt"/>
                  <a:cs typeface="+mn-cs"/>
                </a:rPr>
                <a:t>Transporte</a:t>
              </a:r>
              <a:endParaRPr lang="en-US" sz="1600" b="1" dirty="0">
                <a:solidFill>
                  <a:schemeClr val="bg2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8243" name="Rectangle 485458"/>
          <p:cNvSpPr>
            <a:spLocks noChangeArrowheads="1"/>
          </p:cNvSpPr>
          <p:nvPr/>
        </p:nvSpPr>
        <p:spPr bwMode="gray">
          <a:xfrm rot="5400000">
            <a:off x="6303963" y="3656012"/>
            <a:ext cx="285750" cy="1682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sp>
        <p:nvSpPr>
          <p:cNvPr id="162" name="Rectangle 485459"/>
          <p:cNvSpPr>
            <a:spLocks noChangeArrowheads="1"/>
          </p:cNvSpPr>
          <p:nvPr/>
        </p:nvSpPr>
        <p:spPr bwMode="gray">
          <a:xfrm>
            <a:off x="2209800" y="2209969"/>
            <a:ext cx="990600" cy="168275"/>
          </a:xfrm>
          <a:prstGeom prst="rect">
            <a:avLst/>
          </a:prstGeom>
          <a:gradFill rotWithShape="0">
            <a:gsLst>
              <a:gs pos="0">
                <a:srgbClr val="000066">
                  <a:alpha val="67000"/>
                </a:srgbClr>
              </a:gs>
              <a:gs pos="50000">
                <a:srgbClr val="0000FF">
                  <a:alpha val="21001"/>
                </a:srgbClr>
              </a:gs>
              <a:gs pos="100000">
                <a:srgbClr val="000066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8247" name="Rectangle 485460"/>
          <p:cNvSpPr>
            <a:spLocks noChangeArrowheads="1"/>
          </p:cNvSpPr>
          <p:nvPr/>
        </p:nvSpPr>
        <p:spPr bwMode="gray">
          <a:xfrm rot="5400000">
            <a:off x="6113463" y="2897187"/>
            <a:ext cx="895350" cy="1682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sp>
        <p:nvSpPr>
          <p:cNvPr id="8248" name="Rectangle 485461"/>
          <p:cNvSpPr>
            <a:spLocks noChangeArrowheads="1"/>
          </p:cNvSpPr>
          <p:nvPr/>
        </p:nvSpPr>
        <p:spPr bwMode="gray">
          <a:xfrm rot="5400000">
            <a:off x="8237538" y="1531937"/>
            <a:ext cx="152400" cy="1682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sp>
        <p:nvSpPr>
          <p:cNvPr id="8249" name="Rectangle 485462"/>
          <p:cNvSpPr>
            <a:spLocks noChangeArrowheads="1"/>
          </p:cNvSpPr>
          <p:nvPr/>
        </p:nvSpPr>
        <p:spPr bwMode="gray">
          <a:xfrm rot="5400000">
            <a:off x="8237538" y="2439987"/>
            <a:ext cx="152400" cy="1682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pic>
        <p:nvPicPr>
          <p:cNvPr id="8250" name="Rectangle 48546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>
            <a:off x="8001000" y="930275"/>
            <a:ext cx="685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1" name="Rectangle 48546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gray">
          <a:xfrm>
            <a:off x="2514600" y="2149475"/>
            <a:ext cx="515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2" name="Rectangle 48546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gray">
          <a:xfrm>
            <a:off x="5029200" y="1387475"/>
            <a:ext cx="515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3" name="Flowchart: Merge 485466"/>
          <p:cNvSpPr>
            <a:spLocks noChangeArrowheads="1"/>
          </p:cNvSpPr>
          <p:nvPr/>
        </p:nvSpPr>
        <p:spPr bwMode="gray">
          <a:xfrm rot="5400000">
            <a:off x="1989138" y="2198687"/>
            <a:ext cx="342900" cy="206375"/>
          </a:xfrm>
          <a:prstGeom prst="flowChartMerge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sp>
        <p:nvSpPr>
          <p:cNvPr id="8254" name="Flowchart: Merge 485467"/>
          <p:cNvSpPr>
            <a:spLocks noChangeArrowheads="1"/>
          </p:cNvSpPr>
          <p:nvPr/>
        </p:nvSpPr>
        <p:spPr bwMode="gray">
          <a:xfrm>
            <a:off x="8134350" y="2568575"/>
            <a:ext cx="342900" cy="206375"/>
          </a:xfrm>
          <a:prstGeom prst="flowChartMerge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sp>
        <p:nvSpPr>
          <p:cNvPr id="171" name="Rectangle 485468"/>
          <p:cNvSpPr>
            <a:spLocks noChangeArrowheads="1"/>
          </p:cNvSpPr>
          <p:nvPr/>
        </p:nvSpPr>
        <p:spPr bwMode="gray">
          <a:xfrm>
            <a:off x="3733800" y="4207044"/>
            <a:ext cx="152400" cy="168275"/>
          </a:xfrm>
          <a:prstGeom prst="rect">
            <a:avLst/>
          </a:prstGeom>
          <a:gradFill rotWithShape="0">
            <a:gsLst>
              <a:gs pos="0">
                <a:srgbClr val="000066">
                  <a:alpha val="67000"/>
                </a:srgbClr>
              </a:gs>
              <a:gs pos="50000">
                <a:srgbClr val="0000FF">
                  <a:alpha val="21001"/>
                </a:srgbClr>
              </a:gs>
              <a:gs pos="100000">
                <a:srgbClr val="000066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8258" name="Flowchart: Merge 485469"/>
          <p:cNvSpPr>
            <a:spLocks noChangeArrowheads="1"/>
          </p:cNvSpPr>
          <p:nvPr/>
        </p:nvSpPr>
        <p:spPr bwMode="gray">
          <a:xfrm rot="-5400000">
            <a:off x="3100388" y="2198687"/>
            <a:ext cx="342900" cy="206375"/>
          </a:xfrm>
          <a:prstGeom prst="flowChartMerge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sp>
        <p:nvSpPr>
          <p:cNvPr id="8259" name="Flowchart: Merge 485470"/>
          <p:cNvSpPr>
            <a:spLocks noChangeArrowheads="1"/>
          </p:cNvSpPr>
          <p:nvPr/>
        </p:nvSpPr>
        <p:spPr bwMode="gray">
          <a:xfrm rot="-5400000">
            <a:off x="3741738" y="4198937"/>
            <a:ext cx="342900" cy="206375"/>
          </a:xfrm>
          <a:prstGeom prst="flowChartMerge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sp>
        <p:nvSpPr>
          <p:cNvPr id="8260" name="Flowchart: Merge 485471"/>
          <p:cNvSpPr>
            <a:spLocks noChangeArrowheads="1"/>
          </p:cNvSpPr>
          <p:nvPr/>
        </p:nvSpPr>
        <p:spPr bwMode="gray">
          <a:xfrm rot="-5400000">
            <a:off x="3714751" y="3408362"/>
            <a:ext cx="342900" cy="206375"/>
          </a:xfrm>
          <a:prstGeom prst="flowChartMerge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s-ES" sz="1800"/>
          </a:p>
        </p:txBody>
      </p:sp>
      <p:grpSp>
        <p:nvGrpSpPr>
          <p:cNvPr id="17" name="Group 97"/>
          <p:cNvGrpSpPr>
            <a:grpSpLocks/>
          </p:cNvGrpSpPr>
          <p:nvPr/>
        </p:nvGrpSpPr>
        <p:grpSpPr bwMode="auto">
          <a:xfrm>
            <a:off x="2133600" y="1158875"/>
            <a:ext cx="381000" cy="4191000"/>
            <a:chOff x="1344" y="1104"/>
            <a:chExt cx="240" cy="2448"/>
          </a:xfrm>
        </p:grpSpPr>
        <p:sp>
          <p:nvSpPr>
            <p:cNvPr id="176" name="Rounded Rectangle 485473"/>
            <p:cNvSpPr>
              <a:spLocks noChangeArrowheads="1"/>
            </p:cNvSpPr>
            <p:nvPr/>
          </p:nvSpPr>
          <p:spPr bwMode="gray">
            <a:xfrm>
              <a:off x="1344" y="1104"/>
              <a:ext cx="240" cy="2448"/>
            </a:xfrm>
            <a:prstGeom prst="roundRect">
              <a:avLst>
                <a:gd name="adj" fmla="val 641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endPara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gray">
            <a:xfrm>
              <a:off x="1344" y="2182"/>
              <a:ext cx="240" cy="12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I</a:t>
              </a:r>
            </a:p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N</a:t>
              </a:r>
            </a:p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T</a:t>
              </a:r>
            </a:p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E</a:t>
              </a:r>
            </a:p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R</a:t>
              </a:r>
            </a:p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N</a:t>
              </a:r>
            </a:p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E</a:t>
              </a:r>
            </a:p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T</a:t>
              </a:r>
            </a:p>
          </p:txBody>
        </p:sp>
      </p:grpSp>
      <p:pic>
        <p:nvPicPr>
          <p:cNvPr id="178" name="Picture 99" descr="6-00295_forefront0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263900" y="2835275"/>
            <a:ext cx="16970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101" descr="6-00295_forefront0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840413" y="2819400"/>
            <a:ext cx="1697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103" descr="6-00295_forefront0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407275" y="5167313"/>
            <a:ext cx="1698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61"/>
          <p:cNvGrpSpPr>
            <a:grpSpLocks noChangeAspect="1"/>
          </p:cNvGrpSpPr>
          <p:nvPr/>
        </p:nvGrpSpPr>
        <p:grpSpPr bwMode="auto">
          <a:xfrm>
            <a:off x="3697288" y="2214563"/>
            <a:ext cx="698500" cy="708025"/>
            <a:chOff x="885825" y="1512888"/>
            <a:chExt cx="1847850" cy="2105025"/>
          </a:xfrm>
        </p:grpSpPr>
        <p:pic>
          <p:nvPicPr>
            <p:cNvPr id="8272" name="Picture 33" descr="green glow sheild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3" name="Picture 46" descr="Forefront_bL.png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61"/>
          <p:cNvGrpSpPr>
            <a:grpSpLocks noChangeAspect="1"/>
          </p:cNvGrpSpPr>
          <p:nvPr/>
        </p:nvGrpSpPr>
        <p:grpSpPr bwMode="auto">
          <a:xfrm>
            <a:off x="6208713" y="2216150"/>
            <a:ext cx="698500" cy="706438"/>
            <a:chOff x="885825" y="1512888"/>
            <a:chExt cx="1847850" cy="2105025"/>
          </a:xfrm>
        </p:grpSpPr>
        <p:pic>
          <p:nvPicPr>
            <p:cNvPr id="8270" name="Picture 33" descr="green glow sheild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1" name="Picture 46" descr="Forefront_bL.png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244599" y="2125661"/>
              <a:ext cx="114300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61"/>
          <p:cNvGrpSpPr>
            <a:grpSpLocks noChangeAspect="1"/>
          </p:cNvGrpSpPr>
          <p:nvPr/>
        </p:nvGrpSpPr>
        <p:grpSpPr bwMode="auto">
          <a:xfrm>
            <a:off x="6772275" y="4725988"/>
            <a:ext cx="696913" cy="708025"/>
            <a:chOff x="885825" y="1512888"/>
            <a:chExt cx="1847850" cy="2105025"/>
          </a:xfrm>
        </p:grpSpPr>
        <p:pic>
          <p:nvPicPr>
            <p:cNvPr id="8268" name="Picture 33" descr="green glow sheild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9" name="Picture 46" descr="Forefront_bL.png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" name="1 Título"/>
          <p:cNvSpPr txBox="1">
            <a:spLocks/>
          </p:cNvSpPr>
          <p:nvPr/>
        </p:nvSpPr>
        <p:spPr>
          <a:xfrm>
            <a:off x="32659" y="54426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Topología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:\Archive\Sunni's Documents\pictures\Aeshen\Shapes and Graphics\Glow\red gl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0388" y="-1135063"/>
            <a:ext cx="4562476" cy="65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:\Archive\Sunni's Documents\pictures\Aeshen\Shapes and Graphics\Arrows - arrow\Curved\arrow 0 gold  arrow curved double headed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2149475"/>
            <a:ext cx="8172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Archive\Sunni's Documents\pictures\Aeshen\Misc hardware and concepts\Database 4 blue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23923" y="1010590"/>
            <a:ext cx="2004147" cy="1630861"/>
          </a:xfrm>
          <a:prstGeom prst="rect">
            <a:avLst/>
          </a:prstGeom>
          <a:noFill/>
        </p:spPr>
      </p:pic>
      <p:pic>
        <p:nvPicPr>
          <p:cNvPr id="8198" name="Picture 4" descr="H:\Archive\Sunni's Documents\pictures\Aeshen\Shapes and Graphics\screen captures\Portal ang team screen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3063" y="1860550"/>
            <a:ext cx="27622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H:\Archive\Sunni's Documents\pictures\Aeshen\Shapes and Graphics\people\spammer hacker spam person icon silhouett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6638" y="3062288"/>
            <a:ext cx="244633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90"/>
          <p:cNvSpPr txBox="1">
            <a:spLocks noChangeArrowheads="1"/>
          </p:cNvSpPr>
          <p:nvPr/>
        </p:nvSpPr>
        <p:spPr bwMode="auto">
          <a:xfrm>
            <a:off x="390525" y="2641600"/>
            <a:ext cx="24625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err="1" smtClean="0"/>
              <a:t>Libreria</a:t>
            </a:r>
            <a:r>
              <a:rPr lang="en-US" sz="1800" dirty="0" smtClean="0"/>
              <a:t> de </a:t>
            </a:r>
            <a:r>
              <a:rPr lang="en-US" sz="1800" dirty="0" err="1" smtClean="0"/>
              <a:t>Documentos</a:t>
            </a:r>
            <a:r>
              <a:rPr lang="en-US" sz="1800" dirty="0" smtClean="0"/>
              <a:t> en</a:t>
            </a:r>
            <a:br>
              <a:rPr lang="en-US" sz="1800" dirty="0" smtClean="0"/>
            </a:br>
            <a:r>
              <a:rPr lang="en-US" sz="1800" dirty="0" smtClean="0"/>
              <a:t>SQL Server</a:t>
            </a:r>
            <a:endParaRPr lang="en-US" sz="1800" dirty="0"/>
          </a:p>
        </p:txBody>
      </p:sp>
      <p:sp>
        <p:nvSpPr>
          <p:cNvPr id="8201" name="TextBox 191"/>
          <p:cNvSpPr txBox="1">
            <a:spLocks noChangeArrowheads="1"/>
          </p:cNvSpPr>
          <p:nvPr/>
        </p:nvSpPr>
        <p:spPr bwMode="auto">
          <a:xfrm>
            <a:off x="3662363" y="3719513"/>
            <a:ext cx="2052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SharePoint Portal Site</a:t>
            </a:r>
          </a:p>
        </p:txBody>
      </p:sp>
      <p:sp>
        <p:nvSpPr>
          <p:cNvPr id="8202" name="TextBox 192"/>
          <p:cNvSpPr txBox="1">
            <a:spLocks noChangeArrowheads="1"/>
          </p:cNvSpPr>
          <p:nvPr/>
        </p:nvSpPr>
        <p:spPr bwMode="auto">
          <a:xfrm>
            <a:off x="6581775" y="5318125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err="1" smtClean="0"/>
              <a:t>Usuario</a:t>
            </a:r>
            <a:r>
              <a:rPr lang="en-US" sz="1800" dirty="0" smtClean="0"/>
              <a:t> </a:t>
            </a:r>
            <a:r>
              <a:rPr lang="en-US" sz="1800" dirty="0" err="1" smtClean="0"/>
              <a:t>Infectado</a:t>
            </a:r>
            <a:endParaRPr lang="en-US" sz="1800" dirty="0"/>
          </a:p>
        </p:txBody>
      </p:sp>
      <p:pic>
        <p:nvPicPr>
          <p:cNvPr id="194" name="Picture 5" descr="H:\Archive\Sunni's Documents\pictures\Aeshen\Shapes and Graphics\people\spammer hacker spam person icon silhouett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8125" y="3719513"/>
            <a:ext cx="2446338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5" descr="H:\Archive\Sunni's Documents\pictures\Aeshen\Shapes and Graphics\people\spammer hacker spam person icon silhouett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69038" y="731838"/>
            <a:ext cx="244633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2659" y="54426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Problemática de Virus en </a:t>
            </a:r>
            <a:r>
              <a:rPr kumimoji="0" lang="es-ES" sz="4400" b="0" i="0" u="none" strike="noStrike" kern="0" cap="none" spc="-125" normalizeH="0" baseline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Sharepoint</a:t>
            </a:r>
            <a:endParaRPr kumimoji="0" lang="es-ES" sz="4400" b="0" i="0" u="none" strike="noStrike" kern="0" cap="none" spc="-125" normalizeH="0" baseline="0" noProof="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H:\Archive\Sunni's Documents\pictures\pictures\Aeshen\Shapes and Graphics\Arrows - arrow\Curved\green blue curved arrow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1675" y="3006729"/>
            <a:ext cx="2000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H:\Archive\Sunni's Documents\pictures\pictures\Aeshen\Shapes and Graphics\Arrows - arrow\Curved\double arrow green arr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437" y="1365254"/>
            <a:ext cx="2835275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36875" y="1630367"/>
            <a:ext cx="1771650" cy="1477669"/>
            <a:chOff x="4173" y="1062"/>
            <a:chExt cx="1152" cy="963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4173" y="1265"/>
              <a:ext cx="1152" cy="76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3399FF"/>
                </a:gs>
                <a:gs pos="100000">
                  <a:schemeClr val="bg2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>
                <a:cs typeface="+mn-cs"/>
              </a:endParaRPr>
            </a:p>
          </p:txBody>
        </p:sp>
        <p:pic>
          <p:nvPicPr>
            <p:cNvPr id="11277" name="Picture 6" descr="XP icon control pane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5" y="1062"/>
              <a:ext cx="780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45125" y="4433892"/>
            <a:ext cx="22200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/>
              <a:t>Forefront Server </a:t>
            </a:r>
          </a:p>
          <a:p>
            <a:pPr eaLnBrk="0" hangingPunct="0">
              <a:spcBef>
                <a:spcPct val="0"/>
              </a:spcBef>
            </a:pPr>
            <a:r>
              <a:rPr lang="en-US" sz="1800" b="1"/>
              <a:t>Security Administrator</a:t>
            </a:r>
          </a:p>
        </p:txBody>
      </p:sp>
      <p:pic>
        <p:nvPicPr>
          <p:cNvPr id="20" name="Picture 2" descr="H:\Archive\Sunni's Documents\pictures\pictures\Aeshen\Misc hardware and concepts\Server BizTalk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34425" y="966792"/>
            <a:ext cx="12160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:\Archive\Sunni's Documents\pictures\pictures\Aeshen\Misc hardware and concepts\Server BizTalk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7125" y="3894142"/>
            <a:ext cx="12176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 descr="H:\Archive\Sunni's Documents\pictures\pictures\Aeshen\Misc hardware and concepts\Generic Application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21375" y="2768604"/>
            <a:ext cx="950912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 descr="H:\Archive\Sunni's Documents\pictures\pictures\Aeshen\Misc hardware and concepts\Server BizTalk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94400" y="2503492"/>
            <a:ext cx="12160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585481" y="4430943"/>
            <a:ext cx="21435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dirty="0"/>
              <a:t>Forefront  Server</a:t>
            </a:r>
            <a:br>
              <a:rPr lang="en-US" sz="1800" b="1" dirty="0"/>
            </a:br>
            <a:r>
              <a:rPr lang="en-US" sz="1800" b="1" dirty="0"/>
              <a:t>Security Management</a:t>
            </a:r>
          </a:p>
          <a:p>
            <a:pPr eaLnBrk="0" hangingPunct="0">
              <a:spcBef>
                <a:spcPct val="0"/>
              </a:spcBef>
            </a:pPr>
            <a:r>
              <a:rPr lang="en-US" sz="1800" b="1" dirty="0"/>
              <a:t>Console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32659" y="54426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Gestión Centralizada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230085" y="3037115"/>
            <a:ext cx="176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Simplicidad</a:t>
            </a:r>
            <a:endParaRPr lang="es-ES" sz="2000" b="1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4.81481E-6 L 0.33351 4.8148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0"/>
          <p:cNvSpPr>
            <a:spLocks noChangeArrowheads="1"/>
          </p:cNvSpPr>
          <p:nvPr/>
        </p:nvSpPr>
        <p:spPr bwMode="ltGray">
          <a:xfrm rot="175167">
            <a:off x="387350" y="2471222"/>
            <a:ext cx="8451850" cy="36933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invGray">
          <a:xfrm>
            <a:off x="1644650" y="4127500"/>
            <a:ext cx="5919788" cy="801688"/>
          </a:xfrm>
          <a:prstGeom prst="roundRect">
            <a:avLst>
              <a:gd name="adj" fmla="val 50000"/>
            </a:avLst>
          </a:prstGeom>
          <a:solidFill>
            <a:schemeClr val="bg2">
              <a:alpha val="39999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lvl="1" algn="ctr" eaLnBrk="0" hangingPunct="0">
              <a:spcBef>
                <a:spcPct val="0"/>
              </a:spcBef>
              <a:defRPr/>
            </a:pPr>
            <a:r>
              <a:rPr lang="es-ES" sz="24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Maxima Seguridad</a:t>
            </a:r>
            <a:endParaRPr lang="es-ES" sz="2400" b="1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2293" name="Picture 3" descr="small yellow trian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900" y="2719388"/>
            <a:ext cx="174783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298575" y="1320800"/>
            <a:ext cx="622300" cy="696913"/>
            <a:chOff x="3529" y="2211"/>
            <a:chExt cx="374" cy="418"/>
          </a:xfrm>
        </p:grpSpPr>
        <p:pic>
          <p:nvPicPr>
            <p:cNvPr id="12310" name="Picture 35" descr="XP icon other option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36"/>
            <p:cNvSpPr>
              <a:spLocks noChangeArrowheads="1"/>
            </p:cNvSpPr>
            <p:nvPr/>
          </p:nvSpPr>
          <p:spPr bwMode="invGray">
            <a:xfrm>
              <a:off x="3586" y="2290"/>
              <a:ext cx="260" cy="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s-E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  <a:endPara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298575" y="2065338"/>
            <a:ext cx="622300" cy="696912"/>
            <a:chOff x="3529" y="2211"/>
            <a:chExt cx="374" cy="418"/>
          </a:xfrm>
        </p:grpSpPr>
        <p:pic>
          <p:nvPicPr>
            <p:cNvPr id="12308" name="Picture 38" descr="XP icon other option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39"/>
            <p:cNvSpPr>
              <a:spLocks noChangeArrowheads="1"/>
            </p:cNvSpPr>
            <p:nvPr/>
          </p:nvSpPr>
          <p:spPr bwMode="invGray">
            <a:xfrm>
              <a:off x="3586" y="2290"/>
              <a:ext cx="260" cy="26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s-E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</a:t>
              </a:r>
              <a:endPara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18" name="Rectangle 40"/>
          <p:cNvSpPr>
            <a:spLocks noChangeArrowheads="1"/>
          </p:cNvSpPr>
          <p:nvPr/>
        </p:nvSpPr>
        <p:spPr bwMode="ltGray">
          <a:xfrm rot="-337934">
            <a:off x="338138" y="2526785"/>
            <a:ext cx="8451850" cy="36933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s-ES" sz="1800">
              <a:solidFill>
                <a:schemeClr val="tx1"/>
              </a:solidFill>
            </a:endParaRPr>
          </a:p>
        </p:txBody>
      </p:sp>
      <p:pic>
        <p:nvPicPr>
          <p:cNvPr id="12297" name="Picture 45" descr="security shiel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0213" y="2943225"/>
            <a:ext cx="1652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6" descr="performance shiel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8213" y="2932113"/>
            <a:ext cx="16621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0"/>
          <p:cNvSpPr>
            <a:spLocks noChangeArrowheads="1"/>
          </p:cNvSpPr>
          <p:nvPr/>
        </p:nvSpPr>
        <p:spPr bwMode="ltGray">
          <a:xfrm>
            <a:off x="323850" y="2541588"/>
            <a:ext cx="8451850" cy="36933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s-ES" sz="1800">
              <a:solidFill>
                <a:schemeClr val="tx1"/>
              </a:solidFill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79438" y="1320800"/>
            <a:ext cx="622300" cy="696913"/>
            <a:chOff x="3529" y="2211"/>
            <a:chExt cx="374" cy="418"/>
          </a:xfrm>
        </p:grpSpPr>
        <p:pic>
          <p:nvPicPr>
            <p:cNvPr id="12306" name="Picture 29" descr="XP icon other option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30"/>
            <p:cNvSpPr>
              <a:spLocks noChangeArrowheads="1"/>
            </p:cNvSpPr>
            <p:nvPr/>
          </p:nvSpPr>
          <p:spPr bwMode="invGray">
            <a:xfrm>
              <a:off x="3586" y="2290"/>
              <a:ext cx="260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s-E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  <a:endPara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79438" y="2065338"/>
            <a:ext cx="622300" cy="696912"/>
            <a:chOff x="3529" y="2211"/>
            <a:chExt cx="374" cy="418"/>
          </a:xfrm>
        </p:grpSpPr>
        <p:pic>
          <p:nvPicPr>
            <p:cNvPr id="12304" name="Picture 32" descr="XP icon other option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3"/>
            <p:cNvSpPr>
              <a:spLocks noChangeArrowheads="1"/>
            </p:cNvSpPr>
            <p:nvPr/>
          </p:nvSpPr>
          <p:spPr bwMode="invGray">
            <a:xfrm>
              <a:off x="3586" y="2290"/>
              <a:ext cx="260" cy="2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s-E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B</a:t>
              </a:r>
              <a:endPara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24" name="AutoShape 41"/>
          <p:cNvSpPr>
            <a:spLocks noChangeArrowheads="1"/>
          </p:cNvSpPr>
          <p:nvPr/>
        </p:nvSpPr>
        <p:spPr bwMode="invGray">
          <a:xfrm>
            <a:off x="1641249" y="4138363"/>
            <a:ext cx="5919787" cy="801688"/>
          </a:xfrm>
          <a:prstGeom prst="roundRect">
            <a:avLst>
              <a:gd name="adj" fmla="val 50000"/>
            </a:avLst>
          </a:prstGeom>
          <a:solidFill>
            <a:schemeClr val="bg2">
              <a:alpha val="39999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lvl="1" algn="ctr" eaLnBrk="0" hangingPunct="0">
              <a:spcBef>
                <a:spcPct val="0"/>
              </a:spcBef>
              <a:defRPr/>
            </a:pPr>
            <a:r>
              <a:rPr lang="es-ES" sz="24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Balanceo</a:t>
            </a:r>
            <a:endParaRPr lang="es-ES" sz="2400" b="1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invGray">
          <a:xfrm>
            <a:off x="1666421" y="4127500"/>
            <a:ext cx="5919788" cy="801688"/>
          </a:xfrm>
          <a:prstGeom prst="roundRect">
            <a:avLst>
              <a:gd name="adj" fmla="val 50000"/>
            </a:avLst>
          </a:prstGeom>
          <a:solidFill>
            <a:schemeClr val="bg2">
              <a:alpha val="39999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lvl="1" algn="ctr" eaLnBrk="0" hangingPunct="0">
              <a:spcBef>
                <a:spcPct val="0"/>
              </a:spcBef>
              <a:defRPr/>
            </a:pPr>
            <a:r>
              <a:rPr lang="es-ES" sz="24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Maximo Rendimiento</a:t>
            </a:r>
            <a:endParaRPr lang="es-ES" sz="2400" b="1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0" y="185055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Balanceo</a:t>
            </a:r>
            <a:r>
              <a:rPr kumimoji="0" lang="es-ES" sz="4800" b="0" i="0" u="none" strike="noStrike" kern="0" cap="none" spc="-125" normalizeH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Seguridad-Rendimiento</a:t>
            </a:r>
            <a:endParaRPr kumimoji="0" lang="es-ES" sz="4800" b="0" i="0" u="none" strike="noStrike" kern="0" cap="none" spc="-125" normalizeH="0" baseline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41354 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41545 -4.0740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54 2.96296E-6 L 0.79132 0.108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18" grpId="0" animBg="1"/>
      <p:bldP spid="18" grpId="1" animBg="1"/>
      <p:bldP spid="22" grpId="0" animBg="1"/>
      <p:bldP spid="22" grpId="1" animBg="1"/>
      <p:bldP spid="22" grpId="2" animBg="1"/>
      <p:bldP spid="24" grpId="0" animBg="1"/>
      <p:bldP spid="24" grpId="1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923330"/>
          </a:xfrm>
        </p:spPr>
        <p:txBody>
          <a:bodyPr/>
          <a:lstStyle/>
          <a:p>
            <a:pPr>
              <a:defRPr/>
            </a:pPr>
            <a:r>
              <a:rPr lang="es-ES" sz="60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Agenda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587" y="1686606"/>
            <a:ext cx="8761413" cy="230832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Forefront</a:t>
            </a:r>
          </a:p>
          <a:p>
            <a:pPr>
              <a:defRPr/>
            </a:pPr>
            <a:r>
              <a:rPr lang="es-ES" dirty="0" smtClean="0"/>
              <a:t>Protección puesto cliente</a:t>
            </a:r>
          </a:p>
          <a:p>
            <a:pPr>
              <a:defRPr/>
            </a:pPr>
            <a:r>
              <a:rPr lang="es-ES" dirty="0" smtClean="0"/>
              <a:t>Protección aplicaciones de servidor</a:t>
            </a:r>
          </a:p>
          <a:p>
            <a:pPr>
              <a:defRPr/>
            </a:pPr>
            <a:r>
              <a:rPr lang="es-ES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Protección de accesos al </a:t>
            </a:r>
            <a:r>
              <a:rPr lang="es-ES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perimetro</a:t>
            </a:r>
            <a:r>
              <a:rPr lang="es-ES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:\Archive\Sunni's Documents\pictures\pictures\Aeshen\Shapes and Graphics\Arrows - arrow\Curved\3 blue Arrows in funnel gradien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675" y="2054225"/>
            <a:ext cx="6191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tangle 6748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543341" flipH="1">
            <a:off x="3630613" y="4246563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6748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84563" y="33289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tangle 67484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1125" y="5357813"/>
            <a:ext cx="7207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94274" y="3787775"/>
            <a:ext cx="2092325" cy="7078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s-ES" altLang="ja-JP" sz="20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Actualización</a:t>
            </a:r>
            <a:br>
              <a:rPr lang="es-ES" altLang="ja-JP" sz="20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</a:br>
            <a:r>
              <a:rPr lang="es-ES" altLang="ja-JP" sz="20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Rapida</a:t>
            </a:r>
            <a:endParaRPr lang="es-ES">
              <a:latin typeface="Arial" pitchFamily="34" charset="0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40275" y="5599113"/>
            <a:ext cx="2244725" cy="6463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s-ES" altLang="ja-JP" sz="18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Forefront Security  for Exchange</a:t>
            </a:r>
            <a:endParaRPr lang="es-ES" sz="2000">
              <a:latin typeface="Arial" pitchFamily="34" charset="0"/>
              <a:cs typeface="+mn-cs"/>
            </a:endParaRPr>
          </a:p>
        </p:txBody>
      </p:sp>
      <p:pic>
        <p:nvPicPr>
          <p:cNvPr id="13321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08138" y="1350963"/>
            <a:ext cx="9112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9900" y="1503363"/>
            <a:ext cx="9112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00550" y="1350963"/>
            <a:ext cx="9112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95988" y="1503363"/>
            <a:ext cx="9112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952625" y="927100"/>
            <a:ext cx="4625975" cy="4616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s-ES" altLang="ja-JP" b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Fabricantes de Motores Antivirus</a:t>
            </a:r>
            <a:endParaRPr lang="es-ES" sz="2800">
              <a:latin typeface="Arial" pitchFamily="34" charset="0"/>
              <a:cs typeface="+mn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32659" y="54426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Proceso rápido</a:t>
            </a:r>
            <a:r>
              <a:rPr kumimoji="0" lang="es-ES" sz="4800" b="0" i="0" u="none" strike="noStrike" kern="0" cap="none" spc="-125" normalizeH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de Actualización</a:t>
            </a:r>
            <a:endParaRPr kumimoji="0" lang="es-ES" sz="4800" b="0" i="0" u="none" strike="noStrike" kern="0" cap="none" spc="-125" normalizeH="0" baseline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Archive\Sunni's Documents\pictures\Aeshen\Shapes and Graphics\fans - gradient\green to blue funnel with arrow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2057" y="2240364"/>
            <a:ext cx="5991906" cy="15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:\Archive\Sunni's Documents\pictures\Aeshen\Shapes and Graphics\Box\Rectangle\3 part gel boxe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52754" y="3761644"/>
            <a:ext cx="5286396" cy="18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468007" y="4530499"/>
            <a:ext cx="13083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Tiempo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Real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63910" y="4519613"/>
            <a:ext cx="13003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Programado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9617" y="4541384"/>
            <a:ext cx="8370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Manual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195940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Opciones de Escaneo</a:t>
            </a: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859950" y="3951514"/>
            <a:ext cx="1730829" cy="157842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noFill/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DACD0"/>
              </a:buClr>
              <a:buSzTx/>
              <a:buFont typeface="Wingdings" pitchFamily="2" charset="2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1018721" y="4476070"/>
            <a:ext cx="11633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Transporte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13 Flecha abajo"/>
          <p:cNvSpPr/>
          <p:nvPr/>
        </p:nvSpPr>
        <p:spPr bwMode="auto">
          <a:xfrm>
            <a:off x="1262742" y="2177144"/>
            <a:ext cx="816429" cy="1578428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DACD0"/>
              </a:buClr>
              <a:buSzTx/>
              <a:buFont typeface="Wingdings" pitchFamily="2" charset="2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2756" y="1403213"/>
            <a:ext cx="185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+mn-lt"/>
              </a:rPr>
              <a:t>Exchange</a:t>
            </a:r>
            <a:endParaRPr lang="es-ES" sz="2800" dirty="0"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86588" y="1400977"/>
            <a:ext cx="462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+mn-lt"/>
              </a:rPr>
              <a:t>Exchange y </a:t>
            </a:r>
            <a:r>
              <a:rPr lang="es-ES" sz="2800" dirty="0" err="1" smtClean="0">
                <a:latin typeface="+mn-lt"/>
              </a:rPr>
              <a:t>Sharepoint</a:t>
            </a:r>
            <a:endParaRPr lang="es-ES" sz="28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Archive\Sunni's Documents\pictures\Aeshen\Shapes and Graphics\MSN Illustration Icon\MSN icon junk mai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5963" y="1971675"/>
            <a:ext cx="316388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Archive\Sunni's Documents\pictures\Aeshen\Shapes and Graphics\circular shapes\Oval\4 connected ova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475" y="1876425"/>
            <a:ext cx="6897688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Archive\Sunni's Documents\pictures\Aeshen\Sunni\inappropriate conten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3100" y="1838325"/>
            <a:ext cx="18875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:\Archive\Sunni's Documents\pictures\Aeshen\Shapes and Graphics\MSN Illustration Icon\MSN icon popup guar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79863" y="3228975"/>
            <a:ext cx="181133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51313" y="4883150"/>
            <a:ext cx="1236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err="1" smtClean="0">
                <a:solidFill>
                  <a:srgbClr val="EBF7FF"/>
                </a:solidFill>
                <a:latin typeface="Segoe Semibold" pitchFamily="34" charset="0"/>
              </a:rPr>
              <a:t>Peligroso</a:t>
            </a:r>
            <a:endParaRPr lang="en-US" sz="1800" b="1" dirty="0">
              <a:solidFill>
                <a:srgbClr val="EBF7FF"/>
              </a:solidFill>
              <a:latin typeface="Segoe Semibold" pitchFamily="34" charset="0"/>
            </a:endParaRPr>
          </a:p>
        </p:txBody>
      </p:sp>
      <p:pic>
        <p:nvPicPr>
          <p:cNvPr id="2053" name="Picture 5" descr="H:\Archive\Sunni's Documents\pictures\Aeshen\Shapes and Graphics\MSN Illustration Icon\MSN icon entertainmen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98813" y="1019175"/>
            <a:ext cx="1905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65538" y="2705100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EBF7FF"/>
                </a:solidFill>
                <a:latin typeface="Segoe Semibold" pitchFamily="34" charset="0"/>
              </a:rPr>
              <a:t>No </a:t>
            </a:r>
            <a:r>
              <a:rPr lang="en-US" sz="1800" b="1" dirty="0" err="1" smtClean="0">
                <a:solidFill>
                  <a:srgbClr val="EBF7FF"/>
                </a:solidFill>
                <a:latin typeface="Segoe Semibold" pitchFamily="34" charset="0"/>
              </a:rPr>
              <a:t>Deseado</a:t>
            </a:r>
            <a:endParaRPr lang="en-US" sz="1800" b="1" dirty="0">
              <a:solidFill>
                <a:srgbClr val="EBF7FF"/>
              </a:solidFill>
              <a:latin typeface="Segoe Semibold" pitchFamily="34" charset="0"/>
            </a:endParaRPr>
          </a:p>
        </p:txBody>
      </p:sp>
      <p:pic>
        <p:nvPicPr>
          <p:cNvPr id="2054" name="Picture 6" descr="H:\Archive\Sunni's Documents\pictures\Aeshen\Shapes and Graphics\MSN Illustration Icon\MSN icon dashboard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06575" y="2363788"/>
            <a:ext cx="17097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41513" y="3840163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err="1" smtClean="0">
                <a:solidFill>
                  <a:srgbClr val="EBF7FF"/>
                </a:solidFill>
                <a:latin typeface="Segoe Semibold" pitchFamily="34" charset="0"/>
              </a:rPr>
              <a:t>Confidencial</a:t>
            </a:r>
            <a:endParaRPr lang="en-US" sz="1800" b="1" dirty="0">
              <a:solidFill>
                <a:srgbClr val="EBF7FF"/>
              </a:solidFill>
              <a:latin typeface="Segoe Semibold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86450" y="3617913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err="1" smtClean="0">
                <a:solidFill>
                  <a:srgbClr val="EBF7FF"/>
                </a:solidFill>
                <a:latin typeface="Segoe Semibold" pitchFamily="34" charset="0"/>
              </a:rPr>
              <a:t>Inapropiado</a:t>
            </a:r>
            <a:endParaRPr lang="en-US" sz="1800" b="1" dirty="0">
              <a:solidFill>
                <a:srgbClr val="EBF7FF"/>
              </a:solidFill>
              <a:latin typeface="Segoe Semibold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0" y="152397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Razones para Filtrar Contenido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lum bright="42000" contrast="5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727075" y="1825625"/>
            <a:ext cx="7843838" cy="1422400"/>
          </a:xfrm>
        </p:spPr>
        <p:txBody>
          <a:bodyPr/>
          <a:lstStyle/>
          <a:p>
            <a:pPr>
              <a:defRPr/>
            </a:pPr>
            <a:r>
              <a:rPr lang="es-ES" sz="9600" dirty="0" smtClean="0">
                <a:solidFill>
                  <a:srgbClr val="FFC000"/>
                </a:solidFill>
              </a:rPr>
              <a:t>DEMO</a:t>
            </a:r>
          </a:p>
        </p:txBody>
      </p:sp>
      <p:pic>
        <p:nvPicPr>
          <p:cNvPr id="5" name="Picture 58" descr="6-00295_forefront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094" y="5068434"/>
            <a:ext cx="4578621" cy="13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9" descr="6-00295_forefront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261" y="3483428"/>
            <a:ext cx="5283025" cy="129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50288" y="6630988"/>
            <a:ext cx="536575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0A0E0495-1656-4924-8DE9-3FE480FB607C}" type="slidenum">
              <a:rPr lang="en-US" smtClean="0">
                <a:latin typeface="Arial" pitchFamily="34" charset="0"/>
              </a:rPr>
              <a:pPr algn="r"/>
              <a:t>24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84678" name="Picture 6" descr="Internet cloud we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6360" y="3062691"/>
            <a:ext cx="2324908" cy="12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7" name="Picture 20" descr="Serv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949723" y="3640253"/>
            <a:ext cx="5191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8" name="Picture 21" descr="laptop notebook portable Comput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29436" y="4628865"/>
            <a:ext cx="714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9" name="Picture 22" descr="PC with flat pane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87327" y="2725987"/>
            <a:ext cx="8461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6" name="Picture 29" descr="Ser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63454" y="3036354"/>
            <a:ext cx="7207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74604" y="3369537"/>
            <a:ext cx="889000" cy="889000"/>
            <a:chOff x="2367" y="2179"/>
            <a:chExt cx="560" cy="560"/>
          </a:xfrm>
        </p:grpSpPr>
        <p:pic>
          <p:nvPicPr>
            <p:cNvPr id="55330" name="Picture 31" descr="grey glow circle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367" y="2179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464" y="2228"/>
              <a:ext cx="396" cy="407"/>
              <a:chOff x="3993" y="2677"/>
              <a:chExt cx="912" cy="1101"/>
            </a:xfrm>
          </p:grpSpPr>
          <p:pic>
            <p:nvPicPr>
              <p:cNvPr id="55332" name="Picture 33" descr="3D blue triangle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993" y="3130"/>
                <a:ext cx="468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3" name="Picture 34" descr="3D blue triangle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437" y="3214"/>
                <a:ext cx="468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4" name="Picture 35" descr="3D blue triangle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179" y="2677"/>
                <a:ext cx="468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0" name="1 Título"/>
          <p:cNvSpPr>
            <a:spLocks noGrp="1"/>
          </p:cNvSpPr>
          <p:nvPr>
            <p:ph type="title"/>
          </p:nvPr>
        </p:nvSpPr>
        <p:spPr>
          <a:xfrm>
            <a:off x="143101" y="130629"/>
            <a:ext cx="8380412" cy="840230"/>
          </a:xfrm>
        </p:spPr>
        <p:txBody>
          <a:bodyPr/>
          <a:lstStyle/>
          <a:p>
            <a:pPr>
              <a:defRPr/>
            </a:pPr>
            <a:r>
              <a:rPr lang="es-ES_tradnl" sz="54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Entorno</a:t>
            </a:r>
            <a:endParaRPr lang="es-ES" sz="5400" spc="-125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838940" y="4087259"/>
            <a:ext cx="55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DC</a:t>
            </a:r>
            <a:endParaRPr lang="es-ES" sz="20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7491470" y="5247872"/>
            <a:ext cx="146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ClienteVista</a:t>
            </a:r>
            <a:endParaRPr lang="es-ES" sz="2000" dirty="0"/>
          </a:p>
        </p:txBody>
      </p:sp>
      <p:pic>
        <p:nvPicPr>
          <p:cNvPr id="52" name="Picture 39" descr="Ser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5440" y="987083"/>
            <a:ext cx="720725" cy="10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52 CuadroTexto"/>
          <p:cNvSpPr txBox="1"/>
          <p:nvPr/>
        </p:nvSpPr>
        <p:spPr>
          <a:xfrm>
            <a:off x="4768473" y="455535"/>
            <a:ext cx="97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Madrid</a:t>
            </a:r>
            <a:endParaRPr lang="es-ES" sz="2000" dirty="0"/>
          </a:p>
        </p:txBody>
      </p:sp>
      <p:pic>
        <p:nvPicPr>
          <p:cNvPr id="54" name="Picture 39" descr="Ser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7492" y="930162"/>
            <a:ext cx="720725" cy="10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54 CuadroTexto"/>
          <p:cNvSpPr txBox="1"/>
          <p:nvPr/>
        </p:nvSpPr>
        <p:spPr>
          <a:xfrm>
            <a:off x="5923402" y="486748"/>
            <a:ext cx="116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Barcelona</a:t>
            </a:r>
            <a:endParaRPr lang="es-ES" sz="2000" dirty="0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H="1">
            <a:off x="7271131" y="2412696"/>
            <a:ext cx="45719" cy="333811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4869455" y="2412697"/>
            <a:ext cx="3084723" cy="45719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5382160" y="1936369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6614213" y="1890465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flipV="1">
            <a:off x="7277060" y="3157589"/>
            <a:ext cx="7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" name="Line 4"/>
          <p:cNvSpPr>
            <a:spLocks noChangeShapeType="1"/>
          </p:cNvSpPr>
          <p:nvPr/>
        </p:nvSpPr>
        <p:spPr bwMode="auto">
          <a:xfrm flipV="1">
            <a:off x="7341325" y="3982018"/>
            <a:ext cx="61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V="1">
            <a:off x="7317453" y="4883574"/>
            <a:ext cx="75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" name="Line 4"/>
          <p:cNvSpPr>
            <a:spLocks noChangeShapeType="1"/>
          </p:cNvSpPr>
          <p:nvPr/>
        </p:nvSpPr>
        <p:spPr bwMode="auto">
          <a:xfrm>
            <a:off x="6063369" y="2485376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>
            <a:off x="4274545" y="3778577"/>
            <a:ext cx="140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" name="74 CuadroTexto"/>
          <p:cNvSpPr txBox="1"/>
          <p:nvPr/>
        </p:nvSpPr>
        <p:spPr>
          <a:xfrm>
            <a:off x="4744604" y="740135"/>
            <a:ext cx="106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Exchange</a:t>
            </a:r>
            <a:endParaRPr lang="es-ES" sz="16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5993176" y="727283"/>
            <a:ext cx="1485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SharePoint</a:t>
            </a:r>
            <a:endParaRPr lang="es-ES" sz="1600" dirty="0"/>
          </a:p>
        </p:txBody>
      </p:sp>
      <p:grpSp>
        <p:nvGrpSpPr>
          <p:cNvPr id="5" name="98 Grupo"/>
          <p:cNvGrpSpPr/>
          <p:nvPr/>
        </p:nvGrpSpPr>
        <p:grpSpPr>
          <a:xfrm>
            <a:off x="7388647" y="508783"/>
            <a:ext cx="1243070" cy="1911907"/>
            <a:chOff x="7388647" y="508783"/>
            <a:chExt cx="1243070" cy="1911907"/>
          </a:xfrm>
        </p:grpSpPr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7431567" y="918074"/>
              <a:ext cx="1200150" cy="1371600"/>
              <a:chOff x="4857" y="1445"/>
              <a:chExt cx="756" cy="864"/>
            </a:xfrm>
          </p:grpSpPr>
          <p:pic>
            <p:nvPicPr>
              <p:cNvPr id="55319" name="Picture 44" descr="Server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57" y="1445"/>
                <a:ext cx="454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5079" y="1639"/>
                <a:ext cx="534" cy="670"/>
                <a:chOff x="4888" y="1437"/>
                <a:chExt cx="534" cy="670"/>
              </a:xfrm>
            </p:grpSpPr>
            <p:pic>
              <p:nvPicPr>
                <p:cNvPr id="55321" name="Picture 46" descr="Server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4888" y="1437"/>
                  <a:ext cx="454" cy="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322" name="Picture 47" descr="Database blue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5204" y="1800"/>
                  <a:ext cx="218" cy="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6" name="55 CuadroTexto"/>
            <p:cNvSpPr txBox="1"/>
            <p:nvPr/>
          </p:nvSpPr>
          <p:spPr>
            <a:xfrm>
              <a:off x="7388647" y="508783"/>
              <a:ext cx="971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smtClean="0"/>
                <a:t>Sevilla</a:t>
              </a:r>
              <a:endParaRPr lang="es-ES" sz="2000" dirty="0"/>
            </a:p>
          </p:txBody>
        </p:sp>
        <p:sp>
          <p:nvSpPr>
            <p:cNvPr id="66" name="Line 4"/>
            <p:cNvSpPr>
              <a:spLocks noChangeShapeType="1"/>
            </p:cNvSpPr>
            <p:nvPr/>
          </p:nvSpPr>
          <p:spPr bwMode="auto">
            <a:xfrm>
              <a:off x="7506580" y="1890465"/>
              <a:ext cx="0" cy="530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7474950" y="760333"/>
              <a:ext cx="545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FCS</a:t>
              </a:r>
              <a:endParaRPr lang="es-ES" sz="1600" dirty="0"/>
            </a:p>
          </p:txBody>
        </p:sp>
      </p:grpSp>
      <p:pic>
        <p:nvPicPr>
          <p:cNvPr id="78" name="Picture 21" descr="laptop notebook portable Comput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046" y="3393140"/>
            <a:ext cx="714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Line 4"/>
          <p:cNvSpPr>
            <a:spLocks noChangeShapeType="1"/>
          </p:cNvSpPr>
          <p:nvPr/>
        </p:nvSpPr>
        <p:spPr bwMode="auto">
          <a:xfrm flipV="1">
            <a:off x="956631" y="3798773"/>
            <a:ext cx="1092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" name="79 CuadroTexto"/>
          <p:cNvSpPr txBox="1"/>
          <p:nvPr/>
        </p:nvSpPr>
        <p:spPr>
          <a:xfrm>
            <a:off x="152400" y="4133332"/>
            <a:ext cx="164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ClienteExterno</a:t>
            </a:r>
            <a:endParaRPr lang="es-ES" sz="2000" dirty="0"/>
          </a:p>
        </p:txBody>
      </p:sp>
      <p:grpSp>
        <p:nvGrpSpPr>
          <p:cNvPr id="8" name="Group 61"/>
          <p:cNvGrpSpPr>
            <a:grpSpLocks noChangeAspect="1"/>
          </p:cNvGrpSpPr>
          <p:nvPr/>
        </p:nvGrpSpPr>
        <p:grpSpPr bwMode="auto">
          <a:xfrm>
            <a:off x="8432705" y="2884582"/>
            <a:ext cx="369533" cy="374572"/>
            <a:chOff x="885825" y="1512888"/>
            <a:chExt cx="1847850" cy="2105025"/>
          </a:xfrm>
        </p:grpSpPr>
        <p:pic>
          <p:nvPicPr>
            <p:cNvPr id="82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61"/>
          <p:cNvGrpSpPr>
            <a:grpSpLocks noChangeAspect="1"/>
          </p:cNvGrpSpPr>
          <p:nvPr/>
        </p:nvGrpSpPr>
        <p:grpSpPr bwMode="auto">
          <a:xfrm>
            <a:off x="8452903" y="3962399"/>
            <a:ext cx="369533" cy="374572"/>
            <a:chOff x="885825" y="1512888"/>
            <a:chExt cx="1847850" cy="2105025"/>
          </a:xfrm>
        </p:grpSpPr>
        <p:pic>
          <p:nvPicPr>
            <p:cNvPr id="85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61"/>
          <p:cNvGrpSpPr>
            <a:grpSpLocks noChangeAspect="1"/>
          </p:cNvGrpSpPr>
          <p:nvPr/>
        </p:nvGrpSpPr>
        <p:grpSpPr bwMode="auto">
          <a:xfrm>
            <a:off x="8419851" y="4942899"/>
            <a:ext cx="369533" cy="374572"/>
            <a:chOff x="885825" y="1512888"/>
            <a:chExt cx="1847850" cy="2105025"/>
          </a:xfrm>
        </p:grpSpPr>
        <p:pic>
          <p:nvPicPr>
            <p:cNvPr id="88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61"/>
          <p:cNvGrpSpPr>
            <a:grpSpLocks noChangeAspect="1"/>
          </p:cNvGrpSpPr>
          <p:nvPr/>
        </p:nvGrpSpPr>
        <p:grpSpPr bwMode="auto">
          <a:xfrm>
            <a:off x="6372551" y="3160004"/>
            <a:ext cx="369533" cy="374572"/>
            <a:chOff x="885825" y="1512888"/>
            <a:chExt cx="1847850" cy="2105025"/>
          </a:xfrm>
        </p:grpSpPr>
        <p:pic>
          <p:nvPicPr>
            <p:cNvPr id="91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61"/>
          <p:cNvGrpSpPr>
            <a:grpSpLocks noChangeAspect="1"/>
          </p:cNvGrpSpPr>
          <p:nvPr/>
        </p:nvGrpSpPr>
        <p:grpSpPr bwMode="auto">
          <a:xfrm>
            <a:off x="6668170" y="1814110"/>
            <a:ext cx="369533" cy="374572"/>
            <a:chOff x="885825" y="1512888"/>
            <a:chExt cx="1847850" cy="2105025"/>
          </a:xfrm>
        </p:grpSpPr>
        <p:pic>
          <p:nvPicPr>
            <p:cNvPr id="94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61"/>
          <p:cNvGrpSpPr>
            <a:grpSpLocks noChangeAspect="1"/>
          </p:cNvGrpSpPr>
          <p:nvPr/>
        </p:nvGrpSpPr>
        <p:grpSpPr bwMode="auto">
          <a:xfrm>
            <a:off x="5419700" y="1922982"/>
            <a:ext cx="369533" cy="374572"/>
            <a:chOff x="885825" y="1512888"/>
            <a:chExt cx="1847850" cy="2105025"/>
          </a:xfrm>
        </p:grpSpPr>
        <p:pic>
          <p:nvPicPr>
            <p:cNvPr id="97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7" name="Group 46"/>
          <p:cNvGrpSpPr>
            <a:grpSpLocks/>
          </p:cNvGrpSpPr>
          <p:nvPr/>
        </p:nvGrpSpPr>
        <p:grpSpPr bwMode="auto">
          <a:xfrm>
            <a:off x="4544937" y="1291191"/>
            <a:ext cx="337882" cy="355936"/>
            <a:chOff x="3529" y="2211"/>
            <a:chExt cx="374" cy="418"/>
          </a:xfrm>
        </p:grpSpPr>
        <p:pic>
          <p:nvPicPr>
            <p:cNvPr id="90" name="Picture 47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Oval 48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B</a:t>
              </a:r>
            </a:p>
          </p:txBody>
        </p:sp>
      </p:grpSp>
      <p:grpSp>
        <p:nvGrpSpPr>
          <p:cNvPr id="96" name="Group 49"/>
          <p:cNvGrpSpPr>
            <a:grpSpLocks/>
          </p:cNvGrpSpPr>
          <p:nvPr/>
        </p:nvGrpSpPr>
        <p:grpSpPr bwMode="auto">
          <a:xfrm>
            <a:off x="4509239" y="1663258"/>
            <a:ext cx="337881" cy="355937"/>
            <a:chOff x="3529" y="2211"/>
            <a:chExt cx="374" cy="418"/>
          </a:xfrm>
        </p:grpSpPr>
        <p:pic>
          <p:nvPicPr>
            <p:cNvPr id="99" name="Picture 50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Oval 51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</a:p>
          </p:txBody>
        </p:sp>
      </p:grpSp>
      <p:grpSp>
        <p:nvGrpSpPr>
          <p:cNvPr id="101" name="Group 55"/>
          <p:cNvGrpSpPr>
            <a:grpSpLocks/>
          </p:cNvGrpSpPr>
          <p:nvPr/>
        </p:nvGrpSpPr>
        <p:grpSpPr bwMode="auto">
          <a:xfrm>
            <a:off x="4644371" y="2028209"/>
            <a:ext cx="337881" cy="355937"/>
            <a:chOff x="3529" y="2211"/>
            <a:chExt cx="374" cy="418"/>
          </a:xfrm>
        </p:grpSpPr>
        <p:pic>
          <p:nvPicPr>
            <p:cNvPr id="102" name="Picture 56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Oval 57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rgbClr val="9900CC">
                    <a:alpha val="80000"/>
                  </a:srgbClr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</a:t>
              </a:r>
            </a:p>
          </p:txBody>
        </p:sp>
      </p:grpSp>
      <p:grpSp>
        <p:nvGrpSpPr>
          <p:cNvPr id="104" name="Group 52"/>
          <p:cNvGrpSpPr>
            <a:grpSpLocks/>
          </p:cNvGrpSpPr>
          <p:nvPr/>
        </p:nvGrpSpPr>
        <p:grpSpPr bwMode="auto">
          <a:xfrm>
            <a:off x="4987153" y="2030505"/>
            <a:ext cx="337882" cy="355937"/>
            <a:chOff x="3503" y="2202"/>
            <a:chExt cx="374" cy="418"/>
          </a:xfrm>
        </p:grpSpPr>
        <p:pic>
          <p:nvPicPr>
            <p:cNvPr id="105" name="Picture 53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03" y="2202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Oval 54"/>
            <p:cNvSpPr>
              <a:spLocks noChangeArrowheads="1"/>
            </p:cNvSpPr>
            <p:nvPr/>
          </p:nvSpPr>
          <p:spPr bwMode="invGray">
            <a:xfrm>
              <a:off x="3562" y="2297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</a:t>
              </a:r>
            </a:p>
          </p:txBody>
        </p:sp>
      </p:grpSp>
      <p:grpSp>
        <p:nvGrpSpPr>
          <p:cNvPr id="107" name="Group 43"/>
          <p:cNvGrpSpPr>
            <a:grpSpLocks/>
          </p:cNvGrpSpPr>
          <p:nvPr/>
        </p:nvGrpSpPr>
        <p:grpSpPr bwMode="auto">
          <a:xfrm>
            <a:off x="4548600" y="933656"/>
            <a:ext cx="337882" cy="355936"/>
            <a:chOff x="3529" y="2211"/>
            <a:chExt cx="374" cy="418"/>
          </a:xfrm>
        </p:grpSpPr>
        <p:pic>
          <p:nvPicPr>
            <p:cNvPr id="108" name="Picture 44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Oval 45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4" name="Group 61"/>
          <p:cNvGrpSpPr>
            <a:grpSpLocks noChangeAspect="1"/>
          </p:cNvGrpSpPr>
          <p:nvPr/>
        </p:nvGrpSpPr>
        <p:grpSpPr bwMode="auto">
          <a:xfrm>
            <a:off x="7715691" y="1385047"/>
            <a:ext cx="647162" cy="655987"/>
            <a:chOff x="885825" y="1512888"/>
            <a:chExt cx="1847850" cy="2105025"/>
          </a:xfrm>
        </p:grpSpPr>
        <p:pic>
          <p:nvPicPr>
            <p:cNvPr id="73" name="Picture 33" descr="green glow sheild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46" descr="Forefront_bL.png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0" name="Group 61"/>
          <p:cNvGrpSpPr>
            <a:grpSpLocks noChangeAspect="1"/>
          </p:cNvGrpSpPr>
          <p:nvPr/>
        </p:nvGrpSpPr>
        <p:grpSpPr bwMode="auto">
          <a:xfrm>
            <a:off x="6415809" y="1120588"/>
            <a:ext cx="647162" cy="655987"/>
            <a:chOff x="885825" y="1512888"/>
            <a:chExt cx="1847850" cy="2105025"/>
          </a:xfrm>
        </p:grpSpPr>
        <p:pic>
          <p:nvPicPr>
            <p:cNvPr id="111" name="Picture 33" descr="green glow sheild"/>
            <p:cNvPicPr>
              <a:picLocks noChangeAspect="1" noChangeArrowheads="1"/>
            </p:cNvPicPr>
            <p:nvPr/>
          </p:nvPicPr>
          <p:blipFill>
            <a:blip r:embed="rId14" cstate="email">
              <a:grayscl/>
            </a:blip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46" descr="Forefront_bL.png"/>
            <p:cNvPicPr>
              <a:picLocks noChangeAspect="1"/>
            </p:cNvPicPr>
            <p:nvPr/>
          </p:nvPicPr>
          <p:blipFill>
            <a:blip r:embed="rId15" cstate="email">
              <a:grayscl/>
            </a:blip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3" name="Group 61"/>
          <p:cNvGrpSpPr>
            <a:grpSpLocks noChangeAspect="1"/>
          </p:cNvGrpSpPr>
          <p:nvPr/>
        </p:nvGrpSpPr>
        <p:grpSpPr bwMode="auto">
          <a:xfrm>
            <a:off x="5102480" y="1111623"/>
            <a:ext cx="647162" cy="655987"/>
            <a:chOff x="885825" y="1512888"/>
            <a:chExt cx="1847850" cy="2105025"/>
          </a:xfrm>
        </p:grpSpPr>
        <p:pic>
          <p:nvPicPr>
            <p:cNvPr id="114" name="Picture 33" descr="green glow sheild"/>
            <p:cNvPicPr>
              <a:picLocks noChangeAspect="1" noChangeArrowheads="1"/>
            </p:cNvPicPr>
            <p:nvPr/>
          </p:nvPicPr>
          <p:blipFill>
            <a:blip r:embed="rId14" cstate="email">
              <a:grayscl/>
            </a:blip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46" descr="Forefront_bL.png"/>
            <p:cNvPicPr>
              <a:picLocks noChangeAspect="1"/>
            </p:cNvPicPr>
            <p:nvPr/>
          </p:nvPicPr>
          <p:blipFill>
            <a:blip r:embed="rId15" cstate="email">
              <a:grayscl/>
            </a:blip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6" name="Group 46"/>
          <p:cNvGrpSpPr>
            <a:grpSpLocks/>
          </p:cNvGrpSpPr>
          <p:nvPr/>
        </p:nvGrpSpPr>
        <p:grpSpPr bwMode="auto">
          <a:xfrm>
            <a:off x="5773100" y="1268780"/>
            <a:ext cx="337882" cy="355936"/>
            <a:chOff x="3529" y="2211"/>
            <a:chExt cx="374" cy="418"/>
          </a:xfrm>
        </p:grpSpPr>
        <p:pic>
          <p:nvPicPr>
            <p:cNvPr id="117" name="Picture 47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" name="Oval 48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B</a:t>
              </a:r>
            </a:p>
          </p:txBody>
        </p:sp>
      </p:grpSp>
      <p:grpSp>
        <p:nvGrpSpPr>
          <p:cNvPr id="119" name="Group 49"/>
          <p:cNvGrpSpPr>
            <a:grpSpLocks/>
          </p:cNvGrpSpPr>
          <p:nvPr/>
        </p:nvGrpSpPr>
        <p:grpSpPr bwMode="auto">
          <a:xfrm>
            <a:off x="5737402" y="1640847"/>
            <a:ext cx="337881" cy="355937"/>
            <a:chOff x="3529" y="2211"/>
            <a:chExt cx="374" cy="418"/>
          </a:xfrm>
        </p:grpSpPr>
        <p:pic>
          <p:nvPicPr>
            <p:cNvPr id="120" name="Picture 50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Oval 51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</a:p>
          </p:txBody>
        </p:sp>
      </p:grpSp>
      <p:grpSp>
        <p:nvGrpSpPr>
          <p:cNvPr id="122" name="Group 55"/>
          <p:cNvGrpSpPr>
            <a:grpSpLocks/>
          </p:cNvGrpSpPr>
          <p:nvPr/>
        </p:nvGrpSpPr>
        <p:grpSpPr bwMode="auto">
          <a:xfrm>
            <a:off x="5872534" y="2005798"/>
            <a:ext cx="337881" cy="355937"/>
            <a:chOff x="3529" y="2211"/>
            <a:chExt cx="374" cy="418"/>
          </a:xfrm>
        </p:grpSpPr>
        <p:pic>
          <p:nvPicPr>
            <p:cNvPr id="123" name="Picture 56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Oval 57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rgbClr val="9900CC">
                    <a:alpha val="80000"/>
                  </a:srgbClr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</a:t>
              </a:r>
            </a:p>
          </p:txBody>
        </p:sp>
      </p:grpSp>
      <p:grpSp>
        <p:nvGrpSpPr>
          <p:cNvPr id="125" name="Group 52"/>
          <p:cNvGrpSpPr>
            <a:grpSpLocks/>
          </p:cNvGrpSpPr>
          <p:nvPr/>
        </p:nvGrpSpPr>
        <p:grpSpPr bwMode="auto">
          <a:xfrm>
            <a:off x="6215316" y="2008094"/>
            <a:ext cx="337882" cy="355937"/>
            <a:chOff x="3503" y="2202"/>
            <a:chExt cx="374" cy="418"/>
          </a:xfrm>
        </p:grpSpPr>
        <p:pic>
          <p:nvPicPr>
            <p:cNvPr id="126" name="Picture 53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03" y="2202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54"/>
            <p:cNvSpPr>
              <a:spLocks noChangeArrowheads="1"/>
            </p:cNvSpPr>
            <p:nvPr/>
          </p:nvSpPr>
          <p:spPr bwMode="invGray">
            <a:xfrm>
              <a:off x="3562" y="2297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</a:t>
              </a:r>
            </a:p>
          </p:txBody>
        </p:sp>
      </p:grpSp>
      <p:grpSp>
        <p:nvGrpSpPr>
          <p:cNvPr id="128" name="Group 43"/>
          <p:cNvGrpSpPr>
            <a:grpSpLocks/>
          </p:cNvGrpSpPr>
          <p:nvPr/>
        </p:nvGrpSpPr>
        <p:grpSpPr bwMode="auto">
          <a:xfrm>
            <a:off x="5776763" y="911245"/>
            <a:ext cx="337882" cy="355936"/>
            <a:chOff x="3529" y="2211"/>
            <a:chExt cx="374" cy="418"/>
          </a:xfrm>
        </p:grpSpPr>
        <p:pic>
          <p:nvPicPr>
            <p:cNvPr id="129" name="Picture 44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Oval 45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131" name="Group 61"/>
          <p:cNvGrpSpPr>
            <a:grpSpLocks noChangeAspect="1"/>
          </p:cNvGrpSpPr>
          <p:nvPr/>
        </p:nvGrpSpPr>
        <p:grpSpPr bwMode="auto">
          <a:xfrm>
            <a:off x="7495894" y="2001558"/>
            <a:ext cx="369533" cy="374572"/>
            <a:chOff x="885825" y="1512888"/>
            <a:chExt cx="1847850" cy="2105025"/>
          </a:xfrm>
        </p:grpSpPr>
        <p:pic>
          <p:nvPicPr>
            <p:cNvPr id="132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251959" y="1208315"/>
            <a:ext cx="8750526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Protección de los accesos al </a:t>
            </a:r>
            <a:r>
              <a:rPr kumimoji="0" lang="es-ES" sz="7200" b="0" i="0" u="none" strike="noStrike" kern="0" cap="none" spc="-125" normalizeH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Perimetro</a:t>
            </a:r>
            <a:endParaRPr kumimoji="0" lang="es-ES" sz="7200" b="0" i="0" u="none" strike="noStrike" kern="0" cap="none" spc="-125" normalizeH="0" baseline="0" noProof="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  <p:pic>
        <p:nvPicPr>
          <p:cNvPr id="7" name="Picture 28" descr="IAG2007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50980" y="4702629"/>
            <a:ext cx="5653877" cy="10776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152397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Breve</a:t>
            </a:r>
            <a:r>
              <a:rPr kumimoji="0" lang="es-ES" sz="4800" b="0" i="0" u="none" strike="noStrike" kern="0" cap="none" spc="-125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Historia</a:t>
            </a:r>
            <a:endParaRPr kumimoji="0" lang="es-ES" sz="4800" b="0" i="0" u="none" strike="noStrike" kern="0" cap="none" spc="-125" normalizeH="0" baseline="0" noProof="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5686" y="968829"/>
            <a:ext cx="79139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n-lt"/>
              </a:rPr>
              <a:t>El Problema</a:t>
            </a:r>
          </a:p>
          <a:p>
            <a:r>
              <a:rPr lang="es-ES" dirty="0" smtClean="0">
                <a:latin typeface="+mn-lt"/>
              </a:rPr>
              <a:t>Necesidad creciente de tener acceso desde cualquier sitio al contenido y aplicaciones de nuestra red interna</a:t>
            </a:r>
          </a:p>
          <a:p>
            <a:r>
              <a:rPr lang="es-ES" sz="3200" dirty="0" smtClean="0">
                <a:latin typeface="+mn-lt"/>
              </a:rPr>
              <a:t>Soluciones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Conexiones de Acceso Telefónico (Nivel de Enlace)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Túneles VPN con </a:t>
            </a:r>
            <a:r>
              <a:rPr lang="es-ES" dirty="0" err="1" smtClean="0">
                <a:latin typeface="+mn-lt"/>
              </a:rPr>
              <a:t>IPSec</a:t>
            </a:r>
            <a:r>
              <a:rPr lang="es-ES" dirty="0" smtClean="0">
                <a:latin typeface="+mn-lt"/>
              </a:rPr>
              <a:t> (Nivel IP)</a:t>
            </a:r>
          </a:p>
          <a:p>
            <a:pPr lvl="1">
              <a:buFont typeface="Arial" pitchFamily="34" charset="0"/>
              <a:buChar char="•"/>
            </a:pPr>
            <a:r>
              <a:rPr lang="es-ES" dirty="0" err="1" smtClean="0">
                <a:latin typeface="+mn-lt"/>
              </a:rPr>
              <a:t>Proxys</a:t>
            </a:r>
            <a:r>
              <a:rPr lang="es-ES" dirty="0" smtClean="0">
                <a:latin typeface="+mn-lt"/>
              </a:rPr>
              <a:t> inversos o publicación de Aplicaciones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Servicios de Terminal</a:t>
            </a:r>
          </a:p>
          <a:p>
            <a:r>
              <a:rPr lang="es-ES" sz="2800" dirty="0" smtClean="0">
                <a:latin typeface="+mn-lt"/>
              </a:rPr>
              <a:t>Ninguna de las soluciones carece de inconvenientes y surge la necesidad de crear un tipo mas “inteligente” de VPN</a:t>
            </a:r>
            <a:endParaRPr lang="es-ES" sz="28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84150" y="4087813"/>
            <a:ext cx="3957638" cy="2455862"/>
            <a:chOff x="184245" y="4087507"/>
            <a:chExt cx="3957850" cy="2456597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184245" y="4087507"/>
              <a:ext cx="3957850" cy="2456597"/>
            </a:xfrm>
            <a:prstGeom prst="roundRect">
              <a:avLst>
                <a:gd name="adj" fmla="val 6344"/>
              </a:avLst>
            </a:prstGeom>
            <a:solidFill>
              <a:srgbClr val="FFFF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/>
              </a:scene3d>
              <a:flatTx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s-ES_tradnl">
                <a:solidFill>
                  <a:srgbClr val="FFFFFF"/>
                </a:solidFill>
                <a:latin typeface="Segoe Semibold" pitchFamily="34" charset="0"/>
              </a:endParaRPr>
            </a:p>
          </p:txBody>
        </p:sp>
        <p:pic>
          <p:nvPicPr>
            <p:cNvPr id="37903" name="Picture 46" descr="Granular Information Protection with IAG 200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7463" y="4374112"/>
              <a:ext cx="3851624" cy="195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683125" y="1012825"/>
            <a:ext cx="3957638" cy="2455863"/>
            <a:chOff x="4683458" y="1012208"/>
            <a:chExt cx="3957850" cy="2456597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683458" y="1012208"/>
              <a:ext cx="3957850" cy="2456597"/>
            </a:xfrm>
            <a:prstGeom prst="roundRect">
              <a:avLst>
                <a:gd name="adj" fmla="val 6344"/>
              </a:avLst>
            </a:prstGeom>
            <a:solidFill>
              <a:srgbClr val="FFFF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/>
              </a:scene3d>
              <a:flatTx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s-ES_tradnl">
                <a:solidFill>
                  <a:srgbClr val="FFFFFF"/>
                </a:solidFill>
                <a:latin typeface="Segoe Semibold" pitchFamily="34" charset="0"/>
              </a:endParaRPr>
            </a:p>
          </p:txBody>
        </p:sp>
        <p:pic>
          <p:nvPicPr>
            <p:cNvPr id="37901" name="Picture 42" descr="Secure Application Access with IAG 200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11985" y="1201003"/>
              <a:ext cx="3897479" cy="198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77800" y="1023938"/>
            <a:ext cx="3957638" cy="2455862"/>
            <a:chOff x="177422" y="1023581"/>
            <a:chExt cx="3957850" cy="2456597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77422" y="1023581"/>
              <a:ext cx="3957850" cy="2456597"/>
            </a:xfrm>
            <a:prstGeom prst="roundRect">
              <a:avLst>
                <a:gd name="adj" fmla="val 6344"/>
              </a:avLst>
            </a:prstGeom>
            <a:solidFill>
              <a:srgbClr val="FFFF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/>
              </a:scene3d>
              <a:flatTx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s-ES_tradnl">
                <a:solidFill>
                  <a:srgbClr val="FFFFFF"/>
                </a:solidFill>
                <a:latin typeface="Segoe Semibold" pitchFamily="34" charset="0"/>
              </a:endParaRPr>
            </a:p>
          </p:txBody>
        </p:sp>
        <p:pic>
          <p:nvPicPr>
            <p:cNvPr id="37899" name="Picture 40" descr="Secure Remote Acces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4174" y="1191906"/>
              <a:ext cx="3909783" cy="198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725988" y="4057650"/>
            <a:ext cx="3959225" cy="2457450"/>
            <a:chOff x="4726675" y="4057937"/>
            <a:chExt cx="3957850" cy="245659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726675" y="4057937"/>
              <a:ext cx="3957850" cy="2456597"/>
            </a:xfrm>
            <a:prstGeom prst="roundRect">
              <a:avLst>
                <a:gd name="adj" fmla="val 6344"/>
              </a:avLst>
            </a:prstGeom>
            <a:solidFill>
              <a:srgbClr val="FFFF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/>
              </a:scene3d>
              <a:flatTx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s-ES_tradnl">
                <a:solidFill>
                  <a:srgbClr val="FFFFFF"/>
                </a:solidFill>
                <a:latin typeface="Segoe Semibold" pitchFamily="34" charset="0"/>
              </a:endParaRPr>
            </a:p>
          </p:txBody>
        </p:sp>
        <p:pic>
          <p:nvPicPr>
            <p:cNvPr id="37897" name="Picture 44" descr="Customizable Enterprise Security with IAG 200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769664" y="4258104"/>
              <a:ext cx="3869369" cy="196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3588" y="3575050"/>
            <a:ext cx="7332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chemeClr val="tx1"/>
                </a:solidFill>
              </a:rPr>
              <a:t>Cualquier escenario, cualquier lugar, acceso seguro y fácil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0" y="165844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Acceso</a:t>
            </a:r>
            <a:r>
              <a:rPr kumimoji="0" lang="es-ES_tradnl" sz="5400" b="0" i="0" u="none" strike="noStrike" kern="0" cap="none" spc="-125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remoto SSL VPN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0" cap="none" spc="-125" normalizeH="0" baseline="0" noProof="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82950" y="3929063"/>
            <a:ext cx="2635250" cy="2624137"/>
            <a:chOff x="2068" y="2475"/>
            <a:chExt cx="1660" cy="1845"/>
          </a:xfrm>
        </p:grpSpPr>
        <p:pic>
          <p:nvPicPr>
            <p:cNvPr id="75800" name="Rectangle 61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8" y="2475"/>
              <a:ext cx="1654" cy="1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801" name="Rounded Rectangle 6169"/>
            <p:cNvSpPr>
              <a:spLocks noChangeArrowheads="1"/>
            </p:cNvSpPr>
            <p:nvPr/>
          </p:nvSpPr>
          <p:spPr bwMode="auto">
            <a:xfrm>
              <a:off x="2104" y="2546"/>
              <a:ext cx="1624" cy="1520"/>
            </a:xfrm>
            <a:prstGeom prst="roundRect">
              <a:avLst>
                <a:gd name="adj" fmla="val 648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s-ES_tradnl" sz="2000" b="0" dirty="0">
                  <a:solidFill>
                    <a:schemeClr val="tx1"/>
                  </a:solidFill>
                </a:rPr>
                <a:t>Garantizar la integridad y </a:t>
              </a:r>
              <a:r>
                <a:rPr lang="es-ES_tradnl" sz="2000" b="0" dirty="0" smtClean="0">
                  <a:solidFill>
                    <a:schemeClr val="tx1"/>
                  </a:solidFill>
                </a:rPr>
                <a:t>fortificación de </a:t>
              </a:r>
              <a:r>
                <a:rPr lang="es-ES_tradnl" sz="2000" b="0" dirty="0">
                  <a:solidFill>
                    <a:schemeClr val="tx1"/>
                  </a:solidFill>
                </a:rPr>
                <a:t>infraestructura de redes y aplicaciones bloqueando ataques y tráfico malicioso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229350" y="3929063"/>
            <a:ext cx="2636838" cy="2624137"/>
            <a:chOff x="3924" y="2475"/>
            <a:chExt cx="1661" cy="1845"/>
          </a:xfrm>
        </p:grpSpPr>
        <p:pic>
          <p:nvPicPr>
            <p:cNvPr id="75798" name="Rectangle 616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4" y="2475"/>
              <a:ext cx="1654" cy="1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99" name="Rounded Rectangle 6167"/>
            <p:cNvSpPr>
              <a:spLocks noChangeArrowheads="1"/>
            </p:cNvSpPr>
            <p:nvPr/>
          </p:nvSpPr>
          <p:spPr bwMode="auto">
            <a:xfrm>
              <a:off x="4055" y="2626"/>
              <a:ext cx="1530" cy="1520"/>
            </a:xfrm>
            <a:prstGeom prst="roundRect">
              <a:avLst>
                <a:gd name="adj" fmla="val 648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s-ES_tradnl" sz="2000" b="0" dirty="0" smtClean="0">
                  <a:solidFill>
                    <a:schemeClr val="tx1"/>
                  </a:solidFill>
                </a:rPr>
                <a:t>Políticas </a:t>
              </a:r>
              <a:r>
                <a:rPr lang="es-ES_tradnl" sz="2000" b="0" dirty="0">
                  <a:solidFill>
                    <a:schemeClr val="tx1"/>
                  </a:solidFill>
                </a:rPr>
                <a:t>adecuadas a las bases legales y </a:t>
              </a:r>
              <a:r>
                <a:rPr lang="es-ES_tradnl" sz="2000" b="0" dirty="0" smtClean="0">
                  <a:solidFill>
                    <a:schemeClr val="tx1"/>
                  </a:solidFill>
                </a:rPr>
                <a:t>guías </a:t>
              </a:r>
              <a:r>
                <a:rPr lang="es-ES_tradnl" sz="2000" b="0" dirty="0">
                  <a:solidFill>
                    <a:schemeClr val="tx1"/>
                  </a:solidFill>
                </a:rPr>
                <a:t>de negocio para la </a:t>
              </a:r>
              <a:r>
                <a:rPr lang="es-ES_tradnl" sz="2000" b="0" dirty="0" smtClean="0">
                  <a:solidFill>
                    <a:schemeClr val="tx1"/>
                  </a:solidFill>
                </a:rPr>
                <a:t>utilización </a:t>
              </a:r>
              <a:r>
                <a:rPr lang="es-ES_tradnl" sz="2000" b="0" dirty="0">
                  <a:solidFill>
                    <a:schemeClr val="tx1"/>
                  </a:solidFill>
                </a:rPr>
                <a:t>de datos sensibles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31775" y="968829"/>
            <a:ext cx="8912225" cy="1621971"/>
            <a:chOff x="0" y="1425"/>
            <a:chExt cx="5760" cy="674"/>
          </a:xfrm>
        </p:grpSpPr>
        <p:sp>
          <p:nvSpPr>
            <p:cNvPr id="6165" name="Rectangle 6164"/>
            <p:cNvSpPr>
              <a:spLocks noChangeArrowheads="1"/>
            </p:cNvSpPr>
            <p:nvPr/>
          </p:nvSpPr>
          <p:spPr bwMode="auto">
            <a:xfrm>
              <a:off x="58" y="1464"/>
              <a:ext cx="5702" cy="591"/>
            </a:xfrm>
            <a:prstGeom prst="rect">
              <a:avLst/>
            </a:prstGeom>
            <a:gradFill rotWithShape="0">
              <a:gsLst>
                <a:gs pos="0">
                  <a:srgbClr val="3366FF">
                    <a:alpha val="0"/>
                  </a:srgbClr>
                </a:gs>
                <a:gs pos="50000">
                  <a:srgbClr val="1D398F">
                    <a:alpha val="59000"/>
                  </a:srgbClr>
                </a:gs>
                <a:gs pos="100000">
                  <a:srgbClr val="3366FF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75797" name="Rectangle 61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425"/>
              <a:ext cx="576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7468" name="TextBox 147467"/>
          <p:cNvSpPr txBox="1">
            <a:spLocks noChangeArrowheads="1"/>
          </p:cNvSpPr>
          <p:nvPr/>
        </p:nvSpPr>
        <p:spPr bwMode="auto">
          <a:xfrm>
            <a:off x="419781" y="1116013"/>
            <a:ext cx="80692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dirty="0">
                <a:solidFill>
                  <a:schemeClr val="tx1"/>
                </a:solidFill>
                <a:latin typeface="Arial" pitchFamily="34" charset="0"/>
              </a:rPr>
              <a:t>IAG provee acceso y protección SSL a aplicaciones y gestión segura del puesto final, activando control de acceso granular e inspección de contenidos para un grupo de dispositivos o grupos de negocio, intranet y recursos cliente/servidor.</a:t>
            </a:r>
          </a:p>
        </p:txBody>
      </p:sp>
      <p:pic>
        <p:nvPicPr>
          <p:cNvPr id="75782" name="Rectangle 616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2730500"/>
            <a:ext cx="26574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9550" y="3271838"/>
            <a:ext cx="2916238" cy="2746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Control de Acceso</a:t>
            </a:r>
            <a:endParaRPr lang="es-ES_tradnl" sz="2000">
              <a:solidFill>
                <a:srgbClr val="FFFFCC"/>
              </a:solidFill>
              <a:latin typeface="Arial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181725" y="2722563"/>
            <a:ext cx="2673350" cy="1290637"/>
            <a:chOff x="3894" y="1715"/>
            <a:chExt cx="1684" cy="813"/>
          </a:xfrm>
        </p:grpSpPr>
        <p:pic>
          <p:nvPicPr>
            <p:cNvPr id="75792" name="Rectangle 616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94" y="1715"/>
              <a:ext cx="1684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34" name="TextBox 6333"/>
            <p:cNvSpPr txBox="1">
              <a:spLocks noChangeArrowheads="1"/>
            </p:cNvSpPr>
            <p:nvPr/>
          </p:nvSpPr>
          <p:spPr bwMode="auto">
            <a:xfrm>
              <a:off x="4005" y="1975"/>
              <a:ext cx="1482" cy="34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s-ES_tradnl" sz="20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Defensa de la Información</a:t>
              </a:r>
              <a:endParaRPr lang="es-ES_tradnl" sz="2000">
                <a:solidFill>
                  <a:srgbClr val="FFFFCC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235325" y="2722563"/>
            <a:ext cx="2673350" cy="1290637"/>
            <a:chOff x="2038" y="1715"/>
            <a:chExt cx="1684" cy="813"/>
          </a:xfrm>
        </p:grpSpPr>
        <p:pic>
          <p:nvPicPr>
            <p:cNvPr id="75790" name="Rectangle 615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038" y="1715"/>
              <a:ext cx="1684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33" name="TextBox 184332"/>
            <p:cNvSpPr txBox="1">
              <a:spLocks noChangeArrowheads="1"/>
            </p:cNvSpPr>
            <p:nvPr/>
          </p:nvSpPr>
          <p:spPr bwMode="auto">
            <a:xfrm>
              <a:off x="2206" y="1975"/>
              <a:ext cx="1349" cy="34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s-ES_tradnl" sz="20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Protección de activos</a:t>
              </a:r>
              <a:endParaRPr lang="es-ES_tradnl" sz="2000">
                <a:solidFill>
                  <a:srgbClr val="FFFFCC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30200" y="3929063"/>
            <a:ext cx="2632075" cy="2624137"/>
            <a:chOff x="208" y="2475"/>
            <a:chExt cx="1658" cy="1845"/>
          </a:xfrm>
        </p:grpSpPr>
        <p:pic>
          <p:nvPicPr>
            <p:cNvPr id="75788" name="Rectangle 61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" y="2475"/>
              <a:ext cx="1654" cy="1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9" name="Rounded Rectangle 6157"/>
            <p:cNvSpPr>
              <a:spLocks noChangeArrowheads="1"/>
            </p:cNvSpPr>
            <p:nvPr/>
          </p:nvSpPr>
          <p:spPr bwMode="auto">
            <a:xfrm>
              <a:off x="208" y="2546"/>
              <a:ext cx="1575" cy="1520"/>
            </a:xfrm>
            <a:prstGeom prst="roundRect">
              <a:avLst>
                <a:gd name="adj" fmla="val 648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s-ES_tradnl" sz="2000" b="0" dirty="0">
                  <a:solidFill>
                    <a:schemeClr val="tx1"/>
                  </a:solidFill>
                </a:rPr>
                <a:t>Seguro, basado en navegación a las aplicaciones corporativas y datos desde otros lugares y dispositivos</a:t>
              </a:r>
            </a:p>
          </p:txBody>
        </p:sp>
      </p:grpSp>
      <p:sp>
        <p:nvSpPr>
          <p:cNvPr id="24" name="1 Título"/>
          <p:cNvSpPr txBox="1">
            <a:spLocks/>
          </p:cNvSpPr>
          <p:nvPr/>
        </p:nvSpPr>
        <p:spPr>
          <a:xfrm>
            <a:off x="0" y="152397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Intelligent</a:t>
            </a: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</a:t>
            </a:r>
            <a:r>
              <a:rPr kumimoji="0" lang="es-ES" sz="4800" b="0" i="0" u="none" strike="noStrike" kern="0" cap="none" spc="-125" normalizeH="0" baseline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Application</a:t>
            </a: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Gateway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30628" y="152397"/>
            <a:ext cx="9013371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VPNs</a:t>
            </a:r>
            <a:r>
              <a:rPr kumimoji="0" lang="es-ES" sz="4800" b="0" i="0" u="none" strike="noStrike" kern="0" cap="none" spc="-125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mediante túneles SSL</a:t>
            </a:r>
            <a:endParaRPr kumimoji="0" lang="es-ES" sz="4800" b="0" i="0" u="none" strike="noStrike" kern="0" cap="none" spc="-125" normalizeH="0" baseline="0" noProof="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514600" y="2569029"/>
            <a:ext cx="31242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25400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4800" y="1349829"/>
            <a:ext cx="1219200" cy="1981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14600" y="1349829"/>
            <a:ext cx="3124200" cy="152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51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100000" t="100000"/>
            </a:path>
            <a:tileRect r="-100000" b="-100000"/>
          </a:gradFill>
          <a:ln w="25400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" y="2950029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Cliente</a:t>
            </a:r>
            <a:endParaRPr lang="en-US" sz="14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31029" y="2873829"/>
            <a:ext cx="1240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</a:t>
            </a:r>
            <a:endParaRPr lang="en-US" sz="12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55600" y="1616528"/>
            <a:ext cx="3672000" cy="115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576"/>
              </a:cxn>
              <a:cxn ang="0">
                <a:pos x="1440" y="576"/>
              </a:cxn>
              <a:cxn ang="0">
                <a:pos x="672" y="384"/>
              </a:cxn>
              <a:cxn ang="0">
                <a:pos x="0" y="384"/>
              </a:cxn>
              <a:cxn ang="0">
                <a:pos x="0" y="0"/>
              </a:cxn>
            </a:cxnLst>
            <a:rect l="0" t="0" r="r" b="b"/>
            <a:pathLst>
              <a:path w="2304" h="576">
                <a:moveTo>
                  <a:pt x="0" y="0"/>
                </a:moveTo>
                <a:lnTo>
                  <a:pt x="2304" y="0"/>
                </a:lnTo>
                <a:lnTo>
                  <a:pt x="2304" y="576"/>
                </a:lnTo>
                <a:lnTo>
                  <a:pt x="1440" y="576"/>
                </a:lnTo>
                <a:lnTo>
                  <a:pt x="672" y="384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67000" y="1654629"/>
            <a:ext cx="1371600" cy="284163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Autenticación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667000" y="1959429"/>
            <a:ext cx="1371600" cy="284163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Autorización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667000" y="2264229"/>
            <a:ext cx="1371600" cy="461665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Experiencia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Usuario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1000" y="1654629"/>
            <a:ext cx="1066800" cy="284163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Tunelizado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81000" y="1959429"/>
            <a:ext cx="1066800" cy="284163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Seguridad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514600" y="1629229"/>
            <a:ext cx="0" cy="990600"/>
          </a:xfrm>
          <a:prstGeom prst="line">
            <a:avLst/>
          </a:prstGeom>
          <a:noFill/>
          <a:ln w="28575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524000" y="1578429"/>
            <a:ext cx="0" cy="762000"/>
          </a:xfrm>
          <a:prstGeom prst="line">
            <a:avLst/>
          </a:prstGeom>
          <a:noFill/>
          <a:ln w="28575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881256" y="1523999"/>
            <a:ext cx="8055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868886" y="968830"/>
            <a:ext cx="1665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Aplicaciones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5584371" y="1643742"/>
            <a:ext cx="1774372" cy="718457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 flipV="1">
            <a:off x="5617028" y="2340429"/>
            <a:ext cx="1752600" cy="45719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 flipV="1">
            <a:off x="5584370" y="2362200"/>
            <a:ext cx="1785258" cy="849086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837714" y="2155372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TCP Simple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881256" y="3034621"/>
            <a:ext cx="1262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Otras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WEB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AutoShape 38"/>
          <p:cNvSpPr>
            <a:spLocks noChangeArrowheads="1"/>
          </p:cNvSpPr>
          <p:nvPr/>
        </p:nvSpPr>
        <p:spPr bwMode="auto">
          <a:xfrm>
            <a:off x="3962400" y="1959429"/>
            <a:ext cx="1071563" cy="457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round/>
            <a:headEnd/>
            <a:tailEnd/>
          </a:ln>
          <a:effectLst/>
          <a:scene3d>
            <a:camera prst="legacyPerspectiveTop">
              <a:rot lat="21299999" lon="600000" rev="0"/>
            </a:camera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3810000" y="1899104"/>
            <a:ext cx="132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DBDCD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SSL VPN Gateway</a:t>
            </a:r>
          </a:p>
        </p:txBody>
      </p:sp>
      <p:pic>
        <p:nvPicPr>
          <p:cNvPr id="34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41975" y="1273629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0203" y="2090058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31090" y="2906486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1" descr="PC s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628" y="2297177"/>
            <a:ext cx="774700" cy="71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0 CuadroTexto"/>
          <p:cNvSpPr txBox="1"/>
          <p:nvPr/>
        </p:nvSpPr>
        <p:spPr>
          <a:xfrm>
            <a:off x="141514" y="3766456"/>
            <a:ext cx="9002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latin typeface="+mn-lt"/>
              </a:rPr>
              <a:t>Tunel</a:t>
            </a:r>
            <a:r>
              <a:rPr lang="es-ES" sz="2000" dirty="0" smtClean="0">
                <a:latin typeface="+mn-lt"/>
              </a:rPr>
              <a:t>: Transferir Trafico de aplicaciones con SSL</a:t>
            </a:r>
          </a:p>
          <a:p>
            <a:r>
              <a:rPr lang="es-ES" sz="2000" b="1" dirty="0" smtClean="0">
                <a:latin typeface="+mn-lt"/>
              </a:rPr>
              <a:t>Seguridad en el Cliente: </a:t>
            </a:r>
            <a:r>
              <a:rPr lang="es-ES" sz="2000" dirty="0" smtClean="0">
                <a:latin typeface="+mn-lt"/>
              </a:rPr>
              <a:t>Chequeo de Salud, borrado caches, etc..</a:t>
            </a:r>
          </a:p>
          <a:p>
            <a:r>
              <a:rPr lang="es-ES" sz="2000" b="1" dirty="0" smtClean="0">
                <a:latin typeface="+mn-lt"/>
              </a:rPr>
              <a:t>Autenticación: </a:t>
            </a:r>
            <a:r>
              <a:rPr lang="es-ES" sz="2000" dirty="0" smtClean="0">
                <a:latin typeface="+mn-lt"/>
              </a:rPr>
              <a:t>Segura contra directorio Activo, SSO.</a:t>
            </a:r>
          </a:p>
          <a:p>
            <a:r>
              <a:rPr lang="es-ES" sz="2000" b="1" dirty="0" smtClean="0">
                <a:latin typeface="+mn-lt"/>
              </a:rPr>
              <a:t>Autorización</a:t>
            </a:r>
            <a:r>
              <a:rPr lang="es-ES" sz="2000" dirty="0" smtClean="0">
                <a:latin typeface="+mn-lt"/>
              </a:rPr>
              <a:t>: Permitir o denegar el acceso de los usuarios a las aplicaciones</a:t>
            </a:r>
          </a:p>
          <a:p>
            <a:r>
              <a:rPr lang="es-ES" sz="2000" b="1" dirty="0" smtClean="0">
                <a:latin typeface="+mn-lt"/>
              </a:rPr>
              <a:t>Experiencia de Usuario: </a:t>
            </a:r>
            <a:r>
              <a:rPr lang="es-ES" sz="2000" dirty="0" smtClean="0">
                <a:latin typeface="+mn-lt"/>
              </a:rPr>
              <a:t>Facilidad, portal de conexión, GUI..</a:t>
            </a:r>
            <a:endParaRPr lang="es-ES" sz="20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812800"/>
            <a:ext cx="9491663" cy="6184900"/>
            <a:chOff x="0" y="512"/>
            <a:chExt cx="5979" cy="3896"/>
          </a:xfrm>
        </p:grpSpPr>
        <p:pic>
          <p:nvPicPr>
            <p:cNvPr id="36935" name="Picture 3" descr="6-00295_07b"/>
            <p:cNvPicPr>
              <a:picLocks noChangeAspect="1" noChangeArrowheads="1"/>
            </p:cNvPicPr>
            <p:nvPr/>
          </p:nvPicPr>
          <p:blipFill>
            <a:blip r:embed="rId3">
              <a:lum contrast="-46000"/>
            </a:blip>
            <a:srcRect/>
            <a:stretch>
              <a:fillRect/>
            </a:stretch>
          </p:blipFill>
          <p:spPr bwMode="auto">
            <a:xfrm>
              <a:off x="0" y="512"/>
              <a:ext cx="5760" cy="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1892" name="Oval 4"/>
            <p:cNvSpPr>
              <a:spLocks noChangeArrowheads="1"/>
            </p:cNvSpPr>
            <p:nvPr/>
          </p:nvSpPr>
          <p:spPr bwMode="auto">
            <a:xfrm>
              <a:off x="4966" y="3475"/>
              <a:ext cx="1013" cy="56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1893" name="Text Box 5"/>
            <p:cNvSpPr txBox="1">
              <a:spLocks noChangeArrowheads="1"/>
            </p:cNvSpPr>
            <p:nvPr/>
          </p:nvSpPr>
          <p:spPr bwMode="auto">
            <a:xfrm>
              <a:off x="5070" y="3671"/>
              <a:ext cx="82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Guias</a:t>
              </a:r>
              <a:endPara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charset="0"/>
              </a:endParaRPr>
            </a:p>
          </p:txBody>
        </p:sp>
        <p:pic>
          <p:nvPicPr>
            <p:cNvPr id="36938" name="Picture 6" descr="developer Tools toolbox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80" y="3758"/>
              <a:ext cx="31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39" name="Picture 7" descr="patterns and practices book CD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11" y="3822"/>
              <a:ext cx="36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1896" name="Oval 8"/>
            <p:cNvSpPr>
              <a:spLocks noChangeArrowheads="1"/>
            </p:cNvSpPr>
            <p:nvPr/>
          </p:nvSpPr>
          <p:spPr bwMode="auto">
            <a:xfrm>
              <a:off x="4123" y="3841"/>
              <a:ext cx="1013" cy="56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1897" name="Text Box 9"/>
            <p:cNvSpPr txBox="1">
              <a:spLocks noChangeArrowheads="1"/>
            </p:cNvSpPr>
            <p:nvPr/>
          </p:nvSpPr>
          <p:spPr bwMode="auto">
            <a:xfrm>
              <a:off x="4092" y="3981"/>
              <a:ext cx="82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Herramientas</a:t>
              </a:r>
              <a:r>
                <a:rPr lang="en-US" sz="12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 de </a:t>
              </a: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desarrollo</a:t>
              </a:r>
              <a:endPara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825500"/>
            <a:ext cx="9347200" cy="6032500"/>
            <a:chOff x="0" y="520"/>
            <a:chExt cx="5888" cy="3800"/>
          </a:xfrm>
        </p:grpSpPr>
        <p:pic>
          <p:nvPicPr>
            <p:cNvPr id="36926" name="Picture 11" descr="6-00295_06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520"/>
              <a:ext cx="5774" cy="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7" name="Picture 12" descr="Operations Manager 2005 logo reverseH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37" y="3974"/>
              <a:ext cx="59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8" name="Picture 13" descr="Windows Server update services logo reverse vert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31" y="3649"/>
              <a:ext cx="73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9" name="Picture 14" descr="SQL Server 2005 white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955" y="3403"/>
              <a:ext cx="7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30" name="Picture 15" descr="6-00128_sl08_SMS Logo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5" y="3563"/>
              <a:ext cx="109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673" y="2896"/>
              <a:ext cx="1215" cy="621"/>
              <a:chOff x="4545" y="2848"/>
              <a:chExt cx="1215" cy="621"/>
            </a:xfrm>
          </p:grpSpPr>
          <p:sp>
            <p:nvSpPr>
              <p:cNvPr id="421905" name="Oval 17"/>
              <p:cNvSpPr>
                <a:spLocks noChangeArrowheads="1"/>
              </p:cNvSpPr>
              <p:nvPr/>
            </p:nvSpPr>
            <p:spPr bwMode="auto">
              <a:xfrm>
                <a:off x="4619" y="2848"/>
                <a:ext cx="1141" cy="559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b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1906" name="Text Box 18"/>
              <p:cNvSpPr txBox="1">
                <a:spLocks noChangeArrowheads="1"/>
              </p:cNvSpPr>
              <p:nvPr/>
            </p:nvSpPr>
            <p:spPr bwMode="auto">
              <a:xfrm>
                <a:off x="4711" y="2980"/>
                <a:ext cx="957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1200" dirty="0" err="1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charset="0"/>
                  </a:rPr>
                  <a:t>Gestión</a:t>
                </a:r>
                <a:r>
                  <a:rPr lang="en-US" sz="1200" dirty="0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charset="0"/>
                  </a:rPr>
                  <a:t> de </a:t>
                </a:r>
                <a:r>
                  <a:rPr lang="en-US" sz="1200" dirty="0" err="1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charset="0"/>
                  </a:rPr>
                  <a:t>Sistemas</a:t>
                </a:r>
                <a:endParaRPr lang="en-US" sz="12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endParaRPr>
              </a:p>
            </p:txBody>
          </p:sp>
          <p:pic>
            <p:nvPicPr>
              <p:cNvPr id="36934" name="Picture 19" descr="PC sm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 rot="-240000">
                <a:off x="4545" y="3079"/>
                <a:ext cx="39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866776"/>
            <a:ext cx="9317042" cy="5638805"/>
            <a:chOff x="0" y="546"/>
            <a:chExt cx="5869" cy="3552"/>
          </a:xfrm>
        </p:grpSpPr>
        <p:pic>
          <p:nvPicPr>
            <p:cNvPr id="36917" name="Picture 21" descr="6-00295_05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46"/>
              <a:ext cx="5774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910" name="Picture 22" descr="SysCntr-CLM07_bL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54000"/>
            </a:blip>
            <a:srcRect/>
            <a:stretch>
              <a:fillRect/>
            </a:stretch>
          </p:blipFill>
          <p:spPr bwMode="auto">
            <a:xfrm>
              <a:off x="2791" y="2971"/>
              <a:ext cx="1011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4D4D4D"/>
              </a:outerShdw>
            </a:effectLst>
          </p:spPr>
        </p:pic>
        <p:pic>
          <p:nvPicPr>
            <p:cNvPr id="421911" name="Picture 23" descr="IIS_03_ent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54000"/>
            </a:blip>
            <a:srcRect/>
            <a:stretch>
              <a:fillRect/>
            </a:stretch>
          </p:blipFill>
          <p:spPr bwMode="auto">
            <a:xfrm>
              <a:off x="3487" y="2685"/>
              <a:ext cx="1017" cy="395"/>
            </a:xfrm>
            <a:prstGeom prst="rect">
              <a:avLst/>
            </a:prstGeom>
            <a:noFill/>
            <a:effectLst>
              <a:outerShdw dist="12700" dir="5400000" algn="ctr" rotWithShape="0">
                <a:srgbClr val="4D4D4D"/>
              </a:outerShdw>
            </a:effectLst>
          </p:spPr>
        </p:pic>
        <p:sp>
          <p:nvSpPr>
            <p:cNvPr id="421912" name="Rectangle 24"/>
            <p:cNvSpPr>
              <a:spLocks noChangeArrowheads="1"/>
            </p:cNvSpPr>
            <p:nvPr/>
          </p:nvSpPr>
          <p:spPr bwMode="auto">
            <a:xfrm>
              <a:off x="1784" y="3178"/>
              <a:ext cx="1143" cy="3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  <a:defRPr/>
              </a:pPr>
              <a:r>
                <a:rPr lang="en-US" sz="105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charset="0"/>
                </a:rPr>
                <a:t>Active Directory Federation Services (ADFS)</a:t>
              </a:r>
            </a:p>
          </p:txBody>
        </p:sp>
        <p:pic>
          <p:nvPicPr>
            <p:cNvPr id="36921" name="Picture 25" descr="Windows Active directory logo color reverse horiz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500" y="3443"/>
              <a:ext cx="98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4726" y="2337"/>
              <a:ext cx="1143" cy="560"/>
              <a:chOff x="4470" y="2265"/>
              <a:chExt cx="1143" cy="560"/>
            </a:xfrm>
          </p:grpSpPr>
          <p:sp>
            <p:nvSpPr>
              <p:cNvPr id="421915" name="Oval 27"/>
              <p:cNvSpPr>
                <a:spLocks noChangeArrowheads="1"/>
              </p:cNvSpPr>
              <p:nvPr/>
            </p:nvSpPr>
            <p:spPr bwMode="auto">
              <a:xfrm>
                <a:off x="4470" y="2265"/>
                <a:ext cx="1143" cy="560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b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1916" name="Text Box 28"/>
              <p:cNvSpPr txBox="1">
                <a:spLocks noChangeArrowheads="1"/>
              </p:cNvSpPr>
              <p:nvPr/>
            </p:nvSpPr>
            <p:spPr bwMode="auto">
              <a:xfrm>
                <a:off x="4562" y="2398"/>
                <a:ext cx="959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1200" dirty="0" err="1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charset="0"/>
                  </a:rPr>
                  <a:t>Gestión</a:t>
                </a:r>
                <a:r>
                  <a:rPr lang="en-US" sz="1200" dirty="0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charset="0"/>
                  </a:rPr>
                  <a:t> de </a:t>
                </a:r>
                <a:r>
                  <a:rPr lang="en-US" sz="1200" dirty="0" err="1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charset="0"/>
                  </a:rPr>
                  <a:t>Identidad</a:t>
                </a:r>
                <a:endParaRPr lang="en-US" sz="12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endParaRPr>
              </a:p>
            </p:txBody>
          </p:sp>
        </p:grpSp>
        <p:pic>
          <p:nvPicPr>
            <p:cNvPr id="36923" name="Picture 29" descr="people_security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511" y="2523"/>
              <a:ext cx="49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6" name="Slide Number Placeholder 4"/>
          <p:cNvSpPr txBox="1">
            <a:spLocks noGrp="1"/>
          </p:cNvSpPr>
          <p:nvPr/>
        </p:nvSpPr>
        <p:spPr bwMode="auto">
          <a:xfrm>
            <a:off x="8650288" y="6630988"/>
            <a:ext cx="53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4355270-74CF-4708-934A-921BF76B2ACE}" type="slidenum">
              <a:rPr lang="en-US" sz="1000">
                <a:solidFill>
                  <a:schemeClr val="tx1"/>
                </a:solidFill>
                <a:latin typeface="Arial" pitchFamily="34" charset="0"/>
              </a:rPr>
              <a:pPr algn="r"/>
              <a:t>3</a:t>
            </a:fld>
            <a:endParaRPr lang="en-US" sz="100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-261938" y="1119414"/>
            <a:ext cx="2776538" cy="1071563"/>
            <a:chOff x="0" y="624"/>
            <a:chExt cx="1749" cy="675"/>
          </a:xfrm>
        </p:grpSpPr>
        <p:pic>
          <p:nvPicPr>
            <p:cNvPr id="36911" name="Picture 31" descr="6-00295_03b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624"/>
              <a:ext cx="1749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2" name="Picture 32" descr="cloud illustration icon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731" y="650"/>
              <a:ext cx="30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3" name="Picture 33" descr="arrow 0 gold  arrow curved double headed 1"/>
            <p:cNvPicPr>
              <a:picLocks noChangeAspect="1" noChangeArrowheads="1"/>
            </p:cNvPicPr>
            <p:nvPr/>
          </p:nvPicPr>
          <p:blipFill>
            <a:blip r:embed="rId19" cstate="email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740" y="665"/>
              <a:ext cx="28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1922" name="Oval 34"/>
            <p:cNvSpPr>
              <a:spLocks noChangeArrowheads="1"/>
            </p:cNvSpPr>
            <p:nvPr/>
          </p:nvSpPr>
          <p:spPr bwMode="auto">
            <a:xfrm>
              <a:off x="907" y="797"/>
              <a:ext cx="829" cy="295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1923" name="Text Box 35"/>
            <p:cNvSpPr txBox="1">
              <a:spLocks noChangeArrowheads="1"/>
            </p:cNvSpPr>
            <p:nvPr/>
          </p:nvSpPr>
          <p:spPr bwMode="auto">
            <a:xfrm>
              <a:off x="1026" y="824"/>
              <a:ext cx="5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Servicios</a:t>
              </a:r>
              <a:endPara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charset="0"/>
              </a:endParaRPr>
            </a:p>
          </p:txBody>
        </p:sp>
        <p:pic>
          <p:nvPicPr>
            <p:cNvPr id="36916" name="Picture 36" descr="6-00295_exchangehosted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472" y="872"/>
              <a:ext cx="57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990600" y="928688"/>
            <a:ext cx="7991475" cy="2830512"/>
            <a:chOff x="624" y="585"/>
            <a:chExt cx="5034" cy="1783"/>
          </a:xfrm>
        </p:grpSpPr>
        <p:pic>
          <p:nvPicPr>
            <p:cNvPr id="36905" name="Picture 38" descr="6-00295_04d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24" y="585"/>
              <a:ext cx="5034" cy="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1927" name="Oval 39"/>
            <p:cNvSpPr>
              <a:spLocks noChangeArrowheads="1"/>
            </p:cNvSpPr>
            <p:nvPr/>
          </p:nvSpPr>
          <p:spPr bwMode="auto">
            <a:xfrm>
              <a:off x="4416" y="1836"/>
              <a:ext cx="1076" cy="466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1928" name="Text Box 40"/>
            <p:cNvSpPr txBox="1">
              <a:spLocks noChangeArrowheads="1"/>
            </p:cNvSpPr>
            <p:nvPr/>
          </p:nvSpPr>
          <p:spPr bwMode="auto">
            <a:xfrm>
              <a:off x="4525" y="1929"/>
              <a:ext cx="805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Protección</a:t>
              </a:r>
              <a:r>
                <a:rPr lang="en-US" sz="12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 de la </a:t>
              </a: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Información</a:t>
              </a:r>
              <a:endPara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charset="0"/>
              </a:endParaRPr>
            </a:p>
          </p:txBody>
        </p:sp>
        <p:pic>
          <p:nvPicPr>
            <p:cNvPr id="36908" name="Picture 41" descr="Windows Rights Management Services logo color horiz reverse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 rot="1140000">
              <a:off x="1921" y="1164"/>
              <a:ext cx="141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1930" name="Text Box 42"/>
            <p:cNvSpPr txBox="1">
              <a:spLocks noChangeArrowheads="1"/>
            </p:cNvSpPr>
            <p:nvPr/>
          </p:nvSpPr>
          <p:spPr bwMode="auto">
            <a:xfrm rot="1120320">
              <a:off x="3286" y="1564"/>
              <a:ext cx="1354" cy="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charset="0"/>
                </a:rPr>
                <a:t>Encrypting File System (EFS)</a:t>
              </a:r>
            </a:p>
          </p:txBody>
        </p:sp>
        <p:sp>
          <p:nvSpPr>
            <p:cNvPr id="421931" name="Text Box 43"/>
            <p:cNvSpPr txBox="1">
              <a:spLocks noChangeArrowheads="1"/>
            </p:cNvSpPr>
            <p:nvPr/>
          </p:nvSpPr>
          <p:spPr bwMode="auto">
            <a:xfrm rot="1144352">
              <a:off x="3508" y="1678"/>
              <a:ext cx="615" cy="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charset="0"/>
                </a:rPr>
                <a:t>BitLocker™</a:t>
              </a: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355725" y="3798888"/>
            <a:ext cx="2982913" cy="1616075"/>
            <a:chOff x="1030" y="2273"/>
            <a:chExt cx="1879" cy="1018"/>
          </a:xfrm>
        </p:grpSpPr>
        <p:pic>
          <p:nvPicPr>
            <p:cNvPr id="36902" name="Picture 45" descr="6-00295_01b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030" y="2273"/>
              <a:ext cx="187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3" name="Picture 46" descr="Windows XP logo horiz rev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1618" y="2751"/>
              <a:ext cx="92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4" name="Picture 47" descr="Windows Vista Logo Horizontal W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1410" y="2531"/>
              <a:ext cx="92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-58738" y="1501775"/>
            <a:ext cx="3005138" cy="2751138"/>
            <a:chOff x="-37" y="946"/>
            <a:chExt cx="1893" cy="1733"/>
          </a:xfrm>
        </p:grpSpPr>
        <p:pic>
          <p:nvPicPr>
            <p:cNvPr id="36900" name="Picture 49" descr="6-00295_09c"/>
            <p:cNvPicPr>
              <a:picLocks noChangeAspect="1" noChangeArrowheads="1"/>
            </p:cNvPicPr>
            <p:nvPr/>
          </p:nvPicPr>
          <p:blipFill>
            <a:blip r:embed="rId26"/>
            <a:srcRect l="9375"/>
            <a:stretch>
              <a:fillRect/>
            </a:stretch>
          </p:blipFill>
          <p:spPr bwMode="auto">
            <a:xfrm>
              <a:off x="0" y="946"/>
              <a:ext cx="1856" cy="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1" name="Picture 50" descr="MS-Windows-Server-R2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 rot="7969082">
              <a:off x="477" y="1415"/>
              <a:ext cx="195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641350" y="2538413"/>
            <a:ext cx="2836863" cy="1835150"/>
            <a:chOff x="256" y="1257"/>
            <a:chExt cx="1787" cy="1156"/>
          </a:xfrm>
        </p:grpSpPr>
        <p:pic>
          <p:nvPicPr>
            <p:cNvPr id="36898" name="Picture 52" descr="6-00295_08a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256" y="1257"/>
              <a:ext cx="1787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1941" name="Text Box 53"/>
            <p:cNvSpPr txBox="1">
              <a:spLocks noChangeArrowheads="1"/>
            </p:cNvSpPr>
            <p:nvPr/>
          </p:nvSpPr>
          <p:spPr bwMode="auto">
            <a:xfrm rot="2181551">
              <a:off x="356" y="1705"/>
              <a:ext cx="1538" cy="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1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charset="0"/>
                </a:rPr>
                <a:t>Network Access Protection (NAP)</a:t>
              </a:r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630238" y="1462088"/>
            <a:ext cx="7027862" cy="3240087"/>
            <a:chOff x="397" y="921"/>
            <a:chExt cx="4427" cy="2041"/>
          </a:xfrm>
        </p:grpSpPr>
        <p:pic>
          <p:nvPicPr>
            <p:cNvPr id="36877" name="Picture 81" descr="6-00295_02b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97" y="1078"/>
              <a:ext cx="4427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1970" name="Oval 82"/>
            <p:cNvSpPr>
              <a:spLocks noChangeArrowheads="1"/>
            </p:cNvSpPr>
            <p:nvPr/>
          </p:nvSpPr>
          <p:spPr bwMode="auto">
            <a:xfrm>
              <a:off x="3760" y="2123"/>
              <a:ext cx="830" cy="36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1971" name="Text Box 83"/>
            <p:cNvSpPr txBox="1">
              <a:spLocks noChangeArrowheads="1"/>
            </p:cNvSpPr>
            <p:nvPr/>
          </p:nvSpPr>
          <p:spPr bwMode="auto">
            <a:xfrm>
              <a:off x="3662" y="2179"/>
              <a:ext cx="9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Cliente</a:t>
              </a:r>
              <a:r>
                <a:rPr lang="en-US" sz="12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 y </a:t>
              </a: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Sistema</a:t>
              </a:r>
              <a:r>
                <a:rPr lang="en-US" sz="12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 </a:t>
              </a: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Operativo</a:t>
              </a:r>
              <a:endPara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charset="0"/>
              </a:endParaRPr>
            </a:p>
          </p:txBody>
        </p:sp>
        <p:sp>
          <p:nvSpPr>
            <p:cNvPr id="421972" name="Line 84"/>
            <p:cNvSpPr>
              <a:spLocks noChangeShapeType="1"/>
            </p:cNvSpPr>
            <p:nvPr/>
          </p:nvSpPr>
          <p:spPr bwMode="auto">
            <a:xfrm flipV="1">
              <a:off x="2058" y="1836"/>
              <a:ext cx="1432" cy="387"/>
            </a:xfrm>
            <a:prstGeom prst="line">
              <a:avLst/>
            </a:prstGeom>
            <a:noFill/>
            <a:ln w="19050">
              <a:solidFill>
                <a:srgbClr val="013B6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1973" name="Oval 85"/>
            <p:cNvSpPr>
              <a:spLocks noChangeArrowheads="1"/>
            </p:cNvSpPr>
            <p:nvPr/>
          </p:nvSpPr>
          <p:spPr bwMode="auto">
            <a:xfrm>
              <a:off x="2344" y="1536"/>
              <a:ext cx="830" cy="295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1974" name="Text Box 86"/>
            <p:cNvSpPr txBox="1">
              <a:spLocks noChangeArrowheads="1"/>
            </p:cNvSpPr>
            <p:nvPr/>
          </p:nvSpPr>
          <p:spPr bwMode="auto">
            <a:xfrm>
              <a:off x="2313" y="1605"/>
              <a:ext cx="8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Aplicacines</a:t>
              </a:r>
              <a:r>
                <a:rPr lang="en-US" sz="12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 de </a:t>
              </a: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Servidor</a:t>
              </a:r>
              <a:endPara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charset="0"/>
              </a:endParaRPr>
            </a:p>
          </p:txBody>
        </p:sp>
        <p:pic>
          <p:nvPicPr>
            <p:cNvPr id="36883" name="Picture 87" descr="Security Download Server"/>
            <p:cNvPicPr>
              <a:picLocks noChangeAspect="1" noChangeArrowheads="1"/>
            </p:cNvPicPr>
            <p:nvPr/>
          </p:nvPicPr>
          <p:blipFill>
            <a:blip r:embed="rId30" cstate="email"/>
            <a:srcRect/>
            <a:stretch>
              <a:fillRect/>
            </a:stretch>
          </p:blipFill>
          <p:spPr bwMode="auto">
            <a:xfrm>
              <a:off x="2225" y="1269"/>
              <a:ext cx="18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4" name="Picture 88" descr="Security Download Server"/>
            <p:cNvPicPr>
              <a:picLocks noChangeAspect="1" noChangeArrowheads="1"/>
            </p:cNvPicPr>
            <p:nvPr/>
          </p:nvPicPr>
          <p:blipFill>
            <a:blip r:embed="rId31" cstate="email"/>
            <a:srcRect/>
            <a:stretch>
              <a:fillRect/>
            </a:stretch>
          </p:blipFill>
          <p:spPr bwMode="auto">
            <a:xfrm>
              <a:off x="2345" y="1332"/>
              <a:ext cx="20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1977" name="Line 89"/>
            <p:cNvSpPr>
              <a:spLocks noChangeShapeType="1"/>
            </p:cNvSpPr>
            <p:nvPr/>
          </p:nvSpPr>
          <p:spPr bwMode="auto">
            <a:xfrm flipV="1">
              <a:off x="1133" y="1331"/>
              <a:ext cx="1070" cy="278"/>
            </a:xfrm>
            <a:prstGeom prst="line">
              <a:avLst/>
            </a:prstGeom>
            <a:noFill/>
            <a:ln w="19050">
              <a:solidFill>
                <a:srgbClr val="013B6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1978" name="Oval 90"/>
            <p:cNvSpPr>
              <a:spLocks noChangeArrowheads="1"/>
            </p:cNvSpPr>
            <p:nvPr/>
          </p:nvSpPr>
          <p:spPr bwMode="auto">
            <a:xfrm>
              <a:off x="1494" y="1175"/>
              <a:ext cx="831" cy="295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1979" name="Text Box 91"/>
            <p:cNvSpPr txBox="1">
              <a:spLocks noChangeArrowheads="1"/>
            </p:cNvSpPr>
            <p:nvPr/>
          </p:nvSpPr>
          <p:spPr bwMode="auto">
            <a:xfrm>
              <a:off x="1507" y="1209"/>
              <a:ext cx="80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charset="0"/>
                </a:rPr>
                <a:t>Perímetro</a:t>
              </a:r>
              <a:endPara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charset="0"/>
              </a:endParaRPr>
            </a:p>
          </p:txBody>
        </p:sp>
        <p:pic>
          <p:nvPicPr>
            <p:cNvPr id="36888" name="Picture 92" descr="Security Emergency Procedure"/>
            <p:cNvPicPr>
              <a:picLocks noChangeAspect="1" noChangeArrowheads="1"/>
            </p:cNvPicPr>
            <p:nvPr/>
          </p:nvPicPr>
          <p:blipFill>
            <a:blip r:embed="rId32" cstate="email"/>
            <a:srcRect/>
            <a:stretch>
              <a:fillRect/>
            </a:stretch>
          </p:blipFill>
          <p:spPr bwMode="auto">
            <a:xfrm>
              <a:off x="1511" y="921"/>
              <a:ext cx="14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9" name="Picture 93" descr="Security Download Server"/>
            <p:cNvPicPr>
              <a:picLocks noChangeAspect="1" noChangeArrowheads="1"/>
            </p:cNvPicPr>
            <p:nvPr/>
          </p:nvPicPr>
          <p:blipFill>
            <a:blip r:embed="rId33" cstate="email"/>
            <a:srcRect/>
            <a:stretch>
              <a:fillRect/>
            </a:stretch>
          </p:blipFill>
          <p:spPr bwMode="auto">
            <a:xfrm>
              <a:off x="1628" y="1018"/>
              <a:ext cx="16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0" name="Picture 94" descr="Firewall fire wall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1702" y="1163"/>
              <a:ext cx="7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1" name="Picture 95" descr="6-00295_forefront02"/>
            <p:cNvPicPr>
              <a:picLocks noChangeAspect="1" noChangeArrowheads="1"/>
            </p:cNvPicPr>
            <p:nvPr/>
          </p:nvPicPr>
          <p:blipFill>
            <a:blip r:embed="rId35" cstate="email"/>
            <a:srcRect/>
            <a:stretch>
              <a:fillRect/>
            </a:stretch>
          </p:blipFill>
          <p:spPr bwMode="auto">
            <a:xfrm>
              <a:off x="1640" y="1492"/>
              <a:ext cx="68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96" descr="6-00295_forefront03"/>
            <p:cNvPicPr>
              <a:picLocks noChangeAspect="1" noChangeArrowheads="1"/>
            </p:cNvPicPr>
            <p:nvPr/>
          </p:nvPicPr>
          <p:blipFill>
            <a:blip r:embed="rId36" cstate="email"/>
            <a:srcRect/>
            <a:stretch>
              <a:fillRect/>
            </a:stretch>
          </p:blipFill>
          <p:spPr bwMode="auto">
            <a:xfrm>
              <a:off x="2454" y="2184"/>
              <a:ext cx="58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3" name="Picture 97" descr="6-00295_forefront04"/>
            <p:cNvPicPr>
              <a:picLocks noChangeAspect="1" noChangeArrowheads="1"/>
            </p:cNvPicPr>
            <p:nvPr/>
          </p:nvPicPr>
          <p:blipFill>
            <a:blip r:embed="rId37" cstate="email"/>
            <a:srcRect/>
            <a:stretch>
              <a:fillRect/>
            </a:stretch>
          </p:blipFill>
          <p:spPr bwMode="auto">
            <a:xfrm>
              <a:off x="1688" y="1923"/>
              <a:ext cx="77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4" name="Picture 98" descr="6-00295_forefront"/>
            <p:cNvPicPr>
              <a:picLocks noChangeAspect="1" noChangeArrowheads="1"/>
            </p:cNvPicPr>
            <p:nvPr/>
          </p:nvPicPr>
          <p:blipFill>
            <a:blip r:embed="rId38" cstate="email"/>
            <a:srcRect/>
            <a:stretch>
              <a:fillRect/>
            </a:stretch>
          </p:blipFill>
          <p:spPr bwMode="auto">
            <a:xfrm>
              <a:off x="1541" y="1696"/>
              <a:ext cx="128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5" name="Picture 99" descr="6-00295_internetsecurity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1104" y="1248"/>
              <a:ext cx="61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6" name="Picture 100" descr="Security Download all no shadow"/>
            <p:cNvPicPr>
              <a:picLocks noChangeAspect="1" noChangeArrowheads="1"/>
            </p:cNvPicPr>
            <p:nvPr/>
          </p:nvPicPr>
          <p:blipFill>
            <a:blip r:embed="rId40" cstate="email"/>
            <a:srcRect/>
            <a:stretch>
              <a:fillRect/>
            </a:stretch>
          </p:blipFill>
          <p:spPr bwMode="auto">
            <a:xfrm>
              <a:off x="3312" y="1812"/>
              <a:ext cx="48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989" name="Picture 101" descr="iag white on trans (grey) png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747" y="1392"/>
              <a:ext cx="768" cy="121"/>
            </a:xfrm>
            <a:prstGeom prst="rect">
              <a:avLst/>
            </a:prstGeom>
            <a:noFill/>
            <a:effectLst>
              <a:outerShdw dist="12700" dir="5400000" algn="ctr" rotWithShape="0">
                <a:schemeClr val="bg1">
                  <a:alpha val="50000"/>
                </a:schemeClr>
              </a:outerShdw>
            </a:effectLst>
          </p:spPr>
        </p:pic>
      </p:grpSp>
      <p:sp>
        <p:nvSpPr>
          <p:cNvPr id="78" name="1 Título"/>
          <p:cNvSpPr>
            <a:spLocks noGrp="1"/>
          </p:cNvSpPr>
          <p:nvPr>
            <p:ph type="title"/>
          </p:nvPr>
        </p:nvSpPr>
        <p:spPr>
          <a:xfrm>
            <a:off x="251958" y="76199"/>
            <a:ext cx="8380412" cy="923330"/>
          </a:xfrm>
        </p:spPr>
        <p:txBody>
          <a:bodyPr/>
          <a:lstStyle/>
          <a:p>
            <a:pPr>
              <a:defRPr/>
            </a:pPr>
            <a:r>
              <a:rPr lang="es-ES" sz="6000" spc="-125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Pórtfolio</a:t>
            </a:r>
            <a:r>
              <a:rPr lang="es-ES" sz="60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 de Seguridad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30628" y="152397"/>
            <a:ext cx="9013371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IAG 2007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type="body" idx="1"/>
          </p:nvPr>
        </p:nvSpPr>
        <p:spPr>
          <a:xfrm>
            <a:off x="250372" y="1164091"/>
            <a:ext cx="8447314" cy="5669244"/>
          </a:xfrm>
        </p:spPr>
        <p:txBody>
          <a:bodyPr/>
          <a:lstStyle/>
          <a:p>
            <a:pPr>
              <a:buNone/>
            </a:pPr>
            <a:r>
              <a:rPr lang="es-ES" sz="2000" dirty="0" smtClean="0"/>
              <a:t>Soporta VPNS mediante SSL para cualquier aplicación</a:t>
            </a:r>
          </a:p>
          <a:p>
            <a:r>
              <a:rPr lang="es-ES" sz="1800" dirty="0" smtClean="0"/>
              <a:t>Web-Cliente Servidor-Acceso a Ficheros</a:t>
            </a:r>
          </a:p>
          <a:p>
            <a:r>
              <a:rPr lang="es-ES" sz="1800" dirty="0" err="1" smtClean="0"/>
              <a:t>Desarrolos</a:t>
            </a:r>
            <a:r>
              <a:rPr lang="es-ES" sz="1800" dirty="0" smtClean="0"/>
              <a:t> personales</a:t>
            </a:r>
          </a:p>
          <a:p>
            <a:r>
              <a:rPr lang="es-ES" sz="1800" dirty="0" smtClean="0"/>
              <a:t>De terceros (IBM, Lotus, </a:t>
            </a:r>
            <a:r>
              <a:rPr lang="es-ES" sz="1800" dirty="0" err="1" smtClean="0"/>
              <a:t>Sap</a:t>
            </a:r>
            <a:r>
              <a:rPr lang="es-ES" sz="1800" dirty="0" smtClean="0"/>
              <a:t>, </a:t>
            </a:r>
            <a:r>
              <a:rPr lang="es-ES" sz="1800" dirty="0" err="1" smtClean="0"/>
              <a:t>PeopleSoft</a:t>
            </a:r>
            <a:r>
              <a:rPr lang="es-ES" sz="1800" dirty="0" smtClean="0"/>
              <a:t>, </a:t>
            </a:r>
            <a:r>
              <a:rPr lang="es-ES" sz="1800" dirty="0" err="1" smtClean="0"/>
              <a:t>etc</a:t>
            </a:r>
            <a:r>
              <a:rPr lang="es-ES" sz="1800" dirty="0" smtClean="0"/>
              <a:t>…)</a:t>
            </a:r>
          </a:p>
          <a:p>
            <a:pPr>
              <a:buNone/>
            </a:pPr>
            <a:r>
              <a:rPr lang="es-ES" sz="2000" dirty="0" smtClean="0"/>
              <a:t>Diseñado para dispositivos Gestionados y No Gestionados</a:t>
            </a:r>
          </a:p>
          <a:p>
            <a:r>
              <a:rPr lang="es-ES" sz="1800" dirty="0" smtClean="0"/>
              <a:t>Detección automática del sistema del usuario, software y configuraciones</a:t>
            </a:r>
          </a:p>
          <a:p>
            <a:r>
              <a:rPr lang="es-ES" sz="1800" dirty="0" smtClean="0"/>
              <a:t>Políticas de acceso dependientes del estado de seguridad del Cliente</a:t>
            </a:r>
          </a:p>
          <a:p>
            <a:r>
              <a:rPr lang="es-ES" sz="1800" dirty="0" smtClean="0"/>
              <a:t>Elimina ficheros temporales y todos los rastros en equipos no gestionados</a:t>
            </a:r>
          </a:p>
          <a:p>
            <a:pPr>
              <a:buNone/>
            </a:pPr>
            <a:r>
              <a:rPr lang="es-ES" sz="2400" dirty="0" smtClean="0"/>
              <a:t>Mejora la productividad mediante empleando las aplicaciones de manera Inteligente</a:t>
            </a:r>
          </a:p>
          <a:p>
            <a:r>
              <a:rPr lang="es-ES" sz="1800" dirty="0" smtClean="0"/>
              <a:t>Aplica políticas de aplicación </a:t>
            </a:r>
            <a:r>
              <a:rPr lang="es-ES" sz="1800" dirty="0" err="1" smtClean="0"/>
              <a:t>granularmente</a:t>
            </a:r>
            <a:r>
              <a:rPr lang="es-ES" sz="1800" dirty="0" smtClean="0"/>
              <a:t> según las funcionalidades de esta</a:t>
            </a:r>
          </a:p>
          <a:p>
            <a:r>
              <a:rPr lang="es-ES" sz="1800" dirty="0" smtClean="0"/>
              <a:t>Controla dinámicamente los datos de la aplicación para la funcionalidad deseada</a:t>
            </a:r>
          </a:p>
          <a:p>
            <a:r>
              <a:rPr lang="es-ES" sz="1800" dirty="0" smtClean="0"/>
              <a:t>SSO con múltiples directorios, protocolos y formatos</a:t>
            </a:r>
          </a:p>
          <a:p>
            <a:r>
              <a:rPr lang="es-ES" sz="1800" dirty="0" smtClean="0"/>
              <a:t>Portal e interfaz de usuario totalmente configurable.</a:t>
            </a:r>
          </a:p>
          <a:p>
            <a:endParaRPr lang="es-E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2"/>
          <p:cNvSpPr>
            <a:spLocks noChangeArrowheads="1"/>
          </p:cNvSpPr>
          <p:nvPr/>
        </p:nvSpPr>
        <p:spPr bwMode="auto">
          <a:xfrm>
            <a:off x="2514600" y="3886200"/>
            <a:ext cx="31242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25400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auto">
          <a:xfrm>
            <a:off x="304800" y="2667000"/>
            <a:ext cx="1219200" cy="1981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" name="AutoShape 5"/>
          <p:cNvSpPr>
            <a:spLocks noChangeArrowheads="1"/>
          </p:cNvSpPr>
          <p:nvPr/>
        </p:nvSpPr>
        <p:spPr bwMode="auto">
          <a:xfrm>
            <a:off x="2514600" y="2667000"/>
            <a:ext cx="3124200" cy="152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51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100000" t="100000"/>
            </a:path>
            <a:tileRect r="-100000" b="-100000"/>
          </a:gradFill>
          <a:ln w="25400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57200" y="4267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Cliente</a:t>
            </a:r>
            <a:endParaRPr lang="en-US" sz="14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2514600" y="4191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Alta </a:t>
            </a:r>
            <a:r>
              <a:rPr lang="en-US" sz="12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Disponibilidad</a:t>
            </a: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</a:t>
            </a: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2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Logging, </a:t>
            </a:r>
            <a:r>
              <a:rPr lang="en-US" sz="12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Informes</a:t>
            </a: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Portales Multiples</a:t>
            </a:r>
            <a:endParaRPr lang="en-US" sz="12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5" name="Freeform 9"/>
          <p:cNvSpPr>
            <a:spLocks/>
          </p:cNvSpPr>
          <p:nvPr/>
        </p:nvSpPr>
        <p:spPr bwMode="auto">
          <a:xfrm>
            <a:off x="355600" y="2933699"/>
            <a:ext cx="3672000" cy="115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576"/>
              </a:cxn>
              <a:cxn ang="0">
                <a:pos x="1440" y="576"/>
              </a:cxn>
              <a:cxn ang="0">
                <a:pos x="672" y="384"/>
              </a:cxn>
              <a:cxn ang="0">
                <a:pos x="0" y="384"/>
              </a:cxn>
              <a:cxn ang="0">
                <a:pos x="0" y="0"/>
              </a:cxn>
            </a:cxnLst>
            <a:rect l="0" t="0" r="r" b="b"/>
            <a:pathLst>
              <a:path w="2304" h="576">
                <a:moveTo>
                  <a:pt x="0" y="0"/>
                </a:moveTo>
                <a:lnTo>
                  <a:pt x="2304" y="0"/>
                </a:lnTo>
                <a:lnTo>
                  <a:pt x="2304" y="576"/>
                </a:lnTo>
                <a:lnTo>
                  <a:pt x="1440" y="576"/>
                </a:lnTo>
                <a:lnTo>
                  <a:pt x="672" y="384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2667000" y="2971800"/>
            <a:ext cx="1371600" cy="284163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Autenticación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2667000" y="3276600"/>
            <a:ext cx="1371600" cy="284163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Autorización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Text Box 12"/>
          <p:cNvSpPr txBox="1">
            <a:spLocks noChangeArrowheads="1"/>
          </p:cNvSpPr>
          <p:nvPr/>
        </p:nvSpPr>
        <p:spPr bwMode="auto">
          <a:xfrm>
            <a:off x="2667000" y="3581400"/>
            <a:ext cx="1371600" cy="461665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Experiencia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Usuario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381000" y="2971800"/>
            <a:ext cx="1066800" cy="284163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Tunelizado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1066800" cy="284163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Seguridad</a:t>
            </a:r>
            <a:endParaRPr lang="en-US" sz="1200" kern="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2514600" y="2946400"/>
            <a:ext cx="0" cy="990600"/>
          </a:xfrm>
          <a:prstGeom prst="line">
            <a:avLst/>
          </a:prstGeom>
          <a:noFill/>
          <a:ln w="28575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>
            <a:off x="1524000" y="2895600"/>
            <a:ext cx="0" cy="762000"/>
          </a:xfrm>
          <a:prstGeom prst="line">
            <a:avLst/>
          </a:prstGeom>
          <a:noFill/>
          <a:ln w="28575" cap="rnd">
            <a:solidFill>
              <a:srgbClr val="FF818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6934200" y="3657600"/>
            <a:ext cx="1327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Aplicaciones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específicas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7772400" y="1905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Web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7772399" y="3048000"/>
            <a:ext cx="13716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Cliente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Servidor</a:t>
            </a: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7924800" y="243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Java/Browser Embedded</a:t>
            </a:r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 flipH="1">
            <a:off x="6096000" y="3200400"/>
            <a:ext cx="1219200" cy="2286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H="1" flipV="1">
            <a:off x="6096000" y="3429000"/>
            <a:ext cx="1143000" cy="10668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" name="Line 26"/>
          <p:cNvSpPr>
            <a:spLocks noChangeShapeType="1"/>
          </p:cNvSpPr>
          <p:nvPr/>
        </p:nvSpPr>
        <p:spPr bwMode="auto">
          <a:xfrm flipH="1" flipV="1">
            <a:off x="6096000" y="3429000"/>
            <a:ext cx="685800" cy="16764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7696200" y="4267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Exchange/ Outlook</a:t>
            </a:r>
          </a:p>
        </p:txBody>
      </p: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8077200" y="48307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OWA</a:t>
            </a:r>
          </a:p>
        </p:txBody>
      </p:sp>
      <p:sp>
        <p:nvSpPr>
          <p:cNvPr id="76833" name="Text Box 33"/>
          <p:cNvSpPr txBox="1">
            <a:spLocks noChangeArrowheads="1"/>
          </p:cNvSpPr>
          <p:nvPr/>
        </p:nvSpPr>
        <p:spPr bwMode="auto">
          <a:xfrm>
            <a:off x="7619999" y="5410200"/>
            <a:ext cx="1251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Portales SharePoint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5943600" y="5486400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Citrix</a:t>
            </a:r>
          </a:p>
        </p:txBody>
      </p:sp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6847115" y="1219200"/>
            <a:ext cx="1327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Aplicación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Generica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 flipH="1">
            <a:off x="6172200" y="2209800"/>
            <a:ext cx="1143000" cy="12192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5257798" y="3035300"/>
            <a:ext cx="1143001" cy="938719"/>
          </a:xfrm>
          <a:prstGeom prst="rect">
            <a:avLst/>
          </a:prstGeom>
          <a:solidFill>
            <a:srgbClr val="DBDCDD"/>
          </a:solidFill>
          <a:ln w="9525">
            <a:solidFill>
              <a:srgbClr val="29292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Modulos</a:t>
            </a:r>
            <a:endParaRPr lang="en-US" sz="1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indentificación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aplicaciónes</a:t>
            </a:r>
            <a:endParaRPr 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4" name="AutoShape 38"/>
          <p:cNvSpPr>
            <a:spLocks noChangeArrowheads="1"/>
          </p:cNvSpPr>
          <p:nvPr/>
        </p:nvSpPr>
        <p:spPr bwMode="auto">
          <a:xfrm>
            <a:off x="3962400" y="3276600"/>
            <a:ext cx="1071563" cy="457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round/>
            <a:headEnd/>
            <a:tailEnd/>
          </a:ln>
          <a:effectLst/>
          <a:scene3d>
            <a:camera prst="legacyPerspectiveTop">
              <a:rot lat="21299999" lon="600000" rev="0"/>
            </a:camera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5" name="Text Box 39"/>
          <p:cNvSpPr txBox="1">
            <a:spLocks noChangeArrowheads="1"/>
          </p:cNvSpPr>
          <p:nvPr/>
        </p:nvSpPr>
        <p:spPr bwMode="auto">
          <a:xfrm>
            <a:off x="3810000" y="3216275"/>
            <a:ext cx="132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DBDCD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SSL VPN Gateway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371600" y="1447800"/>
            <a:ext cx="1600200" cy="2290770"/>
            <a:chOff x="864" y="912"/>
            <a:chExt cx="1008" cy="1443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864" y="912"/>
              <a:ext cx="1008" cy="851"/>
              <a:chOff x="960" y="912"/>
              <a:chExt cx="1008" cy="851"/>
            </a:xfrm>
          </p:grpSpPr>
          <p:sp>
            <p:nvSpPr>
              <p:cNvPr id="124" name="AutoShape 42"/>
              <p:cNvSpPr>
                <a:spLocks noChangeArrowheads="1"/>
              </p:cNvSpPr>
              <p:nvPr/>
            </p:nvSpPr>
            <p:spPr bwMode="auto">
              <a:xfrm>
                <a:off x="960" y="912"/>
                <a:ext cx="1008" cy="851"/>
              </a:xfrm>
              <a:prstGeom prst="can">
                <a:avLst>
                  <a:gd name="adj" fmla="val 44046"/>
                </a:avLst>
              </a:prstGeom>
              <a:gradFill flip="none" rotWithShape="1">
                <a:gsLst>
                  <a:gs pos="5700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5" name="Text Box 43"/>
              <p:cNvSpPr txBox="1">
                <a:spLocks noChangeArrowheads="1"/>
              </p:cNvSpPr>
              <p:nvPr/>
            </p:nvSpPr>
            <p:spPr bwMode="auto">
              <a:xfrm>
                <a:off x="960" y="946"/>
                <a:ext cx="10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 dirty="0" err="1" smtClean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Identificación</a:t>
                </a:r>
                <a:r>
                  <a:rPr lang="en-US" sz="1200" kern="0" dirty="0" smtClean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de </a:t>
                </a:r>
                <a:r>
                  <a:rPr lang="en-US" sz="1200" kern="0" dirty="0" err="1" smtClean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aplicaciones</a:t>
                </a:r>
                <a:endParaRPr lang="en-US" sz="12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6" name="Rectangle 44"/>
              <p:cNvSpPr>
                <a:spLocks noChangeArrowheads="1"/>
              </p:cNvSpPr>
              <p:nvPr/>
            </p:nvSpPr>
            <p:spPr bwMode="auto">
              <a:xfrm rot="691569">
                <a:off x="983" y="1320"/>
                <a:ext cx="351" cy="213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29292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OWA …</a:t>
                </a: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………...</a:t>
                </a:r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 rot="21283667">
                <a:off x="1671" y="1351"/>
                <a:ext cx="288" cy="22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29292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Citrix</a:t>
                </a: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……..</a:t>
                </a:r>
              </a:p>
            </p:txBody>
          </p:sp>
          <p:sp>
            <p:nvSpPr>
              <p:cNvPr id="128" name="Rectangle 46"/>
              <p:cNvSpPr>
                <a:spLocks noChangeArrowheads="1"/>
              </p:cNvSpPr>
              <p:nvPr/>
            </p:nvSpPr>
            <p:spPr bwMode="auto">
              <a:xfrm>
                <a:off x="1262" y="1371"/>
                <a:ext cx="471" cy="213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29292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 err="1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Sharepoint</a:t>
                </a:r>
                <a:endPara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. ………....</a:t>
                </a:r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905" y="1584"/>
              <a:ext cx="802" cy="771"/>
              <a:chOff x="857" y="1584"/>
              <a:chExt cx="802" cy="771"/>
            </a:xfrm>
          </p:grpSpPr>
          <p:sp>
            <p:nvSpPr>
              <p:cNvPr id="119" name="Arc 48"/>
              <p:cNvSpPr>
                <a:spLocks/>
              </p:cNvSpPr>
              <p:nvPr/>
            </p:nvSpPr>
            <p:spPr bwMode="auto">
              <a:xfrm flipH="1" flipV="1">
                <a:off x="1509" y="1584"/>
                <a:ext cx="144" cy="4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0" name="Arc 49"/>
              <p:cNvSpPr>
                <a:spLocks/>
              </p:cNvSpPr>
              <p:nvPr/>
            </p:nvSpPr>
            <p:spPr bwMode="auto">
              <a:xfrm flipH="1" flipV="1">
                <a:off x="1419" y="1584"/>
                <a:ext cx="240" cy="590"/>
              </a:xfrm>
              <a:custGeom>
                <a:avLst/>
                <a:gdLst>
                  <a:gd name="G0" fmla="+- 3701 0 0"/>
                  <a:gd name="G1" fmla="+- 21600 0 0"/>
                  <a:gd name="G2" fmla="+- 21600 0 0"/>
                  <a:gd name="T0" fmla="*/ 0 w 25301"/>
                  <a:gd name="T1" fmla="*/ 319 h 21600"/>
                  <a:gd name="T2" fmla="*/ 25301 w 25301"/>
                  <a:gd name="T3" fmla="*/ 21600 h 21600"/>
                  <a:gd name="T4" fmla="*/ 3701 w 253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301" h="21600" fill="none" extrusionOk="0">
                    <a:moveTo>
                      <a:pt x="0" y="319"/>
                    </a:moveTo>
                    <a:cubicBezTo>
                      <a:pt x="1222" y="106"/>
                      <a:pt x="2460" y="-1"/>
                      <a:pt x="3701" y="0"/>
                    </a:cubicBezTo>
                    <a:cubicBezTo>
                      <a:pt x="15630" y="0"/>
                      <a:pt x="25301" y="9670"/>
                      <a:pt x="25301" y="21600"/>
                    </a:cubicBezTo>
                  </a:path>
                  <a:path w="25301" h="21600" stroke="0" extrusionOk="0">
                    <a:moveTo>
                      <a:pt x="0" y="319"/>
                    </a:moveTo>
                    <a:cubicBezTo>
                      <a:pt x="1222" y="106"/>
                      <a:pt x="2460" y="-1"/>
                      <a:pt x="3701" y="0"/>
                    </a:cubicBezTo>
                    <a:cubicBezTo>
                      <a:pt x="15630" y="0"/>
                      <a:pt x="25301" y="9670"/>
                      <a:pt x="25301" y="21600"/>
                    </a:cubicBezTo>
                    <a:lnTo>
                      <a:pt x="370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1" name="Arc 50"/>
              <p:cNvSpPr>
                <a:spLocks/>
              </p:cNvSpPr>
              <p:nvPr/>
            </p:nvSpPr>
            <p:spPr bwMode="auto">
              <a:xfrm flipH="1" flipV="1">
                <a:off x="1282" y="1584"/>
                <a:ext cx="336" cy="771"/>
              </a:xfrm>
              <a:custGeom>
                <a:avLst/>
                <a:gdLst>
                  <a:gd name="G0" fmla="+- 3701 0 0"/>
                  <a:gd name="G1" fmla="+- 21600 0 0"/>
                  <a:gd name="G2" fmla="+- 21600 0 0"/>
                  <a:gd name="T0" fmla="*/ 0 w 25301"/>
                  <a:gd name="T1" fmla="*/ 319 h 21600"/>
                  <a:gd name="T2" fmla="*/ 25301 w 25301"/>
                  <a:gd name="T3" fmla="*/ 21600 h 21600"/>
                  <a:gd name="T4" fmla="*/ 3701 w 253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301" h="21600" fill="none" extrusionOk="0">
                    <a:moveTo>
                      <a:pt x="0" y="319"/>
                    </a:moveTo>
                    <a:cubicBezTo>
                      <a:pt x="1222" y="106"/>
                      <a:pt x="2460" y="-1"/>
                      <a:pt x="3701" y="0"/>
                    </a:cubicBezTo>
                    <a:cubicBezTo>
                      <a:pt x="15630" y="0"/>
                      <a:pt x="25301" y="9670"/>
                      <a:pt x="25301" y="21600"/>
                    </a:cubicBezTo>
                  </a:path>
                  <a:path w="25301" h="21600" stroke="0" extrusionOk="0">
                    <a:moveTo>
                      <a:pt x="0" y="319"/>
                    </a:moveTo>
                    <a:cubicBezTo>
                      <a:pt x="1222" y="106"/>
                      <a:pt x="2460" y="-1"/>
                      <a:pt x="3701" y="0"/>
                    </a:cubicBezTo>
                    <a:cubicBezTo>
                      <a:pt x="15630" y="0"/>
                      <a:pt x="25301" y="9670"/>
                      <a:pt x="25301" y="21600"/>
                    </a:cubicBezTo>
                    <a:lnTo>
                      <a:pt x="370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2" name="Arc 51"/>
              <p:cNvSpPr>
                <a:spLocks/>
              </p:cNvSpPr>
              <p:nvPr/>
            </p:nvSpPr>
            <p:spPr bwMode="auto">
              <a:xfrm flipV="1">
                <a:off x="857" y="1618"/>
                <a:ext cx="192" cy="3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" name="Arc 52"/>
              <p:cNvSpPr>
                <a:spLocks/>
              </p:cNvSpPr>
              <p:nvPr/>
            </p:nvSpPr>
            <p:spPr bwMode="auto">
              <a:xfrm flipV="1">
                <a:off x="871" y="1632"/>
                <a:ext cx="288" cy="52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219201" y="3200401"/>
            <a:ext cx="1600201" cy="3255964"/>
            <a:chOff x="768" y="2016"/>
            <a:chExt cx="1008" cy="2051"/>
          </a:xfrm>
        </p:grpSpPr>
        <p:sp>
          <p:nvSpPr>
            <p:cNvPr id="130" name="AutoShape 54"/>
            <p:cNvSpPr>
              <a:spLocks noChangeArrowheads="1"/>
            </p:cNvSpPr>
            <p:nvPr/>
          </p:nvSpPr>
          <p:spPr bwMode="auto">
            <a:xfrm>
              <a:off x="768" y="3216"/>
              <a:ext cx="1008" cy="851"/>
            </a:xfrm>
            <a:prstGeom prst="can">
              <a:avLst>
                <a:gd name="adj" fmla="val 44046"/>
              </a:avLst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rgbClr val="292929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1" name="Text Box 55"/>
            <p:cNvSpPr txBox="1">
              <a:spLocks noChangeArrowheads="1"/>
            </p:cNvSpPr>
            <p:nvPr/>
          </p:nvSpPr>
          <p:spPr bwMode="auto">
            <a:xfrm>
              <a:off x="768" y="3216"/>
              <a:ext cx="10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 dirty="0" err="1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Identifiación</a:t>
              </a:r>
              <a:r>
                <a:rPr lang="en-US" sz="1200" kern="0" dirty="0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200" kern="0" dirty="0" err="1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plataforma</a:t>
              </a:r>
              <a:endParaRPr lang="en-US" sz="1200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2" name="Rectangle 56"/>
            <p:cNvSpPr>
              <a:spLocks noChangeArrowheads="1"/>
            </p:cNvSpPr>
            <p:nvPr/>
          </p:nvSpPr>
          <p:spPr bwMode="auto">
            <a:xfrm rot="691569">
              <a:off x="816" y="3608"/>
              <a:ext cx="260" cy="220"/>
            </a:xfrm>
            <a:prstGeom prst="rect">
              <a:avLst/>
            </a:prstGeom>
            <a:solidFill>
              <a:srgbClr val="FFD3D3"/>
            </a:solidFill>
            <a:ln w="12700">
              <a:solidFill>
                <a:srgbClr val="29292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PDA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…....</a:t>
              </a:r>
            </a:p>
          </p:txBody>
        </p:sp>
        <p:sp>
          <p:nvSpPr>
            <p:cNvPr id="133" name="Rectangle 57"/>
            <p:cNvSpPr>
              <a:spLocks noChangeArrowheads="1"/>
            </p:cNvSpPr>
            <p:nvPr/>
          </p:nvSpPr>
          <p:spPr bwMode="auto">
            <a:xfrm rot="21283667">
              <a:off x="1161" y="3653"/>
              <a:ext cx="292" cy="213"/>
            </a:xfrm>
            <a:prstGeom prst="rect">
              <a:avLst/>
            </a:prstGeom>
            <a:solidFill>
              <a:srgbClr val="FFD3D3"/>
            </a:solidFill>
            <a:ln w="12700">
              <a:solidFill>
                <a:srgbClr val="29292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Linux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……..</a:t>
              </a:r>
            </a:p>
          </p:txBody>
        </p:sp>
        <p:sp>
          <p:nvSpPr>
            <p:cNvPr id="134" name="Rectangle 58"/>
            <p:cNvSpPr>
              <a:spLocks noChangeArrowheads="1"/>
            </p:cNvSpPr>
            <p:nvPr/>
          </p:nvSpPr>
          <p:spPr bwMode="auto">
            <a:xfrm>
              <a:off x="994" y="3807"/>
              <a:ext cx="406" cy="220"/>
            </a:xfrm>
            <a:prstGeom prst="rect">
              <a:avLst/>
            </a:prstGeom>
            <a:solidFill>
              <a:srgbClr val="FFD3D3"/>
            </a:solidFill>
            <a:ln w="12700">
              <a:solidFill>
                <a:srgbClr val="29292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Windows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 ………...</a:t>
              </a:r>
            </a:p>
          </p:txBody>
        </p:sp>
        <p:sp>
          <p:nvSpPr>
            <p:cNvPr id="135" name="Rectangle 59"/>
            <p:cNvSpPr>
              <a:spLocks noChangeArrowheads="1"/>
            </p:cNvSpPr>
            <p:nvPr/>
          </p:nvSpPr>
          <p:spPr bwMode="auto">
            <a:xfrm rot="21283667">
              <a:off x="1455" y="3630"/>
              <a:ext cx="285" cy="213"/>
            </a:xfrm>
            <a:prstGeom prst="rect">
              <a:avLst/>
            </a:prstGeom>
            <a:solidFill>
              <a:srgbClr val="FFD3D3"/>
            </a:solidFill>
            <a:ln w="12700">
              <a:solidFill>
                <a:srgbClr val="29292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MAC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….....</a:t>
              </a:r>
            </a:p>
          </p:txBody>
        </p:sp>
        <p:sp>
          <p:nvSpPr>
            <p:cNvPr id="136" name="Arc 60"/>
            <p:cNvSpPr>
              <a:spLocks/>
            </p:cNvSpPr>
            <p:nvPr/>
          </p:nvSpPr>
          <p:spPr bwMode="auto">
            <a:xfrm flipH="1">
              <a:off x="1296" y="2400"/>
              <a:ext cx="384" cy="79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 type="arrow" w="med" len="med"/>
            </a:ln>
            <a:effec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7" name="Arc 61"/>
            <p:cNvSpPr>
              <a:spLocks/>
            </p:cNvSpPr>
            <p:nvPr/>
          </p:nvSpPr>
          <p:spPr bwMode="auto">
            <a:xfrm>
              <a:off x="912" y="2208"/>
              <a:ext cx="116" cy="9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8" name="Arc 62"/>
            <p:cNvSpPr>
              <a:spLocks/>
            </p:cNvSpPr>
            <p:nvPr/>
          </p:nvSpPr>
          <p:spPr bwMode="auto">
            <a:xfrm>
              <a:off x="912" y="2016"/>
              <a:ext cx="288" cy="11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 type="arrow" w="med" len="med"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5094291" y="1447800"/>
            <a:ext cx="1622426" cy="1631951"/>
            <a:chOff x="3209" y="912"/>
            <a:chExt cx="1022" cy="1028"/>
          </a:xfrm>
        </p:grpSpPr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3209" y="912"/>
              <a:ext cx="1015" cy="1028"/>
              <a:chOff x="3209" y="912"/>
              <a:chExt cx="1015" cy="1028"/>
            </a:xfrm>
          </p:grpSpPr>
          <p:grpSp>
            <p:nvGrpSpPr>
              <p:cNvPr id="8" name="Group 65"/>
              <p:cNvGrpSpPr>
                <a:grpSpLocks/>
              </p:cNvGrpSpPr>
              <p:nvPr/>
            </p:nvGrpSpPr>
            <p:grpSpPr bwMode="auto">
              <a:xfrm>
                <a:off x="3216" y="912"/>
                <a:ext cx="1008" cy="1028"/>
                <a:chOff x="3216" y="912"/>
                <a:chExt cx="1008" cy="1028"/>
              </a:xfrm>
            </p:grpSpPr>
            <p:sp>
              <p:nvSpPr>
                <p:cNvPr id="147" name="AutoShape 66"/>
                <p:cNvSpPr>
                  <a:spLocks noChangeArrowheads="1"/>
                </p:cNvSpPr>
                <p:nvPr/>
              </p:nvSpPr>
              <p:spPr bwMode="auto">
                <a:xfrm>
                  <a:off x="3216" y="912"/>
                  <a:ext cx="1008" cy="851"/>
                </a:xfrm>
                <a:prstGeom prst="can">
                  <a:avLst>
                    <a:gd name="adj" fmla="val 44046"/>
                  </a:avLst>
                </a:prstGeom>
                <a:gradFill flip="none" rotWithShape="1">
                  <a:gsLst>
                    <a:gs pos="4500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>
                  <a:solidFill>
                    <a:srgbClr val="292929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48" name="Arc 67"/>
                <p:cNvSpPr>
                  <a:spLocks/>
                </p:cNvSpPr>
                <p:nvPr/>
              </p:nvSpPr>
              <p:spPr bwMode="auto">
                <a:xfrm flipV="1">
                  <a:off x="3586" y="1502"/>
                  <a:ext cx="226" cy="4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49" name="Arc 68"/>
                <p:cNvSpPr>
                  <a:spLocks/>
                </p:cNvSpPr>
                <p:nvPr/>
              </p:nvSpPr>
              <p:spPr bwMode="auto">
                <a:xfrm>
                  <a:off x="3648" y="1577"/>
                  <a:ext cx="192" cy="36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143" name="Rectangle 69"/>
              <p:cNvSpPr>
                <a:spLocks noChangeArrowheads="1"/>
              </p:cNvSpPr>
              <p:nvPr/>
            </p:nvSpPr>
            <p:spPr bwMode="auto">
              <a:xfrm rot="691569">
                <a:off x="3209" y="1252"/>
                <a:ext cx="404" cy="13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29292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ISO7799</a:t>
                </a:r>
              </a:p>
            </p:txBody>
          </p:sp>
          <p:sp>
            <p:nvSpPr>
              <p:cNvPr id="144" name="Rectangle 70"/>
              <p:cNvSpPr>
                <a:spLocks noChangeArrowheads="1"/>
              </p:cNvSpPr>
              <p:nvPr/>
            </p:nvSpPr>
            <p:spPr bwMode="auto">
              <a:xfrm rot="21283667">
                <a:off x="3369" y="1308"/>
                <a:ext cx="847" cy="13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29292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Corporate Governance</a:t>
                </a:r>
              </a:p>
            </p:txBody>
          </p:sp>
          <p:sp>
            <p:nvSpPr>
              <p:cNvPr id="145" name="Rectangle 71"/>
              <p:cNvSpPr>
                <a:spLocks noChangeArrowheads="1"/>
              </p:cNvSpPr>
              <p:nvPr/>
            </p:nvSpPr>
            <p:spPr bwMode="auto">
              <a:xfrm>
                <a:off x="3274" y="1537"/>
                <a:ext cx="356" cy="13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29292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 err="1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SarbOx</a:t>
                </a:r>
                <a:endParaRPr lang="en-US" sz="800" kern="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6" name="Rectangle 72"/>
              <p:cNvSpPr>
                <a:spLocks noChangeArrowheads="1"/>
              </p:cNvSpPr>
              <p:nvPr/>
            </p:nvSpPr>
            <p:spPr bwMode="auto">
              <a:xfrm rot="21078819">
                <a:off x="3840" y="1519"/>
                <a:ext cx="330" cy="13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29292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Basel2</a:t>
                </a:r>
              </a:p>
            </p:txBody>
          </p:sp>
        </p:grpSp>
        <p:sp>
          <p:nvSpPr>
            <p:cNvPr id="141" name="Text Box 73"/>
            <p:cNvSpPr txBox="1">
              <a:spLocks noChangeArrowheads="1"/>
            </p:cNvSpPr>
            <p:nvPr/>
          </p:nvSpPr>
          <p:spPr bwMode="auto">
            <a:xfrm>
              <a:off x="3223" y="946"/>
              <a:ext cx="10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 dirty="0" err="1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Regulaciones</a:t>
              </a:r>
              <a:r>
                <a:rPr lang="en-US" sz="1200" kern="0" dirty="0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y </a:t>
              </a:r>
              <a:r>
                <a:rPr lang="en-US" sz="1200" kern="0" dirty="0" err="1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políticas</a:t>
              </a:r>
              <a:endParaRPr lang="en-US" sz="1200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0" name="Text Box 74"/>
          <p:cNvSpPr txBox="1">
            <a:spLocks noChangeArrowheads="1"/>
          </p:cNvSpPr>
          <p:nvPr/>
        </p:nvSpPr>
        <p:spPr bwMode="auto">
          <a:xfrm rot="-2700000">
            <a:off x="-87777" y="3514080"/>
            <a:ext cx="17139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¿QUIEN?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1" name="Text Box 75"/>
          <p:cNvSpPr txBox="1">
            <a:spLocks noChangeArrowheads="1"/>
          </p:cNvSpPr>
          <p:nvPr/>
        </p:nvSpPr>
        <p:spPr bwMode="auto">
          <a:xfrm rot="-2700000">
            <a:off x="1372941" y="1824981"/>
            <a:ext cx="1284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¿QUE</a:t>
            </a:r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2" name="Text Box 76"/>
          <p:cNvSpPr txBox="1">
            <a:spLocks noChangeArrowheads="1"/>
          </p:cNvSpPr>
          <p:nvPr/>
        </p:nvSpPr>
        <p:spPr bwMode="auto">
          <a:xfrm rot="-2700000">
            <a:off x="1058140" y="5381660"/>
            <a:ext cx="1805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¿DONDE?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" name="Text Box 77"/>
          <p:cNvSpPr txBox="1">
            <a:spLocks noChangeArrowheads="1"/>
          </p:cNvSpPr>
          <p:nvPr/>
        </p:nvSpPr>
        <p:spPr bwMode="auto">
          <a:xfrm rot="-2700000">
            <a:off x="4877146" y="1828607"/>
            <a:ext cx="1959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¿CUMPLE</a:t>
            </a:r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1 Título"/>
          <p:cNvSpPr txBox="1">
            <a:spLocks/>
          </p:cNvSpPr>
          <p:nvPr/>
        </p:nvSpPr>
        <p:spPr>
          <a:xfrm>
            <a:off x="0" y="152397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Intelligent</a:t>
            </a: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</a:t>
            </a:r>
            <a:r>
              <a:rPr kumimoji="0" lang="es-ES" sz="4800" b="0" i="0" u="none" strike="noStrike" kern="0" cap="none" spc="-125" normalizeH="0" baseline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Application</a:t>
            </a: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Gateway</a:t>
            </a:r>
          </a:p>
        </p:txBody>
      </p:sp>
      <p:pic>
        <p:nvPicPr>
          <p:cNvPr id="82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3118" y="1687286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3746" y="2296886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6661" y="2895600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3118" y="4180115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8804" y="4702629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7574" y="5192485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" descr="H:\Archive\Sunni's Documents\pictures\pictures\Aeshen\Misc hardware and concepts\Server HIS Host Integ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146" y="5290457"/>
            <a:ext cx="423143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31" descr="PC s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628" y="3614348"/>
            <a:ext cx="774700" cy="71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  <p:bldP spid="1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lum bright="42000" contrast="5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727075" y="1825625"/>
            <a:ext cx="7843838" cy="1422400"/>
          </a:xfrm>
        </p:spPr>
        <p:txBody>
          <a:bodyPr/>
          <a:lstStyle/>
          <a:p>
            <a:pPr>
              <a:defRPr/>
            </a:pPr>
            <a:r>
              <a:rPr lang="es-ES" sz="9600" dirty="0" smtClean="0">
                <a:solidFill>
                  <a:srgbClr val="FFC000"/>
                </a:solidFill>
              </a:rPr>
              <a:t>DEMO</a:t>
            </a:r>
          </a:p>
        </p:txBody>
      </p:sp>
      <p:pic>
        <p:nvPicPr>
          <p:cNvPr id="5" name="Picture 28" descr="IAG2007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57809" y="4060372"/>
            <a:ext cx="5653877" cy="10776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50288" y="6630988"/>
            <a:ext cx="536575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0A0E0495-1656-4924-8DE9-3FE480FB607C}" type="slidenum">
              <a:rPr lang="en-US" smtClean="0">
                <a:latin typeface="Arial" pitchFamily="34" charset="0"/>
              </a:rPr>
              <a:pPr algn="r"/>
              <a:t>33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84678" name="Picture 6" descr="Internet cloud we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6360" y="3062691"/>
            <a:ext cx="2324908" cy="12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7" name="Picture 20" descr="Serv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949723" y="3640253"/>
            <a:ext cx="5191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8" name="Picture 21" descr="laptop notebook portable Comput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29436" y="4628865"/>
            <a:ext cx="714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9" name="Picture 22" descr="PC with flat pane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87327" y="2725987"/>
            <a:ext cx="8461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6" name="Picture 29" descr="Ser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63454" y="3036354"/>
            <a:ext cx="7207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74604" y="3369537"/>
            <a:ext cx="889000" cy="889000"/>
            <a:chOff x="2367" y="2179"/>
            <a:chExt cx="560" cy="560"/>
          </a:xfrm>
        </p:grpSpPr>
        <p:pic>
          <p:nvPicPr>
            <p:cNvPr id="55330" name="Picture 31" descr="grey glow circle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367" y="2179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464" y="2228"/>
              <a:ext cx="396" cy="407"/>
              <a:chOff x="3993" y="2677"/>
              <a:chExt cx="912" cy="1101"/>
            </a:xfrm>
          </p:grpSpPr>
          <p:pic>
            <p:nvPicPr>
              <p:cNvPr id="55332" name="Picture 33" descr="3D blue triangle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993" y="3130"/>
                <a:ext cx="468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3" name="Picture 34" descr="3D blue triangle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437" y="3214"/>
                <a:ext cx="468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4" name="Picture 35" descr="3D blue triangle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179" y="2677"/>
                <a:ext cx="468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0" name="1 Título"/>
          <p:cNvSpPr>
            <a:spLocks noGrp="1"/>
          </p:cNvSpPr>
          <p:nvPr>
            <p:ph type="title"/>
          </p:nvPr>
        </p:nvSpPr>
        <p:spPr>
          <a:xfrm>
            <a:off x="143101" y="130629"/>
            <a:ext cx="8380412" cy="840230"/>
          </a:xfrm>
        </p:spPr>
        <p:txBody>
          <a:bodyPr/>
          <a:lstStyle/>
          <a:p>
            <a:pPr>
              <a:defRPr/>
            </a:pPr>
            <a:r>
              <a:rPr lang="es-ES_tradnl" sz="54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Entorno</a:t>
            </a:r>
            <a:endParaRPr lang="es-ES" sz="5400" spc="-125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838940" y="4087259"/>
            <a:ext cx="55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DC</a:t>
            </a:r>
            <a:endParaRPr lang="es-ES" sz="20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7491470" y="5247872"/>
            <a:ext cx="146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ClienteVista</a:t>
            </a:r>
            <a:endParaRPr lang="es-ES" sz="2000" dirty="0"/>
          </a:p>
        </p:txBody>
      </p:sp>
      <p:pic>
        <p:nvPicPr>
          <p:cNvPr id="52" name="Picture 39" descr="Ser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5440" y="987083"/>
            <a:ext cx="720725" cy="10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52 CuadroTexto"/>
          <p:cNvSpPr txBox="1"/>
          <p:nvPr/>
        </p:nvSpPr>
        <p:spPr>
          <a:xfrm>
            <a:off x="4768473" y="455535"/>
            <a:ext cx="97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Madrid</a:t>
            </a:r>
            <a:endParaRPr lang="es-ES" sz="2000" dirty="0"/>
          </a:p>
        </p:txBody>
      </p:sp>
      <p:pic>
        <p:nvPicPr>
          <p:cNvPr id="54" name="Picture 39" descr="Ser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7492" y="930162"/>
            <a:ext cx="720725" cy="10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54 CuadroTexto"/>
          <p:cNvSpPr txBox="1"/>
          <p:nvPr/>
        </p:nvSpPr>
        <p:spPr>
          <a:xfrm>
            <a:off x="5923402" y="486748"/>
            <a:ext cx="116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Barcelona</a:t>
            </a:r>
            <a:endParaRPr lang="es-ES" sz="2000" dirty="0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H="1">
            <a:off x="7271131" y="2412696"/>
            <a:ext cx="45719" cy="333811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4869455" y="2412697"/>
            <a:ext cx="3084723" cy="45719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5382160" y="1936369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6614213" y="1890465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flipV="1">
            <a:off x="7277060" y="3157589"/>
            <a:ext cx="7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" name="Line 4"/>
          <p:cNvSpPr>
            <a:spLocks noChangeShapeType="1"/>
          </p:cNvSpPr>
          <p:nvPr/>
        </p:nvSpPr>
        <p:spPr bwMode="auto">
          <a:xfrm flipV="1">
            <a:off x="7341325" y="3982018"/>
            <a:ext cx="61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V="1">
            <a:off x="7317453" y="4883574"/>
            <a:ext cx="75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" name="Line 4"/>
          <p:cNvSpPr>
            <a:spLocks noChangeShapeType="1"/>
          </p:cNvSpPr>
          <p:nvPr/>
        </p:nvSpPr>
        <p:spPr bwMode="auto">
          <a:xfrm>
            <a:off x="6063369" y="2485376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>
            <a:off x="4274545" y="3778577"/>
            <a:ext cx="140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" name="74 CuadroTexto"/>
          <p:cNvSpPr txBox="1"/>
          <p:nvPr/>
        </p:nvSpPr>
        <p:spPr>
          <a:xfrm>
            <a:off x="4744604" y="740135"/>
            <a:ext cx="106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Exchange</a:t>
            </a:r>
            <a:endParaRPr lang="es-ES" sz="16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5993176" y="727283"/>
            <a:ext cx="1485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SharePoint</a:t>
            </a:r>
            <a:endParaRPr lang="es-ES" sz="1600" dirty="0"/>
          </a:p>
        </p:txBody>
      </p:sp>
      <p:grpSp>
        <p:nvGrpSpPr>
          <p:cNvPr id="4" name="98 Grupo"/>
          <p:cNvGrpSpPr/>
          <p:nvPr/>
        </p:nvGrpSpPr>
        <p:grpSpPr>
          <a:xfrm>
            <a:off x="7388647" y="508783"/>
            <a:ext cx="1243070" cy="1911907"/>
            <a:chOff x="7388647" y="508783"/>
            <a:chExt cx="1243070" cy="1911907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7431567" y="918074"/>
              <a:ext cx="1200150" cy="1371600"/>
              <a:chOff x="4857" y="1445"/>
              <a:chExt cx="756" cy="864"/>
            </a:xfrm>
          </p:grpSpPr>
          <p:pic>
            <p:nvPicPr>
              <p:cNvPr id="55319" name="Picture 44" descr="Server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57" y="1445"/>
                <a:ext cx="454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45"/>
              <p:cNvGrpSpPr>
                <a:grpSpLocks/>
              </p:cNvGrpSpPr>
              <p:nvPr/>
            </p:nvGrpSpPr>
            <p:grpSpPr bwMode="auto">
              <a:xfrm>
                <a:off x="5079" y="1639"/>
                <a:ext cx="534" cy="670"/>
                <a:chOff x="4888" y="1437"/>
                <a:chExt cx="534" cy="670"/>
              </a:xfrm>
            </p:grpSpPr>
            <p:pic>
              <p:nvPicPr>
                <p:cNvPr id="55321" name="Picture 46" descr="Server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4888" y="1437"/>
                  <a:ext cx="454" cy="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322" name="Picture 47" descr="Database blue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5204" y="1800"/>
                  <a:ext cx="218" cy="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6" name="55 CuadroTexto"/>
            <p:cNvSpPr txBox="1"/>
            <p:nvPr/>
          </p:nvSpPr>
          <p:spPr>
            <a:xfrm>
              <a:off x="7388647" y="508783"/>
              <a:ext cx="971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smtClean="0"/>
                <a:t>Sevilla</a:t>
              </a:r>
              <a:endParaRPr lang="es-ES" sz="2000" dirty="0"/>
            </a:p>
          </p:txBody>
        </p:sp>
        <p:sp>
          <p:nvSpPr>
            <p:cNvPr id="66" name="Line 4"/>
            <p:cNvSpPr>
              <a:spLocks noChangeShapeType="1"/>
            </p:cNvSpPr>
            <p:nvPr/>
          </p:nvSpPr>
          <p:spPr bwMode="auto">
            <a:xfrm>
              <a:off x="7506580" y="1890465"/>
              <a:ext cx="0" cy="530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7474950" y="760333"/>
              <a:ext cx="545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FCS</a:t>
              </a:r>
              <a:endParaRPr lang="es-ES" sz="1600" dirty="0"/>
            </a:p>
          </p:txBody>
        </p:sp>
      </p:grpSp>
      <p:pic>
        <p:nvPicPr>
          <p:cNvPr id="78" name="Picture 21" descr="laptop notebook portable Comput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046" y="3393140"/>
            <a:ext cx="714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Line 4"/>
          <p:cNvSpPr>
            <a:spLocks noChangeShapeType="1"/>
          </p:cNvSpPr>
          <p:nvPr/>
        </p:nvSpPr>
        <p:spPr bwMode="auto">
          <a:xfrm flipV="1">
            <a:off x="956631" y="3798773"/>
            <a:ext cx="1092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" name="79 CuadroTexto"/>
          <p:cNvSpPr txBox="1"/>
          <p:nvPr/>
        </p:nvSpPr>
        <p:spPr>
          <a:xfrm>
            <a:off x="152400" y="4133332"/>
            <a:ext cx="164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ClienteExterno</a:t>
            </a:r>
            <a:endParaRPr lang="es-ES" sz="2000" dirty="0"/>
          </a:p>
        </p:txBody>
      </p:sp>
      <p:grpSp>
        <p:nvGrpSpPr>
          <p:cNvPr id="7" name="Group 61"/>
          <p:cNvGrpSpPr>
            <a:grpSpLocks noChangeAspect="1"/>
          </p:cNvGrpSpPr>
          <p:nvPr/>
        </p:nvGrpSpPr>
        <p:grpSpPr bwMode="auto">
          <a:xfrm>
            <a:off x="8432705" y="2884582"/>
            <a:ext cx="369533" cy="374572"/>
            <a:chOff x="885825" y="1512888"/>
            <a:chExt cx="1847850" cy="2105025"/>
          </a:xfrm>
        </p:grpSpPr>
        <p:pic>
          <p:nvPicPr>
            <p:cNvPr id="82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1"/>
          <p:cNvGrpSpPr>
            <a:grpSpLocks noChangeAspect="1"/>
          </p:cNvGrpSpPr>
          <p:nvPr/>
        </p:nvGrpSpPr>
        <p:grpSpPr bwMode="auto">
          <a:xfrm>
            <a:off x="8452903" y="3962399"/>
            <a:ext cx="369533" cy="374572"/>
            <a:chOff x="885825" y="1512888"/>
            <a:chExt cx="1847850" cy="2105025"/>
          </a:xfrm>
        </p:grpSpPr>
        <p:pic>
          <p:nvPicPr>
            <p:cNvPr id="85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61"/>
          <p:cNvGrpSpPr>
            <a:grpSpLocks noChangeAspect="1"/>
          </p:cNvGrpSpPr>
          <p:nvPr/>
        </p:nvGrpSpPr>
        <p:grpSpPr bwMode="auto">
          <a:xfrm>
            <a:off x="8419851" y="4942899"/>
            <a:ext cx="369533" cy="374572"/>
            <a:chOff x="885825" y="1512888"/>
            <a:chExt cx="1847850" cy="2105025"/>
          </a:xfrm>
        </p:grpSpPr>
        <p:pic>
          <p:nvPicPr>
            <p:cNvPr id="88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61"/>
          <p:cNvGrpSpPr>
            <a:grpSpLocks noChangeAspect="1"/>
          </p:cNvGrpSpPr>
          <p:nvPr/>
        </p:nvGrpSpPr>
        <p:grpSpPr bwMode="auto">
          <a:xfrm>
            <a:off x="6372551" y="3160004"/>
            <a:ext cx="369533" cy="374572"/>
            <a:chOff x="885825" y="1512888"/>
            <a:chExt cx="1847850" cy="2105025"/>
          </a:xfrm>
        </p:grpSpPr>
        <p:pic>
          <p:nvPicPr>
            <p:cNvPr id="91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61"/>
          <p:cNvGrpSpPr>
            <a:grpSpLocks noChangeAspect="1"/>
          </p:cNvGrpSpPr>
          <p:nvPr/>
        </p:nvGrpSpPr>
        <p:grpSpPr bwMode="auto">
          <a:xfrm>
            <a:off x="6668170" y="1814110"/>
            <a:ext cx="369533" cy="374572"/>
            <a:chOff x="885825" y="1512888"/>
            <a:chExt cx="1847850" cy="2105025"/>
          </a:xfrm>
        </p:grpSpPr>
        <p:pic>
          <p:nvPicPr>
            <p:cNvPr id="94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61"/>
          <p:cNvGrpSpPr>
            <a:grpSpLocks noChangeAspect="1"/>
          </p:cNvGrpSpPr>
          <p:nvPr/>
        </p:nvGrpSpPr>
        <p:grpSpPr bwMode="auto">
          <a:xfrm>
            <a:off x="5419700" y="1922982"/>
            <a:ext cx="369533" cy="374572"/>
            <a:chOff x="885825" y="1512888"/>
            <a:chExt cx="1847850" cy="2105025"/>
          </a:xfrm>
        </p:grpSpPr>
        <p:pic>
          <p:nvPicPr>
            <p:cNvPr id="97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4544937" y="1291191"/>
            <a:ext cx="337882" cy="355936"/>
            <a:chOff x="3529" y="2211"/>
            <a:chExt cx="374" cy="418"/>
          </a:xfrm>
        </p:grpSpPr>
        <p:pic>
          <p:nvPicPr>
            <p:cNvPr id="90" name="Picture 47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Oval 48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B</a:t>
              </a:r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4509239" y="1663258"/>
            <a:ext cx="337881" cy="355937"/>
            <a:chOff x="3529" y="2211"/>
            <a:chExt cx="374" cy="418"/>
          </a:xfrm>
        </p:grpSpPr>
        <p:pic>
          <p:nvPicPr>
            <p:cNvPr id="99" name="Picture 50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Oval 51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</a:p>
          </p:txBody>
        </p:sp>
      </p:grp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4644371" y="2028209"/>
            <a:ext cx="337881" cy="355937"/>
            <a:chOff x="3529" y="2211"/>
            <a:chExt cx="374" cy="418"/>
          </a:xfrm>
        </p:grpSpPr>
        <p:pic>
          <p:nvPicPr>
            <p:cNvPr id="102" name="Picture 56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Oval 57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rgbClr val="9900CC">
                    <a:alpha val="80000"/>
                  </a:srgbClr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</a:t>
              </a:r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4987153" y="2030505"/>
            <a:ext cx="337882" cy="355937"/>
            <a:chOff x="3503" y="2202"/>
            <a:chExt cx="374" cy="418"/>
          </a:xfrm>
        </p:grpSpPr>
        <p:pic>
          <p:nvPicPr>
            <p:cNvPr id="105" name="Picture 53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03" y="2202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Oval 54"/>
            <p:cNvSpPr>
              <a:spLocks noChangeArrowheads="1"/>
            </p:cNvSpPr>
            <p:nvPr/>
          </p:nvSpPr>
          <p:spPr bwMode="invGray">
            <a:xfrm>
              <a:off x="3562" y="2297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</a:t>
              </a:r>
            </a:p>
          </p:txBody>
        </p:sp>
      </p:grp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4548600" y="933656"/>
            <a:ext cx="337882" cy="355936"/>
            <a:chOff x="3529" y="2211"/>
            <a:chExt cx="374" cy="418"/>
          </a:xfrm>
        </p:grpSpPr>
        <p:pic>
          <p:nvPicPr>
            <p:cNvPr id="108" name="Picture 44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Oval 45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18" name="Group 61"/>
          <p:cNvGrpSpPr>
            <a:grpSpLocks noChangeAspect="1"/>
          </p:cNvGrpSpPr>
          <p:nvPr/>
        </p:nvGrpSpPr>
        <p:grpSpPr bwMode="auto">
          <a:xfrm>
            <a:off x="7715691" y="1385047"/>
            <a:ext cx="647162" cy="655987"/>
            <a:chOff x="885825" y="1512888"/>
            <a:chExt cx="1847850" cy="2105025"/>
          </a:xfrm>
        </p:grpSpPr>
        <p:pic>
          <p:nvPicPr>
            <p:cNvPr id="73" name="Picture 33" descr="green glow sheild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46" descr="Forefront_bL.png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61"/>
          <p:cNvGrpSpPr>
            <a:grpSpLocks noChangeAspect="1"/>
          </p:cNvGrpSpPr>
          <p:nvPr/>
        </p:nvGrpSpPr>
        <p:grpSpPr bwMode="auto">
          <a:xfrm>
            <a:off x="6415809" y="1120588"/>
            <a:ext cx="647162" cy="655987"/>
            <a:chOff x="885825" y="1512888"/>
            <a:chExt cx="1847850" cy="2105025"/>
          </a:xfrm>
        </p:grpSpPr>
        <p:pic>
          <p:nvPicPr>
            <p:cNvPr id="111" name="Picture 33" descr="green glow sheild"/>
            <p:cNvPicPr>
              <a:picLocks noChangeAspect="1" noChangeArrowheads="1"/>
            </p:cNvPicPr>
            <p:nvPr/>
          </p:nvPicPr>
          <p:blipFill>
            <a:blip r:embed="rId14" cstate="email">
              <a:grayscl/>
            </a:blip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46" descr="Forefront_bL.png"/>
            <p:cNvPicPr>
              <a:picLocks noChangeAspect="1"/>
            </p:cNvPicPr>
            <p:nvPr/>
          </p:nvPicPr>
          <p:blipFill>
            <a:blip r:embed="rId15" cstate="email">
              <a:grayscl/>
            </a:blip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61"/>
          <p:cNvGrpSpPr>
            <a:grpSpLocks noChangeAspect="1"/>
          </p:cNvGrpSpPr>
          <p:nvPr/>
        </p:nvGrpSpPr>
        <p:grpSpPr bwMode="auto">
          <a:xfrm>
            <a:off x="5102480" y="1111623"/>
            <a:ext cx="647162" cy="655987"/>
            <a:chOff x="885825" y="1512888"/>
            <a:chExt cx="1847850" cy="2105025"/>
          </a:xfrm>
        </p:grpSpPr>
        <p:pic>
          <p:nvPicPr>
            <p:cNvPr id="114" name="Picture 33" descr="green glow sheild"/>
            <p:cNvPicPr>
              <a:picLocks noChangeAspect="1" noChangeArrowheads="1"/>
            </p:cNvPicPr>
            <p:nvPr/>
          </p:nvPicPr>
          <p:blipFill>
            <a:blip r:embed="rId14" cstate="email">
              <a:grayscl/>
            </a:blip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46" descr="Forefront_bL.png"/>
            <p:cNvPicPr>
              <a:picLocks noChangeAspect="1"/>
            </p:cNvPicPr>
            <p:nvPr/>
          </p:nvPicPr>
          <p:blipFill>
            <a:blip r:embed="rId15" cstate="email">
              <a:grayscl/>
            </a:blip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46"/>
          <p:cNvGrpSpPr>
            <a:grpSpLocks/>
          </p:cNvGrpSpPr>
          <p:nvPr/>
        </p:nvGrpSpPr>
        <p:grpSpPr bwMode="auto">
          <a:xfrm>
            <a:off x="5773100" y="1268780"/>
            <a:ext cx="337882" cy="355936"/>
            <a:chOff x="3529" y="2211"/>
            <a:chExt cx="374" cy="418"/>
          </a:xfrm>
        </p:grpSpPr>
        <p:pic>
          <p:nvPicPr>
            <p:cNvPr id="117" name="Picture 47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" name="Oval 48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B</a:t>
              </a:r>
            </a:p>
          </p:txBody>
        </p:sp>
      </p:grp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5737402" y="1640847"/>
            <a:ext cx="337881" cy="355937"/>
            <a:chOff x="3529" y="2211"/>
            <a:chExt cx="374" cy="418"/>
          </a:xfrm>
        </p:grpSpPr>
        <p:pic>
          <p:nvPicPr>
            <p:cNvPr id="120" name="Picture 50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Oval 51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</a:p>
          </p:txBody>
        </p:sp>
      </p:grpSp>
      <p:grpSp>
        <p:nvGrpSpPr>
          <p:cNvPr id="23" name="Group 55"/>
          <p:cNvGrpSpPr>
            <a:grpSpLocks/>
          </p:cNvGrpSpPr>
          <p:nvPr/>
        </p:nvGrpSpPr>
        <p:grpSpPr bwMode="auto">
          <a:xfrm>
            <a:off x="5872534" y="2005798"/>
            <a:ext cx="337881" cy="355937"/>
            <a:chOff x="3529" y="2211"/>
            <a:chExt cx="374" cy="418"/>
          </a:xfrm>
        </p:grpSpPr>
        <p:pic>
          <p:nvPicPr>
            <p:cNvPr id="123" name="Picture 56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Oval 57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rgbClr val="9900CC">
                    <a:alpha val="80000"/>
                  </a:srgbClr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</a:t>
              </a:r>
            </a:p>
          </p:txBody>
        </p:sp>
      </p:grpSp>
      <p:grpSp>
        <p:nvGrpSpPr>
          <p:cNvPr id="24" name="Group 52"/>
          <p:cNvGrpSpPr>
            <a:grpSpLocks/>
          </p:cNvGrpSpPr>
          <p:nvPr/>
        </p:nvGrpSpPr>
        <p:grpSpPr bwMode="auto">
          <a:xfrm>
            <a:off x="6215316" y="2008094"/>
            <a:ext cx="337882" cy="355937"/>
            <a:chOff x="3503" y="2202"/>
            <a:chExt cx="374" cy="418"/>
          </a:xfrm>
        </p:grpSpPr>
        <p:pic>
          <p:nvPicPr>
            <p:cNvPr id="126" name="Picture 53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03" y="2202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54"/>
            <p:cNvSpPr>
              <a:spLocks noChangeArrowheads="1"/>
            </p:cNvSpPr>
            <p:nvPr/>
          </p:nvSpPr>
          <p:spPr bwMode="invGray">
            <a:xfrm>
              <a:off x="3562" y="2297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</a:t>
              </a:r>
            </a:p>
          </p:txBody>
        </p:sp>
      </p:grp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5776763" y="911245"/>
            <a:ext cx="337882" cy="355936"/>
            <a:chOff x="3529" y="2211"/>
            <a:chExt cx="374" cy="418"/>
          </a:xfrm>
        </p:grpSpPr>
        <p:pic>
          <p:nvPicPr>
            <p:cNvPr id="129" name="Picture 44" descr="XP icon other options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529" y="2211"/>
              <a:ext cx="37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Oval 45"/>
            <p:cNvSpPr>
              <a:spLocks noChangeArrowheads="1"/>
            </p:cNvSpPr>
            <p:nvPr/>
          </p:nvSpPr>
          <p:spPr bwMode="invGray">
            <a:xfrm>
              <a:off x="3586" y="2289"/>
              <a:ext cx="259" cy="26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26" name="Group 61"/>
          <p:cNvGrpSpPr>
            <a:grpSpLocks noChangeAspect="1"/>
          </p:cNvGrpSpPr>
          <p:nvPr/>
        </p:nvGrpSpPr>
        <p:grpSpPr bwMode="auto">
          <a:xfrm>
            <a:off x="7495894" y="2001558"/>
            <a:ext cx="369533" cy="374572"/>
            <a:chOff x="885825" y="1512888"/>
            <a:chExt cx="1847850" cy="2105025"/>
          </a:xfrm>
        </p:grpSpPr>
        <p:pic>
          <p:nvPicPr>
            <p:cNvPr id="132" name="Picture 33" descr="green glow sheil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85825" y="1512888"/>
              <a:ext cx="18478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46" descr="Forefront_bL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4599" y="2125662"/>
              <a:ext cx="1143001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" name="Line 4"/>
          <p:cNvSpPr>
            <a:spLocks noChangeShapeType="1"/>
          </p:cNvSpPr>
          <p:nvPr/>
        </p:nvSpPr>
        <p:spPr bwMode="auto">
          <a:xfrm>
            <a:off x="5140005" y="2449517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" name="Line 4"/>
          <p:cNvSpPr>
            <a:spLocks noChangeShapeType="1"/>
          </p:cNvSpPr>
          <p:nvPr/>
        </p:nvSpPr>
        <p:spPr bwMode="auto">
          <a:xfrm>
            <a:off x="4282537" y="3736019"/>
            <a:ext cx="6256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0" name="Rectangle 48546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gray">
          <a:xfrm>
            <a:off x="4921623" y="2875615"/>
            <a:ext cx="515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115 CuadroTexto"/>
          <p:cNvSpPr txBox="1"/>
          <p:nvPr/>
        </p:nvSpPr>
        <p:spPr>
          <a:xfrm>
            <a:off x="4821446" y="4306894"/>
            <a:ext cx="109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IAG2007</a:t>
            </a:r>
            <a:endParaRPr lang="es-ES" sz="2000" dirty="0"/>
          </a:p>
        </p:txBody>
      </p:sp>
      <p:sp>
        <p:nvSpPr>
          <p:cNvPr id="122" name="121 CuadroTexto"/>
          <p:cNvSpPr txBox="1"/>
          <p:nvPr/>
        </p:nvSpPr>
        <p:spPr>
          <a:xfrm>
            <a:off x="4870110" y="4630817"/>
            <a:ext cx="106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ISA 2006</a:t>
            </a:r>
            <a:endParaRPr lang="es-E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04" grpId="0" animBg="1"/>
      <p:bldP spid="107" grpId="0" animBg="1"/>
      <p:bldP spid="116" grpId="0"/>
      <p:bldP spid="1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152397"/>
            <a:ext cx="9144000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Recursos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869430"/>
            <a:ext cx="9143999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Generales</a:t>
            </a:r>
            <a:endParaRPr lang="es-ES" dirty="0" smtClean="0">
              <a:hlinkClick r:id="rId3"/>
            </a:endParaRPr>
          </a:p>
          <a:p>
            <a:r>
              <a:rPr lang="es-ES" dirty="0" smtClean="0">
                <a:hlinkClick r:id="rId4"/>
              </a:rPr>
              <a:t>http://</a:t>
            </a:r>
            <a:r>
              <a:rPr lang="es-ES" u="sng" dirty="0" smtClean="0">
                <a:hlinkClick r:id="rId4"/>
              </a:rPr>
              <a:t>www.microsoft.es/todocontrolado</a:t>
            </a:r>
            <a:r>
              <a:rPr lang="es-ES" u="sng" dirty="0" smtClean="0"/>
              <a:t> </a:t>
            </a:r>
            <a:endParaRPr lang="es-ES" dirty="0" smtClean="0">
              <a:hlinkClick r:id="rId3"/>
            </a:endParaRPr>
          </a:p>
          <a:p>
            <a:r>
              <a:rPr lang="es-ES" dirty="0" smtClean="0">
                <a:hlinkClick r:id="rId3"/>
              </a:rPr>
              <a:t>http://www.microsoft.com/forefront/default.mspx</a:t>
            </a:r>
            <a:r>
              <a:rPr lang="es-ES" dirty="0" smtClean="0"/>
              <a:t> </a:t>
            </a:r>
          </a:p>
          <a:p>
            <a:r>
              <a:rPr lang="es-ES" dirty="0" smtClean="0"/>
              <a:t>Técnicos</a:t>
            </a:r>
          </a:p>
          <a:p>
            <a:r>
              <a:rPr lang="es-ES" u="sng" dirty="0" smtClean="0">
                <a:hlinkClick r:id="rId5"/>
              </a:rPr>
              <a:t>http://www.microsoft.com/technet/clientsecurity/default.mspx</a:t>
            </a:r>
          </a:p>
          <a:p>
            <a:r>
              <a:rPr lang="es-ES" u="sng" dirty="0" smtClean="0">
                <a:hlinkClick r:id="rId5"/>
              </a:rPr>
              <a:t>http://www.microsoft.com/technet/forefront/serversecurity/exchange/</a:t>
            </a:r>
          </a:p>
          <a:p>
            <a:r>
              <a:rPr lang="es-ES" u="sng" dirty="0" smtClean="0">
                <a:hlinkClick r:id="rId5"/>
              </a:rPr>
              <a:t>http://www.microsoft.com/technet/forefront/serversecurity/sharepoint/</a:t>
            </a:r>
          </a:p>
          <a:p>
            <a:r>
              <a:rPr lang="es-ES_tradnl" u="sng" dirty="0" smtClean="0">
                <a:hlinkClick r:id="rId6"/>
              </a:rPr>
              <a:t>http://www.microsoft.com/technet/forefront/edgesecurity/iag/default.mspx</a:t>
            </a:r>
            <a:r>
              <a:rPr lang="es-ES_tradnl" u="sng" dirty="0" smtClean="0"/>
              <a:t> </a:t>
            </a:r>
          </a:p>
          <a:p>
            <a:r>
              <a:rPr lang="es-ES_tradnl" dirty="0" smtClean="0"/>
              <a:t>Laboratorios Virtuales</a:t>
            </a:r>
          </a:p>
          <a:p>
            <a:r>
              <a:rPr lang="es-ES" u="sng" dirty="0" smtClean="0">
                <a:hlinkClick r:id="rId7"/>
              </a:rPr>
              <a:t>http://www.microsoft.com/technet/traincert/virtuallab/forefront.mspx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Forefront-CS_bL"/>
          <p:cNvPicPr>
            <a:picLocks noChangeAspect="1" noChangeArrowheads="1"/>
          </p:cNvPicPr>
          <p:nvPr/>
        </p:nvPicPr>
        <p:blipFill>
          <a:blip r:embed="rId3">
            <a:lum bright="100000" contrast="-100000"/>
          </a:blip>
          <a:srcRect/>
          <a:stretch>
            <a:fillRect/>
          </a:stretch>
        </p:blipFill>
        <p:spPr bwMode="auto">
          <a:xfrm>
            <a:off x="768531" y="4071258"/>
            <a:ext cx="3947885" cy="185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 bwMode="auto">
          <a:xfrm>
            <a:off x="251960" y="1230087"/>
            <a:ext cx="8750526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Protección del Puesto</a:t>
            </a:r>
            <a:r>
              <a:rPr kumimoji="0" lang="es-ES" sz="7200" b="0" i="0" u="none" strike="noStrike" kern="0" cap="none" spc="-125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Cliente</a:t>
            </a:r>
            <a:endParaRPr kumimoji="0" lang="es-ES" sz="7200" b="0" i="0" u="none" strike="noStrike" kern="0" cap="none" spc="-125" normalizeH="0" baseline="0" noProof="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28700"/>
            <a:ext cx="8912225" cy="1600200"/>
            <a:chOff x="0" y="1425"/>
            <a:chExt cx="5760" cy="674"/>
          </a:xfrm>
        </p:grpSpPr>
        <p:sp>
          <p:nvSpPr>
            <p:cNvPr id="872451" name="Rectangle 3"/>
            <p:cNvSpPr>
              <a:spLocks noChangeArrowheads="1"/>
            </p:cNvSpPr>
            <p:nvPr/>
          </p:nvSpPr>
          <p:spPr bwMode="auto">
            <a:xfrm>
              <a:off x="58" y="1464"/>
              <a:ext cx="5702" cy="591"/>
            </a:xfrm>
            <a:prstGeom prst="rect">
              <a:avLst/>
            </a:prstGeom>
            <a:gradFill rotWithShape="0">
              <a:gsLst>
                <a:gs pos="0">
                  <a:srgbClr val="3366FF">
                    <a:alpha val="0"/>
                  </a:srgbClr>
                </a:gs>
                <a:gs pos="50000">
                  <a:srgbClr val="3366FF">
                    <a:gamma/>
                    <a:shade val="56078"/>
                    <a:invGamma/>
                    <a:alpha val="59000"/>
                  </a:srgbClr>
                </a:gs>
                <a:gs pos="100000">
                  <a:srgbClr val="3366FF">
                    <a:alpha val="0"/>
                  </a:srgbClr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204" name="Picture 4" descr="Metallic edge Clear Bars 2 faded ed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25"/>
              <a:ext cx="576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2472" name="Text Box 24"/>
          <p:cNvSpPr txBox="1">
            <a:spLocks noChangeArrowheads="1"/>
          </p:cNvSpPr>
          <p:nvPr/>
        </p:nvSpPr>
        <p:spPr bwMode="auto">
          <a:xfrm>
            <a:off x="3276600" y="1143000"/>
            <a:ext cx="5791200" cy="1387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200"/>
              </a:lnSpc>
              <a:spcBef>
                <a:spcPts val="600"/>
              </a:spcBef>
            </a:pPr>
            <a:r>
              <a:rPr lang="es-ES_tradnl" sz="2000" b="0">
                <a:latin typeface="Segoe" pitchFamily="34" charset="0"/>
              </a:rPr>
              <a:t>Protección unificada contra malware  para puestos, portátiles, y SO servidor </a:t>
            </a:r>
          </a:p>
          <a:p>
            <a:pPr algn="ctr" eaLnBrk="0" hangingPunct="0">
              <a:lnSpc>
                <a:spcPts val="3200"/>
              </a:lnSpc>
              <a:spcBef>
                <a:spcPts val="600"/>
              </a:spcBef>
            </a:pPr>
            <a:r>
              <a:rPr lang="es-ES_tradnl" sz="2000" b="0">
                <a:latin typeface="Segoe" pitchFamily="34" charset="0"/>
              </a:rPr>
              <a:t>de fácil gestión y control</a:t>
            </a:r>
            <a:endParaRPr lang="es-ES_tradnl">
              <a:latin typeface="Segoe" pitchFamily="34" charset="0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50288" y="6630988"/>
            <a:ext cx="536575" cy="476250"/>
          </a:xfrm>
          <a:prstGeom prst="rect">
            <a:avLst/>
          </a:prstGeom>
          <a:noFill/>
        </p:spPr>
        <p:txBody>
          <a:bodyPr/>
          <a:lstStyle/>
          <a:p>
            <a:fld id="{2959E2FA-D4FE-4780-8E27-86F04A230C1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9" name="Picture 6" descr="Metallic edge Clear Rounded Bar faded color m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679700"/>
            <a:ext cx="5457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689350" y="3113088"/>
            <a:ext cx="51133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11125" algn="ctr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None/>
            </a:pPr>
            <a:r>
              <a:rPr lang="es-ES_tradnl" sz="3200" b="0" dirty="0">
                <a:latin typeface="Segoe" pitchFamily="34" charset="0"/>
              </a:rPr>
              <a:t>Confiable</a:t>
            </a:r>
          </a:p>
        </p:txBody>
      </p:sp>
      <p:pic>
        <p:nvPicPr>
          <p:cNvPr id="31" name="Picture 8" descr="Gel - Gel2 triangle arrow Clea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2625" y="2847975"/>
            <a:ext cx="4079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Metallic edge Clear Rounded Bar faded color m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962400"/>
            <a:ext cx="5457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3689350" y="4397375"/>
            <a:ext cx="51133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1313" indent="-230188" algn="ctr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None/>
            </a:pPr>
            <a:r>
              <a:rPr lang="es-ES_tradnl" sz="3200" b="0" dirty="0">
                <a:latin typeface="Segoe" pitchFamily="34" charset="0"/>
              </a:rPr>
              <a:t>Eficiente</a:t>
            </a:r>
            <a:r>
              <a:rPr lang="es-ES_tradnl" sz="2400" b="0" dirty="0">
                <a:latin typeface="Segoe" pitchFamily="34" charset="0"/>
              </a:rPr>
              <a:t> </a:t>
            </a:r>
          </a:p>
        </p:txBody>
      </p:sp>
      <p:pic>
        <p:nvPicPr>
          <p:cNvPr id="34" name="Picture 11" descr="Gel - Gel2 triangle arrow Clea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2625" y="4130675"/>
            <a:ext cx="4079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2" descr="Metallic edge Clear Rounded Bar faded color m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232400"/>
            <a:ext cx="5457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689350" y="5667375"/>
            <a:ext cx="51133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None/>
            </a:pPr>
            <a:r>
              <a:rPr lang="es-ES_tradnl" sz="3200" b="0" dirty="0">
                <a:latin typeface="Segoe" pitchFamily="34" charset="0"/>
              </a:rPr>
              <a:t>Control</a:t>
            </a:r>
          </a:p>
        </p:txBody>
      </p:sp>
      <p:pic>
        <p:nvPicPr>
          <p:cNvPr id="37" name="Picture 14" descr="Gel - Gel2 triangle arrow Clea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2625" y="5400675"/>
            <a:ext cx="4079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9" name="Picture 17" descr="Metallic edge Sapphire Rounded Bar faded color med tal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6850" y="2741613"/>
            <a:ext cx="30527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0" descr="Metallic edge Sapphire Rounded Bar faded color med tal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6850" y="4024313"/>
            <a:ext cx="30527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23" descr="Metallic edge Sapphire Rounded Bar faded color med tal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6850" y="5294313"/>
            <a:ext cx="30527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5" descr="Forefront-CS_bL"/>
          <p:cNvPicPr>
            <a:picLocks noChangeAspect="1" noChangeArrowheads="1"/>
          </p:cNvPicPr>
          <p:nvPr/>
        </p:nvPicPr>
        <p:blipFill>
          <a:blip r:embed="rId7">
            <a:lum bright="100000" contrast="-100000"/>
          </a:blip>
          <a:srcRect/>
          <a:stretch>
            <a:fillRect/>
          </a:stretch>
        </p:blipFill>
        <p:spPr bwMode="auto">
          <a:xfrm>
            <a:off x="363538" y="1184275"/>
            <a:ext cx="2784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1 Título"/>
          <p:cNvSpPr>
            <a:spLocks noGrp="1"/>
          </p:cNvSpPr>
          <p:nvPr>
            <p:ph type="title"/>
          </p:nvPr>
        </p:nvSpPr>
        <p:spPr>
          <a:xfrm>
            <a:off x="371953" y="2886739"/>
            <a:ext cx="2541365" cy="978729"/>
          </a:xfrm>
        </p:spPr>
        <p:txBody>
          <a:bodyPr/>
          <a:lstStyle/>
          <a:p>
            <a:pPr algn="ctr">
              <a:defRPr/>
            </a:pPr>
            <a:r>
              <a:rPr lang="es-ES" sz="32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Protección Unificada</a:t>
            </a:r>
          </a:p>
        </p:txBody>
      </p:sp>
      <p:sp>
        <p:nvSpPr>
          <p:cNvPr id="28" name="1 Título"/>
          <p:cNvSpPr txBox="1">
            <a:spLocks/>
          </p:cNvSpPr>
          <p:nvPr/>
        </p:nvSpPr>
        <p:spPr bwMode="auto">
          <a:xfrm>
            <a:off x="386131" y="4176821"/>
            <a:ext cx="269731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Administración Simplificada</a:t>
            </a:r>
          </a:p>
        </p:txBody>
      </p:sp>
      <p:sp>
        <p:nvSpPr>
          <p:cNvPr id="38" name="1 Título"/>
          <p:cNvSpPr txBox="1">
            <a:spLocks/>
          </p:cNvSpPr>
          <p:nvPr/>
        </p:nvSpPr>
        <p:spPr bwMode="auto">
          <a:xfrm>
            <a:off x="612960" y="5443604"/>
            <a:ext cx="222593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Visibilidad y Control</a:t>
            </a:r>
          </a:p>
        </p:txBody>
      </p:sp>
      <p:sp>
        <p:nvSpPr>
          <p:cNvPr id="40" name="1 Título"/>
          <p:cNvSpPr txBox="1">
            <a:spLocks/>
          </p:cNvSpPr>
          <p:nvPr/>
        </p:nvSpPr>
        <p:spPr bwMode="auto">
          <a:xfrm>
            <a:off x="97974" y="108860"/>
            <a:ext cx="897258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Que es Forefront </a:t>
            </a:r>
            <a:r>
              <a:rPr kumimoji="0" lang="es-ES" sz="4800" b="0" i="0" u="none" strike="noStrike" kern="0" cap="none" spc="-125" normalizeH="0" baseline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Client</a:t>
            </a:r>
            <a:r>
              <a:rPr kumimoji="0" lang="es-ES" sz="48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Security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72" grpId="0"/>
      <p:bldP spid="30" grpId="0"/>
      <p:bldP spid="33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50288" y="6630988"/>
            <a:ext cx="536575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0A0E0495-1656-4924-8DE9-3FE480FB607C}" type="slidenum">
              <a:rPr lang="en-US" smtClean="0">
                <a:latin typeface="Arial" pitchFamily="34" charset="0"/>
              </a:rPr>
              <a:pPr algn="r"/>
              <a:t>6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84674" name="Picture 2" descr="reports red arrow-curved"/>
          <p:cNvPicPr>
            <a:picLocks noChangeAspect="1" noChangeArrowheads="1"/>
          </p:cNvPicPr>
          <p:nvPr/>
        </p:nvPicPr>
        <p:blipFill>
          <a:blip r:embed="rId3">
            <a:lum bright="-20000" contrast="50000"/>
          </a:blip>
          <a:srcRect/>
          <a:stretch>
            <a:fillRect/>
          </a:stretch>
        </p:blipFill>
        <p:spPr bwMode="auto">
          <a:xfrm>
            <a:off x="6526213" y="2220913"/>
            <a:ext cx="17907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 descr="arrow-blue final-shorter"/>
          <p:cNvPicPr>
            <a:picLocks noChangeAspect="1" noChangeArrowheads="1"/>
          </p:cNvPicPr>
          <p:nvPr/>
        </p:nvPicPr>
        <p:blipFill>
          <a:blip r:embed="rId4">
            <a:lum bright="-20000" contrast="50000"/>
          </a:blip>
          <a:srcRect/>
          <a:stretch>
            <a:fillRect/>
          </a:stretch>
        </p:blipFill>
        <p:spPr bwMode="auto">
          <a:xfrm>
            <a:off x="3416300" y="2352675"/>
            <a:ext cx="28860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6" name="Picture 4" descr="3rd red arrow"/>
          <p:cNvPicPr>
            <a:picLocks noChangeAspect="1" noChangeArrowheads="1"/>
          </p:cNvPicPr>
          <p:nvPr/>
        </p:nvPicPr>
        <p:blipFill>
          <a:blip r:embed="rId5">
            <a:lum bright="-20000" contrast="50000"/>
          </a:blip>
          <a:srcRect/>
          <a:stretch>
            <a:fillRect/>
          </a:stretch>
        </p:blipFill>
        <p:spPr bwMode="auto">
          <a:xfrm>
            <a:off x="4511675" y="4224338"/>
            <a:ext cx="39941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7" name="Picture 5" descr="arrow5"/>
          <p:cNvPicPr>
            <a:picLocks noChangeAspect="1" noChangeArrowheads="1"/>
          </p:cNvPicPr>
          <p:nvPr/>
        </p:nvPicPr>
        <p:blipFill>
          <a:blip r:embed="rId6">
            <a:lum bright="-20000" contrast="50000"/>
          </a:blip>
          <a:srcRect/>
          <a:stretch>
            <a:fillRect/>
          </a:stretch>
        </p:blipFill>
        <p:spPr bwMode="auto">
          <a:xfrm>
            <a:off x="1759177" y="1422400"/>
            <a:ext cx="26193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8" name="Picture 6" descr="Internet cloud we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2425" y="2641600"/>
            <a:ext cx="20859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62000" y="1333500"/>
            <a:ext cx="2471738" cy="1600200"/>
            <a:chOff x="480" y="192"/>
            <a:chExt cx="1557" cy="1008"/>
          </a:xfrm>
        </p:grpSpPr>
        <p:pic>
          <p:nvPicPr>
            <p:cNvPr id="55343" name="Picture 9" descr="mu_shaded_sm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0" y="192"/>
              <a:ext cx="77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4" name="Picture 12"/>
            <p:cNvPicPr>
              <a:picLocks noChangeAspect="1" noChangeArrowheads="1"/>
            </p:cNvPicPr>
            <p:nvPr/>
          </p:nvPicPr>
          <p:blipFill>
            <a:blip r:embed="rId9" cstate="email">
              <a:lum bright="100000" contrast="-100000"/>
            </a:blip>
            <a:srcRect/>
            <a:stretch>
              <a:fillRect/>
            </a:stretch>
          </p:blipFill>
          <p:spPr bwMode="auto">
            <a:xfrm>
              <a:off x="1404" y="315"/>
              <a:ext cx="633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527675" y="2217738"/>
            <a:ext cx="1406525" cy="2024062"/>
            <a:chOff x="3482" y="1397"/>
            <a:chExt cx="886" cy="1275"/>
          </a:xfrm>
        </p:grpSpPr>
        <p:pic>
          <p:nvPicPr>
            <p:cNvPr id="55340" name="Picture 15" descr="console ui-best-v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82" y="1397"/>
              <a:ext cx="608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1" name="Picture 16" descr="Server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713" y="1659"/>
              <a:ext cx="454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2" name="Picture 17"/>
            <p:cNvPicPr>
              <a:picLocks noChangeAspect="1" noChangeArrowheads="1"/>
            </p:cNvPicPr>
            <p:nvPr/>
          </p:nvPicPr>
          <p:blipFill>
            <a:blip r:embed="rId12" cstate="email">
              <a:lum bright="100000" contrast="-100000"/>
            </a:blip>
            <a:srcRect/>
            <a:stretch>
              <a:fillRect/>
            </a:stretch>
          </p:blipFill>
          <p:spPr bwMode="auto">
            <a:xfrm>
              <a:off x="3504" y="2401"/>
              <a:ext cx="86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0" y="5187950"/>
            <a:ext cx="4267200" cy="1557338"/>
            <a:chOff x="1440" y="3268"/>
            <a:chExt cx="2688" cy="981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240" y="3268"/>
              <a:ext cx="1060" cy="674"/>
              <a:chOff x="2170" y="3308"/>
              <a:chExt cx="1060" cy="674"/>
            </a:xfrm>
          </p:grpSpPr>
          <p:pic>
            <p:nvPicPr>
              <p:cNvPr id="55337" name="Picture 20" descr="Server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 flipH="1">
                <a:off x="2599" y="3308"/>
                <a:ext cx="327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8" name="Picture 21" descr="laptop notebook portable Computer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780" y="3556"/>
                <a:ext cx="450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9" name="Picture 22" descr="PC with flat panel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170" y="3433"/>
                <a:ext cx="533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336" name="Picture 23"/>
            <p:cNvPicPr>
              <a:picLocks noChangeAspect="1" noChangeArrowheads="1"/>
            </p:cNvPicPr>
            <p:nvPr/>
          </p:nvPicPr>
          <p:blipFill>
            <a:blip r:embed="rId16" cstate="email">
              <a:lum bright="100000" contrast="-100000"/>
            </a:blip>
            <a:srcRect/>
            <a:stretch>
              <a:fillRect/>
            </a:stretch>
          </p:blipFill>
          <p:spPr bwMode="auto">
            <a:xfrm>
              <a:off x="1440" y="3984"/>
              <a:ext cx="268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4696" name="Picture 24"/>
          <p:cNvPicPr>
            <a:picLocks noChangeAspect="1" noChangeArrowheads="1"/>
          </p:cNvPicPr>
          <p:nvPr/>
        </p:nvPicPr>
        <p:blipFill>
          <a:blip r:embed="rId17" cstate="email">
            <a:lum bright="100000" contrast="-100000"/>
          </a:blip>
          <a:srcRect/>
          <a:stretch>
            <a:fillRect/>
          </a:stretch>
        </p:blipFill>
        <p:spPr bwMode="auto">
          <a:xfrm>
            <a:off x="5715000" y="5562600"/>
            <a:ext cx="8382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97" name="Picture 25"/>
          <p:cNvPicPr>
            <a:picLocks noChangeAspect="1" noChangeArrowheads="1"/>
          </p:cNvPicPr>
          <p:nvPr/>
        </p:nvPicPr>
        <p:blipFill>
          <a:blip r:embed="rId18" cstate="email">
            <a:lum bright="100000" contrast="-100000"/>
          </a:blip>
          <a:srcRect/>
          <a:stretch>
            <a:fillRect/>
          </a:stretch>
        </p:blipFill>
        <p:spPr bwMode="auto">
          <a:xfrm>
            <a:off x="6705600" y="2438400"/>
            <a:ext cx="9318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98" name="Picture 26"/>
          <p:cNvPicPr>
            <a:picLocks noChangeAspect="1" noChangeArrowheads="1"/>
          </p:cNvPicPr>
          <p:nvPr/>
        </p:nvPicPr>
        <p:blipFill>
          <a:blip r:embed="rId19" cstate="email">
            <a:lum bright="100000" contrast="-100000"/>
          </a:blip>
          <a:srcRect/>
          <a:stretch>
            <a:fillRect/>
          </a:stretch>
        </p:blipFill>
        <p:spPr bwMode="auto">
          <a:xfrm>
            <a:off x="4354397" y="2446298"/>
            <a:ext cx="10604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99" name="Picture 27"/>
          <p:cNvPicPr>
            <a:picLocks noChangeAspect="1" noChangeArrowheads="1"/>
          </p:cNvPicPr>
          <p:nvPr/>
        </p:nvPicPr>
        <p:blipFill>
          <a:blip r:embed="rId20" cstate="email">
            <a:lum bright="100000" contrast="-100000"/>
          </a:blip>
          <a:srcRect/>
          <a:stretch>
            <a:fillRect/>
          </a:stretch>
        </p:blipFill>
        <p:spPr bwMode="auto">
          <a:xfrm>
            <a:off x="2057400" y="5724071"/>
            <a:ext cx="1343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52750" y="3157538"/>
            <a:ext cx="1676400" cy="1643062"/>
            <a:chOff x="1860" y="1989"/>
            <a:chExt cx="1056" cy="1035"/>
          </a:xfrm>
        </p:grpSpPr>
        <p:pic>
          <p:nvPicPr>
            <p:cNvPr id="55326" name="Picture 29" descr="Server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131" y="1989"/>
              <a:ext cx="454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327" y="2185"/>
              <a:ext cx="560" cy="560"/>
              <a:chOff x="2367" y="2179"/>
              <a:chExt cx="560" cy="560"/>
            </a:xfrm>
          </p:grpSpPr>
          <p:pic>
            <p:nvPicPr>
              <p:cNvPr id="55330" name="Picture 31" descr="grey glow circle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2367" y="2179"/>
                <a:ext cx="560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464" y="2228"/>
                <a:ext cx="396" cy="407"/>
                <a:chOff x="3993" y="2677"/>
                <a:chExt cx="912" cy="1101"/>
              </a:xfrm>
            </p:grpSpPr>
            <p:pic>
              <p:nvPicPr>
                <p:cNvPr id="55332" name="Picture 33" descr="3D blue triangle"/>
                <p:cNvPicPr>
                  <a:picLocks noChangeAspect="1" noChangeArrowheads="1"/>
                </p:cNvPicPr>
                <p:nvPr/>
              </p:nvPicPr>
              <p:blipFill>
                <a:blip r:embed="rId22" cstate="email"/>
                <a:srcRect/>
                <a:stretch>
                  <a:fillRect/>
                </a:stretch>
              </p:blipFill>
              <p:spPr bwMode="auto">
                <a:xfrm>
                  <a:off x="3993" y="3130"/>
                  <a:ext cx="468" cy="5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333" name="Picture 34" descr="3D blue triangle"/>
                <p:cNvPicPr>
                  <a:picLocks noChangeAspect="1" noChangeArrowheads="1"/>
                </p:cNvPicPr>
                <p:nvPr/>
              </p:nvPicPr>
              <p:blipFill>
                <a:blip r:embed="rId22" cstate="email"/>
                <a:srcRect/>
                <a:stretch>
                  <a:fillRect/>
                </a:stretch>
              </p:blipFill>
              <p:spPr bwMode="auto">
                <a:xfrm>
                  <a:off x="4437" y="3214"/>
                  <a:ext cx="468" cy="5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334" name="Picture 35" descr="3D blue triangle"/>
                <p:cNvPicPr>
                  <a:picLocks noChangeAspect="1" noChangeArrowheads="1"/>
                </p:cNvPicPr>
                <p:nvPr/>
              </p:nvPicPr>
              <p:blipFill>
                <a:blip r:embed="rId22" cstate="email"/>
                <a:srcRect/>
                <a:stretch>
                  <a:fillRect/>
                </a:stretch>
              </p:blipFill>
              <p:spPr bwMode="auto">
                <a:xfrm>
                  <a:off x="4179" y="2677"/>
                  <a:ext cx="468" cy="5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55328" name="Picture 36"/>
            <p:cNvPicPr>
              <a:picLocks noChangeAspect="1" noChangeArrowheads="1"/>
            </p:cNvPicPr>
            <p:nvPr/>
          </p:nvPicPr>
          <p:blipFill>
            <a:blip r:embed="rId23" cstate="email">
              <a:lum bright="100000" contrast="-100000"/>
            </a:blip>
            <a:srcRect/>
            <a:stretch>
              <a:fillRect/>
            </a:stretch>
          </p:blipFill>
          <p:spPr bwMode="auto">
            <a:xfrm>
              <a:off x="2051" y="2966"/>
              <a:ext cx="67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9" name="Picture 37" descr="WinSrv-ActDir_h_rgb"/>
            <p:cNvPicPr>
              <a:picLocks noChangeAspect="1" noChangeArrowheads="1"/>
            </p:cNvPicPr>
            <p:nvPr/>
          </p:nvPicPr>
          <p:blipFill>
            <a:blip r:embed="rId24" cstate="email">
              <a:lum bright="100000" contrast="-100000"/>
            </a:blip>
            <a:srcRect/>
            <a:stretch>
              <a:fillRect/>
            </a:stretch>
          </p:blipFill>
          <p:spPr bwMode="auto">
            <a:xfrm>
              <a:off x="1860" y="2688"/>
              <a:ext cx="105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3339" y="3792539"/>
            <a:ext cx="1752600" cy="1555750"/>
            <a:chOff x="21" y="1989"/>
            <a:chExt cx="1104" cy="980"/>
          </a:xfrm>
        </p:grpSpPr>
        <p:pic>
          <p:nvPicPr>
            <p:cNvPr id="55323" name="Picture 39" descr="Server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61" y="1989"/>
              <a:ext cx="454" cy="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24" name="Picture 40"/>
            <p:cNvPicPr>
              <a:picLocks noChangeAspect="1" noChangeArrowheads="1"/>
            </p:cNvPicPr>
            <p:nvPr/>
          </p:nvPicPr>
          <p:blipFill>
            <a:blip r:embed="rId23" cstate="email">
              <a:lum bright="100000" contrast="-100000"/>
            </a:blip>
            <a:srcRect/>
            <a:stretch>
              <a:fillRect/>
            </a:stretch>
          </p:blipFill>
          <p:spPr bwMode="auto">
            <a:xfrm>
              <a:off x="393" y="2911"/>
              <a:ext cx="674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25" name="Picture 41" descr="WinSvr_UpdtSvc_h_c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21" y="2679"/>
              <a:ext cx="1104" cy="1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7391400" y="2438400"/>
            <a:ext cx="1724025" cy="1828800"/>
            <a:chOff x="4656" y="1536"/>
            <a:chExt cx="1086" cy="1152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4716" y="1536"/>
              <a:ext cx="756" cy="864"/>
              <a:chOff x="4857" y="1445"/>
              <a:chExt cx="756" cy="864"/>
            </a:xfrm>
          </p:grpSpPr>
          <p:pic>
            <p:nvPicPr>
              <p:cNvPr id="55319" name="Picture 44" descr="Server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4857" y="1445"/>
                <a:ext cx="454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5079" y="1639"/>
                <a:ext cx="534" cy="670"/>
                <a:chOff x="4888" y="1437"/>
                <a:chExt cx="534" cy="670"/>
              </a:xfrm>
            </p:grpSpPr>
            <p:pic>
              <p:nvPicPr>
                <p:cNvPr id="55321" name="Picture 46" descr="Server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4888" y="1437"/>
                  <a:ext cx="454" cy="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322" name="Picture 47" descr="Database blue"/>
                <p:cNvPicPr>
                  <a:picLocks noChangeAspect="1" noChangeArrowheads="1"/>
                </p:cNvPicPr>
                <p:nvPr/>
              </p:nvPicPr>
              <p:blipFill>
                <a:blip r:embed="rId26" cstate="email"/>
                <a:srcRect/>
                <a:stretch>
                  <a:fillRect/>
                </a:stretch>
              </p:blipFill>
              <p:spPr bwMode="auto">
                <a:xfrm>
                  <a:off x="5204" y="1800"/>
                  <a:ext cx="218" cy="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55317" name="Picture 48"/>
            <p:cNvPicPr>
              <a:picLocks noChangeAspect="1" noChangeArrowheads="1"/>
            </p:cNvPicPr>
            <p:nvPr/>
          </p:nvPicPr>
          <p:blipFill>
            <a:blip r:embed="rId27" cstate="email">
              <a:lum bright="100000" contrast="-100000"/>
            </a:blip>
            <a:srcRect/>
            <a:stretch>
              <a:fillRect/>
            </a:stretch>
          </p:blipFill>
          <p:spPr bwMode="auto">
            <a:xfrm>
              <a:off x="4656" y="2386"/>
              <a:ext cx="96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8" name="Picture 49" descr="SQL_bL"/>
            <p:cNvPicPr>
              <a:picLocks noChangeAspect="1" noChangeArrowheads="1"/>
            </p:cNvPicPr>
            <p:nvPr/>
          </p:nvPicPr>
          <p:blipFill>
            <a:blip r:embed="rId28" cstate="email">
              <a:lum bright="100000" contrast="-100000"/>
            </a:blip>
            <a:srcRect/>
            <a:stretch>
              <a:fillRect/>
            </a:stretch>
          </p:blipFill>
          <p:spPr bwMode="auto">
            <a:xfrm>
              <a:off x="5214" y="1598"/>
              <a:ext cx="52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4730" name="Picture 58" descr="Forefront-CS_bL"/>
          <p:cNvPicPr>
            <a:picLocks noChangeAspect="1" noChangeArrowheads="1"/>
          </p:cNvPicPr>
          <p:nvPr/>
        </p:nvPicPr>
        <p:blipFill>
          <a:blip r:embed="rId29">
            <a:lum bright="100000" contrast="-100000"/>
          </a:blip>
          <a:srcRect/>
          <a:stretch>
            <a:fillRect/>
          </a:stretch>
        </p:blipFill>
        <p:spPr bwMode="auto">
          <a:xfrm>
            <a:off x="5257800" y="292100"/>
            <a:ext cx="2981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1 Título"/>
          <p:cNvSpPr>
            <a:spLocks noGrp="1"/>
          </p:cNvSpPr>
          <p:nvPr>
            <p:ph type="title"/>
          </p:nvPr>
        </p:nvSpPr>
        <p:spPr>
          <a:xfrm>
            <a:off x="143101" y="130629"/>
            <a:ext cx="8380412" cy="840230"/>
          </a:xfrm>
        </p:spPr>
        <p:txBody>
          <a:bodyPr/>
          <a:lstStyle/>
          <a:p>
            <a:pPr>
              <a:defRPr/>
            </a:pPr>
            <a:r>
              <a:rPr lang="es-ES" sz="54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Como Funciona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s-ES" sz="3600" b="1">
              <a:solidFill>
                <a:srgbClr val="FFFF99"/>
              </a:solidFill>
            </a:endParaRPr>
          </a:p>
        </p:txBody>
      </p:sp>
      <p:pic>
        <p:nvPicPr>
          <p:cNvPr id="133127" name="Picture 7" descr="Serv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0925" y="1333500"/>
            <a:ext cx="11890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8" name="Picture 8" descr="Server BizTal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1333500"/>
            <a:ext cx="1141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9" name="Picture 9" descr="pc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7775" y="1657350"/>
            <a:ext cx="1450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49250" y="3125788"/>
            <a:ext cx="2535238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smtClean="0">
                <a:solidFill>
                  <a:srgbClr val="FFFF99"/>
                </a:solidFill>
              </a:rPr>
              <a:t>Controlador de Dominio</a:t>
            </a:r>
          </a:p>
          <a:p>
            <a:pPr algn="ctr">
              <a:spcBef>
                <a:spcPct val="0"/>
              </a:spcBef>
            </a:pPr>
            <a:r>
              <a:rPr lang="es-ES" sz="2400" smtClean="0"/>
              <a:t>133 Mhz</a:t>
            </a:r>
          </a:p>
          <a:p>
            <a:pPr algn="ctr">
              <a:spcBef>
                <a:spcPct val="0"/>
              </a:spcBef>
            </a:pPr>
            <a:r>
              <a:rPr lang="es-ES" sz="2400" smtClean="0"/>
              <a:t>128 MB RAM</a:t>
            </a:r>
          </a:p>
          <a:p>
            <a:pPr algn="ctr">
              <a:spcBef>
                <a:spcPct val="0"/>
              </a:spcBef>
            </a:pPr>
            <a:r>
              <a:rPr lang="es-ES" sz="2400" smtClean="0"/>
              <a:t>2GB </a:t>
            </a:r>
            <a:r>
              <a:rPr lang="es-ES" smtClean="0"/>
              <a:t>espacio libre en disco</a:t>
            </a:r>
            <a:endParaRPr lang="es-ES" sz="2400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3063875" y="3125788"/>
            <a:ext cx="2535238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smtClean="0">
                <a:solidFill>
                  <a:srgbClr val="FFFF99"/>
                </a:solidFill>
              </a:rPr>
              <a:t>Servidor FCS</a:t>
            </a:r>
          </a:p>
          <a:p>
            <a:pPr algn="ctr">
              <a:spcBef>
                <a:spcPct val="0"/>
              </a:spcBef>
            </a:pPr>
            <a:r>
              <a:rPr lang="es-ES" sz="2400" b="1" smtClean="0">
                <a:solidFill>
                  <a:srgbClr val="FFFF99"/>
                </a:solidFill>
              </a:rPr>
              <a:t>Minimo</a:t>
            </a:r>
          </a:p>
          <a:p>
            <a:pPr algn="ctr">
              <a:spcBef>
                <a:spcPct val="0"/>
              </a:spcBef>
            </a:pPr>
            <a:r>
              <a:rPr lang="es-ES" sz="2400" smtClean="0"/>
              <a:t>750 Mhz</a:t>
            </a:r>
          </a:p>
          <a:p>
            <a:pPr algn="ctr">
              <a:spcBef>
                <a:spcPct val="0"/>
              </a:spcBef>
            </a:pPr>
            <a:r>
              <a:rPr lang="es-ES" sz="2400" smtClean="0"/>
              <a:t>512 MB RAM</a:t>
            </a:r>
          </a:p>
          <a:p>
            <a:pPr algn="ctr">
              <a:spcBef>
                <a:spcPct val="0"/>
              </a:spcBef>
            </a:pPr>
            <a:r>
              <a:rPr lang="es-ES" sz="2400" smtClean="0"/>
              <a:t>80GB </a:t>
            </a:r>
            <a:r>
              <a:rPr lang="es-ES" smtClean="0"/>
              <a:t>espacio libre en disco</a:t>
            </a:r>
            <a:endParaRPr lang="es-ES" sz="2400" smtClean="0"/>
          </a:p>
          <a:p>
            <a:pPr algn="ctr">
              <a:spcBef>
                <a:spcPct val="0"/>
              </a:spcBef>
            </a:pPr>
            <a:r>
              <a:rPr lang="es-ES" sz="2400" smtClean="0"/>
              <a:t>DVD-ROM</a:t>
            </a:r>
            <a:endParaRPr lang="es-ES" sz="2400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5778500" y="3125788"/>
            <a:ext cx="2535238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smtClean="0">
                <a:solidFill>
                  <a:srgbClr val="FFFF99"/>
                </a:solidFill>
              </a:rPr>
              <a:t>Cliente FCS</a:t>
            </a:r>
          </a:p>
          <a:p>
            <a:pPr algn="ctr">
              <a:spcBef>
                <a:spcPct val="0"/>
              </a:spcBef>
            </a:pPr>
            <a:r>
              <a:rPr lang="es-ES" sz="2400" smtClean="0"/>
              <a:t>500 Mhz</a:t>
            </a:r>
          </a:p>
          <a:p>
            <a:pPr algn="ctr">
              <a:spcBef>
                <a:spcPct val="0"/>
              </a:spcBef>
            </a:pPr>
            <a:r>
              <a:rPr lang="es-ES" sz="2400" smtClean="0"/>
              <a:t>256 MB RAM</a:t>
            </a:r>
          </a:p>
          <a:p>
            <a:pPr algn="ctr">
              <a:spcBef>
                <a:spcPct val="0"/>
              </a:spcBef>
            </a:pPr>
            <a:r>
              <a:rPr lang="es-ES" sz="2400" smtClean="0"/>
              <a:t>350MB espacio libre en disco</a:t>
            </a:r>
          </a:p>
          <a:p>
            <a:pPr algn="ctr">
              <a:spcBef>
                <a:spcPct val="0"/>
              </a:spcBef>
            </a:pPr>
            <a:endParaRPr lang="es-ES" sz="240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08417" y="185058"/>
            <a:ext cx="8380412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-125" normalizeH="0" baseline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Prerrequisitos Hardware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/>
      <p:bldP spid="133131" grpId="0"/>
      <p:bldP spid="133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n-GB" sz="3600" b="1">
              <a:solidFill>
                <a:srgbClr val="FFFF99"/>
              </a:solidFill>
            </a:endParaRPr>
          </a:p>
        </p:txBody>
      </p:sp>
      <p:pic>
        <p:nvPicPr>
          <p:cNvPr id="84996" name="Picture 4" descr="0 Rectangle 3to4 Gel Gel2 - MS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79504"/>
            <a:ext cx="796131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0312" name="Rectangle 8"/>
          <p:cNvSpPr>
            <a:spLocks noChangeArrowheads="1"/>
          </p:cNvSpPr>
          <p:nvPr/>
        </p:nvSpPr>
        <p:spPr bwMode="auto">
          <a:xfrm>
            <a:off x="727075" y="1401767"/>
            <a:ext cx="76914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350838">
              <a:spcBef>
                <a:spcPct val="20000"/>
              </a:spcBef>
            </a:pPr>
            <a:r>
              <a:rPr lang="en-US" b="1" dirty="0">
                <a:solidFill>
                  <a:srgbClr val="FFCC00"/>
                </a:solidFill>
              </a:rPr>
              <a:t>SQL Server 2005 + Reporting Services</a:t>
            </a:r>
          </a:p>
          <a:p>
            <a:pPr marL="463550" indent="-350838">
              <a:spcBef>
                <a:spcPct val="20000"/>
              </a:spcBef>
            </a:pPr>
            <a:r>
              <a:rPr lang="en-US" b="1" dirty="0">
                <a:solidFill>
                  <a:srgbClr val="FFCC00"/>
                </a:solidFill>
              </a:rPr>
              <a:t>Windows Software Update Services</a:t>
            </a:r>
          </a:p>
          <a:p>
            <a:pPr marL="463550" indent="-350838">
              <a:spcBef>
                <a:spcPct val="20000"/>
              </a:spcBef>
            </a:pPr>
            <a:r>
              <a:rPr lang="en-US" b="1" dirty="0">
                <a:solidFill>
                  <a:srgbClr val="FFCC00"/>
                </a:solidFill>
              </a:rPr>
              <a:t>Group Policy Management Console</a:t>
            </a:r>
          </a:p>
          <a:p>
            <a:pPr marL="463550" indent="-350838">
              <a:spcBef>
                <a:spcPct val="20000"/>
              </a:spcBef>
            </a:pPr>
            <a:r>
              <a:rPr lang="en-US" b="1" dirty="0">
                <a:solidFill>
                  <a:srgbClr val="FFCC00"/>
                </a:solidFill>
              </a:rPr>
              <a:t>.NET Framework 2.0 </a:t>
            </a:r>
          </a:p>
          <a:p>
            <a:pPr marL="463550" indent="-350838">
              <a:spcBef>
                <a:spcPct val="20000"/>
              </a:spcBef>
            </a:pPr>
            <a:r>
              <a:rPr lang="en-US" b="1" dirty="0">
                <a:solidFill>
                  <a:srgbClr val="FFCC00"/>
                </a:solidFill>
              </a:rPr>
              <a:t>MMC 3.0</a:t>
            </a:r>
          </a:p>
          <a:p>
            <a:pPr marL="463550" indent="-350838">
              <a:spcBef>
                <a:spcPct val="20000"/>
              </a:spcBef>
            </a:pPr>
            <a:r>
              <a:rPr lang="en-US" b="1" dirty="0">
                <a:solidFill>
                  <a:srgbClr val="FFCC00"/>
                </a:solidFill>
              </a:rPr>
              <a:t>IIS 6.0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00050" y="3981454"/>
            <a:ext cx="7961313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4075" lvl="1" indent="-395288">
              <a:spcBef>
                <a:spcPct val="20000"/>
              </a:spcBef>
            </a:pPr>
            <a:r>
              <a:rPr lang="en-US" sz="2400" b="1" u="sng" dirty="0" err="1" smtClean="0">
                <a:solidFill>
                  <a:srgbClr val="FFFF99"/>
                </a:solidFill>
              </a:rPr>
              <a:t>Instalado</a:t>
            </a:r>
            <a:r>
              <a:rPr lang="en-US" sz="2400" b="1" u="sng" dirty="0" smtClean="0">
                <a:solidFill>
                  <a:srgbClr val="FFFF99"/>
                </a:solidFill>
              </a:rPr>
              <a:t> con </a:t>
            </a:r>
            <a:r>
              <a:rPr lang="en-US" sz="2400" b="1" u="sng" dirty="0">
                <a:solidFill>
                  <a:srgbClr val="FFFF99"/>
                </a:solidFill>
              </a:rPr>
              <a:t>FCS</a:t>
            </a:r>
          </a:p>
          <a:p>
            <a:pPr marL="854075" lvl="1" indent="-395288">
              <a:spcBef>
                <a:spcPct val="20000"/>
              </a:spcBef>
            </a:pPr>
            <a:r>
              <a:rPr lang="en-US" sz="2400" dirty="0" err="1">
                <a:solidFill>
                  <a:srgbClr val="FFFF99"/>
                </a:solidFill>
              </a:rPr>
              <a:t>Hotfixes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err="1" smtClean="0">
                <a:solidFill>
                  <a:srgbClr val="FFFF99"/>
                </a:solidFill>
              </a:rPr>
              <a:t>para</a:t>
            </a:r>
            <a:r>
              <a:rPr lang="en-US" sz="2400" dirty="0" smtClean="0">
                <a:solidFill>
                  <a:srgbClr val="FFFF99"/>
                </a:solidFill>
              </a:rPr>
              <a:t> MOM y SQL</a:t>
            </a:r>
            <a:endParaRPr lang="en-US" sz="2400" dirty="0">
              <a:solidFill>
                <a:srgbClr val="FFFF99"/>
              </a:solidFill>
            </a:endParaRPr>
          </a:p>
          <a:p>
            <a:pPr marL="854075" lvl="1" indent="-395288">
              <a:spcBef>
                <a:spcPct val="20000"/>
              </a:spcBef>
            </a:pPr>
            <a:r>
              <a:rPr lang="en-US" sz="2400" dirty="0">
                <a:solidFill>
                  <a:srgbClr val="FFFF99"/>
                </a:solidFill>
              </a:rPr>
              <a:t>Microsoft Operations Manager 2005 SP1</a:t>
            </a:r>
          </a:p>
          <a:p>
            <a:pPr marL="854075" lvl="1" indent="-395288">
              <a:spcBef>
                <a:spcPct val="20000"/>
              </a:spcBef>
            </a:pPr>
            <a:r>
              <a:rPr lang="en-US" sz="2400" dirty="0">
                <a:solidFill>
                  <a:srgbClr val="FFFF99"/>
                </a:solidFill>
              </a:rPr>
              <a:t>Microsoft Operations Manager Reporting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08417" y="185058"/>
            <a:ext cx="8380412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Prerrequisitos Software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0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0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0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0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864430" y="1113972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Segoe" pitchFamily="34" charset="0"/>
              </a:rPr>
              <a:t>Consola</a:t>
            </a:r>
            <a:r>
              <a:rPr lang="en-US" dirty="0" smtClean="0">
                <a:latin typeface="Segoe" pitchFamily="34" charset="0"/>
              </a:rPr>
              <a:t> de Forefront </a:t>
            </a:r>
            <a:r>
              <a:rPr lang="en-US" dirty="0">
                <a:latin typeface="Segoe" pitchFamily="34" charset="0"/>
              </a:rPr>
              <a:t>Client </a:t>
            </a:r>
            <a:r>
              <a:rPr lang="en-US" dirty="0" smtClean="0">
                <a:latin typeface="Segoe" pitchFamily="34" charset="0"/>
              </a:rPr>
              <a:t>Security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857853" y="2239510"/>
            <a:ext cx="3206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Segoe" pitchFamily="34" charset="0"/>
              </a:rPr>
              <a:t>El </a:t>
            </a:r>
            <a:r>
              <a:rPr lang="en-US" dirty="0" err="1" smtClean="0">
                <a:latin typeface="Segoe" pitchFamily="34" charset="0"/>
              </a:rPr>
              <a:t>Administrador</a:t>
            </a:r>
            <a:r>
              <a:rPr lang="en-US" dirty="0" smtClean="0">
                <a:latin typeface="Segoe" pitchFamily="34" charset="0"/>
              </a:rPr>
              <a:t> </a:t>
            </a:r>
            <a:r>
              <a:rPr lang="en-US" dirty="0" err="1" smtClean="0">
                <a:latin typeface="Segoe" pitchFamily="34" charset="0"/>
              </a:rPr>
              <a:t>crea</a:t>
            </a:r>
            <a:endParaRPr lang="en-US" dirty="0"/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865" y="979714"/>
            <a:ext cx="3488443" cy="25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29400" y="3302000"/>
            <a:ext cx="1600200" cy="1597025"/>
            <a:chOff x="4368" y="1968"/>
            <a:chExt cx="1008" cy="1006"/>
          </a:xfrm>
        </p:grpSpPr>
        <p:pic>
          <p:nvPicPr>
            <p:cNvPr id="15379" name="Picture 10" descr="pc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368" y="196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11" descr="pc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64" y="2064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12" descr="pc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60" y="2160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13" descr="pc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56" y="2256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14" descr="pc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2" y="2352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78971" y="3606798"/>
            <a:ext cx="3254829" cy="2630715"/>
            <a:chOff x="1776" y="1248"/>
            <a:chExt cx="1152" cy="833"/>
          </a:xfrm>
        </p:grpSpPr>
        <p:pic>
          <p:nvPicPr>
            <p:cNvPr id="15377" name="Picture 1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76" y="1248"/>
              <a:ext cx="1152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1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56" y="1392"/>
              <a:ext cx="528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914" name="Picture 18" descr="blue arrow curved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7954406" flipH="1">
            <a:off x="731422" y="2172673"/>
            <a:ext cx="1363520" cy="219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5" name="Picture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86199" y="3009598"/>
            <a:ext cx="1415143" cy="112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6" name="Picture 20" descr="blue arrow curved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3606864" flipH="1">
            <a:off x="3062288" y="3373438"/>
            <a:ext cx="1136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7" name="Picture 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41371" y="3606800"/>
            <a:ext cx="1153886" cy="91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8" name="Picture 22" descr="blue arrow curved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616909">
            <a:off x="5369831" y="2776311"/>
            <a:ext cx="1136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5878286" y="2732543"/>
            <a:ext cx="3265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dirty="0">
                <a:latin typeface="Segoe" pitchFamily="34" charset="0"/>
              </a:rPr>
              <a:t>&amp; </a:t>
            </a:r>
            <a:r>
              <a:rPr lang="en-US" dirty="0" err="1" smtClean="0">
                <a:latin typeface="Segoe" pitchFamily="34" charset="0"/>
              </a:rPr>
              <a:t>despliega</a:t>
            </a:r>
            <a:r>
              <a:rPr lang="en-US" dirty="0" smtClean="0">
                <a:latin typeface="Segoe" pitchFamily="34" charset="0"/>
              </a:rPr>
              <a:t> la </a:t>
            </a:r>
            <a:r>
              <a:rPr lang="en-US" dirty="0" err="1" smtClean="0">
                <a:latin typeface="Segoe" pitchFamily="34" charset="0"/>
              </a:rPr>
              <a:t>política</a:t>
            </a:r>
            <a:endParaRPr lang="en-US" dirty="0"/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3276600" y="4519613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Segoe" pitchFamily="34" charset="0"/>
              </a:rPr>
              <a:t>Group Policy </a:t>
            </a:r>
            <a:br>
              <a:rPr lang="en-US" sz="2000" dirty="0">
                <a:latin typeface="Segoe" pitchFamily="34" charset="0"/>
              </a:rPr>
            </a:br>
            <a:r>
              <a:rPr lang="en-US" sz="2000" dirty="0">
                <a:latin typeface="Segoe" pitchFamily="34" charset="0"/>
              </a:rPr>
              <a:t>Management Console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6419850" y="4926013"/>
            <a:ext cx="2190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err="1" smtClean="0">
                <a:latin typeface="Segoe" pitchFamily="34" charset="0"/>
              </a:rPr>
              <a:t>Clientes</a:t>
            </a:r>
            <a:endParaRPr lang="en-US" sz="2000" dirty="0">
              <a:latin typeface="Segoe" pitchFamily="34" charset="0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208417" y="185058"/>
            <a:ext cx="8380412" cy="923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-125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Políticas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/>
      <p:bldP spid="80920" grpId="0"/>
      <p:bldP spid="80921" grpId="0"/>
      <p:bldP spid="80922" grpId="0"/>
    </p:bldLst>
  </p:timing>
</p:sld>
</file>

<file path=ppt/theme/theme1.xml><?xml version="1.0" encoding="utf-8"?>
<a:theme xmlns:a="http://schemas.openxmlformats.org/drawingml/2006/main" name="Security Day">
  <a:themeElements>
    <a:clrScheme name="1_Light rays - Gray-Green - GCD04 1">
      <a:dk1>
        <a:srgbClr val="000000"/>
      </a:dk1>
      <a:lt1>
        <a:srgbClr val="FFFFFF"/>
      </a:lt1>
      <a:dk2>
        <a:srgbClr val="24537E"/>
      </a:dk2>
      <a:lt2>
        <a:srgbClr val="F9D26F"/>
      </a:lt2>
      <a:accent1>
        <a:srgbClr val="F6EF94"/>
      </a:accent1>
      <a:accent2>
        <a:srgbClr val="66CC66"/>
      </a:accent2>
      <a:accent3>
        <a:srgbClr val="ACB3C0"/>
      </a:accent3>
      <a:accent4>
        <a:srgbClr val="DADADA"/>
      </a:accent4>
      <a:accent5>
        <a:srgbClr val="FAF6C8"/>
      </a:accent5>
      <a:accent6>
        <a:srgbClr val="5CB95C"/>
      </a:accent6>
      <a:hlink>
        <a:srgbClr val="6699FF"/>
      </a:hlink>
      <a:folHlink>
        <a:srgbClr val="F67E3C"/>
      </a:folHlink>
    </a:clrScheme>
    <a:fontScheme name="1_Light rays - Gray-Green - GCD04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>
            <a:srgbClr val="8DACD0"/>
          </a:buClr>
          <a:buSzTx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>
            <a:srgbClr val="8DACD0"/>
          </a:buClr>
          <a:buSzTx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Light rays - Gray-Green - GCD04 1">
        <a:dk1>
          <a:srgbClr val="000000"/>
        </a:dk1>
        <a:lt1>
          <a:srgbClr val="FFFFFF"/>
        </a:lt1>
        <a:dk2>
          <a:srgbClr val="24537E"/>
        </a:dk2>
        <a:lt2>
          <a:srgbClr val="F9D26F"/>
        </a:lt2>
        <a:accent1>
          <a:srgbClr val="F6EF94"/>
        </a:accent1>
        <a:accent2>
          <a:srgbClr val="66CC66"/>
        </a:accent2>
        <a:accent3>
          <a:srgbClr val="ACB3C0"/>
        </a:accent3>
        <a:accent4>
          <a:srgbClr val="DADADA"/>
        </a:accent4>
        <a:accent5>
          <a:srgbClr val="FAF6C8"/>
        </a:accent5>
        <a:accent6>
          <a:srgbClr val="5CB95C"/>
        </a:accent6>
        <a:hlink>
          <a:srgbClr val="6699FF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Security Day</Template>
  <TotalTime>0</TotalTime>
  <Words>1178</Words>
  <Application>Microsoft PowerPoint</Application>
  <PresentationFormat>Presentación en pantalla (4:3)</PresentationFormat>
  <Paragraphs>403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Security Day</vt:lpstr>
      <vt:lpstr>Diapositiva 1</vt:lpstr>
      <vt:lpstr>Agenda</vt:lpstr>
      <vt:lpstr>Pórtfolio de Seguridad</vt:lpstr>
      <vt:lpstr>Diapositiva 4</vt:lpstr>
      <vt:lpstr>Protección Unificada</vt:lpstr>
      <vt:lpstr>Como Funciona</vt:lpstr>
      <vt:lpstr>Diapositiva 7</vt:lpstr>
      <vt:lpstr>Diapositiva 8</vt:lpstr>
      <vt:lpstr>Diapositiva 9</vt:lpstr>
      <vt:lpstr>Diapositiva 10</vt:lpstr>
      <vt:lpstr>DEMO</vt:lpstr>
      <vt:lpstr>Entorno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DEMO</vt:lpstr>
      <vt:lpstr>Entorno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DEMO</vt:lpstr>
      <vt:lpstr>Entorno</vt:lpstr>
      <vt:lpstr>Diapositiva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2007-05-31T09:15:24Z</dcterms:created>
  <dcterms:modified xsi:type="dcterms:W3CDTF">2007-05-31T14:40:48Z</dcterms:modified>
  <cp:category/>
</cp:coreProperties>
</file>