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0"/>
  </p:notesMasterIdLst>
  <p:handoutMasterIdLst>
    <p:handoutMasterId r:id="rId31"/>
  </p:handoutMasterIdLst>
  <p:sldIdLst>
    <p:sldId id="308" r:id="rId6"/>
    <p:sldId id="369" r:id="rId7"/>
    <p:sldId id="370" r:id="rId8"/>
    <p:sldId id="371" r:id="rId9"/>
    <p:sldId id="372" r:id="rId10"/>
    <p:sldId id="373" r:id="rId11"/>
    <p:sldId id="374" r:id="rId12"/>
    <p:sldId id="375" r:id="rId13"/>
    <p:sldId id="376" r:id="rId14"/>
    <p:sldId id="377" r:id="rId15"/>
    <p:sldId id="356" r:id="rId16"/>
    <p:sldId id="359" r:id="rId17"/>
    <p:sldId id="360" r:id="rId18"/>
    <p:sldId id="361" r:id="rId19"/>
    <p:sldId id="363" r:id="rId20"/>
    <p:sldId id="364" r:id="rId21"/>
    <p:sldId id="365" r:id="rId22"/>
    <p:sldId id="366" r:id="rId23"/>
    <p:sldId id="319" r:id="rId24"/>
    <p:sldId id="352" r:id="rId25"/>
    <p:sldId id="354" r:id="rId26"/>
    <p:sldId id="347" r:id="rId27"/>
    <p:sldId id="367" r:id="rId28"/>
    <p:sldId id="368" r:id="rId2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C0C0"/>
    <a:srgbClr val="0099FF"/>
    <a:srgbClr val="FF3300"/>
    <a:srgbClr val="9F9F9F"/>
    <a:srgbClr val="F6AE1E"/>
    <a:srgbClr val="FF0066"/>
    <a:srgbClr val="000000"/>
    <a:srgbClr val="F3AF35"/>
    <a:srgbClr val="9C42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057" autoAdjust="0"/>
    <p:restoredTop sz="69000" autoAdjust="0"/>
  </p:normalViewPr>
  <p:slideViewPr>
    <p:cSldViewPr>
      <p:cViewPr varScale="1">
        <p:scale>
          <a:sx n="53" d="100"/>
          <a:sy n="53" d="100"/>
        </p:scale>
        <p:origin x="-1512" y="-96"/>
      </p:cViewPr>
      <p:guideLst>
        <p:guide orient="horz" pos="144"/>
        <p:guide orient="horz" pos="912"/>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77" d="100"/>
        <a:sy n="77"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6/20/2008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6/20/2008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1:50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1E93380-39BA-49AD-A757-96A7850B8FFA}" type="slidenum">
              <a:rPr lang="en-US" smtClean="0"/>
              <a:pPr/>
              <a:t>10</a:t>
            </a:fld>
            <a:endParaRPr 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662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E681FE4-B327-48D2-B8A1-64D984AE3225}" type="slidenum">
              <a:rPr lang="en-US" sz="1200">
                <a:latin typeface="Calibri" pitchFamily="34" charset="0"/>
              </a:rPr>
              <a:pPr algn="r"/>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1371A0-B62F-4AF2-979C-B5C1B32F11F6}" type="slidenum">
              <a:rPr lang="en-US"/>
              <a:pPr/>
              <a:t>11</a:t>
            </a:fld>
            <a:endParaRPr lang="en-US"/>
          </a:p>
        </p:txBody>
      </p:sp>
      <p:sp>
        <p:nvSpPr>
          <p:cNvPr id="224258" name="Rectangle 2"/>
          <p:cNvSpPr>
            <a:spLocks noGrp="1" noRot="1" noChangeAspect="1" noChangeArrowheads="1" noTextEdit="1"/>
          </p:cNvSpPr>
          <p:nvPr>
            <p:ph type="sldImg"/>
          </p:nvPr>
        </p:nvSpPr>
        <p:spPr>
          <a:xfrm>
            <a:off x="1144588" y="685800"/>
            <a:ext cx="4572000" cy="3429000"/>
          </a:xfrm>
          <a:ln/>
        </p:spPr>
      </p:sp>
      <p:sp>
        <p:nvSpPr>
          <p:cNvPr id="224259"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9BB40-7587-4FE8-9A7D-55EBF1C487AA}" type="slidenum">
              <a:rPr lang="en-US"/>
              <a:pPr/>
              <a:t>12</a:t>
            </a:fld>
            <a:endParaRPr lang="en-US"/>
          </a:p>
        </p:txBody>
      </p:sp>
      <p:sp>
        <p:nvSpPr>
          <p:cNvPr id="228354" name="Rectangle 2"/>
          <p:cNvSpPr>
            <a:spLocks noGrp="1" noRot="1" noChangeAspect="1" noChangeArrowheads="1" noTextEdit="1"/>
          </p:cNvSpPr>
          <p:nvPr>
            <p:ph type="sldImg"/>
          </p:nvPr>
        </p:nvSpPr>
        <p:spPr>
          <a:xfrm>
            <a:off x="1143000" y="684213"/>
            <a:ext cx="4573588" cy="3430587"/>
          </a:xfrm>
          <a:ln/>
        </p:spPr>
      </p:sp>
      <p:sp>
        <p:nvSpPr>
          <p:cNvPr id="228355" name="Rectangle 3"/>
          <p:cNvSpPr>
            <a:spLocks noGrp="1" noChangeArrowheads="1"/>
          </p:cNvSpPr>
          <p:nvPr>
            <p:ph type="body" idx="1"/>
          </p:nvPr>
        </p:nvSpPr>
        <p:spPr>
          <a:xfrm>
            <a:off x="915988" y="4343400"/>
            <a:ext cx="5026025" cy="4116388"/>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B572C-BD0B-429D-88AD-53AECABEE6A5}" type="slidenum">
              <a:rPr lang="en-US"/>
              <a:pPr/>
              <a:t>13</a:t>
            </a:fld>
            <a:endParaRPr lang="en-US"/>
          </a:p>
        </p:txBody>
      </p:sp>
      <p:sp>
        <p:nvSpPr>
          <p:cNvPr id="230402" name="Rectangle 2"/>
          <p:cNvSpPr>
            <a:spLocks noGrp="1" noRot="1" noChangeAspect="1" noChangeArrowheads="1" noTextEdit="1"/>
          </p:cNvSpPr>
          <p:nvPr>
            <p:ph type="sldImg"/>
          </p:nvPr>
        </p:nvSpPr>
        <p:spPr>
          <a:xfrm>
            <a:off x="1144588" y="687388"/>
            <a:ext cx="4573587" cy="3430587"/>
          </a:xfrm>
          <a:ln/>
        </p:spPr>
      </p:sp>
      <p:sp>
        <p:nvSpPr>
          <p:cNvPr id="230403" name="Rectangle 3"/>
          <p:cNvSpPr>
            <a:spLocks noGrp="1" noChangeArrowheads="1"/>
          </p:cNvSpPr>
          <p:nvPr>
            <p:ph type="body" idx="1"/>
          </p:nvPr>
        </p:nvSpPr>
        <p:spPr>
          <a:xfrm>
            <a:off x="912813" y="4343400"/>
            <a:ext cx="5032375" cy="4113213"/>
          </a:xfrm>
        </p:spPr>
        <p:txBody>
          <a:bodyPr/>
          <a:lstStyle/>
          <a:p>
            <a:pPr>
              <a:lnSpc>
                <a:spcPct val="80000"/>
              </a:lnSpc>
              <a:buFontTx/>
              <a:buChar char="•"/>
            </a:pPr>
            <a:endParaRPr lang="en-US" sz="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F85D3-5BC8-40D9-A1A5-65CB8AD943FD}" type="slidenum">
              <a:rPr lang="en-US"/>
              <a:pPr/>
              <a:t>14</a:t>
            </a:fld>
            <a:endParaRPr lang="en-US"/>
          </a:p>
        </p:txBody>
      </p:sp>
      <p:sp>
        <p:nvSpPr>
          <p:cNvPr id="232450" name="Rectangle 2"/>
          <p:cNvSpPr>
            <a:spLocks noGrp="1" noRot="1" noChangeAspect="1" noChangeArrowheads="1" noTextEdit="1"/>
          </p:cNvSpPr>
          <p:nvPr>
            <p:ph type="sldImg"/>
          </p:nvPr>
        </p:nvSpPr>
        <p:spPr>
          <a:xfrm>
            <a:off x="1143000" y="685800"/>
            <a:ext cx="4573588" cy="3430588"/>
          </a:xfrm>
          <a:ln/>
        </p:spPr>
      </p:sp>
      <p:sp>
        <p:nvSpPr>
          <p:cNvPr id="232451" name="Rectangle 3"/>
          <p:cNvSpPr>
            <a:spLocks noGrp="1" noChangeArrowheads="1"/>
          </p:cNvSpPr>
          <p:nvPr>
            <p:ph type="body" idx="1"/>
          </p:nvPr>
        </p:nvSpPr>
        <p:spPr>
          <a:xfrm>
            <a:off x="914400" y="4343400"/>
            <a:ext cx="5029200" cy="4114800"/>
          </a:xfrm>
        </p:spPr>
        <p:txBody>
          <a:bodyPr/>
          <a:lstStyle/>
          <a:p>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BF64D-C0AA-47C6-A77D-F656E98416A3}" type="slidenum">
              <a:rPr lang="en-US"/>
              <a:pPr/>
              <a:t>15</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pPr>
              <a:lnSpc>
                <a:spcPct val="80000"/>
              </a:lnSpc>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1F784E0-ACB2-4526-9628-B3587393DE0D}" type="slidenum">
              <a:rPr lang="en-US"/>
              <a:pPr/>
              <a:t>16</a:t>
            </a:fld>
            <a:endParaRPr lang="en-US"/>
          </a:p>
        </p:txBody>
      </p:sp>
      <p:sp>
        <p:nvSpPr>
          <p:cNvPr id="7"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1424" tIns="45713" rIns="91424" bIns="45713" anchor="b"/>
          <a:lstStyle/>
          <a:p>
            <a:pPr algn="r" eaLnBrk="0" hangingPunct="0"/>
            <a:fld id="{9DBE2838-E629-4449-9BB0-E44BA46A946B}" type="slidenum">
              <a:rPr lang="en-US" sz="1100">
                <a:latin typeface="Verdana" pitchFamily="34" charset="0"/>
              </a:rPr>
              <a:pPr algn="r" eaLnBrk="0" hangingPunct="0"/>
              <a:t>16</a:t>
            </a:fld>
            <a:endParaRPr lang="en-US" sz="1100">
              <a:latin typeface="Verdana" pitchFamily="34" charset="0"/>
            </a:endParaRPr>
          </a:p>
        </p:txBody>
      </p:sp>
      <p:sp>
        <p:nvSpPr>
          <p:cNvPr id="218115" name="Rectangle 2"/>
          <p:cNvSpPr>
            <a:spLocks noGrp="1" noRot="1" noChangeAspect="1" noChangeArrowheads="1" noTextEdit="1"/>
          </p:cNvSpPr>
          <p:nvPr>
            <p:ph type="sldImg"/>
          </p:nvPr>
        </p:nvSpPr>
        <p:spPr>
          <a:xfrm>
            <a:off x="1143000" y="685800"/>
            <a:ext cx="4573588" cy="3430588"/>
          </a:xfrm>
          <a:ln/>
        </p:spPr>
      </p:sp>
      <p:sp>
        <p:nvSpPr>
          <p:cNvPr id="218116" name="Rectangle 3"/>
          <p:cNvSpPr>
            <a:spLocks noGrp="1" noChangeArrowheads="1"/>
          </p:cNvSpPr>
          <p:nvPr>
            <p:ph type="body" idx="1"/>
          </p:nvPr>
        </p:nvSpPr>
        <p:spPr>
          <a:xfrm>
            <a:off x="915988" y="4343400"/>
            <a:ext cx="5026025" cy="4114800"/>
          </a:xfrm>
        </p:spPr>
        <p:txBody>
          <a:bodyPr lIns="91424" tIns="45713" rIns="91424" bIns="45713"/>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A1769-9AB6-4B6F-8C11-81C928D31F9D}" type="slidenum">
              <a:rPr lang="en-US"/>
              <a:pPr/>
              <a:t>17</a:t>
            </a:fld>
            <a:endParaRPr lang="en-US"/>
          </a:p>
        </p:txBody>
      </p:sp>
      <p:sp>
        <p:nvSpPr>
          <p:cNvPr id="216066" name="Rectangle 2"/>
          <p:cNvSpPr>
            <a:spLocks noGrp="1" noRot="1" noChangeAspect="1" noChangeArrowheads="1" noTextEdit="1"/>
          </p:cNvSpPr>
          <p:nvPr>
            <p:ph type="sldImg"/>
          </p:nvPr>
        </p:nvSpPr>
        <p:spPr>
          <a:xfrm>
            <a:off x="1144588" y="684213"/>
            <a:ext cx="4572000" cy="3429000"/>
          </a:xfrm>
          <a:ln/>
        </p:spPr>
      </p:sp>
      <p:sp>
        <p:nvSpPr>
          <p:cNvPr id="216067" name="Rectangle 3"/>
          <p:cNvSpPr>
            <a:spLocks noGrp="1" noChangeArrowheads="1"/>
          </p:cNvSpPr>
          <p:nvPr>
            <p:ph type="body" idx="1"/>
          </p:nvPr>
        </p:nvSpPr>
        <p:spPr>
          <a:xfrm>
            <a:off x="428625" y="4498975"/>
            <a:ext cx="6172200" cy="4116388"/>
          </a:xfrm>
        </p:spPr>
        <p:txBody>
          <a:bodyPr/>
          <a:lstStyle/>
          <a:p>
            <a:pPr>
              <a:lnSpc>
                <a:spcPct val="90000"/>
              </a:lnSpc>
            </a:pPr>
            <a:endParaRPr lang="en-GB" sz="16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52052365-E8A5-4802-BBDF-01120F81F553}" type="slidenum">
              <a:rPr lang="en-US"/>
              <a:pPr/>
              <a:t>18</a:t>
            </a:fld>
            <a:endParaRPr lang="en-US"/>
          </a:p>
        </p:txBody>
      </p:sp>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p:txBody>
          <a:bodyPr/>
          <a:lstStyle/>
          <a:p>
            <a:pPr defTabSz="912813">
              <a:spcBef>
                <a:spcPct val="0"/>
              </a:spcBef>
            </a:pPr>
            <a:endParaRPr lang="en-GB"/>
          </a:p>
        </p:txBody>
      </p:sp>
      <p:sp>
        <p:nvSpPr>
          <p:cNvPr id="31747" name="Header Placeholder 3"/>
          <p:cNvSpPr txBox="1">
            <a:spLocks noGrp="1"/>
          </p:cNvSpPr>
          <p:nvPr/>
        </p:nvSpPr>
        <p:spPr bwMode="auto">
          <a:xfrm>
            <a:off x="0" y="0"/>
            <a:ext cx="2971800" cy="457200"/>
          </a:xfrm>
          <a:prstGeom prst="rect">
            <a:avLst/>
          </a:prstGeom>
          <a:noFill/>
          <a:ln>
            <a:miter lim="800000"/>
            <a:headEnd/>
            <a:tailEnd/>
          </a:ln>
        </p:spPr>
        <p:txBody>
          <a:bodyPr/>
          <a:lstStyle/>
          <a:p>
            <a:pPr defTabSz="912813">
              <a:defRPr/>
            </a:pPr>
            <a:endParaRPr lang="en-GB" sz="1200">
              <a:latin typeface="+mn-lt"/>
              <a:cs typeface="Arial" charset="0"/>
            </a:endParaRPr>
          </a:p>
        </p:txBody>
      </p:sp>
      <p:sp>
        <p:nvSpPr>
          <p:cNvPr id="31748"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defTabSz="912813">
              <a:defRPr/>
            </a:pPr>
            <a:fld id="{B08A1198-FC7E-4777-89C6-2188A9A23C34}" type="datetime8">
              <a:rPr lang="en-US" sz="1200">
                <a:latin typeface="+mn-lt"/>
                <a:cs typeface="Arial" charset="0"/>
              </a:rPr>
              <a:pPr algn="r" defTabSz="912813">
                <a:defRPr/>
              </a:pPr>
              <a:t>6/20/2008 1:50 PM</a:t>
            </a:fld>
            <a:endParaRPr lang="en-US" sz="1200">
              <a:latin typeface="+mn-lt"/>
              <a:cs typeface="Arial" charset="0"/>
            </a:endParaRPr>
          </a:p>
        </p:txBody>
      </p:sp>
      <p:sp>
        <p:nvSpPr>
          <p:cNvPr id="207878"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lstStyle/>
          <a:p>
            <a:pPr defTabSz="912813"/>
            <a:r>
              <a:rPr lang="en-US" sz="500">
                <a:solidFill>
                  <a:srgbClr val="000000"/>
                </a:solidFill>
                <a:latin typeface="Segoe"/>
              </a:rPr>
              <a:t>© 2007 Microsoft Corporation. All rights reserved. Microsoft, Windows, Windows Vista and other product names are or may be registered trademarks and/or trademarks in the U.S. and/or other countries.</a:t>
            </a:r>
          </a:p>
          <a:p>
            <a:pPr defTabSz="912813"/>
            <a:r>
              <a:rPr lang="en-US" sz="500">
                <a:solidFill>
                  <a:srgbClr val="000000"/>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a:rPr>
            </a:br>
            <a:r>
              <a:rPr lang="en-US" sz="500">
                <a:solidFill>
                  <a:srgbClr val="000000"/>
                </a:solidFill>
                <a:latin typeface="Segoe"/>
              </a:rPr>
              <a:t>MICROSOFT MAKES NO WARRANTIES, EXPRESS, IMPLIED OR STATUTORY, AS TO THE INFORMATION IN THIS PRESENTATION.</a:t>
            </a:r>
          </a:p>
          <a:p>
            <a:pPr defTabSz="912813"/>
            <a:endParaRPr lang="en-US" sz="500">
              <a:latin typeface="Segoe"/>
            </a:endParaRPr>
          </a:p>
        </p:txBody>
      </p:sp>
      <p:sp>
        <p:nvSpPr>
          <p:cNvPr id="31750"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lstStyle/>
          <a:p>
            <a:pPr algn="r" defTabSz="912813">
              <a:defRPr/>
            </a:pPr>
            <a:fld id="{DFB8F937-7758-4ED4-BB13-1538EDF97284}" type="slidenum">
              <a:rPr lang="en-US" sz="1200">
                <a:latin typeface="+mn-lt"/>
                <a:cs typeface="Arial" charset="0"/>
              </a:rPr>
              <a:pPr algn="r" defTabSz="912813">
                <a:defRPr/>
              </a:pPr>
              <a:t>18</a:t>
            </a:fld>
            <a:endParaRPr lang="en-US" sz="1200">
              <a:latin typeface="+mn-lt"/>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s-ES_tradnl" dirty="0" smtClean="0"/>
          </a:p>
        </p:txBody>
      </p:sp>
      <p:sp>
        <p:nvSpPr>
          <p:cNvPr id="4" name="Slide Number Placeholder 3"/>
          <p:cNvSpPr>
            <a:spLocks noGrp="1"/>
          </p:cNvSpPr>
          <p:nvPr>
            <p:ph type="sldNum" sz="quarter" idx="5"/>
          </p:nvPr>
        </p:nvSpPr>
        <p:spPr/>
        <p:txBody>
          <a:bodyPr/>
          <a:lstStyle/>
          <a:p>
            <a:pPr>
              <a:defRPr/>
            </a:pPr>
            <a:fld id="{E4CD6E38-20F5-4E91-9667-AE2A27810DE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9F032EE-F2EB-4874-819B-517BD64AD9E9}" type="slidenum">
              <a:rPr lang="en-US" smtClean="0"/>
              <a:pPr/>
              <a:t>2</a:t>
            </a:fld>
            <a:endParaRPr lang="en-US" smtClean="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noFill/>
          <a:ln/>
        </p:spPr>
        <p:txBody>
          <a:bodyPr/>
          <a:lstStyle/>
          <a:p>
            <a:pPr defTabSz="912813" eaLnBrk="1" hangingPunct="1">
              <a:spcBef>
                <a:spcPct val="0"/>
              </a:spcBef>
            </a:pPr>
            <a:endParaRPr lang="en-GB" smtClean="0"/>
          </a:p>
        </p:txBody>
      </p:sp>
      <p:sp>
        <p:nvSpPr>
          <p:cNvPr id="31747" name="Header Placeholder 3"/>
          <p:cNvSpPr txBox="1">
            <a:spLocks noGrp="1"/>
          </p:cNvSpPr>
          <p:nvPr/>
        </p:nvSpPr>
        <p:spPr bwMode="auto">
          <a:xfrm>
            <a:off x="0" y="0"/>
            <a:ext cx="2971800" cy="457200"/>
          </a:xfrm>
          <a:prstGeom prst="rect">
            <a:avLst/>
          </a:prstGeom>
          <a:noFill/>
          <a:ln>
            <a:miter lim="800000"/>
            <a:headEnd/>
            <a:tailEnd/>
          </a:ln>
        </p:spPr>
        <p:txBody>
          <a:bodyPr/>
          <a:lstStyle/>
          <a:p>
            <a:pPr defTabSz="912813">
              <a:defRPr/>
            </a:pPr>
            <a:endParaRPr lang="en-GB" sz="1200">
              <a:latin typeface="+mn-lt"/>
              <a:cs typeface="Arial" charset="0"/>
            </a:endParaRPr>
          </a:p>
        </p:txBody>
      </p:sp>
      <p:sp>
        <p:nvSpPr>
          <p:cNvPr id="31748" name="Date Placeholder 4"/>
          <p:cNvSpPr txBox="1">
            <a:spLocks noGrp="1"/>
          </p:cNvSpPr>
          <p:nvPr/>
        </p:nvSpPr>
        <p:spPr bwMode="auto">
          <a:xfrm>
            <a:off x="3884613" y="0"/>
            <a:ext cx="2971800" cy="457200"/>
          </a:xfrm>
          <a:prstGeom prst="rect">
            <a:avLst/>
          </a:prstGeom>
          <a:noFill/>
          <a:ln>
            <a:miter lim="800000"/>
            <a:headEnd/>
            <a:tailEnd/>
          </a:ln>
        </p:spPr>
        <p:txBody>
          <a:bodyPr/>
          <a:lstStyle/>
          <a:p>
            <a:pPr algn="r" defTabSz="912813">
              <a:defRPr/>
            </a:pPr>
            <a:fld id="{B08A1198-FC7E-4777-89C6-2188A9A23C34}" type="datetime8">
              <a:rPr lang="en-US" sz="1200">
                <a:latin typeface="+mn-lt"/>
                <a:cs typeface="Arial" charset="0"/>
              </a:rPr>
              <a:pPr algn="r" defTabSz="912813">
                <a:defRPr/>
              </a:pPr>
              <a:t>6/20/2008 1:50 PM</a:t>
            </a:fld>
            <a:endParaRPr lang="en-US" sz="1200">
              <a:latin typeface="+mn-lt"/>
              <a:cs typeface="Arial" charset="0"/>
            </a:endParaRPr>
          </a:p>
        </p:txBody>
      </p:sp>
      <p:sp>
        <p:nvSpPr>
          <p:cNvPr id="18439" name="Footer Placeholder 5"/>
          <p:cNvSpPr txBox="1">
            <a:spLocks noGrp="1"/>
          </p:cNvSpPr>
          <p:nvPr/>
        </p:nvSpPr>
        <p:spPr bwMode="auto">
          <a:xfrm>
            <a:off x="0" y="8685213"/>
            <a:ext cx="6172200" cy="457200"/>
          </a:xfrm>
          <a:prstGeom prst="rect">
            <a:avLst/>
          </a:prstGeom>
          <a:noFill/>
          <a:ln w="9525">
            <a:noFill/>
            <a:miter lim="800000"/>
            <a:headEnd/>
            <a:tailEnd/>
          </a:ln>
        </p:spPr>
        <p:txBody>
          <a:bodyPr anchor="b"/>
          <a:lstStyle/>
          <a:p>
            <a:pPr defTabSz="912813"/>
            <a:r>
              <a:rPr lang="en-US" sz="500">
                <a:solidFill>
                  <a:srgbClr val="000000"/>
                </a:solidFill>
                <a:latin typeface="Segoe"/>
              </a:rPr>
              <a:t>© 2007 Microsoft Corporation. All rights reserved. Microsoft, Windows, Windows Vista and other product names are or may be registered trademarks and/or trademarks in the U.S. and/or other countries.</a:t>
            </a:r>
          </a:p>
          <a:p>
            <a:pPr defTabSz="912813"/>
            <a:r>
              <a:rPr lang="en-US" sz="500">
                <a:solidFill>
                  <a:srgbClr val="000000"/>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a:rPr>
            </a:br>
            <a:r>
              <a:rPr lang="en-US" sz="500">
                <a:solidFill>
                  <a:srgbClr val="000000"/>
                </a:solidFill>
                <a:latin typeface="Segoe"/>
              </a:rPr>
              <a:t>MICROSOFT MAKES NO WARRANTIES, EXPRESS, IMPLIED OR STATUTORY, AS TO THE INFORMATION IN THIS PRESENTATION.</a:t>
            </a:r>
          </a:p>
          <a:p>
            <a:pPr defTabSz="912813"/>
            <a:endParaRPr lang="en-US" sz="500">
              <a:latin typeface="Segoe"/>
            </a:endParaRPr>
          </a:p>
        </p:txBody>
      </p:sp>
      <p:sp>
        <p:nvSpPr>
          <p:cNvPr id="31750" name="Slide Number Placeholder 6"/>
          <p:cNvSpPr txBox="1">
            <a:spLocks noGrp="1"/>
          </p:cNvSpPr>
          <p:nvPr/>
        </p:nvSpPr>
        <p:spPr bwMode="auto">
          <a:xfrm>
            <a:off x="6172200" y="8685213"/>
            <a:ext cx="684213" cy="457200"/>
          </a:xfrm>
          <a:prstGeom prst="rect">
            <a:avLst/>
          </a:prstGeom>
          <a:noFill/>
          <a:ln>
            <a:miter lim="800000"/>
            <a:headEnd/>
            <a:tailEnd/>
          </a:ln>
        </p:spPr>
        <p:txBody>
          <a:bodyPr anchor="b"/>
          <a:lstStyle/>
          <a:p>
            <a:pPr algn="r" defTabSz="912813">
              <a:defRPr/>
            </a:pPr>
            <a:fld id="{2FAC88AD-8837-47F6-9FDA-FAADA0C0DA00}" type="slidenum">
              <a:rPr lang="en-US" sz="1200">
                <a:latin typeface="+mn-lt"/>
                <a:cs typeface="Arial" charset="0"/>
              </a:rPr>
              <a:pPr algn="r" defTabSz="912813">
                <a:defRPr/>
              </a:pPr>
              <a:t>2</a:t>
            </a:fld>
            <a:endParaRPr lang="en-US" sz="1200">
              <a:latin typeface="+mn-lt"/>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_tradnl"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2224"/>
          <p:cNvSpPr>
            <a:spLocks noGrp="1" noRot="1" noChangeAspect="1" noChangeArrowheads="1" noTextEdit="1"/>
          </p:cNvSpPr>
          <p:nvPr>
            <p:ph type="sldImg"/>
          </p:nvPr>
        </p:nvSpPr>
        <p:spPr>
          <a:noFill/>
          <a:ln cap="flat">
            <a:headEnd type="none" w="med" len="med"/>
            <a:tailEnd type="none" w="med" len="med"/>
          </a:ln>
        </p:spPr>
      </p:sp>
      <p:sp>
        <p:nvSpPr>
          <p:cNvPr id="113667" name="Rectangle 52225"/>
          <p:cNvSpPr>
            <a:spLocks noGrp="1" noChangeArrowheads="1"/>
          </p:cNvSpPr>
          <p:nvPr>
            <p:ph type="body" idx="1"/>
          </p:nvPr>
        </p:nvSpPr>
        <p:spPr>
          <a:xfrm>
            <a:off x="414338" y="3798888"/>
            <a:ext cx="6021387" cy="230832"/>
          </a:xfrm>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6/20/2008 1:50 PM</a:t>
            </a:fld>
            <a:endParaRPr lang="en-US"/>
          </a:p>
        </p:txBody>
      </p:sp>
      <p:sp>
        <p:nvSpPr>
          <p:cNvPr id="6" name="Footer Placeholder 5"/>
          <p:cNvSpPr>
            <a:spLocks noGrp="1"/>
          </p:cNvSpPr>
          <p:nvPr>
            <p:ph type="ftr" sz="quarter" idx="12"/>
          </p:nvPr>
        </p:nvSpPr>
        <p:spPr/>
        <p:txBody>
          <a:bodyPr/>
          <a:lstStyle/>
          <a:p>
            <a:r>
              <a:rPr lang="en-US" sz="800" smtClean="0"/>
              <a:t>MICROSOFT CONFIDENTIAL</a:t>
            </a:r>
          </a:p>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96C0168-9A15-451A-922C-EB38A04E417D}" type="slidenum">
              <a:rPr lang="en-US" smtClean="0"/>
              <a:pPr/>
              <a:t>3</a:t>
            </a:fld>
            <a:endParaRPr lang="en-US" smtClean="0"/>
          </a:p>
        </p:txBody>
      </p:sp>
      <p:sp>
        <p:nvSpPr>
          <p:cNvPr id="19459" name="Rectangle 2"/>
          <p:cNvSpPr>
            <a:spLocks noGrp="1" noRot="1" noChangeAspect="1" noChangeArrowheads="1" noTextEdit="1"/>
          </p:cNvSpPr>
          <p:nvPr>
            <p:ph type="sldImg"/>
          </p:nvPr>
        </p:nvSpPr>
        <p:spPr>
          <a:xfrm>
            <a:off x="1143000" y="687388"/>
            <a:ext cx="4572000" cy="3429000"/>
          </a:xfrm>
          <a:ln/>
        </p:spPr>
      </p:sp>
      <p:sp>
        <p:nvSpPr>
          <p:cNvPr id="19460" name="Rectangle 3"/>
          <p:cNvSpPr>
            <a:spLocks noGrp="1" noChangeArrowheads="1"/>
          </p:cNvSpPr>
          <p:nvPr>
            <p:ph type="body" idx="1"/>
          </p:nvPr>
        </p:nvSpPr>
        <p:spPr>
          <a:xfrm>
            <a:off x="684213" y="4343400"/>
            <a:ext cx="5489575" cy="4113213"/>
          </a:xfrm>
          <a:noFill/>
          <a:ln/>
        </p:spPr>
        <p:txBody>
          <a:bodyPr/>
          <a:lstStyle/>
          <a:p>
            <a:pPr marL="190500" indent="-190500"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8FE5A0F-6B70-40BB-9CD7-722CA0475673}" type="slidenum">
              <a:rPr lang="en-US" smtClean="0"/>
              <a:pPr/>
              <a:t>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z="800"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599A95B-6A5A-4570-9977-5E785F4A60FA}" type="slidenum">
              <a:rPr lang="en-US" smtClean="0"/>
              <a:pPr/>
              <a:t>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8A85BEE0-29E0-4932-81D1-1DD14E0BB1AB}" type="slidenum">
              <a:rPr lang="en-US" smtClean="0"/>
              <a:pPr/>
              <a:t>6</a:t>
            </a:fld>
            <a:endParaRPr lang="en-US" smtClean="0"/>
          </a:p>
        </p:txBody>
      </p:sp>
      <p:sp>
        <p:nvSpPr>
          <p:cNvPr id="22531" name="Rectangle 7"/>
          <p:cNvSpPr txBox="1">
            <a:spLocks noGrp="1" noChangeArrowheads="1"/>
          </p:cNvSpPr>
          <p:nvPr/>
        </p:nvSpPr>
        <p:spPr bwMode="auto">
          <a:xfrm>
            <a:off x="6172200" y="8685213"/>
            <a:ext cx="684213" cy="457200"/>
          </a:xfrm>
          <a:prstGeom prst="rect">
            <a:avLst/>
          </a:prstGeom>
          <a:noFill/>
          <a:ln w="9525">
            <a:noFill/>
            <a:miter lim="800000"/>
            <a:headEnd/>
            <a:tailEnd/>
          </a:ln>
        </p:spPr>
        <p:txBody>
          <a:bodyPr anchor="b"/>
          <a:lstStyle/>
          <a:p>
            <a:pPr algn="r" defTabSz="912813"/>
            <a:fld id="{0AADAEB0-267F-44ED-B31F-F700E897CEAC}" type="slidenum">
              <a:rPr lang="en-US" sz="1200"/>
              <a:pPr algn="r" defTabSz="912813"/>
              <a:t>6</a:t>
            </a:fld>
            <a:endParaRPr lang="en-US" sz="120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xfrm>
            <a:off x="414338" y="3798888"/>
            <a:ext cx="6021387" cy="231775"/>
          </a:xfrm>
          <a:noFill/>
          <a:ln/>
        </p:spPr>
        <p:txBody>
          <a:bodyPr/>
          <a:lstStyle/>
          <a:p>
            <a:pPr defTabSz="912813" eaLnBrk="1" hangingPunct="1">
              <a:spcBef>
                <a:spcPct val="0"/>
              </a:spcBef>
            </a:pPr>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B7081ED-49B3-4F9B-8260-F2C080D16A82}" type="slidenum">
              <a:rPr lang="en-US" smtClean="0"/>
              <a:pPr/>
              <a:t>7</a:t>
            </a:fld>
            <a:endParaRPr lang="en-US" smtClean="0"/>
          </a:p>
        </p:txBody>
      </p:sp>
      <p:sp>
        <p:nvSpPr>
          <p:cNvPr id="23555" name="Rectangle 2"/>
          <p:cNvSpPr>
            <a:spLocks noGrp="1" noRot="1" noChangeAspect="1" noTextEdit="1"/>
          </p:cNvSpPr>
          <p:nvPr>
            <p:ph type="sldImg"/>
          </p:nvPr>
        </p:nvSpPr>
        <p:spPr>
          <a:xfrm>
            <a:off x="1144588" y="687388"/>
            <a:ext cx="4572000" cy="3429000"/>
          </a:xfrm>
          <a:ln/>
        </p:spPr>
      </p:sp>
      <p:sp>
        <p:nvSpPr>
          <p:cNvPr id="23556" name="Rectangle 3"/>
          <p:cNvSpPr>
            <a:spLocks noGrp="1"/>
          </p:cNvSpPr>
          <p:nvPr>
            <p:ph type="body" idx="1"/>
          </p:nvPr>
        </p:nvSpPr>
        <p:spPr>
          <a:xfrm>
            <a:off x="685800" y="4344988"/>
            <a:ext cx="5486400" cy="4111625"/>
          </a:xfrm>
          <a:noFill/>
          <a:ln/>
        </p:spPr>
        <p:txBody>
          <a:bodyPr/>
          <a:lstStyle/>
          <a:p>
            <a:pPr defTabSz="912813" eaLnBrk="1" hangingPunct="1"/>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2AC0142-FBD2-4F48-820C-84CD858A3551}"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14400" y="4343400"/>
            <a:ext cx="5029200" cy="4114800"/>
          </a:xfrm>
        </p:spPr>
        <p:txBody>
          <a:bodyPr/>
          <a:lstStyle/>
          <a:p>
            <a:pPr eaLnBrk="1" hangingPunct="1">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2739C59-5884-4E90-BC5B-72399DF8BDFD}"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ítulo y texto">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lstStyle/>
          <a:p>
            <a:r>
              <a:rPr lang="es-ES"/>
              <a:t>Haga clic para modificar el estilo de título del patrón</a:t>
            </a:r>
          </a:p>
        </p:txBody>
      </p:sp>
      <p:sp>
        <p:nvSpPr>
          <p:cNvPr id="3" name="2 Marcador de texto"/>
          <p:cNvSpPr>
            <a:spLocks noGrp="1"/>
          </p:cNvSpPr>
          <p:nvPr>
            <p:ph type="body" idx="1"/>
          </p:nvPr>
        </p:nvSpPr>
        <p:spPr/>
        <p:txBody>
          <a:bodyPr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5162"/>
          </a:xfrm>
        </p:spPr>
        <p:txBody>
          <a:bodyPr/>
          <a:lstStyle/>
          <a:p>
            <a:r>
              <a:rPr lang="en-US" smtClean="0"/>
              <a:t>Click to edit Master title style</a:t>
            </a:r>
            <a:endParaRPr lang="es-ES"/>
          </a:p>
        </p:txBody>
      </p:sp>
      <p:sp>
        <p:nvSpPr>
          <p:cNvPr id="3" name="Text Placeholder 2"/>
          <p:cNvSpPr>
            <a:spLocks noGrp="1"/>
          </p:cNvSpPr>
          <p:nvPr>
            <p:ph type="body" sz="half" idx="1"/>
          </p:nvPr>
        </p:nvSpPr>
        <p:spPr>
          <a:xfrm>
            <a:off x="381000" y="1412875"/>
            <a:ext cx="411480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412875"/>
            <a:ext cx="4114800" cy="2135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24" r:id="rId12"/>
    <p:sldLayoutId id="2147483703" r:id="rId13"/>
    <p:sldLayoutId id="2147483704" r:id="rId14"/>
    <p:sldLayoutId id="2147483725" r:id="rId15"/>
    <p:sldLayoutId id="2147483726"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9"/>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9"/>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9"/>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4.jpeg"/><Relationship Id="rId12"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3.jpeg"/><Relationship Id="rId11" Type="http://schemas.openxmlformats.org/officeDocument/2006/relationships/image" Target="../media/image58.png"/><Relationship Id="rId5"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500174"/>
            <a:ext cx="8032750" cy="1523495"/>
          </a:xfrm>
        </p:spPr>
        <p:txBody>
          <a:bodyPr/>
          <a:lstStyle/>
          <a:p>
            <a:r>
              <a:rPr lang="en-US" dirty="0" smtClean="0"/>
              <a:t>2008 Launch Wave</a:t>
            </a:r>
            <a:br>
              <a:rPr lang="en-US" dirty="0" smtClean="0"/>
            </a:br>
            <a:r>
              <a:rPr sz="4800" smtClean="0">
                <a:solidFill>
                  <a:schemeClr val="tx1"/>
                </a:solidFill>
                <a:latin typeface="Segoe Light" pitchFamily="34" charset="0"/>
              </a:rPr>
              <a:t>{</a:t>
            </a:r>
            <a:r>
              <a:rPr sz="4800" spc="-300" smtClean="0">
                <a:solidFill>
                  <a:schemeClr val="tx1"/>
                </a:solidFill>
                <a:latin typeface="Segoe Light" pitchFamily="34" charset="0"/>
              </a:rPr>
              <a:t> </a:t>
            </a:r>
            <a:r>
              <a:rPr sz="4800" b="1" smtClean="0">
                <a:solidFill>
                  <a:srgbClr val="0099FF"/>
                </a:solidFill>
              </a:rPr>
              <a:t>Windows Server 2008 </a:t>
            </a:r>
            <a:r>
              <a:rPr sz="4800" smtClean="0">
                <a:solidFill>
                  <a:schemeClr val="tx1"/>
                </a:solidFill>
                <a:latin typeface="Segoe Light" pitchFamily="34" charset="0"/>
              </a:rPr>
              <a:t>}</a:t>
            </a:r>
            <a:endParaRPr lang="en-US" dirty="0">
              <a:solidFill>
                <a:schemeClr val="tx1"/>
              </a:solidFill>
              <a:latin typeface="Segoe Light" pitchFamily="34" charset="0"/>
            </a:endParaRPr>
          </a:p>
        </p:txBody>
      </p:sp>
      <p:sp>
        <p:nvSpPr>
          <p:cNvPr id="3" name="Subtitle 2"/>
          <p:cNvSpPr>
            <a:spLocks noGrp="1"/>
          </p:cNvSpPr>
          <p:nvPr>
            <p:ph type="subTitle" idx="1"/>
          </p:nvPr>
        </p:nvSpPr>
        <p:spPr>
          <a:xfrm>
            <a:off x="730249" y="4344988"/>
            <a:ext cx="8032751" cy="1584342"/>
          </a:xfrm>
        </p:spPr>
        <p:txBody>
          <a:bodyPr/>
          <a:lstStyle/>
          <a:p>
            <a:r>
              <a:rPr lang="en-US" sz="2400" dirty="0" smtClean="0"/>
              <a:t>Emilio Paz</a:t>
            </a:r>
          </a:p>
          <a:p>
            <a:r>
              <a:rPr lang="en-US" sz="2400" dirty="0" smtClean="0"/>
              <a:t>Product Manager </a:t>
            </a:r>
          </a:p>
          <a:p>
            <a:r>
              <a:rPr lang="en-US" sz="2400" dirty="0" smtClean="0"/>
              <a:t>Windows Server y SBS</a:t>
            </a:r>
          </a:p>
          <a:p>
            <a:r>
              <a:rPr lang="en-US" sz="2400" dirty="0" smtClean="0"/>
              <a:t>emiliop@microsoft.com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228600" y="228600"/>
            <a:ext cx="8686800" cy="549275"/>
          </a:xfrm>
        </p:spPr>
        <p:txBody>
          <a:bodyPr/>
          <a:lstStyle/>
          <a:p>
            <a:r>
              <a:rPr lang="en-US" sz="4000" b="1" smtClean="0"/>
              <a:t>Plataforma ideal para Virtualización</a:t>
            </a:r>
          </a:p>
        </p:txBody>
      </p:sp>
      <p:sp>
        <p:nvSpPr>
          <p:cNvPr id="16387" name="TextBox 8"/>
          <p:cNvSpPr txBox="1">
            <a:spLocks noChangeArrowheads="1"/>
          </p:cNvSpPr>
          <p:nvPr/>
        </p:nvSpPr>
        <p:spPr bwMode="auto">
          <a:xfrm>
            <a:off x="228600" y="841375"/>
            <a:ext cx="5334000" cy="4846638"/>
          </a:xfrm>
          <a:prstGeom prst="rect">
            <a:avLst/>
          </a:prstGeom>
          <a:noFill/>
          <a:ln w="9525" algn="ctr">
            <a:noFill/>
            <a:miter lim="800000"/>
            <a:headEnd/>
            <a:tailEnd/>
          </a:ln>
        </p:spPr>
        <p:txBody>
          <a:bodyPr lIns="0" tIns="0" rIns="0" bIns="0">
            <a:spAutoFit/>
          </a:bodyPr>
          <a:lstStyle/>
          <a:p>
            <a:pPr marL="396875" indent="-396875" defTabSz="912813">
              <a:lnSpc>
                <a:spcPct val="90000"/>
              </a:lnSpc>
              <a:spcBef>
                <a:spcPct val="20000"/>
              </a:spcBef>
              <a:buSzPct val="80000"/>
              <a:buFontTx/>
              <a:buBlip>
                <a:blip r:embed="rId3"/>
              </a:buBlip>
            </a:pPr>
            <a:endParaRPr lang="en-US">
              <a:latin typeface="Segoe"/>
            </a:endParaRPr>
          </a:p>
          <a:p>
            <a:pPr marL="396875" indent="-396875" defTabSz="912813">
              <a:lnSpc>
                <a:spcPct val="90000"/>
              </a:lnSpc>
              <a:spcBef>
                <a:spcPct val="20000"/>
              </a:spcBef>
              <a:buSzPct val="80000"/>
              <a:buFontTx/>
              <a:buBlip>
                <a:blip r:embed="rId3"/>
              </a:buBlip>
            </a:pPr>
            <a:r>
              <a:rPr lang="en-US" sz="2800">
                <a:latin typeface="Verdana" pitchFamily="34" charset="0"/>
              </a:rPr>
              <a:t>Servidores basados en procesadores Intel Xeon  </a:t>
            </a:r>
          </a:p>
          <a:p>
            <a:pPr marL="914400" lvl="1" indent="-396875" defTabSz="912813">
              <a:lnSpc>
                <a:spcPct val="90000"/>
              </a:lnSpc>
              <a:spcBef>
                <a:spcPct val="20000"/>
              </a:spcBef>
              <a:buSzPct val="80000"/>
              <a:buFontTx/>
              <a:buBlip>
                <a:blip r:embed="rId3"/>
              </a:buBlip>
            </a:pPr>
            <a:r>
              <a:rPr lang="en-US">
                <a:latin typeface="Verdana" pitchFamily="34" charset="0"/>
              </a:rPr>
              <a:t>Máximo rendimiento proporcionado por procesadores de 4 núcleos para soportar más maquinas virtuales </a:t>
            </a:r>
          </a:p>
          <a:p>
            <a:pPr marL="914400" lvl="1" indent="-396875" defTabSz="912813">
              <a:lnSpc>
                <a:spcPct val="90000"/>
              </a:lnSpc>
              <a:spcBef>
                <a:spcPct val="20000"/>
              </a:spcBef>
              <a:buSzPct val="80000"/>
              <a:buFontTx/>
              <a:buBlip>
                <a:blip r:embed="rId3"/>
              </a:buBlip>
            </a:pPr>
            <a:r>
              <a:rPr lang="en-US">
                <a:latin typeface="Verdana" pitchFamily="34" charset="0"/>
              </a:rPr>
              <a:t>La tecnología Intel VT proporcina rendimiento casi nativo para las maquinas virtuales</a:t>
            </a:r>
          </a:p>
          <a:p>
            <a:pPr marL="914400" lvl="1" indent="-396875" defTabSz="912813">
              <a:lnSpc>
                <a:spcPct val="90000"/>
              </a:lnSpc>
              <a:spcBef>
                <a:spcPct val="20000"/>
              </a:spcBef>
              <a:buSzPct val="80000"/>
              <a:buFontTx/>
              <a:buBlip>
                <a:blip r:embed="rId3"/>
              </a:buBlip>
            </a:pPr>
            <a:r>
              <a:rPr lang="en-US">
                <a:latin typeface="Verdana" pitchFamily="34" charset="0"/>
              </a:rPr>
              <a:t>Cachés mas grandes e interconexiones de alta velocidad dedicadas</a:t>
            </a:r>
          </a:p>
          <a:p>
            <a:pPr marL="914400" lvl="1" indent="-396875" defTabSz="912813">
              <a:lnSpc>
                <a:spcPct val="90000"/>
              </a:lnSpc>
              <a:spcBef>
                <a:spcPct val="20000"/>
              </a:spcBef>
              <a:buSzPct val="80000"/>
              <a:buFontTx/>
              <a:buBlip>
                <a:blip r:embed="rId3"/>
              </a:buBlip>
            </a:pPr>
            <a:r>
              <a:rPr lang="en-US">
                <a:latin typeface="Verdana" pitchFamily="34" charset="0"/>
              </a:rPr>
              <a:t>Plataformas más robustas y con redundancia frente a fallos</a:t>
            </a:r>
          </a:p>
          <a:p>
            <a:pPr marL="914400" lvl="1" indent="-396875" defTabSz="912813">
              <a:lnSpc>
                <a:spcPct val="90000"/>
              </a:lnSpc>
              <a:spcBef>
                <a:spcPct val="20000"/>
              </a:spcBef>
              <a:buSzPct val="80000"/>
              <a:buFontTx/>
              <a:buBlip>
                <a:blip r:embed="rId3"/>
              </a:buBlip>
            </a:pPr>
            <a:r>
              <a:rPr lang="en-US">
                <a:latin typeface="Verdana" pitchFamily="34" charset="0"/>
              </a:rPr>
              <a:t>Arquitecturas mas eficientes en potencia con todas las ventajas de los transistores de 45nm</a:t>
            </a:r>
          </a:p>
        </p:txBody>
      </p:sp>
      <p:grpSp>
        <p:nvGrpSpPr>
          <p:cNvPr id="2" name="TextBox 322"/>
          <p:cNvGrpSpPr>
            <a:grpSpLocks/>
          </p:cNvGrpSpPr>
          <p:nvPr/>
        </p:nvGrpSpPr>
        <p:grpSpPr bwMode="auto">
          <a:xfrm>
            <a:off x="517525" y="5943600"/>
            <a:ext cx="8245475" cy="984250"/>
            <a:chOff x="326" y="3556"/>
            <a:chExt cx="5165" cy="526"/>
          </a:xfrm>
        </p:grpSpPr>
        <p:pic>
          <p:nvPicPr>
            <p:cNvPr id="16392" name="TextBox 322"/>
            <p:cNvPicPr>
              <a:picLocks noChangeArrowheads="1"/>
            </p:cNvPicPr>
            <p:nvPr/>
          </p:nvPicPr>
          <p:blipFill>
            <a:blip r:embed="rId4"/>
            <a:srcRect/>
            <a:stretch>
              <a:fillRect/>
            </a:stretch>
          </p:blipFill>
          <p:spPr bwMode="auto">
            <a:xfrm>
              <a:off x="326" y="3556"/>
              <a:ext cx="5165" cy="526"/>
            </a:xfrm>
            <a:prstGeom prst="rect">
              <a:avLst/>
            </a:prstGeom>
            <a:noFill/>
            <a:ln w="9525">
              <a:noFill/>
              <a:miter lim="800000"/>
              <a:headEnd/>
              <a:tailEnd/>
            </a:ln>
          </p:spPr>
        </p:pic>
        <p:sp>
          <p:nvSpPr>
            <p:cNvPr id="16393" name="Text Box 6"/>
            <p:cNvSpPr txBox="1">
              <a:spLocks noChangeArrowheads="1"/>
            </p:cNvSpPr>
            <p:nvPr/>
          </p:nvSpPr>
          <p:spPr bwMode="auto">
            <a:xfrm>
              <a:off x="374" y="3599"/>
              <a:ext cx="5071" cy="375"/>
            </a:xfrm>
            <a:prstGeom prst="rect">
              <a:avLst/>
            </a:prstGeom>
            <a:noFill/>
            <a:ln w="9525">
              <a:noFill/>
              <a:miter lim="800000"/>
              <a:headEnd/>
              <a:tailEnd/>
            </a:ln>
          </p:spPr>
          <p:txBody>
            <a:bodyPr>
              <a:spAutoFit/>
            </a:bodyPr>
            <a:lstStyle/>
            <a:p>
              <a:pPr algn="ctr" eaLnBrk="0" hangingPunct="0"/>
              <a:r>
                <a:rPr lang="en-US" sz="2000" b="1" i="1">
                  <a:ea typeface="MS PGothic" pitchFamily="34" charset="-128"/>
                </a:rPr>
                <a:t>Los procesadotes Intel Xeon proporcionan un rendimiento multitarea líder para la virtualización con Hyper-V</a:t>
              </a:r>
            </a:p>
          </p:txBody>
        </p:sp>
      </p:grpSp>
      <p:pic>
        <p:nvPicPr>
          <p:cNvPr id="16389" name="Picture 7" descr="xeon_rgb_sml"/>
          <p:cNvPicPr>
            <a:picLocks noChangeAspect="1" noChangeArrowheads="1"/>
          </p:cNvPicPr>
          <p:nvPr/>
        </p:nvPicPr>
        <p:blipFill>
          <a:blip r:embed="rId5"/>
          <a:srcRect/>
          <a:stretch>
            <a:fillRect/>
          </a:stretch>
        </p:blipFill>
        <p:spPr bwMode="auto">
          <a:xfrm>
            <a:off x="8153400" y="1219200"/>
            <a:ext cx="850900" cy="942975"/>
          </a:xfrm>
          <a:prstGeom prst="rect">
            <a:avLst/>
          </a:prstGeom>
          <a:noFill/>
          <a:ln w="9525">
            <a:noFill/>
            <a:miter lim="800000"/>
            <a:headEnd/>
            <a:tailEnd/>
          </a:ln>
        </p:spPr>
      </p:pic>
      <p:pic>
        <p:nvPicPr>
          <p:cNvPr id="16390" name="Picture 6" descr="C:\Users\davidlo\Documents\Microsoft\Windows Server\Longhorn Server\RDP\WSV RDP\Logos\WS08-HypeV_h_rgb.png"/>
          <p:cNvPicPr>
            <a:picLocks noChangeAspect="1" noChangeArrowheads="1"/>
          </p:cNvPicPr>
          <p:nvPr/>
        </p:nvPicPr>
        <p:blipFill>
          <a:blip r:embed="rId6"/>
          <a:srcRect/>
          <a:stretch>
            <a:fillRect/>
          </a:stretch>
        </p:blipFill>
        <p:spPr bwMode="auto">
          <a:xfrm>
            <a:off x="5562600" y="1295400"/>
            <a:ext cx="2430463" cy="677863"/>
          </a:xfrm>
          <a:prstGeom prst="rect">
            <a:avLst/>
          </a:prstGeom>
          <a:noFill/>
          <a:ln w="9525">
            <a:noFill/>
            <a:miter lim="800000"/>
            <a:headEnd/>
            <a:tailEnd/>
          </a:ln>
        </p:spPr>
      </p:pic>
      <p:pic>
        <p:nvPicPr>
          <p:cNvPr id="16391" name="Picture 6" descr="Untitled-1"/>
          <p:cNvPicPr>
            <a:picLocks noChangeAspect="1" noChangeArrowheads="1"/>
          </p:cNvPicPr>
          <p:nvPr/>
        </p:nvPicPr>
        <p:blipFill>
          <a:blip r:embed="rId7"/>
          <a:srcRect/>
          <a:stretch>
            <a:fillRect/>
          </a:stretch>
        </p:blipFill>
        <p:spPr bwMode="auto">
          <a:xfrm>
            <a:off x="5562600" y="1989138"/>
            <a:ext cx="5202238" cy="48625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Freeform 2"/>
          <p:cNvSpPr>
            <a:spLocks/>
          </p:cNvSpPr>
          <p:nvPr/>
        </p:nvSpPr>
        <p:spPr bwMode="auto">
          <a:xfrm>
            <a:off x="4545013" y="1519238"/>
            <a:ext cx="1131887" cy="2867025"/>
          </a:xfrm>
          <a:custGeom>
            <a:avLst/>
            <a:gdLst/>
            <a:ahLst/>
            <a:cxnLst>
              <a:cxn ang="0">
                <a:pos x="0" y="341"/>
              </a:cxn>
              <a:cxn ang="0">
                <a:pos x="713" y="0"/>
              </a:cxn>
              <a:cxn ang="0">
                <a:pos x="713" y="1806"/>
              </a:cxn>
              <a:cxn ang="0">
                <a:pos x="0" y="1367"/>
              </a:cxn>
              <a:cxn ang="0">
                <a:pos x="0" y="341"/>
              </a:cxn>
            </a:cxnLst>
            <a:rect l="0" t="0" r="r" b="b"/>
            <a:pathLst>
              <a:path w="713" h="1806">
                <a:moveTo>
                  <a:pt x="0" y="341"/>
                </a:moveTo>
                <a:lnTo>
                  <a:pt x="713" y="0"/>
                </a:lnTo>
                <a:lnTo>
                  <a:pt x="713" y="1806"/>
                </a:lnTo>
                <a:lnTo>
                  <a:pt x="0" y="1367"/>
                </a:lnTo>
                <a:lnTo>
                  <a:pt x="0" y="341"/>
                </a:lnTo>
                <a:close/>
              </a:path>
            </a:pathLst>
          </a:custGeom>
          <a:gradFill rotWithShape="1">
            <a:gsLst>
              <a:gs pos="0">
                <a:srgbClr val="33CCCC"/>
              </a:gs>
              <a:gs pos="100000">
                <a:srgbClr val="33CCCC">
                  <a:gamma/>
                  <a:shade val="46275"/>
                  <a:invGamma/>
                  <a:alpha val="0"/>
                </a:srgbClr>
              </a:gs>
            </a:gsLst>
            <a:lin ang="0" scaled="1"/>
          </a:gradFill>
          <a:ln w="9525">
            <a:noFill/>
            <a:round/>
            <a:headEnd/>
            <a:tailEnd/>
          </a:ln>
          <a:effectLst/>
        </p:spPr>
        <p:txBody>
          <a:bodyPr/>
          <a:lstStyle/>
          <a:p>
            <a:endParaRPr lang="es-ES_tradnl"/>
          </a:p>
        </p:txBody>
      </p:sp>
      <p:sp>
        <p:nvSpPr>
          <p:cNvPr id="223235" name="Oval 3"/>
          <p:cNvSpPr>
            <a:spLocks noChangeArrowheads="1"/>
          </p:cNvSpPr>
          <p:nvPr/>
        </p:nvSpPr>
        <p:spPr bwMode="auto">
          <a:xfrm>
            <a:off x="-228600" y="5340350"/>
            <a:ext cx="3781425" cy="1112838"/>
          </a:xfrm>
          <a:prstGeom prst="ellipse">
            <a:avLst/>
          </a:prstGeom>
          <a:gradFill rotWithShape="1">
            <a:gsLst>
              <a:gs pos="0">
                <a:schemeClr val="bg2"/>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endParaRPr lang="es-ES_tradnl"/>
          </a:p>
        </p:txBody>
      </p:sp>
      <p:grpSp>
        <p:nvGrpSpPr>
          <p:cNvPr id="2" name="Group 4"/>
          <p:cNvGrpSpPr>
            <a:grpSpLocks/>
          </p:cNvGrpSpPr>
          <p:nvPr/>
        </p:nvGrpSpPr>
        <p:grpSpPr bwMode="auto">
          <a:xfrm>
            <a:off x="804863" y="1803400"/>
            <a:ext cx="1712912" cy="4105275"/>
            <a:chOff x="1329" y="1136"/>
            <a:chExt cx="1079" cy="2586"/>
          </a:xfrm>
        </p:grpSpPr>
        <p:sp>
          <p:nvSpPr>
            <p:cNvPr id="223237" name="AutoShape 5"/>
            <p:cNvSpPr>
              <a:spLocks noChangeArrowheads="1"/>
            </p:cNvSpPr>
            <p:nvPr/>
          </p:nvSpPr>
          <p:spPr bwMode="auto">
            <a:xfrm>
              <a:off x="1329" y="1501"/>
              <a:ext cx="1079" cy="2221"/>
            </a:xfrm>
            <a:prstGeom prst="can">
              <a:avLst>
                <a:gd name="adj" fmla="val 39653"/>
              </a:avLst>
            </a:prstGeom>
            <a:gradFill rotWithShape="1">
              <a:gsLst>
                <a:gs pos="0">
                  <a:srgbClr val="003366">
                    <a:gamma/>
                    <a:shade val="46275"/>
                    <a:invGamma/>
                  </a:srgbClr>
                </a:gs>
                <a:gs pos="50000">
                  <a:srgbClr val="003366"/>
                </a:gs>
                <a:gs pos="100000">
                  <a:srgbClr val="003366">
                    <a:gamma/>
                    <a:shade val="46275"/>
                    <a:invGamma/>
                  </a:srgbClr>
                </a:gs>
              </a:gsLst>
              <a:lin ang="0" scaled="1"/>
            </a:gradFill>
            <a:ln w="9525">
              <a:noFill/>
              <a:round/>
              <a:headEnd/>
              <a:tailEnd/>
            </a:ln>
            <a:effectLst/>
          </p:spPr>
          <p:txBody>
            <a:bodyPr wrap="none" anchor="ctr"/>
            <a:lstStyle/>
            <a:p>
              <a:endParaRPr lang="es-ES_tradnl"/>
            </a:p>
          </p:txBody>
        </p:sp>
        <p:sp>
          <p:nvSpPr>
            <p:cNvPr id="223238" name="AutoShape 6"/>
            <p:cNvSpPr>
              <a:spLocks noChangeArrowheads="1"/>
            </p:cNvSpPr>
            <p:nvPr/>
          </p:nvSpPr>
          <p:spPr bwMode="auto">
            <a:xfrm>
              <a:off x="1329" y="1136"/>
              <a:ext cx="1079" cy="719"/>
            </a:xfrm>
            <a:prstGeom prst="can">
              <a:avLst>
                <a:gd name="adj" fmla="val 50000"/>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round/>
              <a:headEnd/>
              <a:tailEnd/>
            </a:ln>
            <a:effectLst/>
          </p:spPr>
          <p:txBody>
            <a:bodyPr wrap="none" anchor="ctr"/>
            <a:lstStyle/>
            <a:p>
              <a:endParaRPr lang="es-ES_tradnl"/>
            </a:p>
          </p:txBody>
        </p:sp>
      </p:grpSp>
      <p:sp>
        <p:nvSpPr>
          <p:cNvPr id="223239" name="Oval 7"/>
          <p:cNvSpPr>
            <a:spLocks noChangeArrowheads="1"/>
          </p:cNvSpPr>
          <p:nvPr/>
        </p:nvSpPr>
        <p:spPr bwMode="auto">
          <a:xfrm>
            <a:off x="1831975" y="5340350"/>
            <a:ext cx="3781425" cy="1112838"/>
          </a:xfrm>
          <a:prstGeom prst="ellipse">
            <a:avLst/>
          </a:prstGeom>
          <a:gradFill rotWithShape="1">
            <a:gsLst>
              <a:gs pos="0">
                <a:schemeClr val="bg2"/>
              </a:gs>
              <a:gs pos="100000">
                <a:schemeClr val="bg2">
                  <a:gamma/>
                  <a:tint val="0"/>
                  <a:invGamma/>
                  <a:alpha val="0"/>
                </a:schemeClr>
              </a:gs>
            </a:gsLst>
            <a:path path="shape">
              <a:fillToRect l="50000" t="50000" r="50000" b="50000"/>
            </a:path>
          </a:gradFill>
          <a:ln w="9525">
            <a:noFill/>
            <a:round/>
            <a:headEnd/>
            <a:tailEnd/>
          </a:ln>
          <a:effectLst/>
        </p:spPr>
        <p:txBody>
          <a:bodyPr wrap="none" anchor="ctr"/>
          <a:lstStyle/>
          <a:p>
            <a:endParaRPr lang="es-ES_tradnl"/>
          </a:p>
        </p:txBody>
      </p:sp>
      <p:sp>
        <p:nvSpPr>
          <p:cNvPr id="223240" name="Rectangle 8"/>
          <p:cNvSpPr>
            <a:spLocks noGrp="1"/>
          </p:cNvSpPr>
          <p:nvPr>
            <p:ph type="title"/>
          </p:nvPr>
        </p:nvSpPr>
        <p:spPr bwMode="auto">
          <a:xfrm>
            <a:off x="382588" y="304800"/>
            <a:ext cx="6932612" cy="503238"/>
          </a:xfrm>
          <a:noFill/>
        </p:spPr>
        <p:txBody>
          <a:bodyPr lIns="91440" tIns="45720" rIns="91440" bIns="45720"/>
          <a:lstStyle/>
          <a:p>
            <a:pPr>
              <a:spcBef>
                <a:spcPct val="50000"/>
              </a:spcBef>
            </a:pPr>
            <a:r>
              <a:rPr lang="en-GB" sz="3000" b="1">
                <a:ea typeface="MS PGothic" pitchFamily="34" charset="-128"/>
              </a:rPr>
              <a:t>Desafíos en el soporte técnico</a:t>
            </a:r>
            <a:endParaRPr lang="en-US" sz="3000" b="1">
              <a:ea typeface="MS PGothic" pitchFamily="34" charset="-128"/>
            </a:endParaRPr>
          </a:p>
        </p:txBody>
      </p:sp>
      <p:sp>
        <p:nvSpPr>
          <p:cNvPr id="223241" name="AutoShape 9"/>
          <p:cNvSpPr>
            <a:spLocks noChangeArrowheads="1"/>
          </p:cNvSpPr>
          <p:nvPr/>
        </p:nvSpPr>
        <p:spPr bwMode="auto">
          <a:xfrm>
            <a:off x="2867025" y="3462338"/>
            <a:ext cx="1712913" cy="2446337"/>
          </a:xfrm>
          <a:prstGeom prst="can">
            <a:avLst>
              <a:gd name="adj" fmla="val 34197"/>
            </a:avLst>
          </a:prstGeom>
          <a:gradFill rotWithShape="1">
            <a:gsLst>
              <a:gs pos="0">
                <a:srgbClr val="003366">
                  <a:gamma/>
                  <a:shade val="46275"/>
                  <a:invGamma/>
                </a:srgbClr>
              </a:gs>
              <a:gs pos="50000">
                <a:srgbClr val="003366"/>
              </a:gs>
              <a:gs pos="100000">
                <a:srgbClr val="003366">
                  <a:gamma/>
                  <a:shade val="46275"/>
                  <a:invGamma/>
                </a:srgbClr>
              </a:gs>
            </a:gsLst>
            <a:lin ang="0" scaled="1"/>
          </a:gradFill>
          <a:ln w="9525">
            <a:noFill/>
            <a:round/>
            <a:headEnd/>
            <a:tailEnd/>
          </a:ln>
          <a:effectLst/>
        </p:spPr>
        <p:txBody>
          <a:bodyPr wrap="none" anchor="ctr"/>
          <a:lstStyle/>
          <a:p>
            <a:endParaRPr lang="es-ES_tradnl"/>
          </a:p>
        </p:txBody>
      </p:sp>
      <p:sp>
        <p:nvSpPr>
          <p:cNvPr id="223242" name="AutoShape 10"/>
          <p:cNvSpPr>
            <a:spLocks noChangeArrowheads="1"/>
          </p:cNvSpPr>
          <p:nvPr/>
        </p:nvSpPr>
        <p:spPr bwMode="auto">
          <a:xfrm>
            <a:off x="2867025" y="1819275"/>
            <a:ext cx="1712913" cy="2141538"/>
          </a:xfrm>
          <a:prstGeom prst="can">
            <a:avLst>
              <a:gd name="adj" fmla="val 31065"/>
            </a:avLst>
          </a:prstGeom>
          <a:gradFill rotWithShape="1">
            <a:gsLst>
              <a:gs pos="0">
                <a:srgbClr val="33CCCC">
                  <a:gamma/>
                  <a:shade val="46275"/>
                  <a:invGamma/>
                </a:srgbClr>
              </a:gs>
              <a:gs pos="50000">
                <a:srgbClr val="33CCCC"/>
              </a:gs>
              <a:gs pos="100000">
                <a:srgbClr val="33CCCC">
                  <a:gamma/>
                  <a:shade val="46275"/>
                  <a:invGamma/>
                </a:srgbClr>
              </a:gs>
            </a:gsLst>
            <a:lin ang="0" scaled="1"/>
          </a:gradFill>
          <a:ln w="9525">
            <a:noFill/>
            <a:round/>
            <a:headEnd/>
            <a:tailEnd/>
          </a:ln>
          <a:effectLst/>
        </p:spPr>
        <p:txBody>
          <a:bodyPr wrap="none" anchor="ctr"/>
          <a:lstStyle/>
          <a:p>
            <a:endParaRPr lang="es-ES_tradnl"/>
          </a:p>
        </p:txBody>
      </p:sp>
      <p:sp>
        <p:nvSpPr>
          <p:cNvPr id="223243" name="Text Box 11"/>
          <p:cNvSpPr txBox="1">
            <a:spLocks noChangeArrowheads="1"/>
          </p:cNvSpPr>
          <p:nvPr/>
        </p:nvSpPr>
        <p:spPr bwMode="auto">
          <a:xfrm>
            <a:off x="3214688" y="2362200"/>
            <a:ext cx="1011237" cy="579438"/>
          </a:xfrm>
          <a:prstGeom prst="rect">
            <a:avLst/>
          </a:prstGeom>
          <a:noFill/>
          <a:ln w="9525">
            <a:noFill/>
            <a:miter lim="800000"/>
            <a:headEnd/>
            <a:tailEnd/>
          </a:ln>
          <a:effectLst/>
        </p:spPr>
        <p:txBody>
          <a:bodyPr wrap="none">
            <a:spAutoFit/>
          </a:bodyPr>
          <a:lstStyle/>
          <a:p>
            <a:pPr algn="ctr"/>
            <a:r>
              <a:rPr lang="en-US" sz="3200">
                <a:solidFill>
                  <a:schemeClr val="bg1"/>
                </a:solidFill>
                <a:effectLst>
                  <a:outerShdw blurRad="38100" dist="38100" dir="2700000" algn="tl">
                    <a:srgbClr val="FFFFFF"/>
                  </a:outerShdw>
                </a:effectLst>
                <a:latin typeface="Neo Sans Intel Medium" pitchFamily="34" charset="0"/>
              </a:rPr>
              <a:t>46%</a:t>
            </a:r>
            <a:endParaRPr lang="en-US">
              <a:solidFill>
                <a:schemeClr val="bg1"/>
              </a:solidFill>
              <a:effectLst>
                <a:outerShdw blurRad="38100" dist="38100" dir="2700000" algn="tl">
                  <a:srgbClr val="FFFFFF"/>
                </a:outerShdw>
              </a:effectLst>
              <a:latin typeface="Neo Sans Intel Medium" pitchFamily="34" charset="0"/>
            </a:endParaRPr>
          </a:p>
        </p:txBody>
      </p:sp>
      <p:sp>
        <p:nvSpPr>
          <p:cNvPr id="223244" name="Text Box 12"/>
          <p:cNvSpPr txBox="1">
            <a:spLocks noChangeArrowheads="1"/>
          </p:cNvSpPr>
          <p:nvPr/>
        </p:nvSpPr>
        <p:spPr bwMode="auto">
          <a:xfrm>
            <a:off x="3214688" y="4122738"/>
            <a:ext cx="1011237" cy="579437"/>
          </a:xfrm>
          <a:prstGeom prst="rect">
            <a:avLst/>
          </a:prstGeom>
          <a:noFill/>
          <a:ln w="9525">
            <a:noFill/>
            <a:miter lim="800000"/>
            <a:headEnd/>
            <a:tailEnd/>
          </a:ln>
          <a:effectLst/>
        </p:spPr>
        <p:txBody>
          <a:bodyPr wrap="none">
            <a:spAutoFit/>
          </a:bodyPr>
          <a:lstStyle/>
          <a:p>
            <a:pPr algn="ctr"/>
            <a:r>
              <a:rPr lang="en-US" sz="3200">
                <a:solidFill>
                  <a:schemeClr val="bg1"/>
                </a:solidFill>
                <a:effectLst>
                  <a:outerShdw blurRad="38100" dist="38100" dir="2700000" algn="tl">
                    <a:srgbClr val="FFFFFF"/>
                  </a:outerShdw>
                </a:effectLst>
                <a:latin typeface="Neo Sans Intel Medium" pitchFamily="34" charset="0"/>
              </a:rPr>
              <a:t>54%</a:t>
            </a:r>
          </a:p>
        </p:txBody>
      </p:sp>
      <p:sp>
        <p:nvSpPr>
          <p:cNvPr id="223245" name="Text Box 13"/>
          <p:cNvSpPr txBox="1">
            <a:spLocks noChangeArrowheads="1"/>
          </p:cNvSpPr>
          <p:nvPr/>
        </p:nvSpPr>
        <p:spPr bwMode="auto">
          <a:xfrm>
            <a:off x="723900" y="1189038"/>
            <a:ext cx="1828800" cy="641350"/>
          </a:xfrm>
          <a:prstGeom prst="rect">
            <a:avLst/>
          </a:prstGeom>
          <a:noFill/>
          <a:ln w="9525">
            <a:noFill/>
            <a:miter lim="800000"/>
            <a:headEnd/>
            <a:tailEnd/>
          </a:ln>
          <a:effectLst/>
        </p:spPr>
        <p:txBody>
          <a:bodyPr>
            <a:spAutoFit/>
          </a:bodyPr>
          <a:lstStyle/>
          <a:p>
            <a:pPr algn="ctr"/>
            <a:r>
              <a:rPr lang="en-US">
                <a:effectLst>
                  <a:outerShdw blurRad="38100" dist="38100" dir="2700000" algn="tl">
                    <a:srgbClr val="4D4D4D"/>
                  </a:outerShdw>
                </a:effectLst>
                <a:latin typeface="Neo Sans Intel Medium" pitchFamily="34" charset="0"/>
              </a:rPr>
              <a:t>Incidencias en Soporte de PCs</a:t>
            </a:r>
          </a:p>
        </p:txBody>
      </p:sp>
      <p:sp>
        <p:nvSpPr>
          <p:cNvPr id="223246" name="Text Box 14"/>
          <p:cNvSpPr txBox="1">
            <a:spLocks noChangeArrowheads="1"/>
          </p:cNvSpPr>
          <p:nvPr/>
        </p:nvSpPr>
        <p:spPr bwMode="auto">
          <a:xfrm>
            <a:off x="2776538" y="1189038"/>
            <a:ext cx="1966912" cy="641350"/>
          </a:xfrm>
          <a:prstGeom prst="rect">
            <a:avLst/>
          </a:prstGeom>
          <a:noFill/>
          <a:ln w="9525">
            <a:noFill/>
            <a:miter lim="800000"/>
            <a:headEnd/>
            <a:tailEnd/>
          </a:ln>
          <a:effectLst/>
        </p:spPr>
        <p:txBody>
          <a:bodyPr>
            <a:spAutoFit/>
          </a:bodyPr>
          <a:lstStyle/>
          <a:p>
            <a:pPr algn="ctr"/>
            <a:r>
              <a:rPr lang="en-US">
                <a:effectLst>
                  <a:outerShdw blurRad="38100" dist="38100" dir="2700000" algn="tl">
                    <a:srgbClr val="4D4D4D"/>
                  </a:outerShdw>
                </a:effectLst>
                <a:latin typeface="Neo Sans Intel Medium" pitchFamily="34" charset="0"/>
              </a:rPr>
              <a:t>Costes en Soporte de PCs</a:t>
            </a:r>
          </a:p>
        </p:txBody>
      </p:sp>
      <p:sp>
        <p:nvSpPr>
          <p:cNvPr id="223248" name="Text Box 16"/>
          <p:cNvSpPr txBox="1">
            <a:spLocks noChangeArrowheads="1"/>
          </p:cNvSpPr>
          <p:nvPr/>
        </p:nvSpPr>
        <p:spPr bwMode="auto">
          <a:xfrm>
            <a:off x="1130300" y="2362200"/>
            <a:ext cx="1011238" cy="579438"/>
          </a:xfrm>
          <a:prstGeom prst="rect">
            <a:avLst/>
          </a:prstGeom>
          <a:noFill/>
          <a:ln w="9525">
            <a:noFill/>
            <a:miter lim="800000"/>
            <a:headEnd/>
            <a:tailEnd/>
          </a:ln>
          <a:effectLst/>
        </p:spPr>
        <p:txBody>
          <a:bodyPr wrap="none">
            <a:spAutoFit/>
          </a:bodyPr>
          <a:lstStyle/>
          <a:p>
            <a:pPr algn="ctr"/>
            <a:r>
              <a:rPr lang="en-US" sz="3200">
                <a:solidFill>
                  <a:schemeClr val="bg1"/>
                </a:solidFill>
                <a:effectLst>
                  <a:outerShdw blurRad="38100" dist="38100" dir="2700000" algn="tl">
                    <a:srgbClr val="FFFFFF"/>
                  </a:outerShdw>
                </a:effectLst>
                <a:latin typeface="Neo Sans Intel Medium" pitchFamily="34" charset="0"/>
              </a:rPr>
              <a:t>13%</a:t>
            </a:r>
            <a:endParaRPr lang="en-US">
              <a:solidFill>
                <a:schemeClr val="bg1"/>
              </a:solidFill>
              <a:effectLst>
                <a:outerShdw blurRad="38100" dist="38100" dir="2700000" algn="tl">
                  <a:srgbClr val="FFFFFF"/>
                </a:outerShdw>
              </a:effectLst>
              <a:latin typeface="Neo Sans Intel Medium" pitchFamily="34" charset="0"/>
            </a:endParaRPr>
          </a:p>
        </p:txBody>
      </p:sp>
      <p:sp>
        <p:nvSpPr>
          <p:cNvPr id="223249" name="Text Box 17"/>
          <p:cNvSpPr txBox="1">
            <a:spLocks noChangeArrowheads="1"/>
          </p:cNvSpPr>
          <p:nvPr/>
        </p:nvSpPr>
        <p:spPr bwMode="auto">
          <a:xfrm>
            <a:off x="1131888" y="4122738"/>
            <a:ext cx="1011237" cy="579437"/>
          </a:xfrm>
          <a:prstGeom prst="rect">
            <a:avLst/>
          </a:prstGeom>
          <a:noFill/>
          <a:ln w="9525">
            <a:noFill/>
            <a:miter lim="800000"/>
            <a:headEnd/>
            <a:tailEnd/>
          </a:ln>
          <a:effectLst/>
        </p:spPr>
        <p:txBody>
          <a:bodyPr wrap="none">
            <a:spAutoFit/>
          </a:bodyPr>
          <a:lstStyle/>
          <a:p>
            <a:pPr algn="ctr"/>
            <a:r>
              <a:rPr lang="en-US" sz="3200">
                <a:solidFill>
                  <a:schemeClr val="bg1"/>
                </a:solidFill>
                <a:effectLst>
                  <a:outerShdw blurRad="38100" dist="38100" dir="2700000" algn="tl">
                    <a:srgbClr val="FFFFFF"/>
                  </a:outerShdw>
                </a:effectLst>
                <a:latin typeface="Neo Sans Intel Medium" pitchFamily="34" charset="0"/>
              </a:rPr>
              <a:t>87%</a:t>
            </a:r>
          </a:p>
        </p:txBody>
      </p:sp>
      <p:sp>
        <p:nvSpPr>
          <p:cNvPr id="223250" name="Rectangle 18"/>
          <p:cNvSpPr>
            <a:spLocks noChangeArrowheads="1"/>
          </p:cNvSpPr>
          <p:nvPr/>
        </p:nvSpPr>
        <p:spPr bwMode="auto">
          <a:xfrm>
            <a:off x="747713" y="1930400"/>
            <a:ext cx="1781175" cy="366713"/>
          </a:xfrm>
          <a:prstGeom prst="rect">
            <a:avLst/>
          </a:prstGeom>
          <a:noFill/>
          <a:ln w="9525">
            <a:noFill/>
            <a:miter lim="800000"/>
            <a:headEnd/>
            <a:tailEnd/>
          </a:ln>
          <a:effectLst/>
        </p:spPr>
        <p:txBody>
          <a:bodyPr wrap="none">
            <a:spAutoFit/>
          </a:bodyPr>
          <a:lstStyle/>
          <a:p>
            <a:pPr algn="r"/>
            <a:r>
              <a:rPr lang="en-US">
                <a:solidFill>
                  <a:schemeClr val="bg1"/>
                </a:solidFill>
                <a:effectLst>
                  <a:outerShdw blurRad="38100" dist="38100" dir="2700000" algn="tl">
                    <a:srgbClr val="FFFFFF"/>
                  </a:outerShdw>
                </a:effectLst>
                <a:latin typeface="Neo Sans Intel Medium" pitchFamily="34" charset="0"/>
              </a:rPr>
              <a:t>Visita al puesto</a:t>
            </a:r>
          </a:p>
        </p:txBody>
      </p:sp>
      <p:sp>
        <p:nvSpPr>
          <p:cNvPr id="223251" name="Rectangle 19"/>
          <p:cNvSpPr>
            <a:spLocks noChangeArrowheads="1"/>
          </p:cNvSpPr>
          <p:nvPr/>
        </p:nvSpPr>
        <p:spPr bwMode="auto">
          <a:xfrm>
            <a:off x="654050" y="4657725"/>
            <a:ext cx="1951038" cy="641350"/>
          </a:xfrm>
          <a:prstGeom prst="rect">
            <a:avLst/>
          </a:prstGeom>
          <a:noFill/>
          <a:ln w="9525">
            <a:noFill/>
            <a:miter lim="800000"/>
            <a:headEnd/>
            <a:tailEnd/>
          </a:ln>
          <a:effectLst/>
        </p:spPr>
        <p:txBody>
          <a:bodyPr>
            <a:spAutoFit/>
          </a:bodyPr>
          <a:lstStyle/>
          <a:p>
            <a:pPr algn="ctr"/>
            <a:r>
              <a:rPr lang="en-US">
                <a:solidFill>
                  <a:schemeClr val="bg1"/>
                </a:solidFill>
                <a:effectLst>
                  <a:outerShdw blurRad="38100" dist="38100" dir="2700000" algn="tl">
                    <a:srgbClr val="FFFFFF"/>
                  </a:outerShdw>
                </a:effectLst>
                <a:latin typeface="Neo Sans Intel Medium" pitchFamily="34" charset="0"/>
              </a:rPr>
              <a:t>Solución en remoto</a:t>
            </a:r>
          </a:p>
        </p:txBody>
      </p:sp>
      <p:sp>
        <p:nvSpPr>
          <p:cNvPr id="223252" name="Rectangle 20"/>
          <p:cNvSpPr>
            <a:spLocks noChangeArrowheads="1"/>
          </p:cNvSpPr>
          <p:nvPr/>
        </p:nvSpPr>
        <p:spPr bwMode="auto">
          <a:xfrm>
            <a:off x="4878388" y="1582738"/>
            <a:ext cx="4570412" cy="4754562"/>
          </a:xfrm>
          <a:prstGeom prst="rect">
            <a:avLst/>
          </a:prstGeom>
          <a:noFill/>
          <a:ln w="9525">
            <a:noFill/>
            <a:miter lim="800000"/>
            <a:headEnd/>
            <a:tailEnd/>
          </a:ln>
          <a:effectLst/>
        </p:spPr>
        <p:txBody>
          <a:bodyPr lIns="91391" tIns="45697" rIns="91391" bIns="45697" anchorCtr="1"/>
          <a:lstStyle/>
          <a:p>
            <a:pPr algn="ctr">
              <a:lnSpc>
                <a:spcPct val="125000"/>
              </a:lnSpc>
              <a:spcBef>
                <a:spcPct val="20000"/>
              </a:spcBef>
              <a:buSzPct val="80000"/>
            </a:pPr>
            <a:r>
              <a:rPr lang="en-US" sz="3200">
                <a:latin typeface="Neo Sans Intel Medium" pitchFamily="34" charset="0"/>
              </a:rPr>
              <a:t>Equipo apagado</a:t>
            </a:r>
          </a:p>
          <a:p>
            <a:pPr algn="ctr">
              <a:lnSpc>
                <a:spcPct val="125000"/>
              </a:lnSpc>
              <a:spcBef>
                <a:spcPct val="20000"/>
              </a:spcBef>
              <a:buSzPct val="80000"/>
            </a:pPr>
            <a:r>
              <a:rPr lang="en-US" sz="3200">
                <a:latin typeface="Neo Sans Intel Medium" pitchFamily="34" charset="0"/>
              </a:rPr>
              <a:t>S.O. no arranca</a:t>
            </a:r>
          </a:p>
          <a:p>
            <a:pPr algn="ctr">
              <a:lnSpc>
                <a:spcPct val="125000"/>
              </a:lnSpc>
              <a:spcBef>
                <a:spcPct val="20000"/>
              </a:spcBef>
              <a:buSzPct val="80000"/>
            </a:pPr>
            <a:r>
              <a:rPr lang="en-US" sz="3200">
                <a:latin typeface="Neo Sans Intel Medium" pitchFamily="34" charset="0"/>
              </a:rPr>
              <a:t>Sistema infectado</a:t>
            </a:r>
          </a:p>
          <a:p>
            <a:pPr algn="ctr">
              <a:lnSpc>
                <a:spcPct val="125000"/>
              </a:lnSpc>
              <a:spcBef>
                <a:spcPct val="20000"/>
              </a:spcBef>
              <a:buSzPct val="80000"/>
            </a:pPr>
            <a:r>
              <a:rPr lang="en-US" sz="3200">
                <a:latin typeface="Neo Sans Intel Medium" pitchFamily="34" charset="0"/>
              </a:rPr>
              <a:t>Agentes Deshabilitados</a:t>
            </a:r>
          </a:p>
          <a:p>
            <a:pPr algn="ctr">
              <a:lnSpc>
                <a:spcPct val="125000"/>
              </a:lnSpc>
              <a:spcBef>
                <a:spcPct val="20000"/>
              </a:spcBef>
              <a:buSzPct val="80000"/>
            </a:pPr>
            <a:r>
              <a:rPr lang="en-US" sz="3200">
                <a:latin typeface="Neo Sans Intel Medium" pitchFamily="34" charset="0"/>
              </a:rPr>
              <a:t>Configuración errónea</a:t>
            </a:r>
          </a:p>
        </p:txBody>
      </p:sp>
      <p:sp>
        <p:nvSpPr>
          <p:cNvPr id="223253" name="Rectangle 21"/>
          <p:cNvSpPr>
            <a:spLocks noChangeArrowheads="1"/>
          </p:cNvSpPr>
          <p:nvPr/>
        </p:nvSpPr>
        <p:spPr bwMode="auto">
          <a:xfrm>
            <a:off x="2806700" y="2797175"/>
            <a:ext cx="1781175" cy="366713"/>
          </a:xfrm>
          <a:prstGeom prst="rect">
            <a:avLst/>
          </a:prstGeom>
          <a:noFill/>
          <a:ln w="9525">
            <a:noFill/>
            <a:miter lim="800000"/>
            <a:headEnd/>
            <a:tailEnd/>
          </a:ln>
          <a:effectLst/>
        </p:spPr>
        <p:txBody>
          <a:bodyPr wrap="none">
            <a:spAutoFit/>
          </a:bodyPr>
          <a:lstStyle/>
          <a:p>
            <a:pPr algn="r"/>
            <a:r>
              <a:rPr lang="en-US">
                <a:solidFill>
                  <a:schemeClr val="bg1"/>
                </a:solidFill>
                <a:effectLst>
                  <a:outerShdw blurRad="38100" dist="38100" dir="2700000" algn="tl">
                    <a:srgbClr val="FFFFFF"/>
                  </a:outerShdw>
                </a:effectLst>
                <a:latin typeface="Neo Sans Intel Medium" pitchFamily="34" charset="0"/>
              </a:rPr>
              <a:t>Visita al</a:t>
            </a:r>
            <a:r>
              <a:rPr lang="en-US">
                <a:effectLst>
                  <a:outerShdw blurRad="38100" dist="38100" dir="2700000" algn="tl">
                    <a:srgbClr val="4D4D4D"/>
                  </a:outerShdw>
                </a:effectLst>
                <a:latin typeface="Neo Sans Intel Medium" pitchFamily="34" charset="0"/>
              </a:rPr>
              <a:t> </a:t>
            </a:r>
            <a:r>
              <a:rPr lang="en-US">
                <a:solidFill>
                  <a:schemeClr val="bg1"/>
                </a:solidFill>
                <a:effectLst>
                  <a:outerShdw blurRad="38100" dist="38100" dir="2700000" algn="tl">
                    <a:srgbClr val="FFFFFF"/>
                  </a:outerShdw>
                </a:effectLst>
                <a:latin typeface="Neo Sans Intel Medium" pitchFamily="34" charset="0"/>
              </a:rPr>
              <a:t>puesto</a:t>
            </a:r>
          </a:p>
        </p:txBody>
      </p:sp>
      <p:sp>
        <p:nvSpPr>
          <p:cNvPr id="223254" name="Rectangle 22"/>
          <p:cNvSpPr>
            <a:spLocks noChangeArrowheads="1"/>
          </p:cNvSpPr>
          <p:nvPr/>
        </p:nvSpPr>
        <p:spPr bwMode="auto">
          <a:xfrm>
            <a:off x="2736850" y="4638675"/>
            <a:ext cx="1951038" cy="641350"/>
          </a:xfrm>
          <a:prstGeom prst="rect">
            <a:avLst/>
          </a:prstGeom>
          <a:noFill/>
          <a:ln w="9525">
            <a:noFill/>
            <a:miter lim="800000"/>
            <a:headEnd/>
            <a:tailEnd/>
          </a:ln>
          <a:effectLst/>
        </p:spPr>
        <p:txBody>
          <a:bodyPr>
            <a:spAutoFit/>
          </a:bodyPr>
          <a:lstStyle/>
          <a:p>
            <a:pPr algn="ctr"/>
            <a:r>
              <a:rPr lang="en-US">
                <a:solidFill>
                  <a:schemeClr val="bg1"/>
                </a:solidFill>
                <a:effectLst>
                  <a:outerShdw blurRad="38100" dist="38100" dir="2700000" algn="tl">
                    <a:srgbClr val="FFFFFF"/>
                  </a:outerShdw>
                </a:effectLst>
                <a:latin typeface="Neo Sans Intel Medium" pitchFamily="34" charset="0"/>
              </a:rPr>
              <a:t>Solución en remoto</a:t>
            </a:r>
          </a:p>
        </p:txBody>
      </p:sp>
      <p:pic>
        <p:nvPicPr>
          <p:cNvPr id="223256" name="Picture 61" descr="ic2vpro_rgb_174"/>
          <p:cNvPicPr>
            <a:picLocks noChangeAspect="1" noChangeArrowheads="1"/>
          </p:cNvPicPr>
          <p:nvPr/>
        </p:nvPicPr>
        <p:blipFill>
          <a:blip r:embed="rId3"/>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AutoShape 2"/>
          <p:cNvSpPr>
            <a:spLocks noChangeArrowheads="1"/>
          </p:cNvSpPr>
          <p:nvPr/>
        </p:nvSpPr>
        <p:spPr bwMode="auto">
          <a:xfrm>
            <a:off x="147638" y="5072063"/>
            <a:ext cx="6602412" cy="566737"/>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n-US" b="1">
                <a:solidFill>
                  <a:schemeClr val="tx2"/>
                </a:solidFill>
              </a:rPr>
              <a:t>Instalación desasistida</a:t>
            </a:r>
          </a:p>
        </p:txBody>
      </p:sp>
      <p:sp>
        <p:nvSpPr>
          <p:cNvPr id="227331" name="AutoShape 3"/>
          <p:cNvSpPr>
            <a:spLocks noChangeArrowheads="1"/>
          </p:cNvSpPr>
          <p:nvPr/>
        </p:nvSpPr>
        <p:spPr bwMode="auto">
          <a:xfrm>
            <a:off x="150813" y="4408488"/>
            <a:ext cx="6602412" cy="566737"/>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n-US" b="1">
                <a:solidFill>
                  <a:schemeClr val="tx2"/>
                </a:solidFill>
              </a:rPr>
              <a:t>Gestión de la configuración virtualizada</a:t>
            </a:r>
          </a:p>
        </p:txBody>
      </p:sp>
      <p:sp>
        <p:nvSpPr>
          <p:cNvPr id="227332" name="AutoShape 4"/>
          <p:cNvSpPr>
            <a:spLocks noChangeArrowheads="1"/>
          </p:cNvSpPr>
          <p:nvPr/>
        </p:nvSpPr>
        <p:spPr bwMode="auto">
          <a:xfrm>
            <a:off x="168275" y="1143000"/>
            <a:ext cx="6537325" cy="566738"/>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n-US" b="1">
                <a:solidFill>
                  <a:schemeClr val="tx2"/>
                </a:solidFill>
              </a:rPr>
              <a:t>Encendido y actualización mediante acceso  remoto encriptado</a:t>
            </a:r>
          </a:p>
        </p:txBody>
      </p:sp>
      <p:sp>
        <p:nvSpPr>
          <p:cNvPr id="227333" name="AutoShape 5"/>
          <p:cNvSpPr>
            <a:spLocks noChangeArrowheads="1"/>
          </p:cNvSpPr>
          <p:nvPr/>
        </p:nvSpPr>
        <p:spPr bwMode="auto">
          <a:xfrm>
            <a:off x="152400" y="1795463"/>
            <a:ext cx="6570663" cy="566737"/>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s-ES_tradnl" b="1">
                <a:solidFill>
                  <a:schemeClr val="tx2"/>
                </a:solidFill>
              </a:rPr>
              <a:t>Inventario de Hardware y Software</a:t>
            </a:r>
            <a:endParaRPr lang="en-US" b="1">
              <a:solidFill>
                <a:schemeClr val="tx2"/>
              </a:solidFill>
            </a:endParaRPr>
          </a:p>
        </p:txBody>
      </p:sp>
      <p:sp>
        <p:nvSpPr>
          <p:cNvPr id="227334" name="AutoShape 6"/>
          <p:cNvSpPr>
            <a:spLocks noChangeArrowheads="1"/>
          </p:cNvSpPr>
          <p:nvPr/>
        </p:nvSpPr>
        <p:spPr bwMode="auto">
          <a:xfrm>
            <a:off x="142875" y="2447925"/>
            <a:ext cx="6570663" cy="566738"/>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n-US" b="1">
                <a:solidFill>
                  <a:schemeClr val="tx2"/>
                </a:solidFill>
              </a:rPr>
              <a:t>Diagnóstico y reparación en remoto</a:t>
            </a:r>
          </a:p>
        </p:txBody>
      </p:sp>
      <p:sp>
        <p:nvSpPr>
          <p:cNvPr id="227335" name="AutoShape 7"/>
          <p:cNvSpPr>
            <a:spLocks noChangeArrowheads="1"/>
          </p:cNvSpPr>
          <p:nvPr/>
        </p:nvSpPr>
        <p:spPr bwMode="auto">
          <a:xfrm>
            <a:off x="144463" y="3101975"/>
            <a:ext cx="6556375" cy="566738"/>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s-ES_tradnl" b="1">
                <a:solidFill>
                  <a:schemeClr val="tx2"/>
                </a:solidFill>
              </a:rPr>
              <a:t>Chequeo de presencia del agente software</a:t>
            </a:r>
            <a:endParaRPr lang="en-US" b="1">
              <a:solidFill>
                <a:schemeClr val="tx2"/>
              </a:solidFill>
            </a:endParaRPr>
          </a:p>
        </p:txBody>
      </p:sp>
      <p:sp>
        <p:nvSpPr>
          <p:cNvPr id="227336" name="AutoShape 8"/>
          <p:cNvSpPr>
            <a:spLocks noChangeArrowheads="1"/>
          </p:cNvSpPr>
          <p:nvPr/>
        </p:nvSpPr>
        <p:spPr bwMode="auto">
          <a:xfrm>
            <a:off x="155575" y="3754438"/>
            <a:ext cx="6570663" cy="566737"/>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nSpc>
                <a:spcPct val="90000"/>
              </a:lnSpc>
            </a:pPr>
            <a:r>
              <a:rPr lang="en-US" b="1">
                <a:solidFill>
                  <a:schemeClr val="tx2"/>
                </a:solidFill>
              </a:rPr>
              <a:t>Aislamiento y recuperación por Hardware</a:t>
            </a:r>
          </a:p>
        </p:txBody>
      </p:sp>
      <p:sp>
        <p:nvSpPr>
          <p:cNvPr id="227337" name="AutoShape 9"/>
          <p:cNvSpPr>
            <a:spLocks noChangeArrowheads="1"/>
          </p:cNvSpPr>
          <p:nvPr/>
        </p:nvSpPr>
        <p:spPr bwMode="auto">
          <a:xfrm>
            <a:off x="6172200" y="1144588"/>
            <a:ext cx="2917825" cy="4494212"/>
          </a:xfrm>
          <a:prstGeom prst="roundRect">
            <a:avLst>
              <a:gd name="adj" fmla="val 16667"/>
            </a:avLst>
          </a:prstGeom>
          <a:solidFill>
            <a:schemeClr val="bg1"/>
          </a:solidFill>
          <a:ln w="31750">
            <a:solidFill>
              <a:srgbClr val="33CC33"/>
            </a:solidFill>
            <a:round/>
            <a:headEnd/>
            <a:tailEnd/>
          </a:ln>
          <a:effectLst/>
        </p:spPr>
        <p:txBody>
          <a:bodyPr wrap="none" anchor="ctr"/>
          <a:lstStyle/>
          <a:p>
            <a:endParaRPr lang="es-ES_tradnl"/>
          </a:p>
        </p:txBody>
      </p:sp>
      <p:pic>
        <p:nvPicPr>
          <p:cNvPr id="227338" name="Picture 10" descr="computer3"/>
          <p:cNvPicPr>
            <a:picLocks noChangeAspect="1" noChangeArrowheads="1"/>
          </p:cNvPicPr>
          <p:nvPr/>
        </p:nvPicPr>
        <p:blipFill>
          <a:blip r:embed="rId3"/>
          <a:srcRect l="3993" t="12480" r="7549" b="8046"/>
          <a:stretch>
            <a:fillRect/>
          </a:stretch>
        </p:blipFill>
        <p:spPr bwMode="auto">
          <a:xfrm>
            <a:off x="6248400" y="2062163"/>
            <a:ext cx="2797175" cy="2509837"/>
          </a:xfrm>
          <a:prstGeom prst="rect">
            <a:avLst/>
          </a:prstGeom>
          <a:noFill/>
        </p:spPr>
      </p:pic>
      <p:sp>
        <p:nvSpPr>
          <p:cNvPr id="227339" name="Rectangle 11"/>
          <p:cNvSpPr>
            <a:spLocks noGrp="1" noChangeArrowheads="1"/>
          </p:cNvSpPr>
          <p:nvPr>
            <p:ph type="title"/>
          </p:nvPr>
        </p:nvSpPr>
        <p:spPr bwMode="auto">
          <a:xfrm>
            <a:off x="368300" y="152400"/>
            <a:ext cx="6946900" cy="503238"/>
          </a:xfrm>
          <a:noFill/>
        </p:spPr>
        <p:txBody>
          <a:bodyPr lIns="91440" tIns="45720" rIns="91440" bIns="45720"/>
          <a:lstStyle/>
          <a:p>
            <a:pPr>
              <a:spcBef>
                <a:spcPct val="50000"/>
              </a:spcBef>
            </a:pPr>
            <a:r>
              <a:rPr lang="en-US" sz="3000" b="1">
                <a:ea typeface="MS PGothic" pitchFamily="34" charset="-128"/>
              </a:rPr>
              <a:t>PCs con Gestionabilidad Superior</a:t>
            </a:r>
          </a:p>
        </p:txBody>
      </p:sp>
      <p:pic>
        <p:nvPicPr>
          <p:cNvPr id="227340" name="Picture 12" descr="c2d_vpro"/>
          <p:cNvPicPr>
            <a:picLocks noChangeAspect="1" noChangeArrowheads="1"/>
          </p:cNvPicPr>
          <p:nvPr/>
        </p:nvPicPr>
        <p:blipFill>
          <a:blip r:embed="rId4"/>
          <a:srcRect/>
          <a:stretch>
            <a:fillRect/>
          </a:stretch>
        </p:blipFill>
        <p:spPr bwMode="auto">
          <a:xfrm>
            <a:off x="8118475" y="76200"/>
            <a:ext cx="720725" cy="895350"/>
          </a:xfrm>
          <a:prstGeom prst="rect">
            <a:avLst/>
          </a:prstGeom>
          <a:noFill/>
          <a:ln w="9525" algn="ctr">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AutoShape 2"/>
          <p:cNvSpPr>
            <a:spLocks noChangeArrowheads="1"/>
          </p:cNvSpPr>
          <p:nvPr/>
        </p:nvSpPr>
        <p:spPr bwMode="auto">
          <a:xfrm rot="5400000">
            <a:off x="4317206" y="1207294"/>
            <a:ext cx="750888" cy="4051300"/>
          </a:xfrm>
          <a:prstGeom prst="downArrow">
            <a:avLst>
              <a:gd name="adj1" fmla="val 61583"/>
              <a:gd name="adj2" fmla="val 64295"/>
            </a:avLst>
          </a:prstGeom>
          <a:gradFill rotWithShape="1">
            <a:gsLst>
              <a:gs pos="0">
                <a:schemeClr val="bg2">
                  <a:alpha val="0"/>
                </a:schemeClr>
              </a:gs>
              <a:gs pos="100000">
                <a:schemeClr val="bg2">
                  <a:gamma/>
                  <a:tint val="0"/>
                  <a:invGamma/>
                  <a:alpha val="50000"/>
                </a:schemeClr>
              </a:gs>
            </a:gsLst>
            <a:lin ang="5400000" scaled="1"/>
          </a:gradFill>
          <a:ln w="12700" algn="ctr">
            <a:solidFill>
              <a:schemeClr val="tx1"/>
            </a:solidFill>
            <a:miter lim="800000"/>
            <a:headEnd/>
            <a:tailEnd/>
          </a:ln>
          <a:effectLst/>
        </p:spPr>
        <p:txBody>
          <a:bodyPr lIns="92031" tIns="46016" rIns="92031" bIns="46016" anchor="ctr">
            <a:spAutoFit/>
          </a:bodyPr>
          <a:lstStyle/>
          <a:p>
            <a:endParaRPr lang="es-ES_tradnl"/>
          </a:p>
        </p:txBody>
      </p:sp>
      <p:sp>
        <p:nvSpPr>
          <p:cNvPr id="229379" name="AutoShape 3"/>
          <p:cNvSpPr>
            <a:spLocks noChangeArrowheads="1"/>
          </p:cNvSpPr>
          <p:nvPr/>
        </p:nvSpPr>
        <p:spPr bwMode="auto">
          <a:xfrm rot="16200000">
            <a:off x="4764881" y="515144"/>
            <a:ext cx="750888" cy="3651250"/>
          </a:xfrm>
          <a:prstGeom prst="downArrow">
            <a:avLst>
              <a:gd name="adj1" fmla="val 55370"/>
              <a:gd name="adj2" fmla="val 55402"/>
            </a:avLst>
          </a:prstGeom>
          <a:gradFill rotWithShape="1">
            <a:gsLst>
              <a:gs pos="0">
                <a:schemeClr val="bg2">
                  <a:alpha val="0"/>
                </a:schemeClr>
              </a:gs>
              <a:gs pos="100000">
                <a:schemeClr val="bg2">
                  <a:gamma/>
                  <a:tint val="0"/>
                  <a:invGamma/>
                  <a:alpha val="50000"/>
                </a:schemeClr>
              </a:gs>
            </a:gsLst>
            <a:lin ang="5400000" scaled="1"/>
          </a:gradFill>
          <a:ln w="12700" algn="ctr">
            <a:solidFill>
              <a:schemeClr val="tx1"/>
            </a:solidFill>
            <a:miter lim="800000"/>
            <a:headEnd/>
            <a:tailEnd/>
          </a:ln>
          <a:effectLst/>
        </p:spPr>
        <p:txBody>
          <a:bodyPr lIns="92031" tIns="46016" rIns="92031" bIns="46016" anchor="ctr">
            <a:spAutoFit/>
          </a:bodyPr>
          <a:lstStyle/>
          <a:p>
            <a:endParaRPr lang="es-ES_tradnl"/>
          </a:p>
        </p:txBody>
      </p:sp>
      <p:pic>
        <p:nvPicPr>
          <p:cNvPr id="229380" name="Picture 4" descr="DTPC-Left"/>
          <p:cNvPicPr>
            <a:picLocks noChangeAspect="1" noChangeArrowheads="1"/>
          </p:cNvPicPr>
          <p:nvPr/>
        </p:nvPicPr>
        <p:blipFill>
          <a:blip r:embed="rId3"/>
          <a:srcRect/>
          <a:stretch>
            <a:fillRect/>
          </a:stretch>
        </p:blipFill>
        <p:spPr bwMode="auto">
          <a:xfrm>
            <a:off x="1165225" y="3133725"/>
            <a:ext cx="1843088" cy="1963738"/>
          </a:xfrm>
          <a:prstGeom prst="rect">
            <a:avLst/>
          </a:prstGeom>
          <a:noFill/>
        </p:spPr>
      </p:pic>
      <p:pic>
        <p:nvPicPr>
          <p:cNvPr id="229381" name="Picture 5" descr="SantaRosa_Notebook"/>
          <p:cNvPicPr>
            <a:picLocks noChangeAspect="1" noChangeArrowheads="1"/>
          </p:cNvPicPr>
          <p:nvPr/>
        </p:nvPicPr>
        <p:blipFill>
          <a:blip r:embed="rId4"/>
          <a:srcRect/>
          <a:stretch>
            <a:fillRect/>
          </a:stretch>
        </p:blipFill>
        <p:spPr bwMode="auto">
          <a:xfrm>
            <a:off x="1257300" y="1493838"/>
            <a:ext cx="1635125" cy="1636712"/>
          </a:xfrm>
          <a:prstGeom prst="rect">
            <a:avLst/>
          </a:prstGeom>
          <a:noFill/>
        </p:spPr>
      </p:pic>
      <p:pic>
        <p:nvPicPr>
          <p:cNvPr id="229382" name="Picture 6" descr="console copy"/>
          <p:cNvPicPr>
            <a:picLocks noChangeAspect="1" noChangeArrowheads="1"/>
          </p:cNvPicPr>
          <p:nvPr/>
        </p:nvPicPr>
        <p:blipFill>
          <a:blip r:embed="rId5"/>
          <a:srcRect/>
          <a:stretch>
            <a:fillRect/>
          </a:stretch>
        </p:blipFill>
        <p:spPr bwMode="auto">
          <a:xfrm>
            <a:off x="6900863" y="2057400"/>
            <a:ext cx="1709737" cy="2347913"/>
          </a:xfrm>
          <a:prstGeom prst="rect">
            <a:avLst/>
          </a:prstGeom>
          <a:noFill/>
        </p:spPr>
      </p:pic>
      <p:sp>
        <p:nvSpPr>
          <p:cNvPr id="229383" name="Rectangle 7"/>
          <p:cNvSpPr>
            <a:spLocks noGrp="1"/>
          </p:cNvSpPr>
          <p:nvPr>
            <p:ph type="title"/>
          </p:nvPr>
        </p:nvSpPr>
        <p:spPr bwMode="auto">
          <a:xfrm>
            <a:off x="396875" y="228600"/>
            <a:ext cx="8210550" cy="822325"/>
          </a:xfrm>
          <a:noFill/>
        </p:spPr>
        <p:txBody>
          <a:bodyPr/>
          <a:lstStyle/>
          <a:p>
            <a:r>
              <a:rPr lang="en-US" sz="3000" b="1">
                <a:ea typeface="MS PGothic" pitchFamily="34" charset="-128"/>
              </a:rPr>
              <a:t>Tecnología IAMT: Reduce las visitas y el tiempo de inactividad del usuario</a:t>
            </a:r>
          </a:p>
        </p:txBody>
      </p:sp>
      <p:sp>
        <p:nvSpPr>
          <p:cNvPr id="229384" name="Text Box 8"/>
          <p:cNvSpPr txBox="1">
            <a:spLocks noChangeArrowheads="1"/>
          </p:cNvSpPr>
          <p:nvPr/>
        </p:nvSpPr>
        <p:spPr bwMode="auto">
          <a:xfrm>
            <a:off x="3014663" y="3067050"/>
            <a:ext cx="3395662" cy="174625"/>
          </a:xfrm>
          <a:prstGeom prst="rect">
            <a:avLst/>
          </a:prstGeom>
          <a:noFill/>
          <a:ln w="9525">
            <a:noFill/>
            <a:miter lim="800000"/>
            <a:headEnd/>
            <a:tailEnd/>
          </a:ln>
          <a:effectLst/>
        </p:spPr>
        <p:txBody>
          <a:bodyPr lIns="0" tIns="0" rIns="0" bIns="0">
            <a:spAutoFit/>
          </a:bodyPr>
          <a:lstStyle/>
          <a:p>
            <a:pPr algn="r" eaLnBrk="0" hangingPunct="0">
              <a:lnSpc>
                <a:spcPct val="85000"/>
              </a:lnSpc>
            </a:pPr>
            <a:r>
              <a:rPr lang="en-US" sz="1000">
                <a:latin typeface="Neo Sans Intel Medium" pitchFamily="34" charset="0"/>
              </a:rPr>
              <a:t>El PC se arranca de forma remota </a:t>
            </a:r>
          </a:p>
        </p:txBody>
      </p:sp>
      <p:sp>
        <p:nvSpPr>
          <p:cNvPr id="229385" name="Text Box 9"/>
          <p:cNvSpPr txBox="1">
            <a:spLocks noChangeArrowheads="1"/>
          </p:cNvSpPr>
          <p:nvPr/>
        </p:nvSpPr>
        <p:spPr bwMode="auto">
          <a:xfrm>
            <a:off x="3455988" y="4360863"/>
            <a:ext cx="2867025" cy="180975"/>
          </a:xfrm>
          <a:prstGeom prst="rect">
            <a:avLst/>
          </a:prstGeom>
          <a:noFill/>
          <a:ln w="9525">
            <a:noFill/>
            <a:miter lim="800000"/>
            <a:headEnd/>
            <a:tailEnd/>
          </a:ln>
          <a:effectLst/>
        </p:spPr>
        <p:txBody>
          <a:bodyPr lIns="0" tIns="0" rIns="0" bIns="0">
            <a:spAutoFit/>
          </a:bodyPr>
          <a:lstStyle/>
          <a:p>
            <a:pPr algn="ctr" eaLnBrk="0" hangingPunct="0">
              <a:lnSpc>
                <a:spcPct val="90000"/>
              </a:lnSpc>
            </a:pPr>
            <a:r>
              <a:rPr lang="en-US" sz="1000">
                <a:latin typeface="Neo Sans Intel Medium" pitchFamily="34" charset="0"/>
              </a:rPr>
              <a:t>El técnico diagnostica el problema y lo soluciona</a:t>
            </a:r>
          </a:p>
        </p:txBody>
      </p:sp>
      <p:sp>
        <p:nvSpPr>
          <p:cNvPr id="229386" name="Text Box 10"/>
          <p:cNvSpPr txBox="1">
            <a:spLocks noChangeArrowheads="1"/>
          </p:cNvSpPr>
          <p:nvPr/>
        </p:nvSpPr>
        <p:spPr bwMode="auto">
          <a:xfrm>
            <a:off x="4241800" y="1631950"/>
            <a:ext cx="1473200" cy="180975"/>
          </a:xfrm>
          <a:prstGeom prst="rect">
            <a:avLst/>
          </a:prstGeom>
          <a:noFill/>
          <a:ln w="9525">
            <a:noFill/>
            <a:miter lim="800000"/>
            <a:headEnd/>
            <a:tailEnd/>
          </a:ln>
          <a:effectLst/>
        </p:spPr>
        <p:txBody>
          <a:bodyPr wrap="none" lIns="0" tIns="0" rIns="0" bIns="0">
            <a:spAutoFit/>
          </a:bodyPr>
          <a:lstStyle/>
          <a:p>
            <a:pPr eaLnBrk="0" hangingPunct="0">
              <a:lnSpc>
                <a:spcPct val="90000"/>
              </a:lnSpc>
            </a:pPr>
            <a:r>
              <a:rPr lang="en-US" sz="1000">
                <a:latin typeface="Neo Sans Intel Medium" pitchFamily="34" charset="0"/>
              </a:rPr>
              <a:t>El PC o portátil no arranca</a:t>
            </a:r>
          </a:p>
        </p:txBody>
      </p:sp>
      <p:sp>
        <p:nvSpPr>
          <p:cNvPr id="229387" name="Oval 11"/>
          <p:cNvSpPr>
            <a:spLocks noChangeArrowheads="1"/>
          </p:cNvSpPr>
          <p:nvPr/>
        </p:nvSpPr>
        <p:spPr bwMode="auto">
          <a:xfrm>
            <a:off x="3759200" y="1524000"/>
            <a:ext cx="376238" cy="415925"/>
          </a:xfrm>
          <a:prstGeom prst="ellipse">
            <a:avLst/>
          </a:prstGeom>
          <a:solidFill>
            <a:schemeClr val="bg2"/>
          </a:solidFill>
          <a:ln w="19050" algn="ctr">
            <a:solidFill>
              <a:schemeClr val="tx1"/>
            </a:solidFill>
            <a:round/>
            <a:headEnd/>
            <a:tailEnd/>
          </a:ln>
          <a:effectLst/>
        </p:spPr>
        <p:txBody>
          <a:bodyPr wrap="none" lIns="0" tIns="0" rIns="0" bIns="0" anchor="ctr"/>
          <a:lstStyle/>
          <a:p>
            <a:pPr algn="ctr" eaLnBrk="0" hangingPunct="0"/>
            <a:r>
              <a:rPr lang="en-US" sz="1600" b="1">
                <a:latin typeface="Verdana" pitchFamily="34" charset="0"/>
              </a:rPr>
              <a:t>1</a:t>
            </a:r>
          </a:p>
        </p:txBody>
      </p:sp>
      <p:sp>
        <p:nvSpPr>
          <p:cNvPr id="229388" name="Oval 12"/>
          <p:cNvSpPr>
            <a:spLocks noChangeArrowheads="1"/>
          </p:cNvSpPr>
          <p:nvPr/>
        </p:nvSpPr>
        <p:spPr bwMode="auto">
          <a:xfrm>
            <a:off x="3159125" y="2125663"/>
            <a:ext cx="376238" cy="425450"/>
          </a:xfrm>
          <a:prstGeom prst="ellipse">
            <a:avLst/>
          </a:prstGeom>
          <a:solidFill>
            <a:schemeClr val="bg2"/>
          </a:solidFill>
          <a:ln w="19050" algn="ctr">
            <a:solidFill>
              <a:schemeClr val="tx1"/>
            </a:solidFill>
            <a:round/>
            <a:headEnd/>
            <a:tailEnd/>
          </a:ln>
          <a:effectLst/>
        </p:spPr>
        <p:txBody>
          <a:bodyPr wrap="none" lIns="0" tIns="0" rIns="0" bIns="0" anchor="ctr"/>
          <a:lstStyle/>
          <a:p>
            <a:pPr algn="ctr" eaLnBrk="0" hangingPunct="0"/>
            <a:r>
              <a:rPr lang="en-US" sz="1600" b="1">
                <a:latin typeface="Verdana" pitchFamily="34" charset="0"/>
              </a:rPr>
              <a:t>2</a:t>
            </a:r>
          </a:p>
        </p:txBody>
      </p:sp>
      <p:sp>
        <p:nvSpPr>
          <p:cNvPr id="229389" name="Text Box 13"/>
          <p:cNvSpPr txBox="1">
            <a:spLocks noChangeArrowheads="1"/>
          </p:cNvSpPr>
          <p:nvPr/>
        </p:nvSpPr>
        <p:spPr bwMode="auto">
          <a:xfrm>
            <a:off x="6643688" y="1600200"/>
            <a:ext cx="2414587" cy="457200"/>
          </a:xfrm>
          <a:prstGeom prst="rect">
            <a:avLst/>
          </a:prstGeom>
          <a:noFill/>
          <a:ln w="9525">
            <a:noFill/>
            <a:miter lim="800000"/>
            <a:headEnd/>
            <a:tailEnd/>
          </a:ln>
          <a:effectLst/>
        </p:spPr>
        <p:txBody>
          <a:bodyPr>
            <a:spAutoFit/>
          </a:bodyPr>
          <a:lstStyle/>
          <a:p>
            <a:pPr algn="ctr" eaLnBrk="0" hangingPunct="0"/>
            <a:r>
              <a:rPr lang="en-US" sz="1200" b="1">
                <a:latin typeface="Verdana" pitchFamily="34" charset="0"/>
              </a:rPr>
              <a:t>IT Management </a:t>
            </a:r>
            <a:br>
              <a:rPr lang="en-US" sz="1200" b="1">
                <a:latin typeface="Verdana" pitchFamily="34" charset="0"/>
              </a:rPr>
            </a:br>
            <a:r>
              <a:rPr lang="en-US" sz="1200" b="1">
                <a:latin typeface="Verdana" pitchFamily="34" charset="0"/>
              </a:rPr>
              <a:t>Console</a:t>
            </a:r>
          </a:p>
        </p:txBody>
      </p:sp>
      <p:sp>
        <p:nvSpPr>
          <p:cNvPr id="229390" name="AutoShape 14"/>
          <p:cNvSpPr>
            <a:spLocks noChangeArrowheads="1"/>
          </p:cNvSpPr>
          <p:nvPr/>
        </p:nvSpPr>
        <p:spPr bwMode="auto">
          <a:xfrm>
            <a:off x="1554163" y="5257800"/>
            <a:ext cx="6057900" cy="609600"/>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gn="ctr">
              <a:lnSpc>
                <a:spcPct val="90000"/>
              </a:lnSpc>
            </a:pPr>
            <a:r>
              <a:rPr lang="en-US" b="1">
                <a:solidFill>
                  <a:schemeClr val="tx2"/>
                </a:solidFill>
                <a:sym typeface="Wingdings" pitchFamily="2" charset="2"/>
              </a:rPr>
              <a:t>Diagnóstico y solución remotos independientemente del estado del PC o del sistema operativo </a:t>
            </a:r>
          </a:p>
        </p:txBody>
      </p:sp>
      <p:sp>
        <p:nvSpPr>
          <p:cNvPr id="229392" name="Text Box 16"/>
          <p:cNvSpPr txBox="1">
            <a:spLocks noChangeArrowheads="1"/>
          </p:cNvSpPr>
          <p:nvPr/>
        </p:nvSpPr>
        <p:spPr bwMode="auto">
          <a:xfrm>
            <a:off x="3616325" y="2254250"/>
            <a:ext cx="1138238" cy="182563"/>
          </a:xfrm>
          <a:prstGeom prst="rect">
            <a:avLst/>
          </a:prstGeom>
          <a:noFill/>
          <a:ln w="9525">
            <a:noFill/>
            <a:miter lim="800000"/>
            <a:headEnd/>
            <a:tailEnd/>
          </a:ln>
          <a:effectLst/>
        </p:spPr>
        <p:txBody>
          <a:bodyPr wrap="none" lIns="0" tIns="0" rIns="0" bIns="0">
            <a:spAutoFit/>
          </a:bodyPr>
          <a:lstStyle/>
          <a:p>
            <a:pPr eaLnBrk="0" hangingPunct="0">
              <a:lnSpc>
                <a:spcPct val="90000"/>
              </a:lnSpc>
            </a:pPr>
            <a:r>
              <a:rPr lang="en-US" sz="1000">
                <a:latin typeface="Neo Sans Intel Medium" pitchFamily="34" charset="0"/>
              </a:rPr>
              <a:t>El PC envía un aviso</a:t>
            </a:r>
          </a:p>
        </p:txBody>
      </p:sp>
      <p:sp>
        <p:nvSpPr>
          <p:cNvPr id="229393" name="Oval 17"/>
          <p:cNvSpPr>
            <a:spLocks noChangeArrowheads="1"/>
          </p:cNvSpPr>
          <p:nvPr/>
        </p:nvSpPr>
        <p:spPr bwMode="auto">
          <a:xfrm>
            <a:off x="6491288" y="3000375"/>
            <a:ext cx="376237" cy="468313"/>
          </a:xfrm>
          <a:prstGeom prst="ellipse">
            <a:avLst/>
          </a:prstGeom>
          <a:solidFill>
            <a:schemeClr val="bg2"/>
          </a:solidFill>
          <a:ln w="19050" algn="ctr">
            <a:solidFill>
              <a:schemeClr val="tx1"/>
            </a:solidFill>
            <a:round/>
            <a:headEnd/>
            <a:tailEnd/>
          </a:ln>
          <a:effectLst/>
        </p:spPr>
        <p:txBody>
          <a:bodyPr wrap="none" lIns="0" tIns="0" rIns="0" bIns="0" anchor="ctr"/>
          <a:lstStyle/>
          <a:p>
            <a:pPr algn="ctr" eaLnBrk="0" hangingPunct="0"/>
            <a:r>
              <a:rPr lang="en-US" sz="1600" b="1">
                <a:latin typeface="Verdana" pitchFamily="34" charset="0"/>
              </a:rPr>
              <a:t>3</a:t>
            </a:r>
          </a:p>
        </p:txBody>
      </p:sp>
      <p:sp>
        <p:nvSpPr>
          <p:cNvPr id="229394" name="AutoShape 18"/>
          <p:cNvSpPr>
            <a:spLocks noChangeArrowheads="1"/>
          </p:cNvSpPr>
          <p:nvPr/>
        </p:nvSpPr>
        <p:spPr bwMode="auto">
          <a:xfrm>
            <a:off x="2795588" y="3641725"/>
            <a:ext cx="4187825" cy="804863"/>
          </a:xfrm>
          <a:prstGeom prst="leftRightArrow">
            <a:avLst>
              <a:gd name="adj1" fmla="val 50528"/>
              <a:gd name="adj2" fmla="val 68436"/>
            </a:avLst>
          </a:prstGeom>
          <a:gradFill rotWithShape="1">
            <a:gsLst>
              <a:gs pos="0">
                <a:schemeClr val="bg2">
                  <a:gamma/>
                  <a:tint val="0"/>
                  <a:invGamma/>
                  <a:alpha val="50000"/>
                </a:schemeClr>
              </a:gs>
              <a:gs pos="50000">
                <a:schemeClr val="bg2">
                  <a:alpha val="0"/>
                </a:schemeClr>
              </a:gs>
              <a:gs pos="100000">
                <a:schemeClr val="bg2">
                  <a:gamma/>
                  <a:tint val="0"/>
                  <a:invGamma/>
                  <a:alpha val="50000"/>
                </a:schemeClr>
              </a:gs>
            </a:gsLst>
            <a:lin ang="0" scaled="1"/>
          </a:gradFill>
          <a:ln w="12700" algn="ctr">
            <a:solidFill>
              <a:schemeClr val="tx1"/>
            </a:solidFill>
            <a:miter lim="800000"/>
            <a:headEnd/>
            <a:tailEnd/>
          </a:ln>
          <a:effectLst/>
        </p:spPr>
        <p:txBody>
          <a:bodyPr lIns="92031" tIns="46016" rIns="92031" bIns="46016" anchor="ctr">
            <a:spAutoFit/>
          </a:bodyPr>
          <a:lstStyle/>
          <a:p>
            <a:endParaRPr lang="es-ES_tradnl"/>
          </a:p>
        </p:txBody>
      </p:sp>
      <p:sp>
        <p:nvSpPr>
          <p:cNvPr id="229395" name="Oval 19"/>
          <p:cNvSpPr>
            <a:spLocks noChangeArrowheads="1"/>
          </p:cNvSpPr>
          <p:nvPr/>
        </p:nvSpPr>
        <p:spPr bwMode="auto">
          <a:xfrm>
            <a:off x="4700588" y="3830638"/>
            <a:ext cx="376237" cy="425450"/>
          </a:xfrm>
          <a:prstGeom prst="ellipse">
            <a:avLst/>
          </a:prstGeom>
          <a:solidFill>
            <a:schemeClr val="bg2"/>
          </a:solidFill>
          <a:ln w="19050" algn="ctr">
            <a:solidFill>
              <a:schemeClr val="tx1"/>
            </a:solidFill>
            <a:round/>
            <a:headEnd/>
            <a:tailEnd/>
          </a:ln>
          <a:effectLst/>
        </p:spPr>
        <p:txBody>
          <a:bodyPr wrap="none" lIns="0" tIns="0" rIns="0" bIns="0" anchor="ctr"/>
          <a:lstStyle/>
          <a:p>
            <a:pPr algn="ctr" eaLnBrk="0" hangingPunct="0"/>
            <a:r>
              <a:rPr lang="en-US" sz="1600" b="1">
                <a:latin typeface="Verdana" pitchFamily="34" charset="0"/>
              </a:rPr>
              <a:t>4</a:t>
            </a:r>
          </a:p>
        </p:txBody>
      </p:sp>
      <p:grpSp>
        <p:nvGrpSpPr>
          <p:cNvPr id="2" name="Group 20"/>
          <p:cNvGrpSpPr>
            <a:grpSpLocks/>
          </p:cNvGrpSpPr>
          <p:nvPr/>
        </p:nvGrpSpPr>
        <p:grpSpPr bwMode="auto">
          <a:xfrm>
            <a:off x="1543050" y="1531938"/>
            <a:ext cx="1020763" cy="2747962"/>
            <a:chOff x="972" y="723"/>
            <a:chExt cx="643" cy="1297"/>
          </a:xfrm>
        </p:grpSpPr>
        <p:pic>
          <p:nvPicPr>
            <p:cNvPr id="229397" name="Picture 21" descr="No-Go-Sign"/>
            <p:cNvPicPr>
              <a:picLocks noChangeAspect="1" noChangeArrowheads="1"/>
            </p:cNvPicPr>
            <p:nvPr/>
          </p:nvPicPr>
          <p:blipFill>
            <a:blip r:embed="rId6"/>
            <a:srcRect/>
            <a:stretch>
              <a:fillRect/>
            </a:stretch>
          </p:blipFill>
          <p:spPr bwMode="auto">
            <a:xfrm>
              <a:off x="972" y="723"/>
              <a:ext cx="455" cy="455"/>
            </a:xfrm>
            <a:prstGeom prst="rect">
              <a:avLst/>
            </a:prstGeom>
            <a:noFill/>
          </p:spPr>
        </p:pic>
        <p:pic>
          <p:nvPicPr>
            <p:cNvPr id="229398" name="Picture 22" descr="No-Go-Sign"/>
            <p:cNvPicPr>
              <a:picLocks noChangeAspect="1" noChangeArrowheads="1"/>
            </p:cNvPicPr>
            <p:nvPr/>
          </p:nvPicPr>
          <p:blipFill>
            <a:blip r:embed="rId6"/>
            <a:srcRect/>
            <a:stretch>
              <a:fillRect/>
            </a:stretch>
          </p:blipFill>
          <p:spPr bwMode="auto">
            <a:xfrm>
              <a:off x="1160" y="1565"/>
              <a:ext cx="455" cy="455"/>
            </a:xfrm>
            <a:prstGeom prst="rect">
              <a:avLst/>
            </a:prstGeom>
            <a:noFill/>
          </p:spPr>
        </p:pic>
      </p:grpSp>
      <p:pic>
        <p:nvPicPr>
          <p:cNvPr id="229399" name="Picture 23" descr="c2d_vpro"/>
          <p:cNvPicPr>
            <a:picLocks noChangeAspect="1" noChangeArrowheads="1"/>
          </p:cNvPicPr>
          <p:nvPr/>
        </p:nvPicPr>
        <p:blipFill>
          <a:blip r:embed="rId7"/>
          <a:srcRect/>
          <a:stretch>
            <a:fillRect/>
          </a:stretch>
        </p:blipFill>
        <p:spPr bwMode="auto">
          <a:xfrm>
            <a:off x="290513" y="3733800"/>
            <a:ext cx="830262" cy="1033463"/>
          </a:xfrm>
          <a:prstGeom prst="rect">
            <a:avLst/>
          </a:prstGeom>
          <a:noFill/>
        </p:spPr>
      </p:pic>
      <p:pic>
        <p:nvPicPr>
          <p:cNvPr id="229400" name="Picture 43" descr="cptvpro_rgb_174"/>
          <p:cNvPicPr>
            <a:picLocks noChangeAspect="1" noChangeArrowheads="1"/>
          </p:cNvPicPr>
          <p:nvPr/>
        </p:nvPicPr>
        <p:blipFill>
          <a:blip r:embed="rId8"/>
          <a:srcRect/>
          <a:stretch>
            <a:fillRect/>
          </a:stretch>
        </p:blipFill>
        <p:spPr bwMode="auto">
          <a:xfrm>
            <a:off x="300038" y="1736725"/>
            <a:ext cx="847725" cy="1050925"/>
          </a:xfrm>
          <a:prstGeom prst="rect">
            <a:avLst/>
          </a:prstGeom>
          <a:noFill/>
          <a:ln w="9525">
            <a:noFill/>
            <a:miter lim="800000"/>
            <a:headEnd/>
            <a:tailEnd/>
          </a:ln>
        </p:spPr>
      </p:pic>
      <p:pic>
        <p:nvPicPr>
          <p:cNvPr id="229401" name="Picture 61" descr="ic2vpro_rgb_174"/>
          <p:cNvPicPr>
            <a:picLocks noChangeAspect="1" noChangeArrowheads="1"/>
          </p:cNvPicPr>
          <p:nvPr/>
        </p:nvPicPr>
        <p:blipFill>
          <a:blip r:embed="rId9"/>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29387"/>
                                        </p:tgtEl>
                                        <p:attrNameLst>
                                          <p:attrName>style.visibility</p:attrName>
                                        </p:attrNameLst>
                                      </p:cBhvr>
                                      <p:to>
                                        <p:strVal val="visible"/>
                                      </p:to>
                                    </p:set>
                                    <p:animEffect transition="in" filter="fade">
                                      <p:cBhvr>
                                        <p:cTn id="7" dur="1000"/>
                                        <p:tgtEl>
                                          <p:spTgt spid="22938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29386"/>
                                        </p:tgtEl>
                                        <p:attrNameLst>
                                          <p:attrName>style.visibility</p:attrName>
                                        </p:attrNameLst>
                                      </p:cBhvr>
                                      <p:to>
                                        <p:strVal val="visible"/>
                                      </p:to>
                                    </p:set>
                                    <p:animEffect transition="in" filter="fade">
                                      <p:cBhvr>
                                        <p:cTn id="11" dur="1000"/>
                                        <p:tgtEl>
                                          <p:spTgt spid="229386"/>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9388"/>
                                        </p:tgtEl>
                                        <p:attrNameLst>
                                          <p:attrName>style.visibility</p:attrName>
                                        </p:attrNameLst>
                                      </p:cBhvr>
                                      <p:to>
                                        <p:strVal val="visible"/>
                                      </p:to>
                                    </p:set>
                                    <p:animEffect transition="in" filter="fade">
                                      <p:cBhvr>
                                        <p:cTn id="19" dur="1000"/>
                                        <p:tgtEl>
                                          <p:spTgt spid="22938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9392"/>
                                        </p:tgtEl>
                                        <p:attrNameLst>
                                          <p:attrName>style.visibility</p:attrName>
                                        </p:attrNameLst>
                                      </p:cBhvr>
                                      <p:to>
                                        <p:strVal val="visible"/>
                                      </p:to>
                                    </p:set>
                                    <p:animEffect transition="in" filter="fade">
                                      <p:cBhvr>
                                        <p:cTn id="23" dur="1000"/>
                                        <p:tgtEl>
                                          <p:spTgt spid="2293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9379"/>
                                        </p:tgtEl>
                                        <p:attrNameLst>
                                          <p:attrName>style.visibility</p:attrName>
                                        </p:attrNameLst>
                                      </p:cBhvr>
                                      <p:to>
                                        <p:strVal val="visible"/>
                                      </p:to>
                                    </p:set>
                                    <p:animEffect transition="in" filter="fade">
                                      <p:cBhvr>
                                        <p:cTn id="26" dur="1000"/>
                                        <p:tgtEl>
                                          <p:spTgt spid="2293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9393"/>
                                        </p:tgtEl>
                                        <p:attrNameLst>
                                          <p:attrName>style.visibility</p:attrName>
                                        </p:attrNameLst>
                                      </p:cBhvr>
                                      <p:to>
                                        <p:strVal val="visible"/>
                                      </p:to>
                                    </p:set>
                                    <p:animEffect transition="in" filter="fade">
                                      <p:cBhvr>
                                        <p:cTn id="31" dur="1000"/>
                                        <p:tgtEl>
                                          <p:spTgt spid="22939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29384"/>
                                        </p:tgtEl>
                                        <p:attrNameLst>
                                          <p:attrName>style.visibility</p:attrName>
                                        </p:attrNameLst>
                                      </p:cBhvr>
                                      <p:to>
                                        <p:strVal val="visible"/>
                                      </p:to>
                                    </p:set>
                                    <p:animEffect transition="in" filter="fade">
                                      <p:cBhvr>
                                        <p:cTn id="35" dur="1000"/>
                                        <p:tgtEl>
                                          <p:spTgt spid="22938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9378"/>
                                        </p:tgtEl>
                                        <p:attrNameLst>
                                          <p:attrName>style.visibility</p:attrName>
                                        </p:attrNameLst>
                                      </p:cBhvr>
                                      <p:to>
                                        <p:strVal val="visible"/>
                                      </p:to>
                                    </p:set>
                                    <p:animEffect transition="in" filter="fade">
                                      <p:cBhvr>
                                        <p:cTn id="38" dur="1000"/>
                                        <p:tgtEl>
                                          <p:spTgt spid="2293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9395"/>
                                        </p:tgtEl>
                                        <p:attrNameLst>
                                          <p:attrName>style.visibility</p:attrName>
                                        </p:attrNameLst>
                                      </p:cBhvr>
                                      <p:to>
                                        <p:strVal val="visible"/>
                                      </p:to>
                                    </p:set>
                                    <p:animEffect transition="in" filter="fade">
                                      <p:cBhvr>
                                        <p:cTn id="43" dur="1000"/>
                                        <p:tgtEl>
                                          <p:spTgt spid="22939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9385"/>
                                        </p:tgtEl>
                                        <p:attrNameLst>
                                          <p:attrName>style.visibility</p:attrName>
                                        </p:attrNameLst>
                                      </p:cBhvr>
                                      <p:to>
                                        <p:strVal val="visible"/>
                                      </p:to>
                                    </p:set>
                                    <p:animEffect transition="in" filter="fade">
                                      <p:cBhvr>
                                        <p:cTn id="47" dur="1000"/>
                                        <p:tgtEl>
                                          <p:spTgt spid="22938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9394"/>
                                        </p:tgtEl>
                                        <p:attrNameLst>
                                          <p:attrName>style.visibility</p:attrName>
                                        </p:attrNameLst>
                                      </p:cBhvr>
                                      <p:to>
                                        <p:strVal val="visible"/>
                                      </p:to>
                                    </p:set>
                                    <p:animEffect transition="in" filter="fade">
                                      <p:cBhvr>
                                        <p:cTn id="50" dur="1000"/>
                                        <p:tgtEl>
                                          <p:spTgt spid="229394"/>
                                        </p:tgtEl>
                                      </p:cBhvr>
                                    </p:animEffect>
                                  </p:childTnLst>
                                </p:cTn>
                              </p:par>
                              <p:par>
                                <p:cTn id="51" presetID="10" presetClass="exit" presetSubtype="0" fill="hold" nodeType="withEffect">
                                  <p:stCondLst>
                                    <p:cond delay="0"/>
                                  </p:stCondLst>
                                  <p:childTnLst>
                                    <p:animEffect transition="out" filter="fade">
                                      <p:cBhvr>
                                        <p:cTn id="52" dur="1000"/>
                                        <p:tgtEl>
                                          <p:spTgt spid="2"/>
                                        </p:tgtEl>
                                      </p:cBhvr>
                                    </p:animEffect>
                                    <p:set>
                                      <p:cBhvr>
                                        <p:cTn id="5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8" grpId="0" animBg="1"/>
      <p:bldP spid="229379" grpId="0" animBg="1"/>
      <p:bldP spid="229384" grpId="0"/>
      <p:bldP spid="229385" grpId="0"/>
      <p:bldP spid="229386" grpId="0"/>
      <p:bldP spid="229387" grpId="0" animBg="1"/>
      <p:bldP spid="229388" grpId="0" animBg="1"/>
      <p:bldP spid="229392" grpId="0"/>
      <p:bldP spid="229393" grpId="0" animBg="1"/>
      <p:bldP spid="229394" grpId="0" animBg="1"/>
      <p:bldP spid="2293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AutoShape 2"/>
          <p:cNvSpPr>
            <a:spLocks/>
          </p:cNvSpPr>
          <p:nvPr/>
        </p:nvSpPr>
        <p:spPr bwMode="auto">
          <a:xfrm rot="16200000">
            <a:off x="4557713" y="1358900"/>
            <a:ext cx="304800" cy="6477000"/>
          </a:xfrm>
          <a:prstGeom prst="leftBracket">
            <a:avLst>
              <a:gd name="adj" fmla="val 177083"/>
            </a:avLst>
          </a:prstGeom>
          <a:noFill/>
          <a:ln w="57150">
            <a:solidFill>
              <a:schemeClr val="accent2"/>
            </a:solidFill>
            <a:round/>
            <a:headEnd/>
            <a:tailEnd/>
          </a:ln>
          <a:effectLst/>
        </p:spPr>
        <p:txBody>
          <a:bodyPr wrap="none" anchor="ctr"/>
          <a:lstStyle/>
          <a:p>
            <a:endParaRPr lang="es-ES_tradnl"/>
          </a:p>
        </p:txBody>
      </p:sp>
      <p:sp>
        <p:nvSpPr>
          <p:cNvPr id="231427" name="Line 3"/>
          <p:cNvSpPr>
            <a:spLocks noChangeShapeType="1"/>
          </p:cNvSpPr>
          <p:nvPr/>
        </p:nvSpPr>
        <p:spPr bwMode="auto">
          <a:xfrm flipH="1" flipV="1">
            <a:off x="1447800" y="3917950"/>
            <a:ext cx="23813" cy="577850"/>
          </a:xfrm>
          <a:prstGeom prst="line">
            <a:avLst/>
          </a:prstGeom>
          <a:noFill/>
          <a:ln w="57150">
            <a:solidFill>
              <a:schemeClr val="accent2"/>
            </a:solidFill>
            <a:round/>
            <a:headEnd/>
            <a:tailEnd/>
          </a:ln>
          <a:effectLst/>
        </p:spPr>
        <p:txBody>
          <a:bodyPr/>
          <a:lstStyle/>
          <a:p>
            <a:endParaRPr lang="es-ES_tradnl"/>
          </a:p>
        </p:txBody>
      </p:sp>
      <p:pic>
        <p:nvPicPr>
          <p:cNvPr id="231428" name="Picture 4" descr="laptop1"/>
          <p:cNvPicPr>
            <a:picLocks noChangeAspect="1" noChangeArrowheads="1"/>
          </p:cNvPicPr>
          <p:nvPr/>
        </p:nvPicPr>
        <p:blipFill>
          <a:blip r:embed="rId3"/>
          <a:srcRect/>
          <a:stretch>
            <a:fillRect/>
          </a:stretch>
        </p:blipFill>
        <p:spPr bwMode="auto">
          <a:xfrm>
            <a:off x="2298700" y="2708275"/>
            <a:ext cx="609600" cy="515938"/>
          </a:xfrm>
          <a:prstGeom prst="rect">
            <a:avLst/>
          </a:prstGeom>
          <a:noFill/>
        </p:spPr>
      </p:pic>
      <p:pic>
        <p:nvPicPr>
          <p:cNvPr id="231429" name="Picture 5" descr="laptop1"/>
          <p:cNvPicPr>
            <a:picLocks noChangeAspect="1" noChangeArrowheads="1"/>
          </p:cNvPicPr>
          <p:nvPr/>
        </p:nvPicPr>
        <p:blipFill>
          <a:blip r:embed="rId3"/>
          <a:srcRect/>
          <a:stretch>
            <a:fillRect/>
          </a:stretch>
        </p:blipFill>
        <p:spPr bwMode="auto">
          <a:xfrm>
            <a:off x="469900" y="2860675"/>
            <a:ext cx="609600" cy="515938"/>
          </a:xfrm>
          <a:prstGeom prst="rect">
            <a:avLst/>
          </a:prstGeom>
          <a:noFill/>
        </p:spPr>
      </p:pic>
      <p:grpSp>
        <p:nvGrpSpPr>
          <p:cNvPr id="2" name="Group 6"/>
          <p:cNvGrpSpPr>
            <a:grpSpLocks/>
          </p:cNvGrpSpPr>
          <p:nvPr/>
        </p:nvGrpSpPr>
        <p:grpSpPr bwMode="auto">
          <a:xfrm>
            <a:off x="665163" y="2098675"/>
            <a:ext cx="2139950" cy="1728788"/>
            <a:chOff x="355" y="1160"/>
            <a:chExt cx="1189" cy="961"/>
          </a:xfrm>
        </p:grpSpPr>
        <p:pic>
          <p:nvPicPr>
            <p:cNvPr id="231431" name="Picture 7" descr="PC_blue"/>
            <p:cNvPicPr>
              <a:picLocks noChangeAspect="1" noChangeArrowheads="1"/>
            </p:cNvPicPr>
            <p:nvPr/>
          </p:nvPicPr>
          <p:blipFill>
            <a:blip r:embed="rId4"/>
            <a:srcRect/>
            <a:stretch>
              <a:fillRect/>
            </a:stretch>
          </p:blipFill>
          <p:spPr bwMode="auto">
            <a:xfrm>
              <a:off x="854" y="1160"/>
              <a:ext cx="618" cy="463"/>
            </a:xfrm>
            <a:prstGeom prst="rect">
              <a:avLst/>
            </a:prstGeom>
            <a:noFill/>
            <a:ln w="9525">
              <a:noFill/>
              <a:miter lim="800000"/>
              <a:headEnd/>
              <a:tailEnd/>
            </a:ln>
          </p:spPr>
        </p:pic>
        <p:pic>
          <p:nvPicPr>
            <p:cNvPr id="231432" name="Picture 8" descr="PC_blue"/>
            <p:cNvPicPr>
              <a:picLocks noChangeAspect="1" noChangeArrowheads="1"/>
            </p:cNvPicPr>
            <p:nvPr/>
          </p:nvPicPr>
          <p:blipFill>
            <a:blip r:embed="rId4"/>
            <a:srcRect/>
            <a:stretch>
              <a:fillRect/>
            </a:stretch>
          </p:blipFill>
          <p:spPr bwMode="auto">
            <a:xfrm>
              <a:off x="355" y="1206"/>
              <a:ext cx="618" cy="463"/>
            </a:xfrm>
            <a:prstGeom prst="rect">
              <a:avLst/>
            </a:prstGeom>
            <a:noFill/>
            <a:ln w="9525">
              <a:noFill/>
              <a:miter lim="800000"/>
              <a:headEnd/>
              <a:tailEnd/>
            </a:ln>
          </p:spPr>
        </p:pic>
        <p:pic>
          <p:nvPicPr>
            <p:cNvPr id="231433" name="Picture 9" descr="PC_blue"/>
            <p:cNvPicPr>
              <a:picLocks noChangeAspect="1" noChangeArrowheads="1"/>
            </p:cNvPicPr>
            <p:nvPr/>
          </p:nvPicPr>
          <p:blipFill>
            <a:blip r:embed="rId4"/>
            <a:srcRect/>
            <a:stretch>
              <a:fillRect/>
            </a:stretch>
          </p:blipFill>
          <p:spPr bwMode="auto">
            <a:xfrm>
              <a:off x="419" y="1278"/>
              <a:ext cx="1125" cy="843"/>
            </a:xfrm>
            <a:prstGeom prst="rect">
              <a:avLst/>
            </a:prstGeom>
            <a:noFill/>
            <a:ln w="9525">
              <a:noFill/>
              <a:miter lim="800000"/>
              <a:headEnd/>
              <a:tailEnd/>
            </a:ln>
          </p:spPr>
        </p:pic>
      </p:grpSp>
      <p:sp>
        <p:nvSpPr>
          <p:cNvPr id="231434" name="Rectangle 10"/>
          <p:cNvSpPr>
            <a:spLocks noGrp="1"/>
          </p:cNvSpPr>
          <p:nvPr>
            <p:ph type="title"/>
          </p:nvPr>
        </p:nvSpPr>
        <p:spPr bwMode="auto">
          <a:xfrm>
            <a:off x="382588" y="273050"/>
            <a:ext cx="8374062" cy="1014413"/>
          </a:xfrm>
          <a:noFill/>
        </p:spPr>
        <p:txBody>
          <a:bodyPr/>
          <a:lstStyle/>
          <a:p>
            <a:r>
              <a:rPr lang="en-US" sz="3000" b="1">
                <a:ea typeface="MS PGothic" pitchFamily="34" charset="-128"/>
              </a:rPr>
              <a:t>Inventario de Hardware y Software</a:t>
            </a:r>
            <a:r>
              <a:rPr lang="en-US" sz="4400"/>
              <a:t/>
            </a:r>
            <a:br>
              <a:rPr lang="en-US" sz="4400"/>
            </a:br>
            <a:endParaRPr lang="en-US" sz="4400">
              <a:solidFill>
                <a:srgbClr val="000000"/>
              </a:solidFill>
            </a:endParaRPr>
          </a:p>
        </p:txBody>
      </p:sp>
      <p:sp>
        <p:nvSpPr>
          <p:cNvPr id="231435" name="AutoShape 11"/>
          <p:cNvSpPr>
            <a:spLocks noChangeArrowheads="1"/>
          </p:cNvSpPr>
          <p:nvPr/>
        </p:nvSpPr>
        <p:spPr bwMode="auto">
          <a:xfrm>
            <a:off x="1143000" y="5029200"/>
            <a:ext cx="7162800" cy="922338"/>
          </a:xfrm>
          <a:prstGeom prst="roundRect">
            <a:avLst>
              <a:gd name="adj" fmla="val 16667"/>
            </a:avLst>
          </a:prstGeom>
          <a:gradFill rotWithShape="1">
            <a:gsLst>
              <a:gs pos="0">
                <a:srgbClr val="1065AB">
                  <a:alpha val="14000"/>
                </a:srgbClr>
              </a:gs>
              <a:gs pos="100000">
                <a:schemeClr val="bg2">
                  <a:alpha val="0"/>
                </a:schemeClr>
              </a:gs>
            </a:gsLst>
            <a:lin ang="5400000" scaled="1"/>
          </a:gradFill>
          <a:ln w="25400" algn="ctr">
            <a:solidFill>
              <a:schemeClr val="bg2"/>
            </a:solidFill>
            <a:round/>
            <a:headEnd/>
            <a:tailEnd/>
          </a:ln>
          <a:effectLst/>
        </p:spPr>
        <p:txBody>
          <a:bodyPr anchor="ctr"/>
          <a:lstStyle/>
          <a:p>
            <a:pPr algn="ctr">
              <a:lnSpc>
                <a:spcPct val="90000"/>
              </a:lnSpc>
            </a:pPr>
            <a:r>
              <a:rPr lang="en-US" sz="2000" b="1">
                <a:solidFill>
                  <a:schemeClr val="tx2"/>
                </a:solidFill>
              </a:rPr>
              <a:t>Más rápido y certero que los invetarios manuales.</a:t>
            </a:r>
            <a:endParaRPr lang="en-US" sz="2000" b="1">
              <a:solidFill>
                <a:schemeClr val="tx2"/>
              </a:solidFill>
              <a:sym typeface="Wingdings" pitchFamily="2" charset="2"/>
            </a:endParaRPr>
          </a:p>
          <a:p>
            <a:pPr algn="ctr">
              <a:lnSpc>
                <a:spcPct val="90000"/>
              </a:lnSpc>
            </a:pPr>
            <a:r>
              <a:rPr lang="en-US" sz="2000" b="1">
                <a:solidFill>
                  <a:schemeClr val="tx2"/>
                </a:solidFill>
                <a:sym typeface="Wingdings" pitchFamily="2" charset="2"/>
              </a:rPr>
              <a:t>Ahorro derivado en las licencias de SW</a:t>
            </a:r>
          </a:p>
        </p:txBody>
      </p:sp>
      <p:sp>
        <p:nvSpPr>
          <p:cNvPr id="231436" name="Text Box 12"/>
          <p:cNvSpPr txBox="1">
            <a:spLocks noChangeArrowheads="1"/>
          </p:cNvSpPr>
          <p:nvPr/>
        </p:nvSpPr>
        <p:spPr bwMode="auto">
          <a:xfrm>
            <a:off x="6659563" y="1858963"/>
            <a:ext cx="2484437" cy="274637"/>
          </a:xfrm>
          <a:prstGeom prst="rect">
            <a:avLst/>
          </a:prstGeom>
          <a:noFill/>
          <a:ln w="9525">
            <a:noFill/>
            <a:miter lim="800000"/>
            <a:headEnd/>
            <a:tailEnd/>
          </a:ln>
          <a:effectLst/>
        </p:spPr>
        <p:txBody>
          <a:bodyPr>
            <a:spAutoFit/>
          </a:bodyPr>
          <a:lstStyle/>
          <a:p>
            <a:pPr algn="ctr" eaLnBrk="0" hangingPunct="0"/>
            <a:r>
              <a:rPr lang="en-US" sz="1200" b="1" u="sng">
                <a:latin typeface="Verdana" pitchFamily="34" charset="0"/>
              </a:rPr>
              <a:t>Consola de Gestión IT</a:t>
            </a:r>
          </a:p>
        </p:txBody>
      </p:sp>
      <p:sp>
        <p:nvSpPr>
          <p:cNvPr id="231437" name="Text Box 13"/>
          <p:cNvSpPr txBox="1">
            <a:spLocks noChangeArrowheads="1"/>
          </p:cNvSpPr>
          <p:nvPr/>
        </p:nvSpPr>
        <p:spPr bwMode="auto">
          <a:xfrm>
            <a:off x="2882900" y="1981200"/>
            <a:ext cx="3860800" cy="544513"/>
          </a:xfrm>
          <a:prstGeom prst="rect">
            <a:avLst/>
          </a:prstGeom>
          <a:noFill/>
          <a:ln w="9525">
            <a:noFill/>
            <a:miter lim="800000"/>
            <a:headEnd/>
            <a:tailEnd/>
          </a:ln>
          <a:effectLst/>
        </p:spPr>
        <p:txBody>
          <a:bodyPr>
            <a:spAutoFit/>
          </a:bodyPr>
          <a:lstStyle/>
          <a:p>
            <a:pPr eaLnBrk="0" hangingPunct="0">
              <a:lnSpc>
                <a:spcPct val="90000"/>
              </a:lnSpc>
            </a:pPr>
            <a:r>
              <a:rPr lang="en-US" sz="1100" b="1">
                <a:latin typeface="Verdana" pitchFamily="34" charset="0"/>
              </a:rPr>
              <a:t>La consola de gestión sondea al PC para identificar el HW y las versiones de SW, independientemente del estado del PC</a:t>
            </a:r>
          </a:p>
        </p:txBody>
      </p:sp>
      <p:sp>
        <p:nvSpPr>
          <p:cNvPr id="231438" name="Text Box 14"/>
          <p:cNvSpPr txBox="1">
            <a:spLocks noChangeArrowheads="1"/>
          </p:cNvSpPr>
          <p:nvPr/>
        </p:nvSpPr>
        <p:spPr bwMode="auto">
          <a:xfrm>
            <a:off x="3378200" y="2911475"/>
            <a:ext cx="3221038" cy="242888"/>
          </a:xfrm>
          <a:prstGeom prst="rect">
            <a:avLst/>
          </a:prstGeom>
          <a:noFill/>
          <a:ln w="9525">
            <a:noFill/>
            <a:miter lim="800000"/>
            <a:headEnd/>
            <a:tailEnd/>
          </a:ln>
          <a:effectLst/>
        </p:spPr>
        <p:txBody>
          <a:bodyPr>
            <a:spAutoFit/>
          </a:bodyPr>
          <a:lstStyle/>
          <a:p>
            <a:pPr eaLnBrk="0" hangingPunct="0">
              <a:lnSpc>
                <a:spcPct val="90000"/>
              </a:lnSpc>
            </a:pPr>
            <a:r>
              <a:rPr lang="en-US" sz="1100" b="1">
                <a:latin typeface="Verdana" pitchFamily="34" charset="0"/>
              </a:rPr>
              <a:t>El PC reporta HW y versiones del SW</a:t>
            </a:r>
          </a:p>
        </p:txBody>
      </p:sp>
      <p:sp>
        <p:nvSpPr>
          <p:cNvPr id="231439" name="Line 15"/>
          <p:cNvSpPr>
            <a:spLocks noChangeShapeType="1"/>
          </p:cNvSpPr>
          <p:nvPr/>
        </p:nvSpPr>
        <p:spPr bwMode="auto">
          <a:xfrm flipV="1">
            <a:off x="2965450" y="2603500"/>
            <a:ext cx="3633788" cy="0"/>
          </a:xfrm>
          <a:prstGeom prst="line">
            <a:avLst/>
          </a:prstGeom>
          <a:noFill/>
          <a:ln w="38100">
            <a:solidFill>
              <a:srgbClr val="4D4D4D"/>
            </a:solidFill>
            <a:round/>
            <a:headEnd type="triangle" w="med" len="med"/>
            <a:tailEnd/>
          </a:ln>
          <a:effectLst/>
        </p:spPr>
        <p:txBody>
          <a:bodyPr/>
          <a:lstStyle/>
          <a:p>
            <a:endParaRPr lang="es-ES_tradnl"/>
          </a:p>
        </p:txBody>
      </p:sp>
      <p:sp>
        <p:nvSpPr>
          <p:cNvPr id="231440" name="Oval 16"/>
          <p:cNvSpPr>
            <a:spLocks noChangeArrowheads="1"/>
          </p:cNvSpPr>
          <p:nvPr/>
        </p:nvSpPr>
        <p:spPr bwMode="auto">
          <a:xfrm>
            <a:off x="6434138" y="2398713"/>
            <a:ext cx="376237" cy="366712"/>
          </a:xfrm>
          <a:prstGeom prst="ellipse">
            <a:avLst/>
          </a:prstGeom>
          <a:solidFill>
            <a:schemeClr val="hlink"/>
          </a:solidFill>
          <a:ln w="9525" algn="ctr">
            <a:noFill/>
            <a:round/>
            <a:headEnd/>
            <a:tailEnd/>
          </a:ln>
          <a:effectLst/>
        </p:spPr>
        <p:txBody>
          <a:bodyPr wrap="none" lIns="0" tIns="0" rIns="0" bIns="0" anchor="ctr"/>
          <a:lstStyle/>
          <a:p>
            <a:pPr algn="ctr" eaLnBrk="0" hangingPunct="0"/>
            <a:r>
              <a:rPr lang="en-US" sz="1600" b="1">
                <a:latin typeface="Verdana" pitchFamily="34" charset="0"/>
              </a:rPr>
              <a:t>1</a:t>
            </a:r>
          </a:p>
        </p:txBody>
      </p:sp>
      <p:sp>
        <p:nvSpPr>
          <p:cNvPr id="231441" name="Line 17"/>
          <p:cNvSpPr>
            <a:spLocks noChangeShapeType="1"/>
          </p:cNvSpPr>
          <p:nvPr/>
        </p:nvSpPr>
        <p:spPr bwMode="auto">
          <a:xfrm flipV="1">
            <a:off x="3006725" y="3344863"/>
            <a:ext cx="3613150" cy="0"/>
          </a:xfrm>
          <a:prstGeom prst="line">
            <a:avLst/>
          </a:prstGeom>
          <a:noFill/>
          <a:ln w="38100">
            <a:solidFill>
              <a:srgbClr val="4D4D4D"/>
            </a:solidFill>
            <a:round/>
            <a:headEnd/>
            <a:tailEnd type="triangle" w="med" len="med"/>
          </a:ln>
          <a:effectLst/>
        </p:spPr>
        <p:txBody>
          <a:bodyPr/>
          <a:lstStyle/>
          <a:p>
            <a:endParaRPr lang="es-ES_tradnl"/>
          </a:p>
        </p:txBody>
      </p:sp>
      <p:sp>
        <p:nvSpPr>
          <p:cNvPr id="231442" name="Oval 18"/>
          <p:cNvSpPr>
            <a:spLocks noChangeArrowheads="1"/>
          </p:cNvSpPr>
          <p:nvPr/>
        </p:nvSpPr>
        <p:spPr bwMode="auto">
          <a:xfrm>
            <a:off x="2882900" y="3160713"/>
            <a:ext cx="376238" cy="366712"/>
          </a:xfrm>
          <a:prstGeom prst="ellipse">
            <a:avLst/>
          </a:prstGeom>
          <a:solidFill>
            <a:schemeClr val="hlink"/>
          </a:solidFill>
          <a:ln w="9525" algn="ctr">
            <a:noFill/>
            <a:round/>
            <a:headEnd/>
            <a:tailEnd/>
          </a:ln>
          <a:effectLst/>
        </p:spPr>
        <p:txBody>
          <a:bodyPr wrap="none" lIns="0" tIns="0" rIns="0" bIns="0" anchor="ctr"/>
          <a:lstStyle/>
          <a:p>
            <a:pPr algn="ctr" eaLnBrk="0" hangingPunct="0"/>
            <a:r>
              <a:rPr lang="en-US" sz="1600" b="1">
                <a:latin typeface="Verdana" pitchFamily="34" charset="0"/>
              </a:rPr>
              <a:t>2</a:t>
            </a:r>
          </a:p>
        </p:txBody>
      </p:sp>
      <p:pic>
        <p:nvPicPr>
          <p:cNvPr id="231443" name="Picture 19" descr="PC_blue"/>
          <p:cNvPicPr>
            <a:picLocks noChangeAspect="1" noChangeArrowheads="1"/>
          </p:cNvPicPr>
          <p:nvPr/>
        </p:nvPicPr>
        <p:blipFill>
          <a:blip r:embed="rId5"/>
          <a:srcRect/>
          <a:stretch>
            <a:fillRect/>
          </a:stretch>
        </p:blipFill>
        <p:spPr bwMode="auto">
          <a:xfrm>
            <a:off x="6753225" y="2203450"/>
            <a:ext cx="2028825" cy="1535113"/>
          </a:xfrm>
          <a:prstGeom prst="rect">
            <a:avLst/>
          </a:prstGeom>
          <a:noFill/>
        </p:spPr>
      </p:pic>
      <p:grpSp>
        <p:nvGrpSpPr>
          <p:cNvPr id="3" name="Group 20"/>
          <p:cNvGrpSpPr>
            <a:grpSpLocks/>
          </p:cNvGrpSpPr>
          <p:nvPr/>
        </p:nvGrpSpPr>
        <p:grpSpPr bwMode="auto">
          <a:xfrm>
            <a:off x="-26988" y="2667000"/>
            <a:ext cx="4751388" cy="1136650"/>
            <a:chOff x="248" y="2008"/>
            <a:chExt cx="1617" cy="900"/>
          </a:xfrm>
        </p:grpSpPr>
        <p:grpSp>
          <p:nvGrpSpPr>
            <p:cNvPr id="4" name="Group 21"/>
            <p:cNvGrpSpPr>
              <a:grpSpLocks/>
            </p:cNvGrpSpPr>
            <p:nvPr/>
          </p:nvGrpSpPr>
          <p:grpSpPr bwMode="auto">
            <a:xfrm>
              <a:off x="248" y="2008"/>
              <a:ext cx="1617" cy="900"/>
              <a:chOff x="280" y="1880"/>
              <a:chExt cx="1617" cy="1036"/>
            </a:xfrm>
          </p:grpSpPr>
          <p:sp>
            <p:nvSpPr>
              <p:cNvPr id="231446" name="AutoShape 22"/>
              <p:cNvSpPr>
                <a:spLocks noChangeArrowheads="1"/>
              </p:cNvSpPr>
              <p:nvPr/>
            </p:nvSpPr>
            <p:spPr bwMode="auto">
              <a:xfrm>
                <a:off x="280" y="1881"/>
                <a:ext cx="1617" cy="1035"/>
              </a:xfrm>
              <a:prstGeom prst="roundRect">
                <a:avLst>
                  <a:gd name="adj" fmla="val 16667"/>
                </a:avLst>
              </a:prstGeom>
              <a:solidFill>
                <a:srgbClr val="969696"/>
              </a:solidFill>
              <a:ln w="57150">
                <a:noFill/>
                <a:round/>
                <a:headEnd/>
                <a:tailEnd/>
              </a:ln>
              <a:effectLst/>
            </p:spPr>
            <p:txBody>
              <a:bodyPr lIns="182880" tIns="27432" bIns="91440"/>
              <a:lstStyle/>
              <a:p>
                <a:pPr eaLnBrk="0" hangingPunct="0"/>
                <a:endParaRPr lang="es-ES_tradnl" sz="900" b="1">
                  <a:latin typeface="Verdana" pitchFamily="34" charset="0"/>
                </a:endParaRPr>
              </a:p>
            </p:txBody>
          </p:sp>
          <p:sp>
            <p:nvSpPr>
              <p:cNvPr id="231447" name="Line 23"/>
              <p:cNvSpPr>
                <a:spLocks noChangeShapeType="1"/>
              </p:cNvSpPr>
              <p:nvPr/>
            </p:nvSpPr>
            <p:spPr bwMode="auto">
              <a:xfrm rot="5400000" flipV="1">
                <a:off x="571" y="2397"/>
                <a:ext cx="1036" cy="1"/>
              </a:xfrm>
              <a:prstGeom prst="line">
                <a:avLst/>
              </a:prstGeom>
              <a:noFill/>
              <a:ln w="28575">
                <a:solidFill>
                  <a:srgbClr val="FFFFFF"/>
                </a:solidFill>
                <a:round/>
                <a:headEnd/>
                <a:tailEnd/>
              </a:ln>
              <a:effectLst/>
            </p:spPr>
            <p:txBody>
              <a:bodyPr tIns="27432"/>
              <a:lstStyle/>
              <a:p>
                <a:endParaRPr lang="es-ES_tradnl"/>
              </a:p>
            </p:txBody>
          </p:sp>
        </p:grpSp>
        <p:sp>
          <p:nvSpPr>
            <p:cNvPr id="231448" name="Text Box 24"/>
            <p:cNvSpPr txBox="1">
              <a:spLocks noChangeArrowheads="1"/>
            </p:cNvSpPr>
            <p:nvPr/>
          </p:nvSpPr>
          <p:spPr bwMode="auto">
            <a:xfrm>
              <a:off x="326" y="2111"/>
              <a:ext cx="715" cy="697"/>
            </a:xfrm>
            <a:prstGeom prst="rect">
              <a:avLst/>
            </a:prstGeom>
            <a:noFill/>
            <a:ln w="9525">
              <a:noFill/>
              <a:miter lim="800000"/>
              <a:headEnd/>
              <a:tailEnd/>
            </a:ln>
            <a:effectLst/>
          </p:spPr>
          <p:txBody>
            <a:bodyPr lIns="0" tIns="0" rIns="0" bIns="0"/>
            <a:lstStyle/>
            <a:p>
              <a:pPr eaLnBrk="0" hangingPunct="0">
                <a:lnSpc>
                  <a:spcPct val="95000"/>
                </a:lnSpc>
                <a:spcBef>
                  <a:spcPct val="35000"/>
                </a:spcBef>
              </a:pPr>
              <a:r>
                <a:rPr lang="en-US" sz="1200" b="1">
                  <a:solidFill>
                    <a:srgbClr val="FFFFFF"/>
                  </a:solidFill>
                  <a:latin typeface="Verdana" pitchFamily="34" charset="0"/>
                </a:rPr>
                <a:t>HARDWARE</a:t>
              </a:r>
              <a:endParaRPr lang="en-US" sz="900" b="1">
                <a:solidFill>
                  <a:srgbClr val="FFFFFF"/>
                </a:solidFill>
                <a:latin typeface="Verdana" pitchFamily="34" charset="0"/>
              </a:endParaRPr>
            </a:p>
            <a:p>
              <a:pPr eaLnBrk="0" hangingPunct="0">
                <a:lnSpc>
                  <a:spcPct val="95000"/>
                </a:lnSpc>
                <a:spcBef>
                  <a:spcPct val="35000"/>
                </a:spcBef>
              </a:pPr>
              <a:r>
                <a:rPr lang="en-US" sz="1000" b="1">
                  <a:solidFill>
                    <a:srgbClr val="FFFFFF"/>
                  </a:solidFill>
                  <a:latin typeface="Verdana" pitchFamily="34" charset="0"/>
                </a:rPr>
                <a:t>Hard drive: Fabricante, Modelo</a:t>
              </a:r>
            </a:p>
            <a:p>
              <a:pPr eaLnBrk="0" hangingPunct="0">
                <a:lnSpc>
                  <a:spcPct val="95000"/>
                </a:lnSpc>
                <a:spcBef>
                  <a:spcPct val="35000"/>
                </a:spcBef>
              </a:pPr>
              <a:r>
                <a:rPr lang="en-US" sz="1000" b="1">
                  <a:solidFill>
                    <a:srgbClr val="FFFFFF"/>
                  </a:solidFill>
                  <a:latin typeface="Verdana" pitchFamily="34" charset="0"/>
                </a:rPr>
                <a:t>Memory: Tamaño,Velocidad</a:t>
              </a:r>
            </a:p>
            <a:p>
              <a:pPr eaLnBrk="0" hangingPunct="0">
                <a:lnSpc>
                  <a:spcPct val="95000"/>
                </a:lnSpc>
                <a:spcBef>
                  <a:spcPct val="35000"/>
                </a:spcBef>
              </a:pPr>
              <a:r>
                <a:rPr lang="en-US" sz="1000" b="1">
                  <a:solidFill>
                    <a:srgbClr val="FFFFFF"/>
                  </a:solidFill>
                  <a:latin typeface="Verdana" pitchFamily="34" charset="0"/>
                </a:rPr>
                <a:t>CPU: Tipo, GHz</a:t>
              </a:r>
            </a:p>
          </p:txBody>
        </p:sp>
        <p:sp>
          <p:nvSpPr>
            <p:cNvPr id="231449" name="Text Box 25"/>
            <p:cNvSpPr txBox="1">
              <a:spLocks noChangeArrowheads="1"/>
            </p:cNvSpPr>
            <p:nvPr/>
          </p:nvSpPr>
          <p:spPr bwMode="auto">
            <a:xfrm>
              <a:off x="1126" y="2111"/>
              <a:ext cx="667" cy="690"/>
            </a:xfrm>
            <a:prstGeom prst="rect">
              <a:avLst/>
            </a:prstGeom>
            <a:noFill/>
            <a:ln w="9525">
              <a:noFill/>
              <a:miter lim="800000"/>
              <a:headEnd/>
              <a:tailEnd/>
            </a:ln>
            <a:effectLst/>
          </p:spPr>
          <p:txBody>
            <a:bodyPr lIns="0" tIns="0" rIns="0" bIns="0"/>
            <a:lstStyle/>
            <a:p>
              <a:pPr eaLnBrk="0" hangingPunct="0">
                <a:lnSpc>
                  <a:spcPct val="95000"/>
                </a:lnSpc>
                <a:spcBef>
                  <a:spcPct val="35000"/>
                </a:spcBef>
              </a:pPr>
              <a:r>
                <a:rPr lang="en-US" sz="1200" b="1">
                  <a:solidFill>
                    <a:srgbClr val="FFFFFF"/>
                  </a:solidFill>
                  <a:latin typeface="Verdana" pitchFamily="34" charset="0"/>
                </a:rPr>
                <a:t>SOFTWARE</a:t>
              </a:r>
            </a:p>
            <a:p>
              <a:pPr eaLnBrk="0" hangingPunct="0">
                <a:lnSpc>
                  <a:spcPct val="95000"/>
                </a:lnSpc>
                <a:spcBef>
                  <a:spcPct val="35000"/>
                </a:spcBef>
              </a:pPr>
              <a:r>
                <a:rPr lang="en-US" sz="1000" b="1">
                  <a:solidFill>
                    <a:srgbClr val="FFFFFF"/>
                  </a:solidFill>
                  <a:latin typeface="Verdana" pitchFamily="34" charset="0"/>
                </a:rPr>
                <a:t>Virus SW: Version</a:t>
              </a:r>
            </a:p>
            <a:p>
              <a:pPr eaLnBrk="0" hangingPunct="0">
                <a:lnSpc>
                  <a:spcPct val="95000"/>
                </a:lnSpc>
                <a:spcBef>
                  <a:spcPct val="35000"/>
                </a:spcBef>
              </a:pPr>
              <a:r>
                <a:rPr lang="en-US" sz="1000" b="1">
                  <a:solidFill>
                    <a:srgbClr val="FFFFFF"/>
                  </a:solidFill>
                  <a:latin typeface="Verdana" pitchFamily="34" charset="0"/>
                </a:rPr>
                <a:t>SW de Gestión: Version</a:t>
              </a:r>
            </a:p>
            <a:p>
              <a:pPr eaLnBrk="0" hangingPunct="0">
                <a:lnSpc>
                  <a:spcPct val="95000"/>
                </a:lnSpc>
                <a:spcBef>
                  <a:spcPct val="35000"/>
                </a:spcBef>
              </a:pPr>
              <a:r>
                <a:rPr lang="en-US" sz="1000" b="1">
                  <a:solidFill>
                    <a:srgbClr val="FFFFFF"/>
                  </a:solidFill>
                  <a:latin typeface="Verdana" pitchFamily="34" charset="0"/>
                </a:rPr>
                <a:t>OS: Version</a:t>
              </a:r>
            </a:p>
            <a:p>
              <a:pPr eaLnBrk="0" hangingPunct="0">
                <a:lnSpc>
                  <a:spcPct val="95000"/>
                </a:lnSpc>
                <a:spcBef>
                  <a:spcPct val="35000"/>
                </a:spcBef>
              </a:pPr>
              <a:endParaRPr lang="en-US" sz="1200" b="1" baseline="-25000">
                <a:solidFill>
                  <a:srgbClr val="FFFFFF"/>
                </a:solidFill>
                <a:latin typeface="Verdana" pitchFamily="34" charset="0"/>
              </a:endParaRPr>
            </a:p>
          </p:txBody>
        </p:sp>
      </p:grpSp>
      <p:pic>
        <p:nvPicPr>
          <p:cNvPr id="231450" name="Picture 26" descr="cmt_vpro"/>
          <p:cNvPicPr>
            <a:picLocks noChangeAspect="1" noChangeArrowheads="1"/>
          </p:cNvPicPr>
          <p:nvPr/>
        </p:nvPicPr>
        <p:blipFill>
          <a:blip r:embed="rId6"/>
          <a:srcRect/>
          <a:stretch>
            <a:fillRect/>
          </a:stretch>
        </p:blipFill>
        <p:spPr bwMode="auto">
          <a:xfrm>
            <a:off x="774700" y="1225550"/>
            <a:ext cx="735013" cy="908050"/>
          </a:xfrm>
          <a:prstGeom prst="rect">
            <a:avLst/>
          </a:prstGeom>
          <a:noFill/>
        </p:spPr>
      </p:pic>
      <p:pic>
        <p:nvPicPr>
          <p:cNvPr id="231451" name="Picture 27" descr="c2d_vpro"/>
          <p:cNvPicPr>
            <a:picLocks noChangeAspect="1" noChangeArrowheads="1"/>
          </p:cNvPicPr>
          <p:nvPr/>
        </p:nvPicPr>
        <p:blipFill>
          <a:blip r:embed="rId7"/>
          <a:srcRect/>
          <a:stretch>
            <a:fillRect/>
          </a:stretch>
        </p:blipFill>
        <p:spPr bwMode="auto">
          <a:xfrm>
            <a:off x="1604963" y="1225550"/>
            <a:ext cx="728662" cy="904875"/>
          </a:xfrm>
          <a:prstGeom prst="rect">
            <a:avLst/>
          </a:prstGeom>
          <a:noFill/>
          <a:ln w="9525" algn="ctr">
            <a:noFill/>
            <a:miter lim="800000"/>
            <a:headEnd/>
            <a:tailEnd/>
          </a:ln>
          <a:effectLst/>
        </p:spPr>
      </p:pic>
      <p:sp>
        <p:nvSpPr>
          <p:cNvPr id="231452" name="Line 28"/>
          <p:cNvSpPr>
            <a:spLocks noChangeShapeType="1"/>
          </p:cNvSpPr>
          <p:nvPr/>
        </p:nvSpPr>
        <p:spPr bwMode="auto">
          <a:xfrm flipV="1">
            <a:off x="7948613" y="3886200"/>
            <a:ext cx="14287" cy="609600"/>
          </a:xfrm>
          <a:prstGeom prst="line">
            <a:avLst/>
          </a:prstGeom>
          <a:noFill/>
          <a:ln w="57150">
            <a:solidFill>
              <a:schemeClr val="accent2"/>
            </a:solidFill>
            <a:round/>
            <a:headEnd/>
            <a:tailEnd/>
          </a:ln>
          <a:effectLst/>
        </p:spPr>
        <p:txBody>
          <a:bodyPr/>
          <a:lstStyle/>
          <a:p>
            <a:endParaRPr lang="es-ES_tradnl"/>
          </a:p>
        </p:txBody>
      </p:sp>
      <p:sp>
        <p:nvSpPr>
          <p:cNvPr id="231453" name="Text Box 29"/>
          <p:cNvSpPr txBox="1">
            <a:spLocks noChangeArrowheads="1"/>
          </p:cNvSpPr>
          <p:nvPr/>
        </p:nvSpPr>
        <p:spPr bwMode="auto">
          <a:xfrm>
            <a:off x="4138613" y="4572000"/>
            <a:ext cx="1141412" cy="304800"/>
          </a:xfrm>
          <a:prstGeom prst="rect">
            <a:avLst/>
          </a:prstGeom>
          <a:solidFill>
            <a:srgbClr val="FFFFFF"/>
          </a:solidFill>
          <a:ln w="9525">
            <a:noFill/>
            <a:miter lim="800000"/>
            <a:headEnd/>
            <a:tailEnd/>
          </a:ln>
          <a:effectLst/>
        </p:spPr>
        <p:txBody>
          <a:bodyPr anchor="ctr">
            <a:spAutoFit/>
          </a:bodyPr>
          <a:lstStyle/>
          <a:p>
            <a:pPr algn="ctr" eaLnBrk="0" hangingPunct="0"/>
            <a:r>
              <a:rPr lang="en-US" sz="1400" b="1">
                <a:solidFill>
                  <a:srgbClr val="000000"/>
                </a:solidFill>
                <a:latin typeface="Verdana" pitchFamily="34" charset="0"/>
              </a:rPr>
              <a:t>Network</a:t>
            </a:r>
          </a:p>
        </p:txBody>
      </p:sp>
      <p:pic>
        <p:nvPicPr>
          <p:cNvPr id="231454" name="Picture 61" descr="ic2vpro_rgb_174"/>
          <p:cNvPicPr>
            <a:picLocks noChangeAspect="1" noChangeArrowheads="1"/>
          </p:cNvPicPr>
          <p:nvPr/>
        </p:nvPicPr>
        <p:blipFill>
          <a:blip r:embed="rId8"/>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1440"/>
                                        </p:tgtEl>
                                        <p:attrNameLst>
                                          <p:attrName>style.visibility</p:attrName>
                                        </p:attrNameLst>
                                      </p:cBhvr>
                                      <p:to>
                                        <p:strVal val="visible"/>
                                      </p:to>
                                    </p:set>
                                    <p:animEffect transition="in" filter="fade">
                                      <p:cBhvr>
                                        <p:cTn id="7" dur="1000"/>
                                        <p:tgtEl>
                                          <p:spTgt spid="23144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1437"/>
                                        </p:tgtEl>
                                        <p:attrNameLst>
                                          <p:attrName>style.visibility</p:attrName>
                                        </p:attrNameLst>
                                      </p:cBhvr>
                                      <p:to>
                                        <p:strVal val="visible"/>
                                      </p:to>
                                    </p:set>
                                    <p:animEffect transition="in" filter="fade">
                                      <p:cBhvr>
                                        <p:cTn id="11" dur="1000"/>
                                        <p:tgtEl>
                                          <p:spTgt spid="231437"/>
                                        </p:tgtEl>
                                      </p:cBhvr>
                                    </p:animEffect>
                                  </p:childTnLst>
                                </p:cTn>
                              </p:par>
                            </p:childTnLst>
                          </p:cTn>
                        </p:par>
                        <p:par>
                          <p:cTn id="12" fill="hold">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231439"/>
                                        </p:tgtEl>
                                        <p:attrNameLst>
                                          <p:attrName>style.visibility</p:attrName>
                                        </p:attrNameLst>
                                      </p:cBhvr>
                                      <p:to>
                                        <p:strVal val="visible"/>
                                      </p:to>
                                    </p:set>
                                    <p:animEffect transition="in" filter="wipe(right)">
                                      <p:cBhvr>
                                        <p:cTn id="15" dur="1000"/>
                                        <p:tgtEl>
                                          <p:spTgt spid="2314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1442"/>
                                        </p:tgtEl>
                                        <p:attrNameLst>
                                          <p:attrName>style.visibility</p:attrName>
                                        </p:attrNameLst>
                                      </p:cBhvr>
                                      <p:to>
                                        <p:strVal val="visible"/>
                                      </p:to>
                                    </p:set>
                                    <p:animEffect transition="in" filter="fade">
                                      <p:cBhvr>
                                        <p:cTn id="20" dur="1000"/>
                                        <p:tgtEl>
                                          <p:spTgt spid="23144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31438"/>
                                        </p:tgtEl>
                                        <p:attrNameLst>
                                          <p:attrName>style.visibility</p:attrName>
                                        </p:attrNameLst>
                                      </p:cBhvr>
                                      <p:to>
                                        <p:strVal val="visible"/>
                                      </p:to>
                                    </p:set>
                                    <p:animEffect transition="in" filter="fade">
                                      <p:cBhvr>
                                        <p:cTn id="24" dur="1000"/>
                                        <p:tgtEl>
                                          <p:spTgt spid="231438"/>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231441"/>
                                        </p:tgtEl>
                                        <p:attrNameLst>
                                          <p:attrName>style.visibility</p:attrName>
                                        </p:attrNameLst>
                                      </p:cBhvr>
                                      <p:to>
                                        <p:strVal val="visible"/>
                                      </p:to>
                                    </p:set>
                                    <p:animEffect transition="in" filter="wipe(left)">
                                      <p:cBhvr>
                                        <p:cTn id="28" dur="1000"/>
                                        <p:tgtEl>
                                          <p:spTgt spid="231441"/>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childTnLst>
                                </p:cTn>
                              </p:par>
                              <p:par>
                                <p:cTn id="35" presetID="49" presetClass="path" presetSubtype="0" accel="50000" decel="50000" fill="hold" nodeType="withEffect">
                                  <p:stCondLst>
                                    <p:cond delay="0"/>
                                  </p:stCondLst>
                                  <p:childTnLst>
                                    <p:animMotion origin="layout" path="M -2.22222E-6 1.11111E-6 L 0.05695 0.1037 " pathEditMode="relative" rAng="0" ptsTypes="AA">
                                      <p:cBhvr>
                                        <p:cTn id="36" dur="1000" fill="hold"/>
                                        <p:tgtEl>
                                          <p:spTgt spid="3"/>
                                        </p:tgtEl>
                                        <p:attrNameLst>
                                          <p:attrName>ppt_x</p:attrName>
                                          <p:attrName>ppt_y</p:attrName>
                                        </p:attrNameLst>
                                      </p:cBhvr>
                                      <p:rCtr x="28" y="52"/>
                                    </p:animMotion>
                                  </p:childTnLst>
                                </p:cTn>
                              </p:par>
                            </p:childTnLst>
                          </p:cTn>
                        </p:par>
                        <p:par>
                          <p:cTn id="37" fill="hold">
                            <p:stCondLst>
                              <p:cond delay="1000"/>
                            </p:stCondLst>
                            <p:childTnLst>
                              <p:par>
                                <p:cTn id="38" presetID="10" presetClass="entr" presetSubtype="0" fill="hold" grpId="0" nodeType="afterEffect">
                                  <p:stCondLst>
                                    <p:cond delay="500"/>
                                  </p:stCondLst>
                                  <p:childTnLst>
                                    <p:set>
                                      <p:cBhvr>
                                        <p:cTn id="39" dur="1" fill="hold">
                                          <p:stCondLst>
                                            <p:cond delay="0"/>
                                          </p:stCondLst>
                                        </p:cTn>
                                        <p:tgtEl>
                                          <p:spTgt spid="231435"/>
                                        </p:tgtEl>
                                        <p:attrNameLst>
                                          <p:attrName>style.visibility</p:attrName>
                                        </p:attrNameLst>
                                      </p:cBhvr>
                                      <p:to>
                                        <p:strVal val="visible"/>
                                      </p:to>
                                    </p:set>
                                    <p:animEffect transition="in" filter="fade">
                                      <p:cBhvr>
                                        <p:cTn id="40" dur="1000"/>
                                        <p:tgtEl>
                                          <p:spTgt spid="231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5" grpId="0" animBg="1"/>
      <p:bldP spid="231437" grpId="0"/>
      <p:bldP spid="231438" grpId="0"/>
      <p:bldP spid="231439" grpId="0" animBg="1"/>
      <p:bldP spid="231440" grpId="0" animBg="1"/>
      <p:bldP spid="231441" grpId="0" animBg="1"/>
      <p:bldP spid="2314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PC_blue"/>
          <p:cNvPicPr>
            <a:picLocks noChangeAspect="1" noChangeArrowheads="1"/>
          </p:cNvPicPr>
          <p:nvPr/>
        </p:nvPicPr>
        <p:blipFill>
          <a:blip r:embed="rId3"/>
          <a:srcRect/>
          <a:stretch>
            <a:fillRect/>
          </a:stretch>
        </p:blipFill>
        <p:spPr bwMode="auto">
          <a:xfrm>
            <a:off x="6624638" y="3457575"/>
            <a:ext cx="1800225" cy="1362075"/>
          </a:xfrm>
          <a:prstGeom prst="rect">
            <a:avLst/>
          </a:prstGeom>
          <a:noFill/>
          <a:ln w="9525">
            <a:noFill/>
            <a:miter lim="800000"/>
            <a:headEnd/>
            <a:tailEnd/>
          </a:ln>
        </p:spPr>
      </p:pic>
      <p:pic>
        <p:nvPicPr>
          <p:cNvPr id="237571" name="Picture 3" descr="PC_blue"/>
          <p:cNvPicPr>
            <a:picLocks noChangeAspect="1" noChangeArrowheads="1"/>
          </p:cNvPicPr>
          <p:nvPr/>
        </p:nvPicPr>
        <p:blipFill>
          <a:blip r:embed="rId3"/>
          <a:srcRect/>
          <a:stretch>
            <a:fillRect/>
          </a:stretch>
        </p:blipFill>
        <p:spPr bwMode="auto">
          <a:xfrm>
            <a:off x="3621088" y="3457575"/>
            <a:ext cx="1800225" cy="1362075"/>
          </a:xfrm>
          <a:prstGeom prst="rect">
            <a:avLst/>
          </a:prstGeom>
          <a:noFill/>
          <a:ln w="9525">
            <a:noFill/>
            <a:miter lim="800000"/>
            <a:headEnd/>
            <a:tailEnd/>
          </a:ln>
        </p:spPr>
      </p:pic>
      <p:sp>
        <p:nvSpPr>
          <p:cNvPr id="237572" name="Rectangle 4"/>
          <p:cNvSpPr>
            <a:spLocks noGrp="1" noChangeArrowheads="1"/>
          </p:cNvSpPr>
          <p:nvPr>
            <p:ph type="title"/>
          </p:nvPr>
        </p:nvSpPr>
        <p:spPr bwMode="auto">
          <a:xfrm>
            <a:off x="469900" y="220663"/>
            <a:ext cx="8237538" cy="889000"/>
          </a:xfrm>
          <a:noFill/>
        </p:spPr>
        <p:txBody>
          <a:bodyPr/>
          <a:lstStyle/>
          <a:p>
            <a:r>
              <a:rPr lang="en-US" sz="3000" b="1"/>
              <a:t>Virtualización para PCs profesionales</a:t>
            </a:r>
          </a:p>
        </p:txBody>
      </p:sp>
      <p:pic>
        <p:nvPicPr>
          <p:cNvPr id="237573" name="Picture 5" descr="PC_blue"/>
          <p:cNvPicPr>
            <a:picLocks noChangeAspect="1" noChangeArrowheads="1"/>
          </p:cNvPicPr>
          <p:nvPr/>
        </p:nvPicPr>
        <p:blipFill>
          <a:blip r:embed="rId3"/>
          <a:srcRect/>
          <a:stretch>
            <a:fillRect/>
          </a:stretch>
        </p:blipFill>
        <p:spPr bwMode="auto">
          <a:xfrm>
            <a:off x="636588" y="3457575"/>
            <a:ext cx="1800225" cy="1362075"/>
          </a:xfrm>
          <a:prstGeom prst="rect">
            <a:avLst/>
          </a:prstGeom>
          <a:noFill/>
          <a:ln w="9525">
            <a:noFill/>
            <a:miter lim="800000"/>
            <a:headEnd/>
            <a:tailEnd/>
          </a:ln>
        </p:spPr>
      </p:pic>
      <p:sp>
        <p:nvSpPr>
          <p:cNvPr id="237574" name="Text Box 6"/>
          <p:cNvSpPr txBox="1">
            <a:spLocks noChangeArrowheads="1"/>
          </p:cNvSpPr>
          <p:nvPr/>
        </p:nvSpPr>
        <p:spPr bwMode="auto">
          <a:xfrm>
            <a:off x="355600" y="4841875"/>
            <a:ext cx="2362200" cy="252413"/>
          </a:xfrm>
          <a:prstGeom prst="rect">
            <a:avLst/>
          </a:prstGeom>
          <a:noFill/>
          <a:ln w="22225" algn="ctr">
            <a:noFill/>
            <a:miter lim="800000"/>
            <a:headEnd/>
            <a:tailEnd/>
          </a:ln>
          <a:effectLst/>
        </p:spPr>
        <p:txBody>
          <a:bodyPr>
            <a:spAutoFit/>
          </a:bodyPr>
          <a:lstStyle/>
          <a:p>
            <a:pPr algn="ctr" eaLnBrk="0" hangingPunct="0">
              <a:lnSpc>
                <a:spcPct val="75000"/>
              </a:lnSpc>
              <a:spcBef>
                <a:spcPct val="50000"/>
              </a:spcBef>
            </a:pPr>
            <a:r>
              <a:rPr lang="en-US" sz="1400" b="1">
                <a:latin typeface="Verdana" pitchFamily="34" charset="0"/>
              </a:rPr>
              <a:t>Migración a Vista</a:t>
            </a:r>
          </a:p>
        </p:txBody>
      </p:sp>
      <p:sp>
        <p:nvSpPr>
          <p:cNvPr id="237575" name="Text Box 7"/>
          <p:cNvSpPr txBox="1">
            <a:spLocks noChangeArrowheads="1"/>
          </p:cNvSpPr>
          <p:nvPr/>
        </p:nvSpPr>
        <p:spPr bwMode="auto">
          <a:xfrm>
            <a:off x="3175000" y="4841875"/>
            <a:ext cx="2692400" cy="476250"/>
          </a:xfrm>
          <a:prstGeom prst="rect">
            <a:avLst/>
          </a:prstGeom>
          <a:noFill/>
          <a:ln w="22225" algn="ctr">
            <a:noFill/>
            <a:miter lim="800000"/>
            <a:headEnd/>
            <a:tailEnd/>
          </a:ln>
          <a:effectLst/>
        </p:spPr>
        <p:txBody>
          <a:bodyPr>
            <a:spAutoFit/>
          </a:bodyPr>
          <a:lstStyle/>
          <a:p>
            <a:pPr algn="ctr" eaLnBrk="0" hangingPunct="0">
              <a:lnSpc>
                <a:spcPct val="90000"/>
              </a:lnSpc>
              <a:spcBef>
                <a:spcPct val="50000"/>
              </a:spcBef>
            </a:pPr>
            <a:r>
              <a:rPr lang="en-US" sz="1400" b="1">
                <a:latin typeface="Verdana" pitchFamily="34" charset="0"/>
              </a:rPr>
              <a:t>Entornos protegidos con datos sensibles</a:t>
            </a:r>
          </a:p>
        </p:txBody>
      </p:sp>
      <p:sp>
        <p:nvSpPr>
          <p:cNvPr id="237576" name="Text Box 8"/>
          <p:cNvSpPr txBox="1">
            <a:spLocks noChangeArrowheads="1"/>
          </p:cNvSpPr>
          <p:nvPr/>
        </p:nvSpPr>
        <p:spPr bwMode="auto">
          <a:xfrm>
            <a:off x="6197600" y="4841875"/>
            <a:ext cx="2654300" cy="476250"/>
          </a:xfrm>
          <a:prstGeom prst="rect">
            <a:avLst/>
          </a:prstGeom>
          <a:noFill/>
          <a:ln w="22225" algn="ctr">
            <a:noFill/>
            <a:miter lim="800000"/>
            <a:headEnd/>
            <a:tailEnd/>
          </a:ln>
          <a:effectLst/>
        </p:spPr>
        <p:txBody>
          <a:bodyPr>
            <a:spAutoFit/>
          </a:bodyPr>
          <a:lstStyle/>
          <a:p>
            <a:pPr algn="ctr" eaLnBrk="0" hangingPunct="0">
              <a:lnSpc>
                <a:spcPct val="90000"/>
              </a:lnSpc>
              <a:spcBef>
                <a:spcPct val="50000"/>
              </a:spcBef>
            </a:pPr>
            <a:r>
              <a:rPr lang="en-US" sz="1400" b="1">
                <a:latin typeface="Verdana" pitchFamily="34" charset="0"/>
              </a:rPr>
              <a:t>Virtual Appliances para Seguridad y Gestion</a:t>
            </a:r>
          </a:p>
        </p:txBody>
      </p:sp>
      <p:grpSp>
        <p:nvGrpSpPr>
          <p:cNvPr id="2" name="Group 9"/>
          <p:cNvGrpSpPr>
            <a:grpSpLocks/>
          </p:cNvGrpSpPr>
          <p:nvPr/>
        </p:nvGrpSpPr>
        <p:grpSpPr bwMode="auto">
          <a:xfrm>
            <a:off x="1676400" y="1395413"/>
            <a:ext cx="1117600" cy="1752600"/>
            <a:chOff x="1056" y="2485"/>
            <a:chExt cx="704" cy="1104"/>
          </a:xfrm>
        </p:grpSpPr>
        <p:sp>
          <p:nvSpPr>
            <p:cNvPr id="237578" name="AutoShape 10"/>
            <p:cNvSpPr>
              <a:spLocks noChangeArrowheads="1"/>
            </p:cNvSpPr>
            <p:nvPr/>
          </p:nvSpPr>
          <p:spPr bwMode="auto">
            <a:xfrm>
              <a:off x="1056" y="2485"/>
              <a:ext cx="704" cy="1104"/>
            </a:xfrm>
            <a:prstGeom prst="roundRect">
              <a:avLst>
                <a:gd name="adj" fmla="val 3088"/>
              </a:avLst>
            </a:prstGeom>
            <a:solidFill>
              <a:schemeClr val="tx2"/>
            </a:solidFill>
            <a:ln w="28575" algn="ctr">
              <a:noFill/>
              <a:round/>
              <a:headEnd/>
              <a:tailEnd/>
            </a:ln>
            <a:effectLst/>
          </p:spPr>
          <p:txBody>
            <a:bodyPr wrap="none" anchor="ctr"/>
            <a:lstStyle/>
            <a:p>
              <a:endParaRPr lang="es-ES_tradnl"/>
            </a:p>
          </p:txBody>
        </p:sp>
        <p:sp>
          <p:nvSpPr>
            <p:cNvPr id="237579" name="Text Box 11"/>
            <p:cNvSpPr txBox="1">
              <a:spLocks noChangeArrowheads="1"/>
            </p:cNvSpPr>
            <p:nvPr/>
          </p:nvSpPr>
          <p:spPr bwMode="auto">
            <a:xfrm>
              <a:off x="1060" y="2504"/>
              <a:ext cx="672" cy="685"/>
            </a:xfrm>
            <a:prstGeom prst="rect">
              <a:avLst/>
            </a:prstGeom>
            <a:noFill/>
            <a:ln w="22225" algn="ctr">
              <a:noFill/>
              <a:miter lim="800000"/>
              <a:headEnd/>
              <a:tailEnd/>
            </a:ln>
            <a:effectLst/>
          </p:spPr>
          <p:txBody>
            <a:bodyPr>
              <a:spAutoFit/>
            </a:bodyPr>
            <a:lstStyle/>
            <a:p>
              <a:pPr algn="ctr" eaLnBrk="0" hangingPunct="0">
                <a:lnSpc>
                  <a:spcPct val="95000"/>
                </a:lnSpc>
                <a:spcBef>
                  <a:spcPct val="50000"/>
                </a:spcBef>
              </a:pPr>
              <a:r>
                <a:rPr lang="en-US" sz="1200" b="1">
                  <a:solidFill>
                    <a:schemeClr val="bg1"/>
                  </a:solidFill>
                  <a:latin typeface="Verdana" pitchFamily="34" charset="0"/>
                </a:rPr>
                <a:t>Virtual Machine B</a:t>
              </a:r>
            </a:p>
            <a:p>
              <a:pPr algn="ctr" eaLnBrk="0" hangingPunct="0">
                <a:lnSpc>
                  <a:spcPct val="95000"/>
                </a:lnSpc>
                <a:spcBef>
                  <a:spcPct val="50000"/>
                </a:spcBef>
              </a:pPr>
              <a:r>
                <a:rPr lang="en-US" sz="1100">
                  <a:solidFill>
                    <a:schemeClr val="bg1"/>
                  </a:solidFill>
                  <a:latin typeface="Verdana" pitchFamily="34" charset="0"/>
                </a:rPr>
                <a:t>New Apps</a:t>
              </a:r>
            </a:p>
            <a:p>
              <a:pPr algn="ctr" eaLnBrk="0" hangingPunct="0">
                <a:lnSpc>
                  <a:spcPct val="95000"/>
                </a:lnSpc>
                <a:spcBef>
                  <a:spcPct val="50000"/>
                </a:spcBef>
              </a:pPr>
              <a:r>
                <a:rPr lang="en-US" sz="1100">
                  <a:solidFill>
                    <a:schemeClr val="bg1"/>
                  </a:solidFill>
                  <a:latin typeface="Verdana" pitchFamily="34" charset="0"/>
                </a:rPr>
                <a:t>Windows Vista*</a:t>
              </a:r>
            </a:p>
          </p:txBody>
        </p:sp>
      </p:grpSp>
      <p:grpSp>
        <p:nvGrpSpPr>
          <p:cNvPr id="3" name="Group 12"/>
          <p:cNvGrpSpPr>
            <a:grpSpLocks/>
          </p:cNvGrpSpPr>
          <p:nvPr/>
        </p:nvGrpSpPr>
        <p:grpSpPr bwMode="auto">
          <a:xfrm>
            <a:off x="465138" y="1395413"/>
            <a:ext cx="1117600" cy="1752600"/>
            <a:chOff x="293" y="2485"/>
            <a:chExt cx="704" cy="1104"/>
          </a:xfrm>
        </p:grpSpPr>
        <p:sp>
          <p:nvSpPr>
            <p:cNvPr id="237581" name="AutoShape 13"/>
            <p:cNvSpPr>
              <a:spLocks noChangeArrowheads="1"/>
            </p:cNvSpPr>
            <p:nvPr/>
          </p:nvSpPr>
          <p:spPr bwMode="auto">
            <a:xfrm>
              <a:off x="293" y="2485"/>
              <a:ext cx="704" cy="1104"/>
            </a:xfrm>
            <a:prstGeom prst="roundRect">
              <a:avLst>
                <a:gd name="adj" fmla="val 3088"/>
              </a:avLst>
            </a:prstGeom>
            <a:solidFill>
              <a:schemeClr val="accent1"/>
            </a:solidFill>
            <a:ln w="28575" algn="ctr">
              <a:noFill/>
              <a:round/>
              <a:headEnd/>
              <a:tailEnd/>
            </a:ln>
            <a:effectLst/>
          </p:spPr>
          <p:txBody>
            <a:bodyPr wrap="none" anchor="ctr"/>
            <a:lstStyle/>
            <a:p>
              <a:endParaRPr lang="es-ES_tradnl"/>
            </a:p>
          </p:txBody>
        </p:sp>
        <p:sp>
          <p:nvSpPr>
            <p:cNvPr id="237582" name="Text Box 14"/>
            <p:cNvSpPr txBox="1">
              <a:spLocks noChangeArrowheads="1"/>
            </p:cNvSpPr>
            <p:nvPr/>
          </p:nvSpPr>
          <p:spPr bwMode="auto">
            <a:xfrm>
              <a:off x="312" y="2496"/>
              <a:ext cx="672" cy="786"/>
            </a:xfrm>
            <a:prstGeom prst="rect">
              <a:avLst/>
            </a:prstGeom>
            <a:noFill/>
            <a:ln w="22225" algn="ctr">
              <a:noFill/>
              <a:miter lim="800000"/>
              <a:headEnd/>
              <a:tailEnd/>
            </a:ln>
            <a:effectLst/>
          </p:spPr>
          <p:txBody>
            <a:bodyPr lIns="45720" rIns="45720">
              <a:spAutoFit/>
            </a:bodyPr>
            <a:lstStyle/>
            <a:p>
              <a:pPr algn="ctr" eaLnBrk="0" hangingPunct="0">
                <a:lnSpc>
                  <a:spcPct val="95000"/>
                </a:lnSpc>
                <a:spcBef>
                  <a:spcPct val="50000"/>
                </a:spcBef>
              </a:pPr>
              <a:r>
                <a:rPr lang="en-US" sz="1200" b="1">
                  <a:latin typeface="Verdana" pitchFamily="34" charset="0"/>
                </a:rPr>
                <a:t>Virtual Machine A</a:t>
              </a:r>
            </a:p>
            <a:p>
              <a:pPr algn="ctr" eaLnBrk="0" hangingPunct="0">
                <a:lnSpc>
                  <a:spcPct val="95000"/>
                </a:lnSpc>
                <a:spcBef>
                  <a:spcPct val="50000"/>
                </a:spcBef>
              </a:pPr>
              <a:r>
                <a:rPr lang="en-US" sz="1100">
                  <a:latin typeface="Verdana" pitchFamily="34" charset="0"/>
                </a:rPr>
                <a:t>Legacy Apps</a:t>
              </a:r>
            </a:p>
            <a:p>
              <a:pPr algn="ctr" eaLnBrk="0" hangingPunct="0">
                <a:lnSpc>
                  <a:spcPct val="95000"/>
                </a:lnSpc>
                <a:spcBef>
                  <a:spcPct val="50000"/>
                </a:spcBef>
              </a:pPr>
              <a:r>
                <a:rPr lang="en-US" sz="1100">
                  <a:latin typeface="Verdana" pitchFamily="34" charset="0"/>
                </a:rPr>
                <a:t>Windows XP* or Windows 2000*</a:t>
              </a:r>
            </a:p>
          </p:txBody>
        </p:sp>
      </p:grpSp>
      <p:grpSp>
        <p:nvGrpSpPr>
          <p:cNvPr id="4" name="Group 15"/>
          <p:cNvGrpSpPr>
            <a:grpSpLocks/>
          </p:cNvGrpSpPr>
          <p:nvPr/>
        </p:nvGrpSpPr>
        <p:grpSpPr bwMode="auto">
          <a:xfrm>
            <a:off x="4724400" y="1395413"/>
            <a:ext cx="1117600" cy="1752600"/>
            <a:chOff x="2976" y="2485"/>
            <a:chExt cx="704" cy="1104"/>
          </a:xfrm>
        </p:grpSpPr>
        <p:sp>
          <p:nvSpPr>
            <p:cNvPr id="237584" name="AutoShape 16"/>
            <p:cNvSpPr>
              <a:spLocks noChangeArrowheads="1"/>
            </p:cNvSpPr>
            <p:nvPr/>
          </p:nvSpPr>
          <p:spPr bwMode="auto">
            <a:xfrm>
              <a:off x="2976" y="2485"/>
              <a:ext cx="704" cy="1104"/>
            </a:xfrm>
            <a:prstGeom prst="roundRect">
              <a:avLst>
                <a:gd name="adj" fmla="val 3088"/>
              </a:avLst>
            </a:prstGeom>
            <a:solidFill>
              <a:schemeClr val="tx2"/>
            </a:solidFill>
            <a:ln w="28575" algn="ctr">
              <a:noFill/>
              <a:round/>
              <a:headEnd/>
              <a:tailEnd/>
            </a:ln>
            <a:effectLst/>
          </p:spPr>
          <p:txBody>
            <a:bodyPr wrap="none" anchor="ctr"/>
            <a:lstStyle/>
            <a:p>
              <a:endParaRPr lang="es-ES_tradnl"/>
            </a:p>
          </p:txBody>
        </p:sp>
        <p:sp>
          <p:nvSpPr>
            <p:cNvPr id="237585" name="Text Box 17"/>
            <p:cNvSpPr txBox="1">
              <a:spLocks noChangeArrowheads="1"/>
            </p:cNvSpPr>
            <p:nvPr/>
          </p:nvSpPr>
          <p:spPr bwMode="auto">
            <a:xfrm>
              <a:off x="2980" y="2504"/>
              <a:ext cx="672" cy="632"/>
            </a:xfrm>
            <a:prstGeom prst="rect">
              <a:avLst/>
            </a:prstGeom>
            <a:noFill/>
            <a:ln w="22225" algn="ctr">
              <a:noFill/>
              <a:miter lim="800000"/>
              <a:headEnd/>
              <a:tailEnd/>
            </a:ln>
            <a:effectLst/>
          </p:spPr>
          <p:txBody>
            <a:bodyPr>
              <a:spAutoFit/>
            </a:bodyPr>
            <a:lstStyle/>
            <a:p>
              <a:pPr algn="ctr" eaLnBrk="0" hangingPunct="0">
                <a:lnSpc>
                  <a:spcPct val="95000"/>
                </a:lnSpc>
                <a:spcBef>
                  <a:spcPct val="50000"/>
                </a:spcBef>
              </a:pPr>
              <a:r>
                <a:rPr lang="en-US" sz="1200" b="1">
                  <a:solidFill>
                    <a:schemeClr val="bg1"/>
                  </a:solidFill>
                  <a:latin typeface="Verdana" pitchFamily="34" charset="0"/>
                </a:rPr>
                <a:t>Virtual Machine B</a:t>
              </a:r>
            </a:p>
            <a:p>
              <a:pPr algn="ctr" eaLnBrk="0" hangingPunct="0">
                <a:lnSpc>
                  <a:spcPct val="95000"/>
                </a:lnSpc>
                <a:spcBef>
                  <a:spcPct val="50000"/>
                </a:spcBef>
              </a:pPr>
              <a:r>
                <a:rPr lang="en-US" sz="1100">
                  <a:solidFill>
                    <a:schemeClr val="bg1"/>
                  </a:solidFill>
                  <a:latin typeface="Verdana" pitchFamily="34" charset="0"/>
                </a:rPr>
                <a:t>Restricted Security Level</a:t>
              </a:r>
            </a:p>
          </p:txBody>
        </p:sp>
      </p:grpSp>
      <p:grpSp>
        <p:nvGrpSpPr>
          <p:cNvPr id="5" name="Group 18"/>
          <p:cNvGrpSpPr>
            <a:grpSpLocks/>
          </p:cNvGrpSpPr>
          <p:nvPr/>
        </p:nvGrpSpPr>
        <p:grpSpPr bwMode="auto">
          <a:xfrm>
            <a:off x="3513138" y="1395413"/>
            <a:ext cx="1117600" cy="1752600"/>
            <a:chOff x="2213" y="2485"/>
            <a:chExt cx="704" cy="1104"/>
          </a:xfrm>
        </p:grpSpPr>
        <p:sp>
          <p:nvSpPr>
            <p:cNvPr id="237587" name="AutoShape 19"/>
            <p:cNvSpPr>
              <a:spLocks noChangeArrowheads="1"/>
            </p:cNvSpPr>
            <p:nvPr/>
          </p:nvSpPr>
          <p:spPr bwMode="auto">
            <a:xfrm>
              <a:off x="2213" y="2485"/>
              <a:ext cx="704" cy="1104"/>
            </a:xfrm>
            <a:prstGeom prst="roundRect">
              <a:avLst>
                <a:gd name="adj" fmla="val 3088"/>
              </a:avLst>
            </a:prstGeom>
            <a:solidFill>
              <a:schemeClr val="accent1"/>
            </a:solidFill>
            <a:ln w="28575" algn="ctr">
              <a:noFill/>
              <a:round/>
              <a:headEnd/>
              <a:tailEnd/>
            </a:ln>
            <a:effectLst/>
          </p:spPr>
          <p:txBody>
            <a:bodyPr wrap="none" anchor="ctr"/>
            <a:lstStyle/>
            <a:p>
              <a:endParaRPr lang="es-ES_tradnl"/>
            </a:p>
          </p:txBody>
        </p:sp>
        <p:sp>
          <p:nvSpPr>
            <p:cNvPr id="237588" name="Text Box 20"/>
            <p:cNvSpPr txBox="1">
              <a:spLocks noChangeArrowheads="1"/>
            </p:cNvSpPr>
            <p:nvPr/>
          </p:nvSpPr>
          <p:spPr bwMode="auto">
            <a:xfrm>
              <a:off x="2232" y="2496"/>
              <a:ext cx="672" cy="632"/>
            </a:xfrm>
            <a:prstGeom prst="rect">
              <a:avLst/>
            </a:prstGeom>
            <a:noFill/>
            <a:ln w="22225" algn="ctr">
              <a:noFill/>
              <a:miter lim="800000"/>
              <a:headEnd/>
              <a:tailEnd/>
            </a:ln>
            <a:effectLst/>
          </p:spPr>
          <p:txBody>
            <a:bodyPr lIns="45720" rIns="45720">
              <a:spAutoFit/>
            </a:bodyPr>
            <a:lstStyle/>
            <a:p>
              <a:pPr algn="ctr" eaLnBrk="0" hangingPunct="0">
                <a:lnSpc>
                  <a:spcPct val="95000"/>
                </a:lnSpc>
                <a:spcBef>
                  <a:spcPct val="50000"/>
                </a:spcBef>
              </a:pPr>
              <a:r>
                <a:rPr lang="en-US" sz="1200" b="1">
                  <a:latin typeface="Verdana" pitchFamily="34" charset="0"/>
                </a:rPr>
                <a:t>Virtual Machine A</a:t>
              </a:r>
            </a:p>
            <a:p>
              <a:pPr algn="ctr" eaLnBrk="0" hangingPunct="0">
                <a:lnSpc>
                  <a:spcPct val="95000"/>
                </a:lnSpc>
                <a:spcBef>
                  <a:spcPct val="50000"/>
                </a:spcBef>
              </a:pPr>
              <a:r>
                <a:rPr lang="en-US" sz="1100">
                  <a:latin typeface="Verdana" pitchFamily="34" charset="0"/>
                </a:rPr>
                <a:t>Standard Security Level</a:t>
              </a:r>
            </a:p>
          </p:txBody>
        </p:sp>
      </p:grpSp>
      <p:grpSp>
        <p:nvGrpSpPr>
          <p:cNvPr id="6" name="Group 21"/>
          <p:cNvGrpSpPr>
            <a:grpSpLocks/>
          </p:cNvGrpSpPr>
          <p:nvPr/>
        </p:nvGrpSpPr>
        <p:grpSpPr bwMode="auto">
          <a:xfrm>
            <a:off x="6451600" y="1395413"/>
            <a:ext cx="1117600" cy="1752600"/>
            <a:chOff x="4064" y="2485"/>
            <a:chExt cx="704" cy="1104"/>
          </a:xfrm>
        </p:grpSpPr>
        <p:sp>
          <p:nvSpPr>
            <p:cNvPr id="237590" name="AutoShape 22"/>
            <p:cNvSpPr>
              <a:spLocks noChangeArrowheads="1"/>
            </p:cNvSpPr>
            <p:nvPr/>
          </p:nvSpPr>
          <p:spPr bwMode="auto">
            <a:xfrm>
              <a:off x="4064" y="2485"/>
              <a:ext cx="704" cy="1104"/>
            </a:xfrm>
            <a:prstGeom prst="roundRect">
              <a:avLst>
                <a:gd name="adj" fmla="val 3088"/>
              </a:avLst>
            </a:prstGeom>
            <a:solidFill>
              <a:schemeClr val="accent1"/>
            </a:solidFill>
            <a:ln w="28575" algn="ctr">
              <a:noFill/>
              <a:round/>
              <a:headEnd/>
              <a:tailEnd/>
            </a:ln>
            <a:effectLst/>
          </p:spPr>
          <p:txBody>
            <a:bodyPr wrap="none" anchor="ctr"/>
            <a:lstStyle/>
            <a:p>
              <a:endParaRPr lang="es-ES_tradnl"/>
            </a:p>
          </p:txBody>
        </p:sp>
        <p:sp>
          <p:nvSpPr>
            <p:cNvPr id="237591" name="Text Box 23"/>
            <p:cNvSpPr txBox="1">
              <a:spLocks noChangeArrowheads="1"/>
            </p:cNvSpPr>
            <p:nvPr/>
          </p:nvSpPr>
          <p:spPr bwMode="auto">
            <a:xfrm>
              <a:off x="4083" y="2496"/>
              <a:ext cx="672" cy="531"/>
            </a:xfrm>
            <a:prstGeom prst="rect">
              <a:avLst/>
            </a:prstGeom>
            <a:noFill/>
            <a:ln w="22225" algn="ctr">
              <a:noFill/>
              <a:miter lim="800000"/>
              <a:headEnd/>
              <a:tailEnd/>
            </a:ln>
            <a:effectLst/>
          </p:spPr>
          <p:txBody>
            <a:bodyPr lIns="45720" rIns="45720">
              <a:spAutoFit/>
            </a:bodyPr>
            <a:lstStyle/>
            <a:p>
              <a:pPr algn="ctr" eaLnBrk="0" hangingPunct="0">
                <a:lnSpc>
                  <a:spcPct val="95000"/>
                </a:lnSpc>
                <a:spcBef>
                  <a:spcPct val="50000"/>
                </a:spcBef>
              </a:pPr>
              <a:r>
                <a:rPr lang="en-US" sz="1200" b="1">
                  <a:latin typeface="Verdana" pitchFamily="34" charset="0"/>
                </a:rPr>
                <a:t>Virtual Machine A</a:t>
              </a:r>
            </a:p>
            <a:p>
              <a:pPr algn="ctr" eaLnBrk="0" hangingPunct="0">
                <a:lnSpc>
                  <a:spcPct val="95000"/>
                </a:lnSpc>
                <a:spcBef>
                  <a:spcPct val="50000"/>
                </a:spcBef>
              </a:pPr>
              <a:r>
                <a:rPr lang="en-US" sz="1100">
                  <a:latin typeface="Verdana" pitchFamily="34" charset="0"/>
                </a:rPr>
                <a:t>User Environment</a:t>
              </a:r>
            </a:p>
          </p:txBody>
        </p:sp>
      </p:grpSp>
      <p:grpSp>
        <p:nvGrpSpPr>
          <p:cNvPr id="7" name="Group 24"/>
          <p:cNvGrpSpPr>
            <a:grpSpLocks/>
          </p:cNvGrpSpPr>
          <p:nvPr/>
        </p:nvGrpSpPr>
        <p:grpSpPr bwMode="auto">
          <a:xfrm>
            <a:off x="7713663" y="1801813"/>
            <a:ext cx="1117600" cy="1346200"/>
            <a:chOff x="4827" y="2485"/>
            <a:chExt cx="704" cy="1104"/>
          </a:xfrm>
        </p:grpSpPr>
        <p:sp>
          <p:nvSpPr>
            <p:cNvPr id="237593" name="AutoShape 25"/>
            <p:cNvSpPr>
              <a:spLocks noChangeArrowheads="1"/>
            </p:cNvSpPr>
            <p:nvPr/>
          </p:nvSpPr>
          <p:spPr bwMode="auto">
            <a:xfrm>
              <a:off x="4827" y="2485"/>
              <a:ext cx="704" cy="1104"/>
            </a:xfrm>
            <a:prstGeom prst="roundRect">
              <a:avLst>
                <a:gd name="adj" fmla="val 3088"/>
              </a:avLst>
            </a:prstGeom>
            <a:solidFill>
              <a:schemeClr val="tx2"/>
            </a:solidFill>
            <a:ln w="28575" algn="ctr">
              <a:noFill/>
              <a:round/>
              <a:headEnd/>
              <a:tailEnd/>
            </a:ln>
            <a:effectLst/>
          </p:spPr>
          <p:txBody>
            <a:bodyPr wrap="none" anchor="ctr"/>
            <a:lstStyle/>
            <a:p>
              <a:endParaRPr lang="es-ES_tradnl"/>
            </a:p>
          </p:txBody>
        </p:sp>
        <p:sp>
          <p:nvSpPr>
            <p:cNvPr id="237594" name="Text Box 26"/>
            <p:cNvSpPr txBox="1">
              <a:spLocks noChangeArrowheads="1"/>
            </p:cNvSpPr>
            <p:nvPr/>
          </p:nvSpPr>
          <p:spPr bwMode="auto">
            <a:xfrm>
              <a:off x="4831" y="2503"/>
              <a:ext cx="672" cy="954"/>
            </a:xfrm>
            <a:prstGeom prst="rect">
              <a:avLst/>
            </a:prstGeom>
            <a:noFill/>
            <a:ln w="22225" algn="ctr">
              <a:noFill/>
              <a:miter lim="800000"/>
              <a:headEnd/>
              <a:tailEnd/>
            </a:ln>
            <a:effectLst/>
          </p:spPr>
          <p:txBody>
            <a:bodyPr lIns="45720" rIns="45720">
              <a:spAutoFit/>
            </a:bodyPr>
            <a:lstStyle/>
            <a:p>
              <a:pPr algn="ctr" eaLnBrk="0" hangingPunct="0">
                <a:lnSpc>
                  <a:spcPct val="95000"/>
                </a:lnSpc>
                <a:spcBef>
                  <a:spcPct val="50000"/>
                </a:spcBef>
              </a:pPr>
              <a:r>
                <a:rPr lang="en-US" sz="1200" b="1">
                  <a:solidFill>
                    <a:schemeClr val="bg1"/>
                  </a:solidFill>
                  <a:latin typeface="Verdana" pitchFamily="34" charset="0"/>
                </a:rPr>
                <a:t>Virtual Appliance </a:t>
              </a:r>
            </a:p>
            <a:p>
              <a:pPr algn="ctr" eaLnBrk="0" hangingPunct="0">
                <a:lnSpc>
                  <a:spcPct val="95000"/>
                </a:lnSpc>
                <a:spcBef>
                  <a:spcPct val="50000"/>
                </a:spcBef>
              </a:pPr>
              <a:r>
                <a:rPr lang="en-US" sz="900">
                  <a:solidFill>
                    <a:schemeClr val="bg1"/>
                  </a:solidFill>
                  <a:latin typeface="Verdana" pitchFamily="34" charset="0"/>
                </a:rPr>
                <a:t>Management or Security App</a:t>
              </a:r>
            </a:p>
            <a:p>
              <a:pPr algn="ctr" eaLnBrk="0" hangingPunct="0">
                <a:lnSpc>
                  <a:spcPct val="95000"/>
                </a:lnSpc>
                <a:spcBef>
                  <a:spcPct val="50000"/>
                </a:spcBef>
              </a:pPr>
              <a:r>
                <a:rPr lang="en-US" sz="900">
                  <a:solidFill>
                    <a:schemeClr val="bg1"/>
                  </a:solidFill>
                  <a:latin typeface="Verdana" pitchFamily="34" charset="0"/>
                </a:rPr>
                <a:t>Embedded OS</a:t>
              </a:r>
            </a:p>
            <a:p>
              <a:pPr algn="ctr" eaLnBrk="0" hangingPunct="0">
                <a:lnSpc>
                  <a:spcPct val="95000"/>
                </a:lnSpc>
                <a:spcBef>
                  <a:spcPct val="50000"/>
                </a:spcBef>
              </a:pPr>
              <a:endParaRPr lang="en-US" sz="900">
                <a:solidFill>
                  <a:schemeClr val="bg1"/>
                </a:solidFill>
                <a:latin typeface="Verdana" pitchFamily="34" charset="0"/>
              </a:endParaRPr>
            </a:p>
          </p:txBody>
        </p:sp>
        <p:sp>
          <p:nvSpPr>
            <p:cNvPr id="237595" name="Text Box 27"/>
            <p:cNvSpPr txBox="1">
              <a:spLocks noChangeArrowheads="1"/>
            </p:cNvSpPr>
            <p:nvPr/>
          </p:nvSpPr>
          <p:spPr bwMode="auto">
            <a:xfrm>
              <a:off x="4872" y="3316"/>
              <a:ext cx="600" cy="230"/>
            </a:xfrm>
            <a:prstGeom prst="rect">
              <a:avLst/>
            </a:prstGeom>
            <a:solidFill>
              <a:srgbClr val="DBEEFD">
                <a:alpha val="45000"/>
              </a:srgbClr>
            </a:solidFill>
            <a:ln w="57150" algn="ctr">
              <a:noFill/>
              <a:miter lim="800000"/>
              <a:headEnd/>
              <a:tailEnd/>
            </a:ln>
            <a:effectLst/>
          </p:spPr>
          <p:txBody>
            <a:bodyPr lIns="45720" rIns="45720" anchor="ctr"/>
            <a:lstStyle/>
            <a:p>
              <a:pPr algn="ctr" eaLnBrk="0" hangingPunct="0">
                <a:lnSpc>
                  <a:spcPct val="75000"/>
                </a:lnSpc>
                <a:spcBef>
                  <a:spcPct val="50000"/>
                </a:spcBef>
              </a:pPr>
              <a:r>
                <a:rPr lang="en-US" sz="1100">
                  <a:solidFill>
                    <a:schemeClr val="bg1"/>
                  </a:solidFill>
                  <a:latin typeface="Verdana" pitchFamily="34" charset="0"/>
                </a:rPr>
                <a:t>Lightweight VMM</a:t>
              </a:r>
            </a:p>
          </p:txBody>
        </p:sp>
      </p:grpSp>
      <p:sp>
        <p:nvSpPr>
          <p:cNvPr id="237596" name="Freeform 28"/>
          <p:cNvSpPr>
            <a:spLocks/>
          </p:cNvSpPr>
          <p:nvPr/>
        </p:nvSpPr>
        <p:spPr bwMode="auto">
          <a:xfrm>
            <a:off x="482600" y="3178175"/>
            <a:ext cx="2298700" cy="177800"/>
          </a:xfrm>
          <a:custGeom>
            <a:avLst/>
            <a:gdLst/>
            <a:ahLst/>
            <a:cxnLst>
              <a:cxn ang="0">
                <a:pos x="0" y="16"/>
              </a:cxn>
              <a:cxn ang="0">
                <a:pos x="0" y="160"/>
              </a:cxn>
              <a:cxn ang="0">
                <a:pos x="1448" y="160"/>
              </a:cxn>
              <a:cxn ang="0">
                <a:pos x="1448" y="0"/>
              </a:cxn>
            </a:cxnLst>
            <a:rect l="0" t="0" r="r" b="b"/>
            <a:pathLst>
              <a:path w="1448" h="160">
                <a:moveTo>
                  <a:pt x="0" y="16"/>
                </a:moveTo>
                <a:lnTo>
                  <a:pt x="0" y="160"/>
                </a:lnTo>
                <a:lnTo>
                  <a:pt x="1448" y="160"/>
                </a:lnTo>
                <a:lnTo>
                  <a:pt x="1448" y="0"/>
                </a:lnTo>
              </a:path>
            </a:pathLst>
          </a:custGeom>
          <a:noFill/>
          <a:ln w="19050" cap="flat" cmpd="sng">
            <a:solidFill>
              <a:schemeClr val="tx1">
                <a:alpha val="70000"/>
              </a:schemeClr>
            </a:solidFill>
            <a:prstDash val="dash"/>
            <a:round/>
            <a:headEnd/>
            <a:tailEnd/>
          </a:ln>
          <a:effectLst/>
        </p:spPr>
        <p:txBody>
          <a:bodyPr>
            <a:spAutoFit/>
          </a:bodyPr>
          <a:lstStyle/>
          <a:p>
            <a:endParaRPr lang="es-ES_tradnl"/>
          </a:p>
        </p:txBody>
      </p:sp>
      <p:sp>
        <p:nvSpPr>
          <p:cNvPr id="237597" name="Freeform 29"/>
          <p:cNvSpPr>
            <a:spLocks/>
          </p:cNvSpPr>
          <p:nvPr/>
        </p:nvSpPr>
        <p:spPr bwMode="auto">
          <a:xfrm>
            <a:off x="3530600" y="3178175"/>
            <a:ext cx="2298700" cy="177800"/>
          </a:xfrm>
          <a:custGeom>
            <a:avLst/>
            <a:gdLst/>
            <a:ahLst/>
            <a:cxnLst>
              <a:cxn ang="0">
                <a:pos x="0" y="16"/>
              </a:cxn>
              <a:cxn ang="0">
                <a:pos x="0" y="160"/>
              </a:cxn>
              <a:cxn ang="0">
                <a:pos x="1448" y="160"/>
              </a:cxn>
              <a:cxn ang="0">
                <a:pos x="1448" y="0"/>
              </a:cxn>
            </a:cxnLst>
            <a:rect l="0" t="0" r="r" b="b"/>
            <a:pathLst>
              <a:path w="1448" h="160">
                <a:moveTo>
                  <a:pt x="0" y="16"/>
                </a:moveTo>
                <a:lnTo>
                  <a:pt x="0" y="160"/>
                </a:lnTo>
                <a:lnTo>
                  <a:pt x="1448" y="160"/>
                </a:lnTo>
                <a:lnTo>
                  <a:pt x="1448" y="0"/>
                </a:lnTo>
              </a:path>
            </a:pathLst>
          </a:custGeom>
          <a:noFill/>
          <a:ln w="19050" cap="flat" cmpd="sng">
            <a:solidFill>
              <a:schemeClr val="tx1">
                <a:alpha val="70000"/>
              </a:schemeClr>
            </a:solidFill>
            <a:prstDash val="dash"/>
            <a:round/>
            <a:headEnd/>
            <a:tailEnd/>
          </a:ln>
          <a:effectLst/>
        </p:spPr>
        <p:txBody>
          <a:bodyPr>
            <a:spAutoFit/>
          </a:bodyPr>
          <a:lstStyle/>
          <a:p>
            <a:endParaRPr lang="es-ES_tradnl"/>
          </a:p>
        </p:txBody>
      </p:sp>
      <p:sp>
        <p:nvSpPr>
          <p:cNvPr id="237598" name="Freeform 30"/>
          <p:cNvSpPr>
            <a:spLocks/>
          </p:cNvSpPr>
          <p:nvPr/>
        </p:nvSpPr>
        <p:spPr bwMode="auto">
          <a:xfrm>
            <a:off x="6464300" y="3178175"/>
            <a:ext cx="2298700" cy="177800"/>
          </a:xfrm>
          <a:custGeom>
            <a:avLst/>
            <a:gdLst/>
            <a:ahLst/>
            <a:cxnLst>
              <a:cxn ang="0">
                <a:pos x="0" y="16"/>
              </a:cxn>
              <a:cxn ang="0">
                <a:pos x="0" y="160"/>
              </a:cxn>
              <a:cxn ang="0">
                <a:pos x="1448" y="160"/>
              </a:cxn>
              <a:cxn ang="0">
                <a:pos x="1448" y="0"/>
              </a:cxn>
            </a:cxnLst>
            <a:rect l="0" t="0" r="r" b="b"/>
            <a:pathLst>
              <a:path w="1448" h="160">
                <a:moveTo>
                  <a:pt x="0" y="16"/>
                </a:moveTo>
                <a:lnTo>
                  <a:pt x="0" y="160"/>
                </a:lnTo>
                <a:lnTo>
                  <a:pt x="1448" y="160"/>
                </a:lnTo>
                <a:lnTo>
                  <a:pt x="1448" y="0"/>
                </a:lnTo>
              </a:path>
            </a:pathLst>
          </a:custGeom>
          <a:noFill/>
          <a:ln w="19050" cap="flat" cmpd="sng">
            <a:solidFill>
              <a:schemeClr val="tx1">
                <a:alpha val="70000"/>
              </a:schemeClr>
            </a:solidFill>
            <a:prstDash val="dash"/>
            <a:round/>
            <a:headEnd/>
            <a:tailEnd/>
          </a:ln>
          <a:effectLst/>
        </p:spPr>
        <p:txBody>
          <a:bodyPr>
            <a:spAutoFit/>
          </a:bodyPr>
          <a:lstStyle/>
          <a:p>
            <a:endParaRPr lang="es-ES_tradnl"/>
          </a:p>
        </p:txBody>
      </p:sp>
      <p:sp>
        <p:nvSpPr>
          <p:cNvPr id="237599" name="Text Box 31"/>
          <p:cNvSpPr txBox="1">
            <a:spLocks noChangeArrowheads="1"/>
          </p:cNvSpPr>
          <p:nvPr/>
        </p:nvSpPr>
        <p:spPr bwMode="auto">
          <a:xfrm>
            <a:off x="6565900" y="3140075"/>
            <a:ext cx="762000" cy="419100"/>
          </a:xfrm>
          <a:prstGeom prst="rect">
            <a:avLst/>
          </a:prstGeom>
          <a:noFill/>
          <a:ln w="22225" algn="ctr">
            <a:noFill/>
            <a:miter lim="800000"/>
            <a:headEnd/>
            <a:tailEnd/>
          </a:ln>
          <a:effectLst/>
        </p:spPr>
        <p:txBody>
          <a:bodyPr>
            <a:spAutoFit/>
          </a:bodyPr>
          <a:lstStyle/>
          <a:p>
            <a:pPr algn="ctr" eaLnBrk="0" hangingPunct="0">
              <a:lnSpc>
                <a:spcPct val="120000"/>
              </a:lnSpc>
              <a:spcBef>
                <a:spcPct val="50000"/>
              </a:spcBef>
            </a:pPr>
            <a:r>
              <a:rPr lang="en-US" sz="900">
                <a:latin typeface="Verdana" pitchFamily="34" charset="0"/>
              </a:rPr>
              <a:t>Other traffic</a:t>
            </a:r>
          </a:p>
        </p:txBody>
      </p:sp>
      <p:sp>
        <p:nvSpPr>
          <p:cNvPr id="237600" name="Text Box 32"/>
          <p:cNvSpPr txBox="1">
            <a:spLocks noChangeArrowheads="1"/>
          </p:cNvSpPr>
          <p:nvPr/>
        </p:nvSpPr>
        <p:spPr bwMode="auto">
          <a:xfrm>
            <a:off x="7937500" y="3140075"/>
            <a:ext cx="762000" cy="419100"/>
          </a:xfrm>
          <a:prstGeom prst="rect">
            <a:avLst/>
          </a:prstGeom>
          <a:noFill/>
          <a:ln w="22225" algn="ctr">
            <a:noFill/>
            <a:miter lim="800000"/>
            <a:headEnd/>
            <a:tailEnd/>
          </a:ln>
          <a:effectLst/>
        </p:spPr>
        <p:txBody>
          <a:bodyPr>
            <a:spAutoFit/>
          </a:bodyPr>
          <a:lstStyle/>
          <a:p>
            <a:pPr algn="ctr" eaLnBrk="0" hangingPunct="0">
              <a:lnSpc>
                <a:spcPct val="120000"/>
              </a:lnSpc>
              <a:spcBef>
                <a:spcPct val="50000"/>
              </a:spcBef>
            </a:pPr>
            <a:r>
              <a:rPr lang="en-US" sz="900">
                <a:latin typeface="Verdana" pitchFamily="34" charset="0"/>
              </a:rPr>
              <a:t>Network traffic</a:t>
            </a:r>
          </a:p>
        </p:txBody>
      </p:sp>
      <p:sp>
        <p:nvSpPr>
          <p:cNvPr id="237601" name="Line 33"/>
          <p:cNvSpPr>
            <a:spLocks noChangeShapeType="1"/>
          </p:cNvSpPr>
          <p:nvPr/>
        </p:nvSpPr>
        <p:spPr bwMode="auto">
          <a:xfrm>
            <a:off x="1638300" y="3355975"/>
            <a:ext cx="0" cy="177800"/>
          </a:xfrm>
          <a:prstGeom prst="line">
            <a:avLst/>
          </a:prstGeom>
          <a:noFill/>
          <a:ln w="19050">
            <a:solidFill>
              <a:srgbClr val="777777">
                <a:alpha val="70000"/>
              </a:srgbClr>
            </a:solidFill>
            <a:round/>
            <a:headEnd/>
            <a:tailEnd/>
          </a:ln>
          <a:effectLst/>
        </p:spPr>
        <p:txBody>
          <a:bodyPr wrap="none">
            <a:spAutoFit/>
          </a:bodyPr>
          <a:lstStyle/>
          <a:p>
            <a:endParaRPr lang="es-ES_tradnl"/>
          </a:p>
        </p:txBody>
      </p:sp>
      <p:sp>
        <p:nvSpPr>
          <p:cNvPr id="237602" name="Line 34"/>
          <p:cNvSpPr>
            <a:spLocks noChangeShapeType="1"/>
          </p:cNvSpPr>
          <p:nvPr/>
        </p:nvSpPr>
        <p:spPr bwMode="auto">
          <a:xfrm>
            <a:off x="4660900" y="3343275"/>
            <a:ext cx="0" cy="177800"/>
          </a:xfrm>
          <a:prstGeom prst="line">
            <a:avLst/>
          </a:prstGeom>
          <a:noFill/>
          <a:ln w="19050">
            <a:solidFill>
              <a:srgbClr val="777777">
                <a:alpha val="70000"/>
              </a:srgbClr>
            </a:solidFill>
            <a:round/>
            <a:headEnd/>
            <a:tailEnd/>
          </a:ln>
          <a:effectLst/>
        </p:spPr>
        <p:txBody>
          <a:bodyPr wrap="none">
            <a:spAutoFit/>
          </a:bodyPr>
          <a:lstStyle/>
          <a:p>
            <a:endParaRPr lang="es-ES_tradnl"/>
          </a:p>
        </p:txBody>
      </p:sp>
      <p:sp>
        <p:nvSpPr>
          <p:cNvPr id="237603" name="Rectangle 35"/>
          <p:cNvSpPr>
            <a:spLocks noChangeArrowheads="1"/>
          </p:cNvSpPr>
          <p:nvPr/>
        </p:nvSpPr>
        <p:spPr bwMode="auto">
          <a:xfrm>
            <a:off x="7442200" y="3241675"/>
            <a:ext cx="292100" cy="190500"/>
          </a:xfrm>
          <a:prstGeom prst="rect">
            <a:avLst/>
          </a:prstGeom>
          <a:solidFill>
            <a:schemeClr val="bg1"/>
          </a:solidFill>
          <a:ln w="19050" algn="ctr">
            <a:noFill/>
            <a:miter lim="800000"/>
            <a:headEnd/>
            <a:tailEnd/>
          </a:ln>
          <a:effectLst/>
        </p:spPr>
        <p:txBody>
          <a:bodyPr anchor="ctr">
            <a:spAutoFit/>
          </a:bodyPr>
          <a:lstStyle/>
          <a:p>
            <a:endParaRPr lang="es-ES_tradnl"/>
          </a:p>
        </p:txBody>
      </p:sp>
      <p:sp>
        <p:nvSpPr>
          <p:cNvPr id="237604" name="Line 36"/>
          <p:cNvSpPr>
            <a:spLocks noChangeShapeType="1"/>
          </p:cNvSpPr>
          <p:nvPr/>
        </p:nvSpPr>
        <p:spPr bwMode="auto">
          <a:xfrm>
            <a:off x="7442200" y="3368675"/>
            <a:ext cx="0" cy="177800"/>
          </a:xfrm>
          <a:prstGeom prst="line">
            <a:avLst/>
          </a:prstGeom>
          <a:noFill/>
          <a:ln w="19050">
            <a:solidFill>
              <a:srgbClr val="777777">
                <a:alpha val="70000"/>
              </a:srgbClr>
            </a:solidFill>
            <a:round/>
            <a:headEnd/>
            <a:tailEnd/>
          </a:ln>
          <a:effectLst/>
        </p:spPr>
        <p:txBody>
          <a:bodyPr wrap="none">
            <a:spAutoFit/>
          </a:bodyPr>
          <a:lstStyle/>
          <a:p>
            <a:endParaRPr lang="es-ES_tradnl"/>
          </a:p>
        </p:txBody>
      </p:sp>
      <p:sp>
        <p:nvSpPr>
          <p:cNvPr id="237605" name="Line 37"/>
          <p:cNvSpPr>
            <a:spLocks noChangeShapeType="1"/>
          </p:cNvSpPr>
          <p:nvPr/>
        </p:nvSpPr>
        <p:spPr bwMode="auto">
          <a:xfrm>
            <a:off x="7785100" y="3343275"/>
            <a:ext cx="0" cy="177800"/>
          </a:xfrm>
          <a:prstGeom prst="line">
            <a:avLst/>
          </a:prstGeom>
          <a:noFill/>
          <a:ln w="19050">
            <a:solidFill>
              <a:srgbClr val="777777">
                <a:alpha val="70000"/>
              </a:srgbClr>
            </a:solidFill>
            <a:round/>
            <a:headEnd/>
            <a:tailEnd/>
          </a:ln>
          <a:effectLst/>
        </p:spPr>
        <p:txBody>
          <a:bodyPr wrap="none">
            <a:spAutoFit/>
          </a:bodyPr>
          <a:lstStyle/>
          <a:p>
            <a:endParaRPr lang="es-ES_tradnl"/>
          </a:p>
        </p:txBody>
      </p:sp>
      <p:sp>
        <p:nvSpPr>
          <p:cNvPr id="237606" name="Line 38"/>
          <p:cNvSpPr>
            <a:spLocks noChangeShapeType="1"/>
          </p:cNvSpPr>
          <p:nvPr/>
        </p:nvSpPr>
        <p:spPr bwMode="auto">
          <a:xfrm flipH="1">
            <a:off x="7556500" y="2276475"/>
            <a:ext cx="152400" cy="0"/>
          </a:xfrm>
          <a:prstGeom prst="line">
            <a:avLst/>
          </a:prstGeom>
          <a:noFill/>
          <a:ln w="22225">
            <a:solidFill>
              <a:schemeClr val="tx1"/>
            </a:solidFill>
            <a:round/>
            <a:headEnd/>
            <a:tailEnd type="triangle" w="med" len="med"/>
          </a:ln>
          <a:effectLst/>
        </p:spPr>
        <p:txBody>
          <a:bodyPr wrap="none" anchor="ctr"/>
          <a:lstStyle/>
          <a:p>
            <a:endParaRPr lang="es-ES_tradnl"/>
          </a:p>
        </p:txBody>
      </p:sp>
      <p:pic>
        <p:nvPicPr>
          <p:cNvPr id="237607" name="Picture 61" descr="ic2vpro_rgb_174"/>
          <p:cNvPicPr>
            <a:picLocks noChangeAspect="1" noChangeArrowheads="1"/>
          </p:cNvPicPr>
          <p:nvPr/>
        </p:nvPicPr>
        <p:blipFill>
          <a:blip r:embed="rId4"/>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573"/>
                                        </p:tgtEl>
                                        <p:attrNameLst>
                                          <p:attrName>style.visibility</p:attrName>
                                        </p:attrNameLst>
                                      </p:cBhvr>
                                      <p:to>
                                        <p:strVal val="visible"/>
                                      </p:to>
                                    </p:set>
                                    <p:animEffect transition="in" filter="fade">
                                      <p:cBhvr>
                                        <p:cTn id="7" dur="1000"/>
                                        <p:tgtEl>
                                          <p:spTgt spid="2375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7574"/>
                                        </p:tgtEl>
                                        <p:attrNameLst>
                                          <p:attrName>style.visibility</p:attrName>
                                        </p:attrNameLst>
                                      </p:cBhvr>
                                      <p:to>
                                        <p:strVal val="visible"/>
                                      </p:to>
                                    </p:set>
                                    <p:animEffect transition="in" filter="fade">
                                      <p:cBhvr>
                                        <p:cTn id="10" dur="1000"/>
                                        <p:tgtEl>
                                          <p:spTgt spid="23757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7596"/>
                                        </p:tgtEl>
                                        <p:attrNameLst>
                                          <p:attrName>style.visibility</p:attrName>
                                        </p:attrNameLst>
                                      </p:cBhvr>
                                      <p:to>
                                        <p:strVal val="visible"/>
                                      </p:to>
                                    </p:set>
                                    <p:animEffect transition="in" filter="fade">
                                      <p:cBhvr>
                                        <p:cTn id="14" dur="1000"/>
                                        <p:tgtEl>
                                          <p:spTgt spid="237596"/>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1000"/>
                                        <p:tgtEl>
                                          <p:spTgt spid="3"/>
                                        </p:tgtEl>
                                      </p:cBhvr>
                                    </p:animEffect>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7571"/>
                                        </p:tgtEl>
                                        <p:attrNameLst>
                                          <p:attrName>style.visibility</p:attrName>
                                        </p:attrNameLst>
                                      </p:cBhvr>
                                      <p:to>
                                        <p:strVal val="visible"/>
                                      </p:to>
                                    </p:set>
                                    <p:animEffect transition="in" filter="fade">
                                      <p:cBhvr>
                                        <p:cTn id="27" dur="1000"/>
                                        <p:tgtEl>
                                          <p:spTgt spid="2375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7575"/>
                                        </p:tgtEl>
                                        <p:attrNameLst>
                                          <p:attrName>style.visibility</p:attrName>
                                        </p:attrNameLst>
                                      </p:cBhvr>
                                      <p:to>
                                        <p:strVal val="visible"/>
                                      </p:to>
                                    </p:set>
                                    <p:animEffect transition="in" filter="fade">
                                      <p:cBhvr>
                                        <p:cTn id="30" dur="1000"/>
                                        <p:tgtEl>
                                          <p:spTgt spid="23757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237597"/>
                                        </p:tgtEl>
                                        <p:attrNameLst>
                                          <p:attrName>style.visibility</p:attrName>
                                        </p:attrNameLst>
                                      </p:cBhvr>
                                      <p:to>
                                        <p:strVal val="visible"/>
                                      </p:to>
                                    </p:set>
                                    <p:animEffect transition="in" filter="fade">
                                      <p:cBhvr>
                                        <p:cTn id="34" dur="1000"/>
                                        <p:tgtEl>
                                          <p:spTgt spid="237597"/>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1000"/>
                                        <p:tgtEl>
                                          <p:spTgt spid="5"/>
                                        </p:tgtEl>
                                      </p:cBhvr>
                                    </p:animEffect>
                                  </p:childTnLst>
                                </p:cTn>
                              </p:par>
                            </p:childTnLst>
                          </p:cTn>
                        </p:par>
                        <p:par>
                          <p:cTn id="39" fill="hold">
                            <p:stCondLst>
                              <p:cond delay="3000"/>
                            </p:stCondLst>
                            <p:childTnLst>
                              <p:par>
                                <p:cTn id="40" presetID="22" presetClass="entr" presetSubtype="4"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7570"/>
                                        </p:tgtEl>
                                        <p:attrNameLst>
                                          <p:attrName>style.visibility</p:attrName>
                                        </p:attrNameLst>
                                      </p:cBhvr>
                                      <p:to>
                                        <p:strVal val="visible"/>
                                      </p:to>
                                    </p:set>
                                    <p:animEffect transition="in" filter="fade">
                                      <p:cBhvr>
                                        <p:cTn id="47" dur="1000"/>
                                        <p:tgtEl>
                                          <p:spTgt spid="23757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7576"/>
                                        </p:tgtEl>
                                        <p:attrNameLst>
                                          <p:attrName>style.visibility</p:attrName>
                                        </p:attrNameLst>
                                      </p:cBhvr>
                                      <p:to>
                                        <p:strVal val="visible"/>
                                      </p:to>
                                    </p:set>
                                    <p:animEffect transition="in" filter="fade">
                                      <p:cBhvr>
                                        <p:cTn id="50" dur="1000"/>
                                        <p:tgtEl>
                                          <p:spTgt spid="23757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37598"/>
                                        </p:tgtEl>
                                        <p:attrNameLst>
                                          <p:attrName>style.visibility</p:attrName>
                                        </p:attrNameLst>
                                      </p:cBhvr>
                                      <p:to>
                                        <p:strVal val="visible"/>
                                      </p:to>
                                    </p:set>
                                    <p:animEffect transition="in" filter="fade">
                                      <p:cBhvr>
                                        <p:cTn id="54" dur="1000"/>
                                        <p:tgtEl>
                                          <p:spTgt spid="237598"/>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1000"/>
                                        <p:tgtEl>
                                          <p:spTgt spid="6"/>
                                        </p:tgtEl>
                                      </p:cBhvr>
                                    </p:animEffect>
                                  </p:childTnLst>
                                </p:cTn>
                              </p:par>
                            </p:childTnLst>
                          </p:cTn>
                        </p:par>
                        <p:par>
                          <p:cTn id="59" fill="hold">
                            <p:stCondLst>
                              <p:cond delay="300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4" grpId="0"/>
      <p:bldP spid="237575" grpId="0"/>
      <p:bldP spid="237576" grpId="0"/>
      <p:bldP spid="237596" grpId="0" animBg="1"/>
      <p:bldP spid="237597" grpId="0" animBg="1"/>
      <p:bldP spid="2375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70" name="Rectangle 70"/>
          <p:cNvSpPr>
            <a:spLocks noGrp="1" noChangeArrowheads="1"/>
          </p:cNvSpPr>
          <p:nvPr>
            <p:ph type="title" idx="4294967295"/>
          </p:nvPr>
        </p:nvSpPr>
        <p:spPr bwMode="auto">
          <a:xfrm>
            <a:off x="142875" y="273050"/>
            <a:ext cx="8620125" cy="889000"/>
          </a:xfrm>
          <a:noFill/>
        </p:spPr>
        <p:txBody>
          <a:bodyPr/>
          <a:lstStyle/>
          <a:p>
            <a:r>
              <a:rPr lang="en-US" sz="3000" b="1"/>
              <a:t>Respaldo Industria Tecnología vPro™</a:t>
            </a:r>
          </a:p>
        </p:txBody>
      </p:sp>
      <p:pic>
        <p:nvPicPr>
          <p:cNvPr id="2118" name="Picture 70"/>
          <p:cNvPicPr>
            <a:picLocks noChangeAspect="1" noChangeArrowheads="1"/>
          </p:cNvPicPr>
          <p:nvPr/>
        </p:nvPicPr>
        <p:blipFill>
          <a:blip r:embed="rId3"/>
          <a:srcRect/>
          <a:stretch>
            <a:fillRect/>
          </a:stretch>
        </p:blipFill>
        <p:spPr bwMode="auto">
          <a:xfrm>
            <a:off x="4432300" y="1292225"/>
            <a:ext cx="4730750" cy="6169025"/>
          </a:xfrm>
          <a:prstGeom prst="rect">
            <a:avLst/>
          </a:prstGeom>
          <a:noFill/>
        </p:spPr>
      </p:pic>
      <p:pic>
        <p:nvPicPr>
          <p:cNvPr id="31746" name="Picture 2"/>
          <p:cNvPicPr>
            <a:picLocks noChangeAspect="1" noChangeArrowheads="1"/>
          </p:cNvPicPr>
          <p:nvPr/>
        </p:nvPicPr>
        <p:blipFill>
          <a:blip r:embed="rId4"/>
          <a:srcRect/>
          <a:stretch>
            <a:fillRect/>
          </a:stretch>
        </p:blipFill>
        <p:spPr bwMode="auto">
          <a:xfrm>
            <a:off x="0" y="1262063"/>
            <a:ext cx="4408488" cy="6205537"/>
          </a:xfrm>
          <a:prstGeom prst="rect">
            <a:avLst/>
          </a:prstGeom>
          <a:noFill/>
        </p:spPr>
      </p:pic>
      <p:pic>
        <p:nvPicPr>
          <p:cNvPr id="217093" name="Picture 61" descr="ic2vpro_rgb_174"/>
          <p:cNvPicPr>
            <a:picLocks noChangeAspect="1" noChangeArrowheads="1"/>
          </p:cNvPicPr>
          <p:nvPr/>
        </p:nvPicPr>
        <p:blipFill>
          <a:blip r:embed="rId5"/>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p:cNvSpPr>
          <p:nvPr>
            <p:ph type="title"/>
          </p:nvPr>
        </p:nvSpPr>
        <p:spPr bwMode="auto">
          <a:xfrm>
            <a:off x="0" y="0"/>
            <a:ext cx="9144000" cy="981075"/>
          </a:xfrm>
          <a:noFill/>
        </p:spPr>
        <p:txBody>
          <a:bodyPr/>
          <a:lstStyle/>
          <a:p>
            <a:r>
              <a:rPr lang="en-GB" sz="3000" b="1"/>
              <a:t>Impacto </a:t>
            </a:r>
            <a:r>
              <a:rPr lang="en-US" sz="3000" b="1"/>
              <a:t>vPro™ en Negocio</a:t>
            </a:r>
            <a:r>
              <a:rPr lang="en-GB" sz="4700"/>
              <a:t> </a:t>
            </a:r>
          </a:p>
        </p:txBody>
      </p:sp>
      <p:sp>
        <p:nvSpPr>
          <p:cNvPr id="215043" name="AutoShape 3"/>
          <p:cNvSpPr>
            <a:spLocks noChangeArrowheads="1"/>
          </p:cNvSpPr>
          <p:nvPr/>
        </p:nvSpPr>
        <p:spPr bwMode="auto">
          <a:xfrm>
            <a:off x="3810000" y="3962400"/>
            <a:ext cx="5105400" cy="1447800"/>
          </a:xfrm>
          <a:prstGeom prst="roundRect">
            <a:avLst>
              <a:gd name="adj" fmla="val 16667"/>
            </a:avLst>
          </a:prstGeom>
          <a:solidFill>
            <a:srgbClr val="FFCC99">
              <a:alpha val="39999"/>
            </a:srgbClr>
          </a:solidFill>
          <a:ln w="19050" algn="ctr">
            <a:solidFill>
              <a:schemeClr val="bg2"/>
            </a:solidFill>
            <a:round/>
            <a:headEnd/>
            <a:tailEnd/>
          </a:ln>
          <a:effectLst/>
        </p:spPr>
        <p:txBody>
          <a:bodyPr/>
          <a:lstStyle/>
          <a:p>
            <a:pPr eaLnBrk="0" hangingPunct="0">
              <a:lnSpc>
                <a:spcPct val="85000"/>
              </a:lnSpc>
            </a:pPr>
            <a:r>
              <a:rPr lang="en-US" sz="1600" b="1">
                <a:solidFill>
                  <a:schemeClr val="tx2"/>
                </a:solidFill>
                <a:latin typeface="Verdana" pitchFamily="34" charset="0"/>
              </a:rPr>
              <a:t>Siemens IT Solutions and Services</a:t>
            </a:r>
            <a:endParaRPr lang="en-US" sz="1600">
              <a:latin typeface="Verdana" pitchFamily="34" charset="0"/>
            </a:endParaRPr>
          </a:p>
          <a:p>
            <a:pPr eaLnBrk="0" hangingPunct="0">
              <a:lnSpc>
                <a:spcPct val="85000"/>
              </a:lnSpc>
            </a:pPr>
            <a:r>
              <a:rPr lang="en-US" sz="1400">
                <a:latin typeface="Verdana" pitchFamily="34" charset="0"/>
              </a:rPr>
              <a:t>‘..apagar los PCs al final de la jornada y mantener a la vez una seguridad robusta …</a:t>
            </a:r>
          </a:p>
          <a:p>
            <a:pPr algn="ctr" eaLnBrk="0" hangingPunct="0">
              <a:lnSpc>
                <a:spcPct val="85000"/>
              </a:lnSpc>
            </a:pPr>
            <a:r>
              <a:rPr lang="en-US" sz="2000" b="1">
                <a:latin typeface="Verdana" pitchFamily="34" charset="0"/>
              </a:rPr>
              <a:t>Sólo esta funcionalidad nos permite ahorrar más de 200K€/año</a:t>
            </a:r>
          </a:p>
        </p:txBody>
      </p:sp>
      <p:sp>
        <p:nvSpPr>
          <p:cNvPr id="215044" name="AutoShape 4"/>
          <p:cNvSpPr>
            <a:spLocks noChangeArrowheads="1"/>
          </p:cNvSpPr>
          <p:nvPr/>
        </p:nvSpPr>
        <p:spPr bwMode="auto">
          <a:xfrm>
            <a:off x="0" y="990600"/>
            <a:ext cx="3429000" cy="4953000"/>
          </a:xfrm>
          <a:prstGeom prst="roundRect">
            <a:avLst>
              <a:gd name="adj" fmla="val 16667"/>
            </a:avLst>
          </a:prstGeom>
          <a:solidFill>
            <a:srgbClr val="CCFFCC">
              <a:alpha val="39999"/>
            </a:srgbClr>
          </a:solidFill>
          <a:ln w="19050" algn="ctr">
            <a:solidFill>
              <a:schemeClr val="bg2"/>
            </a:solidFill>
            <a:round/>
            <a:headEnd/>
            <a:tailEnd/>
          </a:ln>
          <a:effectLst/>
        </p:spPr>
        <p:txBody>
          <a:bodyPr/>
          <a:lstStyle/>
          <a:p>
            <a:pPr algn="ctr" eaLnBrk="0" hangingPunct="0">
              <a:lnSpc>
                <a:spcPct val="85000"/>
              </a:lnSpc>
            </a:pPr>
            <a:endParaRPr lang="en-GB" sz="400" b="1" baseline="30000">
              <a:effectLst>
                <a:outerShdw blurRad="38100" dist="38100" dir="2700000" algn="tl">
                  <a:srgbClr val="000000"/>
                </a:outerShdw>
              </a:effectLst>
              <a:latin typeface="Verdana" pitchFamily="34" charset="0"/>
            </a:endParaRPr>
          </a:p>
        </p:txBody>
      </p:sp>
      <p:graphicFrame>
        <p:nvGraphicFramePr>
          <p:cNvPr id="215045" name="Group 5"/>
          <p:cNvGraphicFramePr>
            <a:graphicFrameLocks noGrp="1"/>
          </p:cNvGraphicFramePr>
          <p:nvPr/>
        </p:nvGraphicFramePr>
        <p:xfrm>
          <a:off x="152400" y="2209800"/>
          <a:ext cx="3200400" cy="3216911"/>
        </p:xfrm>
        <a:graphic>
          <a:graphicData uri="http://schemas.openxmlformats.org/drawingml/2006/table">
            <a:tbl>
              <a:tblPr/>
              <a:tblGrid>
                <a:gridCol w="2286000"/>
                <a:gridCol w="914400"/>
              </a:tblGrid>
              <a:tr h="431800">
                <a:tc>
                  <a:txBody>
                    <a:bodyPr/>
                    <a:lstStyle/>
                    <a:p>
                      <a:pPr marL="0" marR="0" lvl="0" indent="0" algn="ctr" defTabSz="914400" rtl="0" eaLnBrk="1" fontAlgn="b" latinLnBrk="0" hangingPunct="1">
                        <a:lnSpc>
                          <a:spcPct val="90000"/>
                        </a:lnSpc>
                        <a:spcBef>
                          <a:spcPct val="0"/>
                        </a:spcBef>
                        <a:spcAft>
                          <a:spcPct val="0"/>
                        </a:spcAft>
                        <a:buClrTx/>
                        <a:buSzPct val="80000"/>
                        <a:buFontTx/>
                        <a:buNone/>
                        <a:tabLst/>
                      </a:pPr>
                      <a:r>
                        <a:rPr kumimoji="0" lang="en-US" sz="1600" b="0" i="0" u="none" strike="noStrike" cap="none" normalizeH="0" baseline="0" smtClean="0">
                          <a:ln>
                            <a:noFill/>
                          </a:ln>
                          <a:solidFill>
                            <a:schemeClr val="tx1"/>
                          </a:solidFill>
                          <a:effectLst/>
                          <a:latin typeface="Segoe"/>
                          <a:cs typeface="Arial" pitchFamily="34" charset="0"/>
                        </a:rPr>
                        <a:t>Acciones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90000"/>
                        </a:lnSpc>
                        <a:spcBef>
                          <a:spcPct val="0"/>
                        </a:spcBef>
                        <a:spcAft>
                          <a:spcPct val="0"/>
                        </a:spcAft>
                        <a:buClrTx/>
                        <a:buSzPct val="80000"/>
                        <a:buFontTx/>
                        <a:buNone/>
                        <a:tabLst/>
                      </a:pPr>
                      <a:r>
                        <a:rPr kumimoji="0" lang="en-US" sz="1400" b="0" i="0" u="none" strike="noStrike" cap="none" normalizeH="0" baseline="0" smtClean="0">
                          <a:ln>
                            <a:noFill/>
                          </a:ln>
                          <a:solidFill>
                            <a:schemeClr val="tx1"/>
                          </a:solidFill>
                          <a:effectLst/>
                          <a:latin typeface="Segoe"/>
                          <a:cs typeface="Arial" pitchFamily="34" charset="0"/>
                        </a:rPr>
                        <a:t>% Mejora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Visitas Software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91%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413">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Visitas Hardware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60%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Inventarios HW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98%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5288">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Tiempo caídas SW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82%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Tiempo caídas HW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65%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 latinLnBrk="0" hangingPunct="1">
                        <a:lnSpc>
                          <a:spcPct val="90000"/>
                        </a:lnSpc>
                        <a:spcBef>
                          <a:spcPct val="0"/>
                        </a:spcBef>
                        <a:spcAft>
                          <a:spcPct val="0"/>
                        </a:spcAft>
                        <a:buClrTx/>
                        <a:buSzPct val="80000"/>
                        <a:buFontTx/>
                        <a:buNone/>
                        <a:tabLst/>
                      </a:pPr>
                      <a:r>
                        <a:rPr kumimoji="0" lang="en-US" sz="1700" b="0" i="0" u="none" strike="noStrike" cap="none" normalizeH="0" baseline="0" smtClean="0">
                          <a:ln>
                            <a:noFill/>
                          </a:ln>
                          <a:solidFill>
                            <a:schemeClr val="tx1"/>
                          </a:solidFill>
                          <a:effectLst/>
                          <a:latin typeface="Segoe"/>
                          <a:cs typeface="Arial" pitchFamily="34" charset="0"/>
                        </a:rPr>
                        <a:t>Actualizaciones SW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90000"/>
                        </a:lnSpc>
                        <a:spcBef>
                          <a:spcPct val="0"/>
                        </a:spcBef>
                        <a:spcAft>
                          <a:spcPct val="0"/>
                        </a:spcAft>
                        <a:buClrTx/>
                        <a:buSzPct val="80000"/>
                        <a:buFontTx/>
                        <a:buNone/>
                        <a:tabLst/>
                      </a:pPr>
                      <a:r>
                        <a:rPr kumimoji="0" lang="en-US" sz="2400" b="1" i="0" u="none" strike="noStrike" cap="none" normalizeH="0" baseline="0" smtClean="0">
                          <a:ln>
                            <a:noFill/>
                          </a:ln>
                          <a:solidFill>
                            <a:schemeClr val="tx1"/>
                          </a:solidFill>
                          <a:effectLst/>
                          <a:latin typeface="Segoe"/>
                          <a:cs typeface="Arial" pitchFamily="34" charset="0"/>
                        </a:rPr>
                        <a:t>92%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071" name="Text Box 31"/>
          <p:cNvSpPr txBox="1">
            <a:spLocks noChangeArrowheads="1"/>
          </p:cNvSpPr>
          <p:nvPr/>
        </p:nvSpPr>
        <p:spPr bwMode="auto">
          <a:xfrm>
            <a:off x="606425" y="1143000"/>
            <a:ext cx="2354263" cy="915988"/>
          </a:xfrm>
          <a:prstGeom prst="rect">
            <a:avLst/>
          </a:prstGeom>
          <a:noFill/>
          <a:ln w="9525">
            <a:noFill/>
            <a:miter lim="800000"/>
            <a:headEnd/>
            <a:tailEnd/>
          </a:ln>
          <a:effectLst/>
        </p:spPr>
        <p:txBody>
          <a:bodyPr wrap="none">
            <a:spAutoFit/>
          </a:bodyPr>
          <a:lstStyle/>
          <a:p>
            <a:pPr algn="ctr"/>
            <a:r>
              <a:rPr lang="en-GB" b="1">
                <a:latin typeface="Verdana" pitchFamily="34" charset="0"/>
              </a:rPr>
              <a:t>Auditoria IT </a:t>
            </a:r>
          </a:p>
          <a:p>
            <a:pPr algn="ctr"/>
            <a:r>
              <a:rPr lang="en-GB" b="1">
                <a:latin typeface="Verdana" pitchFamily="34" charset="0"/>
              </a:rPr>
              <a:t>independiente </a:t>
            </a:r>
          </a:p>
          <a:p>
            <a:pPr algn="ctr"/>
            <a:r>
              <a:rPr lang="en-GB" b="1">
                <a:latin typeface="Verdana" pitchFamily="34" charset="0"/>
              </a:rPr>
              <a:t>Grandes Clientes</a:t>
            </a:r>
          </a:p>
        </p:txBody>
      </p:sp>
      <p:sp>
        <p:nvSpPr>
          <p:cNvPr id="215072" name="AutoShape 32"/>
          <p:cNvSpPr>
            <a:spLocks noChangeArrowheads="1"/>
          </p:cNvSpPr>
          <p:nvPr/>
        </p:nvSpPr>
        <p:spPr bwMode="auto">
          <a:xfrm>
            <a:off x="3505200" y="838200"/>
            <a:ext cx="5638800" cy="1219200"/>
          </a:xfrm>
          <a:prstGeom prst="roundRect">
            <a:avLst>
              <a:gd name="adj" fmla="val 16667"/>
            </a:avLst>
          </a:prstGeom>
          <a:solidFill>
            <a:srgbClr val="FFFF99">
              <a:alpha val="39999"/>
            </a:srgbClr>
          </a:solidFill>
          <a:ln w="19050" algn="ctr">
            <a:solidFill>
              <a:schemeClr val="bg2"/>
            </a:solidFill>
            <a:round/>
            <a:headEnd/>
            <a:tailEnd/>
          </a:ln>
          <a:effectLst/>
        </p:spPr>
        <p:txBody>
          <a:bodyPr/>
          <a:lstStyle/>
          <a:p>
            <a:pPr eaLnBrk="0" hangingPunct="0">
              <a:lnSpc>
                <a:spcPct val="85000"/>
              </a:lnSpc>
            </a:pPr>
            <a:r>
              <a:rPr lang="en-US" sz="1600" b="1">
                <a:solidFill>
                  <a:schemeClr val="tx2"/>
                </a:solidFill>
                <a:latin typeface="Verdana" pitchFamily="34" charset="0"/>
              </a:rPr>
              <a:t>GijmaAST – Outsourcing para pymes</a:t>
            </a:r>
          </a:p>
          <a:p>
            <a:r>
              <a:rPr lang="en-US" sz="1400">
                <a:latin typeface="Verdana" pitchFamily="34" charset="0"/>
              </a:rPr>
              <a:t>500k PC en pymes</a:t>
            </a:r>
          </a:p>
          <a:p>
            <a:r>
              <a:rPr lang="en-US" sz="1400">
                <a:latin typeface="Verdana" pitchFamily="34" charset="0"/>
              </a:rPr>
              <a:t>40K incidencias mensuales</a:t>
            </a:r>
          </a:p>
          <a:p>
            <a:r>
              <a:rPr lang="en-US" sz="1600" b="1">
                <a:latin typeface="Verdana" pitchFamily="34" charset="0"/>
              </a:rPr>
              <a:t>Saturación parques SW: 2 semanas a 12 horas</a:t>
            </a:r>
          </a:p>
        </p:txBody>
      </p:sp>
      <p:sp>
        <p:nvSpPr>
          <p:cNvPr id="215073" name="AutoShape 33"/>
          <p:cNvSpPr>
            <a:spLocks noChangeArrowheads="1"/>
          </p:cNvSpPr>
          <p:nvPr/>
        </p:nvSpPr>
        <p:spPr bwMode="auto">
          <a:xfrm>
            <a:off x="3505200" y="2438400"/>
            <a:ext cx="5410200" cy="1219200"/>
          </a:xfrm>
          <a:prstGeom prst="roundRect">
            <a:avLst>
              <a:gd name="adj" fmla="val 16667"/>
            </a:avLst>
          </a:prstGeom>
          <a:solidFill>
            <a:srgbClr val="FFFF99">
              <a:alpha val="39999"/>
            </a:srgbClr>
          </a:solidFill>
          <a:ln w="19050" algn="ctr">
            <a:solidFill>
              <a:schemeClr val="bg2"/>
            </a:solidFill>
            <a:round/>
            <a:headEnd/>
            <a:tailEnd/>
          </a:ln>
          <a:effectLst/>
        </p:spPr>
        <p:txBody>
          <a:bodyPr/>
          <a:lstStyle/>
          <a:p>
            <a:pPr algn="ctr" eaLnBrk="0" hangingPunct="0">
              <a:lnSpc>
                <a:spcPct val="85000"/>
              </a:lnSpc>
            </a:pPr>
            <a:endParaRPr lang="en-GB" sz="800" b="1" baseline="30000">
              <a:latin typeface="Verdana" pitchFamily="34" charset="0"/>
            </a:endParaRPr>
          </a:p>
        </p:txBody>
      </p:sp>
      <p:sp>
        <p:nvSpPr>
          <p:cNvPr id="215074" name="Rectangle 34"/>
          <p:cNvSpPr>
            <a:spLocks noChangeArrowheads="1"/>
          </p:cNvSpPr>
          <p:nvPr/>
        </p:nvSpPr>
        <p:spPr bwMode="auto">
          <a:xfrm>
            <a:off x="3581400" y="2514600"/>
            <a:ext cx="5181600" cy="1066800"/>
          </a:xfrm>
          <a:prstGeom prst="rect">
            <a:avLst/>
          </a:prstGeom>
          <a:noFill/>
          <a:ln w="9525" algn="ctr">
            <a:noFill/>
            <a:miter lim="800000"/>
            <a:headEnd/>
            <a:tailEnd/>
          </a:ln>
          <a:effectLst/>
        </p:spPr>
        <p:txBody>
          <a:bodyPr lIns="0" tIns="0" rIns="0" bIns="0">
            <a:spAutoFit/>
          </a:bodyPr>
          <a:lstStyle/>
          <a:p>
            <a:r>
              <a:rPr lang="en-GB" sz="1600" b="1">
                <a:solidFill>
                  <a:schemeClr val="tx2"/>
                </a:solidFill>
                <a:latin typeface="Verdana" pitchFamily="34" charset="0"/>
              </a:rPr>
              <a:t>Lekis : Proveedor soluciones IT, R. Checa</a:t>
            </a:r>
            <a:r>
              <a:rPr lang="en-GB" sz="1600">
                <a:solidFill>
                  <a:schemeClr val="tx2"/>
                </a:solidFill>
                <a:latin typeface="Verdana" pitchFamily="34" charset="0"/>
              </a:rPr>
              <a:t> </a:t>
            </a:r>
          </a:p>
          <a:p>
            <a:r>
              <a:rPr lang="en-GB" sz="1400">
                <a:latin typeface="Verdana" pitchFamily="34" charset="0"/>
              </a:rPr>
              <a:t>300 PCs visitados/mes</a:t>
            </a:r>
            <a:r>
              <a:rPr lang="en-GB" sz="2000">
                <a:latin typeface="Verdana" pitchFamily="34" charset="0"/>
              </a:rPr>
              <a:t> </a:t>
            </a:r>
            <a:endParaRPr lang="en-GB" sz="1400">
              <a:latin typeface="Verdana" pitchFamily="34" charset="0"/>
            </a:endParaRPr>
          </a:p>
          <a:p>
            <a:r>
              <a:rPr lang="en-GB" sz="1400">
                <a:latin typeface="Verdana" pitchFamily="34" charset="0"/>
              </a:rPr>
              <a:t>700 ubicaciones cliente diferentes  </a:t>
            </a:r>
            <a:r>
              <a:rPr lang="en-GB" sz="1200">
                <a:latin typeface="Verdana" pitchFamily="34" charset="0"/>
              </a:rPr>
              <a:t> </a:t>
            </a:r>
          </a:p>
          <a:p>
            <a:r>
              <a:rPr lang="en-GB" sz="1600" b="1">
                <a:latin typeface="Verdana" pitchFamily="34" charset="0"/>
              </a:rPr>
              <a:t>Menos visitas supone ahorro 100K€/año</a:t>
            </a:r>
            <a:r>
              <a:rPr lang="en-GB" sz="2000">
                <a:latin typeface="Verdana" pitchFamily="34" charset="0"/>
              </a:rPr>
              <a:t> </a:t>
            </a:r>
          </a:p>
        </p:txBody>
      </p:sp>
      <p:sp>
        <p:nvSpPr>
          <p:cNvPr id="215075" name="Line 35"/>
          <p:cNvSpPr>
            <a:spLocks noChangeShapeType="1"/>
          </p:cNvSpPr>
          <p:nvPr/>
        </p:nvSpPr>
        <p:spPr bwMode="auto">
          <a:xfrm>
            <a:off x="2438400" y="2971800"/>
            <a:ext cx="0" cy="304800"/>
          </a:xfrm>
          <a:prstGeom prst="line">
            <a:avLst/>
          </a:prstGeom>
          <a:noFill/>
          <a:ln w="38100">
            <a:solidFill>
              <a:schemeClr val="tx1"/>
            </a:solidFill>
            <a:round/>
            <a:headEnd/>
            <a:tailEnd type="triangle" w="med" len="med"/>
          </a:ln>
          <a:effectLst/>
        </p:spPr>
        <p:txBody>
          <a:bodyPr/>
          <a:lstStyle/>
          <a:p>
            <a:endParaRPr lang="es-ES_tradnl"/>
          </a:p>
        </p:txBody>
      </p:sp>
      <p:sp>
        <p:nvSpPr>
          <p:cNvPr id="215076" name="Line 36"/>
          <p:cNvSpPr>
            <a:spLocks noChangeShapeType="1"/>
          </p:cNvSpPr>
          <p:nvPr/>
        </p:nvSpPr>
        <p:spPr bwMode="auto">
          <a:xfrm>
            <a:off x="2438400" y="4648200"/>
            <a:ext cx="0" cy="304800"/>
          </a:xfrm>
          <a:prstGeom prst="line">
            <a:avLst/>
          </a:prstGeom>
          <a:noFill/>
          <a:ln w="38100">
            <a:solidFill>
              <a:schemeClr val="tx1"/>
            </a:solidFill>
            <a:round/>
            <a:headEnd/>
            <a:tailEnd type="triangle" w="med" len="med"/>
          </a:ln>
          <a:effectLst/>
        </p:spPr>
        <p:txBody>
          <a:bodyPr/>
          <a:lstStyle/>
          <a:p>
            <a:endParaRPr lang="es-ES_tradnl"/>
          </a:p>
        </p:txBody>
      </p:sp>
      <p:sp>
        <p:nvSpPr>
          <p:cNvPr id="215077" name="Line 37"/>
          <p:cNvSpPr>
            <a:spLocks noChangeShapeType="1"/>
          </p:cNvSpPr>
          <p:nvPr/>
        </p:nvSpPr>
        <p:spPr bwMode="auto">
          <a:xfrm>
            <a:off x="2438400" y="3886200"/>
            <a:ext cx="0" cy="304800"/>
          </a:xfrm>
          <a:prstGeom prst="line">
            <a:avLst/>
          </a:prstGeom>
          <a:noFill/>
          <a:ln w="38100">
            <a:solidFill>
              <a:schemeClr val="tx1"/>
            </a:solidFill>
            <a:round/>
            <a:headEnd/>
            <a:tailEnd type="triangle" w="med" len="med"/>
          </a:ln>
          <a:effectLst/>
        </p:spPr>
        <p:txBody>
          <a:bodyPr/>
          <a:lstStyle/>
          <a:p>
            <a:endParaRPr lang="es-ES_tradnl"/>
          </a:p>
        </p:txBody>
      </p:sp>
      <p:pic>
        <p:nvPicPr>
          <p:cNvPr id="215078" name="Picture 61" descr="ic2vpro_rgb_174"/>
          <p:cNvPicPr>
            <a:picLocks noChangeAspect="1" noChangeArrowheads="1"/>
          </p:cNvPicPr>
          <p:nvPr/>
        </p:nvPicPr>
        <p:blipFill>
          <a:blip r:embed="rId3"/>
          <a:srcRect/>
          <a:stretch>
            <a:fillRect/>
          </a:stretch>
        </p:blipFill>
        <p:spPr bwMode="auto">
          <a:xfrm>
            <a:off x="8039100" y="0"/>
            <a:ext cx="1104900" cy="1371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04800" y="228600"/>
            <a:ext cx="8839200" cy="4054475"/>
            <a:chOff x="192" y="144"/>
            <a:chExt cx="5568" cy="2554"/>
          </a:xfrm>
        </p:grpSpPr>
        <p:sp>
          <p:nvSpPr>
            <p:cNvPr id="206851" name="Rectangle 3"/>
            <p:cNvSpPr>
              <a:spLocks noChangeArrowheads="1"/>
            </p:cNvSpPr>
            <p:nvPr/>
          </p:nvSpPr>
          <p:spPr bwMode="auto">
            <a:xfrm>
              <a:off x="192" y="1872"/>
              <a:ext cx="5568" cy="826"/>
            </a:xfrm>
            <a:prstGeom prst="rect">
              <a:avLst/>
            </a:prstGeom>
            <a:noFill/>
            <a:ln w="9525">
              <a:noFill/>
              <a:miter lim="800000"/>
              <a:headEnd/>
              <a:tailEnd/>
            </a:ln>
            <a:effectLst/>
          </p:spPr>
          <p:txBody>
            <a:bodyPr>
              <a:spAutoFit/>
            </a:bodyPr>
            <a:lstStyle/>
            <a:p>
              <a:pPr algn="ctr"/>
              <a:r>
                <a:rPr lang="es-ES" sz="8000" b="1">
                  <a:latin typeface="Verdana" pitchFamily="34" charset="0"/>
                </a:rPr>
                <a:t>GRACIAS</a:t>
              </a:r>
            </a:p>
          </p:txBody>
        </p:sp>
        <p:pic>
          <p:nvPicPr>
            <p:cNvPr id="206852" name="Picture 4" descr="blue intel logo"/>
            <p:cNvPicPr>
              <a:picLocks noChangeAspect="1" noChangeArrowheads="1"/>
            </p:cNvPicPr>
            <p:nvPr/>
          </p:nvPicPr>
          <p:blipFill>
            <a:blip r:embed="rId3"/>
            <a:srcRect/>
            <a:stretch>
              <a:fillRect/>
            </a:stretch>
          </p:blipFill>
          <p:spPr bwMode="auto">
            <a:xfrm>
              <a:off x="3888" y="144"/>
              <a:ext cx="1737" cy="1205"/>
            </a:xfrm>
            <a:prstGeom prst="rect">
              <a:avLst/>
            </a:prstGeom>
            <a:noFill/>
          </p:spPr>
        </p:pic>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4" y="113771"/>
            <a:ext cx="8876771" cy="1107996"/>
          </a:xfrm>
        </p:spPr>
        <p:txBody>
          <a:bodyPr/>
          <a:lstStyle/>
          <a:p>
            <a:pPr defTabSz="914027">
              <a:defRPr/>
            </a:pPr>
            <a:r>
              <a:rPr sz="4000"/>
              <a:t>¿Qué es la </a:t>
            </a:r>
            <a:r>
              <a:rPr sz="4000" smtClean="0"/>
              <a:t>virtualización de HW? </a:t>
            </a:r>
            <a:r>
              <a:rPr sz="4000"/>
              <a:t/>
            </a:r>
            <a:br>
              <a:rPr sz="4000"/>
            </a:br>
            <a:r>
              <a:rPr sz="4000"/>
              <a:t>Consolidación de servidores</a:t>
            </a:r>
          </a:p>
        </p:txBody>
      </p:sp>
      <p:sp>
        <p:nvSpPr>
          <p:cNvPr id="32771" name="Slide Number Placeholder 3"/>
          <p:cNvSpPr>
            <a:spLocks noGrp="1"/>
          </p:cNvSpPr>
          <p:nvPr>
            <p:ph type="sldNum" sz="quarter" idx="4294967295"/>
          </p:nvPr>
        </p:nvSpPr>
        <p:spPr bwMode="auto">
          <a:xfrm>
            <a:off x="0" y="6676761"/>
            <a:ext cx="1047750" cy="181239"/>
          </a:xfrm>
          <a:prstGeom prst="rect">
            <a:avLst/>
          </a:prstGeom>
          <a:noFill/>
          <a:ln>
            <a:miter lim="800000"/>
            <a:headEnd/>
            <a:tailEnd/>
          </a:ln>
        </p:spPr>
        <p:txBody>
          <a:bodyPr lIns="91428" tIns="45715" rIns="91428" bIns="45715"/>
          <a:lstStyle/>
          <a:p>
            <a:fld id="{72D95AD4-D634-43D3-88AB-F16CE53D7791}" type="slidenum">
              <a:rPr lang="en-US"/>
              <a:pPr/>
              <a:t>19</a:t>
            </a:fld>
            <a:endParaRPr lang="en-US"/>
          </a:p>
        </p:txBody>
      </p:sp>
      <p:sp>
        <p:nvSpPr>
          <p:cNvPr id="53" name="TextBox 52"/>
          <p:cNvSpPr txBox="1"/>
          <p:nvPr/>
        </p:nvSpPr>
        <p:spPr>
          <a:xfrm>
            <a:off x="5438511" y="1219729"/>
            <a:ext cx="3390635" cy="1477317"/>
          </a:xfrm>
          <a:prstGeom prst="rect">
            <a:avLst/>
          </a:prstGeom>
          <a:solidFill>
            <a:schemeClr val="tx1">
              <a:lumMod val="50000"/>
              <a:alpha val="38000"/>
            </a:schemeClr>
          </a:solidFill>
        </p:spPr>
        <p:txBody>
          <a:bodyPr lIns="91428" tIns="45715" rIns="91428" bIns="45715">
            <a:spAutoFit/>
          </a:bodyPr>
          <a:lstStyle/>
          <a:p>
            <a:pPr defTabSz="914027">
              <a:defRPr/>
            </a:pPr>
            <a:r>
              <a:rPr lang="en-US" dirty="0" err="1"/>
              <a:t>Habitualmente</a:t>
            </a:r>
            <a:r>
              <a:rPr lang="en-US" dirty="0"/>
              <a:t>, </a:t>
            </a:r>
            <a:r>
              <a:rPr lang="en-US" dirty="0" smtClean="0"/>
              <a:t>el software </a:t>
            </a:r>
            <a:r>
              <a:rPr lang="en-US" dirty="0" err="1" smtClean="0"/>
              <a:t>sólo</a:t>
            </a:r>
            <a:r>
              <a:rPr lang="en-US" dirty="0" smtClean="0"/>
              <a:t> consume </a:t>
            </a:r>
            <a:r>
              <a:rPr lang="en-US" dirty="0" err="1"/>
              <a:t>una</a:t>
            </a:r>
            <a:r>
              <a:rPr lang="en-US" dirty="0"/>
              <a:t> </a:t>
            </a:r>
            <a:r>
              <a:rPr lang="en-US" dirty="0" err="1"/>
              <a:t>pequeña</a:t>
            </a:r>
            <a:r>
              <a:rPr lang="en-US" dirty="0"/>
              <a:t> parte de la </a:t>
            </a:r>
            <a:r>
              <a:rPr lang="en-US" dirty="0" err="1"/>
              <a:t>capacidad</a:t>
            </a:r>
            <a:r>
              <a:rPr lang="en-US" dirty="0"/>
              <a:t> </a:t>
            </a:r>
            <a:r>
              <a:rPr lang="en-US" dirty="0" err="1"/>
              <a:t>física</a:t>
            </a:r>
            <a:r>
              <a:rPr lang="en-US" dirty="0"/>
              <a:t> del </a:t>
            </a:r>
            <a:r>
              <a:rPr lang="en-US" dirty="0" err="1"/>
              <a:t>servidor</a:t>
            </a:r>
            <a:r>
              <a:rPr lang="en-US" dirty="0"/>
              <a:t>, </a:t>
            </a:r>
            <a:r>
              <a:rPr lang="en-US" dirty="0" err="1" smtClean="0"/>
              <a:t>malgastando</a:t>
            </a:r>
            <a:r>
              <a:rPr lang="en-US" dirty="0" smtClean="0"/>
              <a:t> </a:t>
            </a:r>
            <a:r>
              <a:rPr lang="en-US" dirty="0"/>
              <a:t>HW, </a:t>
            </a:r>
            <a:r>
              <a:rPr lang="en-US" dirty="0" err="1"/>
              <a:t>espacio</a:t>
            </a:r>
            <a:r>
              <a:rPr lang="en-US" dirty="0"/>
              <a:t> y </a:t>
            </a:r>
            <a:r>
              <a:rPr lang="en-US" dirty="0" err="1"/>
              <a:t>energía</a:t>
            </a:r>
            <a:endParaRPr lang="en-US" dirty="0"/>
          </a:p>
        </p:txBody>
      </p:sp>
      <p:sp>
        <p:nvSpPr>
          <p:cNvPr id="106" name="TextBox 105"/>
          <p:cNvSpPr txBox="1"/>
          <p:nvPr/>
        </p:nvSpPr>
        <p:spPr>
          <a:xfrm>
            <a:off x="5429250" y="3104886"/>
            <a:ext cx="3429030" cy="1502833"/>
          </a:xfrm>
          <a:prstGeom prst="rect">
            <a:avLst/>
          </a:prstGeom>
          <a:solidFill>
            <a:schemeClr val="tx1">
              <a:lumMod val="50000"/>
              <a:alpha val="38000"/>
            </a:schemeClr>
          </a:solidFill>
        </p:spPr>
        <p:txBody>
          <a:bodyPr wrap="square" lIns="91428" tIns="45715" rIns="91428" bIns="45715">
            <a:spAutoFit/>
          </a:bodyPr>
          <a:lstStyle/>
          <a:p>
            <a:pPr defTabSz="914027">
              <a:defRPr/>
            </a:pPr>
            <a:r>
              <a:rPr lang="en-US" dirty="0"/>
              <a:t>A </a:t>
            </a:r>
            <a:r>
              <a:rPr lang="en-US" dirty="0" err="1"/>
              <a:t>través</a:t>
            </a:r>
            <a:r>
              <a:rPr lang="en-US" dirty="0"/>
              <a:t> de la </a:t>
            </a:r>
            <a:r>
              <a:rPr lang="en-US" dirty="0" err="1"/>
              <a:t>virtualización</a:t>
            </a:r>
            <a:r>
              <a:rPr lang="en-US" dirty="0"/>
              <a:t>, los </a:t>
            </a:r>
            <a:r>
              <a:rPr lang="en-US" dirty="0" err="1"/>
              <a:t>servidores</a:t>
            </a:r>
            <a:r>
              <a:rPr lang="en-US" dirty="0"/>
              <a:t> se </a:t>
            </a:r>
            <a:r>
              <a:rPr lang="en-US" dirty="0" err="1"/>
              <a:t>pueden</a:t>
            </a:r>
            <a:r>
              <a:rPr lang="en-US" dirty="0"/>
              <a:t> </a:t>
            </a:r>
            <a:r>
              <a:rPr lang="en-US" dirty="0" err="1"/>
              <a:t>consolidar</a:t>
            </a:r>
            <a:r>
              <a:rPr lang="en-US" dirty="0"/>
              <a:t> en </a:t>
            </a:r>
            <a:r>
              <a:rPr lang="en-US" dirty="0" err="1"/>
              <a:t>menos</a:t>
            </a:r>
            <a:r>
              <a:rPr lang="en-US" dirty="0"/>
              <a:t> </a:t>
            </a:r>
            <a:r>
              <a:rPr lang="en-US" dirty="0" err="1"/>
              <a:t>servidores</a:t>
            </a:r>
            <a:r>
              <a:rPr lang="en-US" dirty="0"/>
              <a:t> </a:t>
            </a:r>
            <a:r>
              <a:rPr lang="en-US" dirty="0" err="1"/>
              <a:t>ahorrando</a:t>
            </a:r>
            <a:r>
              <a:rPr lang="en-US" dirty="0"/>
              <a:t> </a:t>
            </a:r>
            <a:r>
              <a:rPr lang="en-US" dirty="0" err="1" smtClean="0"/>
              <a:t>recursos</a:t>
            </a:r>
            <a:r>
              <a:rPr lang="en-US" dirty="0" smtClean="0"/>
              <a:t>, </a:t>
            </a:r>
            <a:r>
              <a:rPr lang="en-US" dirty="0" err="1" smtClean="0"/>
              <a:t>además</a:t>
            </a:r>
            <a:r>
              <a:rPr lang="en-US" dirty="0" smtClean="0"/>
              <a:t> </a:t>
            </a:r>
            <a:r>
              <a:rPr lang="en-US" dirty="0" err="1"/>
              <a:t>es</a:t>
            </a:r>
            <a:r>
              <a:rPr lang="en-US" dirty="0"/>
              <a:t> </a:t>
            </a:r>
            <a:r>
              <a:rPr lang="en-US" dirty="0" err="1"/>
              <a:t>una</a:t>
            </a:r>
            <a:r>
              <a:rPr lang="en-US" dirty="0"/>
              <a:t> </a:t>
            </a:r>
            <a:r>
              <a:rPr lang="en-US" dirty="0" err="1"/>
              <a:t>solución</a:t>
            </a:r>
            <a:r>
              <a:rPr lang="en-US" dirty="0"/>
              <a:t> </a:t>
            </a:r>
            <a:r>
              <a:rPr lang="en-US" dirty="0" err="1"/>
              <a:t>muy</a:t>
            </a:r>
            <a:r>
              <a:rPr lang="en-US" dirty="0"/>
              <a:t> flexible</a:t>
            </a:r>
          </a:p>
        </p:txBody>
      </p:sp>
      <p:grpSp>
        <p:nvGrpSpPr>
          <p:cNvPr id="3" name="Group 126"/>
          <p:cNvGrpSpPr>
            <a:grpSpLocks/>
          </p:cNvGrpSpPr>
          <p:nvPr/>
        </p:nvGrpSpPr>
        <p:grpSpPr bwMode="auto">
          <a:xfrm>
            <a:off x="-152135" y="2286000"/>
            <a:ext cx="7239001" cy="3704167"/>
            <a:chOff x="914400" y="2697162"/>
            <a:chExt cx="7239000" cy="3704582"/>
          </a:xfrm>
        </p:grpSpPr>
        <p:sp>
          <p:nvSpPr>
            <p:cNvPr id="128" name="Isosceles Triangle 127"/>
            <p:cNvSpPr/>
            <p:nvPr/>
          </p:nvSpPr>
          <p:spPr>
            <a:xfrm flipV="1">
              <a:off x="1524000" y="3886200"/>
              <a:ext cx="4648200" cy="1295400"/>
            </a:xfrm>
            <a:prstGeom prst="triangle">
              <a:avLst>
                <a:gd name="adj" fmla="val 80382"/>
              </a:avLst>
            </a:prstGeom>
            <a:gradFill flip="none" rotWithShape="1">
              <a:gsLst>
                <a:gs pos="13000">
                  <a:srgbClr val="4F81BD">
                    <a:shade val="30000"/>
                    <a:satMod val="115000"/>
                    <a:alpha val="15000"/>
                  </a:srgbClr>
                </a:gs>
                <a:gs pos="66000">
                  <a:srgbClr val="4F81BD">
                    <a:shade val="67500"/>
                    <a:satMod val="115000"/>
                    <a:alpha val="78000"/>
                  </a:srgbClr>
                </a:gs>
                <a:gs pos="60000">
                  <a:srgbClr val="4F81BD">
                    <a:shade val="100000"/>
                    <a:satMod val="115000"/>
                    <a:alpha val="88000"/>
                  </a:srgbClr>
                </a:gs>
              </a:gsLst>
              <a:lin ang="16800000" scaled="0"/>
              <a:tileRect/>
            </a:gradFill>
            <a:ln w="25400" cap="flat" cmpd="sng" algn="ctr">
              <a:noFill/>
              <a:prstDash val="solid"/>
            </a:ln>
            <a:effectLst/>
          </p:spPr>
          <p:txBody>
            <a:bodyPr anchor="ctr"/>
            <a:lstStyle/>
            <a:p>
              <a:pPr algn="ctr" defTabSz="914290">
                <a:defRPr/>
              </a:pPr>
              <a:endParaRPr lang="en-US" kern="0" dirty="0">
                <a:solidFill>
                  <a:sysClr val="window" lastClr="FFFFFF"/>
                </a:solidFill>
                <a:latin typeface="Calibri"/>
              </a:endParaRPr>
            </a:p>
          </p:txBody>
        </p:sp>
        <p:sp>
          <p:nvSpPr>
            <p:cNvPr id="129" name="Isosceles Triangle 128"/>
            <p:cNvSpPr/>
            <p:nvPr/>
          </p:nvSpPr>
          <p:spPr>
            <a:xfrm flipV="1">
              <a:off x="1447800" y="3886200"/>
              <a:ext cx="4648200" cy="1143000"/>
            </a:xfrm>
            <a:prstGeom prst="triangle">
              <a:avLst>
                <a:gd name="adj" fmla="val 80382"/>
              </a:avLst>
            </a:prstGeom>
            <a:gradFill flip="none" rotWithShape="1">
              <a:gsLst>
                <a:gs pos="13000">
                  <a:srgbClr val="4F81BD">
                    <a:shade val="30000"/>
                    <a:satMod val="115000"/>
                    <a:alpha val="15000"/>
                  </a:srgbClr>
                </a:gs>
                <a:gs pos="66000">
                  <a:srgbClr val="4F81BD">
                    <a:shade val="67500"/>
                    <a:satMod val="115000"/>
                    <a:alpha val="78000"/>
                  </a:srgbClr>
                </a:gs>
                <a:gs pos="60000">
                  <a:srgbClr val="4F81BD">
                    <a:shade val="100000"/>
                    <a:satMod val="115000"/>
                    <a:alpha val="88000"/>
                  </a:srgbClr>
                </a:gs>
              </a:gsLst>
              <a:lin ang="16800000" scaled="0"/>
              <a:tileRect/>
            </a:gradFill>
            <a:ln w="25400" cap="flat" cmpd="sng" algn="ctr">
              <a:noFill/>
              <a:prstDash val="solid"/>
            </a:ln>
            <a:effectLst/>
          </p:spPr>
          <p:txBody>
            <a:bodyPr anchor="ctr"/>
            <a:lstStyle/>
            <a:p>
              <a:pPr algn="ctr" defTabSz="914290">
                <a:defRPr/>
              </a:pPr>
              <a:endParaRPr lang="en-US" kern="0" dirty="0">
                <a:solidFill>
                  <a:sysClr val="window" lastClr="FFFFFF"/>
                </a:solidFill>
                <a:latin typeface="Calibri"/>
              </a:endParaRPr>
            </a:p>
          </p:txBody>
        </p:sp>
        <p:sp>
          <p:nvSpPr>
            <p:cNvPr id="130" name="Isosceles Triangle 129"/>
            <p:cNvSpPr/>
            <p:nvPr/>
          </p:nvSpPr>
          <p:spPr>
            <a:xfrm flipV="1">
              <a:off x="1371600" y="3886200"/>
              <a:ext cx="4648200" cy="990600"/>
            </a:xfrm>
            <a:prstGeom prst="triangle">
              <a:avLst>
                <a:gd name="adj" fmla="val 80382"/>
              </a:avLst>
            </a:prstGeom>
            <a:gradFill flip="none" rotWithShape="1">
              <a:gsLst>
                <a:gs pos="13000">
                  <a:srgbClr val="4F81BD">
                    <a:shade val="30000"/>
                    <a:satMod val="115000"/>
                    <a:alpha val="15000"/>
                  </a:srgbClr>
                </a:gs>
                <a:gs pos="66000">
                  <a:srgbClr val="4F81BD">
                    <a:shade val="67500"/>
                    <a:satMod val="115000"/>
                    <a:alpha val="78000"/>
                  </a:srgbClr>
                </a:gs>
                <a:gs pos="60000">
                  <a:srgbClr val="4F81BD">
                    <a:shade val="100000"/>
                    <a:satMod val="115000"/>
                    <a:alpha val="88000"/>
                  </a:srgbClr>
                </a:gs>
              </a:gsLst>
              <a:lin ang="16800000" scaled="0"/>
              <a:tileRect/>
            </a:gradFill>
            <a:ln w="25400" cap="flat" cmpd="sng" algn="ctr">
              <a:noFill/>
              <a:prstDash val="solid"/>
            </a:ln>
            <a:effectLst/>
          </p:spPr>
          <p:txBody>
            <a:bodyPr anchor="ctr"/>
            <a:lstStyle/>
            <a:p>
              <a:pPr algn="ctr" defTabSz="914290">
                <a:defRPr/>
              </a:pPr>
              <a:endParaRPr lang="en-US" kern="0" dirty="0">
                <a:solidFill>
                  <a:sysClr val="window" lastClr="FFFFFF"/>
                </a:solidFill>
                <a:latin typeface="Calibri"/>
              </a:endParaRPr>
            </a:p>
          </p:txBody>
        </p:sp>
        <p:pic>
          <p:nvPicPr>
            <p:cNvPr id="32784" name="Picture 130" descr="PC-CPU-Physical.png"/>
            <p:cNvPicPr>
              <a:picLocks noChangeAspect="1"/>
            </p:cNvPicPr>
            <p:nvPr/>
          </p:nvPicPr>
          <p:blipFill>
            <a:blip r:embed="rId3"/>
            <a:srcRect l="9525" r="14285" b="18520"/>
            <a:stretch>
              <a:fillRect/>
            </a:stretch>
          </p:blipFill>
          <p:spPr bwMode="auto">
            <a:xfrm>
              <a:off x="5867400" y="5105400"/>
              <a:ext cx="1219200" cy="1219200"/>
            </a:xfrm>
            <a:prstGeom prst="rect">
              <a:avLst/>
            </a:prstGeom>
            <a:noFill/>
            <a:ln w="9525">
              <a:noFill/>
              <a:miter lim="800000"/>
              <a:headEnd/>
              <a:tailEnd/>
            </a:ln>
          </p:spPr>
        </p:pic>
        <p:pic>
          <p:nvPicPr>
            <p:cNvPr id="32785" name="Picture 131" descr="PC-CPU-Physical.png"/>
            <p:cNvPicPr>
              <a:picLocks noChangeAspect="1"/>
            </p:cNvPicPr>
            <p:nvPr/>
          </p:nvPicPr>
          <p:blipFill>
            <a:blip r:embed="rId3"/>
            <a:srcRect l="9525" r="14285" b="18520"/>
            <a:stretch>
              <a:fillRect/>
            </a:stretch>
          </p:blipFill>
          <p:spPr bwMode="auto">
            <a:xfrm>
              <a:off x="6934200" y="5105400"/>
              <a:ext cx="1219200" cy="1219200"/>
            </a:xfrm>
            <a:prstGeom prst="rect">
              <a:avLst/>
            </a:prstGeom>
            <a:noFill/>
            <a:ln w="9525">
              <a:noFill/>
              <a:miter lim="800000"/>
              <a:headEnd/>
              <a:tailEnd/>
            </a:ln>
          </p:spPr>
        </p:pic>
        <p:pic>
          <p:nvPicPr>
            <p:cNvPr id="32786" name="Picture 26" descr="blue 3d disc with glow"/>
            <p:cNvPicPr>
              <a:picLocks noChangeAspect="1" noChangeArrowheads="1"/>
            </p:cNvPicPr>
            <p:nvPr/>
          </p:nvPicPr>
          <p:blipFill>
            <a:blip r:embed="rId4">
              <a:grayscl/>
            </a:blip>
            <a:srcRect/>
            <a:stretch>
              <a:fillRect/>
            </a:stretch>
          </p:blipFill>
          <p:spPr bwMode="auto">
            <a:xfrm>
              <a:off x="914400" y="5486400"/>
              <a:ext cx="5257800" cy="915344"/>
            </a:xfrm>
            <a:prstGeom prst="rect">
              <a:avLst/>
            </a:prstGeom>
            <a:noFill/>
            <a:ln w="9525" algn="ctr">
              <a:noFill/>
              <a:miter lim="800000"/>
              <a:headEnd/>
              <a:tailEnd/>
            </a:ln>
          </p:spPr>
        </p:pic>
        <p:sp>
          <p:nvSpPr>
            <p:cNvPr id="134" name="Rectangle 133"/>
            <p:cNvSpPr/>
            <p:nvPr/>
          </p:nvSpPr>
          <p:spPr>
            <a:xfrm>
              <a:off x="1485900" y="3078162"/>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35" name="Rectangle 134"/>
            <p:cNvSpPr/>
            <p:nvPr/>
          </p:nvSpPr>
          <p:spPr>
            <a:xfrm>
              <a:off x="1485900" y="2697162"/>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pic>
          <p:nvPicPr>
            <p:cNvPr id="32793" name="Picture 26" descr="blue 3d disc with glow"/>
            <p:cNvPicPr>
              <a:picLocks noChangeAspect="1" noChangeArrowheads="1"/>
            </p:cNvPicPr>
            <p:nvPr/>
          </p:nvPicPr>
          <p:blipFill>
            <a:blip r:embed="rId4">
              <a:grayscl/>
            </a:blip>
            <a:srcRect/>
            <a:stretch>
              <a:fillRect/>
            </a:stretch>
          </p:blipFill>
          <p:spPr bwMode="auto">
            <a:xfrm>
              <a:off x="1848803" y="3504256"/>
              <a:ext cx="1108075" cy="686744"/>
            </a:xfrm>
            <a:prstGeom prst="rect">
              <a:avLst/>
            </a:prstGeom>
            <a:noFill/>
            <a:ln w="9525" algn="ctr">
              <a:noFill/>
              <a:miter lim="800000"/>
              <a:headEnd/>
              <a:tailEnd/>
            </a:ln>
          </p:spPr>
        </p:pic>
        <p:sp>
          <p:nvSpPr>
            <p:cNvPr id="137" name="Rectangle 136"/>
            <p:cNvSpPr/>
            <p:nvPr/>
          </p:nvSpPr>
          <p:spPr>
            <a:xfrm>
              <a:off x="3162300" y="3078162"/>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38" name="Rectangle 137"/>
            <p:cNvSpPr/>
            <p:nvPr/>
          </p:nvSpPr>
          <p:spPr>
            <a:xfrm>
              <a:off x="3162300" y="2697162"/>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sp>
          <p:nvSpPr>
            <p:cNvPr id="139" name="Rectangle 138"/>
            <p:cNvSpPr/>
            <p:nvPr/>
          </p:nvSpPr>
          <p:spPr>
            <a:xfrm>
              <a:off x="4838700" y="3078162"/>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40" name="Rectangle 139"/>
            <p:cNvSpPr/>
            <p:nvPr/>
          </p:nvSpPr>
          <p:spPr>
            <a:xfrm>
              <a:off x="4838700" y="2697162"/>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sp>
          <p:nvSpPr>
            <p:cNvPr id="141" name="Rectangle 140"/>
            <p:cNvSpPr/>
            <p:nvPr/>
          </p:nvSpPr>
          <p:spPr>
            <a:xfrm>
              <a:off x="1520825" y="5334000"/>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42" name="Rectangle 141"/>
            <p:cNvSpPr/>
            <p:nvPr/>
          </p:nvSpPr>
          <p:spPr>
            <a:xfrm>
              <a:off x="1520825" y="4953000"/>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sp>
          <p:nvSpPr>
            <p:cNvPr id="143" name="Rectangle 142"/>
            <p:cNvSpPr/>
            <p:nvPr/>
          </p:nvSpPr>
          <p:spPr>
            <a:xfrm>
              <a:off x="2587625" y="5334000"/>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44" name="Rectangle 143"/>
            <p:cNvSpPr/>
            <p:nvPr/>
          </p:nvSpPr>
          <p:spPr>
            <a:xfrm>
              <a:off x="2587625" y="4953000"/>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sp>
          <p:nvSpPr>
            <p:cNvPr id="145" name="Rectangle 144"/>
            <p:cNvSpPr/>
            <p:nvPr/>
          </p:nvSpPr>
          <p:spPr>
            <a:xfrm>
              <a:off x="3654425" y="5334000"/>
              <a:ext cx="762000" cy="45720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OS</a:t>
              </a:r>
            </a:p>
          </p:txBody>
        </p:sp>
        <p:sp>
          <p:nvSpPr>
            <p:cNvPr id="146" name="Rectangle 145"/>
            <p:cNvSpPr/>
            <p:nvPr/>
          </p:nvSpPr>
          <p:spPr>
            <a:xfrm>
              <a:off x="3654425" y="4953000"/>
              <a:ext cx="762000" cy="38100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290">
                <a:defRPr/>
              </a:pPr>
              <a:r>
                <a:rPr lang="en-US" sz="1400" kern="0" dirty="0">
                  <a:solidFill>
                    <a:sysClr val="window" lastClr="FFFFFF"/>
                  </a:solidFill>
                  <a:latin typeface="Segoe Semibold" pitchFamily="34" charset="0"/>
                  <a:cs typeface="Arial" pitchFamily="34" charset="0"/>
                </a:rPr>
                <a:t>APP</a:t>
              </a:r>
            </a:p>
          </p:txBody>
        </p:sp>
        <p:pic>
          <p:nvPicPr>
            <p:cNvPr id="32824" name="Picture 26" descr="blue 3d disc with glow"/>
            <p:cNvPicPr>
              <a:picLocks noChangeAspect="1" noChangeArrowheads="1"/>
            </p:cNvPicPr>
            <p:nvPr/>
          </p:nvPicPr>
          <p:blipFill>
            <a:blip r:embed="rId4">
              <a:grayscl/>
            </a:blip>
            <a:srcRect/>
            <a:stretch>
              <a:fillRect/>
            </a:stretch>
          </p:blipFill>
          <p:spPr bwMode="auto">
            <a:xfrm>
              <a:off x="3560763" y="3504256"/>
              <a:ext cx="1108075" cy="686744"/>
            </a:xfrm>
            <a:prstGeom prst="rect">
              <a:avLst/>
            </a:prstGeom>
            <a:noFill/>
            <a:ln w="9525" algn="ctr">
              <a:noFill/>
              <a:miter lim="800000"/>
              <a:headEnd/>
              <a:tailEnd/>
            </a:ln>
          </p:spPr>
        </p:pic>
        <p:pic>
          <p:nvPicPr>
            <p:cNvPr id="32825" name="Picture 26" descr="blue 3d disc with glow"/>
            <p:cNvPicPr>
              <a:picLocks noChangeAspect="1" noChangeArrowheads="1"/>
            </p:cNvPicPr>
            <p:nvPr/>
          </p:nvPicPr>
          <p:blipFill>
            <a:blip r:embed="rId4">
              <a:grayscl/>
            </a:blip>
            <a:srcRect/>
            <a:stretch>
              <a:fillRect/>
            </a:stretch>
          </p:blipFill>
          <p:spPr bwMode="auto">
            <a:xfrm>
              <a:off x="5272405" y="3504256"/>
              <a:ext cx="1108075" cy="686744"/>
            </a:xfrm>
            <a:prstGeom prst="rect">
              <a:avLst/>
            </a:prstGeom>
            <a:noFill/>
            <a:ln w="9525" algn="ctr">
              <a:noFill/>
              <a:miter lim="800000"/>
              <a:headEnd/>
              <a:tailEnd/>
            </a:ln>
          </p:spPr>
        </p:pic>
        <p:grpSp>
          <p:nvGrpSpPr>
            <p:cNvPr id="4" name="Group 80"/>
            <p:cNvGrpSpPr>
              <a:grpSpLocks/>
            </p:cNvGrpSpPr>
            <p:nvPr/>
          </p:nvGrpSpPr>
          <p:grpSpPr bwMode="auto">
            <a:xfrm>
              <a:off x="5989482" y="5181600"/>
              <a:ext cx="990600" cy="990600"/>
              <a:chOff x="7543800" y="3733800"/>
              <a:chExt cx="990600" cy="990600"/>
            </a:xfrm>
          </p:grpSpPr>
          <p:sp>
            <p:nvSpPr>
              <p:cNvPr id="165" name="Oval 164"/>
              <p:cNvSpPr/>
              <p:nvPr/>
            </p:nvSpPr>
            <p:spPr>
              <a:xfrm>
                <a:off x="7543427" y="3734078"/>
                <a:ext cx="990864" cy="990976"/>
              </a:xfrm>
              <a:prstGeom prst="ellipse">
                <a:avLst/>
              </a:prstGeom>
              <a:noFill/>
              <a:ln w="25400" cap="flat" cmpd="sng" algn="ctr">
                <a:solidFill>
                  <a:srgbClr val="FF0000"/>
                </a:solidFill>
                <a:prstDash val="solid"/>
              </a:ln>
              <a:effectLst/>
            </p:spPr>
            <p:txBody>
              <a:bodyPr anchor="ctr"/>
              <a:lstStyle/>
              <a:p>
                <a:pPr algn="ctr" defTabSz="914290">
                  <a:defRPr/>
                </a:pPr>
                <a:endParaRPr lang="en-US" kern="0" dirty="0">
                  <a:solidFill>
                    <a:sysClr val="window" lastClr="FFFFFF"/>
                  </a:solidFill>
                  <a:latin typeface="Calibri"/>
                </a:endParaRPr>
              </a:p>
            </p:txBody>
          </p:sp>
          <p:cxnSp>
            <p:nvCxnSpPr>
              <p:cNvPr id="32843" name="Straight Connector 165"/>
              <p:cNvCxnSpPr>
                <a:cxnSpLocks noChangeShapeType="1"/>
                <a:stCxn id="165" idx="3"/>
                <a:endCxn id="165" idx="7"/>
              </p:cNvCxnSpPr>
              <p:nvPr/>
            </p:nvCxnSpPr>
            <p:spPr bwMode="auto">
              <a:xfrm rot="5400000" flipH="1" flipV="1">
                <a:off x="7688870" y="3878870"/>
                <a:ext cx="700460" cy="700460"/>
              </a:xfrm>
              <a:prstGeom prst="line">
                <a:avLst/>
              </a:prstGeom>
              <a:noFill/>
              <a:ln w="28575" algn="ctr">
                <a:solidFill>
                  <a:srgbClr val="FF0000"/>
                </a:solidFill>
                <a:round/>
                <a:headEnd/>
                <a:tailEnd/>
              </a:ln>
            </p:spPr>
          </p:cxnSp>
        </p:grpSp>
        <p:grpSp>
          <p:nvGrpSpPr>
            <p:cNvPr id="5" name="Group 81"/>
            <p:cNvGrpSpPr>
              <a:grpSpLocks/>
            </p:cNvGrpSpPr>
            <p:nvPr/>
          </p:nvGrpSpPr>
          <p:grpSpPr bwMode="auto">
            <a:xfrm>
              <a:off x="7056282" y="5181600"/>
              <a:ext cx="990600" cy="990600"/>
              <a:chOff x="7543800" y="3733800"/>
              <a:chExt cx="990600" cy="990600"/>
            </a:xfrm>
          </p:grpSpPr>
          <p:sp>
            <p:nvSpPr>
              <p:cNvPr id="163" name="Oval 162"/>
              <p:cNvSpPr/>
              <p:nvPr/>
            </p:nvSpPr>
            <p:spPr>
              <a:xfrm>
                <a:off x="7544220" y="3734078"/>
                <a:ext cx="989542" cy="990976"/>
              </a:xfrm>
              <a:prstGeom prst="ellipse">
                <a:avLst/>
              </a:prstGeom>
              <a:noFill/>
              <a:ln w="25400" cap="flat" cmpd="sng" algn="ctr">
                <a:solidFill>
                  <a:srgbClr val="FF0000"/>
                </a:solidFill>
                <a:prstDash val="solid"/>
              </a:ln>
              <a:effectLst/>
            </p:spPr>
            <p:txBody>
              <a:bodyPr anchor="ctr"/>
              <a:lstStyle/>
              <a:p>
                <a:pPr algn="ctr" defTabSz="914290">
                  <a:defRPr/>
                </a:pPr>
                <a:endParaRPr lang="en-US" kern="0" dirty="0">
                  <a:solidFill>
                    <a:sysClr val="window" lastClr="FFFFFF"/>
                  </a:solidFill>
                  <a:latin typeface="Calibri"/>
                </a:endParaRPr>
              </a:p>
            </p:txBody>
          </p:sp>
          <p:cxnSp>
            <p:nvCxnSpPr>
              <p:cNvPr id="32841" name="Straight Connector 163"/>
              <p:cNvCxnSpPr>
                <a:cxnSpLocks noChangeShapeType="1"/>
                <a:stCxn id="163" idx="3"/>
                <a:endCxn id="163" idx="7"/>
              </p:cNvCxnSpPr>
              <p:nvPr/>
            </p:nvCxnSpPr>
            <p:spPr bwMode="auto">
              <a:xfrm rot="5400000" flipH="1" flipV="1">
                <a:off x="7688870" y="3878870"/>
                <a:ext cx="700460" cy="700460"/>
              </a:xfrm>
              <a:prstGeom prst="line">
                <a:avLst/>
              </a:prstGeom>
              <a:noFill/>
              <a:ln w="28575" algn="ctr">
                <a:solidFill>
                  <a:srgbClr val="FF0000"/>
                </a:solidFill>
                <a:round/>
                <a:headEnd/>
                <a:tailEnd/>
              </a:ln>
            </p:spPr>
          </p:cxnSp>
        </p:grpSp>
        <p:pic>
          <p:nvPicPr>
            <p:cNvPr id="32828" name="Picture 150" descr="Server-Virtual-Single.png"/>
            <p:cNvPicPr>
              <a:picLocks noChangeAspect="1"/>
            </p:cNvPicPr>
            <p:nvPr/>
          </p:nvPicPr>
          <p:blipFill>
            <a:blip r:embed="rId5"/>
            <a:srcRect/>
            <a:stretch>
              <a:fillRect/>
            </a:stretch>
          </p:blipFill>
          <p:spPr bwMode="auto">
            <a:xfrm>
              <a:off x="1600200" y="5486400"/>
              <a:ext cx="990600" cy="750556"/>
            </a:xfrm>
            <a:prstGeom prst="rect">
              <a:avLst/>
            </a:prstGeom>
            <a:noFill/>
            <a:ln w="9525">
              <a:noFill/>
              <a:miter lim="800000"/>
              <a:headEnd/>
              <a:tailEnd/>
            </a:ln>
          </p:spPr>
        </p:pic>
        <p:pic>
          <p:nvPicPr>
            <p:cNvPr id="32829" name="Picture 151" descr="Server-Virtual-Single.png"/>
            <p:cNvPicPr>
              <a:picLocks noChangeAspect="1"/>
            </p:cNvPicPr>
            <p:nvPr/>
          </p:nvPicPr>
          <p:blipFill>
            <a:blip r:embed="rId5"/>
            <a:srcRect/>
            <a:stretch>
              <a:fillRect/>
            </a:stretch>
          </p:blipFill>
          <p:spPr bwMode="auto">
            <a:xfrm>
              <a:off x="2667000" y="5486400"/>
              <a:ext cx="990600" cy="750556"/>
            </a:xfrm>
            <a:prstGeom prst="rect">
              <a:avLst/>
            </a:prstGeom>
            <a:noFill/>
            <a:ln w="9525">
              <a:noFill/>
              <a:miter lim="800000"/>
              <a:headEnd/>
              <a:tailEnd/>
            </a:ln>
          </p:spPr>
        </p:pic>
        <p:pic>
          <p:nvPicPr>
            <p:cNvPr id="32830" name="Picture 152" descr="Server-Virtual-Single.png"/>
            <p:cNvPicPr>
              <a:picLocks noChangeAspect="1"/>
            </p:cNvPicPr>
            <p:nvPr/>
          </p:nvPicPr>
          <p:blipFill>
            <a:blip r:embed="rId5"/>
            <a:srcRect/>
            <a:stretch>
              <a:fillRect/>
            </a:stretch>
          </p:blipFill>
          <p:spPr bwMode="auto">
            <a:xfrm>
              <a:off x="3810000" y="5486400"/>
              <a:ext cx="990600" cy="750556"/>
            </a:xfrm>
            <a:prstGeom prst="rect">
              <a:avLst/>
            </a:prstGeom>
            <a:noFill/>
            <a:ln w="9525">
              <a:noFill/>
              <a:miter lim="800000"/>
              <a:headEnd/>
              <a:tailEnd/>
            </a:ln>
          </p:spPr>
        </p:pic>
        <p:cxnSp>
          <p:nvCxnSpPr>
            <p:cNvPr id="32831" name="Straight Connector 153"/>
            <p:cNvCxnSpPr>
              <a:cxnSpLocks noChangeShapeType="1"/>
            </p:cNvCxnSpPr>
            <p:nvPr/>
          </p:nvCxnSpPr>
          <p:spPr bwMode="auto">
            <a:xfrm rot="10800000">
              <a:off x="2133600" y="5791200"/>
              <a:ext cx="2971800" cy="1588"/>
            </a:xfrm>
            <a:prstGeom prst="line">
              <a:avLst/>
            </a:prstGeom>
            <a:noFill/>
            <a:ln w="19050" algn="ctr">
              <a:solidFill>
                <a:srgbClr val="FAC090"/>
              </a:solidFill>
              <a:prstDash val="sysDot"/>
              <a:round/>
              <a:headEnd/>
              <a:tailEnd/>
            </a:ln>
          </p:spPr>
        </p:cxnSp>
        <p:pic>
          <p:nvPicPr>
            <p:cNvPr id="32832" name="Picture 154" descr="PC-CPU-Physical.png"/>
            <p:cNvPicPr>
              <a:picLocks noChangeAspect="1"/>
            </p:cNvPicPr>
            <p:nvPr/>
          </p:nvPicPr>
          <p:blipFill>
            <a:blip r:embed="rId3"/>
            <a:srcRect l="9525" r="14285" b="18520"/>
            <a:stretch>
              <a:fillRect/>
            </a:stretch>
          </p:blipFill>
          <p:spPr bwMode="auto">
            <a:xfrm>
              <a:off x="1793240" y="2971800"/>
              <a:ext cx="1219200" cy="1219200"/>
            </a:xfrm>
            <a:prstGeom prst="rect">
              <a:avLst/>
            </a:prstGeom>
            <a:noFill/>
            <a:ln w="9525">
              <a:noFill/>
              <a:miter lim="800000"/>
              <a:headEnd/>
              <a:tailEnd/>
            </a:ln>
          </p:spPr>
        </p:pic>
        <p:sp>
          <p:nvSpPr>
            <p:cNvPr id="156" name="TextBox 155"/>
            <p:cNvSpPr txBox="1"/>
            <p:nvPr/>
          </p:nvSpPr>
          <p:spPr>
            <a:xfrm>
              <a:off x="2057401" y="3607431"/>
              <a:ext cx="845103" cy="430935"/>
            </a:xfrm>
            <a:prstGeom prst="rect">
              <a:avLst/>
            </a:prstGeom>
            <a:noFill/>
          </p:spPr>
          <p:txBody>
            <a:bodyPr wrap="none">
              <a:spAutoFit/>
            </a:bodyPr>
            <a:lstStyle/>
            <a:p>
              <a:pPr algn="ctr" defTabSz="914290">
                <a:defRPr/>
              </a:pPr>
              <a:r>
                <a:rPr lang="en-US" sz="1100" kern="0" dirty="0">
                  <a:solidFill>
                    <a:sysClr val="window" lastClr="FFFFFF"/>
                  </a:solidFill>
                  <a:latin typeface="Segoe Semibold" pitchFamily="34" charset="0"/>
                  <a:cs typeface="Arial" pitchFamily="34" charset="0"/>
                </a:rPr>
                <a:t>10%</a:t>
              </a:r>
            </a:p>
            <a:p>
              <a:pPr algn="ctr" defTabSz="914290">
                <a:defRPr/>
              </a:pPr>
              <a:r>
                <a:rPr lang="en-US" sz="1100" kern="0" dirty="0" err="1">
                  <a:solidFill>
                    <a:sysClr val="window" lastClr="FFFFFF"/>
                  </a:solidFill>
                  <a:latin typeface="Segoe Semibold" pitchFamily="34" charset="0"/>
                  <a:cs typeface="Arial" pitchFamily="34" charset="0"/>
                </a:rPr>
                <a:t>utilizacion</a:t>
              </a:r>
              <a:r>
                <a:rPr lang="en-US" sz="1100" kern="0" dirty="0">
                  <a:solidFill>
                    <a:sysClr val="window" lastClr="FFFFFF"/>
                  </a:solidFill>
                  <a:latin typeface="Segoe Semibold" pitchFamily="34" charset="0"/>
                  <a:cs typeface="Arial" pitchFamily="34" charset="0"/>
                </a:rPr>
                <a:t> </a:t>
              </a:r>
            </a:p>
          </p:txBody>
        </p:sp>
        <p:pic>
          <p:nvPicPr>
            <p:cNvPr id="32834" name="Picture 156" descr="PC-CPU-Physical.png"/>
            <p:cNvPicPr>
              <a:picLocks noChangeAspect="1"/>
            </p:cNvPicPr>
            <p:nvPr/>
          </p:nvPicPr>
          <p:blipFill>
            <a:blip r:embed="rId3"/>
            <a:srcRect l="9525" r="14285" b="18520"/>
            <a:stretch>
              <a:fillRect/>
            </a:stretch>
          </p:blipFill>
          <p:spPr bwMode="auto">
            <a:xfrm>
              <a:off x="3505200" y="2971800"/>
              <a:ext cx="1219200" cy="1219200"/>
            </a:xfrm>
            <a:prstGeom prst="rect">
              <a:avLst/>
            </a:prstGeom>
            <a:noFill/>
            <a:ln w="9525">
              <a:noFill/>
              <a:miter lim="800000"/>
              <a:headEnd/>
              <a:tailEnd/>
            </a:ln>
          </p:spPr>
        </p:pic>
        <p:pic>
          <p:nvPicPr>
            <p:cNvPr id="32835" name="Picture 157" descr="PC-CPU-Physical.png"/>
            <p:cNvPicPr>
              <a:picLocks noChangeAspect="1"/>
            </p:cNvPicPr>
            <p:nvPr/>
          </p:nvPicPr>
          <p:blipFill>
            <a:blip r:embed="rId3"/>
            <a:srcRect l="9525" r="14285" b="18520"/>
            <a:stretch>
              <a:fillRect/>
            </a:stretch>
          </p:blipFill>
          <p:spPr bwMode="auto">
            <a:xfrm>
              <a:off x="5216842" y="2971800"/>
              <a:ext cx="1219200" cy="1219200"/>
            </a:xfrm>
            <a:prstGeom prst="rect">
              <a:avLst/>
            </a:prstGeom>
            <a:noFill/>
            <a:ln w="9525">
              <a:noFill/>
              <a:miter lim="800000"/>
              <a:headEnd/>
              <a:tailEnd/>
            </a:ln>
          </p:spPr>
        </p:pic>
        <p:pic>
          <p:nvPicPr>
            <p:cNvPr id="32836" name="Picture 158" descr="PC-CPU-Physical.png"/>
            <p:cNvPicPr>
              <a:picLocks noChangeAspect="1"/>
            </p:cNvPicPr>
            <p:nvPr/>
          </p:nvPicPr>
          <p:blipFill>
            <a:blip r:embed="rId3"/>
            <a:srcRect l="9525" r="14285" b="18520"/>
            <a:stretch>
              <a:fillRect/>
            </a:stretch>
          </p:blipFill>
          <p:spPr bwMode="auto">
            <a:xfrm>
              <a:off x="4800600" y="5105400"/>
              <a:ext cx="1219200" cy="1219200"/>
            </a:xfrm>
            <a:prstGeom prst="rect">
              <a:avLst/>
            </a:prstGeom>
            <a:noFill/>
            <a:ln w="9525">
              <a:noFill/>
              <a:miter lim="800000"/>
              <a:headEnd/>
              <a:tailEnd/>
            </a:ln>
          </p:spPr>
        </p:pic>
        <p:sp>
          <p:nvSpPr>
            <p:cNvPr id="160" name="TextBox 159"/>
            <p:cNvSpPr txBox="1"/>
            <p:nvPr/>
          </p:nvSpPr>
          <p:spPr>
            <a:xfrm>
              <a:off x="3810265" y="3607431"/>
              <a:ext cx="845103" cy="430935"/>
            </a:xfrm>
            <a:prstGeom prst="rect">
              <a:avLst/>
            </a:prstGeom>
            <a:noFill/>
          </p:spPr>
          <p:txBody>
            <a:bodyPr wrap="none">
              <a:spAutoFit/>
            </a:bodyPr>
            <a:lstStyle/>
            <a:p>
              <a:pPr algn="ctr" defTabSz="914290">
                <a:defRPr/>
              </a:pPr>
              <a:r>
                <a:rPr lang="en-US" sz="1100" kern="0" dirty="0">
                  <a:solidFill>
                    <a:sysClr val="window" lastClr="FFFFFF"/>
                  </a:solidFill>
                  <a:latin typeface="Segoe Semibold" pitchFamily="34" charset="0"/>
                  <a:cs typeface="Arial" pitchFamily="34" charset="0"/>
                </a:rPr>
                <a:t>6%</a:t>
              </a:r>
            </a:p>
            <a:p>
              <a:pPr algn="ctr" defTabSz="914290">
                <a:defRPr/>
              </a:pPr>
              <a:r>
                <a:rPr lang="en-US" sz="1100" kern="0" dirty="0" err="1">
                  <a:solidFill>
                    <a:sysClr val="window" lastClr="FFFFFF"/>
                  </a:solidFill>
                  <a:latin typeface="Segoe Semibold" pitchFamily="34" charset="0"/>
                  <a:cs typeface="Arial" pitchFamily="34" charset="0"/>
                </a:rPr>
                <a:t>utilizacion</a:t>
              </a:r>
              <a:r>
                <a:rPr lang="en-US" sz="1100" kern="0" dirty="0">
                  <a:solidFill>
                    <a:sysClr val="window" lastClr="FFFFFF"/>
                  </a:solidFill>
                  <a:latin typeface="Segoe Semibold" pitchFamily="34" charset="0"/>
                  <a:cs typeface="Arial" pitchFamily="34" charset="0"/>
                </a:rPr>
                <a:t> </a:t>
              </a:r>
            </a:p>
          </p:txBody>
        </p:sp>
        <p:sp>
          <p:nvSpPr>
            <p:cNvPr id="161" name="TextBox 160"/>
            <p:cNvSpPr txBox="1"/>
            <p:nvPr/>
          </p:nvSpPr>
          <p:spPr>
            <a:xfrm>
              <a:off x="5522119" y="3607431"/>
              <a:ext cx="845103" cy="430935"/>
            </a:xfrm>
            <a:prstGeom prst="rect">
              <a:avLst/>
            </a:prstGeom>
            <a:noFill/>
          </p:spPr>
          <p:txBody>
            <a:bodyPr wrap="none">
              <a:spAutoFit/>
            </a:bodyPr>
            <a:lstStyle/>
            <a:p>
              <a:pPr algn="ctr" defTabSz="914290">
                <a:defRPr/>
              </a:pPr>
              <a:r>
                <a:rPr lang="en-US" sz="1100" kern="0" dirty="0">
                  <a:solidFill>
                    <a:sysClr val="window" lastClr="FFFFFF"/>
                  </a:solidFill>
                  <a:latin typeface="Segoe Semibold" pitchFamily="34" charset="0"/>
                  <a:cs typeface="Arial" pitchFamily="34" charset="0"/>
                </a:rPr>
                <a:t>14%</a:t>
              </a:r>
            </a:p>
            <a:p>
              <a:pPr algn="ctr" defTabSz="914290">
                <a:defRPr/>
              </a:pPr>
              <a:r>
                <a:rPr lang="en-US" sz="1100" kern="0" dirty="0" err="1">
                  <a:solidFill>
                    <a:sysClr val="window" lastClr="FFFFFF"/>
                  </a:solidFill>
                  <a:latin typeface="Segoe Semibold" pitchFamily="34" charset="0"/>
                  <a:cs typeface="Arial" pitchFamily="34" charset="0"/>
                </a:rPr>
                <a:t>utilizacion</a:t>
              </a:r>
              <a:r>
                <a:rPr lang="en-US" sz="1100" kern="0" dirty="0">
                  <a:solidFill>
                    <a:sysClr val="window" lastClr="FFFFFF"/>
                  </a:solidFill>
                  <a:latin typeface="Segoe Semibold" pitchFamily="34" charset="0"/>
                  <a:cs typeface="Arial" pitchFamily="34" charset="0"/>
                </a:rPr>
                <a:t> </a:t>
              </a:r>
            </a:p>
          </p:txBody>
        </p:sp>
        <p:sp>
          <p:nvSpPr>
            <p:cNvPr id="162" name="TextBox 161"/>
            <p:cNvSpPr txBox="1"/>
            <p:nvPr/>
          </p:nvSpPr>
          <p:spPr>
            <a:xfrm>
              <a:off x="5105400" y="5715074"/>
              <a:ext cx="845103" cy="430935"/>
            </a:xfrm>
            <a:prstGeom prst="rect">
              <a:avLst/>
            </a:prstGeom>
            <a:noFill/>
          </p:spPr>
          <p:txBody>
            <a:bodyPr wrap="none">
              <a:spAutoFit/>
            </a:bodyPr>
            <a:lstStyle/>
            <a:p>
              <a:pPr algn="ctr" defTabSz="914290">
                <a:defRPr/>
              </a:pPr>
              <a:r>
                <a:rPr lang="en-US" sz="1100" kern="0" dirty="0">
                  <a:solidFill>
                    <a:sysClr val="window" lastClr="FFFFFF"/>
                  </a:solidFill>
                  <a:latin typeface="Segoe Semibold" pitchFamily="34" charset="0"/>
                  <a:cs typeface="Arial" pitchFamily="34" charset="0"/>
                </a:rPr>
                <a:t>30%</a:t>
              </a:r>
            </a:p>
            <a:p>
              <a:pPr algn="ctr" defTabSz="914290">
                <a:defRPr/>
              </a:pPr>
              <a:r>
                <a:rPr lang="en-US" sz="1100" kern="0" dirty="0" err="1">
                  <a:solidFill>
                    <a:sysClr val="window" lastClr="FFFFFF"/>
                  </a:solidFill>
                  <a:latin typeface="Segoe Semibold" pitchFamily="34" charset="0"/>
                  <a:cs typeface="Arial" pitchFamily="34" charset="0"/>
                </a:rPr>
                <a:t>utilizacion</a:t>
              </a:r>
              <a:r>
                <a:rPr lang="en-US" sz="1100" kern="0" dirty="0">
                  <a:solidFill>
                    <a:sysClr val="window" lastClr="FFFFFF"/>
                  </a:solidFill>
                  <a:latin typeface="Segoe Semibold" pitchFamily="34" charset="0"/>
                  <a:cs typeface="Arial" pitchFamily="34" charset="0"/>
                </a:rPr>
                <a:t> </a:t>
              </a: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4294967295"/>
          </p:nvPr>
        </p:nvSpPr>
        <p:spPr>
          <a:xfrm>
            <a:off x="1368425" y="4344988"/>
            <a:ext cx="7043738" cy="1425575"/>
          </a:xfrm>
        </p:spPr>
        <p:txBody>
          <a:bodyPr/>
          <a:lstStyle/>
          <a:p>
            <a:pPr marL="0" indent="0" algn="r" eaLnBrk="1" hangingPunct="1">
              <a:spcBef>
                <a:spcPct val="0"/>
              </a:spcBef>
              <a:buFontTx/>
              <a:buNone/>
            </a:pPr>
            <a:r>
              <a:rPr lang="es-ES" smtClean="0">
                <a:solidFill>
                  <a:srgbClr val="FFFFFF"/>
                </a:solidFill>
              </a:rPr>
              <a:t>Antonio Bocigas</a:t>
            </a:r>
          </a:p>
          <a:p>
            <a:pPr marL="0" indent="0" algn="r" eaLnBrk="1" hangingPunct="1">
              <a:spcBef>
                <a:spcPct val="0"/>
              </a:spcBef>
              <a:buFontTx/>
              <a:buNone/>
            </a:pPr>
            <a:endParaRPr lang="es-ES" smtClean="0">
              <a:solidFill>
                <a:srgbClr val="FFFFFF"/>
              </a:solidFill>
            </a:endParaRPr>
          </a:p>
          <a:p>
            <a:pPr marL="0" indent="0" algn="r" eaLnBrk="1" hangingPunct="1">
              <a:spcBef>
                <a:spcPct val="0"/>
              </a:spcBef>
              <a:buFontTx/>
              <a:buNone/>
            </a:pPr>
            <a:r>
              <a:rPr lang="es-ES" sz="2000" smtClean="0">
                <a:solidFill>
                  <a:srgbClr val="FFFFFF"/>
                </a:solidFill>
              </a:rPr>
              <a:t>Director Alianzas Estratégicas</a:t>
            </a:r>
          </a:p>
          <a:p>
            <a:pPr marL="0" indent="0" algn="r" eaLnBrk="1" hangingPunct="1">
              <a:spcBef>
                <a:spcPct val="0"/>
              </a:spcBef>
              <a:buFontTx/>
              <a:buNone/>
            </a:pPr>
            <a:r>
              <a:rPr lang="es-ES" sz="2000" smtClean="0">
                <a:solidFill>
                  <a:srgbClr val="FFFFFF"/>
                </a:solidFill>
              </a:rPr>
              <a:t>Intel Corporation Iberia</a:t>
            </a:r>
          </a:p>
        </p:txBody>
      </p:sp>
      <p:sp>
        <p:nvSpPr>
          <p:cNvPr id="8195" name="Rectangle 5"/>
          <p:cNvSpPr>
            <a:spLocks noChangeArrowheads="1"/>
          </p:cNvSpPr>
          <p:nvPr/>
        </p:nvSpPr>
        <p:spPr bwMode="auto">
          <a:xfrm>
            <a:off x="304800" y="2514600"/>
            <a:ext cx="8839200" cy="1311275"/>
          </a:xfrm>
          <a:prstGeom prst="rect">
            <a:avLst/>
          </a:prstGeom>
          <a:noFill/>
          <a:ln w="9525">
            <a:noFill/>
            <a:miter lim="800000"/>
            <a:headEnd/>
            <a:tailEnd/>
          </a:ln>
        </p:spPr>
        <p:txBody>
          <a:bodyPr>
            <a:spAutoFit/>
          </a:bodyPr>
          <a:lstStyle/>
          <a:p>
            <a:pPr algn="ctr"/>
            <a:r>
              <a:rPr lang="es-ES" sz="4000" b="1">
                <a:latin typeface="Verdana" pitchFamily="34" charset="0"/>
              </a:rPr>
              <a:t>Intel: Ventajas en Virtualización para Servidores</a:t>
            </a:r>
          </a:p>
        </p:txBody>
      </p:sp>
      <p:pic>
        <p:nvPicPr>
          <p:cNvPr id="185350" name="Picture 6" descr="blue intel logo"/>
          <p:cNvPicPr>
            <a:picLocks noChangeAspect="1" noChangeArrowheads="1"/>
          </p:cNvPicPr>
          <p:nvPr/>
        </p:nvPicPr>
        <p:blipFill>
          <a:blip r:embed="rId3"/>
          <a:srcRect/>
          <a:stretch>
            <a:fillRect/>
          </a:stretch>
        </p:blipFill>
        <p:spPr bwMode="auto">
          <a:xfrm>
            <a:off x="6172200" y="228600"/>
            <a:ext cx="2757488" cy="19129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5350"/>
                                        </p:tgtEl>
                                        <p:attrNameLst>
                                          <p:attrName>style.visibility</p:attrName>
                                        </p:attrNameLst>
                                      </p:cBhvr>
                                      <p:to>
                                        <p:strVal val="visible"/>
                                      </p:to>
                                    </p:set>
                                    <p:animEffect transition="in" filter="fade">
                                      <p:cBhvr>
                                        <p:cTn id="7" dur="1000"/>
                                        <p:tgtEl>
                                          <p:spTgt spid="185350"/>
                                        </p:tgtEl>
                                      </p:cBhvr>
                                    </p:animEffect>
                                  </p:childTnLst>
                                </p:cTn>
                              </p:par>
                            </p:childTnLst>
                          </p:cTn>
                        </p:par>
                        <p:par>
                          <p:cTn id="8" fill="hold">
                            <p:stCondLst>
                              <p:cond delay="1000"/>
                            </p:stCondLst>
                            <p:childTnLst>
                              <p:par>
                                <p:cTn id="9" presetID="42" presetClass="path" presetSubtype="0" accel="50000" decel="50000" fill="hold" nodeType="afterEffect">
                                  <p:stCondLst>
                                    <p:cond delay="1000"/>
                                  </p:stCondLst>
                                  <p:childTnLst>
                                    <p:animMotion origin="layout" path="M 0.0 -1.96532E-6 L -0.37622 0.40278 " pathEditMode="relative" rAng="0" ptsTypes="AA">
                                      <p:cBhvr>
                                        <p:cTn id="10" dur="500" fill="hold"/>
                                        <p:tgtEl>
                                          <p:spTgt spid="185350"/>
                                        </p:tgtEl>
                                        <p:attrNameLst>
                                          <p:attrName>ppt_x</p:attrName>
                                          <p:attrName>ppt_y</p:attrName>
                                        </p:attrNameLst>
                                      </p:cBhvr>
                                      <p:rCtr x="-188" y="201"/>
                                    </p:animMotion>
                                  </p:childTnLst>
                                </p:cTn>
                              </p:par>
                              <p:par>
                                <p:cTn id="11" presetID="10" presetClass="exit" presetSubtype="0" fill="hold" nodeType="withEffect">
                                  <p:stCondLst>
                                    <p:cond delay="1000"/>
                                  </p:stCondLst>
                                  <p:childTnLst>
                                    <p:animEffect transition="out" filter="fade">
                                      <p:cBhvr>
                                        <p:cTn id="12" dur="500"/>
                                        <p:tgtEl>
                                          <p:spTgt spid="185350"/>
                                        </p:tgtEl>
                                      </p:cBhvr>
                                    </p:animEffect>
                                    <p:set>
                                      <p:cBhvr>
                                        <p:cTn id="13" dur="1" fill="hold">
                                          <p:stCondLst>
                                            <p:cond delay="499"/>
                                          </p:stCondLst>
                                        </p:cTn>
                                        <p:tgtEl>
                                          <p:spTgt spid="1853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57158" y="1071546"/>
            <a:ext cx="8388350" cy="4782848"/>
          </a:xfrm>
        </p:spPr>
        <p:txBody>
          <a:bodyPr/>
          <a:lstStyle/>
          <a:p>
            <a:pPr eaLnBrk="1" hangingPunct="1">
              <a:defRPr/>
            </a:pPr>
            <a:r>
              <a:rPr lang="es-ES" sz="2800" dirty="0" smtClean="0"/>
              <a:t>Disponible a través de Licencias por volumen</a:t>
            </a:r>
          </a:p>
          <a:p>
            <a:pPr eaLnBrk="1" hangingPunct="1">
              <a:defRPr/>
            </a:pPr>
            <a:r>
              <a:rPr lang="es-ES" sz="2800" dirty="0" smtClean="0"/>
              <a:t>Ilimitados derechos de uso para instancias virtuales de Windows Server (para cualquier tecnología de virtualización)</a:t>
            </a:r>
          </a:p>
          <a:p>
            <a:pPr eaLnBrk="1" hangingPunct="1">
              <a:defRPr/>
            </a:pPr>
            <a:r>
              <a:rPr lang="es-ES" sz="2800" dirty="0" smtClean="0"/>
              <a:t>Disponible a través de nuestros </a:t>
            </a:r>
            <a:r>
              <a:rPr lang="es-ES" sz="2800" dirty="0" err="1" smtClean="0"/>
              <a:t>OEMs</a:t>
            </a:r>
            <a:endParaRPr lang="es-ES" sz="2800" dirty="0" smtClean="0"/>
          </a:p>
          <a:p>
            <a:pPr lvl="1" eaLnBrk="1" hangingPunct="1">
              <a:defRPr/>
            </a:pPr>
            <a:r>
              <a:rPr lang="es-ES" sz="2400" dirty="0" smtClean="0"/>
              <a:t>Con o sin el </a:t>
            </a:r>
            <a:r>
              <a:rPr lang="es-ES" sz="2400" i="1" dirty="0" err="1" smtClean="0"/>
              <a:t>Datacenter</a:t>
            </a:r>
            <a:r>
              <a:rPr lang="es-ES" sz="2400" i="1" dirty="0" smtClean="0"/>
              <a:t> </a:t>
            </a:r>
            <a:r>
              <a:rPr lang="es-ES" sz="2400" i="1" dirty="0" err="1" smtClean="0"/>
              <a:t>High</a:t>
            </a:r>
            <a:r>
              <a:rPr lang="es-ES" sz="2400" i="1" dirty="0" smtClean="0"/>
              <a:t> </a:t>
            </a:r>
            <a:r>
              <a:rPr lang="es-ES" sz="2400" i="1" dirty="0" err="1" smtClean="0"/>
              <a:t>Availability</a:t>
            </a:r>
            <a:r>
              <a:rPr lang="es-ES" sz="2400" i="1" dirty="0" smtClean="0"/>
              <a:t> </a:t>
            </a:r>
            <a:r>
              <a:rPr lang="es-ES" sz="2400" i="1" dirty="0" err="1" smtClean="0"/>
              <a:t>Program</a:t>
            </a:r>
            <a:r>
              <a:rPr lang="es-ES" sz="2400" dirty="0" smtClean="0"/>
              <a:t> (anteriormente sólo se podía comprar con este programa)</a:t>
            </a:r>
          </a:p>
          <a:p>
            <a:pPr lvl="1" eaLnBrk="1" hangingPunct="1">
              <a:defRPr/>
            </a:pPr>
            <a:r>
              <a:rPr lang="es-ES" sz="2400" dirty="0" smtClean="0"/>
              <a:t>Para servidores con capacidad de más de 2 sockets (anteriormente sólo para servidores de 8 sockets)</a:t>
            </a:r>
          </a:p>
          <a:p>
            <a:pPr eaLnBrk="1" hangingPunct="1">
              <a:defRPr/>
            </a:pPr>
            <a:r>
              <a:rPr lang="es-ES" sz="2800" dirty="0" smtClean="0"/>
              <a:t>Disponible para </a:t>
            </a:r>
            <a:r>
              <a:rPr lang="es-ES" sz="2800" dirty="0" err="1" smtClean="0"/>
              <a:t>hosters</a:t>
            </a:r>
            <a:r>
              <a:rPr lang="es-ES" sz="2800" dirty="0" smtClean="0"/>
              <a:t> en SPLA desde Noviembre</a:t>
            </a:r>
          </a:p>
        </p:txBody>
      </p:sp>
      <p:sp>
        <p:nvSpPr>
          <p:cNvPr id="9220" name="Rectangle 4"/>
          <p:cNvSpPr>
            <a:spLocks noGrp="1" noChangeArrowheads="1"/>
          </p:cNvSpPr>
          <p:nvPr>
            <p:ph type="title"/>
          </p:nvPr>
        </p:nvSpPr>
        <p:spPr>
          <a:xfrm>
            <a:off x="381000" y="176396"/>
            <a:ext cx="8393113" cy="609398"/>
          </a:xfrm>
        </p:spPr>
        <p:txBody>
          <a:bodyPr/>
          <a:lstStyle/>
          <a:p>
            <a:pPr eaLnBrk="1" hangingPunct="1">
              <a:defRPr/>
            </a:pPr>
            <a:r>
              <a:rPr lang="es-ES" sz="4400" smtClean="0"/>
              <a:t>Cambios desde el 1 Octubre, 2006</a:t>
            </a:r>
          </a:p>
        </p:txBody>
      </p:sp>
      <p:pic>
        <p:nvPicPr>
          <p:cNvPr id="4" name="Picture 1" descr="C:\Users\emiliop\Desktop\New Products 2008\WS08-datacenter_h_rgb_r.png"/>
          <p:cNvPicPr>
            <a:picLocks noChangeAspect="1" noChangeArrowheads="1"/>
          </p:cNvPicPr>
          <p:nvPr/>
        </p:nvPicPr>
        <p:blipFill>
          <a:blip r:embed="rId3"/>
          <a:srcRect/>
          <a:stretch>
            <a:fillRect/>
          </a:stretch>
        </p:blipFill>
        <p:spPr bwMode="auto">
          <a:xfrm>
            <a:off x="4714876" y="5715016"/>
            <a:ext cx="4144067" cy="85096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0480"/>
          <p:cNvSpPr>
            <a:spLocks noChangeArrowheads="1"/>
          </p:cNvSpPr>
          <p:nvPr/>
        </p:nvSpPr>
        <p:spPr bwMode="auto">
          <a:xfrm>
            <a:off x="571472" y="1285860"/>
            <a:ext cx="7929618" cy="4781568"/>
          </a:xfrm>
          <a:prstGeom prst="rect">
            <a:avLst/>
          </a:prstGeom>
          <a:ln>
            <a:headEnd/>
            <a:tailEnd/>
          </a:ln>
          <a:effectLst>
            <a:outerShdw blurRad="50800" dist="38100" dir="5400000" rotWithShape="0">
              <a:srgbClr val="000000">
                <a:alpha val="35000"/>
              </a:srgbClr>
            </a:outerShdw>
            <a:softEdge rad="317500"/>
          </a:effectLst>
        </p:spPr>
        <p:style>
          <a:lnRef idx="1">
            <a:schemeClr val="dk1"/>
          </a:lnRef>
          <a:fillRef idx="2">
            <a:schemeClr val="dk1"/>
          </a:fillRef>
          <a:effectRef idx="1">
            <a:schemeClr val="dk1"/>
          </a:effectRef>
          <a:fontRef idx="minor">
            <a:schemeClr val="dk1"/>
          </a:fontRef>
        </p:style>
        <p:txBody>
          <a:bodyPr wrap="none" lIns="91436" tIns="45718" rIns="91436" bIns="45718" anchor="ctr"/>
          <a:lstStyle/>
          <a:p>
            <a:pPr algn="l" eaLnBrk="1" hangingPunct="1">
              <a:lnSpc>
                <a:spcPct val="100000"/>
              </a:lnSpc>
              <a:spcBef>
                <a:spcPct val="0"/>
              </a:spcBef>
            </a:pPr>
            <a:endParaRPr lang="en-NZ" b="0">
              <a:solidFill>
                <a:srgbClr val="000000"/>
              </a:solidFill>
              <a:latin typeface="Segoe" pitchFamily="34" charset="0"/>
            </a:endParaRPr>
          </a:p>
        </p:txBody>
      </p:sp>
      <p:pic>
        <p:nvPicPr>
          <p:cNvPr id="112643" name="Picture 3" descr="starburst red"/>
          <p:cNvPicPr>
            <a:picLocks noChangeAspect="1" noChangeArrowheads="1"/>
          </p:cNvPicPr>
          <p:nvPr/>
        </p:nvPicPr>
        <p:blipFill>
          <a:blip r:embed="rId3"/>
          <a:srcRect/>
          <a:stretch>
            <a:fillRect/>
          </a:stretch>
        </p:blipFill>
        <p:spPr bwMode="auto">
          <a:xfrm>
            <a:off x="71406" y="1714488"/>
            <a:ext cx="1657350" cy="619125"/>
          </a:xfrm>
          <a:prstGeom prst="rect">
            <a:avLst/>
          </a:prstGeom>
          <a:noFill/>
        </p:spPr>
      </p:pic>
      <p:sp>
        <p:nvSpPr>
          <p:cNvPr id="112644" name="TextBox 21507"/>
          <p:cNvSpPr txBox="1">
            <a:spLocks noChangeArrowheads="1"/>
          </p:cNvSpPr>
          <p:nvPr/>
        </p:nvSpPr>
        <p:spPr bwMode="auto">
          <a:xfrm>
            <a:off x="570556" y="1071546"/>
            <a:ext cx="1358238" cy="4390649"/>
          </a:xfrm>
          <a:prstGeom prst="rect">
            <a:avLst/>
          </a:prstGeom>
          <a:noFill/>
          <a:ln w="9525">
            <a:noFill/>
            <a:miter lim="800000"/>
            <a:headEnd/>
            <a:tailEnd/>
          </a:ln>
        </p:spPr>
        <p:txBody>
          <a:bodyPr wrap="square" lIns="80985" tIns="40493" rIns="80985" bIns="40493">
            <a:spAutoFit/>
            <a:scene3d>
              <a:camera prst="orthographicFront"/>
              <a:lightRig rig="balanced" dir="t">
                <a:rot lat="0" lon="0" rev="2100000"/>
              </a:lightRig>
            </a:scene3d>
            <a:sp3d extrusionH="57150" prstMaterial="metal">
              <a:bevelT w="38100" h="25400"/>
              <a:contourClr>
                <a:schemeClr val="bg2"/>
              </a:contourClr>
            </a:sp3d>
          </a:bodyPr>
          <a:lstStyle/>
          <a:p>
            <a:pPr defTabSz="809593"/>
            <a:r>
              <a:rPr lang="en-US" sz="1200" b="1" dirty="0" smtClean="0">
                <a:ln w="50800"/>
                <a:latin typeface="Segoe" pitchFamily="34" charset="0"/>
              </a:rPr>
              <a:t>Virtual </a:t>
            </a:r>
            <a:r>
              <a:rPr lang="en-US" sz="1200" b="1" dirty="0">
                <a:ln w="50800"/>
                <a:latin typeface="Segoe" pitchFamily="34" charset="0"/>
              </a:rPr>
              <a:t>Sessions</a:t>
            </a:r>
          </a:p>
          <a:p>
            <a:pPr defTabSz="809593"/>
            <a:r>
              <a:rPr lang="en-US" sz="1200" b="1" dirty="0">
                <a:ln w="50800"/>
                <a:latin typeface="Segoe" pitchFamily="34" charset="0"/>
              </a:rPr>
              <a:t>Per License</a:t>
            </a:r>
          </a:p>
          <a:p>
            <a:pPr defTabSz="809593"/>
            <a:endParaRPr lang="en-US" sz="1600" b="1" u="sng" dirty="0">
              <a:ln w="50800"/>
              <a:solidFill>
                <a:schemeClr val="bg1">
                  <a:shade val="50000"/>
                </a:schemeClr>
              </a:solidFill>
              <a:latin typeface="Segoe" pitchFamily="34" charset="0"/>
            </a:endParaRPr>
          </a:p>
          <a:p>
            <a:pPr defTabSz="809593"/>
            <a:r>
              <a:rPr lang="en-US" sz="1600" b="1" i="1" dirty="0" smtClean="0">
                <a:ln w="50800"/>
                <a:solidFill>
                  <a:schemeClr val="bg1">
                    <a:shade val="50000"/>
                  </a:schemeClr>
                </a:solidFill>
                <a:latin typeface="Segoe" pitchFamily="34" charset="0"/>
              </a:rPr>
              <a:t>  </a:t>
            </a:r>
          </a:p>
          <a:p>
            <a:pPr defTabSz="809593"/>
            <a:r>
              <a:rPr lang="en-US" sz="1600" b="1" i="1" dirty="0" err="1" smtClean="0">
                <a:ln w="50800"/>
                <a:solidFill>
                  <a:schemeClr val="bg1">
                    <a:shade val="50000"/>
                  </a:schemeClr>
                </a:solidFill>
                <a:latin typeface="Segoe" pitchFamily="34" charset="0"/>
              </a:rPr>
              <a:t>Infinito</a:t>
            </a:r>
            <a:endParaRPr lang="en-US" sz="1600" b="1" i="1" dirty="0" smtClean="0">
              <a:ln w="50800"/>
              <a:solidFill>
                <a:schemeClr val="bg1">
                  <a:shade val="50000"/>
                </a:schemeClr>
              </a:solidFill>
              <a:latin typeface="Segoe" pitchFamily="34" charset="0"/>
            </a:endParaRP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p>
          <a:p>
            <a:pPr defTabSz="809593"/>
            <a:r>
              <a:rPr lang="en-US" sz="1600" b="1" dirty="0" smtClean="0">
                <a:ln w="50800"/>
                <a:solidFill>
                  <a:schemeClr val="bg1">
                    <a:shade val="50000"/>
                  </a:schemeClr>
                </a:solidFill>
                <a:effectLst>
                  <a:outerShdw blurRad="38100" dist="38100" dir="2700000" algn="tl">
                    <a:srgbClr val="000000">
                      <a:alpha val="43137"/>
                    </a:srgbClr>
                  </a:outerShdw>
                </a:effectLst>
                <a:latin typeface="Segoe" pitchFamily="34" charset="0"/>
              </a:rPr>
              <a:t>           </a:t>
            </a:r>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16</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8</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4</a:t>
            </a: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endPar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endParaRPr>
          </a:p>
          <a:p>
            <a:pPr defTabSz="809593"/>
            <a:r>
              <a:rPr lang="en-US" sz="1600" b="1" dirty="0">
                <a:ln w="50800"/>
                <a:solidFill>
                  <a:schemeClr val="bg1">
                    <a:shade val="50000"/>
                  </a:schemeClr>
                </a:solidFill>
                <a:effectLst>
                  <a:outerShdw blurRad="38100" dist="38100" dir="2700000" algn="tl">
                    <a:srgbClr val="000000">
                      <a:alpha val="43137"/>
                    </a:srgbClr>
                  </a:outerShdw>
                </a:effectLst>
                <a:latin typeface="Segoe" pitchFamily="34" charset="0"/>
              </a:rPr>
              <a:t>             1</a:t>
            </a:r>
          </a:p>
        </p:txBody>
      </p:sp>
      <p:sp>
        <p:nvSpPr>
          <p:cNvPr id="112647" name="Rectangle 7"/>
          <p:cNvSpPr>
            <a:spLocks noGrp="1" noChangeArrowheads="1"/>
          </p:cNvSpPr>
          <p:nvPr>
            <p:ph type="title"/>
          </p:nvPr>
        </p:nvSpPr>
        <p:spPr>
          <a:xfrm>
            <a:off x="381000" y="228601"/>
            <a:ext cx="8393113" cy="611706"/>
          </a:xfrm>
        </p:spPr>
        <p:txBody>
          <a:bodyPr/>
          <a:lstStyle/>
          <a:p>
            <a:r>
              <a:rPr sz="4400"/>
              <a:t>Windows Server Virtualization</a:t>
            </a:r>
          </a:p>
        </p:txBody>
      </p:sp>
      <p:cxnSp>
        <p:nvCxnSpPr>
          <p:cNvPr id="7" name="Straight Connector 6"/>
          <p:cNvCxnSpPr/>
          <p:nvPr/>
        </p:nvCxnSpPr>
        <p:spPr>
          <a:xfrm rot="5400000">
            <a:off x="-219074" y="3475038"/>
            <a:ext cx="3698875" cy="0"/>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
        <p:nvSpPr>
          <p:cNvPr id="112650" name="TextBox 21508"/>
          <p:cNvSpPr txBox="1">
            <a:spLocks noChangeArrowheads="1"/>
          </p:cNvSpPr>
          <p:nvPr/>
        </p:nvSpPr>
        <p:spPr bwMode="auto">
          <a:xfrm>
            <a:off x="1846290" y="5502843"/>
            <a:ext cx="6583362" cy="426487"/>
          </a:xfrm>
          <a:prstGeom prst="rect">
            <a:avLst/>
          </a:prstGeom>
          <a:noFill/>
          <a:ln w="9525">
            <a:noFill/>
            <a:miter lim="800000"/>
            <a:headEnd/>
            <a:tailEnd/>
          </a:ln>
        </p:spPr>
        <p:txBody>
          <a:bodyPr lIns="80985" tIns="40493" rIns="80985" bIns="404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defTabSz="809593">
              <a:lnSpc>
                <a:spcPct val="80000"/>
              </a:lnSpc>
            </a:pPr>
            <a:r>
              <a:rPr lang="en-US" sz="1400" b="1" spc="50" dirty="0">
                <a:ln w="11430"/>
                <a:solidFill>
                  <a:schemeClr val="bg1"/>
                </a:solidFill>
                <a:latin typeface="Arial" pitchFamily="34" charset="0"/>
                <a:cs typeface="Arial" pitchFamily="34" charset="0"/>
              </a:rPr>
              <a:t>Standard            	   </a:t>
            </a:r>
            <a:r>
              <a:rPr lang="en-US" sz="1400" b="1" spc="50" dirty="0" smtClean="0">
                <a:ln w="11430"/>
                <a:solidFill>
                  <a:schemeClr val="bg1"/>
                </a:solidFill>
                <a:latin typeface="Arial" pitchFamily="34" charset="0"/>
                <a:cs typeface="Arial" pitchFamily="34" charset="0"/>
              </a:rPr>
              <a:t>             Enterprise        </a:t>
            </a:r>
            <a:r>
              <a:rPr lang="en-US" sz="1400" b="1" spc="50" dirty="0">
                <a:ln w="11430"/>
                <a:solidFill>
                  <a:schemeClr val="bg1"/>
                </a:solidFill>
                <a:latin typeface="Arial" pitchFamily="34" charset="0"/>
                <a:cs typeface="Arial" pitchFamily="34" charset="0"/>
              </a:rPr>
              <a:t>		Datacenter</a:t>
            </a:r>
          </a:p>
          <a:p>
            <a:pPr defTabSz="809593">
              <a:lnSpc>
                <a:spcPct val="80000"/>
              </a:lnSpc>
            </a:pPr>
            <a:r>
              <a:rPr lang="en-US" sz="1400" b="1" spc="50" dirty="0">
                <a:ln w="11430"/>
                <a:solidFill>
                  <a:schemeClr val="bg1"/>
                </a:solidFill>
                <a:latin typeface="Arial" pitchFamily="34" charset="0"/>
                <a:cs typeface="Arial" pitchFamily="34" charset="0"/>
              </a:rPr>
              <a:t>		</a:t>
            </a:r>
            <a:r>
              <a:rPr lang="en-US"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p>
        </p:txBody>
      </p:sp>
      <p:sp>
        <p:nvSpPr>
          <p:cNvPr id="112651" name="Shape 21509"/>
          <p:cNvSpPr>
            <a:spLocks/>
          </p:cNvSpPr>
          <p:nvPr/>
        </p:nvSpPr>
        <p:spPr bwMode="auto">
          <a:xfrm>
            <a:off x="1652588" y="2082800"/>
            <a:ext cx="3932237" cy="4763"/>
          </a:xfrm>
          <a:custGeom>
            <a:avLst/>
            <a:gdLst>
              <a:gd name="T0" fmla="*/ 0 w 2753"/>
              <a:gd name="T1" fmla="*/ 0 h 4"/>
              <a:gd name="T2" fmla="*/ 4370387 w 2753"/>
              <a:gd name="T3" fmla="*/ 6350 h 4"/>
              <a:gd name="T4" fmla="*/ 0 60000 65536"/>
              <a:gd name="T5" fmla="*/ 0 60000 65536"/>
              <a:gd name="T6" fmla="*/ 0 w 2753"/>
              <a:gd name="T7" fmla="*/ 0 h 4"/>
              <a:gd name="T8" fmla="*/ 0 w 2753"/>
              <a:gd name="T9" fmla="*/ 0 h 4"/>
            </a:gdLst>
            <a:ahLst/>
            <a:cxnLst>
              <a:cxn ang="T4">
                <a:pos x="T0" y="T1"/>
              </a:cxn>
              <a:cxn ang="T5">
                <a:pos x="T2" y="T3"/>
              </a:cxn>
            </a:cxnLst>
            <a:rect l="T6" t="T7" r="T8" b="T9"/>
            <a:pathLst>
              <a:path w="2753" h="4">
                <a:moveTo>
                  <a:pt x="0" y="0"/>
                </a:moveTo>
                <a:lnTo>
                  <a:pt x="2753" y="4"/>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sp>
        <p:nvSpPr>
          <p:cNvPr id="112652" name="Shape 21510"/>
          <p:cNvSpPr>
            <a:spLocks/>
          </p:cNvSpPr>
          <p:nvPr/>
        </p:nvSpPr>
        <p:spPr bwMode="auto">
          <a:xfrm>
            <a:off x="1627188" y="4230688"/>
            <a:ext cx="1946275" cy="3175"/>
          </a:xfrm>
          <a:custGeom>
            <a:avLst/>
            <a:gdLst>
              <a:gd name="T0" fmla="*/ 0 w 1362"/>
              <a:gd name="T1" fmla="*/ 0 h 2"/>
              <a:gd name="T2" fmla="*/ 2162175 w 1362"/>
              <a:gd name="T3" fmla="*/ 3175 h 2"/>
              <a:gd name="T4" fmla="*/ 0 60000 65536"/>
              <a:gd name="T5" fmla="*/ 0 60000 65536"/>
              <a:gd name="T6" fmla="*/ 0 w 1362"/>
              <a:gd name="T7" fmla="*/ 0 h 2"/>
              <a:gd name="T8" fmla="*/ 0 w 1362"/>
              <a:gd name="T9" fmla="*/ 0 h 2"/>
            </a:gdLst>
            <a:ahLst/>
            <a:cxnLst>
              <a:cxn ang="T4">
                <a:pos x="T0" y="T1"/>
              </a:cxn>
              <a:cxn ang="T5">
                <a:pos x="T2" y="T3"/>
              </a:cxn>
            </a:cxnLst>
            <a:rect l="T6" t="T7" r="T8" b="T9"/>
            <a:pathLst>
              <a:path w="1362" h="2">
                <a:moveTo>
                  <a:pt x="0" y="0"/>
                </a:moveTo>
                <a:lnTo>
                  <a:pt x="1362" y="2"/>
                </a:lnTo>
              </a:path>
            </a:pathLst>
          </a:custGeom>
          <a:ln>
            <a:headEnd/>
            <a:tailEnd/>
          </a:ln>
        </p:spPr>
        <p:style>
          <a:lnRef idx="2">
            <a:schemeClr val="accent3"/>
          </a:lnRef>
          <a:fillRef idx="0">
            <a:schemeClr val="accent3"/>
          </a:fillRef>
          <a:effectRef idx="1">
            <a:schemeClr val="accent3"/>
          </a:effectRef>
          <a:fontRef idx="minor">
            <a:schemeClr val="tx1"/>
          </a:fontRef>
        </p:style>
        <p:txBody>
          <a:bodyPr lIns="80985" tIns="40493" rIns="80985" bIns="40493"/>
          <a:lstStyle/>
          <a:p>
            <a:pPr defTabSz="809593"/>
            <a:endParaRPr lang="en-NZ" sz="1600" dirty="0">
              <a:solidFill>
                <a:srgbClr val="000000"/>
              </a:solidFill>
              <a:latin typeface="Segoe" pitchFamily="34" charset="0"/>
            </a:endParaRPr>
          </a:p>
        </p:txBody>
      </p:sp>
      <p:cxnSp>
        <p:nvCxnSpPr>
          <p:cNvPr id="26" name="Straight Connector 25"/>
          <p:cNvCxnSpPr/>
          <p:nvPr/>
        </p:nvCxnSpPr>
        <p:spPr bwMode="auto">
          <a:xfrm>
            <a:off x="1630363" y="5207000"/>
            <a:ext cx="255587" cy="1588"/>
          </a:xfrm>
          <a:prstGeom prst="line">
            <a:avLst/>
          </a:prstGeom>
          <a:ln>
            <a:headEnd type="none" w="med" len="med"/>
            <a:tailEnd type="none" w="med" len="med"/>
          </a:ln>
        </p:spPr>
        <p:style>
          <a:lnRef idx="2">
            <a:schemeClr val="accent3"/>
          </a:lnRef>
          <a:fillRef idx="0">
            <a:schemeClr val="accent3"/>
          </a:fillRef>
          <a:effectRef idx="1">
            <a:schemeClr val="accent3"/>
          </a:effectRef>
          <a:fontRef idx="minor">
            <a:schemeClr val="tx1"/>
          </a:fontRef>
        </p:style>
      </p:cxnSp>
      <p:pic>
        <p:nvPicPr>
          <p:cNvPr id="20" name="Picture 5" descr="C:\Users\juliuss.REDMOND\Downloads\logos\WS08-standard_h_rgb.png"/>
          <p:cNvPicPr>
            <a:picLocks noChangeAspect="1" noChangeArrowheads="1"/>
          </p:cNvPicPr>
          <p:nvPr/>
        </p:nvPicPr>
        <p:blipFill>
          <a:blip r:embed="rId4"/>
          <a:srcRect/>
          <a:stretch>
            <a:fillRect/>
          </a:stretch>
        </p:blipFill>
        <p:spPr bwMode="auto">
          <a:xfrm>
            <a:off x="1928794" y="4786322"/>
            <a:ext cx="2435252" cy="500066"/>
          </a:xfrm>
          <a:prstGeom prst="rect">
            <a:avLst/>
          </a:prstGeom>
          <a:noFill/>
        </p:spPr>
      </p:pic>
      <p:pic>
        <p:nvPicPr>
          <p:cNvPr id="21" name="Picture 4" descr="C:\Users\juliuss.REDMOND\Downloads\logos\WS08-enterprise_h_rgb.png"/>
          <p:cNvPicPr>
            <a:picLocks noChangeAspect="1" noChangeArrowheads="1"/>
          </p:cNvPicPr>
          <p:nvPr/>
        </p:nvPicPr>
        <p:blipFill>
          <a:blip r:embed="rId5"/>
          <a:srcRect/>
          <a:stretch>
            <a:fillRect/>
          </a:stretch>
        </p:blipFill>
        <p:spPr bwMode="auto">
          <a:xfrm>
            <a:off x="3636181" y="3840170"/>
            <a:ext cx="2650331" cy="588962"/>
          </a:xfrm>
          <a:prstGeom prst="rect">
            <a:avLst/>
          </a:prstGeom>
          <a:noFill/>
        </p:spPr>
      </p:pic>
      <p:pic>
        <p:nvPicPr>
          <p:cNvPr id="22" name="Picture 2" descr="C:\Users\juliuss.REDMOND\Downloads\logos\WS08-datacenter_h_rgb.png"/>
          <p:cNvPicPr>
            <a:picLocks noChangeAspect="1" noChangeArrowheads="1"/>
          </p:cNvPicPr>
          <p:nvPr/>
        </p:nvPicPr>
        <p:blipFill>
          <a:blip r:embed="rId6"/>
          <a:srcRect/>
          <a:stretch>
            <a:fillRect/>
          </a:stretch>
        </p:blipFill>
        <p:spPr bwMode="auto">
          <a:xfrm>
            <a:off x="5572132" y="1643050"/>
            <a:ext cx="2435252" cy="500066"/>
          </a:xfrm>
          <a:prstGeom prst="rect">
            <a:avLst/>
          </a:prstGeom>
          <a:noFill/>
        </p:spPr>
      </p:pic>
      <p:cxnSp>
        <p:nvCxnSpPr>
          <p:cNvPr id="23" name="Straight Connector 22"/>
          <p:cNvCxnSpPr/>
          <p:nvPr/>
        </p:nvCxnSpPr>
        <p:spPr>
          <a:xfrm rot="10800000">
            <a:off x="1643044" y="5333998"/>
            <a:ext cx="6357981" cy="23829"/>
          </a:xfrm>
          <a:prstGeom prst="line">
            <a:avLst/>
          </a:prstGeom>
          <a:ln>
            <a:headEnd type="triangle" w="lg" len="lg"/>
          </a:ln>
        </p:spPr>
        <p:style>
          <a:lnRef idx="2">
            <a:schemeClr val="accent3"/>
          </a:lnRef>
          <a:fillRef idx="0">
            <a:schemeClr val="accent3"/>
          </a:fillRef>
          <a:effectRef idx="1">
            <a:schemeClr val="accent3"/>
          </a:effectRef>
          <a:fontRef idx="minor">
            <a:schemeClr val="tx1"/>
          </a:fontRef>
        </p:style>
      </p:cxn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05026" y="1071546"/>
            <a:ext cx="8796130" cy="5582478"/>
          </a:xfrm>
          <a:prstGeom prst="roundRect">
            <a:avLst>
              <a:gd name="adj" fmla="val 4731"/>
            </a:avLst>
          </a:prstGeom>
          <a:gradFill flip="none" rotWithShape="1">
            <a:gsLst>
              <a:gs pos="0">
                <a:srgbClr val="255C80"/>
              </a:gs>
              <a:gs pos="39999">
                <a:srgbClr val="85C2FF"/>
              </a:gs>
              <a:gs pos="70000">
                <a:srgbClr val="C4D6EB"/>
              </a:gs>
              <a:gs pos="100000">
                <a:srgbClr val="FFEBFA"/>
              </a:gs>
            </a:gsLst>
            <a:lin ang="16200000" scaled="1"/>
            <a:tileRect/>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2" tIns="45717" rIns="91432" bIns="45717" numCol="1" rtlCol="0" anchor="ctr" anchorCtr="0" compatLnSpc="1">
            <a:prstTxWarp prst="textNoShape">
              <a:avLst/>
            </a:prstTxWarp>
            <a:flatTx/>
          </a:bodyPr>
          <a:lstStyle/>
          <a:p>
            <a:pPr marL="0" marR="0" lvl="0" indent="0" algn="ctr" defTabSz="914327" eaLnBrk="0" fontAlgn="auto" latinLnBrk="0" hangingPunct="0">
              <a:lnSpc>
                <a:spcPct val="85000"/>
              </a:lnSpc>
              <a:spcBef>
                <a:spcPct val="2000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a:ea typeface="+mn-ea"/>
                <a:cs typeface="+mn-cs"/>
              </a:rPr>
              <a:t> </a:t>
            </a:r>
            <a:endParaRPr kumimoji="0" lang="en-US" sz="1800" b="0" i="0" u="none" strike="noStrike" kern="0" cap="none" spc="0" normalizeH="0" baseline="0" noProof="0" dirty="0">
              <a:ln>
                <a:noFill/>
              </a:ln>
              <a:solidFill>
                <a:srgbClr val="FFFFFF"/>
              </a:solidFill>
              <a:effectLst/>
              <a:uLnTx/>
              <a:uFillTx/>
              <a:latin typeface="Segoe"/>
              <a:ea typeface="+mn-ea"/>
              <a:cs typeface="+mn-cs"/>
            </a:endParaRPr>
          </a:p>
        </p:txBody>
      </p:sp>
      <p:sp>
        <p:nvSpPr>
          <p:cNvPr id="2" name="Title 1"/>
          <p:cNvSpPr>
            <a:spLocks noGrp="1"/>
          </p:cNvSpPr>
          <p:nvPr>
            <p:ph type="title"/>
          </p:nvPr>
        </p:nvSpPr>
        <p:spPr>
          <a:xfrm>
            <a:off x="381000" y="230188"/>
            <a:ext cx="8382000" cy="609398"/>
          </a:xfrm>
        </p:spPr>
        <p:txBody>
          <a:bodyPr/>
          <a:lstStyle/>
          <a:p>
            <a:r>
              <a:rPr lang="es-ES_tradnl" sz="4400" dirty="0" smtClean="0"/>
              <a:t>Ediciones de Windows Server 2008</a:t>
            </a:r>
            <a:endParaRPr lang="es-ES_tradnl" sz="4400" dirty="0"/>
          </a:p>
        </p:txBody>
      </p:sp>
      <p:pic>
        <p:nvPicPr>
          <p:cNvPr id="3" name="Picture 2" descr="WS08-noHypeV_rgb.png"/>
          <p:cNvPicPr>
            <a:picLocks noChangeAspect="1"/>
          </p:cNvPicPr>
          <p:nvPr/>
        </p:nvPicPr>
        <p:blipFill>
          <a:blip r:embed="rId2" cstate="print"/>
          <a:stretch>
            <a:fillRect/>
          </a:stretch>
        </p:blipFill>
        <p:spPr>
          <a:xfrm>
            <a:off x="5214942" y="2928934"/>
            <a:ext cx="3286148" cy="729230"/>
          </a:xfrm>
          <a:prstGeom prst="rect">
            <a:avLst/>
          </a:prstGeom>
        </p:spPr>
      </p:pic>
      <p:pic>
        <p:nvPicPr>
          <p:cNvPr id="20" name="Picture 19" descr="WS08-Stnd-noHypeV_rgb.png"/>
          <p:cNvPicPr>
            <a:picLocks noChangeAspect="1"/>
          </p:cNvPicPr>
          <p:nvPr/>
        </p:nvPicPr>
        <p:blipFill>
          <a:blip r:embed="rId3" cstate="print"/>
          <a:stretch>
            <a:fillRect/>
          </a:stretch>
        </p:blipFill>
        <p:spPr>
          <a:xfrm>
            <a:off x="5234021" y="1785926"/>
            <a:ext cx="3267069" cy="729585"/>
          </a:xfrm>
          <a:prstGeom prst="rect">
            <a:avLst/>
          </a:prstGeom>
        </p:spPr>
      </p:pic>
      <p:pic>
        <p:nvPicPr>
          <p:cNvPr id="21" name="Picture 20" descr="WS08-Data-noHypeV_rgb.png"/>
          <p:cNvPicPr>
            <a:picLocks noChangeAspect="1"/>
          </p:cNvPicPr>
          <p:nvPr/>
        </p:nvPicPr>
        <p:blipFill>
          <a:blip r:embed="rId4" cstate="print"/>
          <a:stretch>
            <a:fillRect/>
          </a:stretch>
        </p:blipFill>
        <p:spPr>
          <a:xfrm>
            <a:off x="5305460" y="4148616"/>
            <a:ext cx="3195630" cy="709144"/>
          </a:xfrm>
          <a:prstGeom prst="rect">
            <a:avLst/>
          </a:prstGeom>
        </p:spPr>
      </p:pic>
      <p:pic>
        <p:nvPicPr>
          <p:cNvPr id="23" name="Picture 5" descr="C:\Users\juliuss.REDMOND\Downloads\logos\WS08-standard_h_rgb.png"/>
          <p:cNvPicPr>
            <a:picLocks noChangeAspect="1" noChangeArrowheads="1"/>
          </p:cNvPicPr>
          <p:nvPr/>
        </p:nvPicPr>
        <p:blipFill>
          <a:blip r:embed="rId5"/>
          <a:srcRect/>
          <a:stretch>
            <a:fillRect/>
          </a:stretch>
        </p:blipFill>
        <p:spPr bwMode="auto">
          <a:xfrm>
            <a:off x="785786" y="1857364"/>
            <a:ext cx="3143272" cy="645454"/>
          </a:xfrm>
          <a:prstGeom prst="rect">
            <a:avLst/>
          </a:prstGeom>
          <a:noFill/>
        </p:spPr>
      </p:pic>
      <p:pic>
        <p:nvPicPr>
          <p:cNvPr id="24" name="Picture 4" descr="C:\Users\juliuss.REDMOND\Downloads\logos\WS08-enterprise_h_rgb.png"/>
          <p:cNvPicPr>
            <a:picLocks noChangeAspect="1" noChangeArrowheads="1"/>
          </p:cNvPicPr>
          <p:nvPr/>
        </p:nvPicPr>
        <p:blipFill>
          <a:blip r:embed="rId6"/>
          <a:srcRect/>
          <a:stretch>
            <a:fillRect/>
          </a:stretch>
        </p:blipFill>
        <p:spPr bwMode="auto">
          <a:xfrm>
            <a:off x="785786" y="3071810"/>
            <a:ext cx="2971801" cy="660400"/>
          </a:xfrm>
          <a:prstGeom prst="rect">
            <a:avLst/>
          </a:prstGeom>
          <a:noFill/>
        </p:spPr>
      </p:pic>
      <p:pic>
        <p:nvPicPr>
          <p:cNvPr id="25" name="Picture 2" descr="C:\Users\juliuss.REDMOND\Downloads\logos\WS08-datacenter_h_rgb.png"/>
          <p:cNvPicPr>
            <a:picLocks noChangeAspect="1" noChangeArrowheads="1"/>
          </p:cNvPicPr>
          <p:nvPr/>
        </p:nvPicPr>
        <p:blipFill>
          <a:blip r:embed="rId7"/>
          <a:srcRect/>
          <a:stretch>
            <a:fillRect/>
          </a:stretch>
        </p:blipFill>
        <p:spPr bwMode="auto">
          <a:xfrm>
            <a:off x="785786" y="4214818"/>
            <a:ext cx="2971800" cy="61024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utoShape 51"/>
          <p:cNvSpPr>
            <a:spLocks noChangeArrowheads="1"/>
          </p:cNvSpPr>
          <p:nvPr/>
        </p:nvSpPr>
        <p:spPr bwMode="blackWhite">
          <a:xfrm>
            <a:off x="5886651" y="3429000"/>
            <a:ext cx="2870831" cy="1009850"/>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grpSp>
        <p:nvGrpSpPr>
          <p:cNvPr id="2" name="Group 30"/>
          <p:cNvGrpSpPr/>
          <p:nvPr/>
        </p:nvGrpSpPr>
        <p:grpSpPr>
          <a:xfrm>
            <a:off x="152400" y="2514600"/>
            <a:ext cx="2635728" cy="2259293"/>
            <a:chOff x="284944" y="3352800"/>
            <a:chExt cx="2635728" cy="2259293"/>
          </a:xfrm>
        </p:grpSpPr>
        <p:sp>
          <p:nvSpPr>
            <p:cNvPr id="20" name="AutoShape 51"/>
            <p:cNvSpPr>
              <a:spLocks noChangeArrowheads="1"/>
            </p:cNvSpPr>
            <p:nvPr/>
          </p:nvSpPr>
          <p:spPr bwMode="blackWhite">
            <a:xfrm>
              <a:off x="284944" y="3352800"/>
              <a:ext cx="2610656" cy="2241128"/>
            </a:xfrm>
            <a:prstGeom prst="roundRect">
              <a:avLst>
                <a:gd name="adj" fmla="val 6153"/>
              </a:avLst>
            </a:prstGeom>
            <a:solidFill>
              <a:schemeClr val="accent4">
                <a:alpha val="70000"/>
              </a:schemeClr>
            </a:solidFill>
            <a:ln w="9525" algn="ctr">
              <a:noFill/>
              <a:round/>
              <a:headEnd/>
              <a:tailEnd/>
            </a:ln>
            <a:effectLst/>
          </p:spPr>
          <p:txBody>
            <a:bodyPr wrap="none" anchor="ctr"/>
            <a:lstStyle/>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a:solidFill>
                  <a:schemeClr val="bg1"/>
                </a:solidFill>
                <a:effectLst>
                  <a:outerShdw blurRad="38100" dist="38100" dir="2700000" algn="tl">
                    <a:srgbClr val="FFFFFF"/>
                  </a:outerShdw>
                </a:effectLst>
              </a:endParaRPr>
            </a:p>
          </p:txBody>
        </p:sp>
        <p:sp>
          <p:nvSpPr>
            <p:cNvPr id="24593" name="Rectangle 11"/>
            <p:cNvSpPr>
              <a:spLocks noChangeArrowheads="1"/>
            </p:cNvSpPr>
            <p:nvPr/>
          </p:nvSpPr>
          <p:spPr bwMode="auto">
            <a:xfrm>
              <a:off x="457200" y="4038600"/>
              <a:ext cx="2463472" cy="246221"/>
            </a:xfrm>
            <a:prstGeom prst="rect">
              <a:avLst/>
            </a:prstGeom>
            <a:noFill/>
            <a:ln w="12700" algn="ctr">
              <a:noFill/>
              <a:miter lim="800000"/>
              <a:headEnd type="none" w="sm" len="sm"/>
              <a:tailEnd type="none" w="sm" len="sm"/>
            </a:ln>
          </p:spPr>
          <p:txBody>
            <a:bodyPr anchor="ctr">
              <a:spAutoFit/>
            </a:bodyPr>
            <a:lstStyle/>
            <a:p>
              <a:r>
                <a:rPr lang="es-ES_tradnl" sz="1000" b="1" dirty="0" smtClean="0">
                  <a:solidFill>
                    <a:schemeClr val="bg1"/>
                  </a:solidFill>
                </a:rPr>
                <a:t>Permite a las organizaciones:</a:t>
              </a:r>
              <a:endParaRPr lang="es-ES_tradnl" sz="1000" b="1" i="1" dirty="0">
                <a:solidFill>
                  <a:schemeClr val="bg1"/>
                </a:solidFill>
              </a:endParaRPr>
            </a:p>
          </p:txBody>
        </p:sp>
        <p:sp>
          <p:nvSpPr>
            <p:cNvPr id="24594" name="TextBox 12"/>
            <p:cNvSpPr txBox="1">
              <a:spLocks noChangeArrowheads="1"/>
            </p:cNvSpPr>
            <p:nvPr/>
          </p:nvSpPr>
          <p:spPr bwMode="auto">
            <a:xfrm>
              <a:off x="307244" y="4300965"/>
              <a:ext cx="2586869" cy="1311128"/>
            </a:xfrm>
            <a:prstGeom prst="rect">
              <a:avLst/>
            </a:prstGeom>
            <a:noFill/>
            <a:ln w="12700" algn="ctr">
              <a:noFill/>
              <a:miter lim="800000"/>
              <a:headEnd type="none" w="sm" len="sm"/>
              <a:tailEnd type="none" w="sm" len="sm"/>
            </a:ln>
          </p:spPr>
          <p:txBody>
            <a:bodyPr>
              <a:spAutoFit/>
            </a:bodyPr>
            <a:lstStyle/>
            <a:p>
              <a:pPr marL="168275" indent="-168275">
                <a:lnSpc>
                  <a:spcPct val="120000"/>
                </a:lnSpc>
                <a:buFontTx/>
                <a:buBlip>
                  <a:blip r:embed="rId3"/>
                </a:buBlip>
              </a:pPr>
              <a:r>
                <a:rPr lang="es-ES_tradnl" sz="1100" b="1" smtClean="0">
                  <a:solidFill>
                    <a:schemeClr val="bg1"/>
                  </a:solidFill>
                </a:rPr>
                <a:t>Buscar y encontrar información</a:t>
              </a:r>
            </a:p>
            <a:p>
              <a:pPr marL="168275" indent="-168275">
                <a:lnSpc>
                  <a:spcPct val="120000"/>
                </a:lnSpc>
                <a:buFontTx/>
                <a:buBlip>
                  <a:blip r:embed="rId3"/>
                </a:buBlip>
              </a:pPr>
              <a:r>
                <a:rPr lang="es-ES_tradnl" sz="1100" b="1" smtClean="0">
                  <a:solidFill>
                    <a:schemeClr val="bg1"/>
                  </a:solidFill>
                </a:rPr>
                <a:t>Potenciar a los usuarios móviles</a:t>
              </a:r>
            </a:p>
            <a:p>
              <a:pPr marL="168275" indent="-168275">
                <a:lnSpc>
                  <a:spcPct val="120000"/>
                </a:lnSpc>
                <a:buFontTx/>
                <a:buBlip>
                  <a:blip r:embed="rId3"/>
                </a:buBlip>
              </a:pPr>
              <a:r>
                <a:rPr lang="es-ES_tradnl" sz="1100" b="1" smtClean="0">
                  <a:solidFill>
                    <a:schemeClr val="bg1"/>
                  </a:solidFill>
                </a:rPr>
                <a:t>Mejorar la Seguridad y el cumplimiento de normativa legal</a:t>
              </a:r>
            </a:p>
            <a:p>
              <a:pPr marL="168275" indent="-168275">
                <a:lnSpc>
                  <a:spcPct val="120000"/>
                </a:lnSpc>
                <a:buFontTx/>
                <a:buBlip>
                  <a:blip r:embed="rId3"/>
                </a:buBlip>
              </a:pPr>
              <a:r>
                <a:rPr lang="es-ES_tradnl" sz="1100" b="1" smtClean="0">
                  <a:solidFill>
                    <a:schemeClr val="bg1"/>
                  </a:solidFill>
                </a:rPr>
                <a:t>Optimizar la infraestructura del puesto de trabajo </a:t>
              </a:r>
              <a:endParaRPr lang="es-ES_tradnl" sz="1100" b="1">
                <a:solidFill>
                  <a:schemeClr val="bg1"/>
                </a:solidFill>
              </a:endParaRPr>
            </a:p>
          </p:txBody>
        </p:sp>
        <p:pic>
          <p:nvPicPr>
            <p:cNvPr id="24595" name="Rectangle 10262"/>
            <p:cNvPicPr>
              <a:picLocks noChangeAspect="1" noChangeArrowheads="1"/>
            </p:cNvPicPr>
            <p:nvPr/>
          </p:nvPicPr>
          <p:blipFill>
            <a:blip r:embed="rId4"/>
            <a:srcRect/>
            <a:stretch>
              <a:fillRect/>
            </a:stretch>
          </p:blipFill>
          <p:spPr bwMode="auto">
            <a:xfrm>
              <a:off x="628373" y="3506833"/>
              <a:ext cx="1900011" cy="486895"/>
            </a:xfrm>
            <a:prstGeom prst="rect">
              <a:avLst/>
            </a:prstGeom>
            <a:noFill/>
            <a:ln w="9525">
              <a:noFill/>
              <a:miter lim="800000"/>
              <a:headEnd/>
              <a:tailEnd/>
            </a:ln>
          </p:spPr>
        </p:pic>
      </p:grpSp>
      <p:sp>
        <p:nvSpPr>
          <p:cNvPr id="17" name="AutoShape 64"/>
          <p:cNvSpPr>
            <a:spLocks noChangeArrowheads="1"/>
          </p:cNvSpPr>
          <p:nvPr/>
        </p:nvSpPr>
        <p:spPr bwMode="blackWhite">
          <a:xfrm>
            <a:off x="228600" y="4953000"/>
            <a:ext cx="2610656" cy="503830"/>
          </a:xfrm>
          <a:prstGeom prst="roundRect">
            <a:avLst>
              <a:gd name="adj" fmla="val 16667"/>
            </a:avLst>
          </a:prstGeom>
          <a:solidFill>
            <a:schemeClr val="accent1">
              <a:lumMod val="75000"/>
              <a:alpha val="80000"/>
            </a:schemeClr>
          </a:solidFill>
          <a:ln w="9525" algn="ctr">
            <a:noFill/>
            <a:round/>
            <a:headEnd/>
            <a:tailEnd/>
          </a:ln>
        </p:spPr>
        <p:txBody>
          <a:bodyPr wrap="none" anchor="ctr"/>
          <a:lstStyle/>
          <a:p>
            <a:pPr algn="ctr">
              <a:defRPr/>
            </a:pPr>
            <a:endParaRPr lang="es-ES_tradnl" sz="1100" b="1" smtClean="0">
              <a:solidFill>
                <a:srgbClr val="FFFFFF"/>
              </a:solidFill>
              <a:effectLst>
                <a:outerShdw blurRad="38100" dist="38100" dir="2700000" algn="tl">
                  <a:srgbClr val="000000"/>
                </a:outerShdw>
              </a:effectLst>
            </a:endParaRPr>
          </a:p>
          <a:p>
            <a:pPr algn="ctr">
              <a:defRPr/>
            </a:pPr>
            <a:r>
              <a:rPr lang="es-ES_tradnl" sz="1100" b="1" smtClean="0">
                <a:solidFill>
                  <a:srgbClr val="FFFFFF"/>
                </a:solidFill>
                <a:effectLst>
                  <a:outerShdw blurRad="38100" dist="38100" dir="2700000" algn="tl">
                    <a:srgbClr val="000000"/>
                  </a:outerShdw>
                </a:effectLst>
              </a:rPr>
              <a:t>Para todos los clientes</a:t>
            </a:r>
            <a:r>
              <a:rPr lang="es-ES_tradnl" sz="1100" smtClean="0">
                <a:solidFill>
                  <a:srgbClr val="FFFFFF"/>
                </a:solidFill>
                <a:effectLst>
                  <a:outerShdw blurRad="38100" dist="38100" dir="2700000" algn="tl">
                    <a:srgbClr val="000000"/>
                  </a:outerShdw>
                </a:effectLst>
              </a:rPr>
              <a:t/>
            </a:r>
            <a:br>
              <a:rPr lang="es-ES_tradnl" sz="1100" smtClean="0">
                <a:solidFill>
                  <a:srgbClr val="FFFFFF"/>
                </a:solidFill>
                <a:effectLst>
                  <a:outerShdw blurRad="38100" dist="38100" dir="2700000" algn="tl">
                    <a:srgbClr val="000000"/>
                  </a:outerShdw>
                </a:effectLst>
              </a:rPr>
            </a:br>
            <a:endParaRPr lang="es-ES_tradnl" sz="1100">
              <a:solidFill>
                <a:srgbClr val="FFFFFF"/>
              </a:solidFill>
            </a:endParaRPr>
          </a:p>
        </p:txBody>
      </p:sp>
      <p:grpSp>
        <p:nvGrpSpPr>
          <p:cNvPr id="3" name="Group 29"/>
          <p:cNvGrpSpPr/>
          <p:nvPr/>
        </p:nvGrpSpPr>
        <p:grpSpPr>
          <a:xfrm>
            <a:off x="2971800" y="1350335"/>
            <a:ext cx="2743200" cy="3208567"/>
            <a:chOff x="2971801" y="2470405"/>
            <a:chExt cx="2743200" cy="2316492"/>
          </a:xfrm>
        </p:grpSpPr>
        <p:sp>
          <p:nvSpPr>
            <p:cNvPr id="22" name="AutoShape 51"/>
            <p:cNvSpPr>
              <a:spLocks noChangeArrowheads="1"/>
            </p:cNvSpPr>
            <p:nvPr/>
          </p:nvSpPr>
          <p:spPr bwMode="blackWhite">
            <a:xfrm>
              <a:off x="2980341" y="2470405"/>
              <a:ext cx="2698565" cy="2264000"/>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a:solidFill>
                  <a:schemeClr val="bg1"/>
                </a:solidFill>
                <a:effectLst>
                  <a:outerShdw blurRad="38100" dist="38100" dir="2700000" algn="tl">
                    <a:srgbClr val="FFFFFF"/>
                  </a:outerShdw>
                </a:effectLst>
              </a:endParaRPr>
            </a:p>
          </p:txBody>
        </p:sp>
        <p:sp>
          <p:nvSpPr>
            <p:cNvPr id="24588" name="Rectangle 5"/>
            <p:cNvSpPr>
              <a:spLocks noChangeArrowheads="1"/>
            </p:cNvSpPr>
            <p:nvPr/>
          </p:nvSpPr>
          <p:spPr bwMode="auto">
            <a:xfrm>
              <a:off x="3124201" y="3074345"/>
              <a:ext cx="2394692" cy="266647"/>
            </a:xfrm>
            <a:prstGeom prst="rect">
              <a:avLst/>
            </a:prstGeom>
            <a:noFill/>
            <a:ln w="12700" algn="ctr">
              <a:noFill/>
              <a:miter lim="800000"/>
              <a:headEnd type="none" w="sm" len="sm"/>
              <a:tailEnd type="none" w="sm" len="sm"/>
            </a:ln>
          </p:spPr>
          <p:txBody>
            <a:bodyPr anchor="ctr">
              <a:spAutoFit/>
            </a:bodyPr>
            <a:lstStyle/>
            <a:p>
              <a:pPr>
                <a:lnSpc>
                  <a:spcPct val="90000"/>
                </a:lnSpc>
              </a:pPr>
              <a:r>
                <a:rPr lang="es-ES_tradnl" sz="1000" b="1" smtClean="0">
                  <a:solidFill>
                    <a:schemeClr val="bg1"/>
                  </a:solidFill>
                </a:rPr>
                <a:t>Incluye todas las características de Vista Business </a:t>
              </a:r>
              <a:r>
                <a:rPr lang="es-ES_tradnl" sz="1000" b="1" i="1" smtClean="0">
                  <a:solidFill>
                    <a:schemeClr val="bg1"/>
                  </a:solidFill>
                </a:rPr>
                <a:t>y además:</a:t>
              </a:r>
              <a:endParaRPr lang="es-ES_tradnl" sz="1000" b="1" i="1">
                <a:solidFill>
                  <a:schemeClr val="bg1"/>
                </a:solidFill>
              </a:endParaRPr>
            </a:p>
          </p:txBody>
        </p:sp>
        <p:sp>
          <p:nvSpPr>
            <p:cNvPr id="24589" name="TextBox 6"/>
            <p:cNvSpPr txBox="1">
              <a:spLocks noChangeArrowheads="1"/>
            </p:cNvSpPr>
            <p:nvPr/>
          </p:nvSpPr>
          <p:spPr bwMode="auto">
            <a:xfrm>
              <a:off x="2971801" y="3436708"/>
              <a:ext cx="2743200" cy="1350189"/>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3"/>
                </a:buBlip>
              </a:pPr>
              <a:r>
                <a:rPr lang="es-ES_tradnl" sz="1100" b="1" dirty="0" err="1" smtClean="0">
                  <a:solidFill>
                    <a:schemeClr val="bg1"/>
                  </a:solidFill>
                </a:rPr>
                <a:t>Diskless</a:t>
              </a:r>
              <a:r>
                <a:rPr lang="es-ES_tradnl" sz="1100" b="1" dirty="0" smtClean="0">
                  <a:solidFill>
                    <a:schemeClr val="bg1"/>
                  </a:solidFill>
                </a:rPr>
                <a:t> PCs y arranque remoto</a:t>
              </a:r>
            </a:p>
            <a:p>
              <a:pPr marL="168275" indent="-168275">
                <a:lnSpc>
                  <a:spcPct val="120000"/>
                </a:lnSpc>
                <a:buFontTx/>
                <a:buBlip>
                  <a:blip r:embed="rId3"/>
                </a:buBlip>
              </a:pPr>
              <a:r>
                <a:rPr lang="es-ES_tradnl" sz="1100" b="1" dirty="0" smtClean="0">
                  <a:solidFill>
                    <a:schemeClr val="bg1"/>
                  </a:solidFill>
                </a:rPr>
                <a:t>Cuatro Sistemas Operativos Virtuales</a:t>
              </a:r>
            </a:p>
            <a:p>
              <a:pPr marL="168275" indent="-168275">
                <a:lnSpc>
                  <a:spcPct val="120000"/>
                </a:lnSpc>
                <a:buFontTx/>
                <a:buBlip>
                  <a:blip r:embed="rId3"/>
                </a:buBlip>
              </a:pPr>
              <a:r>
                <a:rPr lang="es-ES_tradnl" sz="1100" b="1" dirty="0" smtClean="0">
                  <a:solidFill>
                    <a:schemeClr val="bg1"/>
                  </a:solidFill>
                </a:rPr>
                <a:t>Windows </a:t>
              </a:r>
              <a:r>
                <a:rPr lang="es-ES_tradnl" sz="1100" b="1" dirty="0" err="1" smtClean="0">
                  <a:solidFill>
                    <a:schemeClr val="bg1"/>
                  </a:solidFill>
                </a:rPr>
                <a:t>BitLocker</a:t>
              </a:r>
              <a:r>
                <a:rPr lang="es-ES_tradnl" sz="1100" b="1" dirty="0" smtClean="0">
                  <a:solidFill>
                    <a:schemeClr val="bg1"/>
                  </a:solidFill>
                </a:rPr>
                <a:t>™ Drive </a:t>
              </a:r>
              <a:r>
                <a:rPr lang="es-ES_tradnl" sz="1100" b="1" dirty="0" err="1" smtClean="0">
                  <a:solidFill>
                    <a:schemeClr val="bg1"/>
                  </a:solidFill>
                </a:rPr>
                <a:t>Encryption</a:t>
              </a:r>
              <a:endParaRPr lang="es-ES_tradnl" sz="1100" b="1" dirty="0" smtClean="0">
                <a:solidFill>
                  <a:schemeClr val="bg1"/>
                </a:solidFill>
              </a:endParaRPr>
            </a:p>
            <a:p>
              <a:pPr marL="168275" indent="-168275">
                <a:lnSpc>
                  <a:spcPct val="120000"/>
                </a:lnSpc>
                <a:buFontTx/>
                <a:buBlip>
                  <a:blip r:embed="rId3"/>
                </a:buBlip>
              </a:pPr>
              <a:r>
                <a:rPr lang="es-ES_tradnl" sz="1100" b="1" dirty="0" err="1" smtClean="0">
                  <a:solidFill>
                    <a:schemeClr val="bg1"/>
                  </a:solidFill>
                </a:rPr>
                <a:t>Multi</a:t>
              </a:r>
              <a:r>
                <a:rPr lang="es-ES_tradnl" sz="1100" b="1" dirty="0" smtClean="0">
                  <a:solidFill>
                    <a:schemeClr val="bg1"/>
                  </a:solidFill>
                </a:rPr>
                <a:t>-lingual </a:t>
              </a:r>
              <a:r>
                <a:rPr lang="es-ES_tradnl" sz="1100" b="1" dirty="0" err="1" smtClean="0">
                  <a:solidFill>
                    <a:schemeClr val="bg1"/>
                  </a:solidFill>
                </a:rPr>
                <a:t>User</a:t>
              </a:r>
              <a:r>
                <a:rPr lang="es-ES_tradnl" sz="1100" b="1" dirty="0" smtClean="0">
                  <a:solidFill>
                    <a:schemeClr val="bg1"/>
                  </a:solidFill>
                </a:rPr>
                <a:t> Interface (MUI)</a:t>
              </a:r>
            </a:p>
            <a:p>
              <a:pPr marL="168275" indent="-168275">
                <a:lnSpc>
                  <a:spcPct val="120000"/>
                </a:lnSpc>
                <a:buFontTx/>
                <a:buBlip>
                  <a:blip r:embed="rId3"/>
                </a:buBlip>
              </a:pPr>
              <a:r>
                <a:rPr lang="es-ES_tradnl" sz="1100" b="1" dirty="0" err="1" smtClean="0">
                  <a:solidFill>
                    <a:schemeClr val="bg1"/>
                  </a:solidFill>
                </a:rPr>
                <a:t>Subsystem</a:t>
              </a:r>
              <a:r>
                <a:rPr lang="es-ES_tradnl" sz="1100" b="1" dirty="0" smtClean="0">
                  <a:solidFill>
                    <a:schemeClr val="bg1"/>
                  </a:solidFill>
                </a:rPr>
                <a:t> </a:t>
              </a:r>
              <a:r>
                <a:rPr lang="es-ES_tradnl" sz="1100" b="1" dirty="0" err="1" smtClean="0">
                  <a:solidFill>
                    <a:schemeClr val="bg1"/>
                  </a:solidFill>
                </a:rPr>
                <a:t>for</a:t>
              </a:r>
              <a:r>
                <a:rPr lang="es-ES_tradnl" sz="1100" b="1" dirty="0" smtClean="0">
                  <a:solidFill>
                    <a:schemeClr val="bg1"/>
                  </a:solidFill>
                </a:rPr>
                <a:t> Unix-</a:t>
              </a:r>
              <a:r>
                <a:rPr lang="es-ES_tradnl" sz="1100" b="1" dirty="0" err="1" smtClean="0">
                  <a:solidFill>
                    <a:schemeClr val="bg1"/>
                  </a:solidFill>
                </a:rPr>
                <a:t>Based</a:t>
              </a:r>
              <a:r>
                <a:rPr lang="es-ES_tradnl" sz="1100" b="1" dirty="0" smtClean="0">
                  <a:solidFill>
                    <a:schemeClr val="bg1"/>
                  </a:solidFill>
                </a:rPr>
                <a:t> </a:t>
              </a:r>
              <a:r>
                <a:rPr lang="es-ES_tradnl" sz="1100" b="1" dirty="0" err="1" smtClean="0">
                  <a:solidFill>
                    <a:schemeClr val="bg1"/>
                  </a:solidFill>
                </a:rPr>
                <a:t>Apps</a:t>
              </a:r>
              <a:r>
                <a:rPr lang="es-ES_tradnl" sz="1100" b="1" dirty="0" smtClean="0">
                  <a:solidFill>
                    <a:schemeClr val="bg1"/>
                  </a:solidFill>
                </a:rPr>
                <a:t> (SUA)</a:t>
              </a:r>
              <a:endParaRPr lang="es-ES_tradnl" sz="1100" dirty="0" smtClean="0">
                <a:solidFill>
                  <a:schemeClr val="bg1"/>
                </a:solidFill>
              </a:endParaRPr>
            </a:p>
            <a:p>
              <a:pPr marL="168275" indent="-168275"/>
              <a:endParaRPr lang="es-ES_tradnl" sz="1100" b="1" dirty="0">
                <a:solidFill>
                  <a:schemeClr val="bg1"/>
                </a:solidFill>
              </a:endParaRPr>
            </a:p>
          </p:txBody>
        </p:sp>
        <p:pic>
          <p:nvPicPr>
            <p:cNvPr id="24590" name="Picture 12" descr="wV-enterprise-K_h_rgb_r"/>
            <p:cNvPicPr>
              <a:picLocks noChangeAspect="1" noChangeArrowheads="1"/>
            </p:cNvPicPr>
            <p:nvPr/>
          </p:nvPicPr>
          <p:blipFill>
            <a:blip r:embed="rId5"/>
            <a:srcRect/>
            <a:stretch>
              <a:fillRect/>
            </a:stretch>
          </p:blipFill>
          <p:spPr bwMode="auto">
            <a:xfrm>
              <a:off x="3404802" y="2649365"/>
              <a:ext cx="1776799" cy="424980"/>
            </a:xfrm>
            <a:prstGeom prst="rect">
              <a:avLst/>
            </a:prstGeom>
            <a:noFill/>
            <a:ln w="9525">
              <a:noFill/>
              <a:miter lim="800000"/>
              <a:headEnd/>
              <a:tailEnd/>
            </a:ln>
          </p:spPr>
        </p:pic>
      </p:grpSp>
      <p:sp>
        <p:nvSpPr>
          <p:cNvPr id="18" name="AutoShape 64"/>
          <p:cNvSpPr>
            <a:spLocks noChangeArrowheads="1"/>
          </p:cNvSpPr>
          <p:nvPr/>
        </p:nvSpPr>
        <p:spPr bwMode="blackWhite">
          <a:xfrm>
            <a:off x="2971799" y="4724400"/>
            <a:ext cx="2752045" cy="533400"/>
          </a:xfrm>
          <a:prstGeom prst="roundRect">
            <a:avLst>
              <a:gd name="adj" fmla="val 16667"/>
            </a:avLst>
          </a:prstGeom>
          <a:solidFill>
            <a:schemeClr val="accent1">
              <a:lumMod val="75000"/>
              <a:alpha val="80000"/>
            </a:schemeClr>
          </a:solidFill>
          <a:ln w="9525" algn="ctr">
            <a:noFill/>
            <a:round/>
            <a:headEnd/>
            <a:tailEnd/>
          </a:ln>
        </p:spPr>
        <p:txBody>
          <a:bodyPr wrap="none" anchor="ctr"/>
          <a:lstStyle/>
          <a:p>
            <a:pPr algn="ctr">
              <a:defRPr/>
            </a:pPr>
            <a:endParaRPr lang="es-ES_tradnl" sz="1100" b="1" smtClean="0">
              <a:solidFill>
                <a:srgbClr val="FFFFFF"/>
              </a:solidFill>
              <a:effectLst>
                <a:outerShdw blurRad="38100" dist="38100" dir="2700000" algn="tl">
                  <a:srgbClr val="000000"/>
                </a:outerShdw>
              </a:effectLst>
            </a:endParaRPr>
          </a:p>
          <a:p>
            <a:pPr algn="ctr">
              <a:defRPr/>
            </a:pPr>
            <a:r>
              <a:rPr lang="es-ES_tradnl" sz="1100" b="1" smtClean="0">
                <a:solidFill>
                  <a:srgbClr val="FFFFFF"/>
                </a:solidFill>
                <a:effectLst>
                  <a:outerShdw blurRad="38100" dist="38100" dir="2700000" algn="tl">
                    <a:srgbClr val="000000"/>
                  </a:outerShdw>
                </a:effectLst>
              </a:rPr>
              <a:t>Disponible sólo dentro de</a:t>
            </a:r>
          </a:p>
          <a:p>
            <a:pPr algn="ctr">
              <a:defRPr/>
            </a:pPr>
            <a:r>
              <a:rPr lang="es-ES_tradnl" sz="1100" b="1" smtClean="0">
                <a:solidFill>
                  <a:srgbClr val="FFFFFF"/>
                </a:solidFill>
                <a:effectLst>
                  <a:outerShdw blurRad="38100" dist="38100" dir="2700000" algn="tl">
                    <a:srgbClr val="000000"/>
                  </a:outerShdw>
                </a:effectLst>
              </a:rPr>
              <a:t>Software Assurance</a:t>
            </a:r>
            <a:r>
              <a:rPr lang="es-ES_tradnl" sz="1100" smtClean="0">
                <a:solidFill>
                  <a:srgbClr val="FFFFFF"/>
                </a:solidFill>
                <a:effectLst>
                  <a:outerShdw blurRad="38100" dist="38100" dir="2700000" algn="tl">
                    <a:srgbClr val="000000"/>
                  </a:outerShdw>
                </a:effectLst>
              </a:rPr>
              <a:t/>
            </a:r>
            <a:br>
              <a:rPr lang="es-ES_tradnl" sz="1100" smtClean="0">
                <a:solidFill>
                  <a:srgbClr val="FFFFFF"/>
                </a:solidFill>
                <a:effectLst>
                  <a:outerShdw blurRad="38100" dist="38100" dir="2700000" algn="tl">
                    <a:srgbClr val="000000"/>
                  </a:outerShdw>
                </a:effectLst>
              </a:rPr>
            </a:br>
            <a:endParaRPr lang="es-ES_tradnl" sz="1100">
              <a:solidFill>
                <a:srgbClr val="FFFFFF"/>
              </a:solidFill>
            </a:endParaRPr>
          </a:p>
        </p:txBody>
      </p:sp>
      <p:grpSp>
        <p:nvGrpSpPr>
          <p:cNvPr id="4" name="Group 28"/>
          <p:cNvGrpSpPr/>
          <p:nvPr/>
        </p:nvGrpSpPr>
        <p:grpSpPr>
          <a:xfrm>
            <a:off x="5892169" y="1066800"/>
            <a:ext cx="2947031" cy="2242405"/>
            <a:chOff x="5892169" y="1136385"/>
            <a:chExt cx="2947031" cy="1633138"/>
          </a:xfrm>
        </p:grpSpPr>
        <p:sp>
          <p:nvSpPr>
            <p:cNvPr id="21" name="AutoShape 51"/>
            <p:cNvSpPr>
              <a:spLocks noChangeArrowheads="1"/>
            </p:cNvSpPr>
            <p:nvPr/>
          </p:nvSpPr>
          <p:spPr bwMode="blackWhite">
            <a:xfrm>
              <a:off x="5892169" y="1136385"/>
              <a:ext cx="2870831" cy="1606815"/>
            </a:xfrm>
            <a:prstGeom prst="roundRect">
              <a:avLst>
                <a:gd name="adj" fmla="val 6153"/>
              </a:avLst>
            </a:prstGeom>
            <a:solidFill>
              <a:schemeClr val="accent4">
                <a:alpha val="80000"/>
              </a:schemeClr>
            </a:solidFill>
            <a:ln w="9525" algn="ctr">
              <a:noFill/>
              <a:round/>
              <a:headEnd/>
              <a:tailEnd/>
            </a:ln>
            <a:effectLst/>
          </p:spPr>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24584" name="TextBox 443403"/>
            <p:cNvSpPr txBox="1">
              <a:spLocks noChangeArrowheads="1"/>
            </p:cNvSpPr>
            <p:nvPr/>
          </p:nvSpPr>
          <p:spPr bwMode="auto">
            <a:xfrm>
              <a:off x="5946352" y="1691348"/>
              <a:ext cx="2892848" cy="1078175"/>
            </a:xfrm>
            <a:prstGeom prst="rect">
              <a:avLst/>
            </a:prstGeom>
            <a:noFill/>
            <a:ln w="12700" algn="ctr">
              <a:noFill/>
              <a:miter lim="800000"/>
              <a:headEnd type="none" w="sm" len="sm"/>
              <a:tailEnd type="none" w="sm" len="sm"/>
            </a:ln>
          </p:spPr>
          <p:txBody>
            <a:bodyPr wrap="square">
              <a:spAutoFit/>
            </a:bodyPr>
            <a:lstStyle/>
            <a:p>
              <a:pPr marL="168275" indent="-168275">
                <a:lnSpc>
                  <a:spcPct val="120000"/>
                </a:lnSpc>
                <a:buFontTx/>
                <a:buBlip>
                  <a:blip r:embed="rId3"/>
                </a:buBlip>
              </a:pPr>
              <a:r>
                <a:rPr lang="es-ES_tradnl" sz="1100" b="1" dirty="0" err="1" smtClean="0">
                  <a:solidFill>
                    <a:schemeClr val="bg1"/>
                  </a:solidFill>
                </a:rPr>
                <a:t>Asset</a:t>
              </a:r>
              <a:r>
                <a:rPr lang="es-ES_tradnl" sz="1100" b="1" dirty="0" smtClean="0">
                  <a:solidFill>
                    <a:schemeClr val="bg1"/>
                  </a:solidFill>
                </a:rPr>
                <a:t> </a:t>
              </a:r>
              <a:r>
                <a:rPr lang="es-ES_tradnl" sz="1100" b="1" dirty="0" err="1" smtClean="0">
                  <a:solidFill>
                    <a:schemeClr val="bg1"/>
                  </a:solidFill>
                </a:rPr>
                <a:t>Inventory</a:t>
              </a:r>
              <a:r>
                <a:rPr lang="es-ES_tradnl" sz="1100" b="1" dirty="0" smtClean="0">
                  <a:solidFill>
                    <a:schemeClr val="bg1"/>
                  </a:solidFill>
                </a:rPr>
                <a:t> Service</a:t>
              </a:r>
            </a:p>
            <a:p>
              <a:pPr marL="168275" indent="-168275">
                <a:lnSpc>
                  <a:spcPct val="120000"/>
                </a:lnSpc>
                <a:buFontTx/>
                <a:buBlip>
                  <a:blip r:embed="rId3"/>
                </a:buBlip>
              </a:pPr>
              <a:r>
                <a:rPr lang="es-ES_tradnl" sz="1100" b="1" dirty="0" err="1" smtClean="0">
                  <a:solidFill>
                    <a:schemeClr val="bg1"/>
                  </a:solidFill>
                </a:rPr>
                <a:t>SoftGrid</a:t>
              </a:r>
              <a:r>
                <a:rPr lang="es-ES_tradnl" sz="1100" b="1" dirty="0" smtClean="0">
                  <a:solidFill>
                    <a:schemeClr val="bg1"/>
                  </a:solidFill>
                </a:rPr>
                <a:t>: Virtualización </a:t>
              </a:r>
              <a:br>
                <a:rPr lang="es-ES_tradnl" sz="1100" b="1" dirty="0" smtClean="0">
                  <a:solidFill>
                    <a:schemeClr val="bg1"/>
                  </a:solidFill>
                </a:rPr>
              </a:br>
              <a:r>
                <a:rPr lang="es-ES_tradnl" sz="1100" b="1" dirty="0" smtClean="0">
                  <a:solidFill>
                    <a:schemeClr val="bg1"/>
                  </a:solidFill>
                </a:rPr>
                <a:t>de Aplicaciones</a:t>
              </a:r>
            </a:p>
            <a:p>
              <a:pPr marL="168275" indent="-168275">
                <a:lnSpc>
                  <a:spcPct val="120000"/>
                </a:lnSpc>
                <a:buFontTx/>
                <a:buBlip>
                  <a:blip r:embed="rId3"/>
                </a:buBlip>
              </a:pPr>
              <a:r>
                <a:rPr lang="es-ES_tradnl" sz="1100" b="1" dirty="0" err="1" smtClean="0">
                  <a:solidFill>
                    <a:schemeClr val="bg1"/>
                  </a:solidFill>
                </a:rPr>
                <a:t>Diagnostics</a:t>
              </a:r>
              <a:r>
                <a:rPr lang="es-ES_tradnl" sz="1100" b="1" dirty="0" smtClean="0">
                  <a:solidFill>
                    <a:schemeClr val="bg1"/>
                  </a:solidFill>
                </a:rPr>
                <a:t> &amp; </a:t>
              </a:r>
              <a:r>
                <a:rPr lang="es-ES_tradnl" sz="1100" b="1" dirty="0" err="1" smtClean="0">
                  <a:solidFill>
                    <a:schemeClr val="bg1"/>
                  </a:solidFill>
                </a:rPr>
                <a:t>Recovery</a:t>
              </a:r>
              <a:r>
                <a:rPr lang="es-ES_tradnl" sz="1100" b="1" dirty="0" smtClean="0">
                  <a:solidFill>
                    <a:schemeClr val="bg1"/>
                  </a:solidFill>
                </a:rPr>
                <a:t> </a:t>
              </a:r>
              <a:r>
                <a:rPr lang="es-ES_tradnl" sz="1100" b="1" dirty="0" err="1" smtClean="0">
                  <a:solidFill>
                    <a:schemeClr val="bg1"/>
                  </a:solidFill>
                </a:rPr>
                <a:t>Toolset</a:t>
              </a:r>
              <a:endParaRPr lang="es-ES_tradnl" sz="1100" b="1" dirty="0" smtClean="0">
                <a:solidFill>
                  <a:schemeClr val="bg1"/>
                </a:solidFill>
              </a:endParaRPr>
            </a:p>
            <a:p>
              <a:pPr marL="168275" indent="-168275">
                <a:lnSpc>
                  <a:spcPct val="120000"/>
                </a:lnSpc>
                <a:buFontTx/>
                <a:buBlip>
                  <a:blip r:embed="rId3"/>
                </a:buBlip>
              </a:pPr>
              <a:r>
                <a:rPr lang="es-ES_tradnl" sz="1100" b="1" dirty="0" err="1" smtClean="0">
                  <a:solidFill>
                    <a:schemeClr val="bg1"/>
                  </a:solidFill>
                </a:rPr>
                <a:t>Advanced</a:t>
              </a:r>
              <a:r>
                <a:rPr lang="es-ES_tradnl" sz="1100" b="1" dirty="0" smtClean="0">
                  <a:solidFill>
                    <a:schemeClr val="bg1"/>
                  </a:solidFill>
                </a:rPr>
                <a:t> Group </a:t>
              </a:r>
              <a:r>
                <a:rPr lang="es-ES_tradnl" sz="1100" b="1" dirty="0" err="1" smtClean="0">
                  <a:solidFill>
                    <a:schemeClr val="bg1"/>
                  </a:solidFill>
                </a:rPr>
                <a:t>Policy</a:t>
              </a:r>
              <a:r>
                <a:rPr lang="es-ES_tradnl" sz="1100" b="1" dirty="0" smtClean="0">
                  <a:solidFill>
                    <a:schemeClr val="bg1"/>
                  </a:solidFill>
                </a:rPr>
                <a:t> Management</a:t>
              </a:r>
            </a:p>
            <a:p>
              <a:pPr marL="168275" indent="-168275">
                <a:lnSpc>
                  <a:spcPct val="120000"/>
                </a:lnSpc>
                <a:buFontTx/>
                <a:buBlip>
                  <a:blip r:embed="rId3"/>
                </a:buBlip>
              </a:pPr>
              <a:r>
                <a:rPr lang="es-ES_tradnl" sz="1100" b="1" dirty="0" smtClean="0">
                  <a:solidFill>
                    <a:schemeClr val="bg1"/>
                  </a:solidFill>
                </a:rPr>
                <a:t>Desktop Error </a:t>
              </a:r>
              <a:r>
                <a:rPr lang="es-ES_tradnl" sz="1100" b="1" dirty="0" err="1" smtClean="0">
                  <a:solidFill>
                    <a:schemeClr val="bg1"/>
                  </a:solidFill>
                </a:rPr>
                <a:t>Monitoring</a:t>
              </a:r>
              <a:endParaRPr lang="es-ES_tradnl" sz="1100" dirty="0" smtClean="0">
                <a:solidFill>
                  <a:schemeClr val="bg1"/>
                </a:solidFill>
              </a:endParaRPr>
            </a:p>
            <a:p>
              <a:pPr marL="168275" indent="-168275" algn="ctr"/>
              <a:endParaRPr lang="es-ES_tradnl" sz="1100" b="1" dirty="0">
                <a:solidFill>
                  <a:srgbClr val="FFFFFF"/>
                </a:solidFill>
              </a:endParaRPr>
            </a:p>
          </p:txBody>
        </p:sp>
        <p:pic>
          <p:nvPicPr>
            <p:cNvPr id="24585" name="Picture 11" descr="logo"/>
            <p:cNvPicPr>
              <a:picLocks noChangeAspect="1" noChangeArrowheads="1"/>
            </p:cNvPicPr>
            <p:nvPr/>
          </p:nvPicPr>
          <p:blipFill>
            <a:blip r:embed="rId6"/>
            <a:srcRect/>
            <a:stretch>
              <a:fillRect/>
            </a:stretch>
          </p:blipFill>
          <p:spPr bwMode="auto">
            <a:xfrm>
              <a:off x="6019800" y="1212585"/>
              <a:ext cx="2571363" cy="367770"/>
            </a:xfrm>
            <a:prstGeom prst="rect">
              <a:avLst/>
            </a:prstGeom>
            <a:noFill/>
            <a:ln w="9525">
              <a:noFill/>
              <a:miter lim="800000"/>
              <a:headEnd/>
              <a:tailEnd/>
            </a:ln>
          </p:spPr>
        </p:pic>
      </p:grpSp>
      <p:sp>
        <p:nvSpPr>
          <p:cNvPr id="27" name="AutoShape 64"/>
          <p:cNvSpPr>
            <a:spLocks noChangeArrowheads="1"/>
          </p:cNvSpPr>
          <p:nvPr/>
        </p:nvSpPr>
        <p:spPr bwMode="blackWhite">
          <a:xfrm>
            <a:off x="5815969" y="4546510"/>
            <a:ext cx="3023231" cy="558890"/>
          </a:xfrm>
          <a:prstGeom prst="roundRect">
            <a:avLst>
              <a:gd name="adj" fmla="val 16667"/>
            </a:avLst>
          </a:prstGeom>
          <a:solidFill>
            <a:schemeClr val="accent1">
              <a:lumMod val="75000"/>
              <a:alpha val="80000"/>
            </a:schemeClr>
          </a:solidFill>
          <a:ln w="9525" algn="ctr">
            <a:noFill/>
            <a:round/>
            <a:headEnd/>
            <a:tailEnd/>
          </a:ln>
        </p:spPr>
        <p:txBody>
          <a:bodyPr wrap="none" anchor="ctr"/>
          <a:lstStyle/>
          <a:p>
            <a:pPr algn="ctr">
              <a:defRPr/>
            </a:pPr>
            <a:endParaRPr lang="es-ES_tradnl" sz="1100" b="1" smtClean="0">
              <a:solidFill>
                <a:srgbClr val="FFFFFF"/>
              </a:solidFill>
              <a:effectLst>
                <a:outerShdw blurRad="38100" dist="38100" dir="2700000" algn="tl">
                  <a:srgbClr val="000000"/>
                </a:outerShdw>
              </a:effectLst>
            </a:endParaRPr>
          </a:p>
          <a:p>
            <a:pPr algn="ctr">
              <a:defRPr/>
            </a:pPr>
            <a:r>
              <a:rPr lang="es-ES_tradnl" sz="1100" b="1" smtClean="0">
                <a:solidFill>
                  <a:srgbClr val="FFFFFF"/>
                </a:solidFill>
                <a:effectLst>
                  <a:outerShdw blurRad="38100" dist="38100" dir="2700000" algn="tl">
                    <a:srgbClr val="000000"/>
                  </a:outerShdw>
                </a:effectLst>
              </a:rPr>
              <a:t>Suscripción accesible sólo dentro de </a:t>
            </a:r>
            <a:br>
              <a:rPr lang="es-ES_tradnl" sz="1100" b="1" smtClean="0">
                <a:solidFill>
                  <a:srgbClr val="FFFFFF"/>
                </a:solidFill>
                <a:effectLst>
                  <a:outerShdw blurRad="38100" dist="38100" dir="2700000" algn="tl">
                    <a:srgbClr val="000000"/>
                  </a:outerShdw>
                </a:effectLst>
              </a:rPr>
            </a:br>
            <a:r>
              <a:rPr lang="es-ES_tradnl" sz="1100" b="1" smtClean="0">
                <a:solidFill>
                  <a:srgbClr val="FFFFFF"/>
                </a:solidFill>
                <a:effectLst>
                  <a:outerShdw blurRad="38100" dist="38100" dir="2700000" algn="tl">
                    <a:srgbClr val="000000"/>
                  </a:outerShdw>
                </a:effectLst>
              </a:rPr>
              <a:t>Software Assurance</a:t>
            </a:r>
            <a:r>
              <a:rPr lang="es-ES_tradnl" sz="1100" smtClean="0">
                <a:solidFill>
                  <a:srgbClr val="FFFFFF"/>
                </a:solidFill>
                <a:effectLst>
                  <a:outerShdw blurRad="38100" dist="38100" dir="2700000" algn="tl">
                    <a:srgbClr val="000000"/>
                  </a:outerShdw>
                </a:effectLst>
              </a:rPr>
              <a:t/>
            </a:r>
            <a:br>
              <a:rPr lang="es-ES_tradnl" sz="1100" smtClean="0">
                <a:solidFill>
                  <a:srgbClr val="FFFFFF"/>
                </a:solidFill>
                <a:effectLst>
                  <a:outerShdw blurRad="38100" dist="38100" dir="2700000" algn="tl">
                    <a:srgbClr val="000000"/>
                  </a:outerShdw>
                </a:effectLst>
              </a:rPr>
            </a:br>
            <a:endParaRPr lang="es-ES_tradnl" sz="1100">
              <a:solidFill>
                <a:srgbClr val="FFFFFF"/>
              </a:solidFill>
            </a:endParaRPr>
          </a:p>
        </p:txBody>
      </p:sp>
      <p:sp>
        <p:nvSpPr>
          <p:cNvPr id="44" name="AutoShape 51"/>
          <p:cNvSpPr>
            <a:spLocks noChangeArrowheads="1"/>
          </p:cNvSpPr>
          <p:nvPr/>
        </p:nvSpPr>
        <p:spPr bwMode="blackWhite">
          <a:xfrm>
            <a:off x="5824792" y="914400"/>
            <a:ext cx="3014408" cy="3581399"/>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45" name="AutoShape 51"/>
          <p:cNvSpPr>
            <a:spLocks noChangeArrowheads="1"/>
          </p:cNvSpPr>
          <p:nvPr/>
        </p:nvSpPr>
        <p:spPr bwMode="blackWhite">
          <a:xfrm>
            <a:off x="2916455" y="1148316"/>
            <a:ext cx="2839452" cy="3434317"/>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smtClean="0">
              <a:solidFill>
                <a:srgbClr val="FFFFFF"/>
              </a:solidFill>
              <a:effectLst>
                <a:outerShdw blurRad="38100" dist="38100" dir="2700000" algn="tl">
                  <a:srgbClr val="FFFFFF"/>
                </a:outerShdw>
              </a:effectLst>
            </a:endParaRPr>
          </a:p>
          <a:p>
            <a:pPr>
              <a:defRPr/>
            </a:pPr>
            <a:endParaRPr lang="es-ES_tradnl" sz="1100">
              <a:solidFill>
                <a:srgbClr val="FFFFFF"/>
              </a:solidFill>
              <a:effectLst>
                <a:outerShdw blurRad="38100" dist="38100" dir="2700000" algn="tl">
                  <a:srgbClr val="FFFFFF"/>
                </a:outerShdw>
              </a:effectLst>
            </a:endParaRPr>
          </a:p>
        </p:txBody>
      </p:sp>
      <p:sp>
        <p:nvSpPr>
          <p:cNvPr id="46" name="AutoShape 51"/>
          <p:cNvSpPr>
            <a:spLocks noChangeArrowheads="1"/>
          </p:cNvSpPr>
          <p:nvPr/>
        </p:nvSpPr>
        <p:spPr bwMode="blackWhite">
          <a:xfrm>
            <a:off x="77002" y="2438400"/>
            <a:ext cx="2762450" cy="2393482"/>
          </a:xfrm>
          <a:prstGeom prst="roundRect">
            <a:avLst>
              <a:gd name="adj" fmla="val 6153"/>
            </a:avLst>
          </a:prstGeom>
          <a:noFill/>
          <a:ln>
            <a:solidFill>
              <a:schemeClr val="accent1">
                <a:lumMod val="75000"/>
              </a:schemeClr>
            </a:solidFill>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smtClean="0">
              <a:solidFill>
                <a:schemeClr val="bg1"/>
              </a:solidFill>
              <a:effectLst>
                <a:outerShdw blurRad="38100" dist="38100" dir="2700000" algn="tl">
                  <a:srgbClr val="FFFFFF"/>
                </a:outerShdw>
              </a:effectLst>
            </a:endParaRPr>
          </a:p>
          <a:p>
            <a:pPr>
              <a:defRPr/>
            </a:pPr>
            <a:endParaRPr lang="es-ES_tradnl" sz="1100">
              <a:solidFill>
                <a:schemeClr val="bg1"/>
              </a:solidFill>
              <a:effectLst>
                <a:outerShdw blurRad="38100" dist="38100" dir="2700000" algn="tl">
                  <a:srgbClr val="FFFFFF"/>
                </a:outerShdw>
              </a:effectLst>
            </a:endParaRPr>
          </a:p>
        </p:txBody>
      </p:sp>
      <p:pic>
        <p:nvPicPr>
          <p:cNvPr id="41" name="Picture 40" descr="Picture1.png"/>
          <p:cNvPicPr>
            <a:picLocks noChangeAspect="1"/>
          </p:cNvPicPr>
          <p:nvPr/>
        </p:nvPicPr>
        <p:blipFill>
          <a:blip r:embed="rId7"/>
          <a:stretch>
            <a:fillRect/>
          </a:stretch>
        </p:blipFill>
        <p:spPr>
          <a:xfrm>
            <a:off x="6172200" y="3581400"/>
            <a:ext cx="2819400" cy="762000"/>
          </a:xfrm>
          <a:prstGeom prst="rect">
            <a:avLst/>
          </a:prstGeom>
        </p:spPr>
      </p:pic>
      <p:sp>
        <p:nvSpPr>
          <p:cNvPr id="32" name="Text Placeholder 34"/>
          <p:cNvSpPr txBox="1">
            <a:spLocks/>
          </p:cNvSpPr>
          <p:nvPr/>
        </p:nvSpPr>
        <p:spPr>
          <a:xfrm>
            <a:off x="152400" y="457200"/>
            <a:ext cx="8626475" cy="533400"/>
          </a:xfrm>
          <a:prstGeom prst="rect">
            <a:avLst/>
          </a:prstGeom>
        </p:spPr>
        <p:txBody>
          <a:bodyPr rtlCol="0">
            <a:normAutofit/>
          </a:bodyPr>
          <a:lstStyle/>
          <a:p>
            <a:pPr marL="228600" marR="0" lvl="0" indent="-228600" algn="l" defTabSz="914400" rtl="0" eaLnBrk="1" fontAlgn="auto" latinLnBrk="0" hangingPunct="1">
              <a:lnSpc>
                <a:spcPct val="100000"/>
              </a:lnSpc>
              <a:spcBef>
                <a:spcPct val="20000"/>
              </a:spcBef>
              <a:spcAft>
                <a:spcPts val="0"/>
              </a:spcAft>
              <a:buClrTx/>
              <a:buSzTx/>
              <a:buFont typeface="Segoe" pitchFamily="34" charset="0"/>
              <a:buNone/>
              <a:tabLst/>
              <a:defRPr/>
            </a:pPr>
            <a:r>
              <a:rPr lang="es-ES_tradnl" sz="2000" dirty="0" smtClean="0">
                <a:solidFill>
                  <a:srgbClr val="FFFFFF"/>
                </a:solidFill>
                <a:latin typeface="+mj-lt"/>
                <a:ea typeface="+mj-ea"/>
                <a:cs typeface="+mj-cs"/>
              </a:rPr>
              <a:t>Valor para las Organizaciones más allá del Sistema Operativo</a:t>
            </a:r>
          </a:p>
        </p:txBody>
      </p:sp>
      <p:sp>
        <p:nvSpPr>
          <p:cNvPr id="35" name="Rectangle 34"/>
          <p:cNvSpPr/>
          <p:nvPr/>
        </p:nvSpPr>
        <p:spPr>
          <a:xfrm>
            <a:off x="0" y="5715000"/>
            <a:ext cx="9144000" cy="762000"/>
          </a:xfrm>
          <a:prstGeom prst="rect">
            <a:avLst/>
          </a:prstGeom>
          <a:solidFill>
            <a:schemeClr val="accent1">
              <a:alpha val="47000"/>
            </a:schemeClr>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600" dirty="0" smtClean="0">
                <a:solidFill>
                  <a:schemeClr val="tx1"/>
                </a:solidFill>
              </a:rPr>
              <a:t>El derecho de actualización a versiones futuras del SO, Enterprise </a:t>
            </a:r>
            <a:r>
              <a:rPr lang="es-ES_tradnl" sz="1600" dirty="0" err="1" smtClean="0">
                <a:solidFill>
                  <a:schemeClr val="tx1"/>
                </a:solidFill>
              </a:rPr>
              <a:t>Edition</a:t>
            </a:r>
            <a:r>
              <a:rPr lang="es-ES_tradnl" sz="1600" dirty="0" smtClean="0">
                <a:solidFill>
                  <a:schemeClr val="tx1"/>
                </a:solidFill>
              </a:rPr>
              <a:t>, MDOP y VECD </a:t>
            </a:r>
          </a:p>
          <a:p>
            <a:pPr algn="ctr"/>
            <a:r>
              <a:rPr lang="es-ES_tradnl" sz="1600" dirty="0" smtClean="0">
                <a:solidFill>
                  <a:schemeClr val="tx1"/>
                </a:solidFill>
              </a:rPr>
              <a:t>Son todos componentes de SA</a:t>
            </a:r>
            <a:endParaRPr lang="es-ES_tradnl" sz="1600" dirty="0">
              <a:solidFill>
                <a:schemeClr val="tx1"/>
              </a:solidFill>
            </a:endParaRPr>
          </a:p>
        </p:txBody>
      </p:sp>
      <p:sp>
        <p:nvSpPr>
          <p:cNvPr id="37" name="Slide Number Placeholder 127"/>
          <p:cNvSpPr txBox="1">
            <a:spLocks/>
          </p:cNvSpPr>
          <p:nvPr/>
        </p:nvSpPr>
        <p:spPr>
          <a:xfrm>
            <a:off x="8610600" y="6645275"/>
            <a:ext cx="533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mn-lt"/>
                <a:ea typeface="+mn-ea"/>
                <a:cs typeface="+mn-cs"/>
              </a:rPr>
              <a:t>17</a:t>
            </a:r>
          </a:p>
        </p:txBody>
      </p:sp>
      <p:sp>
        <p:nvSpPr>
          <p:cNvPr id="28" name="Rectangle 2"/>
          <p:cNvSpPr>
            <a:spLocks noGrp="1" noChangeArrowheads="1"/>
          </p:cNvSpPr>
          <p:nvPr>
            <p:ph type="title"/>
          </p:nvPr>
        </p:nvSpPr>
        <p:spPr>
          <a:xfrm>
            <a:off x="76200" y="0"/>
            <a:ext cx="8610600" cy="609600"/>
          </a:xfrm>
        </p:spPr>
        <p:txBody>
          <a:bodyPr>
            <a:normAutofit/>
          </a:bodyPr>
          <a:lstStyle/>
          <a:p>
            <a:r>
              <a:rPr lang="es-ES_tradnl" sz="3200" dirty="0" smtClean="0">
                <a:solidFill>
                  <a:srgbClr val="FFFFFF"/>
                </a:solidFill>
                <a:effectLst>
                  <a:outerShdw blurRad="38100" dist="38100" dir="2700000" algn="tl">
                    <a:srgbClr val="000000"/>
                  </a:outerShdw>
                </a:effectLst>
                <a:latin typeface="+mj-lt"/>
              </a:rPr>
              <a:t>El Desktop Windows Optimizado</a:t>
            </a:r>
            <a:endParaRPr lang="es-ES_tradnl" sz="3200" dirty="0">
              <a:solidFill>
                <a:srgbClr val="FFFFFF"/>
              </a:solidFill>
              <a:effectLst>
                <a:outerShdw blurRad="38100" dist="38100" dir="2700000" algn="tl">
                  <a:srgbClr val="000000"/>
                </a:outerShdw>
              </a:effectLst>
              <a:latin typeface="+mj-l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eventsql\dvd27\Clip_Installer\DVD_ART\Artwork_Imagery\Shapes and Graphics\Clear glass shapes\large horizontal glass rectangle 2.png"/>
          <p:cNvPicPr>
            <a:picLocks noChangeAspect="1" noChangeArrowheads="1"/>
          </p:cNvPicPr>
          <p:nvPr/>
        </p:nvPicPr>
        <p:blipFill>
          <a:blip r:embed="rId3"/>
          <a:srcRect/>
          <a:stretch>
            <a:fillRect/>
          </a:stretch>
        </p:blipFill>
        <p:spPr bwMode="auto">
          <a:xfrm>
            <a:off x="5477065" y="2311513"/>
            <a:ext cx="3431078" cy="3468688"/>
          </a:xfrm>
          <a:prstGeom prst="rect">
            <a:avLst/>
          </a:prstGeom>
          <a:noFill/>
        </p:spPr>
      </p:pic>
      <p:pic>
        <p:nvPicPr>
          <p:cNvPr id="1027" name="Picture 3" descr="\\eventsql\dvd27\Clip_Installer\DVD_ART\Artwork_Imagery\Shapes and Graphics\Clear glass shapes\large horizontal glass rectangle 2.png"/>
          <p:cNvPicPr>
            <a:picLocks noChangeAspect="1" noChangeArrowheads="1"/>
          </p:cNvPicPr>
          <p:nvPr/>
        </p:nvPicPr>
        <p:blipFill>
          <a:blip r:embed="rId3"/>
          <a:srcRect/>
          <a:stretch>
            <a:fillRect/>
          </a:stretch>
        </p:blipFill>
        <p:spPr bwMode="auto">
          <a:xfrm>
            <a:off x="270065" y="2311513"/>
            <a:ext cx="3431078" cy="3468688"/>
          </a:xfrm>
          <a:prstGeom prst="rect">
            <a:avLst/>
          </a:prstGeom>
          <a:noFill/>
        </p:spPr>
      </p:pic>
      <p:sp>
        <p:nvSpPr>
          <p:cNvPr id="2" name="Title 1"/>
          <p:cNvSpPr>
            <a:spLocks noGrp="1"/>
          </p:cNvSpPr>
          <p:nvPr>
            <p:ph type="title"/>
          </p:nvPr>
        </p:nvSpPr>
        <p:spPr>
          <a:xfrm>
            <a:off x="268608" y="258316"/>
            <a:ext cx="8018585" cy="646331"/>
          </a:xfrm>
        </p:spPr>
        <p:txBody>
          <a:bodyPr/>
          <a:lstStyle/>
          <a:p>
            <a:r>
              <a:rPr lang="es-ES_tradnl" sz="4000" dirty="0" smtClean="0"/>
              <a:t>VECD: Licenciamiento de VDI</a:t>
            </a:r>
            <a:endParaRPr lang="es-ES_tradnl" dirty="0"/>
          </a:p>
        </p:txBody>
      </p:sp>
      <p:sp>
        <p:nvSpPr>
          <p:cNvPr id="6" name="TextBox 5"/>
          <p:cNvSpPr txBox="1"/>
          <p:nvPr/>
        </p:nvSpPr>
        <p:spPr>
          <a:xfrm>
            <a:off x="609600" y="4175042"/>
            <a:ext cx="1447800" cy="1600434"/>
          </a:xfrm>
          <a:prstGeom prst="rect">
            <a:avLst/>
          </a:prstGeom>
          <a:noFill/>
        </p:spPr>
        <p:txBody>
          <a:bodyPr wrap="square" lIns="91436" tIns="45718" rIns="91436" bIns="45718" rtlCol="0">
            <a:spAutoFit/>
          </a:bodyPr>
          <a:lstStyle/>
          <a:p>
            <a:r>
              <a:rPr lang="es-ES_tradnl" sz="1400" smtClean="0"/>
              <a:t>PC con Windows Preinstalado</a:t>
            </a:r>
          </a:p>
          <a:p>
            <a:endParaRPr lang="es-ES_tradnl" sz="1400" smtClean="0"/>
          </a:p>
          <a:p>
            <a:r>
              <a:rPr lang="es-ES_tradnl" sz="1400" smtClean="0"/>
              <a:t>PC cubierto con Software Assurance</a:t>
            </a:r>
          </a:p>
        </p:txBody>
      </p:sp>
      <p:sp>
        <p:nvSpPr>
          <p:cNvPr id="7" name="TextBox 6"/>
          <p:cNvSpPr txBox="1">
            <a:spLocks/>
          </p:cNvSpPr>
          <p:nvPr/>
        </p:nvSpPr>
        <p:spPr>
          <a:xfrm>
            <a:off x="7239000" y="4608493"/>
            <a:ext cx="1371600" cy="307773"/>
          </a:xfrm>
          <a:prstGeom prst="rect">
            <a:avLst/>
          </a:prstGeom>
          <a:noFill/>
        </p:spPr>
        <p:txBody>
          <a:bodyPr wrap="square" lIns="91436" tIns="45718" rIns="91436" bIns="45718" rtlCol="0">
            <a:spAutoFit/>
          </a:bodyPr>
          <a:lstStyle/>
          <a:p>
            <a:r>
              <a:rPr lang="es-ES_tradnl" sz="1400" smtClean="0"/>
              <a:t>Terminal</a:t>
            </a:r>
          </a:p>
        </p:txBody>
      </p:sp>
      <p:sp>
        <p:nvSpPr>
          <p:cNvPr id="9" name="Right Arrow 8"/>
          <p:cNvSpPr/>
          <p:nvPr/>
        </p:nvSpPr>
        <p:spPr bwMode="auto">
          <a:xfrm>
            <a:off x="1981200" y="3505200"/>
            <a:ext cx="1981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tx1"/>
              </a:solidFill>
              <a:latin typeface="Arial" pitchFamily="34" charset="0"/>
              <a:ea typeface="MS PGothic" pitchFamily="34" charset="-128"/>
            </a:endParaRPr>
          </a:p>
        </p:txBody>
      </p:sp>
      <p:sp>
        <p:nvSpPr>
          <p:cNvPr id="10" name="Right Arrow 9"/>
          <p:cNvSpPr/>
          <p:nvPr/>
        </p:nvSpPr>
        <p:spPr bwMode="auto">
          <a:xfrm rot="10800000">
            <a:off x="5181600" y="3657600"/>
            <a:ext cx="19812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tx1"/>
              </a:solidFill>
              <a:latin typeface="Arial" pitchFamily="34" charset="0"/>
              <a:ea typeface="MS PGothic" pitchFamily="34" charset="-128"/>
            </a:endParaRPr>
          </a:p>
        </p:txBody>
      </p:sp>
      <p:sp>
        <p:nvSpPr>
          <p:cNvPr id="11" name="TextBox 10"/>
          <p:cNvSpPr txBox="1"/>
          <p:nvPr/>
        </p:nvSpPr>
        <p:spPr>
          <a:xfrm>
            <a:off x="3717223" y="1905001"/>
            <a:ext cx="1428588" cy="369328"/>
          </a:xfrm>
          <a:prstGeom prst="rect">
            <a:avLst/>
          </a:prstGeom>
          <a:noFill/>
        </p:spPr>
        <p:txBody>
          <a:bodyPr wrap="none" lIns="91436" tIns="45718" rIns="91436" bIns="45718" rtlCol="0">
            <a:spAutoFit/>
          </a:bodyPr>
          <a:lstStyle/>
          <a:p>
            <a:r>
              <a:rPr lang="es-ES_tradnl" smtClean="0"/>
              <a:t>Data Center</a:t>
            </a:r>
            <a:endParaRPr lang="es-ES_tradnl"/>
          </a:p>
        </p:txBody>
      </p:sp>
      <p:sp>
        <p:nvSpPr>
          <p:cNvPr id="14" name="TextBox 13"/>
          <p:cNvSpPr txBox="1">
            <a:spLocks/>
          </p:cNvSpPr>
          <p:nvPr/>
        </p:nvSpPr>
        <p:spPr>
          <a:xfrm>
            <a:off x="3733800" y="4800600"/>
            <a:ext cx="1676400" cy="954103"/>
          </a:xfrm>
          <a:prstGeom prst="rect">
            <a:avLst/>
          </a:prstGeom>
          <a:noFill/>
        </p:spPr>
        <p:txBody>
          <a:bodyPr wrap="square" lIns="91436" tIns="45718" rIns="91436" bIns="45718" rtlCol="0">
            <a:spAutoFit/>
          </a:bodyPr>
          <a:lstStyle/>
          <a:p>
            <a:r>
              <a:rPr lang="es-ES_tradnl" sz="1400" smtClean="0"/>
              <a:t>Máquinas Virtuales en servidores de la red corporativa</a:t>
            </a:r>
          </a:p>
        </p:txBody>
      </p:sp>
      <p:sp>
        <p:nvSpPr>
          <p:cNvPr id="15" name="TextBox 14"/>
          <p:cNvSpPr txBox="1"/>
          <p:nvPr/>
        </p:nvSpPr>
        <p:spPr>
          <a:xfrm>
            <a:off x="2133600" y="3048000"/>
            <a:ext cx="1295400" cy="1384990"/>
          </a:xfrm>
          <a:prstGeom prst="rect">
            <a:avLst/>
          </a:prstGeom>
          <a:noFill/>
        </p:spPr>
        <p:txBody>
          <a:bodyPr wrap="square" lIns="91436" tIns="45718" rIns="91436" bIns="45718" rtlCol="0">
            <a:spAutoFit/>
          </a:bodyPr>
          <a:lstStyle/>
          <a:p>
            <a:r>
              <a:rPr lang="es-ES_tradnl" sz="1400" smtClean="0"/>
              <a:t>VECD para SA</a:t>
            </a:r>
          </a:p>
          <a:p>
            <a:endParaRPr lang="es-ES_tradnl" sz="1400" smtClean="0"/>
          </a:p>
          <a:p>
            <a:r>
              <a:rPr lang="es-ES_tradnl" sz="1400" smtClean="0"/>
              <a:t>Acceso hasta a 4 instancias por licencia</a:t>
            </a:r>
          </a:p>
        </p:txBody>
      </p:sp>
      <p:sp>
        <p:nvSpPr>
          <p:cNvPr id="16" name="TextBox 15"/>
          <p:cNvSpPr txBox="1"/>
          <p:nvPr/>
        </p:nvSpPr>
        <p:spPr>
          <a:xfrm>
            <a:off x="5791200" y="3210580"/>
            <a:ext cx="1295400" cy="1384990"/>
          </a:xfrm>
          <a:prstGeom prst="rect">
            <a:avLst/>
          </a:prstGeom>
          <a:noFill/>
        </p:spPr>
        <p:txBody>
          <a:bodyPr wrap="square" lIns="91436" tIns="45718" rIns="91436" bIns="45718" rtlCol="0">
            <a:spAutoFit/>
          </a:bodyPr>
          <a:lstStyle/>
          <a:p>
            <a:r>
              <a:rPr lang="es-ES_tradnl" sz="1400" smtClean="0"/>
              <a:t>Licencia de VECD </a:t>
            </a:r>
          </a:p>
          <a:p>
            <a:endParaRPr lang="es-ES_tradnl" sz="1400" smtClean="0"/>
          </a:p>
          <a:p>
            <a:r>
              <a:rPr lang="es-ES_tradnl" sz="1400" smtClean="0"/>
              <a:t>Acceso hasta a 4 instancias por licencia</a:t>
            </a:r>
          </a:p>
        </p:txBody>
      </p:sp>
      <p:sp>
        <p:nvSpPr>
          <p:cNvPr id="17" name="Oval 16"/>
          <p:cNvSpPr/>
          <p:nvPr/>
        </p:nvSpPr>
        <p:spPr bwMode="auto">
          <a:xfrm>
            <a:off x="381000" y="4412505"/>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19" name="TextBox 18"/>
          <p:cNvSpPr txBox="1"/>
          <p:nvPr/>
        </p:nvSpPr>
        <p:spPr>
          <a:xfrm>
            <a:off x="381000" y="4336305"/>
            <a:ext cx="152400" cy="374462"/>
          </a:xfrm>
          <a:prstGeom prst="rect">
            <a:avLst/>
          </a:prstGeom>
          <a:noFill/>
        </p:spPr>
        <p:txBody>
          <a:bodyPr wrap="square" lIns="91436" tIns="45718" rIns="91436" bIns="45718" rtlCol="0">
            <a:spAutoFit/>
          </a:bodyPr>
          <a:lstStyle/>
          <a:p>
            <a:r>
              <a:rPr lang="es-ES_tradnl" smtClean="0">
                <a:solidFill>
                  <a:schemeClr val="bg1"/>
                </a:solidFill>
              </a:rPr>
              <a:t>1</a:t>
            </a:r>
            <a:endParaRPr lang="es-ES_tradnl">
              <a:solidFill>
                <a:schemeClr val="bg1"/>
              </a:solidFill>
            </a:endParaRPr>
          </a:p>
        </p:txBody>
      </p:sp>
      <p:sp>
        <p:nvSpPr>
          <p:cNvPr id="20" name="Oval 19"/>
          <p:cNvSpPr/>
          <p:nvPr/>
        </p:nvSpPr>
        <p:spPr bwMode="auto">
          <a:xfrm>
            <a:off x="381000" y="5193268"/>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21" name="TextBox 20"/>
          <p:cNvSpPr txBox="1"/>
          <p:nvPr/>
        </p:nvSpPr>
        <p:spPr>
          <a:xfrm>
            <a:off x="381000" y="5117068"/>
            <a:ext cx="152400" cy="374462"/>
          </a:xfrm>
          <a:prstGeom prst="rect">
            <a:avLst/>
          </a:prstGeom>
          <a:noFill/>
        </p:spPr>
        <p:txBody>
          <a:bodyPr wrap="square" lIns="91436" tIns="45718" rIns="91436" bIns="45718" rtlCol="0">
            <a:spAutoFit/>
          </a:bodyPr>
          <a:lstStyle/>
          <a:p>
            <a:r>
              <a:rPr lang="es-ES_tradnl" smtClean="0">
                <a:solidFill>
                  <a:schemeClr val="bg1"/>
                </a:solidFill>
              </a:rPr>
              <a:t>2</a:t>
            </a:r>
            <a:endParaRPr lang="es-ES_tradnl">
              <a:solidFill>
                <a:schemeClr val="bg1"/>
              </a:solidFill>
            </a:endParaRPr>
          </a:p>
        </p:txBody>
      </p:sp>
      <p:sp>
        <p:nvSpPr>
          <p:cNvPr id="22" name="Oval 21"/>
          <p:cNvSpPr/>
          <p:nvPr/>
        </p:nvSpPr>
        <p:spPr bwMode="auto">
          <a:xfrm>
            <a:off x="2514600" y="2831068"/>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23" name="TextBox 22"/>
          <p:cNvSpPr txBox="1"/>
          <p:nvPr/>
        </p:nvSpPr>
        <p:spPr>
          <a:xfrm>
            <a:off x="2514600" y="2754868"/>
            <a:ext cx="152400" cy="374462"/>
          </a:xfrm>
          <a:prstGeom prst="rect">
            <a:avLst/>
          </a:prstGeom>
          <a:noFill/>
        </p:spPr>
        <p:txBody>
          <a:bodyPr wrap="square" lIns="91436" tIns="45718" rIns="91436" bIns="45718" rtlCol="0">
            <a:spAutoFit/>
          </a:bodyPr>
          <a:lstStyle/>
          <a:p>
            <a:r>
              <a:rPr lang="es-ES_tradnl" smtClean="0">
                <a:solidFill>
                  <a:schemeClr val="bg1"/>
                </a:solidFill>
              </a:rPr>
              <a:t>3</a:t>
            </a:r>
            <a:endParaRPr lang="es-ES_tradnl">
              <a:solidFill>
                <a:schemeClr val="bg1"/>
              </a:solidFill>
            </a:endParaRPr>
          </a:p>
        </p:txBody>
      </p:sp>
      <p:sp>
        <p:nvSpPr>
          <p:cNvPr id="24" name="Oval 23"/>
          <p:cNvSpPr/>
          <p:nvPr/>
        </p:nvSpPr>
        <p:spPr bwMode="auto">
          <a:xfrm>
            <a:off x="5867400" y="3048000"/>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25" name="TextBox 24"/>
          <p:cNvSpPr txBox="1"/>
          <p:nvPr/>
        </p:nvSpPr>
        <p:spPr>
          <a:xfrm>
            <a:off x="5867400" y="2971800"/>
            <a:ext cx="152400" cy="374462"/>
          </a:xfrm>
          <a:prstGeom prst="rect">
            <a:avLst/>
          </a:prstGeom>
          <a:noFill/>
        </p:spPr>
        <p:txBody>
          <a:bodyPr wrap="square" lIns="91436" tIns="45718" rIns="91436" bIns="45718" rtlCol="0">
            <a:spAutoFit/>
          </a:bodyPr>
          <a:lstStyle/>
          <a:p>
            <a:r>
              <a:rPr lang="es-ES_tradnl" smtClean="0">
                <a:solidFill>
                  <a:schemeClr val="bg1"/>
                </a:solidFill>
              </a:rPr>
              <a:t>1</a:t>
            </a:r>
            <a:endParaRPr lang="es-ES_tradnl">
              <a:solidFill>
                <a:schemeClr val="bg1"/>
              </a:solidFill>
            </a:endParaRPr>
          </a:p>
        </p:txBody>
      </p:sp>
      <p:sp>
        <p:nvSpPr>
          <p:cNvPr id="26" name="Oval 25"/>
          <p:cNvSpPr/>
          <p:nvPr/>
        </p:nvSpPr>
        <p:spPr bwMode="auto">
          <a:xfrm>
            <a:off x="6248400" y="3048000"/>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27" name="TextBox 26"/>
          <p:cNvSpPr txBox="1"/>
          <p:nvPr/>
        </p:nvSpPr>
        <p:spPr>
          <a:xfrm>
            <a:off x="6248400" y="2971800"/>
            <a:ext cx="152400" cy="374462"/>
          </a:xfrm>
          <a:prstGeom prst="rect">
            <a:avLst/>
          </a:prstGeom>
          <a:noFill/>
        </p:spPr>
        <p:txBody>
          <a:bodyPr wrap="square" lIns="91436" tIns="45718" rIns="91436" bIns="45718" rtlCol="0">
            <a:spAutoFit/>
          </a:bodyPr>
          <a:lstStyle/>
          <a:p>
            <a:r>
              <a:rPr lang="es-ES_tradnl" smtClean="0">
                <a:solidFill>
                  <a:schemeClr val="bg1"/>
                </a:solidFill>
              </a:rPr>
              <a:t>2</a:t>
            </a:r>
            <a:endParaRPr lang="es-ES_tradnl">
              <a:solidFill>
                <a:schemeClr val="bg1"/>
              </a:solidFill>
            </a:endParaRPr>
          </a:p>
        </p:txBody>
      </p:sp>
      <p:sp>
        <p:nvSpPr>
          <p:cNvPr id="28" name="Oval 27"/>
          <p:cNvSpPr/>
          <p:nvPr/>
        </p:nvSpPr>
        <p:spPr bwMode="auto">
          <a:xfrm>
            <a:off x="6629400" y="3048000"/>
            <a:ext cx="228600" cy="228600"/>
          </a:xfrm>
          <a:prstGeom prst="ellips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363" eaLnBrk="0" hangingPunct="0"/>
            <a:endParaRPr lang="es-ES_tradnl" smtClean="0">
              <a:solidFill>
                <a:schemeClr val="bg1"/>
              </a:solidFill>
              <a:latin typeface="Arial" pitchFamily="34" charset="0"/>
              <a:ea typeface="MS PGothic" pitchFamily="34" charset="-128"/>
            </a:endParaRPr>
          </a:p>
        </p:txBody>
      </p:sp>
      <p:sp>
        <p:nvSpPr>
          <p:cNvPr id="29" name="TextBox 28"/>
          <p:cNvSpPr txBox="1"/>
          <p:nvPr/>
        </p:nvSpPr>
        <p:spPr>
          <a:xfrm>
            <a:off x="6629400" y="2971800"/>
            <a:ext cx="152400" cy="374462"/>
          </a:xfrm>
          <a:prstGeom prst="rect">
            <a:avLst/>
          </a:prstGeom>
          <a:noFill/>
        </p:spPr>
        <p:txBody>
          <a:bodyPr wrap="square" lIns="91436" tIns="45718" rIns="91436" bIns="45718" rtlCol="0">
            <a:spAutoFit/>
          </a:bodyPr>
          <a:lstStyle/>
          <a:p>
            <a:r>
              <a:rPr lang="es-ES_tradnl" smtClean="0">
                <a:solidFill>
                  <a:schemeClr val="bg1"/>
                </a:solidFill>
              </a:rPr>
              <a:t>3</a:t>
            </a:r>
            <a:endParaRPr lang="es-ES_tradnl">
              <a:solidFill>
                <a:schemeClr val="bg1"/>
              </a:solidFill>
            </a:endParaRPr>
          </a:p>
        </p:txBody>
      </p:sp>
      <p:pic>
        <p:nvPicPr>
          <p:cNvPr id="32"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4572000" y="2971800"/>
            <a:ext cx="723900" cy="990600"/>
          </a:xfrm>
          <a:prstGeom prst="rect">
            <a:avLst/>
          </a:prstGeom>
          <a:noFill/>
        </p:spPr>
      </p:pic>
      <p:pic>
        <p:nvPicPr>
          <p:cNvPr id="33"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3886200" y="3124200"/>
            <a:ext cx="723900" cy="990600"/>
          </a:xfrm>
          <a:prstGeom prst="rect">
            <a:avLst/>
          </a:prstGeom>
          <a:noFill/>
        </p:spPr>
      </p:pic>
      <p:pic>
        <p:nvPicPr>
          <p:cNvPr id="34"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489925" y="2995580"/>
            <a:ext cx="286462" cy="214346"/>
          </a:xfrm>
          <a:prstGeom prst="rect">
            <a:avLst/>
          </a:prstGeom>
          <a:noFill/>
        </p:spPr>
      </p:pic>
      <p:pic>
        <p:nvPicPr>
          <p:cNvPr id="35" name="Picture 5" descr="\\eventsql\dvd27\Clip_Installer\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4267200" y="3657600"/>
            <a:ext cx="723900" cy="990600"/>
          </a:xfrm>
          <a:prstGeom prst="rect">
            <a:avLst/>
          </a:prstGeom>
          <a:noFill/>
        </p:spPr>
      </p:pic>
      <p:pic>
        <p:nvPicPr>
          <p:cNvPr id="36" name="Picture 2" descr="http://images.google.com/images?q=tbn:N3GTqTsGB1CbjM:http://www.activewin.com/screenshots/vista/nov05ctp/Bliss.bmp">
            <a:hlinkClick r:id="rId5"/>
          </p:cNvPr>
          <p:cNvPicPr>
            <a:picLocks noChangeAspect="1" noChangeArrowheads="1"/>
          </p:cNvPicPr>
          <p:nvPr/>
        </p:nvPicPr>
        <p:blipFill>
          <a:blip r:embed="rId7" cstate="print"/>
          <a:srcRect/>
          <a:stretch>
            <a:fillRect/>
          </a:stretch>
        </p:blipFill>
        <p:spPr bwMode="auto">
          <a:xfrm>
            <a:off x="3984381" y="3252422"/>
            <a:ext cx="305512" cy="228600"/>
          </a:xfrm>
          <a:prstGeom prst="rect">
            <a:avLst/>
          </a:prstGeom>
          <a:noFill/>
        </p:spPr>
      </p:pic>
      <p:pic>
        <p:nvPicPr>
          <p:cNvPr id="37"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616925" y="3122580"/>
            <a:ext cx="286462" cy="214346"/>
          </a:xfrm>
          <a:prstGeom prst="rect">
            <a:avLst/>
          </a:prstGeom>
          <a:noFill/>
        </p:spPr>
      </p:pic>
      <p:pic>
        <p:nvPicPr>
          <p:cNvPr id="38"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743925" y="3249580"/>
            <a:ext cx="286462" cy="214346"/>
          </a:xfrm>
          <a:prstGeom prst="rect">
            <a:avLst/>
          </a:prstGeom>
          <a:noFill/>
        </p:spPr>
      </p:pic>
      <p:pic>
        <p:nvPicPr>
          <p:cNvPr id="39"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870925" y="3376580"/>
            <a:ext cx="286462" cy="214346"/>
          </a:xfrm>
          <a:prstGeom prst="rect">
            <a:avLst/>
          </a:prstGeom>
          <a:noFill/>
        </p:spPr>
      </p:pic>
      <p:pic>
        <p:nvPicPr>
          <p:cNvPr id="40"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343400" y="4006694"/>
            <a:ext cx="286462" cy="214346"/>
          </a:xfrm>
          <a:prstGeom prst="rect">
            <a:avLst/>
          </a:prstGeom>
          <a:noFill/>
        </p:spPr>
      </p:pic>
      <p:pic>
        <p:nvPicPr>
          <p:cNvPr id="41" name="Picture 2" descr="http://images.google.com/images?q=tbn:N3GTqTsGB1CbjM:http://www.activewin.com/screenshots/vista/nov05ctp/Bliss.bmp">
            <a:hlinkClick r:id="rId5"/>
          </p:cNvPr>
          <p:cNvPicPr>
            <a:picLocks noChangeAspect="1" noChangeArrowheads="1"/>
          </p:cNvPicPr>
          <p:nvPr/>
        </p:nvPicPr>
        <p:blipFill>
          <a:blip r:embed="rId6" cstate="print"/>
          <a:srcRect/>
          <a:stretch>
            <a:fillRect/>
          </a:stretch>
        </p:blipFill>
        <p:spPr bwMode="auto">
          <a:xfrm>
            <a:off x="4470400" y="4133695"/>
            <a:ext cx="286462" cy="214346"/>
          </a:xfrm>
          <a:prstGeom prst="rect">
            <a:avLst/>
          </a:prstGeom>
          <a:noFill/>
        </p:spPr>
      </p:pic>
      <p:grpSp>
        <p:nvGrpSpPr>
          <p:cNvPr id="3" name="Group 55"/>
          <p:cNvGrpSpPr/>
          <p:nvPr/>
        </p:nvGrpSpPr>
        <p:grpSpPr>
          <a:xfrm>
            <a:off x="7035799" y="3040744"/>
            <a:ext cx="1437500" cy="1219693"/>
            <a:chOff x="6629400" y="5029200"/>
            <a:chExt cx="1437500" cy="1219693"/>
          </a:xfrm>
        </p:grpSpPr>
        <p:grpSp>
          <p:nvGrpSpPr>
            <p:cNvPr id="4" name="Group 54"/>
            <p:cNvGrpSpPr/>
            <p:nvPr/>
          </p:nvGrpSpPr>
          <p:grpSpPr>
            <a:xfrm>
              <a:off x="7086600" y="5029200"/>
              <a:ext cx="980300" cy="991093"/>
              <a:chOff x="4876800" y="5181600"/>
              <a:chExt cx="980300" cy="991093"/>
            </a:xfrm>
          </p:grpSpPr>
          <p:pic>
            <p:nvPicPr>
              <p:cNvPr id="47" name="Picture 7" descr="C:\Clients\MS_artwork\Windows_Vista_Icons_ for_Marketing_use\Computer.png"/>
              <p:cNvPicPr>
                <a:picLocks noChangeAspect="1" noChangeArrowheads="1"/>
              </p:cNvPicPr>
              <p:nvPr/>
            </p:nvPicPr>
            <p:blipFill>
              <a:blip r:embed="rId8" cstate="print">
                <a:lum bright="-5000" contrast="-35000"/>
              </a:blip>
              <a:srcRect/>
              <a:stretch>
                <a:fillRect/>
              </a:stretch>
            </p:blipFill>
            <p:spPr bwMode="auto">
              <a:xfrm>
                <a:off x="4876800" y="5181600"/>
                <a:ext cx="980300" cy="991093"/>
              </a:xfrm>
              <a:prstGeom prst="rect">
                <a:avLst/>
              </a:prstGeom>
              <a:noFill/>
            </p:spPr>
          </p:pic>
          <p:pic>
            <p:nvPicPr>
              <p:cNvPr id="48" name="Picture 3" descr="\\eventsql\dvd27\Clip_Installer\DVD_ART\BoxShots_Logos\Windows Embedded CE\Windows Embedded CE logo rev v.png"/>
              <p:cNvPicPr>
                <a:picLocks noChangeAspect="1" noChangeArrowheads="1"/>
              </p:cNvPicPr>
              <p:nvPr/>
            </p:nvPicPr>
            <p:blipFill>
              <a:blip r:embed="rId9" cstate="print"/>
              <a:srcRect/>
              <a:stretch>
                <a:fillRect/>
              </a:stretch>
            </p:blipFill>
            <p:spPr bwMode="auto">
              <a:xfrm rot="730905">
                <a:off x="5168557" y="5473113"/>
                <a:ext cx="533400" cy="339673"/>
              </a:xfrm>
              <a:prstGeom prst="rect">
                <a:avLst/>
              </a:prstGeom>
              <a:noFill/>
            </p:spPr>
          </p:pic>
        </p:grpSp>
        <p:grpSp>
          <p:nvGrpSpPr>
            <p:cNvPr id="5" name="Group 53"/>
            <p:cNvGrpSpPr/>
            <p:nvPr/>
          </p:nvGrpSpPr>
          <p:grpSpPr>
            <a:xfrm>
              <a:off x="6629400" y="5257800"/>
              <a:ext cx="980300" cy="991093"/>
              <a:chOff x="6629400" y="5257800"/>
              <a:chExt cx="980300" cy="991093"/>
            </a:xfrm>
          </p:grpSpPr>
          <p:pic>
            <p:nvPicPr>
              <p:cNvPr id="45" name="Picture 7" descr="C:\Clients\MS_artwork\Windows_Vista_Icons_ for_Marketing_use\Computer.png"/>
              <p:cNvPicPr>
                <a:picLocks noChangeAspect="1" noChangeArrowheads="1"/>
              </p:cNvPicPr>
              <p:nvPr/>
            </p:nvPicPr>
            <p:blipFill>
              <a:blip r:embed="rId8" cstate="print">
                <a:lum bright="-6000" contrast="-31000"/>
              </a:blip>
              <a:srcRect/>
              <a:stretch>
                <a:fillRect/>
              </a:stretch>
            </p:blipFill>
            <p:spPr bwMode="auto">
              <a:xfrm>
                <a:off x="6629400" y="5257800"/>
                <a:ext cx="980300" cy="991093"/>
              </a:xfrm>
              <a:prstGeom prst="rect">
                <a:avLst/>
              </a:prstGeom>
              <a:noFill/>
            </p:spPr>
          </p:pic>
          <p:pic>
            <p:nvPicPr>
              <p:cNvPr id="46" name="Picture 6" descr="\\eventsql\dvd27\Clip_Installer\DVD_ART\BoxShots_Logos\Windows XP Embedded\Windows-XP-Embedded-Logo-rev v.png"/>
              <p:cNvPicPr>
                <a:picLocks noChangeAspect="1" noChangeArrowheads="1"/>
              </p:cNvPicPr>
              <p:nvPr/>
            </p:nvPicPr>
            <p:blipFill>
              <a:blip r:embed="rId10" cstate="print"/>
              <a:srcRect/>
              <a:stretch>
                <a:fillRect/>
              </a:stretch>
            </p:blipFill>
            <p:spPr bwMode="auto">
              <a:xfrm rot="693265">
                <a:off x="6926843" y="5551494"/>
                <a:ext cx="459184" cy="359116"/>
              </a:xfrm>
              <a:prstGeom prst="rect">
                <a:avLst/>
              </a:prstGeom>
              <a:noFill/>
            </p:spPr>
          </p:pic>
        </p:grpSp>
      </p:grpSp>
      <p:grpSp>
        <p:nvGrpSpPr>
          <p:cNvPr id="8" name="Group 52"/>
          <p:cNvGrpSpPr/>
          <p:nvPr/>
        </p:nvGrpSpPr>
        <p:grpSpPr>
          <a:xfrm>
            <a:off x="393096" y="2987524"/>
            <a:ext cx="1915905" cy="1352680"/>
            <a:chOff x="471715" y="3585029"/>
            <a:chExt cx="2299086" cy="1623216"/>
          </a:xfrm>
        </p:grpSpPr>
        <p:pic>
          <p:nvPicPr>
            <p:cNvPr id="49" name="Picture 12" descr="image007"/>
            <p:cNvPicPr>
              <a:picLocks noChangeAspect="1" noChangeArrowheads="1"/>
            </p:cNvPicPr>
            <p:nvPr/>
          </p:nvPicPr>
          <p:blipFill>
            <a:blip r:embed="rId11" cstate="print"/>
            <a:srcRect/>
            <a:stretch>
              <a:fillRect/>
            </a:stretch>
          </p:blipFill>
          <p:spPr bwMode="auto">
            <a:xfrm flipH="1">
              <a:off x="471715" y="3585029"/>
              <a:ext cx="1468337" cy="1371600"/>
            </a:xfrm>
            <a:prstGeom prst="rect">
              <a:avLst/>
            </a:prstGeom>
            <a:noFill/>
            <a:ln w="9525">
              <a:noFill/>
              <a:miter lim="800000"/>
              <a:headEnd/>
              <a:tailEnd/>
            </a:ln>
          </p:spPr>
        </p:pic>
        <p:pic>
          <p:nvPicPr>
            <p:cNvPr id="50" name="Picture 3" descr="C:\Clients\MS_artwork\Windows_Vista_Icons_ for_Marketing_use\Laptop.png"/>
            <p:cNvPicPr>
              <a:picLocks noChangeAspect="1" noChangeArrowheads="1"/>
            </p:cNvPicPr>
            <p:nvPr/>
          </p:nvPicPr>
          <p:blipFill>
            <a:blip r:embed="rId12" cstate="print"/>
            <a:srcRect/>
            <a:stretch>
              <a:fillRect/>
            </a:stretch>
          </p:blipFill>
          <p:spPr bwMode="auto">
            <a:xfrm rot="457243" flipH="1">
              <a:off x="1648923" y="3928085"/>
              <a:ext cx="1121878" cy="1280160"/>
            </a:xfrm>
            <a:prstGeom prst="rect">
              <a:avLst/>
            </a:prstGeom>
            <a:noFill/>
          </p:spPr>
        </p:pic>
        <p:pic>
          <p:nvPicPr>
            <p:cNvPr id="51" name="Picture 7" descr="\\eventsql\dvd27\Clip_Installer\DVD_ART\BoxShots_Logos\Windows Vista Enterprise\Windows Vista Enterprise logo v w.png"/>
            <p:cNvPicPr>
              <a:picLocks noChangeAspect="1" noChangeArrowheads="1"/>
            </p:cNvPicPr>
            <p:nvPr/>
          </p:nvPicPr>
          <p:blipFill>
            <a:blip r:embed="rId13" cstate="print"/>
            <a:srcRect/>
            <a:stretch>
              <a:fillRect/>
            </a:stretch>
          </p:blipFill>
          <p:spPr bwMode="auto">
            <a:xfrm rot="21297783">
              <a:off x="1766788" y="4220980"/>
              <a:ext cx="627616" cy="457200"/>
            </a:xfrm>
            <a:prstGeom prst="rect">
              <a:avLst/>
            </a:prstGeom>
            <a:noFill/>
          </p:spPr>
        </p:pic>
        <p:pic>
          <p:nvPicPr>
            <p:cNvPr id="52" name="Picture 8" descr="\\eventsql\dvd27\Clip_Installer\DVD_ART\BoxShots_Logos\Windows Fundamentals for Legacy PCs\windows fundamentals for legacy pcs v rev.png"/>
            <p:cNvPicPr>
              <a:picLocks noChangeAspect="1" noChangeArrowheads="1"/>
            </p:cNvPicPr>
            <p:nvPr/>
          </p:nvPicPr>
          <p:blipFill>
            <a:blip r:embed="rId14" cstate="print"/>
            <a:srcRect t="49200"/>
            <a:stretch>
              <a:fillRect/>
            </a:stretch>
          </p:blipFill>
          <p:spPr bwMode="auto">
            <a:xfrm rot="21019473">
              <a:off x="1256960" y="4070599"/>
              <a:ext cx="556205" cy="280400"/>
            </a:xfrm>
            <a:prstGeom prst="rect">
              <a:avLst/>
            </a:prstGeom>
            <a:noFill/>
          </p:spPr>
        </p:pic>
      </p:grpSp>
      <p:sp>
        <p:nvSpPr>
          <p:cNvPr id="54" name="TextBox 53"/>
          <p:cNvSpPr txBox="1"/>
          <p:nvPr/>
        </p:nvSpPr>
        <p:spPr>
          <a:xfrm>
            <a:off x="981839" y="2383693"/>
            <a:ext cx="505258" cy="369328"/>
          </a:xfrm>
          <a:prstGeom prst="rect">
            <a:avLst/>
          </a:prstGeom>
          <a:noFill/>
        </p:spPr>
        <p:txBody>
          <a:bodyPr wrap="none" lIns="91436" tIns="45718" rIns="91436" bIns="45718" rtlCol="0">
            <a:spAutoFit/>
          </a:bodyPr>
          <a:lstStyle/>
          <a:p>
            <a:r>
              <a:rPr lang="es-ES_tradnl" smtClean="0"/>
              <a:t>PC</a:t>
            </a:r>
            <a:endParaRPr lang="es-ES_tradnl"/>
          </a:p>
        </p:txBody>
      </p:sp>
      <p:sp>
        <p:nvSpPr>
          <p:cNvPr id="56" name="TextBox 55"/>
          <p:cNvSpPr txBox="1"/>
          <p:nvPr/>
        </p:nvSpPr>
        <p:spPr>
          <a:xfrm>
            <a:off x="6413532" y="2383693"/>
            <a:ext cx="1056756" cy="369328"/>
          </a:xfrm>
          <a:prstGeom prst="rect">
            <a:avLst/>
          </a:prstGeom>
          <a:noFill/>
        </p:spPr>
        <p:txBody>
          <a:bodyPr wrap="none" lIns="91436" tIns="45718" rIns="91436" bIns="45718" rtlCol="0">
            <a:spAutoFit/>
          </a:bodyPr>
          <a:lstStyle/>
          <a:p>
            <a:r>
              <a:rPr lang="es-ES_tradnl" smtClean="0"/>
              <a:t>Terminal</a:t>
            </a:r>
            <a:endParaRPr lang="es-ES_tradnl"/>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81000" y="185738"/>
            <a:ext cx="8237538" cy="549275"/>
          </a:xfrm>
          <a:noFill/>
        </p:spPr>
        <p:txBody>
          <a:bodyPr anchor="ctr"/>
          <a:lstStyle/>
          <a:p>
            <a:r>
              <a:rPr lang="en-US" sz="4000" b="1" smtClean="0"/>
              <a:t>Estado Infraestructuras Hoy</a:t>
            </a:r>
          </a:p>
        </p:txBody>
      </p:sp>
      <p:pic>
        <p:nvPicPr>
          <p:cNvPr id="9219" name="Picture 3" descr="idc"/>
          <p:cNvPicPr>
            <a:picLocks noChangeAspect="1" noChangeArrowheads="1"/>
          </p:cNvPicPr>
          <p:nvPr/>
        </p:nvPicPr>
        <p:blipFill>
          <a:blip r:embed="rId3">
            <a:lum bright="70000" contrast="-70000"/>
            <a:grayscl/>
          </a:blip>
          <a:srcRect/>
          <a:stretch>
            <a:fillRect/>
          </a:stretch>
        </p:blipFill>
        <p:spPr bwMode="auto">
          <a:xfrm>
            <a:off x="457200" y="6235700"/>
            <a:ext cx="914400" cy="393700"/>
          </a:xfrm>
          <a:prstGeom prst="rect">
            <a:avLst/>
          </a:prstGeom>
          <a:noFill/>
          <a:ln w="9525">
            <a:noFill/>
            <a:miter lim="800000"/>
            <a:headEnd/>
            <a:tailEnd/>
          </a:ln>
        </p:spPr>
      </p:pic>
      <p:sp>
        <p:nvSpPr>
          <p:cNvPr id="61444" name="Rectangle 4"/>
          <p:cNvSpPr>
            <a:spLocks noChangeArrowheads="1"/>
          </p:cNvSpPr>
          <p:nvPr/>
        </p:nvSpPr>
        <p:spPr bwMode="auto">
          <a:xfrm>
            <a:off x="407988" y="4140200"/>
            <a:ext cx="4013200" cy="1647825"/>
          </a:xfrm>
          <a:prstGeom prst="rect">
            <a:avLst/>
          </a:prstGeom>
          <a:gradFill rotWithShape="1">
            <a:gsLst>
              <a:gs pos="0">
                <a:schemeClr val="folHlink">
                  <a:gamma/>
                  <a:tint val="98431"/>
                  <a:invGamma/>
                  <a:alpha val="20000"/>
                </a:schemeClr>
              </a:gs>
              <a:gs pos="100000">
                <a:schemeClr val="folHlink">
                  <a:alpha val="0"/>
                </a:schemeClr>
              </a:gs>
            </a:gsLst>
            <a:lin ang="5400000" scaled="1"/>
          </a:gradFill>
          <a:ln w="50800" algn="ctr">
            <a:noFill/>
            <a:miter lim="800000"/>
            <a:headEnd/>
            <a:tailEnd/>
          </a:ln>
          <a:effectLst/>
        </p:spPr>
        <p:txBody>
          <a:bodyPr wrap="none" anchor="ctr"/>
          <a:lstStyle/>
          <a:p>
            <a:pPr>
              <a:defRPr/>
            </a:pPr>
            <a:endParaRPr lang="es-ES"/>
          </a:p>
        </p:txBody>
      </p:sp>
      <p:sp>
        <p:nvSpPr>
          <p:cNvPr id="9221" name="AutoShape 5"/>
          <p:cNvSpPr>
            <a:spLocks noChangeArrowheads="1"/>
          </p:cNvSpPr>
          <p:nvPr/>
        </p:nvSpPr>
        <p:spPr bwMode="auto">
          <a:xfrm>
            <a:off x="4687888" y="1135063"/>
            <a:ext cx="4048125" cy="2228850"/>
          </a:xfrm>
          <a:prstGeom prst="roundRect">
            <a:avLst>
              <a:gd name="adj" fmla="val 16667"/>
            </a:avLst>
          </a:prstGeom>
          <a:noFill/>
          <a:ln w="19050" algn="ctr">
            <a:solidFill>
              <a:schemeClr val="tx2"/>
            </a:solidFill>
            <a:round/>
            <a:headEnd/>
            <a:tailEnd/>
          </a:ln>
        </p:spPr>
        <p:txBody>
          <a:bodyPr wrap="none" tIns="0"/>
          <a:lstStyle/>
          <a:p>
            <a:pPr algn="ctr"/>
            <a:r>
              <a:rPr lang="en-US" sz="2400" b="1">
                <a:latin typeface="Verdana" pitchFamily="34" charset="0"/>
              </a:rPr>
              <a:t>Consumo Eléctrico</a:t>
            </a:r>
          </a:p>
        </p:txBody>
      </p:sp>
      <p:sp>
        <p:nvSpPr>
          <p:cNvPr id="9222" name="AutoShape 6"/>
          <p:cNvSpPr>
            <a:spLocks noChangeArrowheads="1"/>
          </p:cNvSpPr>
          <p:nvPr/>
        </p:nvSpPr>
        <p:spPr bwMode="auto">
          <a:xfrm>
            <a:off x="407988" y="3562350"/>
            <a:ext cx="4013200" cy="2228850"/>
          </a:xfrm>
          <a:prstGeom prst="roundRect">
            <a:avLst>
              <a:gd name="adj" fmla="val 16667"/>
            </a:avLst>
          </a:prstGeom>
          <a:noFill/>
          <a:ln w="19050" algn="ctr">
            <a:solidFill>
              <a:schemeClr val="tx2"/>
            </a:solidFill>
            <a:round/>
            <a:headEnd/>
            <a:tailEnd/>
          </a:ln>
        </p:spPr>
        <p:txBody>
          <a:bodyPr wrap="none" tIns="0"/>
          <a:lstStyle/>
          <a:p>
            <a:pPr algn="ctr"/>
            <a:r>
              <a:rPr lang="en-US" sz="2400" b="1">
                <a:latin typeface="Verdana" pitchFamily="34" charset="0"/>
              </a:rPr>
              <a:t>Espacio físico</a:t>
            </a:r>
          </a:p>
        </p:txBody>
      </p:sp>
      <p:sp>
        <p:nvSpPr>
          <p:cNvPr id="61447" name="Rectangle 7"/>
          <p:cNvSpPr>
            <a:spLocks noChangeArrowheads="1"/>
          </p:cNvSpPr>
          <p:nvPr/>
        </p:nvSpPr>
        <p:spPr bwMode="auto">
          <a:xfrm>
            <a:off x="407988" y="1712913"/>
            <a:ext cx="4013200" cy="1647825"/>
          </a:xfrm>
          <a:prstGeom prst="rect">
            <a:avLst/>
          </a:prstGeom>
          <a:gradFill rotWithShape="1">
            <a:gsLst>
              <a:gs pos="0">
                <a:schemeClr val="accent2">
                  <a:gamma/>
                  <a:tint val="98431"/>
                  <a:invGamma/>
                  <a:alpha val="20000"/>
                </a:schemeClr>
              </a:gs>
              <a:gs pos="100000">
                <a:schemeClr val="accent2">
                  <a:alpha val="0"/>
                </a:schemeClr>
              </a:gs>
            </a:gsLst>
            <a:lin ang="5400000" scaled="1"/>
          </a:gradFill>
          <a:ln w="50800" algn="ctr">
            <a:noFill/>
            <a:miter lim="800000"/>
            <a:headEnd/>
            <a:tailEnd/>
          </a:ln>
          <a:effectLst/>
        </p:spPr>
        <p:txBody>
          <a:bodyPr wrap="none" anchor="ctr"/>
          <a:lstStyle/>
          <a:p>
            <a:pPr>
              <a:defRPr/>
            </a:pPr>
            <a:endParaRPr lang="es-ES"/>
          </a:p>
        </p:txBody>
      </p:sp>
      <p:sp>
        <p:nvSpPr>
          <p:cNvPr id="9224" name="Rectangle 8"/>
          <p:cNvSpPr>
            <a:spLocks noChangeArrowheads="1"/>
          </p:cNvSpPr>
          <p:nvPr/>
        </p:nvSpPr>
        <p:spPr bwMode="auto">
          <a:xfrm>
            <a:off x="579438" y="1806575"/>
            <a:ext cx="3771900" cy="1433513"/>
          </a:xfrm>
          <a:prstGeom prst="rect">
            <a:avLst/>
          </a:prstGeom>
          <a:noFill/>
          <a:ln w="9525">
            <a:noFill/>
            <a:miter lim="800000"/>
            <a:headEnd/>
            <a:tailEnd/>
          </a:ln>
        </p:spPr>
        <p:txBody>
          <a:bodyPr lIns="0" tIns="0" rIns="0" bIns="0">
            <a:spAutoFit/>
          </a:bodyPr>
          <a:lstStyle/>
          <a:p>
            <a:pPr marL="174625" indent="-174625" defTabSz="912813" eaLnBrk="0" hangingPunct="0">
              <a:lnSpc>
                <a:spcPct val="90000"/>
              </a:lnSpc>
              <a:spcBef>
                <a:spcPct val="20000"/>
              </a:spcBef>
              <a:buSzPct val="80000"/>
              <a:buFontTx/>
              <a:buBlip>
                <a:blip r:embed="rId4"/>
              </a:buBlip>
            </a:pPr>
            <a:r>
              <a:rPr lang="en-US" sz="2000" b="1">
                <a:latin typeface="Segoe"/>
              </a:rPr>
              <a:t>41 mill. de servidores en 2010: +700% </a:t>
            </a:r>
            <a:r>
              <a:rPr lang="en-US" sz="2000">
                <a:latin typeface="Segoe"/>
              </a:rPr>
              <a:t>en 15 a</a:t>
            </a:r>
            <a:r>
              <a:rPr lang="en-US" sz="2000">
                <a:latin typeface="Verdana" pitchFamily="34" charset="0"/>
              </a:rPr>
              <a:t>ñ</a:t>
            </a:r>
            <a:r>
              <a:rPr lang="en-US" sz="2000">
                <a:latin typeface="Segoe"/>
              </a:rPr>
              <a:t>os</a:t>
            </a:r>
          </a:p>
          <a:p>
            <a:pPr marL="174625" indent="-174625" defTabSz="912813" eaLnBrk="0" hangingPunct="0">
              <a:lnSpc>
                <a:spcPct val="90000"/>
              </a:lnSpc>
              <a:spcBef>
                <a:spcPct val="20000"/>
              </a:spcBef>
              <a:buSzPct val="80000"/>
              <a:buFontTx/>
              <a:buBlip>
                <a:blip r:embed="rId4"/>
              </a:buBlip>
            </a:pPr>
            <a:r>
              <a:rPr lang="en-US" sz="2000" b="1">
                <a:latin typeface="Segoe"/>
              </a:rPr>
              <a:t>Utilizaci</a:t>
            </a:r>
            <a:r>
              <a:rPr lang="en-US" sz="2000" b="1">
                <a:latin typeface="Verdana" pitchFamily="34" charset="0"/>
              </a:rPr>
              <a:t>ó</a:t>
            </a:r>
            <a:r>
              <a:rPr lang="en-US" sz="2000" b="1">
                <a:latin typeface="Segoe"/>
              </a:rPr>
              <a:t>n &lt;10% = 100K Mill.</a:t>
            </a:r>
            <a:r>
              <a:rPr lang="en-US" sz="2000" b="1">
                <a:latin typeface="Verdana" pitchFamily="34" charset="0"/>
              </a:rPr>
              <a:t>€</a:t>
            </a:r>
            <a:r>
              <a:rPr lang="en-US" sz="2000" b="1">
                <a:latin typeface="Segoe"/>
              </a:rPr>
              <a:t> </a:t>
            </a:r>
            <a:r>
              <a:rPr lang="en-US" sz="2000">
                <a:latin typeface="Segoe"/>
              </a:rPr>
              <a:t>en exceso de capacidad de servidores</a:t>
            </a:r>
          </a:p>
        </p:txBody>
      </p:sp>
      <p:sp>
        <p:nvSpPr>
          <p:cNvPr id="9225" name="AutoShape 9"/>
          <p:cNvSpPr>
            <a:spLocks noChangeArrowheads="1"/>
          </p:cNvSpPr>
          <p:nvPr/>
        </p:nvSpPr>
        <p:spPr bwMode="auto">
          <a:xfrm>
            <a:off x="407988" y="1135063"/>
            <a:ext cx="4013200" cy="2228850"/>
          </a:xfrm>
          <a:prstGeom prst="roundRect">
            <a:avLst>
              <a:gd name="adj" fmla="val 16667"/>
            </a:avLst>
          </a:prstGeom>
          <a:noFill/>
          <a:ln w="19050">
            <a:solidFill>
              <a:schemeClr val="tx1"/>
            </a:solidFill>
            <a:round/>
            <a:headEnd/>
            <a:tailEnd/>
          </a:ln>
        </p:spPr>
        <p:txBody>
          <a:bodyPr wrap="none" tIns="0"/>
          <a:lstStyle/>
          <a:p>
            <a:pPr algn="ctr"/>
            <a:r>
              <a:rPr lang="en-US" sz="2400" b="1">
                <a:latin typeface="Verdana" pitchFamily="34" charset="0"/>
              </a:rPr>
              <a:t>Expansión Servidores</a:t>
            </a:r>
          </a:p>
        </p:txBody>
      </p:sp>
      <p:sp>
        <p:nvSpPr>
          <p:cNvPr id="61450" name="Rectangle 10"/>
          <p:cNvSpPr>
            <a:spLocks noChangeArrowheads="1"/>
          </p:cNvSpPr>
          <p:nvPr/>
        </p:nvSpPr>
        <p:spPr bwMode="auto">
          <a:xfrm>
            <a:off x="4687888" y="1712913"/>
            <a:ext cx="4048125" cy="1647825"/>
          </a:xfrm>
          <a:prstGeom prst="rect">
            <a:avLst/>
          </a:prstGeom>
          <a:gradFill rotWithShape="1">
            <a:gsLst>
              <a:gs pos="0">
                <a:schemeClr val="hlink">
                  <a:gamma/>
                  <a:tint val="98431"/>
                  <a:invGamma/>
                  <a:alpha val="20000"/>
                </a:schemeClr>
              </a:gs>
              <a:gs pos="100000">
                <a:schemeClr val="hlink">
                  <a:alpha val="0"/>
                </a:schemeClr>
              </a:gs>
            </a:gsLst>
            <a:lin ang="5400000" scaled="1"/>
          </a:gradFill>
          <a:ln w="50800" algn="ctr">
            <a:noFill/>
            <a:miter lim="800000"/>
            <a:headEnd/>
            <a:tailEnd/>
          </a:ln>
          <a:effectLst/>
        </p:spPr>
        <p:txBody>
          <a:bodyPr wrap="none" anchor="ctr"/>
          <a:lstStyle/>
          <a:p>
            <a:pPr>
              <a:defRPr/>
            </a:pPr>
            <a:endParaRPr lang="es-ES"/>
          </a:p>
        </p:txBody>
      </p:sp>
      <p:sp>
        <p:nvSpPr>
          <p:cNvPr id="61451" name="Rectangle 11"/>
          <p:cNvSpPr>
            <a:spLocks noChangeArrowheads="1"/>
          </p:cNvSpPr>
          <p:nvPr/>
        </p:nvSpPr>
        <p:spPr bwMode="auto">
          <a:xfrm>
            <a:off x="4687888" y="4140200"/>
            <a:ext cx="4048125" cy="1647825"/>
          </a:xfrm>
          <a:prstGeom prst="rect">
            <a:avLst/>
          </a:prstGeom>
          <a:gradFill rotWithShape="1">
            <a:gsLst>
              <a:gs pos="0">
                <a:schemeClr val="accent1">
                  <a:gamma/>
                  <a:tint val="98431"/>
                  <a:invGamma/>
                  <a:alpha val="20000"/>
                </a:schemeClr>
              </a:gs>
              <a:gs pos="100000">
                <a:schemeClr val="accent1">
                  <a:alpha val="0"/>
                </a:schemeClr>
              </a:gs>
            </a:gsLst>
            <a:lin ang="5400000" scaled="1"/>
          </a:gradFill>
          <a:ln w="50800" algn="ctr">
            <a:noFill/>
            <a:miter lim="800000"/>
            <a:headEnd/>
            <a:tailEnd/>
          </a:ln>
          <a:effectLst/>
        </p:spPr>
        <p:txBody>
          <a:bodyPr wrap="none" anchor="ctr"/>
          <a:lstStyle/>
          <a:p>
            <a:pPr>
              <a:defRPr/>
            </a:pPr>
            <a:endParaRPr lang="es-ES"/>
          </a:p>
        </p:txBody>
      </p:sp>
      <p:sp>
        <p:nvSpPr>
          <p:cNvPr id="9228" name="Rectangle 12"/>
          <p:cNvSpPr>
            <a:spLocks noChangeArrowheads="1"/>
          </p:cNvSpPr>
          <p:nvPr/>
        </p:nvSpPr>
        <p:spPr bwMode="auto">
          <a:xfrm>
            <a:off x="4819650" y="1820863"/>
            <a:ext cx="3844925" cy="1158875"/>
          </a:xfrm>
          <a:prstGeom prst="rect">
            <a:avLst/>
          </a:prstGeom>
          <a:noFill/>
          <a:ln w="9525">
            <a:noFill/>
            <a:miter lim="800000"/>
            <a:headEnd/>
            <a:tailEnd/>
          </a:ln>
        </p:spPr>
        <p:txBody>
          <a:bodyPr lIns="0" tIns="0" rIns="0" bIns="0">
            <a:spAutoFit/>
          </a:bodyPr>
          <a:lstStyle/>
          <a:p>
            <a:pPr marL="174625" indent="-174625" defTabSz="912813" eaLnBrk="0" hangingPunct="0">
              <a:lnSpc>
                <a:spcPct val="90000"/>
              </a:lnSpc>
              <a:spcBef>
                <a:spcPct val="20000"/>
              </a:spcBef>
              <a:buSzPct val="80000"/>
              <a:buFontTx/>
              <a:buBlip>
                <a:blip r:embed="rId4"/>
              </a:buBlip>
            </a:pPr>
            <a:r>
              <a:rPr lang="en-US" sz="2000" b="1">
                <a:latin typeface="Segoe"/>
              </a:rPr>
              <a:t>0,5 </a:t>
            </a:r>
            <a:r>
              <a:rPr lang="en-US" sz="2000" b="1">
                <a:latin typeface="Verdana" pitchFamily="34" charset="0"/>
              </a:rPr>
              <a:t>€</a:t>
            </a:r>
            <a:r>
              <a:rPr lang="en-US" sz="2000">
                <a:latin typeface="Segoe"/>
              </a:rPr>
              <a:t> por cada </a:t>
            </a:r>
            <a:r>
              <a:rPr lang="en-US" sz="2000" b="1">
                <a:latin typeface="Segoe"/>
              </a:rPr>
              <a:t>1 </a:t>
            </a:r>
            <a:r>
              <a:rPr lang="en-US" sz="2000" b="1">
                <a:latin typeface="Verdana" pitchFamily="34" charset="0"/>
              </a:rPr>
              <a:t>€</a:t>
            </a:r>
            <a:r>
              <a:rPr lang="en-US" sz="2000">
                <a:latin typeface="Segoe"/>
              </a:rPr>
              <a:t> gastado en hardware de servidores</a:t>
            </a:r>
          </a:p>
          <a:p>
            <a:pPr marL="174625" indent="-174625" defTabSz="912813" eaLnBrk="0" hangingPunct="0">
              <a:lnSpc>
                <a:spcPct val="90000"/>
              </a:lnSpc>
              <a:spcBef>
                <a:spcPct val="20000"/>
              </a:spcBef>
              <a:buSzPct val="80000"/>
              <a:buFontTx/>
              <a:buBlip>
                <a:blip r:embed="rId4"/>
              </a:buBlip>
            </a:pPr>
            <a:r>
              <a:rPr lang="en-US" sz="2000" b="1">
                <a:latin typeface="Segoe"/>
              </a:rPr>
              <a:t>20K Mill. </a:t>
            </a:r>
            <a:r>
              <a:rPr lang="en-US" sz="2000" b="1">
                <a:latin typeface="Verdana" pitchFamily="34" charset="0"/>
              </a:rPr>
              <a:t>€</a:t>
            </a:r>
            <a:r>
              <a:rPr lang="en-US" sz="2000">
                <a:latin typeface="Segoe"/>
              </a:rPr>
              <a:t> en consumo el</a:t>
            </a:r>
            <a:r>
              <a:rPr lang="en-US" sz="2000">
                <a:latin typeface="Verdana" pitchFamily="34" charset="0"/>
              </a:rPr>
              <a:t>é</a:t>
            </a:r>
            <a:r>
              <a:rPr lang="en-US" sz="2000">
                <a:latin typeface="Segoe"/>
              </a:rPr>
              <a:t>ctrico a lo largo del mundo</a:t>
            </a:r>
          </a:p>
        </p:txBody>
      </p:sp>
      <p:sp>
        <p:nvSpPr>
          <p:cNvPr id="9229" name="Rectangle 13"/>
          <p:cNvSpPr>
            <a:spLocks noChangeArrowheads="1"/>
          </p:cNvSpPr>
          <p:nvPr/>
        </p:nvSpPr>
        <p:spPr bwMode="auto">
          <a:xfrm>
            <a:off x="4819650" y="4243388"/>
            <a:ext cx="3860800" cy="1158875"/>
          </a:xfrm>
          <a:prstGeom prst="rect">
            <a:avLst/>
          </a:prstGeom>
          <a:noFill/>
          <a:ln w="9525">
            <a:noFill/>
            <a:miter lim="800000"/>
            <a:headEnd/>
            <a:tailEnd/>
          </a:ln>
        </p:spPr>
        <p:txBody>
          <a:bodyPr lIns="0" tIns="0" rIns="0" bIns="0">
            <a:spAutoFit/>
          </a:bodyPr>
          <a:lstStyle/>
          <a:p>
            <a:pPr marL="174625" indent="-174625" defTabSz="912813" eaLnBrk="0" hangingPunct="0">
              <a:lnSpc>
                <a:spcPct val="90000"/>
              </a:lnSpc>
              <a:spcBef>
                <a:spcPct val="20000"/>
              </a:spcBef>
              <a:buSzPct val="80000"/>
              <a:buFontTx/>
              <a:buBlip>
                <a:blip r:embed="rId4"/>
              </a:buBlip>
            </a:pPr>
            <a:r>
              <a:rPr lang="en-US" sz="2000" b="1">
                <a:latin typeface="Segoe"/>
              </a:rPr>
              <a:t>8 </a:t>
            </a:r>
            <a:r>
              <a:rPr lang="en-US" sz="2000" b="1">
                <a:latin typeface="Verdana" pitchFamily="34" charset="0"/>
              </a:rPr>
              <a:t>€</a:t>
            </a:r>
            <a:r>
              <a:rPr lang="en-US" sz="2000">
                <a:latin typeface="Segoe"/>
              </a:rPr>
              <a:t> en mantenimiento por cada </a:t>
            </a:r>
            <a:r>
              <a:rPr lang="en-US" sz="2000" b="1">
                <a:latin typeface="Segoe"/>
              </a:rPr>
              <a:t>1 </a:t>
            </a:r>
            <a:r>
              <a:rPr lang="en-US" sz="2000" b="1">
                <a:latin typeface="Verdana" pitchFamily="34" charset="0"/>
              </a:rPr>
              <a:t>€</a:t>
            </a:r>
            <a:r>
              <a:rPr lang="en-US" sz="2000">
                <a:latin typeface="Segoe"/>
              </a:rPr>
              <a:t> en nueva infraestructura</a:t>
            </a:r>
          </a:p>
          <a:p>
            <a:pPr marL="174625" indent="-174625" defTabSz="912813" eaLnBrk="0" hangingPunct="0">
              <a:lnSpc>
                <a:spcPct val="90000"/>
              </a:lnSpc>
              <a:spcBef>
                <a:spcPct val="20000"/>
              </a:spcBef>
              <a:buSzPct val="80000"/>
              <a:buFontTx/>
              <a:buBlip>
                <a:blip r:embed="rId4"/>
              </a:buBlip>
            </a:pPr>
            <a:r>
              <a:rPr lang="en-US" sz="2000" b="1">
                <a:latin typeface="Segoe"/>
              </a:rPr>
              <a:t>20-30: 1</a:t>
            </a:r>
            <a:r>
              <a:rPr lang="en-US" sz="2000">
                <a:latin typeface="Segoe"/>
              </a:rPr>
              <a:t> ratio dservidores de administraci</a:t>
            </a:r>
            <a:r>
              <a:rPr lang="en-US" sz="2000">
                <a:latin typeface="Verdana" pitchFamily="34" charset="0"/>
              </a:rPr>
              <a:t>ó</a:t>
            </a:r>
            <a:r>
              <a:rPr lang="en-US" sz="2000">
                <a:latin typeface="Segoe"/>
              </a:rPr>
              <a:t>n</a:t>
            </a:r>
          </a:p>
        </p:txBody>
      </p:sp>
      <p:sp>
        <p:nvSpPr>
          <p:cNvPr id="9230" name="Rectangle 14"/>
          <p:cNvSpPr>
            <a:spLocks noChangeArrowheads="1"/>
          </p:cNvSpPr>
          <p:nvPr/>
        </p:nvSpPr>
        <p:spPr bwMode="auto">
          <a:xfrm>
            <a:off x="577850" y="4238625"/>
            <a:ext cx="3790950" cy="1279525"/>
          </a:xfrm>
          <a:prstGeom prst="rect">
            <a:avLst/>
          </a:prstGeom>
          <a:noFill/>
          <a:ln w="9525">
            <a:noFill/>
            <a:miter lim="800000"/>
            <a:headEnd/>
            <a:tailEnd/>
          </a:ln>
        </p:spPr>
        <p:txBody>
          <a:bodyPr lIns="0" tIns="0" rIns="0" bIns="0">
            <a:spAutoFit/>
          </a:bodyPr>
          <a:lstStyle/>
          <a:p>
            <a:pPr marL="174625" indent="-174625" defTabSz="912813" eaLnBrk="0" hangingPunct="0">
              <a:lnSpc>
                <a:spcPct val="90000"/>
              </a:lnSpc>
              <a:spcBef>
                <a:spcPct val="20000"/>
              </a:spcBef>
              <a:buSzPct val="80000"/>
            </a:pPr>
            <a:r>
              <a:rPr lang="en-US" sz="2000">
                <a:latin typeface="Segoe"/>
              </a:rPr>
              <a:t>Construcci</a:t>
            </a:r>
            <a:r>
              <a:rPr lang="en-US" sz="2000">
                <a:latin typeface="Verdana" pitchFamily="34" charset="0"/>
              </a:rPr>
              <a:t>ó</a:t>
            </a:r>
            <a:r>
              <a:rPr lang="en-US" sz="2000">
                <a:latin typeface="Segoe"/>
              </a:rPr>
              <a:t>n del CPD:</a:t>
            </a:r>
          </a:p>
          <a:p>
            <a:pPr marL="174625" indent="-174625" defTabSz="912813" eaLnBrk="0" hangingPunct="0">
              <a:lnSpc>
                <a:spcPct val="90000"/>
              </a:lnSpc>
              <a:spcBef>
                <a:spcPct val="20000"/>
              </a:spcBef>
              <a:buSzPct val="80000"/>
              <a:buFontTx/>
              <a:buBlip>
                <a:blip r:embed="rId4"/>
              </a:buBlip>
            </a:pPr>
            <a:r>
              <a:rPr lang="en-US" sz="2000" b="1">
                <a:latin typeface="Segoe"/>
              </a:rPr>
              <a:t>7.250 </a:t>
            </a:r>
            <a:r>
              <a:rPr lang="en-US" sz="2000" b="1">
                <a:latin typeface="Verdana" pitchFamily="34" charset="0"/>
              </a:rPr>
              <a:t>€</a:t>
            </a:r>
            <a:r>
              <a:rPr lang="en-US" sz="2000">
                <a:latin typeface="Segoe"/>
              </a:rPr>
              <a:t>/m</a:t>
            </a:r>
            <a:r>
              <a:rPr lang="en-US" sz="2000" baseline="30000">
                <a:latin typeface="Segoe"/>
              </a:rPr>
              <a:t>2</a:t>
            </a:r>
          </a:p>
          <a:p>
            <a:pPr marL="174625" indent="-174625" defTabSz="912813" eaLnBrk="0" hangingPunct="0">
              <a:lnSpc>
                <a:spcPct val="90000"/>
              </a:lnSpc>
              <a:spcBef>
                <a:spcPct val="20000"/>
              </a:spcBef>
              <a:buSzPct val="80000"/>
              <a:buFontTx/>
              <a:buBlip>
                <a:blip r:embed="rId4"/>
              </a:buBlip>
            </a:pPr>
            <a:r>
              <a:rPr lang="en-US" sz="2000" b="1">
                <a:latin typeface="Segoe"/>
              </a:rPr>
              <a:t>1.600 </a:t>
            </a:r>
            <a:r>
              <a:rPr lang="en-US" sz="2000" b="1">
                <a:latin typeface="Verdana" pitchFamily="34" charset="0"/>
              </a:rPr>
              <a:t>€</a:t>
            </a:r>
            <a:r>
              <a:rPr lang="en-US" sz="2000">
                <a:latin typeface="Segoe"/>
              </a:rPr>
              <a:t>/servidor</a:t>
            </a:r>
          </a:p>
          <a:p>
            <a:pPr marL="174625" indent="-174625" defTabSz="912813" eaLnBrk="0" hangingPunct="0">
              <a:lnSpc>
                <a:spcPct val="90000"/>
              </a:lnSpc>
              <a:spcBef>
                <a:spcPct val="20000"/>
              </a:spcBef>
              <a:buSzPct val="80000"/>
              <a:buFontTx/>
              <a:buBlip>
                <a:blip r:embed="rId4"/>
              </a:buBlip>
            </a:pPr>
            <a:r>
              <a:rPr lang="en-US" sz="2000" b="1">
                <a:latin typeface="Segoe"/>
              </a:rPr>
              <a:t>27.000 </a:t>
            </a:r>
            <a:r>
              <a:rPr lang="en-US" sz="2000" b="1">
                <a:latin typeface="Verdana" pitchFamily="34" charset="0"/>
              </a:rPr>
              <a:t>€</a:t>
            </a:r>
            <a:r>
              <a:rPr lang="en-US" sz="2000">
                <a:latin typeface="Segoe"/>
              </a:rPr>
              <a:t>/rack</a:t>
            </a:r>
          </a:p>
        </p:txBody>
      </p:sp>
      <p:sp>
        <p:nvSpPr>
          <p:cNvPr id="9231" name="AutoShape 15"/>
          <p:cNvSpPr>
            <a:spLocks noChangeArrowheads="1"/>
          </p:cNvSpPr>
          <p:nvPr/>
        </p:nvSpPr>
        <p:spPr bwMode="auto">
          <a:xfrm>
            <a:off x="4687888" y="3562350"/>
            <a:ext cx="4048125" cy="2228850"/>
          </a:xfrm>
          <a:prstGeom prst="roundRect">
            <a:avLst>
              <a:gd name="adj" fmla="val 16667"/>
            </a:avLst>
          </a:prstGeom>
          <a:noFill/>
          <a:ln w="19050" algn="ctr">
            <a:solidFill>
              <a:schemeClr val="tx2"/>
            </a:solidFill>
            <a:round/>
            <a:headEnd/>
            <a:tailEnd/>
          </a:ln>
        </p:spPr>
        <p:txBody>
          <a:bodyPr wrap="none" tIns="0"/>
          <a:lstStyle/>
          <a:p>
            <a:pPr algn="ctr"/>
            <a:r>
              <a:rPr lang="en-US" sz="2400" b="1">
                <a:latin typeface="Verdana" pitchFamily="34" charset="0"/>
              </a:rPr>
              <a:t>Costes Operacionales</a:t>
            </a:r>
          </a:p>
        </p:txBody>
      </p:sp>
      <p:pic>
        <p:nvPicPr>
          <p:cNvPr id="9232" name="Picture 17" descr="xeon"/>
          <p:cNvPicPr>
            <a:picLocks noChangeAspect="1" noChangeArrowheads="1"/>
          </p:cNvPicPr>
          <p:nvPr/>
        </p:nvPicPr>
        <p:blipFill>
          <a:blip r:embed="rId5"/>
          <a:srcRect/>
          <a:stretch>
            <a:fillRect/>
          </a:stretch>
        </p:blipFill>
        <p:spPr bwMode="auto">
          <a:xfrm>
            <a:off x="8439150" y="47625"/>
            <a:ext cx="673100" cy="8334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152400" y="228600"/>
            <a:ext cx="8382000" cy="549275"/>
          </a:xfrm>
          <a:noFill/>
        </p:spPr>
        <p:txBody>
          <a:bodyPr anchor="ctr"/>
          <a:lstStyle/>
          <a:p>
            <a:r>
              <a:rPr lang="en-US" sz="4000" b="1" smtClean="0"/>
              <a:t>3 estrategias para aumentar valor </a:t>
            </a:r>
          </a:p>
        </p:txBody>
      </p:sp>
      <p:sp>
        <p:nvSpPr>
          <p:cNvPr id="10243" name="Rectangle 3"/>
          <p:cNvSpPr>
            <a:spLocks noChangeArrowheads="1"/>
          </p:cNvSpPr>
          <p:nvPr/>
        </p:nvSpPr>
        <p:spPr bwMode="auto">
          <a:xfrm>
            <a:off x="0" y="6400800"/>
            <a:ext cx="9144000" cy="214313"/>
          </a:xfrm>
          <a:prstGeom prst="rect">
            <a:avLst/>
          </a:prstGeom>
          <a:noFill/>
          <a:ln w="9525" algn="ctr">
            <a:noFill/>
            <a:miter lim="800000"/>
            <a:headEnd/>
            <a:tailEnd/>
          </a:ln>
        </p:spPr>
        <p:txBody>
          <a:bodyPr anchor="b">
            <a:spAutoFit/>
          </a:bodyPr>
          <a:lstStyle/>
          <a:p>
            <a:pPr>
              <a:lnSpc>
                <a:spcPct val="90000"/>
              </a:lnSpc>
              <a:spcBef>
                <a:spcPct val="40000"/>
              </a:spcBef>
              <a:buSzPct val="125000"/>
              <a:buFont typeface="Times" pitchFamily="18" charset="0"/>
              <a:buNone/>
            </a:pPr>
            <a:r>
              <a:rPr lang="en-US" sz="900">
                <a:solidFill>
                  <a:schemeClr val="tx2"/>
                </a:solidFill>
                <a:latin typeface="Verdana" pitchFamily="34" charset="0"/>
              </a:rPr>
              <a:t>Results are dependent on applications, stack, and infrastructure age.</a:t>
            </a:r>
          </a:p>
        </p:txBody>
      </p:sp>
      <p:sp>
        <p:nvSpPr>
          <p:cNvPr id="10244" name="Rectangle 4"/>
          <p:cNvSpPr>
            <a:spLocks noChangeArrowheads="1"/>
          </p:cNvSpPr>
          <p:nvPr/>
        </p:nvSpPr>
        <p:spPr bwMode="auto">
          <a:xfrm>
            <a:off x="714375" y="3721100"/>
            <a:ext cx="5867400" cy="396875"/>
          </a:xfrm>
          <a:prstGeom prst="rect">
            <a:avLst/>
          </a:prstGeom>
          <a:noFill/>
          <a:ln w="9525">
            <a:noFill/>
            <a:miter lim="800000"/>
            <a:headEnd/>
            <a:tailEnd/>
          </a:ln>
        </p:spPr>
        <p:txBody>
          <a:bodyPr>
            <a:spAutoFit/>
          </a:bodyPr>
          <a:lstStyle/>
          <a:p>
            <a:r>
              <a:rPr lang="en-US" sz="2000" b="1">
                <a:latin typeface="Verdana" pitchFamily="34" charset="0"/>
              </a:rPr>
              <a:t>Tres estrategias complementarias</a:t>
            </a:r>
          </a:p>
        </p:txBody>
      </p:sp>
      <p:pic>
        <p:nvPicPr>
          <p:cNvPr id="10245" name="Picture 5"/>
          <p:cNvPicPr>
            <a:picLocks noChangeAspect="1" noChangeArrowheads="1"/>
          </p:cNvPicPr>
          <p:nvPr/>
        </p:nvPicPr>
        <p:blipFill>
          <a:blip r:embed="rId3"/>
          <a:srcRect/>
          <a:stretch>
            <a:fillRect/>
          </a:stretch>
        </p:blipFill>
        <p:spPr bwMode="auto">
          <a:xfrm>
            <a:off x="500063" y="1343025"/>
            <a:ext cx="3736975" cy="2127250"/>
          </a:xfrm>
          <a:prstGeom prst="rect">
            <a:avLst/>
          </a:prstGeom>
          <a:noFill/>
          <a:ln w="9525">
            <a:noFill/>
            <a:miter lim="800000"/>
            <a:headEnd/>
            <a:tailEnd/>
          </a:ln>
        </p:spPr>
      </p:pic>
      <p:sp>
        <p:nvSpPr>
          <p:cNvPr id="10246" name="AutoShape 6"/>
          <p:cNvSpPr>
            <a:spLocks noChangeArrowheads="1"/>
          </p:cNvSpPr>
          <p:nvPr/>
        </p:nvSpPr>
        <p:spPr bwMode="auto">
          <a:xfrm>
            <a:off x="4622800" y="1270000"/>
            <a:ext cx="4140200" cy="2174875"/>
          </a:xfrm>
          <a:prstGeom prst="roundRect">
            <a:avLst>
              <a:gd name="adj" fmla="val 11347"/>
            </a:avLst>
          </a:prstGeom>
          <a:solidFill>
            <a:srgbClr val="0860A8">
              <a:alpha val="10196"/>
            </a:srgbClr>
          </a:solidFill>
          <a:ln w="19050" algn="ctr">
            <a:solidFill>
              <a:schemeClr val="tx2"/>
            </a:solidFill>
            <a:round/>
            <a:headEnd/>
            <a:tailEnd/>
          </a:ln>
        </p:spPr>
        <p:txBody>
          <a:bodyPr>
            <a:spAutoFit/>
          </a:bodyPr>
          <a:lstStyle/>
          <a:p>
            <a:pPr algn="ctr" eaLnBrk="0" hangingPunct="0">
              <a:lnSpc>
                <a:spcPct val="95000"/>
              </a:lnSpc>
              <a:spcBef>
                <a:spcPct val="75000"/>
              </a:spcBef>
            </a:pPr>
            <a:r>
              <a:rPr lang="en-US" sz="2000" b="1">
                <a:latin typeface="Verdana" pitchFamily="34" charset="0"/>
              </a:rPr>
              <a:t>Los servidores basados en Intel han multiplicado las capacidades…</a:t>
            </a:r>
          </a:p>
          <a:p>
            <a:pPr algn="ctr" eaLnBrk="0" hangingPunct="0">
              <a:lnSpc>
                <a:spcPct val="95000"/>
              </a:lnSpc>
              <a:spcBef>
                <a:spcPct val="75000"/>
              </a:spcBef>
            </a:pPr>
            <a:r>
              <a:rPr lang="en-US" sz="3200" b="1">
                <a:solidFill>
                  <a:schemeClr val="tx2"/>
                </a:solidFill>
                <a:latin typeface="Verdana" pitchFamily="34" charset="0"/>
              </a:rPr>
              <a:t>x50 en 5 años</a:t>
            </a:r>
            <a:r>
              <a:rPr lang="en-US" sz="3200" b="1">
                <a:latin typeface="Verdana" pitchFamily="34" charset="0"/>
              </a:rPr>
              <a:t> </a:t>
            </a:r>
            <a:br>
              <a:rPr lang="en-US" sz="3200" b="1">
                <a:latin typeface="Verdana" pitchFamily="34" charset="0"/>
              </a:rPr>
            </a:br>
            <a:r>
              <a:rPr lang="en-US" sz="1600">
                <a:latin typeface="Verdana" pitchFamily="34" charset="0"/>
              </a:rPr>
              <a:t>(con el mismo espacio y consumo)</a:t>
            </a:r>
          </a:p>
        </p:txBody>
      </p:sp>
      <p:sp>
        <p:nvSpPr>
          <p:cNvPr id="10247" name="AutoShape 7"/>
          <p:cNvSpPr>
            <a:spLocks noChangeArrowheads="1"/>
          </p:cNvSpPr>
          <p:nvPr/>
        </p:nvSpPr>
        <p:spPr bwMode="auto">
          <a:xfrm>
            <a:off x="338138" y="4162425"/>
            <a:ext cx="8501062" cy="561975"/>
          </a:xfrm>
          <a:prstGeom prst="roundRect">
            <a:avLst>
              <a:gd name="adj" fmla="val 16667"/>
            </a:avLst>
          </a:prstGeom>
          <a:gradFill rotWithShape="1">
            <a:gsLst>
              <a:gs pos="0">
                <a:schemeClr val="tx2">
                  <a:alpha val="20000"/>
                </a:schemeClr>
              </a:gs>
              <a:gs pos="100000">
                <a:schemeClr val="hlink">
                  <a:alpha val="20000"/>
                </a:schemeClr>
              </a:gs>
            </a:gsLst>
            <a:lin ang="0" scaled="1"/>
          </a:gradFill>
          <a:ln w="9525">
            <a:noFill/>
            <a:round/>
            <a:headEnd/>
            <a:tailEnd/>
          </a:ln>
        </p:spPr>
        <p:txBody>
          <a:bodyPr wrap="none" anchor="ctr"/>
          <a:lstStyle/>
          <a:p>
            <a:endParaRPr lang="es-ES"/>
          </a:p>
        </p:txBody>
      </p:sp>
      <p:sp>
        <p:nvSpPr>
          <p:cNvPr id="10248" name="Text Box 8"/>
          <p:cNvSpPr txBox="1">
            <a:spLocks noChangeArrowheads="1"/>
          </p:cNvSpPr>
          <p:nvPr/>
        </p:nvSpPr>
        <p:spPr bwMode="auto">
          <a:xfrm>
            <a:off x="373063" y="4260850"/>
            <a:ext cx="3816350" cy="366713"/>
          </a:xfrm>
          <a:prstGeom prst="rect">
            <a:avLst/>
          </a:prstGeom>
          <a:noFill/>
          <a:ln w="9525">
            <a:noFill/>
            <a:miter lim="800000"/>
            <a:headEnd/>
            <a:tailEnd/>
          </a:ln>
        </p:spPr>
        <p:txBody>
          <a:bodyPr wrap="none">
            <a:spAutoFit/>
          </a:bodyPr>
          <a:lstStyle/>
          <a:p>
            <a:r>
              <a:rPr lang="en-US" b="1">
                <a:solidFill>
                  <a:schemeClr val="tx2"/>
                </a:solidFill>
                <a:latin typeface="Verdana" pitchFamily="34" charset="0"/>
              </a:rPr>
              <a:t>Actualización de Servidores </a:t>
            </a:r>
          </a:p>
        </p:txBody>
      </p:sp>
      <p:sp>
        <p:nvSpPr>
          <p:cNvPr id="10249" name="Text Box 9"/>
          <p:cNvSpPr txBox="1">
            <a:spLocks noChangeArrowheads="1"/>
          </p:cNvSpPr>
          <p:nvPr/>
        </p:nvSpPr>
        <p:spPr bwMode="auto">
          <a:xfrm>
            <a:off x="4876800" y="4184650"/>
            <a:ext cx="3962400" cy="519113"/>
          </a:xfrm>
          <a:prstGeom prst="rect">
            <a:avLst/>
          </a:prstGeom>
          <a:noFill/>
          <a:ln w="9525">
            <a:noFill/>
            <a:miter lim="800000"/>
            <a:headEnd/>
            <a:tailEnd/>
          </a:ln>
        </p:spPr>
        <p:txBody>
          <a:bodyPr>
            <a:spAutoFit/>
          </a:bodyPr>
          <a:lstStyle/>
          <a:p>
            <a:r>
              <a:rPr lang="en-US" sz="2800" b="1">
                <a:solidFill>
                  <a:schemeClr val="hlink"/>
                </a:solidFill>
                <a:latin typeface="Verdana" pitchFamily="34" charset="0"/>
              </a:rPr>
              <a:t>x5 </a:t>
            </a:r>
            <a:r>
              <a:rPr lang="en-US" sz="2800" b="1">
                <a:latin typeface="Verdana" pitchFamily="34" charset="0"/>
              </a:rPr>
              <a:t>en Rendimiento</a:t>
            </a:r>
          </a:p>
        </p:txBody>
      </p:sp>
      <p:grpSp>
        <p:nvGrpSpPr>
          <p:cNvPr id="2" name="Group 16"/>
          <p:cNvGrpSpPr>
            <a:grpSpLocks/>
          </p:cNvGrpSpPr>
          <p:nvPr/>
        </p:nvGrpSpPr>
        <p:grpSpPr bwMode="auto">
          <a:xfrm>
            <a:off x="338138" y="4772025"/>
            <a:ext cx="8501062" cy="561975"/>
            <a:chOff x="213" y="3006"/>
            <a:chExt cx="5355" cy="354"/>
          </a:xfrm>
        </p:grpSpPr>
        <p:sp>
          <p:nvSpPr>
            <p:cNvPr id="10255" name="AutoShape 10"/>
            <p:cNvSpPr>
              <a:spLocks noChangeArrowheads="1"/>
            </p:cNvSpPr>
            <p:nvPr/>
          </p:nvSpPr>
          <p:spPr bwMode="auto">
            <a:xfrm>
              <a:off x="213" y="3006"/>
              <a:ext cx="5355" cy="354"/>
            </a:xfrm>
            <a:prstGeom prst="roundRect">
              <a:avLst>
                <a:gd name="adj" fmla="val 16667"/>
              </a:avLst>
            </a:prstGeom>
            <a:gradFill rotWithShape="1">
              <a:gsLst>
                <a:gs pos="0">
                  <a:schemeClr val="tx2">
                    <a:alpha val="20000"/>
                  </a:schemeClr>
                </a:gs>
                <a:gs pos="100000">
                  <a:schemeClr val="hlink">
                    <a:alpha val="20000"/>
                  </a:schemeClr>
                </a:gs>
              </a:gsLst>
              <a:lin ang="0" scaled="1"/>
            </a:gradFill>
            <a:ln w="9525">
              <a:noFill/>
              <a:round/>
              <a:headEnd/>
              <a:tailEnd/>
            </a:ln>
          </p:spPr>
          <p:txBody>
            <a:bodyPr wrap="none" anchor="ctr"/>
            <a:lstStyle/>
            <a:p>
              <a:endParaRPr lang="es-ES"/>
            </a:p>
          </p:txBody>
        </p:sp>
        <p:sp>
          <p:nvSpPr>
            <p:cNvPr id="10256" name="Text Box 11"/>
            <p:cNvSpPr txBox="1">
              <a:spLocks noChangeArrowheads="1"/>
            </p:cNvSpPr>
            <p:nvPr/>
          </p:nvSpPr>
          <p:spPr bwMode="auto">
            <a:xfrm>
              <a:off x="235" y="3068"/>
              <a:ext cx="2541" cy="231"/>
            </a:xfrm>
            <a:prstGeom prst="rect">
              <a:avLst/>
            </a:prstGeom>
            <a:noFill/>
            <a:ln w="9525">
              <a:noFill/>
              <a:miter lim="800000"/>
              <a:headEnd/>
              <a:tailEnd/>
            </a:ln>
          </p:spPr>
          <p:txBody>
            <a:bodyPr wrap="none">
              <a:spAutoFit/>
            </a:bodyPr>
            <a:lstStyle/>
            <a:p>
              <a:r>
                <a:rPr lang="en-US" b="1">
                  <a:solidFill>
                    <a:schemeClr val="tx2"/>
                  </a:solidFill>
                  <a:latin typeface="Verdana" pitchFamily="34" charset="0"/>
                </a:rPr>
                <a:t>Consolidación y Virtualización</a:t>
              </a:r>
            </a:p>
          </p:txBody>
        </p:sp>
        <p:sp>
          <p:nvSpPr>
            <p:cNvPr id="10257" name="Text Box 12"/>
            <p:cNvSpPr txBox="1">
              <a:spLocks noChangeArrowheads="1"/>
            </p:cNvSpPr>
            <p:nvPr/>
          </p:nvSpPr>
          <p:spPr bwMode="auto">
            <a:xfrm>
              <a:off x="3072" y="3020"/>
              <a:ext cx="2210" cy="327"/>
            </a:xfrm>
            <a:prstGeom prst="rect">
              <a:avLst/>
            </a:prstGeom>
            <a:noFill/>
            <a:ln w="9525">
              <a:noFill/>
              <a:miter lim="800000"/>
              <a:headEnd/>
              <a:tailEnd/>
            </a:ln>
          </p:spPr>
          <p:txBody>
            <a:bodyPr wrap="none">
              <a:spAutoFit/>
            </a:bodyPr>
            <a:lstStyle/>
            <a:p>
              <a:r>
                <a:rPr lang="en-US" sz="2800" b="1">
                  <a:solidFill>
                    <a:schemeClr val="hlink"/>
                  </a:solidFill>
                  <a:latin typeface="Verdana" pitchFamily="34" charset="0"/>
                </a:rPr>
                <a:t>x5 </a:t>
              </a:r>
              <a:r>
                <a:rPr lang="en-US" sz="2800" b="1">
                  <a:latin typeface="Verdana" pitchFamily="34" charset="0"/>
                </a:rPr>
                <a:t>en Utilización</a:t>
              </a:r>
            </a:p>
          </p:txBody>
        </p:sp>
      </p:grpSp>
      <p:sp>
        <p:nvSpPr>
          <p:cNvPr id="10251" name="AutoShape 13"/>
          <p:cNvSpPr>
            <a:spLocks noChangeArrowheads="1"/>
          </p:cNvSpPr>
          <p:nvPr/>
        </p:nvSpPr>
        <p:spPr bwMode="auto">
          <a:xfrm>
            <a:off x="338138" y="5381625"/>
            <a:ext cx="8501062" cy="561975"/>
          </a:xfrm>
          <a:prstGeom prst="roundRect">
            <a:avLst>
              <a:gd name="adj" fmla="val 16667"/>
            </a:avLst>
          </a:prstGeom>
          <a:gradFill rotWithShape="1">
            <a:gsLst>
              <a:gs pos="0">
                <a:schemeClr val="tx2">
                  <a:alpha val="20000"/>
                </a:schemeClr>
              </a:gs>
              <a:gs pos="100000">
                <a:schemeClr val="hlink">
                  <a:alpha val="20000"/>
                </a:schemeClr>
              </a:gs>
            </a:gsLst>
            <a:lin ang="0" scaled="1"/>
          </a:gradFill>
          <a:ln w="9525">
            <a:noFill/>
            <a:round/>
            <a:headEnd/>
            <a:tailEnd/>
          </a:ln>
        </p:spPr>
        <p:txBody>
          <a:bodyPr wrap="none" anchor="ctr"/>
          <a:lstStyle/>
          <a:p>
            <a:endParaRPr lang="es-ES"/>
          </a:p>
        </p:txBody>
      </p:sp>
      <p:sp>
        <p:nvSpPr>
          <p:cNvPr id="10252" name="Text Box 14"/>
          <p:cNvSpPr txBox="1">
            <a:spLocks noChangeArrowheads="1"/>
          </p:cNvSpPr>
          <p:nvPr/>
        </p:nvSpPr>
        <p:spPr bwMode="auto">
          <a:xfrm>
            <a:off x="373063" y="5480050"/>
            <a:ext cx="3892550" cy="366713"/>
          </a:xfrm>
          <a:prstGeom prst="rect">
            <a:avLst/>
          </a:prstGeom>
          <a:noFill/>
          <a:ln w="9525">
            <a:noFill/>
            <a:miter lim="800000"/>
            <a:headEnd/>
            <a:tailEnd/>
          </a:ln>
        </p:spPr>
        <p:txBody>
          <a:bodyPr wrap="none">
            <a:spAutoFit/>
          </a:bodyPr>
          <a:lstStyle/>
          <a:p>
            <a:r>
              <a:rPr lang="en-US" b="1">
                <a:solidFill>
                  <a:schemeClr val="tx2"/>
                </a:solidFill>
                <a:latin typeface="Verdana" pitchFamily="34" charset="0"/>
              </a:rPr>
              <a:t>Maximización de la Densidad</a:t>
            </a:r>
          </a:p>
        </p:txBody>
      </p:sp>
      <p:sp>
        <p:nvSpPr>
          <p:cNvPr id="10253" name="Text Box 15"/>
          <p:cNvSpPr txBox="1">
            <a:spLocks noChangeArrowheads="1"/>
          </p:cNvSpPr>
          <p:nvPr/>
        </p:nvSpPr>
        <p:spPr bwMode="auto">
          <a:xfrm>
            <a:off x="4876800" y="5403850"/>
            <a:ext cx="3265488" cy="519113"/>
          </a:xfrm>
          <a:prstGeom prst="rect">
            <a:avLst/>
          </a:prstGeom>
          <a:noFill/>
          <a:ln w="9525">
            <a:noFill/>
            <a:miter lim="800000"/>
            <a:headEnd/>
            <a:tailEnd/>
          </a:ln>
        </p:spPr>
        <p:txBody>
          <a:bodyPr wrap="none">
            <a:spAutoFit/>
          </a:bodyPr>
          <a:lstStyle/>
          <a:p>
            <a:r>
              <a:rPr lang="en-US" sz="2800" b="1">
                <a:solidFill>
                  <a:schemeClr val="hlink"/>
                </a:solidFill>
                <a:latin typeface="Verdana" pitchFamily="34" charset="0"/>
              </a:rPr>
              <a:t>x2 </a:t>
            </a:r>
            <a:r>
              <a:rPr lang="en-US" sz="2800" b="1">
                <a:latin typeface="Verdana" pitchFamily="34" charset="0"/>
              </a:rPr>
              <a:t>en</a:t>
            </a:r>
            <a:r>
              <a:rPr lang="en-US" sz="2800" b="1">
                <a:solidFill>
                  <a:schemeClr val="hlink"/>
                </a:solidFill>
                <a:latin typeface="Verdana" pitchFamily="34" charset="0"/>
              </a:rPr>
              <a:t> </a:t>
            </a:r>
            <a:r>
              <a:rPr lang="en-US" sz="2800" b="1">
                <a:latin typeface="Verdana" pitchFamily="34" charset="0"/>
              </a:rPr>
              <a:t>Densidad</a:t>
            </a:r>
          </a:p>
        </p:txBody>
      </p:sp>
      <p:pic>
        <p:nvPicPr>
          <p:cNvPr id="10254" name="Picture 17" descr="xeon"/>
          <p:cNvPicPr>
            <a:picLocks noChangeAspect="1" noChangeArrowheads="1"/>
          </p:cNvPicPr>
          <p:nvPr/>
        </p:nvPicPr>
        <p:blipFill>
          <a:blip r:embed="rId4"/>
          <a:srcRect/>
          <a:stretch>
            <a:fillRect/>
          </a:stretch>
        </p:blipFill>
        <p:spPr bwMode="auto">
          <a:xfrm>
            <a:off x="8439150" y="47625"/>
            <a:ext cx="673100" cy="8334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par>
                          <p:cTn id="8" fill="hold">
                            <p:stCondLst>
                              <p:cond delay="2000"/>
                            </p:stCondLst>
                            <p:childTnLst>
                              <p:par>
                                <p:cTn id="9" presetID="6" presetClass="emph" presetSubtype="0" repeatCount="2000" fill="hold" nodeType="afterEffect">
                                  <p:stCondLst>
                                    <p:cond delay="0"/>
                                  </p:stCondLst>
                                  <p:childTnLst>
                                    <p:animScale>
                                      <p:cBhvr>
                                        <p:cTn id="10" dur="3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228600" y="212725"/>
            <a:ext cx="7850188" cy="549275"/>
          </a:xfrm>
          <a:noFill/>
        </p:spPr>
        <p:txBody>
          <a:bodyPr/>
          <a:lstStyle/>
          <a:p>
            <a:r>
              <a:rPr lang="es-ES" sz="4000" b="1" smtClean="0"/>
              <a:t>Procesadores Intel 45nm High-K</a:t>
            </a:r>
          </a:p>
        </p:txBody>
      </p:sp>
      <p:sp>
        <p:nvSpPr>
          <p:cNvPr id="11267" name="Text Box 3"/>
          <p:cNvSpPr txBox="1">
            <a:spLocks noChangeArrowheads="1"/>
          </p:cNvSpPr>
          <p:nvPr/>
        </p:nvSpPr>
        <p:spPr bwMode="auto">
          <a:xfrm>
            <a:off x="-1506538" y="5959475"/>
            <a:ext cx="184150" cy="320675"/>
          </a:xfrm>
          <a:prstGeom prst="rect">
            <a:avLst/>
          </a:prstGeom>
          <a:noFill/>
          <a:ln w="22225" algn="ctr">
            <a:noFill/>
            <a:miter lim="800000"/>
            <a:headEnd/>
            <a:tailEnd/>
          </a:ln>
        </p:spPr>
        <p:txBody>
          <a:bodyPr wrap="none">
            <a:spAutoFit/>
          </a:bodyPr>
          <a:lstStyle/>
          <a:p>
            <a:pPr algn="ctr" eaLnBrk="0" hangingPunct="0">
              <a:lnSpc>
                <a:spcPct val="75000"/>
              </a:lnSpc>
              <a:spcBef>
                <a:spcPct val="50000"/>
              </a:spcBef>
            </a:pPr>
            <a:endParaRPr lang="en-GB" sz="2000">
              <a:latin typeface="Verdana" pitchFamily="34" charset="0"/>
            </a:endParaRPr>
          </a:p>
        </p:txBody>
      </p:sp>
      <p:pic>
        <p:nvPicPr>
          <p:cNvPr id="11268" name="Picture 4" descr="xeon"/>
          <p:cNvPicPr>
            <a:picLocks noChangeAspect="1" noChangeArrowheads="1"/>
          </p:cNvPicPr>
          <p:nvPr/>
        </p:nvPicPr>
        <p:blipFill>
          <a:blip r:embed="rId3"/>
          <a:srcRect/>
          <a:stretch>
            <a:fillRect/>
          </a:stretch>
        </p:blipFill>
        <p:spPr bwMode="auto">
          <a:xfrm>
            <a:off x="8439150" y="47625"/>
            <a:ext cx="673100" cy="833438"/>
          </a:xfrm>
          <a:prstGeom prst="rect">
            <a:avLst/>
          </a:prstGeom>
          <a:noFill/>
          <a:ln w="9525">
            <a:noFill/>
            <a:miter lim="800000"/>
            <a:headEnd/>
            <a:tailEnd/>
          </a:ln>
        </p:spPr>
      </p:pic>
      <p:sp>
        <p:nvSpPr>
          <p:cNvPr id="11269" name="Text Box 5"/>
          <p:cNvSpPr txBox="1">
            <a:spLocks noChangeArrowheads="1"/>
          </p:cNvSpPr>
          <p:nvPr/>
        </p:nvSpPr>
        <p:spPr bwMode="auto">
          <a:xfrm>
            <a:off x="5437188" y="4267200"/>
            <a:ext cx="3706812" cy="352425"/>
          </a:xfrm>
          <a:prstGeom prst="rect">
            <a:avLst/>
          </a:prstGeom>
          <a:noFill/>
          <a:ln w="9525" algn="ctr">
            <a:noFill/>
            <a:miter lim="800000"/>
            <a:headEnd/>
            <a:tailEnd/>
          </a:ln>
        </p:spPr>
        <p:txBody>
          <a:bodyPr lIns="92031" tIns="46016" rIns="92031" bIns="46016">
            <a:spAutoFit/>
          </a:bodyPr>
          <a:lstStyle/>
          <a:p>
            <a:pPr algn="ctr">
              <a:lnSpc>
                <a:spcPct val="95000"/>
              </a:lnSpc>
            </a:pPr>
            <a:r>
              <a:rPr lang="es-ES">
                <a:latin typeface="Verdana" pitchFamily="34" charset="0"/>
              </a:rPr>
              <a:t>Reducción Corrientes de fuga </a:t>
            </a:r>
          </a:p>
        </p:txBody>
      </p:sp>
      <p:sp>
        <p:nvSpPr>
          <p:cNvPr id="160774" name="Text Box 6"/>
          <p:cNvSpPr txBox="1">
            <a:spLocks noChangeArrowheads="1"/>
          </p:cNvSpPr>
          <p:nvPr/>
        </p:nvSpPr>
        <p:spPr bwMode="auto">
          <a:xfrm>
            <a:off x="3938588" y="4176713"/>
            <a:ext cx="1541462" cy="595312"/>
          </a:xfrm>
          <a:prstGeom prst="rect">
            <a:avLst/>
          </a:prstGeom>
          <a:noFill/>
          <a:ln w="9525" algn="ctr">
            <a:noFill/>
            <a:miter lim="800000"/>
            <a:headEnd/>
            <a:tailEnd/>
          </a:ln>
          <a:effectLst/>
        </p:spPr>
        <p:txBody>
          <a:bodyPr wrap="none" lIns="92031" tIns="46016" rIns="92031" bIns="46016">
            <a:spAutoFit/>
          </a:bodyPr>
          <a:lstStyle/>
          <a:p>
            <a:pPr algn="r">
              <a:lnSpc>
                <a:spcPct val="110000"/>
              </a:lnSpc>
              <a:defRPr/>
            </a:pPr>
            <a:r>
              <a:rPr lang="en-US" sz="3000" b="1">
                <a:effectLst>
                  <a:outerShdw blurRad="38100" dist="38100" dir="2700000" algn="tl">
                    <a:srgbClr val="4D4D4D"/>
                  </a:outerShdw>
                </a:effectLst>
                <a:latin typeface="Verdana" pitchFamily="34" charset="0"/>
              </a:rPr>
              <a:t>~30%</a:t>
            </a:r>
          </a:p>
        </p:txBody>
      </p:sp>
      <p:sp>
        <p:nvSpPr>
          <p:cNvPr id="11271" name="Text Box 7"/>
          <p:cNvSpPr txBox="1">
            <a:spLocks noChangeArrowheads="1"/>
          </p:cNvSpPr>
          <p:nvPr/>
        </p:nvSpPr>
        <p:spPr bwMode="auto">
          <a:xfrm>
            <a:off x="5434013" y="1573213"/>
            <a:ext cx="3736975" cy="612775"/>
          </a:xfrm>
          <a:prstGeom prst="rect">
            <a:avLst/>
          </a:prstGeom>
          <a:noFill/>
          <a:ln w="9525" algn="ctr">
            <a:noFill/>
            <a:miter lim="800000"/>
            <a:headEnd/>
            <a:tailEnd/>
          </a:ln>
        </p:spPr>
        <p:txBody>
          <a:bodyPr lIns="92031" tIns="46016" rIns="92031" bIns="46016">
            <a:spAutoFit/>
          </a:bodyPr>
          <a:lstStyle/>
          <a:p>
            <a:pPr algn="ctr">
              <a:lnSpc>
                <a:spcPct val="95000"/>
              </a:lnSpc>
            </a:pPr>
            <a:r>
              <a:rPr lang="es-ES">
                <a:latin typeface="Verdana" pitchFamily="34" charset="0"/>
              </a:rPr>
              <a:t>Mejora en densidad de transistores </a:t>
            </a:r>
          </a:p>
        </p:txBody>
      </p:sp>
      <p:sp>
        <p:nvSpPr>
          <p:cNvPr id="160776" name="Text Box 8"/>
          <p:cNvSpPr txBox="1">
            <a:spLocks noChangeArrowheads="1"/>
          </p:cNvSpPr>
          <p:nvPr/>
        </p:nvSpPr>
        <p:spPr bwMode="auto">
          <a:xfrm>
            <a:off x="4030663" y="1670050"/>
            <a:ext cx="1041400" cy="434975"/>
          </a:xfrm>
          <a:prstGeom prst="rect">
            <a:avLst/>
          </a:prstGeom>
          <a:noFill/>
          <a:ln w="9525" algn="ctr">
            <a:noFill/>
            <a:miter lim="800000"/>
            <a:headEnd/>
            <a:tailEnd/>
          </a:ln>
          <a:effectLst/>
        </p:spPr>
        <p:txBody>
          <a:bodyPr wrap="none" lIns="92031" tIns="46016" rIns="92031" bIns="46016">
            <a:spAutoFit/>
          </a:bodyPr>
          <a:lstStyle/>
          <a:p>
            <a:pPr algn="r">
              <a:lnSpc>
                <a:spcPct val="75000"/>
              </a:lnSpc>
              <a:defRPr/>
            </a:pPr>
            <a:r>
              <a:rPr lang="en-US" sz="3000" b="1">
                <a:effectLst>
                  <a:outerShdw blurRad="38100" dist="38100" dir="2700000" algn="tl">
                    <a:srgbClr val="4D4D4D"/>
                  </a:outerShdw>
                </a:effectLst>
                <a:latin typeface="Verdana" pitchFamily="34" charset="0"/>
              </a:rPr>
              <a:t>~2x</a:t>
            </a:r>
          </a:p>
        </p:txBody>
      </p:sp>
      <p:sp>
        <p:nvSpPr>
          <p:cNvPr id="11273" name="Text Box 9"/>
          <p:cNvSpPr txBox="1">
            <a:spLocks noChangeArrowheads="1"/>
          </p:cNvSpPr>
          <p:nvPr/>
        </p:nvSpPr>
        <p:spPr bwMode="auto">
          <a:xfrm>
            <a:off x="5410200" y="2865438"/>
            <a:ext cx="4003675" cy="612775"/>
          </a:xfrm>
          <a:prstGeom prst="rect">
            <a:avLst/>
          </a:prstGeom>
          <a:noFill/>
          <a:ln w="9525" algn="ctr">
            <a:noFill/>
            <a:miter lim="800000"/>
            <a:headEnd/>
            <a:tailEnd/>
          </a:ln>
        </p:spPr>
        <p:txBody>
          <a:bodyPr lIns="92031" tIns="46016" rIns="92031" bIns="46016">
            <a:spAutoFit/>
          </a:bodyPr>
          <a:lstStyle/>
          <a:p>
            <a:pPr algn="ctr">
              <a:lnSpc>
                <a:spcPct val="95000"/>
              </a:lnSpc>
            </a:pPr>
            <a:r>
              <a:rPr lang="es-ES">
                <a:latin typeface="Verdana" pitchFamily="34" charset="0"/>
              </a:rPr>
              <a:t>Mejora en velocidad de conmutación</a:t>
            </a:r>
          </a:p>
        </p:txBody>
      </p:sp>
      <p:sp>
        <p:nvSpPr>
          <p:cNvPr id="160778" name="Text Box 10"/>
          <p:cNvSpPr txBox="1">
            <a:spLocks noChangeArrowheads="1"/>
          </p:cNvSpPr>
          <p:nvPr/>
        </p:nvSpPr>
        <p:spPr bwMode="auto">
          <a:xfrm>
            <a:off x="3810000" y="2919413"/>
            <a:ext cx="1541463" cy="434975"/>
          </a:xfrm>
          <a:prstGeom prst="rect">
            <a:avLst/>
          </a:prstGeom>
          <a:noFill/>
          <a:ln w="57150" algn="ctr">
            <a:noFill/>
            <a:miter lim="800000"/>
            <a:headEnd/>
            <a:tailEnd/>
          </a:ln>
          <a:effectLst/>
        </p:spPr>
        <p:txBody>
          <a:bodyPr wrap="none" lIns="92031" tIns="46016" rIns="92031" bIns="46016">
            <a:spAutoFit/>
          </a:bodyPr>
          <a:lstStyle/>
          <a:p>
            <a:pPr algn="r">
              <a:lnSpc>
                <a:spcPct val="75000"/>
              </a:lnSpc>
              <a:defRPr/>
            </a:pPr>
            <a:r>
              <a:rPr lang="en-US" sz="3000" b="1">
                <a:effectLst>
                  <a:outerShdw blurRad="38100" dist="38100" dir="2700000" algn="tl">
                    <a:srgbClr val="4D4D4D"/>
                  </a:outerShdw>
                </a:effectLst>
                <a:latin typeface="Verdana" pitchFamily="34" charset="0"/>
              </a:rPr>
              <a:t>&gt;20%</a:t>
            </a:r>
          </a:p>
        </p:txBody>
      </p:sp>
      <p:pic>
        <p:nvPicPr>
          <p:cNvPr id="11275" name="Picture 9" descr="Intel 45nm trans txt"/>
          <p:cNvPicPr>
            <a:picLocks noChangeAspect="1" noChangeArrowheads="1"/>
          </p:cNvPicPr>
          <p:nvPr/>
        </p:nvPicPr>
        <p:blipFill>
          <a:blip r:embed="rId4"/>
          <a:srcRect/>
          <a:stretch>
            <a:fillRect/>
          </a:stretch>
        </p:blipFill>
        <p:spPr bwMode="auto">
          <a:xfrm>
            <a:off x="265113" y="1295400"/>
            <a:ext cx="3519487" cy="3687763"/>
          </a:xfrm>
          <a:prstGeom prst="rect">
            <a:avLst/>
          </a:prstGeom>
          <a:noFill/>
          <a:ln w="25400">
            <a:solidFill>
              <a:schemeClr val="tx1"/>
            </a:solidFill>
            <a:miter lim="800000"/>
            <a:headEnd/>
            <a:tailEnd/>
          </a:ln>
        </p:spPr>
      </p:pic>
      <p:sp>
        <p:nvSpPr>
          <p:cNvPr id="11276" name="Rectangle 13"/>
          <p:cNvSpPr>
            <a:spLocks noChangeArrowheads="1"/>
          </p:cNvSpPr>
          <p:nvPr/>
        </p:nvSpPr>
        <p:spPr bwMode="auto">
          <a:xfrm>
            <a:off x="0" y="6281738"/>
            <a:ext cx="8248650" cy="195262"/>
          </a:xfrm>
          <a:prstGeom prst="rect">
            <a:avLst/>
          </a:prstGeom>
          <a:noFill/>
          <a:ln w="22225" algn="ctr">
            <a:noFill/>
            <a:miter lim="800000"/>
            <a:headEnd/>
            <a:tailEnd/>
          </a:ln>
        </p:spPr>
        <p:txBody>
          <a:bodyPr wrap="none">
            <a:spAutoFit/>
          </a:bodyPr>
          <a:lstStyle/>
          <a:p>
            <a:pPr eaLnBrk="0" hangingPunct="0">
              <a:lnSpc>
                <a:spcPct val="75000"/>
              </a:lnSpc>
              <a:spcBef>
                <a:spcPct val="50000"/>
              </a:spcBef>
            </a:pPr>
            <a:r>
              <a:rPr lang="en-US" sz="900">
                <a:latin typeface="Verdana" pitchFamily="34" charset="0"/>
              </a:rPr>
              <a:t>Source Intel. Learn more about 45nm High-k technology at http://www.intel.com/technology/architecture-silicon/45nm-core2/?iid=search</a:t>
            </a:r>
            <a:r>
              <a:rPr lang="en-US" sz="900">
                <a:solidFill>
                  <a:schemeClr val="bg2"/>
                </a:solidFill>
                <a:latin typeface="Verdana" pitchFamily="34" charset="0"/>
              </a:rPr>
              <a:t> </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p:cNvSpPr>
          <p:nvPr/>
        </p:nvSpPr>
        <p:spPr bwMode="auto">
          <a:xfrm>
            <a:off x="228600" y="212725"/>
            <a:ext cx="8153400" cy="549275"/>
          </a:xfrm>
          <a:prstGeom prst="rect">
            <a:avLst/>
          </a:prstGeom>
          <a:noFill/>
          <a:ln w="9525">
            <a:noFill/>
            <a:miter lim="800000"/>
            <a:headEnd/>
            <a:tailEnd/>
          </a:ln>
        </p:spPr>
        <p:txBody>
          <a:bodyPr lIns="0" tIns="0" rIns="0" bIns="0">
            <a:spAutoFit/>
          </a:bodyPr>
          <a:lstStyle/>
          <a:p>
            <a:pPr defTabSz="912813" eaLnBrk="0" hangingPunct="0">
              <a:lnSpc>
                <a:spcPct val="90000"/>
              </a:lnSpc>
            </a:pPr>
            <a:r>
              <a:rPr lang="es-ES" sz="4000" b="1">
                <a:latin typeface="Segoe"/>
              </a:rPr>
              <a:t>¿Ventajas Intel en Virtualización?</a:t>
            </a:r>
          </a:p>
        </p:txBody>
      </p:sp>
      <p:pic>
        <p:nvPicPr>
          <p:cNvPr id="12291" name="Picture 7" descr="xeon"/>
          <p:cNvPicPr>
            <a:picLocks noChangeAspect="1" noChangeArrowheads="1"/>
          </p:cNvPicPr>
          <p:nvPr/>
        </p:nvPicPr>
        <p:blipFill>
          <a:blip r:embed="rId3"/>
          <a:srcRect/>
          <a:stretch>
            <a:fillRect/>
          </a:stretch>
        </p:blipFill>
        <p:spPr bwMode="auto">
          <a:xfrm>
            <a:off x="8439150" y="47625"/>
            <a:ext cx="673100" cy="833438"/>
          </a:xfrm>
          <a:prstGeom prst="rect">
            <a:avLst/>
          </a:prstGeom>
          <a:noFill/>
          <a:ln w="9525">
            <a:noFill/>
            <a:miter lim="800000"/>
            <a:headEnd/>
            <a:tailEnd/>
          </a:ln>
        </p:spPr>
      </p:pic>
      <p:sp>
        <p:nvSpPr>
          <p:cNvPr id="12292" name="AutoShape 8"/>
          <p:cNvSpPr>
            <a:spLocks noChangeArrowheads="1"/>
          </p:cNvSpPr>
          <p:nvPr/>
        </p:nvSpPr>
        <p:spPr bwMode="auto">
          <a:xfrm>
            <a:off x="152400" y="1135063"/>
            <a:ext cx="8839200" cy="1379537"/>
          </a:xfrm>
          <a:prstGeom prst="roundRect">
            <a:avLst>
              <a:gd name="adj" fmla="val 16667"/>
            </a:avLst>
          </a:prstGeom>
          <a:noFill/>
          <a:ln w="19050">
            <a:solidFill>
              <a:schemeClr val="tx1"/>
            </a:solidFill>
            <a:round/>
            <a:headEnd/>
            <a:tailEnd/>
          </a:ln>
        </p:spPr>
        <p:txBody>
          <a:bodyPr wrap="none" tIns="0"/>
          <a:lstStyle/>
          <a:p>
            <a:pPr>
              <a:buFontTx/>
              <a:buChar char="•"/>
            </a:pPr>
            <a:endParaRPr lang="es-ES"/>
          </a:p>
        </p:txBody>
      </p:sp>
      <p:sp>
        <p:nvSpPr>
          <p:cNvPr id="12293" name="Text Box 9"/>
          <p:cNvSpPr txBox="1">
            <a:spLocks noChangeArrowheads="1"/>
          </p:cNvSpPr>
          <p:nvPr/>
        </p:nvSpPr>
        <p:spPr bwMode="auto">
          <a:xfrm>
            <a:off x="304800" y="1371600"/>
            <a:ext cx="8610600" cy="915988"/>
          </a:xfrm>
          <a:prstGeom prst="rect">
            <a:avLst/>
          </a:prstGeom>
          <a:noFill/>
          <a:ln w="9525">
            <a:noFill/>
            <a:miter lim="800000"/>
            <a:headEnd/>
            <a:tailEnd/>
          </a:ln>
        </p:spPr>
        <p:txBody>
          <a:bodyPr>
            <a:spAutoFit/>
          </a:bodyPr>
          <a:lstStyle/>
          <a:p>
            <a:pPr>
              <a:buFontTx/>
              <a:buChar char="•"/>
            </a:pPr>
            <a:r>
              <a:rPr lang="en-US"/>
              <a:t> </a:t>
            </a:r>
            <a:r>
              <a:rPr lang="es-ES"/>
              <a:t>Microarquitectura Intel® Core</a:t>
            </a:r>
            <a:r>
              <a:rPr lang="es-ES" baseline="30000"/>
              <a:t>TM</a:t>
            </a:r>
            <a:endParaRPr lang="es-ES"/>
          </a:p>
          <a:p>
            <a:pPr>
              <a:buFontTx/>
              <a:buChar char="•"/>
            </a:pPr>
            <a:r>
              <a:rPr lang="es-ES"/>
              <a:t> Procesadores de cuatro núcleos con tecnología de transistor de 45nm</a:t>
            </a:r>
          </a:p>
          <a:p>
            <a:pPr lvl="1">
              <a:buFontTx/>
              <a:buChar char="•"/>
            </a:pPr>
            <a:r>
              <a:rPr lang="es-ES"/>
              <a:t> Eficiencia energética + Más densidad transistores + Más velocidad transición</a:t>
            </a:r>
            <a:endParaRPr lang="en-GB"/>
          </a:p>
        </p:txBody>
      </p:sp>
      <p:sp>
        <p:nvSpPr>
          <p:cNvPr id="12294" name="AutoShape 10"/>
          <p:cNvSpPr>
            <a:spLocks noChangeArrowheads="1"/>
          </p:cNvSpPr>
          <p:nvPr/>
        </p:nvSpPr>
        <p:spPr bwMode="auto">
          <a:xfrm>
            <a:off x="152400" y="2667000"/>
            <a:ext cx="8839200" cy="2971800"/>
          </a:xfrm>
          <a:prstGeom prst="roundRect">
            <a:avLst>
              <a:gd name="adj" fmla="val 16667"/>
            </a:avLst>
          </a:prstGeom>
          <a:noFill/>
          <a:ln w="19050">
            <a:solidFill>
              <a:schemeClr val="tx1"/>
            </a:solidFill>
            <a:round/>
            <a:headEnd/>
            <a:tailEnd/>
          </a:ln>
        </p:spPr>
        <p:txBody>
          <a:bodyPr wrap="none" tIns="0"/>
          <a:lstStyle/>
          <a:p>
            <a:pPr>
              <a:buFontTx/>
              <a:buChar char="•"/>
            </a:pPr>
            <a:endParaRPr lang="es-ES"/>
          </a:p>
        </p:txBody>
      </p:sp>
      <p:sp>
        <p:nvSpPr>
          <p:cNvPr id="12295" name="Text Box 11"/>
          <p:cNvSpPr txBox="1">
            <a:spLocks noChangeArrowheads="1"/>
          </p:cNvSpPr>
          <p:nvPr/>
        </p:nvSpPr>
        <p:spPr bwMode="auto">
          <a:xfrm>
            <a:off x="304800" y="2743200"/>
            <a:ext cx="8610600" cy="2838450"/>
          </a:xfrm>
          <a:prstGeom prst="rect">
            <a:avLst/>
          </a:prstGeom>
          <a:noFill/>
          <a:ln w="9525">
            <a:noFill/>
            <a:miter lim="800000"/>
            <a:headEnd/>
            <a:tailEnd/>
          </a:ln>
        </p:spPr>
        <p:txBody>
          <a:bodyPr>
            <a:spAutoFit/>
          </a:bodyPr>
          <a:lstStyle/>
          <a:p>
            <a:pPr>
              <a:buFontTx/>
              <a:buChar char="•"/>
            </a:pPr>
            <a:r>
              <a:rPr lang="en-US" b="1"/>
              <a:t> </a:t>
            </a:r>
            <a:r>
              <a:rPr lang="es-ES" b="1"/>
              <a:t>Virtualización asistida por Hardware (Intel VT)</a:t>
            </a:r>
          </a:p>
          <a:p>
            <a:pPr lvl="1">
              <a:buFontTx/>
              <a:buChar char="•"/>
            </a:pPr>
            <a:r>
              <a:rPr lang="en-GB"/>
              <a:t> </a:t>
            </a:r>
            <a:r>
              <a:rPr lang="es-ES"/>
              <a:t>Intel VT reduce la necesidad de  traducciones entre los SO guest y host</a:t>
            </a:r>
          </a:p>
          <a:p>
            <a:pPr lvl="1">
              <a:buFontTx/>
              <a:buChar char="•"/>
            </a:pPr>
            <a:r>
              <a:rPr lang="es-ES"/>
              <a:t> Proporciona rendimiento “casi-nativo” a las VM invitadas</a:t>
            </a:r>
          </a:p>
          <a:p>
            <a:pPr lvl="1">
              <a:buFontTx/>
              <a:buChar char="•"/>
            </a:pPr>
            <a:r>
              <a:rPr lang="es-ES"/>
              <a:t> No requiere cambios software de VM</a:t>
            </a:r>
          </a:p>
          <a:p>
            <a:pPr>
              <a:buFontTx/>
              <a:buChar char="•"/>
            </a:pPr>
            <a:r>
              <a:rPr lang="es-ES"/>
              <a:t> </a:t>
            </a:r>
            <a:r>
              <a:rPr lang="es-ES" b="1"/>
              <a:t>Tecnologías:</a:t>
            </a:r>
          </a:p>
          <a:p>
            <a:pPr lvl="1">
              <a:buFontTx/>
              <a:buChar char="•"/>
            </a:pPr>
            <a:r>
              <a:rPr lang="es-ES"/>
              <a:t> VT-x: Virtualización CPU</a:t>
            </a:r>
          </a:p>
          <a:p>
            <a:pPr lvl="1">
              <a:buFontTx/>
              <a:buChar char="•"/>
            </a:pPr>
            <a:r>
              <a:rPr lang="es-ES"/>
              <a:t> VT-d: Entrada/Salida</a:t>
            </a:r>
          </a:p>
          <a:p>
            <a:pPr lvl="1">
              <a:buFontTx/>
              <a:buChar char="•"/>
            </a:pPr>
            <a:r>
              <a:rPr lang="es-ES"/>
              <a:t> FlexMigration: migración dinámica VM entre máquinas diferente generación</a:t>
            </a:r>
          </a:p>
          <a:p>
            <a:pPr lvl="1">
              <a:buFontTx/>
              <a:buChar char="•"/>
            </a:pPr>
            <a:r>
              <a:rPr lang="es-ES"/>
              <a:t> FlexPriority: optimiza y acelera las interrupciones mejorando rendimiento de las VM hasta un 35%</a:t>
            </a:r>
          </a:p>
        </p:txBody>
      </p:sp>
      <p:sp>
        <p:nvSpPr>
          <p:cNvPr id="12296" name="AutoShape 12"/>
          <p:cNvSpPr>
            <a:spLocks noChangeArrowheads="1"/>
          </p:cNvSpPr>
          <p:nvPr/>
        </p:nvSpPr>
        <p:spPr bwMode="auto">
          <a:xfrm>
            <a:off x="152400" y="5791200"/>
            <a:ext cx="8839200" cy="1074738"/>
          </a:xfrm>
          <a:prstGeom prst="roundRect">
            <a:avLst>
              <a:gd name="adj" fmla="val 16667"/>
            </a:avLst>
          </a:prstGeom>
          <a:noFill/>
          <a:ln w="19050">
            <a:solidFill>
              <a:schemeClr val="tx1"/>
            </a:solidFill>
            <a:round/>
            <a:headEnd/>
            <a:tailEnd/>
          </a:ln>
        </p:spPr>
        <p:txBody>
          <a:bodyPr wrap="none" tIns="0"/>
          <a:lstStyle/>
          <a:p>
            <a:pPr>
              <a:buFontTx/>
              <a:buChar char="•"/>
            </a:pPr>
            <a:endParaRPr lang="es-ES"/>
          </a:p>
        </p:txBody>
      </p:sp>
      <p:sp>
        <p:nvSpPr>
          <p:cNvPr id="12297" name="Text Box 13"/>
          <p:cNvSpPr txBox="1">
            <a:spLocks noChangeArrowheads="1"/>
          </p:cNvSpPr>
          <p:nvPr/>
        </p:nvSpPr>
        <p:spPr bwMode="auto">
          <a:xfrm>
            <a:off x="304800" y="5895975"/>
            <a:ext cx="8610600" cy="885825"/>
          </a:xfrm>
          <a:prstGeom prst="rect">
            <a:avLst/>
          </a:prstGeom>
          <a:noFill/>
          <a:ln w="9525">
            <a:noFill/>
            <a:miter lim="800000"/>
            <a:headEnd/>
            <a:tailEnd/>
          </a:ln>
        </p:spPr>
        <p:txBody>
          <a:bodyPr>
            <a:spAutoFit/>
          </a:bodyPr>
          <a:lstStyle/>
          <a:p>
            <a:pPr algn="ctr"/>
            <a:r>
              <a:rPr lang="es-ES" sz="2600"/>
              <a:t>Ecosistema de partners Hardware y Software con soluciones optimizadas para Intel</a:t>
            </a:r>
            <a:endParaRPr lang="en-GB" sz="260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89088"/>
            <a:ext cx="9144000" cy="5105400"/>
            <a:chOff x="0" y="720"/>
            <a:chExt cx="6096" cy="3600"/>
          </a:xfrm>
        </p:grpSpPr>
        <p:sp>
          <p:nvSpPr>
            <p:cNvPr id="13336" name="Rectangle 3"/>
            <p:cNvSpPr>
              <a:spLocks noChangeArrowheads="1"/>
            </p:cNvSpPr>
            <p:nvPr/>
          </p:nvSpPr>
          <p:spPr bwMode="auto">
            <a:xfrm>
              <a:off x="0" y="720"/>
              <a:ext cx="1488" cy="3600"/>
            </a:xfrm>
            <a:prstGeom prst="rect">
              <a:avLst/>
            </a:prstGeom>
            <a:solidFill>
              <a:srgbClr val="000000">
                <a:alpha val="50195"/>
              </a:srgbClr>
            </a:solidFill>
            <a:ln w="9525" algn="ctr">
              <a:noFill/>
              <a:miter lim="800000"/>
              <a:headEnd/>
              <a:tailEnd/>
            </a:ln>
          </p:spPr>
          <p:txBody>
            <a:bodyPr wrap="none" anchor="ctr">
              <a:spAutoFit/>
            </a:bodyPr>
            <a:lstStyle/>
            <a:p>
              <a:pPr defTabSz="912813"/>
              <a:endParaRPr lang="en-GB"/>
            </a:p>
          </p:txBody>
        </p:sp>
        <p:sp>
          <p:nvSpPr>
            <p:cNvPr id="13337" name="Rectangle 4"/>
            <p:cNvSpPr>
              <a:spLocks noChangeArrowheads="1"/>
            </p:cNvSpPr>
            <p:nvPr/>
          </p:nvSpPr>
          <p:spPr bwMode="auto">
            <a:xfrm>
              <a:off x="1536" y="720"/>
              <a:ext cx="1488" cy="3600"/>
            </a:xfrm>
            <a:prstGeom prst="rect">
              <a:avLst/>
            </a:prstGeom>
            <a:solidFill>
              <a:srgbClr val="000000">
                <a:alpha val="50195"/>
              </a:srgbClr>
            </a:solidFill>
            <a:ln w="9525" algn="ctr">
              <a:noFill/>
              <a:miter lim="800000"/>
              <a:headEnd/>
              <a:tailEnd/>
            </a:ln>
          </p:spPr>
          <p:txBody>
            <a:bodyPr wrap="none" anchor="ctr">
              <a:spAutoFit/>
            </a:bodyPr>
            <a:lstStyle/>
            <a:p>
              <a:pPr defTabSz="912813"/>
              <a:endParaRPr lang="en-GB"/>
            </a:p>
          </p:txBody>
        </p:sp>
        <p:sp>
          <p:nvSpPr>
            <p:cNvPr id="13338" name="Rectangle 5"/>
            <p:cNvSpPr>
              <a:spLocks noChangeArrowheads="1"/>
            </p:cNvSpPr>
            <p:nvPr/>
          </p:nvSpPr>
          <p:spPr bwMode="auto">
            <a:xfrm>
              <a:off x="3072" y="720"/>
              <a:ext cx="1488" cy="3600"/>
            </a:xfrm>
            <a:prstGeom prst="rect">
              <a:avLst/>
            </a:prstGeom>
            <a:solidFill>
              <a:srgbClr val="000000">
                <a:alpha val="50195"/>
              </a:srgbClr>
            </a:solidFill>
            <a:ln w="9525" algn="ctr">
              <a:noFill/>
              <a:miter lim="800000"/>
              <a:headEnd/>
              <a:tailEnd/>
            </a:ln>
          </p:spPr>
          <p:txBody>
            <a:bodyPr wrap="none" anchor="ctr">
              <a:spAutoFit/>
            </a:bodyPr>
            <a:lstStyle/>
            <a:p>
              <a:pPr defTabSz="912813"/>
              <a:endParaRPr lang="en-GB"/>
            </a:p>
          </p:txBody>
        </p:sp>
        <p:sp>
          <p:nvSpPr>
            <p:cNvPr id="13339" name="Rectangle 6"/>
            <p:cNvSpPr>
              <a:spLocks noChangeArrowheads="1"/>
            </p:cNvSpPr>
            <p:nvPr/>
          </p:nvSpPr>
          <p:spPr bwMode="auto">
            <a:xfrm>
              <a:off x="4608" y="720"/>
              <a:ext cx="1488" cy="3600"/>
            </a:xfrm>
            <a:prstGeom prst="rect">
              <a:avLst/>
            </a:prstGeom>
            <a:solidFill>
              <a:srgbClr val="000000">
                <a:alpha val="50195"/>
              </a:srgbClr>
            </a:solidFill>
            <a:ln w="9525" algn="ctr">
              <a:noFill/>
              <a:miter lim="800000"/>
              <a:headEnd/>
              <a:tailEnd/>
            </a:ln>
          </p:spPr>
          <p:txBody>
            <a:bodyPr wrap="none" anchor="ctr">
              <a:spAutoFit/>
            </a:bodyPr>
            <a:lstStyle/>
            <a:p>
              <a:pPr defTabSz="912813"/>
              <a:endParaRPr lang="en-GB"/>
            </a:p>
          </p:txBody>
        </p:sp>
      </p:grpSp>
      <p:sp>
        <p:nvSpPr>
          <p:cNvPr id="13315" name="Rectangle 7"/>
          <p:cNvSpPr>
            <a:spLocks noChangeArrowheads="1"/>
          </p:cNvSpPr>
          <p:nvPr/>
        </p:nvSpPr>
        <p:spPr bwMode="auto">
          <a:xfrm>
            <a:off x="6931025" y="5110163"/>
            <a:ext cx="2212975" cy="742950"/>
          </a:xfrm>
          <a:prstGeom prst="rect">
            <a:avLst/>
          </a:prstGeom>
          <a:solidFill>
            <a:srgbClr val="FF0000">
              <a:alpha val="50195"/>
            </a:srgbClr>
          </a:solidFill>
          <a:ln w="9525" algn="ctr">
            <a:noFill/>
            <a:miter lim="800000"/>
            <a:headEnd/>
            <a:tailEnd/>
          </a:ln>
        </p:spPr>
        <p:txBody>
          <a:bodyPr anchor="ctr">
            <a:spAutoFit/>
          </a:bodyPr>
          <a:lstStyle/>
          <a:p>
            <a:pPr defTabSz="912813"/>
            <a:endParaRPr lang="en-GB"/>
          </a:p>
        </p:txBody>
      </p:sp>
      <p:sp>
        <p:nvSpPr>
          <p:cNvPr id="97288" name="Rectangle 8"/>
          <p:cNvSpPr>
            <a:spLocks noGrp="1"/>
          </p:cNvSpPr>
          <p:nvPr>
            <p:ph type="title" idx="4294967295"/>
          </p:nvPr>
        </p:nvSpPr>
        <p:spPr>
          <a:xfrm>
            <a:off x="228600" y="228600"/>
            <a:ext cx="8237538" cy="412750"/>
          </a:xfrm>
        </p:spPr>
        <p:txBody>
          <a:bodyPr rtlCol="0"/>
          <a:lstStyle/>
          <a:p>
            <a:pPr eaLnBrk="1" hangingPunct="1">
              <a:defRPr/>
            </a:pPr>
            <a:r>
              <a:rPr lang="en-US" sz="3200" b="1" kern="1200" spc="-150">
                <a:ea typeface="MS PGothic" pitchFamily="34" charset="-128"/>
              </a:rPr>
              <a:t>Evolucion de la Tecnología de Virtualization Intel® </a:t>
            </a:r>
            <a:endParaRPr lang="en-US" altLang="zh-TW" sz="3200" b="1" kern="1200" spc="-150">
              <a:ea typeface="MS PGothic" pitchFamily="34" charset="-128"/>
            </a:endParaRPr>
          </a:p>
        </p:txBody>
      </p:sp>
      <p:sp>
        <p:nvSpPr>
          <p:cNvPr id="13317" name="AutoShape 9"/>
          <p:cNvSpPr>
            <a:spLocks noChangeArrowheads="1"/>
          </p:cNvSpPr>
          <p:nvPr/>
        </p:nvSpPr>
        <p:spPr bwMode="auto">
          <a:xfrm>
            <a:off x="0" y="1322388"/>
            <a:ext cx="9144000" cy="623887"/>
          </a:xfrm>
          <a:prstGeom prst="rightArrow">
            <a:avLst>
              <a:gd name="adj1" fmla="val 54704"/>
              <a:gd name="adj2" fmla="val 133130"/>
            </a:avLst>
          </a:prstGeom>
          <a:solidFill>
            <a:srgbClr val="6699FF"/>
          </a:solidFill>
          <a:ln w="9525">
            <a:noFill/>
            <a:miter lim="800000"/>
            <a:headEnd/>
            <a:tailEnd/>
          </a:ln>
        </p:spPr>
        <p:txBody>
          <a:bodyPr wrap="none" anchor="ctr"/>
          <a:lstStyle/>
          <a:p>
            <a:pPr defTabSz="912813"/>
            <a:endParaRPr lang="en-GB"/>
          </a:p>
        </p:txBody>
      </p:sp>
      <p:sp>
        <p:nvSpPr>
          <p:cNvPr id="97290" name="Text Box 10"/>
          <p:cNvSpPr txBox="1">
            <a:spLocks noChangeArrowheads="1"/>
          </p:cNvSpPr>
          <p:nvPr/>
        </p:nvSpPr>
        <p:spPr bwMode="auto">
          <a:xfrm>
            <a:off x="366713" y="1436688"/>
            <a:ext cx="996950" cy="396875"/>
          </a:xfrm>
          <a:prstGeom prst="rect">
            <a:avLst/>
          </a:prstGeom>
          <a:noFill/>
          <a:ln w="31750" algn="ctr">
            <a:noFill/>
            <a:miter lim="800000"/>
            <a:headEnd type="none" w="sm" len="sm"/>
            <a:tailEnd type="none" w="med" len="lg"/>
          </a:ln>
          <a:effectLst/>
        </p:spPr>
        <p:txBody>
          <a:bodyPr wrap="none">
            <a:spAutoFit/>
          </a:bodyPr>
          <a:lstStyle/>
          <a:p>
            <a:pPr defTabSz="912813" eaLnBrk="0" hangingPunct="0">
              <a:defRPr/>
            </a:pPr>
            <a:r>
              <a:rPr lang="en-US" altLang="zh-TW" sz="2000" b="1">
                <a:effectLst>
                  <a:outerShdw blurRad="38100" dist="38100" dir="2700000" algn="tl">
                    <a:srgbClr val="4D4D4D"/>
                  </a:outerShdw>
                </a:effectLst>
                <a:latin typeface="Verdana" pitchFamily="34" charset="0"/>
                <a:ea typeface="PMingLiU" pitchFamily="18" charset="-120"/>
                <a:cs typeface="Arial" charset="0"/>
              </a:rPr>
              <a:t>Antes</a:t>
            </a:r>
            <a:endParaRPr lang="en-US" altLang="zh-TW" sz="1400" b="1">
              <a:effectLst>
                <a:outerShdw blurRad="38100" dist="38100" dir="2700000" algn="tl">
                  <a:srgbClr val="4D4D4D"/>
                </a:outerShdw>
              </a:effectLst>
              <a:latin typeface="Verdana" pitchFamily="34" charset="0"/>
              <a:ea typeface="PMingLiU" pitchFamily="18" charset="-120"/>
              <a:cs typeface="Arial" charset="0"/>
            </a:endParaRPr>
          </a:p>
        </p:txBody>
      </p:sp>
      <p:sp>
        <p:nvSpPr>
          <p:cNvPr id="97291" name="Text Box 11"/>
          <p:cNvSpPr txBox="1">
            <a:spLocks noChangeArrowheads="1"/>
          </p:cNvSpPr>
          <p:nvPr/>
        </p:nvSpPr>
        <p:spPr bwMode="auto">
          <a:xfrm>
            <a:off x="2895600" y="1436688"/>
            <a:ext cx="736600" cy="396875"/>
          </a:xfrm>
          <a:prstGeom prst="rect">
            <a:avLst/>
          </a:prstGeom>
          <a:noFill/>
          <a:ln w="31750" algn="ctr">
            <a:noFill/>
            <a:miter lim="800000"/>
            <a:headEnd type="none" w="sm" len="sm"/>
            <a:tailEnd type="none" w="med" len="lg"/>
          </a:ln>
          <a:effectLst/>
        </p:spPr>
        <p:txBody>
          <a:bodyPr wrap="none">
            <a:spAutoFit/>
          </a:bodyPr>
          <a:lstStyle/>
          <a:p>
            <a:pPr defTabSz="912813" eaLnBrk="0" hangingPunct="0">
              <a:defRPr/>
            </a:pPr>
            <a:r>
              <a:rPr lang="en-US" altLang="zh-TW" sz="2000" b="1">
                <a:effectLst>
                  <a:outerShdw blurRad="38100" dist="38100" dir="2700000" algn="tl">
                    <a:srgbClr val="4D4D4D"/>
                  </a:outerShdw>
                </a:effectLst>
                <a:latin typeface="Verdana" pitchFamily="34" charset="0"/>
                <a:ea typeface="PMingLiU" pitchFamily="18" charset="-120"/>
                <a:cs typeface="Arial" charset="0"/>
              </a:rPr>
              <a:t>Hoy</a:t>
            </a:r>
            <a:endParaRPr lang="en-US" altLang="zh-TW" sz="1400" b="1">
              <a:effectLst>
                <a:outerShdw blurRad="38100" dist="38100" dir="2700000" algn="tl">
                  <a:srgbClr val="4D4D4D"/>
                </a:outerShdw>
              </a:effectLst>
              <a:latin typeface="Verdana" pitchFamily="34" charset="0"/>
              <a:ea typeface="PMingLiU" pitchFamily="18" charset="-120"/>
              <a:cs typeface="Arial" charset="0"/>
            </a:endParaRPr>
          </a:p>
        </p:txBody>
      </p:sp>
      <p:sp>
        <p:nvSpPr>
          <p:cNvPr id="97292" name="Text Box 12"/>
          <p:cNvSpPr txBox="1">
            <a:spLocks noChangeArrowheads="1"/>
          </p:cNvSpPr>
          <p:nvPr/>
        </p:nvSpPr>
        <p:spPr bwMode="auto">
          <a:xfrm>
            <a:off x="5030788" y="1436688"/>
            <a:ext cx="1296987" cy="396875"/>
          </a:xfrm>
          <a:prstGeom prst="rect">
            <a:avLst/>
          </a:prstGeom>
          <a:noFill/>
          <a:ln w="31750" algn="ctr">
            <a:noFill/>
            <a:miter lim="800000"/>
            <a:headEnd type="none" w="sm" len="sm"/>
            <a:tailEnd type="none" w="med" len="lg"/>
          </a:ln>
          <a:effectLst/>
        </p:spPr>
        <p:txBody>
          <a:bodyPr wrap="none">
            <a:spAutoFit/>
          </a:bodyPr>
          <a:lstStyle/>
          <a:p>
            <a:pPr defTabSz="912813" eaLnBrk="0" hangingPunct="0">
              <a:defRPr/>
            </a:pPr>
            <a:r>
              <a:rPr lang="en-US" altLang="zh-TW" sz="2000" b="1">
                <a:effectLst>
                  <a:outerShdw blurRad="38100" dist="38100" dir="2700000" algn="tl">
                    <a:srgbClr val="4D4D4D"/>
                  </a:outerShdw>
                </a:effectLst>
                <a:latin typeface="Verdana" pitchFamily="34" charset="0"/>
                <a:ea typeface="PMingLiU" pitchFamily="18" charset="-120"/>
                <a:cs typeface="Arial" charset="0"/>
              </a:rPr>
              <a:t>Mañana</a:t>
            </a:r>
          </a:p>
        </p:txBody>
      </p:sp>
      <p:sp>
        <p:nvSpPr>
          <p:cNvPr id="97293" name="Rectangle 13"/>
          <p:cNvSpPr>
            <a:spLocks noChangeArrowheads="1"/>
          </p:cNvSpPr>
          <p:nvPr/>
        </p:nvSpPr>
        <p:spPr bwMode="auto">
          <a:xfrm>
            <a:off x="7464425" y="1436688"/>
            <a:ext cx="1128713" cy="396875"/>
          </a:xfrm>
          <a:prstGeom prst="rect">
            <a:avLst/>
          </a:prstGeom>
          <a:noFill/>
          <a:ln w="31750" algn="ctr">
            <a:noFill/>
            <a:miter lim="800000"/>
            <a:headEnd/>
            <a:tailEnd/>
          </a:ln>
          <a:effectLst/>
        </p:spPr>
        <p:txBody>
          <a:bodyPr wrap="none">
            <a:spAutoFit/>
          </a:bodyPr>
          <a:lstStyle/>
          <a:p>
            <a:pPr defTabSz="912813" eaLnBrk="0" hangingPunct="0">
              <a:defRPr/>
            </a:pPr>
            <a:r>
              <a:rPr lang="en-US" altLang="zh-TW" sz="2000" b="1">
                <a:effectLst>
                  <a:outerShdw blurRad="38100" dist="38100" dir="2700000" algn="tl">
                    <a:srgbClr val="4D4D4D"/>
                  </a:outerShdw>
                </a:effectLst>
                <a:latin typeface="Verdana" pitchFamily="34" charset="0"/>
                <a:ea typeface="PMingLiU" pitchFamily="18" charset="-120"/>
                <a:cs typeface="Arial" charset="0"/>
              </a:rPr>
              <a:t>Futuro</a:t>
            </a:r>
          </a:p>
        </p:txBody>
      </p:sp>
      <p:sp>
        <p:nvSpPr>
          <p:cNvPr id="97294" name="AutoShape 14"/>
          <p:cNvSpPr>
            <a:spLocks noChangeArrowheads="1"/>
          </p:cNvSpPr>
          <p:nvPr/>
        </p:nvSpPr>
        <p:spPr bwMode="auto">
          <a:xfrm>
            <a:off x="0" y="4003675"/>
            <a:ext cx="2246313"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defTabSz="912813">
              <a:defRPr/>
            </a:pPr>
            <a:endParaRPr lang="zh-TW" altLang="en-US" sz="1600" b="1">
              <a:effectLst>
                <a:outerShdw blurRad="38100" dist="38100" dir="2700000" algn="tl">
                  <a:srgbClr val="000000"/>
                </a:outerShdw>
              </a:effectLst>
              <a:latin typeface="Verdana" pitchFamily="34" charset="0"/>
              <a:ea typeface="PMingLiU" pitchFamily="18" charset="-120"/>
            </a:endParaRP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rPr>
              <a:t>Virtualizacion </a:t>
            </a: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rPr>
              <a:t>sólo SW </a:t>
            </a:r>
          </a:p>
          <a:p>
            <a:pPr algn="ctr" defTabSz="912813">
              <a:defRPr/>
            </a:pPr>
            <a:endParaRPr lang="zh-TW" altLang="en-US" b="1">
              <a:effectLst>
                <a:outerShdw blurRad="38100" dist="38100" dir="2700000" algn="tl">
                  <a:srgbClr val="000000"/>
                </a:outerShdw>
              </a:effectLst>
              <a:latin typeface="Verdana" pitchFamily="34" charset="0"/>
              <a:ea typeface="PMingLiU" pitchFamily="18" charset="-120"/>
            </a:endParaRPr>
          </a:p>
        </p:txBody>
      </p:sp>
      <p:sp>
        <p:nvSpPr>
          <p:cNvPr id="97295" name="AutoShape 15"/>
          <p:cNvSpPr>
            <a:spLocks noChangeArrowheads="1"/>
          </p:cNvSpPr>
          <p:nvPr/>
        </p:nvSpPr>
        <p:spPr bwMode="auto">
          <a:xfrm>
            <a:off x="2239963" y="2979738"/>
            <a:ext cx="2332037"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rPr>
              <a:t>Intel VT</a:t>
            </a: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rPr>
              <a:t>Virtualización más robusta y sencilla</a:t>
            </a:r>
          </a:p>
        </p:txBody>
      </p:sp>
      <p:sp>
        <p:nvSpPr>
          <p:cNvPr id="97296" name="AutoShape 16"/>
          <p:cNvSpPr>
            <a:spLocks noChangeArrowheads="1"/>
          </p:cNvSpPr>
          <p:nvPr/>
        </p:nvSpPr>
        <p:spPr bwMode="auto">
          <a:xfrm>
            <a:off x="4572000" y="1912938"/>
            <a:ext cx="2332038" cy="1047750"/>
          </a:xfrm>
          <a:prstGeom prst="bevel">
            <a:avLst>
              <a:gd name="adj" fmla="val 10120"/>
            </a:avLst>
          </a:prstGeom>
          <a:gradFill rotWithShape="1">
            <a:gsLst>
              <a:gs pos="0">
                <a:srgbClr val="3366FF">
                  <a:gamma/>
                  <a:shade val="46275"/>
                  <a:invGamma/>
                </a:srgbClr>
              </a:gs>
              <a:gs pos="50000">
                <a:srgbClr val="3366FF"/>
              </a:gs>
              <a:gs pos="100000">
                <a:srgbClr val="3366FF">
                  <a:gamma/>
                  <a:shade val="46275"/>
                  <a:invGamma/>
                </a:srgbClr>
              </a:gs>
            </a:gsLst>
            <a:lin ang="2700000" scaled="1"/>
          </a:gradFill>
          <a:ln w="31750" algn="ctr">
            <a:noFill/>
            <a:miter lim="800000"/>
            <a:headEnd type="none" w="sm" len="sm"/>
            <a:tailEnd type="none" w="med" len="lg"/>
          </a:ln>
          <a:effectLst>
            <a:outerShdw dist="107763" dir="2700000" algn="ctr" rotWithShape="0">
              <a:schemeClr val="bg2">
                <a:alpha val="50000"/>
              </a:schemeClr>
            </a:outerShdw>
          </a:effectLst>
        </p:spPr>
        <p:txBody>
          <a:bodyPr anchor="ctr"/>
          <a:lstStyle/>
          <a:p>
            <a:pPr algn="ctr" defTabSz="912813">
              <a:defRPr/>
            </a:pPr>
            <a:endParaRPr lang="zh-TW" altLang="en-US" sz="1600" b="1">
              <a:effectLst>
                <a:outerShdw blurRad="38100" dist="38100" dir="2700000" algn="tl">
                  <a:srgbClr val="000000"/>
                </a:outerShdw>
              </a:effectLst>
              <a:latin typeface="Verdana" pitchFamily="34" charset="0"/>
              <a:ea typeface="PMingLiU" pitchFamily="18" charset="-120"/>
              <a:cs typeface="Arial" charset="0"/>
            </a:endParaRP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Intel VT-d  y </a:t>
            </a: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VT-gen2</a:t>
            </a:r>
          </a:p>
          <a:p>
            <a:pPr algn="ctr" defTabSz="912813">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Rendimiento y E/S mejorados </a:t>
            </a:r>
          </a:p>
          <a:p>
            <a:pPr algn="ctr" defTabSz="912813">
              <a:defRPr/>
            </a:pPr>
            <a:endParaRPr lang="zh-TW" altLang="en-US" sz="1600" b="1">
              <a:effectLst>
                <a:outerShdw blurRad="38100" dist="38100" dir="2700000" algn="tl">
                  <a:srgbClr val="000000"/>
                </a:outerShdw>
              </a:effectLst>
              <a:latin typeface="Verdana" pitchFamily="34" charset="0"/>
              <a:ea typeface="PMingLiU" pitchFamily="18" charset="-120"/>
              <a:cs typeface="Arial" charset="0"/>
            </a:endParaRPr>
          </a:p>
        </p:txBody>
      </p:sp>
      <p:sp>
        <p:nvSpPr>
          <p:cNvPr id="13325" name="Rectangle 17"/>
          <p:cNvSpPr>
            <a:spLocks noChangeArrowheads="1"/>
          </p:cNvSpPr>
          <p:nvPr/>
        </p:nvSpPr>
        <p:spPr bwMode="auto">
          <a:xfrm>
            <a:off x="0" y="5116513"/>
            <a:ext cx="6843713" cy="730250"/>
          </a:xfrm>
          <a:prstGeom prst="rect">
            <a:avLst/>
          </a:prstGeom>
          <a:solidFill>
            <a:srgbClr val="6699FF">
              <a:alpha val="50195"/>
            </a:srgbClr>
          </a:solidFill>
          <a:ln w="9525" algn="ctr">
            <a:noFill/>
            <a:miter lim="800000"/>
            <a:headEnd/>
            <a:tailEnd/>
          </a:ln>
        </p:spPr>
        <p:txBody>
          <a:bodyPr anchor="ctr">
            <a:spAutoFit/>
          </a:bodyPr>
          <a:lstStyle/>
          <a:p>
            <a:pPr defTabSz="912813"/>
            <a:endParaRPr lang="en-GB"/>
          </a:p>
        </p:txBody>
      </p:sp>
      <p:sp>
        <p:nvSpPr>
          <p:cNvPr id="97298" name="Text Box 18"/>
          <p:cNvSpPr txBox="1">
            <a:spLocks noChangeArrowheads="1"/>
          </p:cNvSpPr>
          <p:nvPr/>
        </p:nvSpPr>
        <p:spPr bwMode="auto">
          <a:xfrm>
            <a:off x="2257425" y="5222875"/>
            <a:ext cx="2314575" cy="517525"/>
          </a:xfrm>
          <a:prstGeom prst="rect">
            <a:avLst/>
          </a:prstGeom>
          <a:noFill/>
          <a:ln w="31750" algn="ctr">
            <a:noFill/>
            <a:miter lim="800000"/>
            <a:headEnd type="none" w="sm" len="sm"/>
            <a:tailEnd type="none" w="med" len="lg"/>
          </a:ln>
          <a:effectLst/>
        </p:spPr>
        <p:txBody>
          <a:bodyPr>
            <a:spAutoFit/>
          </a:bodyPr>
          <a:lstStyle/>
          <a:p>
            <a:pPr algn="ctr" defTabSz="912813" eaLnBrk="0" hangingPunct="0">
              <a:defRPr/>
            </a:pPr>
            <a:r>
              <a:rPr lang="en-US" altLang="zh-TW" sz="1400" b="1">
                <a:effectLst>
                  <a:outerShdw blurRad="38100" dist="38100" dir="2700000" algn="tl">
                    <a:srgbClr val="4D4D4D"/>
                  </a:outerShdw>
                </a:effectLst>
                <a:latin typeface="Verdana" pitchFamily="34" charset="0"/>
                <a:ea typeface="PMingLiU" pitchFamily="18" charset="-120"/>
                <a:cs typeface="Arial" charset="0"/>
              </a:rPr>
              <a:t>VMM más Seguras y estables</a:t>
            </a:r>
          </a:p>
        </p:txBody>
      </p:sp>
      <p:sp>
        <p:nvSpPr>
          <p:cNvPr id="97299" name="Text Box 19"/>
          <p:cNvSpPr txBox="1">
            <a:spLocks noChangeArrowheads="1"/>
          </p:cNvSpPr>
          <p:nvPr/>
        </p:nvSpPr>
        <p:spPr bwMode="auto">
          <a:xfrm>
            <a:off x="4572000" y="5116513"/>
            <a:ext cx="2286000" cy="730250"/>
          </a:xfrm>
          <a:prstGeom prst="rect">
            <a:avLst/>
          </a:prstGeom>
          <a:noFill/>
          <a:ln w="31750" algn="ctr">
            <a:noFill/>
            <a:miter lim="800000"/>
            <a:headEnd type="none" w="sm" len="sm"/>
            <a:tailEnd type="none" w="med" len="lg"/>
          </a:ln>
          <a:effectLst/>
        </p:spPr>
        <p:txBody>
          <a:bodyPr>
            <a:spAutoFit/>
          </a:bodyPr>
          <a:lstStyle/>
          <a:p>
            <a:pPr algn="ctr" defTabSz="912813" eaLnBrk="0" hangingPunct="0">
              <a:defRPr/>
            </a:pPr>
            <a:r>
              <a:rPr lang="en-US" altLang="zh-TW" sz="1400" b="1">
                <a:effectLst>
                  <a:outerShdw blurRad="38100" dist="38100" dir="2700000" algn="tl">
                    <a:srgbClr val="4D4D4D"/>
                  </a:outerShdw>
                </a:effectLst>
                <a:latin typeface="Verdana" pitchFamily="34" charset="0"/>
                <a:ea typeface="PMingLiU" pitchFamily="18" charset="-120"/>
                <a:cs typeface="Arial" charset="0"/>
              </a:rPr>
              <a:t>Intel VT + Failover + Disaster Recovery +….</a:t>
            </a:r>
          </a:p>
        </p:txBody>
      </p:sp>
      <p:sp>
        <p:nvSpPr>
          <p:cNvPr id="97300" name="Text Box 20"/>
          <p:cNvSpPr txBox="1">
            <a:spLocks noChangeArrowheads="1"/>
          </p:cNvSpPr>
          <p:nvPr/>
        </p:nvSpPr>
        <p:spPr bwMode="auto">
          <a:xfrm>
            <a:off x="0" y="5222875"/>
            <a:ext cx="2209800" cy="517525"/>
          </a:xfrm>
          <a:prstGeom prst="rect">
            <a:avLst/>
          </a:prstGeom>
          <a:noFill/>
          <a:ln w="31750" algn="ctr">
            <a:noFill/>
            <a:miter lim="800000"/>
            <a:headEnd type="none" w="sm" len="sm"/>
            <a:tailEnd type="none" w="med" len="lg"/>
          </a:ln>
          <a:effectLst/>
        </p:spPr>
        <p:txBody>
          <a:bodyPr>
            <a:spAutoFit/>
          </a:bodyPr>
          <a:lstStyle/>
          <a:p>
            <a:pPr algn="ctr" defTabSz="912813" eaLnBrk="0" hangingPunct="0">
              <a:defRPr/>
            </a:pPr>
            <a:r>
              <a:rPr lang="en-US" altLang="zh-TW" sz="1400" b="1">
                <a:effectLst>
                  <a:outerShdw blurRad="38100" dist="38100" dir="2700000" algn="tl">
                    <a:srgbClr val="4D4D4D"/>
                  </a:outerShdw>
                </a:effectLst>
                <a:latin typeface="Verdana" pitchFamily="34" charset="0"/>
                <a:ea typeface="PMingLiU" pitchFamily="18" charset="-120"/>
              </a:rPr>
              <a:t>Consolidación</a:t>
            </a:r>
          </a:p>
          <a:p>
            <a:pPr algn="ctr" defTabSz="912813" eaLnBrk="0" hangingPunct="0">
              <a:defRPr/>
            </a:pPr>
            <a:r>
              <a:rPr lang="en-US" altLang="zh-TW" sz="1400" b="1">
                <a:effectLst>
                  <a:outerShdw blurRad="38100" dist="38100" dir="2700000" algn="tl">
                    <a:srgbClr val="4D4D4D"/>
                  </a:outerShdw>
                </a:effectLst>
                <a:latin typeface="Verdana" pitchFamily="34" charset="0"/>
                <a:ea typeface="PMingLiU" pitchFamily="18" charset="-120"/>
              </a:rPr>
              <a:t>de servidores</a:t>
            </a:r>
          </a:p>
        </p:txBody>
      </p:sp>
      <p:sp>
        <p:nvSpPr>
          <p:cNvPr id="97301" name="AutoShape 21"/>
          <p:cNvSpPr>
            <a:spLocks noChangeArrowheads="1"/>
          </p:cNvSpPr>
          <p:nvPr/>
        </p:nvSpPr>
        <p:spPr bwMode="auto">
          <a:xfrm>
            <a:off x="2360613" y="4151313"/>
            <a:ext cx="2152650" cy="882650"/>
          </a:xfrm>
          <a:prstGeom prst="homePlate">
            <a:avLst>
              <a:gd name="adj" fmla="val 60971"/>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anchor="ctr" anchorCtr="1"/>
          <a:lstStyle/>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Virtualización asistida por HW </a:t>
            </a:r>
          </a:p>
        </p:txBody>
      </p:sp>
      <p:sp>
        <p:nvSpPr>
          <p:cNvPr id="97302" name="AutoShape 22"/>
          <p:cNvSpPr>
            <a:spLocks noChangeArrowheads="1"/>
          </p:cNvSpPr>
          <p:nvPr/>
        </p:nvSpPr>
        <p:spPr bwMode="auto">
          <a:xfrm>
            <a:off x="7018338" y="1982788"/>
            <a:ext cx="2066925" cy="882650"/>
          </a:xfrm>
          <a:prstGeom prst="homePlate">
            <a:avLst>
              <a:gd name="adj" fmla="val 58543"/>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wrap="none" anchor="ctr" anchorCtr="1"/>
          <a:lstStyle/>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Continuas </a:t>
            </a:r>
          </a:p>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Mejoras en la </a:t>
            </a:r>
          </a:p>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Arquitectura</a:t>
            </a:r>
          </a:p>
        </p:txBody>
      </p:sp>
      <p:sp>
        <p:nvSpPr>
          <p:cNvPr id="97303" name="AutoShape 23"/>
          <p:cNvSpPr>
            <a:spLocks noChangeArrowheads="1"/>
          </p:cNvSpPr>
          <p:nvPr/>
        </p:nvSpPr>
        <p:spPr bwMode="auto">
          <a:xfrm>
            <a:off x="4687888" y="3078163"/>
            <a:ext cx="2170112" cy="882650"/>
          </a:xfrm>
          <a:prstGeom prst="homePlate">
            <a:avLst>
              <a:gd name="adj" fmla="val 61466"/>
            </a:avLst>
          </a:prstGeom>
          <a:gradFill rotWithShape="1">
            <a:gsLst>
              <a:gs pos="0">
                <a:schemeClr val="hlink">
                  <a:gamma/>
                  <a:shade val="46275"/>
                  <a:invGamma/>
                </a:schemeClr>
              </a:gs>
              <a:gs pos="100000">
                <a:schemeClr val="hlink"/>
              </a:gs>
            </a:gsLst>
            <a:lin ang="0" scaled="1"/>
          </a:gradFill>
          <a:ln w="9525" algn="ctr">
            <a:noFill/>
            <a:miter lim="800000"/>
            <a:headEnd/>
            <a:tailEnd/>
          </a:ln>
          <a:effectLst>
            <a:prstShdw prst="shdw17" dist="17961" dir="2700000">
              <a:schemeClr val="hlink">
                <a:gamma/>
                <a:shade val="60000"/>
                <a:invGamma/>
              </a:schemeClr>
            </a:prstShdw>
          </a:effectLst>
        </p:spPr>
        <p:txBody>
          <a:bodyPr anchor="ctr" anchorCtr="1"/>
          <a:lstStyle/>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Re-mapeo DMA</a:t>
            </a:r>
          </a:p>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Asignación de dispositivos E/S</a:t>
            </a:r>
          </a:p>
          <a:p>
            <a:pPr algn="ctr" defTabSz="912813">
              <a:lnSpc>
                <a:spcPct val="90000"/>
              </a:lnSpc>
              <a:defRPr/>
            </a:pPr>
            <a:r>
              <a:rPr lang="en-US" altLang="zh-TW" sz="1400" b="1">
                <a:effectLst>
                  <a:outerShdw blurRad="38100" dist="38100" dir="2700000" algn="tl">
                    <a:srgbClr val="000000"/>
                  </a:outerShdw>
                </a:effectLst>
                <a:latin typeface="Verdana" pitchFamily="34" charset="0"/>
                <a:ea typeface="PMingLiU" pitchFamily="18" charset="-120"/>
                <a:cs typeface="Arial" charset="0"/>
              </a:rPr>
              <a:t>Mejoras en la arq.</a:t>
            </a:r>
          </a:p>
        </p:txBody>
      </p:sp>
      <p:sp>
        <p:nvSpPr>
          <p:cNvPr id="97304" name="Text Box 24"/>
          <p:cNvSpPr txBox="1">
            <a:spLocks noChangeArrowheads="1"/>
          </p:cNvSpPr>
          <p:nvPr/>
        </p:nvSpPr>
        <p:spPr bwMode="auto">
          <a:xfrm>
            <a:off x="7358063" y="5222875"/>
            <a:ext cx="1362075" cy="517525"/>
          </a:xfrm>
          <a:prstGeom prst="rect">
            <a:avLst/>
          </a:prstGeom>
          <a:noFill/>
          <a:ln w="31750" algn="ctr">
            <a:noFill/>
            <a:miter lim="800000"/>
            <a:headEnd type="none" w="sm" len="sm"/>
            <a:tailEnd type="none" w="med" len="lg"/>
          </a:ln>
          <a:effectLst/>
        </p:spPr>
        <p:txBody>
          <a:bodyPr>
            <a:spAutoFit/>
          </a:bodyPr>
          <a:lstStyle/>
          <a:p>
            <a:pPr algn="ctr" defTabSz="912813" eaLnBrk="0" hangingPunct="0">
              <a:defRPr/>
            </a:pPr>
            <a:r>
              <a:rPr lang="en-US" altLang="zh-TW" sz="1400" b="1">
                <a:effectLst>
                  <a:outerShdw blurRad="38100" dist="38100" dir="2700000" algn="tl">
                    <a:srgbClr val="4D4D4D"/>
                  </a:outerShdw>
                </a:effectLst>
                <a:latin typeface="Verdana" pitchFamily="34" charset="0"/>
                <a:ea typeface="PMingLiU" pitchFamily="18" charset="-120"/>
              </a:rPr>
              <a:t>Datacenter Dinámico </a:t>
            </a:r>
          </a:p>
        </p:txBody>
      </p:sp>
      <p:sp>
        <p:nvSpPr>
          <p:cNvPr id="13333" name="Text Box 25"/>
          <p:cNvSpPr txBox="1">
            <a:spLocks noChangeArrowheads="1"/>
          </p:cNvSpPr>
          <p:nvPr/>
        </p:nvSpPr>
        <p:spPr bwMode="auto">
          <a:xfrm rot="10800000">
            <a:off x="-74613" y="5135563"/>
            <a:ext cx="366713" cy="693737"/>
          </a:xfrm>
          <a:prstGeom prst="rect">
            <a:avLst/>
          </a:prstGeom>
          <a:noFill/>
          <a:ln w="9525" algn="ctr">
            <a:noFill/>
            <a:miter lim="800000"/>
            <a:headEnd/>
            <a:tailEnd/>
          </a:ln>
        </p:spPr>
        <p:txBody>
          <a:bodyPr vert="eaVert">
            <a:spAutoFit/>
          </a:bodyPr>
          <a:lstStyle/>
          <a:p>
            <a:pPr defTabSz="912813">
              <a:spcBef>
                <a:spcPct val="50000"/>
              </a:spcBef>
            </a:pPr>
            <a:r>
              <a:rPr lang="en-US" altLang="zh-TW" sz="1200" b="1">
                <a:latin typeface="Verdana" pitchFamily="34" charset="0"/>
                <a:ea typeface="PMingLiU" pitchFamily="18" charset="-120"/>
              </a:rPr>
              <a:t>Server</a:t>
            </a:r>
          </a:p>
        </p:txBody>
      </p:sp>
      <p:sp>
        <p:nvSpPr>
          <p:cNvPr id="97306" name="AutoShape 26"/>
          <p:cNvSpPr>
            <a:spLocks noChangeArrowheads="1"/>
          </p:cNvSpPr>
          <p:nvPr/>
        </p:nvSpPr>
        <p:spPr bwMode="auto">
          <a:xfrm>
            <a:off x="439738" y="6021388"/>
            <a:ext cx="8351837" cy="496887"/>
          </a:xfrm>
          <a:prstGeom prst="roundRect">
            <a:avLst>
              <a:gd name="adj" fmla="val 16667"/>
            </a:avLst>
          </a:prstGeom>
          <a:noFill/>
          <a:ln w="57150" algn="ctr">
            <a:solidFill>
              <a:srgbClr val="FFFF00"/>
            </a:solidFill>
            <a:round/>
            <a:headEnd/>
            <a:tailEnd/>
          </a:ln>
          <a:effectLst/>
        </p:spPr>
        <p:txBody>
          <a:bodyPr wrap="none" anchor="ctr"/>
          <a:lstStyle/>
          <a:p>
            <a:pPr algn="ctr" defTabSz="912813" eaLnBrk="0" hangingPunct="0">
              <a:defRPr/>
            </a:pPr>
            <a:r>
              <a:rPr lang="en-US" sz="1600" b="1" i="1">
                <a:effectLst>
                  <a:outerShdw blurRad="38100" dist="38100" dir="2700000" algn="tl">
                    <a:srgbClr val="4D4D4D"/>
                  </a:outerShdw>
                </a:effectLst>
                <a:latin typeface="Verdana" pitchFamily="34" charset="0"/>
                <a:cs typeface="Arial" charset="0"/>
              </a:rPr>
              <a:t>Soporte a la Virtualización Integrado permite nuevos modelos de uso</a:t>
            </a:r>
          </a:p>
        </p:txBody>
      </p:sp>
      <p:pic>
        <p:nvPicPr>
          <p:cNvPr id="13335" name="Picture 27" descr="xeon"/>
          <p:cNvPicPr>
            <a:picLocks noChangeAspect="1" noChangeArrowheads="1"/>
          </p:cNvPicPr>
          <p:nvPr/>
        </p:nvPicPr>
        <p:blipFill>
          <a:blip r:embed="rId3"/>
          <a:srcRect/>
          <a:stretch>
            <a:fillRect/>
          </a:stretch>
        </p:blipFill>
        <p:spPr bwMode="auto">
          <a:xfrm>
            <a:off x="8439150" y="47625"/>
            <a:ext cx="673100" cy="8334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3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3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5" grpId="0" animBg="1"/>
      <p:bldP spid="97296" grpId="0" animBg="1"/>
      <p:bldP spid="97298" grpId="0"/>
      <p:bldP spid="97299" grpId="0"/>
      <p:bldP spid="97301" grpId="0" animBg="1"/>
      <p:bldP spid="97302" grpId="0" animBg="1"/>
      <p:bldP spid="97303" grpId="0" animBg="1"/>
      <p:bldP spid="97304" grpId="0"/>
      <p:bldP spid="973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xfrm>
            <a:off x="409575" y="228600"/>
            <a:ext cx="8734425" cy="549275"/>
          </a:xfrm>
          <a:noFill/>
        </p:spPr>
        <p:txBody>
          <a:bodyPr anchor="ctr"/>
          <a:lstStyle/>
          <a:p>
            <a:r>
              <a:rPr lang="es-ES" sz="4000" b="1" smtClean="0"/>
              <a:t>Virtualización:  Recompensas</a:t>
            </a:r>
          </a:p>
        </p:txBody>
      </p:sp>
      <p:sp>
        <p:nvSpPr>
          <p:cNvPr id="162819" name="Text Box 3"/>
          <p:cNvSpPr txBox="1">
            <a:spLocks noChangeArrowheads="1"/>
          </p:cNvSpPr>
          <p:nvPr/>
        </p:nvSpPr>
        <p:spPr bwMode="auto">
          <a:xfrm>
            <a:off x="228600" y="1066800"/>
            <a:ext cx="5038725" cy="457200"/>
          </a:xfrm>
          <a:prstGeom prst="rect">
            <a:avLst/>
          </a:prstGeom>
          <a:noFill/>
          <a:ln w="50800" algn="ctr">
            <a:noFill/>
            <a:miter lim="800000"/>
            <a:headEnd/>
            <a:tailEnd/>
          </a:ln>
          <a:effectLst/>
        </p:spPr>
        <p:txBody>
          <a:bodyPr>
            <a:spAutoFit/>
          </a:bodyPr>
          <a:lstStyle/>
          <a:p>
            <a:pPr eaLnBrk="0" hangingPunct="0">
              <a:defRPr/>
            </a:pPr>
            <a:r>
              <a:rPr lang="es-ES" sz="2400" b="1">
                <a:effectLst>
                  <a:outerShdw blurRad="38100" dist="38100" dir="2700000" algn="tl">
                    <a:srgbClr val="4D4D4D"/>
                  </a:outerShdw>
                </a:effectLst>
                <a:latin typeface="Verdana" pitchFamily="34" charset="0"/>
              </a:rPr>
              <a:t>Beneficios de Consolidación</a:t>
            </a:r>
          </a:p>
        </p:txBody>
      </p:sp>
      <p:sp>
        <p:nvSpPr>
          <p:cNvPr id="162820" name="Text Box 4"/>
          <p:cNvSpPr txBox="1">
            <a:spLocks noChangeArrowheads="1"/>
          </p:cNvSpPr>
          <p:nvPr/>
        </p:nvSpPr>
        <p:spPr bwMode="auto">
          <a:xfrm>
            <a:off x="468313" y="1755775"/>
            <a:ext cx="4867275" cy="3575050"/>
          </a:xfrm>
          <a:prstGeom prst="rect">
            <a:avLst/>
          </a:prstGeom>
          <a:noFill/>
          <a:ln w="50800" algn="ctr">
            <a:noFill/>
            <a:miter lim="800000"/>
            <a:headEnd/>
            <a:tailEnd/>
          </a:ln>
          <a:effectLst/>
        </p:spPr>
        <p:txBody>
          <a:bodyPr>
            <a:spAutoFit/>
          </a:bodyPr>
          <a:lstStyle/>
          <a:p>
            <a:pPr marL="171450" indent="-171450" eaLnBrk="0" hangingPunct="0">
              <a:defRPr/>
            </a:pPr>
            <a:r>
              <a:rPr lang="en-US" b="1" u="sng">
                <a:effectLst>
                  <a:outerShdw blurRad="38100" dist="38100" dir="2700000" algn="tl">
                    <a:srgbClr val="4D4D4D"/>
                  </a:outerShdw>
                </a:effectLst>
                <a:latin typeface="Verdana" pitchFamily="34" charset="0"/>
              </a:rPr>
              <a:t>Baptist Health Care</a:t>
            </a:r>
          </a:p>
          <a:p>
            <a:pPr marL="171450" indent="-171450" eaLnBrk="0" hangingPunct="0">
              <a:buFontTx/>
              <a:buChar char="•"/>
              <a:defRPr/>
            </a:pPr>
            <a:r>
              <a:rPr lang="es-ES" sz="1600" b="1" i="1">
                <a:latin typeface="Verdana" pitchFamily="34" charset="0"/>
              </a:rPr>
              <a:t>8:1</a:t>
            </a:r>
            <a:r>
              <a:rPr lang="es-ES" sz="1600">
                <a:latin typeface="Verdana" pitchFamily="34" charset="0"/>
              </a:rPr>
              <a:t> Ratio consolidación servidores</a:t>
            </a:r>
          </a:p>
          <a:p>
            <a:pPr marL="171450" indent="-171450" eaLnBrk="0" hangingPunct="0">
              <a:buFontTx/>
              <a:buChar char="•"/>
              <a:defRPr/>
            </a:pPr>
            <a:r>
              <a:rPr lang="es-ES" sz="1600" b="1" i="1">
                <a:latin typeface="Verdana" pitchFamily="34" charset="0"/>
              </a:rPr>
              <a:t>$300K ahorro en HW con</a:t>
            </a:r>
            <a:r>
              <a:rPr lang="es-ES" sz="1600">
                <a:latin typeface="Verdana" pitchFamily="34" charset="0"/>
              </a:rPr>
              <a:t> Servidores Xeon DP</a:t>
            </a:r>
          </a:p>
          <a:p>
            <a:pPr marL="171450" indent="-171450" eaLnBrk="0" hangingPunct="0">
              <a:buFontTx/>
              <a:buChar char="•"/>
              <a:defRPr/>
            </a:pPr>
            <a:r>
              <a:rPr lang="es-ES" sz="1600">
                <a:latin typeface="Verdana" pitchFamily="34" charset="0"/>
              </a:rPr>
              <a:t>Reducción de costes operacionales, mantenimiento y energía</a:t>
            </a:r>
          </a:p>
          <a:p>
            <a:pPr marL="171450" indent="-171450" eaLnBrk="0" hangingPunct="0">
              <a:defRPr/>
            </a:pPr>
            <a:endParaRPr lang="en-US" sz="1600">
              <a:latin typeface="Verdana" pitchFamily="34" charset="0"/>
            </a:endParaRPr>
          </a:p>
          <a:p>
            <a:pPr marL="171450" indent="-171450" eaLnBrk="0" hangingPunct="0">
              <a:defRPr/>
            </a:pPr>
            <a:r>
              <a:rPr lang="en-US" b="1" u="sng">
                <a:effectLst>
                  <a:outerShdw blurRad="38100" dist="38100" dir="2700000" algn="tl">
                    <a:srgbClr val="4D4D4D"/>
                  </a:outerShdw>
                </a:effectLst>
                <a:latin typeface="Verdana" pitchFamily="34" charset="0"/>
              </a:rPr>
              <a:t>Delaware North Companies</a:t>
            </a:r>
          </a:p>
          <a:p>
            <a:pPr marL="171450" indent="-171450" eaLnBrk="0" hangingPunct="0">
              <a:buFontTx/>
              <a:buChar char="•"/>
              <a:defRPr/>
            </a:pPr>
            <a:r>
              <a:rPr lang="es-ES" sz="1600" b="1" i="1">
                <a:latin typeface="Verdana" pitchFamily="34" charset="0"/>
              </a:rPr>
              <a:t>Costes Hardware</a:t>
            </a:r>
            <a:r>
              <a:rPr lang="es-ES" sz="1600">
                <a:latin typeface="Verdana" pitchFamily="34" charset="0"/>
              </a:rPr>
              <a:t> descienden </a:t>
            </a:r>
            <a:r>
              <a:rPr lang="es-ES" sz="1600" b="1" i="1">
                <a:latin typeface="Verdana" pitchFamily="34" charset="0"/>
              </a:rPr>
              <a:t>33%</a:t>
            </a:r>
          </a:p>
          <a:p>
            <a:pPr marL="171450" indent="-171450" eaLnBrk="0" hangingPunct="0">
              <a:buFontTx/>
              <a:buChar char="•"/>
              <a:defRPr/>
            </a:pPr>
            <a:r>
              <a:rPr lang="es-ES" sz="1600">
                <a:latin typeface="Verdana" pitchFamily="34" charset="0"/>
              </a:rPr>
              <a:t>Coste Mano de obra </a:t>
            </a:r>
            <a:r>
              <a:rPr lang="es-ES" sz="1600" b="1" i="1">
                <a:latin typeface="Verdana" pitchFamily="34" charset="0"/>
              </a:rPr>
              <a:t>85% menos</a:t>
            </a:r>
          </a:p>
          <a:p>
            <a:pPr marL="171450" indent="-171450" eaLnBrk="0" hangingPunct="0">
              <a:buFontTx/>
              <a:buChar char="•"/>
              <a:defRPr/>
            </a:pPr>
            <a:r>
              <a:rPr lang="es-ES" sz="1600" b="1" i="1">
                <a:latin typeface="Verdana" pitchFamily="34" charset="0"/>
              </a:rPr>
              <a:t>Reducción 84% costes mantenimiento HW</a:t>
            </a:r>
            <a:endParaRPr lang="es-ES" sz="1600">
              <a:latin typeface="Verdana" pitchFamily="34" charset="0"/>
            </a:endParaRPr>
          </a:p>
          <a:p>
            <a:pPr marL="171450" indent="-171450" eaLnBrk="0" hangingPunct="0">
              <a:buFontTx/>
              <a:buChar char="•"/>
              <a:defRPr/>
            </a:pPr>
            <a:r>
              <a:rPr lang="es-ES" sz="1600">
                <a:latin typeface="Verdana" pitchFamily="34" charset="0"/>
              </a:rPr>
              <a:t>Ahorros adicionales in edificios, consumo y switches</a:t>
            </a:r>
          </a:p>
        </p:txBody>
      </p:sp>
      <p:sp>
        <p:nvSpPr>
          <p:cNvPr id="162821" name="Text Box 5"/>
          <p:cNvSpPr txBox="1">
            <a:spLocks noChangeArrowheads="1"/>
          </p:cNvSpPr>
          <p:nvPr/>
        </p:nvSpPr>
        <p:spPr bwMode="auto">
          <a:xfrm>
            <a:off x="0" y="6470650"/>
            <a:ext cx="8066088" cy="228600"/>
          </a:xfrm>
          <a:prstGeom prst="rect">
            <a:avLst/>
          </a:prstGeom>
          <a:noFill/>
          <a:ln w="9525">
            <a:noFill/>
            <a:miter lim="800000"/>
            <a:headEnd/>
            <a:tailEnd/>
          </a:ln>
          <a:effectLst/>
        </p:spPr>
        <p:txBody>
          <a:bodyPr wrap="none">
            <a:spAutoFit/>
          </a:bodyPr>
          <a:lstStyle/>
          <a:p>
            <a:pPr>
              <a:defRPr/>
            </a:pPr>
            <a:r>
              <a:rPr lang="en-US" sz="900">
                <a:effectLst>
                  <a:outerShdw blurRad="38100" dist="38100" dir="2700000" algn="tl">
                    <a:srgbClr val="4D4D4D"/>
                  </a:outerShdw>
                </a:effectLst>
                <a:latin typeface="Verdana" pitchFamily="34" charset="0"/>
              </a:rPr>
              <a:t>Source of downtime info: Meta group: IT Performance Engineering and measurement strategies: quantifying performance loss, 10/2000</a:t>
            </a:r>
          </a:p>
        </p:txBody>
      </p:sp>
      <p:sp>
        <p:nvSpPr>
          <p:cNvPr id="162822" name="AutoShape 6"/>
          <p:cNvSpPr>
            <a:spLocks noChangeArrowheads="1"/>
          </p:cNvSpPr>
          <p:nvPr/>
        </p:nvSpPr>
        <p:spPr bwMode="blackWhite">
          <a:xfrm>
            <a:off x="152400" y="5410200"/>
            <a:ext cx="8839200" cy="1006475"/>
          </a:xfrm>
          <a:prstGeom prst="roundRect">
            <a:avLst>
              <a:gd name="adj" fmla="val 16667"/>
            </a:avLst>
          </a:prstGeom>
          <a:gradFill rotWithShape="1">
            <a:gsLst>
              <a:gs pos="0">
                <a:srgbClr val="5E91E4"/>
              </a:gs>
              <a:gs pos="50000">
                <a:srgbClr val="5E91E4">
                  <a:gamma/>
                  <a:tint val="53725"/>
                  <a:invGamma/>
                </a:srgbClr>
              </a:gs>
              <a:gs pos="100000">
                <a:srgbClr val="5E91E4"/>
              </a:gs>
            </a:gsLst>
            <a:lin ang="2700000" scaled="1"/>
          </a:gradFill>
          <a:ln w="3175" algn="ctr">
            <a:solidFill>
              <a:srgbClr val="FFFFFF"/>
            </a:solidFill>
            <a:round/>
            <a:headEnd/>
            <a:tailEnd/>
          </a:ln>
          <a:effectLst/>
        </p:spPr>
        <p:txBody>
          <a:bodyPr wrap="none" anchor="ctr"/>
          <a:lstStyle/>
          <a:p>
            <a:pPr algn="ctr">
              <a:defRPr/>
            </a:pPr>
            <a:r>
              <a:rPr lang="es-ES" sz="2400" b="1" i="1">
                <a:solidFill>
                  <a:schemeClr val="bg2"/>
                </a:solidFill>
                <a:effectLst>
                  <a:outerShdw blurRad="38100" dist="38100" dir="2700000" algn="tl">
                    <a:srgbClr val="000000"/>
                  </a:outerShdw>
                </a:effectLst>
              </a:rPr>
              <a:t>En un entorno virtualizado,  el tiempo de caída de los </a:t>
            </a:r>
          </a:p>
          <a:p>
            <a:pPr algn="ctr">
              <a:defRPr/>
            </a:pPr>
            <a:r>
              <a:rPr lang="es-ES" sz="2400" b="1" i="1">
                <a:solidFill>
                  <a:schemeClr val="bg2"/>
                </a:solidFill>
                <a:effectLst>
                  <a:outerShdw blurRad="38100" dist="38100" dir="2700000" algn="tl">
                    <a:srgbClr val="000000"/>
                  </a:outerShdw>
                </a:effectLst>
              </a:rPr>
              <a:t>Servidores es un lujo que NO NOS PODEMOS PERMITIR</a:t>
            </a:r>
            <a:endParaRPr lang="es-ES" sz="2400" b="1" i="1">
              <a:solidFill>
                <a:schemeClr val="bg2"/>
              </a:solidFill>
              <a:effectLst>
                <a:outerShdw blurRad="38100" dist="38100" dir="2700000" algn="tl">
                  <a:srgbClr val="000000"/>
                </a:outerShdw>
              </a:effectLst>
              <a:latin typeface="Verdana" pitchFamily="34" charset="0"/>
            </a:endParaRPr>
          </a:p>
        </p:txBody>
      </p:sp>
      <p:grpSp>
        <p:nvGrpSpPr>
          <p:cNvPr id="2" name="Group 7"/>
          <p:cNvGrpSpPr>
            <a:grpSpLocks/>
          </p:cNvGrpSpPr>
          <p:nvPr/>
        </p:nvGrpSpPr>
        <p:grpSpPr bwMode="auto">
          <a:xfrm>
            <a:off x="5191125" y="423863"/>
            <a:ext cx="3810000" cy="5486400"/>
            <a:chOff x="3504" y="432"/>
            <a:chExt cx="2400" cy="3456"/>
          </a:xfrm>
        </p:grpSpPr>
        <p:pic>
          <p:nvPicPr>
            <p:cNvPr id="14345" name="Picture 8" descr="quote box"/>
            <p:cNvPicPr>
              <a:picLocks noChangeAspect="1" noChangeArrowheads="1"/>
            </p:cNvPicPr>
            <p:nvPr/>
          </p:nvPicPr>
          <p:blipFill>
            <a:blip r:embed="rId3"/>
            <a:srcRect/>
            <a:stretch>
              <a:fillRect/>
            </a:stretch>
          </p:blipFill>
          <p:spPr bwMode="auto">
            <a:xfrm>
              <a:off x="3504" y="432"/>
              <a:ext cx="2400" cy="3456"/>
            </a:xfrm>
            <a:prstGeom prst="rect">
              <a:avLst/>
            </a:prstGeom>
            <a:noFill/>
            <a:ln w="9525">
              <a:noFill/>
              <a:miter lim="800000"/>
              <a:headEnd/>
              <a:tailEnd/>
            </a:ln>
          </p:spPr>
        </p:pic>
        <p:sp>
          <p:nvSpPr>
            <p:cNvPr id="14346" name="Rectangle 9"/>
            <p:cNvSpPr>
              <a:spLocks noChangeArrowheads="1"/>
            </p:cNvSpPr>
            <p:nvPr/>
          </p:nvSpPr>
          <p:spPr bwMode="blackWhite">
            <a:xfrm>
              <a:off x="3660" y="1378"/>
              <a:ext cx="2148" cy="1668"/>
            </a:xfrm>
            <a:prstGeom prst="rect">
              <a:avLst/>
            </a:prstGeom>
            <a:noFill/>
            <a:ln w="38100" algn="ctr">
              <a:noFill/>
              <a:miter lim="800000"/>
              <a:headEnd/>
              <a:tailEnd/>
            </a:ln>
          </p:spPr>
          <p:txBody>
            <a:bodyPr lIns="91432" tIns="45716" rIns="91432" bIns="45716">
              <a:spAutoFit/>
            </a:bodyPr>
            <a:lstStyle/>
            <a:p>
              <a:pPr defTabSz="1147763" eaLnBrk="0" hangingPunct="0"/>
              <a:r>
                <a:rPr lang="en-US" sz="1200" b="1">
                  <a:solidFill>
                    <a:srgbClr val="000000"/>
                  </a:solidFill>
                  <a:latin typeface="Verdana" pitchFamily="34" charset="0"/>
                </a:rPr>
                <a:t>Energy:		2,817,846 </a:t>
              </a:r>
            </a:p>
            <a:p>
              <a:pPr defTabSz="1147763" eaLnBrk="0" hangingPunct="0"/>
              <a:r>
                <a:rPr lang="en-US" sz="1200" b="1">
                  <a:solidFill>
                    <a:srgbClr val="000000"/>
                  </a:solidFill>
                  <a:latin typeface="Verdana" pitchFamily="34" charset="0"/>
                </a:rPr>
                <a:t>Telecom:		2,066,245 Manufacturing:	1,610,654</a:t>
              </a:r>
            </a:p>
            <a:p>
              <a:pPr defTabSz="1147763" eaLnBrk="0" hangingPunct="0"/>
              <a:r>
                <a:rPr lang="en-US" sz="1200" b="1">
                  <a:solidFill>
                    <a:srgbClr val="000000"/>
                  </a:solidFill>
                  <a:latin typeface="Verdana" pitchFamily="34" charset="0"/>
                </a:rPr>
                <a:t>Financial Institutions:	1,495,134 </a:t>
              </a:r>
            </a:p>
            <a:p>
              <a:pPr defTabSz="1147763" eaLnBrk="0" hangingPunct="0"/>
              <a:r>
                <a:rPr lang="en-US" sz="1200" b="1">
                  <a:solidFill>
                    <a:srgbClr val="000000"/>
                  </a:solidFill>
                  <a:latin typeface="Verdana" pitchFamily="34" charset="0"/>
                </a:rPr>
                <a:t>Insurance:                   	1,202,444</a:t>
              </a:r>
            </a:p>
            <a:p>
              <a:pPr defTabSz="1147763" eaLnBrk="0" hangingPunct="0"/>
              <a:r>
                <a:rPr lang="en-US" sz="1200" b="1">
                  <a:solidFill>
                    <a:srgbClr val="000000"/>
                  </a:solidFill>
                  <a:latin typeface="Verdana" pitchFamily="34" charset="0"/>
                </a:rPr>
                <a:t>Retail:                          	1,107,274 Pharmaceuticals:       	1,082,252 </a:t>
              </a:r>
            </a:p>
            <a:p>
              <a:pPr defTabSz="1147763" eaLnBrk="0" hangingPunct="0"/>
              <a:r>
                <a:rPr lang="en-US" sz="1200" b="1">
                  <a:solidFill>
                    <a:srgbClr val="000000"/>
                  </a:solidFill>
                  <a:latin typeface="Verdana" pitchFamily="34" charset="0"/>
                </a:rPr>
                <a:t>Banking:                        	   996,802 Consumer Products:   	   785,719 Transportation:             	   668,856 Professional Services:  	   532,510 </a:t>
              </a:r>
            </a:p>
            <a:p>
              <a:pPr defTabSz="1147763" eaLnBrk="0" hangingPunct="0"/>
              <a:r>
                <a:rPr lang="en-US" sz="1200" b="1">
                  <a:solidFill>
                    <a:srgbClr val="000000"/>
                  </a:solidFill>
                  <a:latin typeface="Verdana" pitchFamily="34" charset="0"/>
                </a:rPr>
                <a:t>Health Care Industries: 	   636,030</a:t>
              </a:r>
            </a:p>
            <a:p>
              <a:pPr defTabSz="1147763" eaLnBrk="0" hangingPunct="0"/>
              <a:r>
                <a:rPr lang="en-US" sz="1200" b="1">
                  <a:solidFill>
                    <a:srgbClr val="000000"/>
                  </a:solidFill>
                  <a:latin typeface="Verdana" pitchFamily="34" charset="0"/>
                </a:rPr>
                <a:t>Media Industry:              	   340,432</a:t>
              </a:r>
            </a:p>
            <a:p>
              <a:pPr defTabSz="1147763" eaLnBrk="0" hangingPunct="0"/>
              <a:r>
                <a:rPr lang="en-US" sz="1200" b="1">
                  <a:solidFill>
                    <a:srgbClr val="000000"/>
                  </a:solidFill>
                  <a:latin typeface="Verdana" pitchFamily="34" charset="0"/>
                </a:rPr>
                <a:t>Travel Industry:                     330,654</a:t>
              </a:r>
            </a:p>
          </p:txBody>
        </p:sp>
        <p:sp>
          <p:nvSpPr>
            <p:cNvPr id="14347" name="Text Box 10"/>
            <p:cNvSpPr txBox="1">
              <a:spLocks noChangeArrowheads="1"/>
            </p:cNvSpPr>
            <p:nvPr/>
          </p:nvSpPr>
          <p:spPr bwMode="auto">
            <a:xfrm>
              <a:off x="3768" y="898"/>
              <a:ext cx="1872" cy="380"/>
            </a:xfrm>
            <a:prstGeom prst="rect">
              <a:avLst/>
            </a:prstGeom>
            <a:noFill/>
            <a:ln w="9525" algn="ctr">
              <a:noFill/>
              <a:miter lim="800000"/>
              <a:headEnd/>
              <a:tailEnd/>
            </a:ln>
          </p:spPr>
          <p:txBody>
            <a:bodyPr lIns="0" tIns="0" rIns="0" bIns="0">
              <a:spAutoFit/>
            </a:bodyPr>
            <a:lstStyle/>
            <a:p>
              <a:pPr algn="ctr">
                <a:lnSpc>
                  <a:spcPct val="90000"/>
                </a:lnSpc>
              </a:pPr>
              <a:r>
                <a:rPr lang="en-US" sz="2200" b="1">
                  <a:solidFill>
                    <a:srgbClr val="000000"/>
                  </a:solidFill>
                  <a:latin typeface="Verdana" pitchFamily="34" charset="0"/>
                </a:rPr>
                <a:t>El coste ($USD) </a:t>
              </a:r>
              <a:br>
                <a:rPr lang="en-US" sz="2200" b="1">
                  <a:solidFill>
                    <a:srgbClr val="000000"/>
                  </a:solidFill>
                  <a:latin typeface="Verdana" pitchFamily="34" charset="0"/>
                </a:rPr>
              </a:br>
              <a:r>
                <a:rPr lang="en-US" sz="2200" b="1">
                  <a:solidFill>
                    <a:srgbClr val="000000"/>
                  </a:solidFill>
                  <a:latin typeface="Verdana" pitchFamily="34" charset="0"/>
                </a:rPr>
                <a:t>de caída por hora</a:t>
              </a:r>
            </a:p>
          </p:txBody>
        </p:sp>
      </p:grpSp>
      <p:pic>
        <p:nvPicPr>
          <p:cNvPr id="14344" name="Picture 11" descr="xeon"/>
          <p:cNvPicPr>
            <a:picLocks noChangeAspect="1" noChangeArrowheads="1"/>
          </p:cNvPicPr>
          <p:nvPr/>
        </p:nvPicPr>
        <p:blipFill>
          <a:blip r:embed="rId4"/>
          <a:srcRect/>
          <a:stretch>
            <a:fillRect/>
          </a:stretch>
        </p:blipFill>
        <p:spPr bwMode="auto">
          <a:xfrm>
            <a:off x="8439150" y="47625"/>
            <a:ext cx="673100" cy="833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xeon_sm"/>
          <p:cNvPicPr>
            <a:picLocks noChangeAspect="1" noChangeArrowheads="1"/>
          </p:cNvPicPr>
          <p:nvPr/>
        </p:nvPicPr>
        <p:blipFill>
          <a:blip r:embed="rId3"/>
          <a:srcRect/>
          <a:stretch>
            <a:fillRect/>
          </a:stretch>
        </p:blipFill>
        <p:spPr bwMode="auto">
          <a:xfrm>
            <a:off x="8023225" y="171450"/>
            <a:ext cx="669925" cy="835025"/>
          </a:xfrm>
          <a:prstGeom prst="rect">
            <a:avLst/>
          </a:prstGeom>
          <a:noFill/>
          <a:ln w="9525">
            <a:noFill/>
            <a:miter lim="800000"/>
            <a:headEnd/>
            <a:tailEnd/>
          </a:ln>
        </p:spPr>
      </p:pic>
      <p:sp>
        <p:nvSpPr>
          <p:cNvPr id="15363" name="Rectangle 3"/>
          <p:cNvSpPr>
            <a:spLocks noGrp="1"/>
          </p:cNvSpPr>
          <p:nvPr>
            <p:ph type="title"/>
          </p:nvPr>
        </p:nvSpPr>
        <p:spPr>
          <a:xfrm>
            <a:off x="381000" y="366713"/>
            <a:ext cx="5867400" cy="549275"/>
          </a:xfrm>
          <a:noFill/>
        </p:spPr>
        <p:txBody>
          <a:bodyPr anchor="ctr"/>
          <a:lstStyle/>
          <a:p>
            <a:r>
              <a:rPr lang="es-ES" sz="4000" b="1" smtClean="0"/>
              <a:t>La mejor elección</a:t>
            </a:r>
          </a:p>
        </p:txBody>
      </p:sp>
      <p:sp>
        <p:nvSpPr>
          <p:cNvPr id="15364" name="Text Box 4"/>
          <p:cNvSpPr txBox="1">
            <a:spLocks noChangeArrowheads="1"/>
          </p:cNvSpPr>
          <p:nvPr/>
        </p:nvSpPr>
        <p:spPr bwMode="auto">
          <a:xfrm>
            <a:off x="4203700" y="1179513"/>
            <a:ext cx="4751388" cy="5280025"/>
          </a:xfrm>
          <a:prstGeom prst="rect">
            <a:avLst/>
          </a:prstGeom>
          <a:noFill/>
          <a:ln w="22225" algn="ctr">
            <a:noFill/>
            <a:miter lim="800000"/>
            <a:headEnd/>
            <a:tailEnd/>
          </a:ln>
        </p:spPr>
        <p:txBody>
          <a:bodyPr>
            <a:spAutoFit/>
          </a:bodyPr>
          <a:lstStyle/>
          <a:p>
            <a:pPr algn="ctr" eaLnBrk="0" hangingPunct="0">
              <a:lnSpc>
                <a:spcPct val="95000"/>
              </a:lnSpc>
              <a:spcBef>
                <a:spcPct val="50000"/>
              </a:spcBef>
            </a:pPr>
            <a:r>
              <a:rPr lang="en-US" sz="2400" b="1">
                <a:latin typeface="Verdana" pitchFamily="34" charset="0"/>
              </a:rPr>
              <a:t>Procesadores de 45nm y  4 núcleos con High-K</a:t>
            </a:r>
          </a:p>
          <a:p>
            <a:pPr algn="ctr" eaLnBrk="0" hangingPunct="0">
              <a:lnSpc>
                <a:spcPct val="95000"/>
              </a:lnSpc>
              <a:spcBef>
                <a:spcPct val="50000"/>
              </a:spcBef>
            </a:pPr>
            <a:endParaRPr lang="en-US" sz="2800" b="1">
              <a:solidFill>
                <a:schemeClr val="tx2"/>
              </a:solidFill>
              <a:latin typeface="Verdana" pitchFamily="34" charset="0"/>
            </a:endParaRPr>
          </a:p>
          <a:p>
            <a:pPr algn="ctr" eaLnBrk="0" hangingPunct="0">
              <a:lnSpc>
                <a:spcPct val="95000"/>
              </a:lnSpc>
              <a:spcBef>
                <a:spcPct val="50000"/>
              </a:spcBef>
            </a:pPr>
            <a:r>
              <a:rPr lang="en-US" sz="2800" b="1">
                <a:solidFill>
                  <a:schemeClr val="tx2"/>
                </a:solidFill>
                <a:latin typeface="Verdana" pitchFamily="34" charset="0"/>
              </a:rPr>
              <a:t>Un ROI de 2 años al reemplazar a los servidores de núcleo simple</a:t>
            </a:r>
            <a:r>
              <a:rPr lang="en-US" sz="2000" b="1">
                <a:solidFill>
                  <a:schemeClr val="tx2"/>
                </a:solidFill>
                <a:latin typeface="Verdana" pitchFamily="34" charset="0"/>
              </a:rPr>
              <a:t> </a:t>
            </a:r>
          </a:p>
          <a:p>
            <a:pPr eaLnBrk="0" hangingPunct="0">
              <a:lnSpc>
                <a:spcPct val="95000"/>
              </a:lnSpc>
              <a:spcBef>
                <a:spcPct val="50000"/>
              </a:spcBef>
            </a:pPr>
            <a:endParaRPr lang="en-US" sz="2000" b="1">
              <a:solidFill>
                <a:schemeClr val="tx2"/>
              </a:solidFill>
              <a:latin typeface="Verdana" pitchFamily="34" charset="0"/>
            </a:endParaRPr>
          </a:p>
          <a:p>
            <a:pPr algn="ctr" eaLnBrk="0" hangingPunct="0">
              <a:lnSpc>
                <a:spcPct val="95000"/>
              </a:lnSpc>
              <a:spcBef>
                <a:spcPct val="50000"/>
              </a:spcBef>
            </a:pPr>
            <a:r>
              <a:rPr lang="en-US" sz="2400" b="1">
                <a:solidFill>
                  <a:schemeClr val="accent1"/>
                </a:solidFill>
                <a:latin typeface="Verdana" pitchFamily="34" charset="0"/>
              </a:rPr>
              <a:t>x6 en Rendimiento</a:t>
            </a:r>
          </a:p>
          <a:p>
            <a:pPr algn="ctr" eaLnBrk="0" hangingPunct="0">
              <a:lnSpc>
                <a:spcPct val="95000"/>
              </a:lnSpc>
              <a:spcBef>
                <a:spcPct val="50000"/>
              </a:spcBef>
            </a:pPr>
            <a:r>
              <a:rPr lang="en-US" sz="2400" b="1">
                <a:solidFill>
                  <a:schemeClr val="accent1"/>
                </a:solidFill>
                <a:latin typeface="Verdana" pitchFamily="34" charset="0"/>
              </a:rPr>
              <a:t>-80% en Consumo Eléct.</a:t>
            </a:r>
            <a:r>
              <a:rPr lang="en-US" sz="2400" b="1">
                <a:latin typeface="Verdana" pitchFamily="34" charset="0"/>
              </a:rPr>
              <a:t> </a:t>
            </a:r>
          </a:p>
          <a:p>
            <a:pPr eaLnBrk="0" hangingPunct="0">
              <a:lnSpc>
                <a:spcPct val="95000"/>
              </a:lnSpc>
              <a:spcBef>
                <a:spcPct val="50000"/>
              </a:spcBef>
            </a:pPr>
            <a:endParaRPr lang="en-US" sz="2400" b="1">
              <a:solidFill>
                <a:schemeClr val="bg2"/>
              </a:solidFill>
              <a:latin typeface="Verdana" pitchFamily="34" charset="0"/>
            </a:endParaRPr>
          </a:p>
        </p:txBody>
      </p:sp>
      <p:pic>
        <p:nvPicPr>
          <p:cNvPr id="15365" name="Picture 5"/>
          <p:cNvPicPr>
            <a:picLocks noChangeAspect="1" noChangeArrowheads="1"/>
          </p:cNvPicPr>
          <p:nvPr/>
        </p:nvPicPr>
        <p:blipFill>
          <a:blip r:embed="rId4"/>
          <a:srcRect/>
          <a:stretch>
            <a:fillRect/>
          </a:stretch>
        </p:blipFill>
        <p:spPr bwMode="auto">
          <a:xfrm>
            <a:off x="152400" y="1295400"/>
            <a:ext cx="3897313" cy="4800600"/>
          </a:xfrm>
          <a:prstGeom prst="rect">
            <a:avLst/>
          </a:prstGeom>
          <a:noFill/>
          <a:ln w="19050" algn="ctr">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2008LaunchWave_PresentationTemplate">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11AABFF2C5AB42B36B57B737E3C20E" ma:contentTypeVersion="22" ma:contentTypeDescription="Create a new document." ma:contentTypeScope="" ma:versionID="5144f97e4723fcd667a14eb56b9968ba">
  <xsd:schema xmlns:xsd="http://www.w3.org/2001/XMLSchema" xmlns:p="http://schemas.microsoft.com/office/2006/metadata/properties" xmlns:ns2="19eac92a-de6b-4e67-82dd-0654a16185e4" targetNamespace="http://schemas.microsoft.com/office/2006/metadata/properties" ma:root="true" ma:fieldsID="b030b4c9c4c5dcc1fe81c59ca5bbfa01" ns2:_="">
    <xsd:import namespace="19eac92a-de6b-4e67-82dd-0654a16185e4"/>
    <xsd:element name="properties">
      <xsd:complexType>
        <xsd:sequence>
          <xsd:element name="documentManagement">
            <xsd:complexType>
              <xsd:all>
                <xsd:element ref="ns2:URL" minOccurs="0"/>
                <xsd:element ref="ns2:Description0" minOccurs="0"/>
                <xsd:element ref="ns2:Date_x0020_Published" minOccurs="0"/>
                <xsd:element ref="ns2:Expiration_x0020_Date0" minOccurs="0"/>
                <xsd:element ref="ns2:Content_x0020_Category" minOccurs="0"/>
                <xsd:element ref="ns2:Topic" minOccurs="0"/>
                <xsd:element ref="ns2:ContentType0" minOccurs="0"/>
                <xsd:element ref="ns2:Format" minOccurs="0"/>
                <xsd:element ref="ns2:Search_x0020_Keywords" minOccurs="0"/>
                <xsd:element ref="ns2:Distribution" minOccurs="0"/>
                <xsd:element ref="ns2:Technical_x0020_Level" minOccurs="0"/>
                <xsd:element ref="ns2:Audience_x0020__x002f__x0020_Role" minOccurs="0"/>
                <xsd:element ref="ns2:Technology" minOccurs="0"/>
                <xsd:element ref="ns2:Scenarios" minOccurs="0"/>
                <xsd:element ref="ns2:Product" minOccurs="0"/>
                <xsd:element ref="ns2:Customer_x0020_Campaign" minOccurs="0"/>
                <xsd:element ref="ns2:Industry" minOccurs="0"/>
                <xsd:element ref="ns2:Customer_x0020_Segment" minOccurs="0"/>
                <xsd:element ref="ns2:Sales_x0020_Cycle" minOccurs="0"/>
                <xsd:element ref="ns2:Language" minOccurs="0"/>
                <xsd:element ref="ns2:Best_x0020_Bets" minOccurs="0"/>
              </xsd:all>
            </xsd:complexType>
          </xsd:element>
        </xsd:sequence>
      </xsd:complexType>
    </xsd:element>
  </xsd:schema>
  <xsd:schema xmlns:xsd="http://www.w3.org/2001/XMLSchema" xmlns:dms="http://schemas.microsoft.com/office/2006/documentManagement/types" targetNamespace="19eac92a-de6b-4e67-82dd-0654a16185e4" elementFormDefault="qualified">
    <xsd:import namespace="http://schemas.microsoft.com/office/2006/documentManagement/types"/>
    <xsd:element name="URL" ma:index="8" nillable="true" ma:displayName="URL" ma:default="" ma:description="(Description placeholder area!)"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Description0" ma:index="9" nillable="true" ma:displayName="Description" ma:description="(Description placeholder area!)" ma:internalName="Description0">
      <xsd:simpleType>
        <xsd:restriction base="dms:Note"/>
      </xsd:simpleType>
    </xsd:element>
    <xsd:element name="Date_x0020_Published" ma:index="10" nillable="true" ma:displayName="Date Published" ma:description="(Description placeholder area!)" ma:format="DateOnly" ma:internalName="Date_x0020_Published">
      <xsd:simpleType>
        <xsd:restriction base="dms:DateTime"/>
      </xsd:simpleType>
    </xsd:element>
    <xsd:element name="Expiration_x0020_Date0" ma:index="11" nillable="true" ma:displayName="Expiration Date" ma:description="(Description placeholder area!)" ma:format="DateOnly" ma:internalName="Expiration_x0020_Date0">
      <xsd:simpleType>
        <xsd:restriction base="dms:DateTime"/>
      </xsd:simpleType>
    </xsd:element>
    <xsd:element name="Content_x0020_Category" ma:index="12" nillable="true" ma:displayName="Content Category" ma:description="(Description placeholder area!)" ma:format="Dropdown" ma:internalName="Content_x0020_Category">
      <xsd:simpleType>
        <xsd:restriction base="dms:Choice">
          <xsd:enumeration value="Technical"/>
          <xsd:enumeration value="Non-Technical"/>
        </xsd:restriction>
      </xsd:simpleType>
    </xsd:element>
    <xsd:element name="Topic" ma:index="13" nillable="true" ma:displayName="Topic" ma:description="(Description placeholder area!)" ma:internalName="Topic">
      <xsd:complexType>
        <xsd:complexContent>
          <xsd:extension base="dms:MultiChoice">
            <xsd:sequence>
              <xsd:element name="Value" maxOccurs="unbounded" minOccurs="0" nillable="true">
                <xsd:simpleType>
                  <xsd:restriction base="dms:Choice">
                    <xsd:enumeration value="All"/>
                    <xsd:enumeration value="Business Value"/>
                    <xsd:enumeration value="Deployment"/>
                    <xsd:enumeration value="Features &amp; Usability"/>
                    <xsd:enumeration value="Launch Wave"/>
                    <xsd:enumeration value="Pricing &amp; Licensing"/>
                    <xsd:enumeration value="Management &amp; Operations"/>
                    <xsd:enumeration value="Planning &amp; Architecture"/>
                    <xsd:enumeration value="Product Strategy &amp; Futures"/>
                    <xsd:enumeration value="Security"/>
                    <xsd:enumeration value="Selling Strategies"/>
                    <xsd:enumeration value="Solution Development"/>
                    <xsd:enumeration value="Support &amp; Troubleshooting"/>
                  </xsd:restriction>
                </xsd:simpleType>
              </xsd:element>
            </xsd:sequence>
          </xsd:extension>
        </xsd:complexContent>
      </xsd:complexType>
    </xsd:element>
    <xsd:element name="ContentType0" ma:index="14" nillable="true" ma:displayName="ContentType" ma:description="(Description placeholder area!)" ma:internalName="ContentType0">
      <xsd:complexType>
        <xsd:complexContent>
          <xsd:extension base="dms:MultiChoice">
            <xsd:sequence>
              <xsd:element name="Value" maxOccurs="unbounded" minOccurs="0" nillable="true">
                <xsd:simpleType>
                  <xsd:restriction base="dms:Choice">
                    <xsd:enumeration value="Sales Tools"/>
                    <xsd:enumeration value="Product Information"/>
                    <xsd:enumeration value="Industry Evidence"/>
                    <xsd:enumeration value="Customer/Partner Evidence"/>
                    <xsd:enumeration value="Internal Training"/>
                    <xsd:enumeration value="External Training"/>
                    <xsd:enumeration value="Marketing Materials"/>
                    <xsd:enumeration value="Technical Information"/>
                    <xsd:enumeration value="Compete Information"/>
                  </xsd:restriction>
                </xsd:simpleType>
              </xsd:element>
            </xsd:sequence>
          </xsd:extension>
        </xsd:complexContent>
      </xsd:complexType>
    </xsd:element>
    <xsd:element name="Format" ma:index="15" nillable="true" ma:displayName="Format" ma:description="(Description placeholder area!)" ma:format="Dropdown" ma:internalName="Format">
      <xsd:simpleType>
        <xsd:restriction base="dms:Choice">
          <xsd:enumeration value="Analyst Report"/>
          <xsd:enumeration value="Brochure"/>
          <xsd:enumeration value="Case Study"/>
          <xsd:enumeration value="Cookbook"/>
          <xsd:enumeration value="Course"/>
          <xsd:enumeration value="Datasheet"/>
          <xsd:enumeration value="Demo/Scripts"/>
          <xsd:enumeration value="Discussions Guide/Battlecard"/>
          <xsd:enumeration value="Drive Time"/>
          <xsd:enumeration value="Email Template"/>
          <xsd:enumeration value="Fact Sheet"/>
          <xsd:enumeration value="FAQ"/>
          <xsd:enumeration value="Industry/Market Research"/>
          <xsd:enumeration value="Job Aids"/>
          <xsd:enumeration value="Pitch Card/Talking Points"/>
          <xsd:enumeration value="Planning Documents"/>
          <xsd:enumeration value="Positioning/Messaging Framework"/>
          <xsd:enumeration value="Presentation"/>
          <xsd:enumeration value="Press Release/Announcement"/>
          <xsd:enumeration value="Product Guide"/>
          <xsd:enumeration value="Screenshots"/>
          <xsd:enumeration value="Technical Guide/Howto"/>
          <xsd:enumeration value="Toolkit"/>
          <xsd:enumeration value="Video"/>
          <xsd:enumeration value="Webcast"/>
          <xsd:enumeration value="Whitepaper"/>
        </xsd:restriction>
      </xsd:simpleType>
    </xsd:element>
    <xsd:element name="Search_x0020_Keywords" ma:index="16" nillable="true" ma:displayName="Search Keywords" ma:description="(Description placeholder area!)" ma:internalName="Search_x0020_Keywords">
      <xsd:simpleType>
        <xsd:restriction base="dms:Note"/>
      </xsd:simpleType>
    </xsd:element>
    <xsd:element name="Distribution" ma:index="17" nillable="true" ma:displayName="Distribution" ma:description="(Description placeholder area!)" ma:format="Dropdown" ma:internalName="Distribution">
      <xsd:simpleType>
        <xsd:restriction base="dms:Choice">
          <xsd:enumeration value="Microsoft Confidential"/>
          <xsd:enumeration value="Partner Ready"/>
          <xsd:enumeration value="Customer Ready"/>
        </xsd:restriction>
      </xsd:simpleType>
    </xsd:element>
    <xsd:element name="Technical_x0020_Level" ma:index="18" nillable="true" ma:displayName="Technical Level" ma:description="(Description placeholder area!)" ma:format="Dropdown" ma:internalName="Technical_x0020_Level">
      <xsd:simpleType>
        <xsd:restriction base="dms:Choice">
          <xsd:enumeration value="100"/>
          <xsd:enumeration value="200"/>
          <xsd:enumeration value="300"/>
          <xsd:enumeration value="400"/>
        </xsd:restriction>
      </xsd:simpleType>
    </xsd:element>
    <xsd:element name="Audience_x0020__x002f__x0020_Role" ma:index="19" nillable="true" ma:displayName="Audience / Role" ma:description="(Description placeholder area!)" ma:internalName="Audience_x0020__x002f__x0020_Role">
      <xsd:complexType>
        <xsd:complexContent>
          <xsd:extension base="dms:MultiChoice">
            <xsd:sequence>
              <xsd:element name="Value" maxOccurs="unbounded" minOccurs="0" nillable="true">
                <xsd:simpleType>
                  <xsd:restriction base="dms:Choice">
                    <xsd:enumeration value="Business Decision Maker"/>
                    <xsd:enumeration value="Technical Decision Maker"/>
                    <xsd:enumeration value="IT Manager/IT Professional"/>
                    <xsd:enumeration value="Developer"/>
                    <xsd:enumeration value="Partner"/>
                    <xsd:enumeration value="Microsoft Field"/>
                  </xsd:restriction>
                </xsd:simpleType>
              </xsd:element>
            </xsd:sequence>
          </xsd:extension>
        </xsd:complexContent>
      </xsd:complexType>
    </xsd:element>
    <xsd:element name="Technology" ma:index="20" nillable="true" ma:displayName="Technology" ma:description="(Description placeholder area!)" ma:internalName="Technology">
      <xsd:complexType>
        <xsd:complexContent>
          <xsd:extension base="dms:MultiChoice">
            <xsd:sequence>
              <xsd:element name="Value" maxOccurs="unbounded" minOccurs="0" nillable="true">
                <xsd:simpleType>
                  <xsd:restriction base="dms:Choice">
                    <xsd:enumeration value="Virtualization"/>
                    <xsd:enumeration value="Terminal Services (TS)"/>
                    <xsd:enumeration value="Active Directory Domain Services (AD DS)"/>
                    <xsd:enumeration value="Windows Sharepoint Services (WSS)"/>
                    <xsd:enumeration value="Internet Information Server (IIS)"/>
                    <xsd:enumeration value="Server Core"/>
                    <xsd:enumeration value="PowerShell"/>
                    <xsd:enumeration value="BitLocker"/>
                    <xsd:enumeration value="Network Access Protection (NAP)"/>
                    <xsd:enumeration value="Windows Deployment Services (WDS)"/>
                    <xsd:enumeration value="Rights Management Services (RMS)"/>
                    <xsd:enumeration value="Server Manager"/>
                  </xsd:restriction>
                </xsd:simpleType>
              </xsd:element>
            </xsd:sequence>
          </xsd:extension>
        </xsd:complexContent>
      </xsd:complexType>
    </xsd:element>
    <xsd:element name="Scenarios" ma:index="21" nillable="true" ma:displayName="Scenarios" ma:description="(Description placeholder area!)" ma:internalName="Scenarios">
      <xsd:complexType>
        <xsd:complexContent>
          <xsd:extension base="dms:MultiChoice">
            <xsd:sequence>
              <xsd:element name="Value" maxOccurs="unbounded" minOccurs="0" nillable="true">
                <xsd:simpleType>
                  <xsd:restriction base="dms:Choice">
                    <xsd:enumeration value="Windows Server Virtualization"/>
                    <xsd:enumeration value="Centralized Application Access"/>
                    <xsd:enumeration value="Windows Server and the Branch Office"/>
                    <xsd:enumeration value="Security and Policy Enforcement"/>
                    <xsd:enumeration value="Web and Application Platform"/>
                    <xsd:enumeration value="Server Management"/>
                    <xsd:enumeration value="High Availability"/>
                  </xsd:restriction>
                </xsd:simpleType>
              </xsd:element>
            </xsd:sequence>
          </xsd:extension>
        </xsd:complexContent>
      </xsd:complexType>
    </xsd:element>
    <xsd:element name="Product" ma:index="22" nillable="true" ma:displayName="Product" ma:description="(Description placeholder area!)" ma:internalName="Product">
      <xsd:complexType>
        <xsd:complexContent>
          <xsd:extension base="dms:MultiChoice">
            <xsd:sequence>
              <xsd:element name="Value" maxOccurs="unbounded" minOccurs="0" nillable="true">
                <xsd:simpleType>
                  <xsd:restriction base="dms:Choice">
                    <xsd:enumeration value="Windows Server 2008"/>
                    <xsd:enumeration value="Windows Server 2003"/>
                    <xsd:enumeration value="SQL Server 2008"/>
                    <xsd:enumeration value="SQL Server 2005"/>
                    <xsd:enumeration value="Visual Studio 2008"/>
                    <xsd:enumeration value="Visual Studio 2005"/>
                  </xsd:restriction>
                </xsd:simpleType>
              </xsd:element>
            </xsd:sequence>
          </xsd:extension>
        </xsd:complexContent>
      </xsd:complexType>
    </xsd:element>
    <xsd:element name="Customer_x0020_Campaign" ma:index="23" nillable="true" ma:displayName="Customer Campaign" ma:description="(Description placeholder area!)" ma:internalName="Customer_x0020_Campaign">
      <xsd:complexType>
        <xsd:complexContent>
          <xsd:extension base="dms:MultiChoice">
            <xsd:sequence>
              <xsd:element name="Value" maxOccurs="unbounded" minOccurs="0" nillable="true">
                <xsd:simpleType>
                  <xsd:restriction base="dms:Choice">
                    <xsd:enumeration value="Core I/O"/>
                    <xsd:enumeration value="APO"/>
                    <xsd:enumeration value="First Server"/>
                    <xsd:enumeration value="RDP"/>
                    <xsd:enumeration value="Right Server"/>
                  </xsd:restriction>
                </xsd:simpleType>
              </xsd:element>
            </xsd:sequence>
          </xsd:extension>
        </xsd:complexContent>
      </xsd:complexType>
    </xsd:element>
    <xsd:element name="Industry" ma:index="24" nillable="true" ma:displayName="Industry" ma:description="(Description placeholder area!)" ma:format="Dropdown" ma:internalName="Industry">
      <xsd:simpleType>
        <xsd:restriction base="dms:Choice">
          <xsd:enumeration value="All"/>
          <xsd:enumeration value="Manufacturing"/>
          <xsd:enumeration value="Financial Services"/>
          <xsd:enumeration value="Government / Public Sector"/>
          <xsd:enumeration value="Transportation"/>
          <xsd:enumeration value="Healthcare"/>
          <xsd:enumeration value="Education"/>
          <xsd:enumeration value="Communications"/>
          <xsd:enumeration value="High-Tech"/>
          <xsd:enumeration value="Retail &amp; Hospitality"/>
          <xsd:enumeration value="None"/>
        </xsd:restriction>
      </xsd:simpleType>
    </xsd:element>
    <xsd:element name="Customer_x0020_Segment" ma:index="25" nillable="true" ma:displayName="Customer Segment" ma:description="(Description placeholder area!)" ma:internalName="Customer_x0020_Segment">
      <xsd:complexType>
        <xsd:complexContent>
          <xsd:extension base="dms:MultiChoice">
            <xsd:sequence>
              <xsd:element name="Value" maxOccurs="unbounded" minOccurs="0" nillable="true">
                <xsd:simpleType>
                  <xsd:restriction base="dms:Choice">
                    <xsd:enumeration value="All"/>
                    <xsd:enumeration value="Enterprise"/>
                    <xsd:enumeration value="Medium Enterprise"/>
                    <xsd:enumeration value="Small Business"/>
                    <xsd:enumeration value="OEM"/>
                    <xsd:enumeration value="Academic"/>
                    <xsd:enumeration value="ISV"/>
                    <xsd:enumeration value="SI"/>
                  </xsd:restriction>
                </xsd:simpleType>
              </xsd:element>
            </xsd:sequence>
          </xsd:extension>
        </xsd:complexContent>
      </xsd:complexType>
    </xsd:element>
    <xsd:element name="Sales_x0020_Cycle" ma:index="26" nillable="true" ma:displayName="Sales Cycle" ma:description="(Description placeholder area!)" ma:internalName="Sales_x0020_Cycle">
      <xsd:complexType>
        <xsd:complexContent>
          <xsd:extension base="dms:MultiChoice">
            <xsd:sequence>
              <xsd:element name="Value" maxOccurs="unbounded" minOccurs="0" nillable="true">
                <xsd:simpleType>
                  <xsd:restriction base="dms:Choice">
                    <xsd:enumeration value="Demand Generation"/>
                    <xsd:enumeration value="Prospect"/>
                    <xsd:enumeration value="Qualify"/>
                    <xsd:enumeration value="Develop"/>
                    <xsd:enumeration value="Solution"/>
                    <xsd:enumeration value="Proof of Concept"/>
                  </xsd:restriction>
                </xsd:simpleType>
              </xsd:element>
            </xsd:sequence>
          </xsd:extension>
        </xsd:complexContent>
      </xsd:complexType>
    </xsd:element>
    <xsd:element name="Language" ma:index="27" nillable="true" ma:displayName="Language" ma:description="(Description placeholder area!)" ma:format="Dropdown" ma:internalName="Language">
      <xsd:simpleType>
        <xsd:restriction base="dms:Choice">
          <xsd:enumeration value="English"/>
          <xsd:enumeration value="German"/>
          <xsd:enumeration value="Spanish"/>
          <xsd:enumeration value="Simplified Chinese"/>
          <xsd:enumeration value="Japanese"/>
          <xsd:enumeration value="French"/>
          <xsd:enumeration value="Portuguese"/>
          <xsd:enumeration value="Other"/>
        </xsd:restriction>
      </xsd:simpleType>
    </xsd:element>
    <xsd:element name="Best_x0020_Bets" ma:index="28" nillable="true" ma:displayName="Best Bets" ma:default="Yes" ma:format="RadioButtons" ma:internalName="Best_x0020_Bets">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opic xmlns="19eac92a-de6b-4e67-82dd-0654a16185e4"/>
    <Audience_x0020__x002f__x0020_Role xmlns="19eac92a-de6b-4e67-82dd-0654a16185e4"/>
    <Technology xmlns="19eac92a-de6b-4e67-82dd-0654a16185e4"/>
    <Best_x0020_Bets xmlns="19eac92a-de6b-4e67-82dd-0654a16185e4">Yes</Best_x0020_Bets>
    <Language xmlns="19eac92a-de6b-4e67-82dd-0654a16185e4" xsi:nil="true"/>
    <Format xmlns="19eac92a-de6b-4e67-82dd-0654a16185e4" xsi:nil="true"/>
    <Industry xmlns="19eac92a-de6b-4e67-82dd-0654a16185e4" xsi:nil="true"/>
    <Product xmlns="19eac92a-de6b-4e67-82dd-0654a16185e4"/>
    <Date_x0020_Published xmlns="19eac92a-de6b-4e67-82dd-0654a16185e4" xsi:nil="true"/>
    <Description0 xmlns="19eac92a-de6b-4e67-82dd-0654a16185e4" xsi:nil="true"/>
    <Expiration_x0020_Date0 xmlns="19eac92a-de6b-4e67-82dd-0654a16185e4" xsi:nil="true"/>
    <Content_x0020_Category xmlns="19eac92a-de6b-4e67-82dd-0654a16185e4" xsi:nil="true"/>
    <Customer_x0020_Campaign xmlns="19eac92a-de6b-4e67-82dd-0654a16185e4"/>
    <Customer_x0020_Segment xmlns="19eac92a-de6b-4e67-82dd-0654a16185e4"/>
    <URL xmlns="19eac92a-de6b-4e67-82dd-0654a16185e4">
      <Url xsi:nil="true"/>
      <Description xsi:nil="true"/>
    </URL>
    <Distribution xmlns="19eac92a-de6b-4e67-82dd-0654a16185e4" xsi:nil="true"/>
    <Scenarios xmlns="19eac92a-de6b-4e67-82dd-0654a16185e4"/>
    <Sales_x0020_Cycle xmlns="19eac92a-de6b-4e67-82dd-0654a16185e4"/>
    <ContentType0 xmlns="19eac92a-de6b-4e67-82dd-0654a16185e4"/>
    <Search_x0020_Keywords xmlns="19eac92a-de6b-4e67-82dd-0654a16185e4" xsi:nil="true"/>
    <Technical_x0020_Level xmlns="19eac92a-de6b-4e67-82dd-0654a16185e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62BBEB-841C-4F22-8CC2-D58898DAA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ac92a-de6b-4e67-82dd-0654a16185e4"/>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4881726-EDE7-4335-BFD0-53655A9B4C06}">
  <ds:schemaRefs>
    <ds:schemaRef ds:uri="http://schemas.microsoft.com/office/2006/metadata/properties"/>
    <ds:schemaRef ds:uri="19eac92a-de6b-4e67-82dd-0654a16185e4"/>
  </ds:schemaRefs>
</ds:datastoreItem>
</file>

<file path=customXml/itemProps3.xml><?xml version="1.0" encoding="utf-8"?>
<ds:datastoreItem xmlns:ds="http://schemas.openxmlformats.org/officeDocument/2006/customXml" ds:itemID="{79D3FA92-9314-4290-B9D0-1B0EA3AFF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1910</TotalTime>
  <Words>1858</Words>
  <Application>Microsoft Office PowerPoint</Application>
  <PresentationFormat>On-screen Show (4:3)</PresentationFormat>
  <Paragraphs>437</Paragraphs>
  <Slides>24</Slides>
  <Notes>23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2008LaunchWave_PresentationTemplate</vt:lpstr>
      <vt:lpstr>White with Courier font for code slides</vt:lpstr>
      <vt:lpstr>2008 Launch Wave { Windows Server 2008 }</vt:lpstr>
      <vt:lpstr>Slide 2</vt:lpstr>
      <vt:lpstr>Estado Infraestructuras Hoy</vt:lpstr>
      <vt:lpstr>3 estrategias para aumentar valor </vt:lpstr>
      <vt:lpstr>Procesadores Intel 45nm High-K</vt:lpstr>
      <vt:lpstr>Slide 6</vt:lpstr>
      <vt:lpstr>Evolucion de la Tecnología de Virtualization Intel® </vt:lpstr>
      <vt:lpstr>Virtualización:  Recompensas</vt:lpstr>
      <vt:lpstr>La mejor elección</vt:lpstr>
      <vt:lpstr>Plataforma ideal para Virtualización</vt:lpstr>
      <vt:lpstr>Desafíos en el soporte técnico</vt:lpstr>
      <vt:lpstr>PCs con Gestionabilidad Superior</vt:lpstr>
      <vt:lpstr>Tecnología IAMT: Reduce las visitas y el tiempo de inactividad del usuario</vt:lpstr>
      <vt:lpstr>Inventario de Hardware y Software </vt:lpstr>
      <vt:lpstr>Virtualización para PCs profesionales</vt:lpstr>
      <vt:lpstr>Respaldo Industria Tecnología vPro™</vt:lpstr>
      <vt:lpstr>Impacto vPro™ en Negocio </vt:lpstr>
      <vt:lpstr>Slide 18</vt:lpstr>
      <vt:lpstr>¿Qué es la virtualización de HW?  Consolidación de servidores</vt:lpstr>
      <vt:lpstr>Cambios desde el 1 Octubre, 2006</vt:lpstr>
      <vt:lpstr>Windows Server Virtualization</vt:lpstr>
      <vt:lpstr>Ediciones de Windows Server 2008</vt:lpstr>
      <vt:lpstr>El Desktop Windows Optimizado</vt:lpstr>
      <vt:lpstr>VECD: Licenciamiento de VDI</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Launch Wave 2008</dc:subject>
  <dc:creator>emiliop</dc:creator>
  <cp:keywords>Launch of Windows Server 2008, Visual Studio 2008, SQL Server 2008</cp:keywords>
  <dc:description>Template: Opts Ideas_x000d_
Formatting: Alicia Thornber_x000d_
Event Date: February 27, 2008_x000d_
Event Location: Los Angeles, CA, USA_x000d_
Audience: External - IT Pros, Developers</dc:description>
  <cp:lastModifiedBy>v-ancava</cp:lastModifiedBy>
  <cp:revision>96</cp:revision>
  <dcterms:created xsi:type="dcterms:W3CDTF">2007-10-01T11:51:56Z</dcterms:created>
  <dcterms:modified xsi:type="dcterms:W3CDTF">2008-06-20T11:51:48Z</dcterms:modified>
</cp:coreProperties>
</file>