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2" r:id="rId1"/>
    <p:sldMasterId id="2147483680" r:id="rId2"/>
  </p:sldMasterIdLst>
  <p:notesMasterIdLst>
    <p:notesMasterId r:id="rId39"/>
  </p:notesMasterIdLst>
  <p:handoutMasterIdLst>
    <p:handoutMasterId r:id="rId40"/>
  </p:handoutMasterIdLst>
  <p:sldIdLst>
    <p:sldId id="445" r:id="rId3"/>
    <p:sldId id="419" r:id="rId4"/>
    <p:sldId id="431" r:id="rId5"/>
    <p:sldId id="430" r:id="rId6"/>
    <p:sldId id="432" r:id="rId7"/>
    <p:sldId id="354" r:id="rId8"/>
    <p:sldId id="355" r:id="rId9"/>
    <p:sldId id="422" r:id="rId10"/>
    <p:sldId id="401" r:id="rId11"/>
    <p:sldId id="359" r:id="rId12"/>
    <p:sldId id="423" r:id="rId13"/>
    <p:sldId id="403" r:id="rId14"/>
    <p:sldId id="377" r:id="rId15"/>
    <p:sldId id="381" r:id="rId16"/>
    <p:sldId id="382" r:id="rId17"/>
    <p:sldId id="429" r:id="rId18"/>
    <p:sldId id="434" r:id="rId19"/>
    <p:sldId id="427" r:id="rId20"/>
    <p:sldId id="428" r:id="rId21"/>
    <p:sldId id="425" r:id="rId22"/>
    <p:sldId id="447" r:id="rId23"/>
    <p:sldId id="453" r:id="rId24"/>
    <p:sldId id="446" r:id="rId25"/>
    <p:sldId id="452" r:id="rId26"/>
    <p:sldId id="426" r:id="rId27"/>
    <p:sldId id="388" r:id="rId28"/>
    <p:sldId id="439" r:id="rId29"/>
    <p:sldId id="440" r:id="rId30"/>
    <p:sldId id="448" r:id="rId31"/>
    <p:sldId id="449" r:id="rId32"/>
    <p:sldId id="450" r:id="rId33"/>
    <p:sldId id="441" r:id="rId34"/>
    <p:sldId id="437" r:id="rId35"/>
    <p:sldId id="454" r:id="rId36"/>
    <p:sldId id="395" r:id="rId37"/>
    <p:sldId id="39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9900"/>
    <a:srgbClr val="56B14F"/>
    <a:srgbClr val="B03918"/>
    <a:srgbClr val="B54513"/>
    <a:srgbClr val="A4420C"/>
    <a:srgbClr val="B03B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132" autoAdjust="0"/>
    <p:restoredTop sz="86833" autoAdjust="0"/>
  </p:normalViewPr>
  <p:slideViewPr>
    <p:cSldViewPr>
      <p:cViewPr varScale="1">
        <p:scale>
          <a:sx n="96" d="100"/>
          <a:sy n="96" d="100"/>
        </p:scale>
        <p:origin x="-1350" y="-90"/>
      </p:cViewPr>
      <p:guideLst>
        <p:guide orient="horz" pos="2160"/>
        <p:guide orient="horz" pos="144"/>
        <p:guide orient="horz" pos="4224"/>
        <p:guide orient="horz" pos="893"/>
        <p:guide orient="horz" pos="1200"/>
        <p:guide orient="horz" pos="1488"/>
        <p:guide pos="2880"/>
        <p:guide pos="240"/>
        <p:guide pos="5520"/>
        <p:guide pos="46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SQL%20Server%20BU\Projects\SQL08\Compete\Vulnerabili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style val="48"/>
  <c:chart>
    <c:view3D>
      <c:rAngAx val="1"/>
    </c:view3D>
    <c:plotArea>
      <c:layout>
        <c:manualLayout>
          <c:layoutTarget val="inner"/>
          <c:xMode val="edge"/>
          <c:yMode val="edge"/>
          <c:x val="5.9365658046327742E-2"/>
          <c:y val="1.9012146171520774E-2"/>
          <c:w val="0.94063434195367268"/>
          <c:h val="0.89556810520055463"/>
        </c:manualLayout>
      </c:layout>
      <c:bar3DChart>
        <c:barDir val="col"/>
        <c:grouping val="clustered"/>
        <c:ser>
          <c:idx val="0"/>
          <c:order val="0"/>
          <c:tx>
            <c:strRef>
              <c:f>Sheet1!$A$5</c:f>
              <c:strCache>
                <c:ptCount val="1"/>
                <c:pt idx="0">
                  <c:v>SQL Server</c:v>
                </c:pt>
              </c:strCache>
            </c:strRef>
          </c:tx>
          <c:dLbls>
            <c:txPr>
              <a:bodyPr/>
              <a:lstStyle/>
              <a:p>
                <a:pPr>
                  <a:defRPr lang="en-US"/>
                </a:pPr>
                <a:endParaRPr lang="pl-PL"/>
              </a:p>
            </c:txPr>
            <c:showVal val="1"/>
          </c:dLbls>
          <c:cat>
            <c:numRef>
              <c:f>Sheet1!$B$4:$G$4</c:f>
              <c:numCache>
                <c:formatCode>General</c:formatCode>
                <c:ptCount val="6"/>
                <c:pt idx="0">
                  <c:v>2002</c:v>
                </c:pt>
                <c:pt idx="1">
                  <c:v>2003</c:v>
                </c:pt>
                <c:pt idx="2">
                  <c:v>2004</c:v>
                </c:pt>
                <c:pt idx="3">
                  <c:v>2005</c:v>
                </c:pt>
                <c:pt idx="4">
                  <c:v>2006</c:v>
                </c:pt>
                <c:pt idx="5">
                  <c:v>2007</c:v>
                </c:pt>
              </c:numCache>
            </c:numRef>
          </c:cat>
          <c:val>
            <c:numRef>
              <c:f>Sheet1!$B$5:$G$5</c:f>
              <c:numCache>
                <c:formatCode>General</c:formatCode>
                <c:ptCount val="6"/>
                <c:pt idx="0">
                  <c:v>24</c:v>
                </c:pt>
                <c:pt idx="1">
                  <c:v>3</c:v>
                </c:pt>
                <c:pt idx="2">
                  <c:v>0</c:v>
                </c:pt>
                <c:pt idx="3">
                  <c:v>0</c:v>
                </c:pt>
                <c:pt idx="4">
                  <c:v>0</c:v>
                </c:pt>
                <c:pt idx="5">
                  <c:v>0</c:v>
                </c:pt>
              </c:numCache>
            </c:numRef>
          </c:val>
        </c:ser>
        <c:ser>
          <c:idx val="1"/>
          <c:order val="1"/>
          <c:tx>
            <c:strRef>
              <c:f>Sheet1!$A$6</c:f>
              <c:strCache>
                <c:ptCount val="1"/>
                <c:pt idx="0">
                  <c:v>Oracle Database</c:v>
                </c:pt>
              </c:strCache>
            </c:strRef>
          </c:tx>
          <c:dLbls>
            <c:txPr>
              <a:bodyPr/>
              <a:lstStyle/>
              <a:p>
                <a:pPr>
                  <a:defRPr lang="en-US"/>
                </a:pPr>
                <a:endParaRPr lang="pl-PL"/>
              </a:p>
            </c:txPr>
            <c:showVal val="1"/>
          </c:dLbls>
          <c:cat>
            <c:numRef>
              <c:f>Sheet1!$B$4:$G$4</c:f>
              <c:numCache>
                <c:formatCode>General</c:formatCode>
                <c:ptCount val="6"/>
                <c:pt idx="0">
                  <c:v>2002</c:v>
                </c:pt>
                <c:pt idx="1">
                  <c:v>2003</c:v>
                </c:pt>
                <c:pt idx="2">
                  <c:v>2004</c:v>
                </c:pt>
                <c:pt idx="3">
                  <c:v>2005</c:v>
                </c:pt>
                <c:pt idx="4">
                  <c:v>2006</c:v>
                </c:pt>
                <c:pt idx="5">
                  <c:v>2007</c:v>
                </c:pt>
              </c:numCache>
            </c:numRef>
          </c:cat>
          <c:val>
            <c:numRef>
              <c:f>Sheet1!$B$6:$G$6</c:f>
              <c:numCache>
                <c:formatCode>General</c:formatCode>
                <c:ptCount val="6"/>
                <c:pt idx="0">
                  <c:v>46</c:v>
                </c:pt>
                <c:pt idx="1">
                  <c:v>12</c:v>
                </c:pt>
                <c:pt idx="2">
                  <c:v>25</c:v>
                </c:pt>
                <c:pt idx="3">
                  <c:v>61</c:v>
                </c:pt>
                <c:pt idx="4">
                  <c:v>144</c:v>
                </c:pt>
                <c:pt idx="5">
                  <c:v>41</c:v>
                </c:pt>
              </c:numCache>
            </c:numRef>
          </c:val>
        </c:ser>
        <c:shape val="cylinder"/>
        <c:axId val="62987264"/>
        <c:axId val="63079168"/>
        <c:axId val="0"/>
      </c:bar3DChart>
      <c:catAx>
        <c:axId val="62987264"/>
        <c:scaling>
          <c:orientation val="minMax"/>
        </c:scaling>
        <c:axPos val="b"/>
        <c:numFmt formatCode="General" sourceLinked="1"/>
        <c:tickLblPos val="nextTo"/>
        <c:txPr>
          <a:bodyPr/>
          <a:lstStyle/>
          <a:p>
            <a:pPr>
              <a:defRPr lang="en-US"/>
            </a:pPr>
            <a:endParaRPr lang="pl-PL"/>
          </a:p>
        </c:txPr>
        <c:crossAx val="63079168"/>
        <c:crosses val="autoZero"/>
        <c:auto val="1"/>
        <c:lblAlgn val="ctr"/>
        <c:lblOffset val="100"/>
      </c:catAx>
      <c:valAx>
        <c:axId val="63079168"/>
        <c:scaling>
          <c:orientation val="minMax"/>
        </c:scaling>
        <c:axPos val="l"/>
        <c:majorGridlines/>
        <c:numFmt formatCode="General" sourceLinked="1"/>
        <c:tickLblPos val="nextTo"/>
        <c:txPr>
          <a:bodyPr/>
          <a:lstStyle/>
          <a:p>
            <a:pPr>
              <a:defRPr lang="en-US"/>
            </a:pPr>
            <a:endParaRPr lang="pl-PL"/>
          </a:p>
        </c:txPr>
        <c:crossAx val="62987264"/>
        <c:crosses val="autoZero"/>
        <c:crossBetween val="between"/>
        <c:majorUnit val="40"/>
      </c:valAx>
    </c:plotArea>
    <c:legend>
      <c:legendPos val="t"/>
      <c:layout>
        <c:manualLayout>
          <c:xMode val="edge"/>
          <c:yMode val="edge"/>
          <c:x val="0.26540415463445238"/>
          <c:y val="4.4231148336693463E-2"/>
          <c:w val="0.42896249005127707"/>
          <c:h val="0.1500672164360963"/>
        </c:manualLayout>
      </c:layout>
      <c:txPr>
        <a:bodyPr/>
        <a:lstStyle/>
        <a:p>
          <a:pPr>
            <a:defRPr lang="en-US"/>
          </a:pPr>
          <a:endParaRPr lang="pl-PL"/>
        </a:p>
      </c:txPr>
    </c:legend>
    <c:plotVisOnly val="1"/>
  </c:chart>
  <c:txPr>
    <a:bodyPr/>
    <a:lstStyle/>
    <a:p>
      <a:pPr>
        <a:defRPr sz="1800"/>
      </a:pPr>
      <a:endParaRPr lang="pl-PL"/>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0BCAF-6736-4673-B7CE-84D390A9EDD5}" type="doc">
      <dgm:prSet loTypeId="urn:microsoft.com/office/officeart/2005/8/layout/hList7" loCatId="list" qsTypeId="urn:microsoft.com/office/officeart/2005/8/quickstyle/3d1" qsCatId="3D" csTypeId="urn:microsoft.com/office/officeart/2005/8/colors/accent1_2#1" csCatId="accent1" phldr="1"/>
      <dgm:spPr/>
      <dgm:t>
        <a:bodyPr/>
        <a:lstStyle/>
        <a:p>
          <a:endParaRPr lang="en-GB"/>
        </a:p>
      </dgm:t>
    </dgm:pt>
    <dgm:pt modelId="{09E098A3-6319-4B04-B990-974779B67D4E}">
      <dgm:prSet/>
      <dgm:spPr/>
      <dgm:t>
        <a:bodyPr/>
        <a:lstStyle/>
        <a:p>
          <a:pPr rtl="0"/>
          <a:r>
            <a:rPr lang="en-GB" dirty="0" smtClean="0"/>
            <a:t>Employ enterprise-wide encryption</a:t>
          </a:r>
          <a:endParaRPr lang="en-GB" dirty="0"/>
        </a:p>
      </dgm:t>
    </dgm:pt>
    <dgm:pt modelId="{8B146AD8-2FDB-4673-8EBB-96CCB5450AE4}" type="parTrans" cxnId="{CAE9A617-E3C5-4520-AD83-5ECF6D3280FD}">
      <dgm:prSet/>
      <dgm:spPr/>
      <dgm:t>
        <a:bodyPr/>
        <a:lstStyle/>
        <a:p>
          <a:endParaRPr lang="en-GB"/>
        </a:p>
      </dgm:t>
    </dgm:pt>
    <dgm:pt modelId="{87FF5285-ADA1-45D1-8BC8-A8C772CAFE4D}" type="sibTrans" cxnId="{CAE9A617-E3C5-4520-AD83-5ECF6D3280FD}">
      <dgm:prSet/>
      <dgm:spPr/>
      <dgm:t>
        <a:bodyPr/>
        <a:lstStyle/>
        <a:p>
          <a:endParaRPr lang="en-GB"/>
        </a:p>
      </dgm:t>
    </dgm:pt>
    <dgm:pt modelId="{5370727D-9627-4AF1-B5EF-2F74C8700144}">
      <dgm:prSet/>
      <dgm:spPr/>
      <dgm:t>
        <a:bodyPr/>
        <a:lstStyle/>
        <a:p>
          <a:pPr rtl="0"/>
          <a:r>
            <a:rPr lang="en-GB" dirty="0" smtClean="0"/>
            <a:t>Consolidate and simplify encryption across the enterprise</a:t>
          </a:r>
          <a:endParaRPr lang="en-GB" dirty="0"/>
        </a:p>
      </dgm:t>
    </dgm:pt>
    <dgm:pt modelId="{D6317B31-2CB6-4F9C-B8C9-CBA8F3C2E369}" type="parTrans" cxnId="{2692AECB-63A7-4C6E-B6AB-444087B19305}">
      <dgm:prSet/>
      <dgm:spPr/>
      <dgm:t>
        <a:bodyPr/>
        <a:lstStyle/>
        <a:p>
          <a:endParaRPr lang="en-GB"/>
        </a:p>
      </dgm:t>
    </dgm:pt>
    <dgm:pt modelId="{1DD49E41-6B75-4E6B-84C5-C295F5847421}" type="sibTrans" cxnId="{2692AECB-63A7-4C6E-B6AB-444087B19305}">
      <dgm:prSet/>
      <dgm:spPr/>
      <dgm:t>
        <a:bodyPr/>
        <a:lstStyle/>
        <a:p>
          <a:endParaRPr lang="en-GB"/>
        </a:p>
      </dgm:t>
    </dgm:pt>
    <dgm:pt modelId="{9B0B3594-C897-43A1-8393-7E41421F9278}">
      <dgm:prSet/>
      <dgm:spPr/>
      <dgm:t>
        <a:bodyPr/>
        <a:lstStyle/>
        <a:p>
          <a:pPr rtl="0"/>
          <a:r>
            <a:rPr lang="en-GB" dirty="0" smtClean="0"/>
            <a:t>Separate data from keys with Hardware Security Modules</a:t>
          </a:r>
          <a:endParaRPr lang="en-GB" dirty="0"/>
        </a:p>
      </dgm:t>
    </dgm:pt>
    <dgm:pt modelId="{23453F55-B827-40D2-A789-19AE1EDACF63}" type="parTrans" cxnId="{48C7DE1A-E2CC-4037-9CE1-C1C2885C7C6F}">
      <dgm:prSet/>
      <dgm:spPr/>
      <dgm:t>
        <a:bodyPr/>
        <a:lstStyle/>
        <a:p>
          <a:endParaRPr lang="en-GB"/>
        </a:p>
      </dgm:t>
    </dgm:pt>
    <dgm:pt modelId="{34B62479-F5E4-4E87-A56B-212CC461EB5C}" type="sibTrans" cxnId="{48C7DE1A-E2CC-4037-9CE1-C1C2885C7C6F}">
      <dgm:prSet/>
      <dgm:spPr/>
      <dgm:t>
        <a:bodyPr/>
        <a:lstStyle/>
        <a:p>
          <a:endParaRPr lang="en-GB"/>
        </a:p>
      </dgm:t>
    </dgm:pt>
    <dgm:pt modelId="{C077FDE3-679C-4B50-8059-C112F3580D8D}">
      <dgm:prSet/>
      <dgm:spPr/>
      <dgm:t>
        <a:bodyPr/>
        <a:lstStyle/>
        <a:p>
          <a:pPr rtl="0"/>
          <a:r>
            <a:rPr lang="en-GB" dirty="0" smtClean="0"/>
            <a:t>Store keys in removable hardware such as USB drives</a:t>
          </a:r>
          <a:endParaRPr lang="en-US" dirty="0"/>
        </a:p>
      </dgm:t>
    </dgm:pt>
    <dgm:pt modelId="{CDEED506-EA5E-48A7-AFA6-FA4B446F6C24}" type="parTrans" cxnId="{A3A63CD4-1BD2-47F0-AABD-AE52D909CD4B}">
      <dgm:prSet/>
      <dgm:spPr/>
      <dgm:t>
        <a:bodyPr/>
        <a:lstStyle/>
        <a:p>
          <a:endParaRPr lang="en-GB"/>
        </a:p>
      </dgm:t>
    </dgm:pt>
    <dgm:pt modelId="{39F6CC61-C9D7-45FE-89C0-CB301D54E230}" type="sibTrans" cxnId="{A3A63CD4-1BD2-47F0-AABD-AE52D909CD4B}">
      <dgm:prSet/>
      <dgm:spPr/>
      <dgm:t>
        <a:bodyPr/>
        <a:lstStyle/>
        <a:p>
          <a:endParaRPr lang="en-GB"/>
        </a:p>
      </dgm:t>
    </dgm:pt>
    <dgm:pt modelId="{4DA2B261-7378-4FF1-A6C6-3F1C42157836}">
      <dgm:prSet/>
      <dgm:spPr/>
      <dgm:t>
        <a:bodyPr/>
        <a:lstStyle/>
        <a:p>
          <a:pPr rtl="0"/>
          <a:r>
            <a:rPr lang="en-GB" dirty="0" smtClean="0"/>
            <a:t>Use third party key management systems</a:t>
          </a:r>
          <a:endParaRPr lang="en-GB" dirty="0"/>
        </a:p>
      </dgm:t>
    </dgm:pt>
    <dgm:pt modelId="{DC8E0C80-1824-471F-A918-13FCFD8F7A35}" type="parTrans" cxnId="{B13A56F5-6256-44E0-942F-63FDEC1C08D7}">
      <dgm:prSet/>
      <dgm:spPr/>
      <dgm:t>
        <a:bodyPr/>
        <a:lstStyle/>
        <a:p>
          <a:endParaRPr lang="en-GB"/>
        </a:p>
      </dgm:t>
    </dgm:pt>
    <dgm:pt modelId="{9C2E87B4-2B5B-4A6F-933D-5BD93FC66A58}" type="sibTrans" cxnId="{B13A56F5-6256-44E0-942F-63FDEC1C08D7}">
      <dgm:prSet/>
      <dgm:spPr/>
      <dgm:t>
        <a:bodyPr/>
        <a:lstStyle/>
        <a:p>
          <a:endParaRPr lang="en-GB"/>
        </a:p>
      </dgm:t>
    </dgm:pt>
    <dgm:pt modelId="{AEB62A50-1B67-41C2-A367-B18FC281F7B5}">
      <dgm:prSet/>
      <dgm:spPr/>
      <dgm:t>
        <a:bodyPr/>
        <a:lstStyle/>
        <a:p>
          <a:pPr rtl="0"/>
          <a:r>
            <a:rPr lang="en-GB" dirty="0" smtClean="0"/>
            <a:t>Simplify key management</a:t>
          </a:r>
          <a:endParaRPr lang="en-GB" dirty="0"/>
        </a:p>
      </dgm:t>
    </dgm:pt>
    <dgm:pt modelId="{1EA1CC70-836D-45CF-A41A-CD773A68B641}" type="parTrans" cxnId="{1FCCE296-D681-47F5-B02A-A1E90C8C62EA}">
      <dgm:prSet/>
      <dgm:spPr/>
      <dgm:t>
        <a:bodyPr/>
        <a:lstStyle/>
        <a:p>
          <a:endParaRPr lang="en-GB"/>
        </a:p>
      </dgm:t>
    </dgm:pt>
    <dgm:pt modelId="{D66F215C-3D9F-4827-A252-0B3272896968}" type="sibTrans" cxnId="{1FCCE296-D681-47F5-B02A-A1E90C8C62EA}">
      <dgm:prSet/>
      <dgm:spPr/>
      <dgm:t>
        <a:bodyPr/>
        <a:lstStyle/>
        <a:p>
          <a:endParaRPr lang="en-GB"/>
        </a:p>
      </dgm:t>
    </dgm:pt>
    <dgm:pt modelId="{971FE550-8A06-462D-B0FB-189933115C09}" type="pres">
      <dgm:prSet presAssocID="{4C50BCAF-6736-4673-B7CE-84D390A9EDD5}" presName="Name0" presStyleCnt="0">
        <dgm:presLayoutVars>
          <dgm:dir/>
          <dgm:resizeHandles val="exact"/>
        </dgm:presLayoutVars>
      </dgm:prSet>
      <dgm:spPr/>
      <dgm:t>
        <a:bodyPr/>
        <a:lstStyle/>
        <a:p>
          <a:endParaRPr lang="en-GB"/>
        </a:p>
      </dgm:t>
    </dgm:pt>
    <dgm:pt modelId="{CF4643AD-1ECA-4DDD-AF56-FC514D951790}" type="pres">
      <dgm:prSet presAssocID="{4C50BCAF-6736-4673-B7CE-84D390A9EDD5}" presName="fgShape" presStyleLbl="fgShp" presStyleIdx="0" presStyleCnt="1"/>
      <dgm:spPr/>
    </dgm:pt>
    <dgm:pt modelId="{0A2929B2-B132-4A6C-AD2C-94B7C0490F2A}" type="pres">
      <dgm:prSet presAssocID="{4C50BCAF-6736-4673-B7CE-84D390A9EDD5}" presName="linComp" presStyleCnt="0"/>
      <dgm:spPr/>
    </dgm:pt>
    <dgm:pt modelId="{C4AE45A1-3FFB-457A-9DA1-B5E1975CCCFC}" type="pres">
      <dgm:prSet presAssocID="{4DA2B261-7378-4FF1-A6C6-3F1C42157836}" presName="compNode" presStyleCnt="0"/>
      <dgm:spPr/>
    </dgm:pt>
    <dgm:pt modelId="{595C7910-DB11-4870-BEC3-AF6F94367F3A}" type="pres">
      <dgm:prSet presAssocID="{4DA2B261-7378-4FF1-A6C6-3F1C42157836}" presName="bkgdShape" presStyleLbl="node1" presStyleIdx="0" presStyleCnt="3"/>
      <dgm:spPr/>
      <dgm:t>
        <a:bodyPr/>
        <a:lstStyle/>
        <a:p>
          <a:endParaRPr lang="en-GB"/>
        </a:p>
      </dgm:t>
    </dgm:pt>
    <dgm:pt modelId="{73ADED59-090C-4467-87C0-8457D1A545EE}" type="pres">
      <dgm:prSet presAssocID="{4DA2B261-7378-4FF1-A6C6-3F1C42157836}" presName="nodeTx" presStyleLbl="node1" presStyleIdx="0" presStyleCnt="3">
        <dgm:presLayoutVars>
          <dgm:bulletEnabled val="1"/>
        </dgm:presLayoutVars>
      </dgm:prSet>
      <dgm:spPr/>
      <dgm:t>
        <a:bodyPr/>
        <a:lstStyle/>
        <a:p>
          <a:endParaRPr lang="en-GB"/>
        </a:p>
      </dgm:t>
    </dgm:pt>
    <dgm:pt modelId="{475B84BD-339B-403D-A61C-18212C13AF3D}" type="pres">
      <dgm:prSet presAssocID="{4DA2B261-7378-4FF1-A6C6-3F1C42157836}" presName="invisiNode" presStyleLbl="node1" presStyleIdx="0" presStyleCnt="3"/>
      <dgm:spPr/>
    </dgm:pt>
    <dgm:pt modelId="{BF7A18AE-01B1-4763-83B6-6BAEFD9A614B}" type="pres">
      <dgm:prSet presAssocID="{4DA2B261-7378-4FF1-A6C6-3F1C42157836}" presName="imagNode" presStyleLbl="fgImgPlace1" presStyleIdx="0" presStyleCnt="3"/>
      <dgm:spPr/>
    </dgm:pt>
    <dgm:pt modelId="{4CC78713-A99F-4CCB-AAF1-C1468AC14307}" type="pres">
      <dgm:prSet presAssocID="{9C2E87B4-2B5B-4A6F-933D-5BD93FC66A58}" presName="sibTrans" presStyleLbl="sibTrans2D1" presStyleIdx="0" presStyleCnt="0"/>
      <dgm:spPr/>
      <dgm:t>
        <a:bodyPr/>
        <a:lstStyle/>
        <a:p>
          <a:endParaRPr lang="en-US"/>
        </a:p>
      </dgm:t>
    </dgm:pt>
    <dgm:pt modelId="{FB894937-6200-4C33-AA5F-AD6CCC53B845}" type="pres">
      <dgm:prSet presAssocID="{09E098A3-6319-4B04-B990-974779B67D4E}" presName="compNode" presStyleCnt="0"/>
      <dgm:spPr/>
    </dgm:pt>
    <dgm:pt modelId="{10261426-05B7-4942-BFCB-2E8BE399BE77}" type="pres">
      <dgm:prSet presAssocID="{09E098A3-6319-4B04-B990-974779B67D4E}" presName="bkgdShape" presStyleLbl="node1" presStyleIdx="1" presStyleCnt="3"/>
      <dgm:spPr/>
      <dgm:t>
        <a:bodyPr/>
        <a:lstStyle/>
        <a:p>
          <a:endParaRPr lang="en-GB"/>
        </a:p>
      </dgm:t>
    </dgm:pt>
    <dgm:pt modelId="{FD6DDD54-0444-4808-A28F-9D0D3579323E}" type="pres">
      <dgm:prSet presAssocID="{09E098A3-6319-4B04-B990-974779B67D4E}" presName="nodeTx" presStyleLbl="node1" presStyleIdx="1" presStyleCnt="3">
        <dgm:presLayoutVars>
          <dgm:bulletEnabled val="1"/>
        </dgm:presLayoutVars>
      </dgm:prSet>
      <dgm:spPr/>
      <dgm:t>
        <a:bodyPr/>
        <a:lstStyle/>
        <a:p>
          <a:endParaRPr lang="en-GB"/>
        </a:p>
      </dgm:t>
    </dgm:pt>
    <dgm:pt modelId="{BD1F8FE5-C3F4-4AA5-9D3E-0D0E1A92328B}" type="pres">
      <dgm:prSet presAssocID="{09E098A3-6319-4B04-B990-974779B67D4E}" presName="invisiNode" presStyleLbl="node1" presStyleIdx="1" presStyleCnt="3"/>
      <dgm:spPr/>
    </dgm:pt>
    <dgm:pt modelId="{9A57A57E-F352-48BA-9BD8-225E532DC004}" type="pres">
      <dgm:prSet presAssocID="{09E098A3-6319-4B04-B990-974779B67D4E}" presName="imagNode" presStyleLbl="fgImgPlace1" presStyleIdx="1" presStyleCnt="3"/>
      <dgm:spPr/>
    </dgm:pt>
    <dgm:pt modelId="{DEEEB38A-294C-4549-807D-BEC7885EA28F}" type="pres">
      <dgm:prSet presAssocID="{87FF5285-ADA1-45D1-8BC8-A8C772CAFE4D}" presName="sibTrans" presStyleLbl="sibTrans2D1" presStyleIdx="0" presStyleCnt="0"/>
      <dgm:spPr/>
      <dgm:t>
        <a:bodyPr/>
        <a:lstStyle/>
        <a:p>
          <a:endParaRPr lang="en-GB"/>
        </a:p>
      </dgm:t>
    </dgm:pt>
    <dgm:pt modelId="{9F2360AB-D87B-425F-B3A3-D769C3FE1EDA}" type="pres">
      <dgm:prSet presAssocID="{9B0B3594-C897-43A1-8393-7E41421F9278}" presName="compNode" presStyleCnt="0"/>
      <dgm:spPr/>
    </dgm:pt>
    <dgm:pt modelId="{DF968410-9E8A-4CE8-B877-C5D451BDAD40}" type="pres">
      <dgm:prSet presAssocID="{9B0B3594-C897-43A1-8393-7E41421F9278}" presName="bkgdShape" presStyleLbl="node1" presStyleIdx="2" presStyleCnt="3"/>
      <dgm:spPr/>
      <dgm:t>
        <a:bodyPr/>
        <a:lstStyle/>
        <a:p>
          <a:endParaRPr lang="en-GB"/>
        </a:p>
      </dgm:t>
    </dgm:pt>
    <dgm:pt modelId="{6FBF7FA5-0BBF-4C7F-B417-588DFEE3DD07}" type="pres">
      <dgm:prSet presAssocID="{9B0B3594-C897-43A1-8393-7E41421F9278}" presName="nodeTx" presStyleLbl="node1" presStyleIdx="2" presStyleCnt="3">
        <dgm:presLayoutVars>
          <dgm:bulletEnabled val="1"/>
        </dgm:presLayoutVars>
      </dgm:prSet>
      <dgm:spPr/>
      <dgm:t>
        <a:bodyPr/>
        <a:lstStyle/>
        <a:p>
          <a:endParaRPr lang="en-GB"/>
        </a:p>
      </dgm:t>
    </dgm:pt>
    <dgm:pt modelId="{2206F09E-94CE-4A7C-BB3C-E2E8C06D5BFF}" type="pres">
      <dgm:prSet presAssocID="{9B0B3594-C897-43A1-8393-7E41421F9278}" presName="invisiNode" presStyleLbl="node1" presStyleIdx="2" presStyleCnt="3"/>
      <dgm:spPr/>
    </dgm:pt>
    <dgm:pt modelId="{387952F5-EF07-428D-804A-88A5C6DEF3E9}" type="pres">
      <dgm:prSet presAssocID="{9B0B3594-C897-43A1-8393-7E41421F9278}" presName="imagNode" presStyleLbl="fgImgPlace1" presStyleIdx="2" presStyleCnt="3"/>
      <dgm:spPr/>
    </dgm:pt>
  </dgm:ptLst>
  <dgm:cxnLst>
    <dgm:cxn modelId="{851F785B-EF4B-47E3-99A3-895B72FD39A9}" type="presOf" srcId="{5370727D-9627-4AF1-B5EF-2F74C8700144}" destId="{10261426-05B7-4942-BFCB-2E8BE399BE77}" srcOrd="0" destOrd="1" presId="urn:microsoft.com/office/officeart/2005/8/layout/hList7"/>
    <dgm:cxn modelId="{32D7D9D6-8CFB-4471-BB12-7725EA7E98E3}" type="presOf" srcId="{09E098A3-6319-4B04-B990-974779B67D4E}" destId="{FD6DDD54-0444-4808-A28F-9D0D3579323E}" srcOrd="1" destOrd="0" presId="urn:microsoft.com/office/officeart/2005/8/layout/hList7"/>
    <dgm:cxn modelId="{0DA1C816-7D6B-4BDE-8945-BB7EB04B6706}" type="presOf" srcId="{4C50BCAF-6736-4673-B7CE-84D390A9EDD5}" destId="{971FE550-8A06-462D-B0FB-189933115C09}" srcOrd="0" destOrd="0" presId="urn:microsoft.com/office/officeart/2005/8/layout/hList7"/>
    <dgm:cxn modelId="{CAE9A617-E3C5-4520-AD83-5ECF6D3280FD}" srcId="{4C50BCAF-6736-4673-B7CE-84D390A9EDD5}" destId="{09E098A3-6319-4B04-B990-974779B67D4E}" srcOrd="1" destOrd="0" parTransId="{8B146AD8-2FDB-4673-8EBB-96CCB5450AE4}" sibTransId="{87FF5285-ADA1-45D1-8BC8-A8C772CAFE4D}"/>
    <dgm:cxn modelId="{FC9732B5-ABDF-4FF1-95E1-363F76ECB47E}" type="presOf" srcId="{4DA2B261-7378-4FF1-A6C6-3F1C42157836}" destId="{595C7910-DB11-4870-BEC3-AF6F94367F3A}" srcOrd="0" destOrd="0" presId="urn:microsoft.com/office/officeart/2005/8/layout/hList7"/>
    <dgm:cxn modelId="{AC7F6E3F-674F-4531-9415-192D2AD183F0}" type="presOf" srcId="{C077FDE3-679C-4B50-8059-C112F3580D8D}" destId="{6FBF7FA5-0BBF-4C7F-B417-588DFEE3DD07}" srcOrd="1" destOrd="1" presId="urn:microsoft.com/office/officeart/2005/8/layout/hList7"/>
    <dgm:cxn modelId="{48C7DE1A-E2CC-4037-9CE1-C1C2885C7C6F}" srcId="{4C50BCAF-6736-4673-B7CE-84D390A9EDD5}" destId="{9B0B3594-C897-43A1-8393-7E41421F9278}" srcOrd="2" destOrd="0" parTransId="{23453F55-B827-40D2-A789-19AE1EDACF63}" sibTransId="{34B62479-F5E4-4E87-A56B-212CC461EB5C}"/>
    <dgm:cxn modelId="{ADF0AD08-EC5D-4687-94E6-2A890309DC4E}" type="presOf" srcId="{C077FDE3-679C-4B50-8059-C112F3580D8D}" destId="{DF968410-9E8A-4CE8-B877-C5D451BDAD40}" srcOrd="0" destOrd="1" presId="urn:microsoft.com/office/officeart/2005/8/layout/hList7"/>
    <dgm:cxn modelId="{A3A63CD4-1BD2-47F0-AABD-AE52D909CD4B}" srcId="{9B0B3594-C897-43A1-8393-7E41421F9278}" destId="{C077FDE3-679C-4B50-8059-C112F3580D8D}" srcOrd="0" destOrd="0" parTransId="{CDEED506-EA5E-48A7-AFA6-FA4B446F6C24}" sibTransId="{39F6CC61-C9D7-45FE-89C0-CB301D54E230}"/>
    <dgm:cxn modelId="{2692AECB-63A7-4C6E-B6AB-444087B19305}" srcId="{09E098A3-6319-4B04-B990-974779B67D4E}" destId="{5370727D-9627-4AF1-B5EF-2F74C8700144}" srcOrd="0" destOrd="0" parTransId="{D6317B31-2CB6-4F9C-B8C9-CBA8F3C2E369}" sibTransId="{1DD49E41-6B75-4E6B-84C5-C295F5847421}"/>
    <dgm:cxn modelId="{5929204A-B5DF-40A2-98F1-B8B6E4A02AA1}" type="presOf" srcId="{5370727D-9627-4AF1-B5EF-2F74C8700144}" destId="{FD6DDD54-0444-4808-A28F-9D0D3579323E}" srcOrd="1" destOrd="1" presId="urn:microsoft.com/office/officeart/2005/8/layout/hList7"/>
    <dgm:cxn modelId="{214E8001-081D-497F-B7A4-AC7F81D3B3C1}" type="presOf" srcId="{9C2E87B4-2B5B-4A6F-933D-5BD93FC66A58}" destId="{4CC78713-A99F-4CCB-AAF1-C1468AC14307}" srcOrd="0" destOrd="0" presId="urn:microsoft.com/office/officeart/2005/8/layout/hList7"/>
    <dgm:cxn modelId="{ED219F44-4DF4-43F5-803F-61F8C6CACC76}" type="presOf" srcId="{9B0B3594-C897-43A1-8393-7E41421F9278}" destId="{6FBF7FA5-0BBF-4C7F-B417-588DFEE3DD07}" srcOrd="1" destOrd="0" presId="urn:microsoft.com/office/officeart/2005/8/layout/hList7"/>
    <dgm:cxn modelId="{1FCCE296-D681-47F5-B02A-A1E90C8C62EA}" srcId="{4DA2B261-7378-4FF1-A6C6-3F1C42157836}" destId="{AEB62A50-1B67-41C2-A367-B18FC281F7B5}" srcOrd="0" destOrd="0" parTransId="{1EA1CC70-836D-45CF-A41A-CD773A68B641}" sibTransId="{D66F215C-3D9F-4827-A252-0B3272896968}"/>
    <dgm:cxn modelId="{B13A56F5-6256-44E0-942F-63FDEC1C08D7}" srcId="{4C50BCAF-6736-4673-B7CE-84D390A9EDD5}" destId="{4DA2B261-7378-4FF1-A6C6-3F1C42157836}" srcOrd="0" destOrd="0" parTransId="{DC8E0C80-1824-471F-A918-13FCFD8F7A35}" sibTransId="{9C2E87B4-2B5B-4A6F-933D-5BD93FC66A58}"/>
    <dgm:cxn modelId="{10D557E5-FDB1-40C3-9A0A-C27E492040E1}" type="presOf" srcId="{AEB62A50-1B67-41C2-A367-B18FC281F7B5}" destId="{595C7910-DB11-4870-BEC3-AF6F94367F3A}" srcOrd="0" destOrd="1" presId="urn:microsoft.com/office/officeart/2005/8/layout/hList7"/>
    <dgm:cxn modelId="{32D19F67-3AEB-4102-81D2-5EBD28289B16}" type="presOf" srcId="{AEB62A50-1B67-41C2-A367-B18FC281F7B5}" destId="{73ADED59-090C-4467-87C0-8457D1A545EE}" srcOrd="1" destOrd="1" presId="urn:microsoft.com/office/officeart/2005/8/layout/hList7"/>
    <dgm:cxn modelId="{686684D0-F4F0-4F6C-A00A-0421A59AD92C}" type="presOf" srcId="{09E098A3-6319-4B04-B990-974779B67D4E}" destId="{10261426-05B7-4942-BFCB-2E8BE399BE77}" srcOrd="0" destOrd="0" presId="urn:microsoft.com/office/officeart/2005/8/layout/hList7"/>
    <dgm:cxn modelId="{77DFB6A6-4E6F-47B9-A398-6636BCF6E4BA}" type="presOf" srcId="{9B0B3594-C897-43A1-8393-7E41421F9278}" destId="{DF968410-9E8A-4CE8-B877-C5D451BDAD40}" srcOrd="0" destOrd="0" presId="urn:microsoft.com/office/officeart/2005/8/layout/hList7"/>
    <dgm:cxn modelId="{AF2444AA-63B1-4043-87DF-0EC1C7347680}" type="presOf" srcId="{4DA2B261-7378-4FF1-A6C6-3F1C42157836}" destId="{73ADED59-090C-4467-87C0-8457D1A545EE}" srcOrd="1" destOrd="0" presId="urn:microsoft.com/office/officeart/2005/8/layout/hList7"/>
    <dgm:cxn modelId="{593EDD52-715D-4299-90D1-25E5C9E5B9E7}" type="presOf" srcId="{87FF5285-ADA1-45D1-8BC8-A8C772CAFE4D}" destId="{DEEEB38A-294C-4549-807D-BEC7885EA28F}" srcOrd="0" destOrd="0" presId="urn:microsoft.com/office/officeart/2005/8/layout/hList7"/>
    <dgm:cxn modelId="{35CF7F93-AD9D-45B0-A165-20CD87A8BCED}" type="presParOf" srcId="{971FE550-8A06-462D-B0FB-189933115C09}" destId="{CF4643AD-1ECA-4DDD-AF56-FC514D951790}" srcOrd="0" destOrd="0" presId="urn:microsoft.com/office/officeart/2005/8/layout/hList7"/>
    <dgm:cxn modelId="{149012F3-048A-4B1B-86C7-DB344AFA299B}" type="presParOf" srcId="{971FE550-8A06-462D-B0FB-189933115C09}" destId="{0A2929B2-B132-4A6C-AD2C-94B7C0490F2A}" srcOrd="1" destOrd="0" presId="urn:microsoft.com/office/officeart/2005/8/layout/hList7"/>
    <dgm:cxn modelId="{28105D9D-1E21-4971-A1A5-2F06BF2B47F3}" type="presParOf" srcId="{0A2929B2-B132-4A6C-AD2C-94B7C0490F2A}" destId="{C4AE45A1-3FFB-457A-9DA1-B5E1975CCCFC}" srcOrd="0" destOrd="0" presId="urn:microsoft.com/office/officeart/2005/8/layout/hList7"/>
    <dgm:cxn modelId="{657EAAC7-D22F-43A4-900B-9981342315F1}" type="presParOf" srcId="{C4AE45A1-3FFB-457A-9DA1-B5E1975CCCFC}" destId="{595C7910-DB11-4870-BEC3-AF6F94367F3A}" srcOrd="0" destOrd="0" presId="urn:microsoft.com/office/officeart/2005/8/layout/hList7"/>
    <dgm:cxn modelId="{AC18EA6B-9891-4633-B412-FB269A601CF5}" type="presParOf" srcId="{C4AE45A1-3FFB-457A-9DA1-B5E1975CCCFC}" destId="{73ADED59-090C-4467-87C0-8457D1A545EE}" srcOrd="1" destOrd="0" presId="urn:microsoft.com/office/officeart/2005/8/layout/hList7"/>
    <dgm:cxn modelId="{052267F4-2F12-4301-A550-CD0EDCDF558B}" type="presParOf" srcId="{C4AE45A1-3FFB-457A-9DA1-B5E1975CCCFC}" destId="{475B84BD-339B-403D-A61C-18212C13AF3D}" srcOrd="2" destOrd="0" presId="urn:microsoft.com/office/officeart/2005/8/layout/hList7"/>
    <dgm:cxn modelId="{550C83DA-6192-40E7-98A5-6ABFA9E90C07}" type="presParOf" srcId="{C4AE45A1-3FFB-457A-9DA1-B5E1975CCCFC}" destId="{BF7A18AE-01B1-4763-83B6-6BAEFD9A614B}" srcOrd="3" destOrd="0" presId="urn:microsoft.com/office/officeart/2005/8/layout/hList7"/>
    <dgm:cxn modelId="{5E2F7A77-BE38-4425-88E9-609257745BDC}" type="presParOf" srcId="{0A2929B2-B132-4A6C-AD2C-94B7C0490F2A}" destId="{4CC78713-A99F-4CCB-AAF1-C1468AC14307}" srcOrd="1" destOrd="0" presId="urn:microsoft.com/office/officeart/2005/8/layout/hList7"/>
    <dgm:cxn modelId="{B006E469-2055-496E-9D65-502A6FC9D028}" type="presParOf" srcId="{0A2929B2-B132-4A6C-AD2C-94B7C0490F2A}" destId="{FB894937-6200-4C33-AA5F-AD6CCC53B845}" srcOrd="2" destOrd="0" presId="urn:microsoft.com/office/officeart/2005/8/layout/hList7"/>
    <dgm:cxn modelId="{31133D99-D718-495F-8E56-7B7B0776E4C6}" type="presParOf" srcId="{FB894937-6200-4C33-AA5F-AD6CCC53B845}" destId="{10261426-05B7-4942-BFCB-2E8BE399BE77}" srcOrd="0" destOrd="0" presId="urn:microsoft.com/office/officeart/2005/8/layout/hList7"/>
    <dgm:cxn modelId="{95D07B84-1F81-45E4-9DF9-507F19BBA9B1}" type="presParOf" srcId="{FB894937-6200-4C33-AA5F-AD6CCC53B845}" destId="{FD6DDD54-0444-4808-A28F-9D0D3579323E}" srcOrd="1" destOrd="0" presId="urn:microsoft.com/office/officeart/2005/8/layout/hList7"/>
    <dgm:cxn modelId="{1411564C-B79D-4462-8BFC-882BCD3B3FF1}" type="presParOf" srcId="{FB894937-6200-4C33-AA5F-AD6CCC53B845}" destId="{BD1F8FE5-C3F4-4AA5-9D3E-0D0E1A92328B}" srcOrd="2" destOrd="0" presId="urn:microsoft.com/office/officeart/2005/8/layout/hList7"/>
    <dgm:cxn modelId="{FE23D553-73B7-4E62-9C75-9E4F3A90018F}" type="presParOf" srcId="{FB894937-6200-4C33-AA5F-AD6CCC53B845}" destId="{9A57A57E-F352-48BA-9BD8-225E532DC004}" srcOrd="3" destOrd="0" presId="urn:microsoft.com/office/officeart/2005/8/layout/hList7"/>
    <dgm:cxn modelId="{7AAC7D30-6D4B-4C47-B854-8A31B8800A61}" type="presParOf" srcId="{0A2929B2-B132-4A6C-AD2C-94B7C0490F2A}" destId="{DEEEB38A-294C-4549-807D-BEC7885EA28F}" srcOrd="3" destOrd="0" presId="urn:microsoft.com/office/officeart/2005/8/layout/hList7"/>
    <dgm:cxn modelId="{2A5F2ED6-3398-4E67-A2F7-CE476FB009EB}" type="presParOf" srcId="{0A2929B2-B132-4A6C-AD2C-94B7C0490F2A}" destId="{9F2360AB-D87B-425F-B3A3-D769C3FE1EDA}" srcOrd="4" destOrd="0" presId="urn:microsoft.com/office/officeart/2005/8/layout/hList7"/>
    <dgm:cxn modelId="{61BCDEC9-D4F1-48DC-A928-D787FE85371F}" type="presParOf" srcId="{9F2360AB-D87B-425F-B3A3-D769C3FE1EDA}" destId="{DF968410-9E8A-4CE8-B877-C5D451BDAD40}" srcOrd="0" destOrd="0" presId="urn:microsoft.com/office/officeart/2005/8/layout/hList7"/>
    <dgm:cxn modelId="{825358C2-1330-48D1-8EF7-F4182D4879A3}" type="presParOf" srcId="{9F2360AB-D87B-425F-B3A3-D769C3FE1EDA}" destId="{6FBF7FA5-0BBF-4C7F-B417-588DFEE3DD07}" srcOrd="1" destOrd="0" presId="urn:microsoft.com/office/officeart/2005/8/layout/hList7"/>
    <dgm:cxn modelId="{05480142-9633-485E-B46D-0F957D118E84}" type="presParOf" srcId="{9F2360AB-D87B-425F-B3A3-D769C3FE1EDA}" destId="{2206F09E-94CE-4A7C-BB3C-E2E8C06D5BFF}" srcOrd="2" destOrd="0" presId="urn:microsoft.com/office/officeart/2005/8/layout/hList7"/>
    <dgm:cxn modelId="{7F8C5DFC-726D-45C1-9634-BE9305EB68FB}" type="presParOf" srcId="{9F2360AB-D87B-425F-B3A3-D769C3FE1EDA}" destId="{387952F5-EF07-428D-804A-88A5C6DEF3E9}" srcOrd="3" destOrd="0" presId="urn:microsoft.com/office/officeart/2005/8/layout/hList7"/>
  </dgm:cxnLst>
  <dgm:bg/>
  <dgm:whole/>
</dgm:dataModel>
</file>

<file path=ppt/diagrams/data2.xml><?xml version="1.0" encoding="utf-8"?>
<dgm:dataModel xmlns:dgm="http://schemas.openxmlformats.org/drawingml/2006/diagram" xmlns:a="http://schemas.openxmlformats.org/drawingml/2006/main">
  <dgm:ptLst>
    <dgm:pt modelId="{DB337168-8C48-41F4-A2F2-59E07D22F316}" type="doc">
      <dgm:prSet loTypeId="urn:microsoft.com/office/officeart/2005/8/layout/radial2" loCatId="relationship" qsTypeId="urn:microsoft.com/office/officeart/2005/8/quickstyle/3d1" qsCatId="3D" csTypeId="urn:microsoft.com/office/officeart/2005/8/colors/accent1_2#2" csCatId="accent1" phldr="1"/>
      <dgm:spPr/>
      <dgm:t>
        <a:bodyPr/>
        <a:lstStyle/>
        <a:p>
          <a:endParaRPr lang="en-GB"/>
        </a:p>
      </dgm:t>
    </dgm:pt>
    <dgm:pt modelId="{01C43456-49BB-4B4B-9A4E-3EBC1F5D4A16}">
      <dgm:prSet custT="1"/>
      <dgm:spPr/>
      <dgm:t>
        <a:bodyPr/>
        <a:lstStyle/>
        <a:p>
          <a:pPr rtl="0"/>
          <a:r>
            <a:rPr lang="en-GB" sz="1600" dirty="0" smtClean="0"/>
            <a:t>A lost or stolen laptop contains SQL Server database with sensitive data</a:t>
          </a:r>
          <a:endParaRPr lang="en-GB" sz="1600" dirty="0"/>
        </a:p>
      </dgm:t>
    </dgm:pt>
    <dgm:pt modelId="{C72E31CC-753D-4741-AB12-D9140E353118}" type="parTrans" cxnId="{EAA62813-402F-4A32-844C-852D03A7F41F}">
      <dgm:prSet/>
      <dgm:spPr/>
      <dgm:t>
        <a:bodyPr/>
        <a:lstStyle/>
        <a:p>
          <a:endParaRPr lang="en-GB"/>
        </a:p>
      </dgm:t>
    </dgm:pt>
    <dgm:pt modelId="{050EB994-60F2-4D54-B283-BB0DA3BD1020}" type="sibTrans" cxnId="{EAA62813-402F-4A32-844C-852D03A7F41F}">
      <dgm:prSet/>
      <dgm:spPr/>
      <dgm:t>
        <a:bodyPr/>
        <a:lstStyle/>
        <a:p>
          <a:endParaRPr lang="en-GB"/>
        </a:p>
      </dgm:t>
    </dgm:pt>
    <dgm:pt modelId="{21BFED6F-70EB-42B4-BD10-4F9C9D8C8CD9}">
      <dgm:prSet custT="1"/>
      <dgm:spPr/>
      <dgm:t>
        <a:bodyPr/>
        <a:lstStyle/>
        <a:p>
          <a:pPr rtl="0"/>
          <a:r>
            <a:rPr lang="en-GB" sz="1600" dirty="0" smtClean="0"/>
            <a:t>A discontent employee copies the database files and takes them to a competitor</a:t>
          </a:r>
          <a:endParaRPr lang="en-GB" sz="1600" dirty="0"/>
        </a:p>
      </dgm:t>
    </dgm:pt>
    <dgm:pt modelId="{E9A54DA3-0F90-4E78-9EA2-DDBD46D77455}" type="parTrans" cxnId="{6688D06B-B4F0-4A83-A146-E739CD5282F7}">
      <dgm:prSet/>
      <dgm:spPr/>
      <dgm:t>
        <a:bodyPr/>
        <a:lstStyle/>
        <a:p>
          <a:endParaRPr lang="en-GB"/>
        </a:p>
      </dgm:t>
    </dgm:pt>
    <dgm:pt modelId="{83D367D6-E42E-4C66-8B0F-213739D1E3B1}" type="sibTrans" cxnId="{6688D06B-B4F0-4A83-A146-E739CD5282F7}">
      <dgm:prSet/>
      <dgm:spPr/>
      <dgm:t>
        <a:bodyPr/>
        <a:lstStyle/>
        <a:p>
          <a:endParaRPr lang="en-GB"/>
        </a:p>
      </dgm:t>
    </dgm:pt>
    <dgm:pt modelId="{052E0CB8-0156-4F61-B29A-C04CA93E3A48}">
      <dgm:prSet/>
      <dgm:spPr/>
      <dgm:t>
        <a:bodyPr/>
        <a:lstStyle/>
        <a:p>
          <a:pPr rtl="0"/>
          <a:r>
            <a:rPr lang="en-GB" dirty="0" smtClean="0"/>
            <a:t>An unauthorized user obtains the backup tapes for a database</a:t>
          </a:r>
          <a:endParaRPr lang="en-GB" dirty="0"/>
        </a:p>
      </dgm:t>
    </dgm:pt>
    <dgm:pt modelId="{395D6ABE-DECC-4580-8B52-EE7E193471D5}" type="parTrans" cxnId="{A2E6856B-9083-4590-832C-B2F958A282C8}">
      <dgm:prSet/>
      <dgm:spPr/>
      <dgm:t>
        <a:bodyPr/>
        <a:lstStyle/>
        <a:p>
          <a:endParaRPr lang="en-GB"/>
        </a:p>
      </dgm:t>
    </dgm:pt>
    <dgm:pt modelId="{B51048D3-9DE2-4D3F-B86E-9CC3D6911740}" type="sibTrans" cxnId="{A2E6856B-9083-4590-832C-B2F958A282C8}">
      <dgm:prSet/>
      <dgm:spPr/>
      <dgm:t>
        <a:bodyPr/>
        <a:lstStyle/>
        <a:p>
          <a:endParaRPr lang="en-GB"/>
        </a:p>
      </dgm:t>
    </dgm:pt>
    <dgm:pt modelId="{C62488B0-C240-4247-976E-CABF65E2D1EB}" type="pres">
      <dgm:prSet presAssocID="{DB337168-8C48-41F4-A2F2-59E07D22F316}" presName="composite" presStyleCnt="0">
        <dgm:presLayoutVars>
          <dgm:chMax val="5"/>
          <dgm:dir/>
          <dgm:animLvl val="ctr"/>
          <dgm:resizeHandles val="exact"/>
        </dgm:presLayoutVars>
      </dgm:prSet>
      <dgm:spPr/>
      <dgm:t>
        <a:bodyPr/>
        <a:lstStyle/>
        <a:p>
          <a:endParaRPr lang="en-US"/>
        </a:p>
      </dgm:t>
    </dgm:pt>
    <dgm:pt modelId="{CE2DD79A-2369-4AD7-AE14-A9C049E4632C}" type="pres">
      <dgm:prSet presAssocID="{DB337168-8C48-41F4-A2F2-59E07D22F316}" presName="cycle" presStyleCnt="0"/>
      <dgm:spPr/>
    </dgm:pt>
    <dgm:pt modelId="{840EA7FA-B204-4518-A583-CA43F0E7B69A}" type="pres">
      <dgm:prSet presAssocID="{DB337168-8C48-41F4-A2F2-59E07D22F316}" presName="centerShape" presStyleCnt="0"/>
      <dgm:spPr/>
    </dgm:pt>
    <dgm:pt modelId="{E7B85412-41CA-4E3D-BF14-F2D5D46244D4}" type="pres">
      <dgm:prSet presAssocID="{DB337168-8C48-41F4-A2F2-59E07D22F316}" presName="connSite" presStyleLbl="node1" presStyleIdx="0" presStyleCnt="4"/>
      <dgm:spPr/>
    </dgm:pt>
    <dgm:pt modelId="{063DA7BD-80C8-4CAA-BF46-E6198B9086DB}" type="pres">
      <dgm:prSet presAssocID="{DB337168-8C48-41F4-A2F2-59E07D22F316}" presName="visible" presStyleLbl="node1" presStyleIdx="0" presStyleCnt="4" custLinFactNeighborX="46604" custLinFactNeighborY="-7332"/>
      <dgm:spPr/>
    </dgm:pt>
    <dgm:pt modelId="{59233130-BADC-496D-8648-E123762E1D14}" type="pres">
      <dgm:prSet presAssocID="{C72E31CC-753D-4741-AB12-D9140E353118}" presName="Name25" presStyleLbl="parChTrans1D1" presStyleIdx="0" presStyleCnt="3"/>
      <dgm:spPr/>
      <dgm:t>
        <a:bodyPr/>
        <a:lstStyle/>
        <a:p>
          <a:endParaRPr lang="en-US"/>
        </a:p>
      </dgm:t>
    </dgm:pt>
    <dgm:pt modelId="{B331032B-1C45-40D5-B976-7797CEDE1C76}" type="pres">
      <dgm:prSet presAssocID="{01C43456-49BB-4B4B-9A4E-3EBC1F5D4A16}" presName="node" presStyleCnt="0"/>
      <dgm:spPr/>
    </dgm:pt>
    <dgm:pt modelId="{B5AD34A3-177D-4D2F-BC08-0319987C92C8}" type="pres">
      <dgm:prSet presAssocID="{01C43456-49BB-4B4B-9A4E-3EBC1F5D4A16}" presName="parentNode" presStyleLbl="node1" presStyleIdx="1" presStyleCnt="4" custScaleX="123412" custScaleY="123412" custLinFactX="357" custLinFactNeighborX="100000" custLinFactNeighborY="20998">
        <dgm:presLayoutVars>
          <dgm:chMax val="1"/>
          <dgm:bulletEnabled val="1"/>
        </dgm:presLayoutVars>
      </dgm:prSet>
      <dgm:spPr/>
      <dgm:t>
        <a:bodyPr/>
        <a:lstStyle/>
        <a:p>
          <a:endParaRPr lang="en-US"/>
        </a:p>
      </dgm:t>
    </dgm:pt>
    <dgm:pt modelId="{E730A85E-B5C4-49A1-93F4-ED0FE53A3ADD}" type="pres">
      <dgm:prSet presAssocID="{01C43456-49BB-4B4B-9A4E-3EBC1F5D4A16}" presName="childNode" presStyleLbl="revTx" presStyleIdx="0" presStyleCnt="0">
        <dgm:presLayoutVars>
          <dgm:bulletEnabled val="1"/>
        </dgm:presLayoutVars>
      </dgm:prSet>
      <dgm:spPr/>
    </dgm:pt>
    <dgm:pt modelId="{B5225C66-26C0-41C5-8EF5-73B9F9F328AD}" type="pres">
      <dgm:prSet presAssocID="{E9A54DA3-0F90-4E78-9EA2-DDBD46D77455}" presName="Name25" presStyleLbl="parChTrans1D1" presStyleIdx="1" presStyleCnt="3"/>
      <dgm:spPr/>
      <dgm:t>
        <a:bodyPr/>
        <a:lstStyle/>
        <a:p>
          <a:endParaRPr lang="en-US"/>
        </a:p>
      </dgm:t>
    </dgm:pt>
    <dgm:pt modelId="{0167294D-77A8-42F3-B953-BA2083D2512E}" type="pres">
      <dgm:prSet presAssocID="{21BFED6F-70EB-42B4-BD10-4F9C9D8C8CD9}" presName="node" presStyleCnt="0"/>
      <dgm:spPr/>
    </dgm:pt>
    <dgm:pt modelId="{7C88B8BC-2C43-4937-97FF-327305E5829F}" type="pres">
      <dgm:prSet presAssocID="{21BFED6F-70EB-42B4-BD10-4F9C9D8C8CD9}" presName="parentNode" presStyleLbl="node1" presStyleIdx="2" presStyleCnt="4" custScaleX="123412" custScaleY="123412" custLinFactNeighborX="66361" custLinFactNeighborY="89637">
        <dgm:presLayoutVars>
          <dgm:chMax val="1"/>
          <dgm:bulletEnabled val="1"/>
        </dgm:presLayoutVars>
      </dgm:prSet>
      <dgm:spPr/>
      <dgm:t>
        <a:bodyPr/>
        <a:lstStyle/>
        <a:p>
          <a:endParaRPr lang="en-US"/>
        </a:p>
      </dgm:t>
    </dgm:pt>
    <dgm:pt modelId="{111EFA75-5E72-4656-B9B5-01A51B0E03AD}" type="pres">
      <dgm:prSet presAssocID="{21BFED6F-70EB-42B4-BD10-4F9C9D8C8CD9}" presName="childNode" presStyleLbl="revTx" presStyleIdx="0" presStyleCnt="0">
        <dgm:presLayoutVars>
          <dgm:bulletEnabled val="1"/>
        </dgm:presLayoutVars>
      </dgm:prSet>
      <dgm:spPr/>
    </dgm:pt>
    <dgm:pt modelId="{F06534E7-9165-4EE1-B61B-A1BB4CD00F10}" type="pres">
      <dgm:prSet presAssocID="{395D6ABE-DECC-4580-8B52-EE7E193471D5}" presName="Name25" presStyleLbl="parChTrans1D1" presStyleIdx="2" presStyleCnt="3"/>
      <dgm:spPr/>
      <dgm:t>
        <a:bodyPr/>
        <a:lstStyle/>
        <a:p>
          <a:endParaRPr lang="en-US"/>
        </a:p>
      </dgm:t>
    </dgm:pt>
    <dgm:pt modelId="{C2EA1955-8ECF-4CF5-8040-5D143287DA01}" type="pres">
      <dgm:prSet presAssocID="{052E0CB8-0156-4F61-B29A-C04CA93E3A48}" presName="node" presStyleCnt="0"/>
      <dgm:spPr/>
    </dgm:pt>
    <dgm:pt modelId="{615E7C9E-3778-4197-BBA9-EABD408D1718}" type="pres">
      <dgm:prSet presAssocID="{052E0CB8-0156-4F61-B29A-C04CA93E3A48}" presName="parentNode" presStyleLbl="node1" presStyleIdx="3" presStyleCnt="4" custScaleX="123412" custScaleY="123412" custLinFactX="100000" custLinFactY="-39655" custLinFactNeighborX="128324" custLinFactNeighborY="-100000">
        <dgm:presLayoutVars>
          <dgm:chMax val="1"/>
          <dgm:bulletEnabled val="1"/>
        </dgm:presLayoutVars>
      </dgm:prSet>
      <dgm:spPr/>
      <dgm:t>
        <a:bodyPr/>
        <a:lstStyle/>
        <a:p>
          <a:endParaRPr lang="en-US"/>
        </a:p>
      </dgm:t>
    </dgm:pt>
    <dgm:pt modelId="{57FF5DFC-CE4D-488F-BF28-F8BAF39CF55F}" type="pres">
      <dgm:prSet presAssocID="{052E0CB8-0156-4F61-B29A-C04CA93E3A48}" presName="childNode" presStyleLbl="revTx" presStyleIdx="0" presStyleCnt="0">
        <dgm:presLayoutVars>
          <dgm:bulletEnabled val="1"/>
        </dgm:presLayoutVars>
      </dgm:prSet>
      <dgm:spPr/>
    </dgm:pt>
  </dgm:ptLst>
  <dgm:cxnLst>
    <dgm:cxn modelId="{F1C013F2-AA63-47A0-8A0A-C4241C9E0C52}" type="presOf" srcId="{C72E31CC-753D-4741-AB12-D9140E353118}" destId="{59233130-BADC-496D-8648-E123762E1D14}" srcOrd="0" destOrd="0" presId="urn:microsoft.com/office/officeart/2005/8/layout/radial2"/>
    <dgm:cxn modelId="{F38C088B-DC5B-4884-ABCC-A534DA1FB3C9}" type="presOf" srcId="{395D6ABE-DECC-4580-8B52-EE7E193471D5}" destId="{F06534E7-9165-4EE1-B61B-A1BB4CD00F10}" srcOrd="0" destOrd="0" presId="urn:microsoft.com/office/officeart/2005/8/layout/radial2"/>
    <dgm:cxn modelId="{A2E6856B-9083-4590-832C-B2F958A282C8}" srcId="{DB337168-8C48-41F4-A2F2-59E07D22F316}" destId="{052E0CB8-0156-4F61-B29A-C04CA93E3A48}" srcOrd="2" destOrd="0" parTransId="{395D6ABE-DECC-4580-8B52-EE7E193471D5}" sibTransId="{B51048D3-9DE2-4D3F-B86E-9CC3D6911740}"/>
    <dgm:cxn modelId="{DE5C6E79-706D-42DB-AB3B-6CDFE1D16F27}" type="presOf" srcId="{21BFED6F-70EB-42B4-BD10-4F9C9D8C8CD9}" destId="{7C88B8BC-2C43-4937-97FF-327305E5829F}" srcOrd="0" destOrd="0" presId="urn:microsoft.com/office/officeart/2005/8/layout/radial2"/>
    <dgm:cxn modelId="{E6040A51-27C7-477D-A52B-B5EC9E35299A}" type="presOf" srcId="{E9A54DA3-0F90-4E78-9EA2-DDBD46D77455}" destId="{B5225C66-26C0-41C5-8EF5-73B9F9F328AD}" srcOrd="0" destOrd="0" presId="urn:microsoft.com/office/officeart/2005/8/layout/radial2"/>
    <dgm:cxn modelId="{8C9821AB-DD23-4EBE-BE87-15610651E367}" type="presOf" srcId="{052E0CB8-0156-4F61-B29A-C04CA93E3A48}" destId="{615E7C9E-3778-4197-BBA9-EABD408D1718}" srcOrd="0" destOrd="0" presId="urn:microsoft.com/office/officeart/2005/8/layout/radial2"/>
    <dgm:cxn modelId="{4CD4F608-3C86-46BA-93CD-C132974BE915}" type="presOf" srcId="{01C43456-49BB-4B4B-9A4E-3EBC1F5D4A16}" destId="{B5AD34A3-177D-4D2F-BC08-0319987C92C8}" srcOrd="0" destOrd="0" presId="urn:microsoft.com/office/officeart/2005/8/layout/radial2"/>
    <dgm:cxn modelId="{EAA62813-402F-4A32-844C-852D03A7F41F}" srcId="{DB337168-8C48-41F4-A2F2-59E07D22F316}" destId="{01C43456-49BB-4B4B-9A4E-3EBC1F5D4A16}" srcOrd="0" destOrd="0" parTransId="{C72E31CC-753D-4741-AB12-D9140E353118}" sibTransId="{050EB994-60F2-4D54-B283-BB0DA3BD1020}"/>
    <dgm:cxn modelId="{87A81F38-B13C-4E7A-BC05-C5CFB3238091}" type="presOf" srcId="{DB337168-8C48-41F4-A2F2-59E07D22F316}" destId="{C62488B0-C240-4247-976E-CABF65E2D1EB}" srcOrd="0" destOrd="0" presId="urn:microsoft.com/office/officeart/2005/8/layout/radial2"/>
    <dgm:cxn modelId="{6688D06B-B4F0-4A83-A146-E739CD5282F7}" srcId="{DB337168-8C48-41F4-A2F2-59E07D22F316}" destId="{21BFED6F-70EB-42B4-BD10-4F9C9D8C8CD9}" srcOrd="1" destOrd="0" parTransId="{E9A54DA3-0F90-4E78-9EA2-DDBD46D77455}" sibTransId="{83D367D6-E42E-4C66-8B0F-213739D1E3B1}"/>
    <dgm:cxn modelId="{577FC823-018C-4FD3-8EF6-9B22961EC401}" type="presParOf" srcId="{C62488B0-C240-4247-976E-CABF65E2D1EB}" destId="{CE2DD79A-2369-4AD7-AE14-A9C049E4632C}" srcOrd="0" destOrd="0" presId="urn:microsoft.com/office/officeart/2005/8/layout/radial2"/>
    <dgm:cxn modelId="{6653307F-A881-422C-8ACD-FBF5B402564F}" type="presParOf" srcId="{CE2DD79A-2369-4AD7-AE14-A9C049E4632C}" destId="{840EA7FA-B204-4518-A583-CA43F0E7B69A}" srcOrd="0" destOrd="0" presId="urn:microsoft.com/office/officeart/2005/8/layout/radial2"/>
    <dgm:cxn modelId="{5E8211D9-71D0-404F-83B1-A28B5623AB36}" type="presParOf" srcId="{840EA7FA-B204-4518-A583-CA43F0E7B69A}" destId="{E7B85412-41CA-4E3D-BF14-F2D5D46244D4}" srcOrd="0" destOrd="0" presId="urn:microsoft.com/office/officeart/2005/8/layout/radial2"/>
    <dgm:cxn modelId="{C6EDA3F1-060C-47F1-B345-1EE2CFD78D41}" type="presParOf" srcId="{840EA7FA-B204-4518-A583-CA43F0E7B69A}" destId="{063DA7BD-80C8-4CAA-BF46-E6198B9086DB}" srcOrd="1" destOrd="0" presId="urn:microsoft.com/office/officeart/2005/8/layout/radial2"/>
    <dgm:cxn modelId="{C17E3C9D-9E47-4F3F-B454-8C967D7B037D}" type="presParOf" srcId="{CE2DD79A-2369-4AD7-AE14-A9C049E4632C}" destId="{59233130-BADC-496D-8648-E123762E1D14}" srcOrd="1" destOrd="0" presId="urn:microsoft.com/office/officeart/2005/8/layout/radial2"/>
    <dgm:cxn modelId="{19E853A3-6C5F-4052-9030-2C45F6F1479C}" type="presParOf" srcId="{CE2DD79A-2369-4AD7-AE14-A9C049E4632C}" destId="{B331032B-1C45-40D5-B976-7797CEDE1C76}" srcOrd="2" destOrd="0" presId="urn:microsoft.com/office/officeart/2005/8/layout/radial2"/>
    <dgm:cxn modelId="{50F97084-5395-402B-AA67-EDE2C3748083}" type="presParOf" srcId="{B331032B-1C45-40D5-B976-7797CEDE1C76}" destId="{B5AD34A3-177D-4D2F-BC08-0319987C92C8}" srcOrd="0" destOrd="0" presId="urn:microsoft.com/office/officeart/2005/8/layout/radial2"/>
    <dgm:cxn modelId="{777963AE-172F-4759-92D2-E747769EAC4F}" type="presParOf" srcId="{B331032B-1C45-40D5-B976-7797CEDE1C76}" destId="{E730A85E-B5C4-49A1-93F4-ED0FE53A3ADD}" srcOrd="1" destOrd="0" presId="urn:microsoft.com/office/officeart/2005/8/layout/radial2"/>
    <dgm:cxn modelId="{1490B574-D26C-461E-A48A-E84390FDBE60}" type="presParOf" srcId="{CE2DD79A-2369-4AD7-AE14-A9C049E4632C}" destId="{B5225C66-26C0-41C5-8EF5-73B9F9F328AD}" srcOrd="3" destOrd="0" presId="urn:microsoft.com/office/officeart/2005/8/layout/radial2"/>
    <dgm:cxn modelId="{C15D095C-9109-4461-B02C-FF93EF88F0E5}" type="presParOf" srcId="{CE2DD79A-2369-4AD7-AE14-A9C049E4632C}" destId="{0167294D-77A8-42F3-B953-BA2083D2512E}" srcOrd="4" destOrd="0" presId="urn:microsoft.com/office/officeart/2005/8/layout/radial2"/>
    <dgm:cxn modelId="{2C1490CE-2C23-4401-9E4E-B171C4F4EFBF}" type="presParOf" srcId="{0167294D-77A8-42F3-B953-BA2083D2512E}" destId="{7C88B8BC-2C43-4937-97FF-327305E5829F}" srcOrd="0" destOrd="0" presId="urn:microsoft.com/office/officeart/2005/8/layout/radial2"/>
    <dgm:cxn modelId="{44F1A3C9-6BE5-4F64-8D92-DBB3F261BCE3}" type="presParOf" srcId="{0167294D-77A8-42F3-B953-BA2083D2512E}" destId="{111EFA75-5E72-4656-B9B5-01A51B0E03AD}" srcOrd="1" destOrd="0" presId="urn:microsoft.com/office/officeart/2005/8/layout/radial2"/>
    <dgm:cxn modelId="{7755D329-F299-4551-9F19-E777C02C97D7}" type="presParOf" srcId="{CE2DD79A-2369-4AD7-AE14-A9C049E4632C}" destId="{F06534E7-9165-4EE1-B61B-A1BB4CD00F10}" srcOrd="5" destOrd="0" presId="urn:microsoft.com/office/officeart/2005/8/layout/radial2"/>
    <dgm:cxn modelId="{A2027050-9D92-4FE4-81BC-26D038A52B01}" type="presParOf" srcId="{CE2DD79A-2369-4AD7-AE14-A9C049E4632C}" destId="{C2EA1955-8ECF-4CF5-8040-5D143287DA01}" srcOrd="6" destOrd="0" presId="urn:microsoft.com/office/officeart/2005/8/layout/radial2"/>
    <dgm:cxn modelId="{46205570-4742-499B-935D-4DF454070C1D}" type="presParOf" srcId="{C2EA1955-8ECF-4CF5-8040-5D143287DA01}" destId="{615E7C9E-3778-4197-BBA9-EABD408D1718}" srcOrd="0" destOrd="0" presId="urn:microsoft.com/office/officeart/2005/8/layout/radial2"/>
    <dgm:cxn modelId="{5E4279C0-87AC-4B4A-95CF-16D6ECBAF6F5}" type="presParOf" srcId="{C2EA1955-8ECF-4CF5-8040-5D143287DA01}" destId="{57FF5DFC-CE4D-488F-BF28-F8BAF39CF55F}"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0" name="Rectangle 98305"/>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E9CC34E-3FDD-49C8-A5AB-0FEC6D06C9C2}" type="datetime1">
              <a:rPr lang="en-US"/>
              <a:pPr>
                <a:defRPr/>
              </a:pPr>
              <a:t>9/9/2008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B073BE7-4CE1-4717-92DC-BFEFDA1BB761}" type="slidenum">
              <a:rPr lang="en-US"/>
              <a:pPr>
                <a:defRPr/>
              </a:pPr>
              <a:t>‹#›</a:t>
            </a:fld>
            <a:endParaRPr lang="en-US"/>
          </a:p>
        </p:txBody>
      </p:sp>
      <p:sp>
        <p:nvSpPr>
          <p:cNvPr id="99334" name="Rectangle 98307"/>
          <p:cNvSpPr>
            <a:spLocks/>
          </p:cNvSpPr>
          <p:nvPr/>
        </p:nvSpPr>
        <p:spPr bwMode="auto">
          <a:xfrm>
            <a:off x="0" y="8685213"/>
            <a:ext cx="5943600" cy="457200"/>
          </a:xfrm>
          <a:prstGeom prst="rect">
            <a:avLst/>
          </a:prstGeom>
          <a:noFill/>
          <a:ln w="9525">
            <a:noFill/>
            <a:miter lim="800000"/>
            <a:headEnd/>
            <a:tailEnd/>
          </a:ln>
        </p:spPr>
        <p:txBody>
          <a:bodyPr anchor="b"/>
          <a:lstStyle/>
          <a:p>
            <a:pPr>
              <a:lnSpc>
                <a:spcPct val="90000"/>
              </a:lnSpc>
              <a:spcBef>
                <a:spcPct val="30000"/>
              </a:spcBef>
              <a:defRPr/>
            </a:pPr>
            <a:r>
              <a:rPr lang="en-US" sz="600">
                <a:latin typeface="Segoe Semibold" pitchFamily="34" charset="0"/>
                <a:cs typeface="Arial" charset="0"/>
              </a:rPr>
              <a:t>© 2006 Microsoft Corporation. All rights reserved. Microsoft, Windows, Windows Vista and other product names are or may be registered trademarks and/or trademarks in the U.S. and/or other countries.</a:t>
            </a:r>
            <a:r>
              <a:rPr lang="en-US" sz="600">
                <a:latin typeface="Segoe Semibold" pitchFamily="34" charset="0"/>
              </a:rPr>
              <a:t> </a:t>
            </a:r>
            <a:r>
              <a:rPr lang="en-US" sz="600">
                <a:latin typeface="Segoe Semibold"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600">
                <a:latin typeface="Segoe Semibold" pitchFamily="34" charset="0"/>
                <a:cs typeface="Arial" charset="0"/>
              </a:rPr>
            </a:br>
            <a:r>
              <a:rPr lang="en-US" sz="600">
                <a:latin typeface="Segoe Semibold" pitchFamily="34" charset="0"/>
                <a:cs typeface="Arial" charset="0"/>
              </a:rPr>
              <a:t>MICROSOFT MAKES NO WARRANTIES, EXPRESS, IMPLIED OR STATUTORY, AS TO THE INFORMATION IN THIS PRESENTATION.</a:t>
            </a:r>
            <a:endParaRPr lang="en-US" sz="6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5120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cs typeface="Arial" charset="0"/>
              </a:defRPr>
            </a:lvl1pPr>
          </a:lstStyle>
          <a:p>
            <a:pPr>
              <a:defRPr/>
            </a:pPr>
            <a:endParaRPr lang="en-US"/>
          </a:p>
        </p:txBody>
      </p:sp>
      <p:sp>
        <p:nvSpPr>
          <p:cNvPr id="52227" name="Rectangle 5120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endParaRPr lang="en-US"/>
          </a:p>
        </p:txBody>
      </p:sp>
      <p:sp>
        <p:nvSpPr>
          <p:cNvPr id="19460" name="Rectangle 51203"/>
          <p:cNvSpPr>
            <a:spLocks noGrp="1" noRot="1" noChangeAspect="1" noChangeArrowheads="1" noTextEdit="1"/>
          </p:cNvSpPr>
          <p:nvPr>
            <p:ph type="sldImg" idx="2"/>
          </p:nvPr>
        </p:nvSpPr>
        <p:spPr bwMode="auto">
          <a:xfrm>
            <a:off x="1143000" y="685800"/>
            <a:ext cx="4572000" cy="3429000"/>
          </a:xfrm>
          <a:prstGeom prst="rect">
            <a:avLst/>
          </a:prstGeom>
          <a:noFill/>
          <a:ln w="12700" algn="ctr">
            <a:solidFill>
              <a:srgbClr val="000000"/>
            </a:solidFill>
            <a:miter lim="800000"/>
            <a:headEnd/>
            <a:tailEnd/>
          </a:ln>
        </p:spPr>
      </p:sp>
      <p:sp>
        <p:nvSpPr>
          <p:cNvPr id="13317" name="Notes Placeholder 13316"/>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9" name="Slide Number Placeholder 13318"/>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5D20002B-37E8-4807-9549-FC52DC5991AF}" type="slidenum">
              <a:rPr lang="en-US"/>
              <a:pPr>
                <a:defRPr/>
              </a:pPr>
              <a:t>‹#›</a:t>
            </a:fld>
            <a:endParaRPr lang="en-US"/>
          </a:p>
        </p:txBody>
      </p:sp>
      <p:sp>
        <p:nvSpPr>
          <p:cNvPr id="52232" name="Rectangle 98307"/>
          <p:cNvSpPr>
            <a:spLocks/>
          </p:cNvSpPr>
          <p:nvPr/>
        </p:nvSpPr>
        <p:spPr bwMode="auto">
          <a:xfrm>
            <a:off x="0" y="8685213"/>
            <a:ext cx="5943600" cy="457200"/>
          </a:xfrm>
          <a:prstGeom prst="rect">
            <a:avLst/>
          </a:prstGeom>
          <a:noFill/>
          <a:ln w="9525">
            <a:noFill/>
            <a:miter lim="800000"/>
            <a:headEnd/>
            <a:tailEnd/>
          </a:ln>
        </p:spPr>
        <p:txBody>
          <a:bodyPr anchor="b"/>
          <a:lstStyle/>
          <a:p>
            <a:pPr>
              <a:lnSpc>
                <a:spcPct val="90000"/>
              </a:lnSpc>
              <a:spcBef>
                <a:spcPct val="30000"/>
              </a:spcBef>
              <a:defRPr/>
            </a:pPr>
            <a:r>
              <a:rPr lang="en-US" sz="600">
                <a:latin typeface="Segoe Semibold" pitchFamily="34" charset="0"/>
                <a:cs typeface="Arial" charset="0"/>
              </a:rPr>
              <a:t>© 2006 Microsoft Corporation. All rights reserved. Microsoft, Windows, Windows Vista and other product names are or may be registered trademarks and/or trademarks in the U.S. and/or other countries.</a:t>
            </a:r>
            <a:r>
              <a:rPr lang="en-US" sz="600">
                <a:latin typeface="Segoe Semibold" pitchFamily="34" charset="0"/>
              </a:rPr>
              <a:t> </a:t>
            </a:r>
            <a:r>
              <a:rPr lang="en-US" sz="600">
                <a:latin typeface="Segoe Semibold"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600">
                <a:latin typeface="Segoe Semibold" pitchFamily="34" charset="0"/>
                <a:cs typeface="Arial" charset="0"/>
              </a:rPr>
            </a:br>
            <a:r>
              <a:rPr lang="en-US" sz="600">
                <a:latin typeface="Segoe Semibold" pitchFamily="34" charset="0"/>
                <a:cs typeface="Arial" charset="0"/>
              </a:rPr>
              <a:t>MICROSOFT MAKES NO WARRANTIES, EXPRESS, IMPLIED OR STATUTORY, AS TO THE INFORMATION IN THIS PRESENTATION.</a:t>
            </a:r>
            <a:endParaRPr lang="en-US" sz="600">
              <a:latin typeface="Calibri"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Segoe"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Segoe"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Segoe"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Segoe"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B905FF80-8918-4B94-8146-302C8F203744}" type="datetime8">
              <a:rPr lang="en-US" smtClean="0"/>
              <a:pPr/>
              <a:t>9/9/2008 5:16 PM</a:t>
            </a:fld>
            <a:endParaRPr lang="en-US" smtClean="0"/>
          </a:p>
        </p:txBody>
      </p:sp>
      <p:sp>
        <p:nvSpPr>
          <p:cNvPr id="22530" name="Rectangle 6"/>
          <p:cNvSpPr>
            <a:spLocks noGrp="1" noChangeArrowheads="1"/>
          </p:cNvSpPr>
          <p:nvPr>
            <p:ph type="ftr" sz="quarter" idx="4294967295"/>
          </p:nvPr>
        </p:nvSpPr>
        <p:spPr bwMode="auto">
          <a:xfrm>
            <a:off x="0" y="8685213"/>
            <a:ext cx="2971800" cy="457200"/>
          </a:xfrm>
          <a:prstGeom prst="rect">
            <a:avLst/>
          </a:prstGeom>
          <a:noFill/>
          <a:ln>
            <a:miter lim="800000"/>
            <a:headEnd/>
            <a:tailEnd/>
          </a:ln>
        </p:spPr>
        <p:txBody>
          <a:bodyPr/>
          <a:lstStyle/>
          <a:p>
            <a:pPr algn="ctr"/>
            <a:r>
              <a:rPr lang="en-US"/>
              <a:t>© 2004 Microsoft Corporation. All rights reserved.</a:t>
            </a:r>
          </a:p>
          <a:p>
            <a:pPr algn="ctr" eaLnBrk="0" hangingPunct="0"/>
            <a:r>
              <a:rPr lang="en-US"/>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a:ln>
            <a:headEnd/>
            <a:tailEnd/>
          </a:ln>
        </p:spPr>
        <p:txBody>
          <a:bodyPr/>
          <a:lstStyle/>
          <a:p>
            <a:fld id="{78573F75-D5B5-440D-8F57-881C86CA5EBF}" type="slidenum">
              <a:rPr lang="en-US" smtClean="0"/>
              <a:pPr/>
              <a:t>1</a:t>
            </a:fld>
            <a:endParaRPr lang="en-US" smtClean="0"/>
          </a:p>
        </p:txBody>
      </p:sp>
      <p:sp>
        <p:nvSpPr>
          <p:cNvPr id="22532"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ln/>
        </p:spPr>
        <p:txBody>
          <a:bodyPr/>
          <a:lstStyle/>
          <a:p>
            <a:pPr eaLnBrk="1" fontAlgn="auto" hangingPunct="1">
              <a:spcBef>
                <a:spcPts val="0"/>
              </a:spcBef>
              <a:spcAft>
                <a:spcPts val="0"/>
              </a:spcAft>
              <a:defRPr/>
            </a:pPr>
            <a:endParaRPr lang="en-US" dirty="0" smtClean="0">
              <a:latin typeface="Times New Roman" pitchFamily="18"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4"/>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16C7DC51-193B-454C-A632-9AD91A50F35C}" type="slidenum">
              <a:rPr lang="en-US" sz="1200">
                <a:cs typeface="Arial" charset="0"/>
              </a:rPr>
              <a:pPr algn="r"/>
              <a:t>10</a:t>
            </a:fld>
            <a:endParaRPr lang="en-US" sz="1200">
              <a:cs typeface="Arial" charset="0"/>
            </a:endParaRPr>
          </a:p>
        </p:txBody>
      </p:sp>
      <p:sp>
        <p:nvSpPr>
          <p:cNvPr id="39938" name="Rectangle 60417"/>
          <p:cNvSpPr>
            <a:spLocks noGrp="1" noRot="1" noChangeAspect="1" noChangeArrowheads="1" noTextEdit="1"/>
          </p:cNvSpPr>
          <p:nvPr>
            <p:ph type="sldImg"/>
          </p:nvPr>
        </p:nvSpPr>
        <p:spPr>
          <a:ln w="9525" cap="flat">
            <a:headEnd type="none" w="med" len="med"/>
            <a:tailEnd type="none" w="med" len="med"/>
          </a:ln>
        </p:spPr>
      </p:sp>
      <p:sp>
        <p:nvSpPr>
          <p:cNvPr id="39939" name="Rectangle 176130"/>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837770D9-9DCF-46BE-B81B-854FEA08FFB7}" type="slidenum">
              <a:rPr lang="en-US" sz="1200">
                <a:cs typeface="Arial" charset="0"/>
              </a:rPr>
              <a:pPr algn="r"/>
              <a:t>13</a:t>
            </a:fld>
            <a:endParaRPr lang="en-US" sz="1200">
              <a:cs typeface="Arial" charset="0"/>
            </a:endParaRPr>
          </a:p>
        </p:txBody>
      </p:sp>
      <p:sp>
        <p:nvSpPr>
          <p:cNvPr id="44034" name="Rectangle 78849"/>
          <p:cNvSpPr>
            <a:spLocks noGrp="1" noRot="1" noChangeAspect="1" noChangeArrowheads="1" noTextEdit="1"/>
          </p:cNvSpPr>
          <p:nvPr>
            <p:ph type="sldImg"/>
          </p:nvPr>
        </p:nvSpPr>
        <p:spPr>
          <a:ln w="9525" cap="flat">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DD790306-7CB7-4365-A0A4-D2F07BF44A86}" type="slidenum">
              <a:rPr lang="en-US" sz="1200">
                <a:cs typeface="Arial" charset="0"/>
              </a:rPr>
              <a:pPr algn="r"/>
              <a:t>14</a:t>
            </a:fld>
            <a:endParaRPr lang="en-US" sz="1200">
              <a:cs typeface="Arial" charset="0"/>
            </a:endParaRPr>
          </a:p>
        </p:txBody>
      </p:sp>
      <p:sp>
        <p:nvSpPr>
          <p:cNvPr id="46082" name="Rectangle 82945"/>
          <p:cNvSpPr>
            <a:spLocks noGrp="1" noRot="1" noChangeAspect="1" noChangeArrowheads="1" noTextEdit="1"/>
          </p:cNvSpPr>
          <p:nvPr>
            <p:ph type="sldImg"/>
          </p:nvPr>
        </p:nvSpPr>
        <p:spPr>
          <a:ln w="9525" cap="flat">
            <a:headEnd type="none" w="med" len="med"/>
            <a:tailEnd type="none" w="med" len="med"/>
          </a:ln>
        </p:spPr>
      </p:sp>
      <p:sp>
        <p:nvSpPr>
          <p:cNvPr id="46083" name="Rectangle 4"/>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eaLnBrk="0" hangingPunct="0"/>
            <a:fld id="{575A9F4D-5482-40E4-B060-F43AC44F190C}" type="slidenum">
              <a:rPr lang="en-US" sz="1200">
                <a:cs typeface="Arial" charset="0"/>
              </a:rPr>
              <a:pPr algn="r" eaLnBrk="0" hangingPunct="0"/>
              <a:t>15</a:t>
            </a:fld>
            <a:endParaRPr lang="en-US" sz="1200">
              <a:cs typeface="Arial" charset="0"/>
            </a:endParaRPr>
          </a:p>
        </p:txBody>
      </p:sp>
      <p:sp>
        <p:nvSpPr>
          <p:cNvPr id="48130" name="Rectangle 83969"/>
          <p:cNvSpPr>
            <a:spLocks noGrp="1" noRot="1" noChangeAspect="1" noChangeArrowheads="1" noTextEdit="1"/>
          </p:cNvSpPr>
          <p:nvPr>
            <p:ph type="sldImg"/>
          </p:nvPr>
        </p:nvSpPr>
        <p:spPr>
          <a:xfrm>
            <a:off x="4189413" y="455613"/>
            <a:ext cx="2543175" cy="1906587"/>
          </a:xfrm>
          <a:ln w="9525" cap="flat">
            <a:headEnd type="none" w="med" len="med"/>
            <a:tailEnd type="none" w="med" len="med"/>
          </a:ln>
        </p:spPr>
      </p:sp>
      <p:sp>
        <p:nvSpPr>
          <p:cNvPr id="48131" name="Rectangle 83970"/>
          <p:cNvSpPr>
            <a:spLocks noGrp="1" noChangeArrowheads="1"/>
          </p:cNvSpPr>
          <p:nvPr>
            <p:ph type="body" idx="1"/>
          </p:nvPr>
        </p:nvSpPr>
        <p:spPr>
          <a:xfrm>
            <a:off x="457200" y="2527300"/>
            <a:ext cx="5981700" cy="5986463"/>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4"/>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E8D6DCCA-2ABE-43DE-AE22-11F3ECC3D68D}" type="slidenum">
              <a:rPr lang="en-US" sz="1200">
                <a:cs typeface="Arial" charset="0"/>
              </a:rPr>
              <a:pPr algn="r"/>
              <a:t>17</a:t>
            </a:fld>
            <a:endParaRPr lang="en-US" sz="1200">
              <a:cs typeface="Arial" charset="0"/>
            </a:endParaRPr>
          </a:p>
        </p:txBody>
      </p:sp>
      <p:sp>
        <p:nvSpPr>
          <p:cNvPr id="52226" name="Rectangle 86017"/>
          <p:cNvSpPr>
            <a:spLocks noGrp="1" noRot="1" noChangeAspect="1" noChangeArrowheads="1" noTextEdit="1"/>
          </p:cNvSpPr>
          <p:nvPr>
            <p:ph type="sldImg"/>
          </p:nvPr>
        </p:nvSpPr>
        <p:spPr>
          <a:ln w="9525" cap="flat">
            <a:headEnd type="none" w="med" len="med"/>
            <a:tailEnd type="none" w="med" len="med"/>
          </a:ln>
        </p:spPr>
      </p:sp>
      <p:sp>
        <p:nvSpPr>
          <p:cNvPr id="52227" name="Rectangle 86018"/>
          <p:cNvSpPr>
            <a:spLocks noGrp="1" noChangeArrowheads="1"/>
          </p:cNvSpPr>
          <p:nvPr>
            <p:ph type="body" idx="1"/>
          </p:nvPr>
        </p:nvSpPr>
        <p:spPr>
          <a:noFill/>
          <a:ln/>
        </p:spPr>
        <p:txBody>
          <a:bodyPr/>
          <a:lstStyle/>
          <a:p>
            <a:pPr eaLnBrk="1" hangingPunct="1">
              <a:lnSpc>
                <a:spcPct val="80000"/>
              </a:lnSpc>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4"/>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B17B207-E3F4-4C4D-A540-24E76BF1C386}" type="slidenum">
              <a:rPr lang="en-US" sz="1200">
                <a:cs typeface="Arial" charset="0"/>
              </a:rPr>
              <a:pPr algn="r"/>
              <a:t>2</a:t>
            </a:fld>
            <a:endParaRPr lang="en-US" sz="1200">
              <a:cs typeface="Arial" charset="0"/>
            </a:endParaRPr>
          </a:p>
        </p:txBody>
      </p:sp>
      <p:sp>
        <p:nvSpPr>
          <p:cNvPr id="24578" name="Rectangle 53249"/>
          <p:cNvSpPr>
            <a:spLocks noGrp="1" noRot="1" noChangeAspect="1" noChangeArrowheads="1" noTextEdit="1"/>
          </p:cNvSpPr>
          <p:nvPr>
            <p:ph type="sldImg"/>
          </p:nvPr>
        </p:nvSpPr>
        <p:spPr>
          <a:ln w="9525" cap="flat">
            <a:headEnd type="none" w="med" len="med"/>
            <a:tailEnd type="none" w="med" len="med"/>
          </a:ln>
        </p:spPr>
      </p:sp>
      <p:sp>
        <p:nvSpPr>
          <p:cNvPr id="24579" name="Rectangle 53250"/>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latin typeface="Sego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endParaRPr lang="en-GB" smtClean="0"/>
          </a:p>
        </p:txBody>
      </p:sp>
      <p:sp>
        <p:nvSpPr>
          <p:cNvPr id="60419" name="Slide Number Placeholder 3"/>
          <p:cNvSpPr>
            <a:spLocks noGrp="1"/>
          </p:cNvSpPr>
          <p:nvPr>
            <p:ph type="sldNum" sz="quarter" idx="5"/>
          </p:nvPr>
        </p:nvSpPr>
        <p:spPr>
          <a:noFill/>
          <a:ln>
            <a:headEnd/>
            <a:tailEnd/>
          </a:ln>
        </p:spPr>
        <p:txBody>
          <a:bodyPr/>
          <a:lstStyle/>
          <a:p>
            <a:fld id="{CCBC80C2-CF2E-4D68-BAD8-9970532CB029}"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endParaRPr lang="en-GB" smtClean="0"/>
          </a:p>
        </p:txBody>
      </p:sp>
      <p:sp>
        <p:nvSpPr>
          <p:cNvPr id="63491" name="Slide Number Placeholder 3"/>
          <p:cNvSpPr>
            <a:spLocks noGrp="1"/>
          </p:cNvSpPr>
          <p:nvPr>
            <p:ph type="sldNum" sz="quarter" idx="5"/>
          </p:nvPr>
        </p:nvSpPr>
        <p:spPr>
          <a:noFill/>
          <a:ln>
            <a:headEnd/>
            <a:tailEnd/>
          </a:ln>
        </p:spPr>
        <p:txBody>
          <a:bodyPr/>
          <a:lstStyle/>
          <a:p>
            <a:fld id="{ABE38555-5E21-4F03-A05E-193A8CAE630B}"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hape 4"/>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357DE7B3-FC83-4A1B-94AE-E911890C36BF}" type="slidenum">
              <a:rPr lang="en-US" sz="1200">
                <a:cs typeface="Arial" charset="0"/>
              </a:rPr>
              <a:pPr algn="r"/>
              <a:t>26</a:t>
            </a:fld>
            <a:endParaRPr lang="en-US" sz="1200">
              <a:cs typeface="Arial" charset="0"/>
            </a:endParaRPr>
          </a:p>
        </p:txBody>
      </p:sp>
      <p:sp>
        <p:nvSpPr>
          <p:cNvPr id="68610" name="Rectangle 90113"/>
          <p:cNvSpPr>
            <a:spLocks noGrp="1" noRot="1" noChangeAspect="1" noChangeArrowheads="1" noTextEdit="1"/>
          </p:cNvSpPr>
          <p:nvPr>
            <p:ph type="sldImg"/>
          </p:nvPr>
        </p:nvSpPr>
        <p:spPr>
          <a:ln w="9525" cap="flat">
            <a:headEnd type="none" w="med" len="med"/>
            <a:tailEnd type="none" w="med" len="med"/>
          </a:ln>
        </p:spPr>
      </p:sp>
      <p:sp>
        <p:nvSpPr>
          <p:cNvPr id="68611" name="Rectangle 168962"/>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43EB7439-45E6-436D-9336-ABECFA10B7BA}" type="datetime8">
              <a:rPr lang="en-US" sz="1200">
                <a:latin typeface="Calibri" pitchFamily="34" charset="0"/>
              </a:rPr>
              <a:pPr algn="r"/>
              <a:t>9/9/2008 5:16 PM</a:t>
            </a:fld>
            <a:endParaRPr lang="en-US" sz="1200">
              <a:latin typeface="Calibri" pitchFamily="34" charset="0"/>
            </a:endParaRPr>
          </a:p>
        </p:txBody>
      </p:sp>
      <p:sp>
        <p:nvSpPr>
          <p:cNvPr id="70658"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2005 Microsoft Corporation. All rights reserved.</a:t>
            </a:r>
          </a:p>
          <a:p>
            <a:r>
              <a:rPr lang="en-US" sz="1200">
                <a:latin typeface="Calibri" pitchFamily="34" charset="0"/>
              </a:rPr>
              <a:t>This presentation is for informational purposes only. Microsoft makes no warranties, express or implied, in this summary.</a:t>
            </a:r>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664BB27-44E2-4584-856A-BF86C1C66E4F}" type="slidenum">
              <a:rPr lang="en-US" sz="1200">
                <a:latin typeface="Calibri" pitchFamily="34" charset="0"/>
              </a:rPr>
              <a:pPr algn="r"/>
              <a:t>27</a:t>
            </a:fld>
            <a:endParaRPr lang="en-US" sz="1200">
              <a:latin typeface="Calibri" pitchFamily="34"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endParaRPr lang="en-US" smtClean="0">
              <a:latin typeface="Segoe"/>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18AA7AB9-D622-47B9-8DFF-4CEF231F6052}" type="datetime8">
              <a:rPr lang="en-US" sz="1200">
                <a:latin typeface="Calibri" pitchFamily="34" charset="0"/>
              </a:rPr>
              <a:pPr algn="r"/>
              <a:t>9/9/2008 5:16 PM</a:t>
            </a:fld>
            <a:endParaRPr lang="en-US" sz="1200">
              <a:latin typeface="Calibri" pitchFamily="34" charset="0"/>
            </a:endParaRPr>
          </a:p>
        </p:txBody>
      </p:sp>
      <p:sp>
        <p:nvSpPr>
          <p:cNvPr id="72706"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2005 Microsoft Corporation. All rights reserved.</a:t>
            </a:r>
          </a:p>
          <a:p>
            <a:r>
              <a:rPr lang="en-US" sz="1200">
                <a:latin typeface="Calibri" pitchFamily="34" charset="0"/>
              </a:rPr>
              <a:t>This presentation is for informational purposes only. Microsoft makes no warranties, express or implied, in this summary.</a:t>
            </a:r>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7CF615D-0896-4D9A-937E-14D23D5103E3}" type="slidenum">
              <a:rPr lang="en-US" sz="1200">
                <a:latin typeface="Calibri" pitchFamily="34" charset="0"/>
              </a:rPr>
              <a:pPr algn="r"/>
              <a:t>28</a:t>
            </a:fld>
            <a:endParaRPr lang="en-US" sz="1200">
              <a:latin typeface="Calibri" pitchFamily="34"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endParaRPr lang="en-US" smtClean="0">
              <a:latin typeface="Segoe"/>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1149350" y="690563"/>
            <a:ext cx="4554538" cy="3416300"/>
          </a:xfrm>
          <a:ln/>
        </p:spPr>
      </p:sp>
      <p:sp>
        <p:nvSpPr>
          <p:cNvPr id="26626" name="Rectangle 3"/>
          <p:cNvSpPr>
            <a:spLocks noGrp="1" noChangeArrowheads="1"/>
          </p:cNvSpPr>
          <p:nvPr>
            <p:ph type="body" idx="1"/>
          </p:nvPr>
        </p:nvSpPr>
        <p:spPr>
          <a:xfrm>
            <a:off x="912813" y="4341813"/>
            <a:ext cx="5030787" cy="4114800"/>
          </a:xfrm>
          <a:noFill/>
          <a:ln/>
        </p:spPr>
        <p:txBody>
          <a:bodyPr lIns="91431" tIns="45716" rIns="91431" bIns="45716"/>
          <a:lstStyle/>
          <a:p>
            <a:endParaRPr lang="en-US" smtClean="0">
              <a:latin typeface="Segoe"/>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F03568F7-93AE-4486-BAE6-44927C8423A1}" type="datetime8">
              <a:rPr lang="en-US" sz="1200">
                <a:latin typeface="Calibri" pitchFamily="34" charset="0"/>
              </a:rPr>
              <a:pPr algn="r"/>
              <a:t>9/9/2008 5:16 PM</a:t>
            </a:fld>
            <a:endParaRPr lang="en-US" sz="1200">
              <a:latin typeface="Calibri" pitchFamily="34" charset="0"/>
            </a:endParaRPr>
          </a:p>
        </p:txBody>
      </p:sp>
      <p:sp>
        <p:nvSpPr>
          <p:cNvPr id="77826"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2005 Microsoft Corporation. All rights reserved.</a:t>
            </a:r>
          </a:p>
          <a:p>
            <a:r>
              <a:rPr lang="en-US" sz="1200">
                <a:latin typeface="Calibri" pitchFamily="34" charset="0"/>
              </a:rPr>
              <a:t>This presentation is for informational purposes only. Microsoft makes no warranties, express or implied, in this summary.</a:t>
            </a:r>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8772833-71ED-4C1B-9BCF-897018543D23}" type="slidenum">
              <a:rPr lang="en-US" sz="1200">
                <a:latin typeface="Calibri" pitchFamily="34" charset="0"/>
              </a:rPr>
              <a:pPr algn="r"/>
              <a:t>32</a:t>
            </a:fld>
            <a:endParaRPr lang="en-US" sz="1200">
              <a:latin typeface="Calibri" pitchFamily="34"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endParaRPr lang="en-US" smtClean="0">
              <a:latin typeface="Segoe"/>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hape 4"/>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4E86D41D-5AE0-4C12-921A-9910E8CC1687}" type="slidenum">
              <a:rPr lang="en-US" sz="1200">
                <a:cs typeface="Arial" charset="0"/>
              </a:rPr>
              <a:pPr algn="r"/>
              <a:t>33</a:t>
            </a:fld>
            <a:endParaRPr lang="en-US" sz="1200">
              <a:cs typeface="Arial" charset="0"/>
            </a:endParaRPr>
          </a:p>
        </p:txBody>
      </p:sp>
      <p:sp>
        <p:nvSpPr>
          <p:cNvPr id="79874" name="Rectangle 60417"/>
          <p:cNvSpPr>
            <a:spLocks noGrp="1" noRot="1" noChangeAspect="1" noChangeArrowheads="1" noTextEdit="1"/>
          </p:cNvSpPr>
          <p:nvPr>
            <p:ph type="sldImg"/>
          </p:nvPr>
        </p:nvSpPr>
        <p:spPr>
          <a:ln w="9525" cap="flat">
            <a:headEnd type="none" w="med" len="med"/>
            <a:tailEnd type="none" w="med" len="med"/>
          </a:ln>
        </p:spPr>
      </p:sp>
      <p:sp>
        <p:nvSpPr>
          <p:cNvPr id="79875" name="Rectangle 176130"/>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dt" sz="quarter" idx="1"/>
          </p:nvPr>
        </p:nvSpPr>
        <p:spPr>
          <a:noFill/>
        </p:spPr>
        <p:txBody>
          <a:bodyPr/>
          <a:lstStyle/>
          <a:p>
            <a:fld id="{917B9B73-93BC-4E30-88A5-B1E7DBC80A4C}" type="datetime8">
              <a:rPr lang="en-US" smtClean="0"/>
              <a:pPr/>
              <a:t>9/9/2008 5:16 PM</a:t>
            </a:fld>
            <a:endParaRPr lang="en-US" smtClean="0"/>
          </a:p>
        </p:txBody>
      </p:sp>
      <p:sp>
        <p:nvSpPr>
          <p:cNvPr id="82946" name="Rectangle 6"/>
          <p:cNvSpPr>
            <a:spLocks noGrp="1" noChangeArrowheads="1"/>
          </p:cNvSpPr>
          <p:nvPr>
            <p:ph type="ftr" sz="quarter" idx="4294967295"/>
          </p:nvPr>
        </p:nvSpPr>
        <p:spPr bwMode="auto">
          <a:xfrm>
            <a:off x="0" y="8685213"/>
            <a:ext cx="2971800" cy="457200"/>
          </a:xfrm>
          <a:prstGeom prst="rect">
            <a:avLst/>
          </a:prstGeom>
          <a:noFill/>
          <a:ln>
            <a:miter lim="800000"/>
            <a:headEnd/>
            <a:tailEnd/>
          </a:ln>
        </p:spPr>
        <p:txBody>
          <a:bodyPr/>
          <a:lstStyle/>
          <a:p>
            <a:pPr algn="ctr"/>
            <a:r>
              <a:rPr lang="en-US"/>
              <a:t>© 2004 Microsoft Corporation. All rights reserved.</a:t>
            </a:r>
          </a:p>
          <a:p>
            <a:pPr algn="ctr"/>
            <a:r>
              <a:rPr lang="en-US"/>
              <a:t>This presentation is for informational purposes only. Microsoft makes no warranties, express or implied, in this summary.</a:t>
            </a:r>
          </a:p>
        </p:txBody>
      </p:sp>
      <p:sp>
        <p:nvSpPr>
          <p:cNvPr id="82947" name="Rectangle 7"/>
          <p:cNvSpPr>
            <a:spLocks noGrp="1" noChangeArrowheads="1"/>
          </p:cNvSpPr>
          <p:nvPr>
            <p:ph type="sldNum" sz="quarter" idx="5"/>
          </p:nvPr>
        </p:nvSpPr>
        <p:spPr>
          <a:noFill/>
          <a:ln>
            <a:headEnd/>
            <a:tailEnd/>
          </a:ln>
        </p:spPr>
        <p:txBody>
          <a:bodyPr/>
          <a:lstStyle/>
          <a:p>
            <a:fld id="{32FD3DC8-5340-4254-B42B-3A567B7BE458}" type="slidenum">
              <a:rPr lang="en-US" smtClean="0"/>
              <a:pPr/>
              <a:t>34</a:t>
            </a:fld>
            <a:endParaRPr lang="en-US" smtClean="0"/>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pPr>
              <a:lnSpc>
                <a:spcPct val="90000"/>
              </a:lnSpc>
            </a:pPr>
            <a:endParaRPr lang="en-US" smtClean="0">
              <a:latin typeface="Segoe"/>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hape 4"/>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6EF244C6-5633-4F3F-8465-A42353D6DAD0}" type="slidenum">
              <a:rPr lang="en-US" sz="1200">
                <a:cs typeface="Arial" charset="0"/>
              </a:rPr>
              <a:pPr algn="r"/>
              <a:t>36</a:t>
            </a:fld>
            <a:endParaRPr lang="en-US" sz="1200">
              <a:cs typeface="Arial" charset="0"/>
            </a:endParaRPr>
          </a:p>
        </p:txBody>
      </p:sp>
      <p:sp>
        <p:nvSpPr>
          <p:cNvPr id="89090" name="Rectangle 97281"/>
          <p:cNvSpPr>
            <a:spLocks noGrp="1" noRot="1" noChangeAspect="1" noChangeArrowheads="1" noTextEdit="1"/>
          </p:cNvSpPr>
          <p:nvPr>
            <p:ph type="sldImg"/>
          </p:nvPr>
        </p:nvSpPr>
        <p:spPr>
          <a:ln w="9525" cap="flat">
            <a:headEnd type="none" w="med" len="med"/>
            <a:tailEnd type="none" w="med" len="med"/>
          </a:ln>
        </p:spPr>
      </p:sp>
      <p:sp>
        <p:nvSpPr>
          <p:cNvPr id="89091" name="Rectangle 97282"/>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ADE5689B-42AE-4C54-93E6-6CD8DDF64F61}" type="slidenum">
              <a:rPr lang="en-US" sz="1200">
                <a:cs typeface="Arial" charset="0"/>
              </a:rPr>
              <a:pPr algn="r"/>
              <a:t>6</a:t>
            </a:fld>
            <a:endParaRPr lang="en-US" sz="1200">
              <a:cs typeface="Arial" charset="0"/>
            </a:endParaRPr>
          </a:p>
        </p:txBody>
      </p:sp>
      <p:sp>
        <p:nvSpPr>
          <p:cNvPr id="33794" name="Rectangle 55297"/>
          <p:cNvSpPr>
            <a:spLocks noGrp="1" noRot="1" noChangeAspect="1" noChangeArrowheads="1" noTextEdit="1"/>
          </p:cNvSpPr>
          <p:nvPr>
            <p:ph type="sldImg"/>
          </p:nvPr>
        </p:nvSpPr>
        <p:spPr>
          <a:ln w="9525" cap="flat">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98189671-1694-408C-AF91-7618B8CD4A22}" type="slidenum">
              <a:rPr lang="en-US" sz="1200">
                <a:cs typeface="Arial" charset="0"/>
              </a:rPr>
              <a:pPr algn="r"/>
              <a:t>7</a:t>
            </a:fld>
            <a:endParaRPr lang="en-US" sz="1200">
              <a:cs typeface="Arial" charset="0"/>
            </a:endParaRPr>
          </a:p>
        </p:txBody>
      </p:sp>
      <p:sp>
        <p:nvSpPr>
          <p:cNvPr id="35842" name="Rectangle 56321"/>
          <p:cNvSpPr>
            <a:spLocks noGrp="1" noRot="1" noChangeAspect="1" noChangeArrowheads="1" noTextEdit="1"/>
          </p:cNvSpPr>
          <p:nvPr>
            <p:ph type="sldImg"/>
          </p:nvPr>
        </p:nvSpPr>
        <p:spPr>
          <a:ln w="9525" cap="flat">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D20002B-37E8-4807-9549-FC52DC5991A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a:xfrm>
            <a:off x="727075" y="1414463"/>
            <a:ext cx="7843838" cy="1409700"/>
          </a:xfrm>
        </p:spPr>
        <p:txBody>
          <a:bodyPr anchor="ctr"/>
          <a:lstStyle>
            <a:lvl1pPr>
              <a:defRPr/>
            </a:lvl1pPr>
          </a:lstStyle>
          <a:p>
            <a:r>
              <a:rPr lang="en-US" altLang="ja-JP"/>
              <a:t>Click to edit Master title style</a:t>
            </a:r>
          </a:p>
        </p:txBody>
      </p:sp>
      <p:sp>
        <p:nvSpPr>
          <p:cNvPr id="279555" name="Rectangle 3"/>
          <p:cNvSpPr>
            <a:spLocks noGrp="1" noChangeArrowheads="1"/>
          </p:cNvSpPr>
          <p:nvPr>
            <p:ph type="subTitle" idx="1"/>
          </p:nvPr>
        </p:nvSpPr>
        <p:spPr>
          <a:xfrm>
            <a:off x="727075" y="4170363"/>
            <a:ext cx="8035925" cy="530225"/>
          </a:xfrm>
        </p:spPr>
        <p:txBody>
          <a:bodyPr/>
          <a:lstStyle>
            <a:lvl1pPr marL="0" indent="0">
              <a:spcBef>
                <a:spcPct val="0"/>
              </a:spcBef>
              <a:buFont typeface="Wingdings 2" pitchFamily="18" charset="2"/>
              <a:buNone/>
              <a:defRPr/>
            </a:lvl1pPr>
          </a:lstStyle>
          <a:p>
            <a:r>
              <a:rPr lang="en-US" altLang="ja-JP"/>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572000"/>
            <a:ext cx="6400800" cy="536575"/>
          </a:xfrm>
        </p:spPr>
        <p:txBody>
          <a:bodyPr>
            <a:normAutofit/>
          </a:bodyPr>
          <a:lstStyle>
            <a:lvl1pPr algn="r">
              <a:defRPr sz="25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81600"/>
            <a:ext cx="6400800" cy="457200"/>
          </a:xfrm>
        </p:spPr>
        <p:txBody>
          <a:bodyPr>
            <a:normAutofit/>
          </a:bodyPr>
          <a:lstStyle>
            <a:lvl1pPr marL="0" indent="0" algn="r">
              <a:buNone/>
              <a:defRPr sz="2000">
                <a:solidFill>
                  <a:srgbClr val="CC6346"/>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background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6" descr="SQL08_bL.png"/>
          <p:cNvPicPr>
            <a:picLocks noChangeAspect="1"/>
          </p:cNvPicPr>
          <p:nvPr/>
        </p:nvPicPr>
        <p:blipFill>
          <a:blip r:embed="rId3"/>
          <a:srcRect/>
          <a:stretch>
            <a:fillRect/>
          </a:stretch>
        </p:blipFill>
        <p:spPr bwMode="auto">
          <a:xfrm>
            <a:off x="7086600" y="6400800"/>
            <a:ext cx="1714500" cy="363538"/>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normAutofit/>
          </a:bodyPr>
          <a:lstStyle>
            <a:lvl1pPr algn="l">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800600"/>
          </a:xfrm>
        </p:spPr>
        <p:txBody>
          <a:bodyPr/>
          <a:lstStyle>
            <a:lvl1pPr>
              <a:spcBef>
                <a:spcPts val="0"/>
              </a:spcBef>
              <a:buClr>
                <a:schemeClr val="accent6">
                  <a:lumMod val="75000"/>
                </a:schemeClr>
              </a:buClr>
              <a:buFont typeface="Wingdings" pitchFamily="2" charset="2"/>
              <a:buChar char="§"/>
              <a:defRPr>
                <a:latin typeface="+mn-lt"/>
              </a:defRPr>
            </a:lvl1pPr>
            <a:lvl2pPr>
              <a:buClr>
                <a:schemeClr val="accent6">
                  <a:lumMod val="75000"/>
                </a:schemeClr>
              </a:buClr>
              <a:buFont typeface="Wingdings" pitchFamily="2" charset="2"/>
              <a:buChar char="§"/>
              <a:defRPr>
                <a:latin typeface="+mn-lt"/>
              </a:defRPr>
            </a:lvl2pPr>
            <a:lvl3pPr>
              <a:buClr>
                <a:schemeClr val="accent6">
                  <a:lumMod val="75000"/>
                </a:schemeClr>
              </a:buClr>
              <a:buFont typeface="Wingdings" pitchFamily="2" charset="2"/>
              <a:buChar char="§"/>
              <a:defRPr>
                <a:latin typeface="+mn-lt"/>
              </a:defRPr>
            </a:lvl3pPr>
            <a:lvl4pPr>
              <a:buClr>
                <a:schemeClr val="accent6">
                  <a:lumMod val="75000"/>
                </a:schemeClr>
              </a:buClr>
              <a:buFont typeface="Wingdings" pitchFamily="2" charset="2"/>
              <a:buChar char="§"/>
              <a:defRPr>
                <a:latin typeface="+mn-lt"/>
              </a:defRPr>
            </a:lvl4pPr>
            <a:lvl5pPr>
              <a:buClr>
                <a:schemeClr val="accent6">
                  <a:lumMod val="75000"/>
                </a:schemeClr>
              </a:buClr>
              <a:buFont typeface="Wingdings" pitchFamily="2" charset="2"/>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p:cNvSpPr>
          <p:nvPr>
            <p:ph sz="half" idx="1"/>
          </p:nvPr>
        </p:nvSpPr>
        <p:spPr>
          <a:xfrm>
            <a:off x="379413" y="1416050"/>
            <a:ext cx="4113212" cy="2214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p:cNvSpPr>
          <p:nvPr>
            <p:ph type="body" sz="half" idx="2"/>
          </p:nvPr>
        </p:nvSpPr>
        <p:spPr>
          <a:xfrm>
            <a:off x="4645025" y="1416050"/>
            <a:ext cx="4114800"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1321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17638"/>
            <a:ext cx="411480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bwMode="auto">
          <a:xfrm>
            <a:off x="382588" y="228600"/>
            <a:ext cx="8380412" cy="750888"/>
          </a:xfrm>
          <a:prstGeom prst="rect">
            <a:avLst/>
          </a:prstGeom>
          <a:noFill/>
          <a:ln w="9525" algn="ctr">
            <a:noFill/>
            <a:miter lim="800000"/>
            <a:headEnd/>
            <a:tailEnd/>
          </a:ln>
          <a:effectLst>
            <a:outerShdw dist="17961" dir="2700000" algn="ctr" rotWithShape="0">
              <a:schemeClr val="bg2">
                <a:alpha val="74001"/>
              </a:schemeClr>
            </a:outerShdw>
          </a:effectLst>
        </p:spPr>
        <p:txBody>
          <a:bodyPr vert="horz" wrap="square" lIns="91440" tIns="45720" rIns="91440" bIns="45720" numCol="1" anchor="t" anchorCtr="0" compatLnSpc="1">
            <a:prstTxWarp prst="textNoShape">
              <a:avLst/>
            </a:prstTxWarp>
            <a:spAutoFit/>
          </a:bodyPr>
          <a:lstStyle/>
          <a:p>
            <a:pPr lvl="0"/>
            <a:r>
              <a:rPr lang="en-US" altLang="ja-JP" smtClean="0"/>
              <a:t>Click to edit Title Slide</a:t>
            </a:r>
          </a:p>
        </p:txBody>
      </p:sp>
      <p:sp>
        <p:nvSpPr>
          <p:cNvPr id="278531" name="Rectangle 3"/>
          <p:cNvSpPr>
            <a:spLocks noGrp="1" noChangeArrowheads="1"/>
          </p:cNvSpPr>
          <p:nvPr>
            <p:ph type="body" idx="1"/>
          </p:nvPr>
        </p:nvSpPr>
        <p:spPr bwMode="auto">
          <a:xfrm>
            <a:off x="381000" y="1417638"/>
            <a:ext cx="8380413"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dk2" tx1="lt1" bg2="dk1" tx2="lt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Calibri" pitchFamily="34" charset="0"/>
        </a:defRPr>
      </a:lvl2pPr>
      <a:lvl3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Calibri" pitchFamily="34" charset="0"/>
        </a:defRPr>
      </a:lvl3pPr>
      <a:lvl4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Calibri" pitchFamily="34" charset="0"/>
        </a:defRPr>
      </a:lvl4pPr>
      <a:lvl5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Calibri" pitchFamily="34" charset="0"/>
        </a:defRPr>
      </a:lvl5pPr>
      <a:lvl6pPr marL="4572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eaLnBrk="0" fontAlgn="base" hangingPunct="0">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833438" indent="-354013" algn="l" rtl="0" eaLnBrk="0" fontAlgn="base" hangingPunct="0">
        <a:lnSpc>
          <a:spcPct val="90000"/>
        </a:lnSpc>
        <a:spcBef>
          <a:spcPct val="30000"/>
        </a:spcBef>
        <a:spcAft>
          <a:spcPct val="0"/>
        </a:spcAft>
        <a:buClr>
          <a:schemeClr val="tx2"/>
        </a:buClr>
        <a:buFont typeface="Wingdings 2" pitchFamily="18" charset="2"/>
        <a:buBlip>
          <a:blip r:embed="rId14"/>
        </a:buBlip>
        <a:defRPr sz="2800">
          <a:solidFill>
            <a:schemeClr val="tx1"/>
          </a:solidFill>
          <a:effectLst>
            <a:outerShdw blurRad="38100" dist="38100" dir="2700000" algn="tl">
              <a:srgbClr val="000000"/>
            </a:outerShdw>
          </a:effectLst>
          <a:latin typeface="+mn-lt"/>
        </a:defRPr>
      </a:lvl2pPr>
      <a:lvl3pPr marL="1208088" indent="-373063" algn="l" rtl="0" eaLnBrk="0" fontAlgn="base" hangingPunct="0">
        <a:lnSpc>
          <a:spcPct val="90000"/>
        </a:lnSpc>
        <a:spcBef>
          <a:spcPct val="30000"/>
        </a:spcBef>
        <a:spcAft>
          <a:spcPct val="0"/>
        </a:spcAft>
        <a:buClr>
          <a:schemeClr val="tx2"/>
        </a:buClr>
        <a:buFont typeface="Wingdings 2" pitchFamily="18" charset="2"/>
        <a:buBlip>
          <a:blip r:embed="rId14"/>
        </a:buBlip>
        <a:defRPr sz="2400">
          <a:solidFill>
            <a:schemeClr val="tx1"/>
          </a:solidFill>
          <a:effectLst>
            <a:outerShdw blurRad="38100" dist="38100" dir="2700000" algn="tl">
              <a:srgbClr val="000000"/>
            </a:outerShdw>
          </a:effectLst>
          <a:latin typeface="+mn-lt"/>
        </a:defRPr>
      </a:lvl3pPr>
      <a:lvl4pPr marL="1544638" indent="-334963" algn="l" rtl="0" eaLnBrk="0" fontAlgn="base" hangingPunct="0">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4pPr>
      <a:lvl5pPr marL="1851025" indent="-304800" algn="l" rtl="0" eaLnBrk="0" fontAlgn="base" hangingPunct="0">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5pPr>
      <a:lvl6pPr marL="2308225" indent="-304800" algn="l" rtl="0" fontAlgn="base">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6pPr>
      <a:lvl7pPr marL="2765425" indent="-304800" algn="l" rtl="0" fontAlgn="base">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7pPr>
      <a:lvl8pPr marL="3222625" indent="-304800" algn="l" rtl="0" fontAlgn="base">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8pPr>
      <a:lvl9pPr marL="3679825" indent="-304800" algn="l" rtl="0" fontAlgn="base">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0ACCC88-E653-4947-A355-692FA61AF679}" type="datetimeFigureOut">
              <a:rPr lang="en-US"/>
              <a:pPr>
                <a:defRPr/>
              </a:pPr>
              <a:t>9/9/2008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EE0817A-72B6-4045-81A1-BFF6BE1FD2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fade/>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1.xml"/><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8.png"/><Relationship Id="rId5" Type="http://schemas.openxmlformats.org/officeDocument/2006/relationships/diagramQuickStyle" Target="../diagrams/quickStyle1.xml"/><Relationship Id="rId10" Type="http://schemas.openxmlformats.org/officeDocument/2006/relationships/image" Target="../media/image57.png"/><Relationship Id="rId4" Type="http://schemas.openxmlformats.org/officeDocument/2006/relationships/diagramLayout" Target="../diagrams/layout1.xml"/><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Data" Target="../diagrams/data2.xml"/><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0.png"/><Relationship Id="rId7"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nvd.nist.gov/nvd.cfm"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1"/>
          <p:cNvSpPr>
            <a:spLocks noGrp="1" noChangeArrowheads="1"/>
          </p:cNvSpPr>
          <p:nvPr>
            <p:ph type="ctrTitle"/>
          </p:nvPr>
        </p:nvSpPr>
        <p:spPr>
          <a:xfrm>
            <a:off x="747713" y="3849688"/>
            <a:ext cx="7672387" cy="1255712"/>
          </a:xfrm>
        </p:spPr>
        <p:txBody>
          <a:bodyPr rtlCol="0">
            <a:normAutofit fontScale="90000"/>
            <a:scene3d>
              <a:camera prst="orthographicFront"/>
              <a:lightRig rig="threePt" dir="t"/>
            </a:scene3d>
          </a:bodyPr>
          <a:lstStyle/>
          <a:p>
            <a:pPr fontAlgn="auto">
              <a:spcAft>
                <a:spcPts val="0"/>
              </a:spcAft>
              <a:defRPr/>
            </a:pPr>
            <a:r>
              <a:rPr lang="en-US" dirty="0" smtClean="0"/>
              <a:t/>
            </a:r>
            <a:br>
              <a:rPr lang="en-US" dirty="0" smtClean="0"/>
            </a:br>
            <a:r>
              <a:rPr lang="en-US" sz="3600" dirty="0" smtClean="0">
                <a:solidFill>
                  <a:srgbClr val="4D4D4D"/>
                </a:solidFill>
              </a:rPr>
              <a:t>Security-Enhanced Database Platform</a:t>
            </a:r>
            <a:endParaRPr lang="en-US" dirty="0" smtClean="0"/>
          </a:p>
        </p:txBody>
      </p:sp>
      <p:pic>
        <p:nvPicPr>
          <p:cNvPr id="21506" name="Picture 4" descr="LOGOT_SQLServer_2008_3d.png"/>
          <p:cNvPicPr>
            <a:picLocks noChangeAspect="1"/>
          </p:cNvPicPr>
          <p:nvPr/>
        </p:nvPicPr>
        <p:blipFill>
          <a:blip r:embed="rId3"/>
          <a:srcRect/>
          <a:stretch>
            <a:fillRect/>
          </a:stretch>
        </p:blipFill>
        <p:spPr bwMode="auto">
          <a:xfrm>
            <a:off x="890588" y="3505200"/>
            <a:ext cx="4141787" cy="908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5106" name="Rectangle 175105"/>
          <p:cNvPicPr>
            <a:picLocks noChangeAspect="1" noChangeArrowheads="1"/>
          </p:cNvPicPr>
          <p:nvPr/>
        </p:nvPicPr>
        <p:blipFill>
          <a:blip r:embed="rId3"/>
          <a:srcRect/>
          <a:stretch>
            <a:fillRect/>
          </a:stretch>
        </p:blipFill>
        <p:spPr bwMode="invGray">
          <a:xfrm>
            <a:off x="381000" y="2819400"/>
            <a:ext cx="3086100" cy="1038225"/>
          </a:xfrm>
          <a:prstGeom prst="rect">
            <a:avLst/>
          </a:prstGeom>
          <a:noFill/>
          <a:ln w="9525">
            <a:noFill/>
            <a:miter lim="800000"/>
            <a:headEnd/>
            <a:tailEnd/>
          </a:ln>
        </p:spPr>
      </p:pic>
      <p:sp>
        <p:nvSpPr>
          <p:cNvPr id="175107" name="Title 175106"/>
          <p:cNvSpPr>
            <a:spLocks noGrp="1" noChangeArrowheads="1"/>
          </p:cNvSpPr>
          <p:nvPr>
            <p:ph type="ctrTitle" idx="4294967295"/>
          </p:nvPr>
        </p:nvSpPr>
        <p:spPr>
          <a:xfrm>
            <a:off x="1757363" y="1774825"/>
            <a:ext cx="7386637" cy="750888"/>
          </a:xfrm>
        </p:spPr>
        <p:txBody>
          <a:bodyPr rtlCol="0" anchor="b">
            <a:normAutofit fontScale="90000"/>
          </a:bodyPr>
          <a:lstStyle/>
          <a:p>
            <a:pPr fontAlgn="auto">
              <a:spcAft>
                <a:spcPts val="0"/>
              </a:spcAft>
              <a:defRPr/>
            </a:pPr>
            <a:r>
              <a:rPr lang="en-US" dirty="0"/>
              <a:t>Authentication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500"/>
                                        <p:tgtEl>
                                          <p:spTgt spid="1751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5107"/>
                                        </p:tgtEl>
                                        <p:attrNameLst>
                                          <p:attrName>style.visibility</p:attrName>
                                        </p:attrNameLst>
                                      </p:cBhvr>
                                      <p:to>
                                        <p:strVal val="visible"/>
                                      </p:to>
                                    </p:set>
                                    <p:animEffect transition="in" filter="fade">
                                      <p:cBhvr>
                                        <p:cTn id="11" dur="1000"/>
                                        <p:tgtEl>
                                          <p:spTgt spid="175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6"/>
          <p:cNvSpPr>
            <a:spLocks noGrp="1" noChangeArrowheads="1"/>
          </p:cNvSpPr>
          <p:nvPr>
            <p:ph type="title"/>
          </p:nvPr>
        </p:nvSpPr>
        <p:spPr>
          <a:xfrm>
            <a:off x="382588" y="228600"/>
            <a:ext cx="8380412" cy="1244600"/>
          </a:xfrm>
        </p:spPr>
        <p:txBody>
          <a:bodyPr/>
          <a:lstStyle/>
          <a:p>
            <a:r>
              <a:rPr lang="en-US" smtClean="0"/>
              <a:t>SQL Server 2008</a:t>
            </a:r>
            <a:br>
              <a:rPr lang="en-US" smtClean="0"/>
            </a:br>
            <a:r>
              <a:rPr lang="en-US" smtClean="0">
                <a:solidFill>
                  <a:schemeClr val="accent1"/>
                </a:solidFill>
              </a:rPr>
              <a:t>Authorization</a:t>
            </a:r>
          </a:p>
        </p:txBody>
      </p:sp>
      <p:sp>
        <p:nvSpPr>
          <p:cNvPr id="258065" name="Rectangle 17"/>
          <p:cNvSpPr>
            <a:spLocks noGrp="1" noChangeArrowheads="1"/>
          </p:cNvSpPr>
          <p:nvPr>
            <p:ph idx="1"/>
          </p:nvPr>
        </p:nvSpPr>
        <p:spPr>
          <a:xfrm>
            <a:off x="382588" y="1600200"/>
            <a:ext cx="8380412" cy="4787900"/>
          </a:xfrm>
        </p:spPr>
        <p:txBody>
          <a:bodyPr rtlCol="0">
            <a:normAutofit/>
          </a:bodyPr>
          <a:lstStyle/>
          <a:p>
            <a:pPr fontAlgn="auto">
              <a:spcAft>
                <a:spcPts val="0"/>
              </a:spcAft>
              <a:defRPr/>
            </a:pPr>
            <a:r>
              <a:rPr lang="en-US" sz="2800" dirty="0"/>
              <a:t>Principle of Least Privileges</a:t>
            </a:r>
          </a:p>
          <a:p>
            <a:pPr fontAlgn="auto">
              <a:spcAft>
                <a:spcPts val="0"/>
              </a:spcAft>
              <a:defRPr/>
            </a:pPr>
            <a:r>
              <a:rPr lang="en-US" sz="2800" dirty="0"/>
              <a:t>Rich Access Control Model</a:t>
            </a:r>
          </a:p>
          <a:p>
            <a:pPr lvl="1" fontAlgn="auto">
              <a:spcAft>
                <a:spcPts val="0"/>
              </a:spcAft>
              <a:defRPr/>
            </a:pPr>
            <a:r>
              <a:rPr lang="en-US" sz="2400" dirty="0"/>
              <a:t>Granular permissions</a:t>
            </a:r>
          </a:p>
          <a:p>
            <a:pPr lvl="1" fontAlgn="auto">
              <a:spcAft>
                <a:spcPts val="0"/>
              </a:spcAft>
              <a:defRPr/>
            </a:pPr>
            <a:r>
              <a:rPr lang="en-US" sz="2400" dirty="0"/>
              <a:t>Choice of appropriate scope (database, schema,</a:t>
            </a:r>
            <a:br>
              <a:rPr lang="en-US" sz="2400" dirty="0"/>
            </a:br>
            <a:r>
              <a:rPr lang="en-US" sz="2400" dirty="0"/>
              <a:t>object, sub-object)</a:t>
            </a:r>
          </a:p>
          <a:p>
            <a:pPr lvl="1" fontAlgn="auto">
              <a:spcAft>
                <a:spcPts val="0"/>
              </a:spcAft>
              <a:defRPr/>
            </a:pPr>
            <a:r>
              <a:rPr lang="en-US" sz="2400" dirty="0"/>
              <a:t>Role Based Access control</a:t>
            </a:r>
          </a:p>
          <a:p>
            <a:pPr lvl="1" fontAlgn="auto">
              <a:spcAft>
                <a:spcPts val="0"/>
              </a:spcAft>
              <a:defRPr/>
            </a:pPr>
            <a:r>
              <a:rPr lang="en-US" sz="2400" dirty="0"/>
              <a:t>Application module based</a:t>
            </a:r>
            <a:br>
              <a:rPr lang="en-US" sz="2400" dirty="0"/>
            </a:br>
            <a:r>
              <a:rPr lang="en-US" sz="2400" dirty="0"/>
              <a:t>access control</a:t>
            </a:r>
          </a:p>
          <a:p>
            <a:pPr lvl="1" fontAlgn="auto">
              <a:spcAft>
                <a:spcPts val="0"/>
              </a:spcAft>
              <a:defRPr/>
            </a:pPr>
            <a:r>
              <a:rPr lang="en-US" sz="2400" dirty="0"/>
              <a:t>Minimizing application impact for user management</a:t>
            </a:r>
          </a:p>
          <a:p>
            <a:pPr lvl="1" fontAlgn="auto">
              <a:spcAft>
                <a:spcPts val="0"/>
              </a:spcAft>
              <a:defRPr/>
            </a:pPr>
            <a:r>
              <a:rPr lang="en-US" sz="2400" dirty="0"/>
              <a:t>Both Data (above) and Metadata</a:t>
            </a:r>
          </a:p>
          <a:p>
            <a:pPr fontAlgn="auto">
              <a:spcAft>
                <a:spcPts val="0"/>
              </a:spcAft>
              <a:defRPr/>
            </a:pPr>
            <a:r>
              <a:rPr lang="en-US" sz="2800" dirty="0"/>
              <a:t>Ease of security management</a:t>
            </a:r>
          </a:p>
        </p:txBody>
      </p:sp>
      <p:grpSp>
        <p:nvGrpSpPr>
          <p:cNvPr id="40963" name="Group 15"/>
          <p:cNvGrpSpPr>
            <a:grpSpLocks/>
          </p:cNvGrpSpPr>
          <p:nvPr/>
        </p:nvGrpSpPr>
        <p:grpSpPr bwMode="auto">
          <a:xfrm>
            <a:off x="7239000" y="228600"/>
            <a:ext cx="1524000" cy="1350963"/>
            <a:chOff x="3504" y="708"/>
            <a:chExt cx="1584" cy="1404"/>
          </a:xfrm>
        </p:grpSpPr>
        <p:grpSp>
          <p:nvGrpSpPr>
            <p:cNvPr id="40964" name="Group 13"/>
            <p:cNvGrpSpPr>
              <a:grpSpLocks/>
            </p:cNvGrpSpPr>
            <p:nvPr/>
          </p:nvGrpSpPr>
          <p:grpSpPr bwMode="auto">
            <a:xfrm>
              <a:off x="3504" y="708"/>
              <a:ext cx="960" cy="984"/>
              <a:chOff x="3360" y="894"/>
              <a:chExt cx="960" cy="984"/>
            </a:xfrm>
          </p:grpSpPr>
          <p:pic>
            <p:nvPicPr>
              <p:cNvPr id="40968" name="Picture 9" descr="user business man"/>
              <p:cNvPicPr>
                <a:picLocks noChangeAspect="1" noChangeArrowheads="1"/>
              </p:cNvPicPr>
              <p:nvPr/>
            </p:nvPicPr>
            <p:blipFill>
              <a:blip r:embed="rId3"/>
              <a:srcRect/>
              <a:stretch>
                <a:fillRect/>
              </a:stretch>
            </p:blipFill>
            <p:spPr bwMode="auto">
              <a:xfrm>
                <a:off x="3656" y="894"/>
                <a:ext cx="664" cy="882"/>
              </a:xfrm>
              <a:prstGeom prst="rect">
                <a:avLst/>
              </a:prstGeom>
              <a:noFill/>
              <a:ln w="9525">
                <a:noFill/>
                <a:miter lim="800000"/>
                <a:headEnd/>
                <a:tailEnd/>
              </a:ln>
            </p:spPr>
          </p:pic>
          <p:pic>
            <p:nvPicPr>
              <p:cNvPr id="40969" name="Picture 12" descr="Security Proactive Content"/>
              <p:cNvPicPr>
                <a:picLocks noChangeAspect="1" noChangeArrowheads="1"/>
              </p:cNvPicPr>
              <p:nvPr/>
            </p:nvPicPr>
            <p:blipFill>
              <a:blip r:embed="rId4"/>
              <a:srcRect/>
              <a:stretch>
                <a:fillRect/>
              </a:stretch>
            </p:blipFill>
            <p:spPr bwMode="auto">
              <a:xfrm>
                <a:off x="3360" y="1200"/>
                <a:ext cx="451" cy="678"/>
              </a:xfrm>
              <a:prstGeom prst="rect">
                <a:avLst/>
              </a:prstGeom>
              <a:noFill/>
              <a:ln w="9525">
                <a:noFill/>
                <a:miter lim="800000"/>
                <a:headEnd/>
                <a:tailEnd/>
              </a:ln>
            </p:spPr>
          </p:pic>
        </p:grpSp>
        <p:grpSp>
          <p:nvGrpSpPr>
            <p:cNvPr id="40965" name="Group 14"/>
            <p:cNvGrpSpPr>
              <a:grpSpLocks/>
            </p:cNvGrpSpPr>
            <p:nvPr/>
          </p:nvGrpSpPr>
          <p:grpSpPr bwMode="auto">
            <a:xfrm>
              <a:off x="4300" y="1152"/>
              <a:ext cx="788" cy="960"/>
              <a:chOff x="4224" y="1200"/>
              <a:chExt cx="788" cy="960"/>
            </a:xfrm>
          </p:grpSpPr>
          <p:pic>
            <p:nvPicPr>
              <p:cNvPr id="40966" name="Picture 10" descr="user casual man"/>
              <p:cNvPicPr>
                <a:picLocks noChangeAspect="1" noChangeArrowheads="1"/>
              </p:cNvPicPr>
              <p:nvPr/>
            </p:nvPicPr>
            <p:blipFill>
              <a:blip r:embed="rId5"/>
              <a:srcRect/>
              <a:stretch>
                <a:fillRect/>
              </a:stretch>
            </p:blipFill>
            <p:spPr bwMode="auto">
              <a:xfrm>
                <a:off x="4368" y="1200"/>
                <a:ext cx="644" cy="882"/>
              </a:xfrm>
              <a:prstGeom prst="rect">
                <a:avLst/>
              </a:prstGeom>
              <a:noFill/>
              <a:ln w="9525">
                <a:noFill/>
                <a:miter lim="800000"/>
                <a:headEnd/>
                <a:tailEnd/>
              </a:ln>
            </p:spPr>
          </p:pic>
          <p:pic>
            <p:nvPicPr>
              <p:cNvPr id="40967" name="Picture 11" descr="Security Threat Detected"/>
              <p:cNvPicPr>
                <a:picLocks noChangeAspect="1" noChangeArrowheads="1"/>
              </p:cNvPicPr>
              <p:nvPr/>
            </p:nvPicPr>
            <p:blipFill>
              <a:blip r:embed="rId6"/>
              <a:srcRect/>
              <a:stretch>
                <a:fillRect/>
              </a:stretch>
            </p:blipFill>
            <p:spPr bwMode="auto">
              <a:xfrm>
                <a:off x="4224" y="1621"/>
                <a:ext cx="472" cy="539"/>
              </a:xfrm>
              <a:prstGeom prst="rect">
                <a:avLst/>
              </a:prstGeom>
              <a:noFill/>
              <a:ln w="9525">
                <a:noFill/>
                <a:miter lim="800000"/>
                <a:headEnd/>
                <a:tailEnd/>
              </a:ln>
            </p:spPr>
          </p:pic>
        </p:gr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2"/>
          <p:cNvSpPr>
            <a:spLocks noGrp="1" noChangeArrowheads="1"/>
          </p:cNvSpPr>
          <p:nvPr>
            <p:ph type="title"/>
          </p:nvPr>
        </p:nvSpPr>
        <p:spPr/>
        <p:txBody>
          <a:bodyPr/>
          <a:lstStyle/>
          <a:p>
            <a:r>
              <a:rPr lang="en-US" smtClean="0"/>
              <a:t>Authorization Features</a:t>
            </a:r>
          </a:p>
        </p:txBody>
      </p:sp>
      <p:sp>
        <p:nvSpPr>
          <p:cNvPr id="223255" name="Rectangle 23"/>
          <p:cNvSpPr>
            <a:spLocks noGrp="1" noChangeArrowheads="1"/>
          </p:cNvSpPr>
          <p:nvPr>
            <p:ph idx="1"/>
          </p:nvPr>
        </p:nvSpPr>
        <p:spPr>
          <a:xfrm>
            <a:off x="381000" y="1417638"/>
            <a:ext cx="8380413" cy="5194300"/>
          </a:xfrm>
        </p:spPr>
        <p:txBody>
          <a:bodyPr rtlCol="0">
            <a:normAutofit/>
          </a:bodyPr>
          <a:lstStyle/>
          <a:p>
            <a:pPr marL="339725" indent="-339725" fontAlgn="auto">
              <a:lnSpc>
                <a:spcPct val="85000"/>
              </a:lnSpc>
              <a:spcAft>
                <a:spcPts val="0"/>
              </a:spcAft>
              <a:defRPr/>
            </a:pPr>
            <a:r>
              <a:rPr lang="en-US" sz="2000"/>
              <a:t>Catalog Security</a:t>
            </a:r>
          </a:p>
          <a:p>
            <a:pPr marL="687388" lvl="1" indent="-346075" fontAlgn="auto">
              <a:lnSpc>
                <a:spcPct val="85000"/>
              </a:lnSpc>
              <a:spcAft>
                <a:spcPts val="0"/>
              </a:spcAft>
              <a:defRPr/>
            </a:pPr>
            <a:r>
              <a:rPr lang="en-US" sz="1800"/>
              <a:t>Can only see metadata of entities you have access to</a:t>
            </a:r>
          </a:p>
          <a:p>
            <a:pPr marL="339725" indent="-339725" fontAlgn="auto">
              <a:lnSpc>
                <a:spcPct val="85000"/>
              </a:lnSpc>
              <a:spcAft>
                <a:spcPts val="0"/>
              </a:spcAft>
              <a:defRPr/>
            </a:pPr>
            <a:r>
              <a:rPr lang="en-US" sz="2000"/>
              <a:t>Module Execution Context</a:t>
            </a:r>
          </a:p>
          <a:p>
            <a:pPr marL="687388" lvl="1" indent="-346075" fontAlgn="auto">
              <a:lnSpc>
                <a:spcPct val="85000"/>
              </a:lnSpc>
              <a:spcAft>
                <a:spcPts val="0"/>
              </a:spcAft>
              <a:defRPr/>
            </a:pPr>
            <a:r>
              <a:rPr lang="en-US" sz="1800"/>
              <a:t>Context for execution of statements in a module</a:t>
            </a:r>
          </a:p>
          <a:p>
            <a:pPr marL="687388" lvl="1" indent="-346075" fontAlgn="auto">
              <a:lnSpc>
                <a:spcPct val="85000"/>
              </a:lnSpc>
              <a:spcAft>
                <a:spcPts val="0"/>
              </a:spcAft>
              <a:defRPr/>
            </a:pPr>
            <a:r>
              <a:rPr lang="en-US" sz="1800"/>
              <a:t>Can be used to create custom permission sets</a:t>
            </a:r>
          </a:p>
          <a:p>
            <a:pPr marL="339725" indent="-339725" fontAlgn="auto">
              <a:lnSpc>
                <a:spcPct val="85000"/>
              </a:lnSpc>
              <a:spcAft>
                <a:spcPts val="0"/>
              </a:spcAft>
              <a:defRPr/>
            </a:pPr>
            <a:r>
              <a:rPr lang="en-US" sz="2000"/>
              <a:t>Signatures on modules</a:t>
            </a:r>
          </a:p>
          <a:p>
            <a:pPr marL="687388" lvl="1" indent="-346075" fontAlgn="auto">
              <a:lnSpc>
                <a:spcPct val="85000"/>
              </a:lnSpc>
              <a:spcAft>
                <a:spcPts val="0"/>
              </a:spcAft>
              <a:defRPr/>
            </a:pPr>
            <a:r>
              <a:rPr lang="en-US" sz="1800"/>
              <a:t>To prevent Trojan code</a:t>
            </a:r>
          </a:p>
          <a:p>
            <a:pPr marL="687388" lvl="1" indent="-346075" fontAlgn="auto">
              <a:lnSpc>
                <a:spcPct val="85000"/>
              </a:lnSpc>
              <a:spcAft>
                <a:spcPts val="0"/>
              </a:spcAft>
              <a:defRPr/>
            </a:pPr>
            <a:r>
              <a:rPr lang="en-US" sz="1800"/>
              <a:t>Ability to grant access to modules</a:t>
            </a:r>
          </a:p>
          <a:p>
            <a:pPr marL="909638" lvl="2" indent="-220663" fontAlgn="auto">
              <a:lnSpc>
                <a:spcPct val="85000"/>
              </a:lnSpc>
              <a:spcAft>
                <a:spcPts val="0"/>
              </a:spcAft>
              <a:defRPr/>
            </a:pPr>
            <a:r>
              <a:rPr lang="en-US" sz="1600"/>
              <a:t>“Access, but only when going through a particular module”</a:t>
            </a:r>
          </a:p>
          <a:p>
            <a:pPr marL="339725" indent="-339725" fontAlgn="auto">
              <a:lnSpc>
                <a:spcPct val="85000"/>
              </a:lnSpc>
              <a:spcAft>
                <a:spcPts val="0"/>
              </a:spcAft>
              <a:defRPr/>
            </a:pPr>
            <a:r>
              <a:rPr lang="en-US" sz="2000"/>
              <a:t>Granular Permission Control</a:t>
            </a:r>
          </a:p>
          <a:p>
            <a:pPr marL="687388" lvl="1" indent="-346075" fontAlgn="auto">
              <a:lnSpc>
                <a:spcPct val="85000"/>
              </a:lnSpc>
              <a:spcAft>
                <a:spcPts val="0"/>
              </a:spcAft>
              <a:defRPr/>
            </a:pPr>
            <a:r>
              <a:rPr lang="en-US" sz="1800"/>
              <a:t>Avoiding overloading of permissions in roles</a:t>
            </a:r>
          </a:p>
          <a:p>
            <a:pPr marL="687388" lvl="1" indent="-346075" fontAlgn="auto">
              <a:lnSpc>
                <a:spcPct val="85000"/>
              </a:lnSpc>
              <a:spcAft>
                <a:spcPts val="0"/>
              </a:spcAft>
              <a:defRPr/>
            </a:pPr>
            <a:r>
              <a:rPr lang="en-US" sz="1800"/>
              <a:t>Permissions at multiple scopes</a:t>
            </a:r>
          </a:p>
          <a:p>
            <a:pPr marL="339725" indent="-339725" fontAlgn="auto">
              <a:lnSpc>
                <a:spcPct val="85000"/>
              </a:lnSpc>
              <a:spcAft>
                <a:spcPts val="0"/>
              </a:spcAft>
              <a:defRPr/>
            </a:pPr>
            <a:r>
              <a:rPr lang="en-US" sz="2000"/>
              <a:t>User Schema Separation</a:t>
            </a:r>
          </a:p>
          <a:p>
            <a:pPr marL="687388" lvl="1" indent="-346075" fontAlgn="auto">
              <a:lnSpc>
                <a:spcPct val="85000"/>
              </a:lnSpc>
              <a:spcAft>
                <a:spcPts val="0"/>
              </a:spcAft>
              <a:defRPr/>
            </a:pPr>
            <a:r>
              <a:rPr lang="en-US" sz="1800"/>
              <a:t>For management purposes</a:t>
            </a:r>
          </a:p>
          <a:p>
            <a:pPr marL="687388" lvl="1" indent="-346075" fontAlgn="auto">
              <a:lnSpc>
                <a:spcPct val="85000"/>
              </a:lnSpc>
              <a:spcAft>
                <a:spcPts val="0"/>
              </a:spcAft>
              <a:defRPr/>
            </a:pPr>
            <a:r>
              <a:rPr lang="en-US" sz="1800"/>
              <a:t>Dropping a user does not impact applications</a:t>
            </a:r>
          </a:p>
          <a:p>
            <a:pPr marL="687388" lvl="1" indent="-346075" fontAlgn="auto">
              <a:lnSpc>
                <a:spcPct val="85000"/>
              </a:lnSpc>
              <a:spcAft>
                <a:spcPts val="0"/>
              </a:spcAft>
              <a:defRPr/>
            </a:pPr>
            <a:r>
              <a:rPr lang="en-US" sz="1800"/>
              <a:t>Reducing reliance on DBO schema for sharing semantics</a:t>
            </a:r>
          </a:p>
        </p:txBody>
      </p:sp>
      <p:grpSp>
        <p:nvGrpSpPr>
          <p:cNvPr id="41987" name="Group 15"/>
          <p:cNvGrpSpPr>
            <a:grpSpLocks/>
          </p:cNvGrpSpPr>
          <p:nvPr/>
        </p:nvGrpSpPr>
        <p:grpSpPr bwMode="auto">
          <a:xfrm>
            <a:off x="7239000" y="228600"/>
            <a:ext cx="1524000" cy="1350963"/>
            <a:chOff x="3504" y="708"/>
            <a:chExt cx="1584" cy="1404"/>
          </a:xfrm>
        </p:grpSpPr>
        <p:grpSp>
          <p:nvGrpSpPr>
            <p:cNvPr id="41988" name="Group 16"/>
            <p:cNvGrpSpPr>
              <a:grpSpLocks/>
            </p:cNvGrpSpPr>
            <p:nvPr/>
          </p:nvGrpSpPr>
          <p:grpSpPr bwMode="auto">
            <a:xfrm>
              <a:off x="3504" y="708"/>
              <a:ext cx="960" cy="984"/>
              <a:chOff x="3360" y="894"/>
              <a:chExt cx="960" cy="984"/>
            </a:xfrm>
          </p:grpSpPr>
          <p:pic>
            <p:nvPicPr>
              <p:cNvPr id="41992" name="Picture 17" descr="user business man"/>
              <p:cNvPicPr>
                <a:picLocks noChangeAspect="1" noChangeArrowheads="1"/>
              </p:cNvPicPr>
              <p:nvPr/>
            </p:nvPicPr>
            <p:blipFill>
              <a:blip r:embed="rId3"/>
              <a:srcRect/>
              <a:stretch>
                <a:fillRect/>
              </a:stretch>
            </p:blipFill>
            <p:spPr bwMode="auto">
              <a:xfrm>
                <a:off x="3656" y="894"/>
                <a:ext cx="664" cy="882"/>
              </a:xfrm>
              <a:prstGeom prst="rect">
                <a:avLst/>
              </a:prstGeom>
              <a:noFill/>
              <a:ln w="9525">
                <a:noFill/>
                <a:miter lim="800000"/>
                <a:headEnd/>
                <a:tailEnd/>
              </a:ln>
            </p:spPr>
          </p:pic>
          <p:pic>
            <p:nvPicPr>
              <p:cNvPr id="41993" name="Picture 18" descr="Security Proactive Content"/>
              <p:cNvPicPr>
                <a:picLocks noChangeAspect="1" noChangeArrowheads="1"/>
              </p:cNvPicPr>
              <p:nvPr/>
            </p:nvPicPr>
            <p:blipFill>
              <a:blip r:embed="rId4"/>
              <a:srcRect/>
              <a:stretch>
                <a:fillRect/>
              </a:stretch>
            </p:blipFill>
            <p:spPr bwMode="auto">
              <a:xfrm>
                <a:off x="3360" y="1200"/>
                <a:ext cx="451" cy="678"/>
              </a:xfrm>
              <a:prstGeom prst="rect">
                <a:avLst/>
              </a:prstGeom>
              <a:noFill/>
              <a:ln w="9525">
                <a:noFill/>
                <a:miter lim="800000"/>
                <a:headEnd/>
                <a:tailEnd/>
              </a:ln>
            </p:spPr>
          </p:pic>
        </p:grpSp>
        <p:grpSp>
          <p:nvGrpSpPr>
            <p:cNvPr id="41989" name="Group 19"/>
            <p:cNvGrpSpPr>
              <a:grpSpLocks/>
            </p:cNvGrpSpPr>
            <p:nvPr/>
          </p:nvGrpSpPr>
          <p:grpSpPr bwMode="auto">
            <a:xfrm>
              <a:off x="4300" y="1152"/>
              <a:ext cx="788" cy="960"/>
              <a:chOff x="4224" y="1200"/>
              <a:chExt cx="788" cy="960"/>
            </a:xfrm>
          </p:grpSpPr>
          <p:pic>
            <p:nvPicPr>
              <p:cNvPr id="41990" name="Picture 20" descr="user casual man"/>
              <p:cNvPicPr>
                <a:picLocks noChangeAspect="1" noChangeArrowheads="1"/>
              </p:cNvPicPr>
              <p:nvPr/>
            </p:nvPicPr>
            <p:blipFill>
              <a:blip r:embed="rId5"/>
              <a:srcRect/>
              <a:stretch>
                <a:fillRect/>
              </a:stretch>
            </p:blipFill>
            <p:spPr bwMode="auto">
              <a:xfrm>
                <a:off x="4368" y="1200"/>
                <a:ext cx="644" cy="882"/>
              </a:xfrm>
              <a:prstGeom prst="rect">
                <a:avLst/>
              </a:prstGeom>
              <a:noFill/>
              <a:ln w="9525">
                <a:noFill/>
                <a:miter lim="800000"/>
                <a:headEnd/>
                <a:tailEnd/>
              </a:ln>
            </p:spPr>
          </p:pic>
          <p:pic>
            <p:nvPicPr>
              <p:cNvPr id="41991" name="Picture 21" descr="Security Threat Detected"/>
              <p:cNvPicPr>
                <a:picLocks noChangeAspect="1" noChangeArrowheads="1"/>
              </p:cNvPicPr>
              <p:nvPr/>
            </p:nvPicPr>
            <p:blipFill>
              <a:blip r:embed="rId6"/>
              <a:srcRect/>
              <a:stretch>
                <a:fillRect/>
              </a:stretch>
            </p:blipFill>
            <p:spPr bwMode="auto">
              <a:xfrm>
                <a:off x="4224" y="1621"/>
                <a:ext cx="472" cy="539"/>
              </a:xfrm>
              <a:prstGeom prst="rect">
                <a:avLst/>
              </a:prstGeom>
              <a:noFill/>
              <a:ln w="9525">
                <a:noFill/>
                <a:miter lim="800000"/>
                <a:headEnd/>
                <a:tailEnd/>
              </a:ln>
            </p:spPr>
          </p:pic>
        </p:gr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noGrp="1" noChangeArrowheads="1"/>
          </p:cNvSpPr>
          <p:nvPr>
            <p:ph type="title"/>
          </p:nvPr>
        </p:nvSpPr>
        <p:spPr/>
        <p:txBody>
          <a:bodyPr/>
          <a:lstStyle/>
          <a:p>
            <a:r>
              <a:rPr lang="en-US" smtClean="0"/>
              <a:t>Data Encryption</a:t>
            </a:r>
          </a:p>
        </p:txBody>
      </p:sp>
      <p:sp>
        <p:nvSpPr>
          <p:cNvPr id="176135" name="Rectangle 7"/>
          <p:cNvSpPr>
            <a:spLocks noGrp="1" noChangeArrowheads="1"/>
          </p:cNvSpPr>
          <p:nvPr>
            <p:ph idx="1"/>
          </p:nvPr>
        </p:nvSpPr>
        <p:spPr>
          <a:xfrm>
            <a:off x="381000" y="1417638"/>
            <a:ext cx="5181600" cy="4340225"/>
          </a:xfrm>
        </p:spPr>
        <p:txBody>
          <a:bodyPr rtlCol="0">
            <a:normAutofit fontScale="92500" lnSpcReduction="10000"/>
          </a:bodyPr>
          <a:lstStyle/>
          <a:p>
            <a:pPr marL="398463" indent="-398463" fontAlgn="auto">
              <a:spcAft>
                <a:spcPts val="0"/>
              </a:spcAft>
              <a:defRPr/>
            </a:pPr>
            <a:r>
              <a:rPr lang="en-US" sz="2800" dirty="0"/>
              <a:t>Why consider encryption?</a:t>
            </a:r>
          </a:p>
          <a:p>
            <a:pPr marL="746125" lvl="1" indent="-346075" fontAlgn="auto">
              <a:spcAft>
                <a:spcPts val="0"/>
              </a:spcAft>
              <a:defRPr/>
            </a:pPr>
            <a:r>
              <a:rPr lang="en-US" sz="2400" dirty="0"/>
              <a:t>Additional layer of security</a:t>
            </a:r>
          </a:p>
          <a:p>
            <a:pPr marL="746125" lvl="1" indent="-346075" fontAlgn="auto">
              <a:spcAft>
                <a:spcPts val="0"/>
              </a:spcAft>
              <a:defRPr/>
            </a:pPr>
            <a:r>
              <a:rPr lang="en-US" sz="2400" dirty="0"/>
              <a:t>Required by some</a:t>
            </a:r>
            <a:br>
              <a:rPr lang="en-US" sz="2400" dirty="0"/>
            </a:br>
            <a:r>
              <a:rPr lang="en-US" sz="2400" dirty="0"/>
              <a:t>regulatory compliance laws</a:t>
            </a:r>
          </a:p>
          <a:p>
            <a:pPr marL="398463" indent="-398463" fontAlgn="auto">
              <a:spcAft>
                <a:spcPts val="0"/>
              </a:spcAft>
              <a:defRPr/>
            </a:pPr>
            <a:r>
              <a:rPr lang="en-US" sz="2800" dirty="0"/>
              <a:t>In SQL Server </a:t>
            </a:r>
            <a:r>
              <a:rPr lang="en-US" sz="2800" dirty="0" smtClean="0"/>
              <a:t>2000</a:t>
            </a:r>
          </a:p>
          <a:p>
            <a:pPr marL="798513" lvl="1" indent="-398463" fontAlgn="auto">
              <a:spcAft>
                <a:spcPts val="0"/>
              </a:spcAft>
              <a:defRPr/>
            </a:pPr>
            <a:r>
              <a:rPr lang="en-US" sz="2400" dirty="0" smtClean="0"/>
              <a:t>Vendor </a:t>
            </a:r>
            <a:r>
              <a:rPr lang="en-US" sz="2400" dirty="0"/>
              <a:t>support required</a:t>
            </a:r>
          </a:p>
          <a:p>
            <a:pPr marL="398463" indent="-398463" fontAlgn="auto">
              <a:spcAft>
                <a:spcPts val="0"/>
              </a:spcAft>
              <a:defRPr/>
            </a:pPr>
            <a:r>
              <a:rPr lang="en-US" sz="2800" dirty="0"/>
              <a:t>In SQL Server </a:t>
            </a:r>
            <a:r>
              <a:rPr lang="en-US" sz="2800" dirty="0" smtClean="0"/>
              <a:t>2005</a:t>
            </a:r>
            <a:endParaRPr lang="en-US" sz="2800" dirty="0"/>
          </a:p>
          <a:p>
            <a:pPr marL="746125" lvl="1" indent="-346075" fontAlgn="auto">
              <a:spcAft>
                <a:spcPts val="0"/>
              </a:spcAft>
              <a:defRPr/>
            </a:pPr>
            <a:r>
              <a:rPr lang="en-US" sz="2400" dirty="0"/>
              <a:t>Built-in support </a:t>
            </a:r>
            <a:r>
              <a:rPr lang="en-US" sz="2400" dirty="0" smtClean="0"/>
              <a:t>for explicit data encryption</a:t>
            </a:r>
          </a:p>
          <a:p>
            <a:pPr marL="346075" indent="-346075" fontAlgn="auto">
              <a:spcAft>
                <a:spcPts val="0"/>
              </a:spcAft>
              <a:defRPr/>
            </a:pPr>
            <a:r>
              <a:rPr lang="en-US" sz="2800" dirty="0" smtClean="0"/>
              <a:t>In SQL Server 2008</a:t>
            </a:r>
            <a:endParaRPr lang="en-US" sz="2800" dirty="0"/>
          </a:p>
          <a:p>
            <a:pPr marL="746125" lvl="1" indent="-346075" fontAlgn="auto">
              <a:spcAft>
                <a:spcPts val="0"/>
              </a:spcAft>
              <a:defRPr/>
            </a:pPr>
            <a:r>
              <a:rPr lang="en-US" sz="2400" dirty="0" smtClean="0"/>
              <a:t>Transparent data encryption</a:t>
            </a:r>
          </a:p>
          <a:p>
            <a:pPr marL="746125" lvl="1" indent="-346075" fontAlgn="auto">
              <a:spcAft>
                <a:spcPts val="0"/>
              </a:spcAft>
              <a:defRPr/>
            </a:pPr>
            <a:r>
              <a:rPr lang="en-US" sz="2400" dirty="0" smtClean="0"/>
              <a:t>Extensible key </a:t>
            </a:r>
            <a:r>
              <a:rPr lang="en-US" sz="2400" dirty="0"/>
              <a:t>management</a:t>
            </a:r>
          </a:p>
        </p:txBody>
      </p:sp>
      <p:pic>
        <p:nvPicPr>
          <p:cNvPr id="176138" name="Picture 10" descr="Security Download Server"/>
          <p:cNvPicPr>
            <a:picLocks noChangeAspect="1" noChangeArrowheads="1"/>
          </p:cNvPicPr>
          <p:nvPr/>
        </p:nvPicPr>
        <p:blipFill>
          <a:blip r:embed="rId3"/>
          <a:srcRect/>
          <a:stretch>
            <a:fillRect/>
          </a:stretch>
        </p:blipFill>
        <p:spPr bwMode="auto">
          <a:xfrm>
            <a:off x="6434138" y="4100513"/>
            <a:ext cx="1414462" cy="2100262"/>
          </a:xfrm>
          <a:prstGeom prst="rect">
            <a:avLst/>
          </a:prstGeom>
          <a:noFill/>
          <a:ln w="9525">
            <a:noFill/>
            <a:miter lim="800000"/>
            <a:headEnd/>
            <a:tailEnd/>
          </a:ln>
        </p:spPr>
      </p:pic>
      <p:pic>
        <p:nvPicPr>
          <p:cNvPr id="176136" name="Picture 8" descr="Security Emergency Procedure"/>
          <p:cNvPicPr>
            <a:picLocks noChangeAspect="1" noChangeArrowheads="1"/>
          </p:cNvPicPr>
          <p:nvPr/>
        </p:nvPicPr>
        <p:blipFill>
          <a:blip r:embed="rId4"/>
          <a:srcRect/>
          <a:stretch>
            <a:fillRect/>
          </a:stretch>
        </p:blipFill>
        <p:spPr bwMode="auto">
          <a:xfrm>
            <a:off x="7505700" y="2286000"/>
            <a:ext cx="876300" cy="1949450"/>
          </a:xfrm>
          <a:prstGeom prst="rect">
            <a:avLst/>
          </a:prstGeom>
          <a:noFill/>
          <a:ln w="9525">
            <a:noFill/>
            <a:miter lim="800000"/>
            <a:headEnd/>
            <a:tailEnd/>
          </a:ln>
        </p:spPr>
      </p:pic>
      <p:pic>
        <p:nvPicPr>
          <p:cNvPr id="176137" name="Picture 9" descr="Security Threat Detected"/>
          <p:cNvPicPr>
            <a:picLocks noChangeAspect="1" noChangeArrowheads="1"/>
          </p:cNvPicPr>
          <p:nvPr/>
        </p:nvPicPr>
        <p:blipFill>
          <a:blip r:embed="rId5"/>
          <a:srcRect/>
          <a:stretch>
            <a:fillRect/>
          </a:stretch>
        </p:blipFill>
        <p:spPr bwMode="auto">
          <a:xfrm>
            <a:off x="5915025" y="1933575"/>
            <a:ext cx="1476375" cy="1685925"/>
          </a:xfrm>
          <a:prstGeom prst="rect">
            <a:avLst/>
          </a:prstGeom>
          <a:noFill/>
          <a:ln w="9525">
            <a:noFill/>
            <a:miter lim="800000"/>
            <a:headEnd/>
            <a:tailEnd/>
          </a:ln>
        </p:spPr>
      </p:pic>
      <p:sp>
        <p:nvSpPr>
          <p:cNvPr id="176139" name="Text Box 11"/>
          <p:cNvSpPr txBox="1">
            <a:spLocks noChangeArrowheads="1"/>
          </p:cNvSpPr>
          <p:nvPr/>
        </p:nvSpPr>
        <p:spPr bwMode="auto">
          <a:xfrm>
            <a:off x="6019800" y="1417638"/>
            <a:ext cx="915988"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a:solidFill>
                  <a:schemeClr val="tx2"/>
                </a:solidFill>
                <a:effectLst>
                  <a:outerShdw blurRad="38100" dist="38100" dir="2700000" algn="tl">
                    <a:srgbClr val="000000"/>
                  </a:outerShdw>
                </a:effectLst>
                <a:latin typeface="Segoe Semibold" pitchFamily="34" charset="0"/>
              </a:rPr>
              <a:t>Threat</a:t>
            </a:r>
            <a:br>
              <a:rPr lang="en-US" sz="1400">
                <a:solidFill>
                  <a:schemeClr val="tx2"/>
                </a:solidFill>
                <a:effectLst>
                  <a:outerShdw blurRad="38100" dist="38100" dir="2700000" algn="tl">
                    <a:srgbClr val="000000"/>
                  </a:outerShdw>
                </a:effectLst>
                <a:latin typeface="Segoe Semibold" pitchFamily="34" charset="0"/>
              </a:rPr>
            </a:br>
            <a:r>
              <a:rPr lang="en-US" sz="1400">
                <a:solidFill>
                  <a:schemeClr val="tx2"/>
                </a:solidFill>
                <a:effectLst>
                  <a:outerShdw blurRad="38100" dist="38100" dir="2700000" algn="tl">
                    <a:srgbClr val="000000"/>
                  </a:outerShdw>
                </a:effectLst>
                <a:latin typeface="Segoe Semibold" pitchFamily="34" charset="0"/>
              </a:rPr>
              <a:t>Detected</a:t>
            </a:r>
          </a:p>
        </p:txBody>
      </p:sp>
      <p:sp>
        <p:nvSpPr>
          <p:cNvPr id="176140" name="Text Box 12"/>
          <p:cNvSpPr txBox="1">
            <a:spLocks noChangeArrowheads="1"/>
          </p:cNvSpPr>
          <p:nvPr/>
        </p:nvSpPr>
        <p:spPr bwMode="auto">
          <a:xfrm>
            <a:off x="7993063" y="2149475"/>
            <a:ext cx="1074737"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a:solidFill>
                  <a:schemeClr val="tx2"/>
                </a:solidFill>
                <a:effectLst>
                  <a:outerShdw blurRad="38100" dist="38100" dir="2700000" algn="tl">
                    <a:srgbClr val="000000"/>
                  </a:outerShdw>
                </a:effectLst>
                <a:latin typeface="Segoe Semibold" pitchFamily="34" charset="0"/>
              </a:rPr>
              <a:t>Emergency</a:t>
            </a:r>
            <a:br>
              <a:rPr lang="en-US" sz="1400">
                <a:solidFill>
                  <a:schemeClr val="tx2"/>
                </a:solidFill>
                <a:effectLst>
                  <a:outerShdw blurRad="38100" dist="38100" dir="2700000" algn="tl">
                    <a:srgbClr val="000000"/>
                  </a:outerShdw>
                </a:effectLst>
                <a:latin typeface="Segoe Semibold" pitchFamily="34" charset="0"/>
              </a:rPr>
            </a:br>
            <a:r>
              <a:rPr lang="en-US" sz="1400">
                <a:solidFill>
                  <a:schemeClr val="tx2"/>
                </a:solidFill>
                <a:effectLst>
                  <a:outerShdw blurRad="38100" dist="38100" dir="2700000" algn="tl">
                    <a:srgbClr val="000000"/>
                  </a:outerShdw>
                </a:effectLst>
                <a:latin typeface="Segoe Semibold" pitchFamily="34" charset="0"/>
              </a:rPr>
              <a:t>Procedure</a:t>
            </a:r>
          </a:p>
        </p:txBody>
      </p:sp>
      <p:sp>
        <p:nvSpPr>
          <p:cNvPr id="176141" name="Text Box 13"/>
          <p:cNvSpPr txBox="1">
            <a:spLocks noChangeArrowheads="1"/>
          </p:cNvSpPr>
          <p:nvPr/>
        </p:nvSpPr>
        <p:spPr bwMode="auto">
          <a:xfrm>
            <a:off x="7369175" y="5768975"/>
            <a:ext cx="1260281"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400" dirty="0" smtClean="0">
                <a:solidFill>
                  <a:schemeClr val="tx2"/>
                </a:solidFill>
                <a:effectLst>
                  <a:outerShdw blurRad="38100" dist="38100" dir="2700000" algn="tl">
                    <a:srgbClr val="000000"/>
                  </a:outerShdw>
                </a:effectLst>
                <a:latin typeface="Segoe Semibold" pitchFamily="34" charset="0"/>
              </a:rPr>
              <a:t>Server Highly</a:t>
            </a:r>
            <a:r>
              <a:rPr lang="en-US" sz="1400" dirty="0">
                <a:solidFill>
                  <a:schemeClr val="tx2"/>
                </a:solidFill>
                <a:effectLst>
                  <a:outerShdw blurRad="38100" dist="38100" dir="2700000" algn="tl">
                    <a:srgbClr val="000000"/>
                  </a:outerShdw>
                </a:effectLst>
                <a:latin typeface="Segoe Semibold" pitchFamily="34" charset="0"/>
              </a:rPr>
              <a:t/>
            </a:r>
            <a:br>
              <a:rPr lang="en-US" sz="1400" dirty="0">
                <a:solidFill>
                  <a:schemeClr val="tx2"/>
                </a:solidFill>
                <a:effectLst>
                  <a:outerShdw blurRad="38100" dist="38100" dir="2700000" algn="tl">
                    <a:srgbClr val="000000"/>
                  </a:outerShdw>
                </a:effectLst>
                <a:latin typeface="Segoe Semibold" pitchFamily="34" charset="0"/>
              </a:rPr>
            </a:br>
            <a:r>
              <a:rPr lang="en-US" sz="1400" dirty="0">
                <a:solidFill>
                  <a:schemeClr val="tx2"/>
                </a:solidFill>
                <a:effectLst>
                  <a:outerShdw blurRad="38100" dist="38100" dir="2700000" algn="tl">
                    <a:srgbClr val="000000"/>
                  </a:outerShdw>
                </a:effectLst>
                <a:latin typeface="Segoe Semibold" pitchFamily="34" charset="0"/>
              </a:rPr>
              <a:t>Protected</a:t>
            </a:r>
          </a:p>
        </p:txBody>
      </p:sp>
      <p:pic>
        <p:nvPicPr>
          <p:cNvPr id="176143" name="Picture 15" descr="arrow 0 gold  arrow curved 0"/>
          <p:cNvPicPr>
            <a:picLocks noChangeAspect="1" noChangeArrowheads="1"/>
          </p:cNvPicPr>
          <p:nvPr/>
        </p:nvPicPr>
        <p:blipFill>
          <a:blip r:embed="rId6">
            <a:lum contrast="18000"/>
          </a:blip>
          <a:srcRect/>
          <a:stretch>
            <a:fillRect/>
          </a:stretch>
        </p:blipFill>
        <p:spPr bwMode="auto">
          <a:xfrm rot="-7357527">
            <a:off x="7773987" y="4113213"/>
            <a:ext cx="987425" cy="1143000"/>
          </a:xfrm>
          <a:prstGeom prst="rect">
            <a:avLst/>
          </a:prstGeom>
          <a:noFill/>
          <a:ln w="9525">
            <a:noFill/>
            <a:miter lim="800000"/>
            <a:headEnd/>
            <a:tailEnd/>
          </a:ln>
        </p:spPr>
      </p:pic>
      <p:pic>
        <p:nvPicPr>
          <p:cNvPr id="176144" name="Picture 16" descr="arrow 0 gold  arrow curved 2"/>
          <p:cNvPicPr>
            <a:picLocks noChangeAspect="1" noChangeArrowheads="1"/>
          </p:cNvPicPr>
          <p:nvPr/>
        </p:nvPicPr>
        <p:blipFill>
          <a:blip r:embed="rId7">
            <a:lum contrast="18000"/>
          </a:blip>
          <a:srcRect/>
          <a:stretch>
            <a:fillRect/>
          </a:stretch>
        </p:blipFill>
        <p:spPr bwMode="auto">
          <a:xfrm rot="8370385">
            <a:off x="6948488" y="1447800"/>
            <a:ext cx="1204912" cy="1295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6135">
                                            <p:txEl>
                                              <p:pRg st="0" end="0"/>
                                            </p:txEl>
                                          </p:spTgt>
                                        </p:tgtEl>
                                        <p:attrNameLst>
                                          <p:attrName>style.visibility</p:attrName>
                                        </p:attrNameLst>
                                      </p:cBhvr>
                                      <p:to>
                                        <p:strVal val="visible"/>
                                      </p:to>
                                    </p:set>
                                    <p:animEffect transition="in" filter="wipe(up)">
                                      <p:cBhvr>
                                        <p:cTn id="7" dur="500"/>
                                        <p:tgtEl>
                                          <p:spTgt spid="17613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76135">
                                            <p:txEl>
                                              <p:pRg st="1" end="1"/>
                                            </p:txEl>
                                          </p:spTgt>
                                        </p:tgtEl>
                                        <p:attrNameLst>
                                          <p:attrName>style.visibility</p:attrName>
                                        </p:attrNameLst>
                                      </p:cBhvr>
                                      <p:to>
                                        <p:strVal val="visible"/>
                                      </p:to>
                                    </p:set>
                                    <p:animEffect transition="in" filter="wipe(up)">
                                      <p:cBhvr>
                                        <p:cTn id="10" dur="500"/>
                                        <p:tgtEl>
                                          <p:spTgt spid="17613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76135">
                                            <p:txEl>
                                              <p:pRg st="2" end="2"/>
                                            </p:txEl>
                                          </p:spTgt>
                                        </p:tgtEl>
                                        <p:attrNameLst>
                                          <p:attrName>style.visibility</p:attrName>
                                        </p:attrNameLst>
                                      </p:cBhvr>
                                      <p:to>
                                        <p:strVal val="visible"/>
                                      </p:to>
                                    </p:set>
                                    <p:animEffect transition="in" filter="wipe(up)">
                                      <p:cBhvr>
                                        <p:cTn id="13" dur="500"/>
                                        <p:tgtEl>
                                          <p:spTgt spid="17613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6137"/>
                                        </p:tgtEl>
                                        <p:attrNameLst>
                                          <p:attrName>style.visibility</p:attrName>
                                        </p:attrNameLst>
                                      </p:cBhvr>
                                      <p:to>
                                        <p:strVal val="visible"/>
                                      </p:to>
                                    </p:set>
                                    <p:animEffect transition="in" filter="fade">
                                      <p:cBhvr>
                                        <p:cTn id="16" dur="500"/>
                                        <p:tgtEl>
                                          <p:spTgt spid="1761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6139"/>
                                        </p:tgtEl>
                                        <p:attrNameLst>
                                          <p:attrName>style.visibility</p:attrName>
                                        </p:attrNameLst>
                                      </p:cBhvr>
                                      <p:to>
                                        <p:strVal val="visible"/>
                                      </p:to>
                                    </p:set>
                                    <p:animEffect transition="in" filter="fade">
                                      <p:cBhvr>
                                        <p:cTn id="19" dur="500"/>
                                        <p:tgtEl>
                                          <p:spTgt spid="176139"/>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76135">
                                            <p:txEl>
                                              <p:pRg st="3" end="3"/>
                                            </p:txEl>
                                          </p:spTgt>
                                        </p:tgtEl>
                                        <p:attrNameLst>
                                          <p:attrName>style.visibility</p:attrName>
                                        </p:attrNameLst>
                                      </p:cBhvr>
                                      <p:to>
                                        <p:strVal val="visible"/>
                                      </p:to>
                                    </p:set>
                                    <p:animEffect transition="in" filter="wipe(up)">
                                      <p:cBhvr>
                                        <p:cTn id="23" dur="500"/>
                                        <p:tgtEl>
                                          <p:spTgt spid="176135">
                                            <p:txEl>
                                              <p:pRg st="3" end="3"/>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76135">
                                            <p:txEl>
                                              <p:pRg st="4" end="4"/>
                                            </p:txEl>
                                          </p:spTgt>
                                        </p:tgtEl>
                                        <p:attrNameLst>
                                          <p:attrName>style.visibility</p:attrName>
                                        </p:attrNameLst>
                                      </p:cBhvr>
                                      <p:to>
                                        <p:strVal val="visible"/>
                                      </p:to>
                                    </p:set>
                                    <p:animEffect transition="in" filter="wipe(up)">
                                      <p:cBhvr>
                                        <p:cTn id="27" dur="500"/>
                                        <p:tgtEl>
                                          <p:spTgt spid="17613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6144"/>
                                        </p:tgtEl>
                                        <p:attrNameLst>
                                          <p:attrName>style.visibility</p:attrName>
                                        </p:attrNameLst>
                                      </p:cBhvr>
                                      <p:to>
                                        <p:strVal val="visible"/>
                                      </p:to>
                                    </p:set>
                                    <p:animEffect transition="in" filter="fade">
                                      <p:cBhvr>
                                        <p:cTn id="30" dur="500"/>
                                        <p:tgtEl>
                                          <p:spTgt spid="1761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6140"/>
                                        </p:tgtEl>
                                        <p:attrNameLst>
                                          <p:attrName>style.visibility</p:attrName>
                                        </p:attrNameLst>
                                      </p:cBhvr>
                                      <p:to>
                                        <p:strVal val="visible"/>
                                      </p:to>
                                    </p:set>
                                    <p:animEffect transition="in" filter="fade">
                                      <p:cBhvr>
                                        <p:cTn id="33" dur="500"/>
                                        <p:tgtEl>
                                          <p:spTgt spid="176140"/>
                                        </p:tgtEl>
                                      </p:cBhvr>
                                    </p:animEffect>
                                  </p:childTnLst>
                                </p:cTn>
                              </p:par>
                              <p:par>
                                <p:cTn id="34" presetID="10" presetClass="entr" presetSubtype="0" fill="hold" nodeType="withEffect">
                                  <p:stCondLst>
                                    <p:cond delay="0"/>
                                  </p:stCondLst>
                                  <p:childTnLst>
                                    <p:set>
                                      <p:cBhvr>
                                        <p:cTn id="35" dur="1" fill="hold">
                                          <p:stCondLst>
                                            <p:cond delay="0"/>
                                          </p:stCondLst>
                                        </p:cTn>
                                        <p:tgtEl>
                                          <p:spTgt spid="176136"/>
                                        </p:tgtEl>
                                        <p:attrNameLst>
                                          <p:attrName>style.visibility</p:attrName>
                                        </p:attrNameLst>
                                      </p:cBhvr>
                                      <p:to>
                                        <p:strVal val="visible"/>
                                      </p:to>
                                    </p:set>
                                    <p:animEffect transition="in" filter="fade">
                                      <p:cBhvr>
                                        <p:cTn id="36" dur="500"/>
                                        <p:tgtEl>
                                          <p:spTgt spid="176136"/>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176135">
                                            <p:txEl>
                                              <p:pRg st="5" end="5"/>
                                            </p:txEl>
                                          </p:spTgt>
                                        </p:tgtEl>
                                        <p:attrNameLst>
                                          <p:attrName>style.visibility</p:attrName>
                                        </p:attrNameLst>
                                      </p:cBhvr>
                                      <p:to>
                                        <p:strVal val="visible"/>
                                      </p:to>
                                    </p:set>
                                    <p:animEffect transition="in" filter="wipe(up)">
                                      <p:cBhvr>
                                        <p:cTn id="40" dur="500"/>
                                        <p:tgtEl>
                                          <p:spTgt spid="176135">
                                            <p:txEl>
                                              <p:pRg st="5" end="5"/>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176135">
                                            <p:txEl>
                                              <p:pRg st="6" end="6"/>
                                            </p:txEl>
                                          </p:spTgt>
                                        </p:tgtEl>
                                        <p:attrNameLst>
                                          <p:attrName>style.visibility</p:attrName>
                                        </p:attrNameLst>
                                      </p:cBhvr>
                                      <p:to>
                                        <p:strVal val="visible"/>
                                      </p:to>
                                    </p:set>
                                    <p:animEffect transition="in" filter="wipe(up)">
                                      <p:cBhvr>
                                        <p:cTn id="43" dur="500"/>
                                        <p:tgtEl>
                                          <p:spTgt spid="176135">
                                            <p:txEl>
                                              <p:pRg st="6" end="6"/>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76135">
                                            <p:txEl>
                                              <p:pRg st="7" end="7"/>
                                            </p:txEl>
                                          </p:spTgt>
                                        </p:tgtEl>
                                        <p:attrNameLst>
                                          <p:attrName>style.visibility</p:attrName>
                                        </p:attrNameLst>
                                      </p:cBhvr>
                                      <p:to>
                                        <p:strVal val="visible"/>
                                      </p:to>
                                    </p:set>
                                    <p:animEffect transition="in" filter="wipe(up)">
                                      <p:cBhvr>
                                        <p:cTn id="46" dur="500"/>
                                        <p:tgtEl>
                                          <p:spTgt spid="176135">
                                            <p:txEl>
                                              <p:pRg st="7" end="7"/>
                                            </p:txEl>
                                          </p:spTgt>
                                        </p:tgtEl>
                                      </p:cBhvr>
                                    </p:animEffect>
                                  </p:childTnLst>
                                </p:cTn>
                              </p:par>
                              <p:par>
                                <p:cTn id="47" presetID="22" presetClass="entr" presetSubtype="1" fill="hold" nodeType="withEffect">
                                  <p:stCondLst>
                                    <p:cond delay="0"/>
                                  </p:stCondLst>
                                  <p:childTnLst>
                                    <p:set>
                                      <p:cBhvr>
                                        <p:cTn id="48" dur="1" fill="hold">
                                          <p:stCondLst>
                                            <p:cond delay="0"/>
                                          </p:stCondLst>
                                        </p:cTn>
                                        <p:tgtEl>
                                          <p:spTgt spid="176135">
                                            <p:txEl>
                                              <p:pRg st="8" end="8"/>
                                            </p:txEl>
                                          </p:spTgt>
                                        </p:tgtEl>
                                        <p:attrNameLst>
                                          <p:attrName>style.visibility</p:attrName>
                                        </p:attrNameLst>
                                      </p:cBhvr>
                                      <p:to>
                                        <p:strVal val="visible"/>
                                      </p:to>
                                    </p:set>
                                    <p:animEffect transition="in" filter="wipe(up)">
                                      <p:cBhvr>
                                        <p:cTn id="49" dur="500"/>
                                        <p:tgtEl>
                                          <p:spTgt spid="176135">
                                            <p:txEl>
                                              <p:pRg st="8" end="8"/>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176135">
                                            <p:txEl>
                                              <p:pRg st="9" end="9"/>
                                            </p:txEl>
                                          </p:spTgt>
                                        </p:tgtEl>
                                        <p:attrNameLst>
                                          <p:attrName>style.visibility</p:attrName>
                                        </p:attrNameLst>
                                      </p:cBhvr>
                                      <p:to>
                                        <p:strVal val="visible"/>
                                      </p:to>
                                    </p:set>
                                    <p:animEffect transition="in" filter="wipe(up)">
                                      <p:cBhvr>
                                        <p:cTn id="52" dur="500"/>
                                        <p:tgtEl>
                                          <p:spTgt spid="176135">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76143"/>
                                        </p:tgtEl>
                                        <p:attrNameLst>
                                          <p:attrName>style.visibility</p:attrName>
                                        </p:attrNameLst>
                                      </p:cBhvr>
                                      <p:to>
                                        <p:strVal val="visible"/>
                                      </p:to>
                                    </p:set>
                                    <p:animEffect transition="in" filter="fade">
                                      <p:cBhvr>
                                        <p:cTn id="55" dur="500"/>
                                        <p:tgtEl>
                                          <p:spTgt spid="176143"/>
                                        </p:tgtEl>
                                      </p:cBhvr>
                                    </p:animEffect>
                                  </p:childTnLst>
                                </p:cTn>
                              </p:par>
                              <p:par>
                                <p:cTn id="56" presetID="10" presetClass="entr" presetSubtype="0" fill="hold" nodeType="withEffect">
                                  <p:stCondLst>
                                    <p:cond delay="0"/>
                                  </p:stCondLst>
                                  <p:childTnLst>
                                    <p:set>
                                      <p:cBhvr>
                                        <p:cTn id="57" dur="1" fill="hold">
                                          <p:stCondLst>
                                            <p:cond delay="0"/>
                                          </p:stCondLst>
                                        </p:cTn>
                                        <p:tgtEl>
                                          <p:spTgt spid="176138"/>
                                        </p:tgtEl>
                                        <p:attrNameLst>
                                          <p:attrName>style.visibility</p:attrName>
                                        </p:attrNameLst>
                                      </p:cBhvr>
                                      <p:to>
                                        <p:strVal val="visible"/>
                                      </p:to>
                                    </p:set>
                                    <p:animEffect transition="in" filter="fade">
                                      <p:cBhvr>
                                        <p:cTn id="58" dur="500"/>
                                        <p:tgtEl>
                                          <p:spTgt spid="1761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6141"/>
                                        </p:tgtEl>
                                        <p:attrNameLst>
                                          <p:attrName>style.visibility</p:attrName>
                                        </p:attrNameLst>
                                      </p:cBhvr>
                                      <p:to>
                                        <p:strVal val="visible"/>
                                      </p:to>
                                    </p:set>
                                    <p:animEffect transition="in" filter="fade">
                                      <p:cBhvr>
                                        <p:cTn id="61" dur="500"/>
                                        <p:tgtEl>
                                          <p:spTgt spid="176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9" grpId="0"/>
      <p:bldP spid="176140" grpId="0"/>
      <p:bldP spid="1761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p:nvPr>
        </p:nvSpPr>
        <p:spPr/>
        <p:txBody>
          <a:bodyPr/>
          <a:lstStyle/>
          <a:p>
            <a:r>
              <a:rPr lang="en-US" smtClean="0"/>
              <a:t>SQL Server Cryptographic Capabilities</a:t>
            </a:r>
          </a:p>
        </p:txBody>
      </p:sp>
      <p:sp>
        <p:nvSpPr>
          <p:cNvPr id="184325" name="Rectangle 5"/>
          <p:cNvSpPr>
            <a:spLocks noGrp="1" noChangeArrowheads="1"/>
          </p:cNvSpPr>
          <p:nvPr>
            <p:ph idx="1"/>
          </p:nvPr>
        </p:nvSpPr>
        <p:spPr>
          <a:xfrm>
            <a:off x="381000" y="1417638"/>
            <a:ext cx="8380413" cy="4664075"/>
          </a:xfrm>
        </p:spPr>
        <p:txBody>
          <a:bodyPr rtlCol="0">
            <a:normAutofit/>
          </a:bodyPr>
          <a:lstStyle/>
          <a:p>
            <a:pPr fontAlgn="auto">
              <a:spcAft>
                <a:spcPts val="0"/>
              </a:spcAft>
              <a:defRPr/>
            </a:pPr>
            <a:r>
              <a:rPr lang="en-US" sz="2800" dirty="0" smtClean="0"/>
              <a:t>Transparent Data Encryption </a:t>
            </a:r>
            <a:r>
              <a:rPr lang="en-US" sz="2800" dirty="0"/>
              <a:t>and Decryption </a:t>
            </a:r>
            <a:r>
              <a:rPr lang="en-US" sz="2800" dirty="0" smtClean="0"/>
              <a:t>built-in</a:t>
            </a:r>
            <a:endParaRPr lang="en-US" sz="2800" dirty="0"/>
          </a:p>
          <a:p>
            <a:pPr fontAlgn="auto">
              <a:spcAft>
                <a:spcPts val="0"/>
              </a:spcAft>
              <a:defRPr/>
            </a:pPr>
            <a:r>
              <a:rPr lang="en-US" sz="2800" dirty="0" smtClean="0"/>
              <a:t>DDL </a:t>
            </a:r>
            <a:r>
              <a:rPr lang="en-US" sz="2800" dirty="0"/>
              <a:t>for creation of</a:t>
            </a:r>
          </a:p>
          <a:p>
            <a:pPr lvl="1" fontAlgn="auto">
              <a:spcAft>
                <a:spcPts val="0"/>
              </a:spcAft>
              <a:defRPr/>
            </a:pPr>
            <a:r>
              <a:rPr lang="en-US" sz="2400" dirty="0"/>
              <a:t>Symmetric Keys</a:t>
            </a:r>
          </a:p>
          <a:p>
            <a:pPr lvl="1" fontAlgn="auto">
              <a:spcAft>
                <a:spcPts val="0"/>
              </a:spcAft>
              <a:defRPr/>
            </a:pPr>
            <a:r>
              <a:rPr lang="en-US" sz="2400" dirty="0"/>
              <a:t>Asymmetric Keys and Certificates</a:t>
            </a:r>
          </a:p>
          <a:p>
            <a:pPr fontAlgn="auto">
              <a:spcAft>
                <a:spcPts val="0"/>
              </a:spcAft>
              <a:defRPr/>
            </a:pPr>
            <a:r>
              <a:rPr lang="en-US" sz="2800" dirty="0"/>
              <a:t>Symmetric Keys and Private Keys are </a:t>
            </a:r>
            <a:r>
              <a:rPr lang="en-US" sz="2800" dirty="0" smtClean="0"/>
              <a:t>stored </a:t>
            </a:r>
            <a:r>
              <a:rPr lang="en-US" sz="2800" dirty="0"/>
              <a:t>encrypted</a:t>
            </a:r>
          </a:p>
          <a:p>
            <a:pPr fontAlgn="auto">
              <a:spcAft>
                <a:spcPts val="0"/>
              </a:spcAft>
              <a:defRPr/>
            </a:pPr>
            <a:r>
              <a:rPr lang="en-US" sz="2800" dirty="0"/>
              <a:t>Securing the Keys themselves</a:t>
            </a:r>
          </a:p>
          <a:p>
            <a:pPr lvl="1" fontAlgn="auto">
              <a:spcAft>
                <a:spcPts val="0"/>
              </a:spcAft>
              <a:defRPr/>
            </a:pPr>
            <a:r>
              <a:rPr lang="en-US" sz="2400" dirty="0"/>
              <a:t>Based on user passwords</a:t>
            </a:r>
          </a:p>
          <a:p>
            <a:pPr lvl="1" fontAlgn="auto">
              <a:spcAft>
                <a:spcPts val="0"/>
              </a:spcAft>
              <a:defRPr/>
            </a:pPr>
            <a:r>
              <a:rPr lang="en-US" sz="2400" dirty="0"/>
              <a:t>Automatic, using SQL Server key management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8" descr="cooltools-shape"/>
          <p:cNvPicPr>
            <a:picLocks noChangeAspect="1" noChangeArrowheads="1"/>
          </p:cNvPicPr>
          <p:nvPr/>
        </p:nvPicPr>
        <p:blipFill>
          <a:blip r:embed="rId3"/>
          <a:srcRect/>
          <a:stretch>
            <a:fillRect/>
          </a:stretch>
        </p:blipFill>
        <p:spPr bwMode="auto">
          <a:xfrm>
            <a:off x="3949700" y="831850"/>
            <a:ext cx="4737100" cy="5568950"/>
          </a:xfrm>
          <a:prstGeom prst="rect">
            <a:avLst/>
          </a:prstGeom>
          <a:noFill/>
          <a:ln w="9525" algn="ctr">
            <a:noFill/>
            <a:miter lim="800000"/>
            <a:headEnd/>
            <a:tailEnd/>
          </a:ln>
        </p:spPr>
      </p:pic>
      <p:sp>
        <p:nvSpPr>
          <p:cNvPr id="47106" name="Rectangle 48"/>
          <p:cNvSpPr>
            <a:spLocks noGrp="1" noChangeArrowheads="1"/>
          </p:cNvSpPr>
          <p:nvPr>
            <p:ph type="title"/>
          </p:nvPr>
        </p:nvSpPr>
        <p:spPr>
          <a:xfrm>
            <a:off x="382588" y="228600"/>
            <a:ext cx="8380412" cy="695325"/>
          </a:xfrm>
        </p:spPr>
        <p:txBody>
          <a:bodyPr/>
          <a:lstStyle/>
          <a:p>
            <a:r>
              <a:rPr lang="en-US" smtClean="0"/>
              <a:t>Encryption Algorithm Support</a:t>
            </a:r>
          </a:p>
        </p:txBody>
      </p:sp>
      <p:sp>
        <p:nvSpPr>
          <p:cNvPr id="186417" name="Rectangle 49"/>
          <p:cNvSpPr>
            <a:spLocks noGrp="1" noChangeArrowheads="1"/>
          </p:cNvSpPr>
          <p:nvPr>
            <p:ph idx="1"/>
          </p:nvPr>
        </p:nvSpPr>
        <p:spPr>
          <a:xfrm>
            <a:off x="381000" y="1417638"/>
            <a:ext cx="3581400" cy="3925887"/>
          </a:xfrm>
        </p:spPr>
        <p:txBody>
          <a:bodyPr rtlCol="0">
            <a:normAutofit/>
          </a:bodyPr>
          <a:lstStyle/>
          <a:p>
            <a:pPr fontAlgn="auto">
              <a:spcAft>
                <a:spcPts val="0"/>
              </a:spcAft>
              <a:defRPr/>
            </a:pPr>
            <a:r>
              <a:rPr lang="en-GB" sz="2400" dirty="0"/>
              <a:t>Algorithms and</a:t>
            </a:r>
            <a:br>
              <a:rPr lang="en-GB" sz="2400" dirty="0"/>
            </a:br>
            <a:r>
              <a:rPr lang="en-GB" sz="2400" dirty="0"/>
              <a:t>key lengths vary by </a:t>
            </a:r>
            <a:r>
              <a:rPr lang="en-GB" sz="2400" dirty="0" err="1"/>
              <a:t>OpSys</a:t>
            </a:r>
            <a:r>
              <a:rPr lang="en-GB" sz="2400" dirty="0"/>
              <a:t>; depends on CSP (Cryptographic Services Provider)</a:t>
            </a:r>
            <a:endParaRPr lang="en-US" sz="2400" dirty="0"/>
          </a:p>
          <a:p>
            <a:pPr fontAlgn="auto">
              <a:spcAft>
                <a:spcPts val="0"/>
              </a:spcAft>
              <a:defRPr/>
            </a:pPr>
            <a:r>
              <a:rPr lang="en-GB" sz="2400" dirty="0" smtClean="0"/>
              <a:t>Performance </a:t>
            </a:r>
            <a:r>
              <a:rPr lang="en-GB" sz="2400" dirty="0"/>
              <a:t>depends on size of data being ciphered</a:t>
            </a:r>
          </a:p>
        </p:txBody>
      </p:sp>
      <p:graphicFrame>
        <p:nvGraphicFramePr>
          <p:cNvPr id="186493" name="Group 125"/>
          <p:cNvGraphicFramePr>
            <a:graphicFrameLocks noGrp="1"/>
          </p:cNvGraphicFramePr>
          <p:nvPr/>
        </p:nvGraphicFramePr>
        <p:xfrm>
          <a:off x="4114800" y="990600"/>
          <a:ext cx="4391025" cy="5211763"/>
        </p:xfrm>
        <a:graphic>
          <a:graphicData uri="http://schemas.openxmlformats.org/drawingml/2006/table">
            <a:tbl>
              <a:tblPr/>
              <a:tblGrid>
                <a:gridCol w="1463675"/>
                <a:gridCol w="1463675"/>
                <a:gridCol w="1463675"/>
              </a:tblGrid>
              <a:tr h="544372">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XP SP2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WS2003</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r h="46660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DES</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56 (64)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56 (64)</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6660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3DES</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128</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6660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DESX</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184</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6660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AES128</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128</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6660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AES192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192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6660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1"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AES256</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256</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67946">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RC2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128</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6660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RC4</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40</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6660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RC4_128</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128</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66605">
                <a:tc>
                  <a:txBody>
                    <a:bodyPr/>
                    <a:lstStyle/>
                    <a:p>
                      <a:pPr marL="0" marR="0" lvl="0" indent="0" algn="l" defTabSz="914400" rtl="0" eaLnBrk="1" fontAlgn="base" latinLnBrk="0" hangingPunct="1">
                        <a:lnSpc>
                          <a:spcPct val="100000"/>
                        </a:lnSpc>
                        <a:spcBef>
                          <a:spcPct val="20000"/>
                        </a:spcBef>
                        <a:spcAft>
                          <a:spcPct val="0"/>
                        </a:spcAft>
                        <a:buClr>
                          <a:srgbClr val="FFCC00"/>
                        </a:buClr>
                        <a:buSzTx/>
                        <a:buFontTx/>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RSA</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2048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CC00"/>
                        </a:buClr>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2048</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5"/>
          <p:cNvSpPr>
            <a:spLocks noGrp="1" noChangeArrowheads="1"/>
          </p:cNvSpPr>
          <p:nvPr>
            <p:ph type="title"/>
          </p:nvPr>
        </p:nvSpPr>
        <p:spPr/>
        <p:txBody>
          <a:bodyPr/>
          <a:lstStyle/>
          <a:p>
            <a:r>
              <a:rPr lang="en-US" smtClean="0"/>
              <a:t>It’s All About The Keys</a:t>
            </a:r>
          </a:p>
        </p:txBody>
      </p:sp>
      <p:sp>
        <p:nvSpPr>
          <p:cNvPr id="269328" name="Rectangle 16"/>
          <p:cNvSpPr>
            <a:spLocks noGrp="1" noChangeArrowheads="1"/>
          </p:cNvSpPr>
          <p:nvPr>
            <p:ph idx="1"/>
          </p:nvPr>
        </p:nvSpPr>
        <p:spPr>
          <a:xfrm>
            <a:off x="381000" y="1417638"/>
            <a:ext cx="8380413" cy="4864100"/>
          </a:xfrm>
        </p:spPr>
        <p:txBody>
          <a:bodyPr rtlCol="0">
            <a:normAutofit/>
          </a:bodyPr>
          <a:lstStyle/>
          <a:p>
            <a:pPr marL="398463" indent="-398463" fontAlgn="auto">
              <a:spcAft>
                <a:spcPts val="0"/>
              </a:spcAft>
              <a:tabLst>
                <a:tab pos="1946275" algn="l"/>
              </a:tabLst>
              <a:defRPr/>
            </a:pPr>
            <a:r>
              <a:rPr lang="en-US" sz="2800"/>
              <a:t>Encryption keys need</a:t>
            </a:r>
            <a:br>
              <a:rPr lang="en-US" sz="2800"/>
            </a:br>
            <a:r>
              <a:rPr lang="en-US" sz="2800"/>
              <a:t>to be protected</a:t>
            </a:r>
          </a:p>
          <a:p>
            <a:pPr marL="398463" indent="-398463" fontAlgn="auto">
              <a:spcAft>
                <a:spcPts val="0"/>
              </a:spcAft>
              <a:tabLst>
                <a:tab pos="1946275" algn="l"/>
              </a:tabLst>
              <a:defRPr/>
            </a:pPr>
            <a:r>
              <a:rPr lang="en-US" sz="2800"/>
              <a:t>Some keys need to be backed up</a:t>
            </a:r>
          </a:p>
          <a:p>
            <a:pPr marL="746125" lvl="1" indent="-346075" fontAlgn="auto">
              <a:spcAft>
                <a:spcPts val="0"/>
              </a:spcAft>
              <a:tabLst>
                <a:tab pos="1946275" algn="l"/>
              </a:tabLst>
              <a:defRPr/>
            </a:pPr>
            <a:r>
              <a:rPr lang="en-US" sz="2400"/>
              <a:t>If the keys are lost, data may be lost</a:t>
            </a:r>
          </a:p>
          <a:p>
            <a:pPr marL="746125" lvl="1" indent="-346075" fontAlgn="auto">
              <a:spcAft>
                <a:spcPts val="0"/>
              </a:spcAft>
              <a:tabLst>
                <a:tab pos="1946275" algn="l"/>
              </a:tabLst>
              <a:defRPr/>
            </a:pPr>
            <a:r>
              <a:rPr lang="en-US" sz="2400"/>
              <a:t>Therefore, ability to restore keys must exist</a:t>
            </a:r>
          </a:p>
          <a:p>
            <a:pPr marL="398463" indent="-398463" fontAlgn="auto">
              <a:spcAft>
                <a:spcPts val="0"/>
              </a:spcAft>
              <a:tabLst>
                <a:tab pos="1946275" algn="l"/>
              </a:tabLst>
              <a:defRPr/>
            </a:pPr>
            <a:r>
              <a:rPr lang="en-US" sz="2800"/>
              <a:t>Keys may need to be regenerated</a:t>
            </a:r>
          </a:p>
          <a:p>
            <a:pPr marL="746125" lvl="1" indent="-346075" fontAlgn="auto">
              <a:spcAft>
                <a:spcPts val="0"/>
              </a:spcAft>
              <a:tabLst>
                <a:tab pos="1946275" algn="l"/>
              </a:tabLst>
              <a:defRPr/>
            </a:pPr>
            <a:r>
              <a:rPr lang="en-US" sz="2400"/>
              <a:t>In case of compromise of the keys</a:t>
            </a:r>
          </a:p>
          <a:p>
            <a:pPr marL="398463" indent="-398463" fontAlgn="auto">
              <a:spcAft>
                <a:spcPts val="0"/>
              </a:spcAft>
              <a:tabLst>
                <a:tab pos="1946275" algn="l"/>
              </a:tabLst>
              <a:defRPr/>
            </a:pPr>
            <a:r>
              <a:rPr lang="en-US" sz="2800"/>
              <a:t>Keys may need to be shared</a:t>
            </a:r>
            <a:br>
              <a:rPr lang="en-US" sz="2800"/>
            </a:br>
            <a:r>
              <a:rPr lang="en-US" sz="2800"/>
              <a:t>across systems</a:t>
            </a:r>
          </a:p>
          <a:p>
            <a:pPr marL="746125" lvl="1" indent="-346075" fontAlgn="auto">
              <a:spcAft>
                <a:spcPts val="0"/>
              </a:spcAft>
              <a:tabLst>
                <a:tab pos="1946275" algn="l"/>
              </a:tabLst>
              <a:defRPr/>
            </a:pPr>
            <a:r>
              <a:rPr lang="en-US" sz="2400"/>
              <a:t>In the case, where encrypted</a:t>
            </a:r>
            <a:br>
              <a:rPr lang="en-US" sz="2400"/>
            </a:br>
            <a:r>
              <a:rPr lang="en-US" sz="2400"/>
              <a:t>data is being shared</a:t>
            </a:r>
          </a:p>
        </p:txBody>
      </p:sp>
      <p:grpSp>
        <p:nvGrpSpPr>
          <p:cNvPr id="49155" name="Group 14"/>
          <p:cNvGrpSpPr>
            <a:grpSpLocks/>
          </p:cNvGrpSpPr>
          <p:nvPr/>
        </p:nvGrpSpPr>
        <p:grpSpPr bwMode="auto">
          <a:xfrm>
            <a:off x="7059613" y="304800"/>
            <a:ext cx="1703387" cy="1905000"/>
            <a:chOff x="4032" y="2880"/>
            <a:chExt cx="1116" cy="1248"/>
          </a:xfrm>
        </p:grpSpPr>
        <p:pic>
          <p:nvPicPr>
            <p:cNvPr id="49156" name="Picture 10" descr="Security Download all no shadow"/>
            <p:cNvPicPr>
              <a:picLocks noChangeAspect="1" noChangeArrowheads="1"/>
            </p:cNvPicPr>
            <p:nvPr/>
          </p:nvPicPr>
          <p:blipFill>
            <a:blip r:embed="rId3"/>
            <a:srcRect/>
            <a:stretch>
              <a:fillRect/>
            </a:stretch>
          </p:blipFill>
          <p:spPr bwMode="auto">
            <a:xfrm>
              <a:off x="4032" y="2880"/>
              <a:ext cx="1116" cy="1173"/>
            </a:xfrm>
            <a:prstGeom prst="rect">
              <a:avLst/>
            </a:prstGeom>
            <a:noFill/>
            <a:ln w="9525">
              <a:noFill/>
              <a:miter lim="800000"/>
              <a:headEnd/>
              <a:tailEnd/>
            </a:ln>
          </p:spPr>
        </p:pic>
        <p:pic>
          <p:nvPicPr>
            <p:cNvPr id="49157" name="Picture 13" descr="secure key"/>
            <p:cNvPicPr>
              <a:picLocks noChangeAspect="1" noChangeArrowheads="1"/>
            </p:cNvPicPr>
            <p:nvPr/>
          </p:nvPicPr>
          <p:blipFill>
            <a:blip r:embed="rId4">
              <a:lum contrast="24000"/>
            </a:blip>
            <a:srcRect/>
            <a:stretch>
              <a:fillRect/>
            </a:stretch>
          </p:blipFill>
          <p:spPr bwMode="auto">
            <a:xfrm>
              <a:off x="4176" y="3648"/>
              <a:ext cx="480" cy="48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042" name="Picture 58" descr="inside glow vertical bar yellow orange thirds"/>
          <p:cNvPicPr>
            <a:picLocks noChangeAspect="1" noChangeArrowheads="1"/>
          </p:cNvPicPr>
          <p:nvPr/>
        </p:nvPicPr>
        <p:blipFill>
          <a:blip r:embed="rId3"/>
          <a:srcRect/>
          <a:stretch>
            <a:fillRect/>
          </a:stretch>
        </p:blipFill>
        <p:spPr bwMode="auto">
          <a:xfrm>
            <a:off x="-11113" y="5486400"/>
            <a:ext cx="9144001" cy="1143000"/>
          </a:xfrm>
          <a:prstGeom prst="rect">
            <a:avLst/>
          </a:prstGeom>
          <a:noFill/>
          <a:ln w="9525">
            <a:noFill/>
            <a:miter lim="800000"/>
            <a:headEnd/>
            <a:tailEnd/>
          </a:ln>
        </p:spPr>
      </p:pic>
      <p:pic>
        <p:nvPicPr>
          <p:cNvPr id="298039" name="Picture 55" descr="inside glow vertical bar green thirds"/>
          <p:cNvPicPr>
            <a:picLocks noChangeAspect="1" noChangeArrowheads="1"/>
          </p:cNvPicPr>
          <p:nvPr/>
        </p:nvPicPr>
        <p:blipFill>
          <a:blip r:embed="rId4"/>
          <a:srcRect/>
          <a:stretch>
            <a:fillRect/>
          </a:stretch>
        </p:blipFill>
        <p:spPr bwMode="auto">
          <a:xfrm>
            <a:off x="-11113" y="4343400"/>
            <a:ext cx="9144001" cy="1143000"/>
          </a:xfrm>
          <a:prstGeom prst="rect">
            <a:avLst/>
          </a:prstGeom>
          <a:noFill/>
          <a:ln w="9525">
            <a:noFill/>
            <a:miter lim="800000"/>
            <a:headEnd/>
            <a:tailEnd/>
          </a:ln>
        </p:spPr>
      </p:pic>
      <p:pic>
        <p:nvPicPr>
          <p:cNvPr id="298040" name="Picture 56" descr="inside glow vertical bar red-orange thirds"/>
          <p:cNvPicPr>
            <a:picLocks noChangeAspect="1" noChangeArrowheads="1"/>
          </p:cNvPicPr>
          <p:nvPr/>
        </p:nvPicPr>
        <p:blipFill>
          <a:blip r:embed="rId5"/>
          <a:srcRect/>
          <a:stretch>
            <a:fillRect/>
          </a:stretch>
        </p:blipFill>
        <p:spPr bwMode="auto">
          <a:xfrm>
            <a:off x="-11113" y="3200400"/>
            <a:ext cx="9144001" cy="1143000"/>
          </a:xfrm>
          <a:prstGeom prst="rect">
            <a:avLst/>
          </a:prstGeom>
          <a:noFill/>
          <a:ln w="9525">
            <a:noFill/>
            <a:miter lim="800000"/>
            <a:headEnd/>
            <a:tailEnd/>
          </a:ln>
        </p:spPr>
      </p:pic>
      <p:pic>
        <p:nvPicPr>
          <p:cNvPr id="298041" name="Picture 57" descr="inside glow vertical bar aqua thirds"/>
          <p:cNvPicPr>
            <a:picLocks noChangeAspect="1" noChangeArrowheads="1"/>
          </p:cNvPicPr>
          <p:nvPr/>
        </p:nvPicPr>
        <p:blipFill>
          <a:blip r:embed="rId6"/>
          <a:srcRect/>
          <a:stretch>
            <a:fillRect/>
          </a:stretch>
        </p:blipFill>
        <p:spPr bwMode="auto">
          <a:xfrm>
            <a:off x="-11113" y="2057400"/>
            <a:ext cx="9144001" cy="1143000"/>
          </a:xfrm>
          <a:prstGeom prst="rect">
            <a:avLst/>
          </a:prstGeom>
          <a:noFill/>
          <a:ln w="9525">
            <a:noFill/>
            <a:miter lim="800000"/>
            <a:headEnd/>
            <a:tailEnd/>
          </a:ln>
        </p:spPr>
      </p:pic>
      <p:sp>
        <p:nvSpPr>
          <p:cNvPr id="51205" name="Rectangle 59"/>
          <p:cNvSpPr>
            <a:spLocks noGrp="1" noChangeArrowheads="1"/>
          </p:cNvSpPr>
          <p:nvPr>
            <p:ph type="title"/>
          </p:nvPr>
        </p:nvSpPr>
        <p:spPr/>
        <p:txBody>
          <a:bodyPr/>
          <a:lstStyle/>
          <a:p>
            <a:r>
              <a:rPr lang="en-US" smtClean="0"/>
              <a:t>Encryption Hierarchy</a:t>
            </a:r>
          </a:p>
        </p:txBody>
      </p:sp>
      <p:pic>
        <p:nvPicPr>
          <p:cNvPr id="103464" name="Rectangle 103463"/>
          <p:cNvPicPr>
            <a:picLocks noChangeAspect="1" noChangeArrowheads="1"/>
          </p:cNvPicPr>
          <p:nvPr/>
        </p:nvPicPr>
        <p:blipFill>
          <a:blip r:embed="rId7"/>
          <a:srcRect/>
          <a:stretch>
            <a:fillRect/>
          </a:stretch>
        </p:blipFill>
        <p:spPr bwMode="auto">
          <a:xfrm rot="8889302">
            <a:off x="2343150" y="1676400"/>
            <a:ext cx="1314450" cy="481013"/>
          </a:xfrm>
          <a:prstGeom prst="rect">
            <a:avLst/>
          </a:prstGeom>
          <a:noFill/>
          <a:ln w="9525">
            <a:noFill/>
            <a:miter lim="800000"/>
            <a:headEnd/>
            <a:tailEnd/>
          </a:ln>
        </p:spPr>
      </p:pic>
      <p:pic>
        <p:nvPicPr>
          <p:cNvPr id="103466" name="Rectangle 103465"/>
          <p:cNvPicPr>
            <a:picLocks noChangeAspect="1" noChangeArrowheads="1"/>
          </p:cNvPicPr>
          <p:nvPr/>
        </p:nvPicPr>
        <p:blipFill>
          <a:blip r:embed="rId7"/>
          <a:srcRect/>
          <a:stretch>
            <a:fillRect/>
          </a:stretch>
        </p:blipFill>
        <p:spPr bwMode="auto">
          <a:xfrm rot="1929650">
            <a:off x="5467350" y="1693863"/>
            <a:ext cx="1314450" cy="481012"/>
          </a:xfrm>
          <a:prstGeom prst="rect">
            <a:avLst/>
          </a:prstGeom>
          <a:noFill/>
          <a:ln w="9525">
            <a:noFill/>
            <a:miter lim="800000"/>
            <a:headEnd/>
            <a:tailEnd/>
          </a:ln>
        </p:spPr>
      </p:pic>
      <p:sp>
        <p:nvSpPr>
          <p:cNvPr id="103468" name="TextBox 103467"/>
          <p:cNvSpPr txBox="1">
            <a:spLocks noChangeArrowheads="1"/>
          </p:cNvSpPr>
          <p:nvPr/>
        </p:nvSpPr>
        <p:spPr bwMode="invGray">
          <a:xfrm>
            <a:off x="2582863" y="2971800"/>
            <a:ext cx="693737" cy="2730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1400">
                <a:effectLst>
                  <a:outerShdw blurRad="38100" dist="38100" dir="2700000" algn="tl">
                    <a:srgbClr val="000000"/>
                  </a:outerShdw>
                </a:effectLst>
                <a:latin typeface="Segoe Semibold" pitchFamily="34" charset="0"/>
                <a:cs typeface="Arial" charset="0"/>
              </a:rPr>
              <a:t>Wraps</a:t>
            </a:r>
            <a:endParaRPr lang="en-US" sz="1400">
              <a:latin typeface="Segoe Semibold" pitchFamily="34" charset="0"/>
            </a:endParaRPr>
          </a:p>
        </p:txBody>
      </p:sp>
      <p:sp>
        <p:nvSpPr>
          <p:cNvPr id="103471" name="TextBox 103470"/>
          <p:cNvSpPr txBox="1">
            <a:spLocks noChangeArrowheads="1"/>
          </p:cNvSpPr>
          <p:nvPr/>
        </p:nvSpPr>
        <p:spPr bwMode="invGray">
          <a:xfrm>
            <a:off x="5791200" y="2974975"/>
            <a:ext cx="1044575" cy="454025"/>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1400">
                <a:effectLst>
                  <a:outerShdw blurRad="38100" dist="38100" dir="2700000" algn="tl">
                    <a:srgbClr val="000000"/>
                  </a:outerShdw>
                </a:effectLst>
                <a:latin typeface="Segoe Semibold" pitchFamily="34" charset="0"/>
                <a:cs typeface="Arial" charset="0"/>
              </a:rPr>
              <a:t>Associated</a:t>
            </a:r>
            <a:r>
              <a:rPr lang="en-US" sz="1400">
                <a:latin typeface="Segoe Semibold" pitchFamily="34" charset="0"/>
              </a:rPr>
              <a:t/>
            </a:r>
            <a:br>
              <a:rPr lang="en-US" sz="1400">
                <a:latin typeface="Segoe Semibold" pitchFamily="34" charset="0"/>
              </a:rPr>
            </a:br>
            <a:r>
              <a:rPr lang="en-US" sz="1400">
                <a:effectLst>
                  <a:outerShdw blurRad="38100" dist="38100" dir="2700000" algn="tl">
                    <a:srgbClr val="000000"/>
                  </a:outerShdw>
                </a:effectLst>
                <a:latin typeface="Segoe Semibold" pitchFamily="34" charset="0"/>
                <a:cs typeface="Arial" charset="0"/>
              </a:rPr>
              <a:t>with</a:t>
            </a:r>
          </a:p>
        </p:txBody>
      </p:sp>
      <p:sp>
        <p:nvSpPr>
          <p:cNvPr id="103472" name="TextBox 103471"/>
          <p:cNvSpPr txBox="1">
            <a:spLocks noChangeArrowheads="1"/>
          </p:cNvSpPr>
          <p:nvPr/>
        </p:nvSpPr>
        <p:spPr bwMode="invGray">
          <a:xfrm>
            <a:off x="5562600" y="4114800"/>
            <a:ext cx="1071563" cy="2730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1400">
                <a:effectLst>
                  <a:outerShdw blurRad="38100" dist="38100" dir="2700000" algn="tl">
                    <a:srgbClr val="000000"/>
                  </a:outerShdw>
                </a:effectLst>
                <a:latin typeface="Segoe Semibold" pitchFamily="34" charset="0"/>
                <a:cs typeface="Arial" charset="0"/>
              </a:rPr>
              <a:t>Secured By</a:t>
            </a:r>
            <a:endParaRPr lang="en-US" sz="1400">
              <a:latin typeface="Segoe Semibold" pitchFamily="34" charset="0"/>
            </a:endParaRPr>
          </a:p>
        </p:txBody>
      </p:sp>
      <p:sp>
        <p:nvSpPr>
          <p:cNvPr id="103476" name="TextBox 103475"/>
          <p:cNvSpPr txBox="1">
            <a:spLocks noChangeArrowheads="1"/>
          </p:cNvSpPr>
          <p:nvPr/>
        </p:nvSpPr>
        <p:spPr bwMode="invGray">
          <a:xfrm>
            <a:off x="6096000" y="5257800"/>
            <a:ext cx="1071563" cy="2730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1400">
                <a:effectLst>
                  <a:outerShdw blurRad="38100" dist="38100" dir="2700000" algn="tl">
                    <a:srgbClr val="000000"/>
                  </a:outerShdw>
                </a:effectLst>
                <a:latin typeface="Segoe Semibold" pitchFamily="34" charset="0"/>
                <a:cs typeface="Arial" charset="0"/>
              </a:rPr>
              <a:t>Secured By</a:t>
            </a:r>
            <a:endParaRPr lang="en-US" sz="1400">
              <a:latin typeface="Segoe Semibold" pitchFamily="34" charset="0"/>
            </a:endParaRPr>
          </a:p>
        </p:txBody>
      </p:sp>
      <p:sp>
        <p:nvSpPr>
          <p:cNvPr id="103478" name="TextBox 103477"/>
          <p:cNvSpPr txBox="1">
            <a:spLocks noChangeArrowheads="1"/>
          </p:cNvSpPr>
          <p:nvPr/>
        </p:nvSpPr>
        <p:spPr bwMode="invGray">
          <a:xfrm>
            <a:off x="3957638" y="6203950"/>
            <a:ext cx="1071562" cy="2730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1400">
                <a:effectLst>
                  <a:outerShdw blurRad="38100" dist="38100" dir="2700000" algn="tl">
                    <a:srgbClr val="000000"/>
                  </a:outerShdw>
                </a:effectLst>
                <a:latin typeface="Segoe Semibold" pitchFamily="34" charset="0"/>
                <a:cs typeface="Arial" charset="0"/>
              </a:rPr>
              <a:t>Secured By</a:t>
            </a:r>
            <a:endParaRPr lang="en-US" sz="1400">
              <a:latin typeface="Segoe Semibold" pitchFamily="34" charset="0"/>
            </a:endParaRPr>
          </a:p>
        </p:txBody>
      </p:sp>
      <p:grpSp>
        <p:nvGrpSpPr>
          <p:cNvPr id="298063" name="Group 79"/>
          <p:cNvGrpSpPr>
            <a:grpSpLocks/>
          </p:cNvGrpSpPr>
          <p:nvPr/>
        </p:nvGrpSpPr>
        <p:grpSpPr bwMode="auto">
          <a:xfrm>
            <a:off x="403225" y="2165350"/>
            <a:ext cx="2162175" cy="895350"/>
            <a:chOff x="27" y="1107"/>
            <a:chExt cx="1362" cy="564"/>
          </a:xfrm>
        </p:grpSpPr>
        <p:pic>
          <p:nvPicPr>
            <p:cNvPr id="51253" name="Picture 69" descr="cooltools-shape"/>
            <p:cNvPicPr>
              <a:picLocks noChangeAspect="1" noChangeArrowheads="1"/>
            </p:cNvPicPr>
            <p:nvPr/>
          </p:nvPicPr>
          <p:blipFill>
            <a:blip r:embed="rId8"/>
            <a:srcRect/>
            <a:stretch>
              <a:fillRect/>
            </a:stretch>
          </p:blipFill>
          <p:spPr bwMode="auto">
            <a:xfrm>
              <a:off x="27" y="1107"/>
              <a:ext cx="1362" cy="564"/>
            </a:xfrm>
            <a:prstGeom prst="rect">
              <a:avLst/>
            </a:prstGeom>
            <a:noFill/>
            <a:ln w="9525" algn="ctr">
              <a:noFill/>
              <a:miter lim="800000"/>
              <a:headEnd/>
              <a:tailEnd/>
            </a:ln>
          </p:spPr>
        </p:pic>
        <p:sp>
          <p:nvSpPr>
            <p:cNvPr id="103433" name="TextBox 103432"/>
            <p:cNvSpPr txBox="1">
              <a:spLocks noChangeArrowheads="1"/>
            </p:cNvSpPr>
            <p:nvPr/>
          </p:nvSpPr>
          <p:spPr bwMode="invGray">
            <a:xfrm>
              <a:off x="177" y="1246"/>
              <a:ext cx="1063"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Password</a:t>
              </a:r>
              <a:endParaRPr lang="en-US">
                <a:latin typeface="Segoe Semibold" pitchFamily="34" charset="0"/>
              </a:endParaRPr>
            </a:p>
          </p:txBody>
        </p:sp>
      </p:grpSp>
      <p:grpSp>
        <p:nvGrpSpPr>
          <p:cNvPr id="298064" name="Group 80"/>
          <p:cNvGrpSpPr>
            <a:grpSpLocks/>
          </p:cNvGrpSpPr>
          <p:nvPr/>
        </p:nvGrpSpPr>
        <p:grpSpPr bwMode="auto">
          <a:xfrm>
            <a:off x="3476625" y="2165350"/>
            <a:ext cx="2162175" cy="895350"/>
            <a:chOff x="2469" y="1134"/>
            <a:chExt cx="1362" cy="564"/>
          </a:xfrm>
        </p:grpSpPr>
        <p:pic>
          <p:nvPicPr>
            <p:cNvPr id="51251" name="Picture 68" descr="cooltools-shape"/>
            <p:cNvPicPr>
              <a:picLocks noChangeAspect="1" noChangeArrowheads="1"/>
            </p:cNvPicPr>
            <p:nvPr/>
          </p:nvPicPr>
          <p:blipFill>
            <a:blip r:embed="rId8"/>
            <a:srcRect/>
            <a:stretch>
              <a:fillRect/>
            </a:stretch>
          </p:blipFill>
          <p:spPr bwMode="auto">
            <a:xfrm>
              <a:off x="2469" y="1134"/>
              <a:ext cx="1362" cy="564"/>
            </a:xfrm>
            <a:prstGeom prst="rect">
              <a:avLst/>
            </a:prstGeom>
            <a:noFill/>
            <a:ln w="9525" algn="ctr">
              <a:noFill/>
              <a:miter lim="800000"/>
              <a:headEnd/>
              <a:tailEnd/>
            </a:ln>
          </p:spPr>
        </p:pic>
        <p:sp>
          <p:nvSpPr>
            <p:cNvPr id="103435" name="TextBox 103434"/>
            <p:cNvSpPr txBox="1">
              <a:spLocks noChangeArrowheads="1"/>
            </p:cNvSpPr>
            <p:nvPr/>
          </p:nvSpPr>
          <p:spPr bwMode="invGray">
            <a:xfrm>
              <a:off x="2572" y="1273"/>
              <a:ext cx="1154"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Certificate</a:t>
              </a:r>
              <a:endParaRPr lang="en-US">
                <a:latin typeface="Segoe Semibold" pitchFamily="34" charset="0"/>
              </a:endParaRPr>
            </a:p>
          </p:txBody>
        </p:sp>
      </p:grpSp>
      <p:grpSp>
        <p:nvGrpSpPr>
          <p:cNvPr id="298066" name="Group 82"/>
          <p:cNvGrpSpPr>
            <a:grpSpLocks/>
          </p:cNvGrpSpPr>
          <p:nvPr/>
        </p:nvGrpSpPr>
        <p:grpSpPr bwMode="auto">
          <a:xfrm>
            <a:off x="1860550" y="3313113"/>
            <a:ext cx="2314575" cy="895350"/>
            <a:chOff x="499" y="1904"/>
            <a:chExt cx="1458" cy="564"/>
          </a:xfrm>
        </p:grpSpPr>
        <p:pic>
          <p:nvPicPr>
            <p:cNvPr id="51249" name="Picture 72" descr="cooltools-shape"/>
            <p:cNvPicPr>
              <a:picLocks noChangeAspect="1" noChangeArrowheads="1"/>
            </p:cNvPicPr>
            <p:nvPr/>
          </p:nvPicPr>
          <p:blipFill>
            <a:blip r:embed="rId8"/>
            <a:srcRect/>
            <a:stretch>
              <a:fillRect/>
            </a:stretch>
          </p:blipFill>
          <p:spPr bwMode="auto">
            <a:xfrm>
              <a:off x="499" y="1904"/>
              <a:ext cx="1458" cy="564"/>
            </a:xfrm>
            <a:prstGeom prst="rect">
              <a:avLst/>
            </a:prstGeom>
            <a:noFill/>
            <a:ln w="9525" algn="ctr">
              <a:noFill/>
              <a:miter lim="800000"/>
              <a:headEnd/>
              <a:tailEnd/>
            </a:ln>
          </p:spPr>
        </p:pic>
        <p:sp>
          <p:nvSpPr>
            <p:cNvPr id="103443" name="TextBox 103442"/>
            <p:cNvSpPr txBox="1">
              <a:spLocks noChangeArrowheads="1"/>
            </p:cNvSpPr>
            <p:nvPr/>
          </p:nvSpPr>
          <p:spPr bwMode="invGray">
            <a:xfrm>
              <a:off x="643" y="2043"/>
              <a:ext cx="1171"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Public Key</a:t>
              </a:r>
              <a:endParaRPr lang="en-US">
                <a:latin typeface="Segoe Semibold" pitchFamily="34" charset="0"/>
              </a:endParaRPr>
            </a:p>
          </p:txBody>
        </p:sp>
      </p:grpSp>
      <p:grpSp>
        <p:nvGrpSpPr>
          <p:cNvPr id="298068" name="Group 84"/>
          <p:cNvGrpSpPr>
            <a:grpSpLocks/>
          </p:cNvGrpSpPr>
          <p:nvPr/>
        </p:nvGrpSpPr>
        <p:grpSpPr bwMode="auto">
          <a:xfrm>
            <a:off x="3490913" y="4454525"/>
            <a:ext cx="2314575" cy="895350"/>
            <a:chOff x="1282" y="2646"/>
            <a:chExt cx="1458" cy="564"/>
          </a:xfrm>
        </p:grpSpPr>
        <p:pic>
          <p:nvPicPr>
            <p:cNvPr id="51247" name="Picture 73" descr="cooltools-shape"/>
            <p:cNvPicPr>
              <a:picLocks noChangeAspect="1" noChangeArrowheads="1"/>
            </p:cNvPicPr>
            <p:nvPr/>
          </p:nvPicPr>
          <p:blipFill>
            <a:blip r:embed="rId8"/>
            <a:srcRect/>
            <a:stretch>
              <a:fillRect/>
            </a:stretch>
          </p:blipFill>
          <p:spPr bwMode="auto">
            <a:xfrm>
              <a:off x="1282" y="2646"/>
              <a:ext cx="1458" cy="564"/>
            </a:xfrm>
            <a:prstGeom prst="rect">
              <a:avLst/>
            </a:prstGeom>
            <a:noFill/>
            <a:ln w="9525" algn="ctr">
              <a:noFill/>
              <a:miter lim="800000"/>
              <a:headEnd/>
              <a:tailEnd/>
            </a:ln>
          </p:spPr>
        </p:pic>
        <p:sp>
          <p:nvSpPr>
            <p:cNvPr id="103450" name="TextBox 103449"/>
            <p:cNvSpPr txBox="1">
              <a:spLocks noChangeArrowheads="1"/>
            </p:cNvSpPr>
            <p:nvPr/>
          </p:nvSpPr>
          <p:spPr bwMode="invGray">
            <a:xfrm>
              <a:off x="1389" y="2785"/>
              <a:ext cx="1245"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Master Key</a:t>
              </a:r>
              <a:endParaRPr lang="en-US">
                <a:latin typeface="Segoe Semibold" pitchFamily="34" charset="0"/>
              </a:endParaRPr>
            </a:p>
          </p:txBody>
        </p:sp>
      </p:grpSp>
      <p:grpSp>
        <p:nvGrpSpPr>
          <p:cNvPr id="298069" name="Group 85"/>
          <p:cNvGrpSpPr>
            <a:grpSpLocks/>
          </p:cNvGrpSpPr>
          <p:nvPr/>
        </p:nvGrpSpPr>
        <p:grpSpPr bwMode="auto">
          <a:xfrm>
            <a:off x="6448425" y="4454525"/>
            <a:ext cx="2314575" cy="895350"/>
            <a:chOff x="4341" y="2646"/>
            <a:chExt cx="1458" cy="564"/>
          </a:xfrm>
        </p:grpSpPr>
        <p:pic>
          <p:nvPicPr>
            <p:cNvPr id="51245" name="Picture 74" descr="cooltools-shape"/>
            <p:cNvPicPr>
              <a:picLocks noChangeAspect="1" noChangeArrowheads="1"/>
            </p:cNvPicPr>
            <p:nvPr/>
          </p:nvPicPr>
          <p:blipFill>
            <a:blip r:embed="rId8"/>
            <a:srcRect/>
            <a:stretch>
              <a:fillRect/>
            </a:stretch>
          </p:blipFill>
          <p:spPr bwMode="auto">
            <a:xfrm>
              <a:off x="4341" y="2646"/>
              <a:ext cx="1458" cy="564"/>
            </a:xfrm>
            <a:prstGeom prst="rect">
              <a:avLst/>
            </a:prstGeom>
            <a:noFill/>
            <a:ln w="9525" algn="ctr">
              <a:noFill/>
              <a:miter lim="800000"/>
              <a:headEnd/>
              <a:tailEnd/>
            </a:ln>
          </p:spPr>
        </p:pic>
        <p:sp>
          <p:nvSpPr>
            <p:cNvPr id="103449" name="TextBox 103448"/>
            <p:cNvSpPr txBox="1">
              <a:spLocks noChangeArrowheads="1"/>
            </p:cNvSpPr>
            <p:nvPr/>
          </p:nvSpPr>
          <p:spPr bwMode="invGray">
            <a:xfrm>
              <a:off x="4538" y="2785"/>
              <a:ext cx="1063"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Password</a:t>
              </a:r>
              <a:endParaRPr lang="en-US">
                <a:latin typeface="Segoe Semibold" pitchFamily="34" charset="0"/>
              </a:endParaRPr>
            </a:p>
          </p:txBody>
        </p:sp>
      </p:grpSp>
      <p:grpSp>
        <p:nvGrpSpPr>
          <p:cNvPr id="298070" name="Group 86"/>
          <p:cNvGrpSpPr>
            <a:grpSpLocks/>
          </p:cNvGrpSpPr>
          <p:nvPr/>
        </p:nvGrpSpPr>
        <p:grpSpPr bwMode="auto">
          <a:xfrm>
            <a:off x="4970463" y="5486400"/>
            <a:ext cx="2314575" cy="895350"/>
            <a:chOff x="3326" y="3360"/>
            <a:chExt cx="1458" cy="564"/>
          </a:xfrm>
        </p:grpSpPr>
        <p:pic>
          <p:nvPicPr>
            <p:cNvPr id="51243" name="Picture 75" descr="cooltools-shape"/>
            <p:cNvPicPr>
              <a:picLocks noChangeAspect="1" noChangeArrowheads="1"/>
            </p:cNvPicPr>
            <p:nvPr/>
          </p:nvPicPr>
          <p:blipFill>
            <a:blip r:embed="rId8"/>
            <a:srcRect/>
            <a:stretch>
              <a:fillRect/>
            </a:stretch>
          </p:blipFill>
          <p:spPr bwMode="auto">
            <a:xfrm>
              <a:off x="3326" y="3360"/>
              <a:ext cx="1458" cy="564"/>
            </a:xfrm>
            <a:prstGeom prst="rect">
              <a:avLst/>
            </a:prstGeom>
            <a:noFill/>
            <a:ln w="9525" algn="ctr">
              <a:noFill/>
              <a:miter lim="800000"/>
              <a:headEnd/>
              <a:tailEnd/>
            </a:ln>
          </p:spPr>
        </p:pic>
        <p:sp>
          <p:nvSpPr>
            <p:cNvPr id="103458" name="TextBox 103457"/>
            <p:cNvSpPr txBox="1">
              <a:spLocks noChangeArrowheads="1"/>
            </p:cNvSpPr>
            <p:nvPr/>
          </p:nvSpPr>
          <p:spPr bwMode="invGray">
            <a:xfrm>
              <a:off x="3424" y="3499"/>
              <a:ext cx="1261"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Service Key</a:t>
              </a:r>
              <a:endParaRPr lang="en-US">
                <a:latin typeface="Segoe Semibold" pitchFamily="34" charset="0"/>
              </a:endParaRPr>
            </a:p>
          </p:txBody>
        </p:sp>
      </p:grpSp>
      <p:grpSp>
        <p:nvGrpSpPr>
          <p:cNvPr id="298071" name="Group 87"/>
          <p:cNvGrpSpPr>
            <a:grpSpLocks/>
          </p:cNvGrpSpPr>
          <p:nvPr/>
        </p:nvGrpSpPr>
        <p:grpSpPr bwMode="auto">
          <a:xfrm>
            <a:off x="2058988" y="5734050"/>
            <a:ext cx="1919287" cy="895350"/>
            <a:chOff x="585" y="3509"/>
            <a:chExt cx="1209" cy="564"/>
          </a:xfrm>
        </p:grpSpPr>
        <p:pic>
          <p:nvPicPr>
            <p:cNvPr id="51241" name="Picture 77" descr="cooltools-shape"/>
            <p:cNvPicPr>
              <a:picLocks noChangeAspect="1" noChangeArrowheads="1"/>
            </p:cNvPicPr>
            <p:nvPr/>
          </p:nvPicPr>
          <p:blipFill>
            <a:blip r:embed="rId8"/>
            <a:srcRect/>
            <a:stretch>
              <a:fillRect/>
            </a:stretch>
          </p:blipFill>
          <p:spPr bwMode="auto">
            <a:xfrm>
              <a:off x="585" y="3509"/>
              <a:ext cx="1209" cy="564"/>
            </a:xfrm>
            <a:prstGeom prst="rect">
              <a:avLst/>
            </a:prstGeom>
            <a:noFill/>
            <a:ln w="9525" algn="ctr">
              <a:noFill/>
              <a:miter lim="800000"/>
              <a:headEnd/>
              <a:tailEnd/>
            </a:ln>
          </p:spPr>
        </p:pic>
        <p:sp>
          <p:nvSpPr>
            <p:cNvPr id="103461" name="TextBox 103460"/>
            <p:cNvSpPr txBox="1">
              <a:spLocks noChangeArrowheads="1"/>
            </p:cNvSpPr>
            <p:nvPr/>
          </p:nvSpPr>
          <p:spPr bwMode="invGray">
            <a:xfrm>
              <a:off x="781" y="3648"/>
              <a:ext cx="818"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DP API</a:t>
              </a:r>
              <a:endParaRPr lang="en-US">
                <a:latin typeface="Segoe Semibold" pitchFamily="34" charset="0"/>
              </a:endParaRPr>
            </a:p>
          </p:txBody>
        </p:sp>
      </p:grpSp>
      <p:grpSp>
        <p:nvGrpSpPr>
          <p:cNvPr id="298065" name="Group 81"/>
          <p:cNvGrpSpPr>
            <a:grpSpLocks/>
          </p:cNvGrpSpPr>
          <p:nvPr/>
        </p:nvGrpSpPr>
        <p:grpSpPr bwMode="auto">
          <a:xfrm>
            <a:off x="6623050" y="2165350"/>
            <a:ext cx="2162175" cy="895350"/>
            <a:chOff x="4158" y="1066"/>
            <a:chExt cx="1362" cy="564"/>
          </a:xfrm>
        </p:grpSpPr>
        <p:pic>
          <p:nvPicPr>
            <p:cNvPr id="51239" name="Picture 65" descr="cooltools-shape"/>
            <p:cNvPicPr>
              <a:picLocks noChangeAspect="1" noChangeArrowheads="1"/>
            </p:cNvPicPr>
            <p:nvPr/>
          </p:nvPicPr>
          <p:blipFill>
            <a:blip r:embed="rId8"/>
            <a:srcRect/>
            <a:stretch>
              <a:fillRect/>
            </a:stretch>
          </p:blipFill>
          <p:spPr bwMode="auto">
            <a:xfrm>
              <a:off x="4158" y="1066"/>
              <a:ext cx="1362" cy="564"/>
            </a:xfrm>
            <a:prstGeom prst="rect">
              <a:avLst/>
            </a:prstGeom>
            <a:noFill/>
            <a:ln w="9525" algn="ctr">
              <a:noFill/>
              <a:miter lim="800000"/>
              <a:headEnd/>
              <a:tailEnd/>
            </a:ln>
          </p:spPr>
        </p:pic>
        <p:sp>
          <p:nvSpPr>
            <p:cNvPr id="103437" name="TextBox 103436"/>
            <p:cNvSpPr txBox="1">
              <a:spLocks noChangeArrowheads="1"/>
            </p:cNvSpPr>
            <p:nvPr/>
          </p:nvSpPr>
          <p:spPr bwMode="invGray">
            <a:xfrm>
              <a:off x="4595" y="1205"/>
              <a:ext cx="487"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Key</a:t>
              </a:r>
              <a:endParaRPr lang="en-US">
                <a:latin typeface="Segoe Semibold" pitchFamily="34" charset="0"/>
              </a:endParaRPr>
            </a:p>
          </p:txBody>
        </p:sp>
      </p:grpSp>
      <p:grpSp>
        <p:nvGrpSpPr>
          <p:cNvPr id="298067" name="Group 83"/>
          <p:cNvGrpSpPr>
            <a:grpSpLocks/>
          </p:cNvGrpSpPr>
          <p:nvPr/>
        </p:nvGrpSpPr>
        <p:grpSpPr bwMode="auto">
          <a:xfrm>
            <a:off x="4970463" y="3313113"/>
            <a:ext cx="2314575" cy="895350"/>
            <a:chOff x="3649" y="1904"/>
            <a:chExt cx="1458" cy="564"/>
          </a:xfrm>
        </p:grpSpPr>
        <p:pic>
          <p:nvPicPr>
            <p:cNvPr id="51237" name="Picture 71" descr="cooltools-shape"/>
            <p:cNvPicPr>
              <a:picLocks noChangeAspect="1" noChangeArrowheads="1"/>
            </p:cNvPicPr>
            <p:nvPr/>
          </p:nvPicPr>
          <p:blipFill>
            <a:blip r:embed="rId8"/>
            <a:srcRect/>
            <a:stretch>
              <a:fillRect/>
            </a:stretch>
          </p:blipFill>
          <p:spPr bwMode="auto">
            <a:xfrm>
              <a:off x="3649" y="1904"/>
              <a:ext cx="1458" cy="564"/>
            </a:xfrm>
            <a:prstGeom prst="rect">
              <a:avLst/>
            </a:prstGeom>
            <a:noFill/>
            <a:ln w="9525" algn="ctr">
              <a:noFill/>
              <a:miter lim="800000"/>
              <a:headEnd/>
              <a:tailEnd/>
            </a:ln>
          </p:spPr>
        </p:pic>
        <p:sp>
          <p:nvSpPr>
            <p:cNvPr id="103444" name="TextBox 103443"/>
            <p:cNvSpPr txBox="1">
              <a:spLocks noChangeArrowheads="1"/>
            </p:cNvSpPr>
            <p:nvPr/>
          </p:nvSpPr>
          <p:spPr bwMode="invGray">
            <a:xfrm>
              <a:off x="3753" y="2043"/>
              <a:ext cx="1250"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Private Key</a:t>
              </a:r>
              <a:endParaRPr lang="en-US">
                <a:latin typeface="Segoe Semibold" pitchFamily="34" charset="0"/>
              </a:endParaRPr>
            </a:p>
          </p:txBody>
        </p:sp>
      </p:grpSp>
      <p:grpSp>
        <p:nvGrpSpPr>
          <p:cNvPr id="51222" name="Group 100"/>
          <p:cNvGrpSpPr>
            <a:grpSpLocks/>
          </p:cNvGrpSpPr>
          <p:nvPr/>
        </p:nvGrpSpPr>
        <p:grpSpPr bwMode="auto">
          <a:xfrm>
            <a:off x="3581400" y="990600"/>
            <a:ext cx="1919288" cy="895350"/>
            <a:chOff x="2256" y="624"/>
            <a:chExt cx="1209" cy="564"/>
          </a:xfrm>
        </p:grpSpPr>
        <p:sp>
          <p:nvSpPr>
            <p:cNvPr id="51231" name="AutoShape 99"/>
            <p:cNvSpPr>
              <a:spLocks noChangeArrowheads="1"/>
            </p:cNvSpPr>
            <p:nvPr/>
          </p:nvSpPr>
          <p:spPr bwMode="auto">
            <a:xfrm>
              <a:off x="2319" y="693"/>
              <a:ext cx="1083" cy="426"/>
            </a:xfrm>
            <a:prstGeom prst="roundRect">
              <a:avLst>
                <a:gd name="adj" fmla="val 14556"/>
              </a:avLst>
            </a:prstGeom>
            <a:solidFill>
              <a:srgbClr val="FFCD4F">
                <a:alpha val="70195"/>
              </a:srgbClr>
            </a:solidFill>
            <a:ln w="9525" algn="ctr">
              <a:noFill/>
              <a:round/>
              <a:headEnd/>
              <a:tailEnd/>
            </a:ln>
          </p:spPr>
          <p:txBody>
            <a:bodyPr wrap="none" anchor="ctr"/>
            <a:lstStyle/>
            <a:p>
              <a:pPr algn="ctr"/>
              <a:endParaRPr lang="en-US"/>
            </a:p>
          </p:txBody>
        </p:sp>
        <p:grpSp>
          <p:nvGrpSpPr>
            <p:cNvPr id="51232" name="Group 90"/>
            <p:cNvGrpSpPr>
              <a:grpSpLocks/>
            </p:cNvGrpSpPr>
            <p:nvPr/>
          </p:nvGrpSpPr>
          <p:grpSpPr bwMode="auto">
            <a:xfrm>
              <a:off x="2256" y="624"/>
              <a:ext cx="1209" cy="564"/>
              <a:chOff x="4128" y="329"/>
              <a:chExt cx="1209" cy="564"/>
            </a:xfrm>
          </p:grpSpPr>
          <p:pic>
            <p:nvPicPr>
              <p:cNvPr id="51233" name="Picture 67" descr="cooltools-shape"/>
              <p:cNvPicPr>
                <a:picLocks noChangeAspect="1" noChangeArrowheads="1"/>
              </p:cNvPicPr>
              <p:nvPr/>
            </p:nvPicPr>
            <p:blipFill>
              <a:blip r:embed="rId8"/>
              <a:srcRect/>
              <a:stretch>
                <a:fillRect/>
              </a:stretch>
            </p:blipFill>
            <p:spPr bwMode="auto">
              <a:xfrm>
                <a:off x="4128" y="329"/>
                <a:ext cx="1209" cy="564"/>
              </a:xfrm>
              <a:prstGeom prst="rect">
                <a:avLst/>
              </a:prstGeom>
              <a:noFill/>
              <a:ln w="9525" algn="ctr">
                <a:noFill/>
                <a:miter lim="800000"/>
                <a:headEnd/>
                <a:tailEnd/>
              </a:ln>
            </p:spPr>
          </p:pic>
          <p:grpSp>
            <p:nvGrpSpPr>
              <p:cNvPr id="51234" name="Group 88"/>
              <p:cNvGrpSpPr>
                <a:grpSpLocks/>
              </p:cNvGrpSpPr>
              <p:nvPr/>
            </p:nvGrpSpPr>
            <p:grpSpPr bwMode="auto">
              <a:xfrm>
                <a:off x="4368" y="468"/>
                <a:ext cx="672" cy="287"/>
                <a:chOff x="4320" y="468"/>
                <a:chExt cx="672" cy="287"/>
              </a:xfrm>
            </p:grpSpPr>
            <p:sp>
              <p:nvSpPr>
                <p:cNvPr id="103430" name="TextBox 103429"/>
                <p:cNvSpPr txBox="1">
                  <a:spLocks noChangeArrowheads="1"/>
                </p:cNvSpPr>
                <p:nvPr/>
              </p:nvSpPr>
              <p:spPr bwMode="invGray">
                <a:xfrm>
                  <a:off x="4505" y="468"/>
                  <a:ext cx="487" cy="28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2800">
                      <a:effectLst>
                        <a:outerShdw blurRad="38100" dist="38100" dir="2700000" algn="tl">
                          <a:srgbClr val="000000"/>
                        </a:outerShdw>
                      </a:effectLst>
                      <a:latin typeface="Segoe Semibold" pitchFamily="34" charset="0"/>
                      <a:cs typeface="Arial" charset="0"/>
                    </a:rPr>
                    <a:t>Key</a:t>
                  </a:r>
                  <a:endParaRPr lang="en-US">
                    <a:latin typeface="Segoe Semibold" pitchFamily="34" charset="0"/>
                  </a:endParaRPr>
                </a:p>
              </p:txBody>
            </p:sp>
            <p:pic>
              <p:nvPicPr>
                <p:cNvPr id="51236" name="Picture 60" descr="secure key"/>
                <p:cNvPicPr>
                  <a:picLocks noChangeAspect="1" noChangeArrowheads="1"/>
                </p:cNvPicPr>
                <p:nvPr/>
              </p:nvPicPr>
              <p:blipFill>
                <a:blip r:embed="rId9">
                  <a:lum bright="-12000" contrast="30000"/>
                </a:blip>
                <a:srcRect/>
                <a:stretch>
                  <a:fillRect/>
                </a:stretch>
              </p:blipFill>
              <p:spPr bwMode="auto">
                <a:xfrm>
                  <a:off x="4320" y="516"/>
                  <a:ext cx="192" cy="192"/>
                </a:xfrm>
                <a:prstGeom prst="rect">
                  <a:avLst/>
                </a:prstGeom>
                <a:noFill/>
                <a:ln w="9525">
                  <a:noFill/>
                  <a:miter lim="800000"/>
                  <a:headEnd/>
                  <a:tailEnd/>
                </a:ln>
              </p:spPr>
            </p:pic>
          </p:grpSp>
        </p:grpSp>
      </p:grpSp>
      <p:pic>
        <p:nvPicPr>
          <p:cNvPr id="298075" name="Picture 91" descr="arrow 0 gold  arrow 2"/>
          <p:cNvPicPr>
            <a:picLocks noChangeAspect="1" noChangeArrowheads="1"/>
          </p:cNvPicPr>
          <p:nvPr/>
        </p:nvPicPr>
        <p:blipFill>
          <a:blip r:embed="rId10"/>
          <a:srcRect/>
          <a:stretch>
            <a:fillRect/>
          </a:stretch>
        </p:blipFill>
        <p:spPr bwMode="auto">
          <a:xfrm>
            <a:off x="4343400" y="1814513"/>
            <a:ext cx="490538" cy="471487"/>
          </a:xfrm>
          <a:prstGeom prst="rect">
            <a:avLst/>
          </a:prstGeom>
          <a:noFill/>
          <a:ln w="9525">
            <a:noFill/>
            <a:miter lim="800000"/>
            <a:headEnd/>
            <a:tailEnd/>
          </a:ln>
        </p:spPr>
      </p:pic>
      <p:pic>
        <p:nvPicPr>
          <p:cNvPr id="298076" name="Picture 92" descr="arrow 0 gold  arrow 3"/>
          <p:cNvPicPr>
            <a:picLocks noChangeAspect="1" noChangeArrowheads="1"/>
          </p:cNvPicPr>
          <p:nvPr/>
        </p:nvPicPr>
        <p:blipFill>
          <a:blip r:embed="rId11"/>
          <a:srcRect/>
          <a:stretch>
            <a:fillRect/>
          </a:stretch>
        </p:blipFill>
        <p:spPr bwMode="auto">
          <a:xfrm rot="8100000">
            <a:off x="3073400" y="2949575"/>
            <a:ext cx="584200" cy="479425"/>
          </a:xfrm>
          <a:prstGeom prst="rect">
            <a:avLst/>
          </a:prstGeom>
          <a:noFill/>
          <a:ln w="9525">
            <a:noFill/>
            <a:miter lim="800000"/>
            <a:headEnd/>
            <a:tailEnd/>
          </a:ln>
        </p:spPr>
      </p:pic>
      <p:pic>
        <p:nvPicPr>
          <p:cNvPr id="298077" name="Picture 93" descr="arrow 0 gold  arrow 3"/>
          <p:cNvPicPr>
            <a:picLocks noChangeAspect="1" noChangeArrowheads="1"/>
          </p:cNvPicPr>
          <p:nvPr/>
        </p:nvPicPr>
        <p:blipFill>
          <a:blip r:embed="rId11"/>
          <a:srcRect/>
          <a:stretch>
            <a:fillRect/>
          </a:stretch>
        </p:blipFill>
        <p:spPr bwMode="auto">
          <a:xfrm rot="13500000" flipH="1">
            <a:off x="5435600" y="2949575"/>
            <a:ext cx="584200" cy="479425"/>
          </a:xfrm>
          <a:prstGeom prst="rect">
            <a:avLst/>
          </a:prstGeom>
          <a:noFill/>
          <a:ln w="9525">
            <a:noFill/>
            <a:miter lim="800000"/>
            <a:headEnd/>
            <a:tailEnd/>
          </a:ln>
        </p:spPr>
      </p:pic>
      <p:pic>
        <p:nvPicPr>
          <p:cNvPr id="298078" name="Picture 94" descr="arrow 0 gold  arrow 3"/>
          <p:cNvPicPr>
            <a:picLocks noChangeAspect="1" noChangeArrowheads="1"/>
          </p:cNvPicPr>
          <p:nvPr/>
        </p:nvPicPr>
        <p:blipFill>
          <a:blip r:embed="rId11"/>
          <a:srcRect/>
          <a:stretch>
            <a:fillRect/>
          </a:stretch>
        </p:blipFill>
        <p:spPr bwMode="auto">
          <a:xfrm rot="8100000">
            <a:off x="4572000" y="4114800"/>
            <a:ext cx="584200" cy="479425"/>
          </a:xfrm>
          <a:prstGeom prst="rect">
            <a:avLst/>
          </a:prstGeom>
          <a:noFill/>
          <a:ln w="9525">
            <a:noFill/>
            <a:miter lim="800000"/>
            <a:headEnd/>
            <a:tailEnd/>
          </a:ln>
        </p:spPr>
      </p:pic>
      <p:pic>
        <p:nvPicPr>
          <p:cNvPr id="298079" name="Picture 95" descr="arrow 0 gold  arrow 3"/>
          <p:cNvPicPr>
            <a:picLocks noChangeAspect="1" noChangeArrowheads="1"/>
          </p:cNvPicPr>
          <p:nvPr/>
        </p:nvPicPr>
        <p:blipFill>
          <a:blip r:embed="rId11"/>
          <a:srcRect/>
          <a:stretch>
            <a:fillRect/>
          </a:stretch>
        </p:blipFill>
        <p:spPr bwMode="auto">
          <a:xfrm rot="13500000" flipH="1">
            <a:off x="7112000" y="4114800"/>
            <a:ext cx="584200" cy="479425"/>
          </a:xfrm>
          <a:prstGeom prst="rect">
            <a:avLst/>
          </a:prstGeom>
          <a:noFill/>
          <a:ln w="9525">
            <a:noFill/>
            <a:miter lim="800000"/>
            <a:headEnd/>
            <a:tailEnd/>
          </a:ln>
        </p:spPr>
      </p:pic>
      <p:pic>
        <p:nvPicPr>
          <p:cNvPr id="298080" name="Picture 96" descr="arrow 0 gold  arrow 3"/>
          <p:cNvPicPr>
            <a:picLocks noChangeAspect="1" noChangeArrowheads="1"/>
          </p:cNvPicPr>
          <p:nvPr/>
        </p:nvPicPr>
        <p:blipFill>
          <a:blip r:embed="rId11"/>
          <a:srcRect/>
          <a:stretch>
            <a:fillRect/>
          </a:stretch>
        </p:blipFill>
        <p:spPr bwMode="auto">
          <a:xfrm rot="13500000" flipH="1">
            <a:off x="5638800" y="5159375"/>
            <a:ext cx="584200" cy="479425"/>
          </a:xfrm>
          <a:prstGeom prst="rect">
            <a:avLst/>
          </a:prstGeom>
          <a:noFill/>
          <a:ln w="9525">
            <a:noFill/>
            <a:miter lim="800000"/>
            <a:headEnd/>
            <a:tailEnd/>
          </a:ln>
        </p:spPr>
      </p:pic>
      <p:pic>
        <p:nvPicPr>
          <p:cNvPr id="2" name="Rectangle 103463"/>
          <p:cNvPicPr>
            <a:picLocks noChangeAspect="1" noChangeArrowheads="1"/>
          </p:cNvPicPr>
          <p:nvPr/>
        </p:nvPicPr>
        <p:blipFill>
          <a:blip r:embed="rId12"/>
          <a:srcRect/>
          <a:stretch>
            <a:fillRect/>
          </a:stretch>
        </p:blipFill>
        <p:spPr bwMode="auto">
          <a:xfrm rot="9900000">
            <a:off x="3867150" y="5767388"/>
            <a:ext cx="1162050" cy="481012"/>
          </a:xfrm>
          <a:prstGeom prst="rect">
            <a:avLst/>
          </a:prstGeom>
          <a:noFill/>
          <a:ln w="9525">
            <a:noFill/>
            <a:miter lim="800000"/>
            <a:headEnd/>
            <a:tailEnd/>
          </a:ln>
        </p:spPr>
      </p:pic>
      <p:sp>
        <p:nvSpPr>
          <p:cNvPr id="103467" name="TextBox 103466"/>
          <p:cNvSpPr txBox="1">
            <a:spLocks noChangeArrowheads="1"/>
          </p:cNvSpPr>
          <p:nvPr/>
        </p:nvSpPr>
        <p:spPr bwMode="invGray">
          <a:xfrm>
            <a:off x="3308350" y="1765300"/>
            <a:ext cx="1071563" cy="2730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85000"/>
              </a:lnSpc>
              <a:spcBef>
                <a:spcPct val="20000"/>
              </a:spcBef>
              <a:defRPr/>
            </a:pPr>
            <a:r>
              <a:rPr lang="en-US" sz="1400">
                <a:effectLst>
                  <a:outerShdw blurRad="38100" dist="38100" dir="2700000" algn="tl">
                    <a:srgbClr val="000000"/>
                  </a:outerShdw>
                </a:effectLst>
                <a:latin typeface="Segoe Semibold" pitchFamily="34" charset="0"/>
                <a:cs typeface="Arial" charset="0"/>
              </a:rPr>
              <a:t>Secured By</a:t>
            </a:r>
            <a:endParaRPr lang="en-US" sz="1400">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3464"/>
                                        </p:tgtEl>
                                        <p:attrNameLst>
                                          <p:attrName>style.visibility</p:attrName>
                                        </p:attrNameLst>
                                      </p:cBhvr>
                                      <p:to>
                                        <p:strVal val="visible"/>
                                      </p:to>
                                    </p:set>
                                    <p:animEffect transition="in" filter="wipe(up)">
                                      <p:cBhvr>
                                        <p:cTn id="7" dur="500"/>
                                        <p:tgtEl>
                                          <p:spTgt spid="103464"/>
                                        </p:tgtEl>
                                      </p:cBhvr>
                                    </p:animEffect>
                                  </p:childTnLst>
                                </p:cTn>
                              </p:par>
                              <p:par>
                                <p:cTn id="8" presetID="22" presetClass="entr" presetSubtype="1" fill="hold" nodeType="withEffect">
                                  <p:stCondLst>
                                    <p:cond delay="0"/>
                                  </p:stCondLst>
                                  <p:childTnLst>
                                    <p:set>
                                      <p:cBhvr>
                                        <p:cTn id="9" dur="1" fill="hold">
                                          <p:stCondLst>
                                            <p:cond delay="0"/>
                                          </p:stCondLst>
                                        </p:cTn>
                                        <p:tgtEl>
                                          <p:spTgt spid="298075"/>
                                        </p:tgtEl>
                                        <p:attrNameLst>
                                          <p:attrName>style.visibility</p:attrName>
                                        </p:attrNameLst>
                                      </p:cBhvr>
                                      <p:to>
                                        <p:strVal val="visible"/>
                                      </p:to>
                                    </p:set>
                                    <p:animEffect transition="in" filter="wipe(up)">
                                      <p:cBhvr>
                                        <p:cTn id="10" dur="500"/>
                                        <p:tgtEl>
                                          <p:spTgt spid="298075"/>
                                        </p:tgtEl>
                                      </p:cBhvr>
                                    </p:animEffect>
                                  </p:childTnLst>
                                </p:cTn>
                              </p:par>
                              <p:par>
                                <p:cTn id="11" presetID="22" presetClass="entr" presetSubtype="1" fill="hold" nodeType="withEffect">
                                  <p:stCondLst>
                                    <p:cond delay="0"/>
                                  </p:stCondLst>
                                  <p:childTnLst>
                                    <p:set>
                                      <p:cBhvr>
                                        <p:cTn id="12" dur="1" fill="hold">
                                          <p:stCondLst>
                                            <p:cond delay="0"/>
                                          </p:stCondLst>
                                        </p:cTn>
                                        <p:tgtEl>
                                          <p:spTgt spid="103466"/>
                                        </p:tgtEl>
                                        <p:attrNameLst>
                                          <p:attrName>style.visibility</p:attrName>
                                        </p:attrNameLst>
                                      </p:cBhvr>
                                      <p:to>
                                        <p:strVal val="visible"/>
                                      </p:to>
                                    </p:set>
                                    <p:animEffect transition="in" filter="wipe(up)">
                                      <p:cBhvr>
                                        <p:cTn id="13" dur="500"/>
                                        <p:tgtEl>
                                          <p:spTgt spid="10346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3467"/>
                                        </p:tgtEl>
                                        <p:attrNameLst>
                                          <p:attrName>style.visibility</p:attrName>
                                        </p:attrNameLst>
                                      </p:cBhvr>
                                      <p:to>
                                        <p:strVal val="visible"/>
                                      </p:to>
                                    </p:set>
                                    <p:animEffect transition="in" filter="wipe(up)">
                                      <p:cBhvr>
                                        <p:cTn id="16" dur="500"/>
                                        <p:tgtEl>
                                          <p:spTgt spid="10346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98041"/>
                                        </p:tgtEl>
                                        <p:attrNameLst>
                                          <p:attrName>style.visibility</p:attrName>
                                        </p:attrNameLst>
                                      </p:cBhvr>
                                      <p:to>
                                        <p:strVal val="visible"/>
                                      </p:to>
                                    </p:set>
                                    <p:animEffect transition="in" filter="fade">
                                      <p:cBhvr>
                                        <p:cTn id="20" dur="500"/>
                                        <p:tgtEl>
                                          <p:spTgt spid="29804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98063"/>
                                        </p:tgtEl>
                                        <p:attrNameLst>
                                          <p:attrName>style.visibility</p:attrName>
                                        </p:attrNameLst>
                                      </p:cBhvr>
                                      <p:to>
                                        <p:strVal val="visible"/>
                                      </p:to>
                                    </p:set>
                                    <p:animEffect transition="in" filter="fade">
                                      <p:cBhvr>
                                        <p:cTn id="24" dur="500"/>
                                        <p:tgtEl>
                                          <p:spTgt spid="298063"/>
                                        </p:tgtEl>
                                      </p:cBhvr>
                                    </p:animEffect>
                                  </p:childTnLst>
                                </p:cTn>
                              </p:par>
                              <p:par>
                                <p:cTn id="25" presetID="10" presetClass="entr" presetSubtype="0" fill="hold" nodeType="withEffect">
                                  <p:stCondLst>
                                    <p:cond delay="0"/>
                                  </p:stCondLst>
                                  <p:childTnLst>
                                    <p:set>
                                      <p:cBhvr>
                                        <p:cTn id="26" dur="1" fill="hold">
                                          <p:stCondLst>
                                            <p:cond delay="0"/>
                                          </p:stCondLst>
                                        </p:cTn>
                                        <p:tgtEl>
                                          <p:spTgt spid="298064"/>
                                        </p:tgtEl>
                                        <p:attrNameLst>
                                          <p:attrName>style.visibility</p:attrName>
                                        </p:attrNameLst>
                                      </p:cBhvr>
                                      <p:to>
                                        <p:strVal val="visible"/>
                                      </p:to>
                                    </p:set>
                                    <p:animEffect transition="in" filter="fade">
                                      <p:cBhvr>
                                        <p:cTn id="27" dur="500"/>
                                        <p:tgtEl>
                                          <p:spTgt spid="298064"/>
                                        </p:tgtEl>
                                      </p:cBhvr>
                                    </p:animEffect>
                                  </p:childTnLst>
                                </p:cTn>
                              </p:par>
                              <p:par>
                                <p:cTn id="28" presetID="10" presetClass="entr" presetSubtype="0" fill="hold" nodeType="withEffect">
                                  <p:stCondLst>
                                    <p:cond delay="0"/>
                                  </p:stCondLst>
                                  <p:childTnLst>
                                    <p:set>
                                      <p:cBhvr>
                                        <p:cTn id="29" dur="1" fill="hold">
                                          <p:stCondLst>
                                            <p:cond delay="0"/>
                                          </p:stCondLst>
                                        </p:cTn>
                                        <p:tgtEl>
                                          <p:spTgt spid="298065"/>
                                        </p:tgtEl>
                                        <p:attrNameLst>
                                          <p:attrName>style.visibility</p:attrName>
                                        </p:attrNameLst>
                                      </p:cBhvr>
                                      <p:to>
                                        <p:strVal val="visible"/>
                                      </p:to>
                                    </p:set>
                                    <p:animEffect transition="in" filter="fade">
                                      <p:cBhvr>
                                        <p:cTn id="30" dur="500"/>
                                        <p:tgtEl>
                                          <p:spTgt spid="298065"/>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03468"/>
                                        </p:tgtEl>
                                        <p:attrNameLst>
                                          <p:attrName>style.visibility</p:attrName>
                                        </p:attrNameLst>
                                      </p:cBhvr>
                                      <p:to>
                                        <p:strVal val="visible"/>
                                      </p:to>
                                    </p:set>
                                    <p:animEffect transition="in" filter="wipe(up)">
                                      <p:cBhvr>
                                        <p:cTn id="34" dur="500"/>
                                        <p:tgtEl>
                                          <p:spTgt spid="103468"/>
                                        </p:tgtEl>
                                      </p:cBhvr>
                                    </p:animEffect>
                                  </p:childTnLst>
                                </p:cTn>
                              </p:par>
                              <p:par>
                                <p:cTn id="35" presetID="22" presetClass="entr" presetSubtype="1" fill="hold" nodeType="withEffect">
                                  <p:stCondLst>
                                    <p:cond delay="0"/>
                                  </p:stCondLst>
                                  <p:childTnLst>
                                    <p:set>
                                      <p:cBhvr>
                                        <p:cTn id="36" dur="1" fill="hold">
                                          <p:stCondLst>
                                            <p:cond delay="0"/>
                                          </p:stCondLst>
                                        </p:cTn>
                                        <p:tgtEl>
                                          <p:spTgt spid="298076"/>
                                        </p:tgtEl>
                                        <p:attrNameLst>
                                          <p:attrName>style.visibility</p:attrName>
                                        </p:attrNameLst>
                                      </p:cBhvr>
                                      <p:to>
                                        <p:strVal val="visible"/>
                                      </p:to>
                                    </p:set>
                                    <p:animEffect transition="in" filter="wipe(up)">
                                      <p:cBhvr>
                                        <p:cTn id="37" dur="500"/>
                                        <p:tgtEl>
                                          <p:spTgt spid="298076"/>
                                        </p:tgtEl>
                                      </p:cBhvr>
                                    </p:animEffect>
                                  </p:childTnLst>
                                </p:cTn>
                              </p:par>
                              <p:par>
                                <p:cTn id="38" presetID="22" presetClass="entr" presetSubtype="1" fill="hold" nodeType="withEffect">
                                  <p:stCondLst>
                                    <p:cond delay="0"/>
                                  </p:stCondLst>
                                  <p:childTnLst>
                                    <p:set>
                                      <p:cBhvr>
                                        <p:cTn id="39" dur="1" fill="hold">
                                          <p:stCondLst>
                                            <p:cond delay="0"/>
                                          </p:stCondLst>
                                        </p:cTn>
                                        <p:tgtEl>
                                          <p:spTgt spid="298077"/>
                                        </p:tgtEl>
                                        <p:attrNameLst>
                                          <p:attrName>style.visibility</p:attrName>
                                        </p:attrNameLst>
                                      </p:cBhvr>
                                      <p:to>
                                        <p:strVal val="visible"/>
                                      </p:to>
                                    </p:set>
                                    <p:animEffect transition="in" filter="wipe(up)">
                                      <p:cBhvr>
                                        <p:cTn id="40" dur="500"/>
                                        <p:tgtEl>
                                          <p:spTgt spid="29807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03471"/>
                                        </p:tgtEl>
                                        <p:attrNameLst>
                                          <p:attrName>style.visibility</p:attrName>
                                        </p:attrNameLst>
                                      </p:cBhvr>
                                      <p:to>
                                        <p:strVal val="visible"/>
                                      </p:to>
                                    </p:set>
                                    <p:animEffect transition="in" filter="wipe(up)">
                                      <p:cBhvr>
                                        <p:cTn id="43" dur="500"/>
                                        <p:tgtEl>
                                          <p:spTgt spid="103471"/>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98040"/>
                                        </p:tgtEl>
                                        <p:attrNameLst>
                                          <p:attrName>style.visibility</p:attrName>
                                        </p:attrNameLst>
                                      </p:cBhvr>
                                      <p:to>
                                        <p:strVal val="visible"/>
                                      </p:to>
                                    </p:set>
                                    <p:animEffect transition="in" filter="fade">
                                      <p:cBhvr>
                                        <p:cTn id="47" dur="500"/>
                                        <p:tgtEl>
                                          <p:spTgt spid="298040"/>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98066"/>
                                        </p:tgtEl>
                                        <p:attrNameLst>
                                          <p:attrName>style.visibility</p:attrName>
                                        </p:attrNameLst>
                                      </p:cBhvr>
                                      <p:to>
                                        <p:strVal val="visible"/>
                                      </p:to>
                                    </p:set>
                                    <p:animEffect transition="in" filter="fade">
                                      <p:cBhvr>
                                        <p:cTn id="51" dur="500"/>
                                        <p:tgtEl>
                                          <p:spTgt spid="298066"/>
                                        </p:tgtEl>
                                      </p:cBhvr>
                                    </p:animEffect>
                                  </p:childTnLst>
                                </p:cTn>
                              </p:par>
                              <p:par>
                                <p:cTn id="52" presetID="10" presetClass="entr" presetSubtype="0" fill="hold" nodeType="withEffect">
                                  <p:stCondLst>
                                    <p:cond delay="0"/>
                                  </p:stCondLst>
                                  <p:childTnLst>
                                    <p:set>
                                      <p:cBhvr>
                                        <p:cTn id="53" dur="1" fill="hold">
                                          <p:stCondLst>
                                            <p:cond delay="0"/>
                                          </p:stCondLst>
                                        </p:cTn>
                                        <p:tgtEl>
                                          <p:spTgt spid="298067"/>
                                        </p:tgtEl>
                                        <p:attrNameLst>
                                          <p:attrName>style.visibility</p:attrName>
                                        </p:attrNameLst>
                                      </p:cBhvr>
                                      <p:to>
                                        <p:strVal val="visible"/>
                                      </p:to>
                                    </p:set>
                                    <p:animEffect transition="in" filter="fade">
                                      <p:cBhvr>
                                        <p:cTn id="54" dur="500"/>
                                        <p:tgtEl>
                                          <p:spTgt spid="298067"/>
                                        </p:tgtEl>
                                      </p:cBhvr>
                                    </p:animEffect>
                                  </p:childTnLst>
                                </p:cTn>
                              </p:par>
                            </p:childTnLst>
                          </p:cTn>
                        </p:par>
                        <p:par>
                          <p:cTn id="55" fill="hold">
                            <p:stCondLst>
                              <p:cond delay="3000"/>
                            </p:stCondLst>
                            <p:childTnLst>
                              <p:par>
                                <p:cTn id="56" presetID="22" presetClass="entr" presetSubtype="1" fill="hold" nodeType="afterEffect">
                                  <p:stCondLst>
                                    <p:cond delay="0"/>
                                  </p:stCondLst>
                                  <p:childTnLst>
                                    <p:set>
                                      <p:cBhvr>
                                        <p:cTn id="57" dur="1" fill="hold">
                                          <p:stCondLst>
                                            <p:cond delay="0"/>
                                          </p:stCondLst>
                                        </p:cTn>
                                        <p:tgtEl>
                                          <p:spTgt spid="298078"/>
                                        </p:tgtEl>
                                        <p:attrNameLst>
                                          <p:attrName>style.visibility</p:attrName>
                                        </p:attrNameLst>
                                      </p:cBhvr>
                                      <p:to>
                                        <p:strVal val="visible"/>
                                      </p:to>
                                    </p:set>
                                    <p:animEffect transition="in" filter="wipe(up)">
                                      <p:cBhvr>
                                        <p:cTn id="58" dur="500"/>
                                        <p:tgtEl>
                                          <p:spTgt spid="298078"/>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03472"/>
                                        </p:tgtEl>
                                        <p:attrNameLst>
                                          <p:attrName>style.visibility</p:attrName>
                                        </p:attrNameLst>
                                      </p:cBhvr>
                                      <p:to>
                                        <p:strVal val="visible"/>
                                      </p:to>
                                    </p:set>
                                    <p:animEffect transition="in" filter="wipe(up)">
                                      <p:cBhvr>
                                        <p:cTn id="61" dur="500"/>
                                        <p:tgtEl>
                                          <p:spTgt spid="103472"/>
                                        </p:tgtEl>
                                      </p:cBhvr>
                                    </p:animEffect>
                                  </p:childTnLst>
                                </p:cTn>
                              </p:par>
                              <p:par>
                                <p:cTn id="62" presetID="22" presetClass="entr" presetSubtype="1" fill="hold" nodeType="withEffect">
                                  <p:stCondLst>
                                    <p:cond delay="0"/>
                                  </p:stCondLst>
                                  <p:childTnLst>
                                    <p:set>
                                      <p:cBhvr>
                                        <p:cTn id="63" dur="1" fill="hold">
                                          <p:stCondLst>
                                            <p:cond delay="0"/>
                                          </p:stCondLst>
                                        </p:cTn>
                                        <p:tgtEl>
                                          <p:spTgt spid="298079"/>
                                        </p:tgtEl>
                                        <p:attrNameLst>
                                          <p:attrName>style.visibility</p:attrName>
                                        </p:attrNameLst>
                                      </p:cBhvr>
                                      <p:to>
                                        <p:strVal val="visible"/>
                                      </p:to>
                                    </p:set>
                                    <p:animEffect transition="in" filter="wipe(up)">
                                      <p:cBhvr>
                                        <p:cTn id="64" dur="500"/>
                                        <p:tgtEl>
                                          <p:spTgt spid="298079"/>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298039"/>
                                        </p:tgtEl>
                                        <p:attrNameLst>
                                          <p:attrName>style.visibility</p:attrName>
                                        </p:attrNameLst>
                                      </p:cBhvr>
                                      <p:to>
                                        <p:strVal val="visible"/>
                                      </p:to>
                                    </p:set>
                                    <p:animEffect transition="in" filter="fade">
                                      <p:cBhvr>
                                        <p:cTn id="68" dur="500"/>
                                        <p:tgtEl>
                                          <p:spTgt spid="298039"/>
                                        </p:tgtEl>
                                      </p:cBhvr>
                                    </p:animEffec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298068"/>
                                        </p:tgtEl>
                                        <p:attrNameLst>
                                          <p:attrName>style.visibility</p:attrName>
                                        </p:attrNameLst>
                                      </p:cBhvr>
                                      <p:to>
                                        <p:strVal val="visible"/>
                                      </p:to>
                                    </p:set>
                                    <p:animEffect transition="in" filter="fade">
                                      <p:cBhvr>
                                        <p:cTn id="72" dur="500"/>
                                        <p:tgtEl>
                                          <p:spTgt spid="298068"/>
                                        </p:tgtEl>
                                      </p:cBhvr>
                                    </p:animEffect>
                                  </p:childTnLst>
                                </p:cTn>
                              </p:par>
                              <p:par>
                                <p:cTn id="73" presetID="10" presetClass="entr" presetSubtype="0" fill="hold" nodeType="withEffect">
                                  <p:stCondLst>
                                    <p:cond delay="0"/>
                                  </p:stCondLst>
                                  <p:childTnLst>
                                    <p:set>
                                      <p:cBhvr>
                                        <p:cTn id="74" dur="1" fill="hold">
                                          <p:stCondLst>
                                            <p:cond delay="0"/>
                                          </p:stCondLst>
                                        </p:cTn>
                                        <p:tgtEl>
                                          <p:spTgt spid="298069"/>
                                        </p:tgtEl>
                                        <p:attrNameLst>
                                          <p:attrName>style.visibility</p:attrName>
                                        </p:attrNameLst>
                                      </p:cBhvr>
                                      <p:to>
                                        <p:strVal val="visible"/>
                                      </p:to>
                                    </p:set>
                                    <p:animEffect transition="in" filter="fade">
                                      <p:cBhvr>
                                        <p:cTn id="75" dur="500"/>
                                        <p:tgtEl>
                                          <p:spTgt spid="298069"/>
                                        </p:tgtEl>
                                      </p:cBhvr>
                                    </p:animEffect>
                                  </p:childTnLst>
                                </p:cTn>
                              </p:par>
                            </p:childTnLst>
                          </p:cTn>
                        </p:par>
                        <p:par>
                          <p:cTn id="76" fill="hold">
                            <p:stCondLst>
                              <p:cond delay="4500"/>
                            </p:stCondLst>
                            <p:childTnLst>
                              <p:par>
                                <p:cTn id="77" presetID="22" presetClass="entr" presetSubtype="1" fill="hold" nodeType="afterEffect">
                                  <p:stCondLst>
                                    <p:cond delay="0"/>
                                  </p:stCondLst>
                                  <p:childTnLst>
                                    <p:set>
                                      <p:cBhvr>
                                        <p:cTn id="78" dur="1" fill="hold">
                                          <p:stCondLst>
                                            <p:cond delay="0"/>
                                          </p:stCondLst>
                                        </p:cTn>
                                        <p:tgtEl>
                                          <p:spTgt spid="298080"/>
                                        </p:tgtEl>
                                        <p:attrNameLst>
                                          <p:attrName>style.visibility</p:attrName>
                                        </p:attrNameLst>
                                      </p:cBhvr>
                                      <p:to>
                                        <p:strVal val="visible"/>
                                      </p:to>
                                    </p:set>
                                    <p:animEffect transition="in" filter="wipe(up)">
                                      <p:cBhvr>
                                        <p:cTn id="79" dur="500"/>
                                        <p:tgtEl>
                                          <p:spTgt spid="298080"/>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03476"/>
                                        </p:tgtEl>
                                        <p:attrNameLst>
                                          <p:attrName>style.visibility</p:attrName>
                                        </p:attrNameLst>
                                      </p:cBhvr>
                                      <p:to>
                                        <p:strVal val="visible"/>
                                      </p:to>
                                    </p:set>
                                    <p:animEffect transition="in" filter="wipe(up)">
                                      <p:cBhvr>
                                        <p:cTn id="82" dur="500"/>
                                        <p:tgtEl>
                                          <p:spTgt spid="103476"/>
                                        </p:tgtEl>
                                      </p:cBhvr>
                                    </p:animEffect>
                                  </p:childTnLst>
                                </p:cTn>
                              </p:par>
                            </p:childTnLst>
                          </p:cTn>
                        </p:par>
                        <p:par>
                          <p:cTn id="83" fill="hold">
                            <p:stCondLst>
                              <p:cond delay="5000"/>
                            </p:stCondLst>
                            <p:childTnLst>
                              <p:par>
                                <p:cTn id="84" presetID="10" presetClass="entr" presetSubtype="0" fill="hold" nodeType="afterEffect">
                                  <p:stCondLst>
                                    <p:cond delay="0"/>
                                  </p:stCondLst>
                                  <p:childTnLst>
                                    <p:set>
                                      <p:cBhvr>
                                        <p:cTn id="85" dur="1" fill="hold">
                                          <p:stCondLst>
                                            <p:cond delay="0"/>
                                          </p:stCondLst>
                                        </p:cTn>
                                        <p:tgtEl>
                                          <p:spTgt spid="298042"/>
                                        </p:tgtEl>
                                        <p:attrNameLst>
                                          <p:attrName>style.visibility</p:attrName>
                                        </p:attrNameLst>
                                      </p:cBhvr>
                                      <p:to>
                                        <p:strVal val="visible"/>
                                      </p:to>
                                    </p:set>
                                    <p:animEffect transition="in" filter="fade">
                                      <p:cBhvr>
                                        <p:cTn id="86" dur="500"/>
                                        <p:tgtEl>
                                          <p:spTgt spid="298042"/>
                                        </p:tgtEl>
                                      </p:cBhvr>
                                    </p:animEffect>
                                  </p:childTnLst>
                                </p:cTn>
                              </p:par>
                            </p:childTnLst>
                          </p:cTn>
                        </p:par>
                        <p:par>
                          <p:cTn id="87" fill="hold">
                            <p:stCondLst>
                              <p:cond delay="5500"/>
                            </p:stCondLst>
                            <p:childTnLst>
                              <p:par>
                                <p:cTn id="88" presetID="10" presetClass="entr" presetSubtype="0" fill="hold" nodeType="afterEffect">
                                  <p:stCondLst>
                                    <p:cond delay="0"/>
                                  </p:stCondLst>
                                  <p:childTnLst>
                                    <p:set>
                                      <p:cBhvr>
                                        <p:cTn id="89" dur="1" fill="hold">
                                          <p:stCondLst>
                                            <p:cond delay="0"/>
                                          </p:stCondLst>
                                        </p:cTn>
                                        <p:tgtEl>
                                          <p:spTgt spid="298070"/>
                                        </p:tgtEl>
                                        <p:attrNameLst>
                                          <p:attrName>style.visibility</p:attrName>
                                        </p:attrNameLst>
                                      </p:cBhvr>
                                      <p:to>
                                        <p:strVal val="visible"/>
                                      </p:to>
                                    </p:set>
                                    <p:animEffect transition="in" filter="fade">
                                      <p:cBhvr>
                                        <p:cTn id="90" dur="500"/>
                                        <p:tgtEl>
                                          <p:spTgt spid="298070"/>
                                        </p:tgtEl>
                                      </p:cBhvr>
                                    </p:animEffect>
                                  </p:childTnLst>
                                </p:cTn>
                              </p:par>
                              <p:par>
                                <p:cTn id="91" presetID="10" presetClass="entr" presetSubtype="0" fill="hold"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500"/>
                                        <p:tgtEl>
                                          <p:spTgt spid="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3478"/>
                                        </p:tgtEl>
                                        <p:attrNameLst>
                                          <p:attrName>style.visibility</p:attrName>
                                        </p:attrNameLst>
                                      </p:cBhvr>
                                      <p:to>
                                        <p:strVal val="visible"/>
                                      </p:to>
                                    </p:set>
                                    <p:animEffect transition="in" filter="fade">
                                      <p:cBhvr>
                                        <p:cTn id="96" dur="500"/>
                                        <p:tgtEl>
                                          <p:spTgt spid="103478"/>
                                        </p:tgtEl>
                                      </p:cBhvr>
                                    </p:animEffect>
                                  </p:childTnLst>
                                </p:cTn>
                              </p:par>
                              <p:par>
                                <p:cTn id="97" presetID="10" presetClass="entr" presetSubtype="0" fill="hold" nodeType="withEffect">
                                  <p:stCondLst>
                                    <p:cond delay="0"/>
                                  </p:stCondLst>
                                  <p:childTnLst>
                                    <p:set>
                                      <p:cBhvr>
                                        <p:cTn id="98" dur="1" fill="hold">
                                          <p:stCondLst>
                                            <p:cond delay="0"/>
                                          </p:stCondLst>
                                        </p:cTn>
                                        <p:tgtEl>
                                          <p:spTgt spid="298071"/>
                                        </p:tgtEl>
                                        <p:attrNameLst>
                                          <p:attrName>style.visibility</p:attrName>
                                        </p:attrNameLst>
                                      </p:cBhvr>
                                      <p:to>
                                        <p:strVal val="visible"/>
                                      </p:to>
                                    </p:set>
                                    <p:animEffect transition="in" filter="fade">
                                      <p:cBhvr>
                                        <p:cTn id="99" dur="500"/>
                                        <p:tgtEl>
                                          <p:spTgt spid="29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68" grpId="0"/>
      <p:bldP spid="103471" grpId="0"/>
      <p:bldP spid="103472" grpId="0"/>
      <p:bldP spid="103476" grpId="0"/>
      <p:bldP spid="103478" grpId="0"/>
      <p:bldP spid="1034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0"/>
          <p:cNvSpPr>
            <a:spLocks noGrp="1" noChangeArrowheads="1"/>
          </p:cNvSpPr>
          <p:nvPr>
            <p:ph type="title"/>
          </p:nvPr>
        </p:nvSpPr>
        <p:spPr/>
        <p:txBody>
          <a:bodyPr/>
          <a:lstStyle/>
          <a:p>
            <a:r>
              <a:rPr lang="en-US" dirty="0" smtClean="0"/>
              <a:t>Database Master Key</a:t>
            </a:r>
          </a:p>
        </p:txBody>
      </p:sp>
      <p:sp>
        <p:nvSpPr>
          <p:cNvPr id="265237" name="Rectangle 21"/>
          <p:cNvSpPr>
            <a:spLocks noGrp="1" noChangeArrowheads="1"/>
          </p:cNvSpPr>
          <p:nvPr>
            <p:ph idx="1"/>
          </p:nvPr>
        </p:nvSpPr>
        <p:spPr>
          <a:xfrm>
            <a:off x="381000" y="1417638"/>
            <a:ext cx="8380413" cy="4738687"/>
          </a:xfrm>
        </p:spPr>
        <p:txBody>
          <a:bodyPr rtlCol="0">
            <a:normAutofit/>
          </a:bodyPr>
          <a:lstStyle/>
          <a:p>
            <a:pPr marL="398463" indent="-398463" fontAlgn="auto">
              <a:spcAft>
                <a:spcPts val="0"/>
              </a:spcAft>
              <a:defRPr/>
            </a:pPr>
            <a:r>
              <a:rPr lang="en-US" sz="2800" dirty="0" smtClean="0"/>
              <a:t>Helps Secure </a:t>
            </a:r>
            <a:r>
              <a:rPr lang="en-US" sz="2800" dirty="0"/>
              <a:t>private keys inside the database</a:t>
            </a:r>
          </a:p>
          <a:p>
            <a:pPr marL="398463" indent="-398463" fontAlgn="auto">
              <a:spcAft>
                <a:spcPts val="0"/>
              </a:spcAft>
              <a:defRPr/>
            </a:pPr>
            <a:r>
              <a:rPr lang="en-US" sz="2800" dirty="0"/>
              <a:t>Explicitly created by owner of the database</a:t>
            </a:r>
          </a:p>
          <a:p>
            <a:pPr marL="398463" indent="-398463" fontAlgn="auto">
              <a:spcAft>
                <a:spcPts val="0"/>
              </a:spcAft>
              <a:defRPr/>
            </a:pPr>
            <a:r>
              <a:rPr lang="en-US" sz="2800" dirty="0"/>
              <a:t>Support for regeneration and recovery</a:t>
            </a:r>
          </a:p>
          <a:p>
            <a:pPr marL="746125" lvl="1" indent="-346075" fontAlgn="auto">
              <a:spcAft>
                <a:spcPts val="0"/>
              </a:spcAft>
              <a:defRPr/>
            </a:pPr>
            <a:r>
              <a:rPr lang="en-US" sz="2400" dirty="0"/>
              <a:t>ALTER MASTER KEY DDL</a:t>
            </a:r>
          </a:p>
          <a:p>
            <a:pPr marL="746125" lvl="1" indent="-346075" fontAlgn="auto">
              <a:spcAft>
                <a:spcPts val="0"/>
              </a:spcAft>
              <a:defRPr/>
            </a:pPr>
            <a:r>
              <a:rPr lang="en-US" sz="2400" dirty="0"/>
              <a:t>BACKUP/RESTORE MASTER KEY DDL</a:t>
            </a:r>
          </a:p>
          <a:p>
            <a:pPr marL="398463" indent="-398463" fontAlgn="auto">
              <a:spcAft>
                <a:spcPts val="0"/>
              </a:spcAft>
              <a:defRPr/>
            </a:pPr>
            <a:r>
              <a:rPr lang="en-US" sz="2800" dirty="0" smtClean="0"/>
              <a:t>Secured </a:t>
            </a:r>
            <a:r>
              <a:rPr lang="en-US" sz="2800" dirty="0"/>
              <a:t>using user password</a:t>
            </a:r>
          </a:p>
          <a:p>
            <a:pPr marL="746125" lvl="1" indent="-346075" fontAlgn="auto">
              <a:spcAft>
                <a:spcPts val="0"/>
              </a:spcAft>
              <a:defRPr/>
            </a:pPr>
            <a:r>
              <a:rPr lang="en-US" sz="2400" dirty="0"/>
              <a:t>Stored in the database</a:t>
            </a:r>
          </a:p>
          <a:p>
            <a:pPr marL="398463" indent="-398463" fontAlgn="auto">
              <a:spcAft>
                <a:spcPts val="0"/>
              </a:spcAft>
              <a:defRPr/>
            </a:pPr>
            <a:r>
              <a:rPr lang="en-US" sz="2800" dirty="0"/>
              <a:t>Can also be secured using</a:t>
            </a:r>
            <a:br>
              <a:rPr lang="en-US" sz="2800" dirty="0"/>
            </a:br>
            <a:r>
              <a:rPr lang="en-US" sz="2800" dirty="0"/>
              <a:t>Service Master Key </a:t>
            </a:r>
          </a:p>
          <a:p>
            <a:pPr marL="398463" indent="-398463" fontAlgn="auto">
              <a:spcAft>
                <a:spcPts val="0"/>
              </a:spcAft>
              <a:defRPr/>
            </a:pPr>
            <a:r>
              <a:rPr lang="en-US" sz="2800" dirty="0"/>
              <a:t>Always take a backup!</a:t>
            </a:r>
          </a:p>
        </p:txBody>
      </p:sp>
      <p:grpSp>
        <p:nvGrpSpPr>
          <p:cNvPr id="53251" name="Group 13"/>
          <p:cNvGrpSpPr>
            <a:grpSpLocks/>
          </p:cNvGrpSpPr>
          <p:nvPr/>
        </p:nvGrpSpPr>
        <p:grpSpPr bwMode="auto">
          <a:xfrm>
            <a:off x="6400800" y="228600"/>
            <a:ext cx="1035050" cy="1146175"/>
            <a:chOff x="4054" y="893"/>
            <a:chExt cx="1049" cy="1161"/>
          </a:xfrm>
        </p:grpSpPr>
        <p:pic>
          <p:nvPicPr>
            <p:cNvPr id="53256" name="Picture 14" descr="Security Upload server"/>
            <p:cNvPicPr>
              <a:picLocks noChangeAspect="1" noChangeArrowheads="1"/>
            </p:cNvPicPr>
            <p:nvPr/>
          </p:nvPicPr>
          <p:blipFill>
            <a:blip r:embed="rId3"/>
            <a:srcRect/>
            <a:stretch>
              <a:fillRect/>
            </a:stretch>
          </p:blipFill>
          <p:spPr bwMode="auto">
            <a:xfrm>
              <a:off x="4416" y="893"/>
              <a:ext cx="687" cy="1016"/>
            </a:xfrm>
            <a:prstGeom prst="rect">
              <a:avLst/>
            </a:prstGeom>
            <a:noFill/>
            <a:ln w="9525">
              <a:noFill/>
              <a:miter lim="800000"/>
              <a:headEnd/>
              <a:tailEnd/>
            </a:ln>
          </p:spPr>
        </p:pic>
        <p:pic>
          <p:nvPicPr>
            <p:cNvPr id="53257" name="Picture 15" descr="User green"/>
            <p:cNvPicPr>
              <a:picLocks noChangeAspect="1" noChangeArrowheads="1"/>
            </p:cNvPicPr>
            <p:nvPr/>
          </p:nvPicPr>
          <p:blipFill>
            <a:blip r:embed="rId4">
              <a:lum bright="-6000" contrast="18000"/>
            </a:blip>
            <a:srcRect/>
            <a:stretch>
              <a:fillRect/>
            </a:stretch>
          </p:blipFill>
          <p:spPr bwMode="auto">
            <a:xfrm>
              <a:off x="4054" y="1305"/>
              <a:ext cx="554" cy="749"/>
            </a:xfrm>
            <a:prstGeom prst="rect">
              <a:avLst/>
            </a:prstGeom>
            <a:noFill/>
            <a:ln w="9525">
              <a:noFill/>
              <a:miter lim="800000"/>
              <a:headEnd/>
              <a:tailEnd/>
            </a:ln>
          </p:spPr>
        </p:pic>
      </p:grpSp>
      <p:grpSp>
        <p:nvGrpSpPr>
          <p:cNvPr id="53252" name="Group 16"/>
          <p:cNvGrpSpPr>
            <a:grpSpLocks/>
          </p:cNvGrpSpPr>
          <p:nvPr/>
        </p:nvGrpSpPr>
        <p:grpSpPr bwMode="auto">
          <a:xfrm flipH="1">
            <a:off x="7694613" y="228600"/>
            <a:ext cx="1068387" cy="1128713"/>
            <a:chOff x="3039" y="2832"/>
            <a:chExt cx="1082" cy="1143"/>
          </a:xfrm>
        </p:grpSpPr>
        <p:pic>
          <p:nvPicPr>
            <p:cNvPr id="53253" name="Picture 17" descr="Security Upload server"/>
            <p:cNvPicPr>
              <a:picLocks noChangeAspect="1" noChangeArrowheads="1"/>
            </p:cNvPicPr>
            <p:nvPr/>
          </p:nvPicPr>
          <p:blipFill>
            <a:blip r:embed="rId3"/>
            <a:srcRect/>
            <a:stretch>
              <a:fillRect/>
            </a:stretch>
          </p:blipFill>
          <p:spPr bwMode="auto">
            <a:xfrm>
              <a:off x="3434" y="2832"/>
              <a:ext cx="687" cy="1016"/>
            </a:xfrm>
            <a:prstGeom prst="rect">
              <a:avLst/>
            </a:prstGeom>
            <a:noFill/>
            <a:ln w="9525">
              <a:noFill/>
              <a:miter lim="800000"/>
              <a:headEnd/>
              <a:tailEnd/>
            </a:ln>
          </p:spPr>
        </p:pic>
        <p:pic>
          <p:nvPicPr>
            <p:cNvPr id="53254" name="Picture 18" descr="User red"/>
            <p:cNvPicPr>
              <a:picLocks noChangeAspect="1" noChangeArrowheads="1"/>
            </p:cNvPicPr>
            <p:nvPr/>
          </p:nvPicPr>
          <p:blipFill>
            <a:blip r:embed="rId5">
              <a:lum bright="-6000" contrast="18000"/>
            </a:blip>
            <a:srcRect/>
            <a:stretch>
              <a:fillRect/>
            </a:stretch>
          </p:blipFill>
          <p:spPr bwMode="auto">
            <a:xfrm>
              <a:off x="3039" y="3216"/>
              <a:ext cx="561" cy="759"/>
            </a:xfrm>
            <a:prstGeom prst="rect">
              <a:avLst/>
            </a:prstGeom>
            <a:noFill/>
            <a:ln w="9525">
              <a:noFill/>
              <a:miter lim="800000"/>
              <a:headEnd/>
              <a:tailEnd/>
            </a:ln>
          </p:spPr>
        </p:pic>
        <p:sp>
          <p:nvSpPr>
            <p:cNvPr id="53255" name="AutoShape 19"/>
            <p:cNvSpPr>
              <a:spLocks noChangeArrowheads="1"/>
            </p:cNvSpPr>
            <p:nvPr/>
          </p:nvSpPr>
          <p:spPr bwMode="auto">
            <a:xfrm rot="1394258">
              <a:off x="3552" y="3275"/>
              <a:ext cx="288" cy="258"/>
            </a:xfrm>
            <a:custGeom>
              <a:avLst/>
              <a:gdLst>
                <a:gd name="T0" fmla="*/ 144 w 21600"/>
                <a:gd name="T1" fmla="*/ 0 h 21600"/>
                <a:gd name="T2" fmla="*/ 42 w 21600"/>
                <a:gd name="T3" fmla="*/ 38 h 21600"/>
                <a:gd name="T4" fmla="*/ 0 w 21600"/>
                <a:gd name="T5" fmla="*/ 129 h 21600"/>
                <a:gd name="T6" fmla="*/ 42 w 21600"/>
                <a:gd name="T7" fmla="*/ 220 h 21600"/>
                <a:gd name="T8" fmla="*/ 144 w 21600"/>
                <a:gd name="T9" fmla="*/ 258 h 21600"/>
                <a:gd name="T10" fmla="*/ 246 w 21600"/>
                <a:gd name="T11" fmla="*/ 220 h 21600"/>
                <a:gd name="T12" fmla="*/ 288 w 21600"/>
                <a:gd name="T13" fmla="*/ 129 h 21600"/>
                <a:gd name="T14" fmla="*/ 246 w 21600"/>
                <a:gd name="T15" fmla="*/ 3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81 h 21600"/>
                <a:gd name="T26" fmla="*/ 18450 w 21600"/>
                <a:gd name="T27" fmla="*/ 1841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216" y="15004"/>
                  </a:moveTo>
                  <a:cubicBezTo>
                    <a:pt x="18034" y="13754"/>
                    <a:pt x="18471" y="12293"/>
                    <a:pt x="18471" y="10800"/>
                  </a:cubicBezTo>
                  <a:cubicBezTo>
                    <a:pt x="18471" y="6563"/>
                    <a:pt x="15036" y="3129"/>
                    <a:pt x="10800" y="3129"/>
                  </a:cubicBezTo>
                  <a:cubicBezTo>
                    <a:pt x="9306" y="3128"/>
                    <a:pt x="7845" y="3565"/>
                    <a:pt x="6595" y="4383"/>
                  </a:cubicBezTo>
                  <a:close/>
                  <a:moveTo>
                    <a:pt x="4383" y="6595"/>
                  </a:moveTo>
                  <a:cubicBezTo>
                    <a:pt x="3565" y="7845"/>
                    <a:pt x="3129" y="9306"/>
                    <a:pt x="3129" y="10799"/>
                  </a:cubicBezTo>
                  <a:cubicBezTo>
                    <a:pt x="3129" y="15036"/>
                    <a:pt x="6563" y="18471"/>
                    <a:pt x="10800" y="18471"/>
                  </a:cubicBezTo>
                  <a:cubicBezTo>
                    <a:pt x="12293" y="18471"/>
                    <a:pt x="13754" y="18034"/>
                    <a:pt x="15004" y="17216"/>
                  </a:cubicBezTo>
                  <a:close/>
                </a:path>
              </a:pathLst>
            </a:custGeom>
            <a:solidFill>
              <a:srgbClr val="CC3300"/>
            </a:solidFill>
            <a:ln w="9525">
              <a:solidFill>
                <a:schemeClr val="bg2"/>
              </a:solidFill>
              <a:miter lim="800000"/>
              <a:headEnd/>
              <a:tailEnd/>
            </a:ln>
          </p:spPr>
          <p:txBody>
            <a:bodyPr wrap="none"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5"/>
          <p:cNvSpPr>
            <a:spLocks noGrp="1" noChangeArrowheads="1"/>
          </p:cNvSpPr>
          <p:nvPr>
            <p:ph type="title"/>
          </p:nvPr>
        </p:nvSpPr>
        <p:spPr/>
        <p:txBody>
          <a:bodyPr/>
          <a:lstStyle/>
          <a:p>
            <a:r>
              <a:rPr lang="en-US" smtClean="0"/>
              <a:t>Service Master Key</a:t>
            </a:r>
          </a:p>
        </p:txBody>
      </p:sp>
      <p:sp>
        <p:nvSpPr>
          <p:cNvPr id="267280" name="Rectangle 16"/>
          <p:cNvSpPr>
            <a:spLocks noGrp="1" noChangeArrowheads="1"/>
          </p:cNvSpPr>
          <p:nvPr>
            <p:ph idx="1"/>
          </p:nvPr>
        </p:nvSpPr>
        <p:spPr>
          <a:xfrm>
            <a:off x="381000" y="1417638"/>
            <a:ext cx="8380413" cy="4591050"/>
          </a:xfrm>
        </p:spPr>
        <p:txBody>
          <a:bodyPr rtlCol="0">
            <a:normAutofit/>
          </a:bodyPr>
          <a:lstStyle/>
          <a:p>
            <a:pPr marL="398463" indent="-398463" fontAlgn="auto">
              <a:lnSpc>
                <a:spcPct val="80000"/>
              </a:lnSpc>
              <a:spcAft>
                <a:spcPts val="0"/>
              </a:spcAft>
              <a:defRPr/>
            </a:pPr>
            <a:r>
              <a:rPr lang="en-US" sz="2400" dirty="0"/>
              <a:t>Used to </a:t>
            </a:r>
            <a:r>
              <a:rPr lang="en-US" sz="2400" dirty="0" smtClean="0"/>
              <a:t>help secure </a:t>
            </a:r>
            <a:r>
              <a:rPr lang="en-US" sz="2400" dirty="0"/>
              <a:t>system data</a:t>
            </a:r>
          </a:p>
          <a:p>
            <a:pPr marL="687388" lvl="1" indent="-287338" fontAlgn="auto">
              <a:lnSpc>
                <a:spcPct val="80000"/>
              </a:lnSpc>
              <a:spcAft>
                <a:spcPts val="0"/>
              </a:spcAft>
              <a:defRPr/>
            </a:pPr>
            <a:r>
              <a:rPr lang="en-US" sz="2000" dirty="0"/>
              <a:t>Linked server passwords</a:t>
            </a:r>
          </a:p>
          <a:p>
            <a:pPr marL="687388" lvl="1" indent="-287338" fontAlgn="auto">
              <a:lnSpc>
                <a:spcPct val="80000"/>
              </a:lnSpc>
              <a:spcAft>
                <a:spcPts val="0"/>
              </a:spcAft>
              <a:defRPr/>
            </a:pPr>
            <a:r>
              <a:rPr lang="en-US" sz="2000" dirty="0"/>
              <a:t>Database Master keys</a:t>
            </a:r>
          </a:p>
          <a:p>
            <a:pPr marL="687388" lvl="1" indent="-287338" fontAlgn="auto">
              <a:lnSpc>
                <a:spcPct val="80000"/>
              </a:lnSpc>
              <a:spcAft>
                <a:spcPts val="0"/>
              </a:spcAft>
              <a:defRPr/>
            </a:pPr>
            <a:r>
              <a:rPr lang="en-US" sz="2000" dirty="0"/>
              <a:t>Proxy credentials</a:t>
            </a:r>
          </a:p>
          <a:p>
            <a:pPr marL="398463" indent="-398463" fontAlgn="auto">
              <a:lnSpc>
                <a:spcPct val="80000"/>
              </a:lnSpc>
              <a:spcAft>
                <a:spcPts val="0"/>
              </a:spcAft>
              <a:defRPr/>
            </a:pPr>
            <a:r>
              <a:rPr lang="en-US" sz="2400" dirty="0"/>
              <a:t>Created upon first use</a:t>
            </a:r>
          </a:p>
          <a:p>
            <a:pPr marL="398463" indent="-398463" fontAlgn="auto">
              <a:lnSpc>
                <a:spcPct val="80000"/>
              </a:lnSpc>
              <a:spcAft>
                <a:spcPts val="0"/>
              </a:spcAft>
              <a:defRPr/>
            </a:pPr>
            <a:r>
              <a:rPr lang="en-US" sz="2400" dirty="0"/>
              <a:t>Support for regeneration and recovery</a:t>
            </a:r>
          </a:p>
          <a:p>
            <a:pPr marL="687388" lvl="1" indent="-287338" fontAlgn="auto">
              <a:lnSpc>
                <a:spcPct val="80000"/>
              </a:lnSpc>
              <a:spcAft>
                <a:spcPts val="0"/>
              </a:spcAft>
              <a:defRPr/>
            </a:pPr>
            <a:r>
              <a:rPr lang="en-US" sz="2000" dirty="0"/>
              <a:t>ALTER SERVICE MASTER KEY DDL</a:t>
            </a:r>
          </a:p>
          <a:p>
            <a:pPr marL="687388" lvl="1" indent="-287338" fontAlgn="auto">
              <a:lnSpc>
                <a:spcPct val="80000"/>
              </a:lnSpc>
              <a:spcAft>
                <a:spcPts val="0"/>
              </a:spcAft>
              <a:defRPr/>
            </a:pPr>
            <a:r>
              <a:rPr lang="en-US" sz="2000" dirty="0"/>
              <a:t>BACKUP/RESTORE SERVICE MASTER KEY DDL</a:t>
            </a:r>
          </a:p>
          <a:p>
            <a:pPr marL="398463" indent="-398463" fontAlgn="auto">
              <a:lnSpc>
                <a:spcPct val="80000"/>
              </a:lnSpc>
              <a:spcAft>
                <a:spcPts val="0"/>
              </a:spcAft>
              <a:defRPr/>
            </a:pPr>
            <a:r>
              <a:rPr lang="en-US" sz="2400" dirty="0"/>
              <a:t>Secured using DPAPI</a:t>
            </a:r>
          </a:p>
          <a:p>
            <a:pPr marL="687388" lvl="1" indent="-287338" fontAlgn="auto">
              <a:lnSpc>
                <a:spcPct val="80000"/>
              </a:lnSpc>
              <a:spcAft>
                <a:spcPts val="0"/>
              </a:spcAft>
              <a:defRPr/>
            </a:pPr>
            <a:r>
              <a:rPr lang="en-US" sz="2000" dirty="0"/>
              <a:t>Includes the service account’s credentials</a:t>
            </a:r>
          </a:p>
          <a:p>
            <a:pPr marL="687388" lvl="1" indent="-287338" fontAlgn="auto">
              <a:lnSpc>
                <a:spcPct val="80000"/>
              </a:lnSpc>
              <a:spcAft>
                <a:spcPts val="0"/>
              </a:spcAft>
              <a:defRPr/>
            </a:pPr>
            <a:r>
              <a:rPr lang="en-US" sz="2000" dirty="0"/>
              <a:t>Be sure to use the tools we provide to change</a:t>
            </a:r>
            <a:br>
              <a:rPr lang="en-US" sz="2000" dirty="0"/>
            </a:br>
            <a:r>
              <a:rPr lang="en-US" sz="2000" dirty="0"/>
              <a:t>the service account</a:t>
            </a:r>
          </a:p>
          <a:p>
            <a:pPr marL="398463" indent="-398463" fontAlgn="auto">
              <a:lnSpc>
                <a:spcPct val="80000"/>
              </a:lnSpc>
              <a:spcAft>
                <a:spcPts val="0"/>
              </a:spcAft>
              <a:defRPr/>
            </a:pPr>
            <a:r>
              <a:rPr lang="en-US" sz="2400" dirty="0"/>
              <a:t>Always take a backup!</a:t>
            </a:r>
          </a:p>
        </p:txBody>
      </p:sp>
      <p:grpSp>
        <p:nvGrpSpPr>
          <p:cNvPr id="55299" name="Group 14"/>
          <p:cNvGrpSpPr>
            <a:grpSpLocks/>
          </p:cNvGrpSpPr>
          <p:nvPr/>
        </p:nvGrpSpPr>
        <p:grpSpPr bwMode="auto">
          <a:xfrm>
            <a:off x="7088188" y="228600"/>
            <a:ext cx="1674812" cy="1998663"/>
            <a:chOff x="4134" y="709"/>
            <a:chExt cx="1482" cy="1768"/>
          </a:xfrm>
        </p:grpSpPr>
        <p:pic>
          <p:nvPicPr>
            <p:cNvPr id="55300" name="Picture 12" descr="Security Download all no shadow"/>
            <p:cNvPicPr>
              <a:picLocks noChangeAspect="1" noChangeArrowheads="1"/>
            </p:cNvPicPr>
            <p:nvPr/>
          </p:nvPicPr>
          <p:blipFill>
            <a:blip r:embed="rId3"/>
            <a:srcRect/>
            <a:stretch>
              <a:fillRect/>
            </a:stretch>
          </p:blipFill>
          <p:spPr bwMode="auto">
            <a:xfrm>
              <a:off x="4134" y="709"/>
              <a:ext cx="1482" cy="1557"/>
            </a:xfrm>
            <a:prstGeom prst="rect">
              <a:avLst/>
            </a:prstGeom>
            <a:noFill/>
            <a:ln w="9525">
              <a:noFill/>
              <a:miter lim="800000"/>
              <a:headEnd/>
              <a:tailEnd/>
            </a:ln>
          </p:spPr>
        </p:pic>
        <p:grpSp>
          <p:nvGrpSpPr>
            <p:cNvPr id="55301" name="Group 13"/>
            <p:cNvGrpSpPr>
              <a:grpSpLocks/>
            </p:cNvGrpSpPr>
            <p:nvPr/>
          </p:nvGrpSpPr>
          <p:grpSpPr bwMode="auto">
            <a:xfrm>
              <a:off x="4176" y="1728"/>
              <a:ext cx="720" cy="749"/>
              <a:chOff x="4368" y="1333"/>
              <a:chExt cx="720" cy="749"/>
            </a:xfrm>
          </p:grpSpPr>
          <p:pic>
            <p:nvPicPr>
              <p:cNvPr id="55302" name="Picture 8" descr="User green"/>
              <p:cNvPicPr>
                <a:picLocks noChangeAspect="1" noChangeArrowheads="1"/>
              </p:cNvPicPr>
              <p:nvPr/>
            </p:nvPicPr>
            <p:blipFill>
              <a:blip r:embed="rId4">
                <a:lum bright="-6000" contrast="18000"/>
              </a:blip>
              <a:srcRect/>
              <a:stretch>
                <a:fillRect/>
              </a:stretch>
            </p:blipFill>
            <p:spPr bwMode="auto">
              <a:xfrm>
                <a:off x="4368" y="1333"/>
                <a:ext cx="554" cy="749"/>
              </a:xfrm>
              <a:prstGeom prst="rect">
                <a:avLst/>
              </a:prstGeom>
              <a:noFill/>
              <a:ln w="9525">
                <a:noFill/>
                <a:miter lim="800000"/>
                <a:headEnd/>
                <a:tailEnd/>
              </a:ln>
            </p:spPr>
          </p:pic>
          <p:pic>
            <p:nvPicPr>
              <p:cNvPr id="55303" name="Picture 11" descr="secure key"/>
              <p:cNvPicPr>
                <a:picLocks noChangeAspect="1" noChangeArrowheads="1"/>
              </p:cNvPicPr>
              <p:nvPr/>
            </p:nvPicPr>
            <p:blipFill>
              <a:blip r:embed="rId5">
                <a:lum contrast="24000"/>
              </a:blip>
              <a:srcRect/>
              <a:stretch>
                <a:fillRect/>
              </a:stretch>
            </p:blipFill>
            <p:spPr bwMode="auto">
              <a:xfrm>
                <a:off x="4704" y="1584"/>
                <a:ext cx="384" cy="384"/>
              </a:xfrm>
              <a:prstGeom prst="rect">
                <a:avLst/>
              </a:prstGeom>
              <a:noFill/>
              <a:ln w="9525">
                <a:noFill/>
                <a:miter lim="800000"/>
                <a:headEnd/>
                <a:tailEnd/>
              </a:ln>
            </p:spPr>
          </p:pic>
        </p:gr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p:txBody>
          <a:bodyPr/>
          <a:lstStyle/>
          <a:p>
            <a:r>
              <a:rPr lang="en-US" smtClean="0"/>
              <a:t>Agenda</a:t>
            </a:r>
          </a:p>
        </p:txBody>
      </p:sp>
      <p:sp>
        <p:nvSpPr>
          <p:cNvPr id="251909" name="Rectangle 5"/>
          <p:cNvSpPr>
            <a:spLocks noGrp="1" noChangeArrowheads="1"/>
          </p:cNvSpPr>
          <p:nvPr>
            <p:ph idx="1"/>
          </p:nvPr>
        </p:nvSpPr>
        <p:spPr>
          <a:xfrm>
            <a:off x="381000" y="1676400"/>
            <a:ext cx="8380413" cy="4811713"/>
          </a:xfrm>
        </p:spPr>
        <p:txBody>
          <a:bodyPr rtlCol="0">
            <a:normAutofit/>
          </a:bodyPr>
          <a:lstStyle/>
          <a:p>
            <a:pPr fontAlgn="auto">
              <a:spcAft>
                <a:spcPts val="0"/>
              </a:spcAft>
              <a:defRPr/>
            </a:pPr>
            <a:r>
              <a:rPr lang="en-GB" sz="2400" dirty="0"/>
              <a:t>Business challenges and needs</a:t>
            </a:r>
          </a:p>
          <a:p>
            <a:pPr fontAlgn="auto">
              <a:spcAft>
                <a:spcPts val="0"/>
              </a:spcAft>
              <a:defRPr/>
            </a:pPr>
            <a:r>
              <a:rPr lang="en-GB" sz="2400" dirty="0" smtClean="0"/>
              <a:t>SQL </a:t>
            </a:r>
            <a:r>
              <a:rPr lang="en-GB" sz="2400" dirty="0"/>
              <a:t>Server </a:t>
            </a:r>
            <a:r>
              <a:rPr lang="en-GB" sz="2400" dirty="0" smtClean="0"/>
              <a:t>2008 features </a:t>
            </a:r>
            <a:endParaRPr lang="en-GB" sz="2400" dirty="0"/>
          </a:p>
          <a:p>
            <a:pPr lvl="1" fontAlgn="auto">
              <a:spcAft>
                <a:spcPts val="0"/>
              </a:spcAft>
              <a:defRPr/>
            </a:pPr>
            <a:r>
              <a:rPr lang="en-US" sz="2000" dirty="0" smtClean="0"/>
              <a:t>Trustworthy </a:t>
            </a:r>
            <a:r>
              <a:rPr lang="en-US" sz="2000" dirty="0"/>
              <a:t>computing</a:t>
            </a:r>
          </a:p>
          <a:p>
            <a:pPr lvl="1" fontAlgn="auto">
              <a:spcAft>
                <a:spcPts val="0"/>
              </a:spcAft>
              <a:defRPr/>
            </a:pPr>
            <a:r>
              <a:rPr lang="en-US" sz="2000" dirty="0"/>
              <a:t>Surface Area Reduction</a:t>
            </a:r>
          </a:p>
          <a:p>
            <a:pPr lvl="1" fontAlgn="auto">
              <a:spcAft>
                <a:spcPts val="0"/>
              </a:spcAft>
              <a:defRPr/>
            </a:pPr>
            <a:r>
              <a:rPr lang="en-US" sz="2000" dirty="0"/>
              <a:t>Rich User Authentication</a:t>
            </a:r>
          </a:p>
          <a:p>
            <a:pPr lvl="1" fontAlgn="auto">
              <a:spcAft>
                <a:spcPts val="0"/>
              </a:spcAft>
              <a:defRPr/>
            </a:pPr>
            <a:r>
              <a:rPr lang="en-US" sz="2000" dirty="0"/>
              <a:t>Granular Access Control</a:t>
            </a:r>
          </a:p>
          <a:p>
            <a:pPr lvl="1" fontAlgn="auto">
              <a:spcAft>
                <a:spcPts val="0"/>
              </a:spcAft>
              <a:defRPr/>
            </a:pPr>
            <a:r>
              <a:rPr lang="en-US" sz="2000" dirty="0"/>
              <a:t>Hierarchical Encryption</a:t>
            </a:r>
          </a:p>
          <a:p>
            <a:pPr lvl="1" fontAlgn="auto">
              <a:spcAft>
                <a:spcPts val="0"/>
              </a:spcAft>
              <a:defRPr/>
            </a:pPr>
            <a:r>
              <a:rPr lang="en-US" sz="2000" dirty="0"/>
              <a:t>Auditing</a:t>
            </a:r>
            <a:endParaRPr lang="en-GB" sz="2000" dirty="0"/>
          </a:p>
          <a:p>
            <a:pPr fontAlgn="auto">
              <a:spcAft>
                <a:spcPts val="0"/>
              </a:spcAft>
              <a:defRPr/>
            </a:pPr>
            <a:r>
              <a:rPr lang="en-GB" sz="2400" dirty="0"/>
              <a:t>Competition</a:t>
            </a:r>
          </a:p>
          <a:p>
            <a:pPr fontAlgn="auto">
              <a:spcAft>
                <a:spcPts val="0"/>
              </a:spcAft>
              <a:defRPr/>
            </a:pPr>
            <a:r>
              <a:rPr lang="en-GB" sz="2400" dirty="0"/>
              <a:t>Press/Analyst</a:t>
            </a:r>
          </a:p>
          <a:p>
            <a:pPr fontAlgn="auto">
              <a:spcAft>
                <a:spcPts val="0"/>
              </a:spcAft>
              <a:defRPr/>
            </a:pPr>
            <a:r>
              <a:rPr lang="en-GB" sz="2400" dirty="0"/>
              <a:t>Summary</a:t>
            </a:r>
            <a:endParaRPr lang="en-U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9"/>
          <p:cNvSpPr>
            <a:spLocks noGrp="1" noChangeArrowheads="1"/>
          </p:cNvSpPr>
          <p:nvPr>
            <p:ph type="title"/>
          </p:nvPr>
        </p:nvSpPr>
        <p:spPr>
          <a:xfrm>
            <a:off x="382588" y="228600"/>
            <a:ext cx="8380412" cy="1298575"/>
          </a:xfrm>
        </p:spPr>
        <p:txBody>
          <a:bodyPr/>
          <a:lstStyle/>
          <a:p>
            <a:r>
              <a:rPr lang="en-US" smtClean="0"/>
              <a:t>Certificates Versus</a:t>
            </a:r>
            <a:br>
              <a:rPr lang="en-US" smtClean="0"/>
            </a:br>
            <a:r>
              <a:rPr lang="en-US" smtClean="0"/>
              <a:t>Asymmetric Keys</a:t>
            </a:r>
          </a:p>
        </p:txBody>
      </p:sp>
      <p:sp>
        <p:nvSpPr>
          <p:cNvPr id="261130" name="Rectangle 10"/>
          <p:cNvSpPr>
            <a:spLocks noGrp="1" noChangeArrowheads="1"/>
          </p:cNvSpPr>
          <p:nvPr>
            <p:ph idx="1"/>
          </p:nvPr>
        </p:nvSpPr>
        <p:spPr>
          <a:xfrm>
            <a:off x="381000" y="1905000"/>
            <a:ext cx="8380413" cy="2139950"/>
          </a:xfrm>
        </p:spPr>
        <p:txBody>
          <a:bodyPr rtlCol="0">
            <a:normAutofit/>
          </a:bodyPr>
          <a:lstStyle/>
          <a:p>
            <a:pPr fontAlgn="auto">
              <a:spcAft>
                <a:spcPts val="0"/>
              </a:spcAft>
              <a:defRPr/>
            </a:pPr>
            <a:r>
              <a:rPr lang="en-US" dirty="0"/>
              <a:t>Not much difference, they wrap key pair</a:t>
            </a:r>
          </a:p>
          <a:p>
            <a:pPr fontAlgn="auto">
              <a:spcAft>
                <a:spcPts val="0"/>
              </a:spcAft>
              <a:defRPr/>
            </a:pPr>
            <a:r>
              <a:rPr lang="en-US" dirty="0"/>
              <a:t>It’s about</a:t>
            </a:r>
          </a:p>
          <a:p>
            <a:pPr lvl="1" fontAlgn="auto">
              <a:spcAft>
                <a:spcPts val="0"/>
              </a:spcAft>
              <a:defRPr/>
            </a:pPr>
            <a:r>
              <a:rPr lang="en-US" dirty="0"/>
              <a:t>Packaging</a:t>
            </a:r>
          </a:p>
          <a:p>
            <a:pPr lvl="1" fontAlgn="auto">
              <a:spcAft>
                <a:spcPts val="0"/>
              </a:spcAft>
              <a:defRPr/>
            </a:pPr>
            <a:r>
              <a:rPr lang="en-US" dirty="0"/>
              <a:t>Flexibility of formats</a:t>
            </a:r>
          </a:p>
        </p:txBody>
      </p:sp>
      <p:pic>
        <p:nvPicPr>
          <p:cNvPr id="57347" name="Picture 8" descr="secure key"/>
          <p:cNvPicPr>
            <a:picLocks noChangeAspect="1" noChangeArrowheads="1"/>
          </p:cNvPicPr>
          <p:nvPr/>
        </p:nvPicPr>
        <p:blipFill>
          <a:blip r:embed="rId3">
            <a:lum contrast="30000"/>
          </a:blip>
          <a:srcRect/>
          <a:stretch>
            <a:fillRect/>
          </a:stretch>
        </p:blipFill>
        <p:spPr bwMode="auto">
          <a:xfrm>
            <a:off x="7772400" y="228600"/>
            <a:ext cx="990600" cy="99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Extensible Key Management – New in SQL Server 2008</a:t>
            </a:r>
            <a:endParaRPr lang="en-US" dirty="0"/>
          </a:p>
        </p:txBody>
      </p:sp>
      <p:graphicFrame>
        <p:nvGraphicFramePr>
          <p:cNvPr id="4" name="Content Placeholder 3"/>
          <p:cNvGraphicFramePr>
            <a:graphicFrameLocks noGrp="1"/>
          </p:cNvGraphicFramePr>
          <p:nvPr>
            <p:ph idx="1"/>
          </p:nvPr>
        </p:nvGraphicFramePr>
        <p:xfrm>
          <a:off x="457200" y="1219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9395" name="Group 11"/>
          <p:cNvGrpSpPr>
            <a:grpSpLocks/>
          </p:cNvGrpSpPr>
          <p:nvPr/>
        </p:nvGrpSpPr>
        <p:grpSpPr bwMode="auto">
          <a:xfrm>
            <a:off x="4114800" y="1676400"/>
            <a:ext cx="1103313" cy="1179513"/>
            <a:chOff x="1295400" y="1752600"/>
            <a:chExt cx="1102614" cy="1179286"/>
          </a:xfrm>
        </p:grpSpPr>
        <p:pic>
          <p:nvPicPr>
            <p:cNvPr id="59400" name="Picture 6" descr="C:\Work\PAG_icon library\Application Server Sm.png"/>
            <p:cNvPicPr>
              <a:picLocks noChangeAspect="1" noChangeArrowheads="1"/>
            </p:cNvPicPr>
            <p:nvPr/>
          </p:nvPicPr>
          <p:blipFill>
            <a:blip r:embed="rId7"/>
            <a:srcRect/>
            <a:stretch>
              <a:fillRect/>
            </a:stretch>
          </p:blipFill>
          <p:spPr bwMode="auto">
            <a:xfrm>
              <a:off x="1295400" y="1752600"/>
              <a:ext cx="660400" cy="1179286"/>
            </a:xfrm>
            <a:prstGeom prst="rect">
              <a:avLst/>
            </a:prstGeom>
            <a:noFill/>
            <a:ln w="9525">
              <a:noFill/>
              <a:miter lim="800000"/>
              <a:headEnd/>
              <a:tailEnd/>
            </a:ln>
          </p:spPr>
        </p:pic>
        <p:pic>
          <p:nvPicPr>
            <p:cNvPr id="59401" name="Picture 5" descr="C:\Work\MSL Graphics\Security_Secured.png"/>
            <p:cNvPicPr>
              <a:picLocks noChangeAspect="1" noChangeArrowheads="1"/>
            </p:cNvPicPr>
            <p:nvPr/>
          </p:nvPicPr>
          <p:blipFill>
            <a:blip r:embed="rId8"/>
            <a:srcRect/>
            <a:stretch>
              <a:fillRect/>
            </a:stretch>
          </p:blipFill>
          <p:spPr bwMode="auto">
            <a:xfrm>
              <a:off x="1828800" y="1752600"/>
              <a:ext cx="569214" cy="914400"/>
            </a:xfrm>
            <a:prstGeom prst="rect">
              <a:avLst/>
            </a:prstGeom>
            <a:noFill/>
            <a:ln w="9525">
              <a:noFill/>
              <a:miter lim="800000"/>
              <a:headEnd/>
              <a:tailEnd/>
            </a:ln>
          </p:spPr>
        </p:pic>
      </p:grpSp>
      <p:pic>
        <p:nvPicPr>
          <p:cNvPr id="59396" name="Picture 8" descr="C:\Work\PAG_icon library\Server.png"/>
          <p:cNvPicPr>
            <a:picLocks noChangeAspect="1" noChangeArrowheads="1"/>
          </p:cNvPicPr>
          <p:nvPr/>
        </p:nvPicPr>
        <p:blipFill>
          <a:blip r:embed="rId9"/>
          <a:srcRect/>
          <a:stretch>
            <a:fillRect/>
          </a:stretch>
        </p:blipFill>
        <p:spPr bwMode="auto">
          <a:xfrm>
            <a:off x="1295400" y="1600200"/>
            <a:ext cx="874713" cy="1290638"/>
          </a:xfrm>
          <a:prstGeom prst="rect">
            <a:avLst/>
          </a:prstGeom>
          <a:noFill/>
          <a:ln w="9525">
            <a:noFill/>
            <a:miter lim="800000"/>
            <a:headEnd/>
            <a:tailEnd/>
          </a:ln>
        </p:spPr>
      </p:pic>
      <p:pic>
        <p:nvPicPr>
          <p:cNvPr id="59397" name="Picture 7" descr="C:\Work\MSL Graphics\Security_Keys.png"/>
          <p:cNvPicPr>
            <a:picLocks noChangeAspect="1" noChangeArrowheads="1"/>
          </p:cNvPicPr>
          <p:nvPr/>
        </p:nvPicPr>
        <p:blipFill>
          <a:blip r:embed="rId10"/>
          <a:srcRect/>
          <a:stretch>
            <a:fillRect/>
          </a:stretch>
        </p:blipFill>
        <p:spPr bwMode="auto">
          <a:xfrm>
            <a:off x="1828800" y="2057400"/>
            <a:ext cx="527050" cy="744538"/>
          </a:xfrm>
          <a:prstGeom prst="rect">
            <a:avLst/>
          </a:prstGeom>
          <a:noFill/>
          <a:ln w="9525">
            <a:noFill/>
            <a:miter lim="800000"/>
            <a:headEnd/>
            <a:tailEnd/>
          </a:ln>
        </p:spPr>
      </p:pic>
      <p:pic>
        <p:nvPicPr>
          <p:cNvPr id="59398" name="Picture 9" descr="C:\Work\MSL Graphics\FlashDrive.png"/>
          <p:cNvPicPr>
            <a:picLocks noChangeAspect="1" noChangeArrowheads="1"/>
          </p:cNvPicPr>
          <p:nvPr/>
        </p:nvPicPr>
        <p:blipFill>
          <a:blip r:embed="rId11"/>
          <a:srcRect/>
          <a:stretch>
            <a:fillRect/>
          </a:stretch>
        </p:blipFill>
        <p:spPr bwMode="auto">
          <a:xfrm>
            <a:off x="6781800" y="1824038"/>
            <a:ext cx="1066800" cy="909637"/>
          </a:xfrm>
          <a:prstGeom prst="rect">
            <a:avLst/>
          </a:prstGeom>
          <a:noFill/>
          <a:ln w="9525">
            <a:noFill/>
            <a:miter lim="800000"/>
            <a:headEnd/>
            <a:tailEnd/>
          </a:ln>
        </p:spPr>
      </p:pic>
      <p:pic>
        <p:nvPicPr>
          <p:cNvPr id="59399" name="Picture 2" descr="C:\Work\Katmai Marketing\PAG_icon library\secure key.png"/>
          <p:cNvPicPr>
            <a:picLocks noChangeAspect="1" noChangeArrowheads="1"/>
          </p:cNvPicPr>
          <p:nvPr/>
        </p:nvPicPr>
        <p:blipFill>
          <a:blip r:embed="rId12"/>
          <a:srcRect/>
          <a:stretch>
            <a:fillRect/>
          </a:stretch>
        </p:blipFill>
        <p:spPr bwMode="auto">
          <a:xfrm>
            <a:off x="7391400" y="2133600"/>
            <a:ext cx="600075" cy="600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GB" smtClean="0"/>
              <a:t>Extensible Key Management Benefits</a:t>
            </a:r>
          </a:p>
        </p:txBody>
      </p:sp>
      <p:sp>
        <p:nvSpPr>
          <p:cNvPr id="6" name="Content Placeholder 2"/>
          <p:cNvSpPr>
            <a:spLocks noGrp="1"/>
          </p:cNvSpPr>
          <p:nvPr>
            <p:ph idx="1"/>
          </p:nvPr>
        </p:nvSpPr>
        <p:spPr>
          <a:xfrm>
            <a:off x="457200" y="1295400"/>
            <a:ext cx="8305800" cy="5410200"/>
          </a:xfrm>
        </p:spPr>
        <p:txBody>
          <a:bodyPr rtlCol="0">
            <a:normAutofit fontScale="70000" lnSpcReduction="20000"/>
          </a:bodyPr>
          <a:lstStyle/>
          <a:p>
            <a:pPr fontAlgn="auto">
              <a:spcAft>
                <a:spcPts val="0"/>
              </a:spcAft>
              <a:defRPr/>
            </a:pPr>
            <a:r>
              <a:rPr lang="en-US" dirty="0" smtClean="0"/>
              <a:t>Physical separation of data and keys</a:t>
            </a:r>
            <a:endParaRPr lang="en-GB" dirty="0" smtClean="0"/>
          </a:p>
          <a:p>
            <a:pPr fontAlgn="auto">
              <a:spcAft>
                <a:spcPts val="0"/>
              </a:spcAft>
              <a:defRPr/>
            </a:pPr>
            <a:r>
              <a:rPr lang="en-US" dirty="0" smtClean="0"/>
              <a:t>Additional authorization check (separation of duties)</a:t>
            </a:r>
            <a:endParaRPr lang="en-GB" dirty="0" smtClean="0"/>
          </a:p>
          <a:p>
            <a:pPr fontAlgn="auto">
              <a:spcAft>
                <a:spcPts val="0"/>
              </a:spcAft>
              <a:defRPr/>
            </a:pPr>
            <a:r>
              <a:rPr lang="en-US" dirty="0" smtClean="0"/>
              <a:t>Higher performance for hardware based encryption/decryption</a:t>
            </a:r>
            <a:endParaRPr lang="en-GB" dirty="0" smtClean="0"/>
          </a:p>
          <a:p>
            <a:pPr fontAlgn="auto">
              <a:spcAft>
                <a:spcPts val="0"/>
              </a:spcAft>
              <a:defRPr/>
            </a:pPr>
            <a:r>
              <a:rPr lang="en-US" dirty="0" smtClean="0"/>
              <a:t>Ability to store keys from all across the enterprise in one place for easy management</a:t>
            </a:r>
            <a:endParaRPr lang="en-GB" dirty="0" smtClean="0"/>
          </a:p>
          <a:p>
            <a:pPr fontAlgn="auto">
              <a:spcAft>
                <a:spcPts val="0"/>
              </a:spcAft>
              <a:defRPr/>
            </a:pPr>
            <a:r>
              <a:rPr lang="en-US" dirty="0" smtClean="0"/>
              <a:t>Enterprise Key Managers enable and enhance functionality not available in the SQL Server Engine:</a:t>
            </a:r>
            <a:endParaRPr lang="en-GB" dirty="0" smtClean="0"/>
          </a:p>
          <a:p>
            <a:pPr lvl="1" fontAlgn="auto">
              <a:spcAft>
                <a:spcPts val="0"/>
              </a:spcAft>
              <a:defRPr/>
            </a:pPr>
            <a:r>
              <a:rPr lang="en-US" dirty="0" smtClean="0"/>
              <a:t>Key Generation </a:t>
            </a:r>
            <a:endParaRPr lang="en-GB" dirty="0" smtClean="0"/>
          </a:p>
          <a:p>
            <a:pPr lvl="1" fontAlgn="auto">
              <a:spcAft>
                <a:spcPts val="0"/>
              </a:spcAft>
              <a:defRPr/>
            </a:pPr>
            <a:r>
              <a:rPr lang="en-US" dirty="0" smtClean="0"/>
              <a:t>Key Storage – Keeping data separate from the keys that protect it is a best practice</a:t>
            </a:r>
            <a:endParaRPr lang="en-GB" dirty="0" smtClean="0"/>
          </a:p>
          <a:p>
            <a:pPr lvl="1" fontAlgn="auto">
              <a:spcAft>
                <a:spcPts val="0"/>
              </a:spcAft>
              <a:defRPr/>
            </a:pPr>
            <a:r>
              <a:rPr lang="en-US" dirty="0" smtClean="0"/>
              <a:t>Key Retrieval </a:t>
            </a:r>
            <a:endParaRPr lang="en-GB" dirty="0" smtClean="0"/>
          </a:p>
          <a:p>
            <a:pPr lvl="1" fontAlgn="auto">
              <a:spcAft>
                <a:spcPts val="0"/>
              </a:spcAft>
              <a:defRPr/>
            </a:pPr>
            <a:r>
              <a:rPr lang="en-US" dirty="0" smtClean="0"/>
              <a:t>Key Retention – Rotating keys is important to reduce the risk of one key getting compromised </a:t>
            </a:r>
            <a:endParaRPr lang="en-GB" dirty="0" smtClean="0"/>
          </a:p>
          <a:p>
            <a:pPr lvl="1" fontAlgn="auto">
              <a:spcAft>
                <a:spcPts val="0"/>
              </a:spcAft>
              <a:defRPr/>
            </a:pPr>
            <a:r>
              <a:rPr lang="en-US" dirty="0" smtClean="0"/>
              <a:t>Key Recovery</a:t>
            </a:r>
            <a:endParaRPr lang="en-GB" dirty="0" smtClean="0"/>
          </a:p>
          <a:p>
            <a:pPr lvl="1" fontAlgn="auto">
              <a:spcAft>
                <a:spcPts val="0"/>
              </a:spcAft>
              <a:defRPr/>
            </a:pPr>
            <a:r>
              <a:rPr lang="en-US" dirty="0" smtClean="0"/>
              <a:t>Key Distribution </a:t>
            </a:r>
            <a:endParaRPr lang="en-GB" dirty="0" smtClean="0"/>
          </a:p>
          <a:p>
            <a:pPr lvl="1" fontAlgn="auto">
              <a:spcAft>
                <a:spcPts val="0"/>
              </a:spcAft>
              <a:defRPr/>
            </a:pPr>
            <a:r>
              <a:rPr lang="en-US" dirty="0" smtClean="0"/>
              <a:t>Key Disposal</a:t>
            </a:r>
            <a:endParaRPr lang="en-GB" dirty="0" smtClean="0"/>
          </a:p>
        </p:txBody>
      </p:sp>
      <p:pic>
        <p:nvPicPr>
          <p:cNvPr id="61443" name="Picture 2" descr="C:\Work\PAG_icon library\SQL sm.png"/>
          <p:cNvPicPr>
            <a:picLocks noChangeAspect="1" noChangeArrowheads="1"/>
          </p:cNvPicPr>
          <p:nvPr/>
        </p:nvPicPr>
        <p:blipFill>
          <a:blip r:embed="rId3"/>
          <a:srcRect/>
          <a:stretch>
            <a:fillRect/>
          </a:stretch>
        </p:blipFill>
        <p:spPr bwMode="auto">
          <a:xfrm>
            <a:off x="4419600" y="4876800"/>
            <a:ext cx="881063" cy="1295400"/>
          </a:xfrm>
          <a:prstGeom prst="rect">
            <a:avLst/>
          </a:prstGeom>
          <a:noFill/>
          <a:ln w="9525">
            <a:noFill/>
            <a:miter lim="800000"/>
            <a:headEnd/>
            <a:tailEnd/>
          </a:ln>
        </p:spPr>
      </p:pic>
      <p:pic>
        <p:nvPicPr>
          <p:cNvPr id="61444" name="Picture 8" descr="C:\Work\PAG_icon library\Server.png"/>
          <p:cNvPicPr>
            <a:picLocks noChangeAspect="1" noChangeArrowheads="1"/>
          </p:cNvPicPr>
          <p:nvPr/>
        </p:nvPicPr>
        <p:blipFill>
          <a:blip r:embed="rId4"/>
          <a:srcRect/>
          <a:stretch>
            <a:fillRect/>
          </a:stretch>
        </p:blipFill>
        <p:spPr bwMode="auto">
          <a:xfrm>
            <a:off x="6400800" y="4876800"/>
            <a:ext cx="874713" cy="1290638"/>
          </a:xfrm>
          <a:prstGeom prst="rect">
            <a:avLst/>
          </a:prstGeom>
          <a:noFill/>
          <a:ln w="9525">
            <a:noFill/>
            <a:miter lim="800000"/>
            <a:headEnd/>
            <a:tailEnd/>
          </a:ln>
        </p:spPr>
      </p:pic>
      <p:pic>
        <p:nvPicPr>
          <p:cNvPr id="61445" name="Picture 7" descr="C:\Work\MSL Graphics\Security_Keys.png"/>
          <p:cNvPicPr>
            <a:picLocks noChangeAspect="1" noChangeArrowheads="1"/>
          </p:cNvPicPr>
          <p:nvPr/>
        </p:nvPicPr>
        <p:blipFill>
          <a:blip r:embed="rId5"/>
          <a:srcRect/>
          <a:stretch>
            <a:fillRect/>
          </a:stretch>
        </p:blipFill>
        <p:spPr bwMode="auto">
          <a:xfrm>
            <a:off x="6858000" y="5334000"/>
            <a:ext cx="527050" cy="744538"/>
          </a:xfrm>
          <a:prstGeom prst="rect">
            <a:avLst/>
          </a:prstGeom>
          <a:noFill/>
          <a:ln w="9525">
            <a:noFill/>
            <a:miter lim="800000"/>
            <a:headEnd/>
            <a:tailEnd/>
          </a:ln>
        </p:spPr>
      </p:pic>
      <p:sp>
        <p:nvSpPr>
          <p:cNvPr id="11" name="Right Arrow 10"/>
          <p:cNvSpPr/>
          <p:nvPr/>
        </p:nvSpPr>
        <p:spPr>
          <a:xfrm>
            <a:off x="5334000" y="5410200"/>
            <a:ext cx="1066800" cy="3048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Transparent Data Encryption – New in SQL Server 2008</a:t>
            </a:r>
            <a:endParaRPr lang="en-US" dirty="0"/>
          </a:p>
        </p:txBody>
      </p:sp>
      <p:sp>
        <p:nvSpPr>
          <p:cNvPr id="3" name="Content Placeholder 2"/>
          <p:cNvSpPr>
            <a:spLocks noGrp="1"/>
          </p:cNvSpPr>
          <p:nvPr>
            <p:ph idx="1"/>
          </p:nvPr>
        </p:nvSpPr>
        <p:spPr>
          <a:xfrm>
            <a:off x="457200" y="1219200"/>
            <a:ext cx="4343400" cy="4800600"/>
          </a:xfrm>
        </p:spPr>
        <p:txBody>
          <a:bodyPr rtlCol="0">
            <a:normAutofit fontScale="70000" lnSpcReduction="20000"/>
          </a:bodyPr>
          <a:lstStyle/>
          <a:p>
            <a:pPr fontAlgn="auto">
              <a:spcAft>
                <a:spcPts val="0"/>
              </a:spcAft>
              <a:defRPr/>
            </a:pPr>
            <a:r>
              <a:rPr lang="en-GB" dirty="0" smtClean="0"/>
              <a:t>Encryption/decryption occurs at the database</a:t>
            </a:r>
          </a:p>
          <a:p>
            <a:pPr lvl="1" fontAlgn="auto">
              <a:spcAft>
                <a:spcPts val="0"/>
              </a:spcAft>
              <a:defRPr/>
            </a:pPr>
            <a:r>
              <a:rPr lang="en-GB" dirty="0" smtClean="0"/>
              <a:t>Uses </a:t>
            </a:r>
            <a:r>
              <a:rPr lang="en-US" dirty="0" smtClean="0"/>
              <a:t>Database Encryption Key (DEK)</a:t>
            </a:r>
            <a:endParaRPr lang="en-GB" dirty="0" smtClean="0"/>
          </a:p>
          <a:p>
            <a:pPr fontAlgn="auto">
              <a:spcAft>
                <a:spcPts val="0"/>
              </a:spcAft>
              <a:defRPr/>
            </a:pPr>
            <a:r>
              <a:rPr lang="en-GB" dirty="0" smtClean="0"/>
              <a:t>Applications do not need to handle encryption/decryption of data</a:t>
            </a:r>
          </a:p>
          <a:p>
            <a:pPr lvl="1" fontAlgn="auto">
              <a:spcAft>
                <a:spcPts val="0"/>
              </a:spcAft>
              <a:defRPr/>
            </a:pPr>
            <a:r>
              <a:rPr lang="en-GB" dirty="0" smtClean="0"/>
              <a:t>Treat encrypted and unencrypted data in an identical way</a:t>
            </a:r>
          </a:p>
          <a:p>
            <a:pPr fontAlgn="auto">
              <a:spcAft>
                <a:spcPts val="0"/>
              </a:spcAft>
              <a:defRPr/>
            </a:pPr>
            <a:r>
              <a:rPr lang="en-GB" dirty="0" smtClean="0"/>
              <a:t>DEK is encrypted with:</a:t>
            </a:r>
          </a:p>
          <a:p>
            <a:pPr lvl="1" fontAlgn="auto">
              <a:spcAft>
                <a:spcPts val="0"/>
              </a:spcAft>
              <a:defRPr/>
            </a:pPr>
            <a:r>
              <a:rPr lang="en-GB" dirty="0" smtClean="0"/>
              <a:t>Password</a:t>
            </a:r>
          </a:p>
          <a:p>
            <a:pPr lvl="1" fontAlgn="auto">
              <a:spcAft>
                <a:spcPts val="0"/>
              </a:spcAft>
              <a:defRPr/>
            </a:pPr>
            <a:r>
              <a:rPr lang="en-GB" dirty="0" smtClean="0"/>
              <a:t>Service Master Key</a:t>
            </a:r>
          </a:p>
          <a:p>
            <a:pPr lvl="1" fontAlgn="auto">
              <a:spcAft>
                <a:spcPts val="0"/>
              </a:spcAft>
              <a:defRPr/>
            </a:pPr>
            <a:r>
              <a:rPr lang="en-GB" dirty="0" smtClean="0"/>
              <a:t>Hardware Security Module</a:t>
            </a:r>
          </a:p>
          <a:p>
            <a:pPr fontAlgn="auto">
              <a:spcAft>
                <a:spcPts val="0"/>
              </a:spcAft>
              <a:defRPr/>
            </a:pPr>
            <a:r>
              <a:rPr lang="en-GB" dirty="0" smtClean="0"/>
              <a:t>DEK must be decrypted to attach database files or restore a backup</a:t>
            </a:r>
          </a:p>
          <a:p>
            <a:pPr lvl="1" fontAlgn="auto">
              <a:spcAft>
                <a:spcPts val="0"/>
              </a:spcAft>
              <a:defRPr/>
            </a:pPr>
            <a:endParaRPr lang="en-US" dirty="0"/>
          </a:p>
        </p:txBody>
      </p:sp>
      <p:grpSp>
        <p:nvGrpSpPr>
          <p:cNvPr id="62467" name="Group 4"/>
          <p:cNvGrpSpPr>
            <a:grpSpLocks/>
          </p:cNvGrpSpPr>
          <p:nvPr/>
        </p:nvGrpSpPr>
        <p:grpSpPr bwMode="auto">
          <a:xfrm>
            <a:off x="4876800" y="1828800"/>
            <a:ext cx="3767138" cy="2638425"/>
            <a:chOff x="1643042" y="1738283"/>
            <a:chExt cx="5887009" cy="4123859"/>
          </a:xfrm>
        </p:grpSpPr>
        <p:sp>
          <p:nvSpPr>
            <p:cNvPr id="6" name="Rounded Rectangle 5"/>
            <p:cNvSpPr/>
            <p:nvPr/>
          </p:nvSpPr>
          <p:spPr>
            <a:xfrm>
              <a:off x="4215663" y="3070722"/>
              <a:ext cx="1570364" cy="15011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GB" sz="1200"/>
            </a:p>
          </p:txBody>
        </p:sp>
        <p:pic>
          <p:nvPicPr>
            <p:cNvPr id="62469" name="Picture 2" descr="C:\Work\Katmai Marketing\PAG_icon library\PAG_icon library\Database Sm.png"/>
            <p:cNvPicPr>
              <a:picLocks noChangeAspect="1" noChangeArrowheads="1"/>
            </p:cNvPicPr>
            <p:nvPr/>
          </p:nvPicPr>
          <p:blipFill>
            <a:blip r:embed="rId3"/>
            <a:srcRect/>
            <a:stretch>
              <a:fillRect/>
            </a:stretch>
          </p:blipFill>
          <p:spPr bwMode="auto">
            <a:xfrm>
              <a:off x="4500562" y="3286124"/>
              <a:ext cx="928694" cy="1112210"/>
            </a:xfrm>
            <a:prstGeom prst="rect">
              <a:avLst/>
            </a:prstGeom>
            <a:noFill/>
            <a:ln w="9525">
              <a:noFill/>
              <a:miter lim="800000"/>
              <a:headEnd/>
              <a:tailEnd/>
            </a:ln>
          </p:spPr>
        </p:pic>
        <p:pic>
          <p:nvPicPr>
            <p:cNvPr id="62470" name="Picture 5" descr="C:\Work\Katmai Marketing\PAG_icon library\PAG_icon library\Generic Application sm.png"/>
            <p:cNvPicPr>
              <a:picLocks noChangeAspect="1" noChangeArrowheads="1"/>
            </p:cNvPicPr>
            <p:nvPr/>
          </p:nvPicPr>
          <p:blipFill>
            <a:blip r:embed="rId4"/>
            <a:srcRect/>
            <a:stretch>
              <a:fillRect/>
            </a:stretch>
          </p:blipFill>
          <p:spPr bwMode="auto">
            <a:xfrm>
              <a:off x="2290464" y="4242816"/>
              <a:ext cx="778605" cy="1136649"/>
            </a:xfrm>
            <a:prstGeom prst="rect">
              <a:avLst/>
            </a:prstGeom>
            <a:noFill/>
            <a:ln w="9525">
              <a:noFill/>
              <a:miter lim="800000"/>
              <a:headEnd/>
              <a:tailEnd/>
            </a:ln>
          </p:spPr>
        </p:pic>
        <p:pic>
          <p:nvPicPr>
            <p:cNvPr id="62471" name="Picture 4" descr="C:\Work\Katmai Marketing\PAG_icon library\PAG_icon library\User green.png"/>
            <p:cNvPicPr>
              <a:picLocks noChangeAspect="1" noChangeArrowheads="1"/>
            </p:cNvPicPr>
            <p:nvPr/>
          </p:nvPicPr>
          <p:blipFill>
            <a:blip r:embed="rId5"/>
            <a:srcRect/>
            <a:stretch>
              <a:fillRect/>
            </a:stretch>
          </p:blipFill>
          <p:spPr bwMode="auto">
            <a:xfrm>
              <a:off x="2037184" y="4814321"/>
              <a:ext cx="507922" cy="686381"/>
            </a:xfrm>
            <a:prstGeom prst="rect">
              <a:avLst/>
            </a:prstGeom>
            <a:noFill/>
            <a:ln w="9525">
              <a:noFill/>
              <a:miter lim="800000"/>
              <a:headEnd/>
              <a:tailEnd/>
            </a:ln>
          </p:spPr>
        </p:pic>
        <p:pic>
          <p:nvPicPr>
            <p:cNvPr id="62472" name="Picture 6" descr="C:\Work\Katmai Marketing\PAG_icon library\PAG_icon library\Server.png"/>
            <p:cNvPicPr>
              <a:picLocks noChangeAspect="1" noChangeArrowheads="1"/>
            </p:cNvPicPr>
            <p:nvPr/>
          </p:nvPicPr>
          <p:blipFill>
            <a:blip r:embed="rId6"/>
            <a:srcRect/>
            <a:stretch>
              <a:fillRect/>
            </a:stretch>
          </p:blipFill>
          <p:spPr bwMode="auto">
            <a:xfrm>
              <a:off x="3357554" y="2143116"/>
              <a:ext cx="1133482" cy="1671980"/>
            </a:xfrm>
            <a:prstGeom prst="rect">
              <a:avLst/>
            </a:prstGeom>
            <a:noFill/>
            <a:ln w="9525">
              <a:noFill/>
              <a:miter lim="800000"/>
              <a:headEnd/>
              <a:tailEnd/>
            </a:ln>
          </p:spPr>
        </p:pic>
        <p:pic>
          <p:nvPicPr>
            <p:cNvPr id="62473" name="Picture 7" descr="C:\Work\Katmai Marketing\PAG_icon library\PAG_icon library\secure key.png"/>
            <p:cNvPicPr>
              <a:picLocks noChangeAspect="1" noChangeArrowheads="1"/>
            </p:cNvPicPr>
            <p:nvPr/>
          </p:nvPicPr>
          <p:blipFill>
            <a:blip r:embed="rId7"/>
            <a:srcRect/>
            <a:stretch>
              <a:fillRect/>
            </a:stretch>
          </p:blipFill>
          <p:spPr bwMode="auto">
            <a:xfrm>
              <a:off x="3857620" y="2857496"/>
              <a:ext cx="517524" cy="517524"/>
            </a:xfrm>
            <a:prstGeom prst="rect">
              <a:avLst/>
            </a:prstGeom>
            <a:noFill/>
            <a:ln w="9525">
              <a:noFill/>
              <a:miter lim="800000"/>
              <a:headEnd/>
              <a:tailEnd/>
            </a:ln>
          </p:spPr>
        </p:pic>
        <p:sp>
          <p:nvSpPr>
            <p:cNvPr id="12" name="Up-Down Arrow 11"/>
            <p:cNvSpPr/>
            <p:nvPr/>
          </p:nvSpPr>
          <p:spPr>
            <a:xfrm rot="18133286">
              <a:off x="4314611" y="3070260"/>
              <a:ext cx="315885" cy="579122"/>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sz="1200"/>
            </a:p>
          </p:txBody>
        </p:sp>
        <p:sp>
          <p:nvSpPr>
            <p:cNvPr id="13" name="Right Arrow 12"/>
            <p:cNvSpPr/>
            <p:nvPr/>
          </p:nvSpPr>
          <p:spPr>
            <a:xfrm rot="18684584">
              <a:off x="2752571" y="3944411"/>
              <a:ext cx="857256" cy="28575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sz="1200"/>
            </a:p>
          </p:txBody>
        </p:sp>
        <p:sp>
          <p:nvSpPr>
            <p:cNvPr id="62480" name="TextBox 13"/>
            <p:cNvSpPr txBox="1">
              <a:spLocks noChangeArrowheads="1"/>
            </p:cNvSpPr>
            <p:nvPr/>
          </p:nvSpPr>
          <p:spPr bwMode="auto">
            <a:xfrm>
              <a:off x="3191095" y="1738283"/>
              <a:ext cx="2190644" cy="432878"/>
            </a:xfrm>
            <a:prstGeom prst="rect">
              <a:avLst/>
            </a:prstGeom>
            <a:noFill/>
            <a:ln w="9525">
              <a:noFill/>
              <a:miter lim="800000"/>
              <a:headEnd/>
              <a:tailEnd/>
            </a:ln>
          </p:spPr>
          <p:txBody>
            <a:bodyPr wrap="none">
              <a:spAutoFit/>
            </a:bodyPr>
            <a:lstStyle/>
            <a:p>
              <a:pPr algn="ctr"/>
              <a:r>
                <a:rPr lang="en-GB" sz="1200" b="1"/>
                <a:t>SQL Server 2008</a:t>
              </a:r>
            </a:p>
          </p:txBody>
        </p:sp>
        <p:sp>
          <p:nvSpPr>
            <p:cNvPr id="62481" name="TextBox 14"/>
            <p:cNvSpPr txBox="1">
              <a:spLocks noChangeArrowheads="1"/>
            </p:cNvSpPr>
            <p:nvPr/>
          </p:nvSpPr>
          <p:spPr bwMode="auto">
            <a:xfrm>
              <a:off x="3743951" y="2571850"/>
              <a:ext cx="757035" cy="408829"/>
            </a:xfrm>
            <a:prstGeom prst="rect">
              <a:avLst/>
            </a:prstGeom>
            <a:noFill/>
            <a:ln w="9525">
              <a:noFill/>
              <a:miter lim="800000"/>
              <a:headEnd/>
              <a:tailEnd/>
            </a:ln>
          </p:spPr>
          <p:txBody>
            <a:bodyPr wrap="none">
              <a:spAutoFit/>
            </a:bodyPr>
            <a:lstStyle/>
            <a:p>
              <a:pPr algn="ctr"/>
              <a:r>
                <a:rPr lang="en-GB" sz="1100" b="1"/>
                <a:t>DEK</a:t>
              </a:r>
            </a:p>
          </p:txBody>
        </p:sp>
        <p:sp>
          <p:nvSpPr>
            <p:cNvPr id="62482" name="TextBox 15"/>
            <p:cNvSpPr txBox="1">
              <a:spLocks noChangeArrowheads="1"/>
            </p:cNvSpPr>
            <p:nvPr/>
          </p:nvSpPr>
          <p:spPr bwMode="auto">
            <a:xfrm>
              <a:off x="1643042" y="5429264"/>
              <a:ext cx="2328825" cy="432878"/>
            </a:xfrm>
            <a:prstGeom prst="rect">
              <a:avLst/>
            </a:prstGeom>
            <a:noFill/>
            <a:ln w="9525">
              <a:noFill/>
              <a:miter lim="800000"/>
              <a:headEnd/>
              <a:tailEnd/>
            </a:ln>
          </p:spPr>
          <p:txBody>
            <a:bodyPr wrap="none">
              <a:spAutoFit/>
            </a:bodyPr>
            <a:lstStyle/>
            <a:p>
              <a:pPr algn="ctr"/>
              <a:r>
                <a:rPr lang="en-GB" sz="1200" b="1"/>
                <a:t>Client Application</a:t>
              </a:r>
            </a:p>
          </p:txBody>
        </p:sp>
        <p:grpSp>
          <p:nvGrpSpPr>
            <p:cNvPr id="62483" name="Group 19"/>
            <p:cNvGrpSpPr>
              <a:grpSpLocks/>
            </p:cNvGrpSpPr>
            <p:nvPr/>
          </p:nvGrpSpPr>
          <p:grpSpPr bwMode="auto">
            <a:xfrm>
              <a:off x="4786314" y="3500438"/>
              <a:ext cx="376219" cy="792040"/>
              <a:chOff x="7215205" y="1965448"/>
              <a:chExt cx="376219" cy="792040"/>
            </a:xfrm>
          </p:grpSpPr>
          <p:pic>
            <p:nvPicPr>
              <p:cNvPr id="62486" name="Picture 8" descr="C:\Work\Katmai Marketing\PAG_icon library\PAG_icon library\Document Sm.png"/>
              <p:cNvPicPr>
                <a:picLocks noChangeAspect="1" noChangeArrowheads="1"/>
              </p:cNvPicPr>
              <p:nvPr/>
            </p:nvPicPr>
            <p:blipFill>
              <a:blip r:embed="rId8"/>
              <a:srcRect/>
              <a:stretch>
                <a:fillRect/>
              </a:stretch>
            </p:blipFill>
            <p:spPr bwMode="auto">
              <a:xfrm>
                <a:off x="7215205" y="1965448"/>
                <a:ext cx="376219" cy="792040"/>
              </a:xfrm>
              <a:prstGeom prst="rect">
                <a:avLst/>
              </a:prstGeom>
              <a:noFill/>
              <a:ln w="9525">
                <a:noFill/>
                <a:miter lim="800000"/>
                <a:headEnd/>
                <a:tailEnd/>
              </a:ln>
            </p:spPr>
          </p:pic>
          <p:pic>
            <p:nvPicPr>
              <p:cNvPr id="62487" name="Picture 9" descr="C:\Work\Katmai Marketing\PAG_icon library\PAG_icon library\secure lock.png"/>
              <p:cNvPicPr>
                <a:picLocks noChangeAspect="1" noChangeArrowheads="1"/>
              </p:cNvPicPr>
              <p:nvPr/>
            </p:nvPicPr>
            <p:blipFill>
              <a:blip r:embed="rId9"/>
              <a:srcRect/>
              <a:stretch>
                <a:fillRect/>
              </a:stretch>
            </p:blipFill>
            <p:spPr bwMode="auto">
              <a:xfrm>
                <a:off x="7286644" y="2214554"/>
                <a:ext cx="218562" cy="354009"/>
              </a:xfrm>
              <a:prstGeom prst="rect">
                <a:avLst/>
              </a:prstGeom>
              <a:noFill/>
              <a:ln w="9525">
                <a:noFill/>
                <a:miter lim="800000"/>
                <a:headEnd/>
                <a:tailEnd/>
              </a:ln>
            </p:spPr>
          </p:pic>
        </p:grpSp>
        <p:sp>
          <p:nvSpPr>
            <p:cNvPr id="62484" name="TextBox 17"/>
            <p:cNvSpPr txBox="1">
              <a:spLocks noChangeArrowheads="1"/>
            </p:cNvSpPr>
            <p:nvPr/>
          </p:nvSpPr>
          <p:spPr bwMode="auto">
            <a:xfrm>
              <a:off x="5072066" y="4643446"/>
              <a:ext cx="2457985" cy="408829"/>
            </a:xfrm>
            <a:prstGeom prst="rect">
              <a:avLst/>
            </a:prstGeom>
            <a:noFill/>
            <a:ln w="9525">
              <a:noFill/>
              <a:miter lim="800000"/>
              <a:headEnd/>
              <a:tailEnd/>
            </a:ln>
          </p:spPr>
          <p:txBody>
            <a:bodyPr wrap="none">
              <a:spAutoFit/>
            </a:bodyPr>
            <a:lstStyle/>
            <a:p>
              <a:pPr algn="ctr"/>
              <a:r>
                <a:rPr lang="en-GB" sz="1100" b="1"/>
                <a:t>Encrypted data page</a:t>
              </a:r>
            </a:p>
          </p:txBody>
        </p:sp>
        <p:cxnSp>
          <p:nvCxnSpPr>
            <p:cNvPr id="19" name="Straight Arrow Connector 18"/>
            <p:cNvCxnSpPr/>
            <p:nvPr/>
          </p:nvCxnSpPr>
          <p:spPr>
            <a:xfrm rot="16200000" flipV="1">
              <a:off x="5143431" y="4001257"/>
              <a:ext cx="714604" cy="71447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838200"/>
          <a:ext cx="845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4" name="Title 1"/>
          <p:cNvSpPr>
            <a:spLocks noGrp="1"/>
          </p:cNvSpPr>
          <p:nvPr>
            <p:ph type="title"/>
          </p:nvPr>
        </p:nvSpPr>
        <p:spPr/>
        <p:txBody>
          <a:bodyPr/>
          <a:lstStyle/>
          <a:p>
            <a:r>
              <a:rPr lang="en-GB" smtClean="0"/>
              <a:t>Transparent Data Encryption Scenarios</a:t>
            </a:r>
          </a:p>
        </p:txBody>
      </p:sp>
      <p:pic>
        <p:nvPicPr>
          <p:cNvPr id="64515" name="Picture 2" descr="C:\Work\PAG_icon library\SQL sm.png"/>
          <p:cNvPicPr>
            <a:picLocks noChangeAspect="1" noChangeArrowheads="1"/>
          </p:cNvPicPr>
          <p:nvPr/>
        </p:nvPicPr>
        <p:blipFill>
          <a:blip r:embed="rId7"/>
          <a:srcRect/>
          <a:stretch>
            <a:fillRect/>
          </a:stretch>
        </p:blipFill>
        <p:spPr bwMode="auto">
          <a:xfrm>
            <a:off x="2667000" y="2362200"/>
            <a:ext cx="1330325" cy="1955800"/>
          </a:xfrm>
          <a:prstGeom prst="rect">
            <a:avLst/>
          </a:prstGeom>
          <a:noFill/>
          <a:ln w="9525">
            <a:noFill/>
            <a:miter lim="800000"/>
            <a:headEnd/>
            <a:tailEnd/>
          </a:ln>
        </p:spPr>
      </p:pic>
      <p:pic>
        <p:nvPicPr>
          <p:cNvPr id="64516" name="Picture 3" descr="C:\Work\MSL Graphics\Security_Secured.png"/>
          <p:cNvPicPr>
            <a:picLocks noChangeAspect="1" noChangeArrowheads="1"/>
          </p:cNvPicPr>
          <p:nvPr/>
        </p:nvPicPr>
        <p:blipFill>
          <a:blip r:embed="rId8"/>
          <a:srcRect/>
          <a:stretch>
            <a:fillRect/>
          </a:stretch>
        </p:blipFill>
        <p:spPr bwMode="auto">
          <a:xfrm>
            <a:off x="3505200" y="3581400"/>
            <a:ext cx="382588" cy="614363"/>
          </a:xfrm>
          <a:prstGeom prst="rect">
            <a:avLst/>
          </a:prstGeom>
          <a:noFill/>
          <a:ln w="9525">
            <a:noFill/>
            <a:miter lim="800000"/>
            <a:headEnd/>
            <a:tailEnd/>
          </a:ln>
        </p:spPr>
      </p:pic>
      <p:sp>
        <p:nvSpPr>
          <p:cNvPr id="25" name="TextBox 24"/>
          <p:cNvSpPr txBox="1"/>
          <p:nvPr/>
        </p:nvSpPr>
        <p:spPr>
          <a:xfrm>
            <a:off x="381000" y="5334000"/>
            <a:ext cx="4419600"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b="1" dirty="0"/>
              <a:t>Without the required password or HSM to decrypt the DEK, the database cannot be opened.</a:t>
            </a:r>
          </a:p>
        </p:txBody>
      </p:sp>
      <p:cxnSp>
        <p:nvCxnSpPr>
          <p:cNvPr id="27" name="Straight Arrow Connector 26"/>
          <p:cNvCxnSpPr>
            <a:stCxn id="25" idx="0"/>
            <a:endCxn id="1027" idx="2"/>
          </p:cNvCxnSpPr>
          <p:nvPr/>
        </p:nvCxnSpPr>
        <p:spPr>
          <a:xfrm rot="5400000" flipH="1" flipV="1">
            <a:off x="2574131" y="4212432"/>
            <a:ext cx="1138237" cy="1104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title"/>
          </p:nvPr>
        </p:nvSpPr>
        <p:spPr>
          <a:xfrm>
            <a:off x="382588" y="228600"/>
            <a:ext cx="8380412" cy="1298575"/>
          </a:xfrm>
        </p:spPr>
        <p:txBody>
          <a:bodyPr/>
          <a:lstStyle/>
          <a:p>
            <a:r>
              <a:rPr lang="en-US" smtClean="0"/>
              <a:t>Using Certificates</a:t>
            </a:r>
            <a:br>
              <a:rPr lang="en-US" smtClean="0"/>
            </a:br>
            <a:r>
              <a:rPr lang="en-US" smtClean="0"/>
              <a:t>To Sign Modules</a:t>
            </a:r>
          </a:p>
        </p:txBody>
      </p:sp>
      <p:sp>
        <p:nvSpPr>
          <p:cNvPr id="263177" name="Rectangle 9"/>
          <p:cNvSpPr>
            <a:spLocks noGrp="1" noChangeArrowheads="1"/>
          </p:cNvSpPr>
          <p:nvPr>
            <p:ph idx="1"/>
          </p:nvPr>
        </p:nvSpPr>
        <p:spPr>
          <a:xfrm>
            <a:off x="381000" y="1905000"/>
            <a:ext cx="8380413" cy="4264025"/>
          </a:xfrm>
        </p:spPr>
        <p:txBody>
          <a:bodyPr rtlCol="0">
            <a:normAutofit/>
          </a:bodyPr>
          <a:lstStyle/>
          <a:p>
            <a:pPr marL="339725" indent="-339725" fontAlgn="auto">
              <a:spcAft>
                <a:spcPts val="0"/>
              </a:spcAft>
              <a:defRPr/>
            </a:pPr>
            <a:r>
              <a:rPr lang="en-US" sz="2400"/>
              <a:t>Scenario:  “Want to grant access to a resource,</a:t>
            </a:r>
            <a:br>
              <a:rPr lang="en-US" sz="2400"/>
            </a:br>
            <a:r>
              <a:rPr lang="en-US" sz="2400"/>
              <a:t>but only when going through a particular module”</a:t>
            </a:r>
          </a:p>
          <a:p>
            <a:pPr marL="339725" indent="-339725" fontAlgn="auto">
              <a:spcAft>
                <a:spcPts val="0"/>
              </a:spcAft>
              <a:defRPr/>
            </a:pPr>
            <a:r>
              <a:rPr lang="en-US" sz="2400"/>
              <a:t>Execute AS support can solve this, but…</a:t>
            </a:r>
          </a:p>
          <a:p>
            <a:pPr marL="628650" lvl="1" indent="-287338" fontAlgn="auto">
              <a:spcAft>
                <a:spcPts val="0"/>
              </a:spcAft>
              <a:defRPr/>
            </a:pPr>
            <a:r>
              <a:rPr lang="en-US" sz="2000"/>
              <a:t>Changes execution context</a:t>
            </a:r>
          </a:p>
          <a:p>
            <a:pPr marL="339725" indent="-339725" fontAlgn="auto">
              <a:spcAft>
                <a:spcPts val="0"/>
              </a:spcAft>
              <a:defRPr/>
            </a:pPr>
            <a:r>
              <a:rPr lang="en-US" sz="2400"/>
              <a:t>Another option:  Signed modules</a:t>
            </a:r>
          </a:p>
          <a:p>
            <a:pPr marL="628650" lvl="1" indent="-287338" fontAlgn="auto">
              <a:spcAft>
                <a:spcPts val="0"/>
              </a:spcAft>
              <a:defRPr/>
            </a:pPr>
            <a:r>
              <a:rPr lang="en-US" sz="2000"/>
              <a:t>Sign the module using a certificate </a:t>
            </a:r>
          </a:p>
          <a:p>
            <a:pPr marL="628650" lvl="1" indent="-287338" fontAlgn="auto">
              <a:spcAft>
                <a:spcPts val="0"/>
              </a:spcAft>
              <a:defRPr/>
            </a:pPr>
            <a:r>
              <a:rPr lang="en-US" sz="2000"/>
              <a:t>Grant the relevant permissions to the certificate</a:t>
            </a:r>
          </a:p>
          <a:p>
            <a:pPr marL="339725" indent="-339725" fontAlgn="auto">
              <a:spcAft>
                <a:spcPts val="0"/>
              </a:spcAft>
              <a:defRPr/>
            </a:pPr>
            <a:r>
              <a:rPr lang="en-US" sz="2400"/>
              <a:t>At execution time</a:t>
            </a:r>
          </a:p>
          <a:p>
            <a:pPr marL="628650" lvl="1" indent="-287338" fontAlgn="auto">
              <a:spcAft>
                <a:spcPts val="0"/>
              </a:spcAft>
              <a:defRPr/>
            </a:pPr>
            <a:r>
              <a:rPr lang="en-US" sz="2000"/>
              <a:t>Certificate temporarily added to token for duration of module</a:t>
            </a:r>
          </a:p>
          <a:p>
            <a:pPr marL="628650" lvl="1" indent="-287338" fontAlgn="auto">
              <a:spcAft>
                <a:spcPts val="0"/>
              </a:spcAft>
              <a:defRPr/>
            </a:pPr>
            <a:r>
              <a:rPr lang="en-US" sz="2000"/>
              <a:t>Context of execution remains unchanged</a:t>
            </a:r>
          </a:p>
          <a:p>
            <a:pPr marL="628650" lvl="1" indent="-287338" fontAlgn="auto">
              <a:spcAft>
                <a:spcPts val="0"/>
              </a:spcAft>
              <a:defRPr/>
            </a:pPr>
            <a:r>
              <a:rPr lang="en-US" sz="2000"/>
              <a:t>Access is granted by virtue of presence of certificate in token</a:t>
            </a:r>
          </a:p>
        </p:txBody>
      </p:sp>
      <p:pic>
        <p:nvPicPr>
          <p:cNvPr id="65539" name="Picture 7" descr="Security Emergency Procedure"/>
          <p:cNvPicPr>
            <a:picLocks noChangeAspect="1" noChangeArrowheads="1"/>
          </p:cNvPicPr>
          <p:nvPr/>
        </p:nvPicPr>
        <p:blipFill>
          <a:blip r:embed="rId3"/>
          <a:srcRect/>
          <a:stretch>
            <a:fillRect/>
          </a:stretch>
        </p:blipFill>
        <p:spPr bwMode="auto">
          <a:xfrm>
            <a:off x="8145463" y="228600"/>
            <a:ext cx="617537" cy="1371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3177">
                                            <p:txEl>
                                              <p:pRg st="0" end="0"/>
                                            </p:txEl>
                                          </p:spTgt>
                                        </p:tgtEl>
                                        <p:attrNameLst>
                                          <p:attrName>style.visibility</p:attrName>
                                        </p:attrNameLst>
                                      </p:cBhvr>
                                      <p:to>
                                        <p:strVal val="visible"/>
                                      </p:to>
                                    </p:set>
                                    <p:animEffect transition="in" filter="wipe(up)">
                                      <p:cBhvr>
                                        <p:cTn id="7" dur="500"/>
                                        <p:tgtEl>
                                          <p:spTgt spid="26317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63177">
                                            <p:txEl>
                                              <p:pRg st="1" end="1"/>
                                            </p:txEl>
                                          </p:spTgt>
                                        </p:tgtEl>
                                        <p:attrNameLst>
                                          <p:attrName>style.visibility</p:attrName>
                                        </p:attrNameLst>
                                      </p:cBhvr>
                                      <p:to>
                                        <p:strVal val="visible"/>
                                      </p:to>
                                    </p:set>
                                    <p:animEffect transition="in" filter="wipe(up)">
                                      <p:cBhvr>
                                        <p:cTn id="11" dur="500"/>
                                        <p:tgtEl>
                                          <p:spTgt spid="263177">
                                            <p:txEl>
                                              <p:pRg st="1" end="1"/>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263177">
                                            <p:txEl>
                                              <p:pRg st="2" end="2"/>
                                            </p:txEl>
                                          </p:spTgt>
                                        </p:tgtEl>
                                        <p:attrNameLst>
                                          <p:attrName>style.visibility</p:attrName>
                                        </p:attrNameLst>
                                      </p:cBhvr>
                                      <p:to>
                                        <p:strVal val="visible"/>
                                      </p:to>
                                    </p:set>
                                    <p:animEffect transition="in" filter="wipe(up)">
                                      <p:cBhvr>
                                        <p:cTn id="14" dur="500"/>
                                        <p:tgtEl>
                                          <p:spTgt spid="263177">
                                            <p:txEl>
                                              <p:pRg st="2" end="2"/>
                                            </p:txEl>
                                          </p:spTgt>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63177">
                                            <p:txEl>
                                              <p:pRg st="3" end="3"/>
                                            </p:txEl>
                                          </p:spTgt>
                                        </p:tgtEl>
                                        <p:attrNameLst>
                                          <p:attrName>style.visibility</p:attrName>
                                        </p:attrNameLst>
                                      </p:cBhvr>
                                      <p:to>
                                        <p:strVal val="visible"/>
                                      </p:to>
                                    </p:set>
                                    <p:animEffect transition="in" filter="wipe(up)">
                                      <p:cBhvr>
                                        <p:cTn id="18" dur="500"/>
                                        <p:tgtEl>
                                          <p:spTgt spid="263177">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263177">
                                            <p:txEl>
                                              <p:pRg st="4" end="4"/>
                                            </p:txEl>
                                          </p:spTgt>
                                        </p:tgtEl>
                                        <p:attrNameLst>
                                          <p:attrName>style.visibility</p:attrName>
                                        </p:attrNameLst>
                                      </p:cBhvr>
                                      <p:to>
                                        <p:strVal val="visible"/>
                                      </p:to>
                                    </p:set>
                                    <p:animEffect transition="in" filter="wipe(up)">
                                      <p:cBhvr>
                                        <p:cTn id="21" dur="500"/>
                                        <p:tgtEl>
                                          <p:spTgt spid="263177">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263177">
                                            <p:txEl>
                                              <p:pRg st="5" end="5"/>
                                            </p:txEl>
                                          </p:spTgt>
                                        </p:tgtEl>
                                        <p:attrNameLst>
                                          <p:attrName>style.visibility</p:attrName>
                                        </p:attrNameLst>
                                      </p:cBhvr>
                                      <p:to>
                                        <p:strVal val="visible"/>
                                      </p:to>
                                    </p:set>
                                    <p:animEffect transition="in" filter="wipe(up)">
                                      <p:cBhvr>
                                        <p:cTn id="24" dur="500"/>
                                        <p:tgtEl>
                                          <p:spTgt spid="263177">
                                            <p:txEl>
                                              <p:pRg st="5" end="5"/>
                                            </p:txEl>
                                          </p:spTgt>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63177">
                                            <p:txEl>
                                              <p:pRg st="6" end="6"/>
                                            </p:txEl>
                                          </p:spTgt>
                                        </p:tgtEl>
                                        <p:attrNameLst>
                                          <p:attrName>style.visibility</p:attrName>
                                        </p:attrNameLst>
                                      </p:cBhvr>
                                      <p:to>
                                        <p:strVal val="visible"/>
                                      </p:to>
                                    </p:set>
                                    <p:animEffect transition="in" filter="wipe(up)">
                                      <p:cBhvr>
                                        <p:cTn id="28" dur="500"/>
                                        <p:tgtEl>
                                          <p:spTgt spid="263177">
                                            <p:txEl>
                                              <p:pRg st="6" end="6"/>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263177">
                                            <p:txEl>
                                              <p:pRg st="7" end="7"/>
                                            </p:txEl>
                                          </p:spTgt>
                                        </p:tgtEl>
                                        <p:attrNameLst>
                                          <p:attrName>style.visibility</p:attrName>
                                        </p:attrNameLst>
                                      </p:cBhvr>
                                      <p:to>
                                        <p:strVal val="visible"/>
                                      </p:to>
                                    </p:set>
                                    <p:animEffect transition="in" filter="wipe(up)">
                                      <p:cBhvr>
                                        <p:cTn id="31" dur="500"/>
                                        <p:tgtEl>
                                          <p:spTgt spid="263177">
                                            <p:txEl>
                                              <p:pRg st="7" end="7"/>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263177">
                                            <p:txEl>
                                              <p:pRg st="8" end="8"/>
                                            </p:txEl>
                                          </p:spTgt>
                                        </p:tgtEl>
                                        <p:attrNameLst>
                                          <p:attrName>style.visibility</p:attrName>
                                        </p:attrNameLst>
                                      </p:cBhvr>
                                      <p:to>
                                        <p:strVal val="visible"/>
                                      </p:to>
                                    </p:set>
                                    <p:animEffect transition="in" filter="wipe(up)">
                                      <p:cBhvr>
                                        <p:cTn id="34" dur="500"/>
                                        <p:tgtEl>
                                          <p:spTgt spid="263177">
                                            <p:txEl>
                                              <p:pRg st="8" end="8"/>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263177">
                                            <p:txEl>
                                              <p:pRg st="9" end="9"/>
                                            </p:txEl>
                                          </p:spTgt>
                                        </p:tgtEl>
                                        <p:attrNameLst>
                                          <p:attrName>style.visibility</p:attrName>
                                        </p:attrNameLst>
                                      </p:cBhvr>
                                      <p:to>
                                        <p:strVal val="visible"/>
                                      </p:to>
                                    </p:set>
                                    <p:animEffect transition="in" filter="wipe(up)">
                                      <p:cBhvr>
                                        <p:cTn id="37" dur="500"/>
                                        <p:tgtEl>
                                          <p:spTgt spid="26317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title"/>
          </p:nvPr>
        </p:nvSpPr>
        <p:spPr/>
        <p:txBody>
          <a:bodyPr/>
          <a:lstStyle/>
          <a:p>
            <a:r>
              <a:rPr lang="en-US" smtClean="0"/>
              <a:t>Encryption Over The Wire</a:t>
            </a:r>
          </a:p>
        </p:txBody>
      </p:sp>
      <p:sp>
        <p:nvSpPr>
          <p:cNvPr id="198663" name="Rectangle 7"/>
          <p:cNvSpPr>
            <a:spLocks noGrp="1" noChangeArrowheads="1"/>
          </p:cNvSpPr>
          <p:nvPr>
            <p:ph idx="1"/>
          </p:nvPr>
        </p:nvSpPr>
        <p:spPr>
          <a:xfrm>
            <a:off x="381000" y="1417638"/>
            <a:ext cx="8763000" cy="4446587"/>
          </a:xfrm>
        </p:spPr>
        <p:txBody>
          <a:bodyPr rtlCol="0">
            <a:normAutofit lnSpcReduction="10000"/>
          </a:bodyPr>
          <a:lstStyle/>
          <a:p>
            <a:pPr fontAlgn="auto">
              <a:spcAft>
                <a:spcPts val="0"/>
              </a:spcAft>
              <a:defRPr/>
            </a:pPr>
            <a:r>
              <a:rPr lang="en-US"/>
              <a:t>Login Credentials Encryption</a:t>
            </a:r>
          </a:p>
          <a:p>
            <a:pPr lvl="1" fontAlgn="auto">
              <a:spcAft>
                <a:spcPts val="0"/>
              </a:spcAft>
              <a:defRPr/>
            </a:pPr>
            <a:r>
              <a:rPr lang="en-US"/>
              <a:t>Uses SSL certificate from certificate store</a:t>
            </a:r>
            <a:br>
              <a:rPr lang="en-US"/>
            </a:br>
            <a:r>
              <a:rPr lang="en-US"/>
              <a:t>(if available)</a:t>
            </a:r>
          </a:p>
          <a:p>
            <a:pPr lvl="1" fontAlgn="auto">
              <a:spcAft>
                <a:spcPts val="0"/>
              </a:spcAft>
              <a:defRPr/>
            </a:pPr>
            <a:r>
              <a:rPr lang="en-US"/>
              <a:t>Can be explicitly chosen </a:t>
            </a:r>
          </a:p>
          <a:p>
            <a:pPr lvl="1" fontAlgn="auto">
              <a:spcAft>
                <a:spcPts val="0"/>
              </a:spcAft>
              <a:defRPr/>
            </a:pPr>
            <a:r>
              <a:rPr lang="en-US"/>
              <a:t>Otherwise, will use SQL generated Certificate</a:t>
            </a:r>
          </a:p>
          <a:p>
            <a:pPr fontAlgn="auto">
              <a:spcAft>
                <a:spcPts val="0"/>
              </a:spcAft>
              <a:defRPr/>
            </a:pPr>
            <a:r>
              <a:rPr lang="en-US"/>
              <a:t>Data packets can be encrypted</a:t>
            </a:r>
          </a:p>
          <a:p>
            <a:pPr lvl="1" fontAlgn="auto">
              <a:spcAft>
                <a:spcPts val="0"/>
              </a:spcAft>
              <a:defRPr/>
            </a:pPr>
            <a:r>
              <a:rPr lang="en-US"/>
              <a:t>Server Side Option:  ‘Force Protocol Encryption’ </a:t>
            </a:r>
          </a:p>
          <a:p>
            <a:pPr lvl="1" fontAlgn="auto">
              <a:spcAft>
                <a:spcPts val="0"/>
              </a:spcAft>
              <a:defRPr/>
            </a:pPr>
            <a:r>
              <a:rPr lang="en-US"/>
              <a:t>Client Side:  Encryption with or without certificate validation</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a:xfrm>
            <a:off x="763588" y="228600"/>
            <a:ext cx="8380412" cy="750888"/>
          </a:xfrm>
        </p:spPr>
        <p:txBody>
          <a:bodyPr/>
          <a:lstStyle/>
          <a:p>
            <a:pPr algn="l"/>
            <a:r>
              <a:rPr lang="en-US" sz="3600" smtClean="0"/>
              <a:t>Data Access Audit</a:t>
            </a:r>
          </a:p>
        </p:txBody>
      </p:sp>
      <p:sp>
        <p:nvSpPr>
          <p:cNvPr id="69634" name="Rectangle 3"/>
          <p:cNvSpPr>
            <a:spLocks noGrp="1" noChangeArrowheads="1"/>
          </p:cNvSpPr>
          <p:nvPr>
            <p:ph type="body" idx="4294967295"/>
          </p:nvPr>
        </p:nvSpPr>
        <p:spPr>
          <a:xfrm>
            <a:off x="755650" y="1420813"/>
            <a:ext cx="8388350" cy="4619625"/>
          </a:xfrm>
        </p:spPr>
        <p:txBody>
          <a:bodyPr/>
          <a:lstStyle/>
          <a:p>
            <a:r>
              <a:rPr lang="en-US" smtClean="0"/>
              <a:t>SQL Trace – the server side of profiling</a:t>
            </a:r>
          </a:p>
          <a:p>
            <a:r>
              <a:rPr lang="en-US" smtClean="0"/>
              <a:t>Auditing is performed by SQL Trace – internal to SQL Server</a:t>
            </a:r>
          </a:p>
          <a:p>
            <a:r>
              <a:rPr lang="en-US" smtClean="0"/>
              <a:t>Exposed through stored procedures</a:t>
            </a:r>
          </a:p>
          <a:p>
            <a:r>
              <a:rPr lang="en-US" smtClean="0"/>
              <a:t>Can be called directly or through the </a:t>
            </a:r>
            <a:br>
              <a:rPr lang="en-US" smtClean="0"/>
            </a:br>
            <a:r>
              <a:rPr lang="en-US" smtClean="0"/>
              <a:t>SQL Server Profiler UI</a:t>
            </a:r>
          </a:p>
          <a:p>
            <a:r>
              <a:rPr lang="en-US" smtClean="0"/>
              <a:t>SQL Server 2008 includes audit events around impersonation and schema management</a:t>
            </a:r>
          </a:p>
        </p:txBody>
      </p:sp>
      <p:pic>
        <p:nvPicPr>
          <p:cNvPr id="69635" name="Picture 4" descr="pillar_photo05"/>
          <p:cNvPicPr>
            <a:picLocks noChangeAspect="1" noChangeArrowheads="1"/>
          </p:cNvPicPr>
          <p:nvPr/>
        </p:nvPicPr>
        <p:blipFill>
          <a:blip r:embed="rId3">
            <a:lum bright="-12000"/>
          </a:blip>
          <a:srcRect/>
          <a:stretch>
            <a:fillRect/>
          </a:stretch>
        </p:blipFill>
        <p:spPr bwMode="auto">
          <a:xfrm>
            <a:off x="7945438" y="228600"/>
            <a:ext cx="817562" cy="10668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763588" y="228600"/>
            <a:ext cx="8380412" cy="750888"/>
          </a:xfrm>
        </p:spPr>
        <p:txBody>
          <a:bodyPr/>
          <a:lstStyle/>
          <a:p>
            <a:pPr algn="l"/>
            <a:r>
              <a:rPr lang="en-US" sz="3600" smtClean="0"/>
              <a:t>Login Auditing</a:t>
            </a:r>
          </a:p>
        </p:txBody>
      </p:sp>
      <p:sp>
        <p:nvSpPr>
          <p:cNvPr id="832515" name="Rectangle 3"/>
          <p:cNvSpPr>
            <a:spLocks noGrp="1" noChangeArrowheads="1"/>
          </p:cNvSpPr>
          <p:nvPr>
            <p:ph type="body" idx="4294967295"/>
          </p:nvPr>
        </p:nvSpPr>
        <p:spPr>
          <a:xfrm>
            <a:off x="755650" y="1420813"/>
            <a:ext cx="8388350" cy="3597275"/>
          </a:xfrm>
        </p:spPr>
        <p:txBody>
          <a:bodyPr rtlCol="0">
            <a:normAutofit lnSpcReduction="10000"/>
          </a:bodyPr>
          <a:lstStyle/>
          <a:p>
            <a:pPr fontAlgn="auto">
              <a:spcAft>
                <a:spcPts val="0"/>
              </a:spcAft>
              <a:buFont typeface="Arial" pitchFamily="34" charset="0"/>
              <a:buChar char="•"/>
              <a:defRPr/>
            </a:pPr>
            <a:r>
              <a:rPr lang="en-US" dirty="0"/>
              <a:t>Record of login activity</a:t>
            </a:r>
          </a:p>
          <a:p>
            <a:pPr fontAlgn="auto">
              <a:spcAft>
                <a:spcPts val="0"/>
              </a:spcAft>
              <a:buFont typeface="Arial" pitchFamily="34" charset="0"/>
              <a:buChar char="•"/>
              <a:defRPr/>
            </a:pPr>
            <a:r>
              <a:rPr lang="en-US" dirty="0"/>
              <a:t>Necessary to keep track of potential brute force attempts</a:t>
            </a:r>
          </a:p>
          <a:p>
            <a:pPr fontAlgn="auto">
              <a:spcAft>
                <a:spcPts val="0"/>
              </a:spcAft>
              <a:buFont typeface="Arial" pitchFamily="34" charset="0"/>
              <a:buChar char="•"/>
              <a:defRPr/>
            </a:pPr>
            <a:r>
              <a:rPr lang="en-US" dirty="0"/>
              <a:t>SQL Server </a:t>
            </a:r>
            <a:r>
              <a:rPr lang="en-US" dirty="0" smtClean="0"/>
              <a:t>2008 </a:t>
            </a:r>
            <a:r>
              <a:rPr lang="en-US" dirty="0"/>
              <a:t>defaults to auditing failed login attempts</a:t>
            </a:r>
          </a:p>
          <a:p>
            <a:pPr fontAlgn="auto">
              <a:spcAft>
                <a:spcPts val="0"/>
              </a:spcAft>
              <a:buFont typeface="Arial" pitchFamily="34" charset="0"/>
              <a:buChar char="•"/>
              <a:defRPr/>
            </a:pPr>
            <a:r>
              <a:rPr lang="en-US" dirty="0"/>
              <a:t>Audit events written to error log and Windows application log</a:t>
            </a:r>
          </a:p>
        </p:txBody>
      </p:sp>
      <p:pic>
        <p:nvPicPr>
          <p:cNvPr id="71683" name="Picture 4" descr="pillar_photo05"/>
          <p:cNvPicPr>
            <a:picLocks noChangeAspect="1" noChangeArrowheads="1"/>
          </p:cNvPicPr>
          <p:nvPr/>
        </p:nvPicPr>
        <p:blipFill>
          <a:blip r:embed="rId3">
            <a:lum bright="-12000"/>
          </a:blip>
          <a:srcRect/>
          <a:stretch>
            <a:fillRect/>
          </a:stretch>
        </p:blipFill>
        <p:spPr bwMode="auto">
          <a:xfrm>
            <a:off x="7945438" y="228600"/>
            <a:ext cx="817562" cy="10668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All Action Auditing – New in SQL Server 2008</a:t>
            </a:r>
            <a:endParaRPr lang="en-GB" dirty="0"/>
          </a:p>
        </p:txBody>
      </p:sp>
      <p:sp>
        <p:nvSpPr>
          <p:cNvPr id="3" name="Content Placeholder 2"/>
          <p:cNvSpPr>
            <a:spLocks noGrp="1"/>
          </p:cNvSpPr>
          <p:nvPr>
            <p:ph idx="1"/>
          </p:nvPr>
        </p:nvSpPr>
        <p:spPr>
          <a:xfrm>
            <a:off x="457200" y="1371600"/>
            <a:ext cx="5791200" cy="4648200"/>
          </a:xfrm>
        </p:spPr>
        <p:txBody>
          <a:bodyPr rtlCol="0">
            <a:normAutofit lnSpcReduction="10000"/>
          </a:bodyPr>
          <a:lstStyle/>
          <a:p>
            <a:pPr fontAlgn="auto">
              <a:spcAft>
                <a:spcPts val="0"/>
              </a:spcAft>
              <a:defRPr/>
            </a:pPr>
            <a:r>
              <a:rPr lang="en-GB" dirty="0" smtClean="0"/>
              <a:t>Create an </a:t>
            </a:r>
            <a:r>
              <a:rPr lang="en-GB" i="1" dirty="0" smtClean="0"/>
              <a:t>Audit</a:t>
            </a:r>
            <a:r>
              <a:rPr lang="en-GB" dirty="0" smtClean="0"/>
              <a:t> object to automatically log actions to:</a:t>
            </a:r>
          </a:p>
          <a:p>
            <a:pPr lvl="1" fontAlgn="auto">
              <a:spcAft>
                <a:spcPts val="0"/>
              </a:spcAft>
              <a:defRPr/>
            </a:pPr>
            <a:r>
              <a:rPr lang="en-GB" dirty="0" smtClean="0"/>
              <a:t>File</a:t>
            </a:r>
          </a:p>
          <a:p>
            <a:pPr lvl="1" fontAlgn="auto">
              <a:spcAft>
                <a:spcPts val="0"/>
              </a:spcAft>
              <a:defRPr/>
            </a:pPr>
            <a:r>
              <a:rPr lang="en-GB" dirty="0" smtClean="0"/>
              <a:t>Windows Application Log</a:t>
            </a:r>
          </a:p>
          <a:p>
            <a:pPr lvl="1" fontAlgn="auto">
              <a:spcAft>
                <a:spcPts val="0"/>
              </a:spcAft>
              <a:defRPr/>
            </a:pPr>
            <a:r>
              <a:rPr lang="en-GB" dirty="0" smtClean="0"/>
              <a:t>Windows Security Log</a:t>
            </a:r>
          </a:p>
          <a:p>
            <a:pPr fontAlgn="auto">
              <a:spcAft>
                <a:spcPts val="0"/>
              </a:spcAft>
              <a:defRPr/>
            </a:pPr>
            <a:r>
              <a:rPr lang="en-GB" dirty="0" smtClean="0"/>
              <a:t>Create an Audit Specification to include server and database actions in an audit</a:t>
            </a:r>
          </a:p>
          <a:p>
            <a:pPr lvl="1" fontAlgn="auto">
              <a:spcAft>
                <a:spcPts val="0"/>
              </a:spcAft>
              <a:defRPr/>
            </a:pPr>
            <a:r>
              <a:rPr lang="en-GB" dirty="0" smtClean="0"/>
              <a:t>Pre-defined action groups</a:t>
            </a:r>
          </a:p>
          <a:p>
            <a:pPr lvl="1" fontAlgn="auto">
              <a:spcAft>
                <a:spcPts val="0"/>
              </a:spcAft>
              <a:defRPr/>
            </a:pPr>
            <a:r>
              <a:rPr lang="en-GB" dirty="0" smtClean="0"/>
              <a:t>Individual action filters</a:t>
            </a:r>
            <a:endParaRPr lang="en-GB" dirty="0"/>
          </a:p>
        </p:txBody>
      </p:sp>
      <p:grpSp>
        <p:nvGrpSpPr>
          <p:cNvPr id="73731" name="Group 16"/>
          <p:cNvGrpSpPr>
            <a:grpSpLocks/>
          </p:cNvGrpSpPr>
          <p:nvPr/>
        </p:nvGrpSpPr>
        <p:grpSpPr bwMode="auto">
          <a:xfrm>
            <a:off x="6553200" y="2590800"/>
            <a:ext cx="2241550" cy="2667000"/>
            <a:chOff x="6553200" y="2590800"/>
            <a:chExt cx="2241550" cy="2667000"/>
          </a:xfrm>
        </p:grpSpPr>
        <p:pic>
          <p:nvPicPr>
            <p:cNvPr id="73733" name="Picture 2" descr="C:\Work\PAG_icon library\SQL sm.png"/>
            <p:cNvPicPr>
              <a:picLocks noChangeAspect="1" noChangeArrowheads="1"/>
            </p:cNvPicPr>
            <p:nvPr/>
          </p:nvPicPr>
          <p:blipFill>
            <a:blip r:embed="rId3"/>
            <a:srcRect/>
            <a:stretch>
              <a:fillRect/>
            </a:stretch>
          </p:blipFill>
          <p:spPr bwMode="auto">
            <a:xfrm>
              <a:off x="6553200" y="3276600"/>
              <a:ext cx="868998" cy="1277938"/>
            </a:xfrm>
            <a:prstGeom prst="rect">
              <a:avLst/>
            </a:prstGeom>
            <a:noFill/>
            <a:ln w="9525">
              <a:noFill/>
              <a:miter lim="800000"/>
              <a:headEnd/>
              <a:tailEnd/>
            </a:ln>
          </p:spPr>
        </p:pic>
        <p:pic>
          <p:nvPicPr>
            <p:cNvPr id="73734" name="Picture 3" descr="C:\Work\PAG_icon library\Document Sm.png"/>
            <p:cNvPicPr>
              <a:picLocks noChangeAspect="1" noChangeArrowheads="1"/>
            </p:cNvPicPr>
            <p:nvPr/>
          </p:nvPicPr>
          <p:blipFill>
            <a:blip r:embed="rId4"/>
            <a:srcRect/>
            <a:stretch>
              <a:fillRect/>
            </a:stretch>
          </p:blipFill>
          <p:spPr bwMode="auto">
            <a:xfrm>
              <a:off x="8153400" y="2590800"/>
              <a:ext cx="356672" cy="750888"/>
            </a:xfrm>
            <a:prstGeom prst="rect">
              <a:avLst/>
            </a:prstGeom>
            <a:noFill/>
            <a:ln w="9525">
              <a:noFill/>
              <a:miter lim="800000"/>
              <a:headEnd/>
              <a:tailEnd/>
            </a:ln>
          </p:spPr>
        </p:pic>
        <p:grpSp>
          <p:nvGrpSpPr>
            <p:cNvPr id="73735" name="Group 10"/>
            <p:cNvGrpSpPr>
              <a:grpSpLocks/>
            </p:cNvGrpSpPr>
            <p:nvPr/>
          </p:nvGrpSpPr>
          <p:grpSpPr bwMode="auto">
            <a:xfrm>
              <a:off x="8153400" y="3581400"/>
              <a:ext cx="641350" cy="757238"/>
              <a:chOff x="6934200" y="3505200"/>
              <a:chExt cx="641350" cy="757238"/>
            </a:xfrm>
          </p:grpSpPr>
          <p:pic>
            <p:nvPicPr>
              <p:cNvPr id="73749" name="Picture 4" descr="C:\Work\PAG_icon library\database purple.png"/>
              <p:cNvPicPr>
                <a:picLocks noChangeAspect="1" noChangeArrowheads="1"/>
              </p:cNvPicPr>
              <p:nvPr/>
            </p:nvPicPr>
            <p:blipFill>
              <a:blip r:embed="rId5"/>
              <a:srcRect/>
              <a:stretch>
                <a:fillRect/>
              </a:stretch>
            </p:blipFill>
            <p:spPr bwMode="auto">
              <a:xfrm>
                <a:off x="7162800" y="3733800"/>
                <a:ext cx="412750" cy="494311"/>
              </a:xfrm>
              <a:prstGeom prst="rect">
                <a:avLst/>
              </a:prstGeom>
              <a:noFill/>
              <a:ln w="9525">
                <a:noFill/>
                <a:miter lim="800000"/>
                <a:headEnd/>
                <a:tailEnd/>
              </a:ln>
            </p:spPr>
          </p:pic>
          <p:pic>
            <p:nvPicPr>
              <p:cNvPr id="73750" name="Picture 5" descr="C:\Work\PAG_icon library\Generic Application sm.png"/>
              <p:cNvPicPr>
                <a:picLocks noChangeAspect="1" noChangeArrowheads="1"/>
              </p:cNvPicPr>
              <p:nvPr/>
            </p:nvPicPr>
            <p:blipFill>
              <a:blip r:embed="rId6"/>
              <a:srcRect/>
              <a:stretch>
                <a:fillRect/>
              </a:stretch>
            </p:blipFill>
            <p:spPr bwMode="auto">
              <a:xfrm>
                <a:off x="7239000" y="3505200"/>
                <a:ext cx="228600" cy="333722"/>
              </a:xfrm>
              <a:prstGeom prst="rect">
                <a:avLst/>
              </a:prstGeom>
              <a:noFill/>
              <a:ln w="9525">
                <a:noFill/>
                <a:miter lim="800000"/>
                <a:headEnd/>
                <a:tailEnd/>
              </a:ln>
            </p:spPr>
          </p:pic>
          <p:pic>
            <p:nvPicPr>
              <p:cNvPr id="73751" name="Picture 6" descr="C:\Work\MSL Graphics\LOGO_Windows_Vista.png"/>
              <p:cNvPicPr>
                <a:picLocks noChangeAspect="1" noChangeArrowheads="1"/>
              </p:cNvPicPr>
              <p:nvPr/>
            </p:nvPicPr>
            <p:blipFill>
              <a:blip r:embed="rId7"/>
              <a:srcRect/>
              <a:stretch>
                <a:fillRect/>
              </a:stretch>
            </p:blipFill>
            <p:spPr bwMode="auto">
              <a:xfrm>
                <a:off x="6934200" y="3886200"/>
                <a:ext cx="423906" cy="376238"/>
              </a:xfrm>
              <a:prstGeom prst="rect">
                <a:avLst/>
              </a:prstGeom>
              <a:noFill/>
              <a:ln w="9525">
                <a:noFill/>
                <a:miter lim="800000"/>
                <a:headEnd/>
                <a:tailEnd/>
              </a:ln>
            </p:spPr>
          </p:pic>
        </p:grpSp>
        <p:grpSp>
          <p:nvGrpSpPr>
            <p:cNvPr id="73736" name="Group 12"/>
            <p:cNvGrpSpPr>
              <a:grpSpLocks/>
            </p:cNvGrpSpPr>
            <p:nvPr/>
          </p:nvGrpSpPr>
          <p:grpSpPr bwMode="auto">
            <a:xfrm>
              <a:off x="7924800" y="4495800"/>
              <a:ext cx="641350" cy="762000"/>
              <a:chOff x="6934200" y="4343400"/>
              <a:chExt cx="641350" cy="762000"/>
            </a:xfrm>
          </p:grpSpPr>
          <p:pic>
            <p:nvPicPr>
              <p:cNvPr id="73746" name="Picture 4" descr="C:\Work\PAG_icon library\database purple.png"/>
              <p:cNvPicPr>
                <a:picLocks noChangeAspect="1" noChangeArrowheads="1"/>
              </p:cNvPicPr>
              <p:nvPr/>
            </p:nvPicPr>
            <p:blipFill>
              <a:blip r:embed="rId5"/>
              <a:srcRect/>
              <a:stretch>
                <a:fillRect/>
              </a:stretch>
            </p:blipFill>
            <p:spPr bwMode="auto">
              <a:xfrm>
                <a:off x="7162800" y="4576762"/>
                <a:ext cx="412750" cy="494311"/>
              </a:xfrm>
              <a:prstGeom prst="rect">
                <a:avLst/>
              </a:prstGeom>
              <a:noFill/>
              <a:ln w="9525">
                <a:noFill/>
                <a:miter lim="800000"/>
                <a:headEnd/>
                <a:tailEnd/>
              </a:ln>
            </p:spPr>
          </p:pic>
          <p:pic>
            <p:nvPicPr>
              <p:cNvPr id="73747" name="Picture 6" descr="C:\Work\MSL Graphics\LOGO_Windows_Vista.png"/>
              <p:cNvPicPr>
                <a:picLocks noChangeAspect="1" noChangeArrowheads="1"/>
              </p:cNvPicPr>
              <p:nvPr/>
            </p:nvPicPr>
            <p:blipFill>
              <a:blip r:embed="rId7"/>
              <a:srcRect/>
              <a:stretch>
                <a:fillRect/>
              </a:stretch>
            </p:blipFill>
            <p:spPr bwMode="auto">
              <a:xfrm>
                <a:off x="6934200" y="4729162"/>
                <a:ext cx="423906" cy="376238"/>
              </a:xfrm>
              <a:prstGeom prst="rect">
                <a:avLst/>
              </a:prstGeom>
              <a:noFill/>
              <a:ln w="9525">
                <a:noFill/>
                <a:miter lim="800000"/>
                <a:headEnd/>
                <a:tailEnd/>
              </a:ln>
            </p:spPr>
          </p:pic>
          <p:pic>
            <p:nvPicPr>
              <p:cNvPr id="73748" name="Picture 7" descr="C:\Work\MSL Graphics\Security_Security.png"/>
              <p:cNvPicPr>
                <a:picLocks noChangeAspect="1" noChangeArrowheads="1"/>
              </p:cNvPicPr>
              <p:nvPr/>
            </p:nvPicPr>
            <p:blipFill>
              <a:blip r:embed="rId8"/>
              <a:srcRect/>
              <a:stretch>
                <a:fillRect/>
              </a:stretch>
            </p:blipFill>
            <p:spPr bwMode="auto">
              <a:xfrm>
                <a:off x="7239000" y="4343400"/>
                <a:ext cx="299440" cy="528966"/>
              </a:xfrm>
              <a:prstGeom prst="rect">
                <a:avLst/>
              </a:prstGeom>
              <a:noFill/>
              <a:ln w="9525">
                <a:noFill/>
                <a:miter lim="800000"/>
                <a:headEnd/>
                <a:tailEnd/>
              </a:ln>
            </p:spPr>
          </p:pic>
        </p:grpSp>
        <p:sp>
          <p:nvSpPr>
            <p:cNvPr id="14" name="Right Arrow 13"/>
            <p:cNvSpPr/>
            <p:nvPr/>
          </p:nvSpPr>
          <p:spPr>
            <a:xfrm>
              <a:off x="7467600" y="3886200"/>
              <a:ext cx="685800" cy="3048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15" name="Right Arrow 14"/>
            <p:cNvSpPr/>
            <p:nvPr/>
          </p:nvSpPr>
          <p:spPr>
            <a:xfrm rot="19151274">
              <a:off x="7483831" y="3235058"/>
              <a:ext cx="685800" cy="3048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sp>
          <p:nvSpPr>
            <p:cNvPr id="16" name="Right Arrow 15"/>
            <p:cNvSpPr/>
            <p:nvPr/>
          </p:nvSpPr>
          <p:spPr>
            <a:xfrm rot="2208957">
              <a:off x="7391400" y="4419600"/>
              <a:ext cx="685800" cy="3048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a:p>
          </p:txBody>
        </p:sp>
      </p:grpSp>
      <p:pic>
        <p:nvPicPr>
          <p:cNvPr id="73732" name="Picture 4" descr="pillar_photo05"/>
          <p:cNvPicPr>
            <a:picLocks noChangeAspect="1" noChangeArrowheads="1"/>
          </p:cNvPicPr>
          <p:nvPr/>
        </p:nvPicPr>
        <p:blipFill>
          <a:blip r:embed="rId9">
            <a:lum bright="-12000"/>
          </a:blip>
          <a:srcRect/>
          <a:stretch>
            <a:fillRect/>
          </a:stretch>
        </p:blipFill>
        <p:spPr bwMode="auto">
          <a:xfrm>
            <a:off x="7945438" y="228600"/>
            <a:ext cx="817562"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4"/>
          <p:cNvSpPr>
            <a:spLocks noGrp="1" noChangeArrowheads="1"/>
          </p:cNvSpPr>
          <p:nvPr>
            <p:ph type="title"/>
          </p:nvPr>
        </p:nvSpPr>
        <p:spPr/>
        <p:txBody>
          <a:bodyPr/>
          <a:lstStyle/>
          <a:p>
            <a:r>
              <a:rPr lang="en-US" smtClean="0"/>
              <a:t>Business Challenges</a:t>
            </a:r>
          </a:p>
        </p:txBody>
      </p:sp>
      <p:sp>
        <p:nvSpPr>
          <p:cNvPr id="274457" name="Rectangle 25"/>
          <p:cNvSpPr>
            <a:spLocks noGrp="1" noChangeArrowheads="1"/>
          </p:cNvSpPr>
          <p:nvPr>
            <p:ph idx="1"/>
          </p:nvPr>
        </p:nvSpPr>
        <p:spPr>
          <a:xfrm>
            <a:off x="381000" y="1417638"/>
            <a:ext cx="8380413" cy="4791075"/>
          </a:xfrm>
        </p:spPr>
        <p:txBody>
          <a:bodyPr rtlCol="0">
            <a:normAutofit/>
          </a:bodyPr>
          <a:lstStyle/>
          <a:p>
            <a:pPr fontAlgn="auto">
              <a:spcAft>
                <a:spcPts val="0"/>
              </a:spcAft>
              <a:defRPr/>
            </a:pPr>
            <a:r>
              <a:rPr lang="en-US" sz="2800" dirty="0" smtClean="0"/>
              <a:t>Data Reliability </a:t>
            </a:r>
            <a:r>
              <a:rPr lang="en-US" sz="2800" dirty="0"/>
              <a:t>is a </a:t>
            </a:r>
            <a:r>
              <a:rPr lang="en-US" sz="2800" dirty="0" smtClean="0"/>
              <a:t>growing concern </a:t>
            </a:r>
            <a:r>
              <a:rPr lang="en-US" sz="2800" dirty="0"/>
              <a:t>for many enterprises</a:t>
            </a:r>
          </a:p>
          <a:p>
            <a:pPr fontAlgn="auto">
              <a:spcAft>
                <a:spcPts val="0"/>
              </a:spcAft>
              <a:defRPr/>
            </a:pPr>
            <a:r>
              <a:rPr lang="en-US" sz="2800" dirty="0"/>
              <a:t>Data </a:t>
            </a:r>
            <a:r>
              <a:rPr lang="en-US" sz="2800" dirty="0" smtClean="0"/>
              <a:t>Misuse &amp; Detection/Privacy </a:t>
            </a:r>
            <a:r>
              <a:rPr lang="en-US" sz="2800" dirty="0"/>
              <a:t>Violation</a:t>
            </a:r>
          </a:p>
          <a:p>
            <a:pPr lvl="1" fontAlgn="auto">
              <a:spcAft>
                <a:spcPts val="0"/>
              </a:spcAft>
              <a:defRPr/>
            </a:pPr>
            <a:r>
              <a:rPr lang="en-US" sz="2400" dirty="0"/>
              <a:t>Insider threat</a:t>
            </a:r>
          </a:p>
          <a:p>
            <a:pPr lvl="1" fontAlgn="auto">
              <a:spcAft>
                <a:spcPts val="0"/>
              </a:spcAft>
              <a:defRPr/>
            </a:pPr>
            <a:r>
              <a:rPr lang="en-US" sz="2400" dirty="0"/>
              <a:t>Identity theft</a:t>
            </a:r>
          </a:p>
          <a:p>
            <a:pPr lvl="1" fontAlgn="auto">
              <a:spcAft>
                <a:spcPts val="0"/>
              </a:spcAft>
              <a:defRPr/>
            </a:pPr>
            <a:r>
              <a:rPr lang="en-US" sz="2400" dirty="0"/>
              <a:t>Industrial espionage</a:t>
            </a:r>
          </a:p>
          <a:p>
            <a:pPr lvl="1" fontAlgn="auto">
              <a:spcAft>
                <a:spcPts val="0"/>
              </a:spcAft>
              <a:defRPr/>
            </a:pPr>
            <a:r>
              <a:rPr lang="en-US" sz="2400" dirty="0"/>
              <a:t>Government espionage</a:t>
            </a:r>
          </a:p>
          <a:p>
            <a:pPr fontAlgn="auto">
              <a:spcAft>
                <a:spcPts val="0"/>
              </a:spcAft>
              <a:defRPr/>
            </a:pPr>
            <a:r>
              <a:rPr lang="en-US" sz="2800" dirty="0"/>
              <a:t>Recent regulations have mandated strict requirements for data security, data </a:t>
            </a:r>
            <a:r>
              <a:rPr lang="en-US" sz="2800" dirty="0" smtClean="0"/>
              <a:t>privacy and </a:t>
            </a:r>
            <a:r>
              <a:rPr lang="en-US" sz="2800" dirty="0"/>
              <a:t>data integrity</a:t>
            </a:r>
          </a:p>
        </p:txBody>
      </p:sp>
      <p:grpSp>
        <p:nvGrpSpPr>
          <p:cNvPr id="25603" name="Group 26"/>
          <p:cNvGrpSpPr>
            <a:grpSpLocks/>
          </p:cNvGrpSpPr>
          <p:nvPr/>
        </p:nvGrpSpPr>
        <p:grpSpPr bwMode="auto">
          <a:xfrm>
            <a:off x="7772400" y="304800"/>
            <a:ext cx="914400" cy="814388"/>
            <a:chOff x="4896" y="173"/>
            <a:chExt cx="576" cy="513"/>
          </a:xfrm>
        </p:grpSpPr>
        <p:pic>
          <p:nvPicPr>
            <p:cNvPr id="25606" name="Picture 20" descr="Security firewall"/>
            <p:cNvPicPr>
              <a:picLocks noChangeAspect="1" noChangeArrowheads="1"/>
            </p:cNvPicPr>
            <p:nvPr/>
          </p:nvPicPr>
          <p:blipFill>
            <a:blip r:embed="rId3">
              <a:lum bright="-6000" contrast="6000"/>
            </a:blip>
            <a:srcRect/>
            <a:stretch>
              <a:fillRect/>
            </a:stretch>
          </p:blipFill>
          <p:spPr bwMode="auto">
            <a:xfrm>
              <a:off x="4896" y="173"/>
              <a:ext cx="576" cy="513"/>
            </a:xfrm>
            <a:prstGeom prst="rect">
              <a:avLst/>
            </a:prstGeom>
            <a:noFill/>
            <a:ln w="9525">
              <a:noFill/>
              <a:miter lim="800000"/>
              <a:headEnd/>
              <a:tailEnd/>
            </a:ln>
          </p:spPr>
        </p:pic>
        <p:pic>
          <p:nvPicPr>
            <p:cNvPr id="25607" name="Picture 13" descr="Security Threat Detected"/>
            <p:cNvPicPr>
              <a:picLocks noChangeAspect="1" noChangeArrowheads="1"/>
            </p:cNvPicPr>
            <p:nvPr/>
          </p:nvPicPr>
          <p:blipFill>
            <a:blip r:embed="rId4"/>
            <a:srcRect/>
            <a:stretch>
              <a:fillRect/>
            </a:stretch>
          </p:blipFill>
          <p:spPr bwMode="auto">
            <a:xfrm rot="-299654">
              <a:off x="5020" y="285"/>
              <a:ext cx="233" cy="266"/>
            </a:xfrm>
            <a:prstGeom prst="rect">
              <a:avLst/>
            </a:prstGeom>
            <a:noFill/>
            <a:ln w="9525">
              <a:noFill/>
              <a:miter lim="800000"/>
              <a:headEnd/>
              <a:tailEnd/>
            </a:ln>
          </p:spPr>
        </p:pic>
      </p:grpSp>
      <p:pic>
        <p:nvPicPr>
          <p:cNvPr id="25604" name="Picture 19" descr="Security Download PC"/>
          <p:cNvPicPr>
            <a:picLocks noChangeAspect="1" noChangeArrowheads="1"/>
          </p:cNvPicPr>
          <p:nvPr/>
        </p:nvPicPr>
        <p:blipFill>
          <a:blip r:embed="rId5"/>
          <a:srcRect/>
          <a:stretch>
            <a:fillRect/>
          </a:stretch>
        </p:blipFill>
        <p:spPr bwMode="auto">
          <a:xfrm>
            <a:off x="6477000" y="304800"/>
            <a:ext cx="990600" cy="938213"/>
          </a:xfrm>
          <a:prstGeom prst="rect">
            <a:avLst/>
          </a:prstGeom>
          <a:noFill/>
          <a:ln w="9525">
            <a:noFill/>
            <a:miter lim="800000"/>
            <a:headEnd/>
            <a:tailEnd/>
          </a:ln>
        </p:spPr>
      </p:pic>
      <p:pic>
        <p:nvPicPr>
          <p:cNvPr id="25605" name="Picture 23" descr="Security Download Server"/>
          <p:cNvPicPr>
            <a:picLocks noChangeAspect="1" noChangeArrowheads="1"/>
          </p:cNvPicPr>
          <p:nvPr/>
        </p:nvPicPr>
        <p:blipFill>
          <a:blip r:embed="rId6"/>
          <a:srcRect/>
          <a:stretch>
            <a:fillRect/>
          </a:stretch>
        </p:blipFill>
        <p:spPr bwMode="auto">
          <a:xfrm>
            <a:off x="7261225" y="533400"/>
            <a:ext cx="739775" cy="1096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GB" smtClean="0"/>
              <a:t>Creating An Audit</a:t>
            </a:r>
          </a:p>
        </p:txBody>
      </p:sp>
      <p:sp>
        <p:nvSpPr>
          <p:cNvPr id="3" name="Content Placeholder 2"/>
          <p:cNvSpPr>
            <a:spLocks noGrp="1"/>
          </p:cNvSpPr>
          <p:nvPr>
            <p:ph idx="1"/>
          </p:nvPr>
        </p:nvSpPr>
        <p:spPr>
          <a:xfrm>
            <a:off x="457200" y="1676400"/>
            <a:ext cx="8229600" cy="4343400"/>
          </a:xfrm>
        </p:spPr>
        <p:txBody>
          <a:bodyPr rtlCol="0">
            <a:normAutofit/>
          </a:bodyPr>
          <a:lstStyle/>
          <a:p>
            <a:pPr fontAlgn="auto">
              <a:spcAft>
                <a:spcPts val="0"/>
              </a:spcAft>
              <a:defRPr/>
            </a:pPr>
            <a:r>
              <a:rPr lang="en-GB" sz="2800" dirty="0" smtClean="0"/>
              <a:t>CREATE SERVER AUDIT Statement</a:t>
            </a:r>
          </a:p>
          <a:p>
            <a:pPr fontAlgn="auto">
              <a:spcAft>
                <a:spcPts val="0"/>
              </a:spcAft>
              <a:defRPr/>
            </a:pPr>
            <a:endParaRPr lang="en-GB" sz="2800" dirty="0" smtClean="0"/>
          </a:p>
          <a:p>
            <a:pPr fontAlgn="auto">
              <a:spcAft>
                <a:spcPts val="0"/>
              </a:spcAft>
              <a:defRPr/>
            </a:pPr>
            <a:endParaRPr lang="en-GB" sz="2800" dirty="0" smtClean="0"/>
          </a:p>
          <a:p>
            <a:pPr fontAlgn="auto">
              <a:spcAft>
                <a:spcPts val="0"/>
              </a:spcAft>
              <a:defRPr/>
            </a:pPr>
            <a:endParaRPr lang="en-GB" sz="2800" dirty="0"/>
          </a:p>
        </p:txBody>
      </p:sp>
      <p:pic>
        <p:nvPicPr>
          <p:cNvPr id="74755" name="Picture 4" descr="pillar_photo05"/>
          <p:cNvPicPr>
            <a:picLocks noChangeAspect="1" noChangeArrowheads="1"/>
          </p:cNvPicPr>
          <p:nvPr/>
        </p:nvPicPr>
        <p:blipFill>
          <a:blip r:embed="rId3">
            <a:lum bright="-12000"/>
          </a:blip>
          <a:srcRect/>
          <a:stretch>
            <a:fillRect/>
          </a:stretch>
        </p:blipFill>
        <p:spPr bwMode="auto">
          <a:xfrm>
            <a:off x="7945438" y="228600"/>
            <a:ext cx="817562" cy="1066800"/>
          </a:xfrm>
          <a:prstGeom prst="rect">
            <a:avLst/>
          </a:prstGeom>
          <a:noFill/>
          <a:ln w="9525">
            <a:noFill/>
            <a:miter lim="800000"/>
            <a:headEnd/>
            <a:tailEnd/>
          </a:ln>
        </p:spPr>
      </p:pic>
      <p:sp>
        <p:nvSpPr>
          <p:cNvPr id="2049" name="Rectangle 1"/>
          <p:cNvSpPr>
            <a:spLocks noChangeArrowheads="1"/>
          </p:cNvSpPr>
          <p:nvPr/>
        </p:nvSpPr>
        <p:spPr bwMode="auto">
          <a:xfrm>
            <a:off x="304800" y="2514600"/>
            <a:ext cx="8686800" cy="2246313"/>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en-US" sz="2000" b="1" dirty="0">
                <a:latin typeface="Courier New" pitchFamily="49" charset="0"/>
                <a:ea typeface="Times New Roman" pitchFamily="18" charset="0"/>
                <a:cs typeface="Courier New" pitchFamily="49" charset="0"/>
              </a:rPr>
              <a:t>CREATE SERVER AUDIT </a:t>
            </a:r>
            <a:r>
              <a:rPr lang="en-US" sz="2000" b="1" dirty="0" err="1">
                <a:latin typeface="Courier New" pitchFamily="49" charset="0"/>
                <a:ea typeface="Times New Roman" pitchFamily="18" charset="0"/>
                <a:cs typeface="Courier New" pitchFamily="49" charset="0"/>
              </a:rPr>
              <a:t>HIPAA_File_Audit</a:t>
            </a:r>
            <a:endParaRPr lang="en-GB" b="1" dirty="0">
              <a:latin typeface="Courier New" pitchFamily="49" charset="0"/>
              <a:cs typeface="Courier New" pitchFamily="49" charset="0"/>
            </a:endParaRPr>
          </a:p>
          <a:p>
            <a:pPr eaLnBrk="0" hangingPunct="0">
              <a:defRPr/>
            </a:pPr>
            <a:r>
              <a:rPr lang="en-US" sz="2000" b="1" dirty="0">
                <a:latin typeface="Courier New" pitchFamily="49" charset="0"/>
                <a:ea typeface="Times New Roman" pitchFamily="18" charset="0"/>
                <a:cs typeface="Courier New" pitchFamily="49" charset="0"/>
              </a:rPr>
              <a:t>    TO FILE ( FILEPATH=’\\SQLPROD_1\Audit\’ );</a:t>
            </a:r>
            <a:endParaRPr lang="en-GB" b="1" dirty="0">
              <a:latin typeface="Courier New" pitchFamily="49" charset="0"/>
              <a:cs typeface="Courier New" pitchFamily="49" charset="0"/>
            </a:endParaRPr>
          </a:p>
          <a:p>
            <a:pPr eaLnBrk="0" hangingPunct="0">
              <a:defRPr/>
            </a:pPr>
            <a:r>
              <a:rPr lang="en-US" sz="2000" b="1" dirty="0">
                <a:latin typeface="Courier New" pitchFamily="49" charset="0"/>
                <a:ea typeface="Times New Roman" pitchFamily="18" charset="0"/>
                <a:cs typeface="Courier New" pitchFamily="49" charset="0"/>
              </a:rPr>
              <a:t> </a:t>
            </a:r>
            <a:endParaRPr lang="en-GB" b="1" dirty="0">
              <a:latin typeface="Courier New" pitchFamily="49" charset="0"/>
              <a:cs typeface="Courier New" pitchFamily="49" charset="0"/>
            </a:endParaRPr>
          </a:p>
          <a:p>
            <a:pPr eaLnBrk="0" hangingPunct="0">
              <a:defRPr/>
            </a:pPr>
            <a:r>
              <a:rPr lang="en-US" sz="2000" b="1" dirty="0">
                <a:latin typeface="Courier New" pitchFamily="49" charset="0"/>
                <a:ea typeface="Times New Roman" pitchFamily="18" charset="0"/>
                <a:cs typeface="Courier New" pitchFamily="49" charset="0"/>
              </a:rPr>
              <a:t>CREATE SERVER AUDIT </a:t>
            </a:r>
            <a:r>
              <a:rPr lang="en-US" sz="2000" b="1" dirty="0" err="1">
                <a:latin typeface="Courier New" pitchFamily="49" charset="0"/>
                <a:ea typeface="Times New Roman" pitchFamily="18" charset="0"/>
                <a:cs typeface="Courier New" pitchFamily="49" charset="0"/>
              </a:rPr>
              <a:t>HIPAA_AppLog_Audit</a:t>
            </a:r>
            <a:endParaRPr lang="en-GB" b="1" dirty="0">
              <a:latin typeface="Courier New" pitchFamily="49" charset="0"/>
              <a:cs typeface="Courier New" pitchFamily="49" charset="0"/>
            </a:endParaRPr>
          </a:p>
          <a:p>
            <a:pPr eaLnBrk="0" hangingPunct="0">
              <a:defRPr/>
            </a:pPr>
            <a:r>
              <a:rPr lang="en-US" sz="2000" b="1" dirty="0">
                <a:latin typeface="Courier New" pitchFamily="49" charset="0"/>
                <a:ea typeface="Times New Roman" pitchFamily="18" charset="0"/>
                <a:cs typeface="Courier New" pitchFamily="49" charset="0"/>
              </a:rPr>
              <a:t>    TO APPLICATION_LOG</a:t>
            </a:r>
            <a:endParaRPr lang="en-GB" b="1" dirty="0">
              <a:latin typeface="Courier New" pitchFamily="49" charset="0"/>
              <a:cs typeface="Courier New" pitchFamily="49" charset="0"/>
            </a:endParaRPr>
          </a:p>
          <a:p>
            <a:pPr eaLnBrk="0" hangingPunct="0">
              <a:defRPr/>
            </a:pPr>
            <a:r>
              <a:rPr lang="en-US" sz="2000" b="1" dirty="0">
                <a:latin typeface="Courier New" pitchFamily="49" charset="0"/>
                <a:ea typeface="Times New Roman" pitchFamily="18" charset="0"/>
                <a:cs typeface="Courier New" pitchFamily="49" charset="0"/>
              </a:rPr>
              <a:t>    WITH ( QUEUE_DELAY = 500, </a:t>
            </a:r>
          </a:p>
          <a:p>
            <a:pPr eaLnBrk="0" hangingPunct="0">
              <a:defRPr/>
            </a:pPr>
            <a:r>
              <a:rPr lang="en-US" sz="2000" b="1" dirty="0">
                <a:latin typeface="Courier New" pitchFamily="49" charset="0"/>
                <a:ea typeface="Times New Roman" pitchFamily="18" charset="0"/>
                <a:cs typeface="Courier New" pitchFamily="49" charset="0"/>
              </a:rPr>
              <a:t>           ON_FAILURE = SHUTDOWN);</a:t>
            </a:r>
            <a:endParaRPr lang="en-US" sz="4400"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GB" smtClean="0"/>
              <a:t>Creating Audit Specifications</a:t>
            </a:r>
          </a:p>
        </p:txBody>
      </p:sp>
      <p:sp>
        <p:nvSpPr>
          <p:cNvPr id="3" name="Content Placeholder 2"/>
          <p:cNvSpPr>
            <a:spLocks noGrp="1"/>
          </p:cNvSpPr>
          <p:nvPr>
            <p:ph idx="1"/>
          </p:nvPr>
        </p:nvSpPr>
        <p:spPr/>
        <p:txBody>
          <a:bodyPr rtlCol="0">
            <a:normAutofit/>
          </a:bodyPr>
          <a:lstStyle/>
          <a:p>
            <a:pPr fontAlgn="auto">
              <a:spcAft>
                <a:spcPts val="0"/>
              </a:spcAft>
              <a:defRPr/>
            </a:pPr>
            <a:r>
              <a:rPr lang="en-GB" dirty="0" smtClean="0"/>
              <a:t>CREATE SERVER AUDIT SPECIFICATION</a:t>
            </a:r>
          </a:p>
          <a:p>
            <a:pPr fontAlgn="auto">
              <a:spcAft>
                <a:spcPts val="0"/>
              </a:spcAft>
              <a:defRPr/>
            </a:pPr>
            <a:endParaRPr lang="en-GB" dirty="0" smtClean="0"/>
          </a:p>
          <a:p>
            <a:pPr fontAlgn="auto">
              <a:spcAft>
                <a:spcPts val="0"/>
              </a:spcAft>
              <a:defRPr/>
            </a:pPr>
            <a:endParaRPr lang="en-GB" dirty="0" smtClean="0"/>
          </a:p>
          <a:p>
            <a:pPr fontAlgn="auto">
              <a:spcAft>
                <a:spcPts val="0"/>
              </a:spcAft>
              <a:defRPr/>
            </a:pPr>
            <a:endParaRPr lang="en-GB" dirty="0" smtClean="0"/>
          </a:p>
          <a:p>
            <a:pPr fontAlgn="auto">
              <a:spcAft>
                <a:spcPts val="0"/>
              </a:spcAft>
              <a:defRPr/>
            </a:pPr>
            <a:endParaRPr lang="en-GB" dirty="0" smtClean="0"/>
          </a:p>
          <a:p>
            <a:pPr fontAlgn="auto">
              <a:spcAft>
                <a:spcPts val="0"/>
              </a:spcAft>
              <a:defRPr/>
            </a:pPr>
            <a:r>
              <a:rPr lang="en-GB" dirty="0" smtClean="0"/>
              <a:t>CREATE DATABASE AUDIT SPECIFICATION</a:t>
            </a:r>
            <a:endParaRPr lang="en-GB" dirty="0"/>
          </a:p>
        </p:txBody>
      </p:sp>
      <p:sp>
        <p:nvSpPr>
          <p:cNvPr id="4" name="Rectangle 1"/>
          <p:cNvSpPr>
            <a:spLocks noChangeArrowheads="1"/>
          </p:cNvSpPr>
          <p:nvPr/>
        </p:nvSpPr>
        <p:spPr bwMode="auto">
          <a:xfrm>
            <a:off x="228600" y="1858963"/>
            <a:ext cx="8686800" cy="10160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en-GB" sz="2000" b="1" dirty="0">
                <a:latin typeface="Courier New" pitchFamily="49" charset="0"/>
                <a:ea typeface="Times New Roman" pitchFamily="18" charset="0"/>
                <a:cs typeface="Courier New" pitchFamily="49" charset="0"/>
              </a:rPr>
              <a:t>CREATE SERVER AUDIT SPECIFICATION </a:t>
            </a:r>
            <a:r>
              <a:rPr lang="en-GB" sz="2000" b="1" dirty="0" err="1">
                <a:latin typeface="Courier New" pitchFamily="49" charset="0"/>
                <a:ea typeface="Times New Roman" pitchFamily="18" charset="0"/>
                <a:cs typeface="Courier New" pitchFamily="49" charset="0"/>
              </a:rPr>
              <a:t>Failed_Login_Spec</a:t>
            </a:r>
            <a:endParaRPr lang="en-GB" sz="2000" b="1" dirty="0">
              <a:latin typeface="Courier New" pitchFamily="49" charset="0"/>
              <a:ea typeface="Times New Roman" pitchFamily="18" charset="0"/>
              <a:cs typeface="Courier New" pitchFamily="49" charset="0"/>
            </a:endParaRPr>
          </a:p>
          <a:p>
            <a:pPr>
              <a:defRPr/>
            </a:pPr>
            <a:r>
              <a:rPr lang="en-GB" sz="2000" b="1" dirty="0">
                <a:latin typeface="Courier New" pitchFamily="49" charset="0"/>
                <a:ea typeface="Times New Roman" pitchFamily="18" charset="0"/>
                <a:cs typeface="Courier New" pitchFamily="49" charset="0"/>
              </a:rPr>
              <a:t>FOR SERVER AUDIT </a:t>
            </a:r>
            <a:r>
              <a:rPr lang="en-GB" sz="2000" b="1" dirty="0" err="1">
                <a:latin typeface="Courier New" pitchFamily="49" charset="0"/>
                <a:ea typeface="Times New Roman" pitchFamily="18" charset="0"/>
                <a:cs typeface="Courier New" pitchFamily="49" charset="0"/>
              </a:rPr>
              <a:t>HIPAA_File_Audit</a:t>
            </a:r>
            <a:endParaRPr lang="en-GB" sz="2000" b="1" dirty="0">
              <a:latin typeface="Courier New" pitchFamily="49" charset="0"/>
              <a:ea typeface="Times New Roman" pitchFamily="18" charset="0"/>
              <a:cs typeface="Courier New" pitchFamily="49" charset="0"/>
            </a:endParaRPr>
          </a:p>
          <a:p>
            <a:pPr>
              <a:defRPr/>
            </a:pPr>
            <a:r>
              <a:rPr lang="en-GB" sz="2000" b="1" dirty="0">
                <a:latin typeface="Courier New" pitchFamily="49" charset="0"/>
                <a:ea typeface="Times New Roman" pitchFamily="18" charset="0"/>
                <a:cs typeface="Courier New" pitchFamily="49" charset="0"/>
              </a:rPr>
              <a:t>    ADD (FAILED_LOGIN_GROUP);</a:t>
            </a:r>
            <a:endParaRPr lang="en-US" sz="4400" b="1" dirty="0">
              <a:latin typeface="Courier New" pitchFamily="49" charset="0"/>
              <a:cs typeface="Courier New" pitchFamily="49" charset="0"/>
            </a:endParaRPr>
          </a:p>
        </p:txBody>
      </p:sp>
      <p:sp>
        <p:nvSpPr>
          <p:cNvPr id="5" name="Rectangle 1"/>
          <p:cNvSpPr>
            <a:spLocks noChangeArrowheads="1"/>
          </p:cNvSpPr>
          <p:nvPr/>
        </p:nvSpPr>
        <p:spPr bwMode="auto">
          <a:xfrm>
            <a:off x="228600" y="4221163"/>
            <a:ext cx="8686800" cy="193992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en-GB" sz="2000" b="1" dirty="0">
                <a:latin typeface="Courier New" pitchFamily="49" charset="0"/>
                <a:ea typeface="Times New Roman" pitchFamily="18" charset="0"/>
                <a:cs typeface="Courier New" pitchFamily="49" charset="0"/>
              </a:rPr>
              <a:t>CREATE DATABASE AUDIT SPECIFICATION </a:t>
            </a:r>
            <a:r>
              <a:rPr lang="en-GB" sz="2000" b="1" dirty="0" err="1">
                <a:latin typeface="Courier New" pitchFamily="49" charset="0"/>
                <a:ea typeface="Times New Roman" pitchFamily="18" charset="0"/>
                <a:cs typeface="Courier New" pitchFamily="49" charset="0"/>
              </a:rPr>
              <a:t>Sales_Audit_Spec</a:t>
            </a:r>
            <a:endParaRPr lang="en-GB" sz="2000" b="1" dirty="0">
              <a:latin typeface="Courier New" pitchFamily="49" charset="0"/>
              <a:ea typeface="Times New Roman" pitchFamily="18" charset="0"/>
              <a:cs typeface="Courier New" pitchFamily="49" charset="0"/>
            </a:endParaRPr>
          </a:p>
          <a:p>
            <a:pPr>
              <a:defRPr/>
            </a:pPr>
            <a:r>
              <a:rPr lang="en-GB" sz="2000" b="1" dirty="0">
                <a:latin typeface="Courier New" pitchFamily="49" charset="0"/>
                <a:ea typeface="Times New Roman" pitchFamily="18" charset="0"/>
                <a:cs typeface="Courier New" pitchFamily="49" charset="0"/>
              </a:rPr>
              <a:t>FOR SERVER AUDIT </a:t>
            </a:r>
            <a:r>
              <a:rPr lang="en-GB" sz="2000" b="1" dirty="0" err="1">
                <a:latin typeface="Courier New" pitchFamily="49" charset="0"/>
                <a:ea typeface="Times New Roman" pitchFamily="18" charset="0"/>
                <a:cs typeface="Courier New" pitchFamily="49" charset="0"/>
              </a:rPr>
              <a:t>HIPAA_AppLog_Audit</a:t>
            </a:r>
            <a:endParaRPr lang="en-GB" sz="2000" b="1" dirty="0">
              <a:latin typeface="Courier New" pitchFamily="49" charset="0"/>
              <a:ea typeface="Times New Roman" pitchFamily="18" charset="0"/>
              <a:cs typeface="Courier New" pitchFamily="49" charset="0"/>
            </a:endParaRPr>
          </a:p>
          <a:p>
            <a:pPr>
              <a:defRPr/>
            </a:pPr>
            <a:r>
              <a:rPr lang="en-GB" sz="2000" b="1" dirty="0">
                <a:latin typeface="Courier New" pitchFamily="49" charset="0"/>
                <a:ea typeface="Times New Roman" pitchFamily="18" charset="0"/>
                <a:cs typeface="Courier New" pitchFamily="49" charset="0"/>
              </a:rPr>
              <a:t>    ADD (DATABASE_OBJECT_CHANGE_GROUP),</a:t>
            </a:r>
          </a:p>
          <a:p>
            <a:pPr>
              <a:defRPr/>
            </a:pPr>
            <a:r>
              <a:rPr lang="en-GB" sz="2000" b="1" dirty="0">
                <a:latin typeface="Courier New" pitchFamily="49" charset="0"/>
                <a:ea typeface="Times New Roman" pitchFamily="18" charset="0"/>
                <a:cs typeface="Courier New" pitchFamily="49" charset="0"/>
              </a:rPr>
              <a:t>    ADD (INSERT, UPDATE, DELETE</a:t>
            </a:r>
          </a:p>
          <a:p>
            <a:pPr>
              <a:defRPr/>
            </a:pPr>
            <a:r>
              <a:rPr lang="en-GB" sz="2000" b="1" dirty="0">
                <a:latin typeface="Courier New" pitchFamily="49" charset="0"/>
                <a:ea typeface="Times New Roman" pitchFamily="18" charset="0"/>
                <a:cs typeface="Courier New" pitchFamily="49" charset="0"/>
              </a:rPr>
              <a:t>         ON Schema::Sales</a:t>
            </a:r>
          </a:p>
          <a:p>
            <a:pPr>
              <a:defRPr/>
            </a:pPr>
            <a:r>
              <a:rPr lang="en-GB" sz="2000" b="1" dirty="0">
                <a:latin typeface="Courier New" pitchFamily="49" charset="0"/>
                <a:ea typeface="Times New Roman" pitchFamily="18" charset="0"/>
                <a:cs typeface="Courier New" pitchFamily="49" charset="0"/>
              </a:rPr>
              <a:t>         BY </a:t>
            </a:r>
            <a:r>
              <a:rPr lang="en-GB" sz="2000" b="1" dirty="0" err="1">
                <a:latin typeface="Courier New" pitchFamily="49" charset="0"/>
                <a:ea typeface="Times New Roman" pitchFamily="18" charset="0"/>
                <a:cs typeface="Courier New" pitchFamily="49" charset="0"/>
              </a:rPr>
              <a:t>SalesUser</a:t>
            </a:r>
            <a:r>
              <a:rPr lang="en-GB" sz="2000" b="1" dirty="0">
                <a:latin typeface="Courier New" pitchFamily="49" charset="0"/>
                <a:ea typeface="Times New Roman" pitchFamily="18" charset="0"/>
                <a:cs typeface="Courier New" pitchFamily="49" charset="0"/>
              </a:rPr>
              <a:t>, </a:t>
            </a:r>
            <a:r>
              <a:rPr lang="en-GB" sz="2000" b="1" dirty="0" err="1">
                <a:latin typeface="Courier New" pitchFamily="49" charset="0"/>
                <a:ea typeface="Times New Roman" pitchFamily="18" charset="0"/>
                <a:cs typeface="Courier New" pitchFamily="49" charset="0"/>
              </a:rPr>
              <a:t>SalesAdmin</a:t>
            </a:r>
            <a:r>
              <a:rPr lang="en-GB" sz="2000" b="1" dirty="0">
                <a:latin typeface="Courier New" pitchFamily="49" charset="0"/>
                <a:ea typeface="Times New Roman" pitchFamily="18" charset="0"/>
                <a:cs typeface="Courier New" pitchFamily="49" charset="0"/>
              </a:rPr>
              <a:t>);</a:t>
            </a:r>
            <a:endParaRPr lang="en-US" sz="4400"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763588" y="228600"/>
            <a:ext cx="8380412" cy="750888"/>
          </a:xfrm>
        </p:spPr>
        <p:txBody>
          <a:bodyPr/>
          <a:lstStyle/>
          <a:p>
            <a:pPr algn="l"/>
            <a:r>
              <a:rPr lang="en-US" sz="3600" smtClean="0"/>
              <a:t>Custom Auditing</a:t>
            </a:r>
          </a:p>
        </p:txBody>
      </p:sp>
      <p:sp>
        <p:nvSpPr>
          <p:cNvPr id="76802" name="Rectangle 3"/>
          <p:cNvSpPr>
            <a:spLocks noGrp="1" noChangeArrowheads="1"/>
          </p:cNvSpPr>
          <p:nvPr>
            <p:ph type="body" idx="4294967295"/>
          </p:nvPr>
        </p:nvSpPr>
        <p:spPr>
          <a:xfrm>
            <a:off x="755650" y="1420813"/>
            <a:ext cx="8388350" cy="3543300"/>
          </a:xfrm>
        </p:spPr>
        <p:txBody>
          <a:bodyPr/>
          <a:lstStyle/>
          <a:p>
            <a:pPr>
              <a:lnSpc>
                <a:spcPct val="70000"/>
              </a:lnSpc>
            </a:pPr>
            <a:r>
              <a:rPr lang="en-US" smtClean="0"/>
              <a:t>DML triggers</a:t>
            </a:r>
          </a:p>
          <a:p>
            <a:pPr lvl="1">
              <a:lnSpc>
                <a:spcPct val="70000"/>
              </a:lnSpc>
            </a:pPr>
            <a:r>
              <a:rPr lang="en-US" smtClean="0"/>
              <a:t>Can be used to audit data modifications</a:t>
            </a:r>
          </a:p>
          <a:p>
            <a:pPr>
              <a:lnSpc>
                <a:spcPct val="70000"/>
              </a:lnSpc>
            </a:pPr>
            <a:r>
              <a:rPr lang="en-US" smtClean="0"/>
              <a:t>DDL triggers</a:t>
            </a:r>
          </a:p>
          <a:p>
            <a:pPr lvl="1">
              <a:lnSpc>
                <a:spcPct val="70000"/>
              </a:lnSpc>
            </a:pPr>
            <a:r>
              <a:rPr lang="en-US" smtClean="0"/>
              <a:t>Custom audit DDL changes</a:t>
            </a:r>
          </a:p>
          <a:p>
            <a:pPr>
              <a:lnSpc>
                <a:spcPct val="70000"/>
              </a:lnSpc>
            </a:pPr>
            <a:r>
              <a:rPr lang="en-US" smtClean="0"/>
              <a:t>Event notifications</a:t>
            </a:r>
          </a:p>
          <a:p>
            <a:pPr lvl="1">
              <a:lnSpc>
                <a:spcPct val="70000"/>
              </a:lnSpc>
            </a:pPr>
            <a:r>
              <a:rPr lang="en-US" smtClean="0"/>
              <a:t>Uses Service Broker </a:t>
            </a:r>
          </a:p>
          <a:p>
            <a:pPr lvl="1">
              <a:lnSpc>
                <a:spcPct val="70000"/>
              </a:lnSpc>
            </a:pPr>
            <a:r>
              <a:rPr lang="en-US" smtClean="0"/>
              <a:t>Asynchronous audit of operations</a:t>
            </a:r>
          </a:p>
        </p:txBody>
      </p:sp>
      <p:pic>
        <p:nvPicPr>
          <p:cNvPr id="76803" name="Picture 4" descr="pillar_photo05"/>
          <p:cNvPicPr>
            <a:picLocks noChangeAspect="1" noChangeArrowheads="1"/>
          </p:cNvPicPr>
          <p:nvPr/>
        </p:nvPicPr>
        <p:blipFill>
          <a:blip r:embed="rId3">
            <a:lum bright="-12000"/>
          </a:blip>
          <a:srcRect/>
          <a:stretch>
            <a:fillRect/>
          </a:stretch>
        </p:blipFill>
        <p:spPr bwMode="auto">
          <a:xfrm>
            <a:off x="7945438" y="228600"/>
            <a:ext cx="817562" cy="10668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5106" name="Rectangle 175105"/>
          <p:cNvPicPr>
            <a:picLocks noChangeAspect="1" noChangeArrowheads="1"/>
          </p:cNvPicPr>
          <p:nvPr/>
        </p:nvPicPr>
        <p:blipFill>
          <a:blip r:embed="rId3"/>
          <a:srcRect/>
          <a:stretch>
            <a:fillRect/>
          </a:stretch>
        </p:blipFill>
        <p:spPr bwMode="invGray">
          <a:xfrm>
            <a:off x="381000" y="2819400"/>
            <a:ext cx="3086100" cy="1038225"/>
          </a:xfrm>
          <a:prstGeom prst="rect">
            <a:avLst/>
          </a:prstGeom>
          <a:noFill/>
          <a:ln w="9525">
            <a:noFill/>
            <a:miter lim="800000"/>
            <a:headEnd/>
            <a:tailEnd/>
          </a:ln>
        </p:spPr>
      </p:pic>
      <p:sp>
        <p:nvSpPr>
          <p:cNvPr id="175107" name="Title 175106"/>
          <p:cNvSpPr>
            <a:spLocks noGrp="1" noChangeArrowheads="1"/>
          </p:cNvSpPr>
          <p:nvPr>
            <p:ph type="ctrTitle" idx="4294967295"/>
          </p:nvPr>
        </p:nvSpPr>
        <p:spPr>
          <a:xfrm>
            <a:off x="1757363" y="1774825"/>
            <a:ext cx="7386637" cy="750888"/>
          </a:xfrm>
        </p:spPr>
        <p:txBody>
          <a:bodyPr rtlCol="0" anchor="b">
            <a:normAutofit fontScale="90000"/>
          </a:bodyPr>
          <a:lstStyle/>
          <a:p>
            <a:pPr fontAlgn="auto">
              <a:spcAft>
                <a:spcPts val="0"/>
              </a:spcAft>
              <a:defRPr/>
            </a:pPr>
            <a:r>
              <a:rPr lang="en-US" dirty="0" smtClean="0"/>
              <a:t>Auditing</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500"/>
                                        <p:tgtEl>
                                          <p:spTgt spid="1751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5107"/>
                                        </p:tgtEl>
                                        <p:attrNameLst>
                                          <p:attrName>style.visibility</p:attrName>
                                        </p:attrNameLst>
                                      </p:cBhvr>
                                      <p:to>
                                        <p:strVal val="visible"/>
                                      </p:to>
                                    </p:set>
                                    <p:animEffect transition="in" filter="fade">
                                      <p:cBhvr>
                                        <p:cTn id="11" dur="1000"/>
                                        <p:tgtEl>
                                          <p:spTgt spid="175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57"/>
          <p:cNvSpPr txBox="1">
            <a:spLocks noChangeArrowheads="1"/>
          </p:cNvSpPr>
          <p:nvPr/>
        </p:nvSpPr>
        <p:spPr bwMode="auto">
          <a:xfrm rot="-5400000">
            <a:off x="-929481" y="3063081"/>
            <a:ext cx="2901950" cy="369888"/>
          </a:xfrm>
          <a:prstGeom prst="rect">
            <a:avLst/>
          </a:prstGeom>
          <a:noFill/>
          <a:ln w="9525">
            <a:noFill/>
            <a:miter lim="800000"/>
            <a:headEnd/>
            <a:tailEnd/>
          </a:ln>
        </p:spPr>
        <p:txBody>
          <a:bodyPr>
            <a:spAutoFit/>
          </a:bodyPr>
          <a:lstStyle/>
          <a:p>
            <a:pPr algn="ctr"/>
            <a:r>
              <a:rPr lang="en-US"/>
              <a:t>#    of CVE </a:t>
            </a:r>
          </a:p>
        </p:txBody>
      </p:sp>
      <p:sp>
        <p:nvSpPr>
          <p:cNvPr id="81922" name="Rectangle 58"/>
          <p:cNvSpPr>
            <a:spLocks noChangeArrowheads="1"/>
          </p:cNvSpPr>
          <p:nvPr/>
        </p:nvSpPr>
        <p:spPr bwMode="auto">
          <a:xfrm>
            <a:off x="0" y="6159500"/>
            <a:ext cx="9144000" cy="638175"/>
          </a:xfrm>
          <a:prstGeom prst="rect">
            <a:avLst/>
          </a:prstGeom>
          <a:noFill/>
          <a:ln w="9525">
            <a:noFill/>
            <a:miter lim="800000"/>
            <a:headEnd/>
            <a:tailEnd/>
          </a:ln>
        </p:spPr>
        <p:txBody>
          <a:bodyPr>
            <a:spAutoFit/>
          </a:bodyPr>
          <a:lstStyle/>
          <a:p>
            <a:r>
              <a:rPr lang="en-US" sz="900" b="1"/>
              <a:t>Notes:  Updated as of 10/18/2007.</a:t>
            </a:r>
            <a:r>
              <a:rPr lang="en-US" sz="900"/>
              <a:t> </a:t>
            </a:r>
          </a:p>
          <a:p>
            <a:r>
              <a:rPr lang="en-US" sz="900"/>
              <a:t>Vulnerabilities are included for SQL Server 2000 , SQL Server 2005 . Oracle  (8i, 9i, 9iR2, 10g, 10gR2)</a:t>
            </a:r>
          </a:p>
          <a:p>
            <a:r>
              <a:rPr lang="en-US" sz="900"/>
              <a:t>Query for Oracle was run with vendor name: ‘Oracle’ ,  and product name: ‘any’ (all database product name variations were queried) .</a:t>
            </a:r>
          </a:p>
          <a:p>
            <a:r>
              <a:rPr lang="en-US" sz="900"/>
              <a:t>Query for Microsoft  was run with vendor name: ‘Microsoft ‘ ; product name: ‘Microsoft SQL Server’;  version name: ’Any’</a:t>
            </a:r>
          </a:p>
        </p:txBody>
      </p:sp>
      <p:sp>
        <p:nvSpPr>
          <p:cNvPr id="60" name="Rectangle 59"/>
          <p:cNvSpPr/>
          <p:nvPr/>
        </p:nvSpPr>
        <p:spPr>
          <a:xfrm>
            <a:off x="5257800" y="6019800"/>
            <a:ext cx="3517900" cy="284163"/>
          </a:xfrm>
          <a:prstGeom prst="rect">
            <a:avLst/>
          </a:prstGeom>
        </p:spPr>
        <p:txBody>
          <a:bodyPr>
            <a:spAutoFit/>
          </a:bodyPr>
          <a:lstStyle/>
          <a:p>
            <a:pPr algn="ctr">
              <a:defRPr/>
            </a:pPr>
            <a:r>
              <a:rPr lang="en-US" sz="1200" dirty="0">
                <a:solidFill>
                  <a:srgbClr val="FF0000"/>
                </a:solidFill>
              </a:rPr>
              <a:t>Source:  </a:t>
            </a:r>
            <a:r>
              <a:rPr lang="en-US" sz="1200" u="sng" dirty="0">
                <a:solidFill>
                  <a:srgbClr val="FF0000"/>
                </a:solidFill>
                <a:uFill>
                  <a:solidFill>
                    <a:srgbClr val="FF0000"/>
                  </a:solidFill>
                </a:uFill>
                <a:hlinkClick r:id="rId3"/>
              </a:rPr>
              <a:t>NIST National Vulnerability Database</a:t>
            </a:r>
            <a:r>
              <a:rPr lang="en-US" sz="1200" dirty="0">
                <a:solidFill>
                  <a:srgbClr val="FF0000"/>
                </a:solidFill>
                <a:uFill>
                  <a:solidFill>
                    <a:srgbClr val="FF0000"/>
                  </a:solidFill>
                </a:uFill>
                <a:hlinkClick r:id="rId3"/>
              </a:rPr>
              <a:t> </a:t>
            </a:r>
            <a:endParaRPr lang="en-US" sz="1200" dirty="0">
              <a:solidFill>
                <a:srgbClr val="FF0000"/>
              </a:solidFill>
              <a:uFill>
                <a:solidFill>
                  <a:srgbClr val="FF0000"/>
                </a:solidFill>
              </a:uFill>
            </a:endParaRPr>
          </a:p>
        </p:txBody>
      </p:sp>
      <p:graphicFrame>
        <p:nvGraphicFramePr>
          <p:cNvPr id="9" name="Chart 8"/>
          <p:cNvGraphicFramePr/>
          <p:nvPr/>
        </p:nvGraphicFramePr>
        <p:xfrm>
          <a:off x="776287" y="1014412"/>
          <a:ext cx="7591426" cy="4829176"/>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a:xfrm>
            <a:off x="763588" y="257175"/>
            <a:ext cx="8380412" cy="695325"/>
          </a:xfrm>
          <a:prstGeom prst="rect">
            <a:avLst/>
          </a:prstGeom>
        </p:spPr>
        <p:txBody>
          <a:bodyPr anchor="ctr">
            <a:normAutofit/>
          </a:bodyPr>
          <a:lstStyle/>
          <a:p>
            <a:pPr fontAlgn="auto">
              <a:spcAft>
                <a:spcPts val="0"/>
              </a:spcAft>
              <a:defRPr/>
            </a:pPr>
            <a:r>
              <a:rPr lang="en-US" sz="3600" dirty="0">
                <a:latin typeface="+mj-lt"/>
                <a:ea typeface="+mj-ea"/>
                <a:cs typeface="+mj-cs"/>
              </a:rPr>
              <a:t>SQL Server Security vulnerabilities to date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5"/>
          <p:cNvSpPr>
            <a:spLocks noGrp="1" noChangeArrowheads="1"/>
          </p:cNvSpPr>
          <p:nvPr>
            <p:ph type="title"/>
          </p:nvPr>
        </p:nvSpPr>
        <p:spPr/>
        <p:txBody>
          <a:bodyPr/>
          <a:lstStyle/>
          <a:p>
            <a:r>
              <a:rPr lang="en-US" smtClean="0"/>
              <a:t>Summary</a:t>
            </a:r>
          </a:p>
        </p:txBody>
      </p:sp>
      <p:sp>
        <p:nvSpPr>
          <p:cNvPr id="212998" name="Rectangle 6"/>
          <p:cNvSpPr>
            <a:spLocks noGrp="1" noChangeArrowheads="1"/>
          </p:cNvSpPr>
          <p:nvPr>
            <p:ph idx="1"/>
          </p:nvPr>
        </p:nvSpPr>
        <p:spPr>
          <a:xfrm>
            <a:off x="381000" y="1417638"/>
            <a:ext cx="8380413" cy="4373562"/>
          </a:xfrm>
        </p:spPr>
        <p:txBody>
          <a:bodyPr rtlCol="0">
            <a:normAutofit fontScale="92500" lnSpcReduction="20000"/>
          </a:bodyPr>
          <a:lstStyle/>
          <a:p>
            <a:pPr marL="339725" indent="-339725" fontAlgn="auto">
              <a:spcAft>
                <a:spcPts val="0"/>
              </a:spcAft>
              <a:defRPr/>
            </a:pPr>
            <a:r>
              <a:rPr lang="en-US" sz="2400" dirty="0"/>
              <a:t>Surface Area Configuration Manager</a:t>
            </a:r>
          </a:p>
          <a:p>
            <a:pPr marL="628650" lvl="1" indent="-287338" fontAlgn="auto">
              <a:spcAft>
                <a:spcPts val="0"/>
              </a:spcAft>
              <a:defRPr/>
            </a:pPr>
            <a:r>
              <a:rPr lang="en-US" sz="2000" dirty="0"/>
              <a:t>New features are disabled by </a:t>
            </a:r>
            <a:r>
              <a:rPr lang="en-US" sz="2000" dirty="0" smtClean="0"/>
              <a:t>default using automated policy-based management framework</a:t>
            </a:r>
            <a:endParaRPr lang="en-US" sz="2000" dirty="0"/>
          </a:p>
          <a:p>
            <a:pPr marL="339725" indent="-339725" fontAlgn="auto">
              <a:spcAft>
                <a:spcPts val="0"/>
              </a:spcAft>
              <a:defRPr/>
            </a:pPr>
            <a:r>
              <a:rPr lang="en-US" sz="2400" dirty="0"/>
              <a:t>Policy-based User Authentication</a:t>
            </a:r>
          </a:p>
          <a:p>
            <a:pPr marL="339725" indent="-339725" fontAlgn="auto">
              <a:spcAft>
                <a:spcPts val="0"/>
              </a:spcAft>
              <a:defRPr/>
            </a:pPr>
            <a:r>
              <a:rPr lang="en-US" sz="2400" dirty="0"/>
              <a:t>More granular permission model</a:t>
            </a:r>
          </a:p>
          <a:p>
            <a:pPr marL="628650" lvl="1" indent="-287338" fontAlgn="auto">
              <a:spcAft>
                <a:spcPts val="0"/>
              </a:spcAft>
              <a:defRPr/>
            </a:pPr>
            <a:r>
              <a:rPr lang="en-US" sz="2000" dirty="0"/>
              <a:t>Separation of users/schemas</a:t>
            </a:r>
          </a:p>
          <a:p>
            <a:pPr marL="628650" lvl="1" indent="-287338" fontAlgn="auto">
              <a:spcAft>
                <a:spcPts val="0"/>
              </a:spcAft>
              <a:defRPr/>
            </a:pPr>
            <a:r>
              <a:rPr lang="en-US" sz="2000" dirty="0"/>
              <a:t>Execution context switching</a:t>
            </a:r>
          </a:p>
          <a:p>
            <a:pPr marL="628650" lvl="1" indent="-287338" fontAlgn="auto">
              <a:spcAft>
                <a:spcPts val="0"/>
              </a:spcAft>
              <a:defRPr/>
            </a:pPr>
            <a:r>
              <a:rPr lang="en-US" sz="2000" dirty="0"/>
              <a:t>Catalog security</a:t>
            </a:r>
          </a:p>
          <a:p>
            <a:pPr marL="339725" indent="-339725" fontAlgn="auto">
              <a:spcAft>
                <a:spcPts val="0"/>
              </a:spcAft>
              <a:defRPr/>
            </a:pPr>
            <a:r>
              <a:rPr lang="en-US" sz="2400" dirty="0"/>
              <a:t>Data encryption both in transit and at rest</a:t>
            </a:r>
          </a:p>
          <a:p>
            <a:pPr marL="628650" lvl="1" indent="-287338" fontAlgn="auto">
              <a:spcAft>
                <a:spcPts val="0"/>
              </a:spcAft>
              <a:defRPr/>
            </a:pPr>
            <a:r>
              <a:rPr lang="en-US" sz="2000" dirty="0" smtClean="0"/>
              <a:t>Transparent data encryption</a:t>
            </a:r>
          </a:p>
          <a:p>
            <a:pPr marL="628650" lvl="1" indent="-287338" fontAlgn="auto">
              <a:spcAft>
                <a:spcPts val="0"/>
              </a:spcAft>
              <a:defRPr/>
            </a:pPr>
            <a:r>
              <a:rPr lang="en-US" sz="2000" dirty="0" smtClean="0"/>
              <a:t>Extended 3</a:t>
            </a:r>
            <a:r>
              <a:rPr lang="en-US" sz="2000" baseline="30000" dirty="0" smtClean="0"/>
              <a:t>rd</a:t>
            </a:r>
            <a:r>
              <a:rPr lang="en-US" sz="2000" dirty="0" smtClean="0"/>
              <a:t> party key management</a:t>
            </a:r>
            <a:endParaRPr lang="en-US" sz="2000" dirty="0"/>
          </a:p>
          <a:p>
            <a:pPr marL="339725" indent="-339725" fontAlgn="auto">
              <a:spcAft>
                <a:spcPts val="0"/>
              </a:spcAft>
              <a:defRPr/>
            </a:pPr>
            <a:r>
              <a:rPr lang="en-US" sz="2400" dirty="0"/>
              <a:t>Auditing</a:t>
            </a:r>
          </a:p>
          <a:p>
            <a:pPr marL="628650" lvl="1" indent="-287338" fontAlgn="auto">
              <a:spcAft>
                <a:spcPts val="0"/>
              </a:spcAft>
              <a:defRPr/>
            </a:pPr>
            <a:r>
              <a:rPr lang="en-US" sz="2000" dirty="0" smtClean="0"/>
              <a:t>All Actions Audit</a:t>
            </a:r>
          </a:p>
          <a:p>
            <a:pPr marL="628650" lvl="1" indent="-287338" fontAlgn="auto">
              <a:spcAft>
                <a:spcPts val="0"/>
              </a:spcAft>
              <a:defRPr/>
            </a:pPr>
            <a:r>
              <a:rPr lang="en-US" sz="2000" dirty="0" smtClean="0"/>
              <a:t>DDL </a:t>
            </a:r>
            <a:r>
              <a:rPr lang="en-US" sz="2000" dirty="0"/>
              <a:t>Triggers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Box 50176"/>
          <p:cNvSpPr txBox="1">
            <a:spLocks noChangeArrowheads="1"/>
          </p:cNvSpPr>
          <p:nvPr/>
        </p:nvSpPr>
        <p:spPr bwMode="auto">
          <a:xfrm>
            <a:off x="381000" y="5989638"/>
            <a:ext cx="8382000" cy="639762"/>
          </a:xfrm>
          <a:prstGeom prst="rect">
            <a:avLst/>
          </a:prstGeom>
          <a:noFill/>
          <a:ln w="9525">
            <a:noFill/>
            <a:miter lim="800000"/>
            <a:headEnd/>
            <a:tailEnd/>
          </a:ln>
        </p:spPr>
        <p:txBody>
          <a:bodyPr>
            <a:spAutoFit/>
          </a:bodyPr>
          <a:lstStyle/>
          <a:p>
            <a:pPr algn="ctr">
              <a:lnSpc>
                <a:spcPct val="90000"/>
              </a:lnSpc>
              <a:spcBef>
                <a:spcPct val="30000"/>
              </a:spcBef>
              <a:defRPr/>
            </a:pPr>
            <a:r>
              <a:rPr lang="en-US" sz="800">
                <a:effectLst>
                  <a:outerShdw blurRad="38100" dist="38100" dir="2700000" algn="tl">
                    <a:srgbClr val="000000"/>
                  </a:outerShdw>
                </a:effectLst>
                <a:latin typeface="Segoe Semibold" pitchFamily="34" charset="0"/>
                <a:cs typeface="Arial" charset="0"/>
              </a:rPr>
              <a:t>© 2006 Microsoft Corporation. All rights reserved. Microsoft, Windows, Windows Vista and other product names are or may be registered trademarks and/or trademarks in the U.S. and/or other countries.</a:t>
            </a:r>
            <a:r>
              <a:rPr lang="en-US" sz="800">
                <a:effectLst>
                  <a:outerShdw blurRad="38100" dist="38100" dir="2700000" algn="tl">
                    <a:srgbClr val="000000"/>
                  </a:outerShdw>
                </a:effectLst>
                <a:latin typeface="Segoe Semibold" pitchFamily="34" charset="0"/>
              </a:rPr>
              <a:t> </a:t>
            </a:r>
            <a:r>
              <a:rPr lang="en-US" sz="800">
                <a:effectLst>
                  <a:outerShdw blurRad="38100" dist="38100" dir="2700000" algn="tl">
                    <a:srgbClr val="000000"/>
                  </a:outerShdw>
                </a:effectLst>
                <a:latin typeface="Segoe Semibold"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a:effectLst>
                  <a:outerShdw blurRad="38100" dist="38100" dir="2700000" algn="tl">
                    <a:srgbClr val="000000"/>
                  </a:outerShdw>
                </a:effectLst>
                <a:latin typeface="Segoe Semibold" pitchFamily="34" charset="0"/>
                <a:cs typeface="Arial" charset="0"/>
              </a:rPr>
            </a:br>
            <a:r>
              <a:rPr lang="en-US" sz="800">
                <a:effectLst>
                  <a:outerShdw blurRad="38100" dist="38100" dir="2700000" algn="tl">
                    <a:srgbClr val="000000"/>
                  </a:outerShdw>
                </a:effectLst>
                <a:latin typeface="Segoe Semibold" pitchFamily="34" charset="0"/>
                <a:cs typeface="Arial" charset="0"/>
              </a:rPr>
              <a:t>MICROSOFT MAKES NO WARRANTIES, EXPRESS, IMPLIED OR STATUTORY, AS TO THE INFORMATION IN THIS PRESENTATION.</a:t>
            </a:r>
          </a:p>
        </p:txBody>
      </p:sp>
      <p:pic>
        <p:nvPicPr>
          <p:cNvPr id="88066" name="Rectangle 50177"/>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title"/>
          </p:nvPr>
        </p:nvSpPr>
        <p:spPr/>
        <p:txBody>
          <a:bodyPr/>
          <a:lstStyle/>
          <a:p>
            <a:r>
              <a:rPr lang="en-US" smtClean="0"/>
              <a:t>Business Need</a:t>
            </a:r>
          </a:p>
        </p:txBody>
      </p:sp>
      <p:sp>
        <p:nvSpPr>
          <p:cNvPr id="273422" name="Rectangle 14"/>
          <p:cNvSpPr>
            <a:spLocks noGrp="1" noChangeArrowheads="1"/>
          </p:cNvSpPr>
          <p:nvPr>
            <p:ph idx="1"/>
          </p:nvPr>
        </p:nvSpPr>
        <p:spPr>
          <a:xfrm>
            <a:off x="381000" y="1417638"/>
            <a:ext cx="8380413" cy="4371975"/>
          </a:xfrm>
        </p:spPr>
        <p:txBody>
          <a:bodyPr rtlCol="0">
            <a:normAutofit/>
          </a:bodyPr>
          <a:lstStyle/>
          <a:p>
            <a:pPr fontAlgn="auto">
              <a:spcAft>
                <a:spcPts val="0"/>
              </a:spcAft>
              <a:defRPr/>
            </a:pPr>
            <a:r>
              <a:rPr lang="en-US" sz="3000" dirty="0"/>
              <a:t>Ensure </a:t>
            </a:r>
            <a:r>
              <a:rPr lang="en-US" sz="3000" dirty="0" smtClean="0"/>
              <a:t>reliability, confidentiality, availability </a:t>
            </a:r>
            <a:r>
              <a:rPr lang="en-US" sz="3000" dirty="0"/>
              <a:t>and integrity of </a:t>
            </a:r>
            <a:r>
              <a:rPr lang="en-US" sz="3000" dirty="0" smtClean="0"/>
              <a:t>data.</a:t>
            </a:r>
          </a:p>
          <a:p>
            <a:pPr fontAlgn="auto">
              <a:spcAft>
                <a:spcPts val="0"/>
              </a:spcAft>
              <a:defRPr/>
            </a:pPr>
            <a:endParaRPr lang="en-US" sz="3000" dirty="0" smtClean="0"/>
          </a:p>
          <a:p>
            <a:pPr fontAlgn="auto">
              <a:spcAft>
                <a:spcPts val="0"/>
              </a:spcAft>
              <a:defRPr/>
            </a:pPr>
            <a:r>
              <a:rPr lang="en-US" sz="3000" dirty="0" smtClean="0"/>
              <a:t>Demonstrate </a:t>
            </a:r>
            <a:r>
              <a:rPr lang="en-US" sz="3000" dirty="0"/>
              <a:t>that good </a:t>
            </a:r>
            <a:r>
              <a:rPr lang="en-US" sz="3000" dirty="0" smtClean="0"/>
              <a:t>security practices </a:t>
            </a:r>
            <a:r>
              <a:rPr lang="en-US" sz="3000" dirty="0"/>
              <a:t>are being followed </a:t>
            </a:r>
            <a:r>
              <a:rPr lang="en-US" sz="3000" dirty="0" smtClean="0"/>
              <a:t>in the </a:t>
            </a:r>
            <a:r>
              <a:rPr lang="en-US" sz="3000" dirty="0"/>
              <a:t>database </a:t>
            </a:r>
            <a:r>
              <a:rPr lang="en-US" sz="3000" dirty="0" smtClean="0"/>
              <a:t>environment.</a:t>
            </a:r>
          </a:p>
          <a:p>
            <a:pPr fontAlgn="auto">
              <a:spcAft>
                <a:spcPts val="0"/>
              </a:spcAft>
              <a:defRPr/>
            </a:pPr>
            <a:endParaRPr lang="en-US" sz="3000" dirty="0"/>
          </a:p>
          <a:p>
            <a:pPr fontAlgn="auto">
              <a:spcAft>
                <a:spcPts val="0"/>
              </a:spcAft>
              <a:defRPr/>
            </a:pPr>
            <a:r>
              <a:rPr lang="en-US" sz="3000" dirty="0"/>
              <a:t>Provide a history of detailed </a:t>
            </a:r>
            <a:r>
              <a:rPr lang="en-US" sz="3000" dirty="0" smtClean="0"/>
              <a:t>auditing data </a:t>
            </a:r>
            <a:r>
              <a:rPr lang="en-US" sz="3000" dirty="0"/>
              <a:t>for use by internal/external </a:t>
            </a:r>
            <a:r>
              <a:rPr lang="en-US" sz="3000" dirty="0" smtClean="0"/>
              <a:t>auditors.</a:t>
            </a:r>
            <a:endParaRPr lang="en-US" sz="3000" dirty="0"/>
          </a:p>
        </p:txBody>
      </p:sp>
      <p:pic>
        <p:nvPicPr>
          <p:cNvPr id="27651" name="Picture 7" descr="Security Emergency Procedure"/>
          <p:cNvPicPr>
            <a:picLocks noChangeAspect="1" noChangeArrowheads="1"/>
          </p:cNvPicPr>
          <p:nvPr/>
        </p:nvPicPr>
        <p:blipFill>
          <a:blip r:embed="rId3"/>
          <a:srcRect/>
          <a:stretch>
            <a:fillRect/>
          </a:stretch>
        </p:blipFill>
        <p:spPr bwMode="auto">
          <a:xfrm>
            <a:off x="8102600" y="304800"/>
            <a:ext cx="660400" cy="1371600"/>
          </a:xfrm>
          <a:prstGeom prst="rect">
            <a:avLst/>
          </a:prstGeom>
          <a:noFill/>
          <a:ln w="9525">
            <a:noFill/>
            <a:miter lim="800000"/>
            <a:headEnd/>
            <a:tailEnd/>
          </a:ln>
        </p:spPr>
      </p:pic>
      <p:pic>
        <p:nvPicPr>
          <p:cNvPr id="27652" name="Picture 9" descr="Security shield windows"/>
          <p:cNvPicPr>
            <a:picLocks noChangeAspect="1" noChangeArrowheads="1"/>
          </p:cNvPicPr>
          <p:nvPr/>
        </p:nvPicPr>
        <p:blipFill>
          <a:blip r:embed="rId4">
            <a:lum bright="-12000" contrast="30000"/>
          </a:blip>
          <a:srcRect/>
          <a:stretch>
            <a:fillRect/>
          </a:stretch>
        </p:blipFill>
        <p:spPr bwMode="auto">
          <a:xfrm rot="627454">
            <a:off x="7543800" y="411163"/>
            <a:ext cx="6667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Rectangle 7175"/>
          <p:cNvPicPr>
            <a:picLocks noChangeAspect="1" noChangeArrowheads="1"/>
          </p:cNvPicPr>
          <p:nvPr/>
        </p:nvPicPr>
        <p:blipFill>
          <a:blip r:embed="rId3"/>
          <a:srcRect/>
          <a:stretch>
            <a:fillRect/>
          </a:stretch>
        </p:blipFill>
        <p:spPr bwMode="auto">
          <a:xfrm>
            <a:off x="990600" y="4114800"/>
            <a:ext cx="8915400" cy="2438400"/>
          </a:xfrm>
          <a:prstGeom prst="rect">
            <a:avLst/>
          </a:prstGeom>
          <a:noFill/>
          <a:ln w="9525">
            <a:noFill/>
            <a:miter lim="800000"/>
            <a:headEnd/>
            <a:tailEnd/>
          </a:ln>
        </p:spPr>
      </p:pic>
      <p:pic>
        <p:nvPicPr>
          <p:cNvPr id="28674" name="Rectangle 7175"/>
          <p:cNvPicPr>
            <a:picLocks noChangeAspect="1" noChangeArrowheads="1"/>
          </p:cNvPicPr>
          <p:nvPr/>
        </p:nvPicPr>
        <p:blipFill>
          <a:blip r:embed="rId3"/>
          <a:srcRect/>
          <a:stretch>
            <a:fillRect/>
          </a:stretch>
        </p:blipFill>
        <p:spPr bwMode="auto">
          <a:xfrm>
            <a:off x="990600" y="4114800"/>
            <a:ext cx="8915400" cy="2438400"/>
          </a:xfrm>
          <a:prstGeom prst="rect">
            <a:avLst/>
          </a:prstGeom>
          <a:noFill/>
          <a:ln w="9525">
            <a:noFill/>
            <a:miter lim="800000"/>
            <a:headEnd/>
            <a:tailEnd/>
          </a:ln>
        </p:spPr>
      </p:pic>
      <p:pic>
        <p:nvPicPr>
          <p:cNvPr id="28675" name="Picture 37" descr="soft green column pillar"/>
          <p:cNvPicPr>
            <a:picLocks noChangeAspect="1" noChangeArrowheads="1"/>
          </p:cNvPicPr>
          <p:nvPr/>
        </p:nvPicPr>
        <p:blipFill>
          <a:blip r:embed="rId4"/>
          <a:srcRect/>
          <a:stretch>
            <a:fillRect/>
          </a:stretch>
        </p:blipFill>
        <p:spPr bwMode="auto">
          <a:xfrm>
            <a:off x="381000" y="2895600"/>
            <a:ext cx="2665413" cy="1787525"/>
          </a:xfrm>
          <a:prstGeom prst="rect">
            <a:avLst/>
          </a:prstGeom>
          <a:noFill/>
          <a:ln w="9525">
            <a:noFill/>
            <a:miter lim="800000"/>
            <a:headEnd/>
            <a:tailEnd/>
          </a:ln>
        </p:spPr>
      </p:pic>
      <p:pic>
        <p:nvPicPr>
          <p:cNvPr id="28676" name="Picture 38" descr="yellow column pillar"/>
          <p:cNvPicPr>
            <a:picLocks noChangeAspect="1" noChangeArrowheads="1"/>
          </p:cNvPicPr>
          <p:nvPr/>
        </p:nvPicPr>
        <p:blipFill>
          <a:blip r:embed="rId5"/>
          <a:srcRect/>
          <a:stretch>
            <a:fillRect/>
          </a:stretch>
        </p:blipFill>
        <p:spPr bwMode="auto">
          <a:xfrm>
            <a:off x="2098675" y="2895600"/>
            <a:ext cx="2665413" cy="1787525"/>
          </a:xfrm>
          <a:prstGeom prst="rect">
            <a:avLst/>
          </a:prstGeom>
          <a:noFill/>
          <a:ln w="9525">
            <a:noFill/>
            <a:miter lim="800000"/>
            <a:headEnd/>
            <a:tailEnd/>
          </a:ln>
        </p:spPr>
      </p:pic>
      <p:pic>
        <p:nvPicPr>
          <p:cNvPr id="28677" name="Picture 39" descr="red column pillar"/>
          <p:cNvPicPr>
            <a:picLocks noChangeAspect="1" noChangeArrowheads="1"/>
          </p:cNvPicPr>
          <p:nvPr/>
        </p:nvPicPr>
        <p:blipFill>
          <a:blip r:embed="rId6"/>
          <a:srcRect r="453"/>
          <a:stretch>
            <a:fillRect/>
          </a:stretch>
        </p:blipFill>
        <p:spPr bwMode="auto">
          <a:xfrm>
            <a:off x="7251700" y="2895600"/>
            <a:ext cx="2654300" cy="1787525"/>
          </a:xfrm>
          <a:prstGeom prst="rect">
            <a:avLst/>
          </a:prstGeom>
          <a:noFill/>
          <a:ln w="9525">
            <a:noFill/>
            <a:miter lim="800000"/>
            <a:headEnd/>
            <a:tailEnd/>
          </a:ln>
        </p:spPr>
      </p:pic>
      <p:pic>
        <p:nvPicPr>
          <p:cNvPr id="28678" name="Picture 42" descr="yellow column pillar"/>
          <p:cNvPicPr>
            <a:picLocks noChangeAspect="1" noChangeArrowheads="1"/>
          </p:cNvPicPr>
          <p:nvPr/>
        </p:nvPicPr>
        <p:blipFill>
          <a:blip r:embed="rId5"/>
          <a:srcRect/>
          <a:stretch>
            <a:fillRect/>
          </a:stretch>
        </p:blipFill>
        <p:spPr bwMode="auto">
          <a:xfrm>
            <a:off x="3816350" y="2895600"/>
            <a:ext cx="2665413" cy="1787525"/>
          </a:xfrm>
          <a:prstGeom prst="rect">
            <a:avLst/>
          </a:prstGeom>
          <a:noFill/>
          <a:ln w="9525">
            <a:noFill/>
            <a:miter lim="800000"/>
            <a:headEnd/>
            <a:tailEnd/>
          </a:ln>
        </p:spPr>
      </p:pic>
      <p:pic>
        <p:nvPicPr>
          <p:cNvPr id="28679" name="Picture 43" descr="yellow column pillar"/>
          <p:cNvPicPr>
            <a:picLocks noChangeAspect="1" noChangeArrowheads="1"/>
          </p:cNvPicPr>
          <p:nvPr/>
        </p:nvPicPr>
        <p:blipFill>
          <a:blip r:embed="rId5"/>
          <a:srcRect/>
          <a:stretch>
            <a:fillRect/>
          </a:stretch>
        </p:blipFill>
        <p:spPr bwMode="auto">
          <a:xfrm>
            <a:off x="5534025" y="2895600"/>
            <a:ext cx="2665413" cy="1787525"/>
          </a:xfrm>
          <a:prstGeom prst="rect">
            <a:avLst/>
          </a:prstGeom>
          <a:noFill/>
          <a:ln w="9525">
            <a:noFill/>
            <a:miter lim="800000"/>
            <a:headEnd/>
            <a:tailEnd/>
          </a:ln>
        </p:spPr>
      </p:pic>
      <p:pic>
        <p:nvPicPr>
          <p:cNvPr id="28680" name="Picture 44" descr="pillars roof beige"/>
          <p:cNvPicPr>
            <a:picLocks noChangeAspect="1" noChangeArrowheads="1"/>
          </p:cNvPicPr>
          <p:nvPr/>
        </p:nvPicPr>
        <p:blipFill>
          <a:blip r:embed="rId7">
            <a:lum bright="-6000" contrast="18000"/>
          </a:blip>
          <a:srcRect/>
          <a:stretch>
            <a:fillRect/>
          </a:stretch>
        </p:blipFill>
        <p:spPr bwMode="auto">
          <a:xfrm>
            <a:off x="0" y="1981200"/>
            <a:ext cx="9144000" cy="1017588"/>
          </a:xfrm>
          <a:prstGeom prst="rect">
            <a:avLst/>
          </a:prstGeom>
          <a:noFill/>
          <a:ln w="9525">
            <a:noFill/>
            <a:miter lim="800000"/>
            <a:headEnd/>
            <a:tailEnd/>
          </a:ln>
        </p:spPr>
      </p:pic>
      <p:sp>
        <p:nvSpPr>
          <p:cNvPr id="28681" name="Rectangle 47"/>
          <p:cNvSpPr>
            <a:spLocks noChangeArrowheads="1"/>
          </p:cNvSpPr>
          <p:nvPr/>
        </p:nvSpPr>
        <p:spPr bwMode="auto">
          <a:xfrm>
            <a:off x="393700" y="2659063"/>
            <a:ext cx="8337550" cy="285750"/>
          </a:xfrm>
          <a:prstGeom prst="rect">
            <a:avLst/>
          </a:prstGeom>
          <a:solidFill>
            <a:schemeClr val="bg2">
              <a:alpha val="50195"/>
            </a:schemeClr>
          </a:solidFill>
          <a:ln w="9525">
            <a:noFill/>
            <a:miter lim="800000"/>
            <a:headEnd/>
            <a:tailEnd/>
          </a:ln>
        </p:spPr>
        <p:txBody>
          <a:bodyPr wrap="none" anchor="ctr"/>
          <a:lstStyle/>
          <a:p>
            <a:pPr algn="ctr"/>
            <a:endParaRPr lang="en-US">
              <a:solidFill>
                <a:schemeClr val="bg1"/>
              </a:solidFill>
            </a:endParaRPr>
          </a:p>
        </p:txBody>
      </p:sp>
      <p:sp>
        <p:nvSpPr>
          <p:cNvPr id="293896" name="Text Box 8"/>
          <p:cNvSpPr txBox="1">
            <a:spLocks noChangeArrowheads="1"/>
          </p:cNvSpPr>
          <p:nvPr/>
        </p:nvSpPr>
        <p:spPr bwMode="auto">
          <a:xfrm>
            <a:off x="7086600" y="2616200"/>
            <a:ext cx="1839913" cy="336550"/>
          </a:xfrm>
          <a:prstGeom prst="rect">
            <a:avLst/>
          </a:prstGeom>
          <a:noFill/>
          <a:ln w="9525" algn="ctr">
            <a:noFill/>
            <a:miter lim="800000"/>
            <a:headEnd/>
            <a:tailEnd/>
          </a:ln>
          <a:effectLst/>
        </p:spPr>
        <p:txBody>
          <a:bodyPr>
            <a:spAutoFit/>
          </a:bodyPr>
          <a:lstStyle/>
          <a:p>
            <a:pPr algn="ctr">
              <a:spcBef>
                <a:spcPct val="50000"/>
              </a:spcBef>
              <a:defRPr/>
            </a:pPr>
            <a:r>
              <a:rPr lang="en-US" sz="1600" b="1">
                <a:solidFill>
                  <a:schemeClr val="bg1"/>
                </a:solidFill>
                <a:effectLst>
                  <a:outerShdw blurRad="38100" dist="38100" dir="2700000" algn="tl">
                    <a:srgbClr val="000000"/>
                  </a:outerShdw>
                </a:effectLst>
                <a:latin typeface="Segoe Semibold" pitchFamily="34" charset="0"/>
              </a:rPr>
              <a:t>Integrity</a:t>
            </a:r>
          </a:p>
        </p:txBody>
      </p:sp>
      <p:sp>
        <p:nvSpPr>
          <p:cNvPr id="293897" name="Text Box 9"/>
          <p:cNvSpPr txBox="1">
            <a:spLocks noChangeArrowheads="1"/>
          </p:cNvSpPr>
          <p:nvPr/>
        </p:nvSpPr>
        <p:spPr bwMode="auto">
          <a:xfrm>
            <a:off x="3733800" y="2616200"/>
            <a:ext cx="1625600" cy="336550"/>
          </a:xfrm>
          <a:prstGeom prst="rect">
            <a:avLst/>
          </a:prstGeom>
          <a:noFill/>
          <a:ln w="9525" algn="ctr">
            <a:noFill/>
            <a:miter lim="800000"/>
            <a:headEnd/>
            <a:tailEnd/>
          </a:ln>
          <a:effectLst/>
        </p:spPr>
        <p:txBody>
          <a:bodyPr>
            <a:spAutoFit/>
          </a:bodyPr>
          <a:lstStyle/>
          <a:p>
            <a:pPr algn="ctr">
              <a:spcBef>
                <a:spcPct val="50000"/>
              </a:spcBef>
              <a:defRPr/>
            </a:pPr>
            <a:r>
              <a:rPr lang="en-US" sz="1600" b="1">
                <a:solidFill>
                  <a:schemeClr val="bg1"/>
                </a:solidFill>
                <a:effectLst>
                  <a:outerShdw blurRad="38100" dist="38100" dir="2700000" algn="tl">
                    <a:srgbClr val="000000"/>
                  </a:outerShdw>
                </a:effectLst>
                <a:latin typeface="Segoe Semibold" pitchFamily="34" charset="0"/>
              </a:rPr>
              <a:t>Confidentiality</a:t>
            </a:r>
          </a:p>
        </p:txBody>
      </p:sp>
      <p:sp>
        <p:nvSpPr>
          <p:cNvPr id="293898" name="Text Box 10"/>
          <p:cNvSpPr txBox="1">
            <a:spLocks noChangeArrowheads="1"/>
          </p:cNvSpPr>
          <p:nvPr/>
        </p:nvSpPr>
        <p:spPr bwMode="auto">
          <a:xfrm>
            <a:off x="266700" y="2616200"/>
            <a:ext cx="1779588" cy="336550"/>
          </a:xfrm>
          <a:prstGeom prst="rect">
            <a:avLst/>
          </a:prstGeom>
          <a:noFill/>
          <a:ln w="9525" algn="ctr">
            <a:noFill/>
            <a:miter lim="800000"/>
            <a:headEnd/>
            <a:tailEnd/>
          </a:ln>
          <a:effectLst/>
        </p:spPr>
        <p:txBody>
          <a:bodyPr>
            <a:spAutoFit/>
          </a:bodyPr>
          <a:lstStyle/>
          <a:p>
            <a:pPr algn="ctr">
              <a:spcBef>
                <a:spcPct val="50000"/>
              </a:spcBef>
              <a:defRPr/>
            </a:pPr>
            <a:r>
              <a:rPr lang="en-US" sz="1600" b="1">
                <a:solidFill>
                  <a:schemeClr val="bg1"/>
                </a:solidFill>
                <a:effectLst>
                  <a:outerShdw blurRad="38100" dist="38100" dir="2700000" algn="tl">
                    <a:srgbClr val="000000"/>
                  </a:outerShdw>
                </a:effectLst>
                <a:latin typeface="Segoe Semibold" pitchFamily="34" charset="0"/>
              </a:rPr>
              <a:t>Reliability</a:t>
            </a:r>
          </a:p>
        </p:txBody>
      </p:sp>
      <p:sp>
        <p:nvSpPr>
          <p:cNvPr id="28685" name="Rectangle 11"/>
          <p:cNvSpPr>
            <a:spLocks noGrp="1" noChangeArrowheads="1"/>
          </p:cNvSpPr>
          <p:nvPr>
            <p:ph type="title"/>
          </p:nvPr>
        </p:nvSpPr>
        <p:spPr/>
        <p:txBody>
          <a:bodyPr/>
          <a:lstStyle/>
          <a:p>
            <a:r>
              <a:rPr lang="en-US" smtClean="0"/>
              <a:t>SQL Server 2008 Security </a:t>
            </a:r>
            <a:endParaRPr lang="en-US" smtClean="0">
              <a:solidFill>
                <a:schemeClr val="accent1"/>
              </a:solidFill>
            </a:endParaRPr>
          </a:p>
        </p:txBody>
      </p:sp>
      <p:sp>
        <p:nvSpPr>
          <p:cNvPr id="28686" name="Line 12"/>
          <p:cNvSpPr>
            <a:spLocks noChangeShapeType="1"/>
          </p:cNvSpPr>
          <p:nvPr/>
        </p:nvSpPr>
        <p:spPr bwMode="auto">
          <a:xfrm>
            <a:off x="146050" y="5429250"/>
            <a:ext cx="8997950" cy="0"/>
          </a:xfrm>
          <a:prstGeom prst="line">
            <a:avLst/>
          </a:prstGeom>
          <a:noFill/>
          <a:ln w="9525">
            <a:noFill/>
            <a:round/>
            <a:headEnd type="none" w="sm" len="sm"/>
            <a:tailEnd type="none" w="sm" len="sm"/>
          </a:ln>
        </p:spPr>
        <p:txBody>
          <a:bodyPr>
            <a:spAutoFit/>
          </a:bodyPr>
          <a:lstStyle/>
          <a:p>
            <a:endParaRPr lang="en-US"/>
          </a:p>
        </p:txBody>
      </p:sp>
      <p:sp>
        <p:nvSpPr>
          <p:cNvPr id="28687" name="Line 13"/>
          <p:cNvSpPr>
            <a:spLocks noChangeShapeType="1"/>
          </p:cNvSpPr>
          <p:nvPr/>
        </p:nvSpPr>
        <p:spPr bwMode="auto">
          <a:xfrm>
            <a:off x="6669088" y="160338"/>
            <a:ext cx="2093912" cy="0"/>
          </a:xfrm>
          <a:prstGeom prst="line">
            <a:avLst/>
          </a:prstGeom>
          <a:noFill/>
          <a:ln w="9525">
            <a:noFill/>
            <a:round/>
            <a:headEnd type="none" w="sm" len="sm"/>
            <a:tailEnd type="none" w="sm" len="sm"/>
          </a:ln>
        </p:spPr>
        <p:txBody>
          <a:bodyPr>
            <a:spAutoFit/>
          </a:bodyPr>
          <a:lstStyle/>
          <a:p>
            <a:endParaRPr lang="en-US"/>
          </a:p>
        </p:txBody>
      </p:sp>
      <p:sp>
        <p:nvSpPr>
          <p:cNvPr id="28688" name="Line 14"/>
          <p:cNvSpPr>
            <a:spLocks noChangeShapeType="1"/>
          </p:cNvSpPr>
          <p:nvPr/>
        </p:nvSpPr>
        <p:spPr bwMode="auto">
          <a:xfrm>
            <a:off x="6669088" y="2667000"/>
            <a:ext cx="2093912" cy="0"/>
          </a:xfrm>
          <a:prstGeom prst="line">
            <a:avLst/>
          </a:prstGeom>
          <a:noFill/>
          <a:ln w="9525">
            <a:noFill/>
            <a:round/>
            <a:headEnd type="none" w="sm" len="sm"/>
            <a:tailEnd type="none" w="sm" len="sm"/>
          </a:ln>
        </p:spPr>
        <p:txBody>
          <a:bodyPr>
            <a:spAutoFit/>
          </a:bodyPr>
          <a:lstStyle/>
          <a:p>
            <a:endParaRPr lang="en-US"/>
          </a:p>
        </p:txBody>
      </p:sp>
      <p:sp>
        <p:nvSpPr>
          <p:cNvPr id="28689" name="Line 15"/>
          <p:cNvSpPr>
            <a:spLocks noChangeShapeType="1"/>
          </p:cNvSpPr>
          <p:nvPr/>
        </p:nvSpPr>
        <p:spPr bwMode="auto">
          <a:xfrm>
            <a:off x="8763000" y="160338"/>
            <a:ext cx="0" cy="1943100"/>
          </a:xfrm>
          <a:prstGeom prst="line">
            <a:avLst/>
          </a:prstGeom>
          <a:noFill/>
          <a:ln w="9525">
            <a:noFill/>
            <a:round/>
            <a:headEnd type="none" w="sm" len="sm"/>
            <a:tailEnd type="none" w="sm" len="sm"/>
          </a:ln>
        </p:spPr>
        <p:txBody>
          <a:bodyPr>
            <a:spAutoFit/>
          </a:bodyPr>
          <a:lstStyle/>
          <a:p>
            <a:endParaRPr lang="en-US"/>
          </a:p>
        </p:txBody>
      </p:sp>
      <p:pic>
        <p:nvPicPr>
          <p:cNvPr id="28690" name="Picture 16" descr="right_curve"/>
          <p:cNvPicPr>
            <a:picLocks noChangeAspect="1" noChangeArrowheads="1"/>
          </p:cNvPicPr>
          <p:nvPr/>
        </p:nvPicPr>
        <p:blipFill>
          <a:blip r:embed="rId8"/>
          <a:srcRect/>
          <a:stretch>
            <a:fillRect/>
          </a:stretch>
        </p:blipFill>
        <p:spPr bwMode="auto">
          <a:xfrm>
            <a:off x="9144000" y="2674938"/>
            <a:ext cx="95250" cy="190500"/>
          </a:xfrm>
          <a:prstGeom prst="rect">
            <a:avLst/>
          </a:prstGeom>
          <a:noFill/>
          <a:ln w="9525">
            <a:noFill/>
            <a:miter lim="800000"/>
            <a:headEnd/>
            <a:tailEnd/>
          </a:ln>
        </p:spPr>
      </p:pic>
      <p:sp>
        <p:nvSpPr>
          <p:cNvPr id="28691" name="Text Box 26"/>
          <p:cNvSpPr txBox="1">
            <a:spLocks noChangeArrowheads="1"/>
          </p:cNvSpPr>
          <p:nvPr/>
        </p:nvSpPr>
        <p:spPr bwMode="auto">
          <a:xfrm>
            <a:off x="6869113" y="4297363"/>
            <a:ext cx="1717675" cy="336550"/>
          </a:xfrm>
          <a:prstGeom prst="rect">
            <a:avLst/>
          </a:prstGeom>
          <a:noFill/>
          <a:ln w="9525" algn="ctr">
            <a:noFill/>
            <a:miter lim="800000"/>
            <a:headEnd/>
            <a:tailEnd/>
          </a:ln>
        </p:spPr>
        <p:txBody>
          <a:bodyPr>
            <a:spAutoFit/>
          </a:bodyPr>
          <a:lstStyle/>
          <a:p>
            <a:pPr marL="290513" indent="-290513" algn="ctr">
              <a:buClr>
                <a:schemeClr val="tx1"/>
              </a:buClr>
            </a:pPr>
            <a:endParaRPr lang="en-US" sz="1600" b="1" i="1">
              <a:solidFill>
                <a:schemeClr val="bg1"/>
              </a:solidFill>
              <a:latin typeface="Segoe Semibold"/>
            </a:endParaRPr>
          </a:p>
        </p:txBody>
      </p:sp>
      <p:sp>
        <p:nvSpPr>
          <p:cNvPr id="28692" name="Text Box 27"/>
          <p:cNvSpPr txBox="1">
            <a:spLocks noChangeArrowheads="1"/>
          </p:cNvSpPr>
          <p:nvPr/>
        </p:nvSpPr>
        <p:spPr bwMode="auto">
          <a:xfrm>
            <a:off x="2754313" y="2211388"/>
            <a:ext cx="3733800" cy="396875"/>
          </a:xfrm>
          <a:prstGeom prst="rect">
            <a:avLst/>
          </a:prstGeom>
          <a:noFill/>
          <a:ln w="9525" algn="ctr">
            <a:noFill/>
            <a:miter lim="800000"/>
            <a:headEnd/>
            <a:tailEnd/>
          </a:ln>
        </p:spPr>
        <p:txBody>
          <a:bodyPr>
            <a:spAutoFit/>
          </a:bodyPr>
          <a:lstStyle/>
          <a:p>
            <a:pPr algn="ctr">
              <a:spcBef>
                <a:spcPct val="50000"/>
              </a:spcBef>
            </a:pPr>
            <a:r>
              <a:rPr lang="en-US" sz="2000" b="1">
                <a:latin typeface="Segoe Semibold"/>
              </a:rPr>
              <a:t>Trustworthy Computing</a:t>
            </a:r>
          </a:p>
        </p:txBody>
      </p:sp>
      <p:sp>
        <p:nvSpPr>
          <p:cNvPr id="28693" name="Rectangle 61"/>
          <p:cNvSpPr>
            <a:spLocks noChangeArrowheads="1"/>
          </p:cNvSpPr>
          <p:nvPr/>
        </p:nvSpPr>
        <p:spPr bwMode="auto">
          <a:xfrm>
            <a:off x="393700" y="4565650"/>
            <a:ext cx="1460500" cy="1758950"/>
          </a:xfrm>
          <a:prstGeom prst="rect">
            <a:avLst/>
          </a:prstGeom>
          <a:gradFill rotWithShape="1">
            <a:gsLst>
              <a:gs pos="0">
                <a:srgbClr val="56B14F"/>
              </a:gs>
              <a:gs pos="100000">
                <a:srgbClr val="132812"/>
              </a:gs>
            </a:gsLst>
            <a:lin ang="0" scaled="1"/>
          </a:gradFill>
          <a:ln w="9525" algn="ctr">
            <a:noFill/>
            <a:miter lim="800000"/>
            <a:headEnd/>
            <a:tailEnd/>
          </a:ln>
        </p:spPr>
        <p:txBody>
          <a:bodyPr wrap="none" anchor="ctr"/>
          <a:lstStyle/>
          <a:p>
            <a:pPr algn="ctr"/>
            <a:endParaRPr lang="en-US">
              <a:solidFill>
                <a:schemeClr val="bg1"/>
              </a:solidFill>
            </a:endParaRPr>
          </a:p>
        </p:txBody>
      </p:sp>
      <p:sp>
        <p:nvSpPr>
          <p:cNvPr id="293891" name="Rectangle 3"/>
          <p:cNvSpPr>
            <a:spLocks noChangeArrowheads="1"/>
          </p:cNvSpPr>
          <p:nvPr/>
        </p:nvSpPr>
        <p:spPr bwMode="auto">
          <a:xfrm>
            <a:off x="374650" y="4602163"/>
            <a:ext cx="1758950" cy="822325"/>
          </a:xfrm>
          <a:prstGeom prst="rect">
            <a:avLst/>
          </a:prstGeom>
          <a:noFill/>
          <a:ln w="9525" algn="ctr">
            <a:noFill/>
            <a:miter lim="800000"/>
            <a:headEnd type="none" w="sm" len="sm"/>
            <a:tailEnd type="none" w="sm" len="sm"/>
          </a:ln>
          <a:effectLst/>
        </p:spPr>
        <p:txBody>
          <a:bodyPr>
            <a:spAutoFit/>
          </a:bodyPr>
          <a:lstStyle/>
          <a:p>
            <a:pPr marL="176213" indent="-176213">
              <a:lnSpc>
                <a:spcPct val="90000"/>
              </a:lnSpc>
              <a:spcBef>
                <a:spcPct val="30000"/>
              </a:spcBef>
              <a:buClr>
                <a:schemeClr val="tx2"/>
              </a:buClr>
              <a:buFont typeface="Wingdings" pitchFamily="2" charset="2"/>
              <a:buBlip>
                <a:blip r:embed="rId9"/>
              </a:buBlip>
              <a:defRPr/>
            </a:pPr>
            <a:r>
              <a:rPr lang="en-US" sz="1600" dirty="0">
                <a:solidFill>
                  <a:srgbClr val="FF0000"/>
                </a:solidFill>
                <a:effectLst>
                  <a:outerShdw blurRad="38100" dist="38100" dir="2700000" algn="tl">
                    <a:srgbClr val="000000"/>
                  </a:outerShdw>
                </a:effectLst>
                <a:latin typeface="Times New Roman"/>
                <a:cs typeface="Times New Roman"/>
              </a:rPr>
              <a:t>*</a:t>
            </a:r>
            <a:r>
              <a:rPr lang="en-US" sz="1100" dirty="0">
                <a:solidFill>
                  <a:schemeClr val="bg1"/>
                </a:solidFill>
                <a:effectLst>
                  <a:outerShdw blurRad="38100" dist="38100" dir="2700000" algn="tl">
                    <a:srgbClr val="000000"/>
                  </a:outerShdw>
                </a:effectLst>
                <a:latin typeface="Segoe Semibold" pitchFamily="34" charset="0"/>
              </a:rPr>
              <a:t>Surface Area Reduction through automated policies</a:t>
            </a:r>
          </a:p>
          <a:p>
            <a:pPr marL="176213" indent="-176213">
              <a:lnSpc>
                <a:spcPct val="90000"/>
              </a:lnSpc>
              <a:spcBef>
                <a:spcPct val="30000"/>
              </a:spcBef>
              <a:buClr>
                <a:schemeClr val="tx2"/>
              </a:buClr>
              <a:buFont typeface="Wingdings" pitchFamily="2" charset="2"/>
              <a:buBlip>
                <a:blip r:embed="rId9"/>
              </a:buBlip>
              <a:defRPr/>
            </a:pPr>
            <a:r>
              <a:rPr lang="en-US" sz="1100" dirty="0">
                <a:solidFill>
                  <a:schemeClr val="bg1"/>
                </a:solidFill>
                <a:effectLst>
                  <a:outerShdw blurRad="38100" dist="38100" dir="2700000" algn="tl">
                    <a:srgbClr val="000000"/>
                  </a:outerShdw>
                </a:effectLst>
                <a:latin typeface="Segoe Semibold" pitchFamily="34" charset="0"/>
              </a:rPr>
              <a:t>Security updates</a:t>
            </a:r>
          </a:p>
        </p:txBody>
      </p:sp>
      <p:sp>
        <p:nvSpPr>
          <p:cNvPr id="28695" name="Rectangle 62"/>
          <p:cNvSpPr>
            <a:spLocks noChangeArrowheads="1"/>
          </p:cNvSpPr>
          <p:nvPr/>
        </p:nvSpPr>
        <p:spPr bwMode="auto">
          <a:xfrm>
            <a:off x="2106613" y="4565650"/>
            <a:ext cx="1466850" cy="1758950"/>
          </a:xfrm>
          <a:prstGeom prst="rect">
            <a:avLst/>
          </a:prstGeom>
          <a:gradFill rotWithShape="1">
            <a:gsLst>
              <a:gs pos="0">
                <a:srgbClr val="CC9900"/>
              </a:gs>
              <a:gs pos="100000">
                <a:srgbClr val="2E2200"/>
              </a:gs>
            </a:gsLst>
            <a:lin ang="0" scaled="1"/>
          </a:gradFill>
          <a:ln w="9525" algn="ctr">
            <a:noFill/>
            <a:miter lim="800000"/>
            <a:headEnd/>
            <a:tailEnd/>
          </a:ln>
        </p:spPr>
        <p:txBody>
          <a:bodyPr wrap="none" anchor="ctr"/>
          <a:lstStyle/>
          <a:p>
            <a:pPr algn="ctr"/>
            <a:endParaRPr lang="en-US">
              <a:solidFill>
                <a:schemeClr val="bg1"/>
              </a:solidFill>
            </a:endParaRPr>
          </a:p>
        </p:txBody>
      </p:sp>
      <p:sp>
        <p:nvSpPr>
          <p:cNvPr id="293911" name="Text Box 23"/>
          <p:cNvSpPr txBox="1">
            <a:spLocks noChangeArrowheads="1"/>
          </p:cNvSpPr>
          <p:nvPr/>
        </p:nvSpPr>
        <p:spPr bwMode="auto">
          <a:xfrm>
            <a:off x="2062163" y="4572000"/>
            <a:ext cx="1671637" cy="1501775"/>
          </a:xfrm>
          <a:prstGeom prst="rect">
            <a:avLst/>
          </a:prstGeom>
          <a:noFill/>
          <a:ln w="9525" algn="ctr">
            <a:noFill/>
            <a:miter lim="800000"/>
            <a:headEnd/>
            <a:tailEnd/>
          </a:ln>
          <a:effectLst/>
        </p:spPr>
        <p:txBody>
          <a:bodyPr>
            <a:spAutoFit/>
          </a:bodyPr>
          <a:lstStyle/>
          <a:p>
            <a:pPr marL="176213" indent="-176213">
              <a:lnSpc>
                <a:spcPct val="90000"/>
              </a:lnSpc>
              <a:spcBef>
                <a:spcPct val="30000"/>
              </a:spcBef>
              <a:buClr>
                <a:schemeClr val="tx2"/>
              </a:buClr>
              <a:buFont typeface="Wingdings" pitchFamily="2" charset="2"/>
              <a:buBlip>
                <a:blip r:embed="rId9"/>
              </a:buBlip>
              <a:defRPr/>
            </a:pPr>
            <a:r>
              <a:rPr lang="en-US" sz="1100" dirty="0">
                <a:solidFill>
                  <a:schemeClr val="bg1"/>
                </a:solidFill>
                <a:effectLst>
                  <a:outerShdw blurRad="38100" dist="38100" dir="2700000" algn="tl">
                    <a:srgbClr val="000000"/>
                  </a:outerShdw>
                </a:effectLst>
                <a:latin typeface="Segoe Semibold" pitchFamily="34" charset="0"/>
              </a:rPr>
              <a:t>Kerberos/NTLM</a:t>
            </a:r>
          </a:p>
          <a:p>
            <a:pPr marL="176213" indent="-176213">
              <a:lnSpc>
                <a:spcPct val="90000"/>
              </a:lnSpc>
              <a:spcBef>
                <a:spcPct val="30000"/>
              </a:spcBef>
              <a:buClr>
                <a:schemeClr val="tx2"/>
              </a:buClr>
              <a:buFont typeface="Wingdings" pitchFamily="2" charset="2"/>
              <a:buBlip>
                <a:blip r:embed="rId9"/>
              </a:buBlip>
              <a:defRPr/>
            </a:pPr>
            <a:r>
              <a:rPr lang="en-US" sz="1100" dirty="0">
                <a:solidFill>
                  <a:schemeClr val="bg1"/>
                </a:solidFill>
                <a:effectLst>
                  <a:outerShdw blurRad="38100" dist="38100" dir="2700000" algn="tl">
                    <a:srgbClr val="000000"/>
                  </a:outerShdw>
                </a:effectLst>
                <a:latin typeface="Segoe Semibold" pitchFamily="34" charset="0"/>
              </a:rPr>
              <a:t>Password Policy Enforcement</a:t>
            </a:r>
          </a:p>
          <a:p>
            <a:pPr marL="176213" indent="-176213">
              <a:lnSpc>
                <a:spcPct val="90000"/>
              </a:lnSpc>
              <a:spcBef>
                <a:spcPct val="30000"/>
              </a:spcBef>
              <a:buClr>
                <a:schemeClr val="tx2"/>
              </a:buClr>
              <a:buFont typeface="Wingdings" pitchFamily="2" charset="2"/>
              <a:buBlip>
                <a:blip r:embed="rId9"/>
              </a:buBlip>
              <a:defRPr/>
            </a:pPr>
            <a:r>
              <a:rPr lang="en-US" sz="1100" dirty="0">
                <a:solidFill>
                  <a:schemeClr val="bg1"/>
                </a:solidFill>
                <a:effectLst>
                  <a:outerShdw blurRad="38100" dist="38100" dir="2700000" algn="tl">
                    <a:srgbClr val="000000"/>
                  </a:outerShdw>
                </a:effectLst>
                <a:latin typeface="Segoe Semibold" pitchFamily="34" charset="0"/>
              </a:rPr>
              <a:t>End Point Authentication</a:t>
            </a:r>
          </a:p>
          <a:p>
            <a:pPr marL="176213" indent="-176213">
              <a:lnSpc>
                <a:spcPct val="90000"/>
              </a:lnSpc>
              <a:spcBef>
                <a:spcPct val="30000"/>
              </a:spcBef>
              <a:buClr>
                <a:schemeClr val="tx2"/>
              </a:buClr>
              <a:buFont typeface="Wingdings" pitchFamily="2" charset="2"/>
              <a:buBlip>
                <a:blip r:embed="rId9"/>
              </a:buBlip>
              <a:defRPr/>
            </a:pPr>
            <a:r>
              <a:rPr lang="en-US" sz="1100" dirty="0">
                <a:solidFill>
                  <a:schemeClr val="bg1"/>
                </a:solidFill>
                <a:effectLst>
                  <a:outerShdw blurRad="38100" dist="38100" dir="2700000" algn="tl">
                    <a:srgbClr val="000000"/>
                  </a:outerShdw>
                </a:effectLst>
                <a:latin typeface="Segoe Semibold" pitchFamily="34" charset="0"/>
              </a:rPr>
              <a:t>Login credentials </a:t>
            </a:r>
            <a:r>
              <a:rPr lang="en-US" sz="1100" dirty="0" smtClean="0">
                <a:solidFill>
                  <a:schemeClr val="bg1"/>
                </a:solidFill>
                <a:effectLst>
                  <a:outerShdw blurRad="38100" dist="38100" dir="2700000" algn="tl">
                    <a:srgbClr val="000000"/>
                  </a:outerShdw>
                </a:effectLst>
                <a:latin typeface="Segoe Semibold" pitchFamily="34" charset="0"/>
              </a:rPr>
              <a:t>encrypted</a:t>
            </a:r>
            <a:endParaRPr lang="en-US" sz="1100" dirty="0">
              <a:solidFill>
                <a:schemeClr val="bg1"/>
              </a:solidFill>
              <a:effectLst>
                <a:outerShdw blurRad="38100" dist="38100" dir="2700000" algn="tl">
                  <a:srgbClr val="000000"/>
                </a:outerShdw>
              </a:effectLst>
              <a:latin typeface="Segoe Semibold" pitchFamily="34" charset="0"/>
            </a:endParaRPr>
          </a:p>
          <a:p>
            <a:pPr marL="176213" indent="-176213">
              <a:lnSpc>
                <a:spcPct val="90000"/>
              </a:lnSpc>
              <a:spcBef>
                <a:spcPct val="30000"/>
              </a:spcBef>
              <a:buClr>
                <a:schemeClr val="tx2"/>
              </a:buClr>
              <a:buFont typeface="Wingdings" pitchFamily="2" charset="2"/>
              <a:buBlip>
                <a:blip r:embed="rId9"/>
              </a:buBlip>
              <a:defRPr/>
            </a:pPr>
            <a:r>
              <a:rPr lang="en-US" sz="1100" dirty="0">
                <a:solidFill>
                  <a:schemeClr val="bg1"/>
                </a:solidFill>
                <a:effectLst>
                  <a:outerShdw blurRad="38100" dist="38100" dir="2700000" algn="tl">
                    <a:srgbClr val="000000"/>
                  </a:outerShdw>
                </a:effectLst>
                <a:latin typeface="Segoe Semibold" pitchFamily="34" charset="0"/>
              </a:rPr>
              <a:t>Single sign-on</a:t>
            </a:r>
          </a:p>
        </p:txBody>
      </p:sp>
      <p:sp>
        <p:nvSpPr>
          <p:cNvPr id="28697" name="Rectangle 63"/>
          <p:cNvSpPr>
            <a:spLocks noChangeArrowheads="1"/>
          </p:cNvSpPr>
          <p:nvPr/>
        </p:nvSpPr>
        <p:spPr bwMode="auto">
          <a:xfrm>
            <a:off x="3822700" y="4565650"/>
            <a:ext cx="1466850" cy="1758950"/>
          </a:xfrm>
          <a:prstGeom prst="rect">
            <a:avLst/>
          </a:prstGeom>
          <a:gradFill rotWithShape="1">
            <a:gsLst>
              <a:gs pos="0">
                <a:srgbClr val="CC9900"/>
              </a:gs>
              <a:gs pos="100000">
                <a:srgbClr val="2E2200"/>
              </a:gs>
            </a:gsLst>
            <a:lin ang="0" scaled="1"/>
          </a:gradFill>
          <a:ln w="9525" algn="ctr">
            <a:noFill/>
            <a:miter lim="800000"/>
            <a:headEnd/>
            <a:tailEnd/>
          </a:ln>
        </p:spPr>
        <p:txBody>
          <a:bodyPr wrap="none" anchor="ctr"/>
          <a:lstStyle/>
          <a:p>
            <a:pPr algn="ctr"/>
            <a:endParaRPr lang="en-US">
              <a:solidFill>
                <a:schemeClr val="bg1"/>
              </a:solidFill>
            </a:endParaRPr>
          </a:p>
        </p:txBody>
      </p:sp>
      <p:sp>
        <p:nvSpPr>
          <p:cNvPr id="28698" name="Rectangle 64"/>
          <p:cNvSpPr>
            <a:spLocks noChangeArrowheads="1"/>
          </p:cNvSpPr>
          <p:nvPr/>
        </p:nvSpPr>
        <p:spPr bwMode="auto">
          <a:xfrm>
            <a:off x="5541963" y="4565650"/>
            <a:ext cx="1471612" cy="1758950"/>
          </a:xfrm>
          <a:prstGeom prst="rect">
            <a:avLst/>
          </a:prstGeom>
          <a:gradFill rotWithShape="1">
            <a:gsLst>
              <a:gs pos="0">
                <a:srgbClr val="CC9900"/>
              </a:gs>
              <a:gs pos="100000">
                <a:srgbClr val="2E2200"/>
              </a:gs>
            </a:gsLst>
            <a:lin ang="0" scaled="1"/>
          </a:gradFill>
          <a:ln w="9525" algn="ctr">
            <a:noFill/>
            <a:miter lim="800000"/>
            <a:headEnd/>
            <a:tailEnd/>
          </a:ln>
        </p:spPr>
        <p:txBody>
          <a:bodyPr wrap="none" anchor="ctr"/>
          <a:lstStyle/>
          <a:p>
            <a:pPr algn="ctr"/>
            <a:endParaRPr lang="en-US">
              <a:solidFill>
                <a:schemeClr val="bg1"/>
              </a:solidFill>
            </a:endParaRPr>
          </a:p>
        </p:txBody>
      </p:sp>
      <p:sp>
        <p:nvSpPr>
          <p:cNvPr id="293924" name="Rectangle 36"/>
          <p:cNvSpPr>
            <a:spLocks noChangeArrowheads="1"/>
          </p:cNvSpPr>
          <p:nvPr/>
        </p:nvSpPr>
        <p:spPr bwMode="auto">
          <a:xfrm>
            <a:off x="5522913" y="4572000"/>
            <a:ext cx="1487487" cy="1371600"/>
          </a:xfrm>
          <a:prstGeom prst="rect">
            <a:avLst/>
          </a:prstGeom>
          <a:noFill/>
          <a:ln w="9525" algn="ctr">
            <a:noFill/>
            <a:miter lim="800000"/>
            <a:headEnd type="none" w="sm" len="sm"/>
            <a:tailEnd type="none" w="sm" len="sm"/>
          </a:ln>
          <a:effectLst/>
        </p:spPr>
        <p:txBody>
          <a:bodyPr>
            <a:spAutoFit/>
          </a:bodyPr>
          <a:lstStyle/>
          <a:p>
            <a:pPr marL="158750" indent="-158750">
              <a:lnSpc>
                <a:spcPct val="90000"/>
              </a:lnSpc>
              <a:spcBef>
                <a:spcPct val="30000"/>
              </a:spcBef>
              <a:buClr>
                <a:schemeClr val="tx2"/>
              </a:buClr>
              <a:buFont typeface="Wingdings" pitchFamily="2" charset="2"/>
              <a:buBlip>
                <a:blip r:embed="rId9"/>
              </a:buBlip>
              <a:defRPr/>
            </a:pPr>
            <a:r>
              <a:rPr lang="en-US" sz="1100" dirty="0">
                <a:solidFill>
                  <a:schemeClr val="bg1"/>
                </a:solidFill>
                <a:effectLst>
                  <a:outerShdw blurRad="38100" dist="38100" dir="2700000" algn="tl">
                    <a:srgbClr val="000000"/>
                  </a:outerShdw>
                </a:effectLst>
                <a:latin typeface="Segoe Semibold" pitchFamily="34" charset="0"/>
              </a:rPr>
              <a:t>Native cryptographic capabilities</a:t>
            </a:r>
          </a:p>
          <a:p>
            <a:pPr marL="158750" indent="-158750">
              <a:lnSpc>
                <a:spcPct val="90000"/>
              </a:lnSpc>
              <a:spcBef>
                <a:spcPct val="30000"/>
              </a:spcBef>
              <a:buClr>
                <a:schemeClr val="tx2"/>
              </a:buClr>
              <a:buFont typeface="Wingdings" pitchFamily="2" charset="2"/>
              <a:buBlip>
                <a:blip r:embed="rId9"/>
              </a:buBlip>
              <a:defRPr/>
            </a:pPr>
            <a:r>
              <a:rPr lang="en-US" sz="1400" dirty="0">
                <a:solidFill>
                  <a:srgbClr val="FF0000"/>
                </a:solidFill>
                <a:effectLst>
                  <a:outerShdw blurRad="38100" dist="38100" dir="2700000" algn="tl">
                    <a:srgbClr val="000000"/>
                  </a:outerShdw>
                </a:effectLst>
                <a:latin typeface="Times New Roman"/>
                <a:cs typeface="Times New Roman"/>
              </a:rPr>
              <a:t>*</a:t>
            </a:r>
            <a:r>
              <a:rPr lang="en-US" sz="1100" dirty="0">
                <a:solidFill>
                  <a:srgbClr val="FF0000"/>
                </a:solidFill>
                <a:effectLst>
                  <a:outerShdw blurRad="38100" dist="38100" dir="2700000" algn="tl">
                    <a:srgbClr val="000000"/>
                  </a:outerShdw>
                </a:effectLst>
                <a:latin typeface="Times New Roman"/>
                <a:cs typeface="Times New Roman"/>
              </a:rPr>
              <a:t> </a:t>
            </a:r>
            <a:r>
              <a:rPr lang="en-US" sz="1100" dirty="0">
                <a:solidFill>
                  <a:schemeClr val="bg1"/>
                </a:solidFill>
                <a:effectLst>
                  <a:outerShdw blurRad="38100" dist="38100" dir="2700000" algn="tl">
                    <a:srgbClr val="000000"/>
                  </a:outerShdw>
                </a:effectLst>
                <a:latin typeface="Segoe Semibold" pitchFamily="34" charset="0"/>
              </a:rPr>
              <a:t>Transparent Data Encryption</a:t>
            </a:r>
          </a:p>
          <a:p>
            <a:pPr marL="158750" indent="-158750">
              <a:lnSpc>
                <a:spcPct val="90000"/>
              </a:lnSpc>
              <a:spcBef>
                <a:spcPct val="30000"/>
              </a:spcBef>
              <a:buClr>
                <a:schemeClr val="tx2"/>
              </a:buClr>
              <a:buFont typeface="Wingdings" pitchFamily="2" charset="2"/>
              <a:buBlip>
                <a:blip r:embed="rId9"/>
              </a:buBlip>
              <a:defRPr/>
            </a:pPr>
            <a:r>
              <a:rPr lang="en-US" sz="1400" dirty="0">
                <a:solidFill>
                  <a:srgbClr val="FF0000"/>
                </a:solidFill>
                <a:effectLst>
                  <a:outerShdw blurRad="38100" dist="38100" dir="2700000" algn="tl">
                    <a:srgbClr val="000000"/>
                  </a:outerShdw>
                </a:effectLst>
                <a:latin typeface="Times New Roman"/>
                <a:cs typeface="Times New Roman"/>
              </a:rPr>
              <a:t>*</a:t>
            </a:r>
            <a:r>
              <a:rPr lang="en-US" sz="1100" dirty="0">
                <a:solidFill>
                  <a:srgbClr val="FF0000"/>
                </a:solidFill>
                <a:effectLst>
                  <a:outerShdw blurRad="38100" dist="38100" dir="2700000" algn="tl">
                    <a:srgbClr val="000000"/>
                  </a:outerShdw>
                </a:effectLst>
                <a:latin typeface="Times New Roman"/>
                <a:cs typeface="Times New Roman"/>
              </a:rPr>
              <a:t> </a:t>
            </a:r>
            <a:r>
              <a:rPr lang="en-US" sz="1100" dirty="0">
                <a:solidFill>
                  <a:schemeClr val="bg1"/>
                </a:solidFill>
                <a:effectLst>
                  <a:outerShdw blurRad="38100" dist="38100" dir="2700000" algn="tl">
                    <a:srgbClr val="000000"/>
                  </a:outerShdw>
                </a:effectLst>
                <a:latin typeface="Segoe Semibold" pitchFamily="34" charset="0"/>
              </a:rPr>
              <a:t>Extensible Key Management</a:t>
            </a:r>
          </a:p>
        </p:txBody>
      </p:sp>
      <p:sp>
        <p:nvSpPr>
          <p:cNvPr id="293908" name="Rectangle 20"/>
          <p:cNvSpPr>
            <a:spLocks noChangeArrowheads="1"/>
          </p:cNvSpPr>
          <p:nvPr/>
        </p:nvSpPr>
        <p:spPr bwMode="auto">
          <a:xfrm>
            <a:off x="3810000" y="4572000"/>
            <a:ext cx="2020888" cy="1350963"/>
          </a:xfrm>
          <a:prstGeom prst="rect">
            <a:avLst/>
          </a:prstGeom>
          <a:noFill/>
          <a:ln w="9525" algn="ctr">
            <a:noFill/>
            <a:miter lim="800000"/>
            <a:headEnd type="none" w="sm" len="sm"/>
            <a:tailEnd type="none" w="sm" len="sm"/>
          </a:ln>
          <a:effectLst/>
        </p:spPr>
        <p:txBody>
          <a:bodyPr>
            <a:spAutoFit/>
          </a:bodyPr>
          <a:lstStyle/>
          <a:p>
            <a:pPr marL="176213" indent="-176213">
              <a:lnSpc>
                <a:spcPct val="90000"/>
              </a:lnSpc>
              <a:spcBef>
                <a:spcPct val="30000"/>
              </a:spcBef>
              <a:buClr>
                <a:schemeClr val="tx2"/>
              </a:buClr>
              <a:buFont typeface="Wingdings" pitchFamily="2" charset="2"/>
              <a:buBlip>
                <a:blip r:embed="rId9"/>
              </a:buBlip>
              <a:defRPr/>
            </a:pPr>
            <a:r>
              <a:rPr lang="en-US" sz="1100">
                <a:solidFill>
                  <a:schemeClr val="bg1"/>
                </a:solidFill>
                <a:effectLst>
                  <a:outerShdw blurRad="38100" dist="38100" dir="2700000" algn="tl">
                    <a:srgbClr val="000000"/>
                  </a:outerShdw>
                </a:effectLst>
                <a:latin typeface="Segoe Semibold" pitchFamily="34" charset="0"/>
              </a:rPr>
              <a:t>Principals and</a:t>
            </a:r>
            <a:br>
              <a:rPr lang="en-US" sz="1100">
                <a:solidFill>
                  <a:schemeClr val="bg1"/>
                </a:solidFill>
                <a:effectLst>
                  <a:outerShdw blurRad="38100" dist="38100" dir="2700000" algn="tl">
                    <a:srgbClr val="000000"/>
                  </a:outerShdw>
                </a:effectLst>
                <a:latin typeface="Segoe Semibold" pitchFamily="34" charset="0"/>
              </a:rPr>
            </a:br>
            <a:r>
              <a:rPr lang="en-US" sz="1100">
                <a:solidFill>
                  <a:schemeClr val="bg1"/>
                </a:solidFill>
                <a:effectLst>
                  <a:outerShdw blurRad="38100" dist="38100" dir="2700000" algn="tl">
                    <a:srgbClr val="000000"/>
                  </a:outerShdw>
                </a:effectLst>
                <a:latin typeface="Segoe Semibold" pitchFamily="34" charset="0"/>
              </a:rPr>
              <a:t>Securables</a:t>
            </a:r>
          </a:p>
          <a:p>
            <a:pPr marL="176213" indent="-176213">
              <a:lnSpc>
                <a:spcPct val="90000"/>
              </a:lnSpc>
              <a:spcBef>
                <a:spcPct val="30000"/>
              </a:spcBef>
              <a:buClr>
                <a:schemeClr val="tx2"/>
              </a:buClr>
              <a:buFont typeface="Wingdings" pitchFamily="2" charset="2"/>
              <a:buBlip>
                <a:blip r:embed="rId9"/>
              </a:buBlip>
              <a:defRPr/>
            </a:pPr>
            <a:r>
              <a:rPr lang="en-US" sz="1100">
                <a:solidFill>
                  <a:schemeClr val="bg1"/>
                </a:solidFill>
                <a:effectLst>
                  <a:outerShdw blurRad="38100" dist="38100" dir="2700000" algn="tl">
                    <a:srgbClr val="000000"/>
                  </a:outerShdw>
                </a:effectLst>
                <a:latin typeface="Segoe Semibold" pitchFamily="34" charset="0"/>
              </a:rPr>
              <a:t>Roles</a:t>
            </a:r>
          </a:p>
          <a:p>
            <a:pPr marL="176213" indent="-176213">
              <a:lnSpc>
                <a:spcPct val="90000"/>
              </a:lnSpc>
              <a:spcBef>
                <a:spcPct val="30000"/>
              </a:spcBef>
              <a:buClr>
                <a:schemeClr val="tx2"/>
              </a:buClr>
              <a:buFont typeface="Wingdings" pitchFamily="2" charset="2"/>
              <a:buBlip>
                <a:blip r:embed="rId9"/>
              </a:buBlip>
              <a:defRPr/>
            </a:pPr>
            <a:r>
              <a:rPr lang="en-US" sz="1100">
                <a:solidFill>
                  <a:schemeClr val="bg1"/>
                </a:solidFill>
                <a:effectLst>
                  <a:outerShdw blurRad="38100" dist="38100" dir="2700000" algn="tl">
                    <a:srgbClr val="000000"/>
                  </a:outerShdw>
                </a:effectLst>
                <a:latin typeface="Segoe Semibold" pitchFamily="34" charset="0"/>
              </a:rPr>
              <a:t>Catalog security</a:t>
            </a:r>
          </a:p>
          <a:p>
            <a:pPr marL="176213" indent="-176213">
              <a:lnSpc>
                <a:spcPct val="90000"/>
              </a:lnSpc>
              <a:spcBef>
                <a:spcPct val="30000"/>
              </a:spcBef>
              <a:buClr>
                <a:schemeClr val="tx2"/>
              </a:buClr>
              <a:buFont typeface="Wingdings" pitchFamily="2" charset="2"/>
              <a:buBlip>
                <a:blip r:embed="rId9"/>
              </a:buBlip>
              <a:defRPr/>
            </a:pPr>
            <a:r>
              <a:rPr lang="en-US" sz="1100">
                <a:solidFill>
                  <a:schemeClr val="bg1"/>
                </a:solidFill>
                <a:effectLst>
                  <a:outerShdw blurRad="38100" dist="38100" dir="2700000" algn="tl">
                    <a:srgbClr val="000000"/>
                  </a:outerShdw>
                </a:effectLst>
                <a:latin typeface="Segoe Semibold" pitchFamily="34" charset="0"/>
              </a:rPr>
              <a:t>Execution Context</a:t>
            </a:r>
          </a:p>
          <a:p>
            <a:pPr marL="176213" indent="-176213">
              <a:lnSpc>
                <a:spcPct val="90000"/>
              </a:lnSpc>
              <a:spcBef>
                <a:spcPct val="30000"/>
              </a:spcBef>
              <a:buClr>
                <a:schemeClr val="tx2"/>
              </a:buClr>
              <a:buFont typeface="Wingdings" pitchFamily="2" charset="2"/>
              <a:buBlip>
                <a:blip r:embed="rId9"/>
              </a:buBlip>
              <a:defRPr/>
            </a:pPr>
            <a:r>
              <a:rPr lang="en-US" sz="1100">
                <a:solidFill>
                  <a:schemeClr val="bg1"/>
                </a:solidFill>
                <a:effectLst>
                  <a:outerShdw blurRad="38100" dist="38100" dir="2700000" algn="tl">
                    <a:srgbClr val="000000"/>
                  </a:outerShdw>
                </a:effectLst>
                <a:latin typeface="Segoe Semibold" pitchFamily="34" charset="0"/>
              </a:rPr>
              <a:t>User Schema</a:t>
            </a:r>
            <a:br>
              <a:rPr lang="en-US" sz="1100">
                <a:solidFill>
                  <a:schemeClr val="bg1"/>
                </a:solidFill>
                <a:effectLst>
                  <a:outerShdw blurRad="38100" dist="38100" dir="2700000" algn="tl">
                    <a:srgbClr val="000000"/>
                  </a:outerShdw>
                </a:effectLst>
                <a:latin typeface="Segoe Semibold" pitchFamily="34" charset="0"/>
              </a:rPr>
            </a:br>
            <a:r>
              <a:rPr lang="en-US" sz="1100">
                <a:solidFill>
                  <a:schemeClr val="bg1"/>
                </a:solidFill>
                <a:effectLst>
                  <a:outerShdw blurRad="38100" dist="38100" dir="2700000" algn="tl">
                    <a:srgbClr val="000000"/>
                  </a:outerShdw>
                </a:effectLst>
                <a:latin typeface="Segoe Semibold" pitchFamily="34" charset="0"/>
              </a:rPr>
              <a:t>Separation</a:t>
            </a:r>
          </a:p>
        </p:txBody>
      </p:sp>
      <p:sp>
        <p:nvSpPr>
          <p:cNvPr id="28701" name="Rectangle 65"/>
          <p:cNvSpPr>
            <a:spLocks noChangeArrowheads="1"/>
          </p:cNvSpPr>
          <p:nvPr/>
        </p:nvSpPr>
        <p:spPr bwMode="auto">
          <a:xfrm>
            <a:off x="7251700" y="4565650"/>
            <a:ext cx="1473200" cy="1758950"/>
          </a:xfrm>
          <a:prstGeom prst="rect">
            <a:avLst/>
          </a:prstGeom>
          <a:gradFill rotWithShape="1">
            <a:gsLst>
              <a:gs pos="0">
                <a:srgbClr val="B03918"/>
              </a:gs>
              <a:gs pos="100000">
                <a:srgbClr val="270D05"/>
              </a:gs>
            </a:gsLst>
            <a:lin ang="0" scaled="1"/>
          </a:gradFill>
          <a:ln w="9525" algn="ctr">
            <a:noFill/>
            <a:miter lim="800000"/>
            <a:headEnd/>
            <a:tailEnd/>
          </a:ln>
        </p:spPr>
        <p:txBody>
          <a:bodyPr wrap="none" anchor="ctr"/>
          <a:lstStyle/>
          <a:p>
            <a:pPr algn="ctr"/>
            <a:endParaRPr lang="en-US">
              <a:solidFill>
                <a:schemeClr val="bg1"/>
              </a:solidFill>
            </a:endParaRPr>
          </a:p>
        </p:txBody>
      </p:sp>
      <p:sp>
        <p:nvSpPr>
          <p:cNvPr id="293917" name="Text Box 29"/>
          <p:cNvSpPr txBox="1">
            <a:spLocks noChangeArrowheads="1"/>
          </p:cNvSpPr>
          <p:nvPr/>
        </p:nvSpPr>
        <p:spPr bwMode="auto">
          <a:xfrm>
            <a:off x="7224713" y="4572000"/>
            <a:ext cx="1538287" cy="1454150"/>
          </a:xfrm>
          <a:prstGeom prst="rect">
            <a:avLst/>
          </a:prstGeom>
          <a:noFill/>
          <a:ln w="9525" algn="ctr">
            <a:noFill/>
            <a:miter lim="800000"/>
            <a:headEnd/>
            <a:tailEnd/>
          </a:ln>
          <a:effectLst/>
        </p:spPr>
        <p:txBody>
          <a:bodyPr>
            <a:spAutoFit/>
          </a:bodyPr>
          <a:lstStyle/>
          <a:p>
            <a:pPr marL="176213" indent="-176213">
              <a:lnSpc>
                <a:spcPct val="90000"/>
              </a:lnSpc>
              <a:spcBef>
                <a:spcPct val="30000"/>
              </a:spcBef>
              <a:buClr>
                <a:schemeClr val="tx2"/>
              </a:buClr>
              <a:buFont typeface="Wingdings" pitchFamily="2" charset="2"/>
              <a:buBlip>
                <a:blip r:embed="rId9"/>
              </a:buBlip>
              <a:defRPr/>
            </a:pPr>
            <a:r>
              <a:rPr lang="en-US" sz="1400" dirty="0">
                <a:solidFill>
                  <a:srgbClr val="FF0000"/>
                </a:solidFill>
                <a:effectLst>
                  <a:outerShdw blurRad="38100" dist="38100" dir="2700000" algn="tl">
                    <a:srgbClr val="000000"/>
                  </a:outerShdw>
                </a:effectLst>
                <a:latin typeface="Times New Roman"/>
                <a:cs typeface="Times New Roman"/>
              </a:rPr>
              <a:t>*</a:t>
            </a:r>
            <a:r>
              <a:rPr lang="en-US" sz="1100" dirty="0">
                <a:solidFill>
                  <a:srgbClr val="FF0000"/>
                </a:solidFill>
                <a:effectLst>
                  <a:outerShdw blurRad="38100" dist="38100" dir="2700000" algn="tl">
                    <a:srgbClr val="000000"/>
                  </a:outerShdw>
                </a:effectLst>
                <a:latin typeface="Times New Roman"/>
                <a:cs typeface="Times New Roman"/>
              </a:rPr>
              <a:t> </a:t>
            </a:r>
            <a:r>
              <a:rPr lang="en-US" sz="1100" dirty="0">
                <a:solidFill>
                  <a:schemeClr val="bg1"/>
                </a:solidFill>
                <a:effectLst>
                  <a:outerShdw blurRad="38100" dist="38100" dir="2700000" algn="tl">
                    <a:srgbClr val="000000"/>
                  </a:outerShdw>
                </a:effectLst>
                <a:latin typeface="Segoe Semibold" pitchFamily="34" charset="0"/>
              </a:rPr>
              <a:t>All Action Audit</a:t>
            </a:r>
          </a:p>
          <a:p>
            <a:pPr marL="176213" indent="-176213">
              <a:lnSpc>
                <a:spcPct val="90000"/>
              </a:lnSpc>
              <a:spcBef>
                <a:spcPct val="30000"/>
              </a:spcBef>
              <a:buClr>
                <a:schemeClr val="tx2"/>
              </a:buClr>
              <a:buFont typeface="Wingdings" pitchFamily="2" charset="2"/>
              <a:buBlip>
                <a:blip r:embed="rId9"/>
              </a:buBlip>
              <a:defRPr/>
            </a:pPr>
            <a:r>
              <a:rPr lang="en-US" sz="1100" dirty="0">
                <a:solidFill>
                  <a:schemeClr val="bg1"/>
                </a:solidFill>
                <a:effectLst>
                  <a:outerShdw blurRad="38100" dist="38100" dir="2700000" algn="tl">
                    <a:srgbClr val="000000"/>
                  </a:outerShdw>
                </a:effectLst>
                <a:latin typeface="Segoe Semibold" pitchFamily="34" charset="0"/>
              </a:rPr>
              <a:t>Audit actions to file, Windows Application Log, and Windows Security log</a:t>
            </a:r>
          </a:p>
          <a:p>
            <a:pPr marL="176213" indent="-176213">
              <a:lnSpc>
                <a:spcPct val="90000"/>
              </a:lnSpc>
              <a:spcBef>
                <a:spcPct val="30000"/>
              </a:spcBef>
              <a:buClr>
                <a:schemeClr val="tx2"/>
              </a:buClr>
              <a:buFont typeface="Wingdings" pitchFamily="2" charset="2"/>
              <a:buBlip>
                <a:blip r:embed="rId9"/>
              </a:buBlip>
              <a:defRPr/>
            </a:pPr>
            <a:r>
              <a:rPr lang="en-US" sz="1100" dirty="0">
                <a:solidFill>
                  <a:schemeClr val="bg1"/>
                </a:solidFill>
                <a:effectLst>
                  <a:outerShdw blurRad="38100" dist="38100" dir="2700000" algn="tl">
                    <a:srgbClr val="000000"/>
                  </a:outerShdw>
                </a:effectLst>
                <a:latin typeface="Segoe Semibold" pitchFamily="34" charset="0"/>
              </a:rPr>
              <a:t>Capture and audit DDL activities</a:t>
            </a:r>
          </a:p>
        </p:txBody>
      </p:sp>
      <p:pic>
        <p:nvPicPr>
          <p:cNvPr id="28703" name="Picture 70" descr="pillar_photo02"/>
          <p:cNvPicPr>
            <a:picLocks noChangeAspect="1" noChangeArrowheads="1"/>
          </p:cNvPicPr>
          <p:nvPr/>
        </p:nvPicPr>
        <p:blipFill>
          <a:blip r:embed="rId10">
            <a:lum bright="-6000"/>
          </a:blip>
          <a:srcRect/>
          <a:stretch>
            <a:fillRect/>
          </a:stretch>
        </p:blipFill>
        <p:spPr bwMode="auto">
          <a:xfrm>
            <a:off x="695325" y="3194050"/>
            <a:ext cx="803275" cy="920750"/>
          </a:xfrm>
          <a:prstGeom prst="rect">
            <a:avLst/>
          </a:prstGeom>
          <a:noFill/>
          <a:ln w="9525">
            <a:noFill/>
            <a:miter lim="800000"/>
            <a:headEnd/>
            <a:tailEnd/>
          </a:ln>
        </p:spPr>
      </p:pic>
      <p:pic>
        <p:nvPicPr>
          <p:cNvPr id="28704" name="Picture 71" descr="pillar_photo01"/>
          <p:cNvPicPr>
            <a:picLocks noChangeAspect="1" noChangeArrowheads="1"/>
          </p:cNvPicPr>
          <p:nvPr/>
        </p:nvPicPr>
        <p:blipFill>
          <a:blip r:embed="rId11">
            <a:lum bright="-12000"/>
          </a:blip>
          <a:srcRect/>
          <a:stretch>
            <a:fillRect/>
          </a:stretch>
        </p:blipFill>
        <p:spPr bwMode="auto">
          <a:xfrm>
            <a:off x="4191000" y="3124200"/>
            <a:ext cx="836613" cy="914400"/>
          </a:xfrm>
          <a:prstGeom prst="rect">
            <a:avLst/>
          </a:prstGeom>
          <a:noFill/>
          <a:ln w="9525">
            <a:noFill/>
            <a:miter lim="800000"/>
            <a:headEnd/>
            <a:tailEnd/>
          </a:ln>
        </p:spPr>
      </p:pic>
      <p:pic>
        <p:nvPicPr>
          <p:cNvPr id="28705" name="Picture 72" descr="pillar_photo03"/>
          <p:cNvPicPr>
            <a:picLocks noChangeAspect="1" noChangeArrowheads="1"/>
          </p:cNvPicPr>
          <p:nvPr/>
        </p:nvPicPr>
        <p:blipFill>
          <a:blip r:embed="rId12">
            <a:lum bright="-24000" contrast="6000"/>
          </a:blip>
          <a:srcRect/>
          <a:stretch>
            <a:fillRect/>
          </a:stretch>
        </p:blipFill>
        <p:spPr bwMode="auto">
          <a:xfrm>
            <a:off x="2374900" y="3200400"/>
            <a:ext cx="901700" cy="990600"/>
          </a:xfrm>
          <a:prstGeom prst="rect">
            <a:avLst/>
          </a:prstGeom>
          <a:noFill/>
          <a:ln w="9525">
            <a:noFill/>
            <a:miter lim="800000"/>
            <a:headEnd/>
            <a:tailEnd/>
          </a:ln>
        </p:spPr>
      </p:pic>
      <p:pic>
        <p:nvPicPr>
          <p:cNvPr id="28706" name="Picture 73" descr="pillar_photo04"/>
          <p:cNvPicPr>
            <a:picLocks noChangeAspect="1" noChangeArrowheads="1"/>
          </p:cNvPicPr>
          <p:nvPr/>
        </p:nvPicPr>
        <p:blipFill>
          <a:blip r:embed="rId13">
            <a:lum bright="-12000"/>
          </a:blip>
          <a:srcRect/>
          <a:stretch>
            <a:fillRect/>
          </a:stretch>
        </p:blipFill>
        <p:spPr bwMode="auto">
          <a:xfrm>
            <a:off x="5859463" y="3200400"/>
            <a:ext cx="823912" cy="914400"/>
          </a:xfrm>
          <a:prstGeom prst="rect">
            <a:avLst/>
          </a:prstGeom>
          <a:noFill/>
          <a:ln w="9525">
            <a:noFill/>
            <a:miter lim="800000"/>
            <a:headEnd/>
            <a:tailEnd/>
          </a:ln>
        </p:spPr>
      </p:pic>
      <p:pic>
        <p:nvPicPr>
          <p:cNvPr id="28707" name="Picture 74" descr="pillar_photo05"/>
          <p:cNvPicPr>
            <a:picLocks noChangeAspect="1" noChangeArrowheads="1"/>
          </p:cNvPicPr>
          <p:nvPr/>
        </p:nvPicPr>
        <p:blipFill>
          <a:blip r:embed="rId14">
            <a:lum bright="-12000"/>
          </a:blip>
          <a:srcRect/>
          <a:stretch>
            <a:fillRect/>
          </a:stretch>
        </p:blipFill>
        <p:spPr bwMode="auto">
          <a:xfrm>
            <a:off x="7620000" y="3124200"/>
            <a:ext cx="817563" cy="1066800"/>
          </a:xfrm>
          <a:prstGeom prst="rect">
            <a:avLst/>
          </a:prstGeom>
          <a:noFill/>
          <a:ln w="9525">
            <a:noFill/>
            <a:miter lim="800000"/>
            <a:headEnd/>
            <a:tailEnd/>
          </a:ln>
        </p:spPr>
      </p:pic>
      <p:sp>
        <p:nvSpPr>
          <p:cNvPr id="293893" name="Text Box 5"/>
          <p:cNvSpPr txBox="1">
            <a:spLocks noChangeArrowheads="1"/>
          </p:cNvSpPr>
          <p:nvPr/>
        </p:nvSpPr>
        <p:spPr bwMode="auto">
          <a:xfrm>
            <a:off x="414338" y="3916363"/>
            <a:ext cx="1462087" cy="457200"/>
          </a:xfrm>
          <a:prstGeom prst="rect">
            <a:avLst/>
          </a:prstGeom>
          <a:noFill/>
          <a:ln w="9525" algn="ctr">
            <a:noFill/>
            <a:miter lim="800000"/>
            <a:headEnd/>
            <a:tailEnd/>
          </a:ln>
          <a:effectLst/>
        </p:spPr>
        <p:txBody>
          <a:bodyPr>
            <a:spAutoFit/>
          </a:bodyPr>
          <a:lstStyle/>
          <a:p>
            <a:pPr algn="ctr">
              <a:spcBef>
                <a:spcPct val="50000"/>
              </a:spcBef>
              <a:defRPr/>
            </a:pPr>
            <a:r>
              <a:rPr lang="en-US" sz="1200" b="1" dirty="0" smtClean="0">
                <a:solidFill>
                  <a:schemeClr val="bg1"/>
                </a:solidFill>
                <a:effectLst>
                  <a:outerShdw blurRad="38100" dist="38100" dir="2700000" algn="tl">
                    <a:srgbClr val="000000"/>
                  </a:outerShdw>
                </a:effectLst>
                <a:latin typeface="Segoe Semibold" pitchFamily="34" charset="0"/>
              </a:rPr>
              <a:t>Highly Secure</a:t>
            </a:r>
            <a:r>
              <a:rPr lang="en-US" sz="1200" b="1" dirty="0">
                <a:solidFill>
                  <a:schemeClr val="bg1"/>
                </a:solidFill>
                <a:effectLst>
                  <a:outerShdw blurRad="38100" dist="38100" dir="2700000" algn="tl">
                    <a:srgbClr val="000000"/>
                  </a:outerShdw>
                </a:effectLst>
                <a:latin typeface="Segoe Semibold" pitchFamily="34" charset="0"/>
              </a:rPr>
              <a:t/>
            </a:r>
            <a:br>
              <a:rPr lang="en-US" sz="1200" b="1" dirty="0">
                <a:solidFill>
                  <a:schemeClr val="bg1"/>
                </a:solidFill>
                <a:effectLst>
                  <a:outerShdw blurRad="38100" dist="38100" dir="2700000" algn="tl">
                    <a:srgbClr val="000000"/>
                  </a:outerShdw>
                </a:effectLst>
                <a:latin typeface="Segoe Semibold" pitchFamily="34" charset="0"/>
              </a:rPr>
            </a:br>
            <a:r>
              <a:rPr lang="en-US" sz="1200" b="1" dirty="0">
                <a:solidFill>
                  <a:schemeClr val="bg1"/>
                </a:solidFill>
                <a:effectLst>
                  <a:outerShdw blurRad="38100" dist="38100" dir="2700000" algn="tl">
                    <a:srgbClr val="000000"/>
                  </a:outerShdw>
                </a:effectLst>
                <a:latin typeface="Segoe Semibold" pitchFamily="34" charset="0"/>
              </a:rPr>
              <a:t>Configuration</a:t>
            </a:r>
          </a:p>
        </p:txBody>
      </p:sp>
      <p:sp>
        <p:nvSpPr>
          <p:cNvPr id="293907" name="Text Box 19"/>
          <p:cNvSpPr txBox="1">
            <a:spLocks noChangeArrowheads="1"/>
          </p:cNvSpPr>
          <p:nvPr/>
        </p:nvSpPr>
        <p:spPr bwMode="auto">
          <a:xfrm>
            <a:off x="3817938" y="3779838"/>
            <a:ext cx="1501775" cy="461962"/>
          </a:xfrm>
          <a:prstGeom prst="rect">
            <a:avLst/>
          </a:prstGeom>
          <a:noFill/>
          <a:ln w="9525" algn="ctr">
            <a:noFill/>
            <a:miter lim="800000"/>
            <a:headEnd/>
            <a:tailEnd/>
          </a:ln>
          <a:effectLst/>
        </p:spPr>
        <p:txBody>
          <a:bodyPr>
            <a:spAutoFit/>
          </a:bodyPr>
          <a:lstStyle/>
          <a:p>
            <a:pPr algn="ctr">
              <a:spcBef>
                <a:spcPct val="50000"/>
              </a:spcBef>
              <a:defRPr/>
            </a:pPr>
            <a:r>
              <a:rPr lang="en-US" sz="1200" b="1" dirty="0">
                <a:solidFill>
                  <a:schemeClr val="bg1"/>
                </a:solidFill>
                <a:effectLst>
                  <a:outerShdw blurRad="38100" dist="38100" dir="2700000" algn="tl">
                    <a:srgbClr val="000000"/>
                  </a:outerShdw>
                </a:effectLst>
                <a:latin typeface="Segoe Semibold" pitchFamily="34" charset="0"/>
              </a:rPr>
              <a:t>Granular</a:t>
            </a:r>
            <a:br>
              <a:rPr lang="en-US" sz="1200" b="1" dirty="0">
                <a:solidFill>
                  <a:schemeClr val="bg1"/>
                </a:solidFill>
                <a:effectLst>
                  <a:outerShdw blurRad="38100" dist="38100" dir="2700000" algn="tl">
                    <a:srgbClr val="000000"/>
                  </a:outerShdw>
                </a:effectLst>
                <a:latin typeface="Segoe Semibold" pitchFamily="34" charset="0"/>
              </a:rPr>
            </a:br>
            <a:r>
              <a:rPr lang="en-US" sz="1200" b="1" dirty="0">
                <a:solidFill>
                  <a:schemeClr val="bg1"/>
                </a:solidFill>
                <a:effectLst>
                  <a:outerShdw blurRad="38100" dist="38100" dir="2700000" algn="tl">
                    <a:srgbClr val="000000"/>
                  </a:outerShdw>
                </a:effectLst>
                <a:latin typeface="Segoe Semibold" pitchFamily="34" charset="0"/>
              </a:rPr>
              <a:t>Authorization</a:t>
            </a:r>
          </a:p>
        </p:txBody>
      </p:sp>
      <p:sp>
        <p:nvSpPr>
          <p:cNvPr id="293913" name="Text Box 25"/>
          <p:cNvSpPr txBox="1">
            <a:spLocks noChangeArrowheads="1"/>
          </p:cNvSpPr>
          <p:nvPr/>
        </p:nvSpPr>
        <p:spPr bwMode="auto">
          <a:xfrm>
            <a:off x="2081213" y="3910013"/>
            <a:ext cx="1522412" cy="457200"/>
          </a:xfrm>
          <a:prstGeom prst="rect">
            <a:avLst/>
          </a:prstGeom>
          <a:noFill/>
          <a:ln w="9525" algn="ctr">
            <a:noFill/>
            <a:miter lim="800000"/>
            <a:headEnd/>
            <a:tailEnd/>
          </a:ln>
          <a:effectLst/>
        </p:spPr>
        <p:txBody>
          <a:bodyPr>
            <a:spAutoFit/>
          </a:bodyPr>
          <a:lstStyle/>
          <a:p>
            <a:pPr algn="ctr">
              <a:spcBef>
                <a:spcPct val="50000"/>
              </a:spcBef>
              <a:defRPr/>
            </a:pPr>
            <a:r>
              <a:rPr lang="en-US" sz="1200" b="1">
                <a:solidFill>
                  <a:schemeClr val="bg1"/>
                </a:solidFill>
                <a:effectLst>
                  <a:outerShdw blurRad="38100" dist="38100" dir="2700000" algn="tl">
                    <a:srgbClr val="000000"/>
                  </a:outerShdw>
                </a:effectLst>
                <a:latin typeface="Segoe Semibold" pitchFamily="34" charset="0"/>
              </a:rPr>
              <a:t>Rich Authentication</a:t>
            </a:r>
          </a:p>
        </p:txBody>
      </p:sp>
      <p:sp>
        <p:nvSpPr>
          <p:cNvPr id="293919" name="Text Box 31"/>
          <p:cNvSpPr txBox="1">
            <a:spLocks noChangeArrowheads="1"/>
          </p:cNvSpPr>
          <p:nvPr/>
        </p:nvSpPr>
        <p:spPr bwMode="auto">
          <a:xfrm>
            <a:off x="7443788" y="4094163"/>
            <a:ext cx="1122362" cy="274637"/>
          </a:xfrm>
          <a:prstGeom prst="rect">
            <a:avLst/>
          </a:prstGeom>
          <a:noFill/>
          <a:ln w="9525" algn="ctr">
            <a:noFill/>
            <a:miter lim="800000"/>
            <a:headEnd/>
            <a:tailEnd/>
          </a:ln>
          <a:effectLst/>
        </p:spPr>
        <p:txBody>
          <a:bodyPr>
            <a:spAutoFit/>
          </a:bodyPr>
          <a:lstStyle/>
          <a:p>
            <a:pPr algn="ctr">
              <a:spcBef>
                <a:spcPct val="50000"/>
              </a:spcBef>
              <a:defRPr/>
            </a:pPr>
            <a:r>
              <a:rPr lang="en-US" sz="1200" b="1">
                <a:solidFill>
                  <a:schemeClr val="bg1"/>
                </a:solidFill>
                <a:effectLst>
                  <a:outerShdw blurRad="38100" dist="38100" dir="2700000" algn="tl">
                    <a:srgbClr val="000000"/>
                  </a:outerShdw>
                </a:effectLst>
                <a:latin typeface="Segoe Semibold" pitchFamily="34" charset="0"/>
              </a:rPr>
              <a:t>Auditing</a:t>
            </a:r>
          </a:p>
        </p:txBody>
      </p:sp>
      <p:sp>
        <p:nvSpPr>
          <p:cNvPr id="293923" name="Text Box 35"/>
          <p:cNvSpPr txBox="1">
            <a:spLocks noChangeArrowheads="1"/>
          </p:cNvSpPr>
          <p:nvPr/>
        </p:nvSpPr>
        <p:spPr bwMode="auto">
          <a:xfrm>
            <a:off x="5626100" y="3905250"/>
            <a:ext cx="1322388" cy="461963"/>
          </a:xfrm>
          <a:prstGeom prst="rect">
            <a:avLst/>
          </a:prstGeom>
          <a:noFill/>
          <a:ln w="9525" algn="ctr">
            <a:noFill/>
            <a:miter lim="800000"/>
            <a:headEnd/>
            <a:tailEnd/>
          </a:ln>
          <a:effectLst/>
        </p:spPr>
        <p:txBody>
          <a:bodyPr>
            <a:spAutoFit/>
          </a:bodyPr>
          <a:lstStyle/>
          <a:p>
            <a:pPr algn="ctr">
              <a:spcBef>
                <a:spcPct val="50000"/>
              </a:spcBef>
              <a:defRPr/>
            </a:pPr>
            <a:r>
              <a:rPr lang="en-US" sz="1200" b="1" dirty="0">
                <a:solidFill>
                  <a:schemeClr val="bg1"/>
                </a:solidFill>
                <a:effectLst>
                  <a:outerShdw blurRad="38100" dist="38100" dir="2700000" algn="tl">
                    <a:srgbClr val="000000"/>
                  </a:outerShdw>
                </a:effectLst>
                <a:latin typeface="Segoe Semibold" pitchFamily="34" charset="0"/>
              </a:rPr>
              <a:t>Data Encryption</a:t>
            </a:r>
          </a:p>
        </p:txBody>
      </p:sp>
      <p:sp>
        <p:nvSpPr>
          <p:cNvPr id="42" name="Rectangle 41"/>
          <p:cNvSpPr/>
          <p:nvPr/>
        </p:nvSpPr>
        <p:spPr>
          <a:xfrm>
            <a:off x="304800" y="6324600"/>
            <a:ext cx="3600450" cy="369888"/>
          </a:xfrm>
          <a:prstGeom prst="rect">
            <a:avLst/>
          </a:prstGeom>
        </p:spPr>
        <p:txBody>
          <a:bodyPr wrap="none">
            <a:spAutoFit/>
          </a:bodyPr>
          <a:lstStyle/>
          <a:p>
            <a:pPr algn="ctr">
              <a:defRPr/>
            </a:pPr>
            <a:r>
              <a:rPr lang="en-US" dirty="0">
                <a:solidFill>
                  <a:srgbClr val="FF0000"/>
                </a:solidFill>
                <a:effectLst>
                  <a:outerShdw blurRad="38100" dist="38100" dir="2700000" algn="tl">
                    <a:srgbClr val="000000"/>
                  </a:outerShdw>
                </a:effectLst>
                <a:latin typeface="Times New Roman"/>
                <a:cs typeface="Times New Roman"/>
              </a:rPr>
              <a:t>*: New Features in SQL Server 2008</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3891"/>
                                        </p:tgtEl>
                                        <p:attrNameLst>
                                          <p:attrName>style.visibility</p:attrName>
                                        </p:attrNameLst>
                                      </p:cBhvr>
                                      <p:to>
                                        <p:strVal val="visible"/>
                                      </p:to>
                                    </p:set>
                                    <p:animEffect transition="in" filter="fade">
                                      <p:cBhvr>
                                        <p:cTn id="7" dur="1000"/>
                                        <p:tgtEl>
                                          <p:spTgt spid="293891"/>
                                        </p:tgtEl>
                                      </p:cBhvr>
                                    </p:animEffect>
                                    <p:anim calcmode="lin" valueType="num">
                                      <p:cBhvr>
                                        <p:cTn id="8" dur="1000" fill="hold"/>
                                        <p:tgtEl>
                                          <p:spTgt spid="293891"/>
                                        </p:tgtEl>
                                        <p:attrNameLst>
                                          <p:attrName>ppt_x</p:attrName>
                                        </p:attrNameLst>
                                      </p:cBhvr>
                                      <p:tavLst>
                                        <p:tav tm="0">
                                          <p:val>
                                            <p:strVal val="#ppt_x"/>
                                          </p:val>
                                        </p:tav>
                                        <p:tav tm="100000">
                                          <p:val>
                                            <p:strVal val="#ppt_x"/>
                                          </p:val>
                                        </p:tav>
                                      </p:tavLst>
                                    </p:anim>
                                    <p:anim calcmode="lin" valueType="num">
                                      <p:cBhvr>
                                        <p:cTn id="9" dur="1000" fill="hold"/>
                                        <p:tgtEl>
                                          <p:spTgt spid="2938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93911"/>
                                        </p:tgtEl>
                                        <p:attrNameLst>
                                          <p:attrName>style.visibility</p:attrName>
                                        </p:attrNameLst>
                                      </p:cBhvr>
                                      <p:to>
                                        <p:strVal val="visible"/>
                                      </p:to>
                                    </p:set>
                                    <p:animEffect transition="in" filter="fade">
                                      <p:cBhvr>
                                        <p:cTn id="14" dur="1000"/>
                                        <p:tgtEl>
                                          <p:spTgt spid="293911"/>
                                        </p:tgtEl>
                                      </p:cBhvr>
                                    </p:animEffect>
                                    <p:anim calcmode="lin" valueType="num">
                                      <p:cBhvr>
                                        <p:cTn id="15" dur="1000" fill="hold"/>
                                        <p:tgtEl>
                                          <p:spTgt spid="293911"/>
                                        </p:tgtEl>
                                        <p:attrNameLst>
                                          <p:attrName>ppt_x</p:attrName>
                                        </p:attrNameLst>
                                      </p:cBhvr>
                                      <p:tavLst>
                                        <p:tav tm="0">
                                          <p:val>
                                            <p:strVal val="#ppt_x"/>
                                          </p:val>
                                        </p:tav>
                                        <p:tav tm="100000">
                                          <p:val>
                                            <p:strVal val="#ppt_x"/>
                                          </p:val>
                                        </p:tav>
                                      </p:tavLst>
                                    </p:anim>
                                    <p:anim calcmode="lin" valueType="num">
                                      <p:cBhvr>
                                        <p:cTn id="16" dur="1000" fill="hold"/>
                                        <p:tgtEl>
                                          <p:spTgt spid="2939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93908"/>
                                        </p:tgtEl>
                                        <p:attrNameLst>
                                          <p:attrName>style.visibility</p:attrName>
                                        </p:attrNameLst>
                                      </p:cBhvr>
                                      <p:to>
                                        <p:strVal val="visible"/>
                                      </p:to>
                                    </p:set>
                                    <p:animEffect transition="in" filter="fade">
                                      <p:cBhvr>
                                        <p:cTn id="21" dur="1000"/>
                                        <p:tgtEl>
                                          <p:spTgt spid="293908"/>
                                        </p:tgtEl>
                                      </p:cBhvr>
                                    </p:animEffect>
                                    <p:anim calcmode="lin" valueType="num">
                                      <p:cBhvr>
                                        <p:cTn id="22" dur="1000" fill="hold"/>
                                        <p:tgtEl>
                                          <p:spTgt spid="293908"/>
                                        </p:tgtEl>
                                        <p:attrNameLst>
                                          <p:attrName>ppt_x</p:attrName>
                                        </p:attrNameLst>
                                      </p:cBhvr>
                                      <p:tavLst>
                                        <p:tav tm="0">
                                          <p:val>
                                            <p:strVal val="#ppt_x"/>
                                          </p:val>
                                        </p:tav>
                                        <p:tav tm="100000">
                                          <p:val>
                                            <p:strVal val="#ppt_x"/>
                                          </p:val>
                                        </p:tav>
                                      </p:tavLst>
                                    </p:anim>
                                    <p:anim calcmode="lin" valueType="num">
                                      <p:cBhvr>
                                        <p:cTn id="23" dur="1000" fill="hold"/>
                                        <p:tgtEl>
                                          <p:spTgt spid="2939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93924"/>
                                        </p:tgtEl>
                                        <p:attrNameLst>
                                          <p:attrName>style.visibility</p:attrName>
                                        </p:attrNameLst>
                                      </p:cBhvr>
                                      <p:to>
                                        <p:strVal val="visible"/>
                                      </p:to>
                                    </p:set>
                                    <p:animEffect transition="in" filter="fade">
                                      <p:cBhvr>
                                        <p:cTn id="28" dur="1000"/>
                                        <p:tgtEl>
                                          <p:spTgt spid="293924"/>
                                        </p:tgtEl>
                                      </p:cBhvr>
                                    </p:animEffect>
                                    <p:anim calcmode="lin" valueType="num">
                                      <p:cBhvr>
                                        <p:cTn id="29" dur="1000" fill="hold"/>
                                        <p:tgtEl>
                                          <p:spTgt spid="293924"/>
                                        </p:tgtEl>
                                        <p:attrNameLst>
                                          <p:attrName>ppt_x</p:attrName>
                                        </p:attrNameLst>
                                      </p:cBhvr>
                                      <p:tavLst>
                                        <p:tav tm="0">
                                          <p:val>
                                            <p:strVal val="#ppt_x"/>
                                          </p:val>
                                        </p:tav>
                                        <p:tav tm="100000">
                                          <p:val>
                                            <p:strVal val="#ppt_x"/>
                                          </p:val>
                                        </p:tav>
                                      </p:tavLst>
                                    </p:anim>
                                    <p:anim calcmode="lin" valueType="num">
                                      <p:cBhvr>
                                        <p:cTn id="30" dur="1000" fill="hold"/>
                                        <p:tgtEl>
                                          <p:spTgt spid="2939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93917"/>
                                        </p:tgtEl>
                                        <p:attrNameLst>
                                          <p:attrName>style.visibility</p:attrName>
                                        </p:attrNameLst>
                                      </p:cBhvr>
                                      <p:to>
                                        <p:strVal val="visible"/>
                                      </p:to>
                                    </p:set>
                                    <p:animEffect transition="in" filter="fade">
                                      <p:cBhvr>
                                        <p:cTn id="35" dur="1000"/>
                                        <p:tgtEl>
                                          <p:spTgt spid="293917"/>
                                        </p:tgtEl>
                                      </p:cBhvr>
                                    </p:animEffect>
                                    <p:anim calcmode="lin" valueType="num">
                                      <p:cBhvr>
                                        <p:cTn id="36" dur="1000" fill="hold"/>
                                        <p:tgtEl>
                                          <p:spTgt spid="293917"/>
                                        </p:tgtEl>
                                        <p:attrNameLst>
                                          <p:attrName>ppt_x</p:attrName>
                                        </p:attrNameLst>
                                      </p:cBhvr>
                                      <p:tavLst>
                                        <p:tav tm="0">
                                          <p:val>
                                            <p:strVal val="#ppt_x"/>
                                          </p:val>
                                        </p:tav>
                                        <p:tav tm="100000">
                                          <p:val>
                                            <p:strVal val="#ppt_x"/>
                                          </p:val>
                                        </p:tav>
                                      </p:tavLst>
                                    </p:anim>
                                    <p:anim calcmode="lin" valueType="num">
                                      <p:cBhvr>
                                        <p:cTn id="37" dur="1000" fill="hold"/>
                                        <p:tgtEl>
                                          <p:spTgt spid="293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p:bldP spid="293911" grpId="0"/>
      <p:bldP spid="293924" grpId="0"/>
      <p:bldP spid="293908" grpId="0"/>
      <p:bldP spid="2939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title"/>
          </p:nvPr>
        </p:nvSpPr>
        <p:spPr>
          <a:xfrm>
            <a:off x="382588" y="228600"/>
            <a:ext cx="8380412" cy="585788"/>
          </a:xfrm>
        </p:spPr>
        <p:txBody>
          <a:bodyPr>
            <a:normAutofit fontScale="90000"/>
          </a:bodyPr>
          <a:lstStyle/>
          <a:p>
            <a:r>
              <a:rPr lang="en-US" smtClean="0"/>
              <a:t>Reduced Surface Area Configuration</a:t>
            </a:r>
          </a:p>
        </p:txBody>
      </p:sp>
      <p:sp>
        <p:nvSpPr>
          <p:cNvPr id="129031" name="Rectangle 7"/>
          <p:cNvSpPr>
            <a:spLocks noGrp="1" noChangeArrowheads="1"/>
          </p:cNvSpPr>
          <p:nvPr>
            <p:ph idx="1"/>
          </p:nvPr>
        </p:nvSpPr>
        <p:spPr>
          <a:xfrm>
            <a:off x="381000" y="1371600"/>
            <a:ext cx="8380413" cy="4681538"/>
          </a:xfrm>
        </p:spPr>
        <p:txBody>
          <a:bodyPr rtlCol="0">
            <a:normAutofit/>
          </a:bodyPr>
          <a:lstStyle/>
          <a:p>
            <a:pPr fontAlgn="auto">
              <a:spcAft>
                <a:spcPts val="0"/>
              </a:spcAft>
              <a:defRPr/>
            </a:pPr>
            <a:r>
              <a:rPr lang="en-US" sz="2800" dirty="0"/>
              <a:t>Efforts made in reducing surface</a:t>
            </a:r>
            <a:br>
              <a:rPr lang="en-US" sz="2800" dirty="0"/>
            </a:br>
            <a:r>
              <a:rPr lang="en-US" sz="2800" dirty="0"/>
              <a:t>area include</a:t>
            </a:r>
          </a:p>
          <a:p>
            <a:pPr lvl="1" fontAlgn="auto">
              <a:spcAft>
                <a:spcPts val="0"/>
              </a:spcAft>
              <a:defRPr/>
            </a:pPr>
            <a:r>
              <a:rPr lang="en-US" sz="2400" dirty="0"/>
              <a:t>Some features are off by default</a:t>
            </a:r>
            <a:br>
              <a:rPr lang="en-US" sz="2400" dirty="0"/>
            </a:br>
            <a:r>
              <a:rPr lang="en-US" sz="2400" dirty="0"/>
              <a:t>(except when you perform an upgrade)</a:t>
            </a:r>
          </a:p>
          <a:p>
            <a:pPr lvl="1" fontAlgn="auto">
              <a:spcAft>
                <a:spcPts val="0"/>
              </a:spcAft>
              <a:defRPr/>
            </a:pPr>
            <a:r>
              <a:rPr lang="en-US" sz="2400" dirty="0"/>
              <a:t>Granular permissions on SQL engine</a:t>
            </a:r>
            <a:br>
              <a:rPr lang="en-US" sz="2400" dirty="0"/>
            </a:br>
            <a:r>
              <a:rPr lang="en-US" sz="2400" dirty="0"/>
              <a:t>and SQL </a:t>
            </a:r>
            <a:r>
              <a:rPr lang="en-US" sz="2400" dirty="0" smtClean="0"/>
              <a:t>Server Agent</a:t>
            </a:r>
            <a:endParaRPr lang="en-US" sz="2400" dirty="0"/>
          </a:p>
          <a:p>
            <a:pPr lvl="1" fontAlgn="auto">
              <a:spcAft>
                <a:spcPts val="0"/>
              </a:spcAft>
              <a:defRPr/>
            </a:pPr>
            <a:r>
              <a:rPr lang="en-US" sz="2400" dirty="0"/>
              <a:t>Users need VIEW DEFINITION permissions to see metadata that they do not own</a:t>
            </a:r>
          </a:p>
          <a:p>
            <a:pPr fontAlgn="auto">
              <a:spcAft>
                <a:spcPts val="0"/>
              </a:spcAft>
              <a:defRPr/>
            </a:pPr>
            <a:r>
              <a:rPr lang="en-US" sz="2800" dirty="0" smtClean="0"/>
              <a:t>New in SQL Server 2008, Surface Area Configurations are handled by automated policy-based framework to help ensure compliance across the enterprise</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2034" name="Rectangle 172033"/>
          <p:cNvPicPr>
            <a:picLocks noChangeAspect="1" noChangeArrowheads="1"/>
          </p:cNvPicPr>
          <p:nvPr/>
        </p:nvPicPr>
        <p:blipFill>
          <a:blip r:embed="rId3"/>
          <a:srcRect/>
          <a:stretch>
            <a:fillRect/>
          </a:stretch>
        </p:blipFill>
        <p:spPr bwMode="invGray">
          <a:xfrm>
            <a:off x="381000" y="2819400"/>
            <a:ext cx="3086100" cy="1038225"/>
          </a:xfrm>
          <a:prstGeom prst="rect">
            <a:avLst/>
          </a:prstGeom>
          <a:noFill/>
          <a:ln w="9525">
            <a:noFill/>
            <a:miter lim="800000"/>
            <a:headEnd/>
            <a:tailEnd/>
          </a:ln>
        </p:spPr>
      </p:pic>
      <p:sp>
        <p:nvSpPr>
          <p:cNvPr id="172035" name="Title 172034"/>
          <p:cNvSpPr>
            <a:spLocks noGrp="1" noChangeArrowheads="1"/>
          </p:cNvSpPr>
          <p:nvPr>
            <p:ph type="ctrTitle" idx="4294967295"/>
          </p:nvPr>
        </p:nvSpPr>
        <p:spPr>
          <a:xfrm>
            <a:off x="1757363" y="1116013"/>
            <a:ext cx="7386637" cy="1409700"/>
          </a:xfrm>
        </p:spPr>
        <p:txBody>
          <a:bodyPr anchor="b"/>
          <a:lstStyle/>
          <a:p>
            <a:r>
              <a:rPr lang="en-US" sz="4000" smtClean="0"/>
              <a:t>Surface Area Configuration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fade">
                                      <p:cBhvr>
                                        <p:cTn id="7" dur="500"/>
                                        <p:tgtEl>
                                          <p:spTgt spid="1720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2035"/>
                                        </p:tgtEl>
                                        <p:attrNameLst>
                                          <p:attrName>style.visibility</p:attrName>
                                        </p:attrNameLst>
                                      </p:cBhvr>
                                      <p:to>
                                        <p:strVal val="visible"/>
                                      </p:to>
                                    </p:set>
                                    <p:animEffect transition="in" filter="fade">
                                      <p:cBhvr>
                                        <p:cTn id="11" dur="10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5"/>
          <p:cNvSpPr>
            <a:spLocks noGrp="1" noChangeArrowheads="1"/>
          </p:cNvSpPr>
          <p:nvPr>
            <p:ph type="title"/>
          </p:nvPr>
        </p:nvSpPr>
        <p:spPr>
          <a:xfrm>
            <a:off x="382588" y="228600"/>
            <a:ext cx="8380412" cy="1244600"/>
          </a:xfrm>
        </p:spPr>
        <p:txBody>
          <a:bodyPr/>
          <a:lstStyle/>
          <a:p>
            <a:r>
              <a:rPr lang="en-US" smtClean="0"/>
              <a:t>SQL Server 2008</a:t>
            </a:r>
            <a:br>
              <a:rPr lang="en-US" smtClean="0"/>
            </a:br>
            <a:r>
              <a:rPr lang="en-US" smtClean="0">
                <a:solidFill>
                  <a:schemeClr val="accent1"/>
                </a:solidFill>
              </a:rPr>
              <a:t>Authentication</a:t>
            </a:r>
          </a:p>
        </p:txBody>
      </p:sp>
      <p:sp>
        <p:nvSpPr>
          <p:cNvPr id="257050" name="Rectangle 26"/>
          <p:cNvSpPr>
            <a:spLocks noGrp="1" noChangeArrowheads="1"/>
          </p:cNvSpPr>
          <p:nvPr>
            <p:ph idx="1"/>
          </p:nvPr>
        </p:nvSpPr>
        <p:spPr>
          <a:xfrm>
            <a:off x="382588" y="1905000"/>
            <a:ext cx="8380412" cy="4598988"/>
          </a:xfrm>
        </p:spPr>
        <p:txBody>
          <a:bodyPr rtlCol="0">
            <a:normAutofit/>
          </a:bodyPr>
          <a:lstStyle/>
          <a:p>
            <a:pPr fontAlgn="auto">
              <a:lnSpc>
                <a:spcPct val="80000"/>
              </a:lnSpc>
              <a:spcAft>
                <a:spcPts val="0"/>
              </a:spcAft>
              <a:defRPr/>
            </a:pPr>
            <a:r>
              <a:rPr lang="en-US" sz="2800" dirty="0" smtClean="0"/>
              <a:t>More Secure </a:t>
            </a:r>
            <a:r>
              <a:rPr lang="en-US" sz="2800" dirty="0"/>
              <a:t>Authentication framework</a:t>
            </a:r>
          </a:p>
          <a:p>
            <a:pPr lvl="1" fontAlgn="auto">
              <a:lnSpc>
                <a:spcPct val="80000"/>
              </a:lnSpc>
              <a:spcAft>
                <a:spcPts val="0"/>
              </a:spcAft>
              <a:defRPr/>
            </a:pPr>
            <a:r>
              <a:rPr lang="en-US" sz="2400" dirty="0"/>
              <a:t>By default</a:t>
            </a:r>
          </a:p>
          <a:p>
            <a:pPr lvl="1" fontAlgn="auto">
              <a:lnSpc>
                <a:spcPct val="80000"/>
              </a:lnSpc>
              <a:spcAft>
                <a:spcPts val="0"/>
              </a:spcAft>
              <a:defRPr/>
            </a:pPr>
            <a:r>
              <a:rPr lang="en-US" sz="2400" dirty="0"/>
              <a:t>For all types of logins </a:t>
            </a:r>
            <a:br>
              <a:rPr lang="en-US" sz="2400" dirty="0"/>
            </a:br>
            <a:r>
              <a:rPr lang="en-US" sz="2400" dirty="0"/>
              <a:t>(including Standard SQL Logins)</a:t>
            </a:r>
          </a:p>
          <a:p>
            <a:pPr fontAlgn="auto">
              <a:lnSpc>
                <a:spcPct val="80000"/>
              </a:lnSpc>
              <a:spcAft>
                <a:spcPts val="0"/>
              </a:spcAft>
              <a:defRPr/>
            </a:pPr>
            <a:r>
              <a:rPr lang="en-US" sz="2800" dirty="0"/>
              <a:t>Common Authentication</a:t>
            </a:r>
            <a:br>
              <a:rPr lang="en-US" sz="2800" dirty="0"/>
            </a:br>
            <a:r>
              <a:rPr lang="en-US" sz="2800" dirty="0"/>
              <a:t>Policy Enforcement</a:t>
            </a:r>
          </a:p>
          <a:p>
            <a:pPr lvl="1" fontAlgn="auto">
              <a:lnSpc>
                <a:spcPct val="80000"/>
              </a:lnSpc>
              <a:spcAft>
                <a:spcPts val="0"/>
              </a:spcAft>
              <a:defRPr/>
            </a:pPr>
            <a:r>
              <a:rPr lang="en-US" sz="2400" dirty="0"/>
              <a:t>Across all protocols/Logins </a:t>
            </a:r>
            <a:br>
              <a:rPr lang="en-US" sz="2400" dirty="0"/>
            </a:br>
            <a:r>
              <a:rPr lang="en-US" sz="2400" dirty="0"/>
              <a:t>(including standard SQL Logins)</a:t>
            </a:r>
          </a:p>
          <a:p>
            <a:pPr fontAlgn="auto">
              <a:lnSpc>
                <a:spcPct val="80000"/>
              </a:lnSpc>
              <a:spcAft>
                <a:spcPts val="0"/>
              </a:spcAft>
              <a:defRPr/>
            </a:pPr>
            <a:r>
              <a:rPr lang="en-US" sz="2800" dirty="0"/>
              <a:t>Ease of security policy management</a:t>
            </a:r>
          </a:p>
          <a:p>
            <a:pPr lvl="1" fontAlgn="auto">
              <a:lnSpc>
                <a:spcPct val="80000"/>
              </a:lnSpc>
              <a:spcAft>
                <a:spcPts val="0"/>
              </a:spcAft>
              <a:defRPr/>
            </a:pPr>
            <a:r>
              <a:rPr lang="en-US" sz="2400" dirty="0"/>
              <a:t>Granular control where needed</a:t>
            </a:r>
          </a:p>
          <a:p>
            <a:pPr lvl="1" fontAlgn="auto">
              <a:lnSpc>
                <a:spcPct val="80000"/>
              </a:lnSpc>
              <a:spcAft>
                <a:spcPts val="0"/>
              </a:spcAft>
              <a:defRPr/>
            </a:pPr>
            <a:r>
              <a:rPr lang="en-US" sz="2400" dirty="0"/>
              <a:t>Quick lockdown of access to server</a:t>
            </a:r>
            <a:br>
              <a:rPr lang="en-US" sz="2400" dirty="0"/>
            </a:br>
            <a:r>
              <a:rPr lang="en-US" sz="2400" dirty="0"/>
              <a:t>when necessary</a:t>
            </a:r>
          </a:p>
        </p:txBody>
      </p:sp>
      <p:grpSp>
        <p:nvGrpSpPr>
          <p:cNvPr id="36867" name="Group 17"/>
          <p:cNvGrpSpPr>
            <a:grpSpLocks/>
          </p:cNvGrpSpPr>
          <p:nvPr/>
        </p:nvGrpSpPr>
        <p:grpSpPr bwMode="auto">
          <a:xfrm>
            <a:off x="6400800" y="304800"/>
            <a:ext cx="1035050" cy="1146175"/>
            <a:chOff x="4054" y="893"/>
            <a:chExt cx="1049" cy="1161"/>
          </a:xfrm>
        </p:grpSpPr>
        <p:pic>
          <p:nvPicPr>
            <p:cNvPr id="36872" name="Picture 13" descr="Security Upload server"/>
            <p:cNvPicPr>
              <a:picLocks noChangeAspect="1" noChangeArrowheads="1"/>
            </p:cNvPicPr>
            <p:nvPr/>
          </p:nvPicPr>
          <p:blipFill>
            <a:blip r:embed="rId3"/>
            <a:srcRect/>
            <a:stretch>
              <a:fillRect/>
            </a:stretch>
          </p:blipFill>
          <p:spPr bwMode="auto">
            <a:xfrm>
              <a:off x="4416" y="893"/>
              <a:ext cx="687" cy="1016"/>
            </a:xfrm>
            <a:prstGeom prst="rect">
              <a:avLst/>
            </a:prstGeom>
            <a:noFill/>
            <a:ln w="9525">
              <a:noFill/>
              <a:miter lim="800000"/>
              <a:headEnd/>
              <a:tailEnd/>
            </a:ln>
          </p:spPr>
        </p:pic>
        <p:pic>
          <p:nvPicPr>
            <p:cNvPr id="36873" name="Picture 11" descr="User green"/>
            <p:cNvPicPr>
              <a:picLocks noChangeAspect="1" noChangeArrowheads="1"/>
            </p:cNvPicPr>
            <p:nvPr/>
          </p:nvPicPr>
          <p:blipFill>
            <a:blip r:embed="rId4">
              <a:lum bright="-6000" contrast="18000"/>
            </a:blip>
            <a:srcRect/>
            <a:stretch>
              <a:fillRect/>
            </a:stretch>
          </p:blipFill>
          <p:spPr bwMode="auto">
            <a:xfrm>
              <a:off x="4054" y="1305"/>
              <a:ext cx="554" cy="749"/>
            </a:xfrm>
            <a:prstGeom prst="rect">
              <a:avLst/>
            </a:prstGeom>
            <a:noFill/>
            <a:ln w="9525">
              <a:noFill/>
              <a:miter lim="800000"/>
              <a:headEnd/>
              <a:tailEnd/>
            </a:ln>
          </p:spPr>
        </p:pic>
      </p:grpSp>
      <p:grpSp>
        <p:nvGrpSpPr>
          <p:cNvPr id="36868" name="Group 24"/>
          <p:cNvGrpSpPr>
            <a:grpSpLocks/>
          </p:cNvGrpSpPr>
          <p:nvPr/>
        </p:nvGrpSpPr>
        <p:grpSpPr bwMode="auto">
          <a:xfrm flipH="1">
            <a:off x="7694613" y="304800"/>
            <a:ext cx="1068387" cy="1128713"/>
            <a:chOff x="3039" y="2832"/>
            <a:chExt cx="1082" cy="1143"/>
          </a:xfrm>
        </p:grpSpPr>
        <p:pic>
          <p:nvPicPr>
            <p:cNvPr id="36869" name="Picture 22" descr="Security Upload server"/>
            <p:cNvPicPr>
              <a:picLocks noChangeAspect="1" noChangeArrowheads="1"/>
            </p:cNvPicPr>
            <p:nvPr/>
          </p:nvPicPr>
          <p:blipFill>
            <a:blip r:embed="rId3"/>
            <a:srcRect/>
            <a:stretch>
              <a:fillRect/>
            </a:stretch>
          </p:blipFill>
          <p:spPr bwMode="auto">
            <a:xfrm>
              <a:off x="3434" y="2832"/>
              <a:ext cx="687" cy="1016"/>
            </a:xfrm>
            <a:prstGeom prst="rect">
              <a:avLst/>
            </a:prstGeom>
            <a:noFill/>
            <a:ln w="9525">
              <a:noFill/>
              <a:miter lim="800000"/>
              <a:headEnd/>
              <a:tailEnd/>
            </a:ln>
          </p:spPr>
        </p:pic>
        <p:pic>
          <p:nvPicPr>
            <p:cNvPr id="36870" name="Picture 12" descr="User red"/>
            <p:cNvPicPr>
              <a:picLocks noChangeAspect="1" noChangeArrowheads="1"/>
            </p:cNvPicPr>
            <p:nvPr/>
          </p:nvPicPr>
          <p:blipFill>
            <a:blip r:embed="rId5">
              <a:lum bright="-6000" contrast="18000"/>
            </a:blip>
            <a:srcRect/>
            <a:stretch>
              <a:fillRect/>
            </a:stretch>
          </p:blipFill>
          <p:spPr bwMode="auto">
            <a:xfrm>
              <a:off x="3039" y="3216"/>
              <a:ext cx="561" cy="759"/>
            </a:xfrm>
            <a:prstGeom prst="rect">
              <a:avLst/>
            </a:prstGeom>
            <a:noFill/>
            <a:ln w="9525">
              <a:noFill/>
              <a:miter lim="800000"/>
              <a:headEnd/>
              <a:tailEnd/>
            </a:ln>
          </p:spPr>
        </p:pic>
        <p:sp>
          <p:nvSpPr>
            <p:cNvPr id="36871" name="AutoShape 19"/>
            <p:cNvSpPr>
              <a:spLocks noChangeArrowheads="1"/>
            </p:cNvSpPr>
            <p:nvPr/>
          </p:nvSpPr>
          <p:spPr bwMode="auto">
            <a:xfrm rot="1394258">
              <a:off x="3552" y="3275"/>
              <a:ext cx="288" cy="258"/>
            </a:xfrm>
            <a:custGeom>
              <a:avLst/>
              <a:gdLst>
                <a:gd name="T0" fmla="*/ 144 w 21600"/>
                <a:gd name="T1" fmla="*/ 0 h 21600"/>
                <a:gd name="T2" fmla="*/ 42 w 21600"/>
                <a:gd name="T3" fmla="*/ 38 h 21600"/>
                <a:gd name="T4" fmla="*/ 0 w 21600"/>
                <a:gd name="T5" fmla="*/ 129 h 21600"/>
                <a:gd name="T6" fmla="*/ 42 w 21600"/>
                <a:gd name="T7" fmla="*/ 220 h 21600"/>
                <a:gd name="T8" fmla="*/ 144 w 21600"/>
                <a:gd name="T9" fmla="*/ 258 h 21600"/>
                <a:gd name="T10" fmla="*/ 246 w 21600"/>
                <a:gd name="T11" fmla="*/ 220 h 21600"/>
                <a:gd name="T12" fmla="*/ 288 w 21600"/>
                <a:gd name="T13" fmla="*/ 129 h 21600"/>
                <a:gd name="T14" fmla="*/ 246 w 21600"/>
                <a:gd name="T15" fmla="*/ 3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81 h 21600"/>
                <a:gd name="T26" fmla="*/ 18450 w 21600"/>
                <a:gd name="T27" fmla="*/ 1841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216" y="15004"/>
                  </a:moveTo>
                  <a:cubicBezTo>
                    <a:pt x="18034" y="13754"/>
                    <a:pt x="18471" y="12293"/>
                    <a:pt x="18471" y="10800"/>
                  </a:cubicBezTo>
                  <a:cubicBezTo>
                    <a:pt x="18471" y="6563"/>
                    <a:pt x="15036" y="3129"/>
                    <a:pt x="10800" y="3129"/>
                  </a:cubicBezTo>
                  <a:cubicBezTo>
                    <a:pt x="9306" y="3128"/>
                    <a:pt x="7845" y="3565"/>
                    <a:pt x="6595" y="4383"/>
                  </a:cubicBezTo>
                  <a:close/>
                  <a:moveTo>
                    <a:pt x="4383" y="6595"/>
                  </a:moveTo>
                  <a:cubicBezTo>
                    <a:pt x="3565" y="7845"/>
                    <a:pt x="3129" y="9306"/>
                    <a:pt x="3129" y="10799"/>
                  </a:cubicBezTo>
                  <a:cubicBezTo>
                    <a:pt x="3129" y="15036"/>
                    <a:pt x="6563" y="18471"/>
                    <a:pt x="10800" y="18471"/>
                  </a:cubicBezTo>
                  <a:cubicBezTo>
                    <a:pt x="12293" y="18471"/>
                    <a:pt x="13754" y="18034"/>
                    <a:pt x="15004" y="17216"/>
                  </a:cubicBezTo>
                  <a:close/>
                </a:path>
              </a:pathLst>
            </a:custGeom>
            <a:solidFill>
              <a:srgbClr val="CC3300"/>
            </a:solidFill>
            <a:ln w="9525">
              <a:solidFill>
                <a:schemeClr val="bg2"/>
              </a:solidFill>
              <a:miter lim="800000"/>
              <a:headEnd/>
              <a:tailEnd/>
            </a:ln>
          </p:spPr>
          <p:txBody>
            <a:bodyPr wrap="none"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0"/>
          <p:cNvSpPr>
            <a:spLocks noGrp="1" noChangeArrowheads="1"/>
          </p:cNvSpPr>
          <p:nvPr>
            <p:ph type="title"/>
          </p:nvPr>
        </p:nvSpPr>
        <p:spPr>
          <a:xfrm>
            <a:off x="382588" y="228600"/>
            <a:ext cx="8380412" cy="1298575"/>
          </a:xfrm>
        </p:spPr>
        <p:txBody>
          <a:bodyPr/>
          <a:lstStyle/>
          <a:p>
            <a:r>
              <a:rPr lang="en-US" smtClean="0"/>
              <a:t>Authentication</a:t>
            </a:r>
            <a:br>
              <a:rPr lang="en-US" smtClean="0"/>
            </a:br>
            <a:r>
              <a:rPr lang="en-US" smtClean="0"/>
              <a:t>Features</a:t>
            </a:r>
          </a:p>
        </p:txBody>
      </p:sp>
      <p:sp>
        <p:nvSpPr>
          <p:cNvPr id="221215" name="Rectangle 31"/>
          <p:cNvSpPr>
            <a:spLocks noGrp="1" noChangeArrowheads="1"/>
          </p:cNvSpPr>
          <p:nvPr>
            <p:ph idx="1"/>
          </p:nvPr>
        </p:nvSpPr>
        <p:spPr>
          <a:xfrm>
            <a:off x="382588" y="1905000"/>
            <a:ext cx="8380412" cy="4475163"/>
          </a:xfrm>
        </p:spPr>
        <p:txBody>
          <a:bodyPr rtlCol="0">
            <a:normAutofit/>
          </a:bodyPr>
          <a:lstStyle/>
          <a:p>
            <a:pPr marL="339725" indent="-339725" fontAlgn="auto">
              <a:spcAft>
                <a:spcPts val="0"/>
              </a:spcAft>
              <a:tabLst>
                <a:tab pos="2227263" algn="l"/>
              </a:tabLst>
              <a:defRPr/>
            </a:pPr>
            <a:r>
              <a:rPr lang="en-US" sz="2000"/>
              <a:t>Default Secure channel for standard SQL logins</a:t>
            </a:r>
          </a:p>
          <a:p>
            <a:pPr marL="628650" lvl="1" indent="-287338" fontAlgn="auto">
              <a:spcAft>
                <a:spcPts val="0"/>
              </a:spcAft>
              <a:tabLst>
                <a:tab pos="2227263" algn="l"/>
              </a:tabLst>
              <a:defRPr/>
            </a:pPr>
            <a:r>
              <a:rPr lang="en-US" sz="1800"/>
              <a:t>No admin step required to get secure (secure by default)</a:t>
            </a:r>
          </a:p>
          <a:p>
            <a:pPr marL="339725" indent="-339725" fontAlgn="auto">
              <a:spcAft>
                <a:spcPts val="0"/>
              </a:spcAft>
              <a:tabLst>
                <a:tab pos="2227263" algn="l"/>
              </a:tabLst>
              <a:defRPr/>
            </a:pPr>
            <a:r>
              <a:rPr lang="en-US" sz="2000"/>
              <a:t>NTLM and Kerberos for Windows logins</a:t>
            </a:r>
          </a:p>
          <a:p>
            <a:pPr marL="628650" lvl="1" indent="-287338" fontAlgn="auto">
              <a:spcAft>
                <a:spcPts val="0"/>
              </a:spcAft>
              <a:tabLst>
                <a:tab pos="2227263" algn="l"/>
              </a:tabLst>
              <a:defRPr/>
            </a:pPr>
            <a:r>
              <a:rPr lang="en-US" sz="1800"/>
              <a:t>Single Sign On</a:t>
            </a:r>
          </a:p>
          <a:p>
            <a:pPr marL="628650" lvl="1" indent="-287338" fontAlgn="auto">
              <a:spcAft>
                <a:spcPts val="0"/>
              </a:spcAft>
              <a:tabLst>
                <a:tab pos="2227263" algn="l"/>
              </a:tabLst>
              <a:defRPr/>
            </a:pPr>
            <a:r>
              <a:rPr lang="en-US" sz="1800"/>
              <a:t>Constrained delegation with Win2K3 (Granular control)</a:t>
            </a:r>
          </a:p>
          <a:p>
            <a:pPr marL="339725" indent="-339725" fontAlgn="auto">
              <a:spcAft>
                <a:spcPts val="0"/>
              </a:spcAft>
              <a:tabLst>
                <a:tab pos="2227263" algn="l"/>
              </a:tabLst>
              <a:defRPr/>
            </a:pPr>
            <a:r>
              <a:rPr lang="en-US" sz="2000"/>
              <a:t>Endpoint Based Authentication</a:t>
            </a:r>
          </a:p>
          <a:p>
            <a:pPr marL="628650" lvl="1" indent="-287338" fontAlgn="auto">
              <a:spcAft>
                <a:spcPts val="0"/>
              </a:spcAft>
              <a:tabLst>
                <a:tab pos="2227263" algn="l"/>
              </a:tabLst>
              <a:defRPr/>
            </a:pPr>
            <a:r>
              <a:rPr lang="en-US" sz="1800"/>
              <a:t>Ability to choose which users connect over which protocols</a:t>
            </a:r>
          </a:p>
          <a:p>
            <a:pPr marL="339725" indent="-339725" fontAlgn="auto">
              <a:spcAft>
                <a:spcPts val="0"/>
              </a:spcAft>
              <a:tabLst>
                <a:tab pos="2227263" algn="l"/>
              </a:tabLst>
              <a:defRPr/>
            </a:pPr>
            <a:r>
              <a:rPr lang="en-US" sz="2000"/>
              <a:t>Password Policy Enforcement</a:t>
            </a:r>
          </a:p>
          <a:p>
            <a:pPr marL="628650" lvl="1" indent="-287338" fontAlgn="auto">
              <a:spcAft>
                <a:spcPts val="0"/>
              </a:spcAft>
              <a:tabLst>
                <a:tab pos="2227263" algn="l"/>
              </a:tabLst>
              <a:defRPr/>
            </a:pPr>
            <a:r>
              <a:rPr lang="en-US" sz="1800"/>
              <a:t>Password complexity, Password expiration, Account lockout </a:t>
            </a:r>
          </a:p>
          <a:p>
            <a:pPr marL="628650" lvl="1" indent="-287338" fontAlgn="auto">
              <a:spcAft>
                <a:spcPts val="0"/>
              </a:spcAft>
              <a:tabLst>
                <a:tab pos="2227263" algn="l"/>
              </a:tabLst>
              <a:defRPr/>
            </a:pPr>
            <a:r>
              <a:rPr lang="en-US" sz="1800"/>
              <a:t>Common policy across the network for windows and SQL</a:t>
            </a:r>
          </a:p>
          <a:p>
            <a:pPr marL="628650" lvl="1" indent="-287338" fontAlgn="auto">
              <a:spcAft>
                <a:spcPts val="0"/>
              </a:spcAft>
              <a:tabLst>
                <a:tab pos="2227263" algn="l"/>
              </a:tabLst>
              <a:defRPr/>
            </a:pPr>
            <a:r>
              <a:rPr lang="en-US" sz="1800"/>
              <a:t>Granular control to turn on/off policy/expiration per login </a:t>
            </a:r>
          </a:p>
          <a:p>
            <a:pPr marL="339725" indent="-339725" fontAlgn="auto">
              <a:spcAft>
                <a:spcPts val="0"/>
              </a:spcAft>
              <a:tabLst>
                <a:tab pos="2227263" algn="l"/>
              </a:tabLst>
              <a:defRPr/>
            </a:pPr>
            <a:r>
              <a:rPr lang="en-US" sz="2000"/>
              <a:t>Ability to disable a login</a:t>
            </a:r>
          </a:p>
          <a:p>
            <a:pPr marL="628650" lvl="1" indent="-287338" fontAlgn="auto">
              <a:spcAft>
                <a:spcPts val="0"/>
              </a:spcAft>
              <a:tabLst>
                <a:tab pos="2227263" algn="l"/>
              </a:tabLst>
              <a:defRPr/>
            </a:pPr>
            <a:r>
              <a:rPr lang="en-US" sz="1800"/>
              <a:t>Useful if login is compromised or user is fired</a:t>
            </a:r>
          </a:p>
        </p:txBody>
      </p:sp>
      <p:grpSp>
        <p:nvGrpSpPr>
          <p:cNvPr id="37891" name="Group 23"/>
          <p:cNvGrpSpPr>
            <a:grpSpLocks/>
          </p:cNvGrpSpPr>
          <p:nvPr/>
        </p:nvGrpSpPr>
        <p:grpSpPr bwMode="auto">
          <a:xfrm>
            <a:off x="6400800" y="304800"/>
            <a:ext cx="1035050" cy="1146175"/>
            <a:chOff x="4054" y="893"/>
            <a:chExt cx="1049" cy="1161"/>
          </a:xfrm>
        </p:grpSpPr>
        <p:pic>
          <p:nvPicPr>
            <p:cNvPr id="37896" name="Picture 24" descr="Security Upload server"/>
            <p:cNvPicPr>
              <a:picLocks noChangeAspect="1" noChangeArrowheads="1"/>
            </p:cNvPicPr>
            <p:nvPr/>
          </p:nvPicPr>
          <p:blipFill>
            <a:blip r:embed="rId3"/>
            <a:srcRect/>
            <a:stretch>
              <a:fillRect/>
            </a:stretch>
          </p:blipFill>
          <p:spPr bwMode="auto">
            <a:xfrm>
              <a:off x="4416" y="893"/>
              <a:ext cx="687" cy="1016"/>
            </a:xfrm>
            <a:prstGeom prst="rect">
              <a:avLst/>
            </a:prstGeom>
            <a:noFill/>
            <a:ln w="9525">
              <a:noFill/>
              <a:miter lim="800000"/>
              <a:headEnd/>
              <a:tailEnd/>
            </a:ln>
          </p:spPr>
        </p:pic>
        <p:pic>
          <p:nvPicPr>
            <p:cNvPr id="37897" name="Picture 25" descr="User green"/>
            <p:cNvPicPr>
              <a:picLocks noChangeAspect="1" noChangeArrowheads="1"/>
            </p:cNvPicPr>
            <p:nvPr/>
          </p:nvPicPr>
          <p:blipFill>
            <a:blip r:embed="rId4">
              <a:lum bright="-6000" contrast="18000"/>
            </a:blip>
            <a:srcRect/>
            <a:stretch>
              <a:fillRect/>
            </a:stretch>
          </p:blipFill>
          <p:spPr bwMode="auto">
            <a:xfrm>
              <a:off x="4054" y="1305"/>
              <a:ext cx="554" cy="749"/>
            </a:xfrm>
            <a:prstGeom prst="rect">
              <a:avLst/>
            </a:prstGeom>
            <a:noFill/>
            <a:ln w="9525">
              <a:noFill/>
              <a:miter lim="800000"/>
              <a:headEnd/>
              <a:tailEnd/>
            </a:ln>
          </p:spPr>
        </p:pic>
      </p:grpSp>
      <p:grpSp>
        <p:nvGrpSpPr>
          <p:cNvPr id="37892" name="Group 26"/>
          <p:cNvGrpSpPr>
            <a:grpSpLocks/>
          </p:cNvGrpSpPr>
          <p:nvPr/>
        </p:nvGrpSpPr>
        <p:grpSpPr bwMode="auto">
          <a:xfrm flipH="1">
            <a:off x="7694613" y="304800"/>
            <a:ext cx="1068387" cy="1128713"/>
            <a:chOff x="3039" y="2832"/>
            <a:chExt cx="1082" cy="1143"/>
          </a:xfrm>
        </p:grpSpPr>
        <p:pic>
          <p:nvPicPr>
            <p:cNvPr id="37893" name="Picture 27" descr="Security Upload server"/>
            <p:cNvPicPr>
              <a:picLocks noChangeAspect="1" noChangeArrowheads="1"/>
            </p:cNvPicPr>
            <p:nvPr/>
          </p:nvPicPr>
          <p:blipFill>
            <a:blip r:embed="rId3"/>
            <a:srcRect/>
            <a:stretch>
              <a:fillRect/>
            </a:stretch>
          </p:blipFill>
          <p:spPr bwMode="auto">
            <a:xfrm>
              <a:off x="3434" y="2832"/>
              <a:ext cx="687" cy="1016"/>
            </a:xfrm>
            <a:prstGeom prst="rect">
              <a:avLst/>
            </a:prstGeom>
            <a:noFill/>
            <a:ln w="9525">
              <a:noFill/>
              <a:miter lim="800000"/>
              <a:headEnd/>
              <a:tailEnd/>
            </a:ln>
          </p:spPr>
        </p:pic>
        <p:pic>
          <p:nvPicPr>
            <p:cNvPr id="37894" name="Picture 28" descr="User red"/>
            <p:cNvPicPr>
              <a:picLocks noChangeAspect="1" noChangeArrowheads="1"/>
            </p:cNvPicPr>
            <p:nvPr/>
          </p:nvPicPr>
          <p:blipFill>
            <a:blip r:embed="rId5">
              <a:lum bright="-6000" contrast="18000"/>
            </a:blip>
            <a:srcRect/>
            <a:stretch>
              <a:fillRect/>
            </a:stretch>
          </p:blipFill>
          <p:spPr bwMode="auto">
            <a:xfrm>
              <a:off x="3039" y="3216"/>
              <a:ext cx="561" cy="759"/>
            </a:xfrm>
            <a:prstGeom prst="rect">
              <a:avLst/>
            </a:prstGeom>
            <a:noFill/>
            <a:ln w="9525">
              <a:noFill/>
              <a:miter lim="800000"/>
              <a:headEnd/>
              <a:tailEnd/>
            </a:ln>
          </p:spPr>
        </p:pic>
        <p:sp>
          <p:nvSpPr>
            <p:cNvPr id="37895" name="AutoShape 29"/>
            <p:cNvSpPr>
              <a:spLocks noChangeArrowheads="1"/>
            </p:cNvSpPr>
            <p:nvPr/>
          </p:nvSpPr>
          <p:spPr bwMode="auto">
            <a:xfrm rot="1394258">
              <a:off x="3552" y="3275"/>
              <a:ext cx="288" cy="258"/>
            </a:xfrm>
            <a:custGeom>
              <a:avLst/>
              <a:gdLst>
                <a:gd name="T0" fmla="*/ 144 w 21600"/>
                <a:gd name="T1" fmla="*/ 0 h 21600"/>
                <a:gd name="T2" fmla="*/ 42 w 21600"/>
                <a:gd name="T3" fmla="*/ 38 h 21600"/>
                <a:gd name="T4" fmla="*/ 0 w 21600"/>
                <a:gd name="T5" fmla="*/ 129 h 21600"/>
                <a:gd name="T6" fmla="*/ 42 w 21600"/>
                <a:gd name="T7" fmla="*/ 220 h 21600"/>
                <a:gd name="T8" fmla="*/ 144 w 21600"/>
                <a:gd name="T9" fmla="*/ 258 h 21600"/>
                <a:gd name="T10" fmla="*/ 246 w 21600"/>
                <a:gd name="T11" fmla="*/ 220 h 21600"/>
                <a:gd name="T12" fmla="*/ 288 w 21600"/>
                <a:gd name="T13" fmla="*/ 129 h 21600"/>
                <a:gd name="T14" fmla="*/ 246 w 21600"/>
                <a:gd name="T15" fmla="*/ 38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81 h 21600"/>
                <a:gd name="T26" fmla="*/ 18450 w 21600"/>
                <a:gd name="T27" fmla="*/ 1841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216" y="15004"/>
                  </a:moveTo>
                  <a:cubicBezTo>
                    <a:pt x="18034" y="13754"/>
                    <a:pt x="18471" y="12293"/>
                    <a:pt x="18471" y="10800"/>
                  </a:cubicBezTo>
                  <a:cubicBezTo>
                    <a:pt x="18471" y="6563"/>
                    <a:pt x="15036" y="3129"/>
                    <a:pt x="10800" y="3129"/>
                  </a:cubicBezTo>
                  <a:cubicBezTo>
                    <a:pt x="9306" y="3128"/>
                    <a:pt x="7845" y="3565"/>
                    <a:pt x="6595" y="4383"/>
                  </a:cubicBezTo>
                  <a:close/>
                  <a:moveTo>
                    <a:pt x="4383" y="6595"/>
                  </a:moveTo>
                  <a:cubicBezTo>
                    <a:pt x="3565" y="7845"/>
                    <a:pt x="3129" y="9306"/>
                    <a:pt x="3129" y="10799"/>
                  </a:cubicBezTo>
                  <a:cubicBezTo>
                    <a:pt x="3129" y="15036"/>
                    <a:pt x="6563" y="18471"/>
                    <a:pt x="10800" y="18471"/>
                  </a:cubicBezTo>
                  <a:cubicBezTo>
                    <a:pt x="12293" y="18471"/>
                    <a:pt x="13754" y="18034"/>
                    <a:pt x="15004" y="17216"/>
                  </a:cubicBezTo>
                  <a:close/>
                </a:path>
              </a:pathLst>
            </a:custGeom>
            <a:solidFill>
              <a:srgbClr val="CC3300"/>
            </a:solidFill>
            <a:ln w="9525">
              <a:solidFill>
                <a:schemeClr val="bg2"/>
              </a:solidFill>
              <a:miter lim="800000"/>
              <a:headEnd/>
              <a:tailEnd/>
            </a:ln>
          </p:spPr>
          <p:txBody>
            <a:bodyPr wrap="none" anchor="ctr"/>
            <a:lstStyle/>
            <a:p>
              <a:pPr algn="ctr"/>
              <a:endParaRPr lang="en-US"/>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GB 2004 Segment-Role Breakout template">
  <a:themeElements>
    <a:clrScheme name="MGB 2004 Segment-Role Breakout template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GB 2004 Segment-Role Breakout template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QLServer2008DWTDM">
  <a:themeElements>
    <a:clrScheme name="Custom 2">
      <a:dk1>
        <a:sysClr val="windowText" lastClr="000000"/>
      </a:dk1>
      <a:lt1>
        <a:sysClr val="window" lastClr="FFFFFF"/>
      </a:lt1>
      <a:dk2>
        <a:srgbClr val="696464"/>
      </a:dk2>
      <a:lt2>
        <a:srgbClr val="E9E5DC"/>
      </a:lt2>
      <a:accent1>
        <a:srgbClr val="D34817"/>
      </a:accent1>
      <a:accent2>
        <a:srgbClr val="FF6600"/>
      </a:accent2>
      <a:accent3>
        <a:srgbClr val="F4B29B"/>
      </a:accent3>
      <a:accent4>
        <a:srgbClr val="F9D8CD"/>
      </a:accent4>
      <a:accent5>
        <a:srgbClr val="FCEFEB"/>
      </a:accent5>
      <a:accent6>
        <a:srgbClr val="FF9933"/>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1639</Words>
  <Application>Microsoft Office PowerPoint</Application>
  <PresentationFormat>Pokaz na ekranie (4:3)</PresentationFormat>
  <Paragraphs>404</Paragraphs>
  <Slides>36</Slides>
  <Notes>36</Notes>
  <HiddenSlides>3</HiddenSlides>
  <MMClips>0</MMClips>
  <ScaleCrop>false</ScaleCrop>
  <HeadingPairs>
    <vt:vector size="4" baseType="variant">
      <vt:variant>
        <vt:lpstr>Motyw</vt:lpstr>
      </vt:variant>
      <vt:variant>
        <vt:i4>2</vt:i4>
      </vt:variant>
      <vt:variant>
        <vt:lpstr>Tytuły slajdów</vt:lpstr>
      </vt:variant>
      <vt:variant>
        <vt:i4>36</vt:i4>
      </vt:variant>
    </vt:vector>
  </HeadingPairs>
  <TitlesOfParts>
    <vt:vector size="38" baseType="lpstr">
      <vt:lpstr>MGB 2004 Segment-Role Breakout template</vt:lpstr>
      <vt:lpstr>SQLServer2008DWTDM</vt:lpstr>
      <vt:lpstr> Security-Enhanced Database Platform</vt:lpstr>
      <vt:lpstr>Agenda</vt:lpstr>
      <vt:lpstr>Business Challenges</vt:lpstr>
      <vt:lpstr>Business Need</vt:lpstr>
      <vt:lpstr>SQL Server 2008 Security </vt:lpstr>
      <vt:lpstr>Reduced Surface Area Configuration</vt:lpstr>
      <vt:lpstr>Surface Area Configuration</vt:lpstr>
      <vt:lpstr>SQL Server 2008 Authentication</vt:lpstr>
      <vt:lpstr>Authentication Features</vt:lpstr>
      <vt:lpstr>Authentication</vt:lpstr>
      <vt:lpstr>SQL Server 2008 Authorization</vt:lpstr>
      <vt:lpstr>Authorization Features</vt:lpstr>
      <vt:lpstr>Data Encryption</vt:lpstr>
      <vt:lpstr>SQL Server Cryptographic Capabilities</vt:lpstr>
      <vt:lpstr>Encryption Algorithm Support</vt:lpstr>
      <vt:lpstr>It’s All About The Keys</vt:lpstr>
      <vt:lpstr>Encryption Hierarchy</vt:lpstr>
      <vt:lpstr>Database Master Key</vt:lpstr>
      <vt:lpstr>Service Master Key</vt:lpstr>
      <vt:lpstr>Certificates Versus Asymmetric Keys</vt:lpstr>
      <vt:lpstr>Extensible Key Management – New in SQL Server 2008</vt:lpstr>
      <vt:lpstr>Extensible Key Management Benefits</vt:lpstr>
      <vt:lpstr>Transparent Data Encryption – New in SQL Server 2008</vt:lpstr>
      <vt:lpstr>Transparent Data Encryption Scenarios</vt:lpstr>
      <vt:lpstr>Using Certificates To Sign Modules</vt:lpstr>
      <vt:lpstr>Encryption Over The Wire</vt:lpstr>
      <vt:lpstr>Data Access Audit</vt:lpstr>
      <vt:lpstr>Login Auditing</vt:lpstr>
      <vt:lpstr>All Action Auditing – New in SQL Server 2008</vt:lpstr>
      <vt:lpstr>Creating An Audit</vt:lpstr>
      <vt:lpstr>Creating Audit Specifications</vt:lpstr>
      <vt:lpstr>Custom Auditing</vt:lpstr>
      <vt:lpstr>Auditing</vt:lpstr>
      <vt:lpstr>Slajd 34</vt:lpstr>
      <vt:lpstr>Summary</vt:lpstr>
      <vt:lpstr>Slajd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2008-09-09T15:16:32Z</dcterms:created>
  <dcterms:modified xsi:type="dcterms:W3CDTF">2008-09-09T15:16:39Z</dcterms:modified>
</cp:coreProperties>
</file>