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8" r:id="rId2"/>
    <p:sldId id="259" r:id="rId3"/>
    <p:sldId id="268" r:id="rId4"/>
    <p:sldId id="400" r:id="rId5"/>
    <p:sldId id="276" r:id="rId6"/>
    <p:sldId id="277" r:id="rId7"/>
    <p:sldId id="401" r:id="rId8"/>
    <p:sldId id="405" r:id="rId9"/>
    <p:sldId id="403" r:id="rId10"/>
    <p:sldId id="404" r:id="rId11"/>
    <p:sldId id="312" r:id="rId12"/>
    <p:sldId id="407" r:id="rId13"/>
    <p:sldId id="323" r:id="rId14"/>
    <p:sldId id="340" r:id="rId15"/>
    <p:sldId id="350" r:id="rId16"/>
    <p:sldId id="408" r:id="rId17"/>
    <p:sldId id="409" r:id="rId18"/>
    <p:sldId id="410" r:id="rId19"/>
    <p:sldId id="358" r:id="rId20"/>
    <p:sldId id="411" r:id="rId21"/>
    <p:sldId id="378" r:id="rId22"/>
    <p:sldId id="412" r:id="rId23"/>
    <p:sldId id="387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9" autoAdjust="0"/>
    <p:restoredTop sz="86409" autoAdjust="0"/>
  </p:normalViewPr>
  <p:slideViewPr>
    <p:cSldViewPr snapToGrid="0" showGuides="1">
      <p:cViewPr varScale="1">
        <p:scale>
          <a:sx n="61" d="100"/>
          <a:sy n="61" d="100"/>
        </p:scale>
        <p:origin x="-154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166"/>
    </p:cViewPr>
  </p:outlineViewPr>
  <p:notesTextViewPr>
    <p:cViewPr>
      <p:scale>
        <a:sx n="100" d="100"/>
        <a:sy n="100" d="100"/>
      </p:scale>
      <p:origin x="0" y="0"/>
    </p:cViewPr>
  </p:notesText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4175" y="981075"/>
            <a:ext cx="7772400" cy="1571625"/>
          </a:xfrm>
        </p:spPr>
        <p:txBody>
          <a:bodyPr anchor="ctr"/>
          <a:lstStyle>
            <a:lvl1pPr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4175" y="4418013"/>
            <a:ext cx="7861300" cy="585787"/>
          </a:xfrm>
        </p:spPr>
        <p:txBody>
          <a:bodyPr anchor="ctr"/>
          <a:lstStyle>
            <a:lvl1pPr marL="0" indent="0">
              <a:spcBef>
                <a:spcPct val="0"/>
              </a:spcBef>
              <a:buFont typeface="Wingdings" pitchFamily="2" charset="2"/>
              <a:buNone/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94500" y="127000"/>
            <a:ext cx="2228850" cy="3671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950" y="127000"/>
            <a:ext cx="6534150" cy="3671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A808C1-CE7E-4FF3-B7AC-C2093BFED3C8}" type="datetimeFigureOut">
              <a:rPr lang="en-US" smtClean="0"/>
              <a:pPr/>
              <a:t>2/11/2010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4A6C153-38FD-458D-A050-38F14922EB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950" y="1584325"/>
            <a:ext cx="4381500" cy="221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584325"/>
            <a:ext cx="4381500" cy="221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000" y="127000"/>
            <a:ext cx="887095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Title Slide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7950" y="1584325"/>
            <a:ext cx="8915400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460375" indent="-460375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55000"/>
        <a:buFont typeface="Wingdings" pitchFamily="2" charset="2"/>
        <a:buBlip>
          <a:blip r:embed="rId15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855663" indent="-39370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55000"/>
        <a:buFont typeface="Wingdings" pitchFamily="2" charset="2"/>
        <a:buBlip>
          <a:blip r:embed="rId15"/>
        </a:buBlip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258888" indent="-401638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55000"/>
        <a:buFont typeface="Wingdings" pitchFamily="2" charset="2"/>
        <a:buBlip>
          <a:blip r:embed="rId15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595438" indent="-334963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55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1909763" indent="-300038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55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366963" indent="-300038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55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824163" indent="-300038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55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281363" indent="-300038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55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738563" indent="-300038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55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7095"/>
            <a:ext cx="8229600" cy="1143000"/>
          </a:xfrm>
        </p:spPr>
        <p:txBody>
          <a:bodyPr>
            <a:normAutofit fontScale="90000"/>
          </a:bodyPr>
          <a:lstStyle/>
          <a:p>
            <a:pPr marR="0" algn="ctr" rtl="0"/>
            <a:r>
              <a:rPr lang="en-US" b="1" dirty="0" smtClean="0"/>
              <a:t>Partitioning and Layering Fundamentals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8536" y="2464130"/>
            <a:ext cx="8186928" cy="1603248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latin typeface="+mn-lt"/>
              </a:rPr>
              <a:t>M</a:t>
            </a:r>
            <a:r>
              <a:rPr lang="en-US" sz="4000" baseline="0" dirty="0" smtClean="0">
                <a:latin typeface="+mn-lt"/>
              </a:rPr>
              <a:t>ake types dependent on type's behavior, not its implementation.</a:t>
            </a:r>
            <a:endParaRPr lang="en-US" sz="4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7966"/>
            <a:ext cx="8229600" cy="1143000"/>
          </a:xfrm>
        </p:spPr>
        <p:txBody>
          <a:bodyPr>
            <a:normAutofit fontScale="90000"/>
          </a:bodyPr>
          <a:lstStyle/>
          <a:p>
            <a:pPr marR="0" algn="ctr" rtl="0"/>
            <a:r>
              <a:rPr lang="en-US" dirty="0" smtClean="0">
                <a:effectLst/>
                <a:latin typeface="+mn-lt"/>
              </a:rPr>
              <a:t>Unit tests verify that a type's behavior is correct.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Interfaces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81000" y="2502409"/>
            <a:ext cx="4038600" cy="2788920"/>
          </a:xfrm>
        </p:spPr>
        <p:txBody>
          <a:bodyPr/>
          <a:lstStyle/>
          <a:p>
            <a:pPr>
              <a:buNone/>
            </a:pPr>
            <a:r>
              <a:rPr lang="en-US" sz="2400" dirty="0">
                <a:effectLst/>
                <a:latin typeface="Times New Roman" pitchFamily="18" charset="0"/>
                <a:cs typeface="Times New Roman" pitchFamily="18" charset="0"/>
              </a:rPr>
              <a:t>interface </a:t>
            </a:r>
            <a:r>
              <a:rPr lang="en-US" sz="2400" dirty="0" smtClean="0">
                <a:effectLst/>
                <a:latin typeface="Times New Roman" pitchFamily="18" charset="0"/>
                <a:cs typeface="Times New Roman" pitchFamily="18" charset="0"/>
              </a:rPr>
              <a:t>IEngine</a:t>
            </a:r>
            <a:endParaRPr lang="en-US" sz="2400" baseline="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baseline="0" dirty="0" smtClean="0">
                <a:effectLst/>
                <a:latin typeface="Times New Roman" pitchFamily="18" charset="0"/>
                <a:cs typeface="Times New Roman" pitchFamily="18" charset="0"/>
              </a:rPr>
              <a:t>{</a:t>
            </a:r>
            <a:endParaRPr lang="en-US" sz="24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baseline="0" dirty="0" smtClean="0">
                <a:effectLst/>
                <a:latin typeface="Times New Roman" pitchFamily="18" charset="0"/>
                <a:cs typeface="Times New Roman" pitchFamily="18" charset="0"/>
              </a:rPr>
              <a:t>	void Start();</a:t>
            </a:r>
          </a:p>
          <a:p>
            <a:pPr>
              <a:buNone/>
            </a:pPr>
            <a:r>
              <a:rPr lang="en-US" sz="2400" baseline="0" dirty="0" smtClean="0">
                <a:effectLst/>
                <a:latin typeface="Times New Roman" pitchFamily="18" charset="0"/>
                <a:cs typeface="Times New Roman" pitchFamily="18" charset="0"/>
              </a:rPr>
              <a:t>	void Stop();</a:t>
            </a:r>
          </a:p>
          <a:p>
            <a:pPr>
              <a:buNone/>
            </a:pPr>
            <a:r>
              <a:rPr lang="en-US" sz="2400" baseline="0" dirty="0" smtClean="0">
                <a:effectLst/>
                <a:latin typeface="Times New Roman" pitchFamily="18" charset="0"/>
                <a:cs typeface="Times New Roman" pitchFamily="18" charset="0"/>
              </a:rPr>
              <a:t>}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0" y="2502408"/>
            <a:ext cx="4038600" cy="2271391"/>
          </a:xfrm>
        </p:spPr>
        <p:txBody>
          <a:bodyPr/>
          <a:lstStyle/>
          <a:p>
            <a:pPr>
              <a:buNone/>
            </a:pPr>
            <a:r>
              <a:rPr lang="en-US" sz="2400" baseline="0" dirty="0" smtClean="0">
                <a:effectLst/>
                <a:latin typeface="Times New Roman" pitchFamily="18" charset="0"/>
                <a:cs typeface="Times New Roman" pitchFamily="18" charset="0"/>
              </a:rPr>
              <a:t>interface IWheel</a:t>
            </a:r>
          </a:p>
          <a:p>
            <a:pPr>
              <a:buNone/>
            </a:pPr>
            <a:r>
              <a:rPr lang="en-US" sz="2400" baseline="0" dirty="0" smtClean="0">
                <a:effectLst/>
                <a:latin typeface="Times New Roman" pitchFamily="18" charset="0"/>
                <a:cs typeface="Times New Roman" pitchFamily="18" charset="0"/>
              </a:rPr>
              <a:t>{</a:t>
            </a:r>
          </a:p>
          <a:p>
            <a:pPr>
              <a:buNone/>
            </a:pPr>
            <a:r>
              <a:rPr lang="en-US" sz="2400" baseline="0" dirty="0" smtClean="0">
                <a:effectLst/>
                <a:latin typeface="Times New Roman" pitchFamily="18" charset="0"/>
                <a:cs typeface="Times New Roman" pitchFamily="18" charset="0"/>
              </a:rPr>
              <a:t>	void Turn();</a:t>
            </a:r>
          </a:p>
          <a:p>
            <a:pPr>
              <a:buNone/>
            </a:pPr>
            <a:r>
              <a:rPr lang="en-US" sz="2400" baseline="0" dirty="0" smtClean="0">
                <a:effectLst/>
                <a:latin typeface="Times New Roman" pitchFamily="18" charset="0"/>
                <a:cs typeface="Times New Roman" pitchFamily="18" charset="0"/>
              </a:rPr>
              <a:t>}</a:t>
            </a:r>
          </a:p>
          <a:p>
            <a:pPr>
              <a:buNone/>
            </a:pPr>
            <a:endParaRPr lang="en-US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 Placeholder 2"/>
          <p:cNvSpPr txBox="1">
            <a:spLocks/>
          </p:cNvSpPr>
          <p:nvPr/>
        </p:nvSpPr>
        <p:spPr>
          <a:xfrm>
            <a:off x="457200" y="1600201"/>
            <a:ext cx="8516112" cy="8138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Interfaces describe behavior, not implementation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7000" y="127000"/>
            <a:ext cx="8870950" cy="1311128"/>
          </a:xfrm>
        </p:spPr>
        <p:txBody>
          <a:bodyPr/>
          <a:lstStyle/>
          <a:p>
            <a:pPr algn="ctr"/>
            <a:r>
              <a:rPr lang="en-US" dirty="0" smtClean="0"/>
              <a:t>Rewritten Engine, Wheel Classes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07950" y="1584325"/>
            <a:ext cx="4381500" cy="349831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>
                <a:effectLst/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dirty="0" smtClean="0">
                <a:effectLst/>
                <a:latin typeface="Times New Roman" pitchFamily="18" charset="0"/>
                <a:cs typeface="Times New Roman" pitchFamily="18" charset="0"/>
              </a:rPr>
              <a:t>lass Engine : IEngine</a:t>
            </a:r>
          </a:p>
          <a:p>
            <a:pPr>
              <a:buNone/>
            </a:pPr>
            <a:r>
              <a:rPr lang="en-US" sz="2400" dirty="0" smtClean="0">
                <a:effectLst/>
                <a:latin typeface="Times New Roman" pitchFamily="18" charset="0"/>
                <a:cs typeface="Times New Roman" pitchFamily="18" charset="0"/>
              </a:rPr>
              <a:t>{</a:t>
            </a:r>
          </a:p>
          <a:p>
            <a:pPr>
              <a:buNone/>
            </a:pPr>
            <a:r>
              <a:rPr lang="en-US" sz="2400" dirty="0">
                <a:effectLst/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en-US" sz="2400" dirty="0" smtClean="0">
                <a:effectLst/>
                <a:latin typeface="Times New Roman" pitchFamily="18" charset="0"/>
                <a:cs typeface="Times New Roman" pitchFamily="18" charset="0"/>
              </a:rPr>
              <a:t>string manufacturer;</a:t>
            </a:r>
          </a:p>
          <a:p>
            <a:pPr>
              <a:buNone/>
            </a:pPr>
            <a:r>
              <a:rPr lang="en-US" sz="2400" dirty="0"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effectLst/>
                <a:latin typeface="Times New Roman" pitchFamily="18" charset="0"/>
                <a:cs typeface="Times New Roman" pitchFamily="18" charset="0"/>
              </a:rPr>
              <a:t>int horsepower;</a:t>
            </a:r>
          </a:p>
          <a:p>
            <a:pPr>
              <a:buNone/>
            </a:pPr>
            <a:endParaRPr lang="en-US" sz="24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effectLst/>
                <a:latin typeface="Times New Roman" pitchFamily="18" charset="0"/>
                <a:cs typeface="Times New Roman" pitchFamily="18" charset="0"/>
              </a:rPr>
              <a:t>void Start () {…}</a:t>
            </a:r>
          </a:p>
          <a:p>
            <a:pPr>
              <a:buNone/>
            </a:pPr>
            <a:r>
              <a:rPr lang="en-US" sz="2400" dirty="0" smtClean="0">
                <a:effectLst/>
                <a:latin typeface="Times New Roman" pitchFamily="18" charset="0"/>
                <a:cs typeface="Times New Roman" pitchFamily="18" charset="0"/>
              </a:rPr>
              <a:t>	void Stop() {…}</a:t>
            </a:r>
          </a:p>
          <a:p>
            <a:pPr>
              <a:buNone/>
            </a:pPr>
            <a:r>
              <a:rPr lang="en-US" sz="2400" dirty="0">
                <a:effectLst/>
                <a:latin typeface="Times New Roman" pitchFamily="18" charset="0"/>
                <a:cs typeface="Times New Roman" pitchFamily="18" charset="0"/>
              </a:rPr>
              <a:t>}</a:t>
            </a:r>
            <a:endParaRPr lang="en-US" sz="2400" dirty="0" smtClean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1850" y="1584325"/>
            <a:ext cx="4381500" cy="36764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effectLst/>
                <a:latin typeface="Times New Roman" pitchFamily="18" charset="0"/>
                <a:cs typeface="Times New Roman" pitchFamily="18" charset="0"/>
              </a:rPr>
              <a:t>class Wheel : IWheel</a:t>
            </a:r>
          </a:p>
          <a:p>
            <a:pPr>
              <a:buNone/>
            </a:pPr>
            <a:r>
              <a:rPr lang="en-US" sz="2400" dirty="0" smtClean="0">
                <a:effectLst/>
                <a:latin typeface="Times New Roman" pitchFamily="18" charset="0"/>
                <a:cs typeface="Times New Roman" pitchFamily="18" charset="0"/>
              </a:rPr>
              <a:t>{</a:t>
            </a:r>
          </a:p>
          <a:p>
            <a:pPr>
              <a:buNone/>
            </a:pPr>
            <a:r>
              <a:rPr lang="en-US" sz="2400" dirty="0" smtClean="0">
                <a:effectLst/>
                <a:latin typeface="Times New Roman" pitchFamily="18" charset="0"/>
                <a:cs typeface="Times New Roman" pitchFamily="18" charset="0"/>
              </a:rPr>
              <a:t>	string manufacturer</a:t>
            </a:r>
          </a:p>
          <a:p>
            <a:pPr>
              <a:buNone/>
            </a:pPr>
            <a:r>
              <a:rPr lang="en-US" sz="2400" dirty="0"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effectLst/>
                <a:latin typeface="Times New Roman" pitchFamily="18" charset="0"/>
                <a:cs typeface="Times New Roman" pitchFamily="18" charset="0"/>
              </a:rPr>
              <a:t>float tirePressure;</a:t>
            </a:r>
          </a:p>
          <a:p>
            <a:pPr>
              <a:buNone/>
            </a:pPr>
            <a:endParaRPr lang="en-US" sz="2400" dirty="0"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effectLst/>
                <a:latin typeface="Times New Roman" pitchFamily="18" charset="0"/>
                <a:cs typeface="Times New Roman" pitchFamily="18" charset="0"/>
              </a:rPr>
              <a:t>	void Turn();</a:t>
            </a:r>
          </a:p>
          <a:p>
            <a:pPr>
              <a:buNone/>
            </a:pPr>
            <a:r>
              <a:rPr lang="en-US" sz="2400" dirty="0">
                <a:effectLst/>
                <a:latin typeface="Times New Roman" pitchFamily="18" charset="0"/>
                <a:cs typeface="Times New Roman" pitchFamily="18" charset="0"/>
              </a:rPr>
              <a:t>}</a:t>
            </a:r>
            <a:endParaRPr lang="en-US" sz="24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algn="ctr" rtl="0"/>
            <a:r>
              <a:rPr lang="en-US" dirty="0" smtClean="0">
                <a:latin typeface="Times New Roman"/>
              </a:rPr>
              <a:t>Interface Composition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950" y="1584325"/>
            <a:ext cx="8915400" cy="366456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>
                <a:effectLst/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dirty="0" smtClean="0">
                <a:effectLst/>
                <a:latin typeface="Times New Roman" pitchFamily="18" charset="0"/>
                <a:cs typeface="Times New Roman" pitchFamily="18" charset="0"/>
              </a:rPr>
              <a:t>lass Auto</a:t>
            </a:r>
          </a:p>
          <a:p>
            <a:pPr>
              <a:buNone/>
            </a:pPr>
            <a:r>
              <a:rPr lang="en-US" sz="2400" dirty="0" smtClean="0">
                <a:effectLst/>
                <a:latin typeface="Times New Roman" pitchFamily="18" charset="0"/>
                <a:cs typeface="Times New Roman" pitchFamily="18" charset="0"/>
              </a:rPr>
              <a:t>{</a:t>
            </a:r>
          </a:p>
          <a:p>
            <a:pPr>
              <a:buNone/>
            </a:pPr>
            <a:r>
              <a:rPr lang="en-US" sz="2400" dirty="0"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effectLst/>
                <a:latin typeface="Times New Roman" pitchFamily="18" charset="0"/>
                <a:cs typeface="Times New Roman" pitchFamily="18" charset="0"/>
              </a:rPr>
              <a:t>IEngine engine;</a:t>
            </a:r>
          </a:p>
          <a:p>
            <a:pPr>
              <a:buNone/>
            </a:pPr>
            <a:r>
              <a:rPr lang="en-US" sz="2400" dirty="0" smtClean="0">
                <a:effectLst/>
                <a:latin typeface="Times New Roman" pitchFamily="18" charset="0"/>
                <a:cs typeface="Times New Roman" pitchFamily="18" charset="0"/>
              </a:rPr>
              <a:t>	IWheel[4] wheels;</a:t>
            </a:r>
          </a:p>
          <a:p>
            <a:pPr>
              <a:buNone/>
            </a:pPr>
            <a:endParaRPr lang="en-US" sz="24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effectLst/>
                <a:latin typeface="Times New Roman" pitchFamily="18" charset="0"/>
                <a:cs typeface="Times New Roman" pitchFamily="18" charset="0"/>
              </a:rPr>
              <a:t>void Drive() {…}</a:t>
            </a:r>
          </a:p>
          <a:p>
            <a:pPr>
              <a:buNone/>
            </a:pPr>
            <a:r>
              <a:rPr lang="en-US" sz="2400" dirty="0">
                <a:effectLst/>
                <a:latin typeface="Times New Roman" pitchFamily="18" charset="0"/>
                <a:cs typeface="Times New Roman" pitchFamily="18" charset="0"/>
              </a:rPr>
              <a:t>}</a:t>
            </a: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Interfaces Hide Implementation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107950" y="1584325"/>
            <a:ext cx="4381500" cy="442458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effectLst/>
                <a:latin typeface="Times New Roman" pitchFamily="18" charset="0"/>
                <a:cs typeface="Times New Roman" pitchFamily="18" charset="0"/>
              </a:rPr>
              <a:t>class Diesel: IEngine</a:t>
            </a:r>
          </a:p>
          <a:p>
            <a:pPr>
              <a:buNone/>
            </a:pPr>
            <a:r>
              <a:rPr lang="en-US" sz="2400" dirty="0" smtClean="0">
                <a:effectLst/>
                <a:latin typeface="Times New Roman" pitchFamily="18" charset="0"/>
                <a:cs typeface="Times New Roman" pitchFamily="18" charset="0"/>
              </a:rPr>
              <a:t>{</a:t>
            </a:r>
          </a:p>
          <a:p>
            <a:pPr>
              <a:buNone/>
            </a:pPr>
            <a:r>
              <a:rPr lang="en-US" sz="2400" dirty="0" smtClean="0">
                <a:effectLst/>
                <a:latin typeface="Times New Roman" pitchFamily="18" charset="0"/>
                <a:cs typeface="Times New Roman" pitchFamily="18" charset="0"/>
              </a:rPr>
              <a:t> 	string manufacturer;</a:t>
            </a:r>
          </a:p>
          <a:p>
            <a:pPr>
              <a:buNone/>
            </a:pPr>
            <a:r>
              <a:rPr lang="en-US" sz="2400" dirty="0" smtClean="0">
                <a:effectLst/>
                <a:latin typeface="Times New Roman" pitchFamily="18" charset="0"/>
                <a:cs typeface="Times New Roman" pitchFamily="18" charset="0"/>
              </a:rPr>
              <a:t>	int horsepower;</a:t>
            </a:r>
          </a:p>
          <a:p>
            <a:pPr>
              <a:buNone/>
            </a:pPr>
            <a:endParaRPr lang="en-US" sz="24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effectLst/>
                <a:latin typeface="Times New Roman" pitchFamily="18" charset="0"/>
                <a:cs typeface="Times New Roman" pitchFamily="18" charset="0"/>
              </a:rPr>
              <a:t>	void Start () {…}</a:t>
            </a:r>
          </a:p>
          <a:p>
            <a:pPr>
              <a:buNone/>
            </a:pPr>
            <a:r>
              <a:rPr lang="en-US" sz="2400" dirty="0" smtClean="0">
                <a:effectLst/>
                <a:latin typeface="Times New Roman" pitchFamily="18" charset="0"/>
                <a:cs typeface="Times New Roman" pitchFamily="18" charset="0"/>
              </a:rPr>
              <a:t>	void Stop() {…}</a:t>
            </a:r>
          </a:p>
          <a:p>
            <a:pPr>
              <a:buNone/>
            </a:pPr>
            <a:r>
              <a:rPr lang="en-US" sz="2400" dirty="0" smtClean="0">
                <a:effectLst/>
                <a:latin typeface="Times New Roman" pitchFamily="18" charset="0"/>
                <a:cs typeface="Times New Roman" pitchFamily="18" charset="0"/>
              </a:rPr>
              <a:t>}</a:t>
            </a:r>
          </a:p>
          <a:p>
            <a:pPr>
              <a:buNone/>
            </a:pPr>
            <a:endParaRPr lang="en-US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4641850" y="1584325"/>
            <a:ext cx="4381500" cy="42227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effectLst/>
                <a:latin typeface="Times New Roman" pitchFamily="18" charset="0"/>
                <a:cs typeface="Times New Roman" pitchFamily="18" charset="0"/>
              </a:rPr>
              <a:t>class WankelEngine : IEngine</a:t>
            </a:r>
          </a:p>
          <a:p>
            <a:pPr>
              <a:buNone/>
            </a:pPr>
            <a:r>
              <a:rPr lang="en-US" sz="2400" dirty="0" smtClean="0">
                <a:effectLst/>
                <a:latin typeface="Times New Roman" pitchFamily="18" charset="0"/>
                <a:cs typeface="Times New Roman" pitchFamily="18" charset="0"/>
              </a:rPr>
              <a:t>{</a:t>
            </a:r>
          </a:p>
          <a:p>
            <a:pPr>
              <a:buNone/>
            </a:pPr>
            <a:r>
              <a:rPr lang="en-US" sz="2400" dirty="0" smtClean="0">
                <a:effectLst/>
                <a:latin typeface="Times New Roman" pitchFamily="18" charset="0"/>
                <a:cs typeface="Times New Roman" pitchFamily="18" charset="0"/>
              </a:rPr>
              <a:t>	string manufacturer;</a:t>
            </a:r>
          </a:p>
          <a:p>
            <a:pPr>
              <a:buNone/>
            </a:pPr>
            <a:r>
              <a:rPr lang="en-US" sz="2400" dirty="0" smtClean="0">
                <a:effectLst/>
                <a:latin typeface="Times New Roman" pitchFamily="18" charset="0"/>
                <a:cs typeface="Times New Roman" pitchFamily="18" charset="0"/>
              </a:rPr>
              <a:t>	int rotationSpeed;</a:t>
            </a:r>
          </a:p>
          <a:p>
            <a:pPr>
              <a:buNone/>
            </a:pPr>
            <a:endParaRPr lang="en-US" sz="24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effectLst/>
                <a:latin typeface="Times New Roman" pitchFamily="18" charset="0"/>
                <a:cs typeface="Times New Roman" pitchFamily="18" charset="0"/>
              </a:rPr>
              <a:t>	void Start () {…}</a:t>
            </a:r>
          </a:p>
          <a:p>
            <a:pPr>
              <a:buNone/>
            </a:pPr>
            <a:r>
              <a:rPr lang="en-US" sz="2400" dirty="0" smtClean="0">
                <a:effectLst/>
                <a:latin typeface="Times New Roman" pitchFamily="18" charset="0"/>
                <a:cs typeface="Times New Roman" pitchFamily="18" charset="0"/>
              </a:rPr>
              <a:t>	void Stop() {…}</a:t>
            </a:r>
          </a:p>
          <a:p>
            <a:pPr>
              <a:buNone/>
            </a:pPr>
            <a:r>
              <a:rPr lang="en-US" sz="2400" dirty="0" smtClean="0">
                <a:effectLst/>
                <a:latin typeface="Times New Roman" pitchFamily="18" charset="0"/>
                <a:cs typeface="Times New Roman" pitchFamily="18" charset="0"/>
              </a:rPr>
              <a:t>}</a:t>
            </a: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Coupling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Preserve Essential Coupling</a:t>
            </a:r>
          </a:p>
          <a:p>
            <a:pPr>
              <a:buNone/>
            </a:pPr>
            <a:r>
              <a:rPr lang="en-US" sz="2800" dirty="0" smtClean="0"/>
              <a:t>	Essential Semantics</a:t>
            </a:r>
          </a:p>
          <a:p>
            <a:pPr>
              <a:buNone/>
            </a:pPr>
            <a:r>
              <a:rPr lang="en-US" dirty="0" smtClean="0"/>
              <a:t>Remove Inessential Coupling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2800" dirty="0" smtClean="0"/>
              <a:t>Programming Artifacts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Electrical Analogy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950" y="1584325"/>
            <a:ext cx="8915400" cy="38783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Wall socket </a:t>
            </a:r>
            <a:r>
              <a:rPr lang="en-US" i="1" dirty="0" smtClean="0"/>
              <a:t>interface</a:t>
            </a:r>
            <a:r>
              <a:rPr lang="en-US" dirty="0" smtClean="0"/>
              <a:t> removes the inessential coupling due to the physical shape of plugs and appliances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An interface cannot remove the essential behavioral coupling of voltage and amperage of standard current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Complexity vs. Flexibility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Interfaces add a level of indirection</a:t>
            </a:r>
          </a:p>
          <a:p>
            <a:pPr>
              <a:buNone/>
            </a:pPr>
            <a:r>
              <a:rPr lang="en-US" dirty="0" smtClean="0"/>
              <a:t>Put interfaces along application fault lines</a:t>
            </a:r>
          </a:p>
          <a:p>
            <a:pPr>
              <a:buNone/>
            </a:pPr>
            <a:r>
              <a:rPr lang="en-US" dirty="0" smtClean="0"/>
              <a:t>Hard to refactor out of a bad design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000" y="127000"/>
            <a:ext cx="8870950" cy="701731"/>
          </a:xfrm>
        </p:spPr>
        <p:txBody>
          <a:bodyPr/>
          <a:lstStyle/>
          <a:p>
            <a:pPr marR="0" algn="ctr" rtl="0"/>
            <a:r>
              <a:rPr lang="en-US" dirty="0" smtClean="0">
                <a:latin typeface="Times New Roman"/>
              </a:rPr>
              <a:t>Interfaces vs. Inheritance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950" y="1584324"/>
            <a:ext cx="8915400" cy="378565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Favor interface over object composition</a:t>
            </a:r>
          </a:p>
          <a:p>
            <a:pPr>
              <a:buNone/>
            </a:pPr>
            <a:r>
              <a:rPr lang="en-US" dirty="0" smtClean="0"/>
              <a:t>Interface Composition vs. Inheritance?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400" dirty="0" smtClean="0">
                <a:latin typeface="Times New Roman"/>
              </a:rPr>
              <a:t>          class RacingCar : HighPerformanceCar : Auto</a:t>
            </a:r>
          </a:p>
          <a:p>
            <a:pPr>
              <a:buNone/>
            </a:pPr>
            <a:endParaRPr lang="en-US" sz="2400" dirty="0" smtClean="0">
              <a:latin typeface="Times New Roman"/>
            </a:endParaRPr>
          </a:p>
          <a:p>
            <a:pPr>
              <a:buNone/>
            </a:pPr>
            <a:r>
              <a:rPr lang="en-US" dirty="0" smtClean="0"/>
              <a:t>Static Definition</a:t>
            </a:r>
          </a:p>
          <a:p>
            <a:pPr>
              <a:buNone/>
            </a:pPr>
            <a:r>
              <a:rPr lang="en-US" dirty="0" smtClean="0"/>
              <a:t>Need to Understand Base Class Behavior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algn="ctr" rtl="0"/>
            <a:r>
              <a:rPr lang="en-US" b="1" dirty="0" smtClean="0"/>
              <a:t>The Basic Problem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950" y="1584325"/>
            <a:ext cx="8915400" cy="2899255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Change is a fact </a:t>
            </a:r>
            <a:r>
              <a:rPr lang="en-US" smtClean="0"/>
              <a:t>of </a:t>
            </a:r>
            <a:r>
              <a:rPr lang="en-US" smtClean="0"/>
              <a:t>life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Requirements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Technologies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Bug Fixes</a:t>
            </a:r>
          </a:p>
          <a:p>
            <a:pPr>
              <a:buNone/>
            </a:pPr>
            <a:r>
              <a:rPr lang="en-US" dirty="0" smtClean="0"/>
              <a:t>Software Must Adapt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000" y="127000"/>
            <a:ext cx="8870950" cy="646331"/>
          </a:xfrm>
        </p:spPr>
        <p:txBody>
          <a:bodyPr/>
          <a:lstStyle/>
          <a:p>
            <a:pPr algn="ctr"/>
            <a:r>
              <a:rPr lang="en-US" sz="4000" dirty="0" smtClean="0"/>
              <a:t>"Inheritance Breaks Encapsulation"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sz="half" idx="1"/>
          </p:nvPr>
        </p:nvSpPr>
        <p:spPr>
          <a:xfrm>
            <a:off x="107950" y="1584325"/>
            <a:ext cx="4381500" cy="4413516"/>
          </a:xfrm>
        </p:spPr>
        <p:txBody>
          <a:bodyPr/>
          <a:lstStyle/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class HighPerformanceCar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{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virtual void Start()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{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TurnIgnition();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Press GasPedal();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}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}</a:t>
            </a:r>
          </a:p>
          <a:p>
            <a:pPr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584325"/>
            <a:ext cx="4381500" cy="2529923"/>
          </a:xfrm>
        </p:spPr>
        <p:txBody>
          <a:bodyPr/>
          <a:lstStyle/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class RacingCar : HighPerformanceCar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{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}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algn="ctr" rtl="0"/>
            <a:r>
              <a:rPr lang="en-US" dirty="0" smtClean="0"/>
              <a:t>Interfaces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950" y="1584325"/>
            <a:ext cx="8915400" cy="171739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Avoid Inheriting Implementation</a:t>
            </a:r>
          </a:p>
          <a:p>
            <a:pPr>
              <a:buNone/>
            </a:pPr>
            <a:r>
              <a:rPr lang="en-US" dirty="0" smtClean="0"/>
              <a:t>Restrict Inessential Coupling</a:t>
            </a:r>
          </a:p>
          <a:p>
            <a:pPr>
              <a:buNone/>
            </a:pPr>
            <a:r>
              <a:rPr lang="en-US" dirty="0" smtClean="0"/>
              <a:t>Make Interfaces Easy to Modify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000" y="127000"/>
            <a:ext cx="8870950" cy="701731"/>
          </a:xfrm>
        </p:spPr>
        <p:txBody>
          <a:bodyPr/>
          <a:lstStyle/>
          <a:p>
            <a:pPr algn="ctr"/>
            <a:r>
              <a:rPr lang="en-US" dirty="0" smtClean="0"/>
              <a:t>Design Patterns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950" y="1584325"/>
            <a:ext cx="8915400" cy="3490186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Minimize Dependencies in Implementation </a:t>
            </a:r>
          </a:p>
          <a:p>
            <a:pPr>
              <a:buNone/>
            </a:pPr>
            <a:r>
              <a:rPr lang="en-US" dirty="0" smtClean="0"/>
              <a:t>Use Design Patterns</a:t>
            </a:r>
          </a:p>
          <a:p>
            <a:pPr>
              <a:buNone/>
            </a:pPr>
            <a:r>
              <a:rPr lang="en-US" dirty="0" smtClean="0"/>
              <a:t>Electrical Analogy</a:t>
            </a:r>
          </a:p>
          <a:p>
            <a:pPr>
              <a:buNone/>
            </a:pPr>
            <a:r>
              <a:rPr lang="en-US" dirty="0" smtClean="0"/>
              <a:t>	Design to work with 110 or 220 volts?</a:t>
            </a:r>
          </a:p>
          <a:p>
            <a:pPr>
              <a:buNone/>
            </a:pPr>
            <a:r>
              <a:rPr lang="en-US" dirty="0" smtClean="0"/>
              <a:t>	Use Transformer Pattern</a:t>
            </a:r>
          </a:p>
          <a:p>
            <a:pPr>
              <a:buNone/>
            </a:pPr>
            <a:r>
              <a:rPr lang="en-US" dirty="0" smtClean="0"/>
              <a:t>	Flexibility even with Essential Coupling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algn="ctr" rtl="0"/>
            <a:r>
              <a:rPr lang="en-US" b="1" baseline="0" dirty="0" smtClean="0"/>
              <a:t>Summary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950" y="1584325"/>
            <a:ext cx="8915400" cy="3194721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Reduce coupling and dependencies of complex types</a:t>
            </a:r>
          </a:p>
          <a:p>
            <a:pPr>
              <a:buNone/>
            </a:pPr>
            <a:r>
              <a:rPr lang="en-US" dirty="0" smtClean="0"/>
              <a:t>Use Interface Based Design</a:t>
            </a:r>
          </a:p>
          <a:p>
            <a:pPr>
              <a:buNone/>
            </a:pPr>
            <a:r>
              <a:rPr lang="en-US" dirty="0" smtClean="0"/>
              <a:t>Use Composition rather than Implementation Inheritance</a:t>
            </a:r>
          </a:p>
          <a:p>
            <a:pPr>
              <a:buNone/>
            </a:pPr>
            <a:r>
              <a:rPr lang="en-US" dirty="0" smtClean="0"/>
              <a:t>Write unit tests to validate behavior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algn="ctr" rtl="0"/>
            <a:r>
              <a:rPr lang="en-US" baseline="0" dirty="0" smtClean="0">
                <a:latin typeface="Times New Roman"/>
              </a:rPr>
              <a:t>Solution: Software</a:t>
            </a:r>
            <a:r>
              <a:rPr lang="en-US" dirty="0" smtClean="0">
                <a:latin typeface="Times New Roman"/>
              </a:rPr>
              <a:t> Layers</a:t>
            </a:r>
            <a:endParaRPr lang="en-US" baseline="0" dirty="0" smtClean="0"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Reduce software coupling</a:t>
            </a:r>
          </a:p>
          <a:p>
            <a:pPr>
              <a:buNone/>
            </a:pPr>
            <a:r>
              <a:rPr lang="en-US" dirty="0" smtClean="0"/>
              <a:t>Minimize the consequences of change</a:t>
            </a:r>
          </a:p>
          <a:p>
            <a:pPr>
              <a:buNone/>
            </a:pPr>
            <a:r>
              <a:rPr lang="en-US" dirty="0" smtClean="0"/>
              <a:t>Focused Unit Tests to verify change</a:t>
            </a:r>
          </a:p>
          <a:p>
            <a:pPr>
              <a:buNone/>
            </a:pPr>
            <a:r>
              <a:rPr lang="en-US" dirty="0" smtClean="0"/>
              <a:t>Example of Code Refactoring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Fundamental Concepts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D</a:t>
            </a:r>
            <a:r>
              <a:rPr lang="en-US" dirty="0" smtClean="0"/>
              <a:t>ifference between a type and an object</a:t>
            </a:r>
          </a:p>
          <a:p>
            <a:pPr>
              <a:buNone/>
            </a:pPr>
            <a:r>
              <a:rPr lang="en-US" dirty="0"/>
              <a:t>C</a:t>
            </a:r>
            <a:r>
              <a:rPr lang="en-US" dirty="0" smtClean="0"/>
              <a:t>omplex type</a:t>
            </a:r>
          </a:p>
          <a:p>
            <a:pPr>
              <a:buNone/>
            </a:pPr>
            <a:r>
              <a:rPr lang="en-US" dirty="0" smtClean="0"/>
              <a:t>Composition</a:t>
            </a:r>
          </a:p>
          <a:p>
            <a:pPr>
              <a:buNone/>
            </a:pPr>
            <a:r>
              <a:rPr lang="en-US" dirty="0" smtClean="0"/>
              <a:t>Interface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algn="ctr" rtl="0"/>
            <a:r>
              <a:rPr lang="en-US" dirty="0" smtClean="0">
                <a:latin typeface="Times New Roman"/>
              </a:rPr>
              <a:t>Type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584325"/>
            <a:ext cx="9023350" cy="3712070"/>
          </a:xfrm>
        </p:spPr>
        <p:txBody>
          <a:bodyPr>
            <a:noAutofit/>
          </a:bodyPr>
          <a:lstStyle/>
          <a:p>
            <a:pPr>
              <a:buNone/>
            </a:pPr>
            <a:endParaRPr lang="en-US" sz="2400" dirty="0" smtClean="0"/>
          </a:p>
          <a:p>
            <a:pPr lvl="2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class Employee</a:t>
            </a:r>
          </a:p>
          <a:p>
            <a:pPr lvl="2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</a:t>
            </a:r>
          </a:p>
          <a:p>
            <a:pPr lvl="2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string name;</a:t>
            </a:r>
          </a:p>
          <a:p>
            <a:pPr lvl="2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 lvl="2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void Pay()</a:t>
            </a:r>
          </a:p>
          <a:p>
            <a:pPr lvl="2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….</a:t>
            </a:r>
          </a:p>
          <a:p>
            <a:pPr lvl="2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}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rot="10800000" flipV="1">
            <a:off x="2968833" y="3146961"/>
            <a:ext cx="2458190" cy="11875"/>
          </a:xfrm>
          <a:prstGeom prst="straightConnector1">
            <a:avLst/>
          </a:prstGeom>
          <a:ln w="254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0800000">
            <a:off x="2612572" y="4061361"/>
            <a:ext cx="3336967" cy="35626"/>
          </a:xfrm>
          <a:prstGeom prst="straightConnector1">
            <a:avLst/>
          </a:prstGeom>
          <a:ln w="254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486400" y="3059668"/>
            <a:ext cx="1721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Data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103917" y="3942608"/>
            <a:ext cx="1413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Behavior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rot="10800000" flipV="1">
            <a:off x="2295362" y="1790156"/>
            <a:ext cx="2572717" cy="309966"/>
          </a:xfrm>
          <a:prstGeom prst="straightConnector1">
            <a:avLst/>
          </a:prstGeom>
          <a:ln w="254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16200000" flipV="1">
            <a:off x="611808" y="4394800"/>
            <a:ext cx="2382864" cy="2"/>
          </a:xfrm>
          <a:prstGeom prst="straightConnector1">
            <a:avLst/>
          </a:prstGeom>
          <a:ln w="254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958279" y="5685864"/>
            <a:ext cx="1611824" cy="36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Simple Type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901087" y="1631548"/>
            <a:ext cx="1596325" cy="371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Complex Type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32" grpId="0"/>
      <p:bldP spid="3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algn="ctr" rtl="0"/>
            <a:r>
              <a:rPr lang="en-US" b="1" dirty="0" smtClean="0">
                <a:latin typeface="Times New Roman"/>
              </a:rPr>
              <a:t>Object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endParaRPr lang="en-US" sz="2400" dirty="0" smtClean="0"/>
          </a:p>
          <a:p>
            <a:pPr lvl="0">
              <a:buNone/>
            </a:pPr>
            <a:endParaRPr lang="en-US" sz="2400" dirty="0"/>
          </a:p>
          <a:p>
            <a:pPr lvl="0">
              <a:buNone/>
            </a:pPr>
            <a:endParaRPr lang="en-US" sz="2400" dirty="0" smtClean="0"/>
          </a:p>
          <a:p>
            <a:pPr lvl="0">
              <a:buNone/>
            </a:pPr>
            <a:endParaRPr lang="en-US" sz="2400" dirty="0"/>
          </a:p>
          <a:p>
            <a:pPr lvl="0">
              <a:buNone/>
            </a:pPr>
            <a:r>
              <a:rPr lang="en-US" sz="2400" dirty="0" smtClean="0"/>
              <a:t>Employee emp = new Employee();</a:t>
            </a:r>
            <a:endParaRPr lang="en-US" sz="2400" baseline="0" dirty="0" smtClean="0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Object Composition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endParaRPr lang="en-US" sz="2400" dirty="0">
              <a:solidFill>
                <a:srgbClr val="000066"/>
              </a:solidFill>
              <a:latin typeface="Courier New"/>
            </a:endParaRPr>
          </a:p>
          <a:p>
            <a:pPr>
              <a:buNone/>
            </a:pPr>
            <a:r>
              <a:rPr lang="en-US" sz="2400" baseline="0" dirty="0" smtClean="0">
                <a:effectLst/>
                <a:latin typeface="Times New Roman" pitchFamily="18" charset="0"/>
                <a:cs typeface="Times New Roman" pitchFamily="18" charset="0"/>
              </a:rPr>
              <a:t>class Auto</a:t>
            </a:r>
          </a:p>
          <a:p>
            <a:pPr>
              <a:buNone/>
            </a:pPr>
            <a:r>
              <a:rPr lang="en-US" sz="2400" baseline="0" dirty="0" smtClean="0">
                <a:effectLst/>
                <a:latin typeface="Times New Roman" pitchFamily="18" charset="0"/>
                <a:cs typeface="Times New Roman" pitchFamily="18" charset="0"/>
              </a:rPr>
              <a:t>{	</a:t>
            </a:r>
          </a:p>
          <a:p>
            <a:pPr>
              <a:buNone/>
            </a:pPr>
            <a:r>
              <a:rPr lang="en-US" sz="2400" dirty="0"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baseline="0" dirty="0" smtClean="0">
                <a:effectLst/>
                <a:latin typeface="Times New Roman" pitchFamily="18" charset="0"/>
                <a:cs typeface="Times New Roman" pitchFamily="18" charset="0"/>
              </a:rPr>
              <a:t>Engine engine;</a:t>
            </a:r>
          </a:p>
          <a:p>
            <a:pPr>
              <a:buNone/>
            </a:pPr>
            <a:r>
              <a:rPr lang="en-US" sz="2400" baseline="0" dirty="0" smtClean="0">
                <a:effectLst/>
                <a:latin typeface="Times New Roman" pitchFamily="18" charset="0"/>
                <a:cs typeface="Times New Roman" pitchFamily="18" charset="0"/>
              </a:rPr>
              <a:t>	Wheel[4] wheels;</a:t>
            </a:r>
          </a:p>
          <a:p>
            <a:pPr>
              <a:buNone/>
            </a:pPr>
            <a:endParaRPr lang="en-US" sz="2400" baseline="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baseline="0" dirty="0" smtClean="0">
                <a:effectLst/>
                <a:latin typeface="Times New Roman" pitchFamily="18" charset="0"/>
                <a:cs typeface="Times New Roman" pitchFamily="18" charset="0"/>
              </a:rPr>
              <a:t>	void Drive() {…};</a:t>
            </a:r>
          </a:p>
          <a:p>
            <a:pPr>
              <a:buNone/>
            </a:pPr>
            <a:r>
              <a:rPr lang="en-US" sz="2400" baseline="0" dirty="0" smtClean="0">
                <a:effectLst/>
                <a:latin typeface="Times New Roman" pitchFamily="18" charset="0"/>
                <a:cs typeface="Times New Roman" pitchFamily="18" charset="0"/>
              </a:rPr>
              <a:t>}</a:t>
            </a:r>
          </a:p>
          <a:p>
            <a:endParaRPr lang="en-US" sz="2400" baseline="0" dirty="0" smtClean="0">
              <a:solidFill>
                <a:srgbClr val="000066"/>
              </a:solidFill>
              <a:latin typeface="Courier New"/>
            </a:endParaRP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533400" y="2065150"/>
            <a:ext cx="4038600" cy="3970318"/>
          </a:xfrm>
        </p:spPr>
        <p:txBody>
          <a:bodyPr/>
          <a:lstStyle/>
          <a:p>
            <a:pPr>
              <a:buNone/>
            </a:pPr>
            <a:r>
              <a:rPr lang="en-US" sz="2400" dirty="0" smtClean="0">
                <a:effectLst/>
                <a:latin typeface="Times New Roman" pitchFamily="18" charset="0"/>
                <a:cs typeface="Times New Roman" pitchFamily="18" charset="0"/>
              </a:rPr>
              <a:t>class Engine</a:t>
            </a:r>
          </a:p>
          <a:p>
            <a:pPr>
              <a:buNone/>
            </a:pPr>
            <a:r>
              <a:rPr lang="en-US" sz="2400" dirty="0" smtClean="0">
                <a:effectLst/>
                <a:latin typeface="Times New Roman" pitchFamily="18" charset="0"/>
                <a:cs typeface="Times New Roman" pitchFamily="18" charset="0"/>
              </a:rPr>
              <a:t>{</a:t>
            </a:r>
          </a:p>
          <a:p>
            <a:pPr>
              <a:buNone/>
            </a:pPr>
            <a:r>
              <a:rPr lang="en-US" sz="2400" dirty="0" smtClean="0">
                <a:effectLst/>
                <a:latin typeface="Times New Roman" pitchFamily="18" charset="0"/>
                <a:cs typeface="Times New Roman" pitchFamily="18" charset="0"/>
              </a:rPr>
              <a:t>	string manufacturer;</a:t>
            </a:r>
          </a:p>
          <a:p>
            <a:pPr>
              <a:buNone/>
            </a:pPr>
            <a:r>
              <a:rPr lang="en-US" sz="2400" dirty="0" smtClean="0">
                <a:effectLst/>
                <a:latin typeface="Times New Roman" pitchFamily="18" charset="0"/>
                <a:cs typeface="Times New Roman" pitchFamily="18" charset="0"/>
              </a:rPr>
              <a:t>	int horsepower;</a:t>
            </a:r>
          </a:p>
          <a:p>
            <a:pPr fontAlgn="base">
              <a:buNone/>
            </a:pPr>
            <a:endParaRPr lang="en-US" sz="24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effectLst/>
                <a:latin typeface="Times New Roman" pitchFamily="18" charset="0"/>
                <a:cs typeface="Times New Roman" pitchFamily="18" charset="0"/>
              </a:rPr>
              <a:t>	void Start(){…};</a:t>
            </a:r>
          </a:p>
          <a:p>
            <a:pPr>
              <a:buNone/>
            </a:pPr>
            <a:r>
              <a:rPr lang="en-US" sz="2400" dirty="0" smtClean="0">
                <a:effectLst/>
                <a:latin typeface="Times New Roman" pitchFamily="18" charset="0"/>
                <a:cs typeface="Times New Roman" pitchFamily="18" charset="0"/>
              </a:rPr>
              <a:t>	void Stop(){…};</a:t>
            </a:r>
          </a:p>
          <a:p>
            <a:pPr>
              <a:buNone/>
            </a:pPr>
            <a:r>
              <a:rPr lang="en-US" sz="2400" dirty="0" smtClean="0">
                <a:effectLst/>
                <a:latin typeface="Times New Roman" pitchFamily="18" charset="0"/>
                <a:cs typeface="Times New Roman" pitchFamily="18" charset="0"/>
              </a:rPr>
              <a:t>}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724400" y="2065150"/>
            <a:ext cx="4038600" cy="3083921"/>
          </a:xfrm>
        </p:spPr>
        <p:txBody>
          <a:bodyPr/>
          <a:lstStyle/>
          <a:p>
            <a:pPr>
              <a:buNone/>
            </a:pPr>
            <a:r>
              <a:rPr lang="en-US" sz="2400" dirty="0" smtClean="0">
                <a:effectLst/>
                <a:latin typeface="Times New Roman" pitchFamily="18" charset="0"/>
                <a:cs typeface="Times New Roman" pitchFamily="18" charset="0"/>
              </a:rPr>
              <a:t>class Wheel</a:t>
            </a:r>
          </a:p>
          <a:p>
            <a:pPr>
              <a:buNone/>
            </a:pPr>
            <a:r>
              <a:rPr lang="en-US" sz="2400" dirty="0" smtClean="0">
                <a:effectLst/>
                <a:latin typeface="Times New Roman" pitchFamily="18" charset="0"/>
                <a:cs typeface="Times New Roman" pitchFamily="18" charset="0"/>
              </a:rPr>
              <a:t>{</a:t>
            </a:r>
          </a:p>
          <a:p>
            <a:pPr>
              <a:buNone/>
            </a:pPr>
            <a:r>
              <a:rPr lang="en-US" sz="2400" dirty="0" smtClean="0">
                <a:effectLst/>
                <a:latin typeface="Times New Roman" pitchFamily="18" charset="0"/>
                <a:cs typeface="Times New Roman" pitchFamily="18" charset="0"/>
              </a:rPr>
              <a:t>string manufacturer;</a:t>
            </a:r>
          </a:p>
          <a:p>
            <a:pPr>
              <a:buNone/>
            </a:pPr>
            <a:r>
              <a:rPr lang="en-US" sz="2400" dirty="0" smtClean="0">
                <a:effectLst/>
                <a:latin typeface="Times New Roman" pitchFamily="18" charset="0"/>
                <a:cs typeface="Times New Roman" pitchFamily="18" charset="0"/>
              </a:rPr>
              <a:t>float tirePressure;</a:t>
            </a:r>
          </a:p>
          <a:p>
            <a:pPr fontAlgn="base">
              <a:buNone/>
            </a:pPr>
            <a:endParaRPr lang="en-US" sz="24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effectLst/>
                <a:latin typeface="Times New Roman" pitchFamily="18" charset="0"/>
                <a:cs typeface="Times New Roman" pitchFamily="18" charset="0"/>
              </a:rPr>
              <a:t>void Turn(){…};</a:t>
            </a:r>
          </a:p>
          <a:p>
            <a:pPr>
              <a:buNone/>
            </a:pPr>
            <a:r>
              <a:rPr lang="en-US" sz="2400" dirty="0" smtClean="0">
                <a:effectLst/>
                <a:latin typeface="Times New Roman" pitchFamily="18" charset="0"/>
                <a:cs typeface="Times New Roman" pitchFamily="18" charset="0"/>
              </a:rPr>
              <a:t>}</a:t>
            </a:r>
            <a:endParaRPr lang="en-US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1220" y="697424"/>
            <a:ext cx="86015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3200" baseline="0" dirty="0" smtClean="0">
                <a:solidFill>
                  <a:schemeClr val="tx2"/>
                </a:solidFill>
              </a:rPr>
              <a:t>Object</a:t>
            </a:r>
            <a:r>
              <a:rPr lang="en-US" sz="3200" dirty="0" smtClean="0">
                <a:solidFill>
                  <a:schemeClr val="tx2"/>
                </a:solidFill>
              </a:rPr>
              <a:t> composition introduces dependencies</a:t>
            </a:r>
            <a:endParaRPr lang="en-US" sz="3200" baseline="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830" y="2087939"/>
            <a:ext cx="8330339" cy="1941620"/>
          </a:xfrm>
        </p:spPr>
        <p:txBody>
          <a:bodyPr>
            <a:normAutofit fontScale="90000"/>
          </a:bodyPr>
          <a:lstStyle/>
          <a:p>
            <a:r>
              <a:rPr lang="en-US" b="1" i="1" dirty="0" smtClean="0">
                <a:latin typeface="+mn-lt"/>
              </a:rPr>
              <a:t>Write your </a:t>
            </a:r>
            <a:r>
              <a:rPr lang="en-US" b="1" i="1" dirty="0" smtClean="0">
                <a:effectLst/>
                <a:latin typeface="+mn-lt"/>
              </a:rPr>
              <a:t>applications</a:t>
            </a:r>
            <a:r>
              <a:rPr lang="en-US" b="1" i="1" dirty="0" smtClean="0">
                <a:latin typeface="+mn-lt"/>
              </a:rPr>
              <a:t> so that the dependencies of one type on another are eliminated or minimized.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ebcast Template - MSDN">
  <a:themeElements>
    <a:clrScheme name="Webcast Template - MSDN 1">
      <a:dk1>
        <a:srgbClr val="000000"/>
      </a:dk1>
      <a:lt1>
        <a:srgbClr val="FFFFFF"/>
      </a:lt1>
      <a:dk2>
        <a:srgbClr val="00478E"/>
      </a:dk2>
      <a:lt2>
        <a:srgbClr val="FFD34F"/>
      </a:lt2>
      <a:accent1>
        <a:srgbClr val="FCEB98"/>
      </a:accent1>
      <a:accent2>
        <a:srgbClr val="EB7C35"/>
      </a:accent2>
      <a:accent3>
        <a:srgbClr val="AAB1C6"/>
      </a:accent3>
      <a:accent4>
        <a:srgbClr val="DADADA"/>
      </a:accent4>
      <a:accent5>
        <a:srgbClr val="FDF3CA"/>
      </a:accent5>
      <a:accent6>
        <a:srgbClr val="D5702F"/>
      </a:accent6>
      <a:hlink>
        <a:srgbClr val="FFCC00"/>
      </a:hlink>
      <a:folHlink>
        <a:srgbClr val="6294CD"/>
      </a:folHlink>
    </a:clrScheme>
    <a:fontScheme name="Webcast Template - MSD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ranklin Gothic Medium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ranklin Gothic Medium" pitchFamily="34" charset="0"/>
          </a:defRPr>
        </a:defPPr>
      </a:lstStyle>
    </a:lnDef>
  </a:objectDefaults>
  <a:extraClrSchemeLst>
    <a:extraClrScheme>
      <a:clrScheme name="Webcast Template - MSDN 1">
        <a:dk1>
          <a:srgbClr val="000000"/>
        </a:dk1>
        <a:lt1>
          <a:srgbClr val="FFFFFF"/>
        </a:lt1>
        <a:dk2>
          <a:srgbClr val="00478E"/>
        </a:dk2>
        <a:lt2>
          <a:srgbClr val="FFD34F"/>
        </a:lt2>
        <a:accent1>
          <a:srgbClr val="FCEB98"/>
        </a:accent1>
        <a:accent2>
          <a:srgbClr val="EB7C35"/>
        </a:accent2>
        <a:accent3>
          <a:srgbClr val="AAB1C6"/>
        </a:accent3>
        <a:accent4>
          <a:srgbClr val="DADADA"/>
        </a:accent4>
        <a:accent5>
          <a:srgbClr val="FDF3CA"/>
        </a:accent5>
        <a:accent6>
          <a:srgbClr val="D5702F"/>
        </a:accent6>
        <a:hlink>
          <a:srgbClr val="FFCC00"/>
        </a:hlink>
        <a:folHlink>
          <a:srgbClr val="6294C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01WebParts</Template>
  <TotalTime>327</TotalTime>
  <Words>329</Words>
  <Application>Microsoft Office PowerPoint</Application>
  <PresentationFormat>On-screen Show (4:3)</PresentationFormat>
  <Paragraphs>167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Webcast Template - MSDN</vt:lpstr>
      <vt:lpstr>Partitioning and Layering Fundamentals</vt:lpstr>
      <vt:lpstr>The Basic Problem</vt:lpstr>
      <vt:lpstr>Solution: Software Layers</vt:lpstr>
      <vt:lpstr>Fundamental Concepts </vt:lpstr>
      <vt:lpstr>Type</vt:lpstr>
      <vt:lpstr>Object</vt:lpstr>
      <vt:lpstr>Object Composition</vt:lpstr>
      <vt:lpstr>Slide 8</vt:lpstr>
      <vt:lpstr>Write your applications so that the dependencies of one type on another are eliminated or minimized.</vt:lpstr>
      <vt:lpstr>Make types dependent on type's behavior, not its implementation.</vt:lpstr>
      <vt:lpstr>Unit tests verify that a type's behavior is correct.</vt:lpstr>
      <vt:lpstr>Interfaces</vt:lpstr>
      <vt:lpstr>Rewritten Engine, Wheel Classes</vt:lpstr>
      <vt:lpstr>Interface Composition</vt:lpstr>
      <vt:lpstr>Interfaces Hide Implementation</vt:lpstr>
      <vt:lpstr>Coupling</vt:lpstr>
      <vt:lpstr>Electrical Analogy</vt:lpstr>
      <vt:lpstr>Complexity vs. Flexibility</vt:lpstr>
      <vt:lpstr>Interfaces vs. Inheritance</vt:lpstr>
      <vt:lpstr>"Inheritance Breaks Encapsulation"</vt:lpstr>
      <vt:lpstr>Interfaces</vt:lpstr>
      <vt:lpstr>Design Patterns</vt:lpstr>
      <vt:lpstr>Summary</vt:lpstr>
    </vt:vector>
  </TitlesOfParts>
  <Company>Reliable Software,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Partitioning and Layering Fundamentals</dc:title>
  <dc:creator>Michael Stiefel</dc:creator>
  <cp:lastModifiedBy>Michael Stiefel</cp:lastModifiedBy>
  <cp:revision>168</cp:revision>
  <dcterms:created xsi:type="dcterms:W3CDTF">2010-02-10T14:27:53Z</dcterms:created>
  <dcterms:modified xsi:type="dcterms:W3CDTF">2010-02-11T20:24:07Z</dcterms:modified>
</cp:coreProperties>
</file>