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Lst>
  <p:notesMasterIdLst>
    <p:notesMasterId r:id="rId62"/>
  </p:notesMasterIdLst>
  <p:sldIdLst>
    <p:sldId id="258" r:id="rId2"/>
    <p:sldId id="259" r:id="rId3"/>
    <p:sldId id="261" r:id="rId4"/>
    <p:sldId id="262" r:id="rId5"/>
    <p:sldId id="263" r:id="rId6"/>
    <p:sldId id="266" r:id="rId7"/>
    <p:sldId id="267" r:id="rId8"/>
    <p:sldId id="342" r:id="rId9"/>
    <p:sldId id="268" r:id="rId10"/>
    <p:sldId id="343" r:id="rId11"/>
    <p:sldId id="344" r:id="rId12"/>
    <p:sldId id="270" r:id="rId13"/>
    <p:sldId id="345" r:id="rId14"/>
    <p:sldId id="272" r:id="rId15"/>
    <p:sldId id="346" r:id="rId16"/>
    <p:sldId id="347" r:id="rId17"/>
    <p:sldId id="348" r:id="rId18"/>
    <p:sldId id="349" r:id="rId19"/>
    <p:sldId id="279" r:id="rId20"/>
    <p:sldId id="280" r:id="rId21"/>
    <p:sldId id="281" r:id="rId22"/>
    <p:sldId id="282" r:id="rId23"/>
    <p:sldId id="283" r:id="rId24"/>
    <p:sldId id="284" r:id="rId25"/>
    <p:sldId id="285" r:id="rId26"/>
    <p:sldId id="286" r:id="rId27"/>
    <p:sldId id="300" r:id="rId28"/>
    <p:sldId id="301" r:id="rId29"/>
    <p:sldId id="352" r:id="rId30"/>
    <p:sldId id="353" r:id="rId31"/>
    <p:sldId id="354" r:id="rId32"/>
    <p:sldId id="355" r:id="rId33"/>
    <p:sldId id="302" r:id="rId34"/>
    <p:sldId id="304" r:id="rId35"/>
    <p:sldId id="357" r:id="rId36"/>
    <p:sldId id="360" r:id="rId37"/>
    <p:sldId id="362" r:id="rId38"/>
    <p:sldId id="363" r:id="rId39"/>
    <p:sldId id="366" r:id="rId40"/>
    <p:sldId id="367" r:id="rId41"/>
    <p:sldId id="361" r:id="rId42"/>
    <p:sldId id="320" r:id="rId43"/>
    <p:sldId id="321" r:id="rId44"/>
    <p:sldId id="369" r:id="rId45"/>
    <p:sldId id="370" r:id="rId46"/>
    <p:sldId id="371" r:id="rId47"/>
    <p:sldId id="322" r:id="rId48"/>
    <p:sldId id="372" r:id="rId49"/>
    <p:sldId id="373" r:id="rId50"/>
    <p:sldId id="374" r:id="rId51"/>
    <p:sldId id="377" r:id="rId52"/>
    <p:sldId id="378" r:id="rId53"/>
    <p:sldId id="379" r:id="rId54"/>
    <p:sldId id="334" r:id="rId55"/>
    <p:sldId id="335" r:id="rId56"/>
    <p:sldId id="336" r:id="rId57"/>
    <p:sldId id="337" r:id="rId58"/>
    <p:sldId id="338" r:id="rId59"/>
    <p:sldId id="339" r:id="rId60"/>
    <p:sldId id="298"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9900"/>
  </p:clrMru>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0816" autoAdjust="0"/>
  </p:normalViewPr>
  <p:slideViewPr>
    <p:cSldViewPr snapToGrid="0">
      <p:cViewPr>
        <p:scale>
          <a:sx n="75" d="100"/>
          <a:sy n="75" d="100"/>
        </p:scale>
        <p:origin x="-372" y="66"/>
      </p:cViewPr>
      <p:guideLst>
        <p:guide orient="horz" pos="2373"/>
        <p:guide pos="212"/>
      </p:guideLst>
    </p:cSldViewPr>
  </p:slideViewPr>
  <p:notesTextViewPr>
    <p:cViewPr>
      <p:scale>
        <a:sx n="100" d="100"/>
        <a:sy n="100" d="100"/>
      </p:scale>
      <p:origin x="0" y="0"/>
    </p:cViewPr>
  </p:notesTextViewPr>
  <p:notesViewPr>
    <p:cSldViewPr snapToGrid="0">
      <p:cViewPr>
        <p:scale>
          <a:sx n="100" d="100"/>
          <a:sy n="100" d="100"/>
        </p:scale>
        <p:origin x="-864" y="-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6.emf"/><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6.emf"/><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20186E1-1755-403A-8089-5D403465F7B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71219E-A6BA-41CB-8E76-DC10A34B9F8A}" type="slidenum">
              <a:rPr lang="en-US"/>
              <a:pPr/>
              <a:t>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228600" indent="-228600"/>
            <a:r>
              <a:rPr lang="en-US" smtClean="0"/>
              <a:t>[</a:t>
            </a:r>
            <a:r>
              <a:rPr lang="en-US" b="1" smtClean="0"/>
              <a:t>Ghi chú</a:t>
            </a:r>
            <a:r>
              <a:rPr lang="en-US" b="1" baseline="0" smtClean="0"/>
              <a:t> cho người huấn luyện:</a:t>
            </a:r>
            <a:r>
              <a:rPr lang="en-US" b="1" smtClean="0"/>
              <a:t> </a:t>
            </a:r>
            <a:endParaRPr lang="en-US" b="1" dirty="0"/>
          </a:p>
          <a:p>
            <a:pPr marL="228600" indent="-228600">
              <a:buFontTx/>
              <a:buChar char="•"/>
            </a:pPr>
            <a:r>
              <a:rPr lang="en-US" smtClean="0"/>
              <a:t>Về</a:t>
            </a:r>
            <a:r>
              <a:rPr lang="en-US" baseline="0" smtClean="0"/>
              <a:t> trợ giúp chi tiết trong việc tùy chỉnh khuôn mẫu này</a:t>
            </a:r>
            <a:r>
              <a:rPr lang="en-US" smtClean="0"/>
              <a:t>, xem</a:t>
            </a:r>
            <a:r>
              <a:rPr lang="en-US" baseline="0" smtClean="0"/>
              <a:t> </a:t>
            </a:r>
            <a:r>
              <a:rPr lang="vi-VN" baseline="0" smtClean="0"/>
              <a:t>bản chiếu </a:t>
            </a:r>
            <a:r>
              <a:rPr lang="en-US" smtClean="0"/>
              <a:t>cuối cùng. Ngoài</a:t>
            </a:r>
            <a:r>
              <a:rPr lang="en-US" baseline="0" smtClean="0"/>
              <a:t> ra</a:t>
            </a:r>
            <a:r>
              <a:rPr lang="en-US" smtClean="0"/>
              <a:t>, xem </a:t>
            </a:r>
            <a:r>
              <a:rPr lang="vi-VN" smtClean="0"/>
              <a:t>các</a:t>
            </a:r>
            <a:r>
              <a:rPr lang="vi-VN" baseline="0" smtClean="0"/>
              <a:t> chỉ dẫn</a:t>
            </a:r>
            <a:r>
              <a:rPr lang="en-US" baseline="0" smtClean="0"/>
              <a:t> học bổ sung trong ngăn ghi chú của một vài </a:t>
            </a:r>
            <a:r>
              <a:rPr lang="vi-VN" baseline="0" smtClean="0"/>
              <a:t>bản chiếu</a:t>
            </a:r>
            <a:r>
              <a:rPr lang="en-US" smtClean="0"/>
              <a:t>.]</a:t>
            </a:r>
            <a:endParaRPr lang="en-US" dirty="0"/>
          </a:p>
          <a:p>
            <a:pPr marL="228600" indent="-228600"/>
            <a:endParaRPr lang="en-US" dirty="0"/>
          </a:p>
          <a:p>
            <a:pPr marL="228600" indent="-228600"/>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9FE48A-4395-417B-B575-ED430989020D}" type="slidenum">
              <a:rPr lang="en-US"/>
              <a:pPr/>
              <a:t>10</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smtClean="0"/>
              <a:t>Thí</a:t>
            </a:r>
            <a:r>
              <a:rPr lang="en-US" baseline="0" smtClean="0"/>
              <a:t> dụ, bạn có thể có các tab được gọi là Tháng Giêng, Tháng Hai và Tháng Ba cho các ngân sách hoặc sổ điểm của sinh viên cho những tháng này</a:t>
            </a:r>
            <a:r>
              <a:rPr lang="en-US" smtClean="0"/>
              <a:t>, hoặc</a:t>
            </a:r>
            <a:r>
              <a:rPr lang="en-US" baseline="0" smtClean="0"/>
              <a:t> </a:t>
            </a:r>
            <a:r>
              <a:rPr lang="en-US" smtClean="0"/>
              <a:t>cho </a:t>
            </a:r>
            <a:r>
              <a:rPr lang="vi-VN" smtClean="0"/>
              <a:t>khu vực</a:t>
            </a:r>
            <a:r>
              <a:rPr lang="en-US" baseline="0" smtClean="0"/>
              <a:t> bán hàng của </a:t>
            </a:r>
            <a:r>
              <a:rPr lang="en-US" smtClean="0"/>
              <a:t>Northcoast và</a:t>
            </a:r>
            <a:r>
              <a:rPr lang="en-US" baseline="0" smtClean="0"/>
              <a:t> </a:t>
            </a:r>
            <a:r>
              <a:rPr lang="en-US" smtClean="0"/>
              <a:t>Westcoast</a:t>
            </a:r>
            <a:r>
              <a:rPr lang="en-US" baseline="0" smtClean="0"/>
              <a:t>, v.v…</a:t>
            </a:r>
            <a:r>
              <a:rPr lang="en-US" smtClean="0"/>
              <a:t> </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EF1FFB-9558-4FA7-91E5-EA67FE055824}" type="slidenum">
              <a:rPr lang="en-US"/>
              <a:pPr/>
              <a:t>11</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pPr marL="228600" indent="-228600"/>
            <a:r>
              <a:rPr lang="vi-VN" b="1" noProof="0" dirty="0" smtClean="0"/>
              <a:t>Mẹo</a:t>
            </a:r>
            <a:r>
              <a:rPr lang="vi-VN" noProof="0" dirty="0" smtClean="0"/>
              <a:t>: </a:t>
            </a:r>
          </a:p>
          <a:p>
            <a:pPr marL="228600" indent="-228600">
              <a:buFontTx/>
              <a:buChar char="•"/>
            </a:pPr>
            <a:r>
              <a:rPr lang="vi-VN" noProof="0" dirty="0" smtClean="0"/>
              <a:t>Bạn</a:t>
            </a:r>
            <a:r>
              <a:rPr lang="vi-VN" baseline="0" noProof="0" dirty="0" smtClean="0"/>
              <a:t> có thể thêm các trang tính nếu bạn cần nhiều hơn ba trang tính.</a:t>
            </a:r>
            <a:r>
              <a:rPr lang="vi-VN" noProof="0" dirty="0" smtClean="0"/>
              <a:t> Hoặc</a:t>
            </a:r>
            <a:r>
              <a:rPr lang="vi-VN" baseline="0" noProof="0" dirty="0" smtClean="0"/>
              <a:t> bạn không cần nhiều đến ba, bạn có thể xoá bỏ một hoặc hai (nhưng bạn không cần phải làm như vậy</a:t>
            </a:r>
            <a:r>
              <a:rPr lang="vi-VN" noProof="0" dirty="0" smtClean="0"/>
              <a:t>). </a:t>
            </a:r>
          </a:p>
          <a:p>
            <a:pPr marL="228600" indent="-228600">
              <a:buFontTx/>
              <a:buChar char="•"/>
            </a:pPr>
            <a:r>
              <a:rPr lang="vi-VN" noProof="0" dirty="0" smtClean="0"/>
              <a:t>Bạn</a:t>
            </a:r>
            <a:r>
              <a:rPr lang="vi-VN" baseline="0" noProof="0" dirty="0" smtClean="0"/>
              <a:t> cũng có thể dùng các lối tắt bàn phím để di chuyển giữa các trang tính</a:t>
            </a:r>
            <a:r>
              <a:rPr lang="vi-VN" noProof="0" dirty="0" smtClean="0"/>
              <a:t>.</a:t>
            </a:r>
            <a:endParaRPr lang="vi-VN" noProof="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B7F3B5-0141-40C3-BA87-895D9D144D8E}" type="slidenum">
              <a:rPr lang="en-US"/>
              <a:pPr/>
              <a:t>12</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b="1" smtClean="0"/>
              <a:t>Thêm</a:t>
            </a:r>
            <a:r>
              <a:rPr lang="en-US" b="1" baseline="0" smtClean="0"/>
              <a:t> </a:t>
            </a:r>
            <a:r>
              <a:rPr lang="vi-VN" b="1" baseline="0" smtClean="0"/>
              <a:t>thông tin </a:t>
            </a:r>
            <a:r>
              <a:rPr lang="en-US" b="1" baseline="0" smtClean="0"/>
              <a:t>về cột</a:t>
            </a:r>
            <a:r>
              <a:rPr lang="en-US" smtClean="0"/>
              <a:t>:</a:t>
            </a:r>
            <a:r>
              <a:rPr lang="en-US" b="1" smtClean="0"/>
              <a:t> </a:t>
            </a:r>
            <a:r>
              <a:rPr lang="en-US" smtClean="0"/>
              <a:t>26 cột</a:t>
            </a:r>
            <a:r>
              <a:rPr lang="en-US" baseline="0" smtClean="0"/>
              <a:t> đầu tiên được gán các nhãn với các chữ cái từ </a:t>
            </a:r>
            <a:r>
              <a:rPr lang="en-US" smtClean="0"/>
              <a:t>A cho đến</a:t>
            </a:r>
            <a:r>
              <a:rPr lang="en-US" baseline="0" smtClean="0"/>
              <a:t> </a:t>
            </a:r>
            <a:r>
              <a:rPr lang="en-US" smtClean="0"/>
              <a:t>Z</a:t>
            </a:r>
            <a:r>
              <a:rPr lang="en-US"/>
              <a:t>. </a:t>
            </a:r>
            <a:r>
              <a:rPr lang="en-US" smtClean="0"/>
              <a:t>Mỗi</a:t>
            </a:r>
            <a:r>
              <a:rPr lang="en-US" baseline="0" smtClean="0"/>
              <a:t> trang tính chứa tổng cộng </a:t>
            </a:r>
            <a:r>
              <a:rPr lang="en-US" smtClean="0"/>
              <a:t>16.384 cột, do vậy</a:t>
            </a:r>
            <a:r>
              <a:rPr lang="en-US" baseline="0" smtClean="0"/>
              <a:t> sau </a:t>
            </a:r>
            <a:r>
              <a:rPr lang="en-US" smtClean="0"/>
              <a:t>Z các</a:t>
            </a:r>
            <a:r>
              <a:rPr lang="en-US" baseline="0" smtClean="0"/>
              <a:t> chữ cái bắt đầu lại theo cặp</a:t>
            </a:r>
            <a:r>
              <a:rPr lang="en-US" smtClean="0"/>
              <a:t>, </a:t>
            </a:r>
            <a:r>
              <a:rPr lang="en-US"/>
              <a:t>AA </a:t>
            </a:r>
            <a:r>
              <a:rPr lang="en-US" smtClean="0"/>
              <a:t>cho đến</a:t>
            </a:r>
            <a:r>
              <a:rPr lang="en-US" baseline="0" smtClean="0"/>
              <a:t> </a:t>
            </a:r>
            <a:r>
              <a:rPr lang="en-US" smtClean="0"/>
              <a:t>AZ</a:t>
            </a:r>
            <a:r>
              <a:rPr lang="en-US"/>
              <a:t>. </a:t>
            </a:r>
            <a:r>
              <a:rPr lang="en-US" smtClean="0"/>
              <a:t>Sau AZ</a:t>
            </a:r>
            <a:r>
              <a:rPr lang="en-US"/>
              <a:t>, </a:t>
            </a:r>
            <a:r>
              <a:rPr lang="en-US" smtClean="0"/>
              <a:t>sau các</a:t>
            </a:r>
            <a:r>
              <a:rPr lang="en-US" baseline="0" smtClean="0"/>
              <a:t> cặp chữ cái bắt đầu lại với các cột </a:t>
            </a:r>
            <a:r>
              <a:rPr lang="en-US" smtClean="0"/>
              <a:t>BA cho đến</a:t>
            </a:r>
            <a:r>
              <a:rPr lang="en-US" baseline="0" smtClean="0"/>
              <a:t> </a:t>
            </a:r>
            <a:r>
              <a:rPr lang="en-US" smtClean="0"/>
              <a:t>BZ</a:t>
            </a:r>
            <a:r>
              <a:rPr lang="en-US"/>
              <a:t>, </a:t>
            </a:r>
            <a:r>
              <a:rPr lang="en-US" smtClean="0"/>
              <a:t>v.v…, cho tới</a:t>
            </a:r>
            <a:r>
              <a:rPr lang="en-US" baseline="0" smtClean="0"/>
              <a:t> khi tất cả </a:t>
            </a:r>
            <a:r>
              <a:rPr lang="en-US" smtClean="0"/>
              <a:t>16.384 cột</a:t>
            </a:r>
            <a:r>
              <a:rPr lang="en-US" baseline="0" smtClean="0"/>
              <a:t> có các đầu đề theo bảng chữ cái</a:t>
            </a:r>
            <a:r>
              <a:rPr lang="en-US" smtClean="0"/>
              <a:t>, kết</a:t>
            </a:r>
            <a:r>
              <a:rPr lang="en-US" baseline="0" smtClean="0"/>
              <a:t> thúc bằng </a:t>
            </a:r>
            <a:r>
              <a:rPr lang="en-US" smtClean="0"/>
              <a:t>XFD</a:t>
            </a:r>
            <a:r>
              <a:rPr lang="en-US"/>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DB58B9-0F35-4A23-837B-55C0FFF538FD}" type="slidenum">
              <a:rPr lang="en-US"/>
              <a:pPr/>
              <a:t>13</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r>
              <a:rPr lang="en-US" smtClean="0"/>
              <a:t>Bạn</a:t>
            </a:r>
            <a:r>
              <a:rPr lang="en-US" baseline="0" smtClean="0"/>
              <a:t> sẽ học thêm về tham chiếu ô trong phần tiếp theo.</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D42212-507B-4DE1-9865-369CBCB165BA}" type="slidenum">
              <a:rPr lang="en-US"/>
              <a:pPr/>
              <a:t>14</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smtClean="0"/>
              <a:t>Ô</a:t>
            </a:r>
            <a:r>
              <a:rPr lang="en-US" baseline="0" smtClean="0"/>
              <a:t> đầu tiên </a:t>
            </a:r>
            <a:r>
              <a:rPr lang="en-US" smtClean="0"/>
              <a:t>(hoặc</a:t>
            </a:r>
            <a:r>
              <a:rPr lang="en-US" baseline="0" smtClean="0"/>
              <a:t> ô bên cạnh</a:t>
            </a:r>
            <a:r>
              <a:rPr lang="en-US" smtClean="0"/>
              <a:t>) là</a:t>
            </a:r>
            <a:r>
              <a:rPr lang="en-US" baseline="0" smtClean="0"/>
              <a:t> </a:t>
            </a:r>
            <a:r>
              <a:rPr lang="vi-VN" baseline="0" smtClean="0"/>
              <a:t>nơi đầu tiên</a:t>
            </a:r>
            <a:r>
              <a:rPr lang="en-US" baseline="0" smtClean="0"/>
              <a:t> để </a:t>
            </a:r>
            <a:r>
              <a:rPr lang="vi-VN" baseline="0" smtClean="0"/>
              <a:t>bạn</a:t>
            </a:r>
            <a:r>
              <a:rPr lang="en-US" baseline="0" smtClean="0"/>
              <a:t> đầu nhập dữ liệu trong hầu hết các trường hợp.</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A81292-87D0-4322-B455-AC7B4551886B}" type="slidenum">
              <a:rPr lang="en-US"/>
              <a:pPr/>
              <a:t>15</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81DC02-DBB8-4298-BB72-A62F84A2BED4}" type="slidenum">
              <a:rPr lang="en-US"/>
              <a:pPr/>
              <a:t>16</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D1C18D-F5CF-4D64-9A0A-D1AD293A8281}" type="slidenum">
              <a:rPr lang="en-US"/>
              <a:pPr/>
              <a:t>17</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E1D3FB-9668-4DB9-971C-8F78D12934E2}" type="slidenum">
              <a:rPr lang="en-US"/>
              <a:pPr/>
              <a:t>18</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pPr marL="236538" indent="-236538"/>
            <a:r>
              <a:rPr lang="vi-VN" b="1" noProof="0" dirty="0" smtClean="0"/>
              <a:t>Những</a:t>
            </a:r>
            <a:r>
              <a:rPr lang="vi-VN" b="1" baseline="0" noProof="0" dirty="0" smtClean="0"/>
              <a:t> chỉ báo này giúp gì</a:t>
            </a:r>
            <a:r>
              <a:rPr lang="vi-VN" b="1" noProof="0" dirty="0" smtClean="0"/>
              <a:t>? </a:t>
            </a:r>
          </a:p>
          <a:p>
            <a:pPr marL="236538" indent="-236538">
              <a:buFontTx/>
              <a:buChar char="•"/>
            </a:pPr>
            <a:r>
              <a:rPr lang="vi-VN" noProof="0" dirty="0" smtClean="0"/>
              <a:t>Có</a:t>
            </a:r>
            <a:r>
              <a:rPr lang="vi-VN" baseline="0" noProof="0" dirty="0" smtClean="0"/>
              <a:t> </a:t>
            </a:r>
            <a:r>
              <a:rPr lang="vi-VN" noProof="0" dirty="0" smtClean="0"/>
              <a:t>17.179.869.184 ô</a:t>
            </a:r>
            <a:r>
              <a:rPr lang="vi-VN" baseline="0" noProof="0" dirty="0" smtClean="0"/>
              <a:t> để làm việc trên mỗi trang tính</a:t>
            </a:r>
            <a:r>
              <a:rPr lang="vi-VN" noProof="0" dirty="0" smtClean="0"/>
              <a:t>. Bạn</a:t>
            </a:r>
            <a:r>
              <a:rPr lang="vi-VN" baseline="0" noProof="0" dirty="0" smtClean="0"/>
              <a:t> có thể bị lạc nếu không có tham chiếu ô nói cho bạn biết bạn đang ở đâu trong trang tính.</a:t>
            </a:r>
            <a:r>
              <a:rPr lang="vi-VN" noProof="0" dirty="0" smtClean="0"/>
              <a:t> </a:t>
            </a:r>
          </a:p>
          <a:p>
            <a:pPr marL="236538" indent="-236538">
              <a:buFontTx/>
              <a:buChar char="•"/>
            </a:pPr>
            <a:r>
              <a:rPr lang="vi-VN" noProof="0" dirty="0" smtClean="0"/>
              <a:t>Điều</a:t>
            </a:r>
            <a:r>
              <a:rPr lang="vi-VN" baseline="0" noProof="0" dirty="0" smtClean="0"/>
              <a:t> cũng quan trọng cần biết tham chiếu ô, nếu bạn cần nói cho một ai đó một dữ liệu cụ thể nằm ở đâu hoặc cần phải nhập dữ liệu vào chỗ nào trong trang tính.</a:t>
            </a:r>
            <a:endParaRPr lang="vi-VN" noProof="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4B1D67-7778-450D-9549-69505CA60A96}" type="slidenum">
              <a:rPr lang="en-US"/>
              <a:pPr/>
              <a:t>19</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C917E9-1B87-4DC8-9FF3-7A4244714A91}" type="slidenum">
              <a:rPr lang="en-US"/>
              <a:pPr/>
              <a:t>2</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B8D486-FEB3-4773-BFD7-FE9B9688FA35}" type="slidenum">
              <a:rPr lang="en-US"/>
              <a:pPr/>
              <a:t>20</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7DF183-AD92-4541-8339-EB58396E92D9}" type="slidenum">
              <a:rPr lang="en-US"/>
              <a:pPr/>
              <a:t>21</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07A9F1-E128-4915-B522-2C006EA2CAAA}" type="slidenum">
              <a:rPr lang="en-US"/>
              <a:pPr/>
              <a:t>22</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AC59FF-0093-4474-8643-EA6B94541674}" type="slidenum">
              <a:rPr lang="en-US"/>
              <a:pPr/>
              <a:t>23</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E36D2B-70F2-4BFE-9C50-7F21DC7313FD}" type="slidenum">
              <a:rPr lang="en-US"/>
              <a:pPr/>
              <a:t>24</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BB8E97-FA8F-4B75-85AC-6962AF06484F}" type="slidenum">
              <a:rPr lang="en-US"/>
              <a:pPr/>
              <a:t>25</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6DA45D-F6D8-4016-A380-A2F544330736}" type="slidenum">
              <a:rPr lang="en-US"/>
              <a:pPr/>
              <a:t>26</a:t>
            </a:fld>
            <a:endParaRPr 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C832D-1E0F-4AE9-A7C8-6F930A4D5344}" type="slidenum">
              <a:rPr lang="en-US"/>
              <a:pPr/>
              <a:t>27</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371978-A067-43DB-A36F-16395F9E7E56}" type="slidenum">
              <a:rPr lang="en-US"/>
              <a:pPr/>
              <a:t>28</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440493-87A7-430A-981B-A175CDD7EA05}" type="slidenum">
              <a:rPr lang="en-US"/>
              <a:pPr/>
              <a:t>29</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FAB838-B858-4873-8E08-D98125633EB1}" type="slidenum">
              <a:rPr lang="en-US"/>
              <a:pPr/>
              <a:t>3</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2BB7DC-44C0-4320-A6B4-F2E73E3A0177}" type="slidenum">
              <a:rPr lang="en-US"/>
              <a:pPr/>
              <a:t>30</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r>
              <a:rPr lang="en-US" smtClean="0"/>
              <a:t>Bạn</a:t>
            </a:r>
            <a:r>
              <a:rPr lang="en-US" baseline="0" smtClean="0"/>
              <a:t> sẽ không cần tiêu đề </a:t>
            </a:r>
            <a:r>
              <a:rPr lang="vi-VN" baseline="0" smtClean="0"/>
              <a:t>hàng</a:t>
            </a:r>
            <a:r>
              <a:rPr lang="en-US" baseline="0" smtClean="0"/>
              <a:t> dọc theo cạnh trái của trang tính trong trường hợp này</a:t>
            </a:r>
            <a:r>
              <a:rPr lang="en-US" smtClean="0"/>
              <a:t>; tên</a:t>
            </a:r>
            <a:r>
              <a:rPr lang="en-US" baseline="0" smtClean="0"/>
              <a:t> của những người bán hàng sẽ nằm ở cột </a:t>
            </a:r>
            <a:r>
              <a:rPr lang="vi-VN" baseline="0" smtClean="0"/>
              <a:t>ngoài cùng bên trái</a:t>
            </a:r>
            <a:r>
              <a:rPr lang="en-US" baseline="0" smtClean="0"/>
              <a:t>.</a:t>
            </a:r>
            <a:r>
              <a:rPr lang="en-US" smtClean="0"/>
              <a:t> </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B95663-AFC4-424D-A4B6-6A4C08EAB99D}" type="slidenum">
              <a:rPr lang="en-US"/>
              <a:pPr/>
              <a:t>31</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AE07C-97AA-412A-8566-D85AB48A09C4}" type="slidenum">
              <a:rPr lang="en-US"/>
              <a:pPr/>
              <a:t>32</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D27BD4-896C-4D3B-A849-D3FF92D09974}" type="slidenum">
              <a:rPr lang="en-US"/>
              <a:pPr/>
              <a:t>33</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b="1"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AFC384-5D75-402B-99BA-67AC6037C751}" type="slidenum">
              <a:rPr lang="en-US"/>
              <a:pPr/>
              <a:t>34</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CB3393-CC76-417B-8E4D-776D626BDCA5}" type="slidenum">
              <a:rPr lang="en-US"/>
              <a:pPr/>
              <a:t>35</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18B84-71D9-4F84-9868-70859EC168B8}" type="slidenum">
              <a:rPr lang="en-US"/>
              <a:pPr/>
              <a:t>36</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91FEFD-CFAC-469B-9917-18B78780E7B8}" type="slidenum">
              <a:rPr lang="en-US"/>
              <a:pPr/>
              <a:t>37</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75CFD5-3FFC-4EC2-8BD4-AAC11F14067A}" type="slidenum">
              <a:rPr lang="en-US"/>
              <a:pPr/>
              <a:t>38</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B803E5-418A-40B7-8B4A-34BCE9165EE3}" type="slidenum">
              <a:rPr lang="en-US"/>
              <a:pPr/>
              <a:t>39</a:t>
            </a:fld>
            <a:endParaRPr lang="en-US"/>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BF756F-4040-4DD7-8051-C7DE5877F8F4}" type="slidenum">
              <a:rPr lang="en-US"/>
              <a:pPr/>
              <a:t>4</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47FB4E-C03F-48FC-ABA0-FB267EA96929}" type="slidenum">
              <a:rPr lang="en-US"/>
              <a:pPr/>
              <a:t>40</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3C4A41-8669-4EC7-92A0-B07BCFB69ED4}" type="slidenum">
              <a:rPr lang="en-US"/>
              <a:pPr/>
              <a:t>41</a:t>
            </a:fld>
            <a:endParaRPr lang="en-US"/>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867BB8-2012-4B87-A46D-119169FACC07}" type="slidenum">
              <a:rPr lang="en-US"/>
              <a:pPr/>
              <a:t>42</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78478A-7ED3-4BAE-AECF-3D63FD36B3CF}" type="slidenum">
              <a:rPr lang="en-US"/>
              <a:pPr/>
              <a:t>43</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22A7E4-1428-4D55-8C69-0486E7A4243E}" type="slidenum">
              <a:rPr lang="en-US"/>
              <a:pPr/>
              <a:t>44</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4DD2FA-E6E4-4B2E-B4C8-B699FBDADA9A}" type="slidenum">
              <a:rPr lang="en-US"/>
              <a:pPr/>
              <a:t>45</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5F96C6-5F15-4128-973F-FF8A30E640A7}" type="slidenum">
              <a:rPr lang="en-US"/>
              <a:pPr/>
              <a:t>46</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r>
              <a:rPr lang="en-US" b="1" smtClean="0"/>
              <a:t>Ghi chú</a:t>
            </a:r>
            <a:r>
              <a:rPr lang="en-US" smtClean="0"/>
              <a:t>: Trong khi trang tính</a:t>
            </a:r>
            <a:r>
              <a:rPr lang="en-US" baseline="0" smtClean="0"/>
              <a:t> ở trong chế độ Soạn thảo</a:t>
            </a:r>
            <a:r>
              <a:rPr lang="en-US" smtClean="0"/>
              <a:t>, nhiều</a:t>
            </a:r>
            <a:r>
              <a:rPr lang="en-US" baseline="0" smtClean="0"/>
              <a:t> lệnh s</a:t>
            </a:r>
            <a:r>
              <a:rPr lang="vi-VN" baseline="0" smtClean="0"/>
              <a:t>ẽ</a:t>
            </a:r>
            <a:r>
              <a:rPr lang="en-US" baseline="0" smtClean="0"/>
              <a:t> tạm thời không sẵn dùng </a:t>
            </a:r>
            <a:r>
              <a:rPr lang="en-US" smtClean="0"/>
              <a:t>(chúng</a:t>
            </a:r>
            <a:r>
              <a:rPr lang="en-US" baseline="0" smtClean="0"/>
              <a:t> có màu xám trên </a:t>
            </a:r>
            <a:r>
              <a:rPr lang="vi-VN" baseline="0" smtClean="0"/>
              <a:t>Ruy-băng</a:t>
            </a:r>
            <a:r>
              <a:rPr lang="en-US" smtClean="0"/>
              <a:t>). </a:t>
            </a:r>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CC6ACA-9477-47D4-B1CE-DA75BEEE1C53}" type="slidenum">
              <a:rPr lang="en-US"/>
              <a:pPr/>
              <a:t>47</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BB268D-3F54-445A-B762-30551BF253F4}" type="slidenum">
              <a:rPr lang="en-US"/>
              <a:pPr/>
              <a:t>48</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47797-6A45-4C52-852C-07032F43D88A}" type="slidenum">
              <a:rPr lang="en-US"/>
              <a:pPr/>
              <a:t>49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9C7644-AD58-49D9-A501-C76ABC9B8F76}" type="slidenum">
              <a:rPr lang="en-US"/>
              <a:pPr/>
              <a:t>5</a:t>
            </a:fld>
            <a:endParaRPr lang="en-US"/>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708230-7AD1-4165-AE9A-00A198226DFB}" type="slidenum">
              <a:rPr lang="en-US"/>
              <a:pPr/>
              <a:t>50</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1B4FD4-D7FE-4620-B186-7440D9553FEB}" type="slidenum">
              <a:rPr lang="en-US"/>
              <a:pPr/>
              <a:t>51</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2097A7-2762-4BBA-9E62-28B13F59D910}" type="slidenum">
              <a:rPr lang="en-US"/>
              <a:pPr/>
              <a:t>52</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r>
              <a:rPr lang="en-US" b="1" smtClean="0"/>
              <a:t>Thêm</a:t>
            </a:r>
            <a:r>
              <a:rPr lang="en-US" b="1" baseline="0" smtClean="0"/>
              <a:t> về bước</a:t>
            </a:r>
            <a:r>
              <a:rPr lang="en-US" b="1" smtClean="0"/>
              <a:t> </a:t>
            </a:r>
            <a:r>
              <a:rPr lang="en-US" b="1"/>
              <a:t>1</a:t>
            </a:r>
            <a:r>
              <a:rPr lang="en-US"/>
              <a:t>:</a:t>
            </a:r>
          </a:p>
          <a:p>
            <a:r>
              <a:rPr lang="en-US" smtClean="0"/>
              <a:t>Thí</a:t>
            </a:r>
            <a:r>
              <a:rPr lang="en-US" baseline="0" smtClean="0"/>
              <a:t> dụ, để chèn một hàng mới giữa hàng 4 và hàng 5</a:t>
            </a:r>
            <a:r>
              <a:rPr lang="en-US" smtClean="0"/>
              <a:t>, bấm</a:t>
            </a:r>
            <a:r>
              <a:rPr lang="en-US" baseline="0" smtClean="0"/>
              <a:t> vào một ô trong hàng 5</a:t>
            </a:r>
            <a:r>
              <a:rPr lang="en-US" smtClean="0"/>
              <a:t>.</a:t>
            </a:r>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14D210-FC18-4ABB-A2F9-90FB5375031F}" type="slidenum">
              <a:rPr lang="en-US"/>
              <a:pPr/>
              <a:t>53</a:t>
            </a:fld>
            <a:endParaRPr lang="en-US"/>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CFCAD1-186F-4821-8A5F-88668C1701CF}" type="slidenum">
              <a:rPr lang="en-US"/>
              <a:pPr/>
              <a:t>54</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02A25E-6922-44AD-999D-9A7109D3371A}" type="slidenum">
              <a:rPr lang="en-US"/>
              <a:pPr/>
              <a:t>55</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4A7E85-89DB-448E-A83D-315D54525501}" type="slidenum">
              <a:rPr lang="en-US"/>
              <a:pPr/>
              <a:t>56</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799792-E86B-45A1-AC0A-FE329E7A4029}" type="slidenum">
              <a:rPr lang="en-US"/>
              <a:pPr/>
              <a:t>57</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EB673E-AC48-4AF4-A919-720ACFE82FB1}" type="slidenum">
              <a:rPr lang="en-US"/>
              <a:pPr/>
              <a:t>58</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9057E3-C235-44EF-A70F-D3F7E5D1FD8F}" type="slidenum">
              <a:rPr lang="en-US"/>
              <a:pPr/>
              <a:t>59</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3EC8CD-2C37-47A3-95C1-FF52180807DC}" type="slidenum">
              <a:rPr lang="en-US"/>
              <a:pPr/>
              <a:t>6</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pPr>
              <a:spcAft>
                <a:spcPct val="75000"/>
              </a:spcAft>
            </a:pPr>
            <a:r>
              <a:rPr lang="en-US" smtClean="0"/>
              <a:t>Bạn</a:t>
            </a:r>
            <a:r>
              <a:rPr lang="en-US" baseline="0" smtClean="0"/>
              <a:t> còn nhìn thấy gì nữa khi bạn chạy </a:t>
            </a:r>
            <a:r>
              <a:rPr lang="en-US" smtClean="0"/>
              <a:t>Excel</a:t>
            </a:r>
            <a:r>
              <a:rPr lang="en-US"/>
              <a:t>? </a:t>
            </a:r>
            <a:r>
              <a:rPr lang="en-US" smtClean="0"/>
              <a:t>Có</a:t>
            </a:r>
            <a:r>
              <a:rPr lang="en-US" baseline="0" smtClean="0"/>
              <a:t> các chữ cái tr</a:t>
            </a:r>
            <a:r>
              <a:rPr lang="vi-VN" baseline="0" smtClean="0"/>
              <a:t>ải </a:t>
            </a:r>
            <a:r>
              <a:rPr lang="en-US" baseline="0" smtClean="0"/>
              <a:t>ngang tr</a:t>
            </a:r>
            <a:r>
              <a:rPr lang="vi-VN" baseline="0" smtClean="0"/>
              <a:t>ên</a:t>
            </a:r>
            <a:r>
              <a:rPr lang="en-US" baseline="0" smtClean="0"/>
              <a:t> đỉnh và các số dọc theo cạnh trái. </a:t>
            </a:r>
            <a:r>
              <a:rPr lang="en-US" smtClean="0"/>
              <a:t> Và</a:t>
            </a:r>
            <a:r>
              <a:rPr lang="en-US" baseline="0" smtClean="0"/>
              <a:t> có các tab ở đáy được đặt tên là </a:t>
            </a:r>
            <a:r>
              <a:rPr lang="en-US" smtClean="0"/>
              <a:t>Trangt</a:t>
            </a:r>
            <a:r>
              <a:rPr lang="vi-VN" smtClean="0"/>
              <a:t>ính</a:t>
            </a:r>
            <a:r>
              <a:rPr lang="en-US" smtClean="0"/>
              <a:t>1</a:t>
            </a:r>
            <a:r>
              <a:rPr lang="en-US"/>
              <a:t>, </a:t>
            </a:r>
            <a:r>
              <a:rPr lang="en-US" smtClean="0"/>
              <a:t>Trangt</a:t>
            </a:r>
            <a:r>
              <a:rPr lang="vi-VN" smtClean="0"/>
              <a:t>ính</a:t>
            </a:r>
            <a:r>
              <a:rPr lang="en-US" smtClean="0"/>
              <a:t>2</a:t>
            </a:r>
            <a:r>
              <a:rPr lang="en-US"/>
              <a:t>, </a:t>
            </a:r>
            <a:r>
              <a:rPr lang="en-US" smtClean="0"/>
              <a:t>v.v… </a:t>
            </a:r>
            <a:endParaRPr lang="en-US"/>
          </a:p>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549EB7C-1661-4A9C-91C7-3CDD88D2A623}" type="slidenum">
              <a:rPr lang="en-US"/>
              <a:pPr/>
              <a:t>60</a:t>
            </a:fld>
            <a:endParaRPr lang="en-US"/>
          </a:p>
        </p:txBody>
      </p:sp>
      <p:sp>
        <p:nvSpPr>
          <p:cNvPr id="87042" name="Rectangle 2"/>
          <p:cNvSpPr>
            <a:spLocks noGrp="1" noChangeArrowheads="1"/>
          </p:cNvSpPr>
          <p:nvPr>
            <p:ph type="body" idx="1"/>
          </p:nvPr>
        </p:nvSpPr>
        <p:spPr>
          <a:xfrm>
            <a:off x="685800" y="457200"/>
            <a:ext cx="5486400" cy="7929563"/>
          </a:xfrm>
        </p:spPr>
        <p:txBody>
          <a:bodyPr/>
          <a:lstStyle/>
          <a:p>
            <a:r>
              <a:rPr lang="vi-VN" b="1" noProof="0" dirty="0" smtClean="0"/>
              <a:t>Dùng</a:t>
            </a:r>
            <a:r>
              <a:rPr lang="vi-VN" b="1" baseline="0" noProof="0" dirty="0" smtClean="0"/>
              <a:t> Khuôn mẫu Này</a:t>
            </a:r>
            <a:endParaRPr lang="vi-VN" b="1" noProof="0" dirty="0" smtClean="0"/>
          </a:p>
          <a:p>
            <a:r>
              <a:rPr lang="vi-VN" dirty="0" smtClean="0"/>
              <a:t>Khuôn</a:t>
            </a:r>
            <a:r>
              <a:rPr lang="vi-VN" baseline="0" dirty="0" smtClean="0"/>
              <a:t> mẫu </a:t>
            </a:r>
            <a:r>
              <a:rPr lang="vi-VN" dirty="0" smtClean="0"/>
              <a:t>Microsoft Office PowerPoint</a:t>
            </a:r>
            <a:r>
              <a:rPr lang="vi-VN" sz="800" baseline="30000" dirty="0" smtClean="0">
                <a:cs typeface="Arial" charset="0"/>
              </a:rPr>
              <a:t>®</a:t>
            </a:r>
            <a:r>
              <a:rPr lang="vi-VN" dirty="0" smtClean="0"/>
              <a:t> này</a:t>
            </a:r>
            <a:r>
              <a:rPr lang="vi-VN" baseline="0" dirty="0" smtClean="0"/>
              <a:t> bao gồm nội dung đào tạo để dạy những người dùng </a:t>
            </a:r>
            <a:r>
              <a:rPr lang="vi-VN" dirty="0" smtClean="0"/>
              <a:t>Excel 2007 mới</a:t>
            </a:r>
            <a:r>
              <a:rPr lang="vi-VN" baseline="0" dirty="0" smtClean="0"/>
              <a:t> </a:t>
            </a:r>
            <a:r>
              <a:rPr lang="vi-VN" dirty="0" smtClean="0"/>
              <a:t>những</a:t>
            </a:r>
            <a:r>
              <a:rPr lang="vi-VN" baseline="0" dirty="0" smtClean="0"/>
              <a:t> kĩ năng cơ bản họ sẽ cần để tạo ra sổ làm việc đầu tiên của họ. Bạn có thể dùng nó để trình bày cho một nhóm và tùy chỉnh nếu cần thiết. </a:t>
            </a:r>
            <a:r>
              <a:rPr lang="vi-VN" dirty="0" smtClean="0"/>
              <a:t>Nội</a:t>
            </a:r>
            <a:r>
              <a:rPr lang="vi-VN" baseline="0" dirty="0" smtClean="0"/>
              <a:t> dung của khuôn mẫu này được lấy từ khóa học Đào tạo Trực tuyến về </a:t>
            </a:r>
            <a:r>
              <a:rPr lang="vi-VN" dirty="0" smtClean="0"/>
              <a:t>Microsoft Office được</a:t>
            </a:r>
            <a:r>
              <a:rPr lang="vi-VN" baseline="0" dirty="0" smtClean="0"/>
              <a:t> gọi là</a:t>
            </a:r>
            <a:r>
              <a:rPr lang="vi-VN" dirty="0" smtClean="0"/>
              <a:t> “Get to know Excel 2007: Create your first workbook</a:t>
            </a:r>
            <a:r>
              <a:rPr lang="vi-VN" baseline="0" dirty="0" smtClean="0"/>
              <a:t>.</a:t>
            </a:r>
            <a:r>
              <a:rPr lang="vi-VN" dirty="0" smtClean="0"/>
              <a:t>”</a:t>
            </a:r>
          </a:p>
          <a:p>
            <a:r>
              <a:rPr lang="vi-VN" b="1" dirty="0" smtClean="0"/>
              <a:t>Đặc</a:t>
            </a:r>
            <a:r>
              <a:rPr lang="vi-VN" b="1" baseline="0" dirty="0" smtClean="0"/>
              <a:t> tính của khuôn mẫu</a:t>
            </a:r>
            <a:endParaRPr lang="vi-VN" b="1" dirty="0" smtClean="0"/>
          </a:p>
          <a:p>
            <a:r>
              <a:rPr lang="vi-VN" b="1" dirty="0" smtClean="0"/>
              <a:t>Bản chiếu tiêu</a:t>
            </a:r>
            <a:r>
              <a:rPr lang="vi-VN" b="1" baseline="0" dirty="0" smtClean="0"/>
              <a:t> đề</a:t>
            </a:r>
            <a:r>
              <a:rPr lang="vi-VN" b="1" dirty="0" smtClean="0"/>
              <a:t>:</a:t>
            </a:r>
            <a:r>
              <a:rPr lang="vi-VN" dirty="0" smtClean="0"/>
              <a:t> Trên</a:t>
            </a:r>
            <a:r>
              <a:rPr lang="vi-VN" baseline="0" dirty="0" smtClean="0"/>
              <a:t> ngay bản chiếu đầu tiên</a:t>
            </a:r>
            <a:r>
              <a:rPr lang="vi-VN" dirty="0" smtClean="0"/>
              <a:t>, có</a:t>
            </a:r>
            <a:r>
              <a:rPr lang="vi-VN" baseline="0" dirty="0" smtClean="0"/>
              <a:t> văn bản chỗ dành sẵn trên đó bạn có thể gõ tên của công ty của bạn</a:t>
            </a:r>
            <a:r>
              <a:rPr lang="vi-VN" dirty="0" smtClean="0"/>
              <a:t>. Hoặc</a:t>
            </a:r>
            <a:r>
              <a:rPr lang="vi-VN" baseline="0" dirty="0" smtClean="0"/>
              <a:t> bạn có thể xóa bỏ </a:t>
            </a:r>
            <a:r>
              <a:rPr lang="vi-VN" dirty="0" smtClean="0"/>
              <a:t>nếu</a:t>
            </a:r>
            <a:r>
              <a:rPr lang="vi-VN" baseline="0" dirty="0" smtClean="0"/>
              <a:t> bạn không muốn văn bản này.</a:t>
            </a:r>
            <a:endParaRPr lang="vi-VN" b="1" dirty="0" smtClean="0"/>
          </a:p>
          <a:p>
            <a:r>
              <a:rPr lang="vi-VN" b="1" dirty="0" smtClean="0"/>
              <a:t>Hoạt</a:t>
            </a:r>
            <a:r>
              <a:rPr lang="vi-VN" b="1" baseline="0" dirty="0" smtClean="0"/>
              <a:t> hình</a:t>
            </a:r>
            <a:r>
              <a:rPr lang="vi-VN" b="1" dirty="0" smtClean="0"/>
              <a:t>:</a:t>
            </a:r>
            <a:r>
              <a:rPr lang="vi-VN" dirty="0" smtClean="0"/>
              <a:t> Những</a:t>
            </a:r>
            <a:r>
              <a:rPr lang="vi-VN" baseline="0" dirty="0" smtClean="0"/>
              <a:t> hiệu ứng hoạt hình tuỳ chỉnh được áp dụng trong suốt bản trình bày</a:t>
            </a:r>
            <a:r>
              <a:rPr lang="vi-VN" dirty="0" smtClean="0"/>
              <a:t>. Những</a:t>
            </a:r>
            <a:r>
              <a:rPr lang="vi-VN" baseline="0" dirty="0" smtClean="0"/>
              <a:t> hiệu ứng này bao gồm </a:t>
            </a:r>
            <a:r>
              <a:rPr lang="vi-VN" b="1" dirty="0" smtClean="0"/>
              <a:t>Lướt</a:t>
            </a:r>
            <a:r>
              <a:rPr lang="vi-VN" dirty="0" smtClean="0"/>
              <a:t>, </a:t>
            </a:r>
            <a:r>
              <a:rPr lang="vi-VN" b="1" dirty="0" smtClean="0"/>
              <a:t>Kéo</a:t>
            </a:r>
            <a:r>
              <a:rPr lang="vi-VN" b="1" baseline="0" dirty="0" smtClean="0"/>
              <a:t> dãn</a:t>
            </a:r>
            <a:r>
              <a:rPr lang="vi-VN" dirty="0" smtClean="0"/>
              <a:t>, </a:t>
            </a:r>
            <a:r>
              <a:rPr lang="vi-VN" b="1" dirty="0" smtClean="0"/>
              <a:t>Tan ra, </a:t>
            </a:r>
            <a:r>
              <a:rPr lang="vi-VN" dirty="0" smtClean="0"/>
              <a:t>và</a:t>
            </a:r>
            <a:r>
              <a:rPr lang="vi-VN" baseline="0" dirty="0" smtClean="0"/>
              <a:t> </a:t>
            </a:r>
            <a:r>
              <a:rPr lang="vi-VN" b="1" dirty="0" smtClean="0"/>
              <a:t>Bàn</a:t>
            </a:r>
            <a:r>
              <a:rPr lang="vi-VN" b="1" baseline="0" dirty="0" smtClean="0"/>
              <a:t> cờ</a:t>
            </a:r>
            <a:r>
              <a:rPr lang="vi-VN" dirty="0" smtClean="0"/>
              <a:t>. Tất</a:t>
            </a:r>
            <a:r>
              <a:rPr lang="vi-VN" baseline="0" dirty="0" smtClean="0"/>
              <a:t> cả những hiệu ứng này có trong những phiên bản từ M</a:t>
            </a:r>
            <a:r>
              <a:rPr lang="vi-VN" dirty="0" smtClean="0"/>
              <a:t>icrosoft PowerPoint 2000 đến nay. Để</a:t>
            </a:r>
            <a:r>
              <a:rPr lang="vi-VN" baseline="0" dirty="0" smtClean="0"/>
              <a:t> thay đổi những hiệu ứng hoạt hình, đến menu </a:t>
            </a:r>
            <a:r>
              <a:rPr lang="vi-VN" b="1" dirty="0" smtClean="0"/>
              <a:t>Chiếu</a:t>
            </a:r>
            <a:r>
              <a:rPr lang="vi-VN" b="1" baseline="0" dirty="0" smtClean="0"/>
              <a:t> Hình</a:t>
            </a:r>
            <a:r>
              <a:rPr lang="vi-VN" dirty="0" smtClean="0"/>
              <a:t>, bấm</a:t>
            </a:r>
            <a:r>
              <a:rPr lang="vi-VN" baseline="0" dirty="0" smtClean="0"/>
              <a:t> </a:t>
            </a:r>
            <a:r>
              <a:rPr lang="vi-VN" b="1" dirty="0" smtClean="0"/>
              <a:t>Hoạt</a:t>
            </a:r>
            <a:r>
              <a:rPr lang="vi-VN" b="1" baseline="0" dirty="0" smtClean="0"/>
              <a:t> hình Tùy chỉnh</a:t>
            </a:r>
            <a:r>
              <a:rPr lang="vi-VN" dirty="0" smtClean="0"/>
              <a:t>, và</a:t>
            </a:r>
            <a:r>
              <a:rPr lang="vi-VN" baseline="0" dirty="0" smtClean="0"/>
              <a:t> chọn các tùy chọn ở đó.</a:t>
            </a:r>
            <a:endParaRPr lang="vi-VN" b="1" dirty="0" smtClean="0"/>
          </a:p>
          <a:p>
            <a:r>
              <a:rPr lang="vi-VN" b="1" dirty="0" smtClean="0"/>
              <a:t>Chuyển</a:t>
            </a:r>
            <a:r>
              <a:rPr lang="vi-VN" b="1" baseline="0" dirty="0" smtClean="0"/>
              <a:t> tiếp bản chiếu</a:t>
            </a:r>
            <a:r>
              <a:rPr lang="vi-VN" b="1" dirty="0" smtClean="0"/>
              <a:t> : </a:t>
            </a:r>
            <a:r>
              <a:rPr lang="vi-VN" b="0" dirty="0" smtClean="0"/>
              <a:t>Hiệu</a:t>
            </a:r>
            <a:r>
              <a:rPr lang="vi-VN" b="0" baseline="0" dirty="0" smtClean="0"/>
              <a:t> ứng </a:t>
            </a:r>
            <a:r>
              <a:rPr lang="vi-VN" dirty="0" smtClean="0"/>
              <a:t> </a:t>
            </a:r>
            <a:r>
              <a:rPr lang="vi-VN" b="1" dirty="0" smtClean="0"/>
              <a:t>Xóa</a:t>
            </a:r>
            <a:r>
              <a:rPr lang="vi-VN" b="1" baseline="0" dirty="0" smtClean="0"/>
              <a:t> Dần</a:t>
            </a:r>
            <a:r>
              <a:rPr lang="vi-VN" dirty="0" smtClean="0"/>
              <a:t> được</a:t>
            </a:r>
            <a:r>
              <a:rPr lang="vi-VN" baseline="0" dirty="0" smtClean="0"/>
              <a:t> áp dụng trong suốt </a:t>
            </a:r>
            <a:r>
              <a:rPr lang="vi-VN" dirty="0" smtClean="0"/>
              <a:t>trình</a:t>
            </a:r>
            <a:r>
              <a:rPr lang="vi-VN" baseline="0" dirty="0" smtClean="0"/>
              <a:t> diễn</a:t>
            </a:r>
            <a:r>
              <a:rPr lang="vi-VN" dirty="0" smtClean="0"/>
              <a:t>. Nếu</a:t>
            </a:r>
            <a:r>
              <a:rPr lang="vi-VN" baseline="0" dirty="0" smtClean="0"/>
              <a:t> bạn muốn áp dụng hiệu ưng khác, đến menu </a:t>
            </a:r>
            <a:r>
              <a:rPr lang="vi-VN" b="1" baseline="0" dirty="0" smtClean="0"/>
              <a:t>Chiếu</a:t>
            </a:r>
            <a:r>
              <a:rPr lang="vi-VN" baseline="0" dirty="0" smtClean="0"/>
              <a:t> </a:t>
            </a:r>
            <a:r>
              <a:rPr lang="vi-VN" b="1" dirty="0" smtClean="0"/>
              <a:t>Hình</a:t>
            </a:r>
            <a:r>
              <a:rPr lang="vi-VN" dirty="0" smtClean="0"/>
              <a:t>, bấm</a:t>
            </a:r>
            <a:r>
              <a:rPr lang="vi-VN" baseline="0" dirty="0" smtClean="0"/>
              <a:t> </a:t>
            </a:r>
            <a:r>
              <a:rPr lang="vi-VN" b="1" dirty="0" smtClean="0"/>
              <a:t>Chuyển</a:t>
            </a:r>
            <a:r>
              <a:rPr lang="vi-VN" b="1" baseline="0" dirty="0" smtClean="0"/>
              <a:t> tiếp Bản chiếu</a:t>
            </a:r>
            <a:r>
              <a:rPr lang="vi-VN" b="1" dirty="0" smtClean="0"/>
              <a:t> </a:t>
            </a:r>
            <a:r>
              <a:rPr lang="vi-VN" dirty="0" smtClean="0"/>
              <a:t>, và</a:t>
            </a:r>
            <a:r>
              <a:rPr lang="vi-VN" baseline="0" dirty="0" smtClean="0"/>
              <a:t> chọn các tùy chọn ở đó.</a:t>
            </a:r>
            <a:endParaRPr lang="vi-VN" dirty="0" smtClean="0"/>
          </a:p>
          <a:p>
            <a:r>
              <a:rPr lang="vi-VN" b="1" dirty="0" smtClean="0"/>
              <a:t>Đầu</a:t>
            </a:r>
            <a:r>
              <a:rPr lang="vi-VN" b="1" baseline="0" dirty="0" smtClean="0"/>
              <a:t> trang và Chân trang</a:t>
            </a:r>
            <a:r>
              <a:rPr lang="vi-VN" b="1" dirty="0" smtClean="0"/>
              <a:t>:</a:t>
            </a:r>
            <a:r>
              <a:rPr lang="vi-VN" dirty="0" smtClean="0"/>
              <a:t> Khuôn</a:t>
            </a:r>
            <a:r>
              <a:rPr lang="vi-VN" baseline="0" dirty="0" smtClean="0"/>
              <a:t> mẫu này chứa một chân trang mà có tiêu đề khoá học</a:t>
            </a:r>
            <a:r>
              <a:rPr lang="vi-VN" dirty="0" smtClean="0"/>
              <a:t>. Bạn</a:t>
            </a:r>
            <a:r>
              <a:rPr lang="vi-VN" baseline="0" dirty="0" smtClean="0"/>
              <a:t> có thể thay đổi hoặc </a:t>
            </a:r>
            <a:r>
              <a:rPr lang="vi-VN" dirty="0" smtClean="0"/>
              <a:t>loại</a:t>
            </a:r>
            <a:r>
              <a:rPr lang="vi-VN" baseline="0" dirty="0" smtClean="0"/>
              <a:t> bỏ các chân trang trong hộp thoại </a:t>
            </a:r>
            <a:r>
              <a:rPr lang="vi-VN" b="1" dirty="0" smtClean="0"/>
              <a:t>Đầu</a:t>
            </a:r>
            <a:r>
              <a:rPr lang="vi-VN" b="1" baseline="0" dirty="0" smtClean="0"/>
              <a:t> trang và Chân trang</a:t>
            </a:r>
            <a:r>
              <a:rPr lang="vi-VN" dirty="0" smtClean="0"/>
              <a:t> (</a:t>
            </a:r>
            <a:r>
              <a:rPr lang="vi-VN" baseline="0" dirty="0" smtClean="0"/>
              <a:t>mở từ menu </a:t>
            </a:r>
            <a:r>
              <a:rPr lang="vi-VN" b="1" dirty="0" smtClean="0"/>
              <a:t>Xem</a:t>
            </a:r>
            <a:r>
              <a:rPr lang="vi-VN" dirty="0" smtClean="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627ADC-D11C-4472-94E5-5EAECF28322E}" type="slidenum">
              <a:rPr lang="en-US"/>
              <a:pPr/>
              <a:t>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E747ED-99AE-4611-96A0-7CB1373E24D0}" type="slidenum">
              <a:rPr lang="en-US"/>
              <a:pPr/>
              <a:t>8</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BFB7DE-8F7B-4D73-8854-B6E0FF990C8A}" type="slidenum">
              <a:rPr lang="en-US"/>
              <a:pPr/>
              <a:t>9</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vi-VN" noProof="0" dirty="0" smtClean="0"/>
              <a:t>Trang tính</a:t>
            </a:r>
            <a:r>
              <a:rPr lang="vi-VN" baseline="0" noProof="0" dirty="0" smtClean="0"/>
              <a:t> giống như các trang trong một tài liệu theo nghĩa </a:t>
            </a:r>
            <a:r>
              <a:rPr lang="vi-VN" noProof="0" dirty="0" smtClean="0"/>
              <a:t>chúng</a:t>
            </a:r>
            <a:r>
              <a:rPr lang="vi-VN" baseline="0" noProof="0" dirty="0" smtClean="0"/>
              <a:t> là nơi bạn nhập văn bản và số</a:t>
            </a:r>
            <a:r>
              <a:rPr lang="vi-VN" noProof="0" dirty="0" smtClean="0"/>
              <a:t>. Trang tính</a:t>
            </a:r>
            <a:r>
              <a:rPr lang="vi-VN" baseline="0" noProof="0" dirty="0" smtClean="0"/>
              <a:t> đôi khi cũng được gọi là </a:t>
            </a:r>
            <a:r>
              <a:rPr lang="vi-VN" noProof="0" dirty="0" smtClean="0"/>
              <a:t>“bảng</a:t>
            </a:r>
            <a:r>
              <a:rPr lang="vi-VN" baseline="0" noProof="0" dirty="0" smtClean="0"/>
              <a:t> tính</a:t>
            </a:r>
            <a:r>
              <a:rPr lang="vi-VN" noProof="0" dirty="0" smtClean="0"/>
              <a:t>.” </a:t>
            </a:r>
            <a:endParaRPr lang="vi-VN" noProof="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sz="4400">
                <a:solidFill>
                  <a:schemeClr val="tx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defRPr sz="3200">
                <a:solidFill>
                  <a:srgbClr val="FF9900"/>
                </a:solidFill>
              </a:defRPr>
            </a:lvl1pPr>
          </a:lstStyle>
          <a:p>
            <a:r>
              <a:rPr lang="en-US" smtClean="0"/>
              <a:t>Click to edit Master subtitle style</a:t>
            </a:r>
            <a:endParaRPr lang="en-US"/>
          </a:p>
        </p:txBody>
      </p:sp>
      <p:sp>
        <p:nvSpPr>
          <p:cNvPr id="4100" name="Rectangle 4"/>
          <p:cNvSpPr>
            <a:spLocks noGrp="1" noChangeArrowheads="1"/>
          </p:cNvSpPr>
          <p:nvPr>
            <p:ph type="dt" sz="half" idx="2"/>
          </p:nvPr>
        </p:nvSpPr>
        <p:spPr>
          <a:xfrm>
            <a:off x="457200" y="6245225"/>
            <a:ext cx="2133600" cy="476250"/>
          </a:xfrm>
        </p:spPr>
        <p:txBody>
          <a:bodyPr/>
          <a:lstStyle>
            <a:lvl1pPr>
              <a:defRPr sz="1800"/>
            </a:lvl1pPr>
          </a:lstStyle>
          <a:p>
            <a:endParaRPr lang="en-US"/>
          </a:p>
        </p:txBody>
      </p:sp>
      <p:sp>
        <p:nvSpPr>
          <p:cNvPr id="4101" name="Rectangle 5"/>
          <p:cNvSpPr>
            <a:spLocks noGrp="1" noChangeArrowheads="1"/>
          </p:cNvSpPr>
          <p:nvPr>
            <p:ph type="ftr" sz="quarter" idx="3"/>
          </p:nvPr>
        </p:nvSpPr>
        <p:spPr>
          <a:xfrm>
            <a:off x="3124200" y="6200775"/>
            <a:ext cx="2895600" cy="476250"/>
          </a:xfrm>
        </p:spPr>
        <p:txBody>
          <a:bodyPr/>
          <a:lstStyle>
            <a:lvl1pPr>
              <a:defRPr sz="1800"/>
            </a:lvl1pPr>
          </a:lstStyle>
          <a:p>
            <a:r>
              <a:rPr lang="en-US"/>
              <a:t>Create your first workbook</a:t>
            </a:r>
          </a:p>
        </p:txBody>
      </p:sp>
      <p:sp>
        <p:nvSpPr>
          <p:cNvPr id="4102" name="Rectangle 6"/>
          <p:cNvSpPr>
            <a:spLocks noGrp="1" noChangeArrowheads="1"/>
          </p:cNvSpPr>
          <p:nvPr>
            <p:ph type="sldNum" sz="quarter" idx="4"/>
          </p:nvPr>
        </p:nvSpPr>
        <p:spPr>
          <a:xfrm>
            <a:off x="6553200" y="6245225"/>
            <a:ext cx="2133600" cy="476250"/>
          </a:xfrm>
        </p:spPr>
        <p:txBody>
          <a:bodyPr/>
          <a:lstStyle>
            <a:lvl1pPr>
              <a:defRPr sz="1800"/>
            </a:lvl1pPr>
          </a:lstStyle>
          <a:p>
            <a:fld id="{0BCF420A-D31F-4AD4-A1CF-CF55498A94C2}" type="slidenum">
              <a:rPr lang="en-US"/>
              <a:pPr/>
              <a:t>‹#›</a:t>
            </a:fld>
            <a:endParaRPr lang="en-US"/>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Create your first workbook</a:t>
            </a:r>
          </a:p>
        </p:txBody>
      </p:sp>
      <p:sp>
        <p:nvSpPr>
          <p:cNvPr id="6" name="Slide Number Placeholder 5"/>
          <p:cNvSpPr>
            <a:spLocks noGrp="1"/>
          </p:cNvSpPr>
          <p:nvPr>
            <p:ph type="sldNum" sz="quarter" idx="12"/>
          </p:nvPr>
        </p:nvSpPr>
        <p:spPr/>
        <p:txBody>
          <a:bodyPr/>
          <a:lstStyle>
            <a:lvl1pPr>
              <a:defRPr/>
            </a:lvl1pPr>
          </a:lstStyle>
          <a:p>
            <a:fld id="{ADCC8167-ACF8-480B-B46A-091F4ACC7F95}" type="slidenum">
              <a:rPr lang="en-US"/>
              <a:pPr/>
              <a:t>‹#›</a:t>
            </a:fld>
            <a:endParaRPr lang="en-US"/>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73025"/>
            <a:ext cx="214153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313" y="73025"/>
            <a:ext cx="6273800"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Create your first workbook</a:t>
            </a:r>
          </a:p>
        </p:txBody>
      </p:sp>
      <p:sp>
        <p:nvSpPr>
          <p:cNvPr id="6" name="Slide Number Placeholder 5"/>
          <p:cNvSpPr>
            <a:spLocks noGrp="1"/>
          </p:cNvSpPr>
          <p:nvPr>
            <p:ph type="sldNum" sz="quarter" idx="12"/>
          </p:nvPr>
        </p:nvSpPr>
        <p:spPr/>
        <p:txBody>
          <a:bodyPr/>
          <a:lstStyle>
            <a:lvl1pPr>
              <a:defRPr/>
            </a:lvl1pPr>
          </a:lstStyle>
          <a:p>
            <a:fld id="{272EF49F-2D6C-44E1-A4B6-E5EE5B9BBEC7}" type="slidenum">
              <a:rPr lang="en-US"/>
              <a:pPr/>
              <a:t>‹#›</a:t>
            </a:fld>
            <a:endParaRPr lang="en-US"/>
          </a:p>
        </p:txBody>
      </p:sp>
    </p:spTree>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2717800" y="6200775"/>
            <a:ext cx="3708400" cy="476250"/>
          </a:xfrm>
        </p:spPr>
        <p:txBody>
          <a:bodyPr/>
          <a:lstStyle>
            <a:lvl1pPr>
              <a:defRPr/>
            </a:lvl1pPr>
          </a:lstStyle>
          <a:p>
            <a:r>
              <a:rPr lang="en-US"/>
              <a:t>Create your first workbook</a:t>
            </a:r>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F1144F90-54F4-49D3-A49D-10C99C627AA3}" type="slidenum">
              <a:rPr lang="en-US"/>
              <a:pPr/>
              <a:t>‹#›</a:t>
            </a:fld>
            <a:endParaRPr lang="en-US"/>
          </a:p>
        </p:txBody>
      </p:sp>
    </p:spTree>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2717800" y="6200775"/>
            <a:ext cx="3708400" cy="476250"/>
          </a:xfrm>
        </p:spPr>
        <p:txBody>
          <a:bodyPr/>
          <a:lstStyle>
            <a:lvl1pPr>
              <a:defRPr/>
            </a:lvl1pPr>
          </a:lstStyle>
          <a:p>
            <a:r>
              <a:rPr lang="en-US"/>
              <a:t>Create your first workbook</a:t>
            </a:r>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250789AE-2C62-4AD8-863A-CCA0A0FA5357}" type="slidenum">
              <a:rPr lang="en-US"/>
              <a:pPr/>
              <a:t>‹#›</a:t>
            </a:fld>
            <a:endParaRPr 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Create your first workbook</a:t>
            </a:r>
          </a:p>
        </p:txBody>
      </p:sp>
      <p:sp>
        <p:nvSpPr>
          <p:cNvPr id="6" name="Slide Number Placeholder 5"/>
          <p:cNvSpPr>
            <a:spLocks noGrp="1"/>
          </p:cNvSpPr>
          <p:nvPr>
            <p:ph type="sldNum" sz="quarter" idx="12"/>
          </p:nvPr>
        </p:nvSpPr>
        <p:spPr/>
        <p:txBody>
          <a:bodyPr/>
          <a:lstStyle>
            <a:lvl1pPr>
              <a:defRPr/>
            </a:lvl1pPr>
          </a:lstStyle>
          <a:p>
            <a:fld id="{02AFD2C7-39B5-4445-B0BE-54A3B1F6D5DF}" type="slidenum">
              <a:rPr lang="en-US"/>
              <a:pPr/>
              <a:t>‹#›</a:t>
            </a:fld>
            <a:endParaRPr 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Create your first workbook</a:t>
            </a:r>
          </a:p>
        </p:txBody>
      </p:sp>
      <p:sp>
        <p:nvSpPr>
          <p:cNvPr id="6" name="Slide Number Placeholder 5"/>
          <p:cNvSpPr>
            <a:spLocks noGrp="1"/>
          </p:cNvSpPr>
          <p:nvPr>
            <p:ph type="sldNum" sz="quarter" idx="12"/>
          </p:nvPr>
        </p:nvSpPr>
        <p:spPr/>
        <p:txBody>
          <a:bodyPr/>
          <a:lstStyle>
            <a:lvl1pPr>
              <a:defRPr/>
            </a:lvl1pPr>
          </a:lstStyle>
          <a:p>
            <a:fld id="{258D95F2-89AF-468A-94AD-AD8B0A6B65DA}" type="slidenum">
              <a:rPr lang="en-US"/>
              <a:pPr/>
              <a:t>‹#›</a:t>
            </a:fld>
            <a:endParaRPr lang="en-US"/>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Create your first workbook</a:t>
            </a:r>
          </a:p>
        </p:txBody>
      </p:sp>
      <p:sp>
        <p:nvSpPr>
          <p:cNvPr id="7" name="Slide Number Placeholder 6"/>
          <p:cNvSpPr>
            <a:spLocks noGrp="1"/>
          </p:cNvSpPr>
          <p:nvPr>
            <p:ph type="sldNum" sz="quarter" idx="12"/>
          </p:nvPr>
        </p:nvSpPr>
        <p:spPr/>
        <p:txBody>
          <a:bodyPr/>
          <a:lstStyle>
            <a:lvl1pPr>
              <a:defRPr/>
            </a:lvl1pPr>
          </a:lstStyle>
          <a:p>
            <a:fld id="{872C86A1-DC23-4174-B78F-9410A9E25F0D}" type="slidenum">
              <a:rPr lang="en-US"/>
              <a:pPr/>
              <a:t>‹#›</a:t>
            </a:fld>
            <a:endParaRPr lang="en-US"/>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Create your first workbook</a:t>
            </a:r>
          </a:p>
        </p:txBody>
      </p:sp>
      <p:sp>
        <p:nvSpPr>
          <p:cNvPr id="9" name="Slide Number Placeholder 8"/>
          <p:cNvSpPr>
            <a:spLocks noGrp="1"/>
          </p:cNvSpPr>
          <p:nvPr>
            <p:ph type="sldNum" sz="quarter" idx="12"/>
          </p:nvPr>
        </p:nvSpPr>
        <p:spPr/>
        <p:txBody>
          <a:bodyPr/>
          <a:lstStyle>
            <a:lvl1pPr>
              <a:defRPr/>
            </a:lvl1pPr>
          </a:lstStyle>
          <a:p>
            <a:fld id="{B26A379E-0EBC-4D09-BD4E-AA6DA18407CF}" type="slidenum">
              <a:rPr lang="en-US"/>
              <a:pPr/>
              <a:t>‹#›</a:t>
            </a:fld>
            <a:endParaRPr lang="en-US"/>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Create your first workbook</a:t>
            </a:r>
          </a:p>
        </p:txBody>
      </p:sp>
      <p:sp>
        <p:nvSpPr>
          <p:cNvPr id="5" name="Slide Number Placeholder 4"/>
          <p:cNvSpPr>
            <a:spLocks noGrp="1"/>
          </p:cNvSpPr>
          <p:nvPr>
            <p:ph type="sldNum" sz="quarter" idx="12"/>
          </p:nvPr>
        </p:nvSpPr>
        <p:spPr/>
        <p:txBody>
          <a:bodyPr/>
          <a:lstStyle>
            <a:lvl1pPr>
              <a:defRPr/>
            </a:lvl1pPr>
          </a:lstStyle>
          <a:p>
            <a:fld id="{0C8B17F2-A58C-4D7E-8D8B-5C366465D984}" type="slidenum">
              <a:rPr lang="en-US"/>
              <a:pPr/>
              <a:t>‹#›</a:t>
            </a:fld>
            <a:endParaRPr lang="en-US"/>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Create your first workbook</a:t>
            </a:r>
          </a:p>
        </p:txBody>
      </p:sp>
      <p:sp>
        <p:nvSpPr>
          <p:cNvPr id="4" name="Slide Number Placeholder 3"/>
          <p:cNvSpPr>
            <a:spLocks noGrp="1"/>
          </p:cNvSpPr>
          <p:nvPr>
            <p:ph type="sldNum" sz="quarter" idx="12"/>
          </p:nvPr>
        </p:nvSpPr>
        <p:spPr/>
        <p:txBody>
          <a:bodyPr/>
          <a:lstStyle>
            <a:lvl1pPr>
              <a:defRPr/>
            </a:lvl1pPr>
          </a:lstStyle>
          <a:p>
            <a:fld id="{A408FF6F-CFBE-4BD5-A276-2BDC56286716}" type="slidenum">
              <a:rPr lang="en-US"/>
              <a:pPr/>
              <a:t>‹#›</a:t>
            </a:fld>
            <a:endParaRPr lang="en-US"/>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Create your first workbook</a:t>
            </a:r>
          </a:p>
        </p:txBody>
      </p:sp>
      <p:sp>
        <p:nvSpPr>
          <p:cNvPr id="7" name="Slide Number Placeholder 6"/>
          <p:cNvSpPr>
            <a:spLocks noGrp="1"/>
          </p:cNvSpPr>
          <p:nvPr>
            <p:ph type="sldNum" sz="quarter" idx="12"/>
          </p:nvPr>
        </p:nvSpPr>
        <p:spPr/>
        <p:txBody>
          <a:bodyPr/>
          <a:lstStyle>
            <a:lvl1pPr>
              <a:defRPr/>
            </a:lvl1pPr>
          </a:lstStyle>
          <a:p>
            <a:fld id="{191940ED-CA9C-4CC4-B9C0-1D5588829A30}" type="slidenum">
              <a:rPr lang="en-US"/>
              <a:pPr/>
              <a:t>‹#›</a:t>
            </a:fld>
            <a:endParaRPr lang="en-US"/>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Create your first workbook</a:t>
            </a:r>
          </a:p>
        </p:txBody>
      </p:sp>
      <p:sp>
        <p:nvSpPr>
          <p:cNvPr id="7" name="Slide Number Placeholder 6"/>
          <p:cNvSpPr>
            <a:spLocks noGrp="1"/>
          </p:cNvSpPr>
          <p:nvPr>
            <p:ph type="sldNum" sz="quarter" idx="12"/>
          </p:nvPr>
        </p:nvSpPr>
        <p:spPr/>
        <p:txBody>
          <a:bodyPr/>
          <a:lstStyle>
            <a:lvl1pPr>
              <a:defRPr/>
            </a:lvl1pPr>
          </a:lstStyle>
          <a:p>
            <a:fld id="{674403F3-8FB7-49DE-8A63-50A8D2AD5FDE}" type="slidenum">
              <a:rPr lang="en-US"/>
              <a:pPr/>
              <a:t>‹#›</a:t>
            </a:fld>
            <a:endParaRPr lang="en-US"/>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r="-16866"/>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57225"/>
          </a:xfrm>
          <a:prstGeom prst="rect">
            <a:avLst/>
          </a:prstGeom>
          <a:solidFill>
            <a:schemeClr val="tx1"/>
          </a:solidFill>
          <a:ln w="9525" algn="ctr">
            <a:noFill/>
            <a:miter lim="800000"/>
            <a:headEnd/>
            <a:tailEnd/>
          </a:ln>
          <a:effectLst/>
        </p:spPr>
        <p:txBody>
          <a:bodyPr wrap="none" anchor="ctr"/>
          <a:lstStyle/>
          <a:p>
            <a:pPr algn="ctr">
              <a:spcBef>
                <a:spcPct val="20000"/>
              </a:spcBef>
              <a:spcAft>
                <a:spcPct val="75000"/>
              </a:spcAft>
            </a:pPr>
            <a:endParaRPr lang="en-US" sz="2400">
              <a:solidFill>
                <a:schemeClr val="tx2"/>
              </a:solidFill>
            </a:endParaRPr>
          </a:p>
        </p:txBody>
      </p:sp>
      <p:sp>
        <p:nvSpPr>
          <p:cNvPr id="3075" name="Rectangle 3"/>
          <p:cNvSpPr>
            <a:spLocks noChangeArrowheads="1"/>
          </p:cNvSpPr>
          <p:nvPr/>
        </p:nvSpPr>
        <p:spPr bwMode="auto">
          <a:xfrm>
            <a:off x="0" y="6200775"/>
            <a:ext cx="9144000" cy="657225"/>
          </a:xfrm>
          <a:prstGeom prst="rect">
            <a:avLst/>
          </a:prstGeom>
          <a:solidFill>
            <a:schemeClr val="tx1"/>
          </a:solidFill>
          <a:ln w="9525" algn="ctr">
            <a:noFill/>
            <a:miter lim="800000"/>
            <a:headEnd/>
            <a:tailEnd/>
          </a:ln>
          <a:effectLst/>
        </p:spPr>
        <p:txBody>
          <a:bodyPr wrap="none" anchor="ctr"/>
          <a:lstStyle/>
          <a:p>
            <a:pPr algn="ctr">
              <a:spcBef>
                <a:spcPct val="20000"/>
              </a:spcBef>
              <a:spcAft>
                <a:spcPct val="75000"/>
              </a:spcAft>
            </a:pPr>
            <a:endParaRPr lang="en-US" sz="2400">
              <a:solidFill>
                <a:schemeClr val="tx2"/>
              </a:solidFill>
            </a:endParaRPr>
          </a:p>
        </p:txBody>
      </p:sp>
      <p:sp>
        <p:nvSpPr>
          <p:cNvPr id="3076" name="Rectangle 4"/>
          <p:cNvSpPr>
            <a:spLocks noGrp="1" noChangeArrowheads="1"/>
          </p:cNvSpPr>
          <p:nvPr>
            <p:ph type="body" idx="1"/>
          </p:nvPr>
        </p:nvSpPr>
        <p:spPr bwMode="auto">
          <a:xfrm>
            <a:off x="350838" y="914400"/>
            <a:ext cx="8431212"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title"/>
          </p:nvPr>
        </p:nvSpPr>
        <p:spPr bwMode="auto">
          <a:xfrm>
            <a:off x="214313" y="73025"/>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8" name="Rectangle 6"/>
          <p:cNvSpPr>
            <a:spLocks noGrp="1" noChangeArrowheads="1"/>
          </p:cNvSpPr>
          <p:nvPr>
            <p:ph type="dt" sz="half" idx="2"/>
          </p:nvPr>
        </p:nvSpPr>
        <p:spPr bwMode="auto">
          <a:xfrm>
            <a:off x="457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1600">
                <a:solidFill>
                  <a:srgbClr val="005AB4"/>
                </a:solidFill>
              </a:defRPr>
            </a:lvl1pPr>
          </a:lstStyle>
          <a:p>
            <a:endParaRPr lang="en-US"/>
          </a:p>
        </p:txBody>
      </p:sp>
      <p:sp>
        <p:nvSpPr>
          <p:cNvPr id="3079" name="Rectangle 7"/>
          <p:cNvSpPr>
            <a:spLocks noGrp="1" noChangeArrowheads="1"/>
          </p:cNvSpPr>
          <p:nvPr>
            <p:ph type="ftr" sz="quarter" idx="3"/>
          </p:nvPr>
        </p:nvSpPr>
        <p:spPr bwMode="auto">
          <a:xfrm>
            <a:off x="2717800" y="6200775"/>
            <a:ext cx="37084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600">
                <a:solidFill>
                  <a:srgbClr val="005AB4"/>
                </a:solidFill>
              </a:defRPr>
            </a:lvl1pPr>
          </a:lstStyle>
          <a:p>
            <a:r>
              <a:rPr lang="en-US"/>
              <a:t>Create your first workbook</a:t>
            </a:r>
          </a:p>
        </p:txBody>
      </p:sp>
      <p:sp>
        <p:nvSpPr>
          <p:cNvPr id="3080" name="Rectangle 8"/>
          <p:cNvSpPr>
            <a:spLocks noGrp="1" noChangeArrowheads="1"/>
          </p:cNvSpPr>
          <p:nvPr>
            <p:ph type="sldNum" sz="quarter" idx="4"/>
          </p:nvPr>
        </p:nvSpPr>
        <p:spPr bwMode="auto">
          <a:xfrm>
            <a:off x="6553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defRPr sz="1600">
                <a:solidFill>
                  <a:srgbClr val="005AB4"/>
                </a:solidFill>
              </a:defRPr>
            </a:lvl1pPr>
          </a:lstStyle>
          <a:p>
            <a:fld id="{1B40CC23-31F8-46DD-B01F-B83C2806B8A9}"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wipe dir="d"/>
  </p:transition>
  <p:hf sldNum="0" hdr="0" ftr="0" dt="0"/>
  <p:txStyles>
    <p:titleStyle>
      <a:lvl1pPr algn="l" rtl="0" eaLnBrk="1" fontAlgn="base" hangingPunct="1">
        <a:spcBef>
          <a:spcPct val="0"/>
        </a:spcBef>
        <a:spcAft>
          <a:spcPct val="0"/>
        </a:spcAft>
        <a:defRPr sz="3200">
          <a:solidFill>
            <a:srgbClr val="005AB4"/>
          </a:solidFill>
          <a:latin typeface="+mj-lt"/>
          <a:ea typeface="+mj-ea"/>
          <a:cs typeface="+mj-cs"/>
        </a:defRPr>
      </a:lvl1pPr>
      <a:lvl2pPr algn="l" rtl="0" eaLnBrk="1" fontAlgn="base" hangingPunct="1">
        <a:spcBef>
          <a:spcPct val="0"/>
        </a:spcBef>
        <a:spcAft>
          <a:spcPct val="0"/>
        </a:spcAft>
        <a:defRPr sz="3200">
          <a:solidFill>
            <a:srgbClr val="005AB4"/>
          </a:solidFill>
          <a:latin typeface="Arial" charset="0"/>
        </a:defRPr>
      </a:lvl2pPr>
      <a:lvl3pPr algn="l" rtl="0" eaLnBrk="1" fontAlgn="base" hangingPunct="1">
        <a:spcBef>
          <a:spcPct val="0"/>
        </a:spcBef>
        <a:spcAft>
          <a:spcPct val="0"/>
        </a:spcAft>
        <a:defRPr sz="3200">
          <a:solidFill>
            <a:srgbClr val="005AB4"/>
          </a:solidFill>
          <a:latin typeface="Arial" charset="0"/>
        </a:defRPr>
      </a:lvl3pPr>
      <a:lvl4pPr algn="l" rtl="0" eaLnBrk="1" fontAlgn="base" hangingPunct="1">
        <a:spcBef>
          <a:spcPct val="0"/>
        </a:spcBef>
        <a:spcAft>
          <a:spcPct val="0"/>
        </a:spcAft>
        <a:defRPr sz="3200">
          <a:solidFill>
            <a:srgbClr val="005AB4"/>
          </a:solidFill>
          <a:latin typeface="Arial" charset="0"/>
        </a:defRPr>
      </a:lvl4pPr>
      <a:lvl5pPr algn="l" rtl="0" eaLnBrk="1" fontAlgn="base" hangingPunct="1">
        <a:spcBef>
          <a:spcPct val="0"/>
        </a:spcBef>
        <a:spcAft>
          <a:spcPct val="0"/>
        </a:spcAft>
        <a:defRPr sz="3200">
          <a:solidFill>
            <a:srgbClr val="005AB4"/>
          </a:solidFill>
          <a:latin typeface="Arial" charset="0"/>
        </a:defRPr>
      </a:lvl5pPr>
      <a:lvl6pPr marL="457200" algn="l" rtl="0" eaLnBrk="1" fontAlgn="base" hangingPunct="1">
        <a:spcBef>
          <a:spcPct val="0"/>
        </a:spcBef>
        <a:spcAft>
          <a:spcPct val="0"/>
        </a:spcAft>
        <a:defRPr sz="3200">
          <a:solidFill>
            <a:srgbClr val="005AB4"/>
          </a:solidFill>
          <a:latin typeface="Arial" charset="0"/>
        </a:defRPr>
      </a:lvl6pPr>
      <a:lvl7pPr marL="914400" algn="l" rtl="0" eaLnBrk="1" fontAlgn="base" hangingPunct="1">
        <a:spcBef>
          <a:spcPct val="0"/>
        </a:spcBef>
        <a:spcAft>
          <a:spcPct val="0"/>
        </a:spcAft>
        <a:defRPr sz="3200">
          <a:solidFill>
            <a:srgbClr val="005AB4"/>
          </a:solidFill>
          <a:latin typeface="Arial" charset="0"/>
        </a:defRPr>
      </a:lvl7pPr>
      <a:lvl8pPr marL="1371600" algn="l" rtl="0" eaLnBrk="1" fontAlgn="base" hangingPunct="1">
        <a:spcBef>
          <a:spcPct val="0"/>
        </a:spcBef>
        <a:spcAft>
          <a:spcPct val="0"/>
        </a:spcAft>
        <a:defRPr sz="3200">
          <a:solidFill>
            <a:srgbClr val="005AB4"/>
          </a:solidFill>
          <a:latin typeface="Arial" charset="0"/>
        </a:defRPr>
      </a:lvl8pPr>
      <a:lvl9pPr marL="1828800" algn="l" rtl="0" eaLnBrk="1" fontAlgn="base" hangingPunct="1">
        <a:spcBef>
          <a:spcPct val="0"/>
        </a:spcBef>
        <a:spcAft>
          <a:spcPct val="0"/>
        </a:spcAft>
        <a:defRPr sz="3200">
          <a:solidFill>
            <a:srgbClr val="005AB4"/>
          </a:solidFill>
          <a:latin typeface="Arial" charset="0"/>
        </a:defRPr>
      </a:lvl9pPr>
    </p:titleStyle>
    <p:body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defRPr sz="1400">
          <a:solidFill>
            <a:schemeClr val="tx1"/>
          </a:solidFill>
          <a:latin typeface="+mn-lt"/>
        </a:defRPr>
      </a:lvl5pPr>
      <a:lvl6pPr marL="2514600" indent="-228600" algn="l" rtl="0" eaLnBrk="1" fontAlgn="base" hangingPunct="1">
        <a:spcBef>
          <a:spcPct val="20000"/>
        </a:spcBef>
        <a:spcAft>
          <a:spcPct val="0"/>
        </a:spcAft>
        <a:defRPr sz="1400">
          <a:solidFill>
            <a:schemeClr val="tx1"/>
          </a:solidFill>
          <a:latin typeface="+mn-lt"/>
        </a:defRPr>
      </a:lvl6pPr>
      <a:lvl7pPr marL="2971800" indent="-228600" algn="l" rtl="0" eaLnBrk="1" fontAlgn="base" hangingPunct="1">
        <a:spcBef>
          <a:spcPct val="20000"/>
        </a:spcBef>
        <a:spcAft>
          <a:spcPct val="0"/>
        </a:spcAft>
        <a:defRPr sz="1400">
          <a:solidFill>
            <a:schemeClr val="tx1"/>
          </a:solidFill>
          <a:latin typeface="+mn-lt"/>
        </a:defRPr>
      </a:lvl7pPr>
      <a:lvl8pPr marL="3429000" indent="-228600" algn="l" rtl="0" eaLnBrk="1" fontAlgn="base" hangingPunct="1">
        <a:spcBef>
          <a:spcPct val="20000"/>
        </a:spcBef>
        <a:spcAft>
          <a:spcPct val="0"/>
        </a:spcAft>
        <a:defRPr sz="1400">
          <a:solidFill>
            <a:schemeClr val="tx1"/>
          </a:solidFill>
          <a:latin typeface="+mn-lt"/>
        </a:defRPr>
      </a:lvl8pPr>
      <a:lvl9pPr marL="3886200" indent="-228600" algn="l" rtl="0" eaLnBrk="1" fontAlgn="base" hangingPunct="1">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oleObject" Target="../embeddings/oleObject9.bin"/><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12838" y="2219325"/>
            <a:ext cx="6919912" cy="1470025"/>
          </a:xfrm>
        </p:spPr>
        <p:txBody>
          <a:bodyPr/>
          <a:lstStyle/>
          <a:p>
            <a:r>
              <a:rPr lang="en-US" smtClean="0"/>
              <a:t>Đào tạo Microsoft</a:t>
            </a:r>
            <a:r>
              <a:rPr lang="en-US" sz="2800" baseline="70000">
                <a:cs typeface="Tahoma" pitchFamily="34" charset="0"/>
              </a:rPr>
              <a:t>®</a:t>
            </a:r>
            <a:r>
              <a:rPr lang="en-US"/>
              <a:t> Office </a:t>
            </a:r>
            <a:br>
              <a:rPr lang="en-US"/>
            </a:br>
            <a:r>
              <a:rPr lang="en-US"/>
              <a:t>Excel</a:t>
            </a:r>
            <a:r>
              <a:rPr lang="en-US" sz="2800" baseline="70000">
                <a:cs typeface="Tahoma" pitchFamily="34" charset="0"/>
              </a:rPr>
              <a:t>®</a:t>
            </a:r>
            <a:r>
              <a:rPr lang="en-US"/>
              <a:t> </a:t>
            </a:r>
            <a:r>
              <a:rPr lang="en-US" smtClean="0">
                <a:cs typeface="Tahoma" pitchFamily="34" charset="0"/>
              </a:rPr>
              <a:t>2007</a:t>
            </a:r>
            <a:endParaRPr lang="en-US">
              <a:cs typeface="Tahoma" pitchFamily="34" charset="0"/>
            </a:endParaRPr>
          </a:p>
        </p:txBody>
      </p:sp>
      <p:sp>
        <p:nvSpPr>
          <p:cNvPr id="8195" name="Rectangle 3"/>
          <p:cNvSpPr>
            <a:spLocks noGrp="1" noChangeArrowheads="1"/>
          </p:cNvSpPr>
          <p:nvPr>
            <p:ph type="subTitle" idx="1"/>
          </p:nvPr>
        </p:nvSpPr>
        <p:spPr>
          <a:xfrm>
            <a:off x="1676394" y="4291013"/>
            <a:ext cx="5595257" cy="1030287"/>
          </a:xfrm>
        </p:spPr>
        <p:txBody>
          <a:bodyPr/>
          <a:lstStyle/>
          <a:p>
            <a:r>
              <a:rPr lang="en-US" b="1" smtClean="0"/>
              <a:t>Tạo sổ làm việc đầu tiên của bạn</a:t>
            </a:r>
            <a:endParaRPr lang="en-US" b="1"/>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1000"/>
                                  </p:stCondLst>
                                  <p:childTnLst>
                                    <p:set>
                                      <p:cBhvr>
                                        <p:cTn id="6" dur="1" fill="hold">
                                          <p:stCondLst>
                                            <p:cond delay="0"/>
                                          </p:stCondLst>
                                        </p:cTn>
                                        <p:tgtEl>
                                          <p:spTgt spid="8194"/>
                                        </p:tgtEl>
                                        <p:attrNameLst>
                                          <p:attrName>style.visibility</p:attrName>
                                        </p:attrNameLst>
                                      </p:cBhvr>
                                      <p:to>
                                        <p:strVal val="visible"/>
                                      </p:to>
                                    </p:set>
                                    <p:animEffect transition="in" filter="slide(fromTop)">
                                      <p:cBhvr>
                                        <p:cTn id="7" dur="500"/>
                                        <p:tgtEl>
                                          <p:spTgt spid="8194"/>
                                        </p:tgtEl>
                                      </p:cBhvr>
                                    </p:animEffect>
                                  </p:childTnLst>
                                </p:cTn>
                              </p:par>
                            </p:childTnLst>
                          </p:cTn>
                        </p:par>
                        <p:par>
                          <p:cTn id="8" fill="hold">
                            <p:stCondLst>
                              <p:cond delay="1500"/>
                            </p:stCondLst>
                            <p:childTnLst>
                              <p:par>
                                <p:cTn id="9" presetID="12" presetClass="entr" presetSubtype="4" fill="hold" grpId="0" nodeType="afterEffect">
                                  <p:stCondLst>
                                    <p:cond delay="1000"/>
                                  </p:stCondLst>
                                  <p:childTnLst>
                                    <p:set>
                                      <p:cBhvr>
                                        <p:cTn id="10" dur="1" fill="hold">
                                          <p:stCondLst>
                                            <p:cond delay="0"/>
                                          </p:stCondLst>
                                        </p:cTn>
                                        <p:tgtEl>
                                          <p:spTgt spid="8195">
                                            <p:txEl>
                                              <p:pRg st="0" end="0"/>
                                            </p:txEl>
                                          </p:spTgt>
                                        </p:tgtEl>
                                        <p:attrNameLst>
                                          <p:attrName>style.visibility</p:attrName>
                                        </p:attrNameLst>
                                      </p:cBhvr>
                                      <p:to>
                                        <p:strVal val="visible"/>
                                      </p:to>
                                    </p:set>
                                    <p:animEffect transition="in" filter="slide(fromBottom)">
                                      <p:cBhvr>
                                        <p:cTn id="11"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advAuto="100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 name="Picture 5"/>
          <p:cNvPicPr>
            <a:picLocks noChangeAspect="1" noChangeArrowheads="1"/>
          </p:cNvPicPr>
          <p:nvPr/>
        </p:nvPicPr>
        <p:blipFill>
          <a:blip r:embed="rId4"/>
          <a:srcRect/>
          <a:stretch>
            <a:fillRect/>
          </a:stretch>
        </p:blipFill>
        <p:spPr bwMode="auto">
          <a:xfrm>
            <a:off x="326213" y="966166"/>
            <a:ext cx="5643262" cy="2855428"/>
          </a:xfrm>
          <a:prstGeom prst="rect">
            <a:avLst/>
          </a:prstGeom>
          <a:noFill/>
          <a:ln w="9525">
            <a:noFill/>
            <a:miter lim="800000"/>
            <a:headEnd/>
            <a:tailEnd/>
          </a:ln>
          <a:effectLst/>
        </p:spPr>
      </p:pic>
      <p:sp>
        <p:nvSpPr>
          <p:cNvPr id="178178" name="Rectangle 2"/>
          <p:cNvSpPr>
            <a:spLocks noGrp="1" noChangeArrowheads="1"/>
          </p:cNvSpPr>
          <p:nvPr>
            <p:ph type="title"/>
          </p:nvPr>
        </p:nvSpPr>
        <p:spPr>
          <a:xfrm>
            <a:off x="255588" y="63500"/>
            <a:ext cx="8904287" cy="614363"/>
          </a:xfrm>
        </p:spPr>
        <p:txBody>
          <a:bodyPr/>
          <a:lstStyle/>
          <a:p>
            <a:r>
              <a:rPr lang="en-US" smtClean="0"/>
              <a:t>Sổ làm việc và trang tính</a:t>
            </a:r>
            <a:endParaRPr lang="en-US"/>
          </a:p>
        </p:txBody>
      </p:sp>
      <p:sp>
        <p:nvSpPr>
          <p:cNvPr id="17817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smtClean="0"/>
              <a:t>Khi bạn </a:t>
            </a:r>
            <a:r>
              <a:rPr lang="vi-VN" sz="2000" smtClean="0"/>
              <a:t>khởi động</a:t>
            </a:r>
            <a:r>
              <a:rPr lang="en-US" sz="2000" smtClean="0"/>
              <a:t> Excel, bạn </a:t>
            </a:r>
            <a:r>
              <a:rPr lang="vi-VN" sz="2000" smtClean="0"/>
              <a:t>sẽ </a:t>
            </a:r>
            <a:r>
              <a:rPr lang="en-US" sz="2000" smtClean="0"/>
              <a:t>mở một tệp được gọi là </a:t>
            </a:r>
            <a:r>
              <a:rPr lang="en-US" sz="2000" b="1" smtClean="0"/>
              <a:t>sổ làm việc</a:t>
            </a:r>
            <a:r>
              <a:rPr lang="en-US" sz="2000" smtClean="0"/>
              <a:t>. </a:t>
            </a:r>
          </a:p>
          <a:p>
            <a:pPr>
              <a:spcBef>
                <a:spcPct val="20000"/>
              </a:spcBef>
              <a:spcAft>
                <a:spcPct val="75000"/>
              </a:spcAft>
            </a:pPr>
            <a:r>
              <a:rPr lang="en-US" sz="2000" smtClean="0"/>
              <a:t>Mỗi sổ làm việc mới có ba </a:t>
            </a:r>
            <a:r>
              <a:rPr lang="en-US" sz="2000" b="1" smtClean="0"/>
              <a:t>trang tính</a:t>
            </a:r>
            <a:r>
              <a:rPr lang="en-US" sz="2000" smtClean="0"/>
              <a:t> mà bạn nhập dữ liệu vào. </a:t>
            </a:r>
            <a:endParaRPr lang="en-US" sz="2000"/>
          </a:p>
        </p:txBody>
      </p:sp>
      <p:graphicFrame>
        <p:nvGraphicFramePr>
          <p:cNvPr id="178181" name="Object 5"/>
          <p:cNvGraphicFramePr>
            <a:graphicFrameLocks noChangeAspect="1"/>
          </p:cNvGraphicFramePr>
          <p:nvPr/>
        </p:nvGraphicFramePr>
        <p:xfrm>
          <a:off x="339725" y="4525963"/>
          <a:ext cx="269875" cy="303212"/>
        </p:xfrm>
        <a:graphic>
          <a:graphicData uri="http://schemas.openxmlformats.org/presentationml/2006/ole">
            <p:oleObj spid="_x0000_s178181" name="Visio" r:id="rId5" imgW="270231" imgH="303063" progId="">
              <p:embed/>
            </p:oleObj>
          </a:graphicData>
        </a:graphic>
      </p:graphicFrame>
      <p:sp>
        <p:nvSpPr>
          <p:cNvPr id="178182"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78183" name="Rectangle 7"/>
          <p:cNvSpPr>
            <a:spLocks noChangeArrowheads="1"/>
          </p:cNvSpPr>
          <p:nvPr/>
        </p:nvSpPr>
        <p:spPr bwMode="auto">
          <a:xfrm>
            <a:off x="676275" y="4502150"/>
            <a:ext cx="5940425" cy="923330"/>
          </a:xfrm>
          <a:prstGeom prst="rect">
            <a:avLst/>
          </a:prstGeom>
          <a:noFill/>
          <a:ln w="9525" algn="ctr">
            <a:noFill/>
            <a:miter lim="800000"/>
            <a:headEnd/>
            <a:tailEnd/>
          </a:ln>
          <a:effectLst/>
        </p:spPr>
        <p:txBody>
          <a:bodyPr>
            <a:spAutoFit/>
          </a:bodyPr>
          <a:lstStyle/>
          <a:p>
            <a:pPr>
              <a:spcBef>
                <a:spcPct val="20000"/>
              </a:spcBef>
              <a:spcAft>
                <a:spcPct val="45000"/>
              </a:spcAft>
            </a:pPr>
            <a:r>
              <a:rPr lang="en-US" smtClean="0">
                <a:solidFill>
                  <a:srgbClr val="FFCC00"/>
                </a:solidFill>
              </a:rPr>
              <a:t>Các tab Trang tính xuất hiện ở đáy của cửa sổ. Đó là </a:t>
            </a:r>
            <a:r>
              <a:rPr lang="vi-VN" smtClean="0">
                <a:solidFill>
                  <a:srgbClr val="FFCC00"/>
                </a:solidFill>
              </a:rPr>
              <a:t>nơi thuận tiện</a:t>
            </a:r>
            <a:r>
              <a:rPr lang="en-US" smtClean="0">
                <a:solidFill>
                  <a:srgbClr val="FFCC00"/>
                </a:solidFill>
              </a:rPr>
              <a:t> cho </a:t>
            </a:r>
            <a:r>
              <a:rPr lang="vi-VN" smtClean="0">
                <a:solidFill>
                  <a:srgbClr val="FFCC00"/>
                </a:solidFill>
              </a:rPr>
              <a:t>bạn</a:t>
            </a:r>
            <a:r>
              <a:rPr lang="en-US" smtClean="0">
                <a:solidFill>
                  <a:srgbClr val="FFCC00"/>
                </a:solidFill>
              </a:rPr>
              <a:t> đổi tên các tab trang tính để dễ nhận diện thông tin trên mỗi trang tính hơn. </a:t>
            </a:r>
            <a:endParaRPr lang="en-US">
              <a:solidFill>
                <a:srgbClr val="FFCC00"/>
              </a:solidFill>
            </a:endParaRPr>
          </a:p>
        </p:txBody>
      </p:sp>
      <p:sp>
        <p:nvSpPr>
          <p:cNvPr id="178184" name="Rectangle 8"/>
          <p:cNvSpPr>
            <a:spLocks noChangeArrowheads="1"/>
          </p:cNvSpPr>
          <p:nvPr/>
        </p:nvSpPr>
        <p:spPr bwMode="auto">
          <a:xfrm>
            <a:off x="246063" y="3994150"/>
            <a:ext cx="7542473" cy="450850"/>
          </a:xfrm>
          <a:prstGeom prst="rect">
            <a:avLst/>
          </a:prstGeom>
          <a:noFill/>
          <a:ln w="9525">
            <a:noFill/>
            <a:miter lim="800000"/>
            <a:headEnd/>
            <a:tailEnd/>
          </a:ln>
          <a:effectLst/>
        </p:spPr>
        <p:txBody>
          <a:bodyPr/>
          <a:lstStyle/>
          <a:p>
            <a:pPr>
              <a:spcBef>
                <a:spcPct val="20000"/>
              </a:spcBef>
              <a:spcAft>
                <a:spcPct val="75000"/>
              </a:spcAft>
            </a:pPr>
            <a:r>
              <a:rPr lang="vi-VN" smtClean="0">
                <a:solidFill>
                  <a:srgbClr val="FFCC00"/>
                </a:solidFill>
              </a:rPr>
              <a:t>Hình ảnh đang thể hiển m</a:t>
            </a:r>
            <a:r>
              <a:rPr lang="en-US" smtClean="0">
                <a:solidFill>
                  <a:srgbClr val="FFCC00"/>
                </a:solidFill>
              </a:rPr>
              <a:t>ột trang tính trống trong một sổ làm việc mới.</a:t>
            </a:r>
            <a:endParaRPr lang="en-US">
              <a:solidFill>
                <a:srgbClr val="FFCC00"/>
              </a:solidFill>
            </a:endParaRPr>
          </a:p>
        </p:txBody>
      </p:sp>
      <p:sp>
        <p:nvSpPr>
          <p:cNvPr id="12"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3" name="Rectangle 10"/>
          <p:cNvSpPr>
            <a:spLocks noChangeArrowheads="1"/>
          </p:cNvSpPr>
          <p:nvPr/>
        </p:nvSpPr>
        <p:spPr bwMode="auto">
          <a:xfrm>
            <a:off x="6119813" y="3476603"/>
            <a:ext cx="2744787" cy="439738"/>
          </a:xfrm>
          <a:prstGeom prst="rect">
            <a:avLst/>
          </a:prstGeom>
          <a:noFill/>
          <a:ln w="9525">
            <a:noFill/>
            <a:miter lim="800000"/>
            <a:headEnd/>
            <a:tailEnd/>
          </a:ln>
          <a:effectLst/>
        </p:spPr>
        <p:txBody>
          <a:bodyPr/>
          <a:lstStyle/>
          <a:p>
            <a:pPr>
              <a:spcBef>
                <a:spcPct val="20000"/>
              </a:spcBef>
              <a:spcAft>
                <a:spcPct val="75000"/>
              </a:spcAft>
            </a:pPr>
            <a:r>
              <a:rPr lang="en-US" sz="2000" smtClean="0"/>
              <a:t>Sau đây là cách làm.</a:t>
            </a:r>
            <a:endParaRPr lang="en-US" sz="2000"/>
          </a:p>
        </p:txBody>
      </p:sp>
      <p:sp>
        <p:nvSpPr>
          <p:cNvPr id="15" name="TextBox 14"/>
          <p:cNvSpPr txBox="1"/>
          <p:nvPr/>
        </p:nvSpPr>
        <p:spPr>
          <a:xfrm>
            <a:off x="3160889" y="1016000"/>
            <a:ext cx="2043289" cy="261610"/>
          </a:xfrm>
          <a:prstGeom prst="rect">
            <a:avLst/>
          </a:prstGeom>
          <a:noFill/>
        </p:spPr>
        <p:txBody>
          <a:bodyPr wrap="square" rtlCol="0">
            <a:spAutoFit/>
          </a:bodyPr>
          <a:lstStyle/>
          <a:p>
            <a:pPr algn="ctr"/>
            <a:r>
              <a:rPr lang="en-IE" sz="1100" dirty="0" smtClean="0">
                <a:solidFill>
                  <a:schemeClr val="tx1">
                    <a:lumMod val="50000"/>
                  </a:schemeClr>
                </a:solidFill>
              </a:rPr>
              <a:t>Book1 – </a:t>
            </a:r>
            <a:r>
              <a:rPr lang="en-IE" sz="1100" dirty="0" smtClean="0">
                <a:solidFill>
                  <a:schemeClr val="accent1">
                    <a:lumMod val="75000"/>
                  </a:schemeClr>
                </a:solidFill>
              </a:rPr>
              <a:t>Microsoft Excel</a:t>
            </a:r>
            <a:endParaRPr lang="en-US" sz="1100" dirty="0">
              <a:solidFill>
                <a:schemeClr val="accent1">
                  <a:lumMod val="75000"/>
                </a:schemeClr>
              </a:solidFill>
            </a:endParaRPr>
          </a:p>
        </p:txBody>
      </p:sp>
      <p:sp>
        <p:nvSpPr>
          <p:cNvPr id="16" name="TextBox 15"/>
          <p:cNvSpPr txBox="1"/>
          <p:nvPr/>
        </p:nvSpPr>
        <p:spPr>
          <a:xfrm>
            <a:off x="1049866" y="3564747"/>
            <a:ext cx="542797" cy="215444"/>
          </a:xfrm>
          <a:prstGeom prst="rect">
            <a:avLst/>
          </a:prstGeom>
          <a:noFill/>
        </p:spPr>
        <p:txBody>
          <a:bodyPr wrap="square" rtlCol="0">
            <a:spAutoFit/>
          </a:bodyPr>
          <a:lstStyle/>
          <a:p>
            <a:r>
              <a:rPr lang="en-IE" sz="800" dirty="0" smtClean="0">
                <a:solidFill>
                  <a:schemeClr val="accent1">
                    <a:lumMod val="75000"/>
                  </a:schemeClr>
                </a:solidFill>
              </a:rPr>
              <a:t>Sheet1</a:t>
            </a:r>
          </a:p>
        </p:txBody>
      </p:sp>
      <p:sp>
        <p:nvSpPr>
          <p:cNvPr id="17" name="TextBox 16"/>
          <p:cNvSpPr txBox="1"/>
          <p:nvPr/>
        </p:nvSpPr>
        <p:spPr>
          <a:xfrm>
            <a:off x="1587453" y="3559723"/>
            <a:ext cx="542797" cy="215444"/>
          </a:xfrm>
          <a:prstGeom prst="rect">
            <a:avLst/>
          </a:prstGeom>
          <a:noFill/>
        </p:spPr>
        <p:txBody>
          <a:bodyPr wrap="square" rtlCol="0">
            <a:spAutoFit/>
          </a:bodyPr>
          <a:lstStyle/>
          <a:p>
            <a:r>
              <a:rPr lang="en-IE" sz="800" dirty="0" smtClean="0">
                <a:solidFill>
                  <a:schemeClr val="accent6">
                    <a:lumMod val="40000"/>
                    <a:lumOff val="60000"/>
                  </a:schemeClr>
                </a:solidFill>
              </a:rPr>
              <a:t>Sheet2</a:t>
            </a:r>
            <a:endParaRPr lang="en-US" sz="800" dirty="0">
              <a:solidFill>
                <a:schemeClr val="accent6">
                  <a:lumMod val="40000"/>
                  <a:lumOff val="60000"/>
                </a:schemeClr>
              </a:solidFill>
            </a:endParaRPr>
          </a:p>
        </p:txBody>
      </p:sp>
      <p:sp>
        <p:nvSpPr>
          <p:cNvPr id="18" name="TextBox 17"/>
          <p:cNvSpPr txBox="1"/>
          <p:nvPr/>
        </p:nvSpPr>
        <p:spPr>
          <a:xfrm>
            <a:off x="2150160" y="3564748"/>
            <a:ext cx="542797" cy="215444"/>
          </a:xfrm>
          <a:prstGeom prst="rect">
            <a:avLst/>
          </a:prstGeom>
          <a:noFill/>
        </p:spPr>
        <p:txBody>
          <a:bodyPr wrap="square" rtlCol="0">
            <a:spAutoFit/>
          </a:bodyPr>
          <a:lstStyle/>
          <a:p>
            <a:r>
              <a:rPr lang="en-IE" sz="800" dirty="0" smtClean="0">
                <a:solidFill>
                  <a:schemeClr val="accent6">
                    <a:lumMod val="40000"/>
                    <a:lumOff val="60000"/>
                  </a:schemeClr>
                </a:solidFill>
              </a:rPr>
              <a:t>Sheet3</a:t>
            </a:r>
            <a:endParaRPr lang="en-US" sz="800" dirty="0">
              <a:solidFill>
                <a:schemeClr val="accent6">
                  <a:lumMod val="40000"/>
                  <a:lumOff val="60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78181"/>
                                        </p:tgtEl>
                                        <p:attrNameLst>
                                          <p:attrName>style.visibility</p:attrName>
                                        </p:attrNameLst>
                                      </p:cBhvr>
                                      <p:to>
                                        <p:strVal val="visible"/>
                                      </p:to>
                                    </p:set>
                                    <p:animEffect transition="in" filter="dissolve">
                                      <p:cBhvr>
                                        <p:cTn id="7" dur="500"/>
                                        <p:tgtEl>
                                          <p:spTgt spid="178181"/>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78183">
                                            <p:txEl>
                                              <p:pRg st="0" end="0"/>
                                            </p:txEl>
                                          </p:spTgt>
                                        </p:tgtEl>
                                        <p:attrNameLst>
                                          <p:attrName>style.visibility</p:attrName>
                                        </p:attrNameLst>
                                      </p:cBhvr>
                                      <p:to>
                                        <p:strVal val="visible"/>
                                      </p:to>
                                    </p:set>
                                    <p:animEffect transition="in" filter="checkerboard(across)">
                                      <p:cBhvr>
                                        <p:cTn id="11" dur="500"/>
                                        <p:tgtEl>
                                          <p:spTgt spid="17818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lide(fromTop)">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3" grpId="0" build="p" autoUpdateAnimBg="0" advAuto="0"/>
      <p:bldP spid="1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55588" y="63500"/>
            <a:ext cx="8904287" cy="614363"/>
          </a:xfrm>
        </p:spPr>
        <p:txBody>
          <a:bodyPr/>
          <a:lstStyle/>
          <a:p>
            <a:r>
              <a:rPr lang="en-US" smtClean="0"/>
              <a:t>Sổ làm việc và trang tính</a:t>
            </a:r>
            <a:endParaRPr lang="en-US" dirty="0"/>
          </a:p>
        </p:txBody>
      </p:sp>
      <p:sp>
        <p:nvSpPr>
          <p:cNvPr id="180227" name="Rectangle 3"/>
          <p:cNvSpPr>
            <a:spLocks noChangeArrowheads="1"/>
          </p:cNvSpPr>
          <p:nvPr/>
        </p:nvSpPr>
        <p:spPr bwMode="auto">
          <a:xfrm>
            <a:off x="6119813" y="854075"/>
            <a:ext cx="2744787" cy="1198563"/>
          </a:xfrm>
          <a:prstGeom prst="rect">
            <a:avLst/>
          </a:prstGeom>
          <a:noFill/>
          <a:ln w="9525">
            <a:noFill/>
            <a:miter lim="800000"/>
            <a:headEnd/>
            <a:tailEnd/>
          </a:ln>
          <a:effectLst/>
        </p:spPr>
        <p:txBody>
          <a:bodyPr/>
          <a:lstStyle/>
          <a:p>
            <a:pPr>
              <a:spcBef>
                <a:spcPct val="20000"/>
              </a:spcBef>
              <a:spcAft>
                <a:spcPct val="75000"/>
              </a:spcAft>
            </a:pPr>
            <a:r>
              <a:rPr lang="en-US" sz="2000" smtClean="0"/>
              <a:t>Bạn cũng có thể b</a:t>
            </a:r>
            <a:r>
              <a:rPr lang="vi-VN" sz="2000" smtClean="0"/>
              <a:t>ăn khoăn tự hỏi làm thế nào để </a:t>
            </a:r>
            <a:r>
              <a:rPr lang="en-US" sz="2000" smtClean="0"/>
              <a:t>tạo sổ làm việc mới.</a:t>
            </a:r>
            <a:endParaRPr lang="en-US" sz="2000"/>
          </a:p>
        </p:txBody>
      </p:sp>
      <p:sp>
        <p:nvSpPr>
          <p:cNvPr id="180229"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80233" name="Rectangle 9"/>
          <p:cNvSpPr>
            <a:spLocks noChangeArrowheads="1"/>
          </p:cNvSpPr>
          <p:nvPr/>
        </p:nvSpPr>
        <p:spPr bwMode="auto">
          <a:xfrm>
            <a:off x="242888" y="4025900"/>
            <a:ext cx="5961062" cy="646331"/>
          </a:xfrm>
          <a:prstGeom prst="rect">
            <a:avLst/>
          </a:prstGeom>
          <a:noFill/>
          <a:ln w="9525" algn="ctr">
            <a:noFill/>
            <a:miter lim="800000"/>
            <a:headEnd/>
            <a:tailEnd/>
          </a:ln>
          <a:effectLst/>
        </p:spPr>
        <p:txBody>
          <a:bodyPr>
            <a:spAutoFit/>
          </a:bodyPr>
          <a:lstStyle/>
          <a:p>
            <a:pPr marL="288925" indent="-288925">
              <a:spcBef>
                <a:spcPct val="20000"/>
              </a:spcBef>
              <a:spcAft>
                <a:spcPct val="45000"/>
              </a:spcAft>
              <a:buFontTx/>
              <a:buAutoNum type="arabicPeriod"/>
            </a:pPr>
            <a:r>
              <a:rPr lang="en-US" smtClean="0">
                <a:solidFill>
                  <a:srgbClr val="FFCC00"/>
                </a:solidFill>
              </a:rPr>
              <a:t>Bấm vào </a:t>
            </a:r>
            <a:r>
              <a:rPr lang="en-US" b="1" smtClean="0">
                <a:solidFill>
                  <a:srgbClr val="FFCC00"/>
                </a:solidFill>
              </a:rPr>
              <a:t>Nút  Microsoft </a:t>
            </a:r>
            <a:r>
              <a:rPr lang="en-US" b="1">
                <a:solidFill>
                  <a:srgbClr val="FFCC00"/>
                </a:solidFill>
              </a:rPr>
              <a:t>Office </a:t>
            </a:r>
            <a:r>
              <a:rPr lang="en-US" b="1" smtClean="0">
                <a:solidFill>
                  <a:srgbClr val="FFCC00"/>
                </a:solidFill>
              </a:rPr>
              <a:t>       </a:t>
            </a:r>
            <a:r>
              <a:rPr lang="en-US" smtClean="0">
                <a:solidFill>
                  <a:srgbClr val="FFCC00"/>
                </a:solidFill>
              </a:rPr>
              <a:t>trong phần góc trên bên trái của cửa sổ.</a:t>
            </a:r>
            <a:endParaRPr lang="en-US">
              <a:solidFill>
                <a:srgbClr val="FFCC00"/>
              </a:solidFill>
            </a:endParaRPr>
          </a:p>
        </p:txBody>
      </p:sp>
      <p:sp>
        <p:nvSpPr>
          <p:cNvPr id="180234" name="Rectangle 10"/>
          <p:cNvSpPr>
            <a:spLocks noChangeArrowheads="1"/>
          </p:cNvSpPr>
          <p:nvPr/>
        </p:nvSpPr>
        <p:spPr bwMode="auto">
          <a:xfrm>
            <a:off x="6119813" y="2359025"/>
            <a:ext cx="2744787" cy="439738"/>
          </a:xfrm>
          <a:prstGeom prst="rect">
            <a:avLst/>
          </a:prstGeom>
          <a:noFill/>
          <a:ln w="9525">
            <a:noFill/>
            <a:miter lim="800000"/>
            <a:headEnd/>
            <a:tailEnd/>
          </a:ln>
          <a:effectLst/>
        </p:spPr>
        <p:txBody>
          <a:bodyPr/>
          <a:lstStyle/>
          <a:p>
            <a:pPr>
              <a:spcBef>
                <a:spcPct val="20000"/>
              </a:spcBef>
              <a:spcAft>
                <a:spcPct val="75000"/>
              </a:spcAft>
            </a:pPr>
            <a:r>
              <a:rPr lang="en-US" sz="2000" smtClean="0"/>
              <a:t>Sau đây là cách làm.</a:t>
            </a:r>
            <a:endParaRPr lang="en-US" sz="2000"/>
          </a:p>
        </p:txBody>
      </p:sp>
      <p:pic>
        <p:nvPicPr>
          <p:cNvPr id="180235" name="Picture 11" descr="Button image"/>
          <p:cNvPicPr>
            <a:picLocks noChangeAspect="1" noChangeArrowheads="1"/>
          </p:cNvPicPr>
          <p:nvPr/>
        </p:nvPicPr>
        <p:blipFill>
          <a:blip r:embed="rId3"/>
          <a:srcRect/>
          <a:stretch>
            <a:fillRect/>
          </a:stretch>
        </p:blipFill>
        <p:spPr bwMode="auto">
          <a:xfrm>
            <a:off x="3896411" y="4011613"/>
            <a:ext cx="338137" cy="338137"/>
          </a:xfrm>
          <a:prstGeom prst="rect">
            <a:avLst/>
          </a:prstGeom>
          <a:noFill/>
        </p:spPr>
      </p:pic>
      <p:sp>
        <p:nvSpPr>
          <p:cNvPr id="180236" name="Rectangle 12"/>
          <p:cNvSpPr>
            <a:spLocks noChangeArrowheads="1"/>
          </p:cNvSpPr>
          <p:nvPr/>
        </p:nvSpPr>
        <p:spPr bwMode="auto">
          <a:xfrm>
            <a:off x="242888" y="4749800"/>
            <a:ext cx="5961062" cy="1103379"/>
          </a:xfrm>
          <a:prstGeom prst="rect">
            <a:avLst/>
          </a:prstGeom>
          <a:noFill/>
          <a:ln w="9525" algn="ctr">
            <a:noFill/>
            <a:miter lim="800000"/>
            <a:headEnd/>
            <a:tailEnd/>
          </a:ln>
          <a:effectLst/>
        </p:spPr>
        <p:txBody>
          <a:bodyPr>
            <a:spAutoFit/>
          </a:bodyPr>
          <a:lstStyle/>
          <a:p>
            <a:pPr marL="342900" indent="-342900">
              <a:spcBef>
                <a:spcPct val="20000"/>
              </a:spcBef>
              <a:spcAft>
                <a:spcPct val="45000"/>
              </a:spcAft>
              <a:buFontTx/>
              <a:buAutoNum type="arabicPeriod" startAt="2"/>
            </a:pPr>
            <a:r>
              <a:rPr lang="en-US" dirty="0" err="1" smtClean="0">
                <a:solidFill>
                  <a:srgbClr val="FFCC00"/>
                </a:solidFill>
              </a:rPr>
              <a:t>Bấm</a:t>
            </a:r>
            <a:r>
              <a:rPr lang="en-US" dirty="0" smtClean="0">
                <a:solidFill>
                  <a:srgbClr val="FFCC00"/>
                </a:solidFill>
              </a:rPr>
              <a:t> </a:t>
            </a:r>
            <a:r>
              <a:rPr lang="en-US" b="1" dirty="0" err="1" smtClean="0">
                <a:solidFill>
                  <a:srgbClr val="FFCC00"/>
                </a:solidFill>
              </a:rPr>
              <a:t>Mới</a:t>
            </a:r>
            <a:r>
              <a:rPr lang="en-US" dirty="0" smtClean="0">
                <a:solidFill>
                  <a:srgbClr val="FFCC00"/>
                </a:solidFill>
              </a:rPr>
              <a:t>.</a:t>
            </a:r>
            <a:endParaRPr lang="en-US" dirty="0">
              <a:solidFill>
                <a:srgbClr val="FFCC00"/>
              </a:solidFill>
            </a:endParaRPr>
          </a:p>
          <a:p>
            <a:pPr marL="342900" indent="-342900">
              <a:spcBef>
                <a:spcPct val="20000"/>
              </a:spcBef>
              <a:spcAft>
                <a:spcPct val="45000"/>
              </a:spcAft>
              <a:buFontTx/>
              <a:buAutoNum type="arabicPeriod" startAt="2"/>
            </a:pPr>
            <a:r>
              <a:rPr lang="en-US" dirty="0" err="1" smtClean="0">
                <a:solidFill>
                  <a:srgbClr val="FFCC00"/>
                </a:solidFill>
              </a:rPr>
              <a:t>Trong</a:t>
            </a:r>
            <a:r>
              <a:rPr lang="en-US" dirty="0" smtClean="0">
                <a:solidFill>
                  <a:srgbClr val="FFCC00"/>
                </a:solidFill>
              </a:rPr>
              <a:t> </a:t>
            </a:r>
            <a:r>
              <a:rPr lang="en-US" dirty="0" err="1" smtClean="0">
                <a:solidFill>
                  <a:srgbClr val="FFCC00"/>
                </a:solidFill>
              </a:rPr>
              <a:t>cửa</a:t>
            </a:r>
            <a:r>
              <a:rPr lang="en-US" dirty="0" smtClean="0">
                <a:solidFill>
                  <a:srgbClr val="FFCC00"/>
                </a:solidFill>
              </a:rPr>
              <a:t> </a:t>
            </a:r>
            <a:r>
              <a:rPr lang="en-US" dirty="0" err="1" smtClean="0">
                <a:solidFill>
                  <a:srgbClr val="FFCC00"/>
                </a:solidFill>
              </a:rPr>
              <a:t>sô</a:t>
            </a:r>
            <a:r>
              <a:rPr lang="en-US" dirty="0" smtClean="0">
                <a:solidFill>
                  <a:srgbClr val="FFCC00"/>
                </a:solidFill>
              </a:rPr>
              <a:t>̉ </a:t>
            </a:r>
            <a:r>
              <a:rPr lang="en-US" b="1" dirty="0" err="1" smtClean="0">
                <a:solidFill>
                  <a:srgbClr val="FFCC00"/>
                </a:solidFill>
              </a:rPr>
              <a:t>Sô</a:t>
            </a:r>
            <a:r>
              <a:rPr lang="en-US" b="1" dirty="0" smtClean="0">
                <a:solidFill>
                  <a:srgbClr val="FFCC00"/>
                </a:solidFill>
              </a:rPr>
              <a:t>̉ </a:t>
            </a:r>
            <a:r>
              <a:rPr lang="en-US" b="1" dirty="0" err="1" smtClean="0">
                <a:solidFill>
                  <a:srgbClr val="FFCC00"/>
                </a:solidFill>
              </a:rPr>
              <a:t>làm</a:t>
            </a:r>
            <a:r>
              <a:rPr lang="en-US" b="1" dirty="0" smtClean="0">
                <a:solidFill>
                  <a:srgbClr val="FFCC00"/>
                </a:solidFill>
              </a:rPr>
              <a:t> </a:t>
            </a:r>
            <a:r>
              <a:rPr lang="en-US" b="1" dirty="0" err="1" smtClean="0">
                <a:solidFill>
                  <a:srgbClr val="FFCC00"/>
                </a:solidFill>
              </a:rPr>
              <a:t>việc</a:t>
            </a:r>
            <a:r>
              <a:rPr lang="en-US" b="1" dirty="0" smtClean="0">
                <a:solidFill>
                  <a:srgbClr val="FFCC00"/>
                </a:solidFill>
              </a:rPr>
              <a:t> </a:t>
            </a:r>
            <a:r>
              <a:rPr lang="en-US" b="1" dirty="0" err="1" smtClean="0">
                <a:solidFill>
                  <a:srgbClr val="FFCC00"/>
                </a:solidFill>
              </a:rPr>
              <a:t>Mới</a:t>
            </a:r>
            <a:r>
              <a:rPr lang="en-US" dirty="0" smtClean="0">
                <a:solidFill>
                  <a:srgbClr val="FFCC00"/>
                </a:solidFill>
              </a:rPr>
              <a:t>, </a:t>
            </a:r>
            <a:r>
              <a:rPr lang="en-US" dirty="0" err="1" smtClean="0">
                <a:solidFill>
                  <a:srgbClr val="FFCC00"/>
                </a:solidFill>
              </a:rPr>
              <a:t>bấm</a:t>
            </a:r>
            <a:r>
              <a:rPr lang="en-US" dirty="0" smtClean="0">
                <a:solidFill>
                  <a:srgbClr val="FFCC00"/>
                </a:solidFill>
              </a:rPr>
              <a:t> </a:t>
            </a:r>
            <a:r>
              <a:rPr lang="en-US" b="1" dirty="0" err="1" smtClean="0">
                <a:solidFill>
                  <a:srgbClr val="FFCC00"/>
                </a:solidFill>
              </a:rPr>
              <a:t>Sô</a:t>
            </a:r>
            <a:r>
              <a:rPr lang="en-US" b="1" dirty="0" smtClean="0">
                <a:solidFill>
                  <a:srgbClr val="FFCC00"/>
                </a:solidFill>
              </a:rPr>
              <a:t>̉ </a:t>
            </a:r>
            <a:r>
              <a:rPr lang="en-US" b="1" dirty="0" err="1" smtClean="0">
                <a:solidFill>
                  <a:srgbClr val="FFCC00"/>
                </a:solidFill>
              </a:rPr>
              <a:t>làm</a:t>
            </a:r>
            <a:r>
              <a:rPr lang="en-US" b="1" dirty="0" smtClean="0">
                <a:solidFill>
                  <a:srgbClr val="FFCC00"/>
                </a:solidFill>
              </a:rPr>
              <a:t> </a:t>
            </a:r>
            <a:r>
              <a:rPr lang="en-US" b="1" dirty="0" err="1" smtClean="0">
                <a:solidFill>
                  <a:srgbClr val="FFCC00"/>
                </a:solidFill>
              </a:rPr>
              <a:t>việc</a:t>
            </a:r>
            <a:r>
              <a:rPr lang="en-US" b="1" dirty="0" smtClean="0">
                <a:solidFill>
                  <a:srgbClr val="FFCC00"/>
                </a:solidFill>
              </a:rPr>
              <a:t> </a:t>
            </a:r>
            <a:r>
              <a:rPr lang="en-US" b="1" dirty="0" err="1" smtClean="0">
                <a:solidFill>
                  <a:srgbClr val="FFCC00"/>
                </a:solidFill>
              </a:rPr>
              <a:t>Trống</a:t>
            </a:r>
            <a:r>
              <a:rPr lang="en-US" dirty="0" smtClean="0">
                <a:solidFill>
                  <a:srgbClr val="FFCC00"/>
                </a:solidFill>
              </a:rPr>
              <a:t>. </a:t>
            </a:r>
            <a:endParaRPr lang="en-US" dirty="0">
              <a:solidFill>
                <a:srgbClr val="FFCC00"/>
              </a:solidFill>
            </a:endParaRPr>
          </a:p>
        </p:txBody>
      </p:sp>
      <p:pic>
        <p:nvPicPr>
          <p:cNvPr id="210945" name="Picture 1"/>
          <p:cNvPicPr>
            <a:picLocks noChangeAspect="1" noChangeArrowheads="1"/>
          </p:cNvPicPr>
          <p:nvPr/>
        </p:nvPicPr>
        <p:blipFill>
          <a:blip r:embed="rId4"/>
          <a:srcRect/>
          <a:stretch>
            <a:fillRect/>
          </a:stretch>
        </p:blipFill>
        <p:spPr bwMode="auto">
          <a:xfrm>
            <a:off x="330906" y="959556"/>
            <a:ext cx="5652193" cy="2850444"/>
          </a:xfrm>
          <a:prstGeom prst="rect">
            <a:avLst/>
          </a:prstGeom>
          <a:noFill/>
          <a:ln w="9525">
            <a:noFill/>
            <a:miter lim="800000"/>
            <a:headEnd/>
            <a:tailEnd/>
          </a:ln>
          <a:effectLst/>
        </p:spPr>
      </p:pic>
      <p:sp>
        <p:nvSpPr>
          <p:cNvPr id="13" name="TextBox 12"/>
          <p:cNvSpPr txBox="1"/>
          <p:nvPr/>
        </p:nvSpPr>
        <p:spPr>
          <a:xfrm>
            <a:off x="3160889" y="1016000"/>
            <a:ext cx="2043289" cy="261610"/>
          </a:xfrm>
          <a:prstGeom prst="rect">
            <a:avLst/>
          </a:prstGeom>
          <a:noFill/>
        </p:spPr>
        <p:txBody>
          <a:bodyPr wrap="square" rtlCol="0">
            <a:spAutoFit/>
          </a:bodyPr>
          <a:lstStyle/>
          <a:p>
            <a:pPr algn="ctr"/>
            <a:r>
              <a:rPr lang="en-IE" sz="1100" dirty="0" smtClean="0">
                <a:solidFill>
                  <a:schemeClr val="tx1">
                    <a:lumMod val="50000"/>
                  </a:schemeClr>
                </a:solidFill>
              </a:rPr>
              <a:t>Book1 – </a:t>
            </a:r>
            <a:r>
              <a:rPr lang="en-IE" sz="1100" dirty="0" smtClean="0">
                <a:solidFill>
                  <a:schemeClr val="accent1">
                    <a:lumMod val="75000"/>
                  </a:schemeClr>
                </a:solidFill>
              </a:rPr>
              <a:t>Microsoft Excel</a:t>
            </a:r>
            <a:endParaRPr lang="en-US" sz="1100" dirty="0">
              <a:solidFill>
                <a:schemeClr val="accent1">
                  <a:lumMod val="75000"/>
                </a:schemeClr>
              </a:solidFill>
            </a:endParaRPr>
          </a:p>
        </p:txBody>
      </p:sp>
      <p:sp>
        <p:nvSpPr>
          <p:cNvPr id="14" name="TextBox 13"/>
          <p:cNvSpPr txBox="1"/>
          <p:nvPr/>
        </p:nvSpPr>
        <p:spPr>
          <a:xfrm>
            <a:off x="1049866" y="3564747"/>
            <a:ext cx="542797" cy="215444"/>
          </a:xfrm>
          <a:prstGeom prst="rect">
            <a:avLst/>
          </a:prstGeom>
          <a:noFill/>
        </p:spPr>
        <p:txBody>
          <a:bodyPr wrap="square" rtlCol="0">
            <a:spAutoFit/>
          </a:bodyPr>
          <a:lstStyle/>
          <a:p>
            <a:r>
              <a:rPr lang="en-IE" sz="800" dirty="0" smtClean="0">
                <a:solidFill>
                  <a:schemeClr val="accent1">
                    <a:lumMod val="75000"/>
                  </a:schemeClr>
                </a:solidFill>
              </a:rPr>
              <a:t>Sheet1</a:t>
            </a:r>
            <a:endParaRPr lang="en-US" sz="800" dirty="0">
              <a:solidFill>
                <a:schemeClr val="accent1">
                  <a:lumMod val="75000"/>
                </a:schemeClr>
              </a:solidFill>
            </a:endParaRPr>
          </a:p>
        </p:txBody>
      </p:sp>
      <p:sp>
        <p:nvSpPr>
          <p:cNvPr id="15" name="TextBox 14"/>
          <p:cNvSpPr txBox="1"/>
          <p:nvPr/>
        </p:nvSpPr>
        <p:spPr>
          <a:xfrm>
            <a:off x="1587453" y="3559723"/>
            <a:ext cx="542797" cy="338554"/>
          </a:xfrm>
          <a:prstGeom prst="rect">
            <a:avLst/>
          </a:prstGeom>
          <a:noFill/>
        </p:spPr>
        <p:txBody>
          <a:bodyPr wrap="square" rtlCol="0">
            <a:spAutoFit/>
          </a:bodyPr>
          <a:lstStyle/>
          <a:p>
            <a:r>
              <a:rPr lang="en-IE" sz="800" dirty="0" smtClean="0">
                <a:solidFill>
                  <a:schemeClr val="accent6">
                    <a:lumMod val="40000"/>
                    <a:lumOff val="60000"/>
                  </a:schemeClr>
                </a:solidFill>
              </a:rPr>
              <a:t>Sheet2</a:t>
            </a:r>
            <a:endParaRPr lang="en-US" sz="800" dirty="0" smtClean="0">
              <a:solidFill>
                <a:schemeClr val="accent6">
                  <a:lumMod val="40000"/>
                  <a:lumOff val="60000"/>
                </a:schemeClr>
              </a:solidFill>
            </a:endParaRPr>
          </a:p>
          <a:p>
            <a:endParaRPr lang="en-US" sz="800" dirty="0">
              <a:solidFill>
                <a:schemeClr val="accent6">
                  <a:lumMod val="40000"/>
                  <a:lumOff val="60000"/>
                </a:schemeClr>
              </a:solidFill>
            </a:endParaRPr>
          </a:p>
        </p:txBody>
      </p:sp>
      <p:sp>
        <p:nvSpPr>
          <p:cNvPr id="16" name="TextBox 15"/>
          <p:cNvSpPr txBox="1"/>
          <p:nvPr/>
        </p:nvSpPr>
        <p:spPr>
          <a:xfrm>
            <a:off x="2150160" y="3564748"/>
            <a:ext cx="542797" cy="215444"/>
          </a:xfrm>
          <a:prstGeom prst="rect">
            <a:avLst/>
          </a:prstGeom>
          <a:noFill/>
        </p:spPr>
        <p:txBody>
          <a:bodyPr wrap="square" rtlCol="0">
            <a:spAutoFit/>
          </a:bodyPr>
          <a:lstStyle/>
          <a:p>
            <a:r>
              <a:rPr lang="en-IE" sz="800" dirty="0" smtClean="0">
                <a:solidFill>
                  <a:schemeClr val="accent6">
                    <a:lumMod val="40000"/>
                    <a:lumOff val="60000"/>
                  </a:schemeClr>
                </a:solidFill>
              </a:rPr>
              <a:t>Sheet3</a:t>
            </a:r>
            <a:endParaRPr lang="en-US" sz="800" dirty="0">
              <a:solidFill>
                <a:schemeClr val="accent6">
                  <a:lumMod val="40000"/>
                  <a:lumOff val="60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80227"/>
                                        </p:tgtEl>
                                        <p:attrNameLst>
                                          <p:attrName>style.visibility</p:attrName>
                                        </p:attrNameLst>
                                      </p:cBhvr>
                                      <p:to>
                                        <p:strVal val="visible"/>
                                      </p:to>
                                    </p:set>
                                    <p:animEffect transition="in" filter="slide(fromTop)">
                                      <p:cBhvr>
                                        <p:cTn id="7" dur="500"/>
                                        <p:tgtEl>
                                          <p:spTgt spid="18022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80234"/>
                                        </p:tgtEl>
                                        <p:attrNameLst>
                                          <p:attrName>style.visibility</p:attrName>
                                        </p:attrNameLst>
                                      </p:cBhvr>
                                      <p:to>
                                        <p:strVal val="visible"/>
                                      </p:to>
                                    </p:set>
                                    <p:animEffect transition="in" filter="slide(fromTop)">
                                      <p:cBhvr>
                                        <p:cTn id="12" dur="500"/>
                                        <p:tgtEl>
                                          <p:spTgt spid="18023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0233">
                                            <p:txEl>
                                              <p:pRg st="0" end="0"/>
                                            </p:txEl>
                                          </p:spTgt>
                                        </p:tgtEl>
                                        <p:attrNameLst>
                                          <p:attrName>style.visibility</p:attrName>
                                        </p:attrNameLst>
                                      </p:cBhvr>
                                      <p:to>
                                        <p:strVal val="visible"/>
                                      </p:to>
                                    </p:set>
                                    <p:animEffect transition="in" filter="checkerboard(across)">
                                      <p:cBhvr>
                                        <p:cTn id="17" dur="500"/>
                                        <p:tgtEl>
                                          <p:spTgt spid="180233">
                                            <p:txEl>
                                              <p:pRg st="0" end="0"/>
                                            </p:txEl>
                                          </p:spTgt>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180235"/>
                                        </p:tgtEl>
                                        <p:attrNameLst>
                                          <p:attrName>style.visibility</p:attrName>
                                        </p:attrNameLst>
                                      </p:cBhvr>
                                      <p:to>
                                        <p:strVal val="visible"/>
                                      </p:to>
                                    </p:set>
                                    <p:animEffect transition="in" filter="dissolve">
                                      <p:cBhvr>
                                        <p:cTn id="21" dur="500"/>
                                        <p:tgtEl>
                                          <p:spTgt spid="18023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80236">
                                            <p:txEl>
                                              <p:pRg st="0" end="0"/>
                                            </p:txEl>
                                          </p:spTgt>
                                        </p:tgtEl>
                                        <p:attrNameLst>
                                          <p:attrName>style.visibility</p:attrName>
                                        </p:attrNameLst>
                                      </p:cBhvr>
                                      <p:to>
                                        <p:strVal val="visible"/>
                                      </p:to>
                                    </p:set>
                                    <p:animEffect transition="in" filter="checkerboard(across)">
                                      <p:cBhvr>
                                        <p:cTn id="26" dur="500"/>
                                        <p:tgtEl>
                                          <p:spTgt spid="18023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80236">
                                            <p:txEl>
                                              <p:pRg st="1" end="1"/>
                                            </p:txEl>
                                          </p:spTgt>
                                        </p:tgtEl>
                                        <p:attrNameLst>
                                          <p:attrName>style.visibility</p:attrName>
                                        </p:attrNameLst>
                                      </p:cBhvr>
                                      <p:to>
                                        <p:strVal val="visible"/>
                                      </p:to>
                                    </p:set>
                                    <p:animEffect transition="in" filter="checkerboard(across)">
                                      <p:cBhvr>
                                        <p:cTn id="31" dur="500"/>
                                        <p:tgtEl>
                                          <p:spTgt spid="1802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autoUpdateAnimBg="0"/>
      <p:bldP spid="180233" grpId="0" build="p" autoUpdateAnimBg="0"/>
      <p:bldP spid="180234" grpId="0" autoUpdateAnimBg="0"/>
      <p:bldP spid="180236"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57" name="Picture 13"/>
          <p:cNvPicPr>
            <a:picLocks noChangeAspect="1" noChangeArrowheads="1"/>
          </p:cNvPicPr>
          <p:nvPr/>
        </p:nvPicPr>
        <p:blipFill>
          <a:blip r:embed="rId4"/>
          <a:srcRect/>
          <a:stretch>
            <a:fillRect/>
          </a:stretch>
        </p:blipFill>
        <p:spPr bwMode="auto">
          <a:xfrm>
            <a:off x="350533" y="909166"/>
            <a:ext cx="5782848" cy="2899184"/>
          </a:xfrm>
          <a:prstGeom prst="rect">
            <a:avLst/>
          </a:prstGeom>
          <a:noFill/>
          <a:ln w="9525">
            <a:noFill/>
            <a:miter lim="800000"/>
            <a:headEnd/>
            <a:tailEnd/>
          </a:ln>
          <a:effectLst/>
        </p:spPr>
      </p:pic>
      <p:sp>
        <p:nvSpPr>
          <p:cNvPr id="31746" name="Rectangle 2"/>
          <p:cNvSpPr>
            <a:spLocks noGrp="1" noChangeArrowheads="1"/>
          </p:cNvSpPr>
          <p:nvPr>
            <p:ph type="title"/>
          </p:nvPr>
        </p:nvSpPr>
        <p:spPr>
          <a:xfrm>
            <a:off x="239713" y="63500"/>
            <a:ext cx="8904287" cy="614363"/>
          </a:xfrm>
        </p:spPr>
        <p:txBody>
          <a:bodyPr/>
          <a:lstStyle/>
          <a:p>
            <a:r>
              <a:rPr lang="en-US" smtClean="0"/>
              <a:t>Cột, hàng và ô</a:t>
            </a:r>
            <a:endParaRPr lang="en-US"/>
          </a:p>
        </p:txBody>
      </p:sp>
      <p:sp>
        <p:nvSpPr>
          <p:cNvPr id="3174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smtClean="0"/>
              <a:t>Trang tính được chia thành cột, hàng và ô. </a:t>
            </a:r>
            <a:endParaRPr lang="en-US" sz="2000"/>
          </a:p>
          <a:p>
            <a:pPr>
              <a:spcBef>
                <a:spcPct val="20000"/>
              </a:spcBef>
              <a:spcAft>
                <a:spcPct val="75000"/>
              </a:spcAft>
            </a:pPr>
            <a:r>
              <a:rPr lang="en-US" sz="2000" smtClean="0"/>
              <a:t>Đó là lưới bạn nhìn thấy khi bạn mở một sổ làm việc.</a:t>
            </a:r>
            <a:endParaRPr lang="en-US" sz="2000"/>
          </a:p>
        </p:txBody>
      </p:sp>
      <p:graphicFrame>
        <p:nvGraphicFramePr>
          <p:cNvPr id="31748" name="Object 4"/>
          <p:cNvGraphicFramePr>
            <a:graphicFrameLocks noChangeAspect="1"/>
          </p:cNvGraphicFramePr>
          <p:nvPr/>
        </p:nvGraphicFramePr>
        <p:xfrm>
          <a:off x="339725" y="4040188"/>
          <a:ext cx="269875" cy="303212"/>
        </p:xfrm>
        <a:graphic>
          <a:graphicData uri="http://schemas.openxmlformats.org/presentationml/2006/ole">
            <p:oleObj spid="_x0000_s31748" name="Visio" r:id="rId5" imgW="270231" imgH="303063" progId="">
              <p:embed/>
            </p:oleObj>
          </a:graphicData>
        </a:graphic>
      </p:graphicFrame>
      <p:sp>
        <p:nvSpPr>
          <p:cNvPr id="3175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31753" name="Rectangle 9"/>
          <p:cNvSpPr>
            <a:spLocks noChangeArrowheads="1"/>
          </p:cNvSpPr>
          <p:nvPr/>
        </p:nvSpPr>
        <p:spPr bwMode="auto">
          <a:xfrm>
            <a:off x="676275" y="4006850"/>
            <a:ext cx="5940425" cy="1657377"/>
          </a:xfrm>
          <a:prstGeom prst="rect">
            <a:avLst/>
          </a:prstGeom>
          <a:noFill/>
          <a:ln w="9525" algn="ctr">
            <a:noFill/>
            <a:miter lim="800000"/>
            <a:headEnd/>
            <a:tailEnd/>
          </a:ln>
          <a:effectLst/>
        </p:spPr>
        <p:txBody>
          <a:bodyPr>
            <a:spAutoFit/>
          </a:bodyPr>
          <a:lstStyle/>
          <a:p>
            <a:pPr>
              <a:spcBef>
                <a:spcPct val="20000"/>
              </a:spcBef>
              <a:spcAft>
                <a:spcPct val="45000"/>
              </a:spcAft>
            </a:pPr>
            <a:r>
              <a:rPr lang="en-US" smtClean="0">
                <a:solidFill>
                  <a:srgbClr val="FFCC00"/>
                </a:solidFill>
              </a:rPr>
              <a:t>Các cột đi từ đỉnh đến đáy của trang tính, theo chiều dọc. Mỗi cột có một đầu đề chữ cái ở đỉnh.</a:t>
            </a:r>
            <a:endParaRPr lang="en-US" dirty="0">
              <a:solidFill>
                <a:srgbClr val="FFCC00"/>
              </a:solidFill>
            </a:endParaRPr>
          </a:p>
          <a:p>
            <a:pPr>
              <a:spcBef>
                <a:spcPct val="20000"/>
              </a:spcBef>
              <a:spcAft>
                <a:spcPct val="45000"/>
              </a:spcAft>
            </a:pPr>
            <a:r>
              <a:rPr lang="en-US" smtClean="0">
                <a:solidFill>
                  <a:srgbClr val="FFCC00"/>
                </a:solidFill>
              </a:rPr>
              <a:t>Các hàng đi ngang trang tính, theo chiều ngang. Mỗi hàng cũng có một đầu đề. Đầu đề hàng là số, từ 1 cho đến 1.048.576</a:t>
            </a:r>
            <a:r>
              <a:rPr lang="en-US" dirty="0">
                <a:solidFill>
                  <a:srgbClr val="FFCC00"/>
                </a:solidFill>
              </a:rPr>
              <a:t>. </a:t>
            </a:r>
          </a:p>
        </p:txBody>
      </p:sp>
      <p:graphicFrame>
        <p:nvGraphicFramePr>
          <p:cNvPr id="31756" name="Object 12"/>
          <p:cNvGraphicFramePr>
            <a:graphicFrameLocks noChangeAspect="1"/>
          </p:cNvGraphicFramePr>
          <p:nvPr/>
        </p:nvGraphicFramePr>
        <p:xfrm>
          <a:off x="339725" y="4771363"/>
          <a:ext cx="269875" cy="303212"/>
        </p:xfrm>
        <a:graphic>
          <a:graphicData uri="http://schemas.openxmlformats.org/presentationml/2006/ole">
            <p:oleObj spid="_x0000_s31756" name="Visio" r:id="rId6" imgW="270231" imgH="303063" progId="">
              <p:embed/>
            </p:oleObj>
          </a:graphicData>
        </a:graphic>
      </p:graphicFrame>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slide(fromTop)">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slide(fromTop)">
                                      <p:cBhvr>
                                        <p:cTn id="12" dur="5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1748"/>
                                        </p:tgtEl>
                                        <p:attrNameLst>
                                          <p:attrName>style.visibility</p:attrName>
                                        </p:attrNameLst>
                                      </p:cBhvr>
                                      <p:to>
                                        <p:strVal val="visible"/>
                                      </p:to>
                                    </p:set>
                                    <p:animEffect transition="in" filter="dissolve">
                                      <p:cBhvr>
                                        <p:cTn id="17" dur="500"/>
                                        <p:tgtEl>
                                          <p:spTgt spid="31748"/>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31756"/>
                                        </p:tgtEl>
                                        <p:attrNameLst>
                                          <p:attrName>style.visibility</p:attrName>
                                        </p:attrNameLst>
                                      </p:cBhvr>
                                      <p:to>
                                        <p:strVal val="visible"/>
                                      </p:to>
                                    </p:set>
                                    <p:animEffect transition="in" filter="dissolve">
                                      <p:cBhvr>
                                        <p:cTn id="21" dur="500"/>
                                        <p:tgtEl>
                                          <p:spTgt spid="31756"/>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31753">
                                            <p:txEl>
                                              <p:pRg st="0" end="0"/>
                                            </p:txEl>
                                          </p:spTgt>
                                        </p:tgtEl>
                                        <p:attrNameLst>
                                          <p:attrName>style.visibility</p:attrName>
                                        </p:attrNameLst>
                                      </p:cBhvr>
                                      <p:to>
                                        <p:strVal val="visible"/>
                                      </p:to>
                                    </p:set>
                                    <p:animEffect transition="in" filter="checkerboard(across)">
                                      <p:cBhvr>
                                        <p:cTn id="26" dur="500"/>
                                        <p:tgtEl>
                                          <p:spTgt spid="3175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1753">
                                            <p:txEl>
                                              <p:pRg st="1" end="1"/>
                                            </p:txEl>
                                          </p:spTgt>
                                        </p:tgtEl>
                                        <p:attrNameLst>
                                          <p:attrName>style.visibility</p:attrName>
                                        </p:attrNameLst>
                                      </p:cBhvr>
                                      <p:to>
                                        <p:strVal val="visible"/>
                                      </p:to>
                                    </p:set>
                                    <p:animEffect transition="in" filter="checkerboard(across)">
                                      <p:cBhvr>
                                        <p:cTn id="31" dur="500"/>
                                        <p:tgtEl>
                                          <p:spTgt spid="317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P spid="3175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3"/>
          <p:cNvPicPr>
            <a:picLocks noChangeAspect="1" noChangeArrowheads="1"/>
          </p:cNvPicPr>
          <p:nvPr/>
        </p:nvPicPr>
        <p:blipFill>
          <a:blip r:embed="rId3"/>
          <a:srcRect/>
          <a:stretch>
            <a:fillRect/>
          </a:stretch>
        </p:blipFill>
        <p:spPr bwMode="auto">
          <a:xfrm>
            <a:off x="350533" y="909166"/>
            <a:ext cx="5782848" cy="2899184"/>
          </a:xfrm>
          <a:prstGeom prst="rect">
            <a:avLst/>
          </a:prstGeom>
          <a:noFill/>
          <a:ln w="9525">
            <a:noFill/>
            <a:miter lim="800000"/>
            <a:headEnd/>
            <a:tailEnd/>
          </a:ln>
          <a:effectLst/>
        </p:spPr>
      </p:pic>
      <p:sp>
        <p:nvSpPr>
          <p:cNvPr id="182274" name="Rectangle 2"/>
          <p:cNvSpPr>
            <a:spLocks noGrp="1" noChangeArrowheads="1"/>
          </p:cNvSpPr>
          <p:nvPr>
            <p:ph type="title"/>
          </p:nvPr>
        </p:nvSpPr>
        <p:spPr>
          <a:xfrm>
            <a:off x="239713" y="63500"/>
            <a:ext cx="8904287" cy="614363"/>
          </a:xfrm>
        </p:spPr>
        <p:txBody>
          <a:bodyPr/>
          <a:lstStyle/>
          <a:p>
            <a:r>
              <a:rPr lang="en-US" smtClean="0"/>
              <a:t>Cột, hàng và ô</a:t>
            </a:r>
            <a:endParaRPr lang="en-US"/>
          </a:p>
        </p:txBody>
      </p:sp>
      <p:sp>
        <p:nvSpPr>
          <p:cNvPr id="18227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smtClean="0"/>
              <a:t>Trang tính được chia thành cột, hàng và ô. </a:t>
            </a:r>
          </a:p>
          <a:p>
            <a:pPr>
              <a:spcBef>
                <a:spcPct val="20000"/>
              </a:spcBef>
              <a:spcAft>
                <a:spcPct val="75000"/>
              </a:spcAft>
            </a:pPr>
            <a:r>
              <a:rPr lang="en-US" sz="2000" smtClean="0"/>
              <a:t>Đó là lưới bạn nhìn thấy khi bạn mở một sổ làm việc.</a:t>
            </a:r>
            <a:endParaRPr lang="en-US" sz="2000"/>
          </a:p>
        </p:txBody>
      </p:sp>
      <p:sp>
        <p:nvSpPr>
          <p:cNvPr id="182279"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82282" name="Rectangle 10"/>
          <p:cNvSpPr>
            <a:spLocks noChangeArrowheads="1"/>
          </p:cNvSpPr>
          <p:nvPr/>
        </p:nvSpPr>
        <p:spPr bwMode="auto">
          <a:xfrm>
            <a:off x="242888" y="4019550"/>
            <a:ext cx="5934075" cy="849313"/>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Các đầu đề theo bảng chữ cái trên cột và đầu đề số trên hàng nói cho bạn biết bạn ở đâu trong trang tính khi bạn bấm </a:t>
            </a:r>
            <a:r>
              <a:rPr lang="vi-VN" smtClean="0">
                <a:solidFill>
                  <a:srgbClr val="FFCC00"/>
                </a:solidFill>
              </a:rPr>
              <a:t>vào </a:t>
            </a:r>
            <a:r>
              <a:rPr lang="en-US" smtClean="0">
                <a:solidFill>
                  <a:srgbClr val="FFCC00"/>
                </a:solidFill>
              </a:rPr>
              <a:t>một ô. </a:t>
            </a:r>
            <a:endParaRPr lang="en-US">
              <a:solidFill>
                <a:srgbClr val="FFCC00"/>
              </a:solidFill>
            </a:endParaRPr>
          </a:p>
        </p:txBody>
      </p:sp>
      <p:sp>
        <p:nvSpPr>
          <p:cNvPr id="182283" name="Rectangle 11"/>
          <p:cNvSpPr>
            <a:spLocks noChangeArrowheads="1"/>
          </p:cNvSpPr>
          <p:nvPr/>
        </p:nvSpPr>
        <p:spPr bwMode="auto">
          <a:xfrm>
            <a:off x="242888" y="5105400"/>
            <a:ext cx="5934075" cy="868363"/>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Các đề mục kết hợp lại để tạo ra địa chỉ của ô. Thí dụ, ô  giao nhau của cột A và hàng 3 được gọi là ô A3. Điều này cũng được gọi là </a:t>
            </a:r>
            <a:r>
              <a:rPr lang="en-US" b="1" smtClean="0">
                <a:solidFill>
                  <a:srgbClr val="FFCC00"/>
                </a:solidFill>
              </a:rPr>
              <a:t>tham chiếu ô</a:t>
            </a:r>
            <a:r>
              <a:rPr lang="en-US" smtClean="0">
                <a:solidFill>
                  <a:srgbClr val="FFCC00"/>
                </a:solidFill>
              </a:rPr>
              <a:t>.</a:t>
            </a:r>
            <a:endParaRPr lang="en-US">
              <a:solidFill>
                <a:srgbClr val="FFCC00"/>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82282">
                                            <p:txEl>
                                              <p:pRg st="0" end="0"/>
                                            </p:txEl>
                                          </p:spTgt>
                                        </p:tgtEl>
                                        <p:attrNameLst>
                                          <p:attrName>style.visibility</p:attrName>
                                        </p:attrNameLst>
                                      </p:cBhvr>
                                      <p:to>
                                        <p:strVal val="visible"/>
                                      </p:to>
                                    </p:set>
                                    <p:animEffect transition="in" filter="slide(fromLeft)">
                                      <p:cBhvr>
                                        <p:cTn id="7" dur="500"/>
                                        <p:tgtEl>
                                          <p:spTgt spid="1822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82283">
                                            <p:txEl>
                                              <p:pRg st="0" end="0"/>
                                            </p:txEl>
                                          </p:spTgt>
                                        </p:tgtEl>
                                        <p:attrNameLst>
                                          <p:attrName>style.visibility</p:attrName>
                                        </p:attrNameLst>
                                      </p:cBhvr>
                                      <p:to>
                                        <p:strVal val="visible"/>
                                      </p:to>
                                    </p:set>
                                    <p:animEffect transition="in" filter="slide(fromLeft)">
                                      <p:cBhvr>
                                        <p:cTn id="12" dur="500"/>
                                        <p:tgtEl>
                                          <p:spTgt spid="1822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2" grpId="0" build="p" autoUpdateAnimBg="0" advAuto="0"/>
      <p:bldP spid="18228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6065" name="Picture 1"/>
          <p:cNvPicPr>
            <a:picLocks noChangeAspect="1" noChangeArrowheads="1"/>
          </p:cNvPicPr>
          <p:nvPr/>
        </p:nvPicPr>
        <p:blipFill>
          <a:blip r:embed="rId3"/>
          <a:srcRect/>
          <a:stretch>
            <a:fillRect/>
          </a:stretch>
        </p:blipFill>
        <p:spPr bwMode="auto">
          <a:xfrm>
            <a:off x="317606" y="955001"/>
            <a:ext cx="5677750" cy="2877714"/>
          </a:xfrm>
          <a:prstGeom prst="rect">
            <a:avLst/>
          </a:prstGeom>
          <a:noFill/>
          <a:ln w="9525">
            <a:noFill/>
            <a:miter lim="800000"/>
            <a:headEnd/>
            <a:tailEnd/>
          </a:ln>
          <a:effectLst/>
        </p:spPr>
      </p:pic>
      <p:sp>
        <p:nvSpPr>
          <p:cNvPr id="35842" name="Rectangle 2"/>
          <p:cNvSpPr>
            <a:spLocks noGrp="1" noChangeArrowheads="1"/>
          </p:cNvSpPr>
          <p:nvPr>
            <p:ph type="title"/>
          </p:nvPr>
        </p:nvSpPr>
        <p:spPr>
          <a:xfrm>
            <a:off x="239713" y="63500"/>
            <a:ext cx="8904287" cy="614363"/>
          </a:xfrm>
        </p:spPr>
        <p:txBody>
          <a:bodyPr/>
          <a:lstStyle/>
          <a:p>
            <a:r>
              <a:rPr lang="en-US" smtClean="0"/>
              <a:t>Ô là nơi dữ liệu được đưa vào</a:t>
            </a:r>
            <a:endParaRPr lang="en-US"/>
          </a:p>
        </p:txBody>
      </p:sp>
      <p:sp>
        <p:nvSpPr>
          <p:cNvPr id="3584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1" smtClean="0"/>
              <a:t>Ô </a:t>
            </a:r>
            <a:r>
              <a:rPr lang="en-US" sz="2000" smtClean="0"/>
              <a:t>là nơi bạn </a:t>
            </a:r>
            <a:r>
              <a:rPr lang="vi-VN" sz="2000" smtClean="0"/>
              <a:t>bắt đầu với công việc</a:t>
            </a:r>
            <a:r>
              <a:rPr lang="en-US" sz="2000" smtClean="0"/>
              <a:t> và nhập dữ liệu vào một trang tính. </a:t>
            </a:r>
            <a:endParaRPr lang="en-US" sz="2000" b="1"/>
          </a:p>
          <a:p>
            <a:pPr>
              <a:spcBef>
                <a:spcPct val="20000"/>
              </a:spcBef>
              <a:spcAft>
                <a:spcPct val="75000"/>
              </a:spcAft>
            </a:pPr>
            <a:endParaRPr lang="en-US" sz="2000"/>
          </a:p>
        </p:txBody>
      </p:sp>
      <p:sp>
        <p:nvSpPr>
          <p:cNvPr id="3584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35847" name="Rectangle 7"/>
          <p:cNvSpPr>
            <a:spLocks noChangeArrowheads="1"/>
          </p:cNvSpPr>
          <p:nvPr/>
        </p:nvSpPr>
        <p:spPr bwMode="auto">
          <a:xfrm>
            <a:off x="242888" y="4019550"/>
            <a:ext cx="5934075" cy="1938338"/>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Hình ảnh bên trái </a:t>
            </a:r>
            <a:r>
              <a:rPr lang="vi-VN" smtClean="0">
                <a:solidFill>
                  <a:srgbClr val="FFCC00"/>
                </a:solidFill>
              </a:rPr>
              <a:t>thể hiện những gì</a:t>
            </a:r>
            <a:r>
              <a:rPr lang="en-US" smtClean="0">
                <a:solidFill>
                  <a:srgbClr val="FFCC00"/>
                </a:solidFill>
              </a:rPr>
              <a:t> bạn thấy khi bạn mở một sổ làm việc. </a:t>
            </a:r>
            <a:endParaRPr lang="en-US">
              <a:solidFill>
                <a:srgbClr val="FFCC00"/>
              </a:solidFill>
            </a:endParaRPr>
          </a:p>
          <a:p>
            <a:pPr>
              <a:spcBef>
                <a:spcPct val="20000"/>
              </a:spcBef>
              <a:spcAft>
                <a:spcPct val="75000"/>
              </a:spcAft>
            </a:pPr>
            <a:r>
              <a:rPr lang="en-US" smtClean="0">
                <a:solidFill>
                  <a:srgbClr val="FFCC00"/>
                </a:solidFill>
              </a:rPr>
              <a:t>Ô đầu tiên trong góc </a:t>
            </a:r>
            <a:r>
              <a:rPr lang="vi-VN" smtClean="0">
                <a:solidFill>
                  <a:srgbClr val="FFCC00"/>
                </a:solidFill>
              </a:rPr>
              <a:t>trên bên </a:t>
            </a:r>
            <a:r>
              <a:rPr lang="en-US" smtClean="0">
                <a:solidFill>
                  <a:srgbClr val="FFCC00"/>
                </a:solidFill>
              </a:rPr>
              <a:t>trái của trang tính được gọi là </a:t>
            </a:r>
            <a:r>
              <a:rPr lang="en-US" b="1" smtClean="0">
                <a:solidFill>
                  <a:srgbClr val="FFCC00"/>
                </a:solidFill>
              </a:rPr>
              <a:t>ô hiện hoạt</a:t>
            </a:r>
            <a:r>
              <a:rPr lang="en-US" smtClean="0">
                <a:solidFill>
                  <a:srgbClr val="FFCC00"/>
                </a:solidFill>
              </a:rPr>
              <a:t>. Nó được viền khung đen, chỉ ra rằng mọi dữ liệu bạn nhập sẽ </a:t>
            </a:r>
            <a:r>
              <a:rPr lang="vi-VN" smtClean="0">
                <a:solidFill>
                  <a:srgbClr val="FFCC00"/>
                </a:solidFill>
              </a:rPr>
              <a:t>ở</a:t>
            </a:r>
            <a:r>
              <a:rPr lang="en-US" smtClean="0">
                <a:solidFill>
                  <a:srgbClr val="FFCC00"/>
                </a:solidFill>
              </a:rPr>
              <a:t> đ</a:t>
            </a:r>
            <a:r>
              <a:rPr lang="vi-VN" smtClean="0">
                <a:solidFill>
                  <a:srgbClr val="FFCC00"/>
                </a:solidFill>
              </a:rPr>
              <a:t>ấ</a:t>
            </a:r>
            <a:r>
              <a:rPr lang="en-US" smtClean="0">
                <a:solidFill>
                  <a:srgbClr val="FFCC00"/>
                </a:solidFill>
              </a:rPr>
              <a:t>y. </a:t>
            </a:r>
            <a:endParaRPr lang="en-US">
              <a:solidFill>
                <a:srgbClr val="FFCC00"/>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slide(fromTop)">
                                      <p:cBhvr>
                                        <p:cTn id="7" dur="500"/>
                                        <p:tgtEl>
                                          <p:spTgt spid="3584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5847">
                                            <p:txEl>
                                              <p:pRg st="0" end="0"/>
                                            </p:txEl>
                                          </p:spTgt>
                                        </p:tgtEl>
                                        <p:attrNameLst>
                                          <p:attrName>style.visibility</p:attrName>
                                        </p:attrNameLst>
                                      </p:cBhvr>
                                      <p:to>
                                        <p:strVal val="visible"/>
                                      </p:to>
                                    </p:set>
                                    <p:animEffect transition="in" filter="slide(fromLeft)">
                                      <p:cBhvr>
                                        <p:cTn id="12" dur="500"/>
                                        <p:tgtEl>
                                          <p:spTgt spid="358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35847">
                                            <p:txEl>
                                              <p:pRg st="1" end="1"/>
                                            </p:txEl>
                                          </p:spTgt>
                                        </p:tgtEl>
                                        <p:attrNameLst>
                                          <p:attrName>style.visibility</p:attrName>
                                        </p:attrNameLst>
                                      </p:cBhvr>
                                      <p:to>
                                        <p:strVal val="visible"/>
                                      </p:to>
                                    </p:set>
                                    <p:animEffect transition="in" filter="slide(fromLeft)">
                                      <p:cBhvr>
                                        <p:cTn id="17" dur="500"/>
                                        <p:tgtEl>
                                          <p:spTgt spid="358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utoUpdateAnimBg="0"/>
      <p:bldP spid="3584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3"/>
          <a:srcRect/>
          <a:stretch>
            <a:fillRect/>
          </a:stretch>
        </p:blipFill>
        <p:spPr bwMode="auto">
          <a:xfrm>
            <a:off x="317606" y="955001"/>
            <a:ext cx="5677750" cy="2877714"/>
          </a:xfrm>
          <a:prstGeom prst="rect">
            <a:avLst/>
          </a:prstGeom>
          <a:noFill/>
          <a:ln w="9525">
            <a:noFill/>
            <a:miter lim="800000"/>
            <a:headEnd/>
            <a:tailEnd/>
          </a:ln>
          <a:effectLst/>
        </p:spPr>
      </p:pic>
      <p:sp>
        <p:nvSpPr>
          <p:cNvPr id="184322" name="Rectangle 2"/>
          <p:cNvSpPr>
            <a:spLocks noGrp="1" noChangeArrowheads="1"/>
          </p:cNvSpPr>
          <p:nvPr>
            <p:ph type="title"/>
          </p:nvPr>
        </p:nvSpPr>
        <p:spPr>
          <a:xfrm>
            <a:off x="239713" y="63500"/>
            <a:ext cx="8904287" cy="614363"/>
          </a:xfrm>
        </p:spPr>
        <p:txBody>
          <a:bodyPr/>
          <a:lstStyle/>
          <a:p>
            <a:r>
              <a:rPr lang="en-US" smtClean="0"/>
              <a:t>Ô là nơi dữ liệu được đưa vào</a:t>
            </a:r>
            <a:endParaRPr lang="en-US"/>
          </a:p>
        </p:txBody>
      </p:sp>
      <p:sp>
        <p:nvSpPr>
          <p:cNvPr id="18432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smtClean="0"/>
              <a:t>Bạn có thể nhập dữ liệu </a:t>
            </a:r>
            <a:r>
              <a:rPr lang="vi-VN" sz="2000" smtClean="0"/>
              <a:t>bất cứ khi nào bạn muốn</a:t>
            </a:r>
            <a:r>
              <a:rPr lang="en-US" sz="2000" smtClean="0"/>
              <a:t> bằng cách bấm vào bất kì một ô nào trong trang tính để chọn ô.</a:t>
            </a:r>
            <a:endParaRPr lang="en-US" sz="2000"/>
          </a:p>
        </p:txBody>
      </p:sp>
      <p:sp>
        <p:nvSpPr>
          <p:cNvPr id="18432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84325" name="Rectangle 5"/>
          <p:cNvSpPr>
            <a:spLocks noChangeArrowheads="1"/>
          </p:cNvSpPr>
          <p:nvPr/>
        </p:nvSpPr>
        <p:spPr bwMode="auto">
          <a:xfrm>
            <a:off x="242888" y="4019550"/>
            <a:ext cx="5934075" cy="1627188"/>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Khi bạn chọn ô bất kì, nó trở thành ô hiện hoạt. Như được mô tả trước đây, nó trở nên được viền khung đen. </a:t>
            </a:r>
            <a:endParaRPr lang="en-US">
              <a:solidFill>
                <a:srgbClr val="FFCC00"/>
              </a:solidFill>
            </a:endParaRPr>
          </a:p>
          <a:p>
            <a:pPr>
              <a:spcBef>
                <a:spcPct val="20000"/>
              </a:spcBef>
              <a:spcAft>
                <a:spcPct val="75000"/>
              </a:spcAft>
            </a:pPr>
            <a:r>
              <a:rPr lang="en-US" smtClean="0">
                <a:solidFill>
                  <a:srgbClr val="FFCC00"/>
                </a:solidFill>
              </a:rPr>
              <a:t>Đầu đề cho cột và hàng trong đó ô được định vị cũng được tô sáng. </a:t>
            </a:r>
            <a:endParaRPr lang="en-US">
              <a:solidFill>
                <a:srgbClr val="FFCC00"/>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84323"/>
                                        </p:tgtEl>
                                        <p:attrNameLst>
                                          <p:attrName>style.visibility</p:attrName>
                                        </p:attrNameLst>
                                      </p:cBhvr>
                                      <p:to>
                                        <p:strVal val="visible"/>
                                      </p:to>
                                    </p:set>
                                    <p:animEffect transition="in" filter="slide(fromTop)">
                                      <p:cBhvr>
                                        <p:cTn id="7" dur="500"/>
                                        <p:tgtEl>
                                          <p:spTgt spid="18432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84325">
                                            <p:txEl>
                                              <p:pRg st="0" end="0"/>
                                            </p:txEl>
                                          </p:spTgt>
                                        </p:tgtEl>
                                        <p:attrNameLst>
                                          <p:attrName>style.visibility</p:attrName>
                                        </p:attrNameLst>
                                      </p:cBhvr>
                                      <p:to>
                                        <p:strVal val="visible"/>
                                      </p:to>
                                    </p:set>
                                    <p:animEffect transition="in" filter="slide(fromLeft)">
                                      <p:cBhvr>
                                        <p:cTn id="12" dur="500"/>
                                        <p:tgtEl>
                                          <p:spTgt spid="1843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84325">
                                            <p:txEl>
                                              <p:pRg st="1" end="1"/>
                                            </p:txEl>
                                          </p:spTgt>
                                        </p:tgtEl>
                                        <p:attrNameLst>
                                          <p:attrName>style.visibility</p:attrName>
                                        </p:attrNameLst>
                                      </p:cBhvr>
                                      <p:to>
                                        <p:strVal val="visible"/>
                                      </p:to>
                                    </p:set>
                                    <p:animEffect transition="in" filter="slide(fromLeft)">
                                      <p:cBhvr>
                                        <p:cTn id="17" dur="500"/>
                                        <p:tgtEl>
                                          <p:spTgt spid="1843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autoUpdateAnimBg="0"/>
      <p:bldP spid="18432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noChangeArrowheads="1"/>
          </p:cNvPicPr>
          <p:nvPr/>
        </p:nvPicPr>
        <p:blipFill>
          <a:blip r:embed="rId4"/>
          <a:srcRect/>
          <a:stretch>
            <a:fillRect/>
          </a:stretch>
        </p:blipFill>
        <p:spPr bwMode="auto">
          <a:xfrm>
            <a:off x="317606" y="955001"/>
            <a:ext cx="5677750" cy="2877714"/>
          </a:xfrm>
          <a:prstGeom prst="rect">
            <a:avLst/>
          </a:prstGeom>
          <a:noFill/>
          <a:ln w="9525">
            <a:noFill/>
            <a:miter lim="800000"/>
            <a:headEnd/>
            <a:tailEnd/>
          </a:ln>
          <a:effectLst/>
        </p:spPr>
      </p:pic>
      <p:sp>
        <p:nvSpPr>
          <p:cNvPr id="186370" name="Rectangle 2"/>
          <p:cNvSpPr>
            <a:spLocks noGrp="1" noChangeArrowheads="1"/>
          </p:cNvSpPr>
          <p:nvPr>
            <p:ph type="title"/>
          </p:nvPr>
        </p:nvSpPr>
        <p:spPr>
          <a:xfrm>
            <a:off x="239713" y="63500"/>
            <a:ext cx="8904287" cy="614363"/>
          </a:xfrm>
        </p:spPr>
        <p:txBody>
          <a:bodyPr/>
          <a:lstStyle/>
          <a:p>
            <a:r>
              <a:rPr lang="en-US" smtClean="0"/>
              <a:t>Ô là nơi dữ liệu được đưa vào</a:t>
            </a:r>
            <a:endParaRPr lang="en-US"/>
          </a:p>
        </p:txBody>
      </p:sp>
      <p:sp>
        <p:nvSpPr>
          <p:cNvPr id="18637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smtClean="0"/>
              <a:t>Bạn có thể nhập dữ liệu </a:t>
            </a:r>
            <a:r>
              <a:rPr lang="vi-VN" sz="2000" smtClean="0"/>
              <a:t>bất cứ khi nào bạn muốn</a:t>
            </a:r>
            <a:r>
              <a:rPr lang="en-US" sz="2000" smtClean="0"/>
              <a:t> bằng cách bấm vào bất kì một ô nào trong trang tính để chọn ô.</a:t>
            </a:r>
            <a:endParaRPr lang="en-US" sz="2000"/>
          </a:p>
        </p:txBody>
      </p:sp>
      <p:sp>
        <p:nvSpPr>
          <p:cNvPr id="186372"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86373" name="Rectangle 5"/>
          <p:cNvSpPr>
            <a:spLocks noChangeArrowheads="1"/>
          </p:cNvSpPr>
          <p:nvPr/>
        </p:nvSpPr>
        <p:spPr bwMode="auto">
          <a:xfrm>
            <a:off x="242888" y="4019550"/>
            <a:ext cx="5934075" cy="614363"/>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Thí dụ, nếu bạn chọn một ô trong cột C trên hàng 5, như cho thấy trên hình ảnh bên phải: </a:t>
            </a:r>
            <a:endParaRPr lang="en-US">
              <a:solidFill>
                <a:srgbClr val="FFCC00"/>
              </a:solidFill>
            </a:endParaRPr>
          </a:p>
        </p:txBody>
      </p:sp>
      <p:graphicFrame>
        <p:nvGraphicFramePr>
          <p:cNvPr id="186375" name="Object 7"/>
          <p:cNvGraphicFramePr>
            <a:graphicFrameLocks noChangeAspect="1"/>
          </p:cNvGraphicFramePr>
          <p:nvPr/>
        </p:nvGraphicFramePr>
        <p:xfrm>
          <a:off x="339725" y="4745038"/>
          <a:ext cx="269875" cy="303212"/>
        </p:xfrm>
        <a:graphic>
          <a:graphicData uri="http://schemas.openxmlformats.org/presentationml/2006/ole">
            <p:oleObj spid="_x0000_s186375" name="Visio" r:id="rId5" imgW="270231" imgH="303063" progId="">
              <p:embed/>
            </p:oleObj>
          </a:graphicData>
        </a:graphic>
      </p:graphicFrame>
      <p:graphicFrame>
        <p:nvGraphicFramePr>
          <p:cNvPr id="186376" name="Object 8"/>
          <p:cNvGraphicFramePr>
            <a:graphicFrameLocks noChangeAspect="1"/>
          </p:cNvGraphicFramePr>
          <p:nvPr/>
        </p:nvGraphicFramePr>
        <p:xfrm>
          <a:off x="339725" y="5192713"/>
          <a:ext cx="269875" cy="303212"/>
        </p:xfrm>
        <a:graphic>
          <a:graphicData uri="http://schemas.openxmlformats.org/presentationml/2006/ole">
            <p:oleObj spid="_x0000_s186376" name="Visio" r:id="rId6" imgW="270231" imgH="303063" progId="">
              <p:embed/>
            </p:oleObj>
          </a:graphicData>
        </a:graphic>
      </p:graphicFrame>
      <p:sp>
        <p:nvSpPr>
          <p:cNvPr id="186378" name="Rectangle 10"/>
          <p:cNvSpPr>
            <a:spLocks noChangeArrowheads="1"/>
          </p:cNvSpPr>
          <p:nvPr/>
        </p:nvSpPr>
        <p:spPr bwMode="auto">
          <a:xfrm>
            <a:off x="676275" y="4711700"/>
            <a:ext cx="5940425" cy="820738"/>
          </a:xfrm>
          <a:prstGeom prst="rect">
            <a:avLst/>
          </a:prstGeom>
          <a:noFill/>
          <a:ln w="9525" algn="ctr">
            <a:noFill/>
            <a:miter lim="800000"/>
            <a:headEnd/>
            <a:tailEnd/>
          </a:ln>
          <a:effectLst/>
        </p:spPr>
        <p:txBody>
          <a:bodyPr>
            <a:spAutoFit/>
          </a:bodyPr>
          <a:lstStyle/>
          <a:p>
            <a:pPr>
              <a:spcBef>
                <a:spcPct val="20000"/>
              </a:spcBef>
              <a:spcAft>
                <a:spcPct val="45000"/>
              </a:spcAft>
            </a:pPr>
            <a:r>
              <a:rPr lang="en-US" smtClean="0">
                <a:solidFill>
                  <a:srgbClr val="FFCC00"/>
                </a:solidFill>
              </a:rPr>
              <a:t>Cột C được tô sáng.</a:t>
            </a:r>
            <a:endParaRPr lang="en-US">
              <a:solidFill>
                <a:srgbClr val="FFCC00"/>
              </a:solidFill>
            </a:endParaRPr>
          </a:p>
          <a:p>
            <a:pPr>
              <a:spcBef>
                <a:spcPct val="20000"/>
              </a:spcBef>
              <a:spcAft>
                <a:spcPct val="45000"/>
              </a:spcAft>
            </a:pPr>
            <a:r>
              <a:rPr lang="en-US" smtClean="0">
                <a:solidFill>
                  <a:srgbClr val="FFCC00"/>
                </a:solidFill>
              </a:rPr>
              <a:t>Hàng 5 được tô sáng. </a:t>
            </a:r>
            <a:endParaRPr lang="en-US">
              <a:solidFill>
                <a:srgbClr val="FFCC00"/>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86373">
                                            <p:txEl>
                                              <p:pRg st="0" end="0"/>
                                            </p:txEl>
                                          </p:spTgt>
                                        </p:tgtEl>
                                        <p:attrNameLst>
                                          <p:attrName>style.visibility</p:attrName>
                                        </p:attrNameLst>
                                      </p:cBhvr>
                                      <p:to>
                                        <p:strVal val="visible"/>
                                      </p:to>
                                    </p:set>
                                    <p:animEffect transition="in" filter="slide(fromLeft)">
                                      <p:cBhvr>
                                        <p:cTn id="7" dur="500"/>
                                        <p:tgtEl>
                                          <p:spTgt spid="1863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6375"/>
                                        </p:tgtEl>
                                        <p:attrNameLst>
                                          <p:attrName>style.visibility</p:attrName>
                                        </p:attrNameLst>
                                      </p:cBhvr>
                                      <p:to>
                                        <p:strVal val="visible"/>
                                      </p:to>
                                    </p:set>
                                    <p:animEffect transition="in" filter="dissolve">
                                      <p:cBhvr>
                                        <p:cTn id="12" dur="500"/>
                                        <p:tgtEl>
                                          <p:spTgt spid="186375"/>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86376"/>
                                        </p:tgtEl>
                                        <p:attrNameLst>
                                          <p:attrName>style.visibility</p:attrName>
                                        </p:attrNameLst>
                                      </p:cBhvr>
                                      <p:to>
                                        <p:strVal val="visible"/>
                                      </p:to>
                                    </p:set>
                                    <p:animEffect transition="in" filter="dissolve">
                                      <p:cBhvr>
                                        <p:cTn id="16" dur="500"/>
                                        <p:tgtEl>
                                          <p:spTgt spid="18637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86378">
                                            <p:txEl>
                                              <p:pRg st="0" end="0"/>
                                            </p:txEl>
                                          </p:spTgt>
                                        </p:tgtEl>
                                        <p:attrNameLst>
                                          <p:attrName>style.visibility</p:attrName>
                                        </p:attrNameLst>
                                      </p:cBhvr>
                                      <p:to>
                                        <p:strVal val="visible"/>
                                      </p:to>
                                    </p:set>
                                    <p:animEffect transition="in" filter="checkerboard(across)">
                                      <p:cBhvr>
                                        <p:cTn id="21" dur="500"/>
                                        <p:tgtEl>
                                          <p:spTgt spid="18637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86378">
                                            <p:txEl>
                                              <p:pRg st="1" end="1"/>
                                            </p:txEl>
                                          </p:spTgt>
                                        </p:tgtEl>
                                        <p:attrNameLst>
                                          <p:attrName>style.visibility</p:attrName>
                                        </p:attrNameLst>
                                      </p:cBhvr>
                                      <p:to>
                                        <p:strVal val="visible"/>
                                      </p:to>
                                    </p:set>
                                    <p:animEffect transition="in" filter="checkerboard(across)">
                                      <p:cBhvr>
                                        <p:cTn id="26" dur="500"/>
                                        <p:tgtEl>
                                          <p:spTgt spid="1863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3" grpId="0" build="p" autoUpdateAnimBg="0" advAuto="0"/>
      <p:bldP spid="186378"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4"/>
          <a:srcRect/>
          <a:stretch>
            <a:fillRect/>
          </a:stretch>
        </p:blipFill>
        <p:spPr bwMode="auto">
          <a:xfrm>
            <a:off x="317606" y="955001"/>
            <a:ext cx="5677750" cy="2877714"/>
          </a:xfrm>
          <a:prstGeom prst="rect">
            <a:avLst/>
          </a:prstGeom>
          <a:noFill/>
          <a:ln w="9525">
            <a:noFill/>
            <a:miter lim="800000"/>
            <a:headEnd/>
            <a:tailEnd/>
          </a:ln>
          <a:effectLst/>
        </p:spPr>
      </p:pic>
      <p:sp>
        <p:nvSpPr>
          <p:cNvPr id="188418" name="Rectangle 2"/>
          <p:cNvSpPr>
            <a:spLocks noGrp="1" noChangeArrowheads="1"/>
          </p:cNvSpPr>
          <p:nvPr>
            <p:ph type="title"/>
          </p:nvPr>
        </p:nvSpPr>
        <p:spPr>
          <a:xfrm>
            <a:off x="239713" y="63500"/>
            <a:ext cx="8904287" cy="614363"/>
          </a:xfrm>
        </p:spPr>
        <p:txBody>
          <a:bodyPr/>
          <a:lstStyle/>
          <a:p>
            <a:r>
              <a:rPr lang="en-US" smtClean="0"/>
              <a:t>Ô là nơi dữ liệu được đưa vào</a:t>
            </a:r>
            <a:endParaRPr lang="en-US"/>
          </a:p>
        </p:txBody>
      </p:sp>
      <p:sp>
        <p:nvSpPr>
          <p:cNvPr id="18841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smtClean="0"/>
              <a:t>Bạn có thể nhập dữ liệu </a:t>
            </a:r>
            <a:r>
              <a:rPr lang="vi-VN" sz="2000" smtClean="0"/>
              <a:t>bất cứ khi nào bạn muốn</a:t>
            </a:r>
            <a:r>
              <a:rPr lang="en-US" sz="2000" smtClean="0"/>
              <a:t> bằng cách bấm vào bất kì một ô nào trong trang tính để chọn ô.</a:t>
            </a:r>
            <a:endParaRPr lang="en-US" sz="2000"/>
          </a:p>
        </p:txBody>
      </p:sp>
      <p:sp>
        <p:nvSpPr>
          <p:cNvPr id="18842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88421" name="Rectangle 5"/>
          <p:cNvSpPr>
            <a:spLocks noChangeArrowheads="1"/>
          </p:cNvSpPr>
          <p:nvPr/>
        </p:nvSpPr>
        <p:spPr bwMode="auto">
          <a:xfrm>
            <a:off x="242888" y="4019550"/>
            <a:ext cx="5934075" cy="614363"/>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Thí dụ, nếu bạn chọn một ô trong cột C trên hàng 5, như cho thấy trên hình ảnh bên phải: </a:t>
            </a:r>
            <a:endParaRPr lang="en-US" dirty="0">
              <a:solidFill>
                <a:srgbClr val="FFCC00"/>
              </a:solidFill>
            </a:endParaRPr>
          </a:p>
        </p:txBody>
      </p:sp>
      <p:graphicFrame>
        <p:nvGraphicFramePr>
          <p:cNvPr id="188425" name="Object 9"/>
          <p:cNvGraphicFramePr>
            <a:graphicFrameLocks noChangeAspect="1"/>
          </p:cNvGraphicFramePr>
          <p:nvPr/>
        </p:nvGraphicFramePr>
        <p:xfrm>
          <a:off x="339725" y="4741863"/>
          <a:ext cx="269875" cy="303212"/>
        </p:xfrm>
        <a:graphic>
          <a:graphicData uri="http://schemas.openxmlformats.org/presentationml/2006/ole">
            <p:oleObj spid="_x0000_s188425" name="Visio" r:id="rId5" imgW="270231" imgH="303063" progId="">
              <p:embed/>
            </p:oleObj>
          </a:graphicData>
        </a:graphic>
      </p:graphicFrame>
      <p:sp>
        <p:nvSpPr>
          <p:cNvPr id="188426" name="Rectangle 10"/>
          <p:cNvSpPr>
            <a:spLocks noChangeArrowheads="1"/>
          </p:cNvSpPr>
          <p:nvPr/>
        </p:nvSpPr>
        <p:spPr bwMode="auto">
          <a:xfrm>
            <a:off x="676275" y="4711700"/>
            <a:ext cx="5940425" cy="923330"/>
          </a:xfrm>
          <a:prstGeom prst="rect">
            <a:avLst/>
          </a:prstGeom>
          <a:noFill/>
          <a:ln w="9525" algn="ctr">
            <a:noFill/>
            <a:miter lim="800000"/>
            <a:headEnd/>
            <a:tailEnd/>
          </a:ln>
          <a:effectLst/>
        </p:spPr>
        <p:txBody>
          <a:bodyPr>
            <a:spAutoFit/>
          </a:bodyPr>
          <a:lstStyle/>
          <a:p>
            <a:pPr>
              <a:spcBef>
                <a:spcPct val="20000"/>
              </a:spcBef>
              <a:spcAft>
                <a:spcPct val="45000"/>
              </a:spcAft>
            </a:pPr>
            <a:r>
              <a:rPr lang="en-US" smtClean="0">
                <a:solidFill>
                  <a:srgbClr val="FFCC00"/>
                </a:solidFill>
              </a:rPr>
              <a:t>Ô hiện hoạt, </a:t>
            </a:r>
            <a:r>
              <a:rPr lang="en-US">
                <a:solidFill>
                  <a:srgbClr val="FFCC00"/>
                </a:solidFill>
              </a:rPr>
              <a:t>C5 </a:t>
            </a:r>
            <a:r>
              <a:rPr lang="en-US" smtClean="0">
                <a:solidFill>
                  <a:srgbClr val="FFCC00"/>
                </a:solidFill>
              </a:rPr>
              <a:t>trong trường hợp này, được viền. Và tên của </a:t>
            </a:r>
            <a:r>
              <a:rPr lang="vi-VN" smtClean="0">
                <a:solidFill>
                  <a:srgbClr val="FFCC00"/>
                </a:solidFill>
              </a:rPr>
              <a:t>nó, </a:t>
            </a:r>
            <a:r>
              <a:rPr lang="en-US" smtClean="0">
                <a:solidFill>
                  <a:srgbClr val="FFCC00"/>
                </a:solidFill>
              </a:rPr>
              <a:t>cũng được </a:t>
            </a:r>
            <a:r>
              <a:rPr lang="vi-VN" smtClean="0">
                <a:solidFill>
                  <a:srgbClr val="FFCC00"/>
                </a:solidFill>
              </a:rPr>
              <a:t>gọi </a:t>
            </a:r>
            <a:r>
              <a:rPr lang="en-US" smtClean="0">
                <a:solidFill>
                  <a:srgbClr val="FFCC00"/>
                </a:solidFill>
              </a:rPr>
              <a:t>là </a:t>
            </a:r>
            <a:r>
              <a:rPr lang="en-US" b="1" smtClean="0">
                <a:solidFill>
                  <a:srgbClr val="FFCC00"/>
                </a:solidFill>
              </a:rPr>
              <a:t>tham chiếu ô</a:t>
            </a:r>
            <a:r>
              <a:rPr lang="en-US" smtClean="0">
                <a:solidFill>
                  <a:srgbClr val="FFCC00"/>
                </a:solidFill>
              </a:rPr>
              <a:t>—</a:t>
            </a:r>
            <a:r>
              <a:rPr lang="vi-VN" smtClean="0">
                <a:solidFill>
                  <a:srgbClr val="FFCC00"/>
                </a:solidFill>
              </a:rPr>
              <a:t>được hiện</a:t>
            </a:r>
            <a:r>
              <a:rPr lang="en-US" smtClean="0">
                <a:solidFill>
                  <a:srgbClr val="FFCC00"/>
                </a:solidFill>
              </a:rPr>
              <a:t> trong Hộp Tên trong góc trái bên trên của trang tính. </a:t>
            </a:r>
            <a:endParaRPr lang="en-US">
              <a:solidFill>
                <a:srgbClr val="FFCC00"/>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88425"/>
                                        </p:tgtEl>
                                        <p:attrNameLst>
                                          <p:attrName>style.visibility</p:attrName>
                                        </p:attrNameLst>
                                      </p:cBhvr>
                                      <p:to>
                                        <p:strVal val="visible"/>
                                      </p:to>
                                    </p:set>
                                    <p:animEffect transition="in" filter="dissolve">
                                      <p:cBhvr>
                                        <p:cTn id="7" dur="500"/>
                                        <p:tgtEl>
                                          <p:spTgt spid="188425"/>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88426">
                                            <p:txEl>
                                              <p:pRg st="0" end="0"/>
                                            </p:txEl>
                                          </p:spTgt>
                                        </p:tgtEl>
                                        <p:attrNameLst>
                                          <p:attrName>style.visibility</p:attrName>
                                        </p:attrNameLst>
                                      </p:cBhvr>
                                      <p:to>
                                        <p:strVal val="visible"/>
                                      </p:to>
                                    </p:set>
                                    <p:animEffect transition="in" filter="checkerboard(across)">
                                      <p:cBhvr>
                                        <p:cTn id="11" dur="500"/>
                                        <p:tgtEl>
                                          <p:spTgt spid="1884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6" grpId="0" build="p" autoUpdateAnimBg="0"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3"/>
          <a:srcRect/>
          <a:stretch>
            <a:fillRect/>
          </a:stretch>
        </p:blipFill>
        <p:spPr bwMode="auto">
          <a:xfrm>
            <a:off x="317606" y="955001"/>
            <a:ext cx="5677750" cy="2877714"/>
          </a:xfrm>
          <a:prstGeom prst="rect">
            <a:avLst/>
          </a:prstGeom>
          <a:noFill/>
          <a:ln w="9525">
            <a:noFill/>
            <a:miter lim="800000"/>
            <a:headEnd/>
            <a:tailEnd/>
          </a:ln>
          <a:effectLst/>
        </p:spPr>
      </p:pic>
      <p:sp>
        <p:nvSpPr>
          <p:cNvPr id="190466" name="Rectangle 2"/>
          <p:cNvSpPr>
            <a:spLocks noGrp="1" noChangeArrowheads="1"/>
          </p:cNvSpPr>
          <p:nvPr>
            <p:ph type="title"/>
          </p:nvPr>
        </p:nvSpPr>
        <p:spPr>
          <a:xfrm>
            <a:off x="239713" y="63500"/>
            <a:ext cx="8904287" cy="614363"/>
          </a:xfrm>
        </p:spPr>
        <p:txBody>
          <a:bodyPr/>
          <a:lstStyle/>
          <a:p>
            <a:r>
              <a:rPr lang="en-US" smtClean="0"/>
              <a:t>Ô là nơi dữ liệu được đưa vào</a:t>
            </a:r>
            <a:endParaRPr lang="en-US"/>
          </a:p>
        </p:txBody>
      </p:sp>
      <p:sp>
        <p:nvSpPr>
          <p:cNvPr id="19046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smtClean="0"/>
              <a:t>Ô </a:t>
            </a:r>
            <a:r>
              <a:rPr lang="vi-VN" sz="2000" smtClean="0"/>
              <a:t>được </a:t>
            </a:r>
            <a:r>
              <a:rPr lang="en-US" sz="2000" smtClean="0"/>
              <a:t>viền, đề </a:t>
            </a:r>
            <a:r>
              <a:rPr lang="vi-VN" sz="2000" smtClean="0"/>
              <a:t>mục hàng và </a:t>
            </a:r>
            <a:r>
              <a:rPr lang="en-US" sz="2000" smtClean="0"/>
              <a:t>cột được tô </a:t>
            </a:r>
            <a:r>
              <a:rPr lang="vi-VN" sz="2000" smtClean="0"/>
              <a:t>sáng</a:t>
            </a:r>
            <a:r>
              <a:rPr lang="en-US" sz="2000" smtClean="0"/>
              <a:t>, và sự xuất hiện của tham chiếu ô trong Hộp Tên khiến bạn dễ dàng nhận thấy C5 là ô hiện hoạt.</a:t>
            </a:r>
            <a:endParaRPr lang="en-US" sz="2000"/>
          </a:p>
        </p:txBody>
      </p:sp>
      <p:sp>
        <p:nvSpPr>
          <p:cNvPr id="190468"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90469" name="Rectangle 5"/>
          <p:cNvSpPr>
            <a:spLocks noChangeArrowheads="1"/>
          </p:cNvSpPr>
          <p:nvPr/>
        </p:nvSpPr>
        <p:spPr bwMode="auto">
          <a:xfrm>
            <a:off x="242888" y="4019550"/>
            <a:ext cx="5934075" cy="1547813"/>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Những chỉ báo này không thực sự quan trọng khi bạn ở ngay đỉnh của trang tính trong những ô đầu tiên.</a:t>
            </a:r>
            <a:endParaRPr lang="en-US">
              <a:solidFill>
                <a:srgbClr val="FFCC00"/>
              </a:solidFill>
            </a:endParaRPr>
          </a:p>
          <a:p>
            <a:pPr>
              <a:spcBef>
                <a:spcPct val="20000"/>
              </a:spcBef>
              <a:spcAft>
                <a:spcPct val="75000"/>
              </a:spcAft>
            </a:pPr>
            <a:r>
              <a:rPr lang="en-US" smtClean="0">
                <a:solidFill>
                  <a:srgbClr val="FFCC00"/>
                </a:solidFill>
              </a:rPr>
              <a:t>Nhưng  khi bạn làm việc với các ô ở tận phía dưới hoặc thật xa đầu trang tính, chúng </a:t>
            </a:r>
            <a:r>
              <a:rPr lang="vi-VN" smtClean="0">
                <a:solidFill>
                  <a:srgbClr val="FFCC00"/>
                </a:solidFill>
              </a:rPr>
              <a:t>sẽ </a:t>
            </a:r>
            <a:r>
              <a:rPr lang="en-US" smtClean="0">
                <a:solidFill>
                  <a:srgbClr val="FFCC00"/>
                </a:solidFill>
              </a:rPr>
              <a:t>thực sự </a:t>
            </a:r>
            <a:r>
              <a:rPr lang="vi-VN" smtClean="0">
                <a:solidFill>
                  <a:srgbClr val="FFCC00"/>
                </a:solidFill>
              </a:rPr>
              <a:t>có</a:t>
            </a:r>
            <a:r>
              <a:rPr lang="en-US" smtClean="0">
                <a:solidFill>
                  <a:srgbClr val="FFCC00"/>
                </a:solidFill>
              </a:rPr>
              <a:t> ích cho bạn.  </a:t>
            </a:r>
            <a:endParaRPr lang="en-US">
              <a:solidFill>
                <a:srgbClr val="FFCC00"/>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90467"/>
                                        </p:tgtEl>
                                        <p:attrNameLst>
                                          <p:attrName>style.visibility</p:attrName>
                                        </p:attrNameLst>
                                      </p:cBhvr>
                                      <p:to>
                                        <p:strVal val="visible"/>
                                      </p:to>
                                    </p:set>
                                    <p:animEffect transition="in" filter="slide(fromTop)">
                                      <p:cBhvr>
                                        <p:cTn id="7" dur="500"/>
                                        <p:tgtEl>
                                          <p:spTgt spid="19046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90469">
                                            <p:txEl>
                                              <p:pRg st="0" end="0"/>
                                            </p:txEl>
                                          </p:spTgt>
                                        </p:tgtEl>
                                        <p:attrNameLst>
                                          <p:attrName>style.visibility</p:attrName>
                                        </p:attrNameLst>
                                      </p:cBhvr>
                                      <p:to>
                                        <p:strVal val="visible"/>
                                      </p:to>
                                    </p:set>
                                    <p:animEffect transition="in" filter="slide(fromLeft)">
                                      <p:cBhvr>
                                        <p:cTn id="12" dur="500"/>
                                        <p:tgtEl>
                                          <p:spTgt spid="19046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90469">
                                            <p:txEl>
                                              <p:pRg st="1" end="1"/>
                                            </p:txEl>
                                          </p:spTgt>
                                        </p:tgtEl>
                                        <p:attrNameLst>
                                          <p:attrName>style.visibility</p:attrName>
                                        </p:attrNameLst>
                                      </p:cBhvr>
                                      <p:to>
                                        <p:strVal val="visible"/>
                                      </p:to>
                                    </p:set>
                                    <p:animEffect transition="in" filter="slide(fromLeft)">
                                      <p:cBhvr>
                                        <p:cTn id="17" dur="500"/>
                                        <p:tgtEl>
                                          <p:spTgt spid="19046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autoUpdateAnimBg="0"/>
      <p:bldP spid="19046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G</a:t>
            </a:r>
            <a:r>
              <a:rPr lang="vi-VN" smtClean="0"/>
              <a:t>ợi ý</a:t>
            </a:r>
            <a:r>
              <a:rPr lang="en-US" smtClean="0"/>
              <a:t> thực hành</a:t>
            </a:r>
            <a:endParaRPr lang="en-US"/>
          </a:p>
        </p:txBody>
      </p:sp>
      <p:sp>
        <p:nvSpPr>
          <p:cNvPr id="50179" name="Rectangle 3"/>
          <p:cNvSpPr>
            <a:spLocks noGrp="1" noChangeArrowheads="1"/>
          </p:cNvSpPr>
          <p:nvPr>
            <p:ph type="body" idx="1"/>
          </p:nvPr>
        </p:nvSpPr>
        <p:spPr>
          <a:xfrm>
            <a:off x="276225" y="814388"/>
            <a:ext cx="8905875" cy="3282950"/>
          </a:xfrm>
        </p:spPr>
        <p:txBody>
          <a:bodyPr/>
          <a:lstStyle/>
          <a:p>
            <a:pPr marL="288925" indent="-288925">
              <a:spcAft>
                <a:spcPct val="75000"/>
              </a:spcAft>
              <a:buClr>
                <a:srgbClr val="FF9900"/>
              </a:buClr>
              <a:buFontTx/>
              <a:buAutoNum type="arabicPeriod"/>
            </a:pPr>
            <a:r>
              <a:rPr lang="vi-VN" dirty="0" smtClean="0"/>
              <a:t>Đổi tên một tab trang tính.</a:t>
            </a:r>
          </a:p>
          <a:p>
            <a:pPr marL="288925" indent="-288925">
              <a:spcAft>
                <a:spcPct val="75000"/>
              </a:spcAft>
              <a:buClr>
                <a:srgbClr val="FF9900"/>
              </a:buClr>
              <a:buFontTx/>
              <a:buAutoNum type="arabicPeriod"/>
            </a:pPr>
            <a:r>
              <a:rPr lang="vi-VN" dirty="0" smtClean="0"/>
              <a:t>Di chuyển từ một trang tính này sang một trang tính khác. </a:t>
            </a:r>
          </a:p>
          <a:p>
            <a:pPr marL="288925" indent="-288925">
              <a:spcAft>
                <a:spcPct val="75000"/>
              </a:spcAft>
              <a:buClr>
                <a:srgbClr val="FF9900"/>
              </a:buClr>
              <a:buFontTx/>
              <a:buAutoNum type="arabicPeriod"/>
            </a:pPr>
            <a:r>
              <a:rPr lang="vi-VN" dirty="0" smtClean="0"/>
              <a:t>Thêm màu vào các tab trang tính.</a:t>
            </a:r>
          </a:p>
          <a:p>
            <a:pPr marL="288925" indent="-288925">
              <a:spcAft>
                <a:spcPct val="75000"/>
              </a:spcAft>
              <a:buClr>
                <a:srgbClr val="FF9900"/>
              </a:buClr>
              <a:buFontTx/>
              <a:buAutoNum type="arabicPeriod"/>
            </a:pPr>
            <a:r>
              <a:rPr lang="vi-VN" dirty="0" smtClean="0"/>
              <a:t>Thêm và xóa bỏ trang tính.</a:t>
            </a:r>
          </a:p>
          <a:p>
            <a:pPr marL="288925" indent="-288925">
              <a:spcAft>
                <a:spcPct val="75000"/>
              </a:spcAft>
              <a:buClr>
                <a:srgbClr val="FF9900"/>
              </a:buClr>
              <a:buFontTx/>
              <a:buAutoNum type="arabicPeriod"/>
            </a:pPr>
            <a:r>
              <a:rPr lang="vi-VN" dirty="0" smtClean="0"/>
              <a:t>Xem xét lại đề mục cột và dùng Hộp Tên. </a:t>
            </a:r>
            <a:endParaRPr lang="vi-VN" dirty="0"/>
          </a:p>
        </p:txBody>
      </p:sp>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Nội dung khoá học</a:t>
            </a:r>
            <a:endParaRPr lang="en-US"/>
          </a:p>
        </p:txBody>
      </p:sp>
      <p:sp>
        <p:nvSpPr>
          <p:cNvPr id="10243" name="Rectangle 3"/>
          <p:cNvSpPr>
            <a:spLocks noGrp="1" noChangeArrowheads="1"/>
          </p:cNvSpPr>
          <p:nvPr>
            <p:ph type="body" idx="1"/>
          </p:nvPr>
        </p:nvSpPr>
        <p:spPr>
          <a:xfrm>
            <a:off x="228600" y="828675"/>
            <a:ext cx="8431213" cy="3443288"/>
          </a:xfrm>
          <a:noFill/>
        </p:spPr>
        <p:txBody>
          <a:bodyPr/>
          <a:lstStyle/>
          <a:p>
            <a:pPr marL="276225" indent="-276225">
              <a:spcAft>
                <a:spcPct val="75000"/>
              </a:spcAft>
              <a:buClr>
                <a:srgbClr val="FF9900"/>
              </a:buClr>
              <a:buFontTx/>
              <a:buChar char="•"/>
            </a:pPr>
            <a:r>
              <a:rPr lang="en-US" sz="2800" dirty="0" err="1" smtClean="0"/>
              <a:t>Tổng</a:t>
            </a:r>
            <a:r>
              <a:rPr lang="en-US" sz="2800" dirty="0" smtClean="0"/>
              <a:t> </a:t>
            </a:r>
            <a:r>
              <a:rPr lang="en-US" sz="2800" dirty="0" err="1" smtClean="0"/>
              <a:t>quan</a:t>
            </a:r>
            <a:r>
              <a:rPr lang="en-US" sz="2800" dirty="0" smtClean="0"/>
              <a:t>: </a:t>
            </a:r>
            <a:r>
              <a:rPr lang="en-US" sz="2800" dirty="0" err="1" smtClean="0"/>
              <a:t>Bắt</a:t>
            </a:r>
            <a:r>
              <a:rPr lang="en-US" sz="2800" dirty="0" smtClean="0"/>
              <a:t> </a:t>
            </a:r>
            <a:r>
              <a:rPr lang="en-US" sz="2800" dirty="0" err="1" smtClean="0"/>
              <a:t>đầu</a:t>
            </a:r>
            <a:r>
              <a:rPr lang="en-US" sz="2800" dirty="0" smtClean="0"/>
              <a:t> </a:t>
            </a:r>
            <a:r>
              <a:rPr lang="en-US" sz="2800" dirty="0" err="1" smtClean="0"/>
              <a:t>tư</a:t>
            </a:r>
            <a:r>
              <a:rPr lang="en-US" sz="2800" dirty="0" smtClean="0"/>
              <a:t>̀ </a:t>
            </a:r>
            <a:r>
              <a:rPr lang="en-US" sz="2800" dirty="0" err="1" smtClean="0"/>
              <a:t>đâu</a:t>
            </a:r>
            <a:r>
              <a:rPr lang="en-US" sz="2800" dirty="0" smtClean="0"/>
              <a:t>?</a:t>
            </a:r>
            <a:endParaRPr lang="en-US" sz="2800" dirty="0"/>
          </a:p>
          <a:p>
            <a:pPr marL="276225" indent="-276225">
              <a:spcAft>
                <a:spcPct val="75000"/>
              </a:spcAft>
              <a:buClr>
                <a:srgbClr val="FF9900"/>
              </a:buClr>
              <a:buFontTx/>
              <a:buChar char="•"/>
            </a:pPr>
            <a:r>
              <a:rPr lang="en-US" sz="2800" dirty="0" err="1" smtClean="0"/>
              <a:t>Bài</a:t>
            </a:r>
            <a:r>
              <a:rPr lang="en-US" sz="2800" dirty="0" smtClean="0"/>
              <a:t> 1</a:t>
            </a:r>
            <a:r>
              <a:rPr lang="en-US" sz="2800" dirty="0"/>
              <a:t>: </a:t>
            </a:r>
            <a:r>
              <a:rPr lang="en-US" sz="2800" dirty="0" err="1" smtClean="0"/>
              <a:t>Làm</a:t>
            </a:r>
            <a:r>
              <a:rPr lang="en-US" sz="2800" dirty="0" smtClean="0"/>
              <a:t> </a:t>
            </a:r>
            <a:r>
              <a:rPr lang="en-US" sz="2800" dirty="0" err="1" smtClean="0"/>
              <a:t>quen</a:t>
            </a:r>
            <a:r>
              <a:rPr lang="en-US" sz="2800" dirty="0" smtClean="0"/>
              <a:t> </a:t>
            </a:r>
            <a:r>
              <a:rPr lang="en-US" sz="2800" dirty="0" err="1" smtClean="0"/>
              <a:t>với</a:t>
            </a:r>
            <a:r>
              <a:rPr lang="en-US" sz="2800" dirty="0" smtClean="0"/>
              <a:t> </a:t>
            </a:r>
            <a:r>
              <a:rPr lang="en-US" sz="2800" dirty="0" err="1" smtClean="0"/>
              <a:t>sô</a:t>
            </a:r>
            <a:r>
              <a:rPr lang="en-US" sz="2800" dirty="0" smtClean="0"/>
              <a:t>̉ </a:t>
            </a:r>
            <a:r>
              <a:rPr lang="en-US" sz="2800" dirty="0" err="1" smtClean="0"/>
              <a:t>làm</a:t>
            </a:r>
            <a:r>
              <a:rPr lang="en-US" sz="2800" dirty="0" smtClean="0"/>
              <a:t> </a:t>
            </a:r>
            <a:r>
              <a:rPr lang="en-US" sz="2800" dirty="0" err="1" smtClean="0"/>
              <a:t>việc</a:t>
            </a:r>
            <a:endParaRPr lang="en-US" sz="2800" dirty="0"/>
          </a:p>
          <a:p>
            <a:pPr marL="276225" indent="-276225">
              <a:spcAft>
                <a:spcPct val="75000"/>
              </a:spcAft>
              <a:buClr>
                <a:srgbClr val="FF9900"/>
              </a:buClr>
              <a:buFontTx/>
              <a:buChar char="•"/>
            </a:pPr>
            <a:r>
              <a:rPr lang="en-US" sz="2800" dirty="0" err="1" smtClean="0"/>
              <a:t>Bài</a:t>
            </a:r>
            <a:r>
              <a:rPr lang="en-US" sz="2800" dirty="0" smtClean="0"/>
              <a:t> 2</a:t>
            </a:r>
            <a:r>
              <a:rPr lang="en-US" sz="2800" dirty="0"/>
              <a:t>: </a:t>
            </a:r>
            <a:r>
              <a:rPr lang="en-US" sz="2800" dirty="0" err="1" smtClean="0"/>
              <a:t>Nhập</a:t>
            </a:r>
            <a:r>
              <a:rPr lang="en-US" sz="2800" dirty="0" smtClean="0"/>
              <a:t> </a:t>
            </a:r>
            <a:r>
              <a:rPr lang="en-US" sz="2800" dirty="0" err="1" smtClean="0"/>
              <a:t>dư</a:t>
            </a:r>
            <a:r>
              <a:rPr lang="en-US" sz="2800" dirty="0" smtClean="0"/>
              <a:t>̃ </a:t>
            </a:r>
            <a:r>
              <a:rPr lang="en-US" sz="2800" dirty="0" err="1" smtClean="0"/>
              <a:t>liệu</a:t>
            </a:r>
            <a:endParaRPr lang="en-US" sz="2800" dirty="0"/>
          </a:p>
          <a:p>
            <a:pPr marL="276225" indent="-276225">
              <a:spcAft>
                <a:spcPct val="75000"/>
              </a:spcAft>
              <a:buClr>
                <a:srgbClr val="FF9900"/>
              </a:buClr>
              <a:buFontTx/>
              <a:buChar char="•"/>
            </a:pPr>
            <a:r>
              <a:rPr lang="en-US" sz="2800" dirty="0" err="1" smtClean="0"/>
              <a:t>Bài</a:t>
            </a:r>
            <a:r>
              <a:rPr lang="en-US" sz="2800" dirty="0" smtClean="0"/>
              <a:t> 3</a:t>
            </a:r>
            <a:r>
              <a:rPr lang="en-US" sz="2800" dirty="0"/>
              <a:t>: </a:t>
            </a:r>
            <a:r>
              <a:rPr lang="vi-VN" sz="2800" dirty="0" smtClean="0"/>
              <a:t>Sửa</a:t>
            </a:r>
            <a:r>
              <a:rPr lang="en-US" sz="2800" dirty="0" smtClean="0"/>
              <a:t> </a:t>
            </a:r>
            <a:r>
              <a:rPr lang="en-US" sz="2800" dirty="0" err="1" smtClean="0"/>
              <a:t>dư</a:t>
            </a:r>
            <a:r>
              <a:rPr lang="en-US" sz="2800" dirty="0" smtClean="0"/>
              <a:t>̃ </a:t>
            </a:r>
            <a:r>
              <a:rPr lang="en-US" sz="2800" dirty="0" err="1" smtClean="0"/>
              <a:t>liệu</a:t>
            </a:r>
            <a:r>
              <a:rPr lang="en-US" sz="2800" dirty="0" smtClean="0"/>
              <a:t> </a:t>
            </a:r>
            <a:r>
              <a:rPr lang="en-US" sz="2800" dirty="0" err="1" smtClean="0"/>
              <a:t>va</a:t>
            </a:r>
            <a:r>
              <a:rPr lang="en-US" sz="2800" dirty="0" smtClean="0"/>
              <a:t>̀ </a:t>
            </a:r>
            <a:r>
              <a:rPr lang="en-US" sz="2800" dirty="0" err="1" smtClean="0"/>
              <a:t>xem</a:t>
            </a:r>
            <a:r>
              <a:rPr lang="en-US" sz="2800" dirty="0" smtClean="0"/>
              <a:t> </a:t>
            </a:r>
            <a:r>
              <a:rPr lang="en-US" sz="2800" dirty="0" err="1" smtClean="0"/>
              <a:t>lại</a:t>
            </a:r>
            <a:r>
              <a:rPr lang="en-US" sz="2800" dirty="0" smtClean="0"/>
              <a:t> </a:t>
            </a:r>
            <a:r>
              <a:rPr lang="en-US" sz="2800" dirty="0" err="1" smtClean="0"/>
              <a:t>trang</a:t>
            </a:r>
            <a:r>
              <a:rPr lang="en-US" sz="2800" dirty="0" smtClean="0"/>
              <a:t> </a:t>
            </a:r>
            <a:r>
              <a:rPr lang="en-US" sz="2800" dirty="0" err="1" smtClean="0"/>
              <a:t>tính</a:t>
            </a:r>
            <a:endParaRPr lang="en-US" sz="2800" dirty="0"/>
          </a:p>
        </p:txBody>
      </p:sp>
      <p:sp>
        <p:nvSpPr>
          <p:cNvPr id="10244" name="Rectangle 4"/>
          <p:cNvSpPr>
            <a:spLocks noChangeArrowheads="1"/>
          </p:cNvSpPr>
          <p:nvPr/>
        </p:nvSpPr>
        <p:spPr bwMode="auto">
          <a:xfrm>
            <a:off x="228600" y="4610100"/>
            <a:ext cx="8229600" cy="873125"/>
          </a:xfrm>
          <a:prstGeom prst="rect">
            <a:avLst/>
          </a:prstGeom>
          <a:noFill/>
          <a:ln w="9525">
            <a:noFill/>
            <a:miter lim="800000"/>
            <a:headEnd/>
            <a:tailEnd/>
          </a:ln>
          <a:effectLst/>
        </p:spPr>
        <p:txBody>
          <a:bodyPr anchorCtr="1"/>
          <a:lstStyle/>
          <a:p>
            <a:pPr>
              <a:spcBef>
                <a:spcPct val="20000"/>
              </a:spcBef>
            </a:pPr>
            <a:r>
              <a:rPr lang="en-US" sz="2400" smtClean="0"/>
              <a:t>Mỗi bài học bao gồm một danh sách </a:t>
            </a:r>
            <a:r>
              <a:rPr lang="vi-VN" sz="2400" smtClean="0"/>
              <a:t>các</a:t>
            </a:r>
            <a:r>
              <a:rPr lang="en-US" sz="2400" smtClean="0"/>
              <a:t> nhiệm vụ </a:t>
            </a:r>
            <a:r>
              <a:rPr lang="vi-VN" sz="2400" smtClean="0"/>
              <a:t>được </a:t>
            </a:r>
            <a:r>
              <a:rPr lang="en-US" sz="2400" smtClean="0"/>
              <a:t>đề xuất và một tập các câu hỏi kiểm tra.</a:t>
            </a:r>
            <a:endParaRPr lang="en-US" sz="24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lide(fromTop)">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slide(fromTop)">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slide(fromTop)">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slide(fromTop)">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244"/>
                                        </p:tgtEl>
                                        <p:attrNameLst>
                                          <p:attrName>style.visibility</p:attrName>
                                        </p:attrNameLst>
                                      </p:cBhvr>
                                      <p:to>
                                        <p:strVal val="visible"/>
                                      </p:to>
                                    </p:set>
                                    <p:animEffect transition="in" filter="slide(fromBottom)">
                                      <p:cBhvr>
                                        <p:cTn id="2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P spid="1024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Kiểm tra 1</a:t>
            </a:r>
            <a:r>
              <a:rPr lang="en-US"/>
              <a:t>, </a:t>
            </a:r>
            <a:r>
              <a:rPr lang="en-US" smtClean="0"/>
              <a:t>câu hỏi 1</a:t>
            </a:r>
            <a:endParaRPr lang="en-US"/>
          </a:p>
        </p:txBody>
      </p:sp>
      <p:sp>
        <p:nvSpPr>
          <p:cNvPr id="52227" name="Rectangle 3"/>
          <p:cNvSpPr>
            <a:spLocks noGrp="1" noChangeArrowheads="1"/>
          </p:cNvSpPr>
          <p:nvPr>
            <p:ph type="body" sz="half" idx="2"/>
          </p:nvPr>
        </p:nvSpPr>
        <p:spPr>
          <a:xfrm>
            <a:off x="222250" y="850900"/>
            <a:ext cx="7136493" cy="1189038"/>
          </a:xfrm>
        </p:spPr>
        <p:txBody>
          <a:bodyPr/>
          <a:lstStyle/>
          <a:p>
            <a:pPr marL="0" indent="0">
              <a:spcAft>
                <a:spcPct val="75000"/>
              </a:spcAft>
            </a:pPr>
            <a:r>
              <a:rPr lang="en-US" b="1" smtClean="0"/>
              <a:t>Bạn cần một sổ làm việc mới. Bạn tạo sổ như thế nào? (Chọn một đáp án.)</a:t>
            </a:r>
            <a:endParaRPr lang="en-US" b="1"/>
          </a:p>
        </p:txBody>
      </p:sp>
      <p:sp>
        <p:nvSpPr>
          <p:cNvPr id="52228" name="Rectangle 4"/>
          <p:cNvSpPr>
            <a:spLocks noChangeArrowheads="1"/>
          </p:cNvSpPr>
          <p:nvPr/>
        </p:nvSpPr>
        <p:spPr bwMode="auto">
          <a:xfrm>
            <a:off x="242888" y="2344738"/>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smtClean="0"/>
              <a:t>Trong nhóm </a:t>
            </a:r>
            <a:r>
              <a:rPr lang="en-US" sz="2000" b="1" smtClean="0"/>
              <a:t>Ô</a:t>
            </a:r>
            <a:r>
              <a:rPr lang="en-US" sz="2000" smtClean="0"/>
              <a:t>, bấm </a:t>
            </a:r>
            <a:r>
              <a:rPr lang="en-US" sz="2000" b="1" smtClean="0"/>
              <a:t>Chèn</a:t>
            </a:r>
            <a:r>
              <a:rPr lang="en-US" sz="2000" smtClean="0"/>
              <a:t>, rồi bấm </a:t>
            </a:r>
            <a:r>
              <a:rPr lang="en-US" sz="2000" b="1" smtClean="0"/>
              <a:t>Chèn Trang tính</a:t>
            </a:r>
            <a:r>
              <a:rPr lang="en-US" sz="2000" smtClean="0"/>
              <a:t>. </a:t>
            </a:r>
            <a:endParaRPr lang="en-US" sz="2000"/>
          </a:p>
          <a:p>
            <a:pPr marL="401638" indent="-401638">
              <a:spcBef>
                <a:spcPct val="20000"/>
              </a:spcBef>
              <a:spcAft>
                <a:spcPct val="75000"/>
              </a:spcAft>
              <a:buFontTx/>
              <a:buAutoNum type="arabicPeriod"/>
            </a:pPr>
            <a:r>
              <a:rPr lang="en-US" sz="2000" smtClean="0"/>
              <a:t>Bấm vào </a:t>
            </a:r>
            <a:r>
              <a:rPr lang="en-US" sz="2000" b="1" smtClean="0"/>
              <a:t>Nút Microsoft Office</a:t>
            </a:r>
            <a:r>
              <a:rPr lang="en-US" sz="2000" smtClean="0"/>
              <a:t>, rồi bấm </a:t>
            </a:r>
            <a:r>
              <a:rPr lang="en-US" sz="2000" b="1" smtClean="0"/>
              <a:t>Mới</a:t>
            </a:r>
            <a:r>
              <a:rPr lang="en-US" sz="2000" smtClean="0"/>
              <a:t>. Trong cửa sổ </a:t>
            </a:r>
            <a:r>
              <a:rPr lang="en-US" sz="2000" b="1" smtClean="0"/>
              <a:t>Sổ làm việc Mới</a:t>
            </a:r>
            <a:r>
              <a:rPr lang="en-US" sz="2000" smtClean="0"/>
              <a:t>, bấm </a:t>
            </a:r>
            <a:r>
              <a:rPr lang="en-US" sz="2000" b="1" smtClean="0"/>
              <a:t>Sổ làm việc trống</a:t>
            </a:r>
            <a:r>
              <a:rPr lang="en-US" sz="2000" smtClean="0"/>
              <a:t>. </a:t>
            </a:r>
            <a:endParaRPr lang="en-US" sz="2000"/>
          </a:p>
          <a:p>
            <a:pPr marL="401638" indent="-401638">
              <a:spcBef>
                <a:spcPct val="20000"/>
              </a:spcBef>
              <a:spcAft>
                <a:spcPct val="75000"/>
              </a:spcAft>
              <a:buFontTx/>
              <a:buAutoNum type="arabicPeriod"/>
            </a:pPr>
            <a:r>
              <a:rPr lang="en-US" sz="2000" smtClean="0"/>
              <a:t>Trong nhóm </a:t>
            </a:r>
            <a:r>
              <a:rPr lang="en-US" sz="2000" b="1" smtClean="0"/>
              <a:t>Ô</a:t>
            </a:r>
            <a:r>
              <a:rPr lang="en-US" sz="2000" smtClean="0"/>
              <a:t>, bấm </a:t>
            </a:r>
            <a:r>
              <a:rPr lang="en-US" sz="2000" b="1" smtClean="0"/>
              <a:t>Chèn</a:t>
            </a:r>
            <a:r>
              <a:rPr lang="en-US" sz="2000" smtClean="0"/>
              <a:t>, rồi bấm </a:t>
            </a:r>
            <a:r>
              <a:rPr lang="en-US" sz="2000" b="1" smtClean="0"/>
              <a:t>Sổ làm việc</a:t>
            </a:r>
            <a:r>
              <a:rPr lang="en-US" sz="2000" smtClean="0"/>
              <a:t>.  </a:t>
            </a:r>
            <a:endParaRPr lang="en-US" sz="2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slide(fromTop)">
                                      <p:cBhvr>
                                        <p:cTn id="7" dur="5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2228">
                                            <p:txEl>
                                              <p:pRg st="0" end="0"/>
                                            </p:txEl>
                                          </p:spTgt>
                                        </p:tgtEl>
                                        <p:attrNameLst>
                                          <p:attrName>style.visibility</p:attrName>
                                        </p:attrNameLst>
                                      </p:cBhvr>
                                      <p:to>
                                        <p:strVal val="visible"/>
                                      </p:to>
                                    </p:set>
                                    <p:animEffect transition="in" filter="slide(fromLeft)">
                                      <p:cBhvr>
                                        <p:cTn id="12" dur="500"/>
                                        <p:tgtEl>
                                          <p:spTgt spid="522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2228">
                                            <p:txEl>
                                              <p:pRg st="1" end="1"/>
                                            </p:txEl>
                                          </p:spTgt>
                                        </p:tgtEl>
                                        <p:attrNameLst>
                                          <p:attrName>style.visibility</p:attrName>
                                        </p:attrNameLst>
                                      </p:cBhvr>
                                      <p:to>
                                        <p:strVal val="visible"/>
                                      </p:to>
                                    </p:set>
                                    <p:animEffect transition="in" filter="slide(fromLeft)">
                                      <p:cBhvr>
                                        <p:cTn id="17" dur="500"/>
                                        <p:tgtEl>
                                          <p:spTgt spid="5222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52228">
                                            <p:txEl>
                                              <p:pRg st="2" end="2"/>
                                            </p:txEl>
                                          </p:spTgt>
                                        </p:tgtEl>
                                        <p:attrNameLst>
                                          <p:attrName>style.visibility</p:attrName>
                                        </p:attrNameLst>
                                      </p:cBhvr>
                                      <p:to>
                                        <p:strVal val="visible"/>
                                      </p:to>
                                    </p:set>
                                    <p:animEffect transition="in" filter="slide(fromLeft)">
                                      <p:cBhvr>
                                        <p:cTn id="22" dur="500"/>
                                        <p:tgtEl>
                                          <p:spTgt spid="522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advAuto="0"/>
      <p:bldP spid="52228"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Kiểm tra 1</a:t>
            </a:r>
            <a:r>
              <a:rPr lang="en-US"/>
              <a:t>, </a:t>
            </a:r>
            <a:r>
              <a:rPr lang="en-US" smtClean="0"/>
              <a:t>câu hỏi 1</a:t>
            </a:r>
            <a:r>
              <a:rPr lang="en-US"/>
              <a:t>: </a:t>
            </a:r>
            <a:r>
              <a:rPr lang="en-US" smtClean="0"/>
              <a:t>Trả lời</a:t>
            </a:r>
            <a:endParaRPr lang="en-US"/>
          </a:p>
        </p:txBody>
      </p:sp>
      <p:sp>
        <p:nvSpPr>
          <p:cNvPr id="54275" name="Rectangle 3"/>
          <p:cNvSpPr>
            <a:spLocks noGrp="1" noChangeArrowheads="1"/>
          </p:cNvSpPr>
          <p:nvPr>
            <p:ph sz="half" idx="2"/>
          </p:nvPr>
        </p:nvSpPr>
        <p:spPr>
          <a:xfrm>
            <a:off x="323850" y="815975"/>
            <a:ext cx="8350250" cy="703263"/>
          </a:xfrm>
        </p:spPr>
        <p:txBody>
          <a:bodyPr/>
          <a:lstStyle/>
          <a:p>
            <a:pPr marL="0" indent="0">
              <a:spcAft>
                <a:spcPct val="75000"/>
              </a:spcAft>
            </a:pPr>
            <a:r>
              <a:rPr lang="en-US" smtClean="0"/>
              <a:t>Bấm vào </a:t>
            </a:r>
            <a:r>
              <a:rPr lang="en-US" b="1" smtClean="0"/>
              <a:t>Nút Microsoft Office</a:t>
            </a:r>
            <a:r>
              <a:rPr lang="en-US" smtClean="0"/>
              <a:t>, rồi bấm </a:t>
            </a:r>
            <a:r>
              <a:rPr lang="en-US" b="1" smtClean="0"/>
              <a:t>Mới</a:t>
            </a:r>
            <a:r>
              <a:rPr lang="en-US" smtClean="0"/>
              <a:t>. Trong cửa sổ </a:t>
            </a:r>
            <a:r>
              <a:rPr lang="en-US" b="1" smtClean="0"/>
              <a:t>Sổ làm việc Mới</a:t>
            </a:r>
            <a:r>
              <a:rPr lang="en-US" smtClean="0"/>
              <a:t>, bấm </a:t>
            </a:r>
            <a:r>
              <a:rPr lang="en-US" b="1" smtClean="0"/>
              <a:t>Sổ làm việc trống</a:t>
            </a:r>
            <a:r>
              <a:rPr lang="en-US" smtClean="0"/>
              <a:t>. </a:t>
            </a:r>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p:cTn id="7" dur="500" fill="hold"/>
                                        <p:tgtEl>
                                          <p:spTgt spid="54275"/>
                                        </p:tgtEl>
                                        <p:attrNameLst>
                                          <p:attrName>ppt_w</p:attrName>
                                        </p:attrNameLst>
                                      </p:cBhvr>
                                      <p:tavLst>
                                        <p:tav tm="0">
                                          <p:val>
                                            <p:fltVal val="0"/>
                                          </p:val>
                                        </p:tav>
                                        <p:tav tm="100000">
                                          <p:val>
                                            <p:strVal val="#ppt_w"/>
                                          </p:val>
                                        </p:tav>
                                      </p:tavLst>
                                    </p:anim>
                                    <p:anim calcmode="lin" valueType="num">
                                      <p:cBhvr>
                                        <p:cTn id="8" dur="500" fill="hold"/>
                                        <p:tgtEl>
                                          <p:spTgt spid="542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Kiểm tra 1</a:t>
            </a:r>
            <a:r>
              <a:rPr lang="en-US"/>
              <a:t>, </a:t>
            </a:r>
            <a:r>
              <a:rPr lang="en-US" smtClean="0"/>
              <a:t>câu hỏi 2</a:t>
            </a:r>
            <a:endParaRPr lang="en-US"/>
          </a:p>
        </p:txBody>
      </p:sp>
      <p:sp>
        <p:nvSpPr>
          <p:cNvPr id="56323" name="Rectangle 3"/>
          <p:cNvSpPr>
            <a:spLocks noGrp="1" noChangeArrowheads="1"/>
          </p:cNvSpPr>
          <p:nvPr>
            <p:ph type="body" sz="half" idx="2"/>
          </p:nvPr>
        </p:nvSpPr>
        <p:spPr>
          <a:xfrm>
            <a:off x="242888" y="850900"/>
            <a:ext cx="8189912" cy="1189038"/>
          </a:xfrm>
        </p:spPr>
        <p:txBody>
          <a:bodyPr/>
          <a:lstStyle/>
          <a:p>
            <a:pPr marL="0" indent="0">
              <a:spcAft>
                <a:spcPct val="75000"/>
              </a:spcAft>
            </a:pPr>
            <a:r>
              <a:rPr lang="en-US" b="1" smtClean="0"/>
              <a:t>Hộp Tên cho thấy nội dung của ô hiện đang chọn (hiện hoạt). (Chọn một đáp án.)</a:t>
            </a:r>
            <a:endParaRPr lang="en-US" b="1"/>
          </a:p>
        </p:txBody>
      </p:sp>
      <p:sp>
        <p:nvSpPr>
          <p:cNvPr id="56324" name="Rectangle 4"/>
          <p:cNvSpPr>
            <a:spLocks noChangeArrowheads="1"/>
          </p:cNvSpPr>
          <p:nvPr/>
        </p:nvSpPr>
        <p:spPr bwMode="auto">
          <a:xfrm>
            <a:off x="242888"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smtClean="0"/>
              <a:t>Đúng.</a:t>
            </a:r>
            <a:endParaRPr lang="en-US" sz="2000"/>
          </a:p>
          <a:p>
            <a:pPr marL="401638" indent="-401638">
              <a:spcBef>
                <a:spcPct val="20000"/>
              </a:spcBef>
              <a:spcAft>
                <a:spcPct val="75000"/>
              </a:spcAft>
              <a:buFontTx/>
              <a:buAutoNum type="arabicPeriod"/>
            </a:pPr>
            <a:r>
              <a:rPr lang="en-US" sz="2000" smtClean="0"/>
              <a:t>Sai. </a:t>
            </a:r>
            <a:endParaRPr lang="en-US" sz="2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slide(fromTop)">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6324">
                                            <p:txEl>
                                              <p:pRg st="0" end="0"/>
                                            </p:txEl>
                                          </p:spTgt>
                                        </p:tgtEl>
                                        <p:attrNameLst>
                                          <p:attrName>style.visibility</p:attrName>
                                        </p:attrNameLst>
                                      </p:cBhvr>
                                      <p:to>
                                        <p:strVal val="visible"/>
                                      </p:to>
                                    </p:set>
                                    <p:animEffect transition="in" filter="slide(fromLeft)">
                                      <p:cBhvr>
                                        <p:cTn id="12" dur="500"/>
                                        <p:tgtEl>
                                          <p:spTgt spid="563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6324">
                                            <p:txEl>
                                              <p:pRg st="1" end="1"/>
                                            </p:txEl>
                                          </p:spTgt>
                                        </p:tgtEl>
                                        <p:attrNameLst>
                                          <p:attrName>style.visibility</p:attrName>
                                        </p:attrNameLst>
                                      </p:cBhvr>
                                      <p:to>
                                        <p:strVal val="visible"/>
                                      </p:to>
                                    </p:set>
                                    <p:animEffect transition="in" filter="slide(fromLeft)">
                                      <p:cBhvr>
                                        <p:cTn id="17" dur="500"/>
                                        <p:tgtEl>
                                          <p:spTgt spid="563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advAuto="0"/>
      <p:bldP spid="56324"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Kiểm tra 1</a:t>
            </a:r>
            <a:r>
              <a:rPr lang="en-US"/>
              <a:t>, </a:t>
            </a:r>
            <a:r>
              <a:rPr lang="en-US" smtClean="0"/>
              <a:t>câu hỏi 2</a:t>
            </a:r>
            <a:r>
              <a:rPr lang="en-US"/>
              <a:t>: </a:t>
            </a:r>
            <a:r>
              <a:rPr lang="en-US" smtClean="0"/>
              <a:t>Trả lời</a:t>
            </a:r>
            <a:endParaRPr lang="en-US"/>
          </a:p>
        </p:txBody>
      </p:sp>
      <p:sp>
        <p:nvSpPr>
          <p:cNvPr id="58371" name="Rectangle 3"/>
          <p:cNvSpPr>
            <a:spLocks noGrp="1" noChangeArrowheads="1"/>
          </p:cNvSpPr>
          <p:nvPr>
            <p:ph sz="half" idx="2"/>
          </p:nvPr>
        </p:nvSpPr>
        <p:spPr>
          <a:xfrm>
            <a:off x="261938" y="836613"/>
            <a:ext cx="8350250" cy="703262"/>
          </a:xfrm>
        </p:spPr>
        <p:txBody>
          <a:bodyPr/>
          <a:lstStyle/>
          <a:p>
            <a:pPr marL="0" indent="0">
              <a:spcAft>
                <a:spcPct val="75000"/>
              </a:spcAft>
            </a:pPr>
            <a:r>
              <a:rPr lang="en-US" smtClean="0"/>
              <a:t>Sai. </a:t>
            </a:r>
            <a:endParaRPr lang="en-US"/>
          </a:p>
        </p:txBody>
      </p:sp>
      <p:sp>
        <p:nvSpPr>
          <p:cNvPr id="58372" name="Rectangle 4"/>
          <p:cNvSpPr>
            <a:spLocks noChangeArrowheads="1"/>
          </p:cNvSpPr>
          <p:nvPr/>
        </p:nvSpPr>
        <p:spPr bwMode="auto">
          <a:xfrm>
            <a:off x="238125" y="2082800"/>
            <a:ext cx="8350250" cy="1171575"/>
          </a:xfrm>
          <a:prstGeom prst="rect">
            <a:avLst/>
          </a:prstGeom>
          <a:noFill/>
          <a:ln w="9525">
            <a:noFill/>
            <a:miter lim="800000"/>
            <a:headEnd/>
            <a:tailEnd/>
          </a:ln>
          <a:effectLst/>
        </p:spPr>
        <p:txBody>
          <a:bodyPr/>
          <a:lstStyle/>
          <a:p>
            <a:pPr>
              <a:spcBef>
                <a:spcPct val="20000"/>
              </a:spcBef>
              <a:spcAft>
                <a:spcPct val="75000"/>
              </a:spcAft>
            </a:pPr>
            <a:r>
              <a:rPr lang="en-US" sz="2000" smtClean="0"/>
              <a:t>Hộp Tên cho bạn </a:t>
            </a:r>
            <a:r>
              <a:rPr lang="vi-VN" sz="2000" smtClean="0"/>
              <a:t>biết </a:t>
            </a:r>
            <a:r>
              <a:rPr lang="en-US" sz="2000" smtClean="0"/>
              <a:t>tham chiếu ô của ô hiện đang chọn (hiện hoạt). Bạn cũng có thể dùng Hộp Tên để chọn một ô, bằng cách gõ tham chiếu ô đó trong hộp tên.</a:t>
            </a:r>
            <a:endParaRPr lang="en-US" sz="2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8371"/>
                                        </p:tgtEl>
                                        <p:attrNameLst>
                                          <p:attrName>style.visibility</p:attrName>
                                        </p:attrNameLst>
                                      </p:cBhvr>
                                      <p:to>
                                        <p:strVal val="visible"/>
                                      </p:to>
                                    </p:set>
                                    <p:anim calcmode="lin" valueType="num">
                                      <p:cBhvr>
                                        <p:cTn id="7" dur="500" fill="hold"/>
                                        <p:tgtEl>
                                          <p:spTgt spid="58371"/>
                                        </p:tgtEl>
                                        <p:attrNameLst>
                                          <p:attrName>ppt_w</p:attrName>
                                        </p:attrNameLst>
                                      </p:cBhvr>
                                      <p:tavLst>
                                        <p:tav tm="0">
                                          <p:val>
                                            <p:fltVal val="0"/>
                                          </p:val>
                                        </p:tav>
                                        <p:tav tm="100000">
                                          <p:val>
                                            <p:strVal val="#ppt_w"/>
                                          </p:val>
                                        </p:tav>
                                      </p:tavLst>
                                    </p:anim>
                                    <p:anim calcmode="lin" valueType="num">
                                      <p:cBhvr>
                                        <p:cTn id="8" dur="500" fill="hold"/>
                                        <p:tgtEl>
                                          <p:spTgt spid="5837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8372"/>
                                        </p:tgtEl>
                                        <p:attrNameLst>
                                          <p:attrName>style.visibility</p:attrName>
                                        </p:attrNameLst>
                                      </p:cBhvr>
                                      <p:to>
                                        <p:strVal val="visible"/>
                                      </p:to>
                                    </p:set>
                                    <p:animEffect transition="in" filter="slide(fromBottom)">
                                      <p:cBhvr>
                                        <p:cTn id="13"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utoUpdateAnimBg="0"/>
      <p:bldP spid="5837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Kiểm tra 1</a:t>
            </a:r>
            <a:r>
              <a:rPr lang="en-US"/>
              <a:t>, </a:t>
            </a:r>
            <a:r>
              <a:rPr lang="en-US" smtClean="0"/>
              <a:t>câu hỏi 3</a:t>
            </a:r>
            <a:endParaRPr lang="en-US"/>
          </a:p>
        </p:txBody>
      </p:sp>
      <p:sp>
        <p:nvSpPr>
          <p:cNvPr id="60419"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en-US" b="1" smtClean="0"/>
              <a:t>Trong một trang tính mới, bạn phải bắt đầu gõ trong ô A1. (Chọn một đáp án.)</a:t>
            </a:r>
            <a:endParaRPr lang="en-US" b="1"/>
          </a:p>
        </p:txBody>
      </p:sp>
      <p:sp>
        <p:nvSpPr>
          <p:cNvPr id="60420" name="Rectangle 4"/>
          <p:cNvSpPr>
            <a:spLocks noChangeArrowheads="1"/>
          </p:cNvSpPr>
          <p:nvPr/>
        </p:nvSpPr>
        <p:spPr bwMode="auto">
          <a:xfrm>
            <a:off x="242888"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smtClean="0"/>
              <a:t>Đúng.</a:t>
            </a:r>
            <a:endParaRPr lang="en-US" sz="2000"/>
          </a:p>
          <a:p>
            <a:pPr marL="401638" indent="-401638">
              <a:spcBef>
                <a:spcPct val="20000"/>
              </a:spcBef>
              <a:spcAft>
                <a:spcPct val="75000"/>
              </a:spcAft>
              <a:buFontTx/>
              <a:buAutoNum type="arabicPeriod"/>
            </a:pPr>
            <a:r>
              <a:rPr lang="en-US" sz="2000" smtClean="0"/>
              <a:t>Sai. </a:t>
            </a:r>
            <a:endParaRPr lang="en-US" sz="2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slide(fromTop)">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0420">
                                            <p:txEl>
                                              <p:pRg st="0" end="0"/>
                                            </p:txEl>
                                          </p:spTgt>
                                        </p:tgtEl>
                                        <p:attrNameLst>
                                          <p:attrName>style.visibility</p:attrName>
                                        </p:attrNameLst>
                                      </p:cBhvr>
                                      <p:to>
                                        <p:strVal val="visible"/>
                                      </p:to>
                                    </p:set>
                                    <p:animEffect transition="in" filter="slide(fromLeft)">
                                      <p:cBhvr>
                                        <p:cTn id="12" dur="500"/>
                                        <p:tgtEl>
                                          <p:spTgt spid="604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0420">
                                            <p:txEl>
                                              <p:pRg st="1" end="1"/>
                                            </p:txEl>
                                          </p:spTgt>
                                        </p:tgtEl>
                                        <p:attrNameLst>
                                          <p:attrName>style.visibility</p:attrName>
                                        </p:attrNameLst>
                                      </p:cBhvr>
                                      <p:to>
                                        <p:strVal val="visible"/>
                                      </p:to>
                                    </p:set>
                                    <p:animEffect transition="in" filter="slide(fromLeft)">
                                      <p:cBhvr>
                                        <p:cTn id="17" dur="500"/>
                                        <p:tgtEl>
                                          <p:spTgt spid="604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advAuto="0"/>
      <p:bldP spid="60420"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mtClean="0"/>
              <a:t>Kiểm tra 1</a:t>
            </a:r>
            <a:r>
              <a:rPr lang="en-US"/>
              <a:t>, </a:t>
            </a:r>
            <a:r>
              <a:rPr lang="en-US" smtClean="0"/>
              <a:t>câu hỏi 3</a:t>
            </a:r>
            <a:r>
              <a:rPr lang="en-US"/>
              <a:t>: </a:t>
            </a:r>
            <a:r>
              <a:rPr lang="en-US" smtClean="0"/>
              <a:t>Trả lời</a:t>
            </a:r>
            <a:endParaRPr lang="en-US"/>
          </a:p>
        </p:txBody>
      </p:sp>
      <p:sp>
        <p:nvSpPr>
          <p:cNvPr id="62467" name="Rectangle 3"/>
          <p:cNvSpPr>
            <a:spLocks noGrp="1" noChangeArrowheads="1"/>
          </p:cNvSpPr>
          <p:nvPr>
            <p:ph sz="half" idx="2"/>
          </p:nvPr>
        </p:nvSpPr>
        <p:spPr>
          <a:xfrm>
            <a:off x="261938" y="877888"/>
            <a:ext cx="8350250" cy="703262"/>
          </a:xfrm>
        </p:spPr>
        <p:txBody>
          <a:bodyPr/>
          <a:lstStyle/>
          <a:p>
            <a:pPr marL="0" indent="0">
              <a:spcAft>
                <a:spcPct val="75000"/>
              </a:spcAft>
            </a:pPr>
            <a:r>
              <a:rPr lang="en-US" smtClean="0"/>
              <a:t>Sai. </a:t>
            </a:r>
            <a:endParaRPr lang="en-US"/>
          </a:p>
        </p:txBody>
      </p:sp>
      <p:sp>
        <p:nvSpPr>
          <p:cNvPr id="62468" name="Rectangle 4"/>
          <p:cNvSpPr>
            <a:spLocks noChangeArrowheads="1"/>
          </p:cNvSpPr>
          <p:nvPr/>
        </p:nvSpPr>
        <p:spPr bwMode="auto">
          <a:xfrm>
            <a:off x="238125" y="2124075"/>
            <a:ext cx="8350250" cy="1171575"/>
          </a:xfrm>
          <a:prstGeom prst="rect">
            <a:avLst/>
          </a:prstGeom>
          <a:noFill/>
          <a:ln w="9525">
            <a:noFill/>
            <a:miter lim="800000"/>
            <a:headEnd/>
            <a:tailEnd/>
          </a:ln>
          <a:effectLst/>
        </p:spPr>
        <p:txBody>
          <a:bodyPr/>
          <a:lstStyle/>
          <a:p>
            <a:pPr>
              <a:spcBef>
                <a:spcPct val="20000"/>
              </a:spcBef>
              <a:spcAft>
                <a:spcPct val="75000"/>
              </a:spcAft>
            </a:pPr>
            <a:r>
              <a:rPr lang="vi-VN" sz="2000" dirty="0" smtClean="0"/>
              <a:t>Bạn tự do dịch chuyển và gõ ở bất cứ đâu bạn muốn. Bấm vào một ô bất kì và bắt đầu gõ. Nhưng đừng bắt người đọc cuộn trang để nhìn thấy dữ liệu mà chúng cũng có thể bắt đầu ngay trong ô A1 hoặc A2.</a:t>
            </a:r>
            <a:endParaRPr lang="vi-VN"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2467"/>
                                        </p:tgtEl>
                                        <p:attrNameLst>
                                          <p:attrName>style.visibility</p:attrName>
                                        </p:attrNameLst>
                                      </p:cBhvr>
                                      <p:to>
                                        <p:strVal val="visible"/>
                                      </p:to>
                                    </p:set>
                                    <p:anim calcmode="lin" valueType="num">
                                      <p:cBhvr>
                                        <p:cTn id="7" dur="500" fill="hold"/>
                                        <p:tgtEl>
                                          <p:spTgt spid="62467"/>
                                        </p:tgtEl>
                                        <p:attrNameLst>
                                          <p:attrName>ppt_w</p:attrName>
                                        </p:attrNameLst>
                                      </p:cBhvr>
                                      <p:tavLst>
                                        <p:tav tm="0">
                                          <p:val>
                                            <p:fltVal val="0"/>
                                          </p:val>
                                        </p:tav>
                                        <p:tav tm="100000">
                                          <p:val>
                                            <p:strVal val="#ppt_w"/>
                                          </p:val>
                                        </p:tav>
                                      </p:tavLst>
                                    </p:anim>
                                    <p:anim calcmode="lin" valueType="num">
                                      <p:cBhvr>
                                        <p:cTn id="8" dur="500" fill="hold"/>
                                        <p:tgtEl>
                                          <p:spTgt spid="6246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2468"/>
                                        </p:tgtEl>
                                        <p:attrNameLst>
                                          <p:attrName>style.visibility</p:attrName>
                                        </p:attrNameLst>
                                      </p:cBhvr>
                                      <p:to>
                                        <p:strVal val="visible"/>
                                      </p:to>
                                    </p:set>
                                    <p:animEffect transition="in" filter="slide(fromBottom)">
                                      <p:cBhvr>
                                        <p:cTn id="13"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P spid="6246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p:txBody>
          <a:bodyPr/>
          <a:lstStyle/>
          <a:p>
            <a:r>
              <a:rPr lang="en-US" smtClean="0"/>
              <a:t>Bài 2</a:t>
            </a:r>
            <a:endParaRPr lang="en-US"/>
          </a:p>
        </p:txBody>
      </p:sp>
      <p:sp>
        <p:nvSpPr>
          <p:cNvPr id="64515" name="Rectangle 3"/>
          <p:cNvSpPr>
            <a:spLocks noGrp="1" noChangeArrowheads="1"/>
          </p:cNvSpPr>
          <p:nvPr>
            <p:ph type="subTitle" idx="1"/>
          </p:nvPr>
        </p:nvSpPr>
        <p:spPr/>
        <p:txBody>
          <a:bodyPr/>
          <a:lstStyle/>
          <a:p>
            <a:r>
              <a:rPr lang="en-US" smtClean="0"/>
              <a:t>Nhập dữ liệu</a:t>
            </a:r>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500" fill="hold"/>
                                        <p:tgtEl>
                                          <p:spTgt spid="64514"/>
                                        </p:tgtEl>
                                        <p:attrNameLst>
                                          <p:attrName>ppt_w</p:attrName>
                                        </p:attrNameLst>
                                      </p:cBhvr>
                                      <p:tavLst>
                                        <p:tav tm="0">
                                          <p:val>
                                            <p:fltVal val="0"/>
                                          </p:val>
                                        </p:tav>
                                        <p:tav tm="100000">
                                          <p:val>
                                            <p:strVal val="#ppt_w"/>
                                          </p:val>
                                        </p:tav>
                                      </p:tavLst>
                                    </p:anim>
                                    <p:anim calcmode="lin" valueType="num">
                                      <p:cBhvr>
                                        <p:cTn id="8" dur="500" fill="hold"/>
                                        <p:tgtEl>
                                          <p:spTgt spid="6451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slide(fromBottom)">
                                      <p:cBhvr>
                                        <p:cTn id="12" dur="500"/>
                                        <p:tgtEl>
                                          <p:spTgt spid="64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utoUpdateAnimBg="0"/>
      <p:bldP spid="64515" grpId="0" build="p" autoUpdateAnimBg="0" advAuto="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11138" y="73025"/>
            <a:ext cx="8027987" cy="614363"/>
          </a:xfrm>
        </p:spPr>
        <p:txBody>
          <a:bodyPr/>
          <a:lstStyle/>
          <a:p>
            <a:r>
              <a:rPr lang="en-US" smtClean="0"/>
              <a:t>Nhập dữ liệu</a:t>
            </a:r>
            <a:endParaRPr lang="en-US"/>
          </a:p>
        </p:txBody>
      </p:sp>
      <p:sp>
        <p:nvSpPr>
          <p:cNvPr id="9011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vi-VN" sz="2000" dirty="0" smtClean="0"/>
              <a:t>Bạn có thể dùng Excel để nhập mọi loại dữ liệu, chuyên môn hoặc cá nhân. </a:t>
            </a:r>
          </a:p>
          <a:p>
            <a:pPr>
              <a:spcBef>
                <a:spcPct val="20000"/>
              </a:spcBef>
              <a:spcAft>
                <a:spcPct val="75000"/>
              </a:spcAft>
            </a:pPr>
            <a:r>
              <a:rPr lang="vi-VN" sz="2000" dirty="0" smtClean="0"/>
              <a:t>Bạn có thể nhập hai loại dữ liệu cơ bản vào các ô của trang tính: số và văn bản.</a:t>
            </a:r>
            <a:endParaRPr lang="vi-VN" sz="2000" dirty="0"/>
          </a:p>
        </p:txBody>
      </p:sp>
      <p:sp>
        <p:nvSpPr>
          <p:cNvPr id="90117" name="Rectangle 5"/>
          <p:cNvSpPr>
            <a:spLocks noChangeArrowheads="1"/>
          </p:cNvSpPr>
          <p:nvPr/>
        </p:nvSpPr>
        <p:spPr bwMode="auto">
          <a:xfrm>
            <a:off x="277813" y="3994150"/>
            <a:ext cx="5741987" cy="1957388"/>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Bạn có thể dùng Excel để lập ngân sách, làm việc với thuế, sổ điểm hoặc sổ điểm danh sinh viên, liệt kê sản phẩm đã bán. Thậm chí bạn có thể ghi bài tập hàng ngày, theo dõi việc giảm cân hoặc chi phí sửa chữa nhà cửa của bạn. Những khả năng là vô hạn.</a:t>
            </a:r>
          </a:p>
          <a:p>
            <a:pPr>
              <a:spcBef>
                <a:spcPct val="20000"/>
              </a:spcBef>
              <a:spcAft>
                <a:spcPct val="75000"/>
              </a:spcAft>
            </a:pPr>
            <a:r>
              <a:rPr lang="vi-VN" dirty="0" smtClean="0">
                <a:solidFill>
                  <a:srgbClr val="FFCC00"/>
                </a:solidFill>
              </a:rPr>
              <a:t>Bây giờ chúng ta hãy đi sâu vào nhập dữ liệu.</a:t>
            </a:r>
            <a:endParaRPr lang="vi-VN" dirty="0">
              <a:solidFill>
                <a:srgbClr val="FFCC00"/>
              </a:solidFill>
            </a:endParaRPr>
          </a:p>
        </p:txBody>
      </p:sp>
      <p:sp>
        <p:nvSpPr>
          <p:cNvPr id="9011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26305" name="Picture 1"/>
          <p:cNvPicPr>
            <a:picLocks noChangeAspect="1" noChangeArrowheads="1"/>
          </p:cNvPicPr>
          <p:nvPr/>
        </p:nvPicPr>
        <p:blipFill>
          <a:blip r:embed="rId3"/>
          <a:srcRect/>
          <a:stretch>
            <a:fillRect/>
          </a:stretch>
        </p:blipFill>
        <p:spPr bwMode="auto">
          <a:xfrm>
            <a:off x="387350" y="869337"/>
            <a:ext cx="5629627" cy="2839063"/>
          </a:xfrm>
          <a:prstGeom prst="rect">
            <a:avLst/>
          </a:prstGeom>
          <a:noFill/>
          <a:ln w="9525">
            <a:noFill/>
            <a:miter lim="800000"/>
            <a:headEnd/>
            <a:tailEnd/>
          </a:ln>
          <a:effectLst/>
        </p:spPr>
      </p:pic>
      <p:sp>
        <p:nvSpPr>
          <p:cNvPr id="11" name="TextBox 10"/>
          <p:cNvSpPr txBox="1"/>
          <p:nvPr/>
        </p:nvSpPr>
        <p:spPr>
          <a:xfrm>
            <a:off x="553156" y="2201333"/>
            <a:ext cx="1704622" cy="276999"/>
          </a:xfrm>
          <a:prstGeom prst="rect">
            <a:avLst/>
          </a:prstGeom>
          <a:noFill/>
        </p:spPr>
        <p:txBody>
          <a:bodyPr wrap="square" rtlCol="0">
            <a:spAutoFit/>
          </a:bodyPr>
          <a:lstStyle/>
          <a:p>
            <a:pPr algn="ctr"/>
            <a:r>
              <a:rPr lang="en-IE" sz="1200" b="1" smtClean="0">
                <a:effectLst>
                  <a:outerShdw blurRad="38100" dist="38100" dir="2700000" algn="tl">
                    <a:srgbClr val="000000">
                      <a:alpha val="43137"/>
                    </a:srgbClr>
                  </a:outerShdw>
                </a:effectLst>
              </a:rPr>
              <a:t>Sổ điểm Sinh viên</a:t>
            </a:r>
            <a:endParaRPr lang="en-US" sz="1200" b="1" dirty="0">
              <a:effectLst>
                <a:outerShdw blurRad="38100" dist="38100" dir="2700000" algn="tl">
                  <a:srgbClr val="000000">
                    <a:alpha val="43137"/>
                  </a:srgbClr>
                </a:outerShdw>
              </a:effectLst>
            </a:endParaRPr>
          </a:p>
        </p:txBody>
      </p:sp>
      <p:sp>
        <p:nvSpPr>
          <p:cNvPr id="12" name="TextBox 11"/>
          <p:cNvSpPr txBox="1"/>
          <p:nvPr/>
        </p:nvSpPr>
        <p:spPr>
          <a:xfrm>
            <a:off x="2370667" y="2765777"/>
            <a:ext cx="1704622" cy="276999"/>
          </a:xfrm>
          <a:prstGeom prst="rect">
            <a:avLst/>
          </a:prstGeom>
          <a:noFill/>
        </p:spPr>
        <p:txBody>
          <a:bodyPr wrap="square" rtlCol="0">
            <a:spAutoFit/>
          </a:bodyPr>
          <a:lstStyle/>
          <a:p>
            <a:pPr algn="ctr"/>
            <a:r>
              <a:rPr lang="en-IE" sz="1200" b="1" smtClean="0">
                <a:effectLst>
                  <a:outerShdw blurRad="38100" dist="38100" dir="2700000" algn="tl">
                    <a:srgbClr val="000000">
                      <a:alpha val="43137"/>
                    </a:srgbClr>
                  </a:outerShdw>
                </a:effectLst>
              </a:rPr>
              <a:t>Báo cáo Bán hàng</a:t>
            </a:r>
            <a:endParaRPr lang="en-US" sz="1200" b="1" dirty="0">
              <a:effectLst>
                <a:outerShdw blurRad="38100" dist="38100" dir="2700000" algn="tl">
                  <a:srgbClr val="000000">
                    <a:alpha val="43137"/>
                  </a:srgbClr>
                </a:outerShdw>
              </a:effectLst>
            </a:endParaRPr>
          </a:p>
        </p:txBody>
      </p:sp>
      <p:sp>
        <p:nvSpPr>
          <p:cNvPr id="13" name="TextBox 12"/>
          <p:cNvSpPr txBox="1"/>
          <p:nvPr/>
        </p:nvSpPr>
        <p:spPr>
          <a:xfrm>
            <a:off x="4154311" y="3397955"/>
            <a:ext cx="1704622" cy="276999"/>
          </a:xfrm>
          <a:prstGeom prst="rect">
            <a:avLst/>
          </a:prstGeom>
          <a:noFill/>
        </p:spPr>
        <p:txBody>
          <a:bodyPr wrap="square" rtlCol="0">
            <a:spAutoFit/>
          </a:bodyPr>
          <a:lstStyle/>
          <a:p>
            <a:pPr algn="ctr"/>
            <a:r>
              <a:rPr lang="en-IE" sz="1200" b="1" smtClean="0">
                <a:effectLst>
                  <a:outerShdw blurRad="38100" dist="38100" dir="2700000" algn="tl">
                    <a:srgbClr val="000000">
                      <a:alpha val="43137"/>
                    </a:srgbClr>
                  </a:outerShdw>
                </a:effectLst>
              </a:rPr>
              <a:t>Chi phí kì nghỉ</a:t>
            </a:r>
            <a:endParaRPr lang="en-US" sz="1200" b="1" dirty="0">
              <a:effectLst>
                <a:outerShdw blurRad="38100" dist="38100" dir="2700000" algn="tl">
                  <a:srgbClr val="000000">
                    <a:alpha val="43137"/>
                  </a:srgbClr>
                </a:outerShdw>
              </a:effectLst>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slide(fromTop)">
                                      <p:cBhvr>
                                        <p:cTn id="7" dur="500"/>
                                        <p:tgtEl>
                                          <p:spTgt spid="90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slide(fromTop)">
                                      <p:cBhvr>
                                        <p:cTn id="12" dur="500"/>
                                        <p:tgtEl>
                                          <p:spTgt spid="90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90117">
                                            <p:txEl>
                                              <p:pRg st="0" end="0"/>
                                            </p:txEl>
                                          </p:spTgt>
                                        </p:tgtEl>
                                        <p:attrNameLst>
                                          <p:attrName>style.visibility</p:attrName>
                                        </p:attrNameLst>
                                      </p:cBhvr>
                                      <p:to>
                                        <p:strVal val="visible"/>
                                      </p:to>
                                    </p:set>
                                    <p:animEffect transition="in" filter="slide(fromLeft)">
                                      <p:cBhvr>
                                        <p:cTn id="17" dur="500"/>
                                        <p:tgtEl>
                                          <p:spTgt spid="901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0117">
                                            <p:txEl>
                                              <p:pRg st="1" end="1"/>
                                            </p:txEl>
                                          </p:spTgt>
                                        </p:tgtEl>
                                        <p:attrNameLst>
                                          <p:attrName>style.visibility</p:attrName>
                                        </p:attrNameLst>
                                      </p:cBhvr>
                                      <p:to>
                                        <p:strVal val="visible"/>
                                      </p:to>
                                    </p:set>
                                    <p:animEffect transition="in" filter="slide(fromLeft)">
                                      <p:cBhvr>
                                        <p:cTn id="22" dur="500"/>
                                        <p:tgtEl>
                                          <p:spTgt spid="901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P spid="9011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11138" y="73025"/>
            <a:ext cx="8932862" cy="614363"/>
          </a:xfrm>
        </p:spPr>
        <p:txBody>
          <a:bodyPr/>
          <a:lstStyle/>
          <a:p>
            <a:r>
              <a:rPr lang="en-US" smtClean="0"/>
              <a:t>Hãy ân cần với bạn đọc: bắt đầu với tiêu đề cột</a:t>
            </a:r>
            <a:endParaRPr lang="en-US"/>
          </a:p>
        </p:txBody>
      </p:sp>
      <p:sp>
        <p:nvSpPr>
          <p:cNvPr id="92163"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smtClean="0"/>
              <a:t>Khi bạn nhập dữ liệu, một ý tưởng tốt là bắt đầu nhập tiêu đề ở đỉnh ở mỗi cột.</a:t>
            </a:r>
            <a:endParaRPr lang="en-US" sz="2000"/>
          </a:p>
        </p:txBody>
      </p:sp>
      <p:sp>
        <p:nvSpPr>
          <p:cNvPr id="92165" name="Rectangle 5"/>
          <p:cNvSpPr>
            <a:spLocks noChangeArrowheads="1"/>
          </p:cNvSpPr>
          <p:nvPr/>
        </p:nvSpPr>
        <p:spPr bwMode="auto">
          <a:xfrm>
            <a:off x="277813" y="3994150"/>
            <a:ext cx="5926137" cy="1579563"/>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Bằng cách này, bất </a:t>
            </a:r>
            <a:r>
              <a:rPr lang="vi-VN" smtClean="0">
                <a:solidFill>
                  <a:srgbClr val="FFCC00"/>
                </a:solidFill>
              </a:rPr>
              <a:t>cứ ai </a:t>
            </a:r>
            <a:r>
              <a:rPr lang="en-US" smtClean="0">
                <a:solidFill>
                  <a:srgbClr val="FFCC00"/>
                </a:solidFill>
              </a:rPr>
              <a:t>dùng chung bảng tính của bạn có thể hiểu dữ liệu có nghĩa gì (và bản thân bạn có thể hiểu về sau). </a:t>
            </a:r>
            <a:endParaRPr lang="en-US" dirty="0">
              <a:solidFill>
                <a:srgbClr val="FFCC00"/>
              </a:solidFill>
            </a:endParaRPr>
          </a:p>
          <a:p>
            <a:pPr>
              <a:spcBef>
                <a:spcPct val="20000"/>
              </a:spcBef>
              <a:spcAft>
                <a:spcPct val="75000"/>
              </a:spcAft>
            </a:pPr>
            <a:r>
              <a:rPr lang="en-US" smtClean="0">
                <a:solidFill>
                  <a:srgbClr val="FFCC00"/>
                </a:solidFill>
              </a:rPr>
              <a:t>Bạn cũng sẽ thường xuyên muốn nhập tiêu đề hàng.</a:t>
            </a:r>
            <a:endParaRPr lang="en-US" dirty="0">
              <a:solidFill>
                <a:srgbClr val="FFCC00"/>
              </a:solidFill>
            </a:endParaRPr>
          </a:p>
        </p:txBody>
      </p:sp>
      <p:sp>
        <p:nvSpPr>
          <p:cNvPr id="9216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graphicFrame>
        <p:nvGraphicFramePr>
          <p:cNvPr id="9" name="Table 8"/>
          <p:cNvGraphicFramePr>
            <a:graphicFrameLocks noGrp="1"/>
          </p:cNvGraphicFramePr>
          <p:nvPr/>
        </p:nvGraphicFramePr>
        <p:xfrm>
          <a:off x="354420" y="925034"/>
          <a:ext cx="5621077" cy="2863562"/>
        </p:xfrm>
        <a:graphic>
          <a:graphicData uri="http://schemas.openxmlformats.org/drawingml/2006/table">
            <a:tbl>
              <a:tblPr firstRow="1" bandRow="1">
                <a:tableStyleId>{21E4AEA4-8DFA-4A89-87EB-49C32662AFE0}</a:tableStyleId>
              </a:tblPr>
              <a:tblGrid>
                <a:gridCol w="307385"/>
                <a:gridCol w="1298637"/>
                <a:gridCol w="803011"/>
                <a:gridCol w="803011"/>
                <a:gridCol w="803011"/>
                <a:gridCol w="803011"/>
                <a:gridCol w="803011"/>
              </a:tblGrid>
              <a:tr h="387644">
                <a:tc>
                  <a:txBody>
                    <a:bodyPr/>
                    <a:lstStyle/>
                    <a:p>
                      <a:pPr algn="ctr"/>
                      <a:endParaRPr lang="en-US" dirty="0"/>
                    </a:p>
                  </a:txBody>
                  <a:tcPr>
                    <a:cell3D prstMaterial="dkEdge">
                      <a:bevel/>
                      <a:lightRig rig="flood" dir="t"/>
                    </a:cell3D>
                  </a:tcPr>
                </a:tc>
                <a:tc>
                  <a:txBody>
                    <a:bodyPr/>
                    <a:lstStyle/>
                    <a:p>
                      <a:pPr algn="ctr"/>
                      <a:r>
                        <a:rPr lang="en-IE" dirty="0" smtClean="0">
                          <a:solidFill>
                            <a:schemeClr val="tx1">
                              <a:lumMod val="50000"/>
                            </a:schemeClr>
                          </a:solidFill>
                        </a:rPr>
                        <a:t>A</a:t>
                      </a:r>
                      <a:endParaRPr lang="en-US" b="0" dirty="0">
                        <a:solidFill>
                          <a:schemeClr val="tx1">
                            <a:lumMod val="50000"/>
                          </a:schemeClr>
                        </a:solidFill>
                      </a:endParaRPr>
                    </a:p>
                  </a:txBody>
                  <a:tcPr>
                    <a:gradFill flip="none" rotWithShape="1">
                      <a:gsLst>
                        <a:gs pos="0">
                          <a:srgbClr val="8488C4"/>
                        </a:gs>
                        <a:gs pos="53000">
                          <a:srgbClr val="D4DEFF"/>
                        </a:gs>
                        <a:gs pos="83000">
                          <a:srgbClr val="D4DEFF"/>
                        </a:gs>
                        <a:gs pos="100000">
                          <a:srgbClr val="96AB94"/>
                        </a:gs>
                      </a:gsLst>
                      <a:lin ang="16200000" scaled="0"/>
                      <a:tileRect/>
                    </a:gradFill>
                  </a:tcPr>
                </a:tc>
                <a:tc>
                  <a:txBody>
                    <a:bodyPr/>
                    <a:lstStyle/>
                    <a:p>
                      <a:pPr algn="ctr"/>
                      <a:r>
                        <a:rPr lang="en-IE" dirty="0" smtClean="0">
                          <a:solidFill>
                            <a:schemeClr val="tx1">
                              <a:lumMod val="50000"/>
                            </a:schemeClr>
                          </a:solidFill>
                        </a:rPr>
                        <a:t>B</a:t>
                      </a:r>
                      <a:endParaRPr lang="en-US" dirty="0">
                        <a:solidFill>
                          <a:schemeClr val="tx1">
                            <a:lumMod val="50000"/>
                          </a:schemeClr>
                        </a:solidFill>
                      </a:endParaRPr>
                    </a:p>
                  </a:txBody>
                  <a:tcPr>
                    <a:gradFill flip="none" rotWithShape="1">
                      <a:gsLst>
                        <a:gs pos="0">
                          <a:srgbClr val="8488C4"/>
                        </a:gs>
                        <a:gs pos="53000">
                          <a:srgbClr val="D4DEFF"/>
                        </a:gs>
                        <a:gs pos="83000">
                          <a:srgbClr val="D4DEFF"/>
                        </a:gs>
                        <a:gs pos="100000">
                          <a:srgbClr val="96AB94"/>
                        </a:gs>
                      </a:gsLst>
                      <a:lin ang="16200000" scaled="0"/>
                      <a:tileRect/>
                    </a:gradFill>
                  </a:tcPr>
                </a:tc>
                <a:tc>
                  <a:txBody>
                    <a:bodyPr/>
                    <a:lstStyle/>
                    <a:p>
                      <a:pPr algn="ctr"/>
                      <a:r>
                        <a:rPr lang="en-IE" dirty="0" smtClean="0">
                          <a:solidFill>
                            <a:schemeClr val="tx1">
                              <a:lumMod val="50000"/>
                            </a:schemeClr>
                          </a:solidFill>
                        </a:rPr>
                        <a:t>C</a:t>
                      </a:r>
                      <a:endParaRPr lang="en-US" dirty="0">
                        <a:solidFill>
                          <a:schemeClr val="tx1">
                            <a:lumMod val="50000"/>
                          </a:schemeClr>
                        </a:solidFill>
                      </a:endParaRPr>
                    </a:p>
                  </a:txBody>
                  <a:tcPr>
                    <a:gradFill flip="none" rotWithShape="1">
                      <a:gsLst>
                        <a:gs pos="0">
                          <a:srgbClr val="8488C4"/>
                        </a:gs>
                        <a:gs pos="53000">
                          <a:srgbClr val="D4DEFF"/>
                        </a:gs>
                        <a:gs pos="83000">
                          <a:srgbClr val="D4DEFF"/>
                        </a:gs>
                        <a:gs pos="100000">
                          <a:srgbClr val="96AB94"/>
                        </a:gs>
                      </a:gsLst>
                      <a:lin ang="16200000" scaled="0"/>
                      <a:tileRect/>
                    </a:gradFill>
                  </a:tcPr>
                </a:tc>
                <a:tc>
                  <a:txBody>
                    <a:bodyPr/>
                    <a:lstStyle/>
                    <a:p>
                      <a:pPr algn="ctr"/>
                      <a:r>
                        <a:rPr lang="en-IE" dirty="0" smtClean="0">
                          <a:solidFill>
                            <a:schemeClr val="tx1">
                              <a:lumMod val="50000"/>
                            </a:schemeClr>
                          </a:solidFill>
                        </a:rPr>
                        <a:t>D</a:t>
                      </a:r>
                      <a:endParaRPr lang="en-US" dirty="0">
                        <a:solidFill>
                          <a:schemeClr val="tx1">
                            <a:lumMod val="50000"/>
                          </a:schemeClr>
                        </a:solidFill>
                      </a:endParaRPr>
                    </a:p>
                  </a:txBody>
                  <a:tcPr>
                    <a:gradFill flip="none" rotWithShape="1">
                      <a:gsLst>
                        <a:gs pos="0">
                          <a:srgbClr val="8488C4"/>
                        </a:gs>
                        <a:gs pos="53000">
                          <a:srgbClr val="D4DEFF"/>
                        </a:gs>
                        <a:gs pos="83000">
                          <a:srgbClr val="D4DEFF"/>
                        </a:gs>
                        <a:gs pos="100000">
                          <a:srgbClr val="96AB94"/>
                        </a:gs>
                      </a:gsLst>
                      <a:lin ang="16200000" scaled="0"/>
                      <a:tileRect/>
                    </a:gradFill>
                  </a:tcPr>
                </a:tc>
                <a:tc>
                  <a:txBody>
                    <a:bodyPr/>
                    <a:lstStyle/>
                    <a:p>
                      <a:pPr algn="ctr"/>
                      <a:r>
                        <a:rPr lang="en-IE" dirty="0" smtClean="0">
                          <a:solidFill>
                            <a:schemeClr val="tx1">
                              <a:lumMod val="50000"/>
                            </a:schemeClr>
                          </a:solidFill>
                        </a:rPr>
                        <a:t>E</a:t>
                      </a:r>
                      <a:endParaRPr lang="en-US" dirty="0">
                        <a:solidFill>
                          <a:schemeClr val="tx1">
                            <a:lumMod val="50000"/>
                          </a:schemeClr>
                        </a:solidFill>
                      </a:endParaRPr>
                    </a:p>
                  </a:txBody>
                  <a:tcPr>
                    <a:gradFill flip="none" rotWithShape="1">
                      <a:gsLst>
                        <a:gs pos="0">
                          <a:srgbClr val="8488C4"/>
                        </a:gs>
                        <a:gs pos="53000">
                          <a:srgbClr val="D4DEFF"/>
                        </a:gs>
                        <a:gs pos="83000">
                          <a:srgbClr val="D4DEFF"/>
                        </a:gs>
                        <a:gs pos="100000">
                          <a:srgbClr val="96AB94"/>
                        </a:gs>
                      </a:gsLst>
                      <a:lin ang="16200000" scaled="0"/>
                      <a:tileRect/>
                    </a:gradFill>
                  </a:tcPr>
                </a:tc>
                <a:tc>
                  <a:txBody>
                    <a:bodyPr/>
                    <a:lstStyle/>
                    <a:p>
                      <a:pPr algn="ctr"/>
                      <a:r>
                        <a:rPr lang="en-IE" dirty="0" smtClean="0">
                          <a:solidFill>
                            <a:schemeClr val="tx1">
                              <a:lumMod val="50000"/>
                            </a:schemeClr>
                          </a:solidFill>
                        </a:rPr>
                        <a:t>F</a:t>
                      </a:r>
                      <a:endParaRPr lang="en-US" dirty="0">
                        <a:solidFill>
                          <a:schemeClr val="tx1">
                            <a:lumMod val="50000"/>
                          </a:schemeClr>
                        </a:solidFill>
                      </a:endParaRPr>
                    </a:p>
                  </a:txBody>
                  <a:tcPr>
                    <a:gradFill flip="none" rotWithShape="1">
                      <a:gsLst>
                        <a:gs pos="0">
                          <a:srgbClr val="8488C4"/>
                        </a:gs>
                        <a:gs pos="53000">
                          <a:srgbClr val="D4DEFF"/>
                        </a:gs>
                        <a:gs pos="83000">
                          <a:srgbClr val="D4DEFF"/>
                        </a:gs>
                        <a:gs pos="100000">
                          <a:srgbClr val="96AB94"/>
                        </a:gs>
                      </a:gsLst>
                      <a:lin ang="16200000" scaled="0"/>
                      <a:tileRect/>
                    </a:gradFill>
                  </a:tcPr>
                </a:tc>
              </a:tr>
              <a:tr h="387644">
                <a:tc>
                  <a:txBody>
                    <a:bodyPr/>
                    <a:lstStyle/>
                    <a:p>
                      <a:pPr algn="ctr"/>
                      <a:r>
                        <a:rPr lang="en-IE" dirty="0" smtClean="0"/>
                        <a:t>1</a:t>
                      </a:r>
                      <a:endParaRPr lang="en-US" dirty="0"/>
                    </a:p>
                  </a:txBody>
                  <a:tcPr>
                    <a:solidFill>
                      <a:schemeClr val="accent2">
                        <a:lumMod val="20000"/>
                        <a:lumOff val="80000"/>
                      </a:schemeClr>
                    </a:solidFill>
                  </a:tcPr>
                </a:tc>
                <a:tc>
                  <a:txBody>
                    <a:bodyPr/>
                    <a:lstStyle/>
                    <a:p>
                      <a:pPr algn="ctr"/>
                      <a:endParaRPr lang="en-US" dirty="0">
                        <a:solidFill>
                          <a:schemeClr val="bg1">
                            <a:lumMod val="20000"/>
                            <a:lumOff val="80000"/>
                          </a:schemeClr>
                        </a:solidFill>
                      </a:endParaRPr>
                    </a:p>
                  </a:txBody>
                  <a:tcPr/>
                </a:tc>
                <a:tc>
                  <a:txBody>
                    <a:bodyPr/>
                    <a:lstStyle/>
                    <a:p>
                      <a:pPr algn="ctr"/>
                      <a:r>
                        <a:rPr lang="en-IE" dirty="0" smtClean="0">
                          <a:solidFill>
                            <a:schemeClr val="bg1">
                              <a:lumMod val="20000"/>
                              <a:lumOff val="80000"/>
                            </a:schemeClr>
                          </a:solidFill>
                        </a:rPr>
                        <a:t>2004</a:t>
                      </a:r>
                      <a:endParaRPr lang="en-US" dirty="0">
                        <a:solidFill>
                          <a:schemeClr val="bg1">
                            <a:lumMod val="20000"/>
                            <a:lumOff val="80000"/>
                          </a:schemeClr>
                        </a:solidFill>
                      </a:endParaRPr>
                    </a:p>
                  </a:txBody>
                  <a:tcPr>
                    <a:solidFill>
                      <a:srgbClr val="0070C0">
                        <a:alpha val="48000"/>
                      </a:srgbClr>
                    </a:solidFill>
                  </a:tcPr>
                </a:tc>
                <a:tc>
                  <a:txBody>
                    <a:bodyPr/>
                    <a:lstStyle/>
                    <a:p>
                      <a:pPr algn="ctr"/>
                      <a:r>
                        <a:rPr lang="en-IE" dirty="0" smtClean="0">
                          <a:solidFill>
                            <a:schemeClr val="bg1">
                              <a:lumMod val="20000"/>
                              <a:lumOff val="80000"/>
                            </a:schemeClr>
                          </a:solidFill>
                        </a:rPr>
                        <a:t>2005</a:t>
                      </a:r>
                      <a:endParaRPr lang="en-US" dirty="0">
                        <a:solidFill>
                          <a:schemeClr val="bg1">
                            <a:lumMod val="20000"/>
                            <a:lumOff val="80000"/>
                          </a:schemeClr>
                        </a:solidFill>
                      </a:endParaRPr>
                    </a:p>
                  </a:txBody>
                  <a:tcPr>
                    <a:solidFill>
                      <a:srgbClr val="0070C0">
                        <a:alpha val="48000"/>
                      </a:srgbClr>
                    </a:solidFill>
                  </a:tcPr>
                </a:tc>
                <a:tc>
                  <a:txBody>
                    <a:bodyPr/>
                    <a:lstStyle/>
                    <a:p>
                      <a:pPr algn="ctr"/>
                      <a:r>
                        <a:rPr lang="en-IE" dirty="0" smtClean="0">
                          <a:solidFill>
                            <a:schemeClr val="bg1">
                              <a:lumMod val="20000"/>
                              <a:lumOff val="80000"/>
                            </a:schemeClr>
                          </a:solidFill>
                        </a:rPr>
                        <a:t>2006</a:t>
                      </a:r>
                      <a:endParaRPr lang="en-US" dirty="0">
                        <a:solidFill>
                          <a:schemeClr val="bg1">
                            <a:lumMod val="20000"/>
                            <a:lumOff val="80000"/>
                          </a:schemeClr>
                        </a:solidFill>
                      </a:endParaRPr>
                    </a:p>
                  </a:txBody>
                  <a:tcPr>
                    <a:solidFill>
                      <a:srgbClr val="0070C0">
                        <a:alpha val="48000"/>
                      </a:srgbClr>
                    </a:solidFill>
                  </a:tcPr>
                </a:tc>
                <a:tc>
                  <a:txBody>
                    <a:bodyPr/>
                    <a:lstStyle/>
                    <a:p>
                      <a:pPr algn="ctr"/>
                      <a:r>
                        <a:rPr lang="en-IE" dirty="0" smtClean="0">
                          <a:solidFill>
                            <a:schemeClr val="bg1">
                              <a:lumMod val="20000"/>
                              <a:lumOff val="80000"/>
                            </a:schemeClr>
                          </a:solidFill>
                        </a:rPr>
                        <a:t>2007</a:t>
                      </a:r>
                      <a:endParaRPr lang="en-US" dirty="0">
                        <a:solidFill>
                          <a:schemeClr val="bg1">
                            <a:lumMod val="20000"/>
                            <a:lumOff val="80000"/>
                          </a:schemeClr>
                        </a:solidFill>
                      </a:endParaRPr>
                    </a:p>
                  </a:txBody>
                  <a:tcPr>
                    <a:solidFill>
                      <a:srgbClr val="0070C0">
                        <a:alpha val="48000"/>
                      </a:srgbClr>
                    </a:solidFill>
                  </a:tcPr>
                </a:tc>
                <a:tc>
                  <a:txBody>
                    <a:bodyPr/>
                    <a:lstStyle/>
                    <a:p>
                      <a:pPr algn="ctr"/>
                      <a:r>
                        <a:rPr lang="en-IE" dirty="0" smtClean="0">
                          <a:solidFill>
                            <a:schemeClr val="bg1">
                              <a:lumMod val="20000"/>
                              <a:lumOff val="80000"/>
                            </a:schemeClr>
                          </a:solidFill>
                        </a:rPr>
                        <a:t>2008</a:t>
                      </a:r>
                      <a:endParaRPr lang="en-US" dirty="0">
                        <a:solidFill>
                          <a:schemeClr val="bg1">
                            <a:lumMod val="20000"/>
                            <a:lumOff val="80000"/>
                          </a:schemeClr>
                        </a:solidFill>
                      </a:endParaRPr>
                    </a:p>
                  </a:txBody>
                  <a:tcPr>
                    <a:solidFill>
                      <a:srgbClr val="0070C0">
                        <a:alpha val="48000"/>
                      </a:srgbClr>
                    </a:solidFill>
                  </a:tcPr>
                </a:tc>
              </a:tr>
              <a:tr h="678377">
                <a:tc>
                  <a:txBody>
                    <a:bodyPr/>
                    <a:lstStyle/>
                    <a:p>
                      <a:pPr algn="ctr"/>
                      <a:endParaRPr lang="en-IE" dirty="0" smtClean="0"/>
                    </a:p>
                    <a:p>
                      <a:pPr algn="ctr"/>
                      <a:r>
                        <a:rPr lang="en-IE" dirty="0" smtClean="0"/>
                        <a:t>2</a:t>
                      </a:r>
                      <a:endParaRPr lang="en-US" dirty="0"/>
                    </a:p>
                  </a:txBody>
                  <a:tcPr>
                    <a:solidFill>
                      <a:schemeClr val="accent2">
                        <a:lumMod val="20000"/>
                        <a:lumOff val="80000"/>
                      </a:schemeClr>
                    </a:solidFill>
                  </a:tcPr>
                </a:tc>
                <a:tc>
                  <a:txBody>
                    <a:bodyPr/>
                    <a:lstStyle/>
                    <a:p>
                      <a:r>
                        <a:rPr lang="en-IE" sz="1400" smtClean="0">
                          <a:solidFill>
                            <a:schemeClr val="accent4">
                              <a:lumMod val="50000"/>
                            </a:schemeClr>
                          </a:solidFill>
                        </a:rPr>
                        <a:t>Những</a:t>
                      </a:r>
                      <a:r>
                        <a:rPr lang="en-IE" sz="1400" baseline="0" smtClean="0">
                          <a:solidFill>
                            <a:schemeClr val="accent4">
                              <a:lumMod val="50000"/>
                            </a:schemeClr>
                          </a:solidFill>
                        </a:rPr>
                        <a:t> công việc Mạo hiểm</a:t>
                      </a:r>
                      <a:endParaRPr lang="en-US" sz="1400" dirty="0">
                        <a:solidFill>
                          <a:schemeClr val="accent4">
                            <a:lumMod val="50000"/>
                          </a:schemeClr>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969110">
                <a:tc>
                  <a:txBody>
                    <a:bodyPr/>
                    <a:lstStyle/>
                    <a:p>
                      <a:pPr algn="ctr"/>
                      <a:endParaRPr lang="en-IE" dirty="0" smtClean="0"/>
                    </a:p>
                    <a:p>
                      <a:pPr algn="ctr"/>
                      <a:endParaRPr lang="en-IE" dirty="0" smtClean="0"/>
                    </a:p>
                    <a:p>
                      <a:pPr algn="ctr"/>
                      <a:r>
                        <a:rPr lang="en-IE" dirty="0" smtClean="0"/>
                        <a:t>3</a:t>
                      </a:r>
                      <a:endParaRPr lang="en-US" dirty="0"/>
                    </a:p>
                  </a:txBody>
                  <a:tcPr>
                    <a:solidFill>
                      <a:schemeClr val="accent2">
                        <a:lumMod val="20000"/>
                        <a:lumOff val="80000"/>
                      </a:schemeClr>
                    </a:solidFill>
                  </a:tcPr>
                </a:tc>
                <a:tc>
                  <a:txBody>
                    <a:bodyPr/>
                    <a:lstStyle/>
                    <a:p>
                      <a:r>
                        <a:rPr lang="en-IE" sz="1400" smtClean="0">
                          <a:solidFill>
                            <a:schemeClr val="accent4">
                              <a:lumMod val="50000"/>
                            </a:schemeClr>
                          </a:solidFill>
                        </a:rPr>
                        <a:t>Bảo</a:t>
                      </a:r>
                      <a:r>
                        <a:rPr lang="en-IE" sz="1400" baseline="0" smtClean="0">
                          <a:solidFill>
                            <a:schemeClr val="accent4">
                              <a:lumMod val="50000"/>
                            </a:schemeClr>
                          </a:solidFill>
                        </a:rPr>
                        <a:t> tàng Khoa học </a:t>
                      </a:r>
                      <a:r>
                        <a:rPr lang="en-IE" sz="1400" smtClean="0">
                          <a:solidFill>
                            <a:schemeClr val="accent4">
                              <a:lumMod val="50000"/>
                            </a:schemeClr>
                          </a:solidFill>
                        </a:rPr>
                        <a:t>Baldwin</a:t>
                      </a:r>
                      <a:endParaRPr lang="en-US" sz="1400" dirty="0">
                        <a:solidFill>
                          <a:schemeClr val="accent4">
                            <a:lumMod val="50000"/>
                          </a:schemeClr>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87644">
                <a:tc>
                  <a:txBody>
                    <a:bodyPr/>
                    <a:lstStyle/>
                    <a:p>
                      <a:pPr algn="ctr"/>
                      <a:r>
                        <a:rPr lang="en-IE" dirty="0" smtClean="0"/>
                        <a:t>4</a:t>
                      </a:r>
                      <a:endParaRPr lang="en-US" dirty="0"/>
                    </a:p>
                  </a:txBody>
                  <a:tcPr>
                    <a:solidFill>
                      <a:schemeClr val="accent2">
                        <a:lumMod val="20000"/>
                        <a:lumOff val="80000"/>
                      </a:schemeClr>
                    </a:solidFill>
                  </a:tcPr>
                </a:tc>
                <a:tc>
                  <a:txBody>
                    <a:bodyPr/>
                    <a:lstStyle/>
                    <a:p>
                      <a:r>
                        <a:rPr lang="en-IE" sz="1400" dirty="0" err="1" smtClean="0">
                          <a:solidFill>
                            <a:schemeClr val="accent4">
                              <a:lumMod val="50000"/>
                            </a:schemeClr>
                          </a:solidFill>
                        </a:rPr>
                        <a:t>Contoso</a:t>
                      </a:r>
                      <a:endParaRPr lang="en-US" sz="1400" dirty="0">
                        <a:solidFill>
                          <a:schemeClr val="accent4">
                            <a:lumMod val="50000"/>
                          </a:schemeClr>
                        </a:solidFill>
                      </a:endParaRPr>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13" name="Right Arrow 12"/>
          <p:cNvSpPr/>
          <p:nvPr/>
        </p:nvSpPr>
        <p:spPr>
          <a:xfrm rot="5400000">
            <a:off x="2147777" y="1993604"/>
            <a:ext cx="276446" cy="148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998382" y="1993604"/>
            <a:ext cx="276446" cy="148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6200000">
            <a:off x="3827721" y="1993605"/>
            <a:ext cx="276446" cy="148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6200000">
            <a:off x="4593265" y="1993604"/>
            <a:ext cx="276446" cy="148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5348177" y="1993604"/>
            <a:ext cx="276446" cy="148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2151315" y="2677654"/>
            <a:ext cx="276446" cy="148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3001920" y="2677654"/>
            <a:ext cx="276446" cy="148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3831259" y="2677655"/>
            <a:ext cx="276446" cy="148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4596803" y="2677654"/>
            <a:ext cx="276446" cy="148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6200000" flipV="1">
            <a:off x="5351715" y="2677654"/>
            <a:ext cx="276446" cy="148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2140682" y="3475129"/>
            <a:ext cx="276446" cy="148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2991287" y="3475129"/>
            <a:ext cx="276446" cy="148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16200000">
            <a:off x="3820626" y="3475130"/>
            <a:ext cx="276446" cy="148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rot="16200000">
            <a:off x="4586170" y="3475129"/>
            <a:ext cx="276446" cy="148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rot="16200000">
            <a:off x="5341082" y="3475129"/>
            <a:ext cx="276446" cy="148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4260" name="Object 4"/>
          <p:cNvGraphicFramePr>
            <a:graphicFrameLocks noChangeAspect="1"/>
          </p:cNvGraphicFramePr>
          <p:nvPr/>
        </p:nvGraphicFramePr>
        <p:xfrm>
          <a:off x="1764488" y="1365213"/>
          <a:ext cx="269875" cy="303212"/>
        </p:xfrm>
        <a:graphic>
          <a:graphicData uri="http://schemas.openxmlformats.org/presentationml/2006/ole">
            <p:oleObj spid="_x0000_s224260" name="Visio" r:id="rId4" imgW="270231" imgH="303063" progId="">
              <p:embed/>
            </p:oleObj>
          </a:graphicData>
        </a:graphic>
      </p:graphicFrame>
      <p:graphicFrame>
        <p:nvGraphicFramePr>
          <p:cNvPr id="224261" name="Object 5"/>
          <p:cNvGraphicFramePr>
            <a:graphicFrameLocks noChangeAspect="1"/>
          </p:cNvGraphicFramePr>
          <p:nvPr/>
        </p:nvGraphicFramePr>
        <p:xfrm>
          <a:off x="1052107" y="1569226"/>
          <a:ext cx="269875" cy="303212"/>
        </p:xfrm>
        <a:graphic>
          <a:graphicData uri="http://schemas.openxmlformats.org/presentationml/2006/ole">
            <p:oleObj spid="_x0000_s224261" name="Visio" r:id="rId5" imgW="287946" imgH="292969" progId="">
              <p:embed/>
            </p:oleObj>
          </a:graphicData>
        </a:graphic>
      </p:graphicFrame>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slide(fromTop)">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92165">
                                            <p:txEl>
                                              <p:pRg st="0" end="0"/>
                                            </p:txEl>
                                          </p:spTgt>
                                        </p:tgtEl>
                                        <p:attrNameLst>
                                          <p:attrName>style.visibility</p:attrName>
                                        </p:attrNameLst>
                                      </p:cBhvr>
                                      <p:to>
                                        <p:strVal val="visible"/>
                                      </p:to>
                                    </p:set>
                                    <p:animEffect transition="in" filter="slide(fromLeft)">
                                      <p:cBhvr>
                                        <p:cTn id="12" dur="500"/>
                                        <p:tgtEl>
                                          <p:spTgt spid="9216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92165">
                                            <p:txEl>
                                              <p:pRg st="1" end="1"/>
                                            </p:txEl>
                                          </p:spTgt>
                                        </p:tgtEl>
                                        <p:attrNameLst>
                                          <p:attrName>style.visibility</p:attrName>
                                        </p:attrNameLst>
                                      </p:cBhvr>
                                      <p:to>
                                        <p:strVal val="visible"/>
                                      </p:to>
                                    </p:set>
                                    <p:animEffect transition="in" filter="slide(fromLeft)">
                                      <p:cBhvr>
                                        <p:cTn id="17" dur="500"/>
                                        <p:tgtEl>
                                          <p:spTgt spid="9216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24260"/>
                                        </p:tgtEl>
                                        <p:attrNameLst>
                                          <p:attrName>style.visibility</p:attrName>
                                        </p:attrNameLst>
                                      </p:cBhvr>
                                      <p:to>
                                        <p:strVal val="visible"/>
                                      </p:to>
                                    </p:set>
                                    <p:animEffect transition="in" filter="dissolve">
                                      <p:cBhvr>
                                        <p:cTn id="22" dur="500"/>
                                        <p:tgtEl>
                                          <p:spTgt spid="224260"/>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224261"/>
                                        </p:tgtEl>
                                        <p:attrNameLst>
                                          <p:attrName>style.visibility</p:attrName>
                                        </p:attrNameLst>
                                      </p:cBhvr>
                                      <p:to>
                                        <p:strVal val="visible"/>
                                      </p:to>
                                    </p:set>
                                    <p:animEffect transition="in" filter="dissolve">
                                      <p:cBhvr>
                                        <p:cTn id="26" dur="500"/>
                                        <p:tgtEl>
                                          <p:spTgt spid="224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P spid="9216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211138" y="73025"/>
            <a:ext cx="8932862" cy="614363"/>
          </a:xfrm>
        </p:spPr>
        <p:txBody>
          <a:bodyPr/>
          <a:lstStyle/>
          <a:p>
            <a:r>
              <a:rPr lang="en-US" smtClean="0"/>
              <a:t>Hãy ân cần với bạn đọc: bắt đầu với tiêu đề cột</a:t>
            </a:r>
            <a:endParaRPr lang="en-US"/>
          </a:p>
        </p:txBody>
      </p:sp>
      <p:sp>
        <p:nvSpPr>
          <p:cNvPr id="196611"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smtClean="0"/>
              <a:t>Trang tính trong hình ảnh cho thấy xu hướng thực tế và kì vọng trong nhiều năm. </a:t>
            </a:r>
            <a:endParaRPr lang="en-US" sz="2000" dirty="0"/>
          </a:p>
        </p:txBody>
      </p:sp>
      <p:sp>
        <p:nvSpPr>
          <p:cNvPr id="196612" name="Rectangle 4"/>
          <p:cNvSpPr>
            <a:spLocks noChangeArrowheads="1"/>
          </p:cNvSpPr>
          <p:nvPr/>
        </p:nvSpPr>
        <p:spPr bwMode="auto">
          <a:xfrm>
            <a:off x="277813" y="3994150"/>
            <a:ext cx="5926137" cy="354013"/>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Nó dùng tiêu đề cột và hàng: </a:t>
            </a:r>
            <a:endParaRPr lang="en-US">
              <a:solidFill>
                <a:srgbClr val="FFCC00"/>
              </a:solidFill>
            </a:endParaRPr>
          </a:p>
        </p:txBody>
      </p:sp>
      <p:sp>
        <p:nvSpPr>
          <p:cNvPr id="196613"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graphicFrame>
        <p:nvGraphicFramePr>
          <p:cNvPr id="196615" name="Object 7"/>
          <p:cNvGraphicFramePr>
            <a:graphicFrameLocks noChangeAspect="1"/>
          </p:cNvGraphicFramePr>
          <p:nvPr/>
        </p:nvGraphicFramePr>
        <p:xfrm>
          <a:off x="339725" y="4459288"/>
          <a:ext cx="269875" cy="303212"/>
        </p:xfrm>
        <a:graphic>
          <a:graphicData uri="http://schemas.openxmlformats.org/presentationml/2006/ole">
            <p:oleObj spid="_x0000_s196615" name="Visio" r:id="rId4" imgW="270231" imgH="303063" progId="">
              <p:embed/>
            </p:oleObj>
          </a:graphicData>
        </a:graphic>
      </p:graphicFrame>
      <p:graphicFrame>
        <p:nvGraphicFramePr>
          <p:cNvPr id="196616" name="Object 8"/>
          <p:cNvGraphicFramePr>
            <a:graphicFrameLocks noChangeAspect="1"/>
          </p:cNvGraphicFramePr>
          <p:nvPr/>
        </p:nvGraphicFramePr>
        <p:xfrm>
          <a:off x="339725" y="5173663"/>
          <a:ext cx="269875" cy="303212"/>
        </p:xfrm>
        <a:graphic>
          <a:graphicData uri="http://schemas.openxmlformats.org/presentationml/2006/ole">
            <p:oleObj spid="_x0000_s196616" name="Visio" r:id="rId5" imgW="270231" imgH="303063" progId="">
              <p:embed/>
            </p:oleObj>
          </a:graphicData>
        </a:graphic>
      </p:graphicFrame>
      <p:sp>
        <p:nvSpPr>
          <p:cNvPr id="196617" name="Rectangle 9"/>
          <p:cNvSpPr>
            <a:spLocks noChangeArrowheads="1"/>
          </p:cNvSpPr>
          <p:nvPr/>
        </p:nvSpPr>
        <p:spPr bwMode="auto">
          <a:xfrm>
            <a:off x="676275" y="4425950"/>
            <a:ext cx="5940425" cy="1103379"/>
          </a:xfrm>
          <a:prstGeom prst="rect">
            <a:avLst/>
          </a:prstGeom>
          <a:noFill/>
          <a:ln w="9525" algn="ctr">
            <a:noFill/>
            <a:miter lim="800000"/>
            <a:headEnd/>
            <a:tailEnd/>
          </a:ln>
          <a:effectLst/>
        </p:spPr>
        <p:txBody>
          <a:bodyPr>
            <a:spAutoFit/>
          </a:bodyPr>
          <a:lstStyle/>
          <a:p>
            <a:pPr>
              <a:spcBef>
                <a:spcPct val="20000"/>
              </a:spcBef>
              <a:spcAft>
                <a:spcPct val="45000"/>
              </a:spcAft>
            </a:pPr>
            <a:r>
              <a:rPr lang="en-US" smtClean="0">
                <a:solidFill>
                  <a:srgbClr val="FFCC00"/>
                </a:solidFill>
              </a:rPr>
              <a:t>Tiêu đề cột là các năm, nằm ngang trên đỉnh của trang tính.</a:t>
            </a:r>
            <a:endParaRPr lang="en-US" dirty="0">
              <a:solidFill>
                <a:srgbClr val="FFCC00"/>
              </a:solidFill>
            </a:endParaRPr>
          </a:p>
          <a:p>
            <a:pPr>
              <a:spcBef>
                <a:spcPct val="20000"/>
              </a:spcBef>
              <a:spcAft>
                <a:spcPct val="45000"/>
              </a:spcAft>
            </a:pPr>
            <a:r>
              <a:rPr lang="en-US" smtClean="0">
                <a:solidFill>
                  <a:srgbClr val="FFCC00"/>
                </a:solidFill>
              </a:rPr>
              <a:t>Tiêu đề </a:t>
            </a:r>
            <a:r>
              <a:rPr lang="vi-VN" smtClean="0">
                <a:solidFill>
                  <a:srgbClr val="FFCC00"/>
                </a:solidFill>
              </a:rPr>
              <a:t>hàng</a:t>
            </a:r>
            <a:r>
              <a:rPr lang="en-US" smtClean="0">
                <a:solidFill>
                  <a:srgbClr val="FFCC00"/>
                </a:solidFill>
              </a:rPr>
              <a:t> nằm dọc theo cạnh trái, là tên các công ty. </a:t>
            </a:r>
            <a:endParaRPr lang="en-US" dirty="0">
              <a:solidFill>
                <a:srgbClr val="FFCC00"/>
              </a:solidFill>
            </a:endParaRPr>
          </a:p>
        </p:txBody>
      </p:sp>
      <p:graphicFrame>
        <p:nvGraphicFramePr>
          <p:cNvPr id="13" name="Table 12"/>
          <p:cNvGraphicFramePr>
            <a:graphicFrameLocks noGrp="1"/>
          </p:cNvGraphicFramePr>
          <p:nvPr/>
        </p:nvGraphicFramePr>
        <p:xfrm>
          <a:off x="354420" y="925034"/>
          <a:ext cx="5621077" cy="2863562"/>
        </p:xfrm>
        <a:graphic>
          <a:graphicData uri="http://schemas.openxmlformats.org/drawingml/2006/table">
            <a:tbl>
              <a:tblPr firstRow="1" bandRow="1">
                <a:tableStyleId>{21E4AEA4-8DFA-4A89-87EB-49C32662AFE0}</a:tableStyleId>
              </a:tblPr>
              <a:tblGrid>
                <a:gridCol w="307385"/>
                <a:gridCol w="1298637"/>
                <a:gridCol w="803011"/>
                <a:gridCol w="803011"/>
                <a:gridCol w="803011"/>
                <a:gridCol w="803011"/>
                <a:gridCol w="803011"/>
              </a:tblGrid>
              <a:tr h="387644">
                <a:tc>
                  <a:txBody>
                    <a:bodyPr/>
                    <a:lstStyle/>
                    <a:p>
                      <a:pPr algn="ctr"/>
                      <a:endParaRPr lang="en-US" dirty="0"/>
                    </a:p>
                  </a:txBody>
                  <a:tcPr>
                    <a:cell3D prstMaterial="dkEdge">
                      <a:bevel/>
                      <a:lightRig rig="flood" dir="t"/>
                    </a:cell3D>
                  </a:tcPr>
                </a:tc>
                <a:tc>
                  <a:txBody>
                    <a:bodyPr/>
                    <a:lstStyle/>
                    <a:p>
                      <a:pPr algn="ctr"/>
                      <a:r>
                        <a:rPr lang="en-IE" dirty="0" smtClean="0">
                          <a:solidFill>
                            <a:schemeClr val="tx1">
                              <a:lumMod val="50000"/>
                            </a:schemeClr>
                          </a:solidFill>
                        </a:rPr>
                        <a:t>A</a:t>
                      </a:r>
                      <a:endParaRPr lang="en-US" b="0" dirty="0">
                        <a:solidFill>
                          <a:schemeClr val="tx1">
                            <a:lumMod val="50000"/>
                          </a:schemeClr>
                        </a:solidFill>
                      </a:endParaRPr>
                    </a:p>
                  </a:txBody>
                  <a:tcPr>
                    <a:gradFill flip="none" rotWithShape="1">
                      <a:gsLst>
                        <a:gs pos="0">
                          <a:srgbClr val="8488C4"/>
                        </a:gs>
                        <a:gs pos="53000">
                          <a:srgbClr val="D4DEFF"/>
                        </a:gs>
                        <a:gs pos="83000">
                          <a:srgbClr val="D4DEFF"/>
                        </a:gs>
                        <a:gs pos="100000">
                          <a:srgbClr val="96AB94"/>
                        </a:gs>
                      </a:gsLst>
                      <a:lin ang="16200000" scaled="0"/>
                      <a:tileRect/>
                    </a:gradFill>
                  </a:tcPr>
                </a:tc>
                <a:tc>
                  <a:txBody>
                    <a:bodyPr/>
                    <a:lstStyle/>
                    <a:p>
                      <a:pPr algn="ctr"/>
                      <a:r>
                        <a:rPr lang="en-IE" dirty="0" smtClean="0">
                          <a:solidFill>
                            <a:schemeClr val="tx1">
                              <a:lumMod val="50000"/>
                            </a:schemeClr>
                          </a:solidFill>
                        </a:rPr>
                        <a:t>B</a:t>
                      </a:r>
                      <a:endParaRPr lang="en-US" dirty="0">
                        <a:solidFill>
                          <a:schemeClr val="tx1">
                            <a:lumMod val="50000"/>
                          </a:schemeClr>
                        </a:solidFill>
                      </a:endParaRPr>
                    </a:p>
                  </a:txBody>
                  <a:tcPr>
                    <a:gradFill flip="none" rotWithShape="1">
                      <a:gsLst>
                        <a:gs pos="0">
                          <a:srgbClr val="8488C4"/>
                        </a:gs>
                        <a:gs pos="53000">
                          <a:srgbClr val="D4DEFF"/>
                        </a:gs>
                        <a:gs pos="83000">
                          <a:srgbClr val="D4DEFF"/>
                        </a:gs>
                        <a:gs pos="100000">
                          <a:srgbClr val="96AB94"/>
                        </a:gs>
                      </a:gsLst>
                      <a:lin ang="16200000" scaled="0"/>
                      <a:tileRect/>
                    </a:gradFill>
                  </a:tcPr>
                </a:tc>
                <a:tc>
                  <a:txBody>
                    <a:bodyPr/>
                    <a:lstStyle/>
                    <a:p>
                      <a:pPr algn="ctr"/>
                      <a:r>
                        <a:rPr lang="en-IE" dirty="0" smtClean="0">
                          <a:solidFill>
                            <a:schemeClr val="tx1">
                              <a:lumMod val="50000"/>
                            </a:schemeClr>
                          </a:solidFill>
                        </a:rPr>
                        <a:t>C</a:t>
                      </a:r>
                      <a:endParaRPr lang="en-US" dirty="0">
                        <a:solidFill>
                          <a:schemeClr val="tx1">
                            <a:lumMod val="50000"/>
                          </a:schemeClr>
                        </a:solidFill>
                      </a:endParaRPr>
                    </a:p>
                  </a:txBody>
                  <a:tcPr>
                    <a:gradFill flip="none" rotWithShape="1">
                      <a:gsLst>
                        <a:gs pos="0">
                          <a:srgbClr val="8488C4"/>
                        </a:gs>
                        <a:gs pos="53000">
                          <a:srgbClr val="D4DEFF"/>
                        </a:gs>
                        <a:gs pos="83000">
                          <a:srgbClr val="D4DEFF"/>
                        </a:gs>
                        <a:gs pos="100000">
                          <a:srgbClr val="96AB94"/>
                        </a:gs>
                      </a:gsLst>
                      <a:lin ang="16200000" scaled="0"/>
                      <a:tileRect/>
                    </a:gradFill>
                  </a:tcPr>
                </a:tc>
                <a:tc>
                  <a:txBody>
                    <a:bodyPr/>
                    <a:lstStyle/>
                    <a:p>
                      <a:pPr algn="ctr"/>
                      <a:r>
                        <a:rPr lang="en-IE" dirty="0" smtClean="0">
                          <a:solidFill>
                            <a:schemeClr val="tx1">
                              <a:lumMod val="50000"/>
                            </a:schemeClr>
                          </a:solidFill>
                        </a:rPr>
                        <a:t>D</a:t>
                      </a:r>
                      <a:endParaRPr lang="en-US" dirty="0">
                        <a:solidFill>
                          <a:schemeClr val="tx1">
                            <a:lumMod val="50000"/>
                          </a:schemeClr>
                        </a:solidFill>
                      </a:endParaRPr>
                    </a:p>
                  </a:txBody>
                  <a:tcPr>
                    <a:gradFill flip="none" rotWithShape="1">
                      <a:gsLst>
                        <a:gs pos="0">
                          <a:srgbClr val="8488C4"/>
                        </a:gs>
                        <a:gs pos="53000">
                          <a:srgbClr val="D4DEFF"/>
                        </a:gs>
                        <a:gs pos="83000">
                          <a:srgbClr val="D4DEFF"/>
                        </a:gs>
                        <a:gs pos="100000">
                          <a:srgbClr val="96AB94"/>
                        </a:gs>
                      </a:gsLst>
                      <a:lin ang="16200000" scaled="0"/>
                      <a:tileRect/>
                    </a:gradFill>
                  </a:tcPr>
                </a:tc>
                <a:tc>
                  <a:txBody>
                    <a:bodyPr/>
                    <a:lstStyle/>
                    <a:p>
                      <a:pPr algn="ctr"/>
                      <a:r>
                        <a:rPr lang="en-IE" dirty="0" smtClean="0">
                          <a:solidFill>
                            <a:schemeClr val="tx1">
                              <a:lumMod val="50000"/>
                            </a:schemeClr>
                          </a:solidFill>
                        </a:rPr>
                        <a:t>E</a:t>
                      </a:r>
                      <a:endParaRPr lang="en-US" dirty="0">
                        <a:solidFill>
                          <a:schemeClr val="tx1">
                            <a:lumMod val="50000"/>
                          </a:schemeClr>
                        </a:solidFill>
                      </a:endParaRPr>
                    </a:p>
                  </a:txBody>
                  <a:tcPr>
                    <a:gradFill flip="none" rotWithShape="1">
                      <a:gsLst>
                        <a:gs pos="0">
                          <a:srgbClr val="8488C4"/>
                        </a:gs>
                        <a:gs pos="53000">
                          <a:srgbClr val="D4DEFF"/>
                        </a:gs>
                        <a:gs pos="83000">
                          <a:srgbClr val="D4DEFF"/>
                        </a:gs>
                        <a:gs pos="100000">
                          <a:srgbClr val="96AB94"/>
                        </a:gs>
                      </a:gsLst>
                      <a:lin ang="16200000" scaled="0"/>
                      <a:tileRect/>
                    </a:gradFill>
                  </a:tcPr>
                </a:tc>
                <a:tc>
                  <a:txBody>
                    <a:bodyPr/>
                    <a:lstStyle/>
                    <a:p>
                      <a:pPr algn="ctr"/>
                      <a:r>
                        <a:rPr lang="en-IE" dirty="0" smtClean="0">
                          <a:solidFill>
                            <a:schemeClr val="tx1">
                              <a:lumMod val="50000"/>
                            </a:schemeClr>
                          </a:solidFill>
                        </a:rPr>
                        <a:t>F</a:t>
                      </a:r>
                      <a:endParaRPr lang="en-US" dirty="0">
                        <a:solidFill>
                          <a:schemeClr val="tx1">
                            <a:lumMod val="50000"/>
                          </a:schemeClr>
                        </a:solidFill>
                      </a:endParaRPr>
                    </a:p>
                  </a:txBody>
                  <a:tcPr>
                    <a:gradFill flip="none" rotWithShape="1">
                      <a:gsLst>
                        <a:gs pos="0">
                          <a:srgbClr val="8488C4"/>
                        </a:gs>
                        <a:gs pos="53000">
                          <a:srgbClr val="D4DEFF"/>
                        </a:gs>
                        <a:gs pos="83000">
                          <a:srgbClr val="D4DEFF"/>
                        </a:gs>
                        <a:gs pos="100000">
                          <a:srgbClr val="96AB94"/>
                        </a:gs>
                      </a:gsLst>
                      <a:lin ang="16200000" scaled="0"/>
                      <a:tileRect/>
                    </a:gradFill>
                  </a:tcPr>
                </a:tc>
              </a:tr>
              <a:tr h="387644">
                <a:tc>
                  <a:txBody>
                    <a:bodyPr/>
                    <a:lstStyle/>
                    <a:p>
                      <a:pPr algn="ctr"/>
                      <a:r>
                        <a:rPr lang="en-IE" dirty="0" smtClean="0"/>
                        <a:t>1</a:t>
                      </a:r>
                      <a:endParaRPr lang="en-US" dirty="0"/>
                    </a:p>
                  </a:txBody>
                  <a:tcPr>
                    <a:solidFill>
                      <a:schemeClr val="accent2">
                        <a:lumMod val="20000"/>
                        <a:lumOff val="80000"/>
                      </a:schemeClr>
                    </a:solidFill>
                  </a:tcPr>
                </a:tc>
                <a:tc>
                  <a:txBody>
                    <a:bodyPr/>
                    <a:lstStyle/>
                    <a:p>
                      <a:pPr algn="ctr"/>
                      <a:endParaRPr lang="en-US" dirty="0">
                        <a:solidFill>
                          <a:schemeClr val="bg1">
                            <a:lumMod val="20000"/>
                            <a:lumOff val="80000"/>
                          </a:schemeClr>
                        </a:solidFill>
                      </a:endParaRPr>
                    </a:p>
                  </a:txBody>
                  <a:tcPr/>
                </a:tc>
                <a:tc>
                  <a:txBody>
                    <a:bodyPr/>
                    <a:lstStyle/>
                    <a:p>
                      <a:pPr algn="ctr"/>
                      <a:r>
                        <a:rPr lang="en-IE" dirty="0" smtClean="0">
                          <a:solidFill>
                            <a:schemeClr val="bg1">
                              <a:lumMod val="20000"/>
                              <a:lumOff val="80000"/>
                            </a:schemeClr>
                          </a:solidFill>
                        </a:rPr>
                        <a:t>2004</a:t>
                      </a:r>
                      <a:endParaRPr lang="en-US" dirty="0">
                        <a:solidFill>
                          <a:schemeClr val="bg1">
                            <a:lumMod val="20000"/>
                            <a:lumOff val="80000"/>
                          </a:schemeClr>
                        </a:solidFill>
                      </a:endParaRPr>
                    </a:p>
                  </a:txBody>
                  <a:tcPr>
                    <a:solidFill>
                      <a:srgbClr val="0070C0">
                        <a:alpha val="48000"/>
                      </a:srgbClr>
                    </a:solidFill>
                  </a:tcPr>
                </a:tc>
                <a:tc>
                  <a:txBody>
                    <a:bodyPr/>
                    <a:lstStyle/>
                    <a:p>
                      <a:pPr algn="ctr"/>
                      <a:r>
                        <a:rPr lang="en-IE" dirty="0" smtClean="0">
                          <a:solidFill>
                            <a:schemeClr val="bg1">
                              <a:lumMod val="20000"/>
                              <a:lumOff val="80000"/>
                            </a:schemeClr>
                          </a:solidFill>
                        </a:rPr>
                        <a:t>2005</a:t>
                      </a:r>
                      <a:endParaRPr lang="en-US" dirty="0">
                        <a:solidFill>
                          <a:schemeClr val="bg1">
                            <a:lumMod val="20000"/>
                            <a:lumOff val="80000"/>
                          </a:schemeClr>
                        </a:solidFill>
                      </a:endParaRPr>
                    </a:p>
                  </a:txBody>
                  <a:tcPr>
                    <a:solidFill>
                      <a:srgbClr val="0070C0">
                        <a:alpha val="48000"/>
                      </a:srgbClr>
                    </a:solidFill>
                  </a:tcPr>
                </a:tc>
                <a:tc>
                  <a:txBody>
                    <a:bodyPr/>
                    <a:lstStyle/>
                    <a:p>
                      <a:pPr algn="ctr"/>
                      <a:r>
                        <a:rPr lang="en-IE" dirty="0" smtClean="0">
                          <a:solidFill>
                            <a:schemeClr val="bg1">
                              <a:lumMod val="20000"/>
                              <a:lumOff val="80000"/>
                            </a:schemeClr>
                          </a:solidFill>
                        </a:rPr>
                        <a:t>2006</a:t>
                      </a:r>
                      <a:endParaRPr lang="en-US" dirty="0">
                        <a:solidFill>
                          <a:schemeClr val="bg1">
                            <a:lumMod val="20000"/>
                            <a:lumOff val="80000"/>
                          </a:schemeClr>
                        </a:solidFill>
                      </a:endParaRPr>
                    </a:p>
                  </a:txBody>
                  <a:tcPr>
                    <a:solidFill>
                      <a:srgbClr val="0070C0">
                        <a:alpha val="48000"/>
                      </a:srgbClr>
                    </a:solidFill>
                  </a:tcPr>
                </a:tc>
                <a:tc>
                  <a:txBody>
                    <a:bodyPr/>
                    <a:lstStyle/>
                    <a:p>
                      <a:pPr algn="ctr"/>
                      <a:r>
                        <a:rPr lang="en-IE" dirty="0" smtClean="0">
                          <a:solidFill>
                            <a:schemeClr val="bg1">
                              <a:lumMod val="20000"/>
                              <a:lumOff val="80000"/>
                            </a:schemeClr>
                          </a:solidFill>
                        </a:rPr>
                        <a:t>2007</a:t>
                      </a:r>
                      <a:endParaRPr lang="en-US" dirty="0">
                        <a:solidFill>
                          <a:schemeClr val="bg1">
                            <a:lumMod val="20000"/>
                            <a:lumOff val="80000"/>
                          </a:schemeClr>
                        </a:solidFill>
                      </a:endParaRPr>
                    </a:p>
                  </a:txBody>
                  <a:tcPr>
                    <a:solidFill>
                      <a:srgbClr val="0070C0">
                        <a:alpha val="48000"/>
                      </a:srgbClr>
                    </a:solidFill>
                  </a:tcPr>
                </a:tc>
                <a:tc>
                  <a:txBody>
                    <a:bodyPr/>
                    <a:lstStyle/>
                    <a:p>
                      <a:pPr algn="ctr"/>
                      <a:r>
                        <a:rPr lang="en-IE" dirty="0" smtClean="0">
                          <a:solidFill>
                            <a:schemeClr val="bg1">
                              <a:lumMod val="20000"/>
                              <a:lumOff val="80000"/>
                            </a:schemeClr>
                          </a:solidFill>
                        </a:rPr>
                        <a:t>2008</a:t>
                      </a:r>
                      <a:endParaRPr lang="en-US" dirty="0">
                        <a:solidFill>
                          <a:schemeClr val="bg1">
                            <a:lumMod val="20000"/>
                            <a:lumOff val="80000"/>
                          </a:schemeClr>
                        </a:solidFill>
                      </a:endParaRPr>
                    </a:p>
                  </a:txBody>
                  <a:tcPr>
                    <a:solidFill>
                      <a:srgbClr val="0070C0">
                        <a:alpha val="48000"/>
                      </a:srgbClr>
                    </a:solidFill>
                  </a:tcPr>
                </a:tc>
              </a:tr>
              <a:tr h="678377">
                <a:tc>
                  <a:txBody>
                    <a:bodyPr/>
                    <a:lstStyle/>
                    <a:p>
                      <a:pPr algn="ctr"/>
                      <a:endParaRPr lang="en-IE" dirty="0" smtClean="0"/>
                    </a:p>
                    <a:p>
                      <a:pPr algn="ctr"/>
                      <a:r>
                        <a:rPr lang="en-IE" dirty="0" smtClean="0"/>
                        <a:t>2</a:t>
                      </a:r>
                      <a:endParaRPr lang="en-US" dirty="0"/>
                    </a:p>
                  </a:txBody>
                  <a:tcPr>
                    <a:solidFill>
                      <a:schemeClr val="accent2">
                        <a:lumMod val="20000"/>
                        <a:lumOff val="80000"/>
                      </a:schemeClr>
                    </a:solidFill>
                  </a:tcPr>
                </a:tc>
                <a:tc>
                  <a:txBody>
                    <a:bodyPr/>
                    <a:lstStyle/>
                    <a:p>
                      <a:r>
                        <a:rPr lang="en-US" sz="1400" smtClean="0">
                          <a:solidFill>
                            <a:schemeClr val="accent4">
                              <a:lumMod val="50000"/>
                            </a:schemeClr>
                          </a:solidFill>
                        </a:rPr>
                        <a:t>Những</a:t>
                      </a:r>
                      <a:r>
                        <a:rPr lang="en-US" sz="1400" baseline="0" smtClean="0">
                          <a:solidFill>
                            <a:schemeClr val="accent4">
                              <a:lumMod val="50000"/>
                            </a:schemeClr>
                          </a:solidFill>
                        </a:rPr>
                        <a:t> công việc Mạo hiểm</a:t>
                      </a:r>
                      <a:endParaRPr lang="en-US" sz="1400" dirty="0">
                        <a:solidFill>
                          <a:schemeClr val="accent4">
                            <a:lumMod val="50000"/>
                          </a:schemeClr>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969110">
                <a:tc>
                  <a:txBody>
                    <a:bodyPr/>
                    <a:lstStyle/>
                    <a:p>
                      <a:pPr algn="ctr"/>
                      <a:endParaRPr lang="en-IE" dirty="0" smtClean="0"/>
                    </a:p>
                    <a:p>
                      <a:pPr algn="ctr"/>
                      <a:endParaRPr lang="en-IE" dirty="0" smtClean="0"/>
                    </a:p>
                    <a:p>
                      <a:pPr algn="ctr"/>
                      <a:r>
                        <a:rPr lang="en-IE" dirty="0" smtClean="0"/>
                        <a:t>3</a:t>
                      </a:r>
                      <a:endParaRPr lang="en-US" dirty="0"/>
                    </a:p>
                  </a:txBody>
                  <a:tcPr>
                    <a:solidFill>
                      <a:schemeClr val="accent2">
                        <a:lumMod val="20000"/>
                        <a:lumOff val="80000"/>
                      </a:schemeClr>
                    </a:solidFill>
                  </a:tcPr>
                </a:tc>
                <a:tc>
                  <a:txBody>
                    <a:bodyPr/>
                    <a:lstStyle/>
                    <a:p>
                      <a:r>
                        <a:rPr lang="en-IE" sz="1400" smtClean="0">
                          <a:solidFill>
                            <a:schemeClr val="accent4">
                              <a:lumMod val="50000"/>
                            </a:schemeClr>
                          </a:solidFill>
                        </a:rPr>
                        <a:t>Bảo</a:t>
                      </a:r>
                      <a:r>
                        <a:rPr lang="en-IE" sz="1400" baseline="0" smtClean="0">
                          <a:solidFill>
                            <a:schemeClr val="accent4">
                              <a:lumMod val="50000"/>
                            </a:schemeClr>
                          </a:solidFill>
                        </a:rPr>
                        <a:t> tàng Khoa học </a:t>
                      </a:r>
                      <a:r>
                        <a:rPr lang="en-IE" sz="1400" smtClean="0">
                          <a:solidFill>
                            <a:schemeClr val="accent4">
                              <a:lumMod val="50000"/>
                            </a:schemeClr>
                          </a:solidFill>
                        </a:rPr>
                        <a:t>Baldwin</a:t>
                      </a:r>
                      <a:endParaRPr lang="en-US" sz="1400" dirty="0">
                        <a:solidFill>
                          <a:schemeClr val="accent4">
                            <a:lumMod val="50000"/>
                          </a:schemeClr>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87644">
                <a:tc>
                  <a:txBody>
                    <a:bodyPr/>
                    <a:lstStyle/>
                    <a:p>
                      <a:pPr algn="ctr"/>
                      <a:r>
                        <a:rPr lang="en-IE" dirty="0" smtClean="0"/>
                        <a:t>4</a:t>
                      </a:r>
                      <a:endParaRPr lang="en-US" dirty="0"/>
                    </a:p>
                  </a:txBody>
                  <a:tcPr>
                    <a:solidFill>
                      <a:schemeClr val="accent2">
                        <a:lumMod val="20000"/>
                        <a:lumOff val="80000"/>
                      </a:schemeClr>
                    </a:solidFill>
                  </a:tcPr>
                </a:tc>
                <a:tc>
                  <a:txBody>
                    <a:bodyPr/>
                    <a:lstStyle/>
                    <a:p>
                      <a:r>
                        <a:rPr lang="en-IE" sz="1400" dirty="0" err="1" smtClean="0">
                          <a:solidFill>
                            <a:schemeClr val="accent4">
                              <a:lumMod val="50000"/>
                            </a:schemeClr>
                          </a:solidFill>
                        </a:rPr>
                        <a:t>Contoso</a:t>
                      </a:r>
                      <a:endParaRPr lang="en-US" sz="1400" dirty="0">
                        <a:solidFill>
                          <a:schemeClr val="accent4">
                            <a:lumMod val="50000"/>
                          </a:schemeClr>
                        </a:solidFill>
                      </a:endParaRPr>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14" name="Right Arrow 13"/>
          <p:cNvSpPr/>
          <p:nvPr/>
        </p:nvSpPr>
        <p:spPr>
          <a:xfrm rot="5400000">
            <a:off x="2147777" y="1993604"/>
            <a:ext cx="276446" cy="148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998382" y="1993604"/>
            <a:ext cx="276446" cy="148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6200000">
            <a:off x="3827721" y="1993605"/>
            <a:ext cx="276446" cy="148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6200000">
            <a:off x="4593265" y="1993604"/>
            <a:ext cx="276446" cy="148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5348177" y="1993604"/>
            <a:ext cx="276446" cy="148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2151315" y="2677654"/>
            <a:ext cx="276446" cy="148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3001920" y="2677654"/>
            <a:ext cx="276446" cy="148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3831259" y="2677655"/>
            <a:ext cx="276446" cy="148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4596803" y="2677654"/>
            <a:ext cx="276446" cy="148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6200000" flipV="1">
            <a:off x="5351715" y="2677654"/>
            <a:ext cx="276446" cy="148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2140682" y="3475129"/>
            <a:ext cx="276446" cy="148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2991287" y="3475129"/>
            <a:ext cx="276446" cy="148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16200000">
            <a:off x="3820626" y="3475130"/>
            <a:ext cx="276446" cy="148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16200000">
            <a:off x="4586170" y="3475129"/>
            <a:ext cx="276446" cy="148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rot="16200000">
            <a:off x="5341082" y="3475129"/>
            <a:ext cx="276446" cy="148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 name="Object 4"/>
          <p:cNvGraphicFramePr>
            <a:graphicFrameLocks noChangeAspect="1"/>
          </p:cNvGraphicFramePr>
          <p:nvPr/>
        </p:nvGraphicFramePr>
        <p:xfrm>
          <a:off x="1764488" y="1365213"/>
          <a:ext cx="269875" cy="303212"/>
        </p:xfrm>
        <a:graphic>
          <a:graphicData uri="http://schemas.openxmlformats.org/presentationml/2006/ole">
            <p:oleObj spid="_x0000_s196617" name="Visio" r:id="rId6" imgW="270231" imgH="303063" progId="">
              <p:embed/>
            </p:oleObj>
          </a:graphicData>
        </a:graphic>
      </p:graphicFrame>
      <p:graphicFrame>
        <p:nvGraphicFramePr>
          <p:cNvPr id="30" name="Object 5"/>
          <p:cNvGraphicFramePr>
            <a:graphicFrameLocks noChangeAspect="1"/>
          </p:cNvGraphicFramePr>
          <p:nvPr/>
        </p:nvGraphicFramePr>
        <p:xfrm>
          <a:off x="1052107" y="1569226"/>
          <a:ext cx="269875" cy="303212"/>
        </p:xfrm>
        <a:graphic>
          <a:graphicData uri="http://schemas.openxmlformats.org/presentationml/2006/ole">
            <p:oleObj spid="_x0000_s196618" name="Visio" r:id="rId7" imgW="287946" imgH="292969" progId="">
              <p:embed/>
            </p:oleObj>
          </a:graphicData>
        </a:graphic>
      </p:graphicFrame>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slide(fromTop)">
                                      <p:cBhvr>
                                        <p:cTn id="7" dur="500"/>
                                        <p:tgtEl>
                                          <p:spTgt spid="196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96612">
                                            <p:txEl>
                                              <p:pRg st="0" end="0"/>
                                            </p:txEl>
                                          </p:spTgt>
                                        </p:tgtEl>
                                        <p:attrNameLst>
                                          <p:attrName>style.visibility</p:attrName>
                                        </p:attrNameLst>
                                      </p:cBhvr>
                                      <p:to>
                                        <p:strVal val="visible"/>
                                      </p:to>
                                    </p:set>
                                    <p:animEffect transition="in" filter="slide(fromLeft)">
                                      <p:cBhvr>
                                        <p:cTn id="12" dur="500"/>
                                        <p:tgtEl>
                                          <p:spTgt spid="1966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6615"/>
                                        </p:tgtEl>
                                        <p:attrNameLst>
                                          <p:attrName>style.visibility</p:attrName>
                                        </p:attrNameLst>
                                      </p:cBhvr>
                                      <p:to>
                                        <p:strVal val="visible"/>
                                      </p:to>
                                    </p:set>
                                    <p:animEffect transition="in" filter="dissolve">
                                      <p:cBhvr>
                                        <p:cTn id="17" dur="500"/>
                                        <p:tgtEl>
                                          <p:spTgt spid="196615"/>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196616"/>
                                        </p:tgtEl>
                                        <p:attrNameLst>
                                          <p:attrName>style.visibility</p:attrName>
                                        </p:attrNameLst>
                                      </p:cBhvr>
                                      <p:to>
                                        <p:strVal val="visible"/>
                                      </p:to>
                                    </p:set>
                                    <p:animEffect transition="in" filter="dissolve">
                                      <p:cBhvr>
                                        <p:cTn id="21" dur="500"/>
                                        <p:tgtEl>
                                          <p:spTgt spid="196616"/>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96617">
                                            <p:txEl>
                                              <p:pRg st="0" end="0"/>
                                            </p:txEl>
                                          </p:spTgt>
                                        </p:tgtEl>
                                        <p:attrNameLst>
                                          <p:attrName>style.visibility</p:attrName>
                                        </p:attrNameLst>
                                      </p:cBhvr>
                                      <p:to>
                                        <p:strVal val="visible"/>
                                      </p:to>
                                    </p:set>
                                    <p:animEffect transition="in" filter="checkerboard(across)">
                                      <p:cBhvr>
                                        <p:cTn id="26" dur="500"/>
                                        <p:tgtEl>
                                          <p:spTgt spid="19661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96617">
                                            <p:txEl>
                                              <p:pRg st="1" end="1"/>
                                            </p:txEl>
                                          </p:spTgt>
                                        </p:tgtEl>
                                        <p:attrNameLst>
                                          <p:attrName>style.visibility</p:attrName>
                                        </p:attrNameLst>
                                      </p:cBhvr>
                                      <p:to>
                                        <p:strVal val="visible"/>
                                      </p:to>
                                    </p:set>
                                    <p:animEffect transition="in" filter="checkerboard(across)">
                                      <p:cBhvr>
                                        <p:cTn id="31" dur="500"/>
                                        <p:tgtEl>
                                          <p:spTgt spid="19661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dissolve">
                                      <p:cBhvr>
                                        <p:cTn id="36" dur="500"/>
                                        <p:tgtEl>
                                          <p:spTgt spid="29"/>
                                        </p:tgtEl>
                                      </p:cBhvr>
                                    </p:animEffect>
                                  </p:childTnLst>
                                </p:cTn>
                              </p:par>
                            </p:childTnLst>
                          </p:cTn>
                        </p:par>
                        <p:par>
                          <p:cTn id="37" fill="hold">
                            <p:stCondLst>
                              <p:cond delay="500"/>
                            </p:stCondLst>
                            <p:childTnLst>
                              <p:par>
                                <p:cTn id="38" presetID="9" presetClass="entr" presetSubtype="0"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dissolve">
                                      <p:cBhvr>
                                        <p:cTn id="4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autoUpdateAnimBg="0" advAuto="0"/>
      <p:bldP spid="196612" grpId="0" build="p" autoUpdateAnimBg="0"/>
      <p:bldP spid="19661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rot="10800000">
            <a:off x="304800" y="650875"/>
            <a:ext cx="1000125" cy="5418138"/>
          </a:xfrm>
          <a:prstGeom prst="rect">
            <a:avLst/>
          </a:prstGeom>
          <a:gradFill rotWithShape="1">
            <a:gsLst>
              <a:gs pos="0">
                <a:schemeClr val="tx1">
                  <a:alpha val="0"/>
                </a:schemeClr>
              </a:gs>
              <a:gs pos="100000">
                <a:schemeClr val="tx1">
                  <a:gamma/>
                  <a:tint val="0"/>
                  <a:invGamma/>
                  <a:alpha val="83000"/>
                </a:schemeClr>
              </a:gs>
            </a:gsLst>
            <a:lin ang="5400000" scaled="1"/>
          </a:gradFill>
          <a:ln w="9525" algn="ctr">
            <a:noFill/>
            <a:miter lim="800000"/>
            <a:headEnd/>
            <a:tailEnd/>
          </a:ln>
          <a:effectLst/>
        </p:spPr>
        <p:txBody>
          <a:bodyPr wrap="none" anchor="ctr"/>
          <a:lstStyle/>
          <a:p>
            <a:endParaRPr lang="en-US"/>
          </a:p>
        </p:txBody>
      </p:sp>
      <p:sp>
        <p:nvSpPr>
          <p:cNvPr id="14339" name="Rectangle 3"/>
          <p:cNvSpPr>
            <a:spLocks noGrp="1" noChangeArrowheads="1"/>
          </p:cNvSpPr>
          <p:nvPr>
            <p:ph type="title"/>
          </p:nvPr>
        </p:nvSpPr>
        <p:spPr/>
        <p:txBody>
          <a:bodyPr/>
          <a:lstStyle/>
          <a:p>
            <a:r>
              <a:rPr lang="en-US" smtClean="0"/>
              <a:t>Tổng quan: Bắt đầu từ đâu?</a:t>
            </a:r>
            <a:endParaRPr lang="en-US"/>
          </a:p>
        </p:txBody>
      </p:sp>
      <p:sp>
        <p:nvSpPr>
          <p:cNvPr id="14340" name="Rectangle 4"/>
          <p:cNvSpPr>
            <a:spLocks noChangeArrowheads="1"/>
          </p:cNvSpPr>
          <p:nvPr/>
        </p:nvSpPr>
        <p:spPr bwMode="auto">
          <a:xfrm>
            <a:off x="1852613" y="881063"/>
            <a:ext cx="6565673" cy="4854575"/>
          </a:xfrm>
          <a:prstGeom prst="rect">
            <a:avLst/>
          </a:prstGeom>
          <a:noFill/>
          <a:ln w="9525">
            <a:noFill/>
            <a:miter lim="800000"/>
            <a:headEnd/>
            <a:tailEnd/>
          </a:ln>
          <a:effectLst/>
        </p:spPr>
        <p:txBody>
          <a:bodyPr/>
          <a:lstStyle/>
          <a:p>
            <a:pPr>
              <a:spcBef>
                <a:spcPct val="20000"/>
              </a:spcBef>
              <a:spcAft>
                <a:spcPct val="75000"/>
              </a:spcAft>
            </a:pPr>
            <a:r>
              <a:rPr lang="vi-VN" sz="2400" dirty="0" smtClean="0"/>
              <a:t>Bạn được yêu cầu nhập dữ liệu trong Excel 2007, nhưng bạn chưa bao giờ làm việc với Excel. Bạn bắt đầu từ đâu?</a:t>
            </a:r>
          </a:p>
          <a:p>
            <a:pPr>
              <a:spcBef>
                <a:spcPct val="20000"/>
              </a:spcBef>
              <a:spcAft>
                <a:spcPct val="75000"/>
              </a:spcAft>
            </a:pPr>
            <a:r>
              <a:rPr lang="vi-VN" sz="2400" dirty="0" smtClean="0"/>
              <a:t>Hoặc có lẽ bạn đã làm việc với Excel nhưng vẫn tự hỏi làm thế nào để thực hiện một số chức năng cơ bản như nhập và soạn thảo văn bản và số, hoặc thêm và xóa bỏ cột và hàng. </a:t>
            </a:r>
          </a:p>
          <a:p>
            <a:pPr>
              <a:spcBef>
                <a:spcPct val="20000"/>
              </a:spcBef>
              <a:spcAft>
                <a:spcPct val="75000"/>
              </a:spcAft>
            </a:pPr>
            <a:r>
              <a:rPr lang="vi-VN" sz="2400" dirty="0" smtClean="0"/>
              <a:t>Tại đây bạn sẽ học những kĩ năng mà bạn cần để làm việc trong Excel, nhanh và với một chút phấn khích. </a:t>
            </a:r>
            <a:endParaRPr lang="vi-VN" sz="2400" dirty="0"/>
          </a:p>
        </p:txBody>
      </p:sp>
      <p:pic>
        <p:nvPicPr>
          <p:cNvPr id="8" name="Picture 5" descr="Course overview art"/>
          <p:cNvPicPr>
            <a:picLocks noChangeAspect="1" noChangeArrowheads="1"/>
          </p:cNvPicPr>
          <p:nvPr/>
        </p:nvPicPr>
        <p:blipFill>
          <a:blip r:embed="rId3"/>
          <a:srcRect/>
          <a:stretch>
            <a:fillRect/>
          </a:stretch>
        </p:blipFill>
        <p:spPr bwMode="auto">
          <a:xfrm>
            <a:off x="353519" y="1054174"/>
            <a:ext cx="914400" cy="914400"/>
          </a:xfrm>
          <a:prstGeom prst="rect">
            <a:avLst/>
          </a:prstGeom>
          <a:noFill/>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slide(fromTop)">
                                      <p:cBhvr>
                                        <p:cTn id="7" dur="500"/>
                                        <p:tgtEl>
                                          <p:spTgt spid="14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4340">
                                            <p:txEl>
                                              <p:pRg st="1" end="1"/>
                                            </p:txEl>
                                          </p:spTgt>
                                        </p:tgtEl>
                                        <p:attrNameLst>
                                          <p:attrName>style.visibility</p:attrName>
                                        </p:attrNameLst>
                                      </p:cBhvr>
                                      <p:to>
                                        <p:strVal val="visible"/>
                                      </p:to>
                                    </p:set>
                                    <p:animEffect transition="in" filter="slide(fromTop)">
                                      <p:cBhvr>
                                        <p:cTn id="12" dur="500"/>
                                        <p:tgtEl>
                                          <p:spTgt spid="143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4340">
                                            <p:txEl>
                                              <p:pRg st="2" end="2"/>
                                            </p:txEl>
                                          </p:spTgt>
                                        </p:tgtEl>
                                        <p:attrNameLst>
                                          <p:attrName>style.visibility</p:attrName>
                                        </p:attrNameLst>
                                      </p:cBhvr>
                                      <p:to>
                                        <p:strVal val="visible"/>
                                      </p:to>
                                    </p:set>
                                    <p:animEffect transition="in" filter="slide(fromTop)">
                                      <p:cBhvr>
                                        <p:cTn id="17" dur="500"/>
                                        <p:tgtEl>
                                          <p:spTgt spid="143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239713" y="63500"/>
            <a:ext cx="8904287" cy="614363"/>
          </a:xfrm>
        </p:spPr>
        <p:txBody>
          <a:bodyPr/>
          <a:lstStyle/>
          <a:p>
            <a:r>
              <a:rPr lang="en-US" smtClean="0"/>
              <a:t>Bắt đầu gõ</a:t>
            </a:r>
            <a:endParaRPr lang="en-US"/>
          </a:p>
        </p:txBody>
      </p:sp>
      <p:sp>
        <p:nvSpPr>
          <p:cNvPr id="19865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smtClean="0"/>
              <a:t>Giả sử bạn đang tạo một danh sách tên những người bán hàng. </a:t>
            </a:r>
            <a:endParaRPr lang="en-US" sz="2000" dirty="0"/>
          </a:p>
          <a:p>
            <a:pPr>
              <a:spcBef>
                <a:spcPct val="20000"/>
              </a:spcBef>
              <a:spcAft>
                <a:spcPct val="75000"/>
              </a:spcAft>
            </a:pPr>
            <a:r>
              <a:rPr lang="en-US" sz="2000" smtClean="0"/>
              <a:t>Danh sách cũng chứa ngày tháng bán hàng và số lượng bán trong ngày. </a:t>
            </a:r>
            <a:endParaRPr lang="en-US" sz="2000" dirty="0"/>
          </a:p>
          <a:p>
            <a:pPr>
              <a:spcBef>
                <a:spcPct val="20000"/>
              </a:spcBef>
              <a:spcAft>
                <a:spcPct val="75000"/>
              </a:spcAft>
            </a:pPr>
            <a:endParaRPr lang="en-US" sz="2000" dirty="0"/>
          </a:p>
        </p:txBody>
      </p:sp>
      <p:sp>
        <p:nvSpPr>
          <p:cNvPr id="19866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98663" name="Rectangle 7"/>
          <p:cNvSpPr>
            <a:spLocks noChangeArrowheads="1"/>
          </p:cNvSpPr>
          <p:nvPr/>
        </p:nvSpPr>
        <p:spPr bwMode="auto">
          <a:xfrm>
            <a:off x="242888" y="4019550"/>
            <a:ext cx="5934075" cy="711200"/>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Do vậy, bạn sẽ cần những tiêu đề cột như thế này: </a:t>
            </a:r>
            <a:r>
              <a:rPr lang="en-US" b="1" smtClean="0">
                <a:solidFill>
                  <a:srgbClr val="FFCC00"/>
                </a:solidFill>
              </a:rPr>
              <a:t>Tên</a:t>
            </a:r>
            <a:r>
              <a:rPr lang="en-US" smtClean="0">
                <a:solidFill>
                  <a:srgbClr val="FFCC00"/>
                </a:solidFill>
              </a:rPr>
              <a:t>, </a:t>
            </a:r>
            <a:r>
              <a:rPr lang="en-US" b="1" smtClean="0">
                <a:solidFill>
                  <a:srgbClr val="FFCC00"/>
                </a:solidFill>
              </a:rPr>
              <a:t>Ngày tháng</a:t>
            </a:r>
            <a:r>
              <a:rPr lang="en-US" smtClean="0">
                <a:solidFill>
                  <a:srgbClr val="FFCC00"/>
                </a:solidFill>
              </a:rPr>
              <a:t> </a:t>
            </a:r>
            <a:r>
              <a:rPr lang="vi-VN" smtClean="0">
                <a:solidFill>
                  <a:srgbClr val="FFCC00"/>
                </a:solidFill>
              </a:rPr>
              <a:t>và</a:t>
            </a:r>
            <a:r>
              <a:rPr lang="en-US" smtClean="0">
                <a:solidFill>
                  <a:srgbClr val="FFCC00"/>
                </a:solidFill>
              </a:rPr>
              <a:t> </a:t>
            </a:r>
            <a:r>
              <a:rPr lang="en-US" b="1" smtClean="0">
                <a:solidFill>
                  <a:srgbClr val="FFCC00"/>
                </a:solidFill>
              </a:rPr>
              <a:t>Số lượng</a:t>
            </a:r>
            <a:r>
              <a:rPr lang="en-US" smtClean="0">
                <a:solidFill>
                  <a:srgbClr val="FFCC00"/>
                </a:solidFill>
              </a:rPr>
              <a:t>. </a:t>
            </a:r>
            <a:endParaRPr lang="en-US">
              <a:solidFill>
                <a:srgbClr val="FFCC00"/>
              </a:solidFill>
            </a:endParaRPr>
          </a:p>
        </p:txBody>
      </p:sp>
      <p:graphicFrame>
        <p:nvGraphicFramePr>
          <p:cNvPr id="12" name="Table 11"/>
          <p:cNvGraphicFramePr>
            <a:graphicFrameLocks noGrp="1"/>
          </p:cNvGraphicFramePr>
          <p:nvPr/>
        </p:nvGraphicFramePr>
        <p:xfrm>
          <a:off x="375692" y="999461"/>
          <a:ext cx="5589172" cy="2719806"/>
        </p:xfrm>
        <a:graphic>
          <a:graphicData uri="http://schemas.openxmlformats.org/drawingml/2006/table">
            <a:tbl>
              <a:tblPr firstRow="1" bandRow="1">
                <a:tableStyleId>{21E4AEA4-8DFA-4A89-87EB-49C32662AFE0}</a:tableStyleId>
              </a:tblPr>
              <a:tblGrid>
                <a:gridCol w="427896"/>
                <a:gridCol w="1460715"/>
                <a:gridCol w="1243974"/>
                <a:gridCol w="1327603"/>
                <a:gridCol w="1128984"/>
              </a:tblGrid>
              <a:tr h="441744">
                <a:tc>
                  <a:txBody>
                    <a:bodyPr/>
                    <a:lstStyle/>
                    <a:p>
                      <a:pPr algn="ctr"/>
                      <a:endParaRPr lang="en-US" dirty="0"/>
                    </a:p>
                  </a:txBody>
                  <a:tcPr>
                    <a:cell3D prstMaterial="dkEdge">
                      <a:bevel/>
                      <a:lightRig rig="flood" dir="t"/>
                    </a:cell3D>
                  </a:tcPr>
                </a:tc>
                <a:tc>
                  <a:txBody>
                    <a:bodyPr/>
                    <a:lstStyle/>
                    <a:p>
                      <a:pPr algn="ctr"/>
                      <a:r>
                        <a:rPr lang="en-IE" dirty="0" smtClean="0">
                          <a:solidFill>
                            <a:schemeClr val="tx1">
                              <a:lumMod val="50000"/>
                            </a:schemeClr>
                          </a:solidFill>
                        </a:rPr>
                        <a:t>A</a:t>
                      </a:r>
                      <a:endParaRPr lang="en-US" b="0" dirty="0">
                        <a:solidFill>
                          <a:schemeClr val="tx1">
                            <a:lumMod val="50000"/>
                          </a:schemeClr>
                        </a:solidFill>
                      </a:endParaRPr>
                    </a:p>
                  </a:txBody>
                  <a:tcPr>
                    <a:gradFill flip="none" rotWithShape="1">
                      <a:gsLst>
                        <a:gs pos="0">
                          <a:srgbClr val="8488C4"/>
                        </a:gs>
                        <a:gs pos="53000">
                          <a:srgbClr val="D4DEFF"/>
                        </a:gs>
                        <a:gs pos="83000">
                          <a:srgbClr val="D4DEFF"/>
                        </a:gs>
                        <a:gs pos="100000">
                          <a:srgbClr val="96AB94"/>
                        </a:gs>
                      </a:gsLst>
                      <a:lin ang="16200000" scaled="0"/>
                      <a:tileRect/>
                    </a:gradFill>
                  </a:tcPr>
                </a:tc>
                <a:tc>
                  <a:txBody>
                    <a:bodyPr/>
                    <a:lstStyle/>
                    <a:p>
                      <a:pPr algn="ctr"/>
                      <a:r>
                        <a:rPr lang="en-IE" dirty="0" smtClean="0">
                          <a:solidFill>
                            <a:schemeClr val="tx1">
                              <a:lumMod val="50000"/>
                            </a:schemeClr>
                          </a:solidFill>
                        </a:rPr>
                        <a:t>B</a:t>
                      </a:r>
                      <a:endParaRPr lang="en-US" dirty="0">
                        <a:solidFill>
                          <a:schemeClr val="tx1">
                            <a:lumMod val="50000"/>
                          </a:schemeClr>
                        </a:solidFill>
                      </a:endParaRPr>
                    </a:p>
                  </a:txBody>
                  <a:tcPr>
                    <a:gradFill flip="none" rotWithShape="1">
                      <a:gsLst>
                        <a:gs pos="0">
                          <a:srgbClr val="8488C4"/>
                        </a:gs>
                        <a:gs pos="53000">
                          <a:srgbClr val="D4DEFF"/>
                        </a:gs>
                        <a:gs pos="83000">
                          <a:srgbClr val="D4DEFF"/>
                        </a:gs>
                        <a:gs pos="100000">
                          <a:srgbClr val="96AB94"/>
                        </a:gs>
                      </a:gsLst>
                      <a:lin ang="16200000" scaled="0"/>
                      <a:tileRect/>
                    </a:gradFill>
                  </a:tcPr>
                </a:tc>
                <a:tc>
                  <a:txBody>
                    <a:bodyPr/>
                    <a:lstStyle/>
                    <a:p>
                      <a:pPr algn="ctr"/>
                      <a:r>
                        <a:rPr lang="en-IE" dirty="0" smtClean="0">
                          <a:solidFill>
                            <a:schemeClr val="tx1">
                              <a:lumMod val="50000"/>
                            </a:schemeClr>
                          </a:solidFill>
                        </a:rPr>
                        <a:t>C</a:t>
                      </a:r>
                      <a:endParaRPr lang="en-US" dirty="0">
                        <a:solidFill>
                          <a:schemeClr val="tx1">
                            <a:lumMod val="50000"/>
                          </a:schemeClr>
                        </a:solidFill>
                      </a:endParaRPr>
                    </a:p>
                  </a:txBody>
                  <a:tcPr>
                    <a:gradFill flip="none" rotWithShape="1">
                      <a:gsLst>
                        <a:gs pos="0">
                          <a:srgbClr val="8488C4"/>
                        </a:gs>
                        <a:gs pos="53000">
                          <a:srgbClr val="D4DEFF"/>
                        </a:gs>
                        <a:gs pos="83000">
                          <a:srgbClr val="D4DEFF"/>
                        </a:gs>
                        <a:gs pos="100000">
                          <a:srgbClr val="96AB94"/>
                        </a:gs>
                      </a:gsLst>
                      <a:lin ang="16200000" scaled="0"/>
                      <a:tileRect/>
                    </a:gradFill>
                  </a:tcPr>
                </a:tc>
                <a:tc>
                  <a:txBody>
                    <a:bodyPr/>
                    <a:lstStyle/>
                    <a:p>
                      <a:pPr algn="ctr"/>
                      <a:r>
                        <a:rPr lang="en-IE" dirty="0" smtClean="0">
                          <a:solidFill>
                            <a:schemeClr val="tx1">
                              <a:lumMod val="50000"/>
                            </a:schemeClr>
                          </a:solidFill>
                        </a:rPr>
                        <a:t>D</a:t>
                      </a:r>
                      <a:endParaRPr lang="en-US" dirty="0">
                        <a:solidFill>
                          <a:schemeClr val="tx1">
                            <a:lumMod val="50000"/>
                          </a:schemeClr>
                        </a:solidFill>
                      </a:endParaRPr>
                    </a:p>
                  </a:txBody>
                  <a:tcPr>
                    <a:gradFill flip="none" rotWithShape="1">
                      <a:gsLst>
                        <a:gs pos="0">
                          <a:srgbClr val="8488C4"/>
                        </a:gs>
                        <a:gs pos="53000">
                          <a:srgbClr val="D4DEFF"/>
                        </a:gs>
                        <a:gs pos="83000">
                          <a:srgbClr val="D4DEFF"/>
                        </a:gs>
                        <a:gs pos="100000">
                          <a:srgbClr val="96AB94"/>
                        </a:gs>
                      </a:gsLst>
                      <a:lin ang="16200000" scaled="0"/>
                      <a:tileRect/>
                    </a:gradFill>
                  </a:tcPr>
                </a:tc>
              </a:tr>
              <a:tr h="441744">
                <a:tc>
                  <a:txBody>
                    <a:bodyPr/>
                    <a:lstStyle/>
                    <a:p>
                      <a:pPr algn="ctr"/>
                      <a:r>
                        <a:rPr lang="en-IE" dirty="0" smtClean="0"/>
                        <a:t>1</a:t>
                      </a:r>
                      <a:endParaRPr lang="en-US" dirty="0"/>
                    </a:p>
                  </a:txBody>
                  <a:tcPr>
                    <a:solidFill>
                      <a:schemeClr val="accent2">
                        <a:lumMod val="20000"/>
                        <a:lumOff val="80000"/>
                      </a:schemeClr>
                    </a:solidFill>
                  </a:tcPr>
                </a:tc>
                <a:tc>
                  <a:txBody>
                    <a:bodyPr/>
                    <a:lstStyle/>
                    <a:p>
                      <a:pPr algn="ctr"/>
                      <a:r>
                        <a:rPr lang="en-IE" sz="1400" b="1" smtClean="0">
                          <a:solidFill>
                            <a:schemeClr val="accent4">
                              <a:lumMod val="50000"/>
                            </a:schemeClr>
                          </a:solidFill>
                        </a:rPr>
                        <a:t>Tên</a:t>
                      </a:r>
                      <a:endParaRPr lang="en-US" sz="1400" b="1" dirty="0">
                        <a:solidFill>
                          <a:schemeClr val="accent4">
                            <a:lumMod val="50000"/>
                          </a:schemeClr>
                        </a:solidFill>
                      </a:endParaRPr>
                    </a:p>
                  </a:txBody>
                  <a:tcPr anchor="ctr"/>
                </a:tc>
                <a:tc>
                  <a:txBody>
                    <a:bodyPr/>
                    <a:lstStyle/>
                    <a:p>
                      <a:pPr marL="0" algn="ctr" defTabSz="914400" rtl="0" eaLnBrk="1" latinLnBrk="0" hangingPunct="1"/>
                      <a:r>
                        <a:rPr lang="en-IE" sz="1400" b="1" kern="1200" smtClean="0">
                          <a:solidFill>
                            <a:schemeClr val="accent4">
                              <a:lumMod val="50000"/>
                            </a:schemeClr>
                          </a:solidFill>
                          <a:latin typeface="+mn-lt"/>
                          <a:ea typeface="+mn-ea"/>
                          <a:cs typeface="+mn-cs"/>
                        </a:rPr>
                        <a:t>Ngày</a:t>
                      </a:r>
                      <a:r>
                        <a:rPr lang="en-IE" sz="1400" b="1" kern="1200" baseline="0" smtClean="0">
                          <a:solidFill>
                            <a:schemeClr val="accent4">
                              <a:lumMod val="50000"/>
                            </a:schemeClr>
                          </a:solidFill>
                          <a:latin typeface="+mn-lt"/>
                          <a:ea typeface="+mn-ea"/>
                          <a:cs typeface="+mn-cs"/>
                        </a:rPr>
                        <a:t> tháng</a:t>
                      </a:r>
                      <a:endParaRPr lang="en-US" sz="1400" b="1" kern="1200" dirty="0" smtClean="0">
                        <a:solidFill>
                          <a:schemeClr val="accent4">
                            <a:lumMod val="50000"/>
                          </a:schemeClr>
                        </a:solidFill>
                        <a:latin typeface="+mn-lt"/>
                        <a:ea typeface="+mn-ea"/>
                        <a:cs typeface="+mn-cs"/>
                      </a:endParaRPr>
                    </a:p>
                  </a:txBody>
                  <a:tcPr anchor="ctr"/>
                </a:tc>
                <a:tc>
                  <a:txBody>
                    <a:bodyPr/>
                    <a:lstStyle/>
                    <a:p>
                      <a:pPr marL="0" algn="ctr" defTabSz="914400" rtl="0" eaLnBrk="1" latinLnBrk="0" hangingPunct="1"/>
                      <a:r>
                        <a:rPr lang="en-IE" sz="1400" b="1" kern="1200" smtClean="0">
                          <a:solidFill>
                            <a:schemeClr val="accent4">
                              <a:lumMod val="50000"/>
                            </a:schemeClr>
                          </a:solidFill>
                          <a:latin typeface="+mn-lt"/>
                          <a:ea typeface="+mn-ea"/>
                          <a:cs typeface="+mn-cs"/>
                        </a:rPr>
                        <a:t>Số</a:t>
                      </a:r>
                      <a:r>
                        <a:rPr lang="en-IE" sz="1400" b="1" kern="1200" baseline="0" smtClean="0">
                          <a:solidFill>
                            <a:schemeClr val="accent4">
                              <a:lumMod val="50000"/>
                            </a:schemeClr>
                          </a:solidFill>
                          <a:latin typeface="+mn-lt"/>
                          <a:ea typeface="+mn-ea"/>
                          <a:cs typeface="+mn-cs"/>
                        </a:rPr>
                        <a:t> lượng</a:t>
                      </a:r>
                      <a:endParaRPr lang="en-US" sz="1400" b="1" kern="1200" dirty="0" smtClean="0">
                        <a:solidFill>
                          <a:schemeClr val="accent4">
                            <a:lumMod val="50000"/>
                          </a:schemeClr>
                        </a:solidFill>
                        <a:latin typeface="+mn-lt"/>
                        <a:ea typeface="+mn-ea"/>
                        <a:cs typeface="+mn-cs"/>
                      </a:endParaRPr>
                    </a:p>
                  </a:txBody>
                  <a:tcPr anchor="ctr"/>
                </a:tc>
                <a:tc>
                  <a:txBody>
                    <a:bodyPr/>
                    <a:lstStyle/>
                    <a:p>
                      <a:pPr algn="ctr"/>
                      <a:endParaRPr lang="en-US" b="1" dirty="0"/>
                    </a:p>
                  </a:txBody>
                  <a:tcPr anchor="ctr"/>
                </a:tc>
              </a:tr>
              <a:tr h="464857">
                <a:tc>
                  <a:txBody>
                    <a:bodyPr/>
                    <a:lstStyle/>
                    <a:p>
                      <a:pPr algn="ctr"/>
                      <a:r>
                        <a:rPr lang="en-IE" dirty="0" smtClean="0"/>
                        <a:t>2</a:t>
                      </a:r>
                      <a:endParaRPr lang="en-US" dirty="0"/>
                    </a:p>
                  </a:txBody>
                  <a:tcPr>
                    <a:solidFill>
                      <a:schemeClr val="accent2">
                        <a:lumMod val="20000"/>
                        <a:lumOff val="80000"/>
                      </a:schemeClr>
                    </a:solidFill>
                  </a:tcPr>
                </a:tc>
                <a:tc>
                  <a:txBody>
                    <a:bodyPr/>
                    <a:lstStyle/>
                    <a:p>
                      <a:endParaRPr lang="en-US" sz="1400" dirty="0">
                        <a:solidFill>
                          <a:schemeClr val="accent4">
                            <a:lumMod val="50000"/>
                          </a:schemeClr>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r>
              <a:tr h="487973">
                <a:tc>
                  <a:txBody>
                    <a:bodyPr/>
                    <a:lstStyle/>
                    <a:p>
                      <a:pPr algn="ctr"/>
                      <a:r>
                        <a:rPr lang="en-IE" dirty="0" smtClean="0"/>
                        <a:t>3</a:t>
                      </a:r>
                      <a:endParaRPr lang="en-US" dirty="0"/>
                    </a:p>
                  </a:txBody>
                  <a:tcPr>
                    <a:solidFill>
                      <a:schemeClr val="accent2">
                        <a:lumMod val="20000"/>
                        <a:lumOff val="80000"/>
                      </a:schemeClr>
                    </a:solidFill>
                  </a:tcPr>
                </a:tc>
                <a:tc>
                  <a:txBody>
                    <a:bodyPr/>
                    <a:lstStyle/>
                    <a:p>
                      <a:endParaRPr lang="en-US" sz="1400" dirty="0">
                        <a:solidFill>
                          <a:schemeClr val="accent4">
                            <a:lumMod val="50000"/>
                          </a:schemeClr>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r>
              <a:tr h="441744">
                <a:tc>
                  <a:txBody>
                    <a:bodyPr/>
                    <a:lstStyle/>
                    <a:p>
                      <a:pPr algn="ctr"/>
                      <a:r>
                        <a:rPr lang="en-IE" dirty="0" smtClean="0"/>
                        <a:t>4</a:t>
                      </a:r>
                      <a:endParaRPr lang="en-US" dirty="0"/>
                    </a:p>
                  </a:txBody>
                  <a:tcPr>
                    <a:solidFill>
                      <a:schemeClr val="accent2">
                        <a:lumMod val="20000"/>
                        <a:lumOff val="80000"/>
                      </a:schemeClr>
                    </a:solidFill>
                  </a:tcPr>
                </a:tc>
                <a:tc>
                  <a:txBody>
                    <a:bodyPr/>
                    <a:lstStyle/>
                    <a:p>
                      <a:endParaRPr lang="en-US" sz="1400" dirty="0">
                        <a:solidFill>
                          <a:schemeClr val="accent4">
                            <a:lumMod val="50000"/>
                          </a:schemeClr>
                        </a:solidFill>
                      </a:endParaRPr>
                    </a:p>
                  </a:txBody>
                  <a:tcPr/>
                </a:tc>
                <a:tc>
                  <a:txBody>
                    <a:bodyPr/>
                    <a:lstStyle/>
                    <a:p>
                      <a:endParaRPr lang="en-US"/>
                    </a:p>
                  </a:txBody>
                  <a:tcPr/>
                </a:tc>
                <a:tc>
                  <a:txBody>
                    <a:bodyPr/>
                    <a:lstStyle/>
                    <a:p>
                      <a:endParaRPr lang="en-US" dirty="0"/>
                    </a:p>
                  </a:txBody>
                  <a:tcPr/>
                </a:tc>
                <a:tc>
                  <a:txBody>
                    <a:bodyPr/>
                    <a:lstStyle/>
                    <a:p>
                      <a:endParaRPr lang="en-US" dirty="0"/>
                    </a:p>
                  </a:txBody>
                  <a:tcPr/>
                </a:tc>
              </a:tr>
              <a:tr h="441744">
                <a:tc>
                  <a:txBody>
                    <a:bodyPr/>
                    <a:lstStyle/>
                    <a:p>
                      <a:pPr algn="ctr"/>
                      <a:r>
                        <a:rPr lang="en-IE" dirty="0" smtClean="0"/>
                        <a:t>5</a:t>
                      </a:r>
                      <a:endParaRPr lang="en-US" dirty="0"/>
                    </a:p>
                  </a:txBody>
                  <a:tcPr>
                    <a:solidFill>
                      <a:schemeClr val="accent2">
                        <a:lumMod val="20000"/>
                        <a:lumOff val="80000"/>
                      </a:schemeClr>
                    </a:solidFill>
                  </a:tcPr>
                </a:tc>
                <a:tc>
                  <a:txBody>
                    <a:bodyPr/>
                    <a:lstStyle/>
                    <a:p>
                      <a:endParaRPr lang="en-US" sz="1400" dirty="0">
                        <a:solidFill>
                          <a:schemeClr val="accent4">
                            <a:lumMod val="50000"/>
                          </a:schemeClr>
                        </a:solidFill>
                      </a:endParaRPr>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Effect transition="in" filter="slide(fromTop)">
                                      <p:cBhvr>
                                        <p:cTn id="7" dur="500"/>
                                        <p:tgtEl>
                                          <p:spTgt spid="198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98659">
                                            <p:txEl>
                                              <p:pRg st="1" end="1"/>
                                            </p:txEl>
                                          </p:spTgt>
                                        </p:tgtEl>
                                        <p:attrNameLst>
                                          <p:attrName>style.visibility</p:attrName>
                                        </p:attrNameLst>
                                      </p:cBhvr>
                                      <p:to>
                                        <p:strVal val="visible"/>
                                      </p:to>
                                    </p:set>
                                    <p:animEffect transition="in" filter="slide(fromTop)">
                                      <p:cBhvr>
                                        <p:cTn id="12" dur="500"/>
                                        <p:tgtEl>
                                          <p:spTgt spid="1986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98663">
                                            <p:txEl>
                                              <p:pRg st="0" end="0"/>
                                            </p:txEl>
                                          </p:spTgt>
                                        </p:tgtEl>
                                        <p:attrNameLst>
                                          <p:attrName>style.visibility</p:attrName>
                                        </p:attrNameLst>
                                      </p:cBhvr>
                                      <p:to>
                                        <p:strVal val="visible"/>
                                      </p:to>
                                    </p:set>
                                    <p:animEffect transition="in" filter="slide(fromLeft)">
                                      <p:cBhvr>
                                        <p:cTn id="17" dur="500"/>
                                        <p:tgtEl>
                                          <p:spTgt spid="1986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p:bldP spid="19866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239713" y="63500"/>
            <a:ext cx="8904287" cy="614363"/>
          </a:xfrm>
        </p:spPr>
        <p:txBody>
          <a:bodyPr/>
          <a:lstStyle/>
          <a:p>
            <a:r>
              <a:rPr lang="en-US" smtClean="0"/>
              <a:t>Bắt đầu gõ</a:t>
            </a:r>
            <a:endParaRPr lang="en-US"/>
          </a:p>
        </p:txBody>
      </p:sp>
      <p:sp>
        <p:nvSpPr>
          <p:cNvPr id="20070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dirty="0" err="1" smtClean="0"/>
              <a:t>Gia</a:t>
            </a:r>
            <a:r>
              <a:rPr lang="en-US" sz="2000" dirty="0" smtClean="0"/>
              <a:t>̉ </a:t>
            </a:r>
            <a:r>
              <a:rPr lang="en-US" sz="2000" dirty="0" err="1" smtClean="0"/>
              <a:t>sư</a:t>
            </a:r>
            <a:r>
              <a:rPr lang="en-US" sz="2000" dirty="0" smtClean="0"/>
              <a:t>̉ </a:t>
            </a:r>
            <a:r>
              <a:rPr lang="en-US" sz="2000" dirty="0" err="1" smtClean="0"/>
              <a:t>bạn</a:t>
            </a:r>
            <a:r>
              <a:rPr lang="en-US" sz="2000" dirty="0" smtClean="0"/>
              <a:t> </a:t>
            </a:r>
            <a:r>
              <a:rPr lang="en-US" sz="2000" dirty="0" err="1" smtClean="0"/>
              <a:t>đang</a:t>
            </a:r>
            <a:r>
              <a:rPr lang="en-US" sz="2000" dirty="0" smtClean="0"/>
              <a:t> </a:t>
            </a:r>
            <a:r>
              <a:rPr lang="en-US" sz="2000" dirty="0" err="1" smtClean="0"/>
              <a:t>tạo</a:t>
            </a:r>
            <a:r>
              <a:rPr lang="en-US" sz="2000" dirty="0" smtClean="0"/>
              <a:t> </a:t>
            </a:r>
            <a:r>
              <a:rPr lang="en-US" sz="2000" dirty="0" err="1" smtClean="0"/>
              <a:t>một</a:t>
            </a:r>
            <a:r>
              <a:rPr lang="en-US" sz="2000" dirty="0" smtClean="0"/>
              <a:t> </a:t>
            </a:r>
            <a:r>
              <a:rPr lang="en-US" sz="2000" dirty="0" err="1" smtClean="0"/>
              <a:t>danh</a:t>
            </a:r>
            <a:r>
              <a:rPr lang="en-US" sz="2000" dirty="0" smtClean="0"/>
              <a:t> </a:t>
            </a:r>
            <a:r>
              <a:rPr lang="en-US" sz="2000" dirty="0" err="1" smtClean="0"/>
              <a:t>sách</a:t>
            </a:r>
            <a:r>
              <a:rPr lang="en-US" sz="2000" dirty="0" smtClean="0"/>
              <a:t> </a:t>
            </a:r>
            <a:r>
              <a:rPr lang="en-US" sz="2000" dirty="0" err="1" smtClean="0"/>
              <a:t>tên</a:t>
            </a:r>
            <a:r>
              <a:rPr lang="en-US" sz="2000" dirty="0" smtClean="0"/>
              <a:t> </a:t>
            </a:r>
            <a:r>
              <a:rPr lang="en-US" sz="2000" dirty="0" err="1" smtClean="0"/>
              <a:t>những</a:t>
            </a:r>
            <a:r>
              <a:rPr lang="en-US" sz="2000" dirty="0" smtClean="0"/>
              <a:t> </a:t>
            </a:r>
            <a:r>
              <a:rPr lang="en-US" sz="2000" dirty="0" err="1" smtClean="0"/>
              <a:t>người</a:t>
            </a:r>
            <a:r>
              <a:rPr lang="en-US" sz="2000" dirty="0" smtClean="0"/>
              <a:t> </a:t>
            </a:r>
            <a:r>
              <a:rPr lang="en-US" sz="2000" dirty="0" err="1" smtClean="0"/>
              <a:t>bán</a:t>
            </a:r>
            <a:r>
              <a:rPr lang="en-US" sz="2000" dirty="0" smtClean="0"/>
              <a:t> </a:t>
            </a:r>
            <a:r>
              <a:rPr lang="en-US" sz="2000" dirty="0" err="1" smtClean="0"/>
              <a:t>hàng</a:t>
            </a:r>
            <a:r>
              <a:rPr lang="en-US" sz="2000" dirty="0" smtClean="0"/>
              <a:t>. </a:t>
            </a:r>
          </a:p>
          <a:p>
            <a:pPr>
              <a:spcBef>
                <a:spcPct val="20000"/>
              </a:spcBef>
              <a:spcAft>
                <a:spcPct val="75000"/>
              </a:spcAft>
            </a:pPr>
            <a:r>
              <a:rPr lang="en-US" sz="2000" dirty="0" err="1" smtClean="0"/>
              <a:t>Danh</a:t>
            </a:r>
            <a:r>
              <a:rPr lang="en-US" sz="2000" dirty="0" smtClean="0"/>
              <a:t> </a:t>
            </a:r>
            <a:r>
              <a:rPr lang="en-US" sz="2000" dirty="0" err="1" smtClean="0"/>
              <a:t>sách</a:t>
            </a:r>
            <a:r>
              <a:rPr lang="en-US" sz="2000" dirty="0" smtClean="0"/>
              <a:t> </a:t>
            </a:r>
            <a:r>
              <a:rPr lang="en-US" sz="2000" dirty="0" err="1" smtClean="0"/>
              <a:t>cũng</a:t>
            </a:r>
            <a:r>
              <a:rPr lang="en-US" sz="2000" dirty="0" smtClean="0"/>
              <a:t> </a:t>
            </a:r>
            <a:r>
              <a:rPr lang="en-US" sz="2000" dirty="0" err="1" smtClean="0"/>
              <a:t>chứa</a:t>
            </a:r>
            <a:r>
              <a:rPr lang="en-US" sz="2000" dirty="0" smtClean="0"/>
              <a:t> </a:t>
            </a:r>
            <a:r>
              <a:rPr lang="en-US" sz="2000" dirty="0" err="1" smtClean="0"/>
              <a:t>ngày</a:t>
            </a:r>
            <a:r>
              <a:rPr lang="en-US" sz="2000" dirty="0" smtClean="0"/>
              <a:t> </a:t>
            </a:r>
            <a:r>
              <a:rPr lang="en-US" sz="2000" dirty="0" err="1" smtClean="0"/>
              <a:t>tháng</a:t>
            </a:r>
            <a:r>
              <a:rPr lang="en-US" sz="2000" dirty="0" smtClean="0"/>
              <a:t> </a:t>
            </a:r>
            <a:r>
              <a:rPr lang="en-US" sz="2000" dirty="0" err="1" smtClean="0"/>
              <a:t>bán</a:t>
            </a:r>
            <a:r>
              <a:rPr lang="en-US" sz="2000" dirty="0" smtClean="0"/>
              <a:t> </a:t>
            </a:r>
            <a:r>
              <a:rPr lang="en-US" sz="2000" dirty="0" err="1" smtClean="0"/>
              <a:t>hàng</a:t>
            </a:r>
            <a:r>
              <a:rPr lang="en-US" sz="2000" dirty="0" smtClean="0"/>
              <a:t> </a:t>
            </a:r>
            <a:r>
              <a:rPr lang="en-US" sz="2000" dirty="0" err="1" smtClean="0"/>
              <a:t>va</a:t>
            </a:r>
            <a:r>
              <a:rPr lang="en-US" sz="2000" dirty="0" smtClean="0"/>
              <a:t>̀ </a:t>
            </a:r>
            <a:r>
              <a:rPr lang="en-US" sz="2000" dirty="0" err="1" smtClean="0"/>
              <a:t>sô</a:t>
            </a:r>
            <a:r>
              <a:rPr lang="en-US" sz="2000" dirty="0" smtClean="0"/>
              <a:t>́ </a:t>
            </a:r>
            <a:r>
              <a:rPr lang="en-US" sz="2000" dirty="0" err="1" smtClean="0"/>
              <a:t>lượng</a:t>
            </a:r>
            <a:r>
              <a:rPr lang="en-US" sz="2000" dirty="0" smtClean="0"/>
              <a:t> </a:t>
            </a:r>
            <a:r>
              <a:rPr lang="en-US" sz="2000" dirty="0" err="1" smtClean="0"/>
              <a:t>bán</a:t>
            </a:r>
            <a:r>
              <a:rPr lang="en-US" sz="2000" dirty="0" smtClean="0"/>
              <a:t> </a:t>
            </a:r>
            <a:r>
              <a:rPr lang="en-US" sz="2000" dirty="0" err="1" smtClean="0"/>
              <a:t>trong</a:t>
            </a:r>
            <a:r>
              <a:rPr lang="en-US" sz="2000" dirty="0" smtClean="0"/>
              <a:t> </a:t>
            </a:r>
            <a:r>
              <a:rPr lang="en-US" sz="2000" dirty="0" err="1" smtClean="0"/>
              <a:t>ngày</a:t>
            </a:r>
            <a:r>
              <a:rPr lang="en-US" sz="2000" dirty="0" smtClean="0"/>
              <a:t>. </a:t>
            </a:r>
            <a:endParaRPr lang="en-US" sz="2000" dirty="0"/>
          </a:p>
        </p:txBody>
      </p:sp>
      <p:sp>
        <p:nvSpPr>
          <p:cNvPr id="200708"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00711" name="Rectangle 7"/>
          <p:cNvSpPr>
            <a:spLocks noChangeArrowheads="1"/>
          </p:cNvSpPr>
          <p:nvPr/>
        </p:nvSpPr>
        <p:spPr bwMode="auto">
          <a:xfrm>
            <a:off x="242888" y="4692650"/>
            <a:ext cx="5961062" cy="646331"/>
          </a:xfrm>
          <a:prstGeom prst="rect">
            <a:avLst/>
          </a:prstGeom>
          <a:noFill/>
          <a:ln w="9525" algn="ctr">
            <a:noFill/>
            <a:miter lim="800000"/>
            <a:headEnd/>
            <a:tailEnd/>
          </a:ln>
          <a:effectLst/>
        </p:spPr>
        <p:txBody>
          <a:bodyPr>
            <a:spAutoFit/>
          </a:bodyPr>
          <a:lstStyle/>
          <a:p>
            <a:pPr marL="288925" indent="-288925">
              <a:spcBef>
                <a:spcPct val="20000"/>
              </a:spcBef>
              <a:spcAft>
                <a:spcPct val="45000"/>
              </a:spcAft>
              <a:buFontTx/>
              <a:buAutoNum type="arabicPeriod"/>
            </a:pPr>
            <a:r>
              <a:rPr lang="en-US" smtClean="0">
                <a:solidFill>
                  <a:srgbClr val="FFCC00"/>
                </a:solidFill>
              </a:rPr>
              <a:t>Gõ </a:t>
            </a:r>
            <a:r>
              <a:rPr lang="en-US" b="1" smtClean="0">
                <a:solidFill>
                  <a:srgbClr val="FFCC00"/>
                </a:solidFill>
              </a:rPr>
              <a:t>Tên </a:t>
            </a:r>
            <a:r>
              <a:rPr lang="en-US" smtClean="0">
                <a:solidFill>
                  <a:srgbClr val="FFCC00"/>
                </a:solidFill>
              </a:rPr>
              <a:t>trên ô  </a:t>
            </a:r>
            <a:r>
              <a:rPr lang="en-US">
                <a:solidFill>
                  <a:srgbClr val="FFCC00"/>
                </a:solidFill>
              </a:rPr>
              <a:t>A1 </a:t>
            </a:r>
            <a:r>
              <a:rPr lang="en-US" smtClean="0">
                <a:solidFill>
                  <a:srgbClr val="FFCC00"/>
                </a:solidFill>
              </a:rPr>
              <a:t>và nhấn TAB</a:t>
            </a:r>
            <a:r>
              <a:rPr lang="en-US">
                <a:solidFill>
                  <a:srgbClr val="FFCC00"/>
                </a:solidFill>
              </a:rPr>
              <a:t>. </a:t>
            </a:r>
            <a:r>
              <a:rPr lang="en-US" smtClean="0">
                <a:solidFill>
                  <a:srgbClr val="FFCC00"/>
                </a:solidFill>
              </a:rPr>
              <a:t>Rồi gõ </a:t>
            </a:r>
            <a:r>
              <a:rPr lang="en-US" b="1" smtClean="0">
                <a:solidFill>
                  <a:srgbClr val="FFCC00"/>
                </a:solidFill>
              </a:rPr>
              <a:t>Ngày tháng </a:t>
            </a:r>
            <a:r>
              <a:rPr lang="en-US" smtClean="0">
                <a:solidFill>
                  <a:srgbClr val="FFCC00"/>
                </a:solidFill>
              </a:rPr>
              <a:t>trong ô B1</a:t>
            </a:r>
            <a:r>
              <a:rPr lang="en-US">
                <a:solidFill>
                  <a:srgbClr val="FFCC00"/>
                </a:solidFill>
              </a:rPr>
              <a:t>, </a:t>
            </a:r>
            <a:r>
              <a:rPr lang="en-US" smtClean="0">
                <a:solidFill>
                  <a:srgbClr val="FFCC00"/>
                </a:solidFill>
              </a:rPr>
              <a:t>nhấn TAB</a:t>
            </a:r>
            <a:r>
              <a:rPr lang="en-US">
                <a:solidFill>
                  <a:srgbClr val="FFCC00"/>
                </a:solidFill>
              </a:rPr>
              <a:t>, </a:t>
            </a:r>
            <a:r>
              <a:rPr lang="en-US" smtClean="0">
                <a:solidFill>
                  <a:srgbClr val="FFCC00"/>
                </a:solidFill>
              </a:rPr>
              <a:t>và gõ </a:t>
            </a:r>
            <a:r>
              <a:rPr lang="en-US" b="1" smtClean="0">
                <a:solidFill>
                  <a:srgbClr val="FFCC00"/>
                </a:solidFill>
              </a:rPr>
              <a:t>Số lượng </a:t>
            </a:r>
            <a:r>
              <a:rPr lang="en-US" smtClean="0">
                <a:solidFill>
                  <a:srgbClr val="FFCC00"/>
                </a:solidFill>
              </a:rPr>
              <a:t>trong ô C1.</a:t>
            </a:r>
            <a:endParaRPr lang="en-US">
              <a:solidFill>
                <a:srgbClr val="FFCC00"/>
              </a:solidFill>
            </a:endParaRPr>
          </a:p>
        </p:txBody>
      </p:sp>
      <p:sp>
        <p:nvSpPr>
          <p:cNvPr id="200712" name="Rectangle 8"/>
          <p:cNvSpPr>
            <a:spLocks noChangeArrowheads="1"/>
          </p:cNvSpPr>
          <p:nvPr/>
        </p:nvSpPr>
        <p:spPr bwMode="auto">
          <a:xfrm>
            <a:off x="242888" y="4019550"/>
            <a:ext cx="5934075" cy="674688"/>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Hình ảnh trên minh hoạ qui trình gõ thông tin và di chuyển từ ô này đến ô kia: </a:t>
            </a:r>
            <a:endParaRPr lang="en-US">
              <a:solidFill>
                <a:srgbClr val="FFCC00"/>
              </a:solidFill>
            </a:endParaRPr>
          </a:p>
        </p:txBody>
      </p:sp>
      <p:graphicFrame>
        <p:nvGraphicFramePr>
          <p:cNvPr id="10" name="Table 9"/>
          <p:cNvGraphicFramePr>
            <a:graphicFrameLocks noGrp="1"/>
          </p:cNvGraphicFramePr>
          <p:nvPr/>
        </p:nvGraphicFramePr>
        <p:xfrm>
          <a:off x="375692" y="999461"/>
          <a:ext cx="5589172" cy="2719806"/>
        </p:xfrm>
        <a:graphic>
          <a:graphicData uri="http://schemas.openxmlformats.org/drawingml/2006/table">
            <a:tbl>
              <a:tblPr firstRow="1" bandRow="1">
                <a:tableStyleId>{21E4AEA4-8DFA-4A89-87EB-49C32662AFE0}</a:tableStyleId>
              </a:tblPr>
              <a:tblGrid>
                <a:gridCol w="427896"/>
                <a:gridCol w="1460715"/>
                <a:gridCol w="1243974"/>
                <a:gridCol w="1327603"/>
                <a:gridCol w="1128984"/>
              </a:tblGrid>
              <a:tr h="441744">
                <a:tc>
                  <a:txBody>
                    <a:bodyPr/>
                    <a:lstStyle/>
                    <a:p>
                      <a:pPr algn="ctr"/>
                      <a:endParaRPr lang="en-US" dirty="0"/>
                    </a:p>
                  </a:txBody>
                  <a:tcPr>
                    <a:cell3D prstMaterial="dkEdge">
                      <a:bevel/>
                      <a:lightRig rig="flood" dir="t"/>
                    </a:cell3D>
                  </a:tcPr>
                </a:tc>
                <a:tc>
                  <a:txBody>
                    <a:bodyPr/>
                    <a:lstStyle/>
                    <a:p>
                      <a:pPr algn="ctr"/>
                      <a:r>
                        <a:rPr lang="en-IE" dirty="0" smtClean="0">
                          <a:solidFill>
                            <a:schemeClr val="tx1">
                              <a:lumMod val="50000"/>
                            </a:schemeClr>
                          </a:solidFill>
                        </a:rPr>
                        <a:t>A</a:t>
                      </a:r>
                      <a:endParaRPr lang="en-US" b="0" dirty="0">
                        <a:solidFill>
                          <a:schemeClr val="tx1">
                            <a:lumMod val="50000"/>
                          </a:schemeClr>
                        </a:solidFill>
                      </a:endParaRPr>
                    </a:p>
                  </a:txBody>
                  <a:tcPr>
                    <a:gradFill flip="none" rotWithShape="1">
                      <a:gsLst>
                        <a:gs pos="0">
                          <a:srgbClr val="8488C4"/>
                        </a:gs>
                        <a:gs pos="53000">
                          <a:srgbClr val="D4DEFF"/>
                        </a:gs>
                        <a:gs pos="83000">
                          <a:srgbClr val="D4DEFF"/>
                        </a:gs>
                        <a:gs pos="100000">
                          <a:srgbClr val="96AB94"/>
                        </a:gs>
                      </a:gsLst>
                      <a:lin ang="16200000" scaled="0"/>
                      <a:tileRect/>
                    </a:gradFill>
                  </a:tcPr>
                </a:tc>
                <a:tc>
                  <a:txBody>
                    <a:bodyPr/>
                    <a:lstStyle/>
                    <a:p>
                      <a:pPr algn="ctr"/>
                      <a:r>
                        <a:rPr lang="en-IE" dirty="0" smtClean="0">
                          <a:solidFill>
                            <a:schemeClr val="tx1">
                              <a:lumMod val="50000"/>
                            </a:schemeClr>
                          </a:solidFill>
                        </a:rPr>
                        <a:t>B</a:t>
                      </a:r>
                      <a:endParaRPr lang="en-US" dirty="0">
                        <a:solidFill>
                          <a:schemeClr val="tx1">
                            <a:lumMod val="50000"/>
                          </a:schemeClr>
                        </a:solidFill>
                      </a:endParaRPr>
                    </a:p>
                  </a:txBody>
                  <a:tcPr>
                    <a:gradFill flip="none" rotWithShape="1">
                      <a:gsLst>
                        <a:gs pos="0">
                          <a:srgbClr val="8488C4"/>
                        </a:gs>
                        <a:gs pos="53000">
                          <a:srgbClr val="D4DEFF"/>
                        </a:gs>
                        <a:gs pos="83000">
                          <a:srgbClr val="D4DEFF"/>
                        </a:gs>
                        <a:gs pos="100000">
                          <a:srgbClr val="96AB94"/>
                        </a:gs>
                      </a:gsLst>
                      <a:lin ang="16200000" scaled="0"/>
                      <a:tileRect/>
                    </a:gradFill>
                  </a:tcPr>
                </a:tc>
                <a:tc>
                  <a:txBody>
                    <a:bodyPr/>
                    <a:lstStyle/>
                    <a:p>
                      <a:pPr algn="ctr"/>
                      <a:r>
                        <a:rPr lang="en-IE" dirty="0" smtClean="0">
                          <a:solidFill>
                            <a:schemeClr val="tx1">
                              <a:lumMod val="50000"/>
                            </a:schemeClr>
                          </a:solidFill>
                        </a:rPr>
                        <a:t>C</a:t>
                      </a:r>
                      <a:endParaRPr lang="en-US" dirty="0">
                        <a:solidFill>
                          <a:schemeClr val="tx1">
                            <a:lumMod val="50000"/>
                          </a:schemeClr>
                        </a:solidFill>
                      </a:endParaRPr>
                    </a:p>
                  </a:txBody>
                  <a:tcPr>
                    <a:gradFill flip="none" rotWithShape="1">
                      <a:gsLst>
                        <a:gs pos="0">
                          <a:srgbClr val="8488C4"/>
                        </a:gs>
                        <a:gs pos="53000">
                          <a:srgbClr val="D4DEFF"/>
                        </a:gs>
                        <a:gs pos="83000">
                          <a:srgbClr val="D4DEFF"/>
                        </a:gs>
                        <a:gs pos="100000">
                          <a:srgbClr val="96AB94"/>
                        </a:gs>
                      </a:gsLst>
                      <a:lin ang="16200000" scaled="0"/>
                      <a:tileRect/>
                    </a:gradFill>
                  </a:tcPr>
                </a:tc>
                <a:tc>
                  <a:txBody>
                    <a:bodyPr/>
                    <a:lstStyle/>
                    <a:p>
                      <a:pPr algn="ctr"/>
                      <a:r>
                        <a:rPr lang="en-IE" dirty="0" smtClean="0">
                          <a:solidFill>
                            <a:schemeClr val="tx1">
                              <a:lumMod val="50000"/>
                            </a:schemeClr>
                          </a:solidFill>
                        </a:rPr>
                        <a:t>D</a:t>
                      </a:r>
                      <a:endParaRPr lang="en-US" dirty="0">
                        <a:solidFill>
                          <a:schemeClr val="tx1">
                            <a:lumMod val="50000"/>
                          </a:schemeClr>
                        </a:solidFill>
                      </a:endParaRPr>
                    </a:p>
                  </a:txBody>
                  <a:tcPr>
                    <a:gradFill flip="none" rotWithShape="1">
                      <a:gsLst>
                        <a:gs pos="0">
                          <a:srgbClr val="8488C4"/>
                        </a:gs>
                        <a:gs pos="53000">
                          <a:srgbClr val="D4DEFF"/>
                        </a:gs>
                        <a:gs pos="83000">
                          <a:srgbClr val="D4DEFF"/>
                        </a:gs>
                        <a:gs pos="100000">
                          <a:srgbClr val="96AB94"/>
                        </a:gs>
                      </a:gsLst>
                      <a:lin ang="16200000" scaled="0"/>
                      <a:tileRect/>
                    </a:gradFill>
                  </a:tcPr>
                </a:tc>
              </a:tr>
              <a:tr h="441744">
                <a:tc>
                  <a:txBody>
                    <a:bodyPr/>
                    <a:lstStyle/>
                    <a:p>
                      <a:pPr algn="ctr"/>
                      <a:r>
                        <a:rPr lang="en-IE" dirty="0" smtClean="0"/>
                        <a:t>1</a:t>
                      </a:r>
                      <a:endParaRPr lang="en-US" dirty="0"/>
                    </a:p>
                  </a:txBody>
                  <a:tcPr>
                    <a:solidFill>
                      <a:schemeClr val="accent2">
                        <a:lumMod val="20000"/>
                        <a:lumOff val="80000"/>
                      </a:schemeClr>
                    </a:solidFill>
                  </a:tcPr>
                </a:tc>
                <a:tc>
                  <a:txBody>
                    <a:bodyPr/>
                    <a:lstStyle/>
                    <a:p>
                      <a:pPr algn="ctr"/>
                      <a:endParaRPr lang="en-US" sz="1400" b="1" dirty="0">
                        <a:solidFill>
                          <a:schemeClr val="accent4">
                            <a:lumMod val="50000"/>
                          </a:schemeClr>
                        </a:solidFill>
                      </a:endParaRPr>
                    </a:p>
                  </a:txBody>
                  <a:tcPr anchor="ctr"/>
                </a:tc>
                <a:tc>
                  <a:txBody>
                    <a:bodyPr/>
                    <a:lstStyle/>
                    <a:p>
                      <a:pPr marL="0" algn="ctr" defTabSz="914400" rtl="0" eaLnBrk="1" latinLnBrk="0" hangingPunct="1"/>
                      <a:endParaRPr lang="en-US" sz="1400" b="1" kern="1200" dirty="0" smtClean="0">
                        <a:solidFill>
                          <a:schemeClr val="accent4">
                            <a:lumMod val="50000"/>
                          </a:schemeClr>
                        </a:solidFill>
                        <a:latin typeface="+mn-lt"/>
                        <a:ea typeface="+mn-ea"/>
                        <a:cs typeface="+mn-cs"/>
                      </a:endParaRPr>
                    </a:p>
                  </a:txBody>
                  <a:tcPr anchor="ctr"/>
                </a:tc>
                <a:tc>
                  <a:txBody>
                    <a:bodyPr/>
                    <a:lstStyle/>
                    <a:p>
                      <a:pPr marL="0" algn="ctr" defTabSz="914400" rtl="0" eaLnBrk="1" latinLnBrk="0" hangingPunct="1"/>
                      <a:endParaRPr lang="en-US" sz="1400" b="1" kern="1200" dirty="0" smtClean="0">
                        <a:solidFill>
                          <a:schemeClr val="accent4">
                            <a:lumMod val="50000"/>
                          </a:schemeClr>
                        </a:solidFill>
                        <a:latin typeface="+mn-lt"/>
                        <a:ea typeface="+mn-ea"/>
                        <a:cs typeface="+mn-cs"/>
                      </a:endParaRPr>
                    </a:p>
                  </a:txBody>
                  <a:tcPr anchor="ctr"/>
                </a:tc>
                <a:tc>
                  <a:txBody>
                    <a:bodyPr/>
                    <a:lstStyle/>
                    <a:p>
                      <a:pPr algn="ctr"/>
                      <a:endParaRPr lang="en-US" b="1" dirty="0"/>
                    </a:p>
                  </a:txBody>
                  <a:tcPr anchor="ctr"/>
                </a:tc>
              </a:tr>
              <a:tr h="464857">
                <a:tc>
                  <a:txBody>
                    <a:bodyPr/>
                    <a:lstStyle/>
                    <a:p>
                      <a:pPr algn="ctr"/>
                      <a:r>
                        <a:rPr lang="en-IE" dirty="0" smtClean="0"/>
                        <a:t>2</a:t>
                      </a:r>
                      <a:endParaRPr lang="en-US" dirty="0"/>
                    </a:p>
                  </a:txBody>
                  <a:tcPr>
                    <a:solidFill>
                      <a:schemeClr val="accent2">
                        <a:lumMod val="20000"/>
                        <a:lumOff val="80000"/>
                      </a:schemeClr>
                    </a:solidFill>
                  </a:tcPr>
                </a:tc>
                <a:tc>
                  <a:txBody>
                    <a:bodyPr/>
                    <a:lstStyle/>
                    <a:p>
                      <a:endParaRPr lang="en-US" sz="1400" dirty="0">
                        <a:solidFill>
                          <a:schemeClr val="accent4">
                            <a:lumMod val="50000"/>
                          </a:schemeClr>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r>
              <a:tr h="487973">
                <a:tc>
                  <a:txBody>
                    <a:bodyPr/>
                    <a:lstStyle/>
                    <a:p>
                      <a:pPr algn="ctr"/>
                      <a:r>
                        <a:rPr lang="en-IE" dirty="0" smtClean="0"/>
                        <a:t>3</a:t>
                      </a:r>
                      <a:endParaRPr lang="en-US" dirty="0"/>
                    </a:p>
                  </a:txBody>
                  <a:tcPr>
                    <a:solidFill>
                      <a:schemeClr val="accent2">
                        <a:lumMod val="20000"/>
                        <a:lumOff val="80000"/>
                      </a:schemeClr>
                    </a:solidFill>
                  </a:tcPr>
                </a:tc>
                <a:tc>
                  <a:txBody>
                    <a:bodyPr/>
                    <a:lstStyle/>
                    <a:p>
                      <a:endParaRPr lang="en-US" sz="1400" dirty="0">
                        <a:solidFill>
                          <a:schemeClr val="accent4">
                            <a:lumMod val="50000"/>
                          </a:schemeClr>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r>
              <a:tr h="441744">
                <a:tc>
                  <a:txBody>
                    <a:bodyPr/>
                    <a:lstStyle/>
                    <a:p>
                      <a:pPr algn="ctr"/>
                      <a:r>
                        <a:rPr lang="en-IE" dirty="0" smtClean="0"/>
                        <a:t>4</a:t>
                      </a:r>
                      <a:endParaRPr lang="en-US" dirty="0"/>
                    </a:p>
                  </a:txBody>
                  <a:tcPr>
                    <a:solidFill>
                      <a:schemeClr val="accent2">
                        <a:lumMod val="20000"/>
                        <a:lumOff val="80000"/>
                      </a:schemeClr>
                    </a:solidFill>
                  </a:tcPr>
                </a:tc>
                <a:tc>
                  <a:txBody>
                    <a:bodyPr/>
                    <a:lstStyle/>
                    <a:p>
                      <a:endParaRPr lang="en-US" sz="1400" dirty="0">
                        <a:solidFill>
                          <a:schemeClr val="accent4">
                            <a:lumMod val="50000"/>
                          </a:schemeClr>
                        </a:solidFill>
                      </a:endParaRPr>
                    </a:p>
                  </a:txBody>
                  <a:tcPr/>
                </a:tc>
                <a:tc>
                  <a:txBody>
                    <a:bodyPr/>
                    <a:lstStyle/>
                    <a:p>
                      <a:endParaRPr lang="en-US"/>
                    </a:p>
                  </a:txBody>
                  <a:tcPr/>
                </a:tc>
                <a:tc>
                  <a:txBody>
                    <a:bodyPr/>
                    <a:lstStyle/>
                    <a:p>
                      <a:endParaRPr lang="en-US" dirty="0"/>
                    </a:p>
                  </a:txBody>
                  <a:tcPr/>
                </a:tc>
                <a:tc>
                  <a:txBody>
                    <a:bodyPr/>
                    <a:lstStyle/>
                    <a:p>
                      <a:endParaRPr lang="en-US" dirty="0"/>
                    </a:p>
                  </a:txBody>
                  <a:tcPr/>
                </a:tc>
              </a:tr>
              <a:tr h="441744">
                <a:tc>
                  <a:txBody>
                    <a:bodyPr/>
                    <a:lstStyle/>
                    <a:p>
                      <a:pPr algn="ctr"/>
                      <a:r>
                        <a:rPr lang="en-IE" dirty="0" smtClean="0"/>
                        <a:t>5</a:t>
                      </a:r>
                      <a:endParaRPr lang="en-US" dirty="0"/>
                    </a:p>
                  </a:txBody>
                  <a:tcPr>
                    <a:solidFill>
                      <a:schemeClr val="accent2">
                        <a:lumMod val="20000"/>
                        <a:lumOff val="80000"/>
                      </a:schemeClr>
                    </a:solidFill>
                  </a:tcPr>
                </a:tc>
                <a:tc>
                  <a:txBody>
                    <a:bodyPr/>
                    <a:lstStyle/>
                    <a:p>
                      <a:endParaRPr lang="en-US" sz="1400" dirty="0">
                        <a:solidFill>
                          <a:schemeClr val="accent4">
                            <a:lumMod val="50000"/>
                          </a:schemeClr>
                        </a:solidFill>
                      </a:endParaRPr>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
        <p:nvSpPr>
          <p:cNvPr id="11" name="TextBox 10"/>
          <p:cNvSpPr txBox="1"/>
          <p:nvPr/>
        </p:nvSpPr>
        <p:spPr>
          <a:xfrm>
            <a:off x="818707" y="1493876"/>
            <a:ext cx="1435395" cy="307777"/>
          </a:xfrm>
          <a:prstGeom prst="rect">
            <a:avLst/>
          </a:prstGeom>
          <a:noFill/>
        </p:spPr>
        <p:txBody>
          <a:bodyPr wrap="square" rtlCol="0">
            <a:spAutoFit/>
          </a:bodyPr>
          <a:lstStyle/>
          <a:p>
            <a:pPr algn="ctr"/>
            <a:r>
              <a:rPr lang="en-IE" sz="1400" b="1" smtClean="0">
                <a:solidFill>
                  <a:schemeClr val="accent4">
                    <a:lumMod val="50000"/>
                  </a:schemeClr>
                </a:solidFill>
                <a:latin typeface="+mn-lt"/>
              </a:rPr>
              <a:t>Tên</a:t>
            </a:r>
            <a:endParaRPr lang="en-US" sz="1400" b="1" dirty="0">
              <a:solidFill>
                <a:schemeClr val="accent4">
                  <a:lumMod val="50000"/>
                </a:schemeClr>
              </a:solidFill>
              <a:latin typeface="+mn-lt"/>
            </a:endParaRPr>
          </a:p>
        </p:txBody>
      </p:sp>
      <p:sp>
        <p:nvSpPr>
          <p:cNvPr id="12" name="TextBox 11"/>
          <p:cNvSpPr txBox="1"/>
          <p:nvPr/>
        </p:nvSpPr>
        <p:spPr>
          <a:xfrm>
            <a:off x="2232837" y="1493876"/>
            <a:ext cx="1265275" cy="307777"/>
          </a:xfrm>
          <a:prstGeom prst="rect">
            <a:avLst/>
          </a:prstGeom>
          <a:noFill/>
        </p:spPr>
        <p:txBody>
          <a:bodyPr wrap="square" rtlCol="0">
            <a:spAutoFit/>
          </a:bodyPr>
          <a:lstStyle/>
          <a:p>
            <a:pPr algn="ctr"/>
            <a:r>
              <a:rPr lang="en-IE" sz="1400" b="1" smtClean="0">
                <a:solidFill>
                  <a:schemeClr val="accent4">
                    <a:lumMod val="50000"/>
                  </a:schemeClr>
                </a:solidFill>
                <a:latin typeface="+mn-lt"/>
              </a:rPr>
              <a:t>Ngày tháng</a:t>
            </a:r>
            <a:endParaRPr lang="en-US" sz="1400" b="1" dirty="0">
              <a:solidFill>
                <a:schemeClr val="accent4">
                  <a:lumMod val="50000"/>
                </a:schemeClr>
              </a:solidFill>
              <a:latin typeface="+mn-lt"/>
            </a:endParaRPr>
          </a:p>
        </p:txBody>
      </p:sp>
      <p:sp>
        <p:nvSpPr>
          <p:cNvPr id="13" name="TextBox 12"/>
          <p:cNvSpPr txBox="1"/>
          <p:nvPr/>
        </p:nvSpPr>
        <p:spPr>
          <a:xfrm>
            <a:off x="3530009" y="1493876"/>
            <a:ext cx="1265275" cy="307777"/>
          </a:xfrm>
          <a:prstGeom prst="rect">
            <a:avLst/>
          </a:prstGeom>
          <a:noFill/>
        </p:spPr>
        <p:txBody>
          <a:bodyPr wrap="square" rtlCol="0">
            <a:spAutoFit/>
          </a:bodyPr>
          <a:lstStyle/>
          <a:p>
            <a:pPr algn="ctr"/>
            <a:r>
              <a:rPr lang="en-IE" sz="1400" b="1" smtClean="0">
                <a:solidFill>
                  <a:schemeClr val="accent4">
                    <a:lumMod val="50000"/>
                  </a:schemeClr>
                </a:solidFill>
                <a:latin typeface="+mn-lt"/>
              </a:rPr>
              <a:t>Số lượng</a:t>
            </a:r>
            <a:endParaRPr lang="en-US" sz="1400" b="1" dirty="0">
              <a:solidFill>
                <a:schemeClr val="accent4">
                  <a:lumMod val="50000"/>
                </a:schemeClr>
              </a:solidFill>
              <a:latin typeface="+mn-lt"/>
            </a:endParaRPr>
          </a:p>
        </p:txBody>
      </p:sp>
      <p:sp>
        <p:nvSpPr>
          <p:cNvPr id="14" name="Right Arrow 13"/>
          <p:cNvSpPr/>
          <p:nvPr/>
        </p:nvSpPr>
        <p:spPr>
          <a:xfrm>
            <a:off x="2137144" y="1637414"/>
            <a:ext cx="244549" cy="148856"/>
          </a:xfrm>
          <a:prstGeom prst="rightArrow">
            <a:avLst/>
          </a:prstGeom>
          <a:solidFill>
            <a:schemeClr val="accent1">
              <a:alpha val="19000"/>
            </a:schemeClr>
          </a:solidFill>
          <a:ln>
            <a:solidFill>
              <a:schemeClr val="accent1">
                <a:shade val="50000"/>
                <a:alpha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3391786" y="1637414"/>
            <a:ext cx="244549" cy="148856"/>
          </a:xfrm>
          <a:prstGeom prst="rightArrow">
            <a:avLst/>
          </a:prstGeom>
          <a:solidFill>
            <a:schemeClr val="accent1">
              <a:alpha val="19000"/>
            </a:schemeClr>
          </a:solidFill>
          <a:ln>
            <a:solidFill>
              <a:schemeClr val="accent1">
                <a:shade val="50000"/>
                <a:alpha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00712">
                                            <p:txEl>
                                              <p:pRg st="0" end="0"/>
                                            </p:txEl>
                                          </p:spTgt>
                                        </p:tgtEl>
                                        <p:attrNameLst>
                                          <p:attrName>style.visibility</p:attrName>
                                        </p:attrNameLst>
                                      </p:cBhvr>
                                      <p:to>
                                        <p:strVal val="visible"/>
                                      </p:to>
                                    </p:set>
                                    <p:animEffect transition="in" filter="slide(fromLeft)">
                                      <p:cBhvr>
                                        <p:cTn id="7" dur="500"/>
                                        <p:tgtEl>
                                          <p:spTgt spid="2007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0711">
                                            <p:txEl>
                                              <p:pRg st="0" end="0"/>
                                            </p:txEl>
                                          </p:spTgt>
                                        </p:tgtEl>
                                        <p:attrNameLst>
                                          <p:attrName>style.visibility</p:attrName>
                                        </p:attrNameLst>
                                      </p:cBhvr>
                                      <p:to>
                                        <p:strVal val="visible"/>
                                      </p:to>
                                    </p:set>
                                    <p:animEffect transition="in" filter="checkerboard(across)">
                                      <p:cBhvr>
                                        <p:cTn id="12" dur="500"/>
                                        <p:tgtEl>
                                          <p:spTgt spid="2007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1"/>
                                        </p:tgtEl>
                                        <p:attrNameLst>
                                          <p:attrName>style.visibility</p:attrName>
                                        </p:attrNameLst>
                                      </p:cBhvr>
                                      <p:to>
                                        <p:strVal val="visible"/>
                                      </p:to>
                                    </p:set>
                                    <p:anim calcmode="discrete" valueType="clr">
                                      <p:cBhvr override="childStyle">
                                        <p:cTn id="1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
                                        </p:tgtEl>
                                        <p:attrNameLst>
                                          <p:attrName>fillcolor</p:attrName>
                                        </p:attrNameLst>
                                      </p:cBhvr>
                                      <p:tavLst>
                                        <p:tav tm="0">
                                          <p:val>
                                            <p:clrVal>
                                              <a:schemeClr val="accent2"/>
                                            </p:clrVal>
                                          </p:val>
                                        </p:tav>
                                        <p:tav tm="50000">
                                          <p:val>
                                            <p:clrVal>
                                              <a:schemeClr val="hlink"/>
                                            </p:clrVal>
                                          </p:val>
                                        </p:tav>
                                      </p:tavLst>
                                    </p:anim>
                                    <p:set>
                                      <p:cBhvr>
                                        <p:cTn id="19" dur="80"/>
                                        <p:tgtEl>
                                          <p:spTgt spid="11"/>
                                        </p:tgtEl>
                                        <p:attrNameLst>
                                          <p:attrName>fill.type</p:attrName>
                                        </p:attrNameLst>
                                      </p:cBhvr>
                                      <p:to>
                                        <p:strVal val="solid"/>
                                      </p:to>
                                    </p:set>
                                  </p:childTnLst>
                                </p:cTn>
                              </p:par>
                            </p:childTnLst>
                          </p:cTn>
                        </p:par>
                        <p:par>
                          <p:cTn id="20" fill="hold">
                            <p:stCondLst>
                              <p:cond delay="160"/>
                            </p:stCondLst>
                            <p:childTnLst>
                              <p:par>
                                <p:cTn id="21" presetID="18" presetClass="entr" presetSubtype="3"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trips(upRight)">
                                      <p:cBhvr>
                                        <p:cTn id="23" dur="500"/>
                                        <p:tgtEl>
                                          <p:spTgt spid="14"/>
                                        </p:tgtEl>
                                      </p:cBhvr>
                                    </p:animEffect>
                                  </p:childTnLst>
                                </p:cTn>
                              </p:par>
                            </p:childTnLst>
                          </p:cTn>
                        </p:par>
                        <p:par>
                          <p:cTn id="24" fill="hold">
                            <p:stCondLst>
                              <p:cond delay="660"/>
                            </p:stCondLst>
                            <p:childTnLst>
                              <p:par>
                                <p:cTn id="25" presetID="27" presetClass="entr" presetSubtype="0" fill="hold" grpId="0" nodeType="afterEffect">
                                  <p:stCondLst>
                                    <p:cond delay="0"/>
                                  </p:stCondLst>
                                  <p:iterate type="lt">
                                    <p:tmPct val="50000"/>
                                  </p:iterate>
                                  <p:childTnLst>
                                    <p:set>
                                      <p:cBhvr>
                                        <p:cTn id="26" dur="1" fill="hold">
                                          <p:stCondLst>
                                            <p:cond delay="0"/>
                                          </p:stCondLst>
                                        </p:cTn>
                                        <p:tgtEl>
                                          <p:spTgt spid="12"/>
                                        </p:tgtEl>
                                        <p:attrNameLst>
                                          <p:attrName>style.visibility</p:attrName>
                                        </p:attrNameLst>
                                      </p:cBhvr>
                                      <p:to>
                                        <p:strVal val="visible"/>
                                      </p:to>
                                    </p:set>
                                    <p:anim calcmode="discrete" valueType="clr">
                                      <p:cBhvr override="childStyle">
                                        <p:cTn id="2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2"/>
                                        </p:tgtEl>
                                        <p:attrNameLst>
                                          <p:attrName>fillcolor</p:attrName>
                                        </p:attrNameLst>
                                      </p:cBhvr>
                                      <p:tavLst>
                                        <p:tav tm="0">
                                          <p:val>
                                            <p:clrVal>
                                              <a:schemeClr val="accent2"/>
                                            </p:clrVal>
                                          </p:val>
                                        </p:tav>
                                        <p:tav tm="50000">
                                          <p:val>
                                            <p:clrVal>
                                              <a:schemeClr val="hlink"/>
                                            </p:clrVal>
                                          </p:val>
                                        </p:tav>
                                      </p:tavLst>
                                    </p:anim>
                                    <p:set>
                                      <p:cBhvr>
                                        <p:cTn id="29" dur="80"/>
                                        <p:tgtEl>
                                          <p:spTgt spid="12"/>
                                        </p:tgtEl>
                                        <p:attrNameLst>
                                          <p:attrName>fill.type</p:attrName>
                                        </p:attrNameLst>
                                      </p:cBhvr>
                                      <p:to>
                                        <p:strVal val="solid"/>
                                      </p:to>
                                    </p:set>
                                  </p:childTnLst>
                                </p:cTn>
                              </p:par>
                            </p:childTnLst>
                          </p:cTn>
                        </p:par>
                        <p:par>
                          <p:cTn id="30" fill="hold">
                            <p:stCondLst>
                              <p:cond delay="1140"/>
                            </p:stCondLst>
                            <p:childTnLst>
                              <p:par>
                                <p:cTn id="31" presetID="18" presetClass="entr" presetSubtype="3"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strips(upRight)">
                                      <p:cBhvr>
                                        <p:cTn id="33" dur="500"/>
                                        <p:tgtEl>
                                          <p:spTgt spid="15"/>
                                        </p:tgtEl>
                                      </p:cBhvr>
                                    </p:animEffect>
                                  </p:childTnLst>
                                </p:cTn>
                              </p:par>
                            </p:childTnLst>
                          </p:cTn>
                        </p:par>
                        <p:par>
                          <p:cTn id="34" fill="hold">
                            <p:stCondLst>
                              <p:cond delay="164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13"/>
                                        </p:tgtEl>
                                        <p:attrNameLst>
                                          <p:attrName>style.visibility</p:attrName>
                                        </p:attrNameLst>
                                      </p:cBhvr>
                                      <p:to>
                                        <p:strVal val="visible"/>
                                      </p:to>
                                    </p:set>
                                    <p:anim calcmode="discrete" valueType="clr">
                                      <p:cBhvr override="childStyle">
                                        <p:cTn id="3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3"/>
                                        </p:tgtEl>
                                        <p:attrNameLst>
                                          <p:attrName>fillcolor</p:attrName>
                                        </p:attrNameLst>
                                      </p:cBhvr>
                                      <p:tavLst>
                                        <p:tav tm="0">
                                          <p:val>
                                            <p:clrVal>
                                              <a:schemeClr val="accent2"/>
                                            </p:clrVal>
                                          </p:val>
                                        </p:tav>
                                        <p:tav tm="50000">
                                          <p:val>
                                            <p:clrVal>
                                              <a:schemeClr val="hlink"/>
                                            </p:clrVal>
                                          </p:val>
                                        </p:tav>
                                      </p:tavLst>
                                    </p:anim>
                                    <p:set>
                                      <p:cBhvr>
                                        <p:cTn id="39"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1" grpId="0" build="p" autoUpdateAnimBg="0"/>
      <p:bldP spid="200712" grpId="0" build="p" autoUpdateAnimBg="0" advAuto="0"/>
      <p:bldP spid="11" grpId="0"/>
      <p:bldP spid="12" grpId="0"/>
      <p:bldP spid="13" grpId="0"/>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239713" y="63500"/>
            <a:ext cx="8904287" cy="614363"/>
          </a:xfrm>
        </p:spPr>
        <p:txBody>
          <a:bodyPr/>
          <a:lstStyle/>
          <a:p>
            <a:r>
              <a:rPr lang="en-US" smtClean="0"/>
              <a:t>Bắt đầu gõ</a:t>
            </a:r>
            <a:endParaRPr lang="en-US"/>
          </a:p>
        </p:txBody>
      </p:sp>
      <p:sp>
        <p:nvSpPr>
          <p:cNvPr id="20275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dirty="0" err="1" smtClean="0"/>
              <a:t>Gia</a:t>
            </a:r>
            <a:r>
              <a:rPr lang="en-US" sz="2000" dirty="0" smtClean="0"/>
              <a:t>̉ </a:t>
            </a:r>
            <a:r>
              <a:rPr lang="en-US" sz="2000" dirty="0" err="1" smtClean="0"/>
              <a:t>sư</a:t>
            </a:r>
            <a:r>
              <a:rPr lang="en-US" sz="2000" dirty="0" smtClean="0"/>
              <a:t>̉ </a:t>
            </a:r>
            <a:r>
              <a:rPr lang="en-US" sz="2000" dirty="0" err="1" smtClean="0"/>
              <a:t>bạn</a:t>
            </a:r>
            <a:r>
              <a:rPr lang="en-US" sz="2000" dirty="0" smtClean="0"/>
              <a:t> </a:t>
            </a:r>
            <a:r>
              <a:rPr lang="en-US" sz="2000" dirty="0" err="1" smtClean="0"/>
              <a:t>đang</a:t>
            </a:r>
            <a:r>
              <a:rPr lang="en-US" sz="2000" dirty="0" smtClean="0"/>
              <a:t> </a:t>
            </a:r>
            <a:r>
              <a:rPr lang="en-US" sz="2000" dirty="0" err="1" smtClean="0"/>
              <a:t>tạo</a:t>
            </a:r>
            <a:r>
              <a:rPr lang="en-US" sz="2000" dirty="0" smtClean="0"/>
              <a:t> </a:t>
            </a:r>
            <a:r>
              <a:rPr lang="en-US" sz="2000" dirty="0" err="1" smtClean="0"/>
              <a:t>một</a:t>
            </a:r>
            <a:r>
              <a:rPr lang="en-US" sz="2000" dirty="0" smtClean="0"/>
              <a:t> </a:t>
            </a:r>
            <a:r>
              <a:rPr lang="en-US" sz="2000" dirty="0" err="1" smtClean="0"/>
              <a:t>danh</a:t>
            </a:r>
            <a:r>
              <a:rPr lang="en-US" sz="2000" dirty="0" smtClean="0"/>
              <a:t> </a:t>
            </a:r>
            <a:r>
              <a:rPr lang="en-US" sz="2000" dirty="0" err="1" smtClean="0"/>
              <a:t>sách</a:t>
            </a:r>
            <a:r>
              <a:rPr lang="en-US" sz="2000" dirty="0" smtClean="0"/>
              <a:t> </a:t>
            </a:r>
            <a:r>
              <a:rPr lang="en-US" sz="2000" dirty="0" err="1" smtClean="0"/>
              <a:t>tên</a:t>
            </a:r>
            <a:r>
              <a:rPr lang="en-US" sz="2000" dirty="0" smtClean="0"/>
              <a:t> </a:t>
            </a:r>
            <a:r>
              <a:rPr lang="en-US" sz="2000" dirty="0" err="1" smtClean="0"/>
              <a:t>những</a:t>
            </a:r>
            <a:r>
              <a:rPr lang="en-US" sz="2000" dirty="0" smtClean="0"/>
              <a:t> </a:t>
            </a:r>
            <a:r>
              <a:rPr lang="en-US" sz="2000" dirty="0" err="1" smtClean="0"/>
              <a:t>người</a:t>
            </a:r>
            <a:r>
              <a:rPr lang="en-US" sz="2000" dirty="0" smtClean="0"/>
              <a:t> </a:t>
            </a:r>
            <a:r>
              <a:rPr lang="en-US" sz="2000" dirty="0" err="1" smtClean="0"/>
              <a:t>bán</a:t>
            </a:r>
            <a:r>
              <a:rPr lang="en-US" sz="2000" dirty="0" smtClean="0"/>
              <a:t> </a:t>
            </a:r>
            <a:r>
              <a:rPr lang="en-US" sz="2000" dirty="0" err="1" smtClean="0"/>
              <a:t>hàng</a:t>
            </a:r>
            <a:r>
              <a:rPr lang="en-US" sz="2000" dirty="0" smtClean="0"/>
              <a:t>. </a:t>
            </a:r>
          </a:p>
          <a:p>
            <a:pPr>
              <a:spcBef>
                <a:spcPct val="20000"/>
              </a:spcBef>
              <a:spcAft>
                <a:spcPct val="75000"/>
              </a:spcAft>
            </a:pPr>
            <a:r>
              <a:rPr lang="en-US" sz="2000" dirty="0" err="1" smtClean="0"/>
              <a:t>Danh</a:t>
            </a:r>
            <a:r>
              <a:rPr lang="en-US" sz="2000" dirty="0" smtClean="0"/>
              <a:t> </a:t>
            </a:r>
            <a:r>
              <a:rPr lang="en-US" sz="2000" dirty="0" err="1" smtClean="0"/>
              <a:t>sách</a:t>
            </a:r>
            <a:r>
              <a:rPr lang="en-US" sz="2000" dirty="0" smtClean="0"/>
              <a:t> </a:t>
            </a:r>
            <a:r>
              <a:rPr lang="en-US" sz="2000" dirty="0" err="1" smtClean="0"/>
              <a:t>cũng</a:t>
            </a:r>
            <a:r>
              <a:rPr lang="en-US" sz="2000" dirty="0" smtClean="0"/>
              <a:t> </a:t>
            </a:r>
            <a:r>
              <a:rPr lang="en-US" sz="2000" dirty="0" err="1" smtClean="0"/>
              <a:t>chứa</a:t>
            </a:r>
            <a:r>
              <a:rPr lang="en-US" sz="2000" dirty="0" smtClean="0"/>
              <a:t> </a:t>
            </a:r>
            <a:r>
              <a:rPr lang="en-US" sz="2000" dirty="0" err="1" smtClean="0"/>
              <a:t>ngày</a:t>
            </a:r>
            <a:r>
              <a:rPr lang="en-US" sz="2000" dirty="0" smtClean="0"/>
              <a:t> </a:t>
            </a:r>
            <a:r>
              <a:rPr lang="en-US" sz="2000" dirty="0" err="1" smtClean="0"/>
              <a:t>tháng</a:t>
            </a:r>
            <a:r>
              <a:rPr lang="en-US" sz="2000" dirty="0" smtClean="0"/>
              <a:t> </a:t>
            </a:r>
            <a:r>
              <a:rPr lang="en-US" sz="2000" dirty="0" err="1" smtClean="0"/>
              <a:t>bán</a:t>
            </a:r>
            <a:r>
              <a:rPr lang="en-US" sz="2000" dirty="0" smtClean="0"/>
              <a:t> </a:t>
            </a:r>
            <a:r>
              <a:rPr lang="en-US" sz="2000" dirty="0" err="1" smtClean="0"/>
              <a:t>hàng</a:t>
            </a:r>
            <a:r>
              <a:rPr lang="en-US" sz="2000" dirty="0" smtClean="0"/>
              <a:t> </a:t>
            </a:r>
            <a:r>
              <a:rPr lang="en-US" sz="2000" dirty="0" err="1" smtClean="0"/>
              <a:t>va</a:t>
            </a:r>
            <a:r>
              <a:rPr lang="en-US" sz="2000" dirty="0" smtClean="0"/>
              <a:t>̀ </a:t>
            </a:r>
            <a:r>
              <a:rPr lang="en-US" sz="2000" dirty="0" err="1" smtClean="0"/>
              <a:t>sô</a:t>
            </a:r>
            <a:r>
              <a:rPr lang="en-US" sz="2000" dirty="0" smtClean="0"/>
              <a:t>́ </a:t>
            </a:r>
            <a:r>
              <a:rPr lang="en-US" sz="2000" dirty="0" err="1" smtClean="0"/>
              <a:t>lượng</a:t>
            </a:r>
            <a:r>
              <a:rPr lang="en-US" sz="2000" dirty="0" smtClean="0"/>
              <a:t> </a:t>
            </a:r>
            <a:r>
              <a:rPr lang="en-US" sz="2000" dirty="0" err="1" smtClean="0"/>
              <a:t>bán</a:t>
            </a:r>
            <a:r>
              <a:rPr lang="en-US" sz="2000" dirty="0" smtClean="0"/>
              <a:t> </a:t>
            </a:r>
            <a:r>
              <a:rPr lang="en-US" sz="2000" dirty="0" err="1" smtClean="0"/>
              <a:t>trong</a:t>
            </a:r>
            <a:r>
              <a:rPr lang="en-US" sz="2000" dirty="0" smtClean="0"/>
              <a:t> </a:t>
            </a:r>
            <a:r>
              <a:rPr lang="en-US" sz="2000" dirty="0" err="1" smtClean="0"/>
              <a:t>ngày</a:t>
            </a:r>
            <a:r>
              <a:rPr lang="en-US" sz="2000" dirty="0" smtClean="0"/>
              <a:t>. </a:t>
            </a:r>
            <a:endParaRPr lang="en-US" sz="2000" dirty="0"/>
          </a:p>
        </p:txBody>
      </p:sp>
      <p:sp>
        <p:nvSpPr>
          <p:cNvPr id="202756"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02758" name="Rectangle 6"/>
          <p:cNvSpPr>
            <a:spLocks noChangeArrowheads="1"/>
          </p:cNvSpPr>
          <p:nvPr/>
        </p:nvSpPr>
        <p:spPr bwMode="auto">
          <a:xfrm>
            <a:off x="242888" y="4692650"/>
            <a:ext cx="5961062" cy="1200329"/>
          </a:xfrm>
          <a:prstGeom prst="rect">
            <a:avLst/>
          </a:prstGeom>
          <a:noFill/>
          <a:ln w="9525" algn="ctr">
            <a:noFill/>
            <a:miter lim="800000"/>
            <a:headEnd/>
            <a:tailEnd/>
          </a:ln>
          <a:effectLst/>
        </p:spPr>
        <p:txBody>
          <a:bodyPr>
            <a:spAutoFit/>
          </a:bodyPr>
          <a:lstStyle/>
          <a:p>
            <a:pPr marL="342900" indent="-342900">
              <a:spcBef>
                <a:spcPct val="20000"/>
              </a:spcBef>
              <a:spcAft>
                <a:spcPct val="45000"/>
              </a:spcAft>
              <a:buFontTx/>
              <a:buAutoNum type="arabicPeriod" startAt="2"/>
            </a:pPr>
            <a:r>
              <a:rPr lang="en-US" smtClean="0">
                <a:solidFill>
                  <a:srgbClr val="FFCC00"/>
                </a:solidFill>
              </a:rPr>
              <a:t>Sau khi gõ các tiêu đề cột, bấm vào ô A2 để bắt đầu gõ tên những người bán hàng. Trước tiên gõ tên , rồi nhấn ENTER để di chuyển lựa chọn </a:t>
            </a:r>
            <a:r>
              <a:rPr lang="en-US" i="1" smtClean="0">
                <a:solidFill>
                  <a:srgbClr val="FFCC00"/>
                </a:solidFill>
              </a:rPr>
              <a:t>xuống </a:t>
            </a:r>
            <a:r>
              <a:rPr lang="en-US" smtClean="0">
                <a:solidFill>
                  <a:srgbClr val="FFCC00"/>
                </a:solidFill>
              </a:rPr>
              <a:t>phía dưới cột một ô để đến ô A3</a:t>
            </a:r>
            <a:r>
              <a:rPr lang="en-US">
                <a:solidFill>
                  <a:srgbClr val="FFCC00"/>
                </a:solidFill>
              </a:rPr>
              <a:t>. </a:t>
            </a:r>
            <a:r>
              <a:rPr lang="en-US" smtClean="0">
                <a:solidFill>
                  <a:srgbClr val="FFCC00"/>
                </a:solidFill>
              </a:rPr>
              <a:t>Sau đó gõ tên tiếp theo, v.v… </a:t>
            </a:r>
            <a:endParaRPr lang="en-US">
              <a:solidFill>
                <a:srgbClr val="FFCC00"/>
              </a:solidFill>
            </a:endParaRPr>
          </a:p>
        </p:txBody>
      </p:sp>
      <p:sp>
        <p:nvSpPr>
          <p:cNvPr id="202759" name="Rectangle 7"/>
          <p:cNvSpPr>
            <a:spLocks noChangeArrowheads="1"/>
          </p:cNvSpPr>
          <p:nvPr/>
        </p:nvSpPr>
        <p:spPr bwMode="auto">
          <a:xfrm>
            <a:off x="242888" y="4019550"/>
            <a:ext cx="5934075" cy="674688"/>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Hình ảnh trên minh hoạ qui trình gõ thông tin và di chuyển từ ô này đến ô kia: </a:t>
            </a:r>
            <a:endParaRPr lang="en-US" dirty="0">
              <a:solidFill>
                <a:srgbClr val="FFCC00"/>
              </a:solidFill>
            </a:endParaRPr>
          </a:p>
        </p:txBody>
      </p:sp>
      <p:graphicFrame>
        <p:nvGraphicFramePr>
          <p:cNvPr id="10" name="Table 9"/>
          <p:cNvGraphicFramePr>
            <a:graphicFrameLocks noGrp="1"/>
          </p:cNvGraphicFramePr>
          <p:nvPr/>
        </p:nvGraphicFramePr>
        <p:xfrm>
          <a:off x="375692" y="999461"/>
          <a:ext cx="5589172" cy="2719806"/>
        </p:xfrm>
        <a:graphic>
          <a:graphicData uri="http://schemas.openxmlformats.org/drawingml/2006/table">
            <a:tbl>
              <a:tblPr firstRow="1" bandRow="1">
                <a:tableStyleId>{21E4AEA4-8DFA-4A89-87EB-49C32662AFE0}</a:tableStyleId>
              </a:tblPr>
              <a:tblGrid>
                <a:gridCol w="427896"/>
                <a:gridCol w="1460715"/>
                <a:gridCol w="1243974"/>
                <a:gridCol w="1327603"/>
                <a:gridCol w="1128984"/>
              </a:tblGrid>
              <a:tr h="441744">
                <a:tc>
                  <a:txBody>
                    <a:bodyPr/>
                    <a:lstStyle/>
                    <a:p>
                      <a:pPr algn="ctr"/>
                      <a:endParaRPr lang="en-US" dirty="0"/>
                    </a:p>
                  </a:txBody>
                  <a:tcPr>
                    <a:cell3D prstMaterial="dkEdge">
                      <a:bevel/>
                      <a:lightRig rig="flood" dir="t"/>
                    </a:cell3D>
                  </a:tcPr>
                </a:tc>
                <a:tc>
                  <a:txBody>
                    <a:bodyPr/>
                    <a:lstStyle/>
                    <a:p>
                      <a:pPr algn="ctr"/>
                      <a:r>
                        <a:rPr lang="en-IE" dirty="0" smtClean="0">
                          <a:solidFill>
                            <a:schemeClr val="tx1">
                              <a:lumMod val="50000"/>
                            </a:schemeClr>
                          </a:solidFill>
                        </a:rPr>
                        <a:t>A</a:t>
                      </a:r>
                      <a:endParaRPr lang="en-US" b="0" dirty="0">
                        <a:solidFill>
                          <a:schemeClr val="tx1">
                            <a:lumMod val="50000"/>
                          </a:schemeClr>
                        </a:solidFill>
                      </a:endParaRPr>
                    </a:p>
                  </a:txBody>
                  <a:tcPr>
                    <a:gradFill flip="none" rotWithShape="1">
                      <a:gsLst>
                        <a:gs pos="0">
                          <a:srgbClr val="8488C4"/>
                        </a:gs>
                        <a:gs pos="53000">
                          <a:srgbClr val="D4DEFF"/>
                        </a:gs>
                        <a:gs pos="83000">
                          <a:srgbClr val="D4DEFF"/>
                        </a:gs>
                        <a:gs pos="100000">
                          <a:srgbClr val="96AB94"/>
                        </a:gs>
                      </a:gsLst>
                      <a:lin ang="16200000" scaled="0"/>
                      <a:tileRect/>
                    </a:gradFill>
                  </a:tcPr>
                </a:tc>
                <a:tc>
                  <a:txBody>
                    <a:bodyPr/>
                    <a:lstStyle/>
                    <a:p>
                      <a:pPr algn="ctr"/>
                      <a:r>
                        <a:rPr lang="en-IE" dirty="0" smtClean="0">
                          <a:solidFill>
                            <a:schemeClr val="tx1">
                              <a:lumMod val="50000"/>
                            </a:schemeClr>
                          </a:solidFill>
                        </a:rPr>
                        <a:t>B</a:t>
                      </a:r>
                      <a:endParaRPr lang="en-US" dirty="0">
                        <a:solidFill>
                          <a:schemeClr val="tx1">
                            <a:lumMod val="50000"/>
                          </a:schemeClr>
                        </a:solidFill>
                      </a:endParaRPr>
                    </a:p>
                  </a:txBody>
                  <a:tcPr>
                    <a:gradFill flip="none" rotWithShape="1">
                      <a:gsLst>
                        <a:gs pos="0">
                          <a:srgbClr val="8488C4"/>
                        </a:gs>
                        <a:gs pos="53000">
                          <a:srgbClr val="D4DEFF"/>
                        </a:gs>
                        <a:gs pos="83000">
                          <a:srgbClr val="D4DEFF"/>
                        </a:gs>
                        <a:gs pos="100000">
                          <a:srgbClr val="96AB94"/>
                        </a:gs>
                      </a:gsLst>
                      <a:lin ang="16200000" scaled="0"/>
                      <a:tileRect/>
                    </a:gradFill>
                  </a:tcPr>
                </a:tc>
                <a:tc>
                  <a:txBody>
                    <a:bodyPr/>
                    <a:lstStyle/>
                    <a:p>
                      <a:pPr algn="ctr"/>
                      <a:r>
                        <a:rPr lang="en-IE" dirty="0" smtClean="0">
                          <a:solidFill>
                            <a:schemeClr val="tx1">
                              <a:lumMod val="50000"/>
                            </a:schemeClr>
                          </a:solidFill>
                        </a:rPr>
                        <a:t>C</a:t>
                      </a:r>
                      <a:endParaRPr lang="en-US" dirty="0">
                        <a:solidFill>
                          <a:schemeClr val="tx1">
                            <a:lumMod val="50000"/>
                          </a:schemeClr>
                        </a:solidFill>
                      </a:endParaRPr>
                    </a:p>
                  </a:txBody>
                  <a:tcPr>
                    <a:gradFill flip="none" rotWithShape="1">
                      <a:gsLst>
                        <a:gs pos="0">
                          <a:srgbClr val="8488C4"/>
                        </a:gs>
                        <a:gs pos="53000">
                          <a:srgbClr val="D4DEFF"/>
                        </a:gs>
                        <a:gs pos="83000">
                          <a:srgbClr val="D4DEFF"/>
                        </a:gs>
                        <a:gs pos="100000">
                          <a:srgbClr val="96AB94"/>
                        </a:gs>
                      </a:gsLst>
                      <a:lin ang="16200000" scaled="0"/>
                      <a:tileRect/>
                    </a:gradFill>
                  </a:tcPr>
                </a:tc>
                <a:tc>
                  <a:txBody>
                    <a:bodyPr/>
                    <a:lstStyle/>
                    <a:p>
                      <a:pPr algn="ctr"/>
                      <a:r>
                        <a:rPr lang="en-IE" dirty="0" smtClean="0">
                          <a:solidFill>
                            <a:schemeClr val="tx1">
                              <a:lumMod val="50000"/>
                            </a:schemeClr>
                          </a:solidFill>
                        </a:rPr>
                        <a:t>D</a:t>
                      </a:r>
                      <a:endParaRPr lang="en-US" dirty="0">
                        <a:solidFill>
                          <a:schemeClr val="tx1">
                            <a:lumMod val="50000"/>
                          </a:schemeClr>
                        </a:solidFill>
                      </a:endParaRPr>
                    </a:p>
                  </a:txBody>
                  <a:tcPr>
                    <a:gradFill flip="none" rotWithShape="1">
                      <a:gsLst>
                        <a:gs pos="0">
                          <a:srgbClr val="8488C4"/>
                        </a:gs>
                        <a:gs pos="53000">
                          <a:srgbClr val="D4DEFF"/>
                        </a:gs>
                        <a:gs pos="83000">
                          <a:srgbClr val="D4DEFF"/>
                        </a:gs>
                        <a:gs pos="100000">
                          <a:srgbClr val="96AB94"/>
                        </a:gs>
                      </a:gsLst>
                      <a:lin ang="16200000" scaled="0"/>
                      <a:tileRect/>
                    </a:gradFill>
                  </a:tcPr>
                </a:tc>
              </a:tr>
              <a:tr h="441744">
                <a:tc>
                  <a:txBody>
                    <a:bodyPr/>
                    <a:lstStyle/>
                    <a:p>
                      <a:pPr algn="ctr"/>
                      <a:r>
                        <a:rPr lang="en-IE" dirty="0" smtClean="0"/>
                        <a:t>1</a:t>
                      </a:r>
                      <a:endParaRPr lang="en-US" dirty="0"/>
                    </a:p>
                  </a:txBody>
                  <a:tcPr>
                    <a:solidFill>
                      <a:schemeClr val="accent2">
                        <a:lumMod val="20000"/>
                        <a:lumOff val="80000"/>
                      </a:schemeClr>
                    </a:solidFill>
                  </a:tcPr>
                </a:tc>
                <a:tc>
                  <a:txBody>
                    <a:bodyPr/>
                    <a:lstStyle/>
                    <a:p>
                      <a:pPr algn="ctr"/>
                      <a:endParaRPr lang="en-US" sz="1400" b="1" dirty="0">
                        <a:solidFill>
                          <a:schemeClr val="accent4">
                            <a:lumMod val="50000"/>
                          </a:schemeClr>
                        </a:solidFill>
                      </a:endParaRPr>
                    </a:p>
                  </a:txBody>
                  <a:tcPr anchor="ctr"/>
                </a:tc>
                <a:tc>
                  <a:txBody>
                    <a:bodyPr/>
                    <a:lstStyle/>
                    <a:p>
                      <a:pPr marL="0" algn="ctr" defTabSz="914400" rtl="0" eaLnBrk="1" latinLnBrk="0" hangingPunct="1"/>
                      <a:endParaRPr lang="en-US" sz="1400" b="1" kern="1200" dirty="0" smtClean="0">
                        <a:solidFill>
                          <a:schemeClr val="accent4">
                            <a:lumMod val="50000"/>
                          </a:schemeClr>
                        </a:solidFill>
                        <a:latin typeface="+mn-lt"/>
                        <a:ea typeface="+mn-ea"/>
                        <a:cs typeface="+mn-cs"/>
                      </a:endParaRPr>
                    </a:p>
                  </a:txBody>
                  <a:tcPr anchor="ctr"/>
                </a:tc>
                <a:tc>
                  <a:txBody>
                    <a:bodyPr/>
                    <a:lstStyle/>
                    <a:p>
                      <a:pPr marL="0" algn="ctr" defTabSz="914400" rtl="0" eaLnBrk="1" latinLnBrk="0" hangingPunct="1"/>
                      <a:endParaRPr lang="en-US" sz="1400" b="1" kern="1200" dirty="0" smtClean="0">
                        <a:solidFill>
                          <a:schemeClr val="accent4">
                            <a:lumMod val="50000"/>
                          </a:schemeClr>
                        </a:solidFill>
                        <a:latin typeface="+mn-lt"/>
                        <a:ea typeface="+mn-ea"/>
                        <a:cs typeface="+mn-cs"/>
                      </a:endParaRPr>
                    </a:p>
                  </a:txBody>
                  <a:tcPr anchor="ctr"/>
                </a:tc>
                <a:tc>
                  <a:txBody>
                    <a:bodyPr/>
                    <a:lstStyle/>
                    <a:p>
                      <a:pPr algn="ctr"/>
                      <a:endParaRPr lang="en-US" b="1" dirty="0"/>
                    </a:p>
                  </a:txBody>
                  <a:tcPr anchor="ctr"/>
                </a:tc>
              </a:tr>
              <a:tr h="464857">
                <a:tc>
                  <a:txBody>
                    <a:bodyPr/>
                    <a:lstStyle/>
                    <a:p>
                      <a:pPr algn="ctr"/>
                      <a:r>
                        <a:rPr lang="en-IE" dirty="0" smtClean="0"/>
                        <a:t>2</a:t>
                      </a:r>
                      <a:endParaRPr lang="en-US" dirty="0"/>
                    </a:p>
                  </a:txBody>
                  <a:tcPr>
                    <a:solidFill>
                      <a:schemeClr val="accent2">
                        <a:lumMod val="20000"/>
                        <a:lumOff val="80000"/>
                      </a:schemeClr>
                    </a:solidFill>
                  </a:tcPr>
                </a:tc>
                <a:tc>
                  <a:txBody>
                    <a:bodyPr/>
                    <a:lstStyle/>
                    <a:p>
                      <a:endParaRPr lang="en-US" sz="1400" dirty="0">
                        <a:solidFill>
                          <a:schemeClr val="accent4">
                            <a:lumMod val="50000"/>
                          </a:schemeClr>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r>
              <a:tr h="487973">
                <a:tc>
                  <a:txBody>
                    <a:bodyPr/>
                    <a:lstStyle/>
                    <a:p>
                      <a:pPr algn="ctr"/>
                      <a:r>
                        <a:rPr lang="en-IE" dirty="0" smtClean="0"/>
                        <a:t>3</a:t>
                      </a:r>
                      <a:endParaRPr lang="en-US" dirty="0"/>
                    </a:p>
                  </a:txBody>
                  <a:tcPr>
                    <a:solidFill>
                      <a:schemeClr val="accent2">
                        <a:lumMod val="20000"/>
                        <a:lumOff val="80000"/>
                      </a:schemeClr>
                    </a:solidFill>
                  </a:tcPr>
                </a:tc>
                <a:tc>
                  <a:txBody>
                    <a:bodyPr/>
                    <a:lstStyle/>
                    <a:p>
                      <a:endParaRPr lang="en-US" sz="1400" dirty="0">
                        <a:solidFill>
                          <a:schemeClr val="accent4">
                            <a:lumMod val="50000"/>
                          </a:schemeClr>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r>
              <a:tr h="441744">
                <a:tc>
                  <a:txBody>
                    <a:bodyPr/>
                    <a:lstStyle/>
                    <a:p>
                      <a:pPr algn="ctr"/>
                      <a:r>
                        <a:rPr lang="en-IE" dirty="0" smtClean="0"/>
                        <a:t>4</a:t>
                      </a:r>
                      <a:endParaRPr lang="en-US" dirty="0"/>
                    </a:p>
                  </a:txBody>
                  <a:tcPr>
                    <a:solidFill>
                      <a:schemeClr val="accent2">
                        <a:lumMod val="20000"/>
                        <a:lumOff val="80000"/>
                      </a:schemeClr>
                    </a:solidFill>
                  </a:tcPr>
                </a:tc>
                <a:tc>
                  <a:txBody>
                    <a:bodyPr/>
                    <a:lstStyle/>
                    <a:p>
                      <a:endParaRPr lang="en-US" sz="1400" dirty="0">
                        <a:solidFill>
                          <a:schemeClr val="accent4">
                            <a:lumMod val="50000"/>
                          </a:schemeClr>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r>
              <a:tr h="441744">
                <a:tc>
                  <a:txBody>
                    <a:bodyPr/>
                    <a:lstStyle/>
                    <a:p>
                      <a:pPr algn="ctr"/>
                      <a:r>
                        <a:rPr lang="en-IE" dirty="0" smtClean="0"/>
                        <a:t>5</a:t>
                      </a:r>
                      <a:endParaRPr lang="en-US" dirty="0"/>
                    </a:p>
                  </a:txBody>
                  <a:tcPr>
                    <a:solidFill>
                      <a:schemeClr val="accent2">
                        <a:lumMod val="20000"/>
                        <a:lumOff val="80000"/>
                      </a:schemeClr>
                    </a:solidFill>
                  </a:tcPr>
                </a:tc>
                <a:tc>
                  <a:txBody>
                    <a:bodyPr/>
                    <a:lstStyle/>
                    <a:p>
                      <a:endParaRPr lang="en-US" sz="1400" dirty="0">
                        <a:solidFill>
                          <a:schemeClr val="accent4">
                            <a:lumMod val="50000"/>
                          </a:schemeClr>
                        </a:solidFill>
                      </a:endParaRPr>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
        <p:nvSpPr>
          <p:cNvPr id="11" name="TextBox 10"/>
          <p:cNvSpPr txBox="1"/>
          <p:nvPr/>
        </p:nvSpPr>
        <p:spPr>
          <a:xfrm>
            <a:off x="818707" y="1493876"/>
            <a:ext cx="1435395" cy="307777"/>
          </a:xfrm>
          <a:prstGeom prst="rect">
            <a:avLst/>
          </a:prstGeom>
          <a:noFill/>
        </p:spPr>
        <p:txBody>
          <a:bodyPr wrap="square" rtlCol="0">
            <a:spAutoFit/>
          </a:bodyPr>
          <a:lstStyle/>
          <a:p>
            <a:pPr algn="ctr"/>
            <a:r>
              <a:rPr lang="en-IE" sz="1400" b="1" smtClean="0">
                <a:solidFill>
                  <a:schemeClr val="accent4">
                    <a:lumMod val="50000"/>
                  </a:schemeClr>
                </a:solidFill>
                <a:latin typeface="+mn-lt"/>
              </a:rPr>
              <a:t>Tên</a:t>
            </a:r>
            <a:endParaRPr lang="en-US" sz="1400" b="1" dirty="0">
              <a:solidFill>
                <a:schemeClr val="accent4">
                  <a:lumMod val="50000"/>
                </a:schemeClr>
              </a:solidFill>
              <a:latin typeface="+mn-lt"/>
            </a:endParaRPr>
          </a:p>
        </p:txBody>
      </p:sp>
      <p:sp>
        <p:nvSpPr>
          <p:cNvPr id="12" name="TextBox 11"/>
          <p:cNvSpPr txBox="1"/>
          <p:nvPr/>
        </p:nvSpPr>
        <p:spPr>
          <a:xfrm>
            <a:off x="2232837" y="1493876"/>
            <a:ext cx="1265275" cy="307777"/>
          </a:xfrm>
          <a:prstGeom prst="rect">
            <a:avLst/>
          </a:prstGeom>
          <a:noFill/>
        </p:spPr>
        <p:txBody>
          <a:bodyPr wrap="square" rtlCol="0">
            <a:spAutoFit/>
          </a:bodyPr>
          <a:lstStyle/>
          <a:p>
            <a:pPr algn="ctr"/>
            <a:r>
              <a:rPr lang="en-IE" sz="1400" b="1" smtClean="0">
                <a:solidFill>
                  <a:schemeClr val="accent4">
                    <a:lumMod val="50000"/>
                  </a:schemeClr>
                </a:solidFill>
                <a:latin typeface="+mn-lt"/>
              </a:rPr>
              <a:t>Ngày tháng</a:t>
            </a:r>
            <a:endParaRPr lang="en-US" sz="1400" b="1" dirty="0">
              <a:solidFill>
                <a:schemeClr val="accent4">
                  <a:lumMod val="50000"/>
                </a:schemeClr>
              </a:solidFill>
              <a:latin typeface="+mn-lt"/>
            </a:endParaRPr>
          </a:p>
        </p:txBody>
      </p:sp>
      <p:sp>
        <p:nvSpPr>
          <p:cNvPr id="13" name="TextBox 12"/>
          <p:cNvSpPr txBox="1"/>
          <p:nvPr/>
        </p:nvSpPr>
        <p:spPr>
          <a:xfrm>
            <a:off x="3530009" y="1493876"/>
            <a:ext cx="1265275" cy="307777"/>
          </a:xfrm>
          <a:prstGeom prst="rect">
            <a:avLst/>
          </a:prstGeom>
          <a:noFill/>
        </p:spPr>
        <p:txBody>
          <a:bodyPr wrap="square" rtlCol="0">
            <a:spAutoFit/>
          </a:bodyPr>
          <a:lstStyle/>
          <a:p>
            <a:pPr algn="ctr"/>
            <a:r>
              <a:rPr lang="en-IE" sz="1400" b="1" smtClean="0">
                <a:solidFill>
                  <a:schemeClr val="accent4">
                    <a:lumMod val="50000"/>
                  </a:schemeClr>
                </a:solidFill>
                <a:latin typeface="+mn-lt"/>
              </a:rPr>
              <a:t>Số lượng</a:t>
            </a:r>
            <a:endParaRPr lang="en-US" sz="1400" b="1" dirty="0">
              <a:solidFill>
                <a:schemeClr val="accent4">
                  <a:lumMod val="50000"/>
                </a:schemeClr>
              </a:solidFill>
              <a:latin typeface="+mn-lt"/>
            </a:endParaRPr>
          </a:p>
        </p:txBody>
      </p:sp>
      <p:sp>
        <p:nvSpPr>
          <p:cNvPr id="16" name="TextBox 15"/>
          <p:cNvSpPr txBox="1"/>
          <p:nvPr/>
        </p:nvSpPr>
        <p:spPr>
          <a:xfrm>
            <a:off x="797441" y="1924496"/>
            <a:ext cx="1467293" cy="307777"/>
          </a:xfrm>
          <a:prstGeom prst="rect">
            <a:avLst/>
          </a:prstGeom>
          <a:noFill/>
        </p:spPr>
        <p:txBody>
          <a:bodyPr wrap="square" rtlCol="0">
            <a:spAutoFit/>
          </a:bodyPr>
          <a:lstStyle/>
          <a:p>
            <a:r>
              <a:rPr lang="en-IE" sz="1400" dirty="0" smtClean="0">
                <a:solidFill>
                  <a:schemeClr val="accent4">
                    <a:lumMod val="50000"/>
                  </a:schemeClr>
                </a:solidFill>
              </a:rPr>
              <a:t>Buchanan</a:t>
            </a:r>
            <a:endParaRPr lang="en-US" sz="1400" dirty="0">
              <a:solidFill>
                <a:schemeClr val="accent4">
                  <a:lumMod val="50000"/>
                </a:schemeClr>
              </a:solidFill>
            </a:endParaRPr>
          </a:p>
        </p:txBody>
      </p:sp>
      <p:sp>
        <p:nvSpPr>
          <p:cNvPr id="17" name="TextBox 16"/>
          <p:cNvSpPr txBox="1"/>
          <p:nvPr/>
        </p:nvSpPr>
        <p:spPr>
          <a:xfrm>
            <a:off x="797441" y="2424226"/>
            <a:ext cx="1467293" cy="307777"/>
          </a:xfrm>
          <a:prstGeom prst="rect">
            <a:avLst/>
          </a:prstGeom>
          <a:noFill/>
        </p:spPr>
        <p:txBody>
          <a:bodyPr wrap="square" rtlCol="0">
            <a:spAutoFit/>
          </a:bodyPr>
          <a:lstStyle/>
          <a:p>
            <a:r>
              <a:rPr lang="en-IE" sz="1400" dirty="0" err="1" smtClean="0">
                <a:solidFill>
                  <a:schemeClr val="accent4">
                    <a:lumMod val="50000"/>
                  </a:schemeClr>
                </a:solidFill>
              </a:rPr>
              <a:t>Suyama</a:t>
            </a:r>
            <a:endParaRPr lang="en-US" sz="1400" dirty="0">
              <a:solidFill>
                <a:schemeClr val="accent4">
                  <a:lumMod val="50000"/>
                </a:schemeClr>
              </a:solidFill>
            </a:endParaRPr>
          </a:p>
        </p:txBody>
      </p:sp>
      <p:sp>
        <p:nvSpPr>
          <p:cNvPr id="18" name="TextBox 17"/>
          <p:cNvSpPr txBox="1"/>
          <p:nvPr/>
        </p:nvSpPr>
        <p:spPr>
          <a:xfrm>
            <a:off x="797441" y="2913323"/>
            <a:ext cx="1467293" cy="307777"/>
          </a:xfrm>
          <a:prstGeom prst="rect">
            <a:avLst/>
          </a:prstGeom>
          <a:noFill/>
        </p:spPr>
        <p:txBody>
          <a:bodyPr wrap="square" rtlCol="0">
            <a:spAutoFit/>
          </a:bodyPr>
          <a:lstStyle/>
          <a:p>
            <a:r>
              <a:rPr lang="en-IE" sz="1400" dirty="0" smtClean="0">
                <a:solidFill>
                  <a:schemeClr val="accent4">
                    <a:lumMod val="50000"/>
                  </a:schemeClr>
                </a:solidFill>
              </a:rPr>
              <a:t>Peacock</a:t>
            </a:r>
            <a:endParaRPr lang="en-US" sz="1400" dirty="0">
              <a:solidFill>
                <a:schemeClr val="accent4">
                  <a:lumMod val="50000"/>
                </a:schemeClr>
              </a:solidFill>
            </a:endParaRPr>
          </a:p>
        </p:txBody>
      </p:sp>
      <p:sp>
        <p:nvSpPr>
          <p:cNvPr id="20" name="Bent Arrow 19"/>
          <p:cNvSpPr/>
          <p:nvPr/>
        </p:nvSpPr>
        <p:spPr>
          <a:xfrm rot="10800000">
            <a:off x="2121196" y="2041451"/>
            <a:ext cx="223284" cy="170121"/>
          </a:xfrm>
          <a:prstGeom prst="bentArrow">
            <a:avLst/>
          </a:prstGeom>
          <a:solidFill>
            <a:schemeClr val="accent1">
              <a:alpha val="19000"/>
            </a:schemeClr>
          </a:solidFill>
          <a:ln>
            <a:solidFill>
              <a:schemeClr val="accent1">
                <a:shade val="50000"/>
                <a:alpha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Bent Arrow 20"/>
          <p:cNvSpPr/>
          <p:nvPr/>
        </p:nvSpPr>
        <p:spPr>
          <a:xfrm rot="10800000">
            <a:off x="2121196" y="2530549"/>
            <a:ext cx="223284" cy="170121"/>
          </a:xfrm>
          <a:prstGeom prst="bentArrow">
            <a:avLst/>
          </a:prstGeom>
          <a:solidFill>
            <a:schemeClr val="accent1">
              <a:alpha val="19000"/>
            </a:schemeClr>
          </a:solidFill>
          <a:ln>
            <a:solidFill>
              <a:schemeClr val="accent1">
                <a:shade val="50000"/>
                <a:alpha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Bent Arrow 21"/>
          <p:cNvSpPr/>
          <p:nvPr/>
        </p:nvSpPr>
        <p:spPr>
          <a:xfrm rot="10800000">
            <a:off x="2121196" y="2977116"/>
            <a:ext cx="223284" cy="170121"/>
          </a:xfrm>
          <a:prstGeom prst="bentArrow">
            <a:avLst/>
          </a:prstGeom>
          <a:solidFill>
            <a:schemeClr val="accent1">
              <a:alpha val="19000"/>
            </a:schemeClr>
          </a:solidFill>
          <a:ln>
            <a:solidFill>
              <a:schemeClr val="accent1">
                <a:shade val="50000"/>
                <a:alpha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02758">
                                            <p:txEl>
                                              <p:pRg st="0" end="0"/>
                                            </p:txEl>
                                          </p:spTgt>
                                        </p:tgtEl>
                                        <p:attrNameLst>
                                          <p:attrName>style.visibility</p:attrName>
                                        </p:attrNameLst>
                                      </p:cBhvr>
                                      <p:to>
                                        <p:strVal val="visible"/>
                                      </p:to>
                                    </p:set>
                                    <p:animEffect transition="in" filter="checkerboard(across)">
                                      <p:cBhvr>
                                        <p:cTn id="7" dur="500"/>
                                        <p:tgtEl>
                                          <p:spTgt spid="2027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6"/>
                                        </p:tgtEl>
                                        <p:attrNameLst>
                                          <p:attrName>style.visibility</p:attrName>
                                        </p:attrNameLst>
                                      </p:cBhvr>
                                      <p:to>
                                        <p:strVal val="visible"/>
                                      </p:to>
                                    </p:set>
                                    <p:anim calcmode="discrete" valueType="clr">
                                      <p:cBhvr override="childStyle">
                                        <p:cTn id="12"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6"/>
                                        </p:tgtEl>
                                        <p:attrNameLst>
                                          <p:attrName>fillcolor</p:attrName>
                                        </p:attrNameLst>
                                      </p:cBhvr>
                                      <p:tavLst>
                                        <p:tav tm="0">
                                          <p:val>
                                            <p:clrVal>
                                              <a:schemeClr val="accent2"/>
                                            </p:clrVal>
                                          </p:val>
                                        </p:tav>
                                        <p:tav tm="50000">
                                          <p:val>
                                            <p:clrVal>
                                              <a:schemeClr val="hlink"/>
                                            </p:clrVal>
                                          </p:val>
                                        </p:tav>
                                      </p:tavLst>
                                    </p:anim>
                                    <p:set>
                                      <p:cBhvr>
                                        <p:cTn id="14" dur="80"/>
                                        <p:tgtEl>
                                          <p:spTgt spid="16"/>
                                        </p:tgtEl>
                                        <p:attrNameLst>
                                          <p:attrName>fill.type</p:attrName>
                                        </p:attrNameLst>
                                      </p:cBhvr>
                                      <p:to>
                                        <p:strVal val="solid"/>
                                      </p:to>
                                    </p:set>
                                  </p:childTnLst>
                                </p:cTn>
                              </p:par>
                            </p:childTnLst>
                          </p:cTn>
                        </p:par>
                        <p:par>
                          <p:cTn id="15" fill="hold">
                            <p:stCondLst>
                              <p:cond delay="360"/>
                            </p:stCondLst>
                            <p:childTnLst>
                              <p:par>
                                <p:cTn id="16" presetID="18" presetClass="entr" presetSubtype="12"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strips(downLeft)">
                                      <p:cBhvr>
                                        <p:cTn id="18" dur="500"/>
                                        <p:tgtEl>
                                          <p:spTgt spid="20"/>
                                        </p:tgtEl>
                                      </p:cBhvr>
                                    </p:animEffect>
                                  </p:childTnLst>
                                </p:cTn>
                              </p:par>
                            </p:childTnLst>
                          </p:cTn>
                        </p:par>
                        <p:par>
                          <p:cTn id="19" fill="hold">
                            <p:stCondLst>
                              <p:cond delay="860"/>
                            </p:stCondLst>
                            <p:childTnLst>
                              <p:par>
                                <p:cTn id="20" presetID="27" presetClass="entr" presetSubtype="0" fill="hold" grpId="0" nodeType="afterEffect">
                                  <p:stCondLst>
                                    <p:cond delay="0"/>
                                  </p:stCondLst>
                                  <p:iterate type="lt">
                                    <p:tmPct val="50000"/>
                                  </p:iterate>
                                  <p:childTnLst>
                                    <p:set>
                                      <p:cBhvr>
                                        <p:cTn id="21" dur="1" fill="hold">
                                          <p:stCondLst>
                                            <p:cond delay="0"/>
                                          </p:stCondLst>
                                        </p:cTn>
                                        <p:tgtEl>
                                          <p:spTgt spid="17"/>
                                        </p:tgtEl>
                                        <p:attrNameLst>
                                          <p:attrName>style.visibility</p:attrName>
                                        </p:attrNameLst>
                                      </p:cBhvr>
                                      <p:to>
                                        <p:strVal val="visible"/>
                                      </p:to>
                                    </p:set>
                                    <p:anim calcmode="discrete" valueType="clr">
                                      <p:cBhvr override="childStyle">
                                        <p:cTn id="22"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7"/>
                                        </p:tgtEl>
                                        <p:attrNameLst>
                                          <p:attrName>fillcolor</p:attrName>
                                        </p:attrNameLst>
                                      </p:cBhvr>
                                      <p:tavLst>
                                        <p:tav tm="0">
                                          <p:val>
                                            <p:clrVal>
                                              <a:schemeClr val="accent2"/>
                                            </p:clrVal>
                                          </p:val>
                                        </p:tav>
                                        <p:tav tm="50000">
                                          <p:val>
                                            <p:clrVal>
                                              <a:schemeClr val="hlink"/>
                                            </p:clrVal>
                                          </p:val>
                                        </p:tav>
                                      </p:tavLst>
                                    </p:anim>
                                    <p:set>
                                      <p:cBhvr>
                                        <p:cTn id="24" dur="80"/>
                                        <p:tgtEl>
                                          <p:spTgt spid="17"/>
                                        </p:tgtEl>
                                        <p:attrNameLst>
                                          <p:attrName>fill.type</p:attrName>
                                        </p:attrNameLst>
                                      </p:cBhvr>
                                      <p:to>
                                        <p:strVal val="solid"/>
                                      </p:to>
                                    </p:set>
                                  </p:childTnLst>
                                </p:cTn>
                              </p:par>
                            </p:childTnLst>
                          </p:cTn>
                        </p:par>
                        <p:par>
                          <p:cTn id="25" fill="hold">
                            <p:stCondLst>
                              <p:cond delay="1140"/>
                            </p:stCondLst>
                            <p:childTnLst>
                              <p:par>
                                <p:cTn id="26" presetID="18" presetClass="entr" presetSubtype="12"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strips(downLeft)">
                                      <p:cBhvr>
                                        <p:cTn id="28" dur="500"/>
                                        <p:tgtEl>
                                          <p:spTgt spid="21"/>
                                        </p:tgtEl>
                                      </p:cBhvr>
                                    </p:animEffect>
                                  </p:childTnLst>
                                </p:cTn>
                              </p:par>
                            </p:childTnLst>
                          </p:cTn>
                        </p:par>
                        <p:par>
                          <p:cTn id="29" fill="hold">
                            <p:stCondLst>
                              <p:cond delay="1640"/>
                            </p:stCondLst>
                            <p:childTnLst>
                              <p:par>
                                <p:cTn id="30" presetID="27" presetClass="entr" presetSubtype="0" fill="hold" grpId="0" nodeType="afterEffect">
                                  <p:stCondLst>
                                    <p:cond delay="0"/>
                                  </p:stCondLst>
                                  <p:iterate type="lt">
                                    <p:tmPct val="50000"/>
                                  </p:iterate>
                                  <p:childTnLst>
                                    <p:set>
                                      <p:cBhvr>
                                        <p:cTn id="31" dur="1" fill="hold">
                                          <p:stCondLst>
                                            <p:cond delay="0"/>
                                          </p:stCondLst>
                                        </p:cTn>
                                        <p:tgtEl>
                                          <p:spTgt spid="18"/>
                                        </p:tgtEl>
                                        <p:attrNameLst>
                                          <p:attrName>style.visibility</p:attrName>
                                        </p:attrNameLst>
                                      </p:cBhvr>
                                      <p:to>
                                        <p:strVal val="visible"/>
                                      </p:to>
                                    </p:set>
                                    <p:anim calcmode="discrete" valueType="clr">
                                      <p:cBhvr override="childStyle">
                                        <p:cTn id="32"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8"/>
                                        </p:tgtEl>
                                        <p:attrNameLst>
                                          <p:attrName>fillcolor</p:attrName>
                                        </p:attrNameLst>
                                      </p:cBhvr>
                                      <p:tavLst>
                                        <p:tav tm="0">
                                          <p:val>
                                            <p:clrVal>
                                              <a:schemeClr val="accent2"/>
                                            </p:clrVal>
                                          </p:val>
                                        </p:tav>
                                        <p:tav tm="50000">
                                          <p:val>
                                            <p:clrVal>
                                              <a:schemeClr val="hlink"/>
                                            </p:clrVal>
                                          </p:val>
                                        </p:tav>
                                      </p:tavLst>
                                    </p:anim>
                                    <p:set>
                                      <p:cBhvr>
                                        <p:cTn id="34" dur="80"/>
                                        <p:tgtEl>
                                          <p:spTgt spid="18"/>
                                        </p:tgtEl>
                                        <p:attrNameLst>
                                          <p:attrName>fill.type</p:attrName>
                                        </p:attrNameLst>
                                      </p:cBhvr>
                                      <p:to>
                                        <p:strVal val="solid"/>
                                      </p:to>
                                    </p:set>
                                  </p:childTnLst>
                                </p:cTn>
                              </p:par>
                            </p:childTnLst>
                          </p:cTn>
                        </p:par>
                        <p:par>
                          <p:cTn id="35" fill="hold">
                            <p:stCondLst>
                              <p:cond delay="1960"/>
                            </p:stCondLst>
                            <p:childTnLst>
                              <p:par>
                                <p:cTn id="36" presetID="18" presetClass="entr" presetSubtype="12"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strips(downLeft)">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8" grpId="0" build="p" autoUpdateAnimBg="0" advAuto="0"/>
      <p:bldP spid="16" grpId="0"/>
      <p:bldP spid="17" grpId="0"/>
      <p:bldP spid="18" grpId="0"/>
      <p:bldP spid="20" grpId="0" animBg="1"/>
      <p:bldP spid="21" grpId="0" animBg="1"/>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39713" y="63500"/>
            <a:ext cx="8904287" cy="614363"/>
          </a:xfrm>
        </p:spPr>
        <p:txBody>
          <a:bodyPr/>
          <a:lstStyle/>
          <a:p>
            <a:r>
              <a:rPr lang="en-US" smtClean="0"/>
              <a:t>Nhập ngày tháng và thời gian</a:t>
            </a:r>
            <a:endParaRPr lang="en-US"/>
          </a:p>
        </p:txBody>
      </p:sp>
      <p:sp>
        <p:nvSpPr>
          <p:cNvPr id="9421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a:t>Excel </a:t>
            </a:r>
            <a:r>
              <a:rPr lang="en-US" sz="2000" smtClean="0"/>
              <a:t>căn chỉnh văn bản theo cạnh trái của ô, nhưng nó căn chỉnh ngày tháng theo cạnh phải của ô. </a:t>
            </a:r>
            <a:endParaRPr lang="en-US" sz="2000"/>
          </a:p>
          <a:p>
            <a:pPr>
              <a:spcBef>
                <a:spcPct val="20000"/>
              </a:spcBef>
              <a:spcAft>
                <a:spcPct val="75000"/>
              </a:spcAft>
            </a:pPr>
            <a:endParaRPr lang="en-US" sz="2000"/>
          </a:p>
        </p:txBody>
      </p:sp>
      <p:sp>
        <p:nvSpPr>
          <p:cNvPr id="9421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94218" name="Rectangle 10"/>
          <p:cNvSpPr>
            <a:spLocks noChangeArrowheads="1"/>
          </p:cNvSpPr>
          <p:nvPr/>
        </p:nvSpPr>
        <p:spPr bwMode="auto">
          <a:xfrm>
            <a:off x="277813" y="3994150"/>
            <a:ext cx="5926137" cy="1598613"/>
          </a:xfrm>
          <a:prstGeom prst="rect">
            <a:avLst/>
          </a:prstGeom>
          <a:noFill/>
          <a:ln w="9525">
            <a:noFill/>
            <a:miter lim="800000"/>
            <a:headEnd/>
            <a:tailEnd/>
          </a:ln>
          <a:effectLst/>
        </p:spPr>
        <p:txBody>
          <a:bodyPr/>
          <a:lstStyle/>
          <a:p>
            <a:pPr>
              <a:spcBef>
                <a:spcPct val="20000"/>
              </a:spcBef>
              <a:spcAft>
                <a:spcPct val="75000"/>
              </a:spcAft>
            </a:pPr>
            <a:r>
              <a:rPr lang="en-US" dirty="0" err="1" smtClean="0">
                <a:solidFill>
                  <a:srgbClr val="FFCC00"/>
                </a:solidFill>
              </a:rPr>
              <a:t>Đê</a:t>
            </a:r>
            <a:r>
              <a:rPr lang="en-US" dirty="0" smtClean="0">
                <a:solidFill>
                  <a:srgbClr val="FFCC00"/>
                </a:solidFill>
              </a:rPr>
              <a:t>̉ </a:t>
            </a:r>
            <a:r>
              <a:rPr lang="en-US" dirty="0" err="1" smtClean="0">
                <a:solidFill>
                  <a:srgbClr val="FFCC00"/>
                </a:solidFill>
              </a:rPr>
              <a:t>nhập</a:t>
            </a:r>
            <a:r>
              <a:rPr lang="en-US" dirty="0" smtClean="0">
                <a:solidFill>
                  <a:srgbClr val="FFCC00"/>
                </a:solidFill>
              </a:rPr>
              <a:t> </a:t>
            </a:r>
            <a:r>
              <a:rPr lang="en-US" dirty="0" err="1" smtClean="0">
                <a:solidFill>
                  <a:srgbClr val="FFCC00"/>
                </a:solidFill>
              </a:rPr>
              <a:t>ngày</a:t>
            </a:r>
            <a:r>
              <a:rPr lang="en-US" dirty="0" smtClean="0">
                <a:solidFill>
                  <a:srgbClr val="FFCC00"/>
                </a:solidFill>
              </a:rPr>
              <a:t> </a:t>
            </a:r>
            <a:r>
              <a:rPr lang="en-US" dirty="0" err="1" smtClean="0">
                <a:solidFill>
                  <a:srgbClr val="FFCC00"/>
                </a:solidFill>
              </a:rPr>
              <a:t>tháng</a:t>
            </a:r>
            <a:r>
              <a:rPr lang="en-US" dirty="0" smtClean="0">
                <a:solidFill>
                  <a:srgbClr val="FFCC00"/>
                </a:solidFill>
              </a:rPr>
              <a:t> </a:t>
            </a:r>
            <a:r>
              <a:rPr lang="en-US" dirty="0" err="1" smtClean="0">
                <a:solidFill>
                  <a:srgbClr val="FFCC00"/>
                </a:solidFill>
              </a:rPr>
              <a:t>trong</a:t>
            </a:r>
            <a:r>
              <a:rPr lang="en-US" dirty="0" smtClean="0">
                <a:solidFill>
                  <a:srgbClr val="FFCC00"/>
                </a:solidFill>
              </a:rPr>
              <a:t> </a:t>
            </a:r>
            <a:r>
              <a:rPr lang="en-US" dirty="0" err="1" smtClean="0">
                <a:solidFill>
                  <a:srgbClr val="FFCC00"/>
                </a:solidFill>
              </a:rPr>
              <a:t>cột</a:t>
            </a:r>
            <a:r>
              <a:rPr lang="en-US" dirty="0" smtClean="0">
                <a:solidFill>
                  <a:srgbClr val="FFCC00"/>
                </a:solidFill>
              </a:rPr>
              <a:t> B, </a:t>
            </a:r>
            <a:r>
              <a:rPr lang="en-US" dirty="0" err="1" smtClean="0">
                <a:solidFill>
                  <a:srgbClr val="FFCC00"/>
                </a:solidFill>
              </a:rPr>
              <a:t>cột</a:t>
            </a:r>
            <a:r>
              <a:rPr lang="en-US" dirty="0" smtClean="0">
                <a:solidFill>
                  <a:srgbClr val="FFCC00"/>
                </a:solidFill>
              </a:rPr>
              <a:t> </a:t>
            </a:r>
            <a:r>
              <a:rPr lang="en-US" b="1" dirty="0" err="1" smtClean="0">
                <a:solidFill>
                  <a:srgbClr val="FFCC00"/>
                </a:solidFill>
              </a:rPr>
              <a:t>Ngày</a:t>
            </a:r>
            <a:r>
              <a:rPr lang="en-US" b="1" dirty="0" smtClean="0">
                <a:solidFill>
                  <a:srgbClr val="FFCC00"/>
                </a:solidFill>
              </a:rPr>
              <a:t> </a:t>
            </a:r>
            <a:r>
              <a:rPr lang="en-US" b="1" dirty="0" err="1" smtClean="0">
                <a:solidFill>
                  <a:srgbClr val="FFCC00"/>
                </a:solidFill>
              </a:rPr>
              <a:t>tháng</a:t>
            </a:r>
            <a:r>
              <a:rPr lang="en-US" dirty="0" smtClean="0">
                <a:solidFill>
                  <a:srgbClr val="FFCC00"/>
                </a:solidFill>
              </a:rPr>
              <a:t>, </a:t>
            </a:r>
            <a:r>
              <a:rPr lang="en-US" dirty="0" err="1" smtClean="0">
                <a:solidFill>
                  <a:srgbClr val="FFCC00"/>
                </a:solidFill>
              </a:rPr>
              <a:t>bạn</a:t>
            </a:r>
            <a:r>
              <a:rPr lang="en-US" dirty="0" smtClean="0">
                <a:solidFill>
                  <a:srgbClr val="FFCC00"/>
                </a:solidFill>
              </a:rPr>
              <a:t> </a:t>
            </a:r>
            <a:r>
              <a:rPr lang="en-US" dirty="0" err="1" smtClean="0">
                <a:solidFill>
                  <a:srgbClr val="FFCC00"/>
                </a:solidFill>
              </a:rPr>
              <a:t>phải</a:t>
            </a:r>
            <a:r>
              <a:rPr lang="en-US" dirty="0" smtClean="0">
                <a:solidFill>
                  <a:srgbClr val="FFCC00"/>
                </a:solidFill>
              </a:rPr>
              <a:t> </a:t>
            </a:r>
            <a:r>
              <a:rPr lang="en-US" dirty="0" err="1" smtClean="0">
                <a:solidFill>
                  <a:srgbClr val="FFCC00"/>
                </a:solidFill>
              </a:rPr>
              <a:t>dùng</a:t>
            </a:r>
            <a:r>
              <a:rPr lang="en-US" dirty="0" smtClean="0">
                <a:solidFill>
                  <a:srgbClr val="FFCC00"/>
                </a:solidFill>
              </a:rPr>
              <a:t> </a:t>
            </a:r>
            <a:r>
              <a:rPr lang="en-US" dirty="0" err="1" smtClean="0">
                <a:solidFill>
                  <a:srgbClr val="FFCC00"/>
                </a:solidFill>
              </a:rPr>
              <a:t>một</a:t>
            </a:r>
            <a:r>
              <a:rPr lang="en-US" dirty="0" smtClean="0">
                <a:solidFill>
                  <a:srgbClr val="FFCC00"/>
                </a:solidFill>
              </a:rPr>
              <a:t> </a:t>
            </a:r>
            <a:r>
              <a:rPr lang="en-US" dirty="0" err="1" smtClean="0">
                <a:solidFill>
                  <a:srgbClr val="FFCC00"/>
                </a:solidFill>
              </a:rPr>
              <a:t>dấu</a:t>
            </a:r>
            <a:r>
              <a:rPr lang="en-US" dirty="0" smtClean="0">
                <a:solidFill>
                  <a:srgbClr val="FFCC00"/>
                </a:solidFill>
              </a:rPr>
              <a:t> </a:t>
            </a:r>
            <a:r>
              <a:rPr lang="en-US" dirty="0" err="1" smtClean="0">
                <a:solidFill>
                  <a:srgbClr val="FFCC00"/>
                </a:solidFill>
              </a:rPr>
              <a:t>sô</a:t>
            </a:r>
            <a:r>
              <a:rPr lang="en-US" dirty="0" smtClean="0">
                <a:solidFill>
                  <a:srgbClr val="FFCC00"/>
                </a:solidFill>
              </a:rPr>
              <a:t>̉ </a:t>
            </a:r>
            <a:r>
              <a:rPr lang="en-US" dirty="0" err="1" smtClean="0">
                <a:solidFill>
                  <a:srgbClr val="FFCC00"/>
                </a:solidFill>
              </a:rPr>
              <a:t>hoặc</a:t>
            </a:r>
            <a:r>
              <a:rPr lang="en-US" dirty="0" smtClean="0">
                <a:solidFill>
                  <a:srgbClr val="FFCC00"/>
                </a:solidFill>
              </a:rPr>
              <a:t> </a:t>
            </a:r>
            <a:r>
              <a:rPr lang="en-US" dirty="0" err="1" smtClean="0">
                <a:solidFill>
                  <a:srgbClr val="FFCC00"/>
                </a:solidFill>
              </a:rPr>
              <a:t>một</a:t>
            </a:r>
            <a:r>
              <a:rPr lang="en-US" dirty="0" smtClean="0">
                <a:solidFill>
                  <a:srgbClr val="FFCC00"/>
                </a:solidFill>
              </a:rPr>
              <a:t> </a:t>
            </a:r>
            <a:r>
              <a:rPr lang="en-US" dirty="0" err="1" smtClean="0">
                <a:solidFill>
                  <a:srgbClr val="FFCC00"/>
                </a:solidFill>
              </a:rPr>
              <a:t>gạch</a:t>
            </a:r>
            <a:r>
              <a:rPr lang="en-US" dirty="0" smtClean="0">
                <a:solidFill>
                  <a:srgbClr val="FFCC00"/>
                </a:solidFill>
              </a:rPr>
              <a:t> </a:t>
            </a:r>
            <a:r>
              <a:rPr lang="en-US" dirty="0" err="1" smtClean="0">
                <a:solidFill>
                  <a:srgbClr val="FFCC00"/>
                </a:solidFill>
              </a:rPr>
              <a:t>nối</a:t>
            </a:r>
            <a:r>
              <a:rPr lang="en-US" dirty="0" smtClean="0">
                <a:solidFill>
                  <a:srgbClr val="FFCC00"/>
                </a:solidFill>
              </a:rPr>
              <a:t> </a:t>
            </a:r>
            <a:r>
              <a:rPr lang="en-US" dirty="0" err="1" smtClean="0">
                <a:solidFill>
                  <a:srgbClr val="FFCC00"/>
                </a:solidFill>
              </a:rPr>
              <a:t>đê</a:t>
            </a:r>
            <a:r>
              <a:rPr lang="en-US" dirty="0" smtClean="0">
                <a:solidFill>
                  <a:srgbClr val="FFCC00"/>
                </a:solidFill>
              </a:rPr>
              <a:t>̉ </a:t>
            </a:r>
            <a:r>
              <a:rPr lang="en-US" dirty="0" err="1" smtClean="0">
                <a:solidFill>
                  <a:srgbClr val="FFCC00"/>
                </a:solidFill>
              </a:rPr>
              <a:t>tách</a:t>
            </a:r>
            <a:r>
              <a:rPr lang="en-US" dirty="0" smtClean="0">
                <a:solidFill>
                  <a:srgbClr val="FFCC00"/>
                </a:solidFill>
              </a:rPr>
              <a:t> </a:t>
            </a:r>
            <a:r>
              <a:rPr lang="en-US" dirty="0" err="1" smtClean="0">
                <a:solidFill>
                  <a:srgbClr val="FFCC00"/>
                </a:solidFill>
              </a:rPr>
              <a:t>các</a:t>
            </a:r>
            <a:r>
              <a:rPr lang="en-US" dirty="0" smtClean="0">
                <a:solidFill>
                  <a:srgbClr val="FFCC00"/>
                </a:solidFill>
              </a:rPr>
              <a:t> </a:t>
            </a:r>
            <a:r>
              <a:rPr lang="en-US" dirty="0" err="1" smtClean="0">
                <a:solidFill>
                  <a:srgbClr val="FFCC00"/>
                </a:solidFill>
              </a:rPr>
              <a:t>phần</a:t>
            </a:r>
            <a:r>
              <a:rPr lang="en-US" dirty="0" smtClean="0">
                <a:solidFill>
                  <a:srgbClr val="FFCC00"/>
                </a:solidFill>
              </a:rPr>
              <a:t>: 16/07/2009 </a:t>
            </a:r>
            <a:r>
              <a:rPr lang="en-US" dirty="0" err="1" smtClean="0">
                <a:solidFill>
                  <a:srgbClr val="FFCC00"/>
                </a:solidFill>
              </a:rPr>
              <a:t>hoặc</a:t>
            </a:r>
            <a:r>
              <a:rPr lang="en-US" dirty="0" smtClean="0">
                <a:solidFill>
                  <a:srgbClr val="FFCC00"/>
                </a:solidFill>
              </a:rPr>
              <a:t> </a:t>
            </a:r>
            <a:r>
              <a:rPr lang="vi-VN" dirty="0" smtClean="0">
                <a:solidFill>
                  <a:srgbClr val="FFCC00"/>
                </a:solidFill>
              </a:rPr>
              <a:t>16-Tháng Bảy-2009</a:t>
            </a:r>
            <a:r>
              <a:rPr lang="en-US" dirty="0" smtClean="0">
                <a:solidFill>
                  <a:srgbClr val="FFCC00"/>
                </a:solidFill>
              </a:rPr>
              <a:t>. </a:t>
            </a:r>
            <a:r>
              <a:rPr lang="en-US" dirty="0">
                <a:solidFill>
                  <a:srgbClr val="FFCC00"/>
                </a:solidFill>
              </a:rPr>
              <a:t>Excel </a:t>
            </a:r>
            <a:r>
              <a:rPr lang="en-US" dirty="0" smtClean="0">
                <a:solidFill>
                  <a:srgbClr val="FFCC00"/>
                </a:solidFill>
              </a:rPr>
              <a:t>sẽ </a:t>
            </a:r>
            <a:r>
              <a:rPr lang="en-US" dirty="0" err="1" smtClean="0">
                <a:solidFill>
                  <a:srgbClr val="FFCC00"/>
                </a:solidFill>
              </a:rPr>
              <a:t>nhận</a:t>
            </a:r>
            <a:r>
              <a:rPr lang="en-US" dirty="0" smtClean="0">
                <a:solidFill>
                  <a:srgbClr val="FFCC00"/>
                </a:solidFill>
              </a:rPr>
              <a:t> </a:t>
            </a:r>
            <a:r>
              <a:rPr lang="en-US" dirty="0" err="1" smtClean="0">
                <a:solidFill>
                  <a:srgbClr val="FFCC00"/>
                </a:solidFill>
              </a:rPr>
              <a:t>biết</a:t>
            </a:r>
            <a:r>
              <a:rPr lang="en-US" dirty="0" smtClean="0">
                <a:solidFill>
                  <a:srgbClr val="FFCC00"/>
                </a:solidFill>
              </a:rPr>
              <a:t> </a:t>
            </a:r>
            <a:r>
              <a:rPr lang="en-US" dirty="0" err="1" smtClean="0">
                <a:solidFill>
                  <a:srgbClr val="FFCC00"/>
                </a:solidFill>
              </a:rPr>
              <a:t>ngay</a:t>
            </a:r>
            <a:r>
              <a:rPr lang="en-US" dirty="0" smtClean="0">
                <a:solidFill>
                  <a:srgbClr val="FFCC00"/>
                </a:solidFill>
              </a:rPr>
              <a:t> là </a:t>
            </a:r>
            <a:r>
              <a:rPr lang="en-US" dirty="0" err="1" smtClean="0">
                <a:solidFill>
                  <a:srgbClr val="FFCC00"/>
                </a:solidFill>
              </a:rPr>
              <a:t>ngày</a:t>
            </a:r>
            <a:r>
              <a:rPr lang="en-US" dirty="0" smtClean="0">
                <a:solidFill>
                  <a:srgbClr val="FFCC00"/>
                </a:solidFill>
              </a:rPr>
              <a:t> </a:t>
            </a:r>
            <a:r>
              <a:rPr lang="en-US" dirty="0" err="1" smtClean="0">
                <a:solidFill>
                  <a:srgbClr val="FFCC00"/>
                </a:solidFill>
              </a:rPr>
              <a:t>tháng</a:t>
            </a:r>
            <a:r>
              <a:rPr lang="en-US" dirty="0" smtClean="0">
                <a:solidFill>
                  <a:srgbClr val="FFCC00"/>
                </a:solidFill>
              </a:rPr>
              <a:t>. </a:t>
            </a:r>
            <a:endParaRPr lang="en-US" dirty="0">
              <a:solidFill>
                <a:srgbClr val="FFCC00"/>
              </a:solidFill>
            </a:endParaRPr>
          </a:p>
        </p:txBody>
      </p:sp>
      <p:graphicFrame>
        <p:nvGraphicFramePr>
          <p:cNvPr id="9" name="Table 8"/>
          <p:cNvGraphicFramePr>
            <a:graphicFrameLocks noGrp="1"/>
          </p:cNvGraphicFramePr>
          <p:nvPr/>
        </p:nvGraphicFramePr>
        <p:xfrm>
          <a:off x="375692" y="999461"/>
          <a:ext cx="5589172" cy="2719806"/>
        </p:xfrm>
        <a:graphic>
          <a:graphicData uri="http://schemas.openxmlformats.org/drawingml/2006/table">
            <a:tbl>
              <a:tblPr firstRow="1" bandRow="1">
                <a:tableStyleId>{21E4AEA4-8DFA-4A89-87EB-49C32662AFE0}</a:tableStyleId>
              </a:tblPr>
              <a:tblGrid>
                <a:gridCol w="427896"/>
                <a:gridCol w="1460715"/>
                <a:gridCol w="1243974"/>
                <a:gridCol w="1327603"/>
                <a:gridCol w="1128984"/>
              </a:tblGrid>
              <a:tr h="441744">
                <a:tc>
                  <a:txBody>
                    <a:bodyPr/>
                    <a:lstStyle/>
                    <a:p>
                      <a:pPr algn="ctr"/>
                      <a:endParaRPr lang="en-US" dirty="0"/>
                    </a:p>
                  </a:txBody>
                  <a:tcPr>
                    <a:cell3D prstMaterial="dkEdge">
                      <a:bevel/>
                      <a:lightRig rig="flood" dir="t"/>
                    </a:cell3D>
                  </a:tcPr>
                </a:tc>
                <a:tc>
                  <a:txBody>
                    <a:bodyPr/>
                    <a:lstStyle/>
                    <a:p>
                      <a:pPr algn="ctr"/>
                      <a:r>
                        <a:rPr lang="en-IE" dirty="0" smtClean="0">
                          <a:solidFill>
                            <a:schemeClr val="tx1">
                              <a:lumMod val="50000"/>
                            </a:schemeClr>
                          </a:solidFill>
                        </a:rPr>
                        <a:t>A</a:t>
                      </a:r>
                      <a:endParaRPr lang="en-US" b="0" dirty="0">
                        <a:solidFill>
                          <a:schemeClr val="tx1">
                            <a:lumMod val="50000"/>
                          </a:schemeClr>
                        </a:solidFill>
                      </a:endParaRPr>
                    </a:p>
                  </a:txBody>
                  <a:tcPr>
                    <a:gradFill flip="none" rotWithShape="1">
                      <a:gsLst>
                        <a:gs pos="0">
                          <a:srgbClr val="8488C4"/>
                        </a:gs>
                        <a:gs pos="53000">
                          <a:srgbClr val="D4DEFF"/>
                        </a:gs>
                        <a:gs pos="83000">
                          <a:srgbClr val="D4DEFF"/>
                        </a:gs>
                        <a:gs pos="100000">
                          <a:srgbClr val="96AB94"/>
                        </a:gs>
                      </a:gsLst>
                      <a:lin ang="16200000" scaled="0"/>
                      <a:tileRect/>
                    </a:gradFill>
                  </a:tcPr>
                </a:tc>
                <a:tc>
                  <a:txBody>
                    <a:bodyPr/>
                    <a:lstStyle/>
                    <a:p>
                      <a:pPr algn="ctr"/>
                      <a:r>
                        <a:rPr lang="en-IE" dirty="0" smtClean="0">
                          <a:solidFill>
                            <a:schemeClr val="tx1">
                              <a:lumMod val="50000"/>
                            </a:schemeClr>
                          </a:solidFill>
                        </a:rPr>
                        <a:t>B</a:t>
                      </a:r>
                      <a:endParaRPr lang="en-US" dirty="0">
                        <a:solidFill>
                          <a:schemeClr val="tx1">
                            <a:lumMod val="50000"/>
                          </a:schemeClr>
                        </a:solidFill>
                      </a:endParaRPr>
                    </a:p>
                  </a:txBody>
                  <a:tcPr>
                    <a:gradFill flip="none" rotWithShape="1">
                      <a:gsLst>
                        <a:gs pos="0">
                          <a:srgbClr val="8488C4"/>
                        </a:gs>
                        <a:gs pos="53000">
                          <a:srgbClr val="D4DEFF"/>
                        </a:gs>
                        <a:gs pos="83000">
                          <a:srgbClr val="D4DEFF"/>
                        </a:gs>
                        <a:gs pos="100000">
                          <a:srgbClr val="96AB94"/>
                        </a:gs>
                      </a:gsLst>
                      <a:lin ang="16200000" scaled="0"/>
                      <a:tileRect/>
                    </a:gradFill>
                  </a:tcPr>
                </a:tc>
                <a:tc>
                  <a:txBody>
                    <a:bodyPr/>
                    <a:lstStyle/>
                    <a:p>
                      <a:pPr algn="ctr"/>
                      <a:r>
                        <a:rPr lang="en-IE" dirty="0" smtClean="0">
                          <a:solidFill>
                            <a:schemeClr val="tx1">
                              <a:lumMod val="50000"/>
                            </a:schemeClr>
                          </a:solidFill>
                        </a:rPr>
                        <a:t>C</a:t>
                      </a:r>
                      <a:endParaRPr lang="en-US" dirty="0">
                        <a:solidFill>
                          <a:schemeClr val="tx1">
                            <a:lumMod val="50000"/>
                          </a:schemeClr>
                        </a:solidFill>
                      </a:endParaRPr>
                    </a:p>
                  </a:txBody>
                  <a:tcPr>
                    <a:gradFill flip="none" rotWithShape="1">
                      <a:gsLst>
                        <a:gs pos="0">
                          <a:srgbClr val="8488C4"/>
                        </a:gs>
                        <a:gs pos="53000">
                          <a:srgbClr val="D4DEFF"/>
                        </a:gs>
                        <a:gs pos="83000">
                          <a:srgbClr val="D4DEFF"/>
                        </a:gs>
                        <a:gs pos="100000">
                          <a:srgbClr val="96AB94"/>
                        </a:gs>
                      </a:gsLst>
                      <a:lin ang="16200000" scaled="0"/>
                      <a:tileRect/>
                    </a:gradFill>
                  </a:tcPr>
                </a:tc>
                <a:tc>
                  <a:txBody>
                    <a:bodyPr/>
                    <a:lstStyle/>
                    <a:p>
                      <a:pPr algn="ctr"/>
                      <a:r>
                        <a:rPr lang="en-IE" dirty="0" smtClean="0">
                          <a:solidFill>
                            <a:schemeClr val="tx1">
                              <a:lumMod val="50000"/>
                            </a:schemeClr>
                          </a:solidFill>
                        </a:rPr>
                        <a:t>D</a:t>
                      </a:r>
                      <a:endParaRPr lang="en-US" dirty="0">
                        <a:solidFill>
                          <a:schemeClr val="tx1">
                            <a:lumMod val="50000"/>
                          </a:schemeClr>
                        </a:solidFill>
                      </a:endParaRPr>
                    </a:p>
                  </a:txBody>
                  <a:tcPr>
                    <a:gradFill flip="none" rotWithShape="1">
                      <a:gsLst>
                        <a:gs pos="0">
                          <a:srgbClr val="8488C4"/>
                        </a:gs>
                        <a:gs pos="53000">
                          <a:srgbClr val="D4DEFF"/>
                        </a:gs>
                        <a:gs pos="83000">
                          <a:srgbClr val="D4DEFF"/>
                        </a:gs>
                        <a:gs pos="100000">
                          <a:srgbClr val="96AB94"/>
                        </a:gs>
                      </a:gsLst>
                      <a:lin ang="16200000" scaled="0"/>
                      <a:tileRect/>
                    </a:gradFill>
                  </a:tcPr>
                </a:tc>
              </a:tr>
              <a:tr h="441744">
                <a:tc>
                  <a:txBody>
                    <a:bodyPr/>
                    <a:lstStyle/>
                    <a:p>
                      <a:pPr algn="ctr"/>
                      <a:r>
                        <a:rPr lang="en-IE" dirty="0" smtClean="0"/>
                        <a:t>1</a:t>
                      </a:r>
                      <a:endParaRPr lang="en-US" dirty="0"/>
                    </a:p>
                  </a:txBody>
                  <a:tcPr>
                    <a:solidFill>
                      <a:schemeClr val="accent2">
                        <a:lumMod val="20000"/>
                        <a:lumOff val="80000"/>
                      </a:schemeClr>
                    </a:solidFill>
                  </a:tcPr>
                </a:tc>
                <a:tc>
                  <a:txBody>
                    <a:bodyPr/>
                    <a:lstStyle/>
                    <a:p>
                      <a:pPr algn="ctr"/>
                      <a:endParaRPr lang="en-US" sz="1400" b="1" dirty="0">
                        <a:solidFill>
                          <a:schemeClr val="accent4">
                            <a:lumMod val="50000"/>
                          </a:schemeClr>
                        </a:solidFill>
                      </a:endParaRPr>
                    </a:p>
                  </a:txBody>
                  <a:tcPr anchor="ctr"/>
                </a:tc>
                <a:tc>
                  <a:txBody>
                    <a:bodyPr/>
                    <a:lstStyle/>
                    <a:p>
                      <a:pPr marL="0" algn="ctr" defTabSz="914400" rtl="0" eaLnBrk="1" latinLnBrk="0" hangingPunct="1"/>
                      <a:endParaRPr lang="en-US" sz="1400" b="1" kern="1200" dirty="0" smtClean="0">
                        <a:solidFill>
                          <a:schemeClr val="accent4">
                            <a:lumMod val="50000"/>
                          </a:schemeClr>
                        </a:solidFill>
                        <a:latin typeface="+mn-lt"/>
                        <a:ea typeface="+mn-ea"/>
                        <a:cs typeface="+mn-cs"/>
                      </a:endParaRPr>
                    </a:p>
                  </a:txBody>
                  <a:tcPr anchor="ctr"/>
                </a:tc>
                <a:tc>
                  <a:txBody>
                    <a:bodyPr/>
                    <a:lstStyle/>
                    <a:p>
                      <a:pPr marL="0" algn="ctr" defTabSz="914400" rtl="0" eaLnBrk="1" latinLnBrk="0" hangingPunct="1"/>
                      <a:endParaRPr lang="en-US" sz="1400" b="1" kern="1200" dirty="0" smtClean="0">
                        <a:solidFill>
                          <a:schemeClr val="accent4">
                            <a:lumMod val="50000"/>
                          </a:schemeClr>
                        </a:solidFill>
                        <a:latin typeface="+mn-lt"/>
                        <a:ea typeface="+mn-ea"/>
                        <a:cs typeface="+mn-cs"/>
                      </a:endParaRPr>
                    </a:p>
                  </a:txBody>
                  <a:tcPr anchor="ctr"/>
                </a:tc>
                <a:tc>
                  <a:txBody>
                    <a:bodyPr/>
                    <a:lstStyle/>
                    <a:p>
                      <a:pPr algn="ctr"/>
                      <a:endParaRPr lang="en-US" b="1" dirty="0"/>
                    </a:p>
                  </a:txBody>
                  <a:tcPr anchor="ctr"/>
                </a:tc>
              </a:tr>
              <a:tr h="464857">
                <a:tc>
                  <a:txBody>
                    <a:bodyPr/>
                    <a:lstStyle/>
                    <a:p>
                      <a:pPr algn="ctr"/>
                      <a:r>
                        <a:rPr lang="en-IE" dirty="0" smtClean="0"/>
                        <a:t>2</a:t>
                      </a:r>
                      <a:endParaRPr lang="en-US" dirty="0"/>
                    </a:p>
                  </a:txBody>
                  <a:tcPr>
                    <a:solidFill>
                      <a:schemeClr val="accent2">
                        <a:lumMod val="20000"/>
                        <a:lumOff val="80000"/>
                      </a:schemeClr>
                    </a:solidFill>
                  </a:tcPr>
                </a:tc>
                <a:tc>
                  <a:txBody>
                    <a:bodyPr/>
                    <a:lstStyle/>
                    <a:p>
                      <a:endParaRPr lang="en-US" sz="1400" dirty="0">
                        <a:solidFill>
                          <a:schemeClr val="accent4">
                            <a:lumMod val="50000"/>
                          </a:schemeClr>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r>
              <a:tr h="487973">
                <a:tc>
                  <a:txBody>
                    <a:bodyPr/>
                    <a:lstStyle/>
                    <a:p>
                      <a:pPr algn="ctr"/>
                      <a:r>
                        <a:rPr lang="en-IE" dirty="0" smtClean="0"/>
                        <a:t>3</a:t>
                      </a:r>
                      <a:endParaRPr lang="en-US" dirty="0"/>
                    </a:p>
                  </a:txBody>
                  <a:tcPr>
                    <a:solidFill>
                      <a:schemeClr val="accent2">
                        <a:lumMod val="20000"/>
                        <a:lumOff val="80000"/>
                      </a:schemeClr>
                    </a:solidFill>
                  </a:tcPr>
                </a:tc>
                <a:tc>
                  <a:txBody>
                    <a:bodyPr/>
                    <a:lstStyle/>
                    <a:p>
                      <a:endParaRPr lang="en-US" sz="1400" dirty="0">
                        <a:solidFill>
                          <a:schemeClr val="accent4">
                            <a:lumMod val="50000"/>
                          </a:schemeClr>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r>
              <a:tr h="441744">
                <a:tc>
                  <a:txBody>
                    <a:bodyPr/>
                    <a:lstStyle/>
                    <a:p>
                      <a:pPr algn="ctr"/>
                      <a:r>
                        <a:rPr lang="en-IE" dirty="0" smtClean="0"/>
                        <a:t>4</a:t>
                      </a:r>
                      <a:endParaRPr lang="en-US" dirty="0"/>
                    </a:p>
                  </a:txBody>
                  <a:tcPr>
                    <a:solidFill>
                      <a:schemeClr val="accent2">
                        <a:lumMod val="20000"/>
                        <a:lumOff val="80000"/>
                      </a:schemeClr>
                    </a:solidFill>
                  </a:tcPr>
                </a:tc>
                <a:tc>
                  <a:txBody>
                    <a:bodyPr/>
                    <a:lstStyle/>
                    <a:p>
                      <a:endParaRPr lang="en-US" sz="1400" dirty="0">
                        <a:solidFill>
                          <a:schemeClr val="accent4">
                            <a:lumMod val="50000"/>
                          </a:schemeClr>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r>
              <a:tr h="441744">
                <a:tc>
                  <a:txBody>
                    <a:bodyPr/>
                    <a:lstStyle/>
                    <a:p>
                      <a:pPr algn="ctr"/>
                      <a:r>
                        <a:rPr lang="en-IE" dirty="0" smtClean="0"/>
                        <a:t>5</a:t>
                      </a:r>
                      <a:endParaRPr lang="en-US" dirty="0"/>
                    </a:p>
                  </a:txBody>
                  <a:tcPr>
                    <a:solidFill>
                      <a:schemeClr val="accent2">
                        <a:lumMod val="20000"/>
                        <a:lumOff val="80000"/>
                      </a:schemeClr>
                    </a:solidFill>
                  </a:tcPr>
                </a:tc>
                <a:tc>
                  <a:txBody>
                    <a:bodyPr/>
                    <a:lstStyle/>
                    <a:p>
                      <a:endParaRPr lang="en-US" sz="1400" dirty="0">
                        <a:solidFill>
                          <a:schemeClr val="accent4">
                            <a:lumMod val="50000"/>
                          </a:schemeClr>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10" name="TextBox 9"/>
          <p:cNvSpPr txBox="1"/>
          <p:nvPr/>
        </p:nvSpPr>
        <p:spPr>
          <a:xfrm>
            <a:off x="818707" y="1493876"/>
            <a:ext cx="1435395" cy="307777"/>
          </a:xfrm>
          <a:prstGeom prst="rect">
            <a:avLst/>
          </a:prstGeom>
          <a:noFill/>
        </p:spPr>
        <p:txBody>
          <a:bodyPr wrap="square" rtlCol="0">
            <a:spAutoFit/>
          </a:bodyPr>
          <a:lstStyle/>
          <a:p>
            <a:pPr algn="ctr"/>
            <a:r>
              <a:rPr lang="en-IE" sz="1400" b="1" smtClean="0">
                <a:solidFill>
                  <a:schemeClr val="accent4">
                    <a:lumMod val="50000"/>
                  </a:schemeClr>
                </a:solidFill>
                <a:latin typeface="+mn-lt"/>
              </a:rPr>
              <a:t>Tên</a:t>
            </a:r>
            <a:endParaRPr lang="en-US" sz="1400" b="1" dirty="0">
              <a:solidFill>
                <a:schemeClr val="accent4">
                  <a:lumMod val="50000"/>
                </a:schemeClr>
              </a:solidFill>
              <a:latin typeface="+mn-lt"/>
            </a:endParaRPr>
          </a:p>
        </p:txBody>
      </p:sp>
      <p:sp>
        <p:nvSpPr>
          <p:cNvPr id="11" name="TextBox 10"/>
          <p:cNvSpPr txBox="1"/>
          <p:nvPr/>
        </p:nvSpPr>
        <p:spPr>
          <a:xfrm>
            <a:off x="2232837" y="1493876"/>
            <a:ext cx="1265275" cy="307777"/>
          </a:xfrm>
          <a:prstGeom prst="rect">
            <a:avLst/>
          </a:prstGeom>
          <a:noFill/>
        </p:spPr>
        <p:txBody>
          <a:bodyPr wrap="square" rtlCol="0">
            <a:spAutoFit/>
          </a:bodyPr>
          <a:lstStyle/>
          <a:p>
            <a:pPr algn="ctr"/>
            <a:r>
              <a:rPr lang="en-IE" sz="1400" b="1" smtClean="0">
                <a:solidFill>
                  <a:schemeClr val="accent4">
                    <a:lumMod val="50000"/>
                  </a:schemeClr>
                </a:solidFill>
                <a:latin typeface="+mn-lt"/>
              </a:rPr>
              <a:t>Ngày tháng</a:t>
            </a:r>
            <a:endParaRPr lang="en-US" sz="1400" b="1" dirty="0">
              <a:solidFill>
                <a:schemeClr val="accent4">
                  <a:lumMod val="50000"/>
                </a:schemeClr>
              </a:solidFill>
              <a:latin typeface="+mn-lt"/>
            </a:endParaRPr>
          </a:p>
        </p:txBody>
      </p:sp>
      <p:sp>
        <p:nvSpPr>
          <p:cNvPr id="12" name="TextBox 11"/>
          <p:cNvSpPr txBox="1"/>
          <p:nvPr/>
        </p:nvSpPr>
        <p:spPr>
          <a:xfrm>
            <a:off x="3530009" y="1493876"/>
            <a:ext cx="1265275" cy="307777"/>
          </a:xfrm>
          <a:prstGeom prst="rect">
            <a:avLst/>
          </a:prstGeom>
          <a:noFill/>
        </p:spPr>
        <p:txBody>
          <a:bodyPr wrap="square" rtlCol="0">
            <a:spAutoFit/>
          </a:bodyPr>
          <a:lstStyle/>
          <a:p>
            <a:pPr algn="ctr"/>
            <a:r>
              <a:rPr lang="en-IE" sz="1400" b="1" smtClean="0">
                <a:solidFill>
                  <a:schemeClr val="accent4">
                    <a:lumMod val="50000"/>
                  </a:schemeClr>
                </a:solidFill>
                <a:latin typeface="+mn-lt"/>
              </a:rPr>
              <a:t>Số lượng</a:t>
            </a:r>
            <a:endParaRPr lang="en-US" sz="1400" b="1" dirty="0">
              <a:solidFill>
                <a:schemeClr val="accent4">
                  <a:lumMod val="50000"/>
                </a:schemeClr>
              </a:solidFill>
              <a:latin typeface="+mn-lt"/>
            </a:endParaRPr>
          </a:p>
        </p:txBody>
      </p:sp>
      <p:sp>
        <p:nvSpPr>
          <p:cNvPr id="13" name="TextBox 12"/>
          <p:cNvSpPr txBox="1"/>
          <p:nvPr/>
        </p:nvSpPr>
        <p:spPr>
          <a:xfrm>
            <a:off x="797441" y="1924496"/>
            <a:ext cx="1467293" cy="307777"/>
          </a:xfrm>
          <a:prstGeom prst="rect">
            <a:avLst/>
          </a:prstGeom>
          <a:noFill/>
        </p:spPr>
        <p:txBody>
          <a:bodyPr wrap="square" rtlCol="0">
            <a:spAutoFit/>
          </a:bodyPr>
          <a:lstStyle/>
          <a:p>
            <a:r>
              <a:rPr lang="en-IE" sz="1400" dirty="0" smtClean="0">
                <a:solidFill>
                  <a:schemeClr val="accent4">
                    <a:lumMod val="50000"/>
                  </a:schemeClr>
                </a:solidFill>
              </a:rPr>
              <a:t>Buchanan</a:t>
            </a:r>
            <a:endParaRPr lang="en-US" sz="1400" dirty="0">
              <a:solidFill>
                <a:schemeClr val="accent4">
                  <a:lumMod val="50000"/>
                </a:schemeClr>
              </a:solidFill>
            </a:endParaRPr>
          </a:p>
        </p:txBody>
      </p:sp>
      <p:sp>
        <p:nvSpPr>
          <p:cNvPr id="14" name="TextBox 13"/>
          <p:cNvSpPr txBox="1"/>
          <p:nvPr/>
        </p:nvSpPr>
        <p:spPr>
          <a:xfrm>
            <a:off x="797441" y="2434859"/>
            <a:ext cx="1467293" cy="307777"/>
          </a:xfrm>
          <a:prstGeom prst="rect">
            <a:avLst/>
          </a:prstGeom>
          <a:noFill/>
        </p:spPr>
        <p:txBody>
          <a:bodyPr wrap="square" rtlCol="0">
            <a:spAutoFit/>
          </a:bodyPr>
          <a:lstStyle/>
          <a:p>
            <a:r>
              <a:rPr lang="en-IE" sz="1400" dirty="0" err="1" smtClean="0">
                <a:solidFill>
                  <a:schemeClr val="accent4">
                    <a:lumMod val="50000"/>
                  </a:schemeClr>
                </a:solidFill>
              </a:rPr>
              <a:t>Suyama</a:t>
            </a:r>
            <a:endParaRPr lang="en-US" sz="1400" dirty="0">
              <a:solidFill>
                <a:schemeClr val="accent4">
                  <a:lumMod val="50000"/>
                </a:schemeClr>
              </a:solidFill>
            </a:endParaRPr>
          </a:p>
        </p:txBody>
      </p:sp>
      <p:sp>
        <p:nvSpPr>
          <p:cNvPr id="15" name="TextBox 14"/>
          <p:cNvSpPr txBox="1"/>
          <p:nvPr/>
        </p:nvSpPr>
        <p:spPr>
          <a:xfrm>
            <a:off x="797441" y="2902691"/>
            <a:ext cx="1467293" cy="307777"/>
          </a:xfrm>
          <a:prstGeom prst="rect">
            <a:avLst/>
          </a:prstGeom>
          <a:noFill/>
        </p:spPr>
        <p:txBody>
          <a:bodyPr wrap="square" rtlCol="0">
            <a:spAutoFit/>
          </a:bodyPr>
          <a:lstStyle/>
          <a:p>
            <a:r>
              <a:rPr lang="en-IE" sz="1400" dirty="0" smtClean="0">
                <a:solidFill>
                  <a:schemeClr val="accent4">
                    <a:lumMod val="50000"/>
                  </a:schemeClr>
                </a:solidFill>
              </a:rPr>
              <a:t>Peacock</a:t>
            </a:r>
            <a:endParaRPr lang="en-US" sz="1400" dirty="0">
              <a:solidFill>
                <a:schemeClr val="accent4">
                  <a:lumMod val="50000"/>
                </a:schemeClr>
              </a:solidFill>
            </a:endParaRPr>
          </a:p>
        </p:txBody>
      </p:sp>
      <p:sp>
        <p:nvSpPr>
          <p:cNvPr id="19" name="TextBox 18"/>
          <p:cNvSpPr txBox="1"/>
          <p:nvPr/>
        </p:nvSpPr>
        <p:spPr>
          <a:xfrm>
            <a:off x="2296633" y="1924496"/>
            <a:ext cx="1222743" cy="307777"/>
          </a:xfrm>
          <a:prstGeom prst="rect">
            <a:avLst/>
          </a:prstGeom>
          <a:noFill/>
        </p:spPr>
        <p:txBody>
          <a:bodyPr wrap="square" rtlCol="0">
            <a:spAutoFit/>
          </a:bodyPr>
          <a:lstStyle/>
          <a:p>
            <a:pPr algn="r"/>
            <a:r>
              <a:rPr lang="en-IE" sz="1400" smtClean="0">
                <a:solidFill>
                  <a:schemeClr val="accent4">
                    <a:lumMod val="50000"/>
                  </a:schemeClr>
                </a:solidFill>
              </a:rPr>
              <a:t>03/05/2009</a:t>
            </a:r>
            <a:endParaRPr lang="en-US" sz="1400" dirty="0">
              <a:solidFill>
                <a:schemeClr val="accent4">
                  <a:lumMod val="50000"/>
                </a:schemeClr>
              </a:solidFill>
            </a:endParaRPr>
          </a:p>
        </p:txBody>
      </p:sp>
      <p:sp>
        <p:nvSpPr>
          <p:cNvPr id="20" name="TextBox 19"/>
          <p:cNvSpPr txBox="1"/>
          <p:nvPr/>
        </p:nvSpPr>
        <p:spPr>
          <a:xfrm>
            <a:off x="2296633" y="2434859"/>
            <a:ext cx="1222743" cy="307777"/>
          </a:xfrm>
          <a:prstGeom prst="rect">
            <a:avLst/>
          </a:prstGeom>
          <a:noFill/>
        </p:spPr>
        <p:txBody>
          <a:bodyPr wrap="square" rtlCol="0">
            <a:spAutoFit/>
          </a:bodyPr>
          <a:lstStyle/>
          <a:p>
            <a:pPr algn="r"/>
            <a:r>
              <a:rPr lang="en-IE" sz="1400" smtClean="0">
                <a:solidFill>
                  <a:schemeClr val="accent4">
                    <a:lumMod val="50000"/>
                  </a:schemeClr>
                </a:solidFill>
              </a:rPr>
              <a:t>05/06/2009</a:t>
            </a:r>
            <a:endParaRPr lang="en-US" sz="1400" dirty="0">
              <a:solidFill>
                <a:schemeClr val="accent4">
                  <a:lumMod val="50000"/>
                </a:schemeClr>
              </a:solidFill>
            </a:endParaRPr>
          </a:p>
        </p:txBody>
      </p:sp>
      <p:sp>
        <p:nvSpPr>
          <p:cNvPr id="21" name="TextBox 20"/>
          <p:cNvSpPr txBox="1"/>
          <p:nvPr/>
        </p:nvSpPr>
        <p:spPr>
          <a:xfrm>
            <a:off x="2296633" y="2902691"/>
            <a:ext cx="1222743" cy="307777"/>
          </a:xfrm>
          <a:prstGeom prst="rect">
            <a:avLst/>
          </a:prstGeom>
          <a:noFill/>
        </p:spPr>
        <p:txBody>
          <a:bodyPr wrap="square" rtlCol="0">
            <a:spAutoFit/>
          </a:bodyPr>
          <a:lstStyle/>
          <a:p>
            <a:pPr algn="r"/>
            <a:r>
              <a:rPr lang="en-IE" sz="1400" dirty="0" smtClean="0">
                <a:solidFill>
                  <a:schemeClr val="accent4">
                    <a:lumMod val="50000"/>
                  </a:schemeClr>
                </a:solidFill>
              </a:rPr>
              <a:t>05/05/2009</a:t>
            </a:r>
            <a:endParaRPr lang="en-US" sz="1400" dirty="0">
              <a:solidFill>
                <a:schemeClr val="accent4">
                  <a:lumMod val="50000"/>
                </a:schemeClr>
              </a:solidFill>
            </a:endParaRPr>
          </a:p>
        </p:txBody>
      </p:sp>
      <p:sp>
        <p:nvSpPr>
          <p:cNvPr id="25" name="Chevron 24"/>
          <p:cNvSpPr/>
          <p:nvPr/>
        </p:nvSpPr>
        <p:spPr>
          <a:xfrm flipH="1">
            <a:off x="903755" y="3450265"/>
            <a:ext cx="127591" cy="1594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hevron 25"/>
          <p:cNvSpPr/>
          <p:nvPr/>
        </p:nvSpPr>
        <p:spPr>
          <a:xfrm>
            <a:off x="3264196" y="3450265"/>
            <a:ext cx="127591" cy="1594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4211"/>
                                        </p:tgtEl>
                                        <p:attrNameLst>
                                          <p:attrName>style.visibility</p:attrName>
                                        </p:attrNameLst>
                                      </p:cBhvr>
                                      <p:to>
                                        <p:strVal val="visible"/>
                                      </p:to>
                                    </p:set>
                                    <p:animEffect transition="in" filter="slide(fromTop)">
                                      <p:cBhvr>
                                        <p:cTn id="7" dur="500"/>
                                        <p:tgtEl>
                                          <p:spTgt spid="942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94218">
                                            <p:txEl>
                                              <p:pRg st="0" end="0"/>
                                            </p:txEl>
                                          </p:spTgt>
                                        </p:tgtEl>
                                        <p:attrNameLst>
                                          <p:attrName>style.visibility</p:attrName>
                                        </p:attrNameLst>
                                      </p:cBhvr>
                                      <p:to>
                                        <p:strVal val="visible"/>
                                      </p:to>
                                    </p:set>
                                    <p:animEffect transition="in" filter="slide(fromLeft)">
                                      <p:cBhvr>
                                        <p:cTn id="12" dur="500"/>
                                        <p:tgtEl>
                                          <p:spTgt spid="942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autoUpdateAnimBg="0"/>
      <p:bldP spid="94218"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39713" y="63500"/>
            <a:ext cx="8904287" cy="614363"/>
          </a:xfrm>
        </p:spPr>
        <p:txBody>
          <a:bodyPr/>
          <a:lstStyle/>
          <a:p>
            <a:r>
              <a:rPr lang="en-US" smtClean="0"/>
              <a:t>Nhập số</a:t>
            </a:r>
            <a:endParaRPr lang="en-US"/>
          </a:p>
        </p:txBody>
      </p:sp>
      <p:sp>
        <p:nvSpPr>
          <p:cNvPr id="9830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a:t>Excel </a:t>
            </a:r>
            <a:r>
              <a:rPr lang="en-US" sz="2000" smtClean="0"/>
              <a:t>căn chỉnh số theo cạnh phải của ô. </a:t>
            </a:r>
            <a:endParaRPr lang="en-US" sz="2000"/>
          </a:p>
        </p:txBody>
      </p:sp>
      <p:sp>
        <p:nvSpPr>
          <p:cNvPr id="9831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graphicFrame>
        <p:nvGraphicFramePr>
          <p:cNvPr id="9" name="Table 8"/>
          <p:cNvGraphicFramePr>
            <a:graphicFrameLocks noGrp="1"/>
          </p:cNvGraphicFramePr>
          <p:nvPr/>
        </p:nvGraphicFramePr>
        <p:xfrm>
          <a:off x="375692" y="999461"/>
          <a:ext cx="5589172" cy="2719806"/>
        </p:xfrm>
        <a:graphic>
          <a:graphicData uri="http://schemas.openxmlformats.org/drawingml/2006/table">
            <a:tbl>
              <a:tblPr firstRow="1" bandRow="1">
                <a:tableStyleId>{21E4AEA4-8DFA-4A89-87EB-49C32662AFE0}</a:tableStyleId>
              </a:tblPr>
              <a:tblGrid>
                <a:gridCol w="427896"/>
                <a:gridCol w="1460715"/>
                <a:gridCol w="1243974"/>
                <a:gridCol w="1327603"/>
                <a:gridCol w="1128984"/>
              </a:tblGrid>
              <a:tr h="441744">
                <a:tc>
                  <a:txBody>
                    <a:bodyPr/>
                    <a:lstStyle/>
                    <a:p>
                      <a:pPr algn="ctr"/>
                      <a:endParaRPr lang="en-US" dirty="0"/>
                    </a:p>
                  </a:txBody>
                  <a:tcPr>
                    <a:cell3D prstMaterial="dkEdge">
                      <a:bevel/>
                      <a:lightRig rig="flood" dir="t"/>
                    </a:cell3D>
                  </a:tcPr>
                </a:tc>
                <a:tc>
                  <a:txBody>
                    <a:bodyPr/>
                    <a:lstStyle/>
                    <a:p>
                      <a:pPr algn="ctr"/>
                      <a:r>
                        <a:rPr lang="en-IE" dirty="0" smtClean="0">
                          <a:solidFill>
                            <a:schemeClr val="tx1">
                              <a:lumMod val="50000"/>
                            </a:schemeClr>
                          </a:solidFill>
                        </a:rPr>
                        <a:t>A</a:t>
                      </a:r>
                      <a:endParaRPr lang="en-US" b="0" dirty="0">
                        <a:solidFill>
                          <a:schemeClr val="tx1">
                            <a:lumMod val="50000"/>
                          </a:schemeClr>
                        </a:solidFill>
                      </a:endParaRPr>
                    </a:p>
                  </a:txBody>
                  <a:tcPr>
                    <a:gradFill flip="none" rotWithShape="1">
                      <a:gsLst>
                        <a:gs pos="0">
                          <a:srgbClr val="8488C4"/>
                        </a:gs>
                        <a:gs pos="53000">
                          <a:srgbClr val="D4DEFF"/>
                        </a:gs>
                        <a:gs pos="83000">
                          <a:srgbClr val="D4DEFF"/>
                        </a:gs>
                        <a:gs pos="100000">
                          <a:srgbClr val="96AB94"/>
                        </a:gs>
                      </a:gsLst>
                      <a:lin ang="16200000" scaled="0"/>
                      <a:tileRect/>
                    </a:gradFill>
                  </a:tcPr>
                </a:tc>
                <a:tc>
                  <a:txBody>
                    <a:bodyPr/>
                    <a:lstStyle/>
                    <a:p>
                      <a:pPr algn="ctr"/>
                      <a:r>
                        <a:rPr lang="en-IE" dirty="0" smtClean="0">
                          <a:solidFill>
                            <a:schemeClr val="tx1">
                              <a:lumMod val="50000"/>
                            </a:schemeClr>
                          </a:solidFill>
                        </a:rPr>
                        <a:t>B</a:t>
                      </a:r>
                      <a:endParaRPr lang="en-US" dirty="0">
                        <a:solidFill>
                          <a:schemeClr val="tx1">
                            <a:lumMod val="50000"/>
                          </a:schemeClr>
                        </a:solidFill>
                      </a:endParaRPr>
                    </a:p>
                  </a:txBody>
                  <a:tcPr>
                    <a:gradFill flip="none" rotWithShape="1">
                      <a:gsLst>
                        <a:gs pos="0">
                          <a:srgbClr val="8488C4"/>
                        </a:gs>
                        <a:gs pos="53000">
                          <a:srgbClr val="D4DEFF"/>
                        </a:gs>
                        <a:gs pos="83000">
                          <a:srgbClr val="D4DEFF"/>
                        </a:gs>
                        <a:gs pos="100000">
                          <a:srgbClr val="96AB94"/>
                        </a:gs>
                      </a:gsLst>
                      <a:lin ang="16200000" scaled="0"/>
                      <a:tileRect/>
                    </a:gradFill>
                  </a:tcPr>
                </a:tc>
                <a:tc>
                  <a:txBody>
                    <a:bodyPr/>
                    <a:lstStyle/>
                    <a:p>
                      <a:pPr algn="ctr"/>
                      <a:r>
                        <a:rPr lang="en-IE" dirty="0" smtClean="0">
                          <a:solidFill>
                            <a:schemeClr val="tx1">
                              <a:lumMod val="50000"/>
                            </a:schemeClr>
                          </a:solidFill>
                        </a:rPr>
                        <a:t>C</a:t>
                      </a:r>
                      <a:endParaRPr lang="en-US" dirty="0">
                        <a:solidFill>
                          <a:schemeClr val="tx1">
                            <a:lumMod val="50000"/>
                          </a:schemeClr>
                        </a:solidFill>
                      </a:endParaRPr>
                    </a:p>
                  </a:txBody>
                  <a:tcPr>
                    <a:gradFill flip="none" rotWithShape="1">
                      <a:gsLst>
                        <a:gs pos="0">
                          <a:srgbClr val="8488C4"/>
                        </a:gs>
                        <a:gs pos="53000">
                          <a:srgbClr val="D4DEFF"/>
                        </a:gs>
                        <a:gs pos="83000">
                          <a:srgbClr val="D4DEFF"/>
                        </a:gs>
                        <a:gs pos="100000">
                          <a:srgbClr val="96AB94"/>
                        </a:gs>
                      </a:gsLst>
                      <a:lin ang="16200000" scaled="0"/>
                      <a:tileRect/>
                    </a:gradFill>
                  </a:tcPr>
                </a:tc>
                <a:tc>
                  <a:txBody>
                    <a:bodyPr/>
                    <a:lstStyle/>
                    <a:p>
                      <a:pPr algn="ctr"/>
                      <a:r>
                        <a:rPr lang="en-IE" dirty="0" smtClean="0">
                          <a:solidFill>
                            <a:schemeClr val="tx1">
                              <a:lumMod val="50000"/>
                            </a:schemeClr>
                          </a:solidFill>
                        </a:rPr>
                        <a:t>D</a:t>
                      </a:r>
                      <a:endParaRPr lang="en-US" dirty="0">
                        <a:solidFill>
                          <a:schemeClr val="tx1">
                            <a:lumMod val="50000"/>
                          </a:schemeClr>
                        </a:solidFill>
                      </a:endParaRPr>
                    </a:p>
                  </a:txBody>
                  <a:tcPr>
                    <a:gradFill flip="none" rotWithShape="1">
                      <a:gsLst>
                        <a:gs pos="0">
                          <a:srgbClr val="8488C4"/>
                        </a:gs>
                        <a:gs pos="53000">
                          <a:srgbClr val="D4DEFF"/>
                        </a:gs>
                        <a:gs pos="83000">
                          <a:srgbClr val="D4DEFF"/>
                        </a:gs>
                        <a:gs pos="100000">
                          <a:srgbClr val="96AB94"/>
                        </a:gs>
                      </a:gsLst>
                      <a:lin ang="16200000" scaled="0"/>
                      <a:tileRect/>
                    </a:gradFill>
                  </a:tcPr>
                </a:tc>
              </a:tr>
              <a:tr h="441744">
                <a:tc>
                  <a:txBody>
                    <a:bodyPr/>
                    <a:lstStyle/>
                    <a:p>
                      <a:pPr algn="ctr"/>
                      <a:r>
                        <a:rPr lang="en-IE" dirty="0" smtClean="0"/>
                        <a:t>1</a:t>
                      </a:r>
                      <a:endParaRPr lang="en-US" dirty="0"/>
                    </a:p>
                  </a:txBody>
                  <a:tcPr>
                    <a:solidFill>
                      <a:schemeClr val="accent2">
                        <a:lumMod val="20000"/>
                        <a:lumOff val="80000"/>
                      </a:schemeClr>
                    </a:solidFill>
                  </a:tcPr>
                </a:tc>
                <a:tc>
                  <a:txBody>
                    <a:bodyPr/>
                    <a:lstStyle/>
                    <a:p>
                      <a:pPr algn="ctr"/>
                      <a:endParaRPr lang="en-US" sz="1400" b="1" dirty="0">
                        <a:solidFill>
                          <a:schemeClr val="accent4">
                            <a:lumMod val="50000"/>
                          </a:schemeClr>
                        </a:solidFill>
                      </a:endParaRPr>
                    </a:p>
                  </a:txBody>
                  <a:tcPr anchor="ctr"/>
                </a:tc>
                <a:tc>
                  <a:txBody>
                    <a:bodyPr/>
                    <a:lstStyle/>
                    <a:p>
                      <a:pPr marL="0" algn="ctr" defTabSz="914400" rtl="0" eaLnBrk="1" latinLnBrk="0" hangingPunct="1"/>
                      <a:endParaRPr lang="en-US" sz="1400" b="1" kern="1200" dirty="0" smtClean="0">
                        <a:solidFill>
                          <a:schemeClr val="accent4">
                            <a:lumMod val="50000"/>
                          </a:schemeClr>
                        </a:solidFill>
                        <a:latin typeface="+mn-lt"/>
                        <a:ea typeface="+mn-ea"/>
                        <a:cs typeface="+mn-cs"/>
                      </a:endParaRPr>
                    </a:p>
                  </a:txBody>
                  <a:tcPr anchor="ctr"/>
                </a:tc>
                <a:tc>
                  <a:txBody>
                    <a:bodyPr/>
                    <a:lstStyle/>
                    <a:p>
                      <a:pPr marL="0" algn="ctr" defTabSz="914400" rtl="0" eaLnBrk="1" latinLnBrk="0" hangingPunct="1"/>
                      <a:endParaRPr lang="en-US" sz="1400" b="1" kern="1200" dirty="0" smtClean="0">
                        <a:solidFill>
                          <a:schemeClr val="accent4">
                            <a:lumMod val="50000"/>
                          </a:schemeClr>
                        </a:solidFill>
                        <a:latin typeface="+mn-lt"/>
                        <a:ea typeface="+mn-ea"/>
                        <a:cs typeface="+mn-cs"/>
                      </a:endParaRPr>
                    </a:p>
                  </a:txBody>
                  <a:tcPr anchor="ctr"/>
                </a:tc>
                <a:tc>
                  <a:txBody>
                    <a:bodyPr/>
                    <a:lstStyle/>
                    <a:p>
                      <a:pPr algn="ctr"/>
                      <a:endParaRPr lang="en-US" b="1" dirty="0"/>
                    </a:p>
                  </a:txBody>
                  <a:tcPr anchor="ctr"/>
                </a:tc>
              </a:tr>
              <a:tr h="464857">
                <a:tc>
                  <a:txBody>
                    <a:bodyPr/>
                    <a:lstStyle/>
                    <a:p>
                      <a:pPr algn="ctr"/>
                      <a:r>
                        <a:rPr lang="en-IE" dirty="0" smtClean="0"/>
                        <a:t>2</a:t>
                      </a:r>
                      <a:endParaRPr lang="en-US" dirty="0"/>
                    </a:p>
                  </a:txBody>
                  <a:tcPr>
                    <a:solidFill>
                      <a:schemeClr val="accent2">
                        <a:lumMod val="20000"/>
                        <a:lumOff val="80000"/>
                      </a:schemeClr>
                    </a:solidFill>
                  </a:tcPr>
                </a:tc>
                <a:tc>
                  <a:txBody>
                    <a:bodyPr/>
                    <a:lstStyle/>
                    <a:p>
                      <a:endParaRPr lang="en-US" sz="1400" dirty="0">
                        <a:solidFill>
                          <a:schemeClr val="accent4">
                            <a:lumMod val="50000"/>
                          </a:schemeClr>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r>
              <a:tr h="487973">
                <a:tc>
                  <a:txBody>
                    <a:bodyPr/>
                    <a:lstStyle/>
                    <a:p>
                      <a:pPr algn="ctr"/>
                      <a:r>
                        <a:rPr lang="en-IE" dirty="0" smtClean="0"/>
                        <a:t>3</a:t>
                      </a:r>
                      <a:endParaRPr lang="en-US" dirty="0"/>
                    </a:p>
                  </a:txBody>
                  <a:tcPr>
                    <a:solidFill>
                      <a:schemeClr val="accent2">
                        <a:lumMod val="20000"/>
                        <a:lumOff val="80000"/>
                      </a:schemeClr>
                    </a:solidFill>
                  </a:tcPr>
                </a:tc>
                <a:tc>
                  <a:txBody>
                    <a:bodyPr/>
                    <a:lstStyle/>
                    <a:p>
                      <a:endParaRPr lang="en-US" sz="1400" dirty="0">
                        <a:solidFill>
                          <a:schemeClr val="accent4">
                            <a:lumMod val="50000"/>
                          </a:schemeClr>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r>
              <a:tr h="441744">
                <a:tc>
                  <a:txBody>
                    <a:bodyPr/>
                    <a:lstStyle/>
                    <a:p>
                      <a:pPr algn="ctr"/>
                      <a:r>
                        <a:rPr lang="en-IE" dirty="0" smtClean="0"/>
                        <a:t>4</a:t>
                      </a:r>
                      <a:endParaRPr lang="en-US" dirty="0"/>
                    </a:p>
                  </a:txBody>
                  <a:tcPr>
                    <a:solidFill>
                      <a:schemeClr val="accent2">
                        <a:lumMod val="20000"/>
                        <a:lumOff val="80000"/>
                      </a:schemeClr>
                    </a:solidFill>
                  </a:tcPr>
                </a:tc>
                <a:tc>
                  <a:txBody>
                    <a:bodyPr/>
                    <a:lstStyle/>
                    <a:p>
                      <a:endParaRPr lang="en-US" sz="1400" dirty="0">
                        <a:solidFill>
                          <a:schemeClr val="accent4">
                            <a:lumMod val="50000"/>
                          </a:schemeClr>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r>
              <a:tr h="441744">
                <a:tc>
                  <a:txBody>
                    <a:bodyPr/>
                    <a:lstStyle/>
                    <a:p>
                      <a:pPr algn="ctr"/>
                      <a:r>
                        <a:rPr lang="en-IE" dirty="0" smtClean="0"/>
                        <a:t>5</a:t>
                      </a:r>
                      <a:endParaRPr lang="en-US" dirty="0"/>
                    </a:p>
                  </a:txBody>
                  <a:tcPr>
                    <a:solidFill>
                      <a:schemeClr val="accent2">
                        <a:lumMod val="20000"/>
                        <a:lumOff val="80000"/>
                      </a:schemeClr>
                    </a:solidFill>
                  </a:tcPr>
                </a:tc>
                <a:tc>
                  <a:txBody>
                    <a:bodyPr/>
                    <a:lstStyle/>
                    <a:p>
                      <a:endParaRPr lang="en-US" sz="1400" dirty="0">
                        <a:solidFill>
                          <a:schemeClr val="accent4">
                            <a:lumMod val="50000"/>
                          </a:schemeClr>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10" name="TextBox 9"/>
          <p:cNvSpPr txBox="1"/>
          <p:nvPr/>
        </p:nvSpPr>
        <p:spPr>
          <a:xfrm>
            <a:off x="818707" y="1493876"/>
            <a:ext cx="1435395" cy="307777"/>
          </a:xfrm>
          <a:prstGeom prst="rect">
            <a:avLst/>
          </a:prstGeom>
          <a:noFill/>
        </p:spPr>
        <p:txBody>
          <a:bodyPr wrap="square" rtlCol="0">
            <a:spAutoFit/>
          </a:bodyPr>
          <a:lstStyle/>
          <a:p>
            <a:pPr algn="ctr"/>
            <a:r>
              <a:rPr lang="en-IE" sz="1400" b="1" smtClean="0">
                <a:solidFill>
                  <a:schemeClr val="accent4">
                    <a:lumMod val="50000"/>
                  </a:schemeClr>
                </a:solidFill>
                <a:latin typeface="+mn-lt"/>
              </a:rPr>
              <a:t>Tên</a:t>
            </a:r>
            <a:endParaRPr lang="en-US" sz="1400" b="1" dirty="0">
              <a:solidFill>
                <a:schemeClr val="accent4">
                  <a:lumMod val="50000"/>
                </a:schemeClr>
              </a:solidFill>
              <a:latin typeface="+mn-lt"/>
            </a:endParaRPr>
          </a:p>
        </p:txBody>
      </p:sp>
      <p:sp>
        <p:nvSpPr>
          <p:cNvPr id="11" name="TextBox 10"/>
          <p:cNvSpPr txBox="1"/>
          <p:nvPr/>
        </p:nvSpPr>
        <p:spPr>
          <a:xfrm>
            <a:off x="2232837" y="1493876"/>
            <a:ext cx="1265275" cy="307777"/>
          </a:xfrm>
          <a:prstGeom prst="rect">
            <a:avLst/>
          </a:prstGeom>
          <a:noFill/>
        </p:spPr>
        <p:txBody>
          <a:bodyPr wrap="square" rtlCol="0">
            <a:spAutoFit/>
          </a:bodyPr>
          <a:lstStyle/>
          <a:p>
            <a:pPr algn="ctr"/>
            <a:r>
              <a:rPr lang="en-IE" sz="1400" b="1" smtClean="0">
                <a:solidFill>
                  <a:schemeClr val="accent4">
                    <a:lumMod val="50000"/>
                  </a:schemeClr>
                </a:solidFill>
                <a:latin typeface="+mn-lt"/>
              </a:rPr>
              <a:t>Ngày tháng</a:t>
            </a:r>
            <a:endParaRPr lang="en-US" sz="1400" b="1" dirty="0">
              <a:solidFill>
                <a:schemeClr val="accent4">
                  <a:lumMod val="50000"/>
                </a:schemeClr>
              </a:solidFill>
              <a:latin typeface="+mn-lt"/>
            </a:endParaRPr>
          </a:p>
        </p:txBody>
      </p:sp>
      <p:sp>
        <p:nvSpPr>
          <p:cNvPr id="12" name="TextBox 11"/>
          <p:cNvSpPr txBox="1"/>
          <p:nvPr/>
        </p:nvSpPr>
        <p:spPr>
          <a:xfrm>
            <a:off x="3530009" y="1493876"/>
            <a:ext cx="1265275" cy="307777"/>
          </a:xfrm>
          <a:prstGeom prst="rect">
            <a:avLst/>
          </a:prstGeom>
          <a:noFill/>
        </p:spPr>
        <p:txBody>
          <a:bodyPr wrap="square" rtlCol="0">
            <a:spAutoFit/>
          </a:bodyPr>
          <a:lstStyle/>
          <a:p>
            <a:pPr algn="ctr"/>
            <a:r>
              <a:rPr lang="en-IE" sz="1400" b="1" smtClean="0">
                <a:solidFill>
                  <a:schemeClr val="accent4">
                    <a:lumMod val="50000"/>
                  </a:schemeClr>
                </a:solidFill>
                <a:latin typeface="+mn-lt"/>
              </a:rPr>
              <a:t>Số lượng</a:t>
            </a:r>
            <a:endParaRPr lang="en-US" sz="1400" b="1" dirty="0">
              <a:solidFill>
                <a:schemeClr val="accent4">
                  <a:lumMod val="50000"/>
                </a:schemeClr>
              </a:solidFill>
              <a:latin typeface="+mn-lt"/>
            </a:endParaRPr>
          </a:p>
        </p:txBody>
      </p:sp>
      <p:sp>
        <p:nvSpPr>
          <p:cNvPr id="13" name="TextBox 12"/>
          <p:cNvSpPr txBox="1"/>
          <p:nvPr/>
        </p:nvSpPr>
        <p:spPr>
          <a:xfrm>
            <a:off x="797441" y="1929812"/>
            <a:ext cx="1467293" cy="307777"/>
          </a:xfrm>
          <a:prstGeom prst="rect">
            <a:avLst/>
          </a:prstGeom>
          <a:noFill/>
        </p:spPr>
        <p:txBody>
          <a:bodyPr wrap="square" rtlCol="0">
            <a:spAutoFit/>
          </a:bodyPr>
          <a:lstStyle/>
          <a:p>
            <a:r>
              <a:rPr lang="en-IE" sz="1400" dirty="0" smtClean="0">
                <a:solidFill>
                  <a:schemeClr val="accent4">
                    <a:lumMod val="50000"/>
                  </a:schemeClr>
                </a:solidFill>
              </a:rPr>
              <a:t>Buchanan</a:t>
            </a:r>
            <a:endParaRPr lang="en-US" sz="1400" dirty="0">
              <a:solidFill>
                <a:schemeClr val="accent4">
                  <a:lumMod val="50000"/>
                </a:schemeClr>
              </a:solidFill>
            </a:endParaRPr>
          </a:p>
        </p:txBody>
      </p:sp>
      <p:sp>
        <p:nvSpPr>
          <p:cNvPr id="14" name="TextBox 13"/>
          <p:cNvSpPr txBox="1"/>
          <p:nvPr/>
        </p:nvSpPr>
        <p:spPr>
          <a:xfrm>
            <a:off x="797441" y="2442833"/>
            <a:ext cx="1467293" cy="307777"/>
          </a:xfrm>
          <a:prstGeom prst="rect">
            <a:avLst/>
          </a:prstGeom>
          <a:noFill/>
        </p:spPr>
        <p:txBody>
          <a:bodyPr wrap="square" rtlCol="0">
            <a:spAutoFit/>
          </a:bodyPr>
          <a:lstStyle/>
          <a:p>
            <a:r>
              <a:rPr lang="en-IE" sz="1400" dirty="0" err="1" smtClean="0">
                <a:solidFill>
                  <a:schemeClr val="accent4">
                    <a:lumMod val="50000"/>
                  </a:schemeClr>
                </a:solidFill>
              </a:rPr>
              <a:t>Suyama</a:t>
            </a:r>
            <a:endParaRPr lang="en-US" sz="1400" dirty="0">
              <a:solidFill>
                <a:schemeClr val="accent4">
                  <a:lumMod val="50000"/>
                </a:schemeClr>
              </a:solidFill>
            </a:endParaRPr>
          </a:p>
        </p:txBody>
      </p:sp>
      <p:sp>
        <p:nvSpPr>
          <p:cNvPr id="15" name="TextBox 14"/>
          <p:cNvSpPr txBox="1"/>
          <p:nvPr/>
        </p:nvSpPr>
        <p:spPr>
          <a:xfrm>
            <a:off x="797441" y="2900033"/>
            <a:ext cx="1467293" cy="307777"/>
          </a:xfrm>
          <a:prstGeom prst="rect">
            <a:avLst/>
          </a:prstGeom>
          <a:noFill/>
        </p:spPr>
        <p:txBody>
          <a:bodyPr wrap="square" rtlCol="0">
            <a:spAutoFit/>
          </a:bodyPr>
          <a:lstStyle/>
          <a:p>
            <a:r>
              <a:rPr lang="en-IE" sz="1400" dirty="0" smtClean="0">
                <a:solidFill>
                  <a:schemeClr val="accent4">
                    <a:lumMod val="50000"/>
                  </a:schemeClr>
                </a:solidFill>
              </a:rPr>
              <a:t>Peacock</a:t>
            </a:r>
            <a:endParaRPr lang="en-US" sz="1400" dirty="0">
              <a:solidFill>
                <a:schemeClr val="accent4">
                  <a:lumMod val="50000"/>
                </a:schemeClr>
              </a:solidFill>
            </a:endParaRPr>
          </a:p>
        </p:txBody>
      </p:sp>
      <p:sp>
        <p:nvSpPr>
          <p:cNvPr id="16" name="TextBox 15"/>
          <p:cNvSpPr txBox="1"/>
          <p:nvPr/>
        </p:nvSpPr>
        <p:spPr>
          <a:xfrm>
            <a:off x="2296633" y="1929812"/>
            <a:ext cx="1222743" cy="307777"/>
          </a:xfrm>
          <a:prstGeom prst="rect">
            <a:avLst/>
          </a:prstGeom>
          <a:noFill/>
        </p:spPr>
        <p:txBody>
          <a:bodyPr wrap="square" rtlCol="0">
            <a:spAutoFit/>
          </a:bodyPr>
          <a:lstStyle/>
          <a:p>
            <a:pPr algn="r"/>
            <a:r>
              <a:rPr lang="en-IE" sz="1400" dirty="0" smtClean="0">
                <a:solidFill>
                  <a:schemeClr val="accent4">
                    <a:lumMod val="50000"/>
                  </a:schemeClr>
                </a:solidFill>
              </a:rPr>
              <a:t>05/03/2009</a:t>
            </a:r>
            <a:endParaRPr lang="en-US" sz="1400" dirty="0">
              <a:solidFill>
                <a:schemeClr val="accent4">
                  <a:lumMod val="50000"/>
                </a:schemeClr>
              </a:solidFill>
            </a:endParaRPr>
          </a:p>
        </p:txBody>
      </p:sp>
      <p:sp>
        <p:nvSpPr>
          <p:cNvPr id="17" name="TextBox 16"/>
          <p:cNvSpPr txBox="1"/>
          <p:nvPr/>
        </p:nvSpPr>
        <p:spPr>
          <a:xfrm>
            <a:off x="2296633" y="2442833"/>
            <a:ext cx="1222743" cy="307777"/>
          </a:xfrm>
          <a:prstGeom prst="rect">
            <a:avLst/>
          </a:prstGeom>
          <a:noFill/>
        </p:spPr>
        <p:txBody>
          <a:bodyPr wrap="square" rtlCol="0">
            <a:spAutoFit/>
          </a:bodyPr>
          <a:lstStyle/>
          <a:p>
            <a:pPr algn="r"/>
            <a:r>
              <a:rPr lang="en-IE" sz="1400" dirty="0" smtClean="0">
                <a:solidFill>
                  <a:schemeClr val="accent4">
                    <a:lumMod val="50000"/>
                  </a:schemeClr>
                </a:solidFill>
              </a:rPr>
              <a:t>06/05/2009</a:t>
            </a:r>
            <a:endParaRPr lang="en-US" sz="1400" dirty="0">
              <a:solidFill>
                <a:schemeClr val="accent4">
                  <a:lumMod val="50000"/>
                </a:schemeClr>
              </a:solidFill>
            </a:endParaRPr>
          </a:p>
        </p:txBody>
      </p:sp>
      <p:sp>
        <p:nvSpPr>
          <p:cNvPr id="18" name="TextBox 17"/>
          <p:cNvSpPr txBox="1"/>
          <p:nvPr/>
        </p:nvSpPr>
        <p:spPr>
          <a:xfrm>
            <a:off x="2296633" y="2900033"/>
            <a:ext cx="1222743" cy="307777"/>
          </a:xfrm>
          <a:prstGeom prst="rect">
            <a:avLst/>
          </a:prstGeom>
          <a:noFill/>
        </p:spPr>
        <p:txBody>
          <a:bodyPr wrap="square" rtlCol="0">
            <a:spAutoFit/>
          </a:bodyPr>
          <a:lstStyle/>
          <a:p>
            <a:pPr algn="r"/>
            <a:r>
              <a:rPr lang="en-IE" sz="1400" dirty="0" smtClean="0">
                <a:solidFill>
                  <a:schemeClr val="accent4">
                    <a:lumMod val="50000"/>
                  </a:schemeClr>
                </a:solidFill>
              </a:rPr>
              <a:t>05/05/2009</a:t>
            </a:r>
            <a:endParaRPr lang="en-US" sz="1400" dirty="0">
              <a:solidFill>
                <a:schemeClr val="accent4">
                  <a:lumMod val="50000"/>
                </a:schemeClr>
              </a:solidFill>
            </a:endParaRPr>
          </a:p>
        </p:txBody>
      </p:sp>
      <p:sp>
        <p:nvSpPr>
          <p:cNvPr id="20" name="TextBox 19"/>
          <p:cNvSpPr txBox="1"/>
          <p:nvPr/>
        </p:nvSpPr>
        <p:spPr>
          <a:xfrm>
            <a:off x="3593805" y="1929812"/>
            <a:ext cx="1222743" cy="307777"/>
          </a:xfrm>
          <a:prstGeom prst="rect">
            <a:avLst/>
          </a:prstGeom>
          <a:noFill/>
        </p:spPr>
        <p:txBody>
          <a:bodyPr wrap="square" rtlCol="0">
            <a:spAutoFit/>
          </a:bodyPr>
          <a:lstStyle/>
          <a:p>
            <a:pPr algn="r"/>
            <a:r>
              <a:rPr lang="en-IE" sz="1400" dirty="0" smtClean="0">
                <a:solidFill>
                  <a:schemeClr val="accent4">
                    <a:lumMod val="50000"/>
                  </a:schemeClr>
                </a:solidFill>
              </a:rPr>
              <a:t>5500</a:t>
            </a:r>
            <a:endParaRPr lang="en-US" sz="1400" dirty="0">
              <a:solidFill>
                <a:schemeClr val="accent4">
                  <a:lumMod val="50000"/>
                </a:schemeClr>
              </a:solidFill>
            </a:endParaRPr>
          </a:p>
        </p:txBody>
      </p:sp>
      <p:sp>
        <p:nvSpPr>
          <p:cNvPr id="21" name="TextBox 20"/>
          <p:cNvSpPr txBox="1"/>
          <p:nvPr/>
        </p:nvSpPr>
        <p:spPr>
          <a:xfrm>
            <a:off x="3593805" y="2442833"/>
            <a:ext cx="1222743" cy="307777"/>
          </a:xfrm>
          <a:prstGeom prst="rect">
            <a:avLst/>
          </a:prstGeom>
          <a:noFill/>
        </p:spPr>
        <p:txBody>
          <a:bodyPr wrap="square" rtlCol="0">
            <a:spAutoFit/>
          </a:bodyPr>
          <a:lstStyle/>
          <a:p>
            <a:pPr algn="r"/>
            <a:r>
              <a:rPr lang="en-IE" sz="1400" dirty="0" smtClean="0">
                <a:solidFill>
                  <a:schemeClr val="accent4">
                    <a:lumMod val="50000"/>
                  </a:schemeClr>
                </a:solidFill>
              </a:rPr>
              <a:t>6300</a:t>
            </a:r>
            <a:endParaRPr lang="en-US" sz="1400" dirty="0">
              <a:solidFill>
                <a:schemeClr val="accent4">
                  <a:lumMod val="50000"/>
                </a:schemeClr>
              </a:solidFill>
            </a:endParaRPr>
          </a:p>
        </p:txBody>
      </p:sp>
      <p:sp>
        <p:nvSpPr>
          <p:cNvPr id="22" name="TextBox 21"/>
          <p:cNvSpPr txBox="1"/>
          <p:nvPr/>
        </p:nvSpPr>
        <p:spPr>
          <a:xfrm>
            <a:off x="3593805" y="2900033"/>
            <a:ext cx="1222743" cy="307777"/>
          </a:xfrm>
          <a:prstGeom prst="rect">
            <a:avLst/>
          </a:prstGeom>
          <a:noFill/>
        </p:spPr>
        <p:txBody>
          <a:bodyPr wrap="square" rtlCol="0">
            <a:spAutoFit/>
          </a:bodyPr>
          <a:lstStyle/>
          <a:p>
            <a:pPr algn="r"/>
            <a:r>
              <a:rPr lang="en-IE" sz="1400" dirty="0" smtClean="0">
                <a:solidFill>
                  <a:schemeClr val="accent4">
                    <a:lumMod val="50000"/>
                  </a:schemeClr>
                </a:solidFill>
              </a:rPr>
              <a:t>4180</a:t>
            </a:r>
            <a:endParaRPr lang="en-US" sz="1400" dirty="0">
              <a:solidFill>
                <a:schemeClr val="accent4">
                  <a:lumMod val="50000"/>
                </a:schemeClr>
              </a:solidFill>
            </a:endParaRPr>
          </a:p>
        </p:txBody>
      </p:sp>
      <p:sp>
        <p:nvSpPr>
          <p:cNvPr id="23" name="Chevron 22"/>
          <p:cNvSpPr/>
          <p:nvPr/>
        </p:nvSpPr>
        <p:spPr>
          <a:xfrm>
            <a:off x="4593321" y="3450265"/>
            <a:ext cx="127591" cy="1594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8307"/>
                                        </p:tgtEl>
                                        <p:attrNameLst>
                                          <p:attrName>style.visibility</p:attrName>
                                        </p:attrNameLst>
                                      </p:cBhvr>
                                      <p:to>
                                        <p:strVal val="visible"/>
                                      </p:to>
                                    </p:set>
                                    <p:animEffect transition="in" filter="slide(fromTop)">
                                      <p:cBhvr>
                                        <p:cTn id="7" dur="500"/>
                                        <p:tgtEl>
                                          <p:spTgt spid="98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p:cNvSpPr>
            <a:spLocks noGrp="1" noChangeArrowheads="1"/>
          </p:cNvSpPr>
          <p:nvPr>
            <p:ph type="body" sz="half" idx="2"/>
          </p:nvPr>
        </p:nvSpPr>
        <p:spPr>
          <a:xfrm>
            <a:off x="277813" y="1609725"/>
            <a:ext cx="8037512" cy="3967163"/>
          </a:xfrm>
        </p:spPr>
        <p:txBody>
          <a:bodyPr/>
          <a:lstStyle/>
          <a:p>
            <a:pPr marL="169863" indent="-169863">
              <a:spcAft>
                <a:spcPct val="45000"/>
              </a:spcAft>
              <a:buFontTx/>
              <a:buChar char="•"/>
            </a:pPr>
            <a:r>
              <a:rPr lang="en-US" smtClean="0"/>
              <a:t>Để nhập phân số, để một dấu cách giữa phần nguyên và phần phân số. Thí dụ, </a:t>
            </a:r>
            <a:r>
              <a:rPr lang="en-US" b="1"/>
              <a:t>1 1/8</a:t>
            </a:r>
            <a:r>
              <a:rPr lang="en-US"/>
              <a:t>. </a:t>
            </a:r>
          </a:p>
          <a:p>
            <a:pPr marL="169863" indent="-169863">
              <a:spcAft>
                <a:spcPct val="45000"/>
              </a:spcAft>
              <a:buFontTx/>
              <a:buChar char="•"/>
            </a:pPr>
            <a:r>
              <a:rPr lang="en-US" smtClean="0"/>
              <a:t>Để nhập chỉ một phân số, nhập một số 0 trước, thí dụ, </a:t>
            </a:r>
            <a:r>
              <a:rPr lang="en-US" b="1"/>
              <a:t>0 1/4</a:t>
            </a:r>
            <a:r>
              <a:rPr lang="en-US"/>
              <a:t>. </a:t>
            </a:r>
            <a:r>
              <a:rPr lang="en-US" smtClean="0"/>
              <a:t>Nếu bạn nhập </a:t>
            </a:r>
            <a:r>
              <a:rPr lang="en-US" b="1" smtClean="0"/>
              <a:t>1/4</a:t>
            </a:r>
            <a:r>
              <a:rPr lang="en-US" smtClean="0"/>
              <a:t> mà không có số 0, </a:t>
            </a:r>
            <a:r>
              <a:rPr lang="en-US"/>
              <a:t>Excel </a:t>
            </a:r>
            <a:r>
              <a:rPr lang="en-US" smtClean="0"/>
              <a:t>sẽ diễn giải một số như ngày 4, Tháng Giêng  </a:t>
            </a:r>
            <a:endParaRPr lang="en-US"/>
          </a:p>
          <a:p>
            <a:pPr marL="169863" indent="-169863">
              <a:spcAft>
                <a:spcPct val="45000"/>
              </a:spcAft>
              <a:buFontTx/>
              <a:buChar char="•"/>
            </a:pPr>
            <a:r>
              <a:rPr lang="en-US" smtClean="0"/>
              <a:t>Nếu bạn gõ </a:t>
            </a:r>
            <a:r>
              <a:rPr lang="en-US" b="1" smtClean="0"/>
              <a:t>(</a:t>
            </a:r>
            <a:r>
              <a:rPr lang="en-US" b="1"/>
              <a:t>100)</a:t>
            </a:r>
            <a:r>
              <a:rPr lang="en-US"/>
              <a:t> </a:t>
            </a:r>
            <a:r>
              <a:rPr lang="en-US" smtClean="0"/>
              <a:t>để chỉ ra một số âm bằng ngoặc đơn, </a:t>
            </a:r>
            <a:r>
              <a:rPr lang="en-US"/>
              <a:t>Excel </a:t>
            </a:r>
            <a:r>
              <a:rPr lang="en-US" smtClean="0"/>
              <a:t>sẽ hiển thị số như là -</a:t>
            </a:r>
            <a:r>
              <a:rPr lang="en-US"/>
              <a:t>100. </a:t>
            </a:r>
          </a:p>
        </p:txBody>
      </p:sp>
      <p:sp>
        <p:nvSpPr>
          <p:cNvPr id="206851" name="Rectangle 3"/>
          <p:cNvSpPr>
            <a:spLocks noGrp="1" noChangeArrowheads="1"/>
          </p:cNvSpPr>
          <p:nvPr>
            <p:ph type="title"/>
          </p:nvPr>
        </p:nvSpPr>
        <p:spPr>
          <a:xfrm>
            <a:off x="242888" y="73025"/>
            <a:ext cx="8901112" cy="609600"/>
          </a:xfrm>
        </p:spPr>
        <p:txBody>
          <a:bodyPr/>
          <a:lstStyle/>
          <a:p>
            <a:r>
              <a:rPr lang="en-US" smtClean="0"/>
              <a:t>Nhập số</a:t>
            </a:r>
            <a:endParaRPr lang="en-US"/>
          </a:p>
        </p:txBody>
      </p:sp>
      <p:sp>
        <p:nvSpPr>
          <p:cNvPr id="206852" name="Rectangle 4"/>
          <p:cNvSpPr>
            <a:spLocks noChangeArrowheads="1"/>
          </p:cNvSpPr>
          <p:nvPr/>
        </p:nvSpPr>
        <p:spPr bwMode="auto">
          <a:xfrm>
            <a:off x="1757363" y="3757613"/>
            <a:ext cx="5462587" cy="2522537"/>
          </a:xfrm>
          <a:prstGeom prst="rect">
            <a:avLst/>
          </a:prstGeom>
          <a:noFill/>
          <a:ln w="9525">
            <a:noFill/>
            <a:miter lim="800000"/>
            <a:headEnd/>
            <a:tailEnd/>
          </a:ln>
          <a:effectLst/>
        </p:spPr>
        <p:txBody>
          <a:bodyPr/>
          <a:lstStyle/>
          <a:p>
            <a:pPr>
              <a:spcBef>
                <a:spcPct val="20000"/>
              </a:spcBef>
              <a:spcAft>
                <a:spcPct val="75000"/>
              </a:spcAft>
            </a:pPr>
            <a:endParaRPr lang="en-US" sz="2000"/>
          </a:p>
        </p:txBody>
      </p:sp>
      <p:sp>
        <p:nvSpPr>
          <p:cNvPr id="206853" name="Rectangle 5"/>
          <p:cNvSpPr>
            <a:spLocks noChangeArrowheads="1"/>
          </p:cNvSpPr>
          <p:nvPr/>
        </p:nvSpPr>
        <p:spPr bwMode="auto">
          <a:xfrm>
            <a:off x="277813" y="854075"/>
            <a:ext cx="8524875" cy="517525"/>
          </a:xfrm>
          <a:prstGeom prst="rect">
            <a:avLst/>
          </a:prstGeom>
          <a:noFill/>
          <a:ln w="9525">
            <a:noFill/>
            <a:miter lim="800000"/>
            <a:headEnd/>
            <a:tailEnd/>
          </a:ln>
          <a:effectLst/>
        </p:spPr>
        <p:txBody>
          <a:bodyPr/>
          <a:lstStyle/>
          <a:p>
            <a:pPr>
              <a:spcBef>
                <a:spcPct val="20000"/>
              </a:spcBef>
              <a:spcAft>
                <a:spcPct val="75000"/>
              </a:spcAft>
            </a:pPr>
            <a:r>
              <a:rPr lang="en-US" sz="2000" b="1" smtClean="0"/>
              <a:t>Những số khác và cách nhập chúng</a:t>
            </a:r>
            <a:endParaRPr lang="en-US" sz="2000" b="1"/>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06853">
                                            <p:txEl>
                                              <p:pRg st="0" end="0"/>
                                            </p:txEl>
                                          </p:spTgt>
                                        </p:tgtEl>
                                        <p:attrNameLst>
                                          <p:attrName>style.visibility</p:attrName>
                                        </p:attrNameLst>
                                      </p:cBhvr>
                                      <p:to>
                                        <p:strVal val="visible"/>
                                      </p:to>
                                    </p:set>
                                    <p:animEffect transition="in" filter="slide(fromLeft)">
                                      <p:cBhvr>
                                        <p:cTn id="7" dur="500"/>
                                        <p:tgtEl>
                                          <p:spTgt spid="2068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06850">
                                            <p:txEl>
                                              <p:pRg st="0" end="0"/>
                                            </p:txEl>
                                          </p:spTgt>
                                        </p:tgtEl>
                                        <p:attrNameLst>
                                          <p:attrName>style.visibility</p:attrName>
                                        </p:attrNameLst>
                                      </p:cBhvr>
                                      <p:to>
                                        <p:strVal val="visible"/>
                                      </p:to>
                                    </p:set>
                                    <p:animEffect transition="in" filter="slide(fromLeft)">
                                      <p:cBhvr>
                                        <p:cTn id="12" dur="500"/>
                                        <p:tgtEl>
                                          <p:spTgt spid="2068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06850">
                                            <p:txEl>
                                              <p:pRg st="1" end="1"/>
                                            </p:txEl>
                                          </p:spTgt>
                                        </p:tgtEl>
                                        <p:attrNameLst>
                                          <p:attrName>style.visibility</p:attrName>
                                        </p:attrNameLst>
                                      </p:cBhvr>
                                      <p:to>
                                        <p:strVal val="visible"/>
                                      </p:to>
                                    </p:set>
                                    <p:animEffect transition="in" filter="slide(fromLeft)">
                                      <p:cBhvr>
                                        <p:cTn id="17" dur="500"/>
                                        <p:tgtEl>
                                          <p:spTgt spid="20685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06850">
                                            <p:txEl>
                                              <p:pRg st="2" end="2"/>
                                            </p:txEl>
                                          </p:spTgt>
                                        </p:tgtEl>
                                        <p:attrNameLst>
                                          <p:attrName>style.visibility</p:attrName>
                                        </p:attrNameLst>
                                      </p:cBhvr>
                                      <p:to>
                                        <p:strVal val="visible"/>
                                      </p:to>
                                    </p:set>
                                    <p:animEffect transition="in" filter="slide(fromLeft)">
                                      <p:cBhvr>
                                        <p:cTn id="22" dur="500"/>
                                        <p:tgtEl>
                                          <p:spTgt spid="2068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build="p" bldLvl="2" autoUpdateAnimBg="0"/>
      <p:bldP spid="206853" grpId="0" build="p" autoUpdateAnimBg="0"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vi-VN" smtClean="0"/>
              <a:t>Gợi ý</a:t>
            </a:r>
            <a:r>
              <a:rPr lang="en-US" smtClean="0"/>
              <a:t> thực hành</a:t>
            </a:r>
            <a:endParaRPr lang="en-US"/>
          </a:p>
        </p:txBody>
      </p:sp>
      <p:sp>
        <p:nvSpPr>
          <p:cNvPr id="212995" name="Rectangle 3"/>
          <p:cNvSpPr>
            <a:spLocks noGrp="1" noChangeArrowheads="1"/>
          </p:cNvSpPr>
          <p:nvPr>
            <p:ph type="body" idx="1"/>
          </p:nvPr>
        </p:nvSpPr>
        <p:spPr>
          <a:xfrm>
            <a:off x="276225" y="1165277"/>
            <a:ext cx="8905875" cy="3438635"/>
          </a:xfrm>
        </p:spPr>
        <p:txBody>
          <a:bodyPr/>
          <a:lstStyle/>
          <a:p>
            <a:pPr marL="288925" indent="-288925">
              <a:spcAft>
                <a:spcPct val="75000"/>
              </a:spcAft>
              <a:buClr>
                <a:srgbClr val="FF9900"/>
              </a:buClr>
              <a:buFontTx/>
              <a:buAutoNum type="arabicPeriod"/>
            </a:pPr>
            <a:r>
              <a:rPr lang="en-US" smtClean="0"/>
              <a:t>Nhập dữ liệu dùng </a:t>
            </a:r>
            <a:r>
              <a:rPr lang="en-US"/>
              <a:t>TAB </a:t>
            </a:r>
            <a:r>
              <a:rPr lang="en-US" smtClean="0"/>
              <a:t>và ENTER</a:t>
            </a:r>
            <a:r>
              <a:rPr lang="en-US" dirty="0"/>
              <a:t>.</a:t>
            </a:r>
          </a:p>
          <a:p>
            <a:pPr marL="288925" indent="-288925">
              <a:spcAft>
                <a:spcPct val="75000"/>
              </a:spcAft>
              <a:buClr>
                <a:srgbClr val="FF9900"/>
              </a:buClr>
              <a:buFontTx/>
              <a:buAutoNum type="arabicPeriod"/>
            </a:pPr>
            <a:r>
              <a:rPr lang="en-US" smtClean="0"/>
              <a:t>Sửa lỗi khi bạn nhập.</a:t>
            </a:r>
            <a:endParaRPr lang="en-US" dirty="0"/>
          </a:p>
          <a:p>
            <a:pPr marL="288925" indent="-288925">
              <a:spcAft>
                <a:spcPct val="75000"/>
              </a:spcAft>
              <a:buClr>
                <a:srgbClr val="FF9900"/>
              </a:buClr>
              <a:buFontTx/>
              <a:buAutoNum type="arabicPeriod"/>
            </a:pPr>
            <a:r>
              <a:rPr lang="en-US" smtClean="0"/>
              <a:t>Nhập ngày tháng và thời gian.</a:t>
            </a:r>
            <a:endParaRPr lang="en-US" dirty="0"/>
          </a:p>
          <a:p>
            <a:pPr marL="288925" indent="-288925">
              <a:spcAft>
                <a:spcPct val="75000"/>
              </a:spcAft>
              <a:buClr>
                <a:srgbClr val="FF9900"/>
              </a:buClr>
              <a:buFontTx/>
              <a:buAutoNum type="arabicPeriod"/>
            </a:pPr>
            <a:r>
              <a:rPr lang="en-US" smtClean="0"/>
              <a:t>Nhập số. </a:t>
            </a:r>
            <a:endParaRPr lang="en-US" dirty="0"/>
          </a:p>
        </p:txBody>
      </p:sp>
    </p:spTree>
  </p:cSld>
  <p:clrMapOvr>
    <a:masterClrMapping/>
  </p:clrMapOvr>
  <p:transition spd="med">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US" smtClean="0"/>
              <a:t>Kiểm tra 2</a:t>
            </a:r>
            <a:r>
              <a:rPr lang="en-US"/>
              <a:t>, </a:t>
            </a:r>
            <a:r>
              <a:rPr lang="en-US" smtClean="0"/>
              <a:t>câu hỏi 1</a:t>
            </a:r>
            <a:endParaRPr lang="en-US"/>
          </a:p>
        </p:txBody>
      </p:sp>
      <p:sp>
        <p:nvSpPr>
          <p:cNvPr id="216067" name="Rectangle 3"/>
          <p:cNvSpPr>
            <a:spLocks noGrp="1" noChangeArrowheads="1"/>
          </p:cNvSpPr>
          <p:nvPr>
            <p:ph type="body" sz="half" idx="2"/>
          </p:nvPr>
        </p:nvSpPr>
        <p:spPr>
          <a:xfrm>
            <a:off x="222250" y="850900"/>
            <a:ext cx="7685088" cy="1189038"/>
          </a:xfrm>
        </p:spPr>
        <p:txBody>
          <a:bodyPr/>
          <a:lstStyle/>
          <a:p>
            <a:pPr marL="0" indent="0">
              <a:spcAft>
                <a:spcPct val="75000"/>
              </a:spcAft>
            </a:pPr>
            <a:r>
              <a:rPr lang="en-US" b="1" smtClean="0"/>
              <a:t>Nhấn ENTER di chuyển lựa chọn một ô sang phải. (Chọn một đáp án.)</a:t>
            </a:r>
            <a:endParaRPr lang="en-US" b="1"/>
          </a:p>
        </p:txBody>
      </p:sp>
      <p:sp>
        <p:nvSpPr>
          <p:cNvPr id="216068" name="Rectangle 4"/>
          <p:cNvSpPr>
            <a:spLocks noChangeArrowheads="1"/>
          </p:cNvSpPr>
          <p:nvPr/>
        </p:nvSpPr>
        <p:spPr bwMode="auto">
          <a:xfrm>
            <a:off x="242888" y="2344738"/>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smtClean="0"/>
              <a:t>Đúng.</a:t>
            </a:r>
            <a:endParaRPr lang="en-US" sz="2000"/>
          </a:p>
          <a:p>
            <a:pPr marL="401638" indent="-401638">
              <a:spcBef>
                <a:spcPct val="20000"/>
              </a:spcBef>
              <a:spcAft>
                <a:spcPct val="75000"/>
              </a:spcAft>
              <a:buFontTx/>
              <a:buAutoNum type="arabicPeriod"/>
            </a:pPr>
            <a:r>
              <a:rPr lang="en-US" sz="2000" smtClean="0"/>
              <a:t>Sai. </a:t>
            </a:r>
            <a:endParaRPr lang="en-US" sz="2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animEffect transition="in" filter="slide(fromTop)">
                                      <p:cBhvr>
                                        <p:cTn id="7" dur="500"/>
                                        <p:tgtEl>
                                          <p:spTgt spid="216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16068">
                                            <p:txEl>
                                              <p:pRg st="0" end="0"/>
                                            </p:txEl>
                                          </p:spTgt>
                                        </p:tgtEl>
                                        <p:attrNameLst>
                                          <p:attrName>style.visibility</p:attrName>
                                        </p:attrNameLst>
                                      </p:cBhvr>
                                      <p:to>
                                        <p:strVal val="visible"/>
                                      </p:to>
                                    </p:set>
                                    <p:animEffect transition="in" filter="slide(fromLeft)">
                                      <p:cBhvr>
                                        <p:cTn id="12" dur="500"/>
                                        <p:tgtEl>
                                          <p:spTgt spid="2160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16068">
                                            <p:txEl>
                                              <p:pRg st="1" end="1"/>
                                            </p:txEl>
                                          </p:spTgt>
                                        </p:tgtEl>
                                        <p:attrNameLst>
                                          <p:attrName>style.visibility</p:attrName>
                                        </p:attrNameLst>
                                      </p:cBhvr>
                                      <p:to>
                                        <p:strVal val="visible"/>
                                      </p:to>
                                    </p:set>
                                    <p:animEffect transition="in" filter="slide(fromLeft)">
                                      <p:cBhvr>
                                        <p:cTn id="17" dur="500"/>
                                        <p:tgtEl>
                                          <p:spTgt spid="2160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autoUpdateAnimBg="0" advAuto="0"/>
      <p:bldP spid="216068"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smtClean="0"/>
              <a:t>Kiểm tra 2</a:t>
            </a:r>
            <a:r>
              <a:rPr lang="en-US"/>
              <a:t>, </a:t>
            </a:r>
            <a:r>
              <a:rPr lang="en-US" smtClean="0"/>
              <a:t>câu hỏi 1</a:t>
            </a:r>
            <a:r>
              <a:rPr lang="en-US"/>
              <a:t>: </a:t>
            </a:r>
            <a:r>
              <a:rPr lang="en-US" smtClean="0"/>
              <a:t>Trả lời</a:t>
            </a:r>
            <a:endParaRPr lang="en-US"/>
          </a:p>
        </p:txBody>
      </p:sp>
      <p:sp>
        <p:nvSpPr>
          <p:cNvPr id="218115" name="Rectangle 3"/>
          <p:cNvSpPr>
            <a:spLocks noGrp="1" noChangeArrowheads="1"/>
          </p:cNvSpPr>
          <p:nvPr>
            <p:ph sz="half" idx="2"/>
          </p:nvPr>
        </p:nvSpPr>
        <p:spPr>
          <a:xfrm>
            <a:off x="323850" y="815975"/>
            <a:ext cx="8350250" cy="703263"/>
          </a:xfrm>
        </p:spPr>
        <p:txBody>
          <a:bodyPr/>
          <a:lstStyle/>
          <a:p>
            <a:pPr marL="0" indent="0">
              <a:spcAft>
                <a:spcPct val="75000"/>
              </a:spcAft>
            </a:pPr>
            <a:r>
              <a:rPr lang="en-US" smtClean="0"/>
              <a:t>Sai. </a:t>
            </a:r>
            <a:endParaRPr lang="en-US"/>
          </a:p>
        </p:txBody>
      </p:sp>
      <p:sp>
        <p:nvSpPr>
          <p:cNvPr id="218116" name="Rectangle 4"/>
          <p:cNvSpPr>
            <a:spLocks noChangeArrowheads="1"/>
          </p:cNvSpPr>
          <p:nvPr/>
        </p:nvSpPr>
        <p:spPr bwMode="auto">
          <a:xfrm>
            <a:off x="300038" y="2000250"/>
            <a:ext cx="8350250" cy="1171575"/>
          </a:xfrm>
          <a:prstGeom prst="rect">
            <a:avLst/>
          </a:prstGeom>
          <a:noFill/>
          <a:ln w="9525">
            <a:noFill/>
            <a:miter lim="800000"/>
            <a:headEnd/>
            <a:tailEnd/>
          </a:ln>
          <a:effectLst/>
        </p:spPr>
        <p:txBody>
          <a:bodyPr/>
          <a:lstStyle/>
          <a:p>
            <a:pPr>
              <a:spcBef>
                <a:spcPct val="20000"/>
              </a:spcBef>
              <a:spcAft>
                <a:spcPct val="75000"/>
              </a:spcAft>
            </a:pPr>
            <a:r>
              <a:rPr lang="en-US" sz="2000" smtClean="0"/>
              <a:t>Nhấn ENTER di chuyển lựa chọn xuống dưới. Nhấn TAB di chuyển lựa chọn sang phải. </a:t>
            </a:r>
            <a:endParaRPr lang="en-US" sz="2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18115"/>
                                        </p:tgtEl>
                                        <p:attrNameLst>
                                          <p:attrName>style.visibility</p:attrName>
                                        </p:attrNameLst>
                                      </p:cBhvr>
                                      <p:to>
                                        <p:strVal val="visible"/>
                                      </p:to>
                                    </p:set>
                                    <p:anim calcmode="lin" valueType="num">
                                      <p:cBhvr>
                                        <p:cTn id="7" dur="500" fill="hold"/>
                                        <p:tgtEl>
                                          <p:spTgt spid="218115"/>
                                        </p:tgtEl>
                                        <p:attrNameLst>
                                          <p:attrName>ppt_w</p:attrName>
                                        </p:attrNameLst>
                                      </p:cBhvr>
                                      <p:tavLst>
                                        <p:tav tm="0">
                                          <p:val>
                                            <p:fltVal val="0"/>
                                          </p:val>
                                        </p:tav>
                                        <p:tav tm="100000">
                                          <p:val>
                                            <p:strVal val="#ppt_w"/>
                                          </p:val>
                                        </p:tav>
                                      </p:tavLst>
                                    </p:anim>
                                    <p:anim calcmode="lin" valueType="num">
                                      <p:cBhvr>
                                        <p:cTn id="8" dur="500" fill="hold"/>
                                        <p:tgtEl>
                                          <p:spTgt spid="21811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18116"/>
                                        </p:tgtEl>
                                        <p:attrNameLst>
                                          <p:attrName>style.visibility</p:attrName>
                                        </p:attrNameLst>
                                      </p:cBhvr>
                                      <p:to>
                                        <p:strVal val="visible"/>
                                      </p:to>
                                    </p:set>
                                    <p:animEffect transition="in" filter="slide(fromBottom)">
                                      <p:cBhvr>
                                        <p:cTn id="13" dur="500"/>
                                        <p:tgtEl>
                                          <p:spTgt spid="218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autoUpdateAnimBg="0"/>
      <p:bldP spid="218116"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smtClean="0"/>
              <a:t>Kiểm tra 2</a:t>
            </a:r>
            <a:r>
              <a:rPr lang="en-US"/>
              <a:t>, </a:t>
            </a:r>
            <a:r>
              <a:rPr lang="en-US" smtClean="0"/>
              <a:t>câu hỏi 2</a:t>
            </a:r>
            <a:endParaRPr lang="en-US" dirty="0"/>
          </a:p>
        </p:txBody>
      </p:sp>
      <p:sp>
        <p:nvSpPr>
          <p:cNvPr id="224259"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vi-VN" b="1" smtClean="0"/>
              <a:t>Trường hợp nào</a:t>
            </a:r>
            <a:r>
              <a:rPr lang="en-US" b="1" smtClean="0"/>
              <a:t> sau đây Excel sẽ nhận biết như là ngày tháng? (Chọn một đáp án.)</a:t>
            </a:r>
            <a:endParaRPr lang="en-US" b="1"/>
          </a:p>
        </p:txBody>
      </p:sp>
      <p:sp>
        <p:nvSpPr>
          <p:cNvPr id="224260" name="Rectangle 4"/>
          <p:cNvSpPr>
            <a:spLocks noChangeArrowheads="1"/>
          </p:cNvSpPr>
          <p:nvPr/>
        </p:nvSpPr>
        <p:spPr bwMode="auto">
          <a:xfrm>
            <a:off x="242888"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smtClean="0"/>
              <a:t>6 Tháng 2 1947</a:t>
            </a:r>
            <a:r>
              <a:rPr lang="en-US" sz="2000"/>
              <a:t>. </a:t>
            </a:r>
          </a:p>
          <a:p>
            <a:pPr marL="401638" indent="-401638">
              <a:spcBef>
                <a:spcPct val="20000"/>
              </a:spcBef>
              <a:spcAft>
                <a:spcPct val="75000"/>
              </a:spcAft>
              <a:buFontTx/>
              <a:buAutoNum type="arabicPeriod"/>
            </a:pPr>
            <a:r>
              <a:rPr lang="en-US" sz="2000"/>
              <a:t>2,6,47.</a:t>
            </a:r>
          </a:p>
          <a:p>
            <a:pPr marL="401638" indent="-401638">
              <a:spcBef>
                <a:spcPct val="20000"/>
              </a:spcBef>
              <a:spcAft>
                <a:spcPct val="75000"/>
              </a:spcAft>
              <a:buFontTx/>
              <a:buAutoNum type="arabicPeriod"/>
            </a:pPr>
            <a:r>
              <a:rPr lang="en-US" sz="2000" smtClean="0"/>
              <a:t>2- 2-47</a:t>
            </a:r>
            <a:r>
              <a:rPr lang="en-US" sz="2000"/>
              <a:t>.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slide(fromTop)">
                                      <p:cBhvr>
                                        <p:cTn id="7" dur="500"/>
                                        <p:tgtEl>
                                          <p:spTgt spid="224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24260">
                                            <p:txEl>
                                              <p:pRg st="0" end="0"/>
                                            </p:txEl>
                                          </p:spTgt>
                                        </p:tgtEl>
                                        <p:attrNameLst>
                                          <p:attrName>style.visibility</p:attrName>
                                        </p:attrNameLst>
                                      </p:cBhvr>
                                      <p:to>
                                        <p:strVal val="visible"/>
                                      </p:to>
                                    </p:set>
                                    <p:animEffect transition="in" filter="slide(fromLeft)">
                                      <p:cBhvr>
                                        <p:cTn id="12" dur="500"/>
                                        <p:tgtEl>
                                          <p:spTgt spid="2242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24260">
                                            <p:txEl>
                                              <p:pRg st="1" end="1"/>
                                            </p:txEl>
                                          </p:spTgt>
                                        </p:tgtEl>
                                        <p:attrNameLst>
                                          <p:attrName>style.visibility</p:attrName>
                                        </p:attrNameLst>
                                      </p:cBhvr>
                                      <p:to>
                                        <p:strVal val="visible"/>
                                      </p:to>
                                    </p:set>
                                    <p:animEffect transition="in" filter="slide(fromLeft)">
                                      <p:cBhvr>
                                        <p:cTn id="17" dur="500"/>
                                        <p:tgtEl>
                                          <p:spTgt spid="2242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24260">
                                            <p:txEl>
                                              <p:pRg st="2" end="2"/>
                                            </p:txEl>
                                          </p:spTgt>
                                        </p:tgtEl>
                                        <p:attrNameLst>
                                          <p:attrName>style.visibility</p:attrName>
                                        </p:attrNameLst>
                                      </p:cBhvr>
                                      <p:to>
                                        <p:strVal val="visible"/>
                                      </p:to>
                                    </p:set>
                                    <p:animEffect transition="in" filter="slide(fromLeft)">
                                      <p:cBhvr>
                                        <p:cTn id="22" dur="500"/>
                                        <p:tgtEl>
                                          <p:spTgt spid="2242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autoUpdateAnimBg="0" advAuto="0"/>
      <p:bldP spid="224260"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Mục tiêu của khoá học</a:t>
            </a:r>
            <a:r>
              <a:rPr lang="en-US"/>
              <a:t>			</a:t>
            </a:r>
          </a:p>
        </p:txBody>
      </p:sp>
      <p:sp>
        <p:nvSpPr>
          <p:cNvPr id="16387" name="Rectangle 3"/>
          <p:cNvSpPr>
            <a:spLocks noGrp="1" noChangeArrowheads="1"/>
          </p:cNvSpPr>
          <p:nvPr>
            <p:ph type="body" idx="1"/>
          </p:nvPr>
        </p:nvSpPr>
        <p:spPr>
          <a:xfrm>
            <a:off x="228600" y="865188"/>
            <a:ext cx="8431213" cy="4659312"/>
          </a:xfrm>
        </p:spPr>
        <p:txBody>
          <a:bodyPr/>
          <a:lstStyle/>
          <a:p>
            <a:pPr marL="233363" indent="-233363">
              <a:spcAft>
                <a:spcPct val="75000"/>
              </a:spcAft>
              <a:buClr>
                <a:srgbClr val="FF9900"/>
              </a:buClr>
              <a:buFontTx/>
              <a:buChar char="•"/>
            </a:pPr>
            <a:r>
              <a:rPr lang="en-US" sz="2400" smtClean="0"/>
              <a:t>Tạo một sổ làm việc mới.</a:t>
            </a:r>
            <a:endParaRPr lang="en-US" sz="2400"/>
          </a:p>
          <a:p>
            <a:pPr marL="233363" indent="-233363">
              <a:spcAft>
                <a:spcPct val="75000"/>
              </a:spcAft>
              <a:buClr>
                <a:srgbClr val="FF9900"/>
              </a:buClr>
              <a:buFontTx/>
              <a:buChar char="•"/>
            </a:pPr>
            <a:r>
              <a:rPr lang="en-US" sz="2400" smtClean="0"/>
              <a:t>Nhập văn bản và số.</a:t>
            </a:r>
            <a:endParaRPr lang="en-US" sz="2400"/>
          </a:p>
          <a:p>
            <a:pPr marL="233363" indent="-233363">
              <a:spcAft>
                <a:spcPct val="75000"/>
              </a:spcAft>
              <a:buClr>
                <a:srgbClr val="FF9900"/>
              </a:buClr>
              <a:buFontTx/>
              <a:buChar char="•"/>
            </a:pPr>
            <a:r>
              <a:rPr lang="vi-VN" sz="2400" smtClean="0"/>
              <a:t>Sửa</a:t>
            </a:r>
            <a:r>
              <a:rPr lang="en-US" sz="2400" smtClean="0"/>
              <a:t> văn bản và số.</a:t>
            </a:r>
          </a:p>
          <a:p>
            <a:pPr marL="233363" indent="-233363">
              <a:spcAft>
                <a:spcPct val="75000"/>
              </a:spcAft>
              <a:buClr>
                <a:srgbClr val="FF9900"/>
              </a:buClr>
              <a:buFontTx/>
              <a:buChar char="•"/>
            </a:pPr>
            <a:r>
              <a:rPr lang="en-US" sz="2400" smtClean="0"/>
              <a:t>Chèn và xoá bỏ cột và hàng.</a:t>
            </a:r>
            <a:endParaRPr lang="en-US" sz="2400"/>
          </a:p>
          <a:p>
            <a:pPr lvl="1">
              <a:spcAft>
                <a:spcPct val="75000"/>
              </a:spcAft>
              <a:buClr>
                <a:srgbClr val="FF9900"/>
              </a:buClr>
            </a:pPr>
            <a:endParaRPr lang="en-US" sz="2400"/>
          </a:p>
          <a:p>
            <a:pPr marL="233363" indent="-233363">
              <a:spcAft>
                <a:spcPct val="75000"/>
              </a:spcAft>
              <a:buClr>
                <a:srgbClr val="FF9900"/>
              </a:buClr>
              <a:buFontTx/>
              <a:buChar char="•"/>
            </a:pPr>
            <a:endParaRPr lang="en-US" sz="24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slide(fromTop)">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slide(fromTop)">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slide(fromTop)">
                                      <p:cBhvr>
                                        <p:cTn id="17" dur="5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slide(fromTop)">
                                      <p:cBhvr>
                                        <p:cTn id="22"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US" smtClean="0"/>
              <a:t>Kiểm tra 2</a:t>
            </a:r>
            <a:r>
              <a:rPr lang="en-US"/>
              <a:t>, </a:t>
            </a:r>
            <a:r>
              <a:rPr lang="en-US" smtClean="0"/>
              <a:t>câu hỏi 2: Trả lời</a:t>
            </a:r>
            <a:endParaRPr lang="en-US" dirty="0"/>
          </a:p>
        </p:txBody>
      </p:sp>
      <p:sp>
        <p:nvSpPr>
          <p:cNvPr id="226307" name="Rectangle 3"/>
          <p:cNvSpPr>
            <a:spLocks noGrp="1" noChangeArrowheads="1"/>
          </p:cNvSpPr>
          <p:nvPr>
            <p:ph sz="half" idx="2"/>
          </p:nvPr>
        </p:nvSpPr>
        <p:spPr>
          <a:xfrm>
            <a:off x="261938" y="877888"/>
            <a:ext cx="8350250" cy="703262"/>
          </a:xfrm>
        </p:spPr>
        <p:txBody>
          <a:bodyPr/>
          <a:lstStyle/>
          <a:p>
            <a:pPr marL="0" indent="0">
              <a:spcAft>
                <a:spcPct val="75000"/>
              </a:spcAft>
            </a:pPr>
            <a:r>
              <a:rPr lang="en-US" smtClean="0"/>
              <a:t>2-2-47</a:t>
            </a:r>
            <a:r>
              <a:rPr lang="en-US"/>
              <a:t>.</a:t>
            </a:r>
          </a:p>
        </p:txBody>
      </p:sp>
      <p:sp>
        <p:nvSpPr>
          <p:cNvPr id="226308" name="Rectangle 4"/>
          <p:cNvSpPr>
            <a:spLocks noChangeArrowheads="1"/>
          </p:cNvSpPr>
          <p:nvPr/>
        </p:nvSpPr>
        <p:spPr bwMode="auto">
          <a:xfrm>
            <a:off x="238125" y="2124075"/>
            <a:ext cx="8350250" cy="1171575"/>
          </a:xfrm>
          <a:prstGeom prst="rect">
            <a:avLst/>
          </a:prstGeom>
          <a:noFill/>
          <a:ln w="9525">
            <a:noFill/>
            <a:miter lim="800000"/>
            <a:headEnd/>
            <a:tailEnd/>
          </a:ln>
          <a:effectLst/>
        </p:spPr>
        <p:txBody>
          <a:bodyPr/>
          <a:lstStyle/>
          <a:p>
            <a:pPr>
              <a:spcBef>
                <a:spcPct val="20000"/>
              </a:spcBef>
              <a:spcAft>
                <a:spcPct val="75000"/>
              </a:spcAft>
            </a:pPr>
            <a:r>
              <a:rPr lang="en-US" sz="2000" smtClean="0"/>
              <a:t>Bạn dùng dấu xổ hoặc gạch nối để tách các phần của ngày tháng.</a:t>
            </a:r>
            <a:endParaRPr lang="en-US" sz="2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26307"/>
                                        </p:tgtEl>
                                        <p:attrNameLst>
                                          <p:attrName>style.visibility</p:attrName>
                                        </p:attrNameLst>
                                      </p:cBhvr>
                                      <p:to>
                                        <p:strVal val="visible"/>
                                      </p:to>
                                    </p:set>
                                    <p:anim calcmode="lin" valueType="num">
                                      <p:cBhvr>
                                        <p:cTn id="7" dur="500" fill="hold"/>
                                        <p:tgtEl>
                                          <p:spTgt spid="226307"/>
                                        </p:tgtEl>
                                        <p:attrNameLst>
                                          <p:attrName>ppt_w</p:attrName>
                                        </p:attrNameLst>
                                      </p:cBhvr>
                                      <p:tavLst>
                                        <p:tav tm="0">
                                          <p:val>
                                            <p:fltVal val="0"/>
                                          </p:val>
                                        </p:tav>
                                        <p:tav tm="100000">
                                          <p:val>
                                            <p:strVal val="#ppt_w"/>
                                          </p:val>
                                        </p:tav>
                                      </p:tavLst>
                                    </p:anim>
                                    <p:anim calcmode="lin" valueType="num">
                                      <p:cBhvr>
                                        <p:cTn id="8" dur="500" fill="hold"/>
                                        <p:tgtEl>
                                          <p:spTgt spid="22630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26308"/>
                                        </p:tgtEl>
                                        <p:attrNameLst>
                                          <p:attrName>style.visibility</p:attrName>
                                        </p:attrNameLst>
                                      </p:cBhvr>
                                      <p:to>
                                        <p:strVal val="visible"/>
                                      </p:to>
                                    </p:set>
                                    <p:animEffect transition="in" filter="slide(fromBottom)">
                                      <p:cBhvr>
                                        <p:cTn id="13" dur="500"/>
                                        <p:tgtEl>
                                          <p:spTgt spid="226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autoUpdateAnimBg="0"/>
      <p:bldP spid="226308"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Rectangle 2"/>
          <p:cNvSpPr>
            <a:spLocks noGrp="1" noChangeArrowheads="1"/>
          </p:cNvSpPr>
          <p:nvPr>
            <p:ph type="ctrTitle"/>
          </p:nvPr>
        </p:nvSpPr>
        <p:spPr/>
        <p:txBody>
          <a:bodyPr/>
          <a:lstStyle/>
          <a:p>
            <a:r>
              <a:rPr lang="en-US" dirty="0" err="1" smtClean="0"/>
              <a:t>Bài</a:t>
            </a:r>
            <a:r>
              <a:rPr lang="en-US" dirty="0" smtClean="0"/>
              <a:t> 3</a:t>
            </a:r>
            <a:endParaRPr lang="en-US" dirty="0"/>
          </a:p>
        </p:txBody>
      </p:sp>
      <p:sp>
        <p:nvSpPr>
          <p:cNvPr id="215043" name="Rectangle 3"/>
          <p:cNvSpPr>
            <a:spLocks noGrp="1" noChangeArrowheads="1"/>
          </p:cNvSpPr>
          <p:nvPr>
            <p:ph type="subTitle" idx="1"/>
          </p:nvPr>
        </p:nvSpPr>
        <p:spPr/>
        <p:txBody>
          <a:bodyPr/>
          <a:lstStyle/>
          <a:p>
            <a:r>
              <a:rPr lang="vi-VN" smtClean="0"/>
              <a:t>Sửa</a:t>
            </a:r>
            <a:r>
              <a:rPr lang="en-US" smtClean="0"/>
              <a:t> dữ liệu và xem l</a:t>
            </a:r>
            <a:r>
              <a:rPr lang="vi-VN" smtClean="0"/>
              <a:t>ại</a:t>
            </a:r>
            <a:r>
              <a:rPr lang="en-US" smtClean="0"/>
              <a:t> trang tính</a:t>
            </a:r>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15042"/>
                                        </p:tgtEl>
                                        <p:attrNameLst>
                                          <p:attrName>style.visibility</p:attrName>
                                        </p:attrNameLst>
                                      </p:cBhvr>
                                      <p:to>
                                        <p:strVal val="visible"/>
                                      </p:to>
                                    </p:set>
                                    <p:anim calcmode="lin" valueType="num">
                                      <p:cBhvr>
                                        <p:cTn id="7" dur="500" fill="hold"/>
                                        <p:tgtEl>
                                          <p:spTgt spid="215042"/>
                                        </p:tgtEl>
                                        <p:attrNameLst>
                                          <p:attrName>ppt_w</p:attrName>
                                        </p:attrNameLst>
                                      </p:cBhvr>
                                      <p:tavLst>
                                        <p:tav tm="0">
                                          <p:val>
                                            <p:fltVal val="0"/>
                                          </p:val>
                                        </p:tav>
                                        <p:tav tm="100000">
                                          <p:val>
                                            <p:strVal val="#ppt_w"/>
                                          </p:val>
                                        </p:tav>
                                      </p:tavLst>
                                    </p:anim>
                                    <p:anim calcmode="lin" valueType="num">
                                      <p:cBhvr>
                                        <p:cTn id="8" dur="500" fill="hold"/>
                                        <p:tgtEl>
                                          <p:spTgt spid="21504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15043">
                                            <p:txEl>
                                              <p:pRg st="0" end="0"/>
                                            </p:txEl>
                                          </p:spTgt>
                                        </p:tgtEl>
                                        <p:attrNameLst>
                                          <p:attrName>style.visibility</p:attrName>
                                        </p:attrNameLst>
                                      </p:cBhvr>
                                      <p:to>
                                        <p:strVal val="visible"/>
                                      </p:to>
                                    </p:set>
                                    <p:animEffect transition="in" filter="slide(fromBottom)">
                                      <p:cBhvr>
                                        <p:cTn id="12" dur="500"/>
                                        <p:tgtEl>
                                          <p:spTgt spid="2150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autoUpdateAnimBg="0"/>
      <p:bldP spid="215043" grpId="0" build="p" autoUpdateAnimBg="0" advAuto="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211138" y="73025"/>
            <a:ext cx="8027987" cy="614363"/>
          </a:xfrm>
        </p:spPr>
        <p:txBody>
          <a:bodyPr/>
          <a:lstStyle/>
          <a:p>
            <a:r>
              <a:rPr lang="vi-VN" smtClean="0"/>
              <a:t>Sửa</a:t>
            </a:r>
            <a:r>
              <a:rPr lang="en-US" smtClean="0"/>
              <a:t> dữ liệu và xem </a:t>
            </a:r>
            <a:r>
              <a:rPr lang="vi-VN" smtClean="0"/>
              <a:t>lại</a:t>
            </a:r>
            <a:r>
              <a:rPr lang="en-US" smtClean="0"/>
              <a:t> trang tính</a:t>
            </a:r>
            <a:endParaRPr lang="en-US"/>
          </a:p>
        </p:txBody>
      </p:sp>
      <p:sp>
        <p:nvSpPr>
          <p:cNvPr id="13107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smtClean="0"/>
              <a:t>Mọi người </a:t>
            </a:r>
            <a:r>
              <a:rPr lang="vi-VN" sz="2000" smtClean="0"/>
              <a:t>đều </a:t>
            </a:r>
            <a:r>
              <a:rPr lang="en-US" sz="2000" smtClean="0"/>
              <a:t>mắc lỗi. Ngay cả khi dữ liệu bạn đã nhập </a:t>
            </a:r>
            <a:r>
              <a:rPr lang="vi-VN" sz="2000" smtClean="0"/>
              <a:t>đúng</a:t>
            </a:r>
            <a:r>
              <a:rPr lang="en-US" sz="2000" smtClean="0"/>
              <a:t>, có thể cần cập nhật sau này.</a:t>
            </a:r>
          </a:p>
          <a:p>
            <a:pPr>
              <a:spcBef>
                <a:spcPct val="20000"/>
              </a:spcBef>
              <a:spcAft>
                <a:spcPct val="75000"/>
              </a:spcAft>
            </a:pPr>
            <a:r>
              <a:rPr lang="en-US" sz="2000" smtClean="0"/>
              <a:t>Đôi khi, toàn bộ trang tính cần thay đổi. </a:t>
            </a:r>
            <a:endParaRPr lang="en-US" sz="2000"/>
          </a:p>
        </p:txBody>
      </p:sp>
      <p:sp>
        <p:nvSpPr>
          <p:cNvPr id="131077" name="Rectangle 5"/>
          <p:cNvSpPr>
            <a:spLocks noChangeArrowheads="1"/>
          </p:cNvSpPr>
          <p:nvPr/>
        </p:nvSpPr>
        <p:spPr bwMode="auto">
          <a:xfrm>
            <a:off x="277813" y="3994150"/>
            <a:ext cx="5741987" cy="1957388"/>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Giả sử bạn cần thêm một cột dữ liệu khác, chính giữa trang tính của bạn. Hoặc giả sử bạn liệt kê nhân viên mỗi người một dòng, theo thứ tự bảng chữ cái—bạn </a:t>
            </a:r>
            <a:r>
              <a:rPr lang="vi-VN" smtClean="0">
                <a:solidFill>
                  <a:srgbClr val="FFCC00"/>
                </a:solidFill>
              </a:rPr>
              <a:t>sẽ </a:t>
            </a:r>
            <a:r>
              <a:rPr lang="en-US" smtClean="0">
                <a:solidFill>
                  <a:srgbClr val="FFCC00"/>
                </a:solidFill>
              </a:rPr>
              <a:t>làm gì khi bạn thuê một người nào đó mới?</a:t>
            </a:r>
            <a:endParaRPr lang="en-US">
              <a:solidFill>
                <a:srgbClr val="FFCC00"/>
              </a:solidFill>
            </a:endParaRPr>
          </a:p>
          <a:p>
            <a:pPr>
              <a:spcBef>
                <a:spcPct val="20000"/>
              </a:spcBef>
              <a:spcAft>
                <a:spcPct val="75000"/>
              </a:spcAft>
            </a:pPr>
            <a:r>
              <a:rPr lang="vi-VN" smtClean="0">
                <a:solidFill>
                  <a:srgbClr val="FFCC00"/>
                </a:solidFill>
              </a:rPr>
              <a:t>Bạn sẽ học c</a:t>
            </a:r>
            <a:r>
              <a:rPr lang="en-US" smtClean="0">
                <a:solidFill>
                  <a:srgbClr val="FFCC00"/>
                </a:solidFill>
              </a:rPr>
              <a:t>ách sửa dữ liệu, thêm và xoá bỏ cột và hàng của trang tính trong </a:t>
            </a:r>
            <a:r>
              <a:rPr lang="vi-VN" smtClean="0">
                <a:solidFill>
                  <a:srgbClr val="FFCC00"/>
                </a:solidFill>
              </a:rPr>
              <a:t>bài này, rất dễ dàng</a:t>
            </a:r>
            <a:r>
              <a:rPr lang="en-US" smtClean="0">
                <a:solidFill>
                  <a:srgbClr val="FFCC00"/>
                </a:solidFill>
              </a:rPr>
              <a:t>.</a:t>
            </a:r>
            <a:endParaRPr lang="en-US">
              <a:solidFill>
                <a:srgbClr val="FFCC00"/>
              </a:solidFill>
            </a:endParaRPr>
          </a:p>
        </p:txBody>
      </p:sp>
      <p:sp>
        <p:nvSpPr>
          <p:cNvPr id="13107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65217" name="Picture 1"/>
          <p:cNvPicPr>
            <a:picLocks noChangeAspect="1" noChangeArrowheads="1"/>
          </p:cNvPicPr>
          <p:nvPr/>
        </p:nvPicPr>
        <p:blipFill>
          <a:blip r:embed="rId3"/>
          <a:srcRect/>
          <a:stretch>
            <a:fillRect/>
          </a:stretch>
        </p:blipFill>
        <p:spPr bwMode="auto">
          <a:xfrm>
            <a:off x="319618" y="903008"/>
            <a:ext cx="5674782" cy="2861836"/>
          </a:xfrm>
          <a:prstGeom prst="rect">
            <a:avLst/>
          </a:prstGeom>
          <a:noFill/>
          <a:ln w="9525">
            <a:noFill/>
            <a:miter lim="800000"/>
            <a:headEnd/>
            <a:tailEnd/>
          </a:ln>
          <a:effectLst/>
        </p:spPr>
      </p:pic>
      <p:sp>
        <p:nvSpPr>
          <p:cNvPr id="10" name="TextBox 9"/>
          <p:cNvSpPr txBox="1"/>
          <p:nvPr/>
        </p:nvSpPr>
        <p:spPr>
          <a:xfrm>
            <a:off x="2269067" y="1332089"/>
            <a:ext cx="1693333" cy="307777"/>
          </a:xfrm>
          <a:prstGeom prst="rect">
            <a:avLst/>
          </a:prstGeom>
          <a:noFill/>
        </p:spPr>
        <p:txBody>
          <a:bodyPr wrap="square" rtlCol="0">
            <a:spAutoFit/>
          </a:bodyPr>
          <a:lstStyle/>
          <a:p>
            <a:r>
              <a:rPr lang="en-IE" sz="1400" b="1" smtClean="0">
                <a:effectLst>
                  <a:outerShdw blurRad="38100" dist="38100" dir="2700000" algn="tl">
                    <a:srgbClr val="000000">
                      <a:alpha val="43137"/>
                    </a:srgbClr>
                  </a:outerShdw>
                </a:effectLst>
              </a:rPr>
              <a:t>Chèn Cột</a:t>
            </a:r>
            <a:endParaRPr lang="en-US" sz="1400" b="1" dirty="0">
              <a:effectLst>
                <a:outerShdw blurRad="38100" dist="38100" dir="2700000" algn="tl">
                  <a:srgbClr val="000000">
                    <a:alpha val="43137"/>
                  </a:srgbClr>
                </a:outerShdw>
              </a:effectLst>
            </a:endParaRPr>
          </a:p>
        </p:txBody>
      </p:sp>
      <p:sp>
        <p:nvSpPr>
          <p:cNvPr id="11" name="TextBox 10"/>
          <p:cNvSpPr txBox="1"/>
          <p:nvPr/>
        </p:nvSpPr>
        <p:spPr>
          <a:xfrm>
            <a:off x="2788356" y="1986844"/>
            <a:ext cx="2113844" cy="307777"/>
          </a:xfrm>
          <a:prstGeom prst="rect">
            <a:avLst/>
          </a:prstGeom>
          <a:noFill/>
        </p:spPr>
        <p:txBody>
          <a:bodyPr wrap="square" rtlCol="0">
            <a:spAutoFit/>
          </a:bodyPr>
          <a:lstStyle/>
          <a:p>
            <a:pPr algn="ctr"/>
            <a:r>
              <a:rPr lang="en-IE" sz="1400" b="1" smtClean="0">
                <a:effectLst>
                  <a:outerShdw blurRad="38100" dist="38100" dir="2700000" algn="tl">
                    <a:srgbClr val="000000">
                      <a:alpha val="43137"/>
                    </a:srgbClr>
                  </a:outerShdw>
                </a:effectLst>
              </a:rPr>
              <a:t>S</a:t>
            </a:r>
            <a:r>
              <a:rPr lang="vi-VN" sz="1400" b="1" smtClean="0">
                <a:effectLst>
                  <a:outerShdw blurRad="38100" dist="38100" dir="2700000" algn="tl">
                    <a:srgbClr val="000000">
                      <a:alpha val="43137"/>
                    </a:srgbClr>
                  </a:outerShdw>
                </a:effectLst>
              </a:rPr>
              <a:t>ửa</a:t>
            </a:r>
            <a:r>
              <a:rPr lang="en-IE" sz="1400" b="1" smtClean="0">
                <a:effectLst>
                  <a:outerShdw blurRad="38100" dist="38100" dir="2700000" algn="tl">
                    <a:srgbClr val="000000">
                      <a:alpha val="43137"/>
                    </a:srgbClr>
                  </a:outerShdw>
                </a:effectLst>
              </a:rPr>
              <a:t> Dữ liệu</a:t>
            </a:r>
            <a:endParaRPr lang="en-US" sz="1400" b="1" dirty="0">
              <a:effectLst>
                <a:outerShdw blurRad="38100" dist="38100" dir="2700000" algn="tl">
                  <a:srgbClr val="000000">
                    <a:alpha val="43137"/>
                  </a:srgbClr>
                </a:outerShdw>
              </a:effectLst>
            </a:endParaRPr>
          </a:p>
        </p:txBody>
      </p:sp>
      <p:sp>
        <p:nvSpPr>
          <p:cNvPr id="12" name="TextBox 11"/>
          <p:cNvSpPr txBox="1"/>
          <p:nvPr/>
        </p:nvSpPr>
        <p:spPr>
          <a:xfrm>
            <a:off x="2031999" y="2968978"/>
            <a:ext cx="1693333" cy="307777"/>
          </a:xfrm>
          <a:prstGeom prst="rect">
            <a:avLst/>
          </a:prstGeom>
          <a:noFill/>
        </p:spPr>
        <p:txBody>
          <a:bodyPr wrap="square" rtlCol="0">
            <a:spAutoFit/>
          </a:bodyPr>
          <a:lstStyle/>
          <a:p>
            <a:r>
              <a:rPr lang="en-IE" sz="1400" b="1" smtClean="0">
                <a:effectLst>
                  <a:outerShdw blurRad="38100" dist="38100" dir="2700000" algn="tl">
                    <a:srgbClr val="000000">
                      <a:alpha val="43137"/>
                    </a:srgbClr>
                  </a:outerShdw>
                </a:effectLst>
              </a:rPr>
              <a:t>Chèn </a:t>
            </a:r>
            <a:r>
              <a:rPr lang="vi-VN" sz="1400" b="1" smtClean="0">
                <a:effectLst>
                  <a:outerShdw blurRad="38100" dist="38100" dir="2700000" algn="tl">
                    <a:srgbClr val="000000">
                      <a:alpha val="43137"/>
                    </a:srgbClr>
                  </a:outerShdw>
                </a:effectLst>
              </a:rPr>
              <a:t>Hàng</a:t>
            </a:r>
            <a:endParaRPr lang="en-US" sz="1400" b="1" dirty="0">
              <a:effectLst>
                <a:outerShdw blurRad="38100" dist="38100" dir="2700000" algn="tl">
                  <a:srgbClr val="000000">
                    <a:alpha val="43137"/>
                  </a:srgbClr>
                </a:outerShdw>
              </a:effectLst>
            </a:endParaRPr>
          </a:p>
        </p:txBody>
      </p:sp>
      <p:sp>
        <p:nvSpPr>
          <p:cNvPr id="13" name="TextBox 12"/>
          <p:cNvSpPr txBox="1"/>
          <p:nvPr/>
        </p:nvSpPr>
        <p:spPr>
          <a:xfrm>
            <a:off x="3352800" y="2235200"/>
            <a:ext cx="643467" cy="246221"/>
          </a:xfrm>
          <a:prstGeom prst="rect">
            <a:avLst/>
          </a:prstGeom>
          <a:noFill/>
        </p:spPr>
        <p:txBody>
          <a:bodyPr wrap="square" rtlCol="0">
            <a:spAutoFit/>
          </a:bodyPr>
          <a:lstStyle/>
          <a:p>
            <a:pPr algn="ctr"/>
            <a:r>
              <a:rPr lang="en-IE" sz="1000" b="1" dirty="0" smtClean="0"/>
              <a:t>13256</a:t>
            </a:r>
            <a:endParaRPr lang="en-US" sz="1000" b="1" dirty="0"/>
          </a:p>
        </p:txBody>
      </p:sp>
      <p:sp>
        <p:nvSpPr>
          <p:cNvPr id="14" name="TextBox 13"/>
          <p:cNvSpPr txBox="1"/>
          <p:nvPr/>
        </p:nvSpPr>
        <p:spPr>
          <a:xfrm>
            <a:off x="3589867" y="2449689"/>
            <a:ext cx="643467" cy="246221"/>
          </a:xfrm>
          <a:prstGeom prst="rect">
            <a:avLst/>
          </a:prstGeom>
          <a:noFill/>
        </p:spPr>
        <p:txBody>
          <a:bodyPr wrap="square" rtlCol="0">
            <a:spAutoFit/>
          </a:bodyPr>
          <a:lstStyle/>
          <a:p>
            <a:pPr algn="ctr"/>
            <a:r>
              <a:rPr lang="en-IE" sz="1000" b="1" dirty="0" smtClean="0"/>
              <a:t>123456</a:t>
            </a:r>
            <a:endParaRPr lang="en-US" sz="1000" b="1"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slide(fromTop)">
                                      <p:cBhvr>
                                        <p:cTn id="7" dur="500"/>
                                        <p:tgtEl>
                                          <p:spTgt spid="131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1075">
                                            <p:txEl>
                                              <p:pRg st="1" end="1"/>
                                            </p:txEl>
                                          </p:spTgt>
                                        </p:tgtEl>
                                        <p:attrNameLst>
                                          <p:attrName>style.visibility</p:attrName>
                                        </p:attrNameLst>
                                      </p:cBhvr>
                                      <p:to>
                                        <p:strVal val="visible"/>
                                      </p:to>
                                    </p:set>
                                    <p:animEffect transition="in" filter="slide(fromTop)">
                                      <p:cBhvr>
                                        <p:cTn id="12" dur="500"/>
                                        <p:tgtEl>
                                          <p:spTgt spid="131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1077">
                                            <p:txEl>
                                              <p:pRg st="0" end="0"/>
                                            </p:txEl>
                                          </p:spTgt>
                                        </p:tgtEl>
                                        <p:attrNameLst>
                                          <p:attrName>style.visibility</p:attrName>
                                        </p:attrNameLst>
                                      </p:cBhvr>
                                      <p:to>
                                        <p:strVal val="visible"/>
                                      </p:to>
                                    </p:set>
                                    <p:animEffect transition="in" filter="slide(fromLeft)">
                                      <p:cBhvr>
                                        <p:cTn id="17" dur="500"/>
                                        <p:tgtEl>
                                          <p:spTgt spid="13107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31077">
                                            <p:txEl>
                                              <p:pRg st="1" end="1"/>
                                            </p:txEl>
                                          </p:spTgt>
                                        </p:tgtEl>
                                        <p:attrNameLst>
                                          <p:attrName>style.visibility</p:attrName>
                                        </p:attrNameLst>
                                      </p:cBhvr>
                                      <p:to>
                                        <p:strVal val="visible"/>
                                      </p:to>
                                    </p:set>
                                    <p:animEffect transition="in" filter="slide(fromLeft)">
                                      <p:cBhvr>
                                        <p:cTn id="22" dur="500"/>
                                        <p:tgtEl>
                                          <p:spTgt spid="1310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p:bldP spid="131077"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34" name="Picture 14"/>
          <p:cNvPicPr>
            <a:picLocks noChangeAspect="1" noChangeArrowheads="1"/>
          </p:cNvPicPr>
          <p:nvPr/>
        </p:nvPicPr>
        <p:blipFill>
          <a:blip r:embed="rId4"/>
          <a:srcRect/>
          <a:stretch>
            <a:fillRect/>
          </a:stretch>
        </p:blipFill>
        <p:spPr bwMode="auto">
          <a:xfrm>
            <a:off x="369361" y="954635"/>
            <a:ext cx="5591492" cy="2843896"/>
          </a:xfrm>
          <a:prstGeom prst="rect">
            <a:avLst/>
          </a:prstGeom>
          <a:noFill/>
          <a:ln w="9525">
            <a:noFill/>
            <a:miter lim="800000"/>
            <a:headEnd/>
            <a:tailEnd/>
          </a:ln>
          <a:effectLst/>
        </p:spPr>
      </p:pic>
      <p:sp>
        <p:nvSpPr>
          <p:cNvPr id="133122" name="Rectangle 2"/>
          <p:cNvSpPr>
            <a:spLocks noGrp="1" noChangeArrowheads="1"/>
          </p:cNvSpPr>
          <p:nvPr>
            <p:ph type="title"/>
          </p:nvPr>
        </p:nvSpPr>
        <p:spPr>
          <a:xfrm>
            <a:off x="211138" y="73025"/>
            <a:ext cx="8027987" cy="614363"/>
          </a:xfrm>
        </p:spPr>
        <p:txBody>
          <a:bodyPr/>
          <a:lstStyle/>
          <a:p>
            <a:r>
              <a:rPr lang="vi-VN" smtClean="0"/>
              <a:t>Sửa</a:t>
            </a:r>
            <a:r>
              <a:rPr lang="en-US" smtClean="0"/>
              <a:t> dữ liệu</a:t>
            </a:r>
            <a:endParaRPr lang="en-US"/>
          </a:p>
        </p:txBody>
      </p:sp>
      <p:sp>
        <p:nvSpPr>
          <p:cNvPr id="133123"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smtClean="0"/>
              <a:t>Giả sử bạn có ý nhập 5400 vào ô </a:t>
            </a:r>
            <a:r>
              <a:rPr lang="en-US" sz="2000" dirty="0"/>
              <a:t>A2</a:t>
            </a:r>
            <a:r>
              <a:rPr lang="en-US" sz="2000"/>
              <a:t>, </a:t>
            </a:r>
            <a:r>
              <a:rPr lang="en-US" sz="2000" smtClean="0"/>
              <a:t>nhưng bạn đã nhập 4500 do lỗi. </a:t>
            </a:r>
            <a:endParaRPr lang="en-US" sz="2000" dirty="0"/>
          </a:p>
          <a:p>
            <a:pPr>
              <a:spcBef>
                <a:spcPct val="20000"/>
              </a:spcBef>
              <a:spcAft>
                <a:spcPct val="75000"/>
              </a:spcAft>
            </a:pPr>
            <a:r>
              <a:rPr lang="en-US" sz="2000" smtClean="0"/>
              <a:t>Một khi bạn mắc lỗi, có hai cách để sửa nó. </a:t>
            </a:r>
            <a:endParaRPr lang="en-US" sz="2000" dirty="0"/>
          </a:p>
        </p:txBody>
      </p:sp>
      <p:sp>
        <p:nvSpPr>
          <p:cNvPr id="13312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graphicFrame>
        <p:nvGraphicFramePr>
          <p:cNvPr id="133130" name="Object 10"/>
          <p:cNvGraphicFramePr>
            <a:graphicFrameLocks noChangeAspect="1"/>
          </p:cNvGraphicFramePr>
          <p:nvPr/>
        </p:nvGraphicFramePr>
        <p:xfrm>
          <a:off x="339725" y="4040188"/>
          <a:ext cx="269875" cy="303212"/>
        </p:xfrm>
        <a:graphic>
          <a:graphicData uri="http://schemas.openxmlformats.org/presentationml/2006/ole">
            <p:oleObj spid="_x0000_s133130" name="Visio" r:id="rId5" imgW="270231" imgH="303063" progId="">
              <p:embed/>
            </p:oleObj>
          </a:graphicData>
        </a:graphic>
      </p:graphicFrame>
      <p:graphicFrame>
        <p:nvGraphicFramePr>
          <p:cNvPr id="133131" name="Object 11"/>
          <p:cNvGraphicFramePr>
            <a:graphicFrameLocks noChangeAspect="1"/>
          </p:cNvGraphicFramePr>
          <p:nvPr/>
        </p:nvGraphicFramePr>
        <p:xfrm>
          <a:off x="339725" y="4487863"/>
          <a:ext cx="269875" cy="303212"/>
        </p:xfrm>
        <a:graphic>
          <a:graphicData uri="http://schemas.openxmlformats.org/presentationml/2006/ole">
            <p:oleObj spid="_x0000_s133131" name="Visio" r:id="rId6" imgW="270231" imgH="303063" progId="">
              <p:embed/>
            </p:oleObj>
          </a:graphicData>
        </a:graphic>
      </p:graphicFrame>
      <p:graphicFrame>
        <p:nvGraphicFramePr>
          <p:cNvPr id="133132" name="Object 12"/>
          <p:cNvGraphicFramePr>
            <a:graphicFrameLocks noChangeAspect="1"/>
          </p:cNvGraphicFramePr>
          <p:nvPr/>
        </p:nvGraphicFramePr>
        <p:xfrm>
          <a:off x="339725" y="5218113"/>
          <a:ext cx="269875" cy="303212"/>
        </p:xfrm>
        <a:graphic>
          <a:graphicData uri="http://schemas.openxmlformats.org/presentationml/2006/ole">
            <p:oleObj spid="_x0000_s133132" name="Visio" r:id="rId7" imgW="270231" imgH="303063" progId="">
              <p:embed/>
            </p:oleObj>
          </a:graphicData>
        </a:graphic>
      </p:graphicFrame>
      <p:sp>
        <p:nvSpPr>
          <p:cNvPr id="133133" name="Rectangle 13"/>
          <p:cNvSpPr>
            <a:spLocks noChangeArrowheads="1"/>
          </p:cNvSpPr>
          <p:nvPr/>
        </p:nvSpPr>
        <p:spPr bwMode="auto">
          <a:xfrm>
            <a:off x="676275" y="4006850"/>
            <a:ext cx="5940425" cy="2114425"/>
          </a:xfrm>
          <a:prstGeom prst="rect">
            <a:avLst/>
          </a:prstGeom>
          <a:noFill/>
          <a:ln w="9525" algn="ctr">
            <a:noFill/>
            <a:miter lim="800000"/>
            <a:headEnd/>
            <a:tailEnd/>
          </a:ln>
          <a:effectLst/>
        </p:spPr>
        <p:txBody>
          <a:bodyPr>
            <a:spAutoFit/>
          </a:bodyPr>
          <a:lstStyle/>
          <a:p>
            <a:pPr>
              <a:spcBef>
                <a:spcPct val="20000"/>
              </a:spcBef>
              <a:spcAft>
                <a:spcPct val="45000"/>
              </a:spcAft>
            </a:pPr>
            <a:r>
              <a:rPr lang="vi-VN" dirty="0" smtClean="0">
                <a:solidFill>
                  <a:srgbClr val="FFCC00"/>
                </a:solidFill>
              </a:rPr>
              <a:t>Bấm đúp vào ô để sửa dữ liệu trong đó.</a:t>
            </a:r>
          </a:p>
          <a:p>
            <a:pPr>
              <a:spcBef>
                <a:spcPct val="20000"/>
              </a:spcBef>
              <a:spcAft>
                <a:spcPct val="45000"/>
              </a:spcAft>
            </a:pPr>
            <a:r>
              <a:rPr lang="vi-VN" dirty="0" smtClean="0">
                <a:solidFill>
                  <a:srgbClr val="FFCC00"/>
                </a:solidFill>
              </a:rPr>
              <a:t>Hoặc, sau khi bấm vào ô, hãy sửa dữ liệu trong Thanh Công thức.</a:t>
            </a:r>
          </a:p>
          <a:p>
            <a:pPr>
              <a:spcBef>
                <a:spcPct val="20000"/>
              </a:spcBef>
              <a:spcAft>
                <a:spcPct val="45000"/>
              </a:spcAft>
            </a:pPr>
            <a:r>
              <a:rPr lang="vi-VN" dirty="0" smtClean="0">
                <a:solidFill>
                  <a:srgbClr val="FFCC00"/>
                </a:solidFill>
              </a:rPr>
              <a:t>Sau khi bạn chọn ô theo một trong hai phương pháp trên, trang tính hiển thị </a:t>
            </a:r>
            <a:r>
              <a:rPr lang="vi-VN" b="1" dirty="0" smtClean="0">
                <a:solidFill>
                  <a:srgbClr val="FFCC00"/>
                </a:solidFill>
              </a:rPr>
              <a:t>Soạn </a:t>
            </a:r>
            <a:r>
              <a:rPr lang="vi-VN" dirty="0" smtClean="0">
                <a:solidFill>
                  <a:srgbClr val="FFCC00"/>
                </a:solidFill>
              </a:rPr>
              <a:t>trong thanh trạng thái ở góc dưới bên trái.</a:t>
            </a:r>
            <a:endParaRPr lang="vi-VN" dirty="0">
              <a:solidFill>
                <a:srgbClr val="FFCC00"/>
              </a:solidFill>
            </a:endParaRPr>
          </a:p>
        </p:txBody>
      </p:sp>
      <p:sp>
        <p:nvSpPr>
          <p:cNvPr id="13" name="TextBox 12"/>
          <p:cNvSpPr txBox="1"/>
          <p:nvPr/>
        </p:nvSpPr>
        <p:spPr>
          <a:xfrm>
            <a:off x="616688" y="2456121"/>
            <a:ext cx="648586" cy="307777"/>
          </a:xfrm>
          <a:prstGeom prst="rect">
            <a:avLst/>
          </a:prstGeom>
          <a:noFill/>
        </p:spPr>
        <p:txBody>
          <a:bodyPr wrap="square" rtlCol="0">
            <a:spAutoFit/>
          </a:bodyPr>
          <a:lstStyle/>
          <a:p>
            <a:pPr algn="ctr"/>
            <a:r>
              <a:rPr lang="en-IE" sz="1400" b="1" dirty="0" smtClean="0">
                <a:solidFill>
                  <a:schemeClr val="bg1">
                    <a:lumMod val="75000"/>
                  </a:schemeClr>
                </a:solidFill>
              </a:rPr>
              <a:t>2007</a:t>
            </a:r>
            <a:endParaRPr lang="en-US" sz="1400" b="1" dirty="0">
              <a:solidFill>
                <a:schemeClr val="bg1">
                  <a:lumMod val="75000"/>
                </a:schemeClr>
              </a:solidFill>
            </a:endParaRPr>
          </a:p>
        </p:txBody>
      </p:sp>
      <p:sp>
        <p:nvSpPr>
          <p:cNvPr id="14" name="TextBox 13"/>
          <p:cNvSpPr txBox="1"/>
          <p:nvPr/>
        </p:nvSpPr>
        <p:spPr>
          <a:xfrm>
            <a:off x="1286539" y="2466753"/>
            <a:ext cx="648586" cy="307777"/>
          </a:xfrm>
          <a:prstGeom prst="rect">
            <a:avLst/>
          </a:prstGeom>
          <a:noFill/>
        </p:spPr>
        <p:txBody>
          <a:bodyPr wrap="square" rtlCol="0">
            <a:spAutoFit/>
          </a:bodyPr>
          <a:lstStyle/>
          <a:p>
            <a:pPr algn="ctr"/>
            <a:r>
              <a:rPr lang="en-IE" sz="1400" b="1" dirty="0" smtClean="0">
                <a:solidFill>
                  <a:schemeClr val="bg1">
                    <a:lumMod val="75000"/>
                  </a:schemeClr>
                </a:solidFill>
              </a:rPr>
              <a:t>2008</a:t>
            </a:r>
            <a:endParaRPr lang="en-US" sz="1400" b="1" dirty="0">
              <a:solidFill>
                <a:schemeClr val="bg1">
                  <a:lumMod val="75000"/>
                </a:schemeClr>
              </a:solidFill>
            </a:endParaRPr>
          </a:p>
        </p:txBody>
      </p:sp>
      <p:sp>
        <p:nvSpPr>
          <p:cNvPr id="15" name="TextBox 14"/>
          <p:cNvSpPr txBox="1"/>
          <p:nvPr/>
        </p:nvSpPr>
        <p:spPr>
          <a:xfrm>
            <a:off x="1977655" y="2466753"/>
            <a:ext cx="648586" cy="307777"/>
          </a:xfrm>
          <a:prstGeom prst="rect">
            <a:avLst/>
          </a:prstGeom>
          <a:noFill/>
        </p:spPr>
        <p:txBody>
          <a:bodyPr wrap="square" rtlCol="0">
            <a:spAutoFit/>
          </a:bodyPr>
          <a:lstStyle/>
          <a:p>
            <a:pPr algn="ctr"/>
            <a:r>
              <a:rPr lang="en-IE" sz="1400" b="1" dirty="0" smtClean="0">
                <a:solidFill>
                  <a:schemeClr val="bg1">
                    <a:lumMod val="75000"/>
                  </a:schemeClr>
                </a:solidFill>
              </a:rPr>
              <a:t>2009</a:t>
            </a:r>
            <a:endParaRPr lang="en-US" sz="1400" b="1" dirty="0">
              <a:solidFill>
                <a:schemeClr val="bg1">
                  <a:lumMod val="75000"/>
                </a:schemeClr>
              </a:solidFill>
            </a:endParaRPr>
          </a:p>
        </p:txBody>
      </p:sp>
      <p:sp>
        <p:nvSpPr>
          <p:cNvPr id="16" name="TextBox 15"/>
          <p:cNvSpPr txBox="1"/>
          <p:nvPr/>
        </p:nvSpPr>
        <p:spPr>
          <a:xfrm>
            <a:off x="659219" y="2690037"/>
            <a:ext cx="648586" cy="261610"/>
          </a:xfrm>
          <a:prstGeom prst="rect">
            <a:avLst/>
          </a:prstGeom>
          <a:noFill/>
        </p:spPr>
        <p:txBody>
          <a:bodyPr wrap="square" rtlCol="0">
            <a:spAutoFit/>
          </a:bodyPr>
          <a:lstStyle/>
          <a:p>
            <a:pPr algn="r"/>
            <a:r>
              <a:rPr lang="en-IE" sz="1100" dirty="0" smtClean="0">
                <a:solidFill>
                  <a:schemeClr val="bg1">
                    <a:lumMod val="75000"/>
                  </a:schemeClr>
                </a:solidFill>
              </a:rPr>
              <a:t>4500</a:t>
            </a:r>
            <a:endParaRPr lang="en-US" sz="1100" dirty="0">
              <a:solidFill>
                <a:schemeClr val="bg1">
                  <a:lumMod val="75000"/>
                </a:schemeClr>
              </a:solidFill>
            </a:endParaRPr>
          </a:p>
        </p:txBody>
      </p:sp>
      <p:sp>
        <p:nvSpPr>
          <p:cNvPr id="17" name="TextBox 16"/>
          <p:cNvSpPr txBox="1"/>
          <p:nvPr/>
        </p:nvSpPr>
        <p:spPr>
          <a:xfrm>
            <a:off x="340241" y="3508746"/>
            <a:ext cx="843100" cy="246221"/>
          </a:xfrm>
          <a:prstGeom prst="rect">
            <a:avLst/>
          </a:prstGeom>
          <a:noFill/>
        </p:spPr>
        <p:txBody>
          <a:bodyPr wrap="square" rtlCol="0">
            <a:spAutoFit/>
          </a:bodyPr>
          <a:lstStyle/>
          <a:p>
            <a:r>
              <a:rPr lang="vi-VN" sz="1000" dirty="0" smtClean="0">
                <a:solidFill>
                  <a:schemeClr val="accent2"/>
                </a:solidFill>
              </a:rPr>
              <a:t>Soạn</a:t>
            </a:r>
            <a:endParaRPr lang="en-US" sz="1000" dirty="0">
              <a:solidFill>
                <a:schemeClr val="accent2"/>
              </a:solidFill>
            </a:endParaRPr>
          </a:p>
        </p:txBody>
      </p:sp>
      <p:sp>
        <p:nvSpPr>
          <p:cNvPr id="18" name="TextBox 17"/>
          <p:cNvSpPr txBox="1"/>
          <p:nvPr/>
        </p:nvSpPr>
        <p:spPr>
          <a:xfrm>
            <a:off x="2445480" y="2052085"/>
            <a:ext cx="648586" cy="261610"/>
          </a:xfrm>
          <a:prstGeom prst="rect">
            <a:avLst/>
          </a:prstGeom>
          <a:noFill/>
        </p:spPr>
        <p:txBody>
          <a:bodyPr wrap="square" rtlCol="0">
            <a:spAutoFit/>
          </a:bodyPr>
          <a:lstStyle/>
          <a:p>
            <a:pPr algn="r"/>
            <a:r>
              <a:rPr lang="en-IE" sz="1100" dirty="0" smtClean="0">
                <a:solidFill>
                  <a:schemeClr val="bg1">
                    <a:lumMod val="75000"/>
                  </a:schemeClr>
                </a:solidFill>
              </a:rPr>
              <a:t>4500</a:t>
            </a:r>
            <a:endParaRPr lang="en-US" sz="1100" dirty="0">
              <a:solidFill>
                <a:schemeClr val="bg1">
                  <a:lumMod val="75000"/>
                </a:schemeClr>
              </a:solidFill>
            </a:endParaRPr>
          </a:p>
        </p:txBody>
      </p:sp>
      <p:sp>
        <p:nvSpPr>
          <p:cNvPr id="20" name="TextBox 19"/>
          <p:cNvSpPr txBox="1"/>
          <p:nvPr/>
        </p:nvSpPr>
        <p:spPr>
          <a:xfrm>
            <a:off x="1329070" y="2690037"/>
            <a:ext cx="648586" cy="261610"/>
          </a:xfrm>
          <a:prstGeom prst="rect">
            <a:avLst/>
          </a:prstGeom>
          <a:noFill/>
        </p:spPr>
        <p:txBody>
          <a:bodyPr wrap="square" rtlCol="0">
            <a:spAutoFit/>
          </a:bodyPr>
          <a:lstStyle/>
          <a:p>
            <a:pPr algn="r"/>
            <a:r>
              <a:rPr lang="en-IE" sz="1100" dirty="0" smtClean="0">
                <a:solidFill>
                  <a:schemeClr val="bg1">
                    <a:lumMod val="75000"/>
                  </a:schemeClr>
                </a:solidFill>
              </a:rPr>
              <a:t>2700</a:t>
            </a:r>
            <a:endParaRPr lang="en-US" sz="1100" dirty="0">
              <a:solidFill>
                <a:schemeClr val="bg1">
                  <a:lumMod val="75000"/>
                </a:schemeClr>
              </a:solidFill>
            </a:endParaRPr>
          </a:p>
        </p:txBody>
      </p:sp>
      <p:sp>
        <p:nvSpPr>
          <p:cNvPr id="21" name="TextBox 20"/>
          <p:cNvSpPr txBox="1"/>
          <p:nvPr/>
        </p:nvSpPr>
        <p:spPr>
          <a:xfrm>
            <a:off x="2052085" y="2690037"/>
            <a:ext cx="648586" cy="261610"/>
          </a:xfrm>
          <a:prstGeom prst="rect">
            <a:avLst/>
          </a:prstGeom>
          <a:noFill/>
        </p:spPr>
        <p:txBody>
          <a:bodyPr wrap="square" rtlCol="0">
            <a:spAutoFit/>
          </a:bodyPr>
          <a:lstStyle/>
          <a:p>
            <a:pPr algn="r"/>
            <a:r>
              <a:rPr lang="en-IE" sz="1100" dirty="0" smtClean="0">
                <a:solidFill>
                  <a:schemeClr val="bg1">
                    <a:lumMod val="75000"/>
                  </a:schemeClr>
                </a:solidFill>
              </a:rPr>
              <a:t>3900</a:t>
            </a:r>
            <a:endParaRPr lang="en-US" sz="1100" dirty="0">
              <a:solidFill>
                <a:schemeClr val="bg1">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slide(fromTop)">
                                      <p:cBhvr>
                                        <p:cTn id="7" dur="500"/>
                                        <p:tgtEl>
                                          <p:spTgt spid="133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3123">
                                            <p:txEl>
                                              <p:pRg st="1" end="1"/>
                                            </p:txEl>
                                          </p:spTgt>
                                        </p:tgtEl>
                                        <p:attrNameLst>
                                          <p:attrName>style.visibility</p:attrName>
                                        </p:attrNameLst>
                                      </p:cBhvr>
                                      <p:to>
                                        <p:strVal val="visible"/>
                                      </p:to>
                                    </p:set>
                                    <p:animEffect transition="in" filter="slide(fromTop)">
                                      <p:cBhvr>
                                        <p:cTn id="12" dur="500"/>
                                        <p:tgtEl>
                                          <p:spTgt spid="133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3130"/>
                                        </p:tgtEl>
                                        <p:attrNameLst>
                                          <p:attrName>style.visibility</p:attrName>
                                        </p:attrNameLst>
                                      </p:cBhvr>
                                      <p:to>
                                        <p:strVal val="visible"/>
                                      </p:to>
                                    </p:set>
                                    <p:animEffect transition="in" filter="dissolve">
                                      <p:cBhvr>
                                        <p:cTn id="17" dur="500"/>
                                        <p:tgtEl>
                                          <p:spTgt spid="133130"/>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133131"/>
                                        </p:tgtEl>
                                        <p:attrNameLst>
                                          <p:attrName>style.visibility</p:attrName>
                                        </p:attrNameLst>
                                      </p:cBhvr>
                                      <p:to>
                                        <p:strVal val="visible"/>
                                      </p:to>
                                    </p:set>
                                    <p:animEffect transition="in" filter="dissolve">
                                      <p:cBhvr>
                                        <p:cTn id="21" dur="500"/>
                                        <p:tgtEl>
                                          <p:spTgt spid="133131"/>
                                        </p:tgtEl>
                                      </p:cBhvr>
                                    </p:animEffect>
                                  </p:childTnLst>
                                </p:cTn>
                              </p:par>
                            </p:childTnLst>
                          </p:cTn>
                        </p:par>
                        <p:par>
                          <p:cTn id="22" fill="hold">
                            <p:stCondLst>
                              <p:cond delay="1000"/>
                            </p:stCondLst>
                            <p:childTnLst>
                              <p:par>
                                <p:cTn id="23" presetID="9" presetClass="entr" presetSubtype="0" fill="hold" nodeType="afterEffect">
                                  <p:stCondLst>
                                    <p:cond delay="0"/>
                                  </p:stCondLst>
                                  <p:childTnLst>
                                    <p:set>
                                      <p:cBhvr>
                                        <p:cTn id="24" dur="1" fill="hold">
                                          <p:stCondLst>
                                            <p:cond delay="0"/>
                                          </p:stCondLst>
                                        </p:cTn>
                                        <p:tgtEl>
                                          <p:spTgt spid="133132"/>
                                        </p:tgtEl>
                                        <p:attrNameLst>
                                          <p:attrName>style.visibility</p:attrName>
                                        </p:attrNameLst>
                                      </p:cBhvr>
                                      <p:to>
                                        <p:strVal val="visible"/>
                                      </p:to>
                                    </p:set>
                                    <p:animEffect transition="in" filter="dissolve">
                                      <p:cBhvr>
                                        <p:cTn id="25" dur="500"/>
                                        <p:tgtEl>
                                          <p:spTgt spid="133132"/>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33133">
                                            <p:txEl>
                                              <p:pRg st="0" end="0"/>
                                            </p:txEl>
                                          </p:spTgt>
                                        </p:tgtEl>
                                        <p:attrNameLst>
                                          <p:attrName>style.visibility</p:attrName>
                                        </p:attrNameLst>
                                      </p:cBhvr>
                                      <p:to>
                                        <p:strVal val="visible"/>
                                      </p:to>
                                    </p:set>
                                    <p:animEffect transition="in" filter="checkerboard(across)">
                                      <p:cBhvr>
                                        <p:cTn id="30" dur="500"/>
                                        <p:tgtEl>
                                          <p:spTgt spid="13313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33133">
                                            <p:txEl>
                                              <p:pRg st="1" end="1"/>
                                            </p:txEl>
                                          </p:spTgt>
                                        </p:tgtEl>
                                        <p:attrNameLst>
                                          <p:attrName>style.visibility</p:attrName>
                                        </p:attrNameLst>
                                      </p:cBhvr>
                                      <p:to>
                                        <p:strVal val="visible"/>
                                      </p:to>
                                    </p:set>
                                    <p:animEffect transition="in" filter="checkerboard(across)">
                                      <p:cBhvr>
                                        <p:cTn id="35" dur="500"/>
                                        <p:tgtEl>
                                          <p:spTgt spid="13313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33133">
                                            <p:txEl>
                                              <p:pRg st="2" end="2"/>
                                            </p:txEl>
                                          </p:spTgt>
                                        </p:tgtEl>
                                        <p:attrNameLst>
                                          <p:attrName>style.visibility</p:attrName>
                                        </p:attrNameLst>
                                      </p:cBhvr>
                                      <p:to>
                                        <p:strVal val="visible"/>
                                      </p:to>
                                    </p:set>
                                    <p:animEffect transition="in" filter="checkerboard(across)">
                                      <p:cBhvr>
                                        <p:cTn id="40" dur="500"/>
                                        <p:tgtEl>
                                          <p:spTgt spid="1331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p:bldP spid="13313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4"/>
          <p:cNvPicPr>
            <a:picLocks noChangeAspect="1" noChangeArrowheads="1"/>
          </p:cNvPicPr>
          <p:nvPr/>
        </p:nvPicPr>
        <p:blipFill>
          <a:blip r:embed="rId3"/>
          <a:srcRect/>
          <a:stretch>
            <a:fillRect/>
          </a:stretch>
        </p:blipFill>
        <p:spPr bwMode="auto">
          <a:xfrm>
            <a:off x="369361" y="954635"/>
            <a:ext cx="5591492" cy="2843896"/>
          </a:xfrm>
          <a:prstGeom prst="rect">
            <a:avLst/>
          </a:prstGeom>
          <a:noFill/>
          <a:ln w="9525">
            <a:noFill/>
            <a:miter lim="800000"/>
            <a:headEnd/>
            <a:tailEnd/>
          </a:ln>
          <a:effectLst/>
        </p:spPr>
      </p:pic>
      <p:sp>
        <p:nvSpPr>
          <p:cNvPr id="230402" name="Rectangle 2"/>
          <p:cNvSpPr>
            <a:spLocks noGrp="1" noChangeArrowheads="1"/>
          </p:cNvSpPr>
          <p:nvPr>
            <p:ph type="title"/>
          </p:nvPr>
        </p:nvSpPr>
        <p:spPr>
          <a:xfrm>
            <a:off x="211138" y="73025"/>
            <a:ext cx="8027987" cy="614363"/>
          </a:xfrm>
        </p:spPr>
        <p:txBody>
          <a:bodyPr/>
          <a:lstStyle/>
          <a:p>
            <a:r>
              <a:rPr lang="vi-VN" smtClean="0"/>
              <a:t>Sửa</a:t>
            </a:r>
            <a:r>
              <a:rPr lang="en-US" smtClean="0"/>
              <a:t> dữ liệu</a:t>
            </a:r>
            <a:endParaRPr lang="en-US"/>
          </a:p>
        </p:txBody>
      </p:sp>
      <p:sp>
        <p:nvSpPr>
          <p:cNvPr id="230403" name="Rectangle 3"/>
          <p:cNvSpPr>
            <a:spLocks noChangeArrowheads="1"/>
          </p:cNvSpPr>
          <p:nvPr/>
        </p:nvSpPr>
        <p:spPr bwMode="auto">
          <a:xfrm>
            <a:off x="6119813" y="854075"/>
            <a:ext cx="2744787" cy="1104900"/>
          </a:xfrm>
          <a:prstGeom prst="rect">
            <a:avLst/>
          </a:prstGeom>
          <a:noFill/>
          <a:ln w="9525">
            <a:noFill/>
            <a:miter lim="800000"/>
            <a:headEnd/>
            <a:tailEnd/>
          </a:ln>
          <a:effectLst/>
        </p:spPr>
        <p:txBody>
          <a:bodyPr/>
          <a:lstStyle/>
          <a:p>
            <a:pPr>
              <a:spcBef>
                <a:spcPct val="20000"/>
              </a:spcBef>
              <a:spcAft>
                <a:spcPct val="75000"/>
              </a:spcAft>
            </a:pPr>
            <a:r>
              <a:rPr lang="en-US" sz="2000" smtClean="0"/>
              <a:t>Sự khác biệt giữa hai phương pháp là gì?</a:t>
            </a:r>
            <a:endParaRPr lang="en-US" sz="2000"/>
          </a:p>
        </p:txBody>
      </p:sp>
      <p:sp>
        <p:nvSpPr>
          <p:cNvPr id="23040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30410" name="Rectangle 10"/>
          <p:cNvSpPr>
            <a:spLocks noChangeArrowheads="1"/>
          </p:cNvSpPr>
          <p:nvPr/>
        </p:nvSpPr>
        <p:spPr bwMode="auto">
          <a:xfrm>
            <a:off x="277813" y="3994150"/>
            <a:ext cx="7138987" cy="450850"/>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Đây là cách bạn có thể thực hiện thay đổi ở một trong hai chỗ:</a:t>
            </a:r>
            <a:endParaRPr lang="en-US">
              <a:solidFill>
                <a:srgbClr val="FFCC00"/>
              </a:solidFill>
            </a:endParaRPr>
          </a:p>
        </p:txBody>
      </p:sp>
      <p:sp>
        <p:nvSpPr>
          <p:cNvPr id="230411" name="Rectangle 11"/>
          <p:cNvSpPr>
            <a:spLocks noChangeArrowheads="1"/>
          </p:cNvSpPr>
          <p:nvPr/>
        </p:nvSpPr>
        <p:spPr bwMode="auto">
          <a:xfrm>
            <a:off x="242888" y="4449763"/>
            <a:ext cx="6172426" cy="1629677"/>
          </a:xfrm>
          <a:prstGeom prst="rect">
            <a:avLst/>
          </a:prstGeom>
          <a:noFill/>
          <a:ln w="9525" algn="ctr">
            <a:noFill/>
            <a:miter lim="800000"/>
            <a:headEnd/>
            <a:tailEnd/>
          </a:ln>
          <a:effectLst/>
        </p:spPr>
        <p:txBody>
          <a:bodyPr wrap="square">
            <a:spAutoFit/>
          </a:bodyPr>
          <a:lstStyle/>
          <a:p>
            <a:pPr marL="223838" indent="-223838">
              <a:spcBef>
                <a:spcPct val="20000"/>
              </a:spcBef>
              <a:spcAft>
                <a:spcPct val="35000"/>
              </a:spcAft>
              <a:buFontTx/>
              <a:buChar char="•"/>
            </a:pPr>
            <a:r>
              <a:rPr lang="en-US" smtClean="0">
                <a:solidFill>
                  <a:srgbClr val="FFCC00"/>
                </a:solidFill>
              </a:rPr>
              <a:t>Xoá bỏ những chữ cái hoặc số bằng cách nhấn BACKSPACE hoặc bằng cách chọn chúng rồi nhấn DELETE</a:t>
            </a:r>
            <a:r>
              <a:rPr lang="en-US">
                <a:solidFill>
                  <a:srgbClr val="FFCC00"/>
                </a:solidFill>
              </a:rPr>
              <a:t>.</a:t>
            </a:r>
          </a:p>
          <a:p>
            <a:pPr marL="223838" indent="-223838">
              <a:spcBef>
                <a:spcPct val="20000"/>
              </a:spcBef>
              <a:spcAft>
                <a:spcPct val="35000"/>
              </a:spcAft>
              <a:buFontTx/>
              <a:buChar char="•"/>
            </a:pPr>
            <a:r>
              <a:rPr lang="en-US" smtClean="0">
                <a:solidFill>
                  <a:srgbClr val="FFCC00"/>
                </a:solidFill>
              </a:rPr>
              <a:t>S</a:t>
            </a:r>
            <a:r>
              <a:rPr lang="vi-VN" smtClean="0">
                <a:solidFill>
                  <a:srgbClr val="FFCC00"/>
                </a:solidFill>
              </a:rPr>
              <a:t>ửa</a:t>
            </a:r>
            <a:r>
              <a:rPr lang="en-US" smtClean="0">
                <a:solidFill>
                  <a:srgbClr val="FFCC00"/>
                </a:solidFill>
              </a:rPr>
              <a:t> chữ hoặc số bằng cách chọn chúng rồi gõ cái gì đó khác.</a:t>
            </a:r>
            <a:endParaRPr lang="en-US">
              <a:solidFill>
                <a:srgbClr val="FFCC00"/>
              </a:solidFill>
            </a:endParaRPr>
          </a:p>
        </p:txBody>
      </p:sp>
      <p:sp>
        <p:nvSpPr>
          <p:cNvPr id="230412" name="Rectangle 12"/>
          <p:cNvSpPr>
            <a:spLocks noChangeArrowheads="1"/>
          </p:cNvSpPr>
          <p:nvPr/>
        </p:nvSpPr>
        <p:spPr bwMode="auto">
          <a:xfrm>
            <a:off x="6119813" y="1952625"/>
            <a:ext cx="3024187" cy="1657350"/>
          </a:xfrm>
          <a:prstGeom prst="rect">
            <a:avLst/>
          </a:prstGeom>
          <a:noFill/>
          <a:ln w="9525">
            <a:noFill/>
            <a:miter lim="800000"/>
            <a:headEnd/>
            <a:tailEnd/>
          </a:ln>
          <a:effectLst/>
        </p:spPr>
        <p:txBody>
          <a:bodyPr/>
          <a:lstStyle/>
          <a:p>
            <a:pPr>
              <a:spcBef>
                <a:spcPct val="20000"/>
              </a:spcBef>
              <a:spcAft>
                <a:spcPct val="75000"/>
              </a:spcAft>
            </a:pPr>
            <a:r>
              <a:rPr lang="vi-VN" sz="2000" dirty="0" smtClean="0"/>
              <a:t>Tùy thuộc sự thuận tiện của bạn. Bạn có thể thấy dễ dàng làm việc hơn với Thanh Công thức hoặc bản thân ô.  </a:t>
            </a:r>
            <a:endParaRPr lang="vi-VN" sz="2000" dirty="0"/>
          </a:p>
        </p:txBody>
      </p:sp>
      <p:sp>
        <p:nvSpPr>
          <p:cNvPr id="13" name="TextBox 12"/>
          <p:cNvSpPr txBox="1"/>
          <p:nvPr/>
        </p:nvSpPr>
        <p:spPr>
          <a:xfrm>
            <a:off x="616688" y="2456121"/>
            <a:ext cx="648586" cy="307777"/>
          </a:xfrm>
          <a:prstGeom prst="rect">
            <a:avLst/>
          </a:prstGeom>
          <a:noFill/>
        </p:spPr>
        <p:txBody>
          <a:bodyPr wrap="square" rtlCol="0">
            <a:spAutoFit/>
          </a:bodyPr>
          <a:lstStyle/>
          <a:p>
            <a:pPr algn="ctr"/>
            <a:r>
              <a:rPr lang="en-IE" sz="1400" b="1" dirty="0" smtClean="0">
                <a:solidFill>
                  <a:schemeClr val="bg1">
                    <a:lumMod val="75000"/>
                  </a:schemeClr>
                </a:solidFill>
              </a:rPr>
              <a:t>2007</a:t>
            </a:r>
            <a:endParaRPr lang="en-US" sz="1400" b="1" dirty="0">
              <a:solidFill>
                <a:schemeClr val="bg1">
                  <a:lumMod val="75000"/>
                </a:schemeClr>
              </a:solidFill>
            </a:endParaRPr>
          </a:p>
        </p:txBody>
      </p:sp>
      <p:sp>
        <p:nvSpPr>
          <p:cNvPr id="14" name="TextBox 13"/>
          <p:cNvSpPr txBox="1"/>
          <p:nvPr/>
        </p:nvSpPr>
        <p:spPr>
          <a:xfrm>
            <a:off x="1286539" y="2466753"/>
            <a:ext cx="648586" cy="307777"/>
          </a:xfrm>
          <a:prstGeom prst="rect">
            <a:avLst/>
          </a:prstGeom>
          <a:noFill/>
        </p:spPr>
        <p:txBody>
          <a:bodyPr wrap="square" rtlCol="0">
            <a:spAutoFit/>
          </a:bodyPr>
          <a:lstStyle/>
          <a:p>
            <a:pPr algn="ctr"/>
            <a:r>
              <a:rPr lang="en-IE" sz="1400" b="1" dirty="0" smtClean="0">
                <a:solidFill>
                  <a:schemeClr val="bg1">
                    <a:lumMod val="75000"/>
                  </a:schemeClr>
                </a:solidFill>
              </a:rPr>
              <a:t>2008</a:t>
            </a:r>
            <a:endParaRPr lang="en-US" sz="1400" b="1" dirty="0">
              <a:solidFill>
                <a:schemeClr val="bg1">
                  <a:lumMod val="75000"/>
                </a:schemeClr>
              </a:solidFill>
            </a:endParaRPr>
          </a:p>
        </p:txBody>
      </p:sp>
      <p:sp>
        <p:nvSpPr>
          <p:cNvPr id="15" name="TextBox 14"/>
          <p:cNvSpPr txBox="1"/>
          <p:nvPr/>
        </p:nvSpPr>
        <p:spPr>
          <a:xfrm>
            <a:off x="1977655" y="2466753"/>
            <a:ext cx="648586" cy="307777"/>
          </a:xfrm>
          <a:prstGeom prst="rect">
            <a:avLst/>
          </a:prstGeom>
          <a:noFill/>
        </p:spPr>
        <p:txBody>
          <a:bodyPr wrap="square" rtlCol="0">
            <a:spAutoFit/>
          </a:bodyPr>
          <a:lstStyle/>
          <a:p>
            <a:pPr algn="ctr"/>
            <a:r>
              <a:rPr lang="en-IE" sz="1400" b="1" dirty="0" smtClean="0">
                <a:solidFill>
                  <a:schemeClr val="bg1">
                    <a:lumMod val="75000"/>
                  </a:schemeClr>
                </a:solidFill>
              </a:rPr>
              <a:t>2009</a:t>
            </a:r>
            <a:endParaRPr lang="en-US" sz="1400" b="1" dirty="0">
              <a:solidFill>
                <a:schemeClr val="bg1">
                  <a:lumMod val="75000"/>
                </a:schemeClr>
              </a:solidFill>
            </a:endParaRPr>
          </a:p>
        </p:txBody>
      </p:sp>
      <p:sp>
        <p:nvSpPr>
          <p:cNvPr id="16" name="TextBox 15"/>
          <p:cNvSpPr txBox="1"/>
          <p:nvPr/>
        </p:nvSpPr>
        <p:spPr>
          <a:xfrm>
            <a:off x="659219" y="2700670"/>
            <a:ext cx="648586" cy="261610"/>
          </a:xfrm>
          <a:prstGeom prst="rect">
            <a:avLst/>
          </a:prstGeom>
          <a:noFill/>
        </p:spPr>
        <p:txBody>
          <a:bodyPr wrap="square" rtlCol="0">
            <a:spAutoFit/>
          </a:bodyPr>
          <a:lstStyle/>
          <a:p>
            <a:pPr algn="r"/>
            <a:r>
              <a:rPr lang="en-IE" sz="1100" dirty="0" smtClean="0">
                <a:solidFill>
                  <a:schemeClr val="bg1">
                    <a:lumMod val="75000"/>
                  </a:schemeClr>
                </a:solidFill>
              </a:rPr>
              <a:t>4500</a:t>
            </a:r>
            <a:endParaRPr lang="en-US" sz="1100" dirty="0">
              <a:solidFill>
                <a:schemeClr val="bg1">
                  <a:lumMod val="75000"/>
                </a:schemeClr>
              </a:solidFill>
            </a:endParaRPr>
          </a:p>
        </p:txBody>
      </p:sp>
      <p:sp>
        <p:nvSpPr>
          <p:cNvPr id="17" name="TextBox 16"/>
          <p:cNvSpPr txBox="1"/>
          <p:nvPr/>
        </p:nvSpPr>
        <p:spPr>
          <a:xfrm>
            <a:off x="340241" y="3508746"/>
            <a:ext cx="843100" cy="246221"/>
          </a:xfrm>
          <a:prstGeom prst="rect">
            <a:avLst/>
          </a:prstGeom>
          <a:noFill/>
        </p:spPr>
        <p:txBody>
          <a:bodyPr wrap="square" rtlCol="0">
            <a:spAutoFit/>
          </a:bodyPr>
          <a:lstStyle/>
          <a:p>
            <a:r>
              <a:rPr lang="vi-VN" sz="1000" dirty="0" smtClean="0">
                <a:solidFill>
                  <a:schemeClr val="accent2"/>
                </a:solidFill>
              </a:rPr>
              <a:t>Soạn</a:t>
            </a:r>
            <a:endParaRPr lang="en-US" sz="1000" dirty="0">
              <a:solidFill>
                <a:schemeClr val="accent2"/>
              </a:solidFill>
            </a:endParaRPr>
          </a:p>
        </p:txBody>
      </p:sp>
      <p:sp>
        <p:nvSpPr>
          <p:cNvPr id="18" name="TextBox 17"/>
          <p:cNvSpPr txBox="1"/>
          <p:nvPr/>
        </p:nvSpPr>
        <p:spPr>
          <a:xfrm>
            <a:off x="2445480" y="2052085"/>
            <a:ext cx="648586" cy="261610"/>
          </a:xfrm>
          <a:prstGeom prst="rect">
            <a:avLst/>
          </a:prstGeom>
          <a:noFill/>
        </p:spPr>
        <p:txBody>
          <a:bodyPr wrap="square" rtlCol="0">
            <a:spAutoFit/>
          </a:bodyPr>
          <a:lstStyle/>
          <a:p>
            <a:pPr algn="r"/>
            <a:r>
              <a:rPr lang="en-IE" sz="1100" dirty="0" smtClean="0">
                <a:solidFill>
                  <a:schemeClr val="bg1">
                    <a:lumMod val="75000"/>
                  </a:schemeClr>
                </a:solidFill>
              </a:rPr>
              <a:t>4500</a:t>
            </a:r>
            <a:endParaRPr lang="en-US" sz="1100" dirty="0">
              <a:solidFill>
                <a:schemeClr val="bg1">
                  <a:lumMod val="75000"/>
                </a:schemeClr>
              </a:solidFill>
            </a:endParaRPr>
          </a:p>
        </p:txBody>
      </p:sp>
      <p:sp>
        <p:nvSpPr>
          <p:cNvPr id="19" name="TextBox 18"/>
          <p:cNvSpPr txBox="1"/>
          <p:nvPr/>
        </p:nvSpPr>
        <p:spPr>
          <a:xfrm>
            <a:off x="1329070" y="2700670"/>
            <a:ext cx="648586" cy="261610"/>
          </a:xfrm>
          <a:prstGeom prst="rect">
            <a:avLst/>
          </a:prstGeom>
          <a:noFill/>
        </p:spPr>
        <p:txBody>
          <a:bodyPr wrap="square" rtlCol="0">
            <a:spAutoFit/>
          </a:bodyPr>
          <a:lstStyle/>
          <a:p>
            <a:pPr algn="r"/>
            <a:r>
              <a:rPr lang="en-IE" sz="1100" dirty="0" smtClean="0">
                <a:solidFill>
                  <a:schemeClr val="bg1">
                    <a:lumMod val="75000"/>
                  </a:schemeClr>
                </a:solidFill>
              </a:rPr>
              <a:t>2700</a:t>
            </a:r>
            <a:endParaRPr lang="en-US" sz="1100" dirty="0">
              <a:solidFill>
                <a:schemeClr val="bg1">
                  <a:lumMod val="75000"/>
                </a:schemeClr>
              </a:solidFill>
            </a:endParaRPr>
          </a:p>
        </p:txBody>
      </p:sp>
      <p:sp>
        <p:nvSpPr>
          <p:cNvPr id="20" name="TextBox 19"/>
          <p:cNvSpPr txBox="1"/>
          <p:nvPr/>
        </p:nvSpPr>
        <p:spPr>
          <a:xfrm>
            <a:off x="2052085" y="2700670"/>
            <a:ext cx="648586" cy="261610"/>
          </a:xfrm>
          <a:prstGeom prst="rect">
            <a:avLst/>
          </a:prstGeom>
          <a:noFill/>
        </p:spPr>
        <p:txBody>
          <a:bodyPr wrap="square" rtlCol="0">
            <a:spAutoFit/>
          </a:bodyPr>
          <a:lstStyle/>
          <a:p>
            <a:pPr algn="r"/>
            <a:r>
              <a:rPr lang="en-IE" sz="1100" dirty="0" smtClean="0">
                <a:solidFill>
                  <a:schemeClr val="bg1">
                    <a:lumMod val="75000"/>
                  </a:schemeClr>
                </a:solidFill>
              </a:rPr>
              <a:t>3900</a:t>
            </a:r>
            <a:endParaRPr lang="en-US" sz="1100" dirty="0">
              <a:solidFill>
                <a:schemeClr val="bg1">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animEffect transition="in" filter="slide(fromTop)">
                                      <p:cBhvr>
                                        <p:cTn id="7" dur="500"/>
                                        <p:tgtEl>
                                          <p:spTgt spid="230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30412">
                                            <p:txEl>
                                              <p:pRg st="0" end="0"/>
                                            </p:txEl>
                                          </p:spTgt>
                                        </p:tgtEl>
                                        <p:attrNameLst>
                                          <p:attrName>style.visibility</p:attrName>
                                        </p:attrNameLst>
                                      </p:cBhvr>
                                      <p:to>
                                        <p:strVal val="visible"/>
                                      </p:to>
                                    </p:set>
                                    <p:animEffect transition="in" filter="slide(fromTop)">
                                      <p:cBhvr>
                                        <p:cTn id="12" dur="500"/>
                                        <p:tgtEl>
                                          <p:spTgt spid="2304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30410">
                                            <p:txEl>
                                              <p:pRg st="0" end="0"/>
                                            </p:txEl>
                                          </p:spTgt>
                                        </p:tgtEl>
                                        <p:attrNameLst>
                                          <p:attrName>style.visibility</p:attrName>
                                        </p:attrNameLst>
                                      </p:cBhvr>
                                      <p:to>
                                        <p:strVal val="visible"/>
                                      </p:to>
                                    </p:set>
                                    <p:animEffect transition="in" filter="slide(fromLeft)">
                                      <p:cBhvr>
                                        <p:cTn id="17" dur="500"/>
                                        <p:tgtEl>
                                          <p:spTgt spid="2304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30411">
                                            <p:txEl>
                                              <p:pRg st="0" end="0"/>
                                            </p:txEl>
                                          </p:spTgt>
                                        </p:tgtEl>
                                        <p:attrNameLst>
                                          <p:attrName>style.visibility</p:attrName>
                                        </p:attrNameLst>
                                      </p:cBhvr>
                                      <p:to>
                                        <p:strVal val="visible"/>
                                      </p:to>
                                    </p:set>
                                    <p:animEffect transition="in" filter="checkerboard(across)">
                                      <p:cBhvr>
                                        <p:cTn id="22" dur="500"/>
                                        <p:tgtEl>
                                          <p:spTgt spid="2304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30411">
                                            <p:txEl>
                                              <p:pRg st="1" end="1"/>
                                            </p:txEl>
                                          </p:spTgt>
                                        </p:tgtEl>
                                        <p:attrNameLst>
                                          <p:attrName>style.visibility</p:attrName>
                                        </p:attrNameLst>
                                      </p:cBhvr>
                                      <p:to>
                                        <p:strVal val="visible"/>
                                      </p:to>
                                    </p:set>
                                    <p:animEffect transition="in" filter="checkerboard(across)">
                                      <p:cBhvr>
                                        <p:cTn id="27" dur="500"/>
                                        <p:tgtEl>
                                          <p:spTgt spid="230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autoUpdateAnimBg="0" advAuto="0"/>
      <p:bldP spid="230410" grpId="0" build="p" autoUpdateAnimBg="0"/>
      <p:bldP spid="230411" grpId="0" build="p" autoUpdateAnimBg="0"/>
      <p:bldP spid="230412"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4"/>
          <p:cNvPicPr>
            <a:picLocks noChangeAspect="1" noChangeArrowheads="1"/>
          </p:cNvPicPr>
          <p:nvPr/>
        </p:nvPicPr>
        <p:blipFill>
          <a:blip r:embed="rId3"/>
          <a:srcRect/>
          <a:stretch>
            <a:fillRect/>
          </a:stretch>
        </p:blipFill>
        <p:spPr bwMode="auto">
          <a:xfrm>
            <a:off x="369361" y="954635"/>
            <a:ext cx="5591492" cy="2843896"/>
          </a:xfrm>
          <a:prstGeom prst="rect">
            <a:avLst/>
          </a:prstGeom>
          <a:noFill/>
          <a:ln w="9525">
            <a:noFill/>
            <a:miter lim="800000"/>
            <a:headEnd/>
            <a:tailEnd/>
          </a:ln>
          <a:effectLst/>
        </p:spPr>
      </p:pic>
      <p:sp>
        <p:nvSpPr>
          <p:cNvPr id="236546" name="Rectangle 2"/>
          <p:cNvSpPr>
            <a:spLocks noGrp="1" noChangeArrowheads="1"/>
          </p:cNvSpPr>
          <p:nvPr>
            <p:ph type="title"/>
          </p:nvPr>
        </p:nvSpPr>
        <p:spPr>
          <a:xfrm>
            <a:off x="211138" y="73025"/>
            <a:ext cx="8027987" cy="614363"/>
          </a:xfrm>
        </p:spPr>
        <p:txBody>
          <a:bodyPr/>
          <a:lstStyle/>
          <a:p>
            <a:r>
              <a:rPr lang="vi-VN" smtClean="0"/>
              <a:t>Sửa</a:t>
            </a:r>
            <a:r>
              <a:rPr lang="en-US" smtClean="0"/>
              <a:t> dữ liệu</a:t>
            </a:r>
            <a:endParaRPr lang="en-US"/>
          </a:p>
        </p:txBody>
      </p:sp>
      <p:sp>
        <p:nvSpPr>
          <p:cNvPr id="236548"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36550" name="Rectangle 6"/>
          <p:cNvSpPr>
            <a:spLocks noChangeArrowheads="1"/>
          </p:cNvSpPr>
          <p:nvPr/>
        </p:nvSpPr>
        <p:spPr bwMode="auto">
          <a:xfrm>
            <a:off x="277813" y="3994150"/>
            <a:ext cx="6645501" cy="450850"/>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Đây là cách bạn có thể thực hiện thay đổi ở một trong hai chỗ:</a:t>
            </a:r>
            <a:endParaRPr lang="en-US">
              <a:solidFill>
                <a:srgbClr val="FFCC00"/>
              </a:solidFill>
            </a:endParaRPr>
          </a:p>
        </p:txBody>
      </p:sp>
      <p:sp>
        <p:nvSpPr>
          <p:cNvPr id="236551" name="Rectangle 7"/>
          <p:cNvSpPr>
            <a:spLocks noChangeArrowheads="1"/>
          </p:cNvSpPr>
          <p:nvPr/>
        </p:nvSpPr>
        <p:spPr bwMode="auto">
          <a:xfrm>
            <a:off x="242888" y="4449763"/>
            <a:ext cx="5940425" cy="646331"/>
          </a:xfrm>
          <a:prstGeom prst="rect">
            <a:avLst/>
          </a:prstGeom>
          <a:noFill/>
          <a:ln w="9525" algn="ctr">
            <a:noFill/>
            <a:miter lim="800000"/>
            <a:headEnd/>
            <a:tailEnd/>
          </a:ln>
          <a:effectLst/>
        </p:spPr>
        <p:txBody>
          <a:bodyPr>
            <a:spAutoFit/>
          </a:bodyPr>
          <a:lstStyle/>
          <a:p>
            <a:pPr marL="223838" indent="-223838">
              <a:spcBef>
                <a:spcPct val="20000"/>
              </a:spcBef>
              <a:spcAft>
                <a:spcPct val="45000"/>
              </a:spcAft>
              <a:buFontTx/>
              <a:buChar char="•"/>
            </a:pPr>
            <a:r>
              <a:rPr lang="en-US" smtClean="0">
                <a:solidFill>
                  <a:srgbClr val="FFCC00"/>
                </a:solidFill>
              </a:rPr>
              <a:t>Chèn những chữ cái mới hoặc số vào trong dữ liệu của ô bằng cách định vị con chạy và gõ.</a:t>
            </a:r>
            <a:endParaRPr lang="en-US">
              <a:solidFill>
                <a:srgbClr val="FFCC00"/>
              </a:solidFill>
            </a:endParaRPr>
          </a:p>
        </p:txBody>
      </p:sp>
      <p:sp>
        <p:nvSpPr>
          <p:cNvPr id="236552" name="Rectangle 8"/>
          <p:cNvSpPr>
            <a:spLocks noChangeArrowheads="1"/>
          </p:cNvSpPr>
          <p:nvPr/>
        </p:nvSpPr>
        <p:spPr bwMode="auto">
          <a:xfrm>
            <a:off x="6119813" y="854075"/>
            <a:ext cx="2744787" cy="1104900"/>
          </a:xfrm>
          <a:prstGeom prst="rect">
            <a:avLst/>
          </a:prstGeom>
          <a:noFill/>
          <a:ln w="9525">
            <a:noFill/>
            <a:miter lim="800000"/>
            <a:headEnd/>
            <a:tailEnd/>
          </a:ln>
          <a:effectLst/>
        </p:spPr>
        <p:txBody>
          <a:bodyPr/>
          <a:lstStyle/>
          <a:p>
            <a:pPr>
              <a:spcBef>
                <a:spcPct val="20000"/>
              </a:spcBef>
              <a:spcAft>
                <a:spcPct val="75000"/>
              </a:spcAft>
            </a:pPr>
            <a:r>
              <a:rPr lang="en-US" sz="2000" smtClean="0"/>
              <a:t>Sự khác biệt giữa hai phương pháp là gì?</a:t>
            </a:r>
            <a:endParaRPr lang="en-US" sz="2000"/>
          </a:p>
        </p:txBody>
      </p:sp>
      <p:sp>
        <p:nvSpPr>
          <p:cNvPr id="236553" name="Rectangle 9"/>
          <p:cNvSpPr>
            <a:spLocks noChangeArrowheads="1"/>
          </p:cNvSpPr>
          <p:nvPr/>
        </p:nvSpPr>
        <p:spPr bwMode="auto">
          <a:xfrm>
            <a:off x="6119813" y="1952625"/>
            <a:ext cx="3024187" cy="1657350"/>
          </a:xfrm>
          <a:prstGeom prst="rect">
            <a:avLst/>
          </a:prstGeom>
          <a:noFill/>
          <a:ln w="9525">
            <a:noFill/>
            <a:miter lim="800000"/>
            <a:headEnd/>
            <a:tailEnd/>
          </a:ln>
          <a:effectLst/>
        </p:spPr>
        <p:txBody>
          <a:bodyPr/>
          <a:lstStyle/>
          <a:p>
            <a:pPr>
              <a:spcBef>
                <a:spcPct val="20000"/>
              </a:spcBef>
              <a:spcAft>
                <a:spcPct val="75000"/>
              </a:spcAft>
            </a:pPr>
            <a:r>
              <a:rPr lang="vi-VN" sz="2000" dirty="0" smtClean="0"/>
              <a:t>Tùy thuộc sự thuận tiện của bạn. Bạn có thể thấy dễ dàng làm việc hơn với Thanh Công thức hoặc bản thân ô.</a:t>
            </a:r>
            <a:endParaRPr lang="en-US" sz="2000" dirty="0"/>
          </a:p>
        </p:txBody>
      </p:sp>
      <p:sp>
        <p:nvSpPr>
          <p:cNvPr id="13" name="TextBox 12"/>
          <p:cNvSpPr txBox="1"/>
          <p:nvPr/>
        </p:nvSpPr>
        <p:spPr>
          <a:xfrm>
            <a:off x="616688" y="2456121"/>
            <a:ext cx="648586" cy="307777"/>
          </a:xfrm>
          <a:prstGeom prst="rect">
            <a:avLst/>
          </a:prstGeom>
          <a:noFill/>
        </p:spPr>
        <p:txBody>
          <a:bodyPr wrap="square" rtlCol="0">
            <a:spAutoFit/>
          </a:bodyPr>
          <a:lstStyle/>
          <a:p>
            <a:pPr algn="ctr"/>
            <a:r>
              <a:rPr lang="en-IE" sz="1400" b="1" dirty="0" smtClean="0">
                <a:solidFill>
                  <a:schemeClr val="bg1">
                    <a:lumMod val="75000"/>
                  </a:schemeClr>
                </a:solidFill>
              </a:rPr>
              <a:t>2007</a:t>
            </a:r>
            <a:endParaRPr lang="en-US" sz="1400" b="1" dirty="0">
              <a:solidFill>
                <a:schemeClr val="bg1">
                  <a:lumMod val="75000"/>
                </a:schemeClr>
              </a:solidFill>
            </a:endParaRPr>
          </a:p>
        </p:txBody>
      </p:sp>
      <p:sp>
        <p:nvSpPr>
          <p:cNvPr id="14" name="TextBox 13"/>
          <p:cNvSpPr txBox="1"/>
          <p:nvPr/>
        </p:nvSpPr>
        <p:spPr>
          <a:xfrm>
            <a:off x="1286539" y="2466753"/>
            <a:ext cx="648586" cy="307777"/>
          </a:xfrm>
          <a:prstGeom prst="rect">
            <a:avLst/>
          </a:prstGeom>
          <a:noFill/>
        </p:spPr>
        <p:txBody>
          <a:bodyPr wrap="square" rtlCol="0">
            <a:spAutoFit/>
          </a:bodyPr>
          <a:lstStyle/>
          <a:p>
            <a:pPr algn="ctr"/>
            <a:r>
              <a:rPr lang="en-IE" sz="1400" b="1" dirty="0" smtClean="0">
                <a:solidFill>
                  <a:schemeClr val="bg1">
                    <a:lumMod val="75000"/>
                  </a:schemeClr>
                </a:solidFill>
              </a:rPr>
              <a:t>2008</a:t>
            </a:r>
            <a:endParaRPr lang="en-US" sz="1400" b="1" dirty="0">
              <a:solidFill>
                <a:schemeClr val="bg1">
                  <a:lumMod val="75000"/>
                </a:schemeClr>
              </a:solidFill>
            </a:endParaRPr>
          </a:p>
        </p:txBody>
      </p:sp>
      <p:sp>
        <p:nvSpPr>
          <p:cNvPr id="15" name="TextBox 14"/>
          <p:cNvSpPr txBox="1"/>
          <p:nvPr/>
        </p:nvSpPr>
        <p:spPr>
          <a:xfrm>
            <a:off x="1977655" y="2466753"/>
            <a:ext cx="648586" cy="307777"/>
          </a:xfrm>
          <a:prstGeom prst="rect">
            <a:avLst/>
          </a:prstGeom>
          <a:noFill/>
        </p:spPr>
        <p:txBody>
          <a:bodyPr wrap="square" rtlCol="0">
            <a:spAutoFit/>
          </a:bodyPr>
          <a:lstStyle/>
          <a:p>
            <a:pPr algn="ctr"/>
            <a:r>
              <a:rPr lang="en-IE" sz="1400" b="1" dirty="0" smtClean="0">
                <a:solidFill>
                  <a:schemeClr val="bg1">
                    <a:lumMod val="75000"/>
                  </a:schemeClr>
                </a:solidFill>
              </a:rPr>
              <a:t>2009</a:t>
            </a:r>
            <a:endParaRPr lang="en-US" sz="1400" b="1" dirty="0">
              <a:solidFill>
                <a:schemeClr val="bg1">
                  <a:lumMod val="75000"/>
                </a:schemeClr>
              </a:solidFill>
            </a:endParaRPr>
          </a:p>
        </p:txBody>
      </p:sp>
      <p:sp>
        <p:nvSpPr>
          <p:cNvPr id="16" name="TextBox 15"/>
          <p:cNvSpPr txBox="1"/>
          <p:nvPr/>
        </p:nvSpPr>
        <p:spPr>
          <a:xfrm>
            <a:off x="659219" y="2700670"/>
            <a:ext cx="648586" cy="261610"/>
          </a:xfrm>
          <a:prstGeom prst="rect">
            <a:avLst/>
          </a:prstGeom>
          <a:noFill/>
        </p:spPr>
        <p:txBody>
          <a:bodyPr wrap="square" rtlCol="0">
            <a:spAutoFit/>
          </a:bodyPr>
          <a:lstStyle/>
          <a:p>
            <a:pPr algn="r"/>
            <a:r>
              <a:rPr lang="en-IE" sz="1100" dirty="0" smtClean="0">
                <a:solidFill>
                  <a:schemeClr val="bg1">
                    <a:lumMod val="75000"/>
                  </a:schemeClr>
                </a:solidFill>
              </a:rPr>
              <a:t>4500</a:t>
            </a:r>
            <a:endParaRPr lang="en-US" sz="1100" dirty="0">
              <a:solidFill>
                <a:schemeClr val="bg1">
                  <a:lumMod val="75000"/>
                </a:schemeClr>
              </a:solidFill>
            </a:endParaRPr>
          </a:p>
        </p:txBody>
      </p:sp>
      <p:sp>
        <p:nvSpPr>
          <p:cNvPr id="17" name="TextBox 16"/>
          <p:cNvSpPr txBox="1"/>
          <p:nvPr/>
        </p:nvSpPr>
        <p:spPr>
          <a:xfrm>
            <a:off x="340241" y="3508746"/>
            <a:ext cx="1017912" cy="246221"/>
          </a:xfrm>
          <a:prstGeom prst="rect">
            <a:avLst/>
          </a:prstGeom>
          <a:noFill/>
        </p:spPr>
        <p:txBody>
          <a:bodyPr wrap="square" rtlCol="0">
            <a:spAutoFit/>
          </a:bodyPr>
          <a:lstStyle/>
          <a:p>
            <a:r>
              <a:rPr lang="vi-VN" sz="1000" dirty="0" smtClean="0">
                <a:solidFill>
                  <a:schemeClr val="accent2"/>
                </a:solidFill>
              </a:rPr>
              <a:t>Soạn</a:t>
            </a:r>
            <a:endParaRPr lang="en-US" sz="1000" dirty="0">
              <a:solidFill>
                <a:schemeClr val="accent2"/>
              </a:solidFill>
            </a:endParaRPr>
          </a:p>
        </p:txBody>
      </p:sp>
      <p:sp>
        <p:nvSpPr>
          <p:cNvPr id="18" name="TextBox 17"/>
          <p:cNvSpPr txBox="1"/>
          <p:nvPr/>
        </p:nvSpPr>
        <p:spPr>
          <a:xfrm>
            <a:off x="2445480" y="2052085"/>
            <a:ext cx="648586" cy="261610"/>
          </a:xfrm>
          <a:prstGeom prst="rect">
            <a:avLst/>
          </a:prstGeom>
          <a:noFill/>
        </p:spPr>
        <p:txBody>
          <a:bodyPr wrap="square" rtlCol="0">
            <a:spAutoFit/>
          </a:bodyPr>
          <a:lstStyle/>
          <a:p>
            <a:pPr algn="r"/>
            <a:r>
              <a:rPr lang="en-IE" sz="1100" dirty="0" smtClean="0">
                <a:solidFill>
                  <a:schemeClr val="bg1">
                    <a:lumMod val="75000"/>
                  </a:schemeClr>
                </a:solidFill>
              </a:rPr>
              <a:t>4500</a:t>
            </a:r>
            <a:endParaRPr lang="en-US" sz="1100" dirty="0">
              <a:solidFill>
                <a:schemeClr val="bg1">
                  <a:lumMod val="75000"/>
                </a:schemeClr>
              </a:solidFill>
            </a:endParaRPr>
          </a:p>
        </p:txBody>
      </p:sp>
      <p:sp>
        <p:nvSpPr>
          <p:cNvPr id="19" name="TextBox 18"/>
          <p:cNvSpPr txBox="1"/>
          <p:nvPr/>
        </p:nvSpPr>
        <p:spPr>
          <a:xfrm>
            <a:off x="1329070" y="2700670"/>
            <a:ext cx="648586" cy="261610"/>
          </a:xfrm>
          <a:prstGeom prst="rect">
            <a:avLst/>
          </a:prstGeom>
          <a:noFill/>
        </p:spPr>
        <p:txBody>
          <a:bodyPr wrap="square" rtlCol="0">
            <a:spAutoFit/>
          </a:bodyPr>
          <a:lstStyle/>
          <a:p>
            <a:pPr algn="r"/>
            <a:r>
              <a:rPr lang="en-IE" sz="1100" dirty="0" smtClean="0">
                <a:solidFill>
                  <a:schemeClr val="bg1">
                    <a:lumMod val="75000"/>
                  </a:schemeClr>
                </a:solidFill>
              </a:rPr>
              <a:t>2700</a:t>
            </a:r>
            <a:endParaRPr lang="en-US" sz="1100" dirty="0">
              <a:solidFill>
                <a:schemeClr val="bg1">
                  <a:lumMod val="75000"/>
                </a:schemeClr>
              </a:solidFill>
            </a:endParaRPr>
          </a:p>
        </p:txBody>
      </p:sp>
      <p:sp>
        <p:nvSpPr>
          <p:cNvPr id="20" name="TextBox 19"/>
          <p:cNvSpPr txBox="1"/>
          <p:nvPr/>
        </p:nvSpPr>
        <p:spPr>
          <a:xfrm>
            <a:off x="2052085" y="2700670"/>
            <a:ext cx="648586" cy="261610"/>
          </a:xfrm>
          <a:prstGeom prst="rect">
            <a:avLst/>
          </a:prstGeom>
          <a:noFill/>
        </p:spPr>
        <p:txBody>
          <a:bodyPr wrap="square" rtlCol="0">
            <a:spAutoFit/>
          </a:bodyPr>
          <a:lstStyle/>
          <a:p>
            <a:pPr algn="r"/>
            <a:r>
              <a:rPr lang="en-IE" sz="1100" dirty="0" smtClean="0">
                <a:solidFill>
                  <a:schemeClr val="bg1">
                    <a:lumMod val="75000"/>
                  </a:schemeClr>
                </a:solidFill>
              </a:rPr>
              <a:t>3900</a:t>
            </a:r>
            <a:endParaRPr lang="en-US" sz="1100" dirty="0">
              <a:solidFill>
                <a:schemeClr val="bg1">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36551">
                                            <p:txEl>
                                              <p:pRg st="0" end="0"/>
                                            </p:txEl>
                                          </p:spTgt>
                                        </p:tgtEl>
                                        <p:attrNameLst>
                                          <p:attrName>style.visibility</p:attrName>
                                        </p:attrNameLst>
                                      </p:cBhvr>
                                      <p:to>
                                        <p:strVal val="visible"/>
                                      </p:to>
                                    </p:set>
                                    <p:animEffect transition="in" filter="checkerboard(across)">
                                      <p:cBhvr>
                                        <p:cTn id="7" dur="500"/>
                                        <p:tgtEl>
                                          <p:spTgt spid="2365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1" grpId="0" build="p" autoUpdateAnimBg="0"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4"/>
          <p:cNvPicPr>
            <a:picLocks noChangeAspect="1" noChangeArrowheads="1"/>
          </p:cNvPicPr>
          <p:nvPr/>
        </p:nvPicPr>
        <p:blipFill>
          <a:blip r:embed="rId3"/>
          <a:srcRect/>
          <a:stretch>
            <a:fillRect/>
          </a:stretch>
        </p:blipFill>
        <p:spPr bwMode="auto">
          <a:xfrm>
            <a:off x="369361" y="954635"/>
            <a:ext cx="5591492" cy="2843896"/>
          </a:xfrm>
          <a:prstGeom prst="rect">
            <a:avLst/>
          </a:prstGeom>
          <a:noFill/>
          <a:ln w="9525">
            <a:noFill/>
            <a:miter lim="800000"/>
            <a:headEnd/>
            <a:tailEnd/>
          </a:ln>
          <a:effectLst/>
        </p:spPr>
      </p:pic>
      <p:sp>
        <p:nvSpPr>
          <p:cNvPr id="238594" name="Rectangle 2"/>
          <p:cNvSpPr>
            <a:spLocks noGrp="1" noChangeArrowheads="1"/>
          </p:cNvSpPr>
          <p:nvPr>
            <p:ph type="title"/>
          </p:nvPr>
        </p:nvSpPr>
        <p:spPr>
          <a:xfrm>
            <a:off x="211138" y="73025"/>
            <a:ext cx="8027987" cy="614363"/>
          </a:xfrm>
        </p:spPr>
        <p:txBody>
          <a:bodyPr/>
          <a:lstStyle/>
          <a:p>
            <a:r>
              <a:rPr lang="vi-VN" smtClean="0"/>
              <a:t>Sửa</a:t>
            </a:r>
            <a:r>
              <a:rPr lang="en-US" smtClean="0"/>
              <a:t> dữ liệu</a:t>
            </a:r>
            <a:endParaRPr lang="en-US"/>
          </a:p>
        </p:txBody>
      </p:sp>
      <p:sp>
        <p:nvSpPr>
          <p:cNvPr id="238596"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38598" name="Rectangle 6"/>
          <p:cNvSpPr>
            <a:spLocks noChangeArrowheads="1"/>
          </p:cNvSpPr>
          <p:nvPr/>
        </p:nvSpPr>
        <p:spPr bwMode="auto">
          <a:xfrm>
            <a:off x="277813" y="3994150"/>
            <a:ext cx="5926137" cy="976313"/>
          </a:xfrm>
          <a:prstGeom prst="rect">
            <a:avLst/>
          </a:prstGeom>
          <a:noFill/>
          <a:ln w="9525">
            <a:noFill/>
            <a:miter lim="800000"/>
            <a:headEnd/>
            <a:tailEnd/>
          </a:ln>
          <a:effectLst/>
        </p:spPr>
        <p:txBody>
          <a:bodyPr/>
          <a:lstStyle/>
          <a:p>
            <a:pPr>
              <a:spcBef>
                <a:spcPct val="20000"/>
              </a:spcBef>
              <a:spcAft>
                <a:spcPct val="45000"/>
              </a:spcAft>
            </a:pPr>
            <a:r>
              <a:rPr lang="vi-VN" dirty="0" smtClean="0">
                <a:solidFill>
                  <a:srgbClr val="FFCC00"/>
                </a:solidFill>
              </a:rPr>
              <a:t>Bất kể bạn làm gì, khi bạn đã đến cuối, nhớ nhấn ENTER hoặc TAB sao cho những thay đổi của bạn ở lại trong ô.</a:t>
            </a:r>
            <a:endParaRPr lang="vi-VN" dirty="0">
              <a:solidFill>
                <a:srgbClr val="FFCC00"/>
              </a:solidFill>
            </a:endParaRPr>
          </a:p>
        </p:txBody>
      </p:sp>
      <p:sp>
        <p:nvSpPr>
          <p:cNvPr id="238600" name="Rectangle 8"/>
          <p:cNvSpPr>
            <a:spLocks noChangeArrowheads="1"/>
          </p:cNvSpPr>
          <p:nvPr/>
        </p:nvSpPr>
        <p:spPr bwMode="auto">
          <a:xfrm>
            <a:off x="6119813" y="854075"/>
            <a:ext cx="2744787" cy="1104900"/>
          </a:xfrm>
          <a:prstGeom prst="rect">
            <a:avLst/>
          </a:prstGeom>
          <a:noFill/>
          <a:ln w="9525">
            <a:noFill/>
            <a:miter lim="800000"/>
            <a:headEnd/>
            <a:tailEnd/>
          </a:ln>
          <a:effectLst/>
        </p:spPr>
        <p:txBody>
          <a:bodyPr/>
          <a:lstStyle/>
          <a:p>
            <a:pPr>
              <a:spcBef>
                <a:spcPct val="20000"/>
              </a:spcBef>
              <a:spcAft>
                <a:spcPct val="75000"/>
              </a:spcAft>
            </a:pPr>
            <a:r>
              <a:rPr lang="en-US" sz="2000" smtClean="0"/>
              <a:t>Sự khác biệt giữa hai phương pháp là gì?</a:t>
            </a:r>
            <a:endParaRPr lang="en-US" sz="2000"/>
          </a:p>
        </p:txBody>
      </p:sp>
      <p:sp>
        <p:nvSpPr>
          <p:cNvPr id="238601" name="Rectangle 9"/>
          <p:cNvSpPr>
            <a:spLocks noChangeArrowheads="1"/>
          </p:cNvSpPr>
          <p:nvPr/>
        </p:nvSpPr>
        <p:spPr bwMode="auto">
          <a:xfrm>
            <a:off x="6119813" y="1952625"/>
            <a:ext cx="3024187" cy="1657350"/>
          </a:xfrm>
          <a:prstGeom prst="rect">
            <a:avLst/>
          </a:prstGeom>
          <a:noFill/>
          <a:ln w="9525">
            <a:noFill/>
            <a:miter lim="800000"/>
            <a:headEnd/>
            <a:tailEnd/>
          </a:ln>
          <a:effectLst/>
        </p:spPr>
        <p:txBody>
          <a:bodyPr/>
          <a:lstStyle/>
          <a:p>
            <a:pPr>
              <a:spcBef>
                <a:spcPct val="20000"/>
              </a:spcBef>
              <a:spcAft>
                <a:spcPct val="75000"/>
              </a:spcAft>
            </a:pPr>
            <a:r>
              <a:rPr lang="vi-VN" sz="2000" dirty="0" smtClean="0"/>
              <a:t>Tùy thuộc sự thuận tiện của bạn. Bạn có thể thấy dễ dàng làm việc hơn với Thanh Công thức hoặc bản thân ô.</a:t>
            </a:r>
            <a:endParaRPr lang="en-US" sz="2000" dirty="0"/>
          </a:p>
        </p:txBody>
      </p:sp>
      <p:sp>
        <p:nvSpPr>
          <p:cNvPr id="12" name="TextBox 11"/>
          <p:cNvSpPr txBox="1"/>
          <p:nvPr/>
        </p:nvSpPr>
        <p:spPr>
          <a:xfrm>
            <a:off x="616688" y="2456121"/>
            <a:ext cx="648586" cy="307777"/>
          </a:xfrm>
          <a:prstGeom prst="rect">
            <a:avLst/>
          </a:prstGeom>
          <a:noFill/>
        </p:spPr>
        <p:txBody>
          <a:bodyPr wrap="square" rtlCol="0">
            <a:spAutoFit/>
          </a:bodyPr>
          <a:lstStyle/>
          <a:p>
            <a:pPr algn="ctr"/>
            <a:r>
              <a:rPr lang="en-IE" sz="1400" b="1" dirty="0" smtClean="0">
                <a:solidFill>
                  <a:schemeClr val="bg1">
                    <a:lumMod val="75000"/>
                  </a:schemeClr>
                </a:solidFill>
              </a:rPr>
              <a:t>2007</a:t>
            </a:r>
            <a:endParaRPr lang="en-US" sz="1400" b="1" dirty="0">
              <a:solidFill>
                <a:schemeClr val="bg1">
                  <a:lumMod val="75000"/>
                </a:schemeClr>
              </a:solidFill>
            </a:endParaRPr>
          </a:p>
        </p:txBody>
      </p:sp>
      <p:sp>
        <p:nvSpPr>
          <p:cNvPr id="13" name="TextBox 12"/>
          <p:cNvSpPr txBox="1"/>
          <p:nvPr/>
        </p:nvSpPr>
        <p:spPr>
          <a:xfrm>
            <a:off x="1286539" y="2466753"/>
            <a:ext cx="648586" cy="307777"/>
          </a:xfrm>
          <a:prstGeom prst="rect">
            <a:avLst/>
          </a:prstGeom>
          <a:noFill/>
        </p:spPr>
        <p:txBody>
          <a:bodyPr wrap="square" rtlCol="0">
            <a:spAutoFit/>
          </a:bodyPr>
          <a:lstStyle/>
          <a:p>
            <a:pPr algn="ctr"/>
            <a:r>
              <a:rPr lang="en-IE" sz="1400" b="1" dirty="0" smtClean="0">
                <a:solidFill>
                  <a:schemeClr val="bg1">
                    <a:lumMod val="75000"/>
                  </a:schemeClr>
                </a:solidFill>
              </a:rPr>
              <a:t>2008</a:t>
            </a:r>
            <a:endParaRPr lang="en-US" sz="1400" b="1" dirty="0">
              <a:solidFill>
                <a:schemeClr val="bg1">
                  <a:lumMod val="75000"/>
                </a:schemeClr>
              </a:solidFill>
            </a:endParaRPr>
          </a:p>
        </p:txBody>
      </p:sp>
      <p:sp>
        <p:nvSpPr>
          <p:cNvPr id="14" name="TextBox 13"/>
          <p:cNvSpPr txBox="1"/>
          <p:nvPr/>
        </p:nvSpPr>
        <p:spPr>
          <a:xfrm>
            <a:off x="1977655" y="2466753"/>
            <a:ext cx="648586" cy="307777"/>
          </a:xfrm>
          <a:prstGeom prst="rect">
            <a:avLst/>
          </a:prstGeom>
          <a:noFill/>
        </p:spPr>
        <p:txBody>
          <a:bodyPr wrap="square" rtlCol="0">
            <a:spAutoFit/>
          </a:bodyPr>
          <a:lstStyle/>
          <a:p>
            <a:pPr algn="ctr"/>
            <a:r>
              <a:rPr lang="en-IE" sz="1400" b="1" dirty="0" smtClean="0">
                <a:solidFill>
                  <a:schemeClr val="bg1">
                    <a:lumMod val="75000"/>
                  </a:schemeClr>
                </a:solidFill>
              </a:rPr>
              <a:t>2009</a:t>
            </a:r>
            <a:endParaRPr lang="en-US" sz="1400" b="1" dirty="0">
              <a:solidFill>
                <a:schemeClr val="bg1">
                  <a:lumMod val="75000"/>
                </a:schemeClr>
              </a:solidFill>
            </a:endParaRPr>
          </a:p>
        </p:txBody>
      </p:sp>
      <p:sp>
        <p:nvSpPr>
          <p:cNvPr id="15" name="TextBox 14"/>
          <p:cNvSpPr txBox="1"/>
          <p:nvPr/>
        </p:nvSpPr>
        <p:spPr>
          <a:xfrm>
            <a:off x="659219" y="2690037"/>
            <a:ext cx="648586" cy="261610"/>
          </a:xfrm>
          <a:prstGeom prst="rect">
            <a:avLst/>
          </a:prstGeom>
          <a:noFill/>
        </p:spPr>
        <p:txBody>
          <a:bodyPr wrap="square" rtlCol="0">
            <a:spAutoFit/>
          </a:bodyPr>
          <a:lstStyle/>
          <a:p>
            <a:pPr algn="r"/>
            <a:r>
              <a:rPr lang="en-IE" sz="1100" dirty="0" smtClean="0">
                <a:solidFill>
                  <a:schemeClr val="bg1">
                    <a:lumMod val="75000"/>
                  </a:schemeClr>
                </a:solidFill>
              </a:rPr>
              <a:t>5400</a:t>
            </a:r>
            <a:endParaRPr lang="en-US" sz="1100" dirty="0">
              <a:solidFill>
                <a:schemeClr val="bg1">
                  <a:lumMod val="75000"/>
                </a:schemeClr>
              </a:solidFill>
            </a:endParaRPr>
          </a:p>
        </p:txBody>
      </p:sp>
      <p:sp>
        <p:nvSpPr>
          <p:cNvPr id="16" name="TextBox 15"/>
          <p:cNvSpPr txBox="1"/>
          <p:nvPr/>
        </p:nvSpPr>
        <p:spPr>
          <a:xfrm>
            <a:off x="340240" y="3508746"/>
            <a:ext cx="911043" cy="246221"/>
          </a:xfrm>
          <a:prstGeom prst="rect">
            <a:avLst/>
          </a:prstGeom>
          <a:noFill/>
        </p:spPr>
        <p:txBody>
          <a:bodyPr wrap="square" rtlCol="0">
            <a:spAutoFit/>
          </a:bodyPr>
          <a:lstStyle/>
          <a:p>
            <a:r>
              <a:rPr lang="vi-VN" sz="1000" dirty="0" smtClean="0">
                <a:solidFill>
                  <a:schemeClr val="accent2"/>
                </a:solidFill>
              </a:rPr>
              <a:t>Soạn</a:t>
            </a:r>
            <a:endParaRPr lang="en-US" sz="1000" dirty="0">
              <a:solidFill>
                <a:schemeClr val="accent2"/>
              </a:solidFill>
            </a:endParaRPr>
          </a:p>
        </p:txBody>
      </p:sp>
      <p:sp>
        <p:nvSpPr>
          <p:cNvPr id="17" name="TextBox 16"/>
          <p:cNvSpPr txBox="1"/>
          <p:nvPr/>
        </p:nvSpPr>
        <p:spPr>
          <a:xfrm>
            <a:off x="2445480" y="2052085"/>
            <a:ext cx="648586" cy="261610"/>
          </a:xfrm>
          <a:prstGeom prst="rect">
            <a:avLst/>
          </a:prstGeom>
          <a:noFill/>
        </p:spPr>
        <p:txBody>
          <a:bodyPr wrap="square" rtlCol="0">
            <a:spAutoFit/>
          </a:bodyPr>
          <a:lstStyle/>
          <a:p>
            <a:pPr algn="r"/>
            <a:r>
              <a:rPr lang="en-IE" sz="1100" dirty="0" smtClean="0">
                <a:solidFill>
                  <a:schemeClr val="bg1">
                    <a:lumMod val="75000"/>
                  </a:schemeClr>
                </a:solidFill>
              </a:rPr>
              <a:t>5400</a:t>
            </a:r>
            <a:endParaRPr lang="en-US" sz="1100" dirty="0">
              <a:solidFill>
                <a:schemeClr val="bg1">
                  <a:lumMod val="75000"/>
                </a:schemeClr>
              </a:solidFill>
            </a:endParaRPr>
          </a:p>
        </p:txBody>
      </p:sp>
      <p:sp>
        <p:nvSpPr>
          <p:cNvPr id="18" name="TextBox 17"/>
          <p:cNvSpPr txBox="1"/>
          <p:nvPr/>
        </p:nvSpPr>
        <p:spPr>
          <a:xfrm>
            <a:off x="1329070" y="2690037"/>
            <a:ext cx="648586" cy="261610"/>
          </a:xfrm>
          <a:prstGeom prst="rect">
            <a:avLst/>
          </a:prstGeom>
          <a:noFill/>
        </p:spPr>
        <p:txBody>
          <a:bodyPr wrap="square" rtlCol="0">
            <a:spAutoFit/>
          </a:bodyPr>
          <a:lstStyle/>
          <a:p>
            <a:pPr algn="r"/>
            <a:r>
              <a:rPr lang="en-IE" sz="1100" dirty="0" smtClean="0">
                <a:solidFill>
                  <a:schemeClr val="bg1">
                    <a:lumMod val="75000"/>
                  </a:schemeClr>
                </a:solidFill>
              </a:rPr>
              <a:t>2700</a:t>
            </a:r>
            <a:endParaRPr lang="en-US" sz="1100" dirty="0">
              <a:solidFill>
                <a:schemeClr val="bg1">
                  <a:lumMod val="75000"/>
                </a:schemeClr>
              </a:solidFill>
            </a:endParaRPr>
          </a:p>
        </p:txBody>
      </p:sp>
      <p:sp>
        <p:nvSpPr>
          <p:cNvPr id="19" name="TextBox 18"/>
          <p:cNvSpPr txBox="1"/>
          <p:nvPr/>
        </p:nvSpPr>
        <p:spPr>
          <a:xfrm>
            <a:off x="2052085" y="2690037"/>
            <a:ext cx="648586" cy="261610"/>
          </a:xfrm>
          <a:prstGeom prst="rect">
            <a:avLst/>
          </a:prstGeom>
          <a:noFill/>
        </p:spPr>
        <p:txBody>
          <a:bodyPr wrap="square" rtlCol="0">
            <a:spAutoFit/>
          </a:bodyPr>
          <a:lstStyle/>
          <a:p>
            <a:pPr algn="r"/>
            <a:r>
              <a:rPr lang="en-IE" sz="1100" dirty="0" smtClean="0">
                <a:solidFill>
                  <a:schemeClr val="bg1">
                    <a:lumMod val="75000"/>
                  </a:schemeClr>
                </a:solidFill>
              </a:rPr>
              <a:t>3900</a:t>
            </a:r>
            <a:endParaRPr lang="en-US" sz="1100" dirty="0">
              <a:solidFill>
                <a:schemeClr val="bg1">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38598">
                                            <p:txEl>
                                              <p:pRg st="0" end="0"/>
                                            </p:txEl>
                                          </p:spTgt>
                                        </p:tgtEl>
                                        <p:attrNameLst>
                                          <p:attrName>style.visibility</p:attrName>
                                        </p:attrNameLst>
                                      </p:cBhvr>
                                      <p:to>
                                        <p:strVal val="visible"/>
                                      </p:to>
                                    </p:set>
                                    <p:animEffect transition="in" filter="slide(fromLeft)">
                                      <p:cBhvr>
                                        <p:cTn id="7" dur="500"/>
                                        <p:tgtEl>
                                          <p:spTgt spid="2385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8" grpId="0" build="p" autoUpdateAnimBg="0" advAuto="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39713" y="63500"/>
            <a:ext cx="8904287" cy="614363"/>
          </a:xfrm>
        </p:spPr>
        <p:txBody>
          <a:bodyPr/>
          <a:lstStyle/>
          <a:p>
            <a:r>
              <a:rPr lang="en-US" smtClean="0"/>
              <a:t>Loại bỏ định dạng dữ liệu</a:t>
            </a:r>
            <a:endParaRPr lang="en-US"/>
          </a:p>
        </p:txBody>
      </p:sp>
      <p:sp>
        <p:nvSpPr>
          <p:cNvPr id="13517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dirty="0" smtClean="0"/>
              <a:t>Thật ngạc nhiên! Một người nào đó dùng trang tính của bạn, đã  điền một vài dữ liệu, và đã làm số trong ô B6 đậm và đỏ để nêu rõ 2008 là dung lượng thấp nhất.</a:t>
            </a:r>
            <a:endParaRPr lang="vi-VN" sz="2000" dirty="0"/>
          </a:p>
        </p:txBody>
      </p:sp>
      <p:sp>
        <p:nvSpPr>
          <p:cNvPr id="13517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35178" name="Rectangle 10"/>
          <p:cNvSpPr>
            <a:spLocks noChangeArrowheads="1"/>
          </p:cNvSpPr>
          <p:nvPr/>
        </p:nvSpPr>
        <p:spPr bwMode="auto">
          <a:xfrm>
            <a:off x="277813" y="3994150"/>
            <a:ext cx="5926137" cy="1968500"/>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Nhưng dung lượng này đã thay đổi. </a:t>
            </a:r>
            <a:endParaRPr lang="en-US" dirty="0">
              <a:solidFill>
                <a:srgbClr val="FFCC00"/>
              </a:solidFill>
            </a:endParaRPr>
          </a:p>
          <a:p>
            <a:pPr>
              <a:spcBef>
                <a:spcPct val="20000"/>
              </a:spcBef>
              <a:spcAft>
                <a:spcPct val="75000"/>
              </a:spcAft>
            </a:pPr>
            <a:r>
              <a:rPr lang="en-US" smtClean="0">
                <a:solidFill>
                  <a:srgbClr val="FFCC00"/>
                </a:solidFill>
              </a:rPr>
              <a:t>Bạn muốn cứu chữa tình huống này.</a:t>
            </a:r>
            <a:endParaRPr lang="en-US" dirty="0">
              <a:solidFill>
                <a:srgbClr val="FFCC00"/>
              </a:solidFill>
            </a:endParaRPr>
          </a:p>
        </p:txBody>
      </p:sp>
      <p:pic>
        <p:nvPicPr>
          <p:cNvPr id="285699" name="Picture 3"/>
          <p:cNvPicPr>
            <a:picLocks noChangeAspect="1" noChangeArrowheads="1"/>
          </p:cNvPicPr>
          <p:nvPr/>
        </p:nvPicPr>
        <p:blipFill>
          <a:blip r:embed="rId3"/>
          <a:srcRect/>
          <a:stretch>
            <a:fillRect/>
          </a:stretch>
        </p:blipFill>
        <p:spPr bwMode="auto">
          <a:xfrm>
            <a:off x="351465" y="943698"/>
            <a:ext cx="5666563" cy="2871914"/>
          </a:xfrm>
          <a:prstGeom prst="rect">
            <a:avLst/>
          </a:prstGeom>
          <a:noFill/>
          <a:ln w="9525">
            <a:noFill/>
            <a:miter lim="800000"/>
            <a:headEnd/>
            <a:tailEnd/>
          </a:ln>
          <a:effectLst/>
        </p:spPr>
      </p:pic>
      <p:sp>
        <p:nvSpPr>
          <p:cNvPr id="13" name="TextBox 12"/>
          <p:cNvSpPr txBox="1"/>
          <p:nvPr/>
        </p:nvSpPr>
        <p:spPr>
          <a:xfrm>
            <a:off x="3359886" y="1180215"/>
            <a:ext cx="457200" cy="215444"/>
          </a:xfrm>
          <a:prstGeom prst="rect">
            <a:avLst/>
          </a:prstGeom>
          <a:noFill/>
        </p:spPr>
        <p:txBody>
          <a:bodyPr wrap="square" rtlCol="0">
            <a:spAutoFit/>
          </a:bodyPr>
          <a:lstStyle/>
          <a:p>
            <a:r>
              <a:rPr lang="en-IE" sz="800" smtClean="0">
                <a:solidFill>
                  <a:schemeClr val="accent2"/>
                </a:solidFill>
              </a:rPr>
              <a:t>Nhà</a:t>
            </a:r>
            <a:endParaRPr lang="en-US" sz="800" dirty="0">
              <a:solidFill>
                <a:schemeClr val="accent2"/>
              </a:solidFill>
            </a:endParaRPr>
          </a:p>
        </p:txBody>
      </p:sp>
      <p:sp>
        <p:nvSpPr>
          <p:cNvPr id="14" name="TextBox 13"/>
          <p:cNvSpPr txBox="1"/>
          <p:nvPr/>
        </p:nvSpPr>
        <p:spPr>
          <a:xfrm>
            <a:off x="4273830" y="2895214"/>
            <a:ext cx="1104636" cy="215444"/>
          </a:xfrm>
          <a:prstGeom prst="rect">
            <a:avLst/>
          </a:prstGeom>
          <a:noFill/>
        </p:spPr>
        <p:txBody>
          <a:bodyPr wrap="square" rtlCol="0">
            <a:spAutoFit/>
          </a:bodyPr>
          <a:lstStyle/>
          <a:p>
            <a:r>
              <a:rPr lang="vi-VN" sz="800" b="1" dirty="0" smtClean="0">
                <a:solidFill>
                  <a:schemeClr val="accent2"/>
                </a:solidFill>
              </a:rPr>
              <a:t>Xoá Định dạng</a:t>
            </a:r>
            <a:endParaRPr lang="en-US" sz="800" b="1" dirty="0">
              <a:solidFill>
                <a:schemeClr val="accent2"/>
              </a:solidFill>
            </a:endParaRPr>
          </a:p>
        </p:txBody>
      </p:sp>
      <p:sp>
        <p:nvSpPr>
          <p:cNvPr id="15" name="TextBox 14"/>
          <p:cNvSpPr txBox="1"/>
          <p:nvPr/>
        </p:nvSpPr>
        <p:spPr>
          <a:xfrm>
            <a:off x="1158844" y="1224481"/>
            <a:ext cx="176542" cy="230832"/>
          </a:xfrm>
          <a:prstGeom prst="rect">
            <a:avLst/>
          </a:prstGeom>
          <a:noFill/>
        </p:spPr>
        <p:txBody>
          <a:bodyPr wrap="square" rtlCol="0">
            <a:spAutoFit/>
          </a:bodyPr>
          <a:lstStyle/>
          <a:p>
            <a:pPr algn="ctr"/>
            <a:r>
              <a:rPr lang="en-IE" sz="900" dirty="0" smtClean="0">
                <a:solidFill>
                  <a:schemeClr val="bg1">
                    <a:lumMod val="75000"/>
                  </a:schemeClr>
                </a:solidFill>
              </a:rPr>
              <a:t>A</a:t>
            </a:r>
            <a:endParaRPr lang="en-US" sz="900" dirty="0">
              <a:solidFill>
                <a:schemeClr val="bg1">
                  <a:lumMod val="75000"/>
                </a:schemeClr>
              </a:solidFill>
            </a:endParaRPr>
          </a:p>
        </p:txBody>
      </p:sp>
      <p:sp>
        <p:nvSpPr>
          <p:cNvPr id="16" name="TextBox 15"/>
          <p:cNvSpPr txBox="1"/>
          <p:nvPr/>
        </p:nvSpPr>
        <p:spPr>
          <a:xfrm>
            <a:off x="1860487" y="1224481"/>
            <a:ext cx="176542" cy="230832"/>
          </a:xfrm>
          <a:prstGeom prst="rect">
            <a:avLst/>
          </a:prstGeom>
          <a:noFill/>
        </p:spPr>
        <p:txBody>
          <a:bodyPr wrap="square" rtlCol="0">
            <a:spAutoFit/>
          </a:bodyPr>
          <a:lstStyle/>
          <a:p>
            <a:pPr algn="ctr"/>
            <a:r>
              <a:rPr lang="en-IE" sz="900" dirty="0" smtClean="0">
                <a:solidFill>
                  <a:schemeClr val="bg1">
                    <a:lumMod val="75000"/>
                  </a:schemeClr>
                </a:solidFill>
              </a:rPr>
              <a:t>B</a:t>
            </a:r>
            <a:endParaRPr lang="en-US" sz="900" dirty="0">
              <a:solidFill>
                <a:schemeClr val="bg1">
                  <a:lumMod val="75000"/>
                </a:schemeClr>
              </a:solidFill>
            </a:endParaRPr>
          </a:p>
        </p:txBody>
      </p:sp>
      <p:sp>
        <p:nvSpPr>
          <p:cNvPr id="23" name="TextBox 22"/>
          <p:cNvSpPr txBox="1"/>
          <p:nvPr/>
        </p:nvSpPr>
        <p:spPr>
          <a:xfrm>
            <a:off x="1330294" y="2110306"/>
            <a:ext cx="176542" cy="230832"/>
          </a:xfrm>
          <a:prstGeom prst="rect">
            <a:avLst/>
          </a:prstGeom>
          <a:noFill/>
        </p:spPr>
        <p:txBody>
          <a:bodyPr wrap="square" rtlCol="0">
            <a:spAutoFit/>
          </a:bodyPr>
          <a:lstStyle/>
          <a:p>
            <a:pPr algn="ctr"/>
            <a:r>
              <a:rPr lang="en-IE" sz="900" dirty="0" smtClean="0">
                <a:solidFill>
                  <a:schemeClr val="bg1">
                    <a:lumMod val="75000"/>
                  </a:schemeClr>
                </a:solidFill>
              </a:rPr>
              <a:t>A</a:t>
            </a:r>
            <a:endParaRPr lang="en-US" sz="900" dirty="0">
              <a:solidFill>
                <a:schemeClr val="bg1">
                  <a:lumMod val="75000"/>
                </a:schemeClr>
              </a:solidFill>
            </a:endParaRPr>
          </a:p>
        </p:txBody>
      </p:sp>
      <p:sp>
        <p:nvSpPr>
          <p:cNvPr id="24" name="TextBox 23"/>
          <p:cNvSpPr txBox="1"/>
          <p:nvPr/>
        </p:nvSpPr>
        <p:spPr>
          <a:xfrm>
            <a:off x="2031937" y="2110306"/>
            <a:ext cx="176542" cy="230832"/>
          </a:xfrm>
          <a:prstGeom prst="rect">
            <a:avLst/>
          </a:prstGeom>
          <a:noFill/>
        </p:spPr>
        <p:txBody>
          <a:bodyPr wrap="square" rtlCol="0">
            <a:spAutoFit/>
          </a:bodyPr>
          <a:lstStyle/>
          <a:p>
            <a:pPr algn="ctr"/>
            <a:r>
              <a:rPr lang="en-IE" sz="900" dirty="0" smtClean="0">
                <a:solidFill>
                  <a:schemeClr val="bg1">
                    <a:lumMod val="75000"/>
                  </a:schemeClr>
                </a:solidFill>
              </a:rPr>
              <a:t>B</a:t>
            </a:r>
            <a:endParaRPr lang="en-US" sz="900" dirty="0">
              <a:solidFill>
                <a:schemeClr val="bg1">
                  <a:lumMod val="75000"/>
                </a:schemeClr>
              </a:solidFill>
            </a:endParaRPr>
          </a:p>
        </p:txBody>
      </p:sp>
      <p:sp>
        <p:nvSpPr>
          <p:cNvPr id="25" name="TextBox 24"/>
          <p:cNvSpPr txBox="1"/>
          <p:nvPr/>
        </p:nvSpPr>
        <p:spPr>
          <a:xfrm>
            <a:off x="1530319" y="3015181"/>
            <a:ext cx="176542" cy="230832"/>
          </a:xfrm>
          <a:prstGeom prst="rect">
            <a:avLst/>
          </a:prstGeom>
          <a:noFill/>
        </p:spPr>
        <p:txBody>
          <a:bodyPr wrap="square" rtlCol="0">
            <a:spAutoFit/>
          </a:bodyPr>
          <a:lstStyle/>
          <a:p>
            <a:pPr algn="ctr"/>
            <a:r>
              <a:rPr lang="en-IE" sz="900" dirty="0" smtClean="0">
                <a:solidFill>
                  <a:schemeClr val="bg1">
                    <a:lumMod val="75000"/>
                  </a:schemeClr>
                </a:solidFill>
              </a:rPr>
              <a:t>A</a:t>
            </a:r>
            <a:endParaRPr lang="en-US" sz="900" dirty="0">
              <a:solidFill>
                <a:schemeClr val="bg1">
                  <a:lumMod val="75000"/>
                </a:schemeClr>
              </a:solidFill>
            </a:endParaRPr>
          </a:p>
        </p:txBody>
      </p:sp>
      <p:sp>
        <p:nvSpPr>
          <p:cNvPr id="26" name="TextBox 25"/>
          <p:cNvSpPr txBox="1"/>
          <p:nvPr/>
        </p:nvSpPr>
        <p:spPr>
          <a:xfrm>
            <a:off x="2231962" y="3015181"/>
            <a:ext cx="176542" cy="230832"/>
          </a:xfrm>
          <a:prstGeom prst="rect">
            <a:avLst/>
          </a:prstGeom>
          <a:noFill/>
        </p:spPr>
        <p:txBody>
          <a:bodyPr wrap="square" rtlCol="0">
            <a:spAutoFit/>
          </a:bodyPr>
          <a:lstStyle/>
          <a:p>
            <a:pPr algn="ctr"/>
            <a:r>
              <a:rPr lang="en-IE" sz="900" dirty="0" smtClean="0">
                <a:solidFill>
                  <a:schemeClr val="bg1">
                    <a:lumMod val="75000"/>
                  </a:schemeClr>
                </a:solidFill>
              </a:rPr>
              <a:t>B</a:t>
            </a:r>
            <a:endParaRPr lang="en-US" sz="900" dirty="0">
              <a:solidFill>
                <a:schemeClr val="bg1">
                  <a:lumMod val="75000"/>
                </a:schemeClr>
              </a:solidFill>
            </a:endParaRPr>
          </a:p>
        </p:txBody>
      </p:sp>
      <p:sp>
        <p:nvSpPr>
          <p:cNvPr id="27" name="TextBox 26"/>
          <p:cNvSpPr txBox="1"/>
          <p:nvPr/>
        </p:nvSpPr>
        <p:spPr>
          <a:xfrm>
            <a:off x="895350" y="1408631"/>
            <a:ext cx="704850" cy="230832"/>
          </a:xfrm>
          <a:prstGeom prst="rect">
            <a:avLst/>
          </a:prstGeom>
          <a:noFill/>
        </p:spPr>
        <p:txBody>
          <a:bodyPr wrap="square" rtlCol="0">
            <a:spAutoFit/>
          </a:bodyPr>
          <a:lstStyle/>
          <a:p>
            <a:pPr algn="ctr"/>
            <a:r>
              <a:rPr lang="en-IE" sz="900" b="1" dirty="0" smtClean="0">
                <a:solidFill>
                  <a:schemeClr val="bg1">
                    <a:lumMod val="75000"/>
                  </a:schemeClr>
                </a:solidFill>
              </a:rPr>
              <a:t>2007</a:t>
            </a:r>
            <a:endParaRPr lang="en-US" sz="900" b="1" dirty="0">
              <a:solidFill>
                <a:schemeClr val="bg1">
                  <a:lumMod val="75000"/>
                </a:schemeClr>
              </a:solidFill>
            </a:endParaRPr>
          </a:p>
        </p:txBody>
      </p:sp>
      <p:sp>
        <p:nvSpPr>
          <p:cNvPr id="28" name="TextBox 27"/>
          <p:cNvSpPr txBox="1"/>
          <p:nvPr/>
        </p:nvSpPr>
        <p:spPr>
          <a:xfrm>
            <a:off x="1593850" y="1408631"/>
            <a:ext cx="704850" cy="230832"/>
          </a:xfrm>
          <a:prstGeom prst="rect">
            <a:avLst/>
          </a:prstGeom>
          <a:noFill/>
        </p:spPr>
        <p:txBody>
          <a:bodyPr wrap="square" rtlCol="0">
            <a:spAutoFit/>
          </a:bodyPr>
          <a:lstStyle/>
          <a:p>
            <a:pPr algn="ctr"/>
            <a:r>
              <a:rPr lang="en-IE" sz="900" b="1" dirty="0" smtClean="0">
                <a:solidFill>
                  <a:schemeClr val="bg1">
                    <a:lumMod val="75000"/>
                  </a:schemeClr>
                </a:solidFill>
              </a:rPr>
              <a:t>2008</a:t>
            </a:r>
            <a:endParaRPr lang="en-US" sz="900" b="1" dirty="0">
              <a:solidFill>
                <a:schemeClr val="bg1">
                  <a:lumMod val="75000"/>
                </a:schemeClr>
              </a:solidFill>
            </a:endParaRPr>
          </a:p>
        </p:txBody>
      </p:sp>
      <p:sp>
        <p:nvSpPr>
          <p:cNvPr id="29" name="TextBox 28"/>
          <p:cNvSpPr txBox="1"/>
          <p:nvPr/>
        </p:nvSpPr>
        <p:spPr>
          <a:xfrm>
            <a:off x="1111250" y="2297631"/>
            <a:ext cx="704850" cy="230832"/>
          </a:xfrm>
          <a:prstGeom prst="rect">
            <a:avLst/>
          </a:prstGeom>
          <a:noFill/>
        </p:spPr>
        <p:txBody>
          <a:bodyPr wrap="square" rtlCol="0">
            <a:spAutoFit/>
          </a:bodyPr>
          <a:lstStyle/>
          <a:p>
            <a:pPr algn="ctr"/>
            <a:r>
              <a:rPr lang="en-IE" sz="900" b="1" dirty="0" smtClean="0">
                <a:solidFill>
                  <a:schemeClr val="bg1">
                    <a:lumMod val="75000"/>
                  </a:schemeClr>
                </a:solidFill>
              </a:rPr>
              <a:t>2007</a:t>
            </a:r>
            <a:endParaRPr lang="en-US" sz="900" b="1" dirty="0">
              <a:solidFill>
                <a:schemeClr val="bg1">
                  <a:lumMod val="75000"/>
                </a:schemeClr>
              </a:solidFill>
            </a:endParaRPr>
          </a:p>
        </p:txBody>
      </p:sp>
      <p:sp>
        <p:nvSpPr>
          <p:cNvPr id="30" name="TextBox 29"/>
          <p:cNvSpPr txBox="1"/>
          <p:nvPr/>
        </p:nvSpPr>
        <p:spPr>
          <a:xfrm>
            <a:off x="1809750" y="2297631"/>
            <a:ext cx="704850" cy="230832"/>
          </a:xfrm>
          <a:prstGeom prst="rect">
            <a:avLst/>
          </a:prstGeom>
          <a:noFill/>
        </p:spPr>
        <p:txBody>
          <a:bodyPr wrap="square" rtlCol="0">
            <a:spAutoFit/>
          </a:bodyPr>
          <a:lstStyle/>
          <a:p>
            <a:pPr algn="ctr"/>
            <a:r>
              <a:rPr lang="en-IE" sz="900" b="1" dirty="0" smtClean="0">
                <a:solidFill>
                  <a:schemeClr val="bg1">
                    <a:lumMod val="75000"/>
                  </a:schemeClr>
                </a:solidFill>
              </a:rPr>
              <a:t>2008</a:t>
            </a:r>
            <a:endParaRPr lang="en-US" sz="900" b="1" dirty="0">
              <a:solidFill>
                <a:schemeClr val="bg1">
                  <a:lumMod val="75000"/>
                </a:schemeClr>
              </a:solidFill>
            </a:endParaRPr>
          </a:p>
        </p:txBody>
      </p:sp>
      <p:sp>
        <p:nvSpPr>
          <p:cNvPr id="31" name="TextBox 30"/>
          <p:cNvSpPr txBox="1"/>
          <p:nvPr/>
        </p:nvSpPr>
        <p:spPr>
          <a:xfrm>
            <a:off x="1250950" y="3192981"/>
            <a:ext cx="704850" cy="230832"/>
          </a:xfrm>
          <a:prstGeom prst="rect">
            <a:avLst/>
          </a:prstGeom>
          <a:noFill/>
        </p:spPr>
        <p:txBody>
          <a:bodyPr wrap="square" rtlCol="0">
            <a:spAutoFit/>
          </a:bodyPr>
          <a:lstStyle/>
          <a:p>
            <a:pPr algn="ctr"/>
            <a:r>
              <a:rPr lang="en-IE" sz="900" b="1" dirty="0" smtClean="0">
                <a:solidFill>
                  <a:schemeClr val="bg1">
                    <a:lumMod val="75000"/>
                  </a:schemeClr>
                </a:solidFill>
              </a:rPr>
              <a:t>2007</a:t>
            </a:r>
            <a:endParaRPr lang="en-US" sz="900" b="1" dirty="0">
              <a:solidFill>
                <a:schemeClr val="bg1">
                  <a:lumMod val="75000"/>
                </a:schemeClr>
              </a:solidFill>
            </a:endParaRPr>
          </a:p>
        </p:txBody>
      </p:sp>
      <p:sp>
        <p:nvSpPr>
          <p:cNvPr id="32" name="TextBox 31"/>
          <p:cNvSpPr txBox="1"/>
          <p:nvPr/>
        </p:nvSpPr>
        <p:spPr>
          <a:xfrm>
            <a:off x="1949450" y="3192981"/>
            <a:ext cx="704850" cy="230832"/>
          </a:xfrm>
          <a:prstGeom prst="rect">
            <a:avLst/>
          </a:prstGeom>
          <a:noFill/>
        </p:spPr>
        <p:txBody>
          <a:bodyPr wrap="square" rtlCol="0">
            <a:spAutoFit/>
          </a:bodyPr>
          <a:lstStyle/>
          <a:p>
            <a:pPr algn="ctr"/>
            <a:r>
              <a:rPr lang="en-IE" sz="900" b="1" dirty="0" smtClean="0">
                <a:solidFill>
                  <a:schemeClr val="bg1">
                    <a:lumMod val="75000"/>
                  </a:schemeClr>
                </a:solidFill>
              </a:rPr>
              <a:t>2008</a:t>
            </a:r>
            <a:endParaRPr lang="en-US" sz="900" b="1" dirty="0">
              <a:solidFill>
                <a:schemeClr val="bg1">
                  <a:lumMod val="75000"/>
                </a:schemeClr>
              </a:solidFill>
            </a:endParaRPr>
          </a:p>
        </p:txBody>
      </p:sp>
      <p:sp>
        <p:nvSpPr>
          <p:cNvPr id="33" name="TextBox 32"/>
          <p:cNvSpPr txBox="1"/>
          <p:nvPr/>
        </p:nvSpPr>
        <p:spPr>
          <a:xfrm>
            <a:off x="983069" y="1603374"/>
            <a:ext cx="648586" cy="230832"/>
          </a:xfrm>
          <a:prstGeom prst="rect">
            <a:avLst/>
          </a:prstGeom>
          <a:noFill/>
        </p:spPr>
        <p:txBody>
          <a:bodyPr wrap="square" rtlCol="0">
            <a:spAutoFit/>
          </a:bodyPr>
          <a:lstStyle/>
          <a:p>
            <a:pPr algn="r"/>
            <a:r>
              <a:rPr lang="en-IE" sz="900" dirty="0" smtClean="0">
                <a:solidFill>
                  <a:schemeClr val="bg1">
                    <a:lumMod val="75000"/>
                  </a:schemeClr>
                </a:solidFill>
              </a:rPr>
              <a:t>5400</a:t>
            </a:r>
            <a:endParaRPr lang="en-US" sz="900" dirty="0">
              <a:solidFill>
                <a:schemeClr val="bg1">
                  <a:lumMod val="75000"/>
                </a:schemeClr>
              </a:solidFill>
            </a:endParaRPr>
          </a:p>
        </p:txBody>
      </p:sp>
      <p:sp>
        <p:nvSpPr>
          <p:cNvPr id="34" name="TextBox 33"/>
          <p:cNvSpPr txBox="1"/>
          <p:nvPr/>
        </p:nvSpPr>
        <p:spPr>
          <a:xfrm>
            <a:off x="1173569" y="2495549"/>
            <a:ext cx="648586" cy="230832"/>
          </a:xfrm>
          <a:prstGeom prst="rect">
            <a:avLst/>
          </a:prstGeom>
          <a:noFill/>
        </p:spPr>
        <p:txBody>
          <a:bodyPr wrap="square" rtlCol="0">
            <a:spAutoFit/>
          </a:bodyPr>
          <a:lstStyle/>
          <a:p>
            <a:pPr algn="r"/>
            <a:r>
              <a:rPr lang="en-IE" sz="900" dirty="0" smtClean="0">
                <a:solidFill>
                  <a:schemeClr val="bg1">
                    <a:lumMod val="75000"/>
                  </a:schemeClr>
                </a:solidFill>
              </a:rPr>
              <a:t>5400</a:t>
            </a:r>
            <a:endParaRPr lang="en-US" sz="900" dirty="0">
              <a:solidFill>
                <a:schemeClr val="bg1">
                  <a:lumMod val="75000"/>
                </a:schemeClr>
              </a:solidFill>
            </a:endParaRPr>
          </a:p>
        </p:txBody>
      </p:sp>
      <p:sp>
        <p:nvSpPr>
          <p:cNvPr id="35" name="TextBox 34"/>
          <p:cNvSpPr txBox="1"/>
          <p:nvPr/>
        </p:nvSpPr>
        <p:spPr>
          <a:xfrm>
            <a:off x="1332319" y="3390899"/>
            <a:ext cx="648586" cy="230832"/>
          </a:xfrm>
          <a:prstGeom prst="rect">
            <a:avLst/>
          </a:prstGeom>
          <a:noFill/>
        </p:spPr>
        <p:txBody>
          <a:bodyPr wrap="square" rtlCol="0">
            <a:spAutoFit/>
          </a:bodyPr>
          <a:lstStyle/>
          <a:p>
            <a:pPr algn="r"/>
            <a:r>
              <a:rPr lang="en-IE" sz="900" dirty="0" smtClean="0">
                <a:solidFill>
                  <a:schemeClr val="bg1">
                    <a:lumMod val="75000"/>
                  </a:schemeClr>
                </a:solidFill>
              </a:rPr>
              <a:t>5400</a:t>
            </a:r>
            <a:endParaRPr lang="en-US" sz="900" dirty="0">
              <a:solidFill>
                <a:schemeClr val="bg1">
                  <a:lumMod val="75000"/>
                </a:schemeClr>
              </a:solidFill>
            </a:endParaRPr>
          </a:p>
        </p:txBody>
      </p:sp>
      <p:sp>
        <p:nvSpPr>
          <p:cNvPr id="36" name="TextBox 35"/>
          <p:cNvSpPr txBox="1"/>
          <p:nvPr/>
        </p:nvSpPr>
        <p:spPr>
          <a:xfrm>
            <a:off x="1675219" y="1603374"/>
            <a:ext cx="648586" cy="230832"/>
          </a:xfrm>
          <a:prstGeom prst="rect">
            <a:avLst/>
          </a:prstGeom>
          <a:noFill/>
        </p:spPr>
        <p:txBody>
          <a:bodyPr wrap="square" rtlCol="0">
            <a:spAutoFit/>
          </a:bodyPr>
          <a:lstStyle/>
          <a:p>
            <a:pPr algn="r"/>
            <a:r>
              <a:rPr lang="en-IE" sz="900" b="1" dirty="0" smtClean="0">
                <a:solidFill>
                  <a:srgbClr val="FF0000"/>
                </a:solidFill>
              </a:rPr>
              <a:t>2700</a:t>
            </a:r>
            <a:endParaRPr lang="en-US" sz="900" b="1" dirty="0">
              <a:solidFill>
                <a:srgbClr val="FF0000"/>
              </a:solidFill>
            </a:endParaRPr>
          </a:p>
        </p:txBody>
      </p:sp>
      <p:sp>
        <p:nvSpPr>
          <p:cNvPr id="37" name="TextBox 36"/>
          <p:cNvSpPr txBox="1"/>
          <p:nvPr/>
        </p:nvSpPr>
        <p:spPr>
          <a:xfrm>
            <a:off x="2030819" y="3381374"/>
            <a:ext cx="648586" cy="230832"/>
          </a:xfrm>
          <a:prstGeom prst="rect">
            <a:avLst/>
          </a:prstGeom>
          <a:noFill/>
        </p:spPr>
        <p:txBody>
          <a:bodyPr wrap="square" rtlCol="0">
            <a:spAutoFit/>
          </a:bodyPr>
          <a:lstStyle/>
          <a:p>
            <a:pPr algn="r"/>
            <a:r>
              <a:rPr lang="en-IE" sz="900" b="1" dirty="0" smtClean="0">
                <a:solidFill>
                  <a:srgbClr val="FF0000"/>
                </a:solidFill>
              </a:rPr>
              <a:t>4000</a:t>
            </a:r>
            <a:endParaRPr lang="en-US" sz="900" b="1" dirty="0">
              <a:solidFill>
                <a:srgbClr val="FF0000"/>
              </a:solidFill>
            </a:endParaRPr>
          </a:p>
        </p:txBody>
      </p:sp>
      <p:sp>
        <p:nvSpPr>
          <p:cNvPr id="39" name="TextBox 38"/>
          <p:cNvSpPr txBox="1"/>
          <p:nvPr/>
        </p:nvSpPr>
        <p:spPr>
          <a:xfrm>
            <a:off x="4314825" y="2680901"/>
            <a:ext cx="1054115" cy="215444"/>
          </a:xfrm>
          <a:prstGeom prst="rect">
            <a:avLst/>
          </a:prstGeom>
          <a:solidFill>
            <a:schemeClr val="tx1"/>
          </a:solidFill>
        </p:spPr>
        <p:txBody>
          <a:bodyPr wrap="square" rtlCol="0">
            <a:spAutoFit/>
          </a:bodyPr>
          <a:lstStyle/>
          <a:p>
            <a:endParaRPr lang="en-US" sz="800" dirty="0">
              <a:solidFill>
                <a:schemeClr val="accent2"/>
              </a:solidFill>
            </a:endParaRPr>
          </a:p>
        </p:txBody>
      </p:sp>
      <p:sp>
        <p:nvSpPr>
          <p:cNvPr id="40" name="TextBox 39"/>
          <p:cNvSpPr txBox="1"/>
          <p:nvPr/>
        </p:nvSpPr>
        <p:spPr>
          <a:xfrm>
            <a:off x="4259542" y="2690427"/>
            <a:ext cx="1104636" cy="215444"/>
          </a:xfrm>
          <a:prstGeom prst="rect">
            <a:avLst/>
          </a:prstGeom>
          <a:noFill/>
        </p:spPr>
        <p:txBody>
          <a:bodyPr wrap="square" rtlCol="0">
            <a:spAutoFit/>
          </a:bodyPr>
          <a:lstStyle/>
          <a:p>
            <a:r>
              <a:rPr lang="vi-VN" sz="800" b="1" dirty="0" smtClean="0">
                <a:solidFill>
                  <a:schemeClr val="accent2"/>
                </a:solidFill>
              </a:rPr>
              <a:t>Xoá Tất cả </a:t>
            </a:r>
            <a:endParaRPr lang="en-US" sz="800" b="1" dirty="0">
              <a:solidFill>
                <a:schemeClr val="accent2"/>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35171"/>
                                        </p:tgtEl>
                                        <p:attrNameLst>
                                          <p:attrName>style.visibility</p:attrName>
                                        </p:attrNameLst>
                                      </p:cBhvr>
                                      <p:to>
                                        <p:strVal val="visible"/>
                                      </p:to>
                                    </p:set>
                                    <p:animEffect transition="in" filter="slide(fromTop)">
                                      <p:cBhvr>
                                        <p:cTn id="7" dur="500"/>
                                        <p:tgtEl>
                                          <p:spTgt spid="13517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35178">
                                            <p:txEl>
                                              <p:pRg st="0" end="0"/>
                                            </p:txEl>
                                          </p:spTgt>
                                        </p:tgtEl>
                                        <p:attrNameLst>
                                          <p:attrName>style.visibility</p:attrName>
                                        </p:attrNameLst>
                                      </p:cBhvr>
                                      <p:to>
                                        <p:strVal val="visible"/>
                                      </p:to>
                                    </p:set>
                                    <p:animEffect transition="in" filter="slide(fromLeft)">
                                      <p:cBhvr>
                                        <p:cTn id="12" dur="500"/>
                                        <p:tgtEl>
                                          <p:spTgt spid="13517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5178">
                                            <p:txEl>
                                              <p:pRg st="1" end="1"/>
                                            </p:txEl>
                                          </p:spTgt>
                                        </p:tgtEl>
                                        <p:attrNameLst>
                                          <p:attrName>style.visibility</p:attrName>
                                        </p:attrNameLst>
                                      </p:cBhvr>
                                      <p:to>
                                        <p:strVal val="visible"/>
                                      </p:to>
                                    </p:set>
                                    <p:animEffect transition="in" filter="slide(fromLeft)">
                                      <p:cBhvr>
                                        <p:cTn id="17" dur="500"/>
                                        <p:tgtEl>
                                          <p:spTgt spid="1351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autoUpdateAnimBg="0"/>
      <p:bldP spid="135178"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239713" y="63500"/>
            <a:ext cx="8904287" cy="614363"/>
          </a:xfrm>
        </p:spPr>
        <p:txBody>
          <a:bodyPr/>
          <a:lstStyle/>
          <a:p>
            <a:r>
              <a:rPr lang="en-US" smtClean="0"/>
              <a:t>Loại bỏ định dạng dữ liệu</a:t>
            </a:r>
            <a:endParaRPr lang="en-US"/>
          </a:p>
        </p:txBody>
      </p:sp>
      <p:graphicFrame>
        <p:nvGraphicFramePr>
          <p:cNvPr id="240644" name="Object 4"/>
          <p:cNvGraphicFramePr>
            <a:graphicFrameLocks noChangeAspect="1"/>
          </p:cNvGraphicFramePr>
          <p:nvPr/>
        </p:nvGraphicFramePr>
        <p:xfrm>
          <a:off x="339725" y="4535488"/>
          <a:ext cx="269875" cy="303212"/>
        </p:xfrm>
        <a:graphic>
          <a:graphicData uri="http://schemas.openxmlformats.org/presentationml/2006/ole">
            <p:oleObj spid="_x0000_s240644" name="Visio" r:id="rId4" imgW="270231" imgH="303063" progId="">
              <p:embed/>
            </p:oleObj>
          </a:graphicData>
        </a:graphic>
      </p:graphicFrame>
      <p:graphicFrame>
        <p:nvGraphicFramePr>
          <p:cNvPr id="240645" name="Object 5"/>
          <p:cNvGraphicFramePr>
            <a:graphicFrameLocks noChangeAspect="1"/>
          </p:cNvGraphicFramePr>
          <p:nvPr/>
        </p:nvGraphicFramePr>
        <p:xfrm>
          <a:off x="339725" y="4983163"/>
          <a:ext cx="269875" cy="303212"/>
        </p:xfrm>
        <a:graphic>
          <a:graphicData uri="http://schemas.openxmlformats.org/presentationml/2006/ole">
            <p:oleObj spid="_x0000_s240645" name="Visio" r:id="rId5" imgW="270231" imgH="303063" progId="">
              <p:embed/>
            </p:oleObj>
          </a:graphicData>
        </a:graphic>
      </p:graphicFrame>
      <p:graphicFrame>
        <p:nvGraphicFramePr>
          <p:cNvPr id="240646" name="Object 6"/>
          <p:cNvGraphicFramePr>
            <a:graphicFrameLocks noChangeAspect="1"/>
          </p:cNvGraphicFramePr>
          <p:nvPr/>
        </p:nvGraphicFramePr>
        <p:xfrm>
          <a:off x="339725" y="5446713"/>
          <a:ext cx="269875" cy="303212"/>
        </p:xfrm>
        <a:graphic>
          <a:graphicData uri="http://schemas.openxmlformats.org/presentationml/2006/ole">
            <p:oleObj spid="_x0000_s240646" name="Visio" r:id="rId6" imgW="270231" imgH="303063" progId="">
              <p:embed/>
            </p:oleObj>
          </a:graphicData>
        </a:graphic>
      </p:graphicFrame>
      <p:sp>
        <p:nvSpPr>
          <p:cNvPr id="24064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40648" name="Rectangle 8"/>
          <p:cNvSpPr>
            <a:spLocks noChangeArrowheads="1"/>
          </p:cNvSpPr>
          <p:nvPr/>
        </p:nvSpPr>
        <p:spPr bwMode="auto">
          <a:xfrm>
            <a:off x="676275" y="4502150"/>
            <a:ext cx="5940425" cy="1560427"/>
          </a:xfrm>
          <a:prstGeom prst="rect">
            <a:avLst/>
          </a:prstGeom>
          <a:noFill/>
          <a:ln w="9525" algn="ctr">
            <a:noFill/>
            <a:miter lim="800000"/>
            <a:headEnd/>
            <a:tailEnd/>
          </a:ln>
          <a:effectLst/>
        </p:spPr>
        <p:txBody>
          <a:bodyPr>
            <a:spAutoFit/>
          </a:bodyPr>
          <a:lstStyle/>
          <a:p>
            <a:pPr>
              <a:spcBef>
                <a:spcPct val="20000"/>
              </a:spcBef>
              <a:spcAft>
                <a:spcPct val="45000"/>
              </a:spcAft>
            </a:pPr>
            <a:r>
              <a:rPr lang="vi-VN" dirty="0" smtClean="0">
                <a:solidFill>
                  <a:srgbClr val="FFCC00"/>
                </a:solidFill>
              </a:rPr>
              <a:t>Số liệu gốc đã được định dạng đậm và đỏ.</a:t>
            </a:r>
          </a:p>
          <a:p>
            <a:pPr>
              <a:spcBef>
                <a:spcPct val="20000"/>
              </a:spcBef>
              <a:spcAft>
                <a:spcPct val="45000"/>
              </a:spcAft>
            </a:pPr>
            <a:r>
              <a:rPr lang="vi-VN" dirty="0" smtClean="0">
                <a:solidFill>
                  <a:srgbClr val="FFCC00"/>
                </a:solidFill>
              </a:rPr>
              <a:t>Do vậy bạn xoá số đó. </a:t>
            </a:r>
          </a:p>
          <a:p>
            <a:pPr>
              <a:spcBef>
                <a:spcPct val="20000"/>
              </a:spcBef>
              <a:spcAft>
                <a:spcPct val="45000"/>
              </a:spcAft>
            </a:pPr>
            <a:r>
              <a:rPr lang="vi-VN" dirty="0" smtClean="0">
                <a:solidFill>
                  <a:srgbClr val="FFCC00"/>
                </a:solidFill>
              </a:rPr>
              <a:t>Bạn nhập một số mới. Nhưng nó vẫn đậm và đỏ! Tại sao vậy?</a:t>
            </a:r>
            <a:endParaRPr lang="vi-VN" dirty="0">
              <a:solidFill>
                <a:srgbClr val="FFCC00"/>
              </a:solidFill>
            </a:endParaRPr>
          </a:p>
        </p:txBody>
      </p:sp>
      <p:sp>
        <p:nvSpPr>
          <p:cNvPr id="240649" name="Rectangle 9"/>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Như hình ảnh cho thấy:</a:t>
            </a:r>
            <a:endParaRPr lang="en-US">
              <a:solidFill>
                <a:srgbClr val="FFCC00"/>
              </a:solidFill>
            </a:endParaRPr>
          </a:p>
        </p:txBody>
      </p:sp>
      <p:pic>
        <p:nvPicPr>
          <p:cNvPr id="14" name="Picture 3"/>
          <p:cNvPicPr>
            <a:picLocks noChangeAspect="1" noChangeArrowheads="1"/>
          </p:cNvPicPr>
          <p:nvPr/>
        </p:nvPicPr>
        <p:blipFill>
          <a:blip r:embed="rId7"/>
          <a:srcRect/>
          <a:stretch>
            <a:fillRect/>
          </a:stretch>
        </p:blipFill>
        <p:spPr bwMode="auto">
          <a:xfrm>
            <a:off x="351465" y="943698"/>
            <a:ext cx="5666563" cy="2871914"/>
          </a:xfrm>
          <a:prstGeom prst="rect">
            <a:avLst/>
          </a:prstGeom>
          <a:noFill/>
          <a:ln w="9525">
            <a:noFill/>
            <a:miter lim="800000"/>
            <a:headEnd/>
            <a:tailEnd/>
          </a:ln>
          <a:effectLst/>
        </p:spPr>
      </p:pic>
      <p:sp>
        <p:nvSpPr>
          <p:cNvPr id="15" name="TextBox 14"/>
          <p:cNvSpPr txBox="1"/>
          <p:nvPr/>
        </p:nvSpPr>
        <p:spPr>
          <a:xfrm>
            <a:off x="3359886" y="1180215"/>
            <a:ext cx="457200" cy="215444"/>
          </a:xfrm>
          <a:prstGeom prst="rect">
            <a:avLst/>
          </a:prstGeom>
          <a:noFill/>
        </p:spPr>
        <p:txBody>
          <a:bodyPr wrap="square" rtlCol="0">
            <a:spAutoFit/>
          </a:bodyPr>
          <a:lstStyle/>
          <a:p>
            <a:r>
              <a:rPr lang="en-IE" sz="800" smtClean="0">
                <a:solidFill>
                  <a:schemeClr val="accent2"/>
                </a:solidFill>
              </a:rPr>
              <a:t>Nhà</a:t>
            </a:r>
            <a:endParaRPr lang="en-US" sz="800" dirty="0">
              <a:solidFill>
                <a:schemeClr val="accent2"/>
              </a:solidFill>
            </a:endParaRPr>
          </a:p>
        </p:txBody>
      </p:sp>
      <p:sp>
        <p:nvSpPr>
          <p:cNvPr id="16" name="TextBox 15"/>
          <p:cNvSpPr txBox="1"/>
          <p:nvPr/>
        </p:nvSpPr>
        <p:spPr>
          <a:xfrm>
            <a:off x="4259542" y="2895214"/>
            <a:ext cx="1104636" cy="215444"/>
          </a:xfrm>
          <a:prstGeom prst="rect">
            <a:avLst/>
          </a:prstGeom>
          <a:noFill/>
        </p:spPr>
        <p:txBody>
          <a:bodyPr wrap="square" rtlCol="0">
            <a:spAutoFit/>
          </a:bodyPr>
          <a:lstStyle/>
          <a:p>
            <a:r>
              <a:rPr lang="vi-VN" sz="800" b="1" dirty="0" smtClean="0">
                <a:solidFill>
                  <a:schemeClr val="accent2"/>
                </a:solidFill>
              </a:rPr>
              <a:t>Xoá Định dạng</a:t>
            </a:r>
            <a:endParaRPr lang="en-US" sz="800" b="1" dirty="0">
              <a:solidFill>
                <a:schemeClr val="accent2"/>
              </a:solidFill>
            </a:endParaRPr>
          </a:p>
        </p:txBody>
      </p:sp>
      <p:sp>
        <p:nvSpPr>
          <p:cNvPr id="17" name="TextBox 16"/>
          <p:cNvSpPr txBox="1"/>
          <p:nvPr/>
        </p:nvSpPr>
        <p:spPr>
          <a:xfrm>
            <a:off x="1158844" y="1224481"/>
            <a:ext cx="176542" cy="230832"/>
          </a:xfrm>
          <a:prstGeom prst="rect">
            <a:avLst/>
          </a:prstGeom>
          <a:noFill/>
        </p:spPr>
        <p:txBody>
          <a:bodyPr wrap="square" rtlCol="0">
            <a:spAutoFit/>
          </a:bodyPr>
          <a:lstStyle/>
          <a:p>
            <a:pPr algn="ctr"/>
            <a:r>
              <a:rPr lang="en-IE" sz="900" dirty="0" smtClean="0">
                <a:solidFill>
                  <a:schemeClr val="bg1">
                    <a:lumMod val="75000"/>
                  </a:schemeClr>
                </a:solidFill>
              </a:rPr>
              <a:t>A</a:t>
            </a:r>
            <a:endParaRPr lang="en-US" sz="900" dirty="0">
              <a:solidFill>
                <a:schemeClr val="bg1">
                  <a:lumMod val="75000"/>
                </a:schemeClr>
              </a:solidFill>
            </a:endParaRPr>
          </a:p>
        </p:txBody>
      </p:sp>
      <p:sp>
        <p:nvSpPr>
          <p:cNvPr id="18" name="TextBox 17"/>
          <p:cNvSpPr txBox="1"/>
          <p:nvPr/>
        </p:nvSpPr>
        <p:spPr>
          <a:xfrm>
            <a:off x="1860487" y="1224481"/>
            <a:ext cx="176542" cy="230832"/>
          </a:xfrm>
          <a:prstGeom prst="rect">
            <a:avLst/>
          </a:prstGeom>
          <a:noFill/>
        </p:spPr>
        <p:txBody>
          <a:bodyPr wrap="square" rtlCol="0">
            <a:spAutoFit/>
          </a:bodyPr>
          <a:lstStyle/>
          <a:p>
            <a:pPr algn="ctr"/>
            <a:r>
              <a:rPr lang="en-IE" sz="900" dirty="0" smtClean="0">
                <a:solidFill>
                  <a:schemeClr val="bg1">
                    <a:lumMod val="75000"/>
                  </a:schemeClr>
                </a:solidFill>
              </a:rPr>
              <a:t>B</a:t>
            </a:r>
            <a:endParaRPr lang="en-US" sz="900" dirty="0">
              <a:solidFill>
                <a:schemeClr val="bg1">
                  <a:lumMod val="75000"/>
                </a:schemeClr>
              </a:solidFill>
            </a:endParaRPr>
          </a:p>
        </p:txBody>
      </p:sp>
      <p:sp>
        <p:nvSpPr>
          <p:cNvPr id="19" name="TextBox 18"/>
          <p:cNvSpPr txBox="1"/>
          <p:nvPr/>
        </p:nvSpPr>
        <p:spPr>
          <a:xfrm>
            <a:off x="1330294" y="2110306"/>
            <a:ext cx="176542" cy="230832"/>
          </a:xfrm>
          <a:prstGeom prst="rect">
            <a:avLst/>
          </a:prstGeom>
          <a:noFill/>
        </p:spPr>
        <p:txBody>
          <a:bodyPr wrap="square" rtlCol="0">
            <a:spAutoFit/>
          </a:bodyPr>
          <a:lstStyle/>
          <a:p>
            <a:pPr algn="ctr"/>
            <a:r>
              <a:rPr lang="en-IE" sz="900" dirty="0" smtClean="0">
                <a:solidFill>
                  <a:schemeClr val="bg1">
                    <a:lumMod val="75000"/>
                  </a:schemeClr>
                </a:solidFill>
              </a:rPr>
              <a:t>A</a:t>
            </a:r>
            <a:endParaRPr lang="en-US" sz="900" dirty="0">
              <a:solidFill>
                <a:schemeClr val="bg1">
                  <a:lumMod val="75000"/>
                </a:schemeClr>
              </a:solidFill>
            </a:endParaRPr>
          </a:p>
        </p:txBody>
      </p:sp>
      <p:sp>
        <p:nvSpPr>
          <p:cNvPr id="20" name="TextBox 19"/>
          <p:cNvSpPr txBox="1"/>
          <p:nvPr/>
        </p:nvSpPr>
        <p:spPr>
          <a:xfrm>
            <a:off x="2031937" y="2110306"/>
            <a:ext cx="176542" cy="230832"/>
          </a:xfrm>
          <a:prstGeom prst="rect">
            <a:avLst/>
          </a:prstGeom>
          <a:noFill/>
        </p:spPr>
        <p:txBody>
          <a:bodyPr wrap="square" rtlCol="0">
            <a:spAutoFit/>
          </a:bodyPr>
          <a:lstStyle/>
          <a:p>
            <a:pPr algn="ctr"/>
            <a:r>
              <a:rPr lang="en-IE" sz="900" dirty="0" smtClean="0">
                <a:solidFill>
                  <a:schemeClr val="bg1">
                    <a:lumMod val="75000"/>
                  </a:schemeClr>
                </a:solidFill>
              </a:rPr>
              <a:t>B</a:t>
            </a:r>
            <a:endParaRPr lang="en-US" sz="900" dirty="0">
              <a:solidFill>
                <a:schemeClr val="bg1">
                  <a:lumMod val="75000"/>
                </a:schemeClr>
              </a:solidFill>
            </a:endParaRPr>
          </a:p>
        </p:txBody>
      </p:sp>
      <p:sp>
        <p:nvSpPr>
          <p:cNvPr id="21" name="TextBox 20"/>
          <p:cNvSpPr txBox="1"/>
          <p:nvPr/>
        </p:nvSpPr>
        <p:spPr>
          <a:xfrm>
            <a:off x="1530319" y="3015181"/>
            <a:ext cx="176542" cy="230832"/>
          </a:xfrm>
          <a:prstGeom prst="rect">
            <a:avLst/>
          </a:prstGeom>
          <a:noFill/>
        </p:spPr>
        <p:txBody>
          <a:bodyPr wrap="square" rtlCol="0">
            <a:spAutoFit/>
          </a:bodyPr>
          <a:lstStyle/>
          <a:p>
            <a:pPr algn="ctr"/>
            <a:r>
              <a:rPr lang="en-IE" sz="900" dirty="0" smtClean="0">
                <a:solidFill>
                  <a:schemeClr val="bg1">
                    <a:lumMod val="75000"/>
                  </a:schemeClr>
                </a:solidFill>
              </a:rPr>
              <a:t>A</a:t>
            </a:r>
            <a:endParaRPr lang="en-US" sz="900" dirty="0">
              <a:solidFill>
                <a:schemeClr val="bg1">
                  <a:lumMod val="75000"/>
                </a:schemeClr>
              </a:solidFill>
            </a:endParaRPr>
          </a:p>
        </p:txBody>
      </p:sp>
      <p:sp>
        <p:nvSpPr>
          <p:cNvPr id="22" name="TextBox 21"/>
          <p:cNvSpPr txBox="1"/>
          <p:nvPr/>
        </p:nvSpPr>
        <p:spPr>
          <a:xfrm>
            <a:off x="2231962" y="3015181"/>
            <a:ext cx="176542" cy="230832"/>
          </a:xfrm>
          <a:prstGeom prst="rect">
            <a:avLst/>
          </a:prstGeom>
          <a:noFill/>
        </p:spPr>
        <p:txBody>
          <a:bodyPr wrap="square" rtlCol="0">
            <a:spAutoFit/>
          </a:bodyPr>
          <a:lstStyle/>
          <a:p>
            <a:pPr algn="ctr"/>
            <a:r>
              <a:rPr lang="en-IE" sz="900" dirty="0" smtClean="0">
                <a:solidFill>
                  <a:schemeClr val="bg1">
                    <a:lumMod val="75000"/>
                  </a:schemeClr>
                </a:solidFill>
              </a:rPr>
              <a:t>B</a:t>
            </a:r>
            <a:endParaRPr lang="en-US" sz="900" dirty="0">
              <a:solidFill>
                <a:schemeClr val="bg1">
                  <a:lumMod val="75000"/>
                </a:schemeClr>
              </a:solidFill>
            </a:endParaRPr>
          </a:p>
        </p:txBody>
      </p:sp>
      <p:sp>
        <p:nvSpPr>
          <p:cNvPr id="23" name="TextBox 22"/>
          <p:cNvSpPr txBox="1"/>
          <p:nvPr/>
        </p:nvSpPr>
        <p:spPr>
          <a:xfrm>
            <a:off x="895350" y="1408631"/>
            <a:ext cx="704850" cy="230832"/>
          </a:xfrm>
          <a:prstGeom prst="rect">
            <a:avLst/>
          </a:prstGeom>
          <a:noFill/>
        </p:spPr>
        <p:txBody>
          <a:bodyPr wrap="square" rtlCol="0">
            <a:spAutoFit/>
          </a:bodyPr>
          <a:lstStyle/>
          <a:p>
            <a:pPr algn="ctr"/>
            <a:r>
              <a:rPr lang="en-IE" sz="900" b="1" dirty="0" smtClean="0">
                <a:solidFill>
                  <a:schemeClr val="bg1">
                    <a:lumMod val="75000"/>
                  </a:schemeClr>
                </a:solidFill>
              </a:rPr>
              <a:t>2007</a:t>
            </a:r>
            <a:endParaRPr lang="en-US" sz="900" b="1" dirty="0">
              <a:solidFill>
                <a:schemeClr val="bg1">
                  <a:lumMod val="75000"/>
                </a:schemeClr>
              </a:solidFill>
            </a:endParaRPr>
          </a:p>
        </p:txBody>
      </p:sp>
      <p:sp>
        <p:nvSpPr>
          <p:cNvPr id="24" name="TextBox 23"/>
          <p:cNvSpPr txBox="1"/>
          <p:nvPr/>
        </p:nvSpPr>
        <p:spPr>
          <a:xfrm>
            <a:off x="1593850" y="1408631"/>
            <a:ext cx="704850" cy="230832"/>
          </a:xfrm>
          <a:prstGeom prst="rect">
            <a:avLst/>
          </a:prstGeom>
          <a:noFill/>
        </p:spPr>
        <p:txBody>
          <a:bodyPr wrap="square" rtlCol="0">
            <a:spAutoFit/>
          </a:bodyPr>
          <a:lstStyle/>
          <a:p>
            <a:pPr algn="ctr"/>
            <a:r>
              <a:rPr lang="en-IE" sz="900" b="1" dirty="0" smtClean="0">
                <a:solidFill>
                  <a:schemeClr val="bg1">
                    <a:lumMod val="75000"/>
                  </a:schemeClr>
                </a:solidFill>
              </a:rPr>
              <a:t>2008</a:t>
            </a:r>
            <a:endParaRPr lang="en-US" sz="900" b="1" dirty="0">
              <a:solidFill>
                <a:schemeClr val="bg1">
                  <a:lumMod val="75000"/>
                </a:schemeClr>
              </a:solidFill>
            </a:endParaRPr>
          </a:p>
        </p:txBody>
      </p:sp>
      <p:sp>
        <p:nvSpPr>
          <p:cNvPr id="25" name="TextBox 24"/>
          <p:cNvSpPr txBox="1"/>
          <p:nvPr/>
        </p:nvSpPr>
        <p:spPr>
          <a:xfrm>
            <a:off x="1111250" y="2297631"/>
            <a:ext cx="704850" cy="230832"/>
          </a:xfrm>
          <a:prstGeom prst="rect">
            <a:avLst/>
          </a:prstGeom>
          <a:noFill/>
        </p:spPr>
        <p:txBody>
          <a:bodyPr wrap="square" rtlCol="0">
            <a:spAutoFit/>
          </a:bodyPr>
          <a:lstStyle/>
          <a:p>
            <a:pPr algn="ctr"/>
            <a:r>
              <a:rPr lang="en-IE" sz="900" b="1" dirty="0" smtClean="0">
                <a:solidFill>
                  <a:schemeClr val="bg1">
                    <a:lumMod val="75000"/>
                  </a:schemeClr>
                </a:solidFill>
              </a:rPr>
              <a:t>2007</a:t>
            </a:r>
            <a:endParaRPr lang="en-US" sz="900" b="1" dirty="0">
              <a:solidFill>
                <a:schemeClr val="bg1">
                  <a:lumMod val="75000"/>
                </a:schemeClr>
              </a:solidFill>
            </a:endParaRPr>
          </a:p>
        </p:txBody>
      </p:sp>
      <p:sp>
        <p:nvSpPr>
          <p:cNvPr id="26" name="TextBox 25"/>
          <p:cNvSpPr txBox="1"/>
          <p:nvPr/>
        </p:nvSpPr>
        <p:spPr>
          <a:xfrm>
            <a:off x="1809750" y="2297631"/>
            <a:ext cx="704850" cy="230832"/>
          </a:xfrm>
          <a:prstGeom prst="rect">
            <a:avLst/>
          </a:prstGeom>
          <a:noFill/>
        </p:spPr>
        <p:txBody>
          <a:bodyPr wrap="square" rtlCol="0">
            <a:spAutoFit/>
          </a:bodyPr>
          <a:lstStyle/>
          <a:p>
            <a:pPr algn="ctr"/>
            <a:r>
              <a:rPr lang="en-IE" sz="900" b="1" dirty="0" smtClean="0">
                <a:solidFill>
                  <a:schemeClr val="bg1">
                    <a:lumMod val="75000"/>
                  </a:schemeClr>
                </a:solidFill>
              </a:rPr>
              <a:t>2008</a:t>
            </a:r>
            <a:endParaRPr lang="en-US" sz="900" b="1" dirty="0">
              <a:solidFill>
                <a:schemeClr val="bg1">
                  <a:lumMod val="75000"/>
                </a:schemeClr>
              </a:solidFill>
            </a:endParaRPr>
          </a:p>
        </p:txBody>
      </p:sp>
      <p:sp>
        <p:nvSpPr>
          <p:cNvPr id="27" name="TextBox 26"/>
          <p:cNvSpPr txBox="1"/>
          <p:nvPr/>
        </p:nvSpPr>
        <p:spPr>
          <a:xfrm>
            <a:off x="1250950" y="3192981"/>
            <a:ext cx="704850" cy="230832"/>
          </a:xfrm>
          <a:prstGeom prst="rect">
            <a:avLst/>
          </a:prstGeom>
          <a:noFill/>
        </p:spPr>
        <p:txBody>
          <a:bodyPr wrap="square" rtlCol="0">
            <a:spAutoFit/>
          </a:bodyPr>
          <a:lstStyle/>
          <a:p>
            <a:pPr algn="ctr"/>
            <a:r>
              <a:rPr lang="en-IE" sz="900" b="1" dirty="0" smtClean="0">
                <a:solidFill>
                  <a:schemeClr val="bg1">
                    <a:lumMod val="75000"/>
                  </a:schemeClr>
                </a:solidFill>
              </a:rPr>
              <a:t>2007</a:t>
            </a:r>
            <a:endParaRPr lang="en-US" sz="900" b="1" dirty="0">
              <a:solidFill>
                <a:schemeClr val="bg1">
                  <a:lumMod val="75000"/>
                </a:schemeClr>
              </a:solidFill>
            </a:endParaRPr>
          </a:p>
        </p:txBody>
      </p:sp>
      <p:sp>
        <p:nvSpPr>
          <p:cNvPr id="28" name="TextBox 27"/>
          <p:cNvSpPr txBox="1"/>
          <p:nvPr/>
        </p:nvSpPr>
        <p:spPr>
          <a:xfrm>
            <a:off x="1949450" y="3192981"/>
            <a:ext cx="704850" cy="230832"/>
          </a:xfrm>
          <a:prstGeom prst="rect">
            <a:avLst/>
          </a:prstGeom>
          <a:noFill/>
        </p:spPr>
        <p:txBody>
          <a:bodyPr wrap="square" rtlCol="0">
            <a:spAutoFit/>
          </a:bodyPr>
          <a:lstStyle/>
          <a:p>
            <a:pPr algn="ctr"/>
            <a:r>
              <a:rPr lang="en-IE" sz="900" b="1" dirty="0" smtClean="0">
                <a:solidFill>
                  <a:schemeClr val="bg1">
                    <a:lumMod val="75000"/>
                  </a:schemeClr>
                </a:solidFill>
              </a:rPr>
              <a:t>2008</a:t>
            </a:r>
            <a:endParaRPr lang="en-US" sz="900" b="1" dirty="0">
              <a:solidFill>
                <a:schemeClr val="bg1">
                  <a:lumMod val="75000"/>
                </a:schemeClr>
              </a:solidFill>
            </a:endParaRPr>
          </a:p>
        </p:txBody>
      </p:sp>
      <p:sp>
        <p:nvSpPr>
          <p:cNvPr id="29" name="TextBox 28"/>
          <p:cNvSpPr txBox="1"/>
          <p:nvPr/>
        </p:nvSpPr>
        <p:spPr>
          <a:xfrm>
            <a:off x="983069" y="1603374"/>
            <a:ext cx="648586" cy="230832"/>
          </a:xfrm>
          <a:prstGeom prst="rect">
            <a:avLst/>
          </a:prstGeom>
          <a:noFill/>
        </p:spPr>
        <p:txBody>
          <a:bodyPr wrap="square" rtlCol="0">
            <a:spAutoFit/>
          </a:bodyPr>
          <a:lstStyle/>
          <a:p>
            <a:pPr algn="r"/>
            <a:r>
              <a:rPr lang="en-IE" sz="900" dirty="0" smtClean="0">
                <a:solidFill>
                  <a:schemeClr val="bg1">
                    <a:lumMod val="75000"/>
                  </a:schemeClr>
                </a:solidFill>
              </a:rPr>
              <a:t>5400</a:t>
            </a:r>
            <a:endParaRPr lang="en-US" sz="900" dirty="0">
              <a:solidFill>
                <a:schemeClr val="bg1">
                  <a:lumMod val="75000"/>
                </a:schemeClr>
              </a:solidFill>
            </a:endParaRPr>
          </a:p>
        </p:txBody>
      </p:sp>
      <p:sp>
        <p:nvSpPr>
          <p:cNvPr id="30" name="TextBox 29"/>
          <p:cNvSpPr txBox="1"/>
          <p:nvPr/>
        </p:nvSpPr>
        <p:spPr>
          <a:xfrm>
            <a:off x="1173569" y="2495549"/>
            <a:ext cx="648586" cy="230832"/>
          </a:xfrm>
          <a:prstGeom prst="rect">
            <a:avLst/>
          </a:prstGeom>
          <a:noFill/>
        </p:spPr>
        <p:txBody>
          <a:bodyPr wrap="square" rtlCol="0">
            <a:spAutoFit/>
          </a:bodyPr>
          <a:lstStyle/>
          <a:p>
            <a:pPr algn="r"/>
            <a:r>
              <a:rPr lang="en-IE" sz="900" dirty="0" smtClean="0">
                <a:solidFill>
                  <a:schemeClr val="bg1">
                    <a:lumMod val="75000"/>
                  </a:schemeClr>
                </a:solidFill>
              </a:rPr>
              <a:t>5400</a:t>
            </a:r>
            <a:endParaRPr lang="en-US" sz="900" dirty="0">
              <a:solidFill>
                <a:schemeClr val="bg1">
                  <a:lumMod val="75000"/>
                </a:schemeClr>
              </a:solidFill>
            </a:endParaRPr>
          </a:p>
        </p:txBody>
      </p:sp>
      <p:sp>
        <p:nvSpPr>
          <p:cNvPr id="31" name="TextBox 30"/>
          <p:cNvSpPr txBox="1"/>
          <p:nvPr/>
        </p:nvSpPr>
        <p:spPr>
          <a:xfrm>
            <a:off x="1332319" y="3390899"/>
            <a:ext cx="648586" cy="230832"/>
          </a:xfrm>
          <a:prstGeom prst="rect">
            <a:avLst/>
          </a:prstGeom>
          <a:noFill/>
        </p:spPr>
        <p:txBody>
          <a:bodyPr wrap="square" rtlCol="0">
            <a:spAutoFit/>
          </a:bodyPr>
          <a:lstStyle/>
          <a:p>
            <a:pPr algn="r"/>
            <a:r>
              <a:rPr lang="en-IE" sz="900" dirty="0" smtClean="0">
                <a:solidFill>
                  <a:schemeClr val="bg1">
                    <a:lumMod val="75000"/>
                  </a:schemeClr>
                </a:solidFill>
              </a:rPr>
              <a:t>5400</a:t>
            </a:r>
            <a:endParaRPr lang="en-US" sz="900" dirty="0">
              <a:solidFill>
                <a:schemeClr val="bg1">
                  <a:lumMod val="75000"/>
                </a:schemeClr>
              </a:solidFill>
            </a:endParaRPr>
          </a:p>
        </p:txBody>
      </p:sp>
      <p:sp>
        <p:nvSpPr>
          <p:cNvPr id="32" name="TextBox 31"/>
          <p:cNvSpPr txBox="1"/>
          <p:nvPr/>
        </p:nvSpPr>
        <p:spPr>
          <a:xfrm>
            <a:off x="1675219" y="1603374"/>
            <a:ext cx="648586" cy="230832"/>
          </a:xfrm>
          <a:prstGeom prst="rect">
            <a:avLst/>
          </a:prstGeom>
          <a:noFill/>
        </p:spPr>
        <p:txBody>
          <a:bodyPr wrap="square" rtlCol="0">
            <a:spAutoFit/>
          </a:bodyPr>
          <a:lstStyle/>
          <a:p>
            <a:pPr algn="r"/>
            <a:r>
              <a:rPr lang="en-IE" sz="900" b="1" dirty="0" smtClean="0">
                <a:solidFill>
                  <a:srgbClr val="FF0000"/>
                </a:solidFill>
              </a:rPr>
              <a:t>2700</a:t>
            </a:r>
            <a:endParaRPr lang="en-US" sz="900" b="1" dirty="0">
              <a:solidFill>
                <a:srgbClr val="FF0000"/>
              </a:solidFill>
            </a:endParaRPr>
          </a:p>
        </p:txBody>
      </p:sp>
      <p:sp>
        <p:nvSpPr>
          <p:cNvPr id="33" name="TextBox 32"/>
          <p:cNvSpPr txBox="1"/>
          <p:nvPr/>
        </p:nvSpPr>
        <p:spPr>
          <a:xfrm>
            <a:off x="2030819" y="3381374"/>
            <a:ext cx="648586" cy="230832"/>
          </a:xfrm>
          <a:prstGeom prst="rect">
            <a:avLst/>
          </a:prstGeom>
          <a:noFill/>
        </p:spPr>
        <p:txBody>
          <a:bodyPr wrap="square" rtlCol="0">
            <a:spAutoFit/>
          </a:bodyPr>
          <a:lstStyle/>
          <a:p>
            <a:pPr algn="r"/>
            <a:r>
              <a:rPr lang="en-IE" sz="900" b="1" dirty="0" smtClean="0">
                <a:solidFill>
                  <a:srgbClr val="FF0000"/>
                </a:solidFill>
              </a:rPr>
              <a:t>4000</a:t>
            </a:r>
            <a:endParaRPr lang="en-US" sz="900" b="1" dirty="0">
              <a:solidFill>
                <a:srgbClr val="FF0000"/>
              </a:solidFill>
            </a:endParaRPr>
          </a:p>
        </p:txBody>
      </p:sp>
      <p:sp>
        <p:nvSpPr>
          <p:cNvPr id="34"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smtClean="0"/>
              <a:t>Thật ngạc nhiên! Một người nào đó dùng trang tính của bạn, đã  điền một vài dữ liệu, và đã làm số trong ô B6 đậm và đỏ để nêu rõ 2008 là dung lượng thấp nhất.</a:t>
            </a:r>
            <a:endParaRPr lang="vi-VN" sz="2000"/>
          </a:p>
        </p:txBody>
      </p:sp>
      <p:sp>
        <p:nvSpPr>
          <p:cNvPr id="37" name="TextBox 36"/>
          <p:cNvSpPr txBox="1"/>
          <p:nvPr/>
        </p:nvSpPr>
        <p:spPr>
          <a:xfrm>
            <a:off x="4314825" y="2680901"/>
            <a:ext cx="1054115" cy="215444"/>
          </a:xfrm>
          <a:prstGeom prst="rect">
            <a:avLst/>
          </a:prstGeom>
          <a:solidFill>
            <a:schemeClr val="tx1"/>
          </a:solidFill>
        </p:spPr>
        <p:txBody>
          <a:bodyPr wrap="square" rtlCol="0">
            <a:spAutoFit/>
          </a:bodyPr>
          <a:lstStyle/>
          <a:p>
            <a:endParaRPr lang="en-US" sz="800" dirty="0">
              <a:solidFill>
                <a:schemeClr val="accent2"/>
              </a:solidFill>
            </a:endParaRPr>
          </a:p>
        </p:txBody>
      </p:sp>
      <p:sp>
        <p:nvSpPr>
          <p:cNvPr id="39" name="TextBox 38"/>
          <p:cNvSpPr txBox="1"/>
          <p:nvPr/>
        </p:nvSpPr>
        <p:spPr>
          <a:xfrm>
            <a:off x="4259542" y="2690427"/>
            <a:ext cx="1104636" cy="215444"/>
          </a:xfrm>
          <a:prstGeom prst="rect">
            <a:avLst/>
          </a:prstGeom>
          <a:noFill/>
        </p:spPr>
        <p:txBody>
          <a:bodyPr wrap="square" rtlCol="0">
            <a:spAutoFit/>
          </a:bodyPr>
          <a:lstStyle/>
          <a:p>
            <a:r>
              <a:rPr lang="vi-VN" sz="800" b="1" dirty="0" smtClean="0">
                <a:solidFill>
                  <a:schemeClr val="accent2"/>
                </a:solidFill>
              </a:rPr>
              <a:t>Xoá Tất cả </a:t>
            </a:r>
            <a:endParaRPr lang="en-US" sz="800" b="1" dirty="0">
              <a:solidFill>
                <a:schemeClr val="accent2"/>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40649">
                                            <p:txEl>
                                              <p:pRg st="0" end="0"/>
                                            </p:txEl>
                                          </p:spTgt>
                                        </p:tgtEl>
                                        <p:attrNameLst>
                                          <p:attrName>style.visibility</p:attrName>
                                        </p:attrNameLst>
                                      </p:cBhvr>
                                      <p:to>
                                        <p:strVal val="visible"/>
                                      </p:to>
                                    </p:set>
                                    <p:animEffect transition="in" filter="slide(fromLeft)">
                                      <p:cBhvr>
                                        <p:cTn id="7" dur="500"/>
                                        <p:tgtEl>
                                          <p:spTgt spid="2406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0644"/>
                                        </p:tgtEl>
                                        <p:attrNameLst>
                                          <p:attrName>style.visibility</p:attrName>
                                        </p:attrNameLst>
                                      </p:cBhvr>
                                      <p:to>
                                        <p:strVal val="visible"/>
                                      </p:to>
                                    </p:set>
                                    <p:animEffect transition="in" filter="dissolve">
                                      <p:cBhvr>
                                        <p:cTn id="12" dur="500"/>
                                        <p:tgtEl>
                                          <p:spTgt spid="240644"/>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40645"/>
                                        </p:tgtEl>
                                        <p:attrNameLst>
                                          <p:attrName>style.visibility</p:attrName>
                                        </p:attrNameLst>
                                      </p:cBhvr>
                                      <p:to>
                                        <p:strVal val="visible"/>
                                      </p:to>
                                    </p:set>
                                    <p:animEffect transition="in" filter="dissolve">
                                      <p:cBhvr>
                                        <p:cTn id="16" dur="500"/>
                                        <p:tgtEl>
                                          <p:spTgt spid="240645"/>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240646"/>
                                        </p:tgtEl>
                                        <p:attrNameLst>
                                          <p:attrName>style.visibility</p:attrName>
                                        </p:attrNameLst>
                                      </p:cBhvr>
                                      <p:to>
                                        <p:strVal val="visible"/>
                                      </p:to>
                                    </p:set>
                                    <p:animEffect transition="in" filter="dissolve">
                                      <p:cBhvr>
                                        <p:cTn id="20" dur="500"/>
                                        <p:tgtEl>
                                          <p:spTgt spid="24064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40648">
                                            <p:txEl>
                                              <p:pRg st="0" end="0"/>
                                            </p:txEl>
                                          </p:spTgt>
                                        </p:tgtEl>
                                        <p:attrNameLst>
                                          <p:attrName>style.visibility</p:attrName>
                                        </p:attrNameLst>
                                      </p:cBhvr>
                                      <p:to>
                                        <p:strVal val="visible"/>
                                      </p:to>
                                    </p:set>
                                    <p:animEffect transition="in" filter="checkerboard(across)">
                                      <p:cBhvr>
                                        <p:cTn id="25" dur="500"/>
                                        <p:tgtEl>
                                          <p:spTgt spid="24064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40648">
                                            <p:txEl>
                                              <p:pRg st="1" end="1"/>
                                            </p:txEl>
                                          </p:spTgt>
                                        </p:tgtEl>
                                        <p:attrNameLst>
                                          <p:attrName>style.visibility</p:attrName>
                                        </p:attrNameLst>
                                      </p:cBhvr>
                                      <p:to>
                                        <p:strVal val="visible"/>
                                      </p:to>
                                    </p:set>
                                    <p:animEffect transition="in" filter="checkerboard(across)">
                                      <p:cBhvr>
                                        <p:cTn id="30" dur="500"/>
                                        <p:tgtEl>
                                          <p:spTgt spid="24064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40648">
                                            <p:txEl>
                                              <p:pRg st="2" end="2"/>
                                            </p:txEl>
                                          </p:spTgt>
                                        </p:tgtEl>
                                        <p:attrNameLst>
                                          <p:attrName>style.visibility</p:attrName>
                                        </p:attrNameLst>
                                      </p:cBhvr>
                                      <p:to>
                                        <p:strVal val="visible"/>
                                      </p:to>
                                    </p:set>
                                    <p:animEffect transition="in" filter="checkerboard(across)">
                                      <p:cBhvr>
                                        <p:cTn id="35" dur="500"/>
                                        <p:tgtEl>
                                          <p:spTgt spid="2406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8" grpId="0" build="p" autoUpdateAnimBg="0"/>
      <p:bldP spid="240649" grpId="0" build="p" autoUpdateAnimBg="0"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239713" y="63500"/>
            <a:ext cx="8904287" cy="614363"/>
          </a:xfrm>
        </p:spPr>
        <p:txBody>
          <a:bodyPr/>
          <a:lstStyle/>
          <a:p>
            <a:r>
              <a:rPr lang="en-US" smtClean="0"/>
              <a:t>Loại bỏ định dạng dữ liệu</a:t>
            </a:r>
            <a:endParaRPr lang="en-US"/>
          </a:p>
        </p:txBody>
      </p:sp>
      <p:sp>
        <p:nvSpPr>
          <p:cNvPr id="24269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smtClean="0"/>
              <a:t>Đó chín</a:t>
            </a:r>
            <a:r>
              <a:rPr lang="en-US" sz="2000" smtClean="0"/>
              <a:t>h </a:t>
            </a:r>
            <a:r>
              <a:rPr lang="vi-VN" sz="2000" smtClean="0"/>
              <a:t>là do </a:t>
            </a:r>
            <a:r>
              <a:rPr lang="en-US" sz="2000" smtClean="0"/>
              <a:t>bản thân ô được định dạng, chứ không phải dữ liệu trong ô.</a:t>
            </a:r>
            <a:endParaRPr lang="en-US" sz="2000"/>
          </a:p>
        </p:txBody>
      </p:sp>
      <p:sp>
        <p:nvSpPr>
          <p:cNvPr id="24269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42697" name="Rectangle 9"/>
          <p:cNvSpPr>
            <a:spLocks noChangeArrowheads="1"/>
          </p:cNvSpPr>
          <p:nvPr/>
        </p:nvSpPr>
        <p:spPr bwMode="auto">
          <a:xfrm>
            <a:off x="277813" y="3994150"/>
            <a:ext cx="5926137" cy="1676400"/>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Do vậy khi bạn xóa bỏ dữ liệu có định dạng đặc biệt, bạn cũng cần xóa bỏ định dạng từ ô đó. </a:t>
            </a:r>
          </a:p>
          <a:p>
            <a:pPr>
              <a:spcBef>
                <a:spcPct val="20000"/>
              </a:spcBef>
              <a:spcAft>
                <a:spcPct val="75000"/>
              </a:spcAft>
            </a:pPr>
            <a:r>
              <a:rPr lang="vi-VN" dirty="0" smtClean="0">
                <a:solidFill>
                  <a:srgbClr val="FFCC00"/>
                </a:solidFill>
              </a:rPr>
              <a:t>Cho tới khi bạn xóa định dạng, mọi dữ liệu bạn nhập vào ô đó sẽ vẫn có định dạng đặc biệt.</a:t>
            </a:r>
            <a:endParaRPr lang="vi-VN" dirty="0">
              <a:solidFill>
                <a:srgbClr val="FFCC00"/>
              </a:solidFill>
            </a:endParaRPr>
          </a:p>
        </p:txBody>
      </p:sp>
      <p:pic>
        <p:nvPicPr>
          <p:cNvPr id="10" name="Picture 3"/>
          <p:cNvPicPr>
            <a:picLocks noChangeAspect="1" noChangeArrowheads="1"/>
          </p:cNvPicPr>
          <p:nvPr/>
        </p:nvPicPr>
        <p:blipFill>
          <a:blip r:embed="rId3"/>
          <a:srcRect/>
          <a:stretch>
            <a:fillRect/>
          </a:stretch>
        </p:blipFill>
        <p:spPr bwMode="auto">
          <a:xfrm>
            <a:off x="351465" y="943698"/>
            <a:ext cx="5666563" cy="2871914"/>
          </a:xfrm>
          <a:prstGeom prst="rect">
            <a:avLst/>
          </a:prstGeom>
          <a:noFill/>
          <a:ln w="9525">
            <a:noFill/>
            <a:miter lim="800000"/>
            <a:headEnd/>
            <a:tailEnd/>
          </a:ln>
          <a:effectLst/>
        </p:spPr>
      </p:pic>
      <p:sp>
        <p:nvSpPr>
          <p:cNvPr id="11" name="TextBox 10"/>
          <p:cNvSpPr txBox="1"/>
          <p:nvPr/>
        </p:nvSpPr>
        <p:spPr>
          <a:xfrm>
            <a:off x="3359886" y="1180215"/>
            <a:ext cx="457200" cy="215444"/>
          </a:xfrm>
          <a:prstGeom prst="rect">
            <a:avLst/>
          </a:prstGeom>
          <a:noFill/>
        </p:spPr>
        <p:txBody>
          <a:bodyPr wrap="square" rtlCol="0">
            <a:spAutoFit/>
          </a:bodyPr>
          <a:lstStyle/>
          <a:p>
            <a:r>
              <a:rPr lang="en-IE" sz="800" smtClean="0">
                <a:solidFill>
                  <a:schemeClr val="accent2"/>
                </a:solidFill>
              </a:rPr>
              <a:t>Nhà</a:t>
            </a:r>
            <a:endParaRPr lang="en-US" sz="800" dirty="0">
              <a:solidFill>
                <a:schemeClr val="accent2"/>
              </a:solidFill>
            </a:endParaRPr>
          </a:p>
        </p:txBody>
      </p:sp>
      <p:sp>
        <p:nvSpPr>
          <p:cNvPr id="12" name="TextBox 11"/>
          <p:cNvSpPr txBox="1"/>
          <p:nvPr/>
        </p:nvSpPr>
        <p:spPr>
          <a:xfrm>
            <a:off x="4259542" y="2895214"/>
            <a:ext cx="1104636" cy="215444"/>
          </a:xfrm>
          <a:prstGeom prst="rect">
            <a:avLst/>
          </a:prstGeom>
          <a:noFill/>
        </p:spPr>
        <p:txBody>
          <a:bodyPr wrap="square" rtlCol="0">
            <a:spAutoFit/>
          </a:bodyPr>
          <a:lstStyle/>
          <a:p>
            <a:r>
              <a:rPr lang="vi-VN" sz="800" b="1" dirty="0" smtClean="0">
                <a:solidFill>
                  <a:schemeClr val="accent2"/>
                </a:solidFill>
              </a:rPr>
              <a:t>Xoá Định dạng</a:t>
            </a:r>
            <a:endParaRPr lang="en-US" sz="800" b="1" dirty="0">
              <a:solidFill>
                <a:schemeClr val="accent2"/>
              </a:solidFill>
            </a:endParaRPr>
          </a:p>
        </p:txBody>
      </p:sp>
      <p:sp>
        <p:nvSpPr>
          <p:cNvPr id="13" name="TextBox 12"/>
          <p:cNvSpPr txBox="1"/>
          <p:nvPr/>
        </p:nvSpPr>
        <p:spPr>
          <a:xfrm>
            <a:off x="1158844" y="1224481"/>
            <a:ext cx="176542" cy="230832"/>
          </a:xfrm>
          <a:prstGeom prst="rect">
            <a:avLst/>
          </a:prstGeom>
          <a:noFill/>
        </p:spPr>
        <p:txBody>
          <a:bodyPr wrap="square" rtlCol="0">
            <a:spAutoFit/>
          </a:bodyPr>
          <a:lstStyle/>
          <a:p>
            <a:pPr algn="ctr"/>
            <a:r>
              <a:rPr lang="en-IE" sz="900" dirty="0" smtClean="0">
                <a:solidFill>
                  <a:schemeClr val="bg1">
                    <a:lumMod val="75000"/>
                  </a:schemeClr>
                </a:solidFill>
              </a:rPr>
              <a:t>A</a:t>
            </a:r>
            <a:endParaRPr lang="en-US" sz="900" dirty="0">
              <a:solidFill>
                <a:schemeClr val="bg1">
                  <a:lumMod val="75000"/>
                </a:schemeClr>
              </a:solidFill>
            </a:endParaRPr>
          </a:p>
        </p:txBody>
      </p:sp>
      <p:sp>
        <p:nvSpPr>
          <p:cNvPr id="14" name="TextBox 13"/>
          <p:cNvSpPr txBox="1"/>
          <p:nvPr/>
        </p:nvSpPr>
        <p:spPr>
          <a:xfrm>
            <a:off x="1860487" y="1224481"/>
            <a:ext cx="176542" cy="230832"/>
          </a:xfrm>
          <a:prstGeom prst="rect">
            <a:avLst/>
          </a:prstGeom>
          <a:noFill/>
        </p:spPr>
        <p:txBody>
          <a:bodyPr wrap="square" rtlCol="0">
            <a:spAutoFit/>
          </a:bodyPr>
          <a:lstStyle/>
          <a:p>
            <a:pPr algn="ctr"/>
            <a:r>
              <a:rPr lang="en-IE" sz="900" dirty="0" smtClean="0">
                <a:solidFill>
                  <a:schemeClr val="bg1">
                    <a:lumMod val="75000"/>
                  </a:schemeClr>
                </a:solidFill>
              </a:rPr>
              <a:t>B</a:t>
            </a:r>
            <a:endParaRPr lang="en-US" sz="900" dirty="0">
              <a:solidFill>
                <a:schemeClr val="bg1">
                  <a:lumMod val="75000"/>
                </a:schemeClr>
              </a:solidFill>
            </a:endParaRPr>
          </a:p>
        </p:txBody>
      </p:sp>
      <p:sp>
        <p:nvSpPr>
          <p:cNvPr id="15" name="TextBox 14"/>
          <p:cNvSpPr txBox="1"/>
          <p:nvPr/>
        </p:nvSpPr>
        <p:spPr>
          <a:xfrm>
            <a:off x="1330294" y="2110306"/>
            <a:ext cx="176542" cy="230832"/>
          </a:xfrm>
          <a:prstGeom prst="rect">
            <a:avLst/>
          </a:prstGeom>
          <a:noFill/>
        </p:spPr>
        <p:txBody>
          <a:bodyPr wrap="square" rtlCol="0">
            <a:spAutoFit/>
          </a:bodyPr>
          <a:lstStyle/>
          <a:p>
            <a:pPr algn="ctr"/>
            <a:r>
              <a:rPr lang="en-IE" sz="900" dirty="0" smtClean="0">
                <a:solidFill>
                  <a:schemeClr val="bg1">
                    <a:lumMod val="75000"/>
                  </a:schemeClr>
                </a:solidFill>
              </a:rPr>
              <a:t>A</a:t>
            </a:r>
            <a:endParaRPr lang="en-US" sz="900" dirty="0">
              <a:solidFill>
                <a:schemeClr val="bg1">
                  <a:lumMod val="75000"/>
                </a:schemeClr>
              </a:solidFill>
            </a:endParaRPr>
          </a:p>
        </p:txBody>
      </p:sp>
      <p:sp>
        <p:nvSpPr>
          <p:cNvPr id="16" name="TextBox 15"/>
          <p:cNvSpPr txBox="1"/>
          <p:nvPr/>
        </p:nvSpPr>
        <p:spPr>
          <a:xfrm>
            <a:off x="2031937" y="2110306"/>
            <a:ext cx="176542" cy="230832"/>
          </a:xfrm>
          <a:prstGeom prst="rect">
            <a:avLst/>
          </a:prstGeom>
          <a:noFill/>
        </p:spPr>
        <p:txBody>
          <a:bodyPr wrap="square" rtlCol="0">
            <a:spAutoFit/>
          </a:bodyPr>
          <a:lstStyle/>
          <a:p>
            <a:pPr algn="ctr"/>
            <a:r>
              <a:rPr lang="en-IE" sz="900" dirty="0" smtClean="0">
                <a:solidFill>
                  <a:schemeClr val="bg1">
                    <a:lumMod val="75000"/>
                  </a:schemeClr>
                </a:solidFill>
              </a:rPr>
              <a:t>B</a:t>
            </a:r>
            <a:endParaRPr lang="en-US" sz="900" dirty="0">
              <a:solidFill>
                <a:schemeClr val="bg1">
                  <a:lumMod val="75000"/>
                </a:schemeClr>
              </a:solidFill>
            </a:endParaRPr>
          </a:p>
        </p:txBody>
      </p:sp>
      <p:sp>
        <p:nvSpPr>
          <p:cNvPr id="17" name="TextBox 16"/>
          <p:cNvSpPr txBox="1"/>
          <p:nvPr/>
        </p:nvSpPr>
        <p:spPr>
          <a:xfrm>
            <a:off x="1530319" y="3015181"/>
            <a:ext cx="176542" cy="230832"/>
          </a:xfrm>
          <a:prstGeom prst="rect">
            <a:avLst/>
          </a:prstGeom>
          <a:noFill/>
        </p:spPr>
        <p:txBody>
          <a:bodyPr wrap="square" rtlCol="0">
            <a:spAutoFit/>
          </a:bodyPr>
          <a:lstStyle/>
          <a:p>
            <a:pPr algn="ctr"/>
            <a:r>
              <a:rPr lang="en-IE" sz="900" dirty="0" smtClean="0">
                <a:solidFill>
                  <a:schemeClr val="bg1">
                    <a:lumMod val="75000"/>
                  </a:schemeClr>
                </a:solidFill>
              </a:rPr>
              <a:t>A</a:t>
            </a:r>
            <a:endParaRPr lang="en-US" sz="900" dirty="0">
              <a:solidFill>
                <a:schemeClr val="bg1">
                  <a:lumMod val="75000"/>
                </a:schemeClr>
              </a:solidFill>
            </a:endParaRPr>
          </a:p>
        </p:txBody>
      </p:sp>
      <p:sp>
        <p:nvSpPr>
          <p:cNvPr id="18" name="TextBox 17"/>
          <p:cNvSpPr txBox="1"/>
          <p:nvPr/>
        </p:nvSpPr>
        <p:spPr>
          <a:xfrm>
            <a:off x="2231962" y="3015181"/>
            <a:ext cx="176542" cy="230832"/>
          </a:xfrm>
          <a:prstGeom prst="rect">
            <a:avLst/>
          </a:prstGeom>
          <a:noFill/>
        </p:spPr>
        <p:txBody>
          <a:bodyPr wrap="square" rtlCol="0">
            <a:spAutoFit/>
          </a:bodyPr>
          <a:lstStyle/>
          <a:p>
            <a:pPr algn="ctr"/>
            <a:r>
              <a:rPr lang="en-IE" sz="900" dirty="0" smtClean="0">
                <a:solidFill>
                  <a:schemeClr val="bg1">
                    <a:lumMod val="75000"/>
                  </a:schemeClr>
                </a:solidFill>
              </a:rPr>
              <a:t>B</a:t>
            </a:r>
            <a:endParaRPr lang="en-US" sz="900" dirty="0">
              <a:solidFill>
                <a:schemeClr val="bg1">
                  <a:lumMod val="75000"/>
                </a:schemeClr>
              </a:solidFill>
            </a:endParaRPr>
          </a:p>
        </p:txBody>
      </p:sp>
      <p:sp>
        <p:nvSpPr>
          <p:cNvPr id="19" name="TextBox 18"/>
          <p:cNvSpPr txBox="1"/>
          <p:nvPr/>
        </p:nvSpPr>
        <p:spPr>
          <a:xfrm>
            <a:off x="895350" y="1408631"/>
            <a:ext cx="704850" cy="230832"/>
          </a:xfrm>
          <a:prstGeom prst="rect">
            <a:avLst/>
          </a:prstGeom>
          <a:noFill/>
        </p:spPr>
        <p:txBody>
          <a:bodyPr wrap="square" rtlCol="0">
            <a:spAutoFit/>
          </a:bodyPr>
          <a:lstStyle/>
          <a:p>
            <a:pPr algn="ctr"/>
            <a:r>
              <a:rPr lang="en-IE" sz="900" b="1" dirty="0" smtClean="0">
                <a:solidFill>
                  <a:schemeClr val="bg1">
                    <a:lumMod val="75000"/>
                  </a:schemeClr>
                </a:solidFill>
              </a:rPr>
              <a:t>2007</a:t>
            </a:r>
            <a:endParaRPr lang="en-US" sz="900" b="1" dirty="0">
              <a:solidFill>
                <a:schemeClr val="bg1">
                  <a:lumMod val="75000"/>
                </a:schemeClr>
              </a:solidFill>
            </a:endParaRPr>
          </a:p>
        </p:txBody>
      </p:sp>
      <p:sp>
        <p:nvSpPr>
          <p:cNvPr id="20" name="TextBox 19"/>
          <p:cNvSpPr txBox="1"/>
          <p:nvPr/>
        </p:nvSpPr>
        <p:spPr>
          <a:xfrm>
            <a:off x="1593850" y="1408631"/>
            <a:ext cx="704850" cy="230832"/>
          </a:xfrm>
          <a:prstGeom prst="rect">
            <a:avLst/>
          </a:prstGeom>
          <a:noFill/>
        </p:spPr>
        <p:txBody>
          <a:bodyPr wrap="square" rtlCol="0">
            <a:spAutoFit/>
          </a:bodyPr>
          <a:lstStyle/>
          <a:p>
            <a:pPr algn="ctr"/>
            <a:r>
              <a:rPr lang="en-IE" sz="900" b="1" dirty="0" smtClean="0">
                <a:solidFill>
                  <a:schemeClr val="bg1">
                    <a:lumMod val="75000"/>
                  </a:schemeClr>
                </a:solidFill>
              </a:rPr>
              <a:t>2008</a:t>
            </a:r>
            <a:endParaRPr lang="en-US" sz="900" b="1" dirty="0">
              <a:solidFill>
                <a:schemeClr val="bg1">
                  <a:lumMod val="75000"/>
                </a:schemeClr>
              </a:solidFill>
            </a:endParaRPr>
          </a:p>
        </p:txBody>
      </p:sp>
      <p:sp>
        <p:nvSpPr>
          <p:cNvPr id="21" name="TextBox 20"/>
          <p:cNvSpPr txBox="1"/>
          <p:nvPr/>
        </p:nvSpPr>
        <p:spPr>
          <a:xfrm>
            <a:off x="1111250" y="2297631"/>
            <a:ext cx="704850" cy="230832"/>
          </a:xfrm>
          <a:prstGeom prst="rect">
            <a:avLst/>
          </a:prstGeom>
          <a:noFill/>
        </p:spPr>
        <p:txBody>
          <a:bodyPr wrap="square" rtlCol="0">
            <a:spAutoFit/>
          </a:bodyPr>
          <a:lstStyle/>
          <a:p>
            <a:pPr algn="ctr"/>
            <a:r>
              <a:rPr lang="en-IE" sz="900" b="1" dirty="0" smtClean="0">
                <a:solidFill>
                  <a:schemeClr val="bg1">
                    <a:lumMod val="75000"/>
                  </a:schemeClr>
                </a:solidFill>
              </a:rPr>
              <a:t>2007</a:t>
            </a:r>
            <a:endParaRPr lang="en-US" sz="900" b="1" dirty="0">
              <a:solidFill>
                <a:schemeClr val="bg1">
                  <a:lumMod val="75000"/>
                </a:schemeClr>
              </a:solidFill>
            </a:endParaRPr>
          </a:p>
        </p:txBody>
      </p:sp>
      <p:sp>
        <p:nvSpPr>
          <p:cNvPr id="22" name="TextBox 21"/>
          <p:cNvSpPr txBox="1"/>
          <p:nvPr/>
        </p:nvSpPr>
        <p:spPr>
          <a:xfrm>
            <a:off x="1809750" y="2297631"/>
            <a:ext cx="704850" cy="230832"/>
          </a:xfrm>
          <a:prstGeom prst="rect">
            <a:avLst/>
          </a:prstGeom>
          <a:noFill/>
        </p:spPr>
        <p:txBody>
          <a:bodyPr wrap="square" rtlCol="0">
            <a:spAutoFit/>
          </a:bodyPr>
          <a:lstStyle/>
          <a:p>
            <a:pPr algn="ctr"/>
            <a:r>
              <a:rPr lang="en-IE" sz="900" b="1" dirty="0" smtClean="0">
                <a:solidFill>
                  <a:schemeClr val="bg1">
                    <a:lumMod val="75000"/>
                  </a:schemeClr>
                </a:solidFill>
              </a:rPr>
              <a:t>2008</a:t>
            </a:r>
            <a:endParaRPr lang="en-US" sz="900" b="1" dirty="0">
              <a:solidFill>
                <a:schemeClr val="bg1">
                  <a:lumMod val="75000"/>
                </a:schemeClr>
              </a:solidFill>
            </a:endParaRPr>
          </a:p>
        </p:txBody>
      </p:sp>
      <p:sp>
        <p:nvSpPr>
          <p:cNvPr id="23" name="TextBox 22"/>
          <p:cNvSpPr txBox="1"/>
          <p:nvPr/>
        </p:nvSpPr>
        <p:spPr>
          <a:xfrm>
            <a:off x="1250950" y="3192981"/>
            <a:ext cx="704850" cy="230832"/>
          </a:xfrm>
          <a:prstGeom prst="rect">
            <a:avLst/>
          </a:prstGeom>
          <a:noFill/>
        </p:spPr>
        <p:txBody>
          <a:bodyPr wrap="square" rtlCol="0">
            <a:spAutoFit/>
          </a:bodyPr>
          <a:lstStyle/>
          <a:p>
            <a:pPr algn="ctr"/>
            <a:r>
              <a:rPr lang="en-IE" sz="900" b="1" dirty="0" smtClean="0">
                <a:solidFill>
                  <a:schemeClr val="bg1">
                    <a:lumMod val="75000"/>
                  </a:schemeClr>
                </a:solidFill>
              </a:rPr>
              <a:t>2007</a:t>
            </a:r>
            <a:endParaRPr lang="en-US" sz="900" b="1" dirty="0">
              <a:solidFill>
                <a:schemeClr val="bg1">
                  <a:lumMod val="75000"/>
                </a:schemeClr>
              </a:solidFill>
            </a:endParaRPr>
          </a:p>
        </p:txBody>
      </p:sp>
      <p:sp>
        <p:nvSpPr>
          <p:cNvPr id="24" name="TextBox 23"/>
          <p:cNvSpPr txBox="1"/>
          <p:nvPr/>
        </p:nvSpPr>
        <p:spPr>
          <a:xfrm>
            <a:off x="1949450" y="3192981"/>
            <a:ext cx="704850" cy="230832"/>
          </a:xfrm>
          <a:prstGeom prst="rect">
            <a:avLst/>
          </a:prstGeom>
          <a:noFill/>
        </p:spPr>
        <p:txBody>
          <a:bodyPr wrap="square" rtlCol="0">
            <a:spAutoFit/>
          </a:bodyPr>
          <a:lstStyle/>
          <a:p>
            <a:pPr algn="ctr"/>
            <a:r>
              <a:rPr lang="en-IE" sz="900" b="1" dirty="0" smtClean="0">
                <a:solidFill>
                  <a:schemeClr val="bg1">
                    <a:lumMod val="75000"/>
                  </a:schemeClr>
                </a:solidFill>
              </a:rPr>
              <a:t>2008</a:t>
            </a:r>
            <a:endParaRPr lang="en-US" sz="900" b="1" dirty="0">
              <a:solidFill>
                <a:schemeClr val="bg1">
                  <a:lumMod val="75000"/>
                </a:schemeClr>
              </a:solidFill>
            </a:endParaRPr>
          </a:p>
        </p:txBody>
      </p:sp>
      <p:sp>
        <p:nvSpPr>
          <p:cNvPr id="25" name="TextBox 24"/>
          <p:cNvSpPr txBox="1"/>
          <p:nvPr/>
        </p:nvSpPr>
        <p:spPr>
          <a:xfrm>
            <a:off x="983069" y="1603374"/>
            <a:ext cx="648586" cy="230832"/>
          </a:xfrm>
          <a:prstGeom prst="rect">
            <a:avLst/>
          </a:prstGeom>
          <a:noFill/>
        </p:spPr>
        <p:txBody>
          <a:bodyPr wrap="square" rtlCol="0">
            <a:spAutoFit/>
          </a:bodyPr>
          <a:lstStyle/>
          <a:p>
            <a:pPr algn="r"/>
            <a:r>
              <a:rPr lang="en-IE" sz="900" dirty="0" smtClean="0">
                <a:solidFill>
                  <a:schemeClr val="bg1">
                    <a:lumMod val="75000"/>
                  </a:schemeClr>
                </a:solidFill>
              </a:rPr>
              <a:t>5400</a:t>
            </a:r>
            <a:endParaRPr lang="en-US" sz="900" dirty="0">
              <a:solidFill>
                <a:schemeClr val="bg1">
                  <a:lumMod val="75000"/>
                </a:schemeClr>
              </a:solidFill>
            </a:endParaRPr>
          </a:p>
        </p:txBody>
      </p:sp>
      <p:sp>
        <p:nvSpPr>
          <p:cNvPr id="26" name="TextBox 25"/>
          <p:cNvSpPr txBox="1"/>
          <p:nvPr/>
        </p:nvSpPr>
        <p:spPr>
          <a:xfrm>
            <a:off x="1173569" y="2495549"/>
            <a:ext cx="648586" cy="230832"/>
          </a:xfrm>
          <a:prstGeom prst="rect">
            <a:avLst/>
          </a:prstGeom>
          <a:noFill/>
        </p:spPr>
        <p:txBody>
          <a:bodyPr wrap="square" rtlCol="0">
            <a:spAutoFit/>
          </a:bodyPr>
          <a:lstStyle/>
          <a:p>
            <a:pPr algn="r"/>
            <a:r>
              <a:rPr lang="en-IE" sz="900" dirty="0" smtClean="0">
                <a:solidFill>
                  <a:schemeClr val="bg1">
                    <a:lumMod val="75000"/>
                  </a:schemeClr>
                </a:solidFill>
              </a:rPr>
              <a:t>5400</a:t>
            </a:r>
            <a:endParaRPr lang="en-US" sz="900" dirty="0">
              <a:solidFill>
                <a:schemeClr val="bg1">
                  <a:lumMod val="75000"/>
                </a:schemeClr>
              </a:solidFill>
            </a:endParaRPr>
          </a:p>
        </p:txBody>
      </p:sp>
      <p:sp>
        <p:nvSpPr>
          <p:cNvPr id="27" name="TextBox 26"/>
          <p:cNvSpPr txBox="1"/>
          <p:nvPr/>
        </p:nvSpPr>
        <p:spPr>
          <a:xfrm>
            <a:off x="1332319" y="3390899"/>
            <a:ext cx="648586" cy="230832"/>
          </a:xfrm>
          <a:prstGeom prst="rect">
            <a:avLst/>
          </a:prstGeom>
          <a:noFill/>
        </p:spPr>
        <p:txBody>
          <a:bodyPr wrap="square" rtlCol="0">
            <a:spAutoFit/>
          </a:bodyPr>
          <a:lstStyle/>
          <a:p>
            <a:pPr algn="r"/>
            <a:r>
              <a:rPr lang="en-IE" sz="900" dirty="0" smtClean="0">
                <a:solidFill>
                  <a:schemeClr val="bg1">
                    <a:lumMod val="75000"/>
                  </a:schemeClr>
                </a:solidFill>
              </a:rPr>
              <a:t>5400</a:t>
            </a:r>
            <a:endParaRPr lang="en-US" sz="900" dirty="0">
              <a:solidFill>
                <a:schemeClr val="bg1">
                  <a:lumMod val="75000"/>
                </a:schemeClr>
              </a:solidFill>
            </a:endParaRPr>
          </a:p>
        </p:txBody>
      </p:sp>
      <p:sp>
        <p:nvSpPr>
          <p:cNvPr id="28" name="TextBox 27"/>
          <p:cNvSpPr txBox="1"/>
          <p:nvPr/>
        </p:nvSpPr>
        <p:spPr>
          <a:xfrm>
            <a:off x="1675219" y="1603374"/>
            <a:ext cx="648586" cy="230832"/>
          </a:xfrm>
          <a:prstGeom prst="rect">
            <a:avLst/>
          </a:prstGeom>
          <a:noFill/>
        </p:spPr>
        <p:txBody>
          <a:bodyPr wrap="square" rtlCol="0">
            <a:spAutoFit/>
          </a:bodyPr>
          <a:lstStyle/>
          <a:p>
            <a:pPr algn="r"/>
            <a:r>
              <a:rPr lang="en-IE" sz="900" b="1" dirty="0" smtClean="0">
                <a:solidFill>
                  <a:srgbClr val="FF0000"/>
                </a:solidFill>
              </a:rPr>
              <a:t>2700</a:t>
            </a:r>
            <a:endParaRPr lang="en-US" sz="900" b="1" dirty="0">
              <a:solidFill>
                <a:srgbClr val="FF0000"/>
              </a:solidFill>
            </a:endParaRPr>
          </a:p>
        </p:txBody>
      </p:sp>
      <p:sp>
        <p:nvSpPr>
          <p:cNvPr id="29" name="TextBox 28"/>
          <p:cNvSpPr txBox="1"/>
          <p:nvPr/>
        </p:nvSpPr>
        <p:spPr>
          <a:xfrm>
            <a:off x="2030819" y="3381374"/>
            <a:ext cx="648586" cy="230832"/>
          </a:xfrm>
          <a:prstGeom prst="rect">
            <a:avLst/>
          </a:prstGeom>
          <a:noFill/>
        </p:spPr>
        <p:txBody>
          <a:bodyPr wrap="square" rtlCol="0">
            <a:spAutoFit/>
          </a:bodyPr>
          <a:lstStyle/>
          <a:p>
            <a:pPr algn="r"/>
            <a:r>
              <a:rPr lang="en-IE" sz="900" b="1" dirty="0" smtClean="0">
                <a:solidFill>
                  <a:srgbClr val="FF0000"/>
                </a:solidFill>
              </a:rPr>
              <a:t>4000</a:t>
            </a:r>
            <a:endParaRPr lang="en-US" sz="900" b="1" dirty="0">
              <a:solidFill>
                <a:srgbClr val="FF0000"/>
              </a:solidFill>
            </a:endParaRPr>
          </a:p>
        </p:txBody>
      </p:sp>
      <p:sp>
        <p:nvSpPr>
          <p:cNvPr id="30" name="TextBox 29"/>
          <p:cNvSpPr txBox="1"/>
          <p:nvPr/>
        </p:nvSpPr>
        <p:spPr>
          <a:xfrm>
            <a:off x="4314825" y="2680901"/>
            <a:ext cx="1054115" cy="215444"/>
          </a:xfrm>
          <a:prstGeom prst="rect">
            <a:avLst/>
          </a:prstGeom>
          <a:solidFill>
            <a:schemeClr val="tx1"/>
          </a:solidFill>
        </p:spPr>
        <p:txBody>
          <a:bodyPr wrap="square" rtlCol="0">
            <a:spAutoFit/>
          </a:bodyPr>
          <a:lstStyle/>
          <a:p>
            <a:endParaRPr lang="en-US" sz="800" dirty="0">
              <a:solidFill>
                <a:schemeClr val="accent2"/>
              </a:solidFill>
            </a:endParaRPr>
          </a:p>
        </p:txBody>
      </p:sp>
      <p:sp>
        <p:nvSpPr>
          <p:cNvPr id="31" name="TextBox 30"/>
          <p:cNvSpPr txBox="1"/>
          <p:nvPr/>
        </p:nvSpPr>
        <p:spPr>
          <a:xfrm>
            <a:off x="4259542" y="2690427"/>
            <a:ext cx="1104636" cy="215444"/>
          </a:xfrm>
          <a:prstGeom prst="rect">
            <a:avLst/>
          </a:prstGeom>
          <a:noFill/>
        </p:spPr>
        <p:txBody>
          <a:bodyPr wrap="square" rtlCol="0">
            <a:spAutoFit/>
          </a:bodyPr>
          <a:lstStyle/>
          <a:p>
            <a:r>
              <a:rPr lang="vi-VN" sz="800" b="1" dirty="0" smtClean="0">
                <a:solidFill>
                  <a:schemeClr val="accent2"/>
                </a:solidFill>
              </a:rPr>
              <a:t>Xoá Tất cả </a:t>
            </a:r>
            <a:endParaRPr lang="en-US" sz="800" b="1" dirty="0">
              <a:solidFill>
                <a:schemeClr val="accent2"/>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42691"/>
                                        </p:tgtEl>
                                        <p:attrNameLst>
                                          <p:attrName>style.visibility</p:attrName>
                                        </p:attrNameLst>
                                      </p:cBhvr>
                                      <p:to>
                                        <p:strVal val="visible"/>
                                      </p:to>
                                    </p:set>
                                    <p:animEffect transition="in" filter="slide(fromTop)">
                                      <p:cBhvr>
                                        <p:cTn id="7" dur="500"/>
                                        <p:tgtEl>
                                          <p:spTgt spid="24269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42697">
                                            <p:txEl>
                                              <p:pRg st="0" end="0"/>
                                            </p:txEl>
                                          </p:spTgt>
                                        </p:tgtEl>
                                        <p:attrNameLst>
                                          <p:attrName>style.visibility</p:attrName>
                                        </p:attrNameLst>
                                      </p:cBhvr>
                                      <p:to>
                                        <p:strVal val="visible"/>
                                      </p:to>
                                    </p:set>
                                    <p:animEffect transition="in" filter="slide(fromLeft)">
                                      <p:cBhvr>
                                        <p:cTn id="12" dur="500"/>
                                        <p:tgtEl>
                                          <p:spTgt spid="24269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42697">
                                            <p:txEl>
                                              <p:pRg st="1" end="1"/>
                                            </p:txEl>
                                          </p:spTgt>
                                        </p:tgtEl>
                                        <p:attrNameLst>
                                          <p:attrName>style.visibility</p:attrName>
                                        </p:attrNameLst>
                                      </p:cBhvr>
                                      <p:to>
                                        <p:strVal val="visible"/>
                                      </p:to>
                                    </p:set>
                                    <p:animEffect transition="in" filter="slide(fromLeft)">
                                      <p:cBhvr>
                                        <p:cTn id="17" dur="500"/>
                                        <p:tgtEl>
                                          <p:spTgt spid="2426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autoUpdateAnimBg="0"/>
      <p:bldP spid="24269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r>
              <a:rPr lang="en-US" dirty="0" err="1" smtClean="0"/>
              <a:t>Bài</a:t>
            </a:r>
            <a:r>
              <a:rPr lang="en-US" dirty="0" smtClean="0"/>
              <a:t> 1</a:t>
            </a:r>
            <a:endParaRPr lang="en-US" dirty="0"/>
          </a:p>
        </p:txBody>
      </p:sp>
      <p:sp>
        <p:nvSpPr>
          <p:cNvPr id="18435" name="Rectangle 3"/>
          <p:cNvSpPr>
            <a:spLocks noGrp="1" noChangeArrowheads="1"/>
          </p:cNvSpPr>
          <p:nvPr>
            <p:ph type="subTitle" idx="1"/>
          </p:nvPr>
        </p:nvSpPr>
        <p:spPr/>
        <p:txBody>
          <a:bodyPr/>
          <a:lstStyle/>
          <a:p>
            <a:r>
              <a:rPr lang="en-US" smtClean="0"/>
              <a:t>Làm quen với sổ làm việc</a:t>
            </a:r>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slide(fromBottom)">
                                      <p:cBhvr>
                                        <p:cTn id="12"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239713" y="63500"/>
            <a:ext cx="8904287" cy="614363"/>
          </a:xfrm>
        </p:spPr>
        <p:txBody>
          <a:bodyPr/>
          <a:lstStyle/>
          <a:p>
            <a:r>
              <a:rPr lang="en-US" smtClean="0"/>
              <a:t>Loại bỏ định dạng dữ liệu</a:t>
            </a:r>
            <a:endParaRPr lang="en-US"/>
          </a:p>
        </p:txBody>
      </p:sp>
      <p:sp>
        <p:nvSpPr>
          <p:cNvPr id="24473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smtClean="0"/>
              <a:t>Đây là cách loại bỏ định dạng. </a:t>
            </a:r>
            <a:endParaRPr lang="en-US" sz="2000"/>
          </a:p>
        </p:txBody>
      </p:sp>
      <p:sp>
        <p:nvSpPr>
          <p:cNvPr id="24474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44743" name="Rectangle 7"/>
          <p:cNvSpPr>
            <a:spLocks noChangeArrowheads="1"/>
          </p:cNvSpPr>
          <p:nvPr/>
        </p:nvSpPr>
        <p:spPr bwMode="auto">
          <a:xfrm>
            <a:off x="242888" y="3930650"/>
            <a:ext cx="5961062" cy="641350"/>
          </a:xfrm>
          <a:prstGeom prst="rect">
            <a:avLst/>
          </a:prstGeom>
          <a:noFill/>
          <a:ln w="9525" algn="ctr">
            <a:noFill/>
            <a:miter lim="800000"/>
            <a:headEnd/>
            <a:tailEnd/>
          </a:ln>
          <a:effectLst/>
        </p:spPr>
        <p:txBody>
          <a:bodyPr>
            <a:spAutoFit/>
          </a:bodyPr>
          <a:lstStyle/>
          <a:p>
            <a:pPr marL="342900" indent="-342900">
              <a:spcBef>
                <a:spcPct val="20000"/>
              </a:spcBef>
              <a:spcAft>
                <a:spcPct val="45000"/>
              </a:spcAft>
              <a:buFontTx/>
              <a:buAutoNum type="arabicPeriod"/>
            </a:pPr>
            <a:r>
              <a:rPr lang="en-US" smtClean="0">
                <a:solidFill>
                  <a:srgbClr val="FFCC00"/>
                </a:solidFill>
              </a:rPr>
              <a:t>Bấm vào ô, rồi trên tab </a:t>
            </a:r>
            <a:r>
              <a:rPr lang="vi-VN" b="1" smtClean="0">
                <a:solidFill>
                  <a:srgbClr val="FFCC00"/>
                </a:solidFill>
              </a:rPr>
              <a:t>Trang đầu</a:t>
            </a:r>
            <a:r>
              <a:rPr lang="en-US" smtClean="0">
                <a:solidFill>
                  <a:srgbClr val="FFCC00"/>
                </a:solidFill>
              </a:rPr>
              <a:t>, trong nhóm </a:t>
            </a:r>
            <a:r>
              <a:rPr lang="en-US" b="1" smtClean="0">
                <a:solidFill>
                  <a:srgbClr val="FFCC00"/>
                </a:solidFill>
              </a:rPr>
              <a:t>Soạn thảo</a:t>
            </a:r>
            <a:r>
              <a:rPr lang="en-US" smtClean="0">
                <a:solidFill>
                  <a:srgbClr val="FFCC00"/>
                </a:solidFill>
              </a:rPr>
              <a:t>, bấm mũi tên </a:t>
            </a:r>
            <a:r>
              <a:rPr lang="vi-VN" smtClean="0">
                <a:solidFill>
                  <a:srgbClr val="FFCC00"/>
                </a:solidFill>
              </a:rPr>
              <a:t> trên nút </a:t>
            </a:r>
            <a:r>
              <a:rPr lang="en-US" b="1" smtClean="0">
                <a:solidFill>
                  <a:srgbClr val="FFCC00"/>
                </a:solidFill>
              </a:rPr>
              <a:t>Xoá</a:t>
            </a:r>
            <a:endParaRPr lang="en-US">
              <a:solidFill>
                <a:srgbClr val="FFCC00"/>
              </a:solidFill>
            </a:endParaRPr>
          </a:p>
        </p:txBody>
      </p:sp>
      <p:pic>
        <p:nvPicPr>
          <p:cNvPr id="244744" name="Picture 8" descr="Button image"/>
          <p:cNvPicPr>
            <a:picLocks noChangeAspect="1" noChangeArrowheads="1"/>
          </p:cNvPicPr>
          <p:nvPr/>
        </p:nvPicPr>
        <p:blipFill>
          <a:blip r:embed="rId3"/>
          <a:srcRect/>
          <a:stretch>
            <a:fillRect/>
          </a:stretch>
        </p:blipFill>
        <p:spPr bwMode="auto">
          <a:xfrm>
            <a:off x="4007229" y="4287000"/>
            <a:ext cx="284162" cy="246062"/>
          </a:xfrm>
          <a:prstGeom prst="rect">
            <a:avLst/>
          </a:prstGeom>
          <a:noFill/>
        </p:spPr>
      </p:pic>
      <p:sp>
        <p:nvSpPr>
          <p:cNvPr id="244745" name="Rectangle 9"/>
          <p:cNvSpPr>
            <a:spLocks noChangeArrowheads="1"/>
          </p:cNvSpPr>
          <p:nvPr/>
        </p:nvSpPr>
        <p:spPr bwMode="auto">
          <a:xfrm>
            <a:off x="242888" y="4654550"/>
            <a:ext cx="5961062" cy="923330"/>
          </a:xfrm>
          <a:prstGeom prst="rect">
            <a:avLst/>
          </a:prstGeom>
          <a:noFill/>
          <a:ln w="9525" algn="ctr">
            <a:noFill/>
            <a:miter lim="800000"/>
            <a:headEnd/>
            <a:tailEnd/>
          </a:ln>
          <a:effectLst/>
        </p:spPr>
        <p:txBody>
          <a:bodyPr>
            <a:spAutoFit/>
          </a:bodyPr>
          <a:lstStyle/>
          <a:p>
            <a:pPr marL="342900" indent="-342900">
              <a:spcBef>
                <a:spcPct val="20000"/>
              </a:spcBef>
              <a:spcAft>
                <a:spcPct val="45000"/>
              </a:spcAft>
              <a:buFontTx/>
              <a:buAutoNum type="arabicPeriod" startAt="2"/>
            </a:pPr>
            <a:r>
              <a:rPr lang="en-US" smtClean="0">
                <a:solidFill>
                  <a:srgbClr val="FFCC00"/>
                </a:solidFill>
              </a:rPr>
              <a:t>Bấm </a:t>
            </a:r>
            <a:r>
              <a:rPr lang="en-US" b="1" smtClean="0">
                <a:solidFill>
                  <a:srgbClr val="FFCC00"/>
                </a:solidFill>
              </a:rPr>
              <a:t>Xoá </a:t>
            </a:r>
            <a:r>
              <a:rPr lang="vi-VN" b="1" smtClean="0">
                <a:solidFill>
                  <a:srgbClr val="FFCC00"/>
                </a:solidFill>
              </a:rPr>
              <a:t>Định dạng</a:t>
            </a:r>
            <a:r>
              <a:rPr lang="en-US" smtClean="0">
                <a:solidFill>
                  <a:srgbClr val="FFCC00"/>
                </a:solidFill>
              </a:rPr>
              <a:t>, </a:t>
            </a:r>
            <a:r>
              <a:rPr lang="vi-VN" smtClean="0">
                <a:solidFill>
                  <a:srgbClr val="FFCC00"/>
                </a:solidFill>
              </a:rPr>
              <a:t>điều này </a:t>
            </a:r>
            <a:r>
              <a:rPr lang="en-US" smtClean="0">
                <a:solidFill>
                  <a:srgbClr val="FFCC00"/>
                </a:solidFill>
              </a:rPr>
              <a:t>sẽ loại bỏ </a:t>
            </a:r>
            <a:r>
              <a:rPr lang="vi-VN" smtClean="0">
                <a:solidFill>
                  <a:srgbClr val="FFCC00"/>
                </a:solidFill>
              </a:rPr>
              <a:t>định dạng </a:t>
            </a:r>
            <a:r>
              <a:rPr lang="en-US" smtClean="0">
                <a:solidFill>
                  <a:srgbClr val="FFCC00"/>
                </a:solidFill>
              </a:rPr>
              <a:t>kh</a:t>
            </a:r>
            <a:r>
              <a:rPr lang="vi-VN" smtClean="0">
                <a:solidFill>
                  <a:srgbClr val="FFCC00"/>
                </a:solidFill>
              </a:rPr>
              <a:t>ỏi </a:t>
            </a:r>
            <a:r>
              <a:rPr lang="en-US" smtClean="0">
                <a:solidFill>
                  <a:srgbClr val="FFCC00"/>
                </a:solidFill>
              </a:rPr>
              <a:t> ô. Hoặc bạn có thể bấm </a:t>
            </a:r>
            <a:r>
              <a:rPr lang="en-US" b="1" smtClean="0">
                <a:solidFill>
                  <a:srgbClr val="FFCC00"/>
                </a:solidFill>
              </a:rPr>
              <a:t>Xoá Tất</a:t>
            </a:r>
            <a:r>
              <a:rPr lang="vi-VN" b="1" smtClean="0">
                <a:solidFill>
                  <a:srgbClr val="FFCC00"/>
                </a:solidFill>
              </a:rPr>
              <a:t> cả</a:t>
            </a:r>
            <a:r>
              <a:rPr lang="en-US" b="1" smtClean="0">
                <a:solidFill>
                  <a:srgbClr val="FFCC00"/>
                </a:solidFill>
              </a:rPr>
              <a:t> </a:t>
            </a:r>
            <a:r>
              <a:rPr lang="en-US" smtClean="0">
                <a:solidFill>
                  <a:srgbClr val="FFCC00"/>
                </a:solidFill>
              </a:rPr>
              <a:t>để loại bỏ cả dữ liệu và định dạng cùng một </a:t>
            </a:r>
            <a:r>
              <a:rPr lang="vi-VN" smtClean="0">
                <a:solidFill>
                  <a:srgbClr val="FFCC00"/>
                </a:solidFill>
              </a:rPr>
              <a:t>lúc</a:t>
            </a:r>
            <a:r>
              <a:rPr lang="en-US" smtClean="0">
                <a:solidFill>
                  <a:srgbClr val="FFCC00"/>
                </a:solidFill>
              </a:rPr>
              <a:t>.</a:t>
            </a:r>
            <a:endParaRPr lang="en-US">
              <a:solidFill>
                <a:srgbClr val="FFCC00"/>
              </a:solidFill>
            </a:endParaRPr>
          </a:p>
        </p:txBody>
      </p:sp>
      <p:pic>
        <p:nvPicPr>
          <p:cNvPr id="12" name="Picture 3"/>
          <p:cNvPicPr>
            <a:picLocks noChangeAspect="1" noChangeArrowheads="1"/>
          </p:cNvPicPr>
          <p:nvPr/>
        </p:nvPicPr>
        <p:blipFill>
          <a:blip r:embed="rId4"/>
          <a:srcRect/>
          <a:stretch>
            <a:fillRect/>
          </a:stretch>
        </p:blipFill>
        <p:spPr bwMode="auto">
          <a:xfrm>
            <a:off x="351465" y="943698"/>
            <a:ext cx="5666563" cy="2871914"/>
          </a:xfrm>
          <a:prstGeom prst="rect">
            <a:avLst/>
          </a:prstGeom>
          <a:noFill/>
          <a:ln w="9525">
            <a:noFill/>
            <a:miter lim="800000"/>
            <a:headEnd/>
            <a:tailEnd/>
          </a:ln>
          <a:effectLst/>
        </p:spPr>
      </p:pic>
      <p:sp>
        <p:nvSpPr>
          <p:cNvPr id="13" name="TextBox 12"/>
          <p:cNvSpPr txBox="1"/>
          <p:nvPr/>
        </p:nvSpPr>
        <p:spPr>
          <a:xfrm>
            <a:off x="3321785" y="1161165"/>
            <a:ext cx="650139" cy="200055"/>
          </a:xfrm>
          <a:prstGeom prst="rect">
            <a:avLst/>
          </a:prstGeom>
          <a:noFill/>
        </p:spPr>
        <p:txBody>
          <a:bodyPr wrap="square" rtlCol="0">
            <a:spAutoFit/>
          </a:bodyPr>
          <a:lstStyle/>
          <a:p>
            <a:r>
              <a:rPr lang="vi-VN" sz="700" smtClean="0">
                <a:solidFill>
                  <a:schemeClr val="accent2"/>
                </a:solidFill>
              </a:rPr>
              <a:t>Trang đầu</a:t>
            </a:r>
            <a:endParaRPr lang="en-US" sz="700" dirty="0">
              <a:solidFill>
                <a:schemeClr val="accent2"/>
              </a:solidFill>
            </a:endParaRPr>
          </a:p>
        </p:txBody>
      </p:sp>
      <p:sp>
        <p:nvSpPr>
          <p:cNvPr id="14" name="TextBox 13"/>
          <p:cNvSpPr txBox="1"/>
          <p:nvPr/>
        </p:nvSpPr>
        <p:spPr>
          <a:xfrm>
            <a:off x="4259542" y="2895214"/>
            <a:ext cx="1104636" cy="215444"/>
          </a:xfrm>
          <a:prstGeom prst="rect">
            <a:avLst/>
          </a:prstGeom>
          <a:noFill/>
        </p:spPr>
        <p:txBody>
          <a:bodyPr wrap="square" rtlCol="0">
            <a:spAutoFit/>
          </a:bodyPr>
          <a:lstStyle/>
          <a:p>
            <a:r>
              <a:rPr lang="vi-VN" sz="800" b="1" dirty="0" smtClean="0">
                <a:solidFill>
                  <a:schemeClr val="accent2"/>
                </a:solidFill>
              </a:rPr>
              <a:t>Xoá Định dạng</a:t>
            </a:r>
            <a:endParaRPr lang="en-US" sz="800" b="1" dirty="0">
              <a:solidFill>
                <a:schemeClr val="accent2"/>
              </a:solidFill>
            </a:endParaRPr>
          </a:p>
        </p:txBody>
      </p:sp>
      <p:sp>
        <p:nvSpPr>
          <p:cNvPr id="15" name="TextBox 14"/>
          <p:cNvSpPr txBox="1"/>
          <p:nvPr/>
        </p:nvSpPr>
        <p:spPr>
          <a:xfrm>
            <a:off x="1158844" y="1224481"/>
            <a:ext cx="176542" cy="230832"/>
          </a:xfrm>
          <a:prstGeom prst="rect">
            <a:avLst/>
          </a:prstGeom>
          <a:noFill/>
        </p:spPr>
        <p:txBody>
          <a:bodyPr wrap="square" rtlCol="0">
            <a:spAutoFit/>
          </a:bodyPr>
          <a:lstStyle/>
          <a:p>
            <a:pPr algn="ctr"/>
            <a:r>
              <a:rPr lang="en-IE" sz="900" dirty="0" smtClean="0">
                <a:solidFill>
                  <a:schemeClr val="bg1">
                    <a:lumMod val="75000"/>
                  </a:schemeClr>
                </a:solidFill>
              </a:rPr>
              <a:t>A</a:t>
            </a:r>
            <a:endParaRPr lang="en-US" sz="900" dirty="0">
              <a:solidFill>
                <a:schemeClr val="bg1">
                  <a:lumMod val="75000"/>
                </a:schemeClr>
              </a:solidFill>
            </a:endParaRPr>
          </a:p>
        </p:txBody>
      </p:sp>
      <p:sp>
        <p:nvSpPr>
          <p:cNvPr id="16" name="TextBox 15"/>
          <p:cNvSpPr txBox="1"/>
          <p:nvPr/>
        </p:nvSpPr>
        <p:spPr>
          <a:xfrm>
            <a:off x="1860487" y="1224481"/>
            <a:ext cx="176542" cy="230832"/>
          </a:xfrm>
          <a:prstGeom prst="rect">
            <a:avLst/>
          </a:prstGeom>
          <a:noFill/>
        </p:spPr>
        <p:txBody>
          <a:bodyPr wrap="square" rtlCol="0">
            <a:spAutoFit/>
          </a:bodyPr>
          <a:lstStyle/>
          <a:p>
            <a:pPr algn="ctr"/>
            <a:r>
              <a:rPr lang="en-IE" sz="900" dirty="0" smtClean="0">
                <a:solidFill>
                  <a:schemeClr val="bg1">
                    <a:lumMod val="75000"/>
                  </a:schemeClr>
                </a:solidFill>
              </a:rPr>
              <a:t>B</a:t>
            </a:r>
            <a:endParaRPr lang="en-US" sz="900" dirty="0">
              <a:solidFill>
                <a:schemeClr val="bg1">
                  <a:lumMod val="75000"/>
                </a:schemeClr>
              </a:solidFill>
            </a:endParaRPr>
          </a:p>
        </p:txBody>
      </p:sp>
      <p:sp>
        <p:nvSpPr>
          <p:cNvPr id="17" name="TextBox 16"/>
          <p:cNvSpPr txBox="1"/>
          <p:nvPr/>
        </p:nvSpPr>
        <p:spPr>
          <a:xfrm>
            <a:off x="1330294" y="2110306"/>
            <a:ext cx="176542" cy="230832"/>
          </a:xfrm>
          <a:prstGeom prst="rect">
            <a:avLst/>
          </a:prstGeom>
          <a:noFill/>
        </p:spPr>
        <p:txBody>
          <a:bodyPr wrap="square" rtlCol="0">
            <a:spAutoFit/>
          </a:bodyPr>
          <a:lstStyle/>
          <a:p>
            <a:pPr algn="ctr"/>
            <a:r>
              <a:rPr lang="en-IE" sz="900" dirty="0" smtClean="0">
                <a:solidFill>
                  <a:schemeClr val="bg1">
                    <a:lumMod val="75000"/>
                  </a:schemeClr>
                </a:solidFill>
              </a:rPr>
              <a:t>A</a:t>
            </a:r>
            <a:endParaRPr lang="en-US" sz="900" dirty="0">
              <a:solidFill>
                <a:schemeClr val="bg1">
                  <a:lumMod val="75000"/>
                </a:schemeClr>
              </a:solidFill>
            </a:endParaRPr>
          </a:p>
        </p:txBody>
      </p:sp>
      <p:sp>
        <p:nvSpPr>
          <p:cNvPr id="18" name="TextBox 17"/>
          <p:cNvSpPr txBox="1"/>
          <p:nvPr/>
        </p:nvSpPr>
        <p:spPr>
          <a:xfrm>
            <a:off x="2031937" y="2110306"/>
            <a:ext cx="176542" cy="230832"/>
          </a:xfrm>
          <a:prstGeom prst="rect">
            <a:avLst/>
          </a:prstGeom>
          <a:noFill/>
        </p:spPr>
        <p:txBody>
          <a:bodyPr wrap="square" rtlCol="0">
            <a:spAutoFit/>
          </a:bodyPr>
          <a:lstStyle/>
          <a:p>
            <a:pPr algn="ctr"/>
            <a:r>
              <a:rPr lang="en-IE" sz="900" dirty="0" smtClean="0">
                <a:solidFill>
                  <a:schemeClr val="bg1">
                    <a:lumMod val="75000"/>
                  </a:schemeClr>
                </a:solidFill>
              </a:rPr>
              <a:t>B</a:t>
            </a:r>
            <a:endParaRPr lang="en-US" sz="900" dirty="0">
              <a:solidFill>
                <a:schemeClr val="bg1">
                  <a:lumMod val="75000"/>
                </a:schemeClr>
              </a:solidFill>
            </a:endParaRPr>
          </a:p>
        </p:txBody>
      </p:sp>
      <p:sp>
        <p:nvSpPr>
          <p:cNvPr id="19" name="TextBox 18"/>
          <p:cNvSpPr txBox="1"/>
          <p:nvPr/>
        </p:nvSpPr>
        <p:spPr>
          <a:xfrm>
            <a:off x="1530319" y="3015181"/>
            <a:ext cx="176542" cy="230832"/>
          </a:xfrm>
          <a:prstGeom prst="rect">
            <a:avLst/>
          </a:prstGeom>
          <a:noFill/>
        </p:spPr>
        <p:txBody>
          <a:bodyPr wrap="square" rtlCol="0">
            <a:spAutoFit/>
          </a:bodyPr>
          <a:lstStyle/>
          <a:p>
            <a:pPr algn="ctr"/>
            <a:r>
              <a:rPr lang="en-IE" sz="900" dirty="0" smtClean="0">
                <a:solidFill>
                  <a:schemeClr val="bg1">
                    <a:lumMod val="75000"/>
                  </a:schemeClr>
                </a:solidFill>
              </a:rPr>
              <a:t>A</a:t>
            </a:r>
            <a:endParaRPr lang="en-US" sz="900" dirty="0">
              <a:solidFill>
                <a:schemeClr val="bg1">
                  <a:lumMod val="75000"/>
                </a:schemeClr>
              </a:solidFill>
            </a:endParaRPr>
          </a:p>
        </p:txBody>
      </p:sp>
      <p:sp>
        <p:nvSpPr>
          <p:cNvPr id="20" name="TextBox 19"/>
          <p:cNvSpPr txBox="1"/>
          <p:nvPr/>
        </p:nvSpPr>
        <p:spPr>
          <a:xfrm>
            <a:off x="2231962" y="3015181"/>
            <a:ext cx="176542" cy="230832"/>
          </a:xfrm>
          <a:prstGeom prst="rect">
            <a:avLst/>
          </a:prstGeom>
          <a:noFill/>
        </p:spPr>
        <p:txBody>
          <a:bodyPr wrap="square" rtlCol="0">
            <a:spAutoFit/>
          </a:bodyPr>
          <a:lstStyle/>
          <a:p>
            <a:pPr algn="ctr"/>
            <a:r>
              <a:rPr lang="en-IE" sz="900" dirty="0" smtClean="0">
                <a:solidFill>
                  <a:schemeClr val="bg1">
                    <a:lumMod val="75000"/>
                  </a:schemeClr>
                </a:solidFill>
              </a:rPr>
              <a:t>B</a:t>
            </a:r>
            <a:endParaRPr lang="en-US" sz="900" dirty="0">
              <a:solidFill>
                <a:schemeClr val="bg1">
                  <a:lumMod val="75000"/>
                </a:schemeClr>
              </a:solidFill>
            </a:endParaRPr>
          </a:p>
        </p:txBody>
      </p:sp>
      <p:sp>
        <p:nvSpPr>
          <p:cNvPr id="21" name="TextBox 20"/>
          <p:cNvSpPr txBox="1"/>
          <p:nvPr/>
        </p:nvSpPr>
        <p:spPr>
          <a:xfrm>
            <a:off x="895350" y="1408631"/>
            <a:ext cx="704850" cy="230832"/>
          </a:xfrm>
          <a:prstGeom prst="rect">
            <a:avLst/>
          </a:prstGeom>
          <a:noFill/>
        </p:spPr>
        <p:txBody>
          <a:bodyPr wrap="square" rtlCol="0">
            <a:spAutoFit/>
          </a:bodyPr>
          <a:lstStyle/>
          <a:p>
            <a:pPr algn="ctr"/>
            <a:r>
              <a:rPr lang="en-IE" sz="900" b="1" dirty="0" smtClean="0">
                <a:solidFill>
                  <a:schemeClr val="bg1">
                    <a:lumMod val="75000"/>
                  </a:schemeClr>
                </a:solidFill>
              </a:rPr>
              <a:t>2007</a:t>
            </a:r>
            <a:endParaRPr lang="en-US" sz="900" b="1" dirty="0">
              <a:solidFill>
                <a:schemeClr val="bg1">
                  <a:lumMod val="75000"/>
                </a:schemeClr>
              </a:solidFill>
            </a:endParaRPr>
          </a:p>
        </p:txBody>
      </p:sp>
      <p:sp>
        <p:nvSpPr>
          <p:cNvPr id="22" name="TextBox 21"/>
          <p:cNvSpPr txBox="1"/>
          <p:nvPr/>
        </p:nvSpPr>
        <p:spPr>
          <a:xfrm>
            <a:off x="1593850" y="1408631"/>
            <a:ext cx="704850" cy="230832"/>
          </a:xfrm>
          <a:prstGeom prst="rect">
            <a:avLst/>
          </a:prstGeom>
          <a:noFill/>
        </p:spPr>
        <p:txBody>
          <a:bodyPr wrap="square" rtlCol="0">
            <a:spAutoFit/>
          </a:bodyPr>
          <a:lstStyle/>
          <a:p>
            <a:pPr algn="ctr"/>
            <a:r>
              <a:rPr lang="en-IE" sz="900" b="1" dirty="0" smtClean="0">
                <a:solidFill>
                  <a:schemeClr val="bg1">
                    <a:lumMod val="75000"/>
                  </a:schemeClr>
                </a:solidFill>
              </a:rPr>
              <a:t>2008</a:t>
            </a:r>
            <a:endParaRPr lang="en-US" sz="900" b="1" dirty="0">
              <a:solidFill>
                <a:schemeClr val="bg1">
                  <a:lumMod val="75000"/>
                </a:schemeClr>
              </a:solidFill>
            </a:endParaRPr>
          </a:p>
        </p:txBody>
      </p:sp>
      <p:sp>
        <p:nvSpPr>
          <p:cNvPr id="23" name="TextBox 22"/>
          <p:cNvSpPr txBox="1"/>
          <p:nvPr/>
        </p:nvSpPr>
        <p:spPr>
          <a:xfrm>
            <a:off x="1111250" y="2297631"/>
            <a:ext cx="704850" cy="230832"/>
          </a:xfrm>
          <a:prstGeom prst="rect">
            <a:avLst/>
          </a:prstGeom>
          <a:noFill/>
        </p:spPr>
        <p:txBody>
          <a:bodyPr wrap="square" rtlCol="0">
            <a:spAutoFit/>
          </a:bodyPr>
          <a:lstStyle/>
          <a:p>
            <a:pPr algn="ctr"/>
            <a:r>
              <a:rPr lang="en-IE" sz="900" b="1" dirty="0" smtClean="0">
                <a:solidFill>
                  <a:schemeClr val="bg1">
                    <a:lumMod val="75000"/>
                  </a:schemeClr>
                </a:solidFill>
              </a:rPr>
              <a:t>2007</a:t>
            </a:r>
            <a:endParaRPr lang="en-US" sz="900" b="1" dirty="0">
              <a:solidFill>
                <a:schemeClr val="bg1">
                  <a:lumMod val="75000"/>
                </a:schemeClr>
              </a:solidFill>
            </a:endParaRPr>
          </a:p>
        </p:txBody>
      </p:sp>
      <p:sp>
        <p:nvSpPr>
          <p:cNvPr id="24" name="TextBox 23"/>
          <p:cNvSpPr txBox="1"/>
          <p:nvPr/>
        </p:nvSpPr>
        <p:spPr>
          <a:xfrm>
            <a:off x="1809750" y="2297631"/>
            <a:ext cx="704850" cy="230832"/>
          </a:xfrm>
          <a:prstGeom prst="rect">
            <a:avLst/>
          </a:prstGeom>
          <a:noFill/>
        </p:spPr>
        <p:txBody>
          <a:bodyPr wrap="square" rtlCol="0">
            <a:spAutoFit/>
          </a:bodyPr>
          <a:lstStyle/>
          <a:p>
            <a:pPr algn="ctr"/>
            <a:r>
              <a:rPr lang="en-IE" sz="900" b="1" dirty="0" smtClean="0">
                <a:solidFill>
                  <a:schemeClr val="bg1">
                    <a:lumMod val="75000"/>
                  </a:schemeClr>
                </a:solidFill>
              </a:rPr>
              <a:t>2008</a:t>
            </a:r>
            <a:endParaRPr lang="en-US" sz="900" b="1" dirty="0">
              <a:solidFill>
                <a:schemeClr val="bg1">
                  <a:lumMod val="75000"/>
                </a:schemeClr>
              </a:solidFill>
            </a:endParaRPr>
          </a:p>
        </p:txBody>
      </p:sp>
      <p:sp>
        <p:nvSpPr>
          <p:cNvPr id="25" name="TextBox 24"/>
          <p:cNvSpPr txBox="1"/>
          <p:nvPr/>
        </p:nvSpPr>
        <p:spPr>
          <a:xfrm>
            <a:off x="1250950" y="3192981"/>
            <a:ext cx="704850" cy="230832"/>
          </a:xfrm>
          <a:prstGeom prst="rect">
            <a:avLst/>
          </a:prstGeom>
          <a:noFill/>
        </p:spPr>
        <p:txBody>
          <a:bodyPr wrap="square" rtlCol="0">
            <a:spAutoFit/>
          </a:bodyPr>
          <a:lstStyle/>
          <a:p>
            <a:pPr algn="ctr"/>
            <a:r>
              <a:rPr lang="en-IE" sz="900" b="1" dirty="0" smtClean="0">
                <a:solidFill>
                  <a:schemeClr val="bg1">
                    <a:lumMod val="75000"/>
                  </a:schemeClr>
                </a:solidFill>
              </a:rPr>
              <a:t>2007</a:t>
            </a:r>
            <a:endParaRPr lang="en-US" sz="900" b="1" dirty="0">
              <a:solidFill>
                <a:schemeClr val="bg1">
                  <a:lumMod val="75000"/>
                </a:schemeClr>
              </a:solidFill>
            </a:endParaRPr>
          </a:p>
        </p:txBody>
      </p:sp>
      <p:sp>
        <p:nvSpPr>
          <p:cNvPr id="26" name="TextBox 25"/>
          <p:cNvSpPr txBox="1"/>
          <p:nvPr/>
        </p:nvSpPr>
        <p:spPr>
          <a:xfrm>
            <a:off x="1949450" y="3192981"/>
            <a:ext cx="704850" cy="230832"/>
          </a:xfrm>
          <a:prstGeom prst="rect">
            <a:avLst/>
          </a:prstGeom>
          <a:noFill/>
        </p:spPr>
        <p:txBody>
          <a:bodyPr wrap="square" rtlCol="0">
            <a:spAutoFit/>
          </a:bodyPr>
          <a:lstStyle/>
          <a:p>
            <a:pPr algn="ctr"/>
            <a:r>
              <a:rPr lang="en-IE" sz="900" b="1" dirty="0" smtClean="0">
                <a:solidFill>
                  <a:schemeClr val="bg1">
                    <a:lumMod val="75000"/>
                  </a:schemeClr>
                </a:solidFill>
              </a:rPr>
              <a:t>2008</a:t>
            </a:r>
            <a:endParaRPr lang="en-US" sz="900" b="1" dirty="0">
              <a:solidFill>
                <a:schemeClr val="bg1">
                  <a:lumMod val="75000"/>
                </a:schemeClr>
              </a:solidFill>
            </a:endParaRPr>
          </a:p>
        </p:txBody>
      </p:sp>
      <p:sp>
        <p:nvSpPr>
          <p:cNvPr id="27" name="TextBox 26"/>
          <p:cNvSpPr txBox="1"/>
          <p:nvPr/>
        </p:nvSpPr>
        <p:spPr>
          <a:xfrm>
            <a:off x="983069" y="1603374"/>
            <a:ext cx="648586" cy="230832"/>
          </a:xfrm>
          <a:prstGeom prst="rect">
            <a:avLst/>
          </a:prstGeom>
          <a:noFill/>
        </p:spPr>
        <p:txBody>
          <a:bodyPr wrap="square" rtlCol="0">
            <a:spAutoFit/>
          </a:bodyPr>
          <a:lstStyle/>
          <a:p>
            <a:pPr algn="r"/>
            <a:r>
              <a:rPr lang="en-IE" sz="900" dirty="0" smtClean="0">
                <a:solidFill>
                  <a:schemeClr val="bg1">
                    <a:lumMod val="75000"/>
                  </a:schemeClr>
                </a:solidFill>
              </a:rPr>
              <a:t>5400</a:t>
            </a:r>
            <a:endParaRPr lang="en-US" sz="900" dirty="0">
              <a:solidFill>
                <a:schemeClr val="bg1">
                  <a:lumMod val="75000"/>
                </a:schemeClr>
              </a:solidFill>
            </a:endParaRPr>
          </a:p>
        </p:txBody>
      </p:sp>
      <p:sp>
        <p:nvSpPr>
          <p:cNvPr id="28" name="TextBox 27"/>
          <p:cNvSpPr txBox="1"/>
          <p:nvPr/>
        </p:nvSpPr>
        <p:spPr>
          <a:xfrm>
            <a:off x="1173569" y="2495549"/>
            <a:ext cx="648586" cy="230832"/>
          </a:xfrm>
          <a:prstGeom prst="rect">
            <a:avLst/>
          </a:prstGeom>
          <a:noFill/>
        </p:spPr>
        <p:txBody>
          <a:bodyPr wrap="square" rtlCol="0">
            <a:spAutoFit/>
          </a:bodyPr>
          <a:lstStyle/>
          <a:p>
            <a:pPr algn="r"/>
            <a:r>
              <a:rPr lang="en-IE" sz="900" dirty="0" smtClean="0">
                <a:solidFill>
                  <a:schemeClr val="bg1">
                    <a:lumMod val="75000"/>
                  </a:schemeClr>
                </a:solidFill>
              </a:rPr>
              <a:t>5400</a:t>
            </a:r>
            <a:endParaRPr lang="en-US" sz="900" dirty="0">
              <a:solidFill>
                <a:schemeClr val="bg1">
                  <a:lumMod val="75000"/>
                </a:schemeClr>
              </a:solidFill>
            </a:endParaRPr>
          </a:p>
        </p:txBody>
      </p:sp>
      <p:sp>
        <p:nvSpPr>
          <p:cNvPr id="29" name="TextBox 28"/>
          <p:cNvSpPr txBox="1"/>
          <p:nvPr/>
        </p:nvSpPr>
        <p:spPr>
          <a:xfrm>
            <a:off x="1332319" y="3390899"/>
            <a:ext cx="648586" cy="230832"/>
          </a:xfrm>
          <a:prstGeom prst="rect">
            <a:avLst/>
          </a:prstGeom>
          <a:noFill/>
        </p:spPr>
        <p:txBody>
          <a:bodyPr wrap="square" rtlCol="0">
            <a:spAutoFit/>
          </a:bodyPr>
          <a:lstStyle/>
          <a:p>
            <a:pPr algn="r"/>
            <a:r>
              <a:rPr lang="en-IE" sz="900" dirty="0" smtClean="0">
                <a:solidFill>
                  <a:schemeClr val="bg1">
                    <a:lumMod val="75000"/>
                  </a:schemeClr>
                </a:solidFill>
              </a:rPr>
              <a:t>5400</a:t>
            </a:r>
            <a:endParaRPr lang="en-US" sz="900" dirty="0">
              <a:solidFill>
                <a:schemeClr val="bg1">
                  <a:lumMod val="75000"/>
                </a:schemeClr>
              </a:solidFill>
            </a:endParaRPr>
          </a:p>
        </p:txBody>
      </p:sp>
      <p:sp>
        <p:nvSpPr>
          <p:cNvPr id="30" name="TextBox 29"/>
          <p:cNvSpPr txBox="1"/>
          <p:nvPr/>
        </p:nvSpPr>
        <p:spPr>
          <a:xfrm>
            <a:off x="1675219" y="1603374"/>
            <a:ext cx="648586" cy="230832"/>
          </a:xfrm>
          <a:prstGeom prst="rect">
            <a:avLst/>
          </a:prstGeom>
          <a:noFill/>
        </p:spPr>
        <p:txBody>
          <a:bodyPr wrap="square" rtlCol="0">
            <a:spAutoFit/>
          </a:bodyPr>
          <a:lstStyle/>
          <a:p>
            <a:pPr algn="r"/>
            <a:r>
              <a:rPr lang="en-IE" sz="900" b="1" dirty="0" smtClean="0">
                <a:solidFill>
                  <a:srgbClr val="FF0000"/>
                </a:solidFill>
              </a:rPr>
              <a:t>2700</a:t>
            </a:r>
            <a:endParaRPr lang="en-US" sz="900" b="1" dirty="0">
              <a:solidFill>
                <a:srgbClr val="FF0000"/>
              </a:solidFill>
            </a:endParaRPr>
          </a:p>
        </p:txBody>
      </p:sp>
      <p:sp>
        <p:nvSpPr>
          <p:cNvPr id="31" name="TextBox 30"/>
          <p:cNvSpPr txBox="1"/>
          <p:nvPr/>
        </p:nvSpPr>
        <p:spPr>
          <a:xfrm>
            <a:off x="2030819" y="3381374"/>
            <a:ext cx="648586" cy="230832"/>
          </a:xfrm>
          <a:prstGeom prst="rect">
            <a:avLst/>
          </a:prstGeom>
          <a:noFill/>
        </p:spPr>
        <p:txBody>
          <a:bodyPr wrap="square" rtlCol="0">
            <a:spAutoFit/>
          </a:bodyPr>
          <a:lstStyle/>
          <a:p>
            <a:pPr algn="r"/>
            <a:r>
              <a:rPr lang="en-IE" sz="900" b="1" dirty="0" smtClean="0">
                <a:solidFill>
                  <a:srgbClr val="FF0000"/>
                </a:solidFill>
              </a:rPr>
              <a:t>4000</a:t>
            </a:r>
            <a:endParaRPr lang="en-US" sz="900" b="1" dirty="0">
              <a:solidFill>
                <a:srgbClr val="FF0000"/>
              </a:solidFill>
            </a:endParaRPr>
          </a:p>
        </p:txBody>
      </p:sp>
      <p:sp>
        <p:nvSpPr>
          <p:cNvPr id="32" name="TextBox 31"/>
          <p:cNvSpPr txBox="1"/>
          <p:nvPr/>
        </p:nvSpPr>
        <p:spPr>
          <a:xfrm>
            <a:off x="4314825" y="2680901"/>
            <a:ext cx="1054115" cy="215444"/>
          </a:xfrm>
          <a:prstGeom prst="rect">
            <a:avLst/>
          </a:prstGeom>
          <a:solidFill>
            <a:schemeClr val="tx1"/>
          </a:solidFill>
        </p:spPr>
        <p:txBody>
          <a:bodyPr wrap="square" rtlCol="0">
            <a:spAutoFit/>
          </a:bodyPr>
          <a:lstStyle/>
          <a:p>
            <a:endParaRPr lang="en-US" sz="800" dirty="0">
              <a:solidFill>
                <a:schemeClr val="accent2"/>
              </a:solidFill>
            </a:endParaRPr>
          </a:p>
        </p:txBody>
      </p:sp>
      <p:sp>
        <p:nvSpPr>
          <p:cNvPr id="33" name="TextBox 32"/>
          <p:cNvSpPr txBox="1"/>
          <p:nvPr/>
        </p:nvSpPr>
        <p:spPr>
          <a:xfrm>
            <a:off x="4259542" y="2690427"/>
            <a:ext cx="1104636" cy="215444"/>
          </a:xfrm>
          <a:prstGeom prst="rect">
            <a:avLst/>
          </a:prstGeom>
          <a:noFill/>
        </p:spPr>
        <p:txBody>
          <a:bodyPr wrap="square" rtlCol="0">
            <a:spAutoFit/>
          </a:bodyPr>
          <a:lstStyle/>
          <a:p>
            <a:r>
              <a:rPr lang="vi-VN" sz="800" b="1" dirty="0" smtClean="0">
                <a:solidFill>
                  <a:schemeClr val="accent2"/>
                </a:solidFill>
              </a:rPr>
              <a:t>Xoá Tất cả </a:t>
            </a:r>
            <a:endParaRPr lang="en-US" sz="800" b="1" dirty="0">
              <a:solidFill>
                <a:schemeClr val="accent2"/>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44739"/>
                                        </p:tgtEl>
                                        <p:attrNameLst>
                                          <p:attrName>style.visibility</p:attrName>
                                        </p:attrNameLst>
                                      </p:cBhvr>
                                      <p:to>
                                        <p:strVal val="visible"/>
                                      </p:to>
                                    </p:set>
                                    <p:animEffect transition="in" filter="slide(fromTop)">
                                      <p:cBhvr>
                                        <p:cTn id="7" dur="500"/>
                                        <p:tgtEl>
                                          <p:spTgt spid="24473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4743">
                                            <p:txEl>
                                              <p:pRg st="0" end="0"/>
                                            </p:txEl>
                                          </p:spTgt>
                                        </p:tgtEl>
                                        <p:attrNameLst>
                                          <p:attrName>style.visibility</p:attrName>
                                        </p:attrNameLst>
                                      </p:cBhvr>
                                      <p:to>
                                        <p:strVal val="visible"/>
                                      </p:to>
                                    </p:set>
                                    <p:animEffect transition="in" filter="checkerboard(across)">
                                      <p:cBhvr>
                                        <p:cTn id="12" dur="500"/>
                                        <p:tgtEl>
                                          <p:spTgt spid="244743">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44744"/>
                                        </p:tgtEl>
                                        <p:attrNameLst>
                                          <p:attrName>style.visibility</p:attrName>
                                        </p:attrNameLst>
                                      </p:cBhvr>
                                      <p:to>
                                        <p:strVal val="visible"/>
                                      </p:to>
                                    </p:set>
                                    <p:animEffect transition="in" filter="dissolve">
                                      <p:cBhvr>
                                        <p:cTn id="16" dur="500"/>
                                        <p:tgtEl>
                                          <p:spTgt spid="244744"/>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44745">
                                            <p:txEl>
                                              <p:pRg st="0" end="0"/>
                                            </p:txEl>
                                          </p:spTgt>
                                        </p:tgtEl>
                                        <p:attrNameLst>
                                          <p:attrName>style.visibility</p:attrName>
                                        </p:attrNameLst>
                                      </p:cBhvr>
                                      <p:to>
                                        <p:strVal val="visible"/>
                                      </p:to>
                                    </p:set>
                                    <p:animEffect transition="in" filter="checkerboard(across)">
                                      <p:cBhvr>
                                        <p:cTn id="21" dur="500"/>
                                        <p:tgtEl>
                                          <p:spTgt spid="2447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autoUpdateAnimBg="0"/>
      <p:bldP spid="244743" grpId="0" build="p" autoUpdateAnimBg="0"/>
      <p:bldP spid="244745"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r>
              <a:rPr lang="vi-VN" smtClean="0"/>
              <a:t>Chèn</a:t>
            </a:r>
            <a:r>
              <a:rPr lang="en-US" smtClean="0"/>
              <a:t> một cột hoặc hàng</a:t>
            </a:r>
            <a:endParaRPr lang="en-US"/>
          </a:p>
        </p:txBody>
      </p:sp>
      <p:sp>
        <p:nvSpPr>
          <p:cNvPr id="252931"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smtClean="0"/>
              <a:t>Sau khi nhập dữ liệu, bạn có thể nhận thấy bạn cần thêm cột hoặc hàng để giữ các thông tin bổ sung. </a:t>
            </a:r>
            <a:endParaRPr lang="en-US" sz="2000"/>
          </a:p>
          <a:p>
            <a:pPr>
              <a:spcBef>
                <a:spcPct val="20000"/>
              </a:spcBef>
              <a:spcAft>
                <a:spcPct val="75000"/>
              </a:spcAft>
            </a:pPr>
            <a:r>
              <a:rPr lang="en-US" sz="2000" smtClean="0"/>
              <a:t>Bạn có cần làm lại từ đầu không? Dĩ nhiên không. </a:t>
            </a:r>
            <a:endParaRPr lang="en-US" sz="2000"/>
          </a:p>
        </p:txBody>
      </p:sp>
      <p:sp>
        <p:nvSpPr>
          <p:cNvPr id="252932"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52933" name="Rectangle 5"/>
          <p:cNvSpPr>
            <a:spLocks noChangeArrowheads="1"/>
          </p:cNvSpPr>
          <p:nvPr/>
        </p:nvSpPr>
        <p:spPr bwMode="auto">
          <a:xfrm>
            <a:off x="239713" y="4013200"/>
            <a:ext cx="5864225" cy="365125"/>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Để chèn một cột đơn lẻ:</a:t>
            </a:r>
            <a:endParaRPr lang="en-US">
              <a:solidFill>
                <a:srgbClr val="FFCC00"/>
              </a:solidFill>
            </a:endParaRPr>
          </a:p>
        </p:txBody>
      </p:sp>
      <p:sp>
        <p:nvSpPr>
          <p:cNvPr id="252935" name="Rectangle 7"/>
          <p:cNvSpPr>
            <a:spLocks noChangeArrowheads="1"/>
          </p:cNvSpPr>
          <p:nvPr/>
        </p:nvSpPr>
        <p:spPr bwMode="auto">
          <a:xfrm>
            <a:off x="242888" y="4445000"/>
            <a:ext cx="5961062" cy="1657377"/>
          </a:xfrm>
          <a:prstGeom prst="rect">
            <a:avLst/>
          </a:prstGeom>
          <a:noFill/>
          <a:ln w="9525" algn="ctr">
            <a:noFill/>
            <a:miter lim="800000"/>
            <a:headEnd/>
            <a:tailEnd/>
          </a:ln>
          <a:effectLst/>
        </p:spPr>
        <p:txBody>
          <a:bodyPr>
            <a:spAutoFit/>
          </a:bodyPr>
          <a:lstStyle/>
          <a:p>
            <a:pPr marL="342900" indent="-342900">
              <a:spcBef>
                <a:spcPct val="20000"/>
              </a:spcBef>
              <a:spcAft>
                <a:spcPct val="45000"/>
              </a:spcAft>
              <a:buFontTx/>
              <a:buAutoNum type="arabicPeriod"/>
            </a:pPr>
            <a:r>
              <a:rPr lang="en-US" smtClean="0">
                <a:solidFill>
                  <a:srgbClr val="FFCC00"/>
                </a:solidFill>
              </a:rPr>
              <a:t>Bấm vào ô bất kì trong cột ngay </a:t>
            </a:r>
            <a:r>
              <a:rPr lang="vi-VN" smtClean="0">
                <a:solidFill>
                  <a:srgbClr val="FFCC00"/>
                </a:solidFill>
              </a:rPr>
              <a:t>bên</a:t>
            </a:r>
            <a:r>
              <a:rPr lang="en-US" smtClean="0">
                <a:solidFill>
                  <a:srgbClr val="FFCC00"/>
                </a:solidFill>
              </a:rPr>
              <a:t> phải </a:t>
            </a:r>
            <a:r>
              <a:rPr lang="vi-VN" smtClean="0">
                <a:solidFill>
                  <a:srgbClr val="FFCC00"/>
                </a:solidFill>
              </a:rPr>
              <a:t>nơi</a:t>
            </a:r>
            <a:r>
              <a:rPr lang="en-US" smtClean="0">
                <a:solidFill>
                  <a:srgbClr val="FFCC00"/>
                </a:solidFill>
              </a:rPr>
              <a:t> bạn muốn cột mới xuất hiện.</a:t>
            </a:r>
          </a:p>
          <a:p>
            <a:pPr marL="342900" indent="-342900">
              <a:spcBef>
                <a:spcPct val="20000"/>
              </a:spcBef>
              <a:spcAft>
                <a:spcPct val="45000"/>
              </a:spcAft>
              <a:buFontTx/>
              <a:buAutoNum type="arabicPeriod"/>
            </a:pPr>
            <a:r>
              <a:rPr lang="en-US" smtClean="0">
                <a:solidFill>
                  <a:srgbClr val="FFCC00"/>
                </a:solidFill>
              </a:rPr>
              <a:t>Trên tab </a:t>
            </a:r>
            <a:r>
              <a:rPr lang="vi-VN" b="1" smtClean="0">
                <a:solidFill>
                  <a:srgbClr val="FFCC00"/>
                </a:solidFill>
              </a:rPr>
              <a:t>Trang đầu</a:t>
            </a:r>
            <a:r>
              <a:rPr lang="en-US" smtClean="0">
                <a:solidFill>
                  <a:srgbClr val="FFCC00"/>
                </a:solidFill>
              </a:rPr>
              <a:t>, trong nhóm </a:t>
            </a:r>
            <a:r>
              <a:rPr lang="en-US" b="1" smtClean="0">
                <a:solidFill>
                  <a:srgbClr val="FFCC00"/>
                </a:solidFill>
              </a:rPr>
              <a:t>Ô</a:t>
            </a:r>
            <a:r>
              <a:rPr lang="en-US" smtClean="0">
                <a:solidFill>
                  <a:srgbClr val="FFCC00"/>
                </a:solidFill>
              </a:rPr>
              <a:t>, bấm mũi tên trên </a:t>
            </a:r>
            <a:r>
              <a:rPr lang="vi-VN" smtClean="0">
                <a:solidFill>
                  <a:srgbClr val="FFCC00"/>
                </a:solidFill>
              </a:rPr>
              <a:t>nút </a:t>
            </a:r>
            <a:r>
              <a:rPr lang="en-US" b="1" smtClean="0">
                <a:solidFill>
                  <a:srgbClr val="FFCC00"/>
                </a:solidFill>
              </a:rPr>
              <a:t>Chèn</a:t>
            </a:r>
            <a:r>
              <a:rPr lang="en-US" smtClean="0">
                <a:solidFill>
                  <a:srgbClr val="FFCC00"/>
                </a:solidFill>
              </a:rPr>
              <a:t>. Trên menu thả xuống, bấm </a:t>
            </a:r>
            <a:r>
              <a:rPr lang="en-US" b="1" smtClean="0">
                <a:solidFill>
                  <a:srgbClr val="FFCC00"/>
                </a:solidFill>
              </a:rPr>
              <a:t>Chèn Cột Trang tính</a:t>
            </a:r>
            <a:r>
              <a:rPr lang="en-US" smtClean="0">
                <a:solidFill>
                  <a:srgbClr val="FFCC00"/>
                </a:solidFill>
              </a:rPr>
              <a:t>. Một cột trống mới được chèn vào.</a:t>
            </a:r>
            <a:endParaRPr lang="en-US">
              <a:solidFill>
                <a:srgbClr val="FFCC00"/>
              </a:solidFill>
            </a:endParaRPr>
          </a:p>
        </p:txBody>
      </p:sp>
      <p:pic>
        <p:nvPicPr>
          <p:cNvPr id="297987" name="Picture 3"/>
          <p:cNvPicPr>
            <a:picLocks noChangeAspect="1" noChangeArrowheads="1"/>
          </p:cNvPicPr>
          <p:nvPr/>
        </p:nvPicPr>
        <p:blipFill>
          <a:blip r:embed="rId3"/>
          <a:srcRect/>
          <a:stretch>
            <a:fillRect/>
          </a:stretch>
        </p:blipFill>
        <p:spPr bwMode="auto">
          <a:xfrm>
            <a:off x="346076" y="971550"/>
            <a:ext cx="5647295" cy="2847974"/>
          </a:xfrm>
          <a:prstGeom prst="rect">
            <a:avLst/>
          </a:prstGeom>
          <a:noFill/>
          <a:ln w="9525">
            <a:noFill/>
            <a:miter lim="800000"/>
            <a:headEnd/>
            <a:tailEnd/>
          </a:ln>
          <a:effectLst/>
        </p:spPr>
      </p:pic>
      <p:sp>
        <p:nvSpPr>
          <p:cNvPr id="13" name="TextBox 12"/>
          <p:cNvSpPr txBox="1"/>
          <p:nvPr/>
        </p:nvSpPr>
        <p:spPr>
          <a:xfrm>
            <a:off x="1336559" y="1540647"/>
            <a:ext cx="480308" cy="215444"/>
          </a:xfrm>
          <a:prstGeom prst="rect">
            <a:avLst/>
          </a:prstGeom>
          <a:noFill/>
        </p:spPr>
        <p:txBody>
          <a:bodyPr wrap="square" rtlCol="0">
            <a:spAutoFit/>
          </a:bodyPr>
          <a:lstStyle/>
          <a:p>
            <a:r>
              <a:rPr lang="en-IE" sz="800" b="1" smtClean="0">
                <a:solidFill>
                  <a:schemeClr val="accent2">
                    <a:lumMod val="75000"/>
                  </a:schemeClr>
                </a:solidFill>
              </a:rPr>
              <a:t>Chèn</a:t>
            </a:r>
            <a:endParaRPr lang="en-US" sz="800" b="1" dirty="0">
              <a:solidFill>
                <a:schemeClr val="accent2">
                  <a:lumMod val="75000"/>
                </a:schemeClr>
              </a:solidFill>
            </a:endParaRPr>
          </a:p>
        </p:txBody>
      </p:sp>
      <p:sp>
        <p:nvSpPr>
          <p:cNvPr id="14" name="TextBox 13"/>
          <p:cNvSpPr txBox="1"/>
          <p:nvPr/>
        </p:nvSpPr>
        <p:spPr>
          <a:xfrm>
            <a:off x="1455826" y="1771235"/>
            <a:ext cx="1136296" cy="215444"/>
          </a:xfrm>
          <a:prstGeom prst="rect">
            <a:avLst/>
          </a:prstGeom>
          <a:noFill/>
        </p:spPr>
        <p:txBody>
          <a:bodyPr wrap="square" rtlCol="0">
            <a:spAutoFit/>
          </a:bodyPr>
          <a:lstStyle/>
          <a:p>
            <a:r>
              <a:rPr lang="en-IE" sz="800" b="1" smtClean="0">
                <a:solidFill>
                  <a:schemeClr val="accent2">
                    <a:lumMod val="75000"/>
                  </a:schemeClr>
                </a:solidFill>
              </a:rPr>
              <a:t>Chèn Ô…</a:t>
            </a:r>
            <a:endParaRPr lang="en-US" sz="800" b="1" dirty="0">
              <a:solidFill>
                <a:schemeClr val="accent2">
                  <a:lumMod val="75000"/>
                </a:schemeClr>
              </a:solidFill>
            </a:endParaRPr>
          </a:p>
        </p:txBody>
      </p:sp>
      <p:sp>
        <p:nvSpPr>
          <p:cNvPr id="15" name="TextBox 14"/>
          <p:cNvSpPr txBox="1"/>
          <p:nvPr/>
        </p:nvSpPr>
        <p:spPr>
          <a:xfrm>
            <a:off x="1455825" y="2009774"/>
            <a:ext cx="1268325" cy="215444"/>
          </a:xfrm>
          <a:prstGeom prst="rect">
            <a:avLst/>
          </a:prstGeom>
          <a:noFill/>
        </p:spPr>
        <p:txBody>
          <a:bodyPr wrap="square" rtlCol="0">
            <a:spAutoFit/>
          </a:bodyPr>
          <a:lstStyle/>
          <a:p>
            <a:r>
              <a:rPr lang="vi-VN" sz="800" b="1" dirty="0" smtClean="0">
                <a:solidFill>
                  <a:schemeClr val="accent2">
                    <a:lumMod val="75000"/>
                  </a:schemeClr>
                </a:solidFill>
              </a:rPr>
              <a:t>Chèn Hàng Trang tính</a:t>
            </a:r>
            <a:endParaRPr lang="en-US" sz="800" b="1" dirty="0">
              <a:solidFill>
                <a:schemeClr val="accent2">
                  <a:lumMod val="75000"/>
                </a:schemeClr>
              </a:solidFill>
            </a:endParaRPr>
          </a:p>
        </p:txBody>
      </p:sp>
      <p:sp>
        <p:nvSpPr>
          <p:cNvPr id="18" name="TextBox 17"/>
          <p:cNvSpPr txBox="1"/>
          <p:nvPr/>
        </p:nvSpPr>
        <p:spPr>
          <a:xfrm>
            <a:off x="1455825" y="2256264"/>
            <a:ext cx="1258799" cy="215444"/>
          </a:xfrm>
          <a:prstGeom prst="rect">
            <a:avLst/>
          </a:prstGeom>
          <a:noFill/>
        </p:spPr>
        <p:txBody>
          <a:bodyPr wrap="square" rtlCol="0">
            <a:spAutoFit/>
          </a:bodyPr>
          <a:lstStyle/>
          <a:p>
            <a:r>
              <a:rPr lang="vi-VN" sz="800" b="1" dirty="0" smtClean="0">
                <a:solidFill>
                  <a:schemeClr val="accent2">
                    <a:lumMod val="75000"/>
                  </a:schemeClr>
                </a:solidFill>
              </a:rPr>
              <a:t>Chèn Cột Trang tính</a:t>
            </a:r>
            <a:endParaRPr lang="en-US" sz="800" b="1" dirty="0">
              <a:solidFill>
                <a:schemeClr val="accent2">
                  <a:lumMod val="75000"/>
                </a:schemeClr>
              </a:solidFill>
            </a:endParaRPr>
          </a:p>
        </p:txBody>
      </p:sp>
      <p:sp>
        <p:nvSpPr>
          <p:cNvPr id="19" name="TextBox 18"/>
          <p:cNvSpPr txBox="1"/>
          <p:nvPr/>
        </p:nvSpPr>
        <p:spPr>
          <a:xfrm>
            <a:off x="1455826" y="2443120"/>
            <a:ext cx="1136296" cy="215444"/>
          </a:xfrm>
          <a:prstGeom prst="rect">
            <a:avLst/>
          </a:prstGeom>
          <a:noFill/>
        </p:spPr>
        <p:txBody>
          <a:bodyPr wrap="square" rtlCol="0">
            <a:spAutoFit/>
          </a:bodyPr>
          <a:lstStyle/>
          <a:p>
            <a:r>
              <a:rPr lang="vi-VN" sz="800" b="1" dirty="0" smtClean="0">
                <a:solidFill>
                  <a:schemeClr val="accent2">
                    <a:lumMod val="75000"/>
                  </a:schemeClr>
                </a:solidFill>
              </a:rPr>
              <a:t>Chèn Trang tính</a:t>
            </a:r>
            <a:endParaRPr lang="en-US" sz="800" b="1" dirty="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animEffect transition="in" filter="slide(fromTop)">
                                      <p:cBhvr>
                                        <p:cTn id="7" dur="500"/>
                                        <p:tgtEl>
                                          <p:spTgt spid="2529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52931">
                                            <p:txEl>
                                              <p:pRg st="1" end="1"/>
                                            </p:txEl>
                                          </p:spTgt>
                                        </p:tgtEl>
                                        <p:attrNameLst>
                                          <p:attrName>style.visibility</p:attrName>
                                        </p:attrNameLst>
                                      </p:cBhvr>
                                      <p:to>
                                        <p:strVal val="visible"/>
                                      </p:to>
                                    </p:set>
                                    <p:animEffect transition="in" filter="slide(fromTop)">
                                      <p:cBhvr>
                                        <p:cTn id="12" dur="500"/>
                                        <p:tgtEl>
                                          <p:spTgt spid="2529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52933">
                                            <p:txEl>
                                              <p:pRg st="0" end="0"/>
                                            </p:txEl>
                                          </p:spTgt>
                                        </p:tgtEl>
                                        <p:attrNameLst>
                                          <p:attrName>style.visibility</p:attrName>
                                        </p:attrNameLst>
                                      </p:cBhvr>
                                      <p:to>
                                        <p:strVal val="visible"/>
                                      </p:to>
                                    </p:set>
                                    <p:animEffect transition="in" filter="slide(fromLeft)">
                                      <p:cBhvr>
                                        <p:cTn id="17" dur="500"/>
                                        <p:tgtEl>
                                          <p:spTgt spid="25293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52935">
                                            <p:txEl>
                                              <p:pRg st="0" end="0"/>
                                            </p:txEl>
                                          </p:spTgt>
                                        </p:tgtEl>
                                        <p:attrNameLst>
                                          <p:attrName>style.visibility</p:attrName>
                                        </p:attrNameLst>
                                      </p:cBhvr>
                                      <p:to>
                                        <p:strVal val="visible"/>
                                      </p:to>
                                    </p:set>
                                    <p:animEffect transition="in" filter="checkerboard(across)">
                                      <p:cBhvr>
                                        <p:cTn id="22" dur="500"/>
                                        <p:tgtEl>
                                          <p:spTgt spid="25293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52935">
                                            <p:txEl>
                                              <p:pRg st="1" end="1"/>
                                            </p:txEl>
                                          </p:spTgt>
                                        </p:tgtEl>
                                        <p:attrNameLst>
                                          <p:attrName>style.visibility</p:attrName>
                                        </p:attrNameLst>
                                      </p:cBhvr>
                                      <p:to>
                                        <p:strVal val="visible"/>
                                      </p:to>
                                    </p:set>
                                    <p:animEffect transition="in" filter="checkerboard(across)">
                                      <p:cBhvr>
                                        <p:cTn id="27" dur="500"/>
                                        <p:tgtEl>
                                          <p:spTgt spid="2529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build="p" autoUpdateAnimBg="0"/>
      <p:bldP spid="252933" grpId="0" build="p" autoUpdateAnimBg="0"/>
      <p:bldP spid="252935"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vi-VN" smtClean="0"/>
              <a:t>Chèn</a:t>
            </a:r>
            <a:r>
              <a:rPr lang="en-US" smtClean="0"/>
              <a:t> một cột hoặc hàng</a:t>
            </a:r>
            <a:endParaRPr lang="en-US"/>
          </a:p>
        </p:txBody>
      </p:sp>
      <p:sp>
        <p:nvSpPr>
          <p:cNvPr id="254979"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smtClean="0"/>
              <a:t>Sau khi nhập dữ liệu, bạn có thể nhận thấy bạn cần thêm cột hoặc hàng để giữ các thông tin bổ sung. </a:t>
            </a:r>
          </a:p>
          <a:p>
            <a:pPr>
              <a:spcBef>
                <a:spcPct val="20000"/>
              </a:spcBef>
              <a:spcAft>
                <a:spcPct val="75000"/>
              </a:spcAft>
            </a:pPr>
            <a:r>
              <a:rPr lang="en-US" sz="2000" smtClean="0"/>
              <a:t>Bạn có cần làm lại từ đầu không? Dĩ nhiên không. </a:t>
            </a:r>
            <a:endParaRPr lang="en-US" sz="2000"/>
          </a:p>
        </p:txBody>
      </p:sp>
      <p:sp>
        <p:nvSpPr>
          <p:cNvPr id="25498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54981" name="Rectangle 5"/>
          <p:cNvSpPr>
            <a:spLocks noChangeArrowheads="1"/>
          </p:cNvSpPr>
          <p:nvPr/>
        </p:nvSpPr>
        <p:spPr bwMode="auto">
          <a:xfrm>
            <a:off x="239713" y="4013200"/>
            <a:ext cx="5864225" cy="365125"/>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Để chèn một hàng đơn lẻ:</a:t>
            </a:r>
            <a:endParaRPr lang="en-US">
              <a:solidFill>
                <a:srgbClr val="FFCC00"/>
              </a:solidFill>
            </a:endParaRPr>
          </a:p>
        </p:txBody>
      </p:sp>
      <p:sp>
        <p:nvSpPr>
          <p:cNvPr id="254983" name="Rectangle 7"/>
          <p:cNvSpPr>
            <a:spLocks noChangeArrowheads="1"/>
          </p:cNvSpPr>
          <p:nvPr/>
        </p:nvSpPr>
        <p:spPr bwMode="auto">
          <a:xfrm>
            <a:off x="242888" y="4445000"/>
            <a:ext cx="5961062" cy="1657377"/>
          </a:xfrm>
          <a:prstGeom prst="rect">
            <a:avLst/>
          </a:prstGeom>
          <a:noFill/>
          <a:ln w="9525" algn="ctr">
            <a:noFill/>
            <a:miter lim="800000"/>
            <a:headEnd/>
            <a:tailEnd/>
          </a:ln>
          <a:effectLst/>
        </p:spPr>
        <p:txBody>
          <a:bodyPr>
            <a:spAutoFit/>
          </a:bodyPr>
          <a:lstStyle/>
          <a:p>
            <a:pPr marL="342900" indent="-342900">
              <a:spcBef>
                <a:spcPct val="20000"/>
              </a:spcBef>
              <a:spcAft>
                <a:spcPct val="45000"/>
              </a:spcAft>
              <a:buFontTx/>
              <a:buAutoNum type="arabicPeriod"/>
            </a:pPr>
            <a:r>
              <a:rPr lang="en-US" smtClean="0">
                <a:solidFill>
                  <a:srgbClr val="FFCC00"/>
                </a:solidFill>
              </a:rPr>
              <a:t>Bấm vào ô bất kì trong hàng ngay bên dưới nơi bạn muốn hàng mới xuất hiện. </a:t>
            </a:r>
            <a:endParaRPr lang="en-US">
              <a:solidFill>
                <a:srgbClr val="FFCC00"/>
              </a:solidFill>
            </a:endParaRPr>
          </a:p>
          <a:p>
            <a:pPr marL="342900" indent="-342900">
              <a:spcBef>
                <a:spcPct val="20000"/>
              </a:spcBef>
              <a:spcAft>
                <a:spcPct val="45000"/>
              </a:spcAft>
              <a:buFontTx/>
              <a:buAutoNum type="arabicPeriod"/>
            </a:pPr>
            <a:r>
              <a:rPr lang="en-US" smtClean="0">
                <a:solidFill>
                  <a:srgbClr val="FFCC00"/>
                </a:solidFill>
              </a:rPr>
              <a:t>Trong nhóm </a:t>
            </a:r>
            <a:r>
              <a:rPr lang="en-US" b="1" smtClean="0">
                <a:solidFill>
                  <a:srgbClr val="FFCC00"/>
                </a:solidFill>
              </a:rPr>
              <a:t>Ô</a:t>
            </a:r>
            <a:r>
              <a:rPr lang="en-US" smtClean="0">
                <a:solidFill>
                  <a:srgbClr val="FFCC00"/>
                </a:solidFill>
              </a:rPr>
              <a:t>, bấm mũi tên trên</a:t>
            </a:r>
            <a:r>
              <a:rPr lang="vi-VN" smtClean="0">
                <a:solidFill>
                  <a:srgbClr val="FFCC00"/>
                </a:solidFill>
              </a:rPr>
              <a:t> nút</a:t>
            </a:r>
            <a:r>
              <a:rPr lang="en-US" smtClean="0">
                <a:solidFill>
                  <a:srgbClr val="FFCC00"/>
                </a:solidFill>
              </a:rPr>
              <a:t> </a:t>
            </a:r>
            <a:r>
              <a:rPr lang="en-US" b="1" smtClean="0">
                <a:solidFill>
                  <a:srgbClr val="FFCC00"/>
                </a:solidFill>
              </a:rPr>
              <a:t>Chèn</a:t>
            </a:r>
            <a:r>
              <a:rPr lang="en-US" smtClean="0">
                <a:solidFill>
                  <a:srgbClr val="FFCC00"/>
                </a:solidFill>
              </a:rPr>
              <a:t>. Trên menu thả xuống, bấm </a:t>
            </a:r>
            <a:r>
              <a:rPr lang="en-US" b="1" smtClean="0">
                <a:solidFill>
                  <a:srgbClr val="FFCC00"/>
                </a:solidFill>
              </a:rPr>
              <a:t>Chèn Hàng Trang tính</a:t>
            </a:r>
            <a:r>
              <a:rPr lang="en-US" smtClean="0">
                <a:solidFill>
                  <a:srgbClr val="FFCC00"/>
                </a:solidFill>
              </a:rPr>
              <a:t>. Một </a:t>
            </a:r>
            <a:r>
              <a:rPr lang="vi-VN" smtClean="0">
                <a:solidFill>
                  <a:srgbClr val="FFCC00"/>
                </a:solidFill>
              </a:rPr>
              <a:t>hàng</a:t>
            </a:r>
            <a:r>
              <a:rPr lang="en-US" smtClean="0">
                <a:solidFill>
                  <a:srgbClr val="FFCC00"/>
                </a:solidFill>
              </a:rPr>
              <a:t> trống mới được chèn vào.</a:t>
            </a:r>
            <a:endParaRPr lang="en-US">
              <a:solidFill>
                <a:srgbClr val="FFCC00"/>
              </a:solidFill>
            </a:endParaRPr>
          </a:p>
        </p:txBody>
      </p:sp>
      <p:pic>
        <p:nvPicPr>
          <p:cNvPr id="12" name="Picture 3"/>
          <p:cNvPicPr>
            <a:picLocks noChangeAspect="1" noChangeArrowheads="1"/>
          </p:cNvPicPr>
          <p:nvPr/>
        </p:nvPicPr>
        <p:blipFill>
          <a:blip r:embed="rId3"/>
          <a:srcRect/>
          <a:stretch>
            <a:fillRect/>
          </a:stretch>
        </p:blipFill>
        <p:spPr bwMode="auto">
          <a:xfrm>
            <a:off x="346076" y="971550"/>
            <a:ext cx="5647295" cy="2847974"/>
          </a:xfrm>
          <a:prstGeom prst="rect">
            <a:avLst/>
          </a:prstGeom>
          <a:noFill/>
          <a:ln w="9525">
            <a:noFill/>
            <a:miter lim="800000"/>
            <a:headEnd/>
            <a:tailEnd/>
          </a:ln>
          <a:effectLst/>
        </p:spPr>
      </p:pic>
      <p:sp>
        <p:nvSpPr>
          <p:cNvPr id="13" name="TextBox 12"/>
          <p:cNvSpPr txBox="1"/>
          <p:nvPr/>
        </p:nvSpPr>
        <p:spPr>
          <a:xfrm>
            <a:off x="1336559" y="1540647"/>
            <a:ext cx="480308" cy="215444"/>
          </a:xfrm>
          <a:prstGeom prst="rect">
            <a:avLst/>
          </a:prstGeom>
          <a:noFill/>
        </p:spPr>
        <p:txBody>
          <a:bodyPr wrap="square" rtlCol="0">
            <a:spAutoFit/>
          </a:bodyPr>
          <a:lstStyle/>
          <a:p>
            <a:r>
              <a:rPr lang="en-IE" sz="800" b="1" smtClean="0">
                <a:solidFill>
                  <a:schemeClr val="accent2">
                    <a:lumMod val="75000"/>
                  </a:schemeClr>
                </a:solidFill>
              </a:rPr>
              <a:t>Chèn</a:t>
            </a:r>
            <a:endParaRPr lang="en-US" sz="800" b="1" dirty="0">
              <a:solidFill>
                <a:schemeClr val="accent2">
                  <a:lumMod val="75000"/>
                </a:schemeClr>
              </a:solidFill>
            </a:endParaRPr>
          </a:p>
        </p:txBody>
      </p:sp>
      <p:sp>
        <p:nvSpPr>
          <p:cNvPr id="14" name="TextBox 13"/>
          <p:cNvSpPr txBox="1"/>
          <p:nvPr/>
        </p:nvSpPr>
        <p:spPr>
          <a:xfrm>
            <a:off x="1455826" y="1771235"/>
            <a:ext cx="1136296" cy="215444"/>
          </a:xfrm>
          <a:prstGeom prst="rect">
            <a:avLst/>
          </a:prstGeom>
          <a:noFill/>
        </p:spPr>
        <p:txBody>
          <a:bodyPr wrap="square" rtlCol="0">
            <a:spAutoFit/>
          </a:bodyPr>
          <a:lstStyle/>
          <a:p>
            <a:r>
              <a:rPr lang="en-IE" sz="800" b="1" smtClean="0">
                <a:solidFill>
                  <a:schemeClr val="accent2">
                    <a:lumMod val="75000"/>
                  </a:schemeClr>
                </a:solidFill>
              </a:rPr>
              <a:t>Chèn Ô…</a:t>
            </a:r>
            <a:endParaRPr lang="en-US" sz="800" b="1" dirty="0">
              <a:solidFill>
                <a:schemeClr val="accent2">
                  <a:lumMod val="75000"/>
                </a:schemeClr>
              </a:solidFill>
            </a:endParaRPr>
          </a:p>
        </p:txBody>
      </p:sp>
      <p:sp>
        <p:nvSpPr>
          <p:cNvPr id="15" name="TextBox 14"/>
          <p:cNvSpPr txBox="1"/>
          <p:nvPr/>
        </p:nvSpPr>
        <p:spPr>
          <a:xfrm>
            <a:off x="1455826" y="2009774"/>
            <a:ext cx="1306424" cy="215444"/>
          </a:xfrm>
          <a:prstGeom prst="rect">
            <a:avLst/>
          </a:prstGeom>
          <a:noFill/>
        </p:spPr>
        <p:txBody>
          <a:bodyPr wrap="square" rtlCol="0">
            <a:spAutoFit/>
          </a:bodyPr>
          <a:lstStyle/>
          <a:p>
            <a:r>
              <a:rPr lang="vi-VN" sz="800" b="1" dirty="0" smtClean="0">
                <a:solidFill>
                  <a:schemeClr val="accent2">
                    <a:lumMod val="75000"/>
                  </a:schemeClr>
                </a:solidFill>
              </a:rPr>
              <a:t>Chèn Hàng Trang tính</a:t>
            </a:r>
            <a:endParaRPr lang="en-US" sz="800" b="1" dirty="0">
              <a:solidFill>
                <a:schemeClr val="accent2">
                  <a:lumMod val="75000"/>
                </a:schemeClr>
              </a:solidFill>
            </a:endParaRPr>
          </a:p>
        </p:txBody>
      </p:sp>
      <p:sp>
        <p:nvSpPr>
          <p:cNvPr id="16" name="TextBox 15"/>
          <p:cNvSpPr txBox="1"/>
          <p:nvPr/>
        </p:nvSpPr>
        <p:spPr>
          <a:xfrm>
            <a:off x="1455826" y="2256264"/>
            <a:ext cx="1287374" cy="215444"/>
          </a:xfrm>
          <a:prstGeom prst="rect">
            <a:avLst/>
          </a:prstGeom>
          <a:noFill/>
        </p:spPr>
        <p:txBody>
          <a:bodyPr wrap="square" rtlCol="0">
            <a:spAutoFit/>
          </a:bodyPr>
          <a:lstStyle/>
          <a:p>
            <a:r>
              <a:rPr lang="vi-VN" sz="800" b="1" dirty="0" smtClean="0">
                <a:solidFill>
                  <a:schemeClr val="accent2">
                    <a:lumMod val="75000"/>
                  </a:schemeClr>
                </a:solidFill>
              </a:rPr>
              <a:t>Chèn Cột Trang tính</a:t>
            </a:r>
            <a:endParaRPr lang="en-US" sz="800" b="1" dirty="0">
              <a:solidFill>
                <a:schemeClr val="accent2">
                  <a:lumMod val="75000"/>
                </a:schemeClr>
              </a:solidFill>
            </a:endParaRPr>
          </a:p>
        </p:txBody>
      </p:sp>
      <p:sp>
        <p:nvSpPr>
          <p:cNvPr id="17" name="TextBox 16"/>
          <p:cNvSpPr txBox="1"/>
          <p:nvPr/>
        </p:nvSpPr>
        <p:spPr>
          <a:xfrm>
            <a:off x="1455826" y="2443120"/>
            <a:ext cx="1136296" cy="215444"/>
          </a:xfrm>
          <a:prstGeom prst="rect">
            <a:avLst/>
          </a:prstGeom>
          <a:noFill/>
        </p:spPr>
        <p:txBody>
          <a:bodyPr wrap="square" rtlCol="0">
            <a:spAutoFit/>
          </a:bodyPr>
          <a:lstStyle/>
          <a:p>
            <a:r>
              <a:rPr lang="vi-VN" sz="800" b="1" dirty="0" smtClean="0">
                <a:solidFill>
                  <a:schemeClr val="accent2">
                    <a:lumMod val="75000"/>
                  </a:schemeClr>
                </a:solidFill>
              </a:rPr>
              <a:t>Chèn Trang tính</a:t>
            </a:r>
            <a:endParaRPr lang="en-US" sz="800" b="1" dirty="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54981">
                                            <p:txEl>
                                              <p:pRg st="0" end="0"/>
                                            </p:txEl>
                                          </p:spTgt>
                                        </p:tgtEl>
                                        <p:attrNameLst>
                                          <p:attrName>style.visibility</p:attrName>
                                        </p:attrNameLst>
                                      </p:cBhvr>
                                      <p:to>
                                        <p:strVal val="visible"/>
                                      </p:to>
                                    </p:set>
                                    <p:animEffect transition="in" filter="slide(fromLeft)">
                                      <p:cBhvr>
                                        <p:cTn id="7" dur="500"/>
                                        <p:tgtEl>
                                          <p:spTgt spid="2549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4983">
                                            <p:txEl>
                                              <p:pRg st="0" end="0"/>
                                            </p:txEl>
                                          </p:spTgt>
                                        </p:tgtEl>
                                        <p:attrNameLst>
                                          <p:attrName>style.visibility</p:attrName>
                                        </p:attrNameLst>
                                      </p:cBhvr>
                                      <p:to>
                                        <p:strVal val="visible"/>
                                      </p:to>
                                    </p:set>
                                    <p:animEffect transition="in" filter="checkerboard(across)">
                                      <p:cBhvr>
                                        <p:cTn id="12" dur="500"/>
                                        <p:tgtEl>
                                          <p:spTgt spid="2549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4983">
                                            <p:txEl>
                                              <p:pRg st="1" end="1"/>
                                            </p:txEl>
                                          </p:spTgt>
                                        </p:tgtEl>
                                        <p:attrNameLst>
                                          <p:attrName>style.visibility</p:attrName>
                                        </p:attrNameLst>
                                      </p:cBhvr>
                                      <p:to>
                                        <p:strVal val="visible"/>
                                      </p:to>
                                    </p:set>
                                    <p:animEffect transition="in" filter="checkerboard(across)">
                                      <p:cBhvr>
                                        <p:cTn id="17" dur="500"/>
                                        <p:tgtEl>
                                          <p:spTgt spid="2549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1" grpId="0" build="p" autoUpdateAnimBg="0" advAuto="0"/>
      <p:bldP spid="254983"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vi-VN" smtClean="0"/>
              <a:t>Gợi ý</a:t>
            </a:r>
            <a:r>
              <a:rPr lang="en-US" smtClean="0"/>
              <a:t> thực hành</a:t>
            </a:r>
            <a:endParaRPr lang="en-US"/>
          </a:p>
        </p:txBody>
      </p:sp>
      <p:sp>
        <p:nvSpPr>
          <p:cNvPr id="257027" name="Rectangle 3"/>
          <p:cNvSpPr>
            <a:spLocks noGrp="1" noChangeArrowheads="1"/>
          </p:cNvSpPr>
          <p:nvPr>
            <p:ph type="body" idx="1"/>
          </p:nvPr>
        </p:nvSpPr>
        <p:spPr>
          <a:xfrm>
            <a:off x="276225" y="814388"/>
            <a:ext cx="8905875" cy="2424112"/>
          </a:xfrm>
        </p:spPr>
        <p:txBody>
          <a:bodyPr/>
          <a:lstStyle/>
          <a:p>
            <a:pPr marL="288925" indent="-288925">
              <a:spcAft>
                <a:spcPct val="75000"/>
              </a:spcAft>
              <a:buClr>
                <a:srgbClr val="FF9900"/>
              </a:buClr>
              <a:buFontTx/>
              <a:buAutoNum type="arabicPeriod"/>
            </a:pPr>
            <a:r>
              <a:rPr lang="vi-VN" dirty="0" smtClean="0"/>
              <a:t>Sửa dữ liệu.</a:t>
            </a:r>
          </a:p>
          <a:p>
            <a:pPr marL="288925" indent="-288925">
              <a:spcAft>
                <a:spcPct val="75000"/>
              </a:spcAft>
              <a:buClr>
                <a:srgbClr val="FF9900"/>
              </a:buClr>
              <a:buFontTx/>
              <a:buAutoNum type="arabicPeriod"/>
            </a:pPr>
            <a:r>
              <a:rPr lang="vi-VN" dirty="0" smtClean="0"/>
              <a:t>Xóa bỏ định dạng khỏi một ô.</a:t>
            </a:r>
          </a:p>
          <a:p>
            <a:pPr marL="288925" indent="-288925">
              <a:spcAft>
                <a:spcPct val="75000"/>
              </a:spcAft>
              <a:buClr>
                <a:srgbClr val="FF9900"/>
              </a:buClr>
              <a:buFontTx/>
              <a:buAutoNum type="arabicPeriod"/>
            </a:pPr>
            <a:r>
              <a:rPr lang="vi-VN" dirty="0" smtClean="0"/>
              <a:t>Làm việc trong chế độ Soạn thảo.</a:t>
            </a:r>
          </a:p>
          <a:p>
            <a:pPr marL="288925" indent="-288925">
              <a:spcAft>
                <a:spcPct val="75000"/>
              </a:spcAft>
              <a:buClr>
                <a:srgbClr val="FF9900"/>
              </a:buClr>
              <a:buFontTx/>
              <a:buAutoNum type="arabicPeriod"/>
            </a:pPr>
            <a:r>
              <a:rPr lang="vi-VN" dirty="0" smtClean="0"/>
              <a:t>Chèn và xóa bỏ cột và hàng.</a:t>
            </a:r>
            <a:endParaRPr lang="vi-VN" dirty="0"/>
          </a:p>
        </p:txBody>
      </p:sp>
    </p:spTree>
  </p:cSld>
  <p:clrMapOvr>
    <a:masterClrMapping/>
  </p:clrMapOvr>
  <p:transition spd="med">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smtClean="0"/>
              <a:t>Kiểm tra 3</a:t>
            </a:r>
            <a:r>
              <a:rPr lang="en-US"/>
              <a:t>, </a:t>
            </a:r>
            <a:r>
              <a:rPr lang="en-US" smtClean="0"/>
              <a:t>câu hỏi 1</a:t>
            </a:r>
            <a:endParaRPr lang="en-US"/>
          </a:p>
        </p:txBody>
      </p:sp>
      <p:sp>
        <p:nvSpPr>
          <p:cNvPr id="159747" name="Rectangle 3"/>
          <p:cNvSpPr>
            <a:spLocks noGrp="1" noChangeArrowheads="1"/>
          </p:cNvSpPr>
          <p:nvPr>
            <p:ph type="body" sz="half" idx="2"/>
          </p:nvPr>
        </p:nvSpPr>
        <p:spPr>
          <a:xfrm>
            <a:off x="222250" y="850900"/>
            <a:ext cx="7685088" cy="1189038"/>
          </a:xfrm>
        </p:spPr>
        <p:txBody>
          <a:bodyPr/>
          <a:lstStyle/>
          <a:p>
            <a:pPr marL="0" indent="0">
              <a:spcAft>
                <a:spcPct val="75000"/>
              </a:spcAft>
            </a:pPr>
            <a:r>
              <a:rPr lang="vi-VN" b="1" dirty="0" smtClean="0"/>
              <a:t>Bạn làm gì trước tiên để xóa bỏ định dạng trong một ô? (Chọn một đáp án.)</a:t>
            </a:r>
            <a:endParaRPr lang="vi-VN" b="1" dirty="0"/>
          </a:p>
        </p:txBody>
      </p:sp>
      <p:sp>
        <p:nvSpPr>
          <p:cNvPr id="159748" name="Rectangle 4"/>
          <p:cNvSpPr>
            <a:spLocks noChangeArrowheads="1"/>
          </p:cNvSpPr>
          <p:nvPr/>
        </p:nvSpPr>
        <p:spPr bwMode="auto">
          <a:xfrm>
            <a:off x="242888" y="2344738"/>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vi-VN" sz="2000" dirty="0" smtClean="0"/>
              <a:t>Xóa bỏ nội dung của ô. </a:t>
            </a:r>
          </a:p>
          <a:p>
            <a:pPr marL="401638" indent="-401638">
              <a:spcBef>
                <a:spcPct val="20000"/>
              </a:spcBef>
              <a:spcAft>
                <a:spcPct val="75000"/>
              </a:spcAft>
              <a:buFontTx/>
              <a:buAutoNum type="arabicPeriod"/>
            </a:pPr>
            <a:r>
              <a:rPr lang="vi-VN" sz="2000" dirty="0" smtClean="0"/>
              <a:t>Bấm vào </a:t>
            </a:r>
            <a:r>
              <a:rPr lang="vi-VN" sz="2000" b="1" dirty="0" smtClean="0"/>
              <a:t>Định dạng </a:t>
            </a:r>
            <a:r>
              <a:rPr lang="vi-VN" sz="2000" dirty="0" smtClean="0"/>
              <a:t>trong nhóm </a:t>
            </a:r>
            <a:r>
              <a:rPr lang="vi-VN" sz="2000" b="1" dirty="0" smtClean="0"/>
              <a:t>Ô</a:t>
            </a:r>
            <a:r>
              <a:rPr lang="vi-VN" sz="2000" dirty="0" smtClean="0"/>
              <a:t> trên tab </a:t>
            </a:r>
            <a:r>
              <a:rPr lang="vi-VN" sz="2000" b="1" dirty="0" smtClean="0"/>
              <a:t>Trang đầu</a:t>
            </a:r>
            <a:r>
              <a:rPr lang="vi-VN" sz="2000" dirty="0" smtClean="0"/>
              <a:t>. </a:t>
            </a:r>
          </a:p>
          <a:p>
            <a:pPr marL="401638" indent="-401638">
              <a:spcBef>
                <a:spcPct val="20000"/>
              </a:spcBef>
              <a:spcAft>
                <a:spcPct val="75000"/>
              </a:spcAft>
              <a:buFontTx/>
              <a:buAutoNum type="arabicPeriod"/>
            </a:pPr>
            <a:r>
              <a:rPr lang="vi-VN" sz="2000" dirty="0" smtClean="0"/>
              <a:t>Bấm </a:t>
            </a:r>
            <a:r>
              <a:rPr lang="vi-VN" sz="2000" b="1" dirty="0" smtClean="0"/>
              <a:t>Xóa </a:t>
            </a:r>
            <a:r>
              <a:rPr lang="vi-VN" sz="2000" dirty="0" smtClean="0"/>
              <a:t>trong nhóm </a:t>
            </a:r>
            <a:r>
              <a:rPr lang="vi-VN" sz="2000" b="1" dirty="0" smtClean="0"/>
              <a:t>Soạn thảo </a:t>
            </a:r>
            <a:r>
              <a:rPr lang="vi-VN" sz="2000" dirty="0" smtClean="0"/>
              <a:t>trên tab </a:t>
            </a:r>
            <a:r>
              <a:rPr lang="vi-VN" sz="2000" b="1" dirty="0" smtClean="0"/>
              <a:t>Trang đầu</a:t>
            </a:r>
            <a:r>
              <a:rPr lang="vi-VN" sz="2000" dirty="0" smtClean="0"/>
              <a:t>. </a:t>
            </a:r>
            <a:endParaRPr lang="vi-VN"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slide(fromTop)">
                                      <p:cBhvr>
                                        <p:cTn id="7" dur="500"/>
                                        <p:tgtEl>
                                          <p:spTgt spid="159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59748">
                                            <p:txEl>
                                              <p:pRg st="0" end="0"/>
                                            </p:txEl>
                                          </p:spTgt>
                                        </p:tgtEl>
                                        <p:attrNameLst>
                                          <p:attrName>style.visibility</p:attrName>
                                        </p:attrNameLst>
                                      </p:cBhvr>
                                      <p:to>
                                        <p:strVal val="visible"/>
                                      </p:to>
                                    </p:set>
                                    <p:animEffect transition="in" filter="slide(fromLeft)">
                                      <p:cBhvr>
                                        <p:cTn id="12" dur="500"/>
                                        <p:tgtEl>
                                          <p:spTgt spid="15974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59748">
                                            <p:txEl>
                                              <p:pRg st="1" end="1"/>
                                            </p:txEl>
                                          </p:spTgt>
                                        </p:tgtEl>
                                        <p:attrNameLst>
                                          <p:attrName>style.visibility</p:attrName>
                                        </p:attrNameLst>
                                      </p:cBhvr>
                                      <p:to>
                                        <p:strVal val="visible"/>
                                      </p:to>
                                    </p:set>
                                    <p:animEffect transition="in" filter="slide(fromLeft)">
                                      <p:cBhvr>
                                        <p:cTn id="17" dur="500"/>
                                        <p:tgtEl>
                                          <p:spTgt spid="15974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59748">
                                            <p:txEl>
                                              <p:pRg st="2" end="2"/>
                                            </p:txEl>
                                          </p:spTgt>
                                        </p:tgtEl>
                                        <p:attrNameLst>
                                          <p:attrName>style.visibility</p:attrName>
                                        </p:attrNameLst>
                                      </p:cBhvr>
                                      <p:to>
                                        <p:strVal val="visible"/>
                                      </p:to>
                                    </p:set>
                                    <p:animEffect transition="in" filter="slide(fromLeft)">
                                      <p:cBhvr>
                                        <p:cTn id="22" dur="500"/>
                                        <p:tgtEl>
                                          <p:spTgt spid="1597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advAuto="0"/>
      <p:bldP spid="159748"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smtClean="0"/>
              <a:t>Kiểm tra 3</a:t>
            </a:r>
            <a:r>
              <a:rPr lang="en-US"/>
              <a:t>, </a:t>
            </a:r>
            <a:r>
              <a:rPr lang="en-US" smtClean="0"/>
              <a:t>câu hỏi 1</a:t>
            </a:r>
            <a:r>
              <a:rPr lang="en-US"/>
              <a:t>: </a:t>
            </a:r>
            <a:r>
              <a:rPr lang="en-US" smtClean="0"/>
              <a:t>Trả lời</a:t>
            </a:r>
            <a:endParaRPr lang="en-US"/>
          </a:p>
        </p:txBody>
      </p:sp>
      <p:sp>
        <p:nvSpPr>
          <p:cNvPr id="161795" name="Rectangle 3"/>
          <p:cNvSpPr>
            <a:spLocks noGrp="1" noChangeArrowheads="1"/>
          </p:cNvSpPr>
          <p:nvPr>
            <p:ph sz="half" idx="2"/>
          </p:nvPr>
        </p:nvSpPr>
        <p:spPr>
          <a:xfrm>
            <a:off x="323850" y="815975"/>
            <a:ext cx="8350250" cy="703263"/>
          </a:xfrm>
        </p:spPr>
        <p:txBody>
          <a:bodyPr/>
          <a:lstStyle/>
          <a:p>
            <a:pPr marL="0" indent="0">
              <a:spcAft>
                <a:spcPct val="75000"/>
              </a:spcAft>
            </a:pPr>
            <a:r>
              <a:rPr lang="vi-VN" dirty="0" smtClean="0"/>
              <a:t>Bấm </a:t>
            </a:r>
            <a:r>
              <a:rPr lang="vi-VN" b="1" dirty="0" smtClean="0"/>
              <a:t>Xóa </a:t>
            </a:r>
            <a:r>
              <a:rPr lang="vi-VN" dirty="0" smtClean="0"/>
              <a:t>trong nhóm </a:t>
            </a:r>
            <a:r>
              <a:rPr lang="vi-VN" b="1" dirty="0" smtClean="0"/>
              <a:t>Soạn thảo </a:t>
            </a:r>
            <a:r>
              <a:rPr lang="vi-VN" dirty="0" smtClean="0"/>
              <a:t>trên tab </a:t>
            </a:r>
            <a:r>
              <a:rPr lang="vi-VN" b="1" dirty="0" smtClean="0"/>
              <a:t>Trang đầu</a:t>
            </a:r>
            <a:r>
              <a:rPr lang="vi-VN" dirty="0" smtClean="0"/>
              <a:t>. </a:t>
            </a:r>
            <a:endParaRPr lang="vi-VN" dirty="0"/>
          </a:p>
        </p:txBody>
      </p:sp>
      <p:sp>
        <p:nvSpPr>
          <p:cNvPr id="161796" name="Rectangle 4"/>
          <p:cNvSpPr>
            <a:spLocks noChangeArrowheads="1"/>
          </p:cNvSpPr>
          <p:nvPr/>
        </p:nvSpPr>
        <p:spPr bwMode="auto">
          <a:xfrm>
            <a:off x="300038" y="2000250"/>
            <a:ext cx="8350250" cy="1171575"/>
          </a:xfrm>
          <a:prstGeom prst="rect">
            <a:avLst/>
          </a:prstGeom>
          <a:noFill/>
          <a:ln w="9525">
            <a:noFill/>
            <a:miter lim="800000"/>
            <a:headEnd/>
            <a:tailEnd/>
          </a:ln>
          <a:effectLst/>
        </p:spPr>
        <p:txBody>
          <a:bodyPr/>
          <a:lstStyle/>
          <a:p>
            <a:pPr>
              <a:spcBef>
                <a:spcPct val="20000"/>
              </a:spcBef>
              <a:spcAft>
                <a:spcPct val="75000"/>
              </a:spcAft>
            </a:pPr>
            <a:r>
              <a:rPr lang="vi-VN" sz="2000" dirty="0" smtClean="0"/>
              <a:t>Sau đó bấm </a:t>
            </a:r>
            <a:r>
              <a:rPr lang="vi-VN" sz="2000" b="1" dirty="0" smtClean="0"/>
              <a:t>Xóa Định dạng</a:t>
            </a:r>
            <a:r>
              <a:rPr lang="vi-VN" sz="2000" dirty="0" smtClean="0"/>
              <a:t>. </a:t>
            </a:r>
            <a:endParaRPr lang="vi-VN"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1795"/>
                                        </p:tgtEl>
                                        <p:attrNameLst>
                                          <p:attrName>style.visibility</p:attrName>
                                        </p:attrNameLst>
                                      </p:cBhvr>
                                      <p:to>
                                        <p:strVal val="visible"/>
                                      </p:to>
                                    </p:set>
                                    <p:anim calcmode="lin" valueType="num">
                                      <p:cBhvr>
                                        <p:cTn id="7" dur="500" fill="hold"/>
                                        <p:tgtEl>
                                          <p:spTgt spid="161795"/>
                                        </p:tgtEl>
                                        <p:attrNameLst>
                                          <p:attrName>ppt_w</p:attrName>
                                        </p:attrNameLst>
                                      </p:cBhvr>
                                      <p:tavLst>
                                        <p:tav tm="0">
                                          <p:val>
                                            <p:fltVal val="0"/>
                                          </p:val>
                                        </p:tav>
                                        <p:tav tm="100000">
                                          <p:val>
                                            <p:strVal val="#ppt_w"/>
                                          </p:val>
                                        </p:tav>
                                      </p:tavLst>
                                    </p:anim>
                                    <p:anim calcmode="lin" valueType="num">
                                      <p:cBhvr>
                                        <p:cTn id="8" dur="500" fill="hold"/>
                                        <p:tgtEl>
                                          <p:spTgt spid="16179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1796"/>
                                        </p:tgtEl>
                                        <p:attrNameLst>
                                          <p:attrName>style.visibility</p:attrName>
                                        </p:attrNameLst>
                                      </p:cBhvr>
                                      <p:to>
                                        <p:strVal val="visible"/>
                                      </p:to>
                                    </p:set>
                                    <p:animEffect transition="in" filter="slide(fromBottom)">
                                      <p:cBhvr>
                                        <p:cTn id="13" dur="500"/>
                                        <p:tgtEl>
                                          <p:spTgt spid="161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autoUpdateAnimBg="0"/>
      <p:bldP spid="161796"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smtClean="0"/>
              <a:t>Kiểm tra 3</a:t>
            </a:r>
            <a:r>
              <a:rPr lang="en-US"/>
              <a:t>, </a:t>
            </a:r>
            <a:r>
              <a:rPr lang="en-US" smtClean="0"/>
              <a:t>câu hỏi 2</a:t>
            </a:r>
            <a:endParaRPr lang="en-US"/>
          </a:p>
        </p:txBody>
      </p:sp>
      <p:sp>
        <p:nvSpPr>
          <p:cNvPr id="163843"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en-US" b="1" smtClean="0"/>
              <a:t>Để thêm một cột, bấm vào một ô trong cột về phía phải của nơi bạn muốn cột mới xuất hiện. (Chọn một đáp án.)</a:t>
            </a:r>
            <a:endParaRPr lang="en-US" b="1"/>
          </a:p>
        </p:txBody>
      </p:sp>
      <p:sp>
        <p:nvSpPr>
          <p:cNvPr id="163844" name="Rectangle 4"/>
          <p:cNvSpPr>
            <a:spLocks noChangeArrowheads="1"/>
          </p:cNvSpPr>
          <p:nvPr/>
        </p:nvSpPr>
        <p:spPr bwMode="auto">
          <a:xfrm>
            <a:off x="242888"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smtClean="0"/>
              <a:t>Đúng.</a:t>
            </a:r>
            <a:endParaRPr lang="en-US" sz="2000"/>
          </a:p>
          <a:p>
            <a:pPr marL="401638" indent="-401638">
              <a:spcBef>
                <a:spcPct val="20000"/>
              </a:spcBef>
              <a:spcAft>
                <a:spcPct val="75000"/>
              </a:spcAft>
              <a:buFontTx/>
              <a:buAutoNum type="arabicPeriod"/>
            </a:pPr>
            <a:r>
              <a:rPr lang="en-US" sz="2000" smtClean="0"/>
              <a:t>Sai.</a:t>
            </a:r>
            <a:endParaRPr lang="en-US" sz="2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slide(fromTop)">
                                      <p:cBhvr>
                                        <p:cTn id="7" dur="500"/>
                                        <p:tgtEl>
                                          <p:spTgt spid="163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63844">
                                            <p:txEl>
                                              <p:pRg st="0" end="0"/>
                                            </p:txEl>
                                          </p:spTgt>
                                        </p:tgtEl>
                                        <p:attrNameLst>
                                          <p:attrName>style.visibility</p:attrName>
                                        </p:attrNameLst>
                                      </p:cBhvr>
                                      <p:to>
                                        <p:strVal val="visible"/>
                                      </p:to>
                                    </p:set>
                                    <p:animEffect transition="in" filter="slide(fromLeft)">
                                      <p:cBhvr>
                                        <p:cTn id="12" dur="500"/>
                                        <p:tgtEl>
                                          <p:spTgt spid="1638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63844">
                                            <p:txEl>
                                              <p:pRg st="1" end="1"/>
                                            </p:txEl>
                                          </p:spTgt>
                                        </p:tgtEl>
                                        <p:attrNameLst>
                                          <p:attrName>style.visibility</p:attrName>
                                        </p:attrNameLst>
                                      </p:cBhvr>
                                      <p:to>
                                        <p:strVal val="visible"/>
                                      </p:to>
                                    </p:set>
                                    <p:animEffect transition="in" filter="slide(fromLeft)">
                                      <p:cBhvr>
                                        <p:cTn id="17" dur="500"/>
                                        <p:tgtEl>
                                          <p:spTgt spid="1638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autoUpdateAnimBg="0" advAuto="0"/>
      <p:bldP spid="163844"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smtClean="0"/>
              <a:t>Kiểm tra 3</a:t>
            </a:r>
            <a:r>
              <a:rPr lang="en-US"/>
              <a:t>, </a:t>
            </a:r>
            <a:r>
              <a:rPr lang="en-US" smtClean="0"/>
              <a:t>câu hỏi 2</a:t>
            </a:r>
            <a:r>
              <a:rPr lang="en-US"/>
              <a:t>: </a:t>
            </a:r>
            <a:r>
              <a:rPr lang="en-US" smtClean="0"/>
              <a:t>Trả lời</a:t>
            </a:r>
            <a:endParaRPr lang="en-US"/>
          </a:p>
        </p:txBody>
      </p:sp>
      <p:sp>
        <p:nvSpPr>
          <p:cNvPr id="165891" name="Rectangle 3"/>
          <p:cNvSpPr>
            <a:spLocks noGrp="1" noChangeArrowheads="1"/>
          </p:cNvSpPr>
          <p:nvPr>
            <p:ph sz="half" idx="2"/>
          </p:nvPr>
        </p:nvSpPr>
        <p:spPr>
          <a:xfrm>
            <a:off x="261938" y="836613"/>
            <a:ext cx="8350250" cy="703262"/>
          </a:xfrm>
        </p:spPr>
        <p:txBody>
          <a:bodyPr/>
          <a:lstStyle/>
          <a:p>
            <a:pPr marL="0" indent="0">
              <a:spcAft>
                <a:spcPct val="75000"/>
              </a:spcAft>
            </a:pPr>
            <a:r>
              <a:rPr lang="en-US" smtClean="0"/>
              <a:t>Đúng.</a:t>
            </a:r>
            <a:endParaRPr lang="en-US"/>
          </a:p>
        </p:txBody>
      </p:sp>
      <p:sp>
        <p:nvSpPr>
          <p:cNvPr id="165892" name="Rectangle 4"/>
          <p:cNvSpPr>
            <a:spLocks noChangeArrowheads="1"/>
          </p:cNvSpPr>
          <p:nvPr/>
        </p:nvSpPr>
        <p:spPr bwMode="auto">
          <a:xfrm>
            <a:off x="238125" y="2082800"/>
            <a:ext cx="8350250" cy="1171575"/>
          </a:xfrm>
          <a:prstGeom prst="rect">
            <a:avLst/>
          </a:prstGeom>
          <a:noFill/>
          <a:ln w="9525">
            <a:noFill/>
            <a:miter lim="800000"/>
            <a:headEnd/>
            <a:tailEnd/>
          </a:ln>
          <a:effectLst/>
        </p:spPr>
        <p:txBody>
          <a:bodyPr/>
          <a:lstStyle/>
          <a:p>
            <a:pPr>
              <a:spcBef>
                <a:spcPct val="20000"/>
              </a:spcBef>
              <a:spcAft>
                <a:spcPct val="75000"/>
              </a:spcAft>
            </a:pPr>
            <a:r>
              <a:rPr lang="en-US" sz="2000" smtClean="0"/>
              <a:t>Khi đó trên tab </a:t>
            </a:r>
            <a:r>
              <a:rPr lang="vi-VN" sz="2000" b="1" smtClean="0"/>
              <a:t>Trang đầu</a:t>
            </a:r>
            <a:r>
              <a:rPr lang="en-US" sz="2000" smtClean="0"/>
              <a:t>, trong nhóm </a:t>
            </a:r>
            <a:r>
              <a:rPr lang="en-US" sz="2000" b="1" smtClean="0"/>
              <a:t>Ô</a:t>
            </a:r>
            <a:r>
              <a:rPr lang="en-US" sz="2000" smtClean="0"/>
              <a:t>, bấm vào mũi tên trên n</a:t>
            </a:r>
            <a:r>
              <a:rPr lang="vi-VN" sz="2000" smtClean="0"/>
              <a:t>ú</a:t>
            </a:r>
            <a:r>
              <a:rPr lang="en-US" sz="2000" smtClean="0"/>
              <a:t>t </a:t>
            </a:r>
            <a:r>
              <a:rPr lang="en-US" sz="2000" b="1" smtClean="0"/>
              <a:t>Chèn</a:t>
            </a:r>
            <a:r>
              <a:rPr lang="en-US" sz="2000" smtClean="0"/>
              <a:t>, và bấm </a:t>
            </a:r>
            <a:r>
              <a:rPr lang="en-US" sz="2000" b="1" smtClean="0"/>
              <a:t>Chèn Cột Trang tính</a:t>
            </a:r>
            <a:r>
              <a:rPr lang="en-US" sz="2000" smtClean="0"/>
              <a:t> để chèn một cột.</a:t>
            </a:r>
            <a:endParaRPr lang="en-US" sz="2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5891"/>
                                        </p:tgtEl>
                                        <p:attrNameLst>
                                          <p:attrName>style.visibility</p:attrName>
                                        </p:attrNameLst>
                                      </p:cBhvr>
                                      <p:to>
                                        <p:strVal val="visible"/>
                                      </p:to>
                                    </p:set>
                                    <p:anim calcmode="lin" valueType="num">
                                      <p:cBhvr>
                                        <p:cTn id="7" dur="500" fill="hold"/>
                                        <p:tgtEl>
                                          <p:spTgt spid="165891"/>
                                        </p:tgtEl>
                                        <p:attrNameLst>
                                          <p:attrName>ppt_w</p:attrName>
                                        </p:attrNameLst>
                                      </p:cBhvr>
                                      <p:tavLst>
                                        <p:tav tm="0">
                                          <p:val>
                                            <p:fltVal val="0"/>
                                          </p:val>
                                        </p:tav>
                                        <p:tav tm="100000">
                                          <p:val>
                                            <p:strVal val="#ppt_w"/>
                                          </p:val>
                                        </p:tav>
                                      </p:tavLst>
                                    </p:anim>
                                    <p:anim calcmode="lin" valueType="num">
                                      <p:cBhvr>
                                        <p:cTn id="8" dur="500" fill="hold"/>
                                        <p:tgtEl>
                                          <p:spTgt spid="16589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5892"/>
                                        </p:tgtEl>
                                        <p:attrNameLst>
                                          <p:attrName>style.visibility</p:attrName>
                                        </p:attrNameLst>
                                      </p:cBhvr>
                                      <p:to>
                                        <p:strVal val="visible"/>
                                      </p:to>
                                    </p:set>
                                    <p:animEffect transition="in" filter="slide(fromBottom)">
                                      <p:cBhvr>
                                        <p:cTn id="13" dur="500"/>
                                        <p:tgtEl>
                                          <p:spTgt spid="165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autoUpdateAnimBg="0"/>
      <p:bldP spid="165892"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smtClean="0"/>
              <a:t>Kiểm tra 3</a:t>
            </a:r>
            <a:r>
              <a:rPr lang="en-US"/>
              <a:t>, </a:t>
            </a:r>
            <a:r>
              <a:rPr lang="en-US" smtClean="0"/>
              <a:t>câu hỏi 3</a:t>
            </a:r>
            <a:endParaRPr lang="en-US"/>
          </a:p>
        </p:txBody>
      </p:sp>
      <p:sp>
        <p:nvSpPr>
          <p:cNvPr id="167939"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en-US" b="1" smtClean="0"/>
              <a:t>Để thêm một hàng mới, bấm vào một ô ngay bên trên nơi bạn muốn hàng mới xuất hiện. (Chọn một đáp án.)</a:t>
            </a:r>
            <a:endParaRPr lang="en-US" b="1"/>
          </a:p>
        </p:txBody>
      </p:sp>
      <p:sp>
        <p:nvSpPr>
          <p:cNvPr id="167940" name="Rectangle 4"/>
          <p:cNvSpPr>
            <a:spLocks noChangeArrowheads="1"/>
          </p:cNvSpPr>
          <p:nvPr/>
        </p:nvSpPr>
        <p:spPr bwMode="auto">
          <a:xfrm>
            <a:off x="242888"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smtClean="0"/>
              <a:t>Đúng.</a:t>
            </a:r>
            <a:endParaRPr lang="en-US" sz="2000"/>
          </a:p>
          <a:p>
            <a:pPr marL="401638" indent="-401638">
              <a:spcBef>
                <a:spcPct val="20000"/>
              </a:spcBef>
              <a:spcAft>
                <a:spcPct val="75000"/>
              </a:spcAft>
              <a:buFontTx/>
              <a:buAutoNum type="arabicPeriod"/>
            </a:pPr>
            <a:r>
              <a:rPr lang="en-US" sz="2000" smtClean="0"/>
              <a:t>Sai.</a:t>
            </a:r>
            <a:endParaRPr lang="en-US" sz="2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slide(fromTop)">
                                      <p:cBhvr>
                                        <p:cTn id="7" dur="500"/>
                                        <p:tgtEl>
                                          <p:spTgt spid="167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67940">
                                            <p:txEl>
                                              <p:pRg st="0" end="0"/>
                                            </p:txEl>
                                          </p:spTgt>
                                        </p:tgtEl>
                                        <p:attrNameLst>
                                          <p:attrName>style.visibility</p:attrName>
                                        </p:attrNameLst>
                                      </p:cBhvr>
                                      <p:to>
                                        <p:strVal val="visible"/>
                                      </p:to>
                                    </p:set>
                                    <p:animEffect transition="in" filter="slide(fromLeft)">
                                      <p:cBhvr>
                                        <p:cTn id="12" dur="500"/>
                                        <p:tgtEl>
                                          <p:spTgt spid="16794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67940">
                                            <p:txEl>
                                              <p:pRg st="1" end="1"/>
                                            </p:txEl>
                                          </p:spTgt>
                                        </p:tgtEl>
                                        <p:attrNameLst>
                                          <p:attrName>style.visibility</p:attrName>
                                        </p:attrNameLst>
                                      </p:cBhvr>
                                      <p:to>
                                        <p:strVal val="visible"/>
                                      </p:to>
                                    </p:set>
                                    <p:animEffect transition="in" filter="slide(fromLeft)">
                                      <p:cBhvr>
                                        <p:cTn id="17" dur="500"/>
                                        <p:tgtEl>
                                          <p:spTgt spid="1679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autoUpdateAnimBg="0" advAuto="0"/>
      <p:bldP spid="167940"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smtClean="0"/>
              <a:t>Kiểm tra 3</a:t>
            </a:r>
            <a:r>
              <a:rPr lang="en-US"/>
              <a:t>, </a:t>
            </a:r>
            <a:r>
              <a:rPr lang="en-US" smtClean="0"/>
              <a:t>câu hỏi 3</a:t>
            </a:r>
            <a:r>
              <a:rPr lang="en-US"/>
              <a:t>: </a:t>
            </a:r>
            <a:r>
              <a:rPr lang="en-US" smtClean="0"/>
              <a:t>Trả lời</a:t>
            </a:r>
            <a:endParaRPr lang="en-US"/>
          </a:p>
        </p:txBody>
      </p:sp>
      <p:sp>
        <p:nvSpPr>
          <p:cNvPr id="169987" name="Rectangle 3"/>
          <p:cNvSpPr>
            <a:spLocks noGrp="1" noChangeArrowheads="1"/>
          </p:cNvSpPr>
          <p:nvPr>
            <p:ph sz="half" idx="2"/>
          </p:nvPr>
        </p:nvSpPr>
        <p:spPr>
          <a:xfrm>
            <a:off x="261938" y="877888"/>
            <a:ext cx="8350250" cy="703262"/>
          </a:xfrm>
        </p:spPr>
        <p:txBody>
          <a:bodyPr/>
          <a:lstStyle/>
          <a:p>
            <a:pPr marL="0" indent="0">
              <a:spcAft>
                <a:spcPct val="75000"/>
              </a:spcAft>
            </a:pPr>
            <a:r>
              <a:rPr lang="en-US" smtClean="0"/>
              <a:t>Sai. </a:t>
            </a:r>
            <a:endParaRPr lang="en-US"/>
          </a:p>
        </p:txBody>
      </p:sp>
      <p:sp>
        <p:nvSpPr>
          <p:cNvPr id="169988" name="Rectangle 4"/>
          <p:cNvSpPr>
            <a:spLocks noChangeArrowheads="1"/>
          </p:cNvSpPr>
          <p:nvPr/>
        </p:nvSpPr>
        <p:spPr bwMode="auto">
          <a:xfrm>
            <a:off x="238125" y="2124075"/>
            <a:ext cx="8350250" cy="1171575"/>
          </a:xfrm>
          <a:prstGeom prst="rect">
            <a:avLst/>
          </a:prstGeom>
          <a:noFill/>
          <a:ln w="9525">
            <a:noFill/>
            <a:miter lim="800000"/>
            <a:headEnd/>
            <a:tailEnd/>
          </a:ln>
          <a:effectLst/>
        </p:spPr>
        <p:txBody>
          <a:bodyPr/>
          <a:lstStyle/>
          <a:p>
            <a:pPr>
              <a:spcBef>
                <a:spcPct val="20000"/>
              </a:spcBef>
              <a:spcAft>
                <a:spcPct val="75000"/>
              </a:spcAft>
            </a:pPr>
            <a:r>
              <a:rPr lang="en-US" sz="2000" smtClean="0"/>
              <a:t>Thay vì </a:t>
            </a:r>
            <a:r>
              <a:rPr lang="vi-VN" sz="2000" smtClean="0"/>
              <a:t>thế</a:t>
            </a:r>
            <a:r>
              <a:rPr lang="en-US" sz="2000" smtClean="0"/>
              <a:t>, bạn bấm vào ô bất kì trong hàng ngay </a:t>
            </a:r>
            <a:r>
              <a:rPr lang="en-US" sz="2000" i="1" smtClean="0"/>
              <a:t>bên dưới </a:t>
            </a:r>
            <a:r>
              <a:rPr lang="en-US" sz="2000" smtClean="0"/>
              <a:t>nơi bạn muốn hàng mới xuất hiện.</a:t>
            </a:r>
            <a:endParaRPr lang="en-US" sz="2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9987"/>
                                        </p:tgtEl>
                                        <p:attrNameLst>
                                          <p:attrName>style.visibility</p:attrName>
                                        </p:attrNameLst>
                                      </p:cBhvr>
                                      <p:to>
                                        <p:strVal val="visible"/>
                                      </p:to>
                                    </p:set>
                                    <p:anim calcmode="lin" valueType="num">
                                      <p:cBhvr>
                                        <p:cTn id="7" dur="500" fill="hold"/>
                                        <p:tgtEl>
                                          <p:spTgt spid="169987"/>
                                        </p:tgtEl>
                                        <p:attrNameLst>
                                          <p:attrName>ppt_w</p:attrName>
                                        </p:attrNameLst>
                                      </p:cBhvr>
                                      <p:tavLst>
                                        <p:tav tm="0">
                                          <p:val>
                                            <p:fltVal val="0"/>
                                          </p:val>
                                        </p:tav>
                                        <p:tav tm="100000">
                                          <p:val>
                                            <p:strVal val="#ppt_w"/>
                                          </p:val>
                                        </p:tav>
                                      </p:tavLst>
                                    </p:anim>
                                    <p:anim calcmode="lin" valueType="num">
                                      <p:cBhvr>
                                        <p:cTn id="8" dur="500" fill="hold"/>
                                        <p:tgtEl>
                                          <p:spTgt spid="16998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9988"/>
                                        </p:tgtEl>
                                        <p:attrNameLst>
                                          <p:attrName>style.visibility</p:attrName>
                                        </p:attrNameLst>
                                      </p:cBhvr>
                                      <p:to>
                                        <p:strVal val="visible"/>
                                      </p:to>
                                    </p:set>
                                    <p:animEffect transition="in" filter="slide(fromBottom)">
                                      <p:cBhvr>
                                        <p:cTn id="13" dur="500"/>
                                        <p:tgtEl>
                                          <p:spTgt spid="169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autoUpdateAnimBg="0"/>
      <p:bldP spid="16998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1138" y="73025"/>
            <a:ext cx="8027987" cy="614363"/>
          </a:xfrm>
        </p:spPr>
        <p:txBody>
          <a:bodyPr/>
          <a:lstStyle/>
          <a:p>
            <a:r>
              <a:rPr lang="en-US" smtClean="0"/>
              <a:t>Làm quen với sổ làm việc</a:t>
            </a:r>
            <a:endParaRPr lang="en-US"/>
          </a:p>
        </p:txBody>
      </p:sp>
      <p:sp>
        <p:nvSpPr>
          <p:cNvPr id="2355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smtClean="0"/>
              <a:t>Khi bạn chạy Excel, bạn nhìn trực diện với một lưới rất lớn, rỗng được tạo từ các cột, hàng và ô.</a:t>
            </a:r>
            <a:endParaRPr lang="en-US" sz="2000"/>
          </a:p>
        </p:txBody>
      </p:sp>
      <p:sp>
        <p:nvSpPr>
          <p:cNvPr id="23557" name="Rectangle 5"/>
          <p:cNvSpPr>
            <a:spLocks noChangeArrowheads="1"/>
          </p:cNvSpPr>
          <p:nvPr/>
        </p:nvSpPr>
        <p:spPr bwMode="auto">
          <a:xfrm>
            <a:off x="246063" y="3994150"/>
            <a:ext cx="5741987" cy="1957388"/>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Nếu bạn là “lính mới” đối với Excel, bạn có thể tự hỏi phải làm gì tiếp theo. </a:t>
            </a:r>
          </a:p>
          <a:p>
            <a:pPr>
              <a:spcBef>
                <a:spcPct val="20000"/>
              </a:spcBef>
              <a:spcAft>
                <a:spcPct val="75000"/>
              </a:spcAft>
            </a:pPr>
            <a:r>
              <a:rPr lang="vi-VN" dirty="0" smtClean="0">
                <a:solidFill>
                  <a:srgbClr val="FFCC00"/>
                </a:solidFill>
              </a:rPr>
              <a:t>Do vậy, khoá học này sẽ bắt đầu bằng việc giúp bạn thấy thoải mái quen</a:t>
            </a:r>
            <a:r>
              <a:rPr lang="en-US" dirty="0" smtClean="0">
                <a:solidFill>
                  <a:srgbClr val="FFCC00"/>
                </a:solidFill>
              </a:rPr>
              <a:t> </a:t>
            </a:r>
            <a:r>
              <a:rPr lang="vi-VN" dirty="0" smtClean="0">
                <a:solidFill>
                  <a:srgbClr val="FFCC00"/>
                </a:solidFill>
              </a:rPr>
              <a:t>thuộc với một vài khái niệm cơ bản của Excel để hướng dẫn bạn khi nhập dữ liệu trong Excel. </a:t>
            </a:r>
            <a:endParaRPr lang="vi-VN" dirty="0">
              <a:solidFill>
                <a:srgbClr val="FFCC00"/>
              </a:solidFill>
            </a:endParaRPr>
          </a:p>
        </p:txBody>
      </p:sp>
      <p:sp>
        <p:nvSpPr>
          <p:cNvPr id="2355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180225" name="Picture 1"/>
          <p:cNvPicPr>
            <a:picLocks noChangeAspect="1" noChangeArrowheads="1"/>
          </p:cNvPicPr>
          <p:nvPr/>
        </p:nvPicPr>
        <p:blipFill>
          <a:blip r:embed="rId3"/>
          <a:srcRect/>
          <a:stretch>
            <a:fillRect/>
          </a:stretch>
        </p:blipFill>
        <p:spPr bwMode="auto">
          <a:xfrm>
            <a:off x="336551" y="977190"/>
            <a:ext cx="5692774" cy="2870909"/>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slide(fromTop)">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3557">
                                            <p:txEl>
                                              <p:pRg st="0" end="0"/>
                                            </p:txEl>
                                          </p:spTgt>
                                        </p:tgtEl>
                                        <p:attrNameLst>
                                          <p:attrName>style.visibility</p:attrName>
                                        </p:attrNameLst>
                                      </p:cBhvr>
                                      <p:to>
                                        <p:strVal val="visible"/>
                                      </p:to>
                                    </p:set>
                                    <p:animEffect transition="in" filter="slide(fromLeft)">
                                      <p:cBhvr>
                                        <p:cTn id="12" dur="500"/>
                                        <p:tgtEl>
                                          <p:spTgt spid="2355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3557">
                                            <p:txEl>
                                              <p:pRg st="1" end="1"/>
                                            </p:txEl>
                                          </p:spTgt>
                                        </p:tgtEl>
                                        <p:attrNameLst>
                                          <p:attrName>style.visibility</p:attrName>
                                        </p:attrNameLst>
                                      </p:cBhvr>
                                      <p:to>
                                        <p:strVal val="visible"/>
                                      </p:to>
                                    </p:set>
                                    <p:animEffect transition="in" filter="slide(fromLeft)">
                                      <p:cBhvr>
                                        <p:cTn id="17" dur="500"/>
                                        <p:tgtEl>
                                          <p:spTgt spid="235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P spid="23557"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p:txBody>
          <a:bodyPr/>
          <a:lstStyle/>
          <a:p>
            <a:r>
              <a:rPr lang="en-US" smtClean="0"/>
              <a:t>DÙNG KHUÔN MẪU NÀY</a:t>
            </a:r>
            <a:endParaRPr lang="en-US" dirty="0"/>
          </a:p>
        </p:txBody>
      </p:sp>
      <p:sp>
        <p:nvSpPr>
          <p:cNvPr id="86019" name="Rectangle 3"/>
          <p:cNvSpPr>
            <a:spLocks noGrp="1" noChangeArrowheads="1"/>
          </p:cNvSpPr>
          <p:nvPr>
            <p:ph type="subTitle" idx="1"/>
          </p:nvPr>
        </p:nvSpPr>
        <p:spPr>
          <a:xfrm>
            <a:off x="1357085" y="3886200"/>
            <a:ext cx="6625771" cy="1752600"/>
          </a:xfrm>
        </p:spPr>
        <p:txBody>
          <a:bodyPr/>
          <a:lstStyle/>
          <a:p>
            <a:r>
              <a:rPr lang="en-US" smtClean="0"/>
              <a:t>Xem ngăn ghi chú hoặc xem toàn bộ trang ghi chú (tab </a:t>
            </a:r>
            <a:r>
              <a:rPr lang="en-US" b="1" smtClean="0"/>
              <a:t>Xem</a:t>
            </a:r>
            <a:r>
              <a:rPr lang="en-US" smtClean="0"/>
              <a:t>) để có trợ giúp chi tiết về khuôn mẫu này.</a:t>
            </a:r>
            <a:endParaRPr lang="en-US" dirty="0"/>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9"/>
          <p:cNvPicPr>
            <a:picLocks noChangeAspect="1" noChangeArrowheads="1"/>
          </p:cNvPicPr>
          <p:nvPr/>
        </p:nvPicPr>
        <p:blipFill>
          <a:blip r:embed="rId3"/>
          <a:srcRect/>
          <a:stretch>
            <a:fillRect/>
          </a:stretch>
        </p:blipFill>
        <p:spPr bwMode="auto">
          <a:xfrm>
            <a:off x="360513" y="1017986"/>
            <a:ext cx="5525026" cy="2796515"/>
          </a:xfrm>
          <a:prstGeom prst="rect">
            <a:avLst/>
          </a:prstGeom>
          <a:noFill/>
          <a:ln w="9525">
            <a:noFill/>
            <a:miter lim="800000"/>
            <a:headEnd/>
            <a:tailEnd/>
          </a:ln>
          <a:effectLst/>
        </p:spPr>
      </p:pic>
      <p:sp>
        <p:nvSpPr>
          <p:cNvPr id="25602" name="Rectangle 2"/>
          <p:cNvSpPr>
            <a:spLocks noGrp="1" noChangeArrowheads="1"/>
          </p:cNvSpPr>
          <p:nvPr>
            <p:ph type="title"/>
          </p:nvPr>
        </p:nvSpPr>
        <p:spPr>
          <a:xfrm>
            <a:off x="227013" y="73025"/>
            <a:ext cx="8027987" cy="614363"/>
          </a:xfrm>
        </p:spPr>
        <p:txBody>
          <a:bodyPr/>
          <a:lstStyle/>
          <a:p>
            <a:r>
              <a:rPr lang="vi-VN" smtClean="0"/>
              <a:t>Ruy-băng</a:t>
            </a:r>
            <a:endParaRPr lang="en-US"/>
          </a:p>
        </p:txBody>
      </p:sp>
      <p:sp>
        <p:nvSpPr>
          <p:cNvPr id="25603"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smtClean="0"/>
              <a:t>Dải trải dài ở đỉnh của cửa sổ Excel </a:t>
            </a:r>
            <a:r>
              <a:rPr lang="en-US" sz="2000"/>
              <a:t>2007 </a:t>
            </a:r>
            <a:r>
              <a:rPr lang="en-US" sz="2000" smtClean="0"/>
              <a:t>được gọi là </a:t>
            </a:r>
            <a:r>
              <a:rPr lang="vi-VN" sz="2000" b="1" smtClean="0"/>
              <a:t>Ruy-băng</a:t>
            </a:r>
            <a:r>
              <a:rPr lang="en-US" sz="2000" smtClean="0"/>
              <a:t>. </a:t>
            </a:r>
            <a:endParaRPr lang="en-US" sz="2000" b="1"/>
          </a:p>
        </p:txBody>
      </p:sp>
      <p:sp>
        <p:nvSpPr>
          <p:cNvPr id="25605" name="Rectangle 5"/>
          <p:cNvSpPr>
            <a:spLocks noChangeArrowheads="1"/>
          </p:cNvSpPr>
          <p:nvPr/>
        </p:nvSpPr>
        <p:spPr bwMode="auto">
          <a:xfrm>
            <a:off x="246063" y="3994150"/>
            <a:ext cx="5926137" cy="2008188"/>
          </a:xfrm>
          <a:prstGeom prst="rect">
            <a:avLst/>
          </a:prstGeom>
          <a:noFill/>
          <a:ln w="9525">
            <a:noFill/>
            <a:miter lim="800000"/>
            <a:headEnd/>
            <a:tailEnd/>
          </a:ln>
          <a:effectLst/>
        </p:spPr>
        <p:txBody>
          <a:bodyPr/>
          <a:lstStyle/>
          <a:p>
            <a:pPr>
              <a:spcBef>
                <a:spcPct val="20000"/>
              </a:spcBef>
              <a:spcAft>
                <a:spcPct val="75000"/>
              </a:spcAft>
            </a:pPr>
            <a:r>
              <a:rPr lang="vi-VN" smtClean="0">
                <a:solidFill>
                  <a:srgbClr val="FFCC00"/>
                </a:solidFill>
              </a:rPr>
              <a:t>Ruy-băng</a:t>
            </a:r>
            <a:r>
              <a:rPr lang="en-US" smtClean="0">
                <a:solidFill>
                  <a:srgbClr val="FFCC00"/>
                </a:solidFill>
              </a:rPr>
              <a:t> được làm nên từ các </a:t>
            </a:r>
            <a:r>
              <a:rPr lang="en-US" b="1" smtClean="0">
                <a:solidFill>
                  <a:srgbClr val="FFCC00"/>
                </a:solidFill>
              </a:rPr>
              <a:t>tab </a:t>
            </a:r>
            <a:r>
              <a:rPr lang="en-US" smtClean="0">
                <a:solidFill>
                  <a:srgbClr val="FFCC00"/>
                </a:solidFill>
              </a:rPr>
              <a:t>khác nhau, mỗi tab liên quan tới những loại cụ thể của công việc mà m</a:t>
            </a:r>
            <a:r>
              <a:rPr lang="vi-VN" smtClean="0">
                <a:solidFill>
                  <a:srgbClr val="FFCC00"/>
                </a:solidFill>
              </a:rPr>
              <a:t>ọi </a:t>
            </a:r>
            <a:r>
              <a:rPr lang="en-US" smtClean="0">
                <a:solidFill>
                  <a:srgbClr val="FFCC00"/>
                </a:solidFill>
              </a:rPr>
              <a:t>người làm trong Excel</a:t>
            </a:r>
            <a:r>
              <a:rPr lang="en-US">
                <a:solidFill>
                  <a:srgbClr val="FFCC00"/>
                </a:solidFill>
              </a:rPr>
              <a:t>. </a:t>
            </a:r>
          </a:p>
          <a:p>
            <a:pPr>
              <a:spcBef>
                <a:spcPct val="20000"/>
              </a:spcBef>
              <a:spcAft>
                <a:spcPct val="75000"/>
              </a:spcAft>
            </a:pPr>
            <a:r>
              <a:rPr lang="en-US" smtClean="0">
                <a:solidFill>
                  <a:srgbClr val="FFCC00"/>
                </a:solidFill>
              </a:rPr>
              <a:t>Bạn bấm vào tab ở đỉnh của </a:t>
            </a:r>
            <a:r>
              <a:rPr lang="vi-VN" smtClean="0">
                <a:solidFill>
                  <a:srgbClr val="FFCC00"/>
                </a:solidFill>
              </a:rPr>
              <a:t>Ruy-băng</a:t>
            </a:r>
            <a:r>
              <a:rPr lang="en-US" smtClean="0">
                <a:solidFill>
                  <a:srgbClr val="FFCC00"/>
                </a:solidFill>
              </a:rPr>
              <a:t> để thấy những lệnh khác nhau trên mỗi tab. </a:t>
            </a:r>
            <a:endParaRPr lang="en-US">
              <a:solidFill>
                <a:srgbClr val="FFCC00"/>
              </a:solidFill>
            </a:endParaRPr>
          </a:p>
        </p:txBody>
      </p:sp>
      <p:sp>
        <p:nvSpPr>
          <p:cNvPr id="2560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1" name="TextBox 10"/>
          <p:cNvSpPr txBox="1"/>
          <p:nvPr/>
        </p:nvSpPr>
        <p:spPr>
          <a:xfrm>
            <a:off x="3950033" y="1576195"/>
            <a:ext cx="502292" cy="215444"/>
          </a:xfrm>
          <a:prstGeom prst="rect">
            <a:avLst/>
          </a:prstGeom>
          <a:noFill/>
        </p:spPr>
        <p:txBody>
          <a:bodyPr wrap="square" rtlCol="0">
            <a:spAutoFit/>
          </a:bodyPr>
          <a:lstStyle/>
          <a:p>
            <a:r>
              <a:rPr lang="en-IE" sz="800" smtClean="0">
                <a:solidFill>
                  <a:schemeClr val="accent6">
                    <a:lumMod val="75000"/>
                  </a:schemeClr>
                </a:solidFill>
              </a:rPr>
              <a:t>Chèn</a:t>
            </a:r>
            <a:endParaRPr lang="en-US" sz="800" dirty="0">
              <a:solidFill>
                <a:schemeClr val="accent6">
                  <a:lumMod val="75000"/>
                </a:schemeClr>
              </a:solidFill>
            </a:endParaRPr>
          </a:p>
        </p:txBody>
      </p:sp>
      <p:sp>
        <p:nvSpPr>
          <p:cNvPr id="12" name="TextBox 11"/>
          <p:cNvSpPr txBox="1"/>
          <p:nvPr/>
        </p:nvSpPr>
        <p:spPr>
          <a:xfrm>
            <a:off x="3950032" y="1770373"/>
            <a:ext cx="581487" cy="215444"/>
          </a:xfrm>
          <a:prstGeom prst="rect">
            <a:avLst/>
          </a:prstGeom>
          <a:noFill/>
        </p:spPr>
        <p:txBody>
          <a:bodyPr wrap="square" rtlCol="0">
            <a:spAutoFit/>
          </a:bodyPr>
          <a:lstStyle/>
          <a:p>
            <a:r>
              <a:rPr lang="en-IE" sz="800" smtClean="0">
                <a:solidFill>
                  <a:schemeClr val="accent6">
                    <a:lumMod val="75000"/>
                  </a:schemeClr>
                </a:solidFill>
              </a:rPr>
              <a:t>Xoá bỏ</a:t>
            </a:r>
            <a:endParaRPr lang="en-US" sz="800" dirty="0">
              <a:solidFill>
                <a:schemeClr val="accent6">
                  <a:lumMod val="75000"/>
                </a:schemeClr>
              </a:solidFill>
            </a:endParaRPr>
          </a:p>
        </p:txBody>
      </p:sp>
      <p:sp>
        <p:nvSpPr>
          <p:cNvPr id="13" name="TextBox 12"/>
          <p:cNvSpPr txBox="1"/>
          <p:nvPr/>
        </p:nvSpPr>
        <p:spPr>
          <a:xfrm>
            <a:off x="3950033" y="1985737"/>
            <a:ext cx="691023" cy="215444"/>
          </a:xfrm>
          <a:prstGeom prst="rect">
            <a:avLst/>
          </a:prstGeom>
          <a:noFill/>
        </p:spPr>
        <p:txBody>
          <a:bodyPr wrap="square" rtlCol="0">
            <a:spAutoFit/>
          </a:bodyPr>
          <a:lstStyle/>
          <a:p>
            <a:r>
              <a:rPr lang="en-IE" sz="800" smtClean="0">
                <a:solidFill>
                  <a:schemeClr val="accent6">
                    <a:lumMod val="75000"/>
                  </a:schemeClr>
                </a:solidFill>
              </a:rPr>
              <a:t>Định dạng</a:t>
            </a:r>
            <a:endParaRPr lang="en-US" sz="800" dirty="0">
              <a:solidFill>
                <a:schemeClr val="accent6">
                  <a:lumMod val="75000"/>
                </a:schemeClr>
              </a:solidFill>
            </a:endParaRPr>
          </a:p>
        </p:txBody>
      </p:sp>
      <p:sp>
        <p:nvSpPr>
          <p:cNvPr id="14" name="TextBox 13"/>
          <p:cNvSpPr txBox="1"/>
          <p:nvPr/>
        </p:nvSpPr>
        <p:spPr>
          <a:xfrm>
            <a:off x="3859203" y="2159132"/>
            <a:ext cx="639020" cy="215444"/>
          </a:xfrm>
          <a:prstGeom prst="rect">
            <a:avLst/>
          </a:prstGeom>
          <a:noFill/>
        </p:spPr>
        <p:txBody>
          <a:bodyPr wrap="square" rtlCol="0">
            <a:spAutoFit/>
          </a:bodyPr>
          <a:lstStyle/>
          <a:p>
            <a:pPr algn="ctr"/>
            <a:r>
              <a:rPr lang="en-US" sz="800" smtClean="0">
                <a:solidFill>
                  <a:schemeClr val="accent2">
                    <a:lumMod val="75000"/>
                  </a:schemeClr>
                </a:solidFill>
              </a:rPr>
              <a:t>Ô</a:t>
            </a:r>
            <a:endParaRPr lang="en-US" sz="800" dirty="0">
              <a:solidFill>
                <a:schemeClr val="accent2">
                  <a:lumMod val="75000"/>
                </a:schemeClr>
              </a:solidFill>
            </a:endParaRPr>
          </a:p>
        </p:txBody>
      </p:sp>
      <p:sp>
        <p:nvSpPr>
          <p:cNvPr id="15" name="TextBox 14"/>
          <p:cNvSpPr txBox="1"/>
          <p:nvPr/>
        </p:nvSpPr>
        <p:spPr>
          <a:xfrm>
            <a:off x="4648032" y="2159132"/>
            <a:ext cx="1147413" cy="215444"/>
          </a:xfrm>
          <a:prstGeom prst="rect">
            <a:avLst/>
          </a:prstGeom>
          <a:noFill/>
        </p:spPr>
        <p:txBody>
          <a:bodyPr wrap="square" rtlCol="0">
            <a:spAutoFit/>
          </a:bodyPr>
          <a:lstStyle/>
          <a:p>
            <a:pPr algn="ctr"/>
            <a:r>
              <a:rPr lang="en-IE" sz="800" smtClean="0">
                <a:solidFill>
                  <a:schemeClr val="accent2">
                    <a:lumMod val="75000"/>
                  </a:schemeClr>
                </a:solidFill>
              </a:rPr>
              <a:t>Soạn thảo</a:t>
            </a:r>
            <a:endParaRPr lang="en-US" sz="800" dirty="0">
              <a:solidFill>
                <a:schemeClr val="accent2">
                  <a:lumMod val="75000"/>
                </a:schemeClr>
              </a:solidFill>
            </a:endParaRPr>
          </a:p>
        </p:txBody>
      </p:sp>
      <p:sp>
        <p:nvSpPr>
          <p:cNvPr id="19" name="TextBox 18"/>
          <p:cNvSpPr txBox="1"/>
          <p:nvPr/>
        </p:nvSpPr>
        <p:spPr>
          <a:xfrm>
            <a:off x="1162050" y="1365662"/>
            <a:ext cx="581025" cy="184666"/>
          </a:xfrm>
          <a:prstGeom prst="rect">
            <a:avLst/>
          </a:prstGeom>
          <a:solidFill>
            <a:schemeClr val="tx1">
              <a:alpha val="45000"/>
            </a:schemeClr>
          </a:solidFill>
        </p:spPr>
        <p:txBody>
          <a:bodyPr wrap="square" rtlCol="0">
            <a:spAutoFit/>
          </a:bodyPr>
          <a:lstStyle/>
          <a:p>
            <a:pPr algn="ctr"/>
            <a:r>
              <a:rPr lang="vi-VN" sz="600" b="1" smtClean="0">
                <a:solidFill>
                  <a:schemeClr val="accent2">
                    <a:lumMod val="75000"/>
                  </a:schemeClr>
                </a:solidFill>
              </a:rPr>
              <a:t>Trang đầu</a:t>
            </a:r>
            <a:endParaRPr lang="en-US" sz="600" b="1" dirty="0">
              <a:solidFill>
                <a:schemeClr val="accent2">
                  <a:lumMod val="75000"/>
                </a:schemeClr>
              </a:solidFill>
            </a:endParaRPr>
          </a:p>
        </p:txBody>
      </p:sp>
      <p:sp>
        <p:nvSpPr>
          <p:cNvPr id="20" name="TextBox 19"/>
          <p:cNvSpPr txBox="1"/>
          <p:nvPr/>
        </p:nvSpPr>
        <p:spPr>
          <a:xfrm>
            <a:off x="5163366" y="1881383"/>
            <a:ext cx="632597" cy="338554"/>
          </a:xfrm>
          <a:prstGeom prst="rect">
            <a:avLst/>
          </a:prstGeom>
          <a:noFill/>
        </p:spPr>
        <p:txBody>
          <a:bodyPr wrap="square" rtlCol="0">
            <a:spAutoFit/>
          </a:bodyPr>
          <a:lstStyle/>
          <a:p>
            <a:r>
              <a:rPr lang="en-IE" sz="800" smtClean="0">
                <a:solidFill>
                  <a:schemeClr val="accent6">
                    <a:lumMod val="75000"/>
                  </a:schemeClr>
                </a:solidFill>
              </a:rPr>
              <a:t>Sắp xếp &amp; Lọc</a:t>
            </a:r>
            <a:endParaRPr lang="en-US" sz="800" dirty="0">
              <a:solidFill>
                <a:schemeClr val="accent6">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slide(fromTop)">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5605">
                                            <p:txEl>
                                              <p:pRg st="0" end="0"/>
                                            </p:txEl>
                                          </p:spTgt>
                                        </p:tgtEl>
                                        <p:attrNameLst>
                                          <p:attrName>style.visibility</p:attrName>
                                        </p:attrNameLst>
                                      </p:cBhvr>
                                      <p:to>
                                        <p:strVal val="visible"/>
                                      </p:to>
                                    </p:set>
                                    <p:animEffect transition="in" filter="slide(fromLeft)">
                                      <p:cBhvr>
                                        <p:cTn id="12" dur="500"/>
                                        <p:tgtEl>
                                          <p:spTgt spid="2560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5605">
                                            <p:txEl>
                                              <p:pRg st="1" end="1"/>
                                            </p:txEl>
                                          </p:spTgt>
                                        </p:tgtEl>
                                        <p:attrNameLst>
                                          <p:attrName>style.visibility</p:attrName>
                                        </p:attrNameLst>
                                      </p:cBhvr>
                                      <p:to>
                                        <p:strVal val="visible"/>
                                      </p:to>
                                    </p:set>
                                    <p:animEffect transition="in" filter="slide(fromLeft)">
                                      <p:cBhvr>
                                        <p:cTn id="17" dur="500"/>
                                        <p:tgtEl>
                                          <p:spTgt spid="256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P spid="2560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227013" y="73025"/>
            <a:ext cx="8027987" cy="614363"/>
          </a:xfrm>
        </p:spPr>
        <p:txBody>
          <a:bodyPr/>
          <a:lstStyle/>
          <a:p>
            <a:r>
              <a:rPr lang="vi-VN" smtClean="0"/>
              <a:t>Ruy-băng</a:t>
            </a:r>
            <a:endParaRPr lang="en-US"/>
          </a:p>
        </p:txBody>
      </p:sp>
      <p:sp>
        <p:nvSpPr>
          <p:cNvPr id="176131" name="Rectangle 3"/>
          <p:cNvSpPr>
            <a:spLocks noChangeArrowheads="1"/>
          </p:cNvSpPr>
          <p:nvPr/>
        </p:nvSpPr>
        <p:spPr bwMode="auto">
          <a:xfrm>
            <a:off x="6119813" y="854075"/>
            <a:ext cx="2744787" cy="1481138"/>
          </a:xfrm>
          <a:prstGeom prst="rect">
            <a:avLst/>
          </a:prstGeom>
          <a:noFill/>
          <a:ln w="9525">
            <a:noFill/>
            <a:miter lim="800000"/>
            <a:headEnd/>
            <a:tailEnd/>
          </a:ln>
          <a:effectLst/>
        </p:spPr>
        <p:txBody>
          <a:bodyPr/>
          <a:lstStyle/>
          <a:p>
            <a:pPr>
              <a:spcBef>
                <a:spcPct val="20000"/>
              </a:spcBef>
              <a:spcAft>
                <a:spcPct val="75000"/>
              </a:spcAft>
            </a:pPr>
            <a:r>
              <a:rPr lang="vi-VN" sz="2000" dirty="0" smtClean="0"/>
              <a:t>Tab </a:t>
            </a:r>
            <a:r>
              <a:rPr lang="vi-VN" sz="2000" b="1" dirty="0" smtClean="0"/>
              <a:t>Trang đầu</a:t>
            </a:r>
            <a:r>
              <a:rPr lang="vi-VN" sz="2000" dirty="0" smtClean="0"/>
              <a:t>, đầu tiên bên trái, chứa các lệnh thường được dùng nhất hàng ngày. </a:t>
            </a:r>
            <a:endParaRPr lang="vi-VN" sz="2000" dirty="0"/>
          </a:p>
        </p:txBody>
      </p:sp>
      <p:sp>
        <p:nvSpPr>
          <p:cNvPr id="176133"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graphicFrame>
        <p:nvGraphicFramePr>
          <p:cNvPr id="176135" name="Object 7"/>
          <p:cNvGraphicFramePr>
            <a:graphicFrameLocks noChangeAspect="1"/>
          </p:cNvGraphicFramePr>
          <p:nvPr/>
        </p:nvGraphicFramePr>
        <p:xfrm>
          <a:off x="339725" y="4021138"/>
          <a:ext cx="269875" cy="303212"/>
        </p:xfrm>
        <a:graphic>
          <a:graphicData uri="http://schemas.openxmlformats.org/presentationml/2006/ole">
            <p:oleObj spid="_x0000_s176135" name="Visio" r:id="rId4" imgW="270231" imgH="303063" progId="">
              <p:embed/>
            </p:oleObj>
          </a:graphicData>
        </a:graphic>
      </p:graphicFrame>
      <p:graphicFrame>
        <p:nvGraphicFramePr>
          <p:cNvPr id="176136" name="Object 8"/>
          <p:cNvGraphicFramePr>
            <a:graphicFrameLocks noChangeAspect="1"/>
          </p:cNvGraphicFramePr>
          <p:nvPr/>
        </p:nvGraphicFramePr>
        <p:xfrm>
          <a:off x="339725" y="4468813"/>
          <a:ext cx="269875" cy="303212"/>
        </p:xfrm>
        <a:graphic>
          <a:graphicData uri="http://schemas.openxmlformats.org/presentationml/2006/ole">
            <p:oleObj spid="_x0000_s176136" name="Visio" r:id="rId5" imgW="270231" imgH="303063" progId="">
              <p:embed/>
            </p:oleObj>
          </a:graphicData>
        </a:graphic>
      </p:graphicFrame>
      <p:sp>
        <p:nvSpPr>
          <p:cNvPr id="176137" name="Rectangle 9"/>
          <p:cNvSpPr>
            <a:spLocks noChangeArrowheads="1"/>
          </p:cNvSpPr>
          <p:nvPr/>
        </p:nvSpPr>
        <p:spPr bwMode="auto">
          <a:xfrm>
            <a:off x="676275" y="3987800"/>
            <a:ext cx="5940425" cy="1934376"/>
          </a:xfrm>
          <a:prstGeom prst="rect">
            <a:avLst/>
          </a:prstGeom>
          <a:noFill/>
          <a:ln w="9525" algn="ctr">
            <a:noFill/>
            <a:miter lim="800000"/>
            <a:headEnd/>
            <a:tailEnd/>
          </a:ln>
          <a:effectLst/>
        </p:spPr>
        <p:txBody>
          <a:bodyPr>
            <a:spAutoFit/>
          </a:bodyPr>
          <a:lstStyle/>
          <a:p>
            <a:pPr>
              <a:spcBef>
                <a:spcPct val="20000"/>
              </a:spcBef>
              <a:spcAft>
                <a:spcPct val="45000"/>
              </a:spcAft>
            </a:pPr>
            <a:r>
              <a:rPr lang="vi-VN" smtClean="0">
                <a:solidFill>
                  <a:srgbClr val="FFCC00"/>
                </a:solidFill>
              </a:rPr>
              <a:t>Ruy-băng trải dài trên đỉnh của cửa sổ Excel.</a:t>
            </a:r>
          </a:p>
          <a:p>
            <a:pPr>
              <a:spcBef>
                <a:spcPct val="20000"/>
              </a:spcBef>
              <a:spcAft>
                <a:spcPct val="45000"/>
              </a:spcAft>
            </a:pPr>
            <a:r>
              <a:rPr lang="vi-VN" smtClean="0">
                <a:solidFill>
                  <a:srgbClr val="FFCC00"/>
                </a:solidFill>
              </a:rPr>
              <a:t>Các lệnh trên Ruy-băng được tổ chức theo các </a:t>
            </a:r>
            <a:r>
              <a:rPr lang="vi-VN" b="1" smtClean="0">
                <a:solidFill>
                  <a:srgbClr val="FFCC00"/>
                </a:solidFill>
              </a:rPr>
              <a:t>nhóm </a:t>
            </a:r>
            <a:r>
              <a:rPr lang="vi-VN" smtClean="0">
                <a:solidFill>
                  <a:srgbClr val="FFCC00"/>
                </a:solidFill>
              </a:rPr>
              <a:t>nhỏ có liên quan. Thí dụ, các lệnh để làm việc với nội dung của ô được nhóm với nhau trong nhóm </a:t>
            </a:r>
            <a:r>
              <a:rPr lang="vi-VN" b="1" smtClean="0">
                <a:solidFill>
                  <a:srgbClr val="FFCC00"/>
                </a:solidFill>
              </a:rPr>
              <a:t>Soạn thảo</a:t>
            </a:r>
            <a:r>
              <a:rPr lang="vi-VN" smtClean="0">
                <a:solidFill>
                  <a:srgbClr val="FFCC00"/>
                </a:solidFill>
              </a:rPr>
              <a:t> và các lệnh để làm việc với bản thân các ô nằm ở trong nhóm </a:t>
            </a:r>
            <a:r>
              <a:rPr lang="vi-VN" b="1" smtClean="0">
                <a:solidFill>
                  <a:srgbClr val="FFCC00"/>
                </a:solidFill>
              </a:rPr>
              <a:t>Ô</a:t>
            </a:r>
            <a:r>
              <a:rPr lang="vi-VN" smtClean="0">
                <a:solidFill>
                  <a:srgbClr val="FFCC00"/>
                </a:solidFill>
              </a:rPr>
              <a:t>.  </a:t>
            </a:r>
            <a:endParaRPr lang="vi-VN">
              <a:solidFill>
                <a:srgbClr val="FFCC00"/>
              </a:solidFill>
            </a:endParaRPr>
          </a:p>
        </p:txBody>
      </p:sp>
      <p:sp>
        <p:nvSpPr>
          <p:cNvPr id="176139" name="Rectangle 11"/>
          <p:cNvSpPr>
            <a:spLocks noChangeArrowheads="1"/>
          </p:cNvSpPr>
          <p:nvPr/>
        </p:nvSpPr>
        <p:spPr bwMode="auto">
          <a:xfrm>
            <a:off x="6119813" y="2359025"/>
            <a:ext cx="2744787" cy="1014413"/>
          </a:xfrm>
          <a:prstGeom prst="rect">
            <a:avLst/>
          </a:prstGeom>
          <a:noFill/>
          <a:ln w="9525">
            <a:noFill/>
            <a:miter lim="800000"/>
            <a:headEnd/>
            <a:tailEnd/>
          </a:ln>
          <a:effectLst/>
        </p:spPr>
        <p:txBody>
          <a:bodyPr/>
          <a:lstStyle/>
          <a:p>
            <a:pPr>
              <a:spcBef>
                <a:spcPct val="20000"/>
              </a:spcBef>
              <a:spcAft>
                <a:spcPct val="75000"/>
              </a:spcAft>
            </a:pPr>
            <a:r>
              <a:rPr lang="en-US" sz="2000" dirty="0" err="1" smtClean="0"/>
              <a:t>Hình</a:t>
            </a:r>
            <a:r>
              <a:rPr lang="en-US" sz="2000" dirty="0" smtClean="0"/>
              <a:t> </a:t>
            </a:r>
            <a:r>
              <a:rPr lang="en-US" sz="2000" dirty="0" err="1" smtClean="0"/>
              <a:t>ảnh</a:t>
            </a:r>
            <a:r>
              <a:rPr lang="en-US" sz="2000" dirty="0" smtClean="0"/>
              <a:t> </a:t>
            </a:r>
            <a:r>
              <a:rPr lang="en-US" sz="2000" dirty="0" err="1" smtClean="0"/>
              <a:t>này</a:t>
            </a:r>
            <a:r>
              <a:rPr lang="en-US" sz="2000" dirty="0" smtClean="0"/>
              <a:t> minh </a:t>
            </a:r>
            <a:r>
              <a:rPr lang="en-US" sz="2000" dirty="0" err="1" smtClean="0"/>
              <a:t>họa</a:t>
            </a:r>
            <a:r>
              <a:rPr lang="en-US" sz="2000" dirty="0" smtClean="0"/>
              <a:t> </a:t>
            </a:r>
            <a:r>
              <a:rPr lang="en-US" sz="2000" dirty="0" err="1" smtClean="0"/>
              <a:t>các</a:t>
            </a:r>
            <a:r>
              <a:rPr lang="en-US" sz="2000" dirty="0" smtClean="0"/>
              <a:t> </a:t>
            </a:r>
            <a:r>
              <a:rPr lang="en-US" sz="2000" dirty="0" err="1" smtClean="0"/>
              <a:t>lệnh</a:t>
            </a:r>
            <a:r>
              <a:rPr lang="en-US" sz="2000" dirty="0" smtClean="0"/>
              <a:t> </a:t>
            </a:r>
            <a:r>
              <a:rPr lang="en-US" sz="2000" dirty="0" err="1" smtClean="0"/>
              <a:t>của</a:t>
            </a:r>
            <a:r>
              <a:rPr lang="en-US" sz="2000" dirty="0" smtClean="0"/>
              <a:t> tab </a:t>
            </a:r>
            <a:r>
              <a:rPr lang="en-US" sz="2000" b="1" dirty="0" err="1" smtClean="0"/>
              <a:t>Trang</a:t>
            </a:r>
            <a:r>
              <a:rPr lang="en-US" sz="2000" b="1" dirty="0" smtClean="0"/>
              <a:t> </a:t>
            </a:r>
            <a:r>
              <a:rPr lang="vi-VN" sz="2000" b="1" dirty="0" smtClean="0"/>
              <a:t>đầu</a:t>
            </a:r>
            <a:r>
              <a:rPr lang="en-US" sz="2000" dirty="0" smtClean="0"/>
              <a:t> </a:t>
            </a:r>
            <a:r>
              <a:rPr lang="en-US" sz="2000" dirty="0" err="1" smtClean="0"/>
              <a:t>trên</a:t>
            </a:r>
            <a:r>
              <a:rPr lang="en-US" sz="2000" dirty="0" smtClean="0"/>
              <a:t> </a:t>
            </a:r>
            <a:r>
              <a:rPr lang="vi-VN" sz="2000" dirty="0" smtClean="0"/>
              <a:t>Ruy-băng</a:t>
            </a:r>
            <a:r>
              <a:rPr lang="en-US" sz="2000" dirty="0" smtClean="0"/>
              <a:t>.</a:t>
            </a:r>
            <a:endParaRPr lang="en-US" sz="2000" dirty="0"/>
          </a:p>
        </p:txBody>
      </p:sp>
      <p:pic>
        <p:nvPicPr>
          <p:cNvPr id="21" name="Picture 9"/>
          <p:cNvPicPr>
            <a:picLocks noChangeAspect="1" noChangeArrowheads="1"/>
          </p:cNvPicPr>
          <p:nvPr/>
        </p:nvPicPr>
        <p:blipFill>
          <a:blip r:embed="rId6"/>
          <a:srcRect/>
          <a:stretch>
            <a:fillRect/>
          </a:stretch>
        </p:blipFill>
        <p:spPr bwMode="auto">
          <a:xfrm>
            <a:off x="360513" y="1017986"/>
            <a:ext cx="5525026" cy="2796515"/>
          </a:xfrm>
          <a:prstGeom prst="rect">
            <a:avLst/>
          </a:prstGeom>
          <a:noFill/>
          <a:ln w="9525">
            <a:noFill/>
            <a:miter lim="800000"/>
            <a:headEnd/>
            <a:tailEnd/>
          </a:ln>
          <a:effectLst/>
        </p:spPr>
      </p:pic>
      <p:sp>
        <p:nvSpPr>
          <p:cNvPr id="22" name="TextBox 21"/>
          <p:cNvSpPr txBox="1"/>
          <p:nvPr/>
        </p:nvSpPr>
        <p:spPr>
          <a:xfrm>
            <a:off x="3950033" y="1576195"/>
            <a:ext cx="502292" cy="215444"/>
          </a:xfrm>
          <a:prstGeom prst="rect">
            <a:avLst/>
          </a:prstGeom>
          <a:noFill/>
        </p:spPr>
        <p:txBody>
          <a:bodyPr wrap="square" rtlCol="0">
            <a:spAutoFit/>
          </a:bodyPr>
          <a:lstStyle/>
          <a:p>
            <a:r>
              <a:rPr lang="en-IE" sz="800" smtClean="0">
                <a:solidFill>
                  <a:schemeClr val="accent6">
                    <a:lumMod val="75000"/>
                  </a:schemeClr>
                </a:solidFill>
              </a:rPr>
              <a:t>Chèn</a:t>
            </a:r>
            <a:endParaRPr lang="en-US" sz="800" dirty="0">
              <a:solidFill>
                <a:schemeClr val="accent6">
                  <a:lumMod val="75000"/>
                </a:schemeClr>
              </a:solidFill>
            </a:endParaRPr>
          </a:p>
        </p:txBody>
      </p:sp>
      <p:sp>
        <p:nvSpPr>
          <p:cNvPr id="23" name="TextBox 22"/>
          <p:cNvSpPr txBox="1"/>
          <p:nvPr/>
        </p:nvSpPr>
        <p:spPr>
          <a:xfrm>
            <a:off x="3950032" y="1770373"/>
            <a:ext cx="581487" cy="215444"/>
          </a:xfrm>
          <a:prstGeom prst="rect">
            <a:avLst/>
          </a:prstGeom>
          <a:noFill/>
        </p:spPr>
        <p:txBody>
          <a:bodyPr wrap="square" rtlCol="0">
            <a:spAutoFit/>
          </a:bodyPr>
          <a:lstStyle/>
          <a:p>
            <a:r>
              <a:rPr lang="en-IE" sz="800" smtClean="0">
                <a:solidFill>
                  <a:schemeClr val="accent6">
                    <a:lumMod val="75000"/>
                  </a:schemeClr>
                </a:solidFill>
              </a:rPr>
              <a:t>Xoá bỏ</a:t>
            </a:r>
            <a:endParaRPr lang="en-US" sz="800" dirty="0">
              <a:solidFill>
                <a:schemeClr val="accent6">
                  <a:lumMod val="75000"/>
                </a:schemeClr>
              </a:solidFill>
            </a:endParaRPr>
          </a:p>
        </p:txBody>
      </p:sp>
      <p:sp>
        <p:nvSpPr>
          <p:cNvPr id="24" name="TextBox 23"/>
          <p:cNvSpPr txBox="1"/>
          <p:nvPr/>
        </p:nvSpPr>
        <p:spPr>
          <a:xfrm>
            <a:off x="3950033" y="1985737"/>
            <a:ext cx="691023" cy="215444"/>
          </a:xfrm>
          <a:prstGeom prst="rect">
            <a:avLst/>
          </a:prstGeom>
          <a:noFill/>
        </p:spPr>
        <p:txBody>
          <a:bodyPr wrap="square" rtlCol="0">
            <a:spAutoFit/>
          </a:bodyPr>
          <a:lstStyle/>
          <a:p>
            <a:r>
              <a:rPr lang="en-IE" sz="800" smtClean="0">
                <a:solidFill>
                  <a:schemeClr val="accent6">
                    <a:lumMod val="75000"/>
                  </a:schemeClr>
                </a:solidFill>
              </a:rPr>
              <a:t>Định dạng</a:t>
            </a:r>
            <a:endParaRPr lang="en-US" sz="800" dirty="0">
              <a:solidFill>
                <a:schemeClr val="accent6">
                  <a:lumMod val="75000"/>
                </a:schemeClr>
              </a:solidFill>
            </a:endParaRPr>
          </a:p>
        </p:txBody>
      </p:sp>
      <p:sp>
        <p:nvSpPr>
          <p:cNvPr id="25" name="TextBox 24"/>
          <p:cNvSpPr txBox="1"/>
          <p:nvPr/>
        </p:nvSpPr>
        <p:spPr>
          <a:xfrm>
            <a:off x="3859203" y="2159132"/>
            <a:ext cx="639020" cy="215444"/>
          </a:xfrm>
          <a:prstGeom prst="rect">
            <a:avLst/>
          </a:prstGeom>
          <a:noFill/>
        </p:spPr>
        <p:txBody>
          <a:bodyPr wrap="square" rtlCol="0">
            <a:spAutoFit/>
          </a:bodyPr>
          <a:lstStyle/>
          <a:p>
            <a:pPr algn="ctr"/>
            <a:r>
              <a:rPr lang="en-US" sz="800" smtClean="0">
                <a:solidFill>
                  <a:schemeClr val="accent2">
                    <a:lumMod val="75000"/>
                  </a:schemeClr>
                </a:solidFill>
              </a:rPr>
              <a:t>Ô</a:t>
            </a:r>
            <a:endParaRPr lang="en-US" sz="800" dirty="0">
              <a:solidFill>
                <a:schemeClr val="accent2">
                  <a:lumMod val="75000"/>
                </a:schemeClr>
              </a:solidFill>
            </a:endParaRPr>
          </a:p>
        </p:txBody>
      </p:sp>
      <p:sp>
        <p:nvSpPr>
          <p:cNvPr id="26" name="TextBox 25"/>
          <p:cNvSpPr txBox="1"/>
          <p:nvPr/>
        </p:nvSpPr>
        <p:spPr>
          <a:xfrm>
            <a:off x="4648032" y="2159132"/>
            <a:ext cx="1147413" cy="215444"/>
          </a:xfrm>
          <a:prstGeom prst="rect">
            <a:avLst/>
          </a:prstGeom>
          <a:noFill/>
        </p:spPr>
        <p:txBody>
          <a:bodyPr wrap="square" rtlCol="0">
            <a:spAutoFit/>
          </a:bodyPr>
          <a:lstStyle/>
          <a:p>
            <a:pPr algn="ctr"/>
            <a:r>
              <a:rPr lang="en-IE" sz="800" smtClean="0">
                <a:solidFill>
                  <a:schemeClr val="accent2">
                    <a:lumMod val="75000"/>
                  </a:schemeClr>
                </a:solidFill>
              </a:rPr>
              <a:t>Soạn thảo</a:t>
            </a:r>
            <a:endParaRPr lang="en-US" sz="800" dirty="0">
              <a:solidFill>
                <a:schemeClr val="accent2">
                  <a:lumMod val="75000"/>
                </a:schemeClr>
              </a:solidFill>
            </a:endParaRPr>
          </a:p>
        </p:txBody>
      </p:sp>
      <p:sp>
        <p:nvSpPr>
          <p:cNvPr id="27" name="TextBox 26"/>
          <p:cNvSpPr txBox="1"/>
          <p:nvPr/>
        </p:nvSpPr>
        <p:spPr>
          <a:xfrm>
            <a:off x="1126336" y="1365662"/>
            <a:ext cx="659430" cy="184666"/>
          </a:xfrm>
          <a:prstGeom prst="rect">
            <a:avLst/>
          </a:prstGeom>
          <a:solidFill>
            <a:schemeClr val="tx1">
              <a:alpha val="45000"/>
            </a:schemeClr>
          </a:solidFill>
        </p:spPr>
        <p:txBody>
          <a:bodyPr wrap="square" rtlCol="0">
            <a:spAutoFit/>
          </a:bodyPr>
          <a:lstStyle/>
          <a:p>
            <a:pPr algn="ctr"/>
            <a:r>
              <a:rPr lang="en-IE" sz="600" b="1" smtClean="0">
                <a:solidFill>
                  <a:schemeClr val="accent2">
                    <a:lumMod val="75000"/>
                  </a:schemeClr>
                </a:solidFill>
              </a:rPr>
              <a:t>Trang </a:t>
            </a:r>
            <a:r>
              <a:rPr lang="vi-VN" sz="600" b="1" smtClean="0">
                <a:solidFill>
                  <a:schemeClr val="accent2">
                    <a:lumMod val="75000"/>
                  </a:schemeClr>
                </a:solidFill>
              </a:rPr>
              <a:t>đầu</a:t>
            </a:r>
            <a:endParaRPr lang="en-US" sz="600" b="1" dirty="0">
              <a:solidFill>
                <a:schemeClr val="accent2">
                  <a:lumMod val="75000"/>
                </a:schemeClr>
              </a:solidFill>
            </a:endParaRPr>
          </a:p>
        </p:txBody>
      </p:sp>
      <p:sp>
        <p:nvSpPr>
          <p:cNvPr id="28" name="TextBox 27"/>
          <p:cNvSpPr txBox="1"/>
          <p:nvPr/>
        </p:nvSpPr>
        <p:spPr>
          <a:xfrm>
            <a:off x="5163366" y="1881383"/>
            <a:ext cx="632597" cy="338554"/>
          </a:xfrm>
          <a:prstGeom prst="rect">
            <a:avLst/>
          </a:prstGeom>
          <a:noFill/>
        </p:spPr>
        <p:txBody>
          <a:bodyPr wrap="square" rtlCol="0">
            <a:spAutoFit/>
          </a:bodyPr>
          <a:lstStyle/>
          <a:p>
            <a:r>
              <a:rPr lang="en-IE" sz="800" smtClean="0">
                <a:solidFill>
                  <a:schemeClr val="accent6">
                    <a:lumMod val="75000"/>
                  </a:schemeClr>
                </a:solidFill>
              </a:rPr>
              <a:t>Sắp xếp &amp; Lọc</a:t>
            </a:r>
            <a:endParaRPr lang="en-US" sz="800" dirty="0">
              <a:solidFill>
                <a:schemeClr val="accent6">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Effect transition="in" filter="slide(fromTop)">
                                      <p:cBhvr>
                                        <p:cTn id="7" dur="500"/>
                                        <p:tgtEl>
                                          <p:spTgt spid="176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76139">
                                            <p:txEl>
                                              <p:pRg st="0" end="0"/>
                                            </p:txEl>
                                          </p:spTgt>
                                        </p:tgtEl>
                                        <p:attrNameLst>
                                          <p:attrName>style.visibility</p:attrName>
                                        </p:attrNameLst>
                                      </p:cBhvr>
                                      <p:to>
                                        <p:strVal val="visible"/>
                                      </p:to>
                                    </p:set>
                                    <p:animEffect transition="in" filter="slide(fromTop)">
                                      <p:cBhvr>
                                        <p:cTn id="12" dur="500"/>
                                        <p:tgtEl>
                                          <p:spTgt spid="1761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6135"/>
                                        </p:tgtEl>
                                        <p:attrNameLst>
                                          <p:attrName>style.visibility</p:attrName>
                                        </p:attrNameLst>
                                      </p:cBhvr>
                                      <p:to>
                                        <p:strVal val="visible"/>
                                      </p:to>
                                    </p:set>
                                    <p:animEffect transition="in" filter="dissolve">
                                      <p:cBhvr>
                                        <p:cTn id="17" dur="500"/>
                                        <p:tgtEl>
                                          <p:spTgt spid="176135"/>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176136"/>
                                        </p:tgtEl>
                                        <p:attrNameLst>
                                          <p:attrName>style.visibility</p:attrName>
                                        </p:attrNameLst>
                                      </p:cBhvr>
                                      <p:to>
                                        <p:strVal val="visible"/>
                                      </p:to>
                                    </p:set>
                                    <p:animEffect transition="in" filter="dissolve">
                                      <p:cBhvr>
                                        <p:cTn id="21" dur="500"/>
                                        <p:tgtEl>
                                          <p:spTgt spid="176136"/>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76137">
                                            <p:txEl>
                                              <p:pRg st="0" end="0"/>
                                            </p:txEl>
                                          </p:spTgt>
                                        </p:tgtEl>
                                        <p:attrNameLst>
                                          <p:attrName>style.visibility</p:attrName>
                                        </p:attrNameLst>
                                      </p:cBhvr>
                                      <p:to>
                                        <p:strVal val="visible"/>
                                      </p:to>
                                    </p:set>
                                    <p:animEffect transition="in" filter="checkerboard(across)">
                                      <p:cBhvr>
                                        <p:cTn id="26" dur="500"/>
                                        <p:tgtEl>
                                          <p:spTgt spid="17613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76137">
                                            <p:txEl>
                                              <p:pRg st="1" end="1"/>
                                            </p:txEl>
                                          </p:spTgt>
                                        </p:tgtEl>
                                        <p:attrNameLst>
                                          <p:attrName>style.visibility</p:attrName>
                                        </p:attrNameLst>
                                      </p:cBhvr>
                                      <p:to>
                                        <p:strVal val="visible"/>
                                      </p:to>
                                    </p:set>
                                    <p:animEffect transition="in" filter="checkerboard(across)">
                                      <p:cBhvr>
                                        <p:cTn id="31" dur="500"/>
                                        <p:tgtEl>
                                          <p:spTgt spid="1761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utoUpdateAnimBg="0" advAuto="0"/>
      <p:bldP spid="176137" grpId="0" build="p" autoUpdateAnimBg="0"/>
      <p:bldP spid="17613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3" name="Picture 5"/>
          <p:cNvPicPr>
            <a:picLocks noChangeAspect="1" noChangeArrowheads="1"/>
          </p:cNvPicPr>
          <p:nvPr/>
        </p:nvPicPr>
        <p:blipFill>
          <a:blip r:embed="rId4"/>
          <a:srcRect/>
          <a:stretch>
            <a:fillRect/>
          </a:stretch>
        </p:blipFill>
        <p:spPr bwMode="auto">
          <a:xfrm>
            <a:off x="326213" y="966166"/>
            <a:ext cx="5643262" cy="2855428"/>
          </a:xfrm>
          <a:prstGeom prst="rect">
            <a:avLst/>
          </a:prstGeom>
          <a:noFill/>
          <a:ln w="9525">
            <a:noFill/>
            <a:miter lim="800000"/>
            <a:headEnd/>
            <a:tailEnd/>
          </a:ln>
          <a:effectLst/>
        </p:spPr>
      </p:pic>
      <p:sp>
        <p:nvSpPr>
          <p:cNvPr id="27650" name="Rectangle 2"/>
          <p:cNvSpPr>
            <a:spLocks noGrp="1" noChangeArrowheads="1"/>
          </p:cNvSpPr>
          <p:nvPr>
            <p:ph type="title"/>
          </p:nvPr>
        </p:nvSpPr>
        <p:spPr>
          <a:xfrm>
            <a:off x="255588" y="63500"/>
            <a:ext cx="8904287" cy="614363"/>
          </a:xfrm>
        </p:spPr>
        <p:txBody>
          <a:bodyPr/>
          <a:lstStyle/>
          <a:p>
            <a:r>
              <a:rPr lang="en-US" smtClean="0"/>
              <a:t>Sổ làm việc và trang tính</a:t>
            </a:r>
            <a:endParaRPr lang="en-US"/>
          </a:p>
        </p:txBody>
      </p:sp>
      <p:graphicFrame>
        <p:nvGraphicFramePr>
          <p:cNvPr id="27652" name="Object 4"/>
          <p:cNvGraphicFramePr>
            <a:graphicFrameLocks noChangeAspect="1"/>
          </p:cNvGraphicFramePr>
          <p:nvPr/>
        </p:nvGraphicFramePr>
        <p:xfrm>
          <a:off x="339725" y="4535488"/>
          <a:ext cx="269875" cy="303212"/>
        </p:xfrm>
        <a:graphic>
          <a:graphicData uri="http://schemas.openxmlformats.org/presentationml/2006/ole">
            <p:oleObj spid="_x0000_s27652" name="Visio" r:id="rId5" imgW="270231" imgH="303063" progId="">
              <p:embed/>
            </p:oleObj>
          </a:graphicData>
        </a:graphic>
      </p:graphicFrame>
      <p:sp>
        <p:nvSpPr>
          <p:cNvPr id="2765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7657" name="Rectangle 9"/>
          <p:cNvSpPr>
            <a:spLocks noChangeArrowheads="1"/>
          </p:cNvSpPr>
          <p:nvPr/>
        </p:nvSpPr>
        <p:spPr bwMode="auto">
          <a:xfrm>
            <a:off x="676275" y="4502150"/>
            <a:ext cx="5940425" cy="923330"/>
          </a:xfrm>
          <a:prstGeom prst="rect">
            <a:avLst/>
          </a:prstGeom>
          <a:noFill/>
          <a:ln w="9525" algn="ctr">
            <a:noFill/>
            <a:miter lim="800000"/>
            <a:headEnd/>
            <a:tailEnd/>
          </a:ln>
          <a:effectLst/>
        </p:spPr>
        <p:txBody>
          <a:bodyPr>
            <a:spAutoFit/>
          </a:bodyPr>
          <a:lstStyle/>
          <a:p>
            <a:pPr>
              <a:spcBef>
                <a:spcPct val="20000"/>
              </a:spcBef>
              <a:spcAft>
                <a:spcPct val="45000"/>
              </a:spcAft>
            </a:pPr>
            <a:r>
              <a:rPr lang="en-US" dirty="0" err="1" smtClean="0">
                <a:solidFill>
                  <a:srgbClr val="FFCC00"/>
                </a:solidFill>
              </a:rPr>
              <a:t>Sô</a:t>
            </a:r>
            <a:r>
              <a:rPr lang="en-US" dirty="0" smtClean="0">
                <a:solidFill>
                  <a:srgbClr val="FFCC00"/>
                </a:solidFill>
              </a:rPr>
              <a:t>̉ </a:t>
            </a:r>
            <a:r>
              <a:rPr lang="en-US" dirty="0" err="1" smtClean="0">
                <a:solidFill>
                  <a:srgbClr val="FFCC00"/>
                </a:solidFill>
              </a:rPr>
              <a:t>làm</a:t>
            </a:r>
            <a:r>
              <a:rPr lang="en-US" dirty="0" smtClean="0">
                <a:solidFill>
                  <a:srgbClr val="FFCC00"/>
                </a:solidFill>
              </a:rPr>
              <a:t> </a:t>
            </a:r>
            <a:r>
              <a:rPr lang="en-US" dirty="0" err="1" smtClean="0">
                <a:solidFill>
                  <a:srgbClr val="FFCC00"/>
                </a:solidFill>
              </a:rPr>
              <a:t>việc</a:t>
            </a:r>
            <a:r>
              <a:rPr lang="en-US" dirty="0" smtClean="0">
                <a:solidFill>
                  <a:srgbClr val="FFCC00"/>
                </a:solidFill>
              </a:rPr>
              <a:t> </a:t>
            </a:r>
            <a:r>
              <a:rPr lang="en-US" dirty="0" err="1" smtClean="0">
                <a:solidFill>
                  <a:srgbClr val="FFCC00"/>
                </a:solidFill>
              </a:rPr>
              <a:t>đầu</a:t>
            </a:r>
            <a:r>
              <a:rPr lang="en-US" dirty="0" smtClean="0">
                <a:solidFill>
                  <a:srgbClr val="FFCC00"/>
                </a:solidFill>
              </a:rPr>
              <a:t> </a:t>
            </a:r>
            <a:r>
              <a:rPr lang="en-US" dirty="0" err="1" smtClean="0">
                <a:solidFill>
                  <a:srgbClr val="FFCC00"/>
                </a:solidFill>
              </a:rPr>
              <a:t>tiên</a:t>
            </a:r>
            <a:r>
              <a:rPr lang="en-US" dirty="0" smtClean="0">
                <a:solidFill>
                  <a:srgbClr val="FFCC00"/>
                </a:solidFill>
              </a:rPr>
              <a:t> </a:t>
            </a:r>
            <a:r>
              <a:rPr lang="en-US" dirty="0" err="1" smtClean="0">
                <a:solidFill>
                  <a:srgbClr val="FFCC00"/>
                </a:solidFill>
              </a:rPr>
              <a:t>bạn</a:t>
            </a:r>
            <a:r>
              <a:rPr lang="en-US" dirty="0" smtClean="0">
                <a:solidFill>
                  <a:srgbClr val="FFCC00"/>
                </a:solidFill>
              </a:rPr>
              <a:t> sẽ </a:t>
            </a:r>
            <a:r>
              <a:rPr lang="en-US" dirty="0" err="1" smtClean="0">
                <a:solidFill>
                  <a:srgbClr val="FFCC00"/>
                </a:solidFill>
              </a:rPr>
              <a:t>mơ</a:t>
            </a:r>
            <a:r>
              <a:rPr lang="en-US" dirty="0" smtClean="0">
                <a:solidFill>
                  <a:srgbClr val="FFCC00"/>
                </a:solidFill>
              </a:rPr>
              <a:t>̉ </a:t>
            </a:r>
            <a:r>
              <a:rPr lang="en-US" dirty="0" err="1" smtClean="0">
                <a:solidFill>
                  <a:srgbClr val="FFCC00"/>
                </a:solidFill>
              </a:rPr>
              <a:t>được</a:t>
            </a:r>
            <a:r>
              <a:rPr lang="en-US" dirty="0" smtClean="0">
                <a:solidFill>
                  <a:srgbClr val="FFCC00"/>
                </a:solidFill>
              </a:rPr>
              <a:t> </a:t>
            </a:r>
            <a:r>
              <a:rPr lang="en-US" dirty="0" err="1" smtClean="0">
                <a:solidFill>
                  <a:srgbClr val="FFCC00"/>
                </a:solidFill>
              </a:rPr>
              <a:t>gọi</a:t>
            </a:r>
            <a:r>
              <a:rPr lang="en-US" dirty="0" smtClean="0">
                <a:solidFill>
                  <a:srgbClr val="FFCC00"/>
                </a:solidFill>
              </a:rPr>
              <a:t> là Book1. </a:t>
            </a:r>
            <a:r>
              <a:rPr lang="en-US" dirty="0" err="1" smtClean="0">
                <a:solidFill>
                  <a:srgbClr val="FFCC00"/>
                </a:solidFill>
              </a:rPr>
              <a:t>Tiêu</a:t>
            </a:r>
            <a:r>
              <a:rPr lang="en-US" dirty="0" smtClean="0">
                <a:solidFill>
                  <a:srgbClr val="FFCC00"/>
                </a:solidFill>
              </a:rPr>
              <a:t> </a:t>
            </a:r>
            <a:r>
              <a:rPr lang="en-US" dirty="0" err="1" smtClean="0">
                <a:solidFill>
                  <a:srgbClr val="FFCC00"/>
                </a:solidFill>
              </a:rPr>
              <a:t>đê</a:t>
            </a:r>
            <a:r>
              <a:rPr lang="en-US" dirty="0" smtClean="0">
                <a:solidFill>
                  <a:srgbClr val="FFCC00"/>
                </a:solidFill>
              </a:rPr>
              <a:t>̀ </a:t>
            </a:r>
            <a:r>
              <a:rPr lang="en-US" dirty="0" err="1" smtClean="0">
                <a:solidFill>
                  <a:srgbClr val="FFCC00"/>
                </a:solidFill>
              </a:rPr>
              <a:t>này</a:t>
            </a:r>
            <a:r>
              <a:rPr lang="en-US" dirty="0" smtClean="0">
                <a:solidFill>
                  <a:srgbClr val="FFCC00"/>
                </a:solidFill>
              </a:rPr>
              <a:t> </a:t>
            </a:r>
            <a:r>
              <a:rPr lang="en-US" dirty="0" err="1" smtClean="0">
                <a:solidFill>
                  <a:srgbClr val="FFCC00"/>
                </a:solidFill>
              </a:rPr>
              <a:t>xuất</a:t>
            </a:r>
            <a:r>
              <a:rPr lang="en-US" dirty="0" smtClean="0">
                <a:solidFill>
                  <a:srgbClr val="FFCC00"/>
                </a:solidFill>
              </a:rPr>
              <a:t> </a:t>
            </a:r>
            <a:r>
              <a:rPr lang="en-US" dirty="0" err="1" smtClean="0">
                <a:solidFill>
                  <a:srgbClr val="FFCC00"/>
                </a:solidFill>
              </a:rPr>
              <a:t>hiện</a:t>
            </a:r>
            <a:r>
              <a:rPr lang="en-US" dirty="0" smtClean="0">
                <a:solidFill>
                  <a:srgbClr val="FFCC00"/>
                </a:solidFill>
              </a:rPr>
              <a:t> </a:t>
            </a:r>
            <a:r>
              <a:rPr lang="en-US" dirty="0" err="1" smtClean="0">
                <a:solidFill>
                  <a:srgbClr val="FFCC00"/>
                </a:solidFill>
              </a:rPr>
              <a:t>trong</a:t>
            </a:r>
            <a:r>
              <a:rPr lang="en-US" dirty="0" smtClean="0">
                <a:solidFill>
                  <a:srgbClr val="FFCC00"/>
                </a:solidFill>
              </a:rPr>
              <a:t> </a:t>
            </a:r>
            <a:r>
              <a:rPr lang="en-US" dirty="0" err="1" smtClean="0">
                <a:solidFill>
                  <a:srgbClr val="FFCC00"/>
                </a:solidFill>
              </a:rPr>
              <a:t>thanh</a:t>
            </a:r>
            <a:r>
              <a:rPr lang="en-US" dirty="0" smtClean="0">
                <a:solidFill>
                  <a:srgbClr val="FFCC00"/>
                </a:solidFill>
              </a:rPr>
              <a:t> ở </a:t>
            </a:r>
            <a:r>
              <a:rPr lang="en-US" dirty="0" err="1" smtClean="0">
                <a:solidFill>
                  <a:srgbClr val="FFCC00"/>
                </a:solidFill>
              </a:rPr>
              <a:t>đỉnh</a:t>
            </a:r>
            <a:r>
              <a:rPr lang="en-US" dirty="0" smtClean="0">
                <a:solidFill>
                  <a:srgbClr val="FFCC00"/>
                </a:solidFill>
              </a:rPr>
              <a:t> </a:t>
            </a:r>
            <a:r>
              <a:rPr lang="en-US" dirty="0" err="1" smtClean="0">
                <a:solidFill>
                  <a:srgbClr val="FFCC00"/>
                </a:solidFill>
              </a:rPr>
              <a:t>của</a:t>
            </a:r>
            <a:r>
              <a:rPr lang="en-US" dirty="0" smtClean="0">
                <a:solidFill>
                  <a:srgbClr val="FFCC00"/>
                </a:solidFill>
              </a:rPr>
              <a:t> </a:t>
            </a:r>
            <a:r>
              <a:rPr lang="en-US" dirty="0" err="1" smtClean="0">
                <a:solidFill>
                  <a:srgbClr val="FFCC00"/>
                </a:solidFill>
              </a:rPr>
              <a:t>cửa</a:t>
            </a:r>
            <a:r>
              <a:rPr lang="en-US" dirty="0" smtClean="0">
                <a:solidFill>
                  <a:srgbClr val="FFCC00"/>
                </a:solidFill>
              </a:rPr>
              <a:t> </a:t>
            </a:r>
            <a:r>
              <a:rPr lang="en-US" dirty="0" err="1" smtClean="0">
                <a:solidFill>
                  <a:srgbClr val="FFCC00"/>
                </a:solidFill>
              </a:rPr>
              <a:t>sô</a:t>
            </a:r>
            <a:r>
              <a:rPr lang="en-US" dirty="0" smtClean="0">
                <a:solidFill>
                  <a:srgbClr val="FFCC00"/>
                </a:solidFill>
              </a:rPr>
              <a:t>̉ </a:t>
            </a:r>
            <a:r>
              <a:rPr lang="en-US" dirty="0" err="1" smtClean="0">
                <a:solidFill>
                  <a:srgbClr val="FFCC00"/>
                </a:solidFill>
              </a:rPr>
              <a:t>cho</a:t>
            </a:r>
            <a:r>
              <a:rPr lang="en-US" dirty="0" smtClean="0">
                <a:solidFill>
                  <a:srgbClr val="FFCC00"/>
                </a:solidFill>
              </a:rPr>
              <a:t> </a:t>
            </a:r>
            <a:r>
              <a:rPr lang="en-US" dirty="0" err="1" smtClean="0">
                <a:solidFill>
                  <a:srgbClr val="FFCC00"/>
                </a:solidFill>
              </a:rPr>
              <a:t>tới</a:t>
            </a:r>
            <a:r>
              <a:rPr lang="en-US" dirty="0" smtClean="0">
                <a:solidFill>
                  <a:srgbClr val="FFCC00"/>
                </a:solidFill>
              </a:rPr>
              <a:t> </a:t>
            </a:r>
            <a:r>
              <a:rPr lang="en-US" dirty="0" err="1" smtClean="0">
                <a:solidFill>
                  <a:srgbClr val="FFCC00"/>
                </a:solidFill>
              </a:rPr>
              <a:t>khi</a:t>
            </a:r>
            <a:r>
              <a:rPr lang="en-US" dirty="0" smtClean="0">
                <a:solidFill>
                  <a:srgbClr val="FFCC00"/>
                </a:solidFill>
              </a:rPr>
              <a:t> </a:t>
            </a:r>
            <a:r>
              <a:rPr lang="en-US" dirty="0" err="1" smtClean="0">
                <a:solidFill>
                  <a:srgbClr val="FFCC00"/>
                </a:solidFill>
              </a:rPr>
              <a:t>bạn</a:t>
            </a:r>
            <a:r>
              <a:rPr lang="en-US" dirty="0" smtClean="0">
                <a:solidFill>
                  <a:srgbClr val="FFCC00"/>
                </a:solidFill>
              </a:rPr>
              <a:t> </a:t>
            </a:r>
            <a:r>
              <a:rPr lang="en-US" dirty="0" err="1" smtClean="0">
                <a:solidFill>
                  <a:srgbClr val="FFCC00"/>
                </a:solidFill>
              </a:rPr>
              <a:t>lưu</a:t>
            </a:r>
            <a:r>
              <a:rPr lang="en-US" dirty="0" smtClean="0">
                <a:solidFill>
                  <a:srgbClr val="FFCC00"/>
                </a:solidFill>
              </a:rPr>
              <a:t> </a:t>
            </a:r>
            <a:r>
              <a:rPr lang="en-US" dirty="0" err="1" smtClean="0">
                <a:solidFill>
                  <a:srgbClr val="FFCC00"/>
                </a:solidFill>
              </a:rPr>
              <a:t>sô</a:t>
            </a:r>
            <a:r>
              <a:rPr lang="en-US" dirty="0" smtClean="0">
                <a:solidFill>
                  <a:srgbClr val="FFCC00"/>
                </a:solidFill>
              </a:rPr>
              <a:t>̉ </a:t>
            </a:r>
            <a:r>
              <a:rPr lang="en-US" dirty="0" err="1" smtClean="0">
                <a:solidFill>
                  <a:srgbClr val="FFCC00"/>
                </a:solidFill>
              </a:rPr>
              <a:t>làm</a:t>
            </a:r>
            <a:r>
              <a:rPr lang="en-US" dirty="0" smtClean="0">
                <a:solidFill>
                  <a:srgbClr val="FFCC00"/>
                </a:solidFill>
              </a:rPr>
              <a:t> </a:t>
            </a:r>
            <a:r>
              <a:rPr lang="en-US" dirty="0" err="1" smtClean="0">
                <a:solidFill>
                  <a:srgbClr val="FFCC00"/>
                </a:solidFill>
              </a:rPr>
              <a:t>việc</a:t>
            </a:r>
            <a:r>
              <a:rPr lang="en-US" dirty="0" smtClean="0">
                <a:solidFill>
                  <a:srgbClr val="FFCC00"/>
                </a:solidFill>
              </a:rPr>
              <a:t> </a:t>
            </a:r>
            <a:r>
              <a:rPr lang="en-US" dirty="0" err="1" smtClean="0">
                <a:solidFill>
                  <a:srgbClr val="FFCC00"/>
                </a:solidFill>
              </a:rPr>
              <a:t>với</a:t>
            </a:r>
            <a:r>
              <a:rPr lang="en-US" dirty="0" smtClean="0">
                <a:solidFill>
                  <a:srgbClr val="FFCC00"/>
                </a:solidFill>
              </a:rPr>
              <a:t> </a:t>
            </a:r>
            <a:r>
              <a:rPr lang="en-US" dirty="0" err="1" smtClean="0">
                <a:solidFill>
                  <a:srgbClr val="FFCC00"/>
                </a:solidFill>
              </a:rPr>
              <a:t>tiêu</a:t>
            </a:r>
            <a:r>
              <a:rPr lang="en-US" dirty="0" smtClean="0">
                <a:solidFill>
                  <a:srgbClr val="FFCC00"/>
                </a:solidFill>
              </a:rPr>
              <a:t> đ</a:t>
            </a:r>
            <a:r>
              <a:rPr lang="vi-VN" dirty="0" smtClean="0">
                <a:solidFill>
                  <a:srgbClr val="FFCC00"/>
                </a:solidFill>
              </a:rPr>
              <a:t>ề</a:t>
            </a:r>
            <a:r>
              <a:rPr lang="en-US" dirty="0" smtClean="0">
                <a:solidFill>
                  <a:srgbClr val="FFCC00"/>
                </a:solidFill>
              </a:rPr>
              <a:t> </a:t>
            </a:r>
            <a:r>
              <a:rPr lang="en-US" dirty="0" err="1" smtClean="0">
                <a:solidFill>
                  <a:srgbClr val="FFCC00"/>
                </a:solidFill>
              </a:rPr>
              <a:t>của</a:t>
            </a:r>
            <a:r>
              <a:rPr lang="en-US" dirty="0" smtClean="0">
                <a:solidFill>
                  <a:srgbClr val="FFCC00"/>
                </a:solidFill>
              </a:rPr>
              <a:t> </a:t>
            </a:r>
            <a:r>
              <a:rPr lang="en-US" dirty="0" err="1" smtClean="0">
                <a:solidFill>
                  <a:srgbClr val="FFCC00"/>
                </a:solidFill>
              </a:rPr>
              <a:t>riêng</a:t>
            </a:r>
            <a:r>
              <a:rPr lang="en-US" dirty="0" smtClean="0">
                <a:solidFill>
                  <a:srgbClr val="FFCC00"/>
                </a:solidFill>
              </a:rPr>
              <a:t> </a:t>
            </a:r>
            <a:r>
              <a:rPr lang="en-US" dirty="0" err="1" smtClean="0">
                <a:solidFill>
                  <a:srgbClr val="FFCC00"/>
                </a:solidFill>
              </a:rPr>
              <a:t>bạn</a:t>
            </a:r>
            <a:r>
              <a:rPr lang="en-US" dirty="0" smtClean="0">
                <a:solidFill>
                  <a:srgbClr val="FFCC00"/>
                </a:solidFill>
              </a:rPr>
              <a:t>.</a:t>
            </a:r>
            <a:endParaRPr lang="en-US" b="1" dirty="0">
              <a:solidFill>
                <a:srgbClr val="FFCC00"/>
              </a:solidFill>
            </a:endParaRPr>
          </a:p>
        </p:txBody>
      </p:sp>
      <p:sp>
        <p:nvSpPr>
          <p:cNvPr id="27658" name="Rectangle 10"/>
          <p:cNvSpPr>
            <a:spLocks noChangeArrowheads="1"/>
          </p:cNvSpPr>
          <p:nvPr/>
        </p:nvSpPr>
        <p:spPr bwMode="auto">
          <a:xfrm>
            <a:off x="246063" y="3994150"/>
            <a:ext cx="7620680" cy="450850"/>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Hình ảnh đang thể hiển m</a:t>
            </a:r>
            <a:r>
              <a:rPr lang="en-US" dirty="0" err="1" smtClean="0">
                <a:solidFill>
                  <a:srgbClr val="FFCC00"/>
                </a:solidFill>
              </a:rPr>
              <a:t>ột</a:t>
            </a:r>
            <a:r>
              <a:rPr lang="en-US" dirty="0" smtClean="0">
                <a:solidFill>
                  <a:srgbClr val="FFCC00"/>
                </a:solidFill>
              </a:rPr>
              <a:t> </a:t>
            </a:r>
            <a:r>
              <a:rPr lang="en-US" dirty="0" err="1" smtClean="0">
                <a:solidFill>
                  <a:srgbClr val="FFCC00"/>
                </a:solidFill>
              </a:rPr>
              <a:t>trang</a:t>
            </a:r>
            <a:r>
              <a:rPr lang="en-US" dirty="0" smtClean="0">
                <a:solidFill>
                  <a:srgbClr val="FFCC00"/>
                </a:solidFill>
              </a:rPr>
              <a:t> </a:t>
            </a:r>
            <a:r>
              <a:rPr lang="en-US" dirty="0" err="1" smtClean="0">
                <a:solidFill>
                  <a:srgbClr val="FFCC00"/>
                </a:solidFill>
              </a:rPr>
              <a:t>tính</a:t>
            </a:r>
            <a:r>
              <a:rPr lang="en-US" dirty="0" smtClean="0">
                <a:solidFill>
                  <a:srgbClr val="FFCC00"/>
                </a:solidFill>
              </a:rPr>
              <a:t> </a:t>
            </a:r>
            <a:r>
              <a:rPr lang="en-US" dirty="0" err="1" smtClean="0">
                <a:solidFill>
                  <a:srgbClr val="FFCC00"/>
                </a:solidFill>
              </a:rPr>
              <a:t>trống</a:t>
            </a:r>
            <a:r>
              <a:rPr lang="en-US" dirty="0" smtClean="0">
                <a:solidFill>
                  <a:srgbClr val="FFCC00"/>
                </a:solidFill>
              </a:rPr>
              <a:t> </a:t>
            </a:r>
            <a:r>
              <a:rPr lang="en-US" dirty="0" err="1" smtClean="0">
                <a:solidFill>
                  <a:srgbClr val="FFCC00"/>
                </a:solidFill>
              </a:rPr>
              <a:t>trong</a:t>
            </a:r>
            <a:r>
              <a:rPr lang="en-US" dirty="0" smtClean="0">
                <a:solidFill>
                  <a:srgbClr val="FFCC00"/>
                </a:solidFill>
              </a:rPr>
              <a:t> </a:t>
            </a:r>
            <a:r>
              <a:rPr lang="en-US" dirty="0" err="1" smtClean="0">
                <a:solidFill>
                  <a:srgbClr val="FFCC00"/>
                </a:solidFill>
              </a:rPr>
              <a:t>một</a:t>
            </a:r>
            <a:r>
              <a:rPr lang="en-US" dirty="0" smtClean="0">
                <a:solidFill>
                  <a:srgbClr val="FFCC00"/>
                </a:solidFill>
              </a:rPr>
              <a:t> </a:t>
            </a:r>
            <a:r>
              <a:rPr lang="en-US" dirty="0" err="1" smtClean="0">
                <a:solidFill>
                  <a:srgbClr val="FFCC00"/>
                </a:solidFill>
              </a:rPr>
              <a:t>sô</a:t>
            </a:r>
            <a:r>
              <a:rPr lang="en-US" dirty="0" smtClean="0">
                <a:solidFill>
                  <a:srgbClr val="FFCC00"/>
                </a:solidFill>
              </a:rPr>
              <a:t>̉ </a:t>
            </a:r>
            <a:r>
              <a:rPr lang="en-US" dirty="0" err="1" smtClean="0">
                <a:solidFill>
                  <a:srgbClr val="FFCC00"/>
                </a:solidFill>
              </a:rPr>
              <a:t>làm</a:t>
            </a:r>
            <a:r>
              <a:rPr lang="en-US" dirty="0" smtClean="0">
                <a:solidFill>
                  <a:srgbClr val="FFCC00"/>
                </a:solidFill>
              </a:rPr>
              <a:t> </a:t>
            </a:r>
            <a:r>
              <a:rPr lang="en-US" dirty="0" err="1" smtClean="0">
                <a:solidFill>
                  <a:srgbClr val="FFCC00"/>
                </a:solidFill>
              </a:rPr>
              <a:t>việc</a:t>
            </a:r>
            <a:r>
              <a:rPr lang="en-US" dirty="0" smtClean="0">
                <a:solidFill>
                  <a:srgbClr val="FFCC00"/>
                </a:solidFill>
              </a:rPr>
              <a:t> </a:t>
            </a:r>
            <a:r>
              <a:rPr lang="en-US" dirty="0" err="1" smtClean="0">
                <a:solidFill>
                  <a:srgbClr val="FFCC00"/>
                </a:solidFill>
              </a:rPr>
              <a:t>mới</a:t>
            </a:r>
            <a:r>
              <a:rPr lang="en-US" dirty="0" smtClean="0">
                <a:solidFill>
                  <a:srgbClr val="FFCC00"/>
                </a:solidFill>
              </a:rPr>
              <a:t>.</a:t>
            </a:r>
            <a:endParaRPr lang="en-US" dirty="0">
              <a:solidFill>
                <a:srgbClr val="FFCC00"/>
              </a:solidFill>
            </a:endParaRPr>
          </a:p>
        </p:txBody>
      </p:sp>
      <p:sp>
        <p:nvSpPr>
          <p:cNvPr id="12"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5" name="TextBox 14"/>
          <p:cNvSpPr txBox="1"/>
          <p:nvPr/>
        </p:nvSpPr>
        <p:spPr>
          <a:xfrm>
            <a:off x="3160889" y="1016000"/>
            <a:ext cx="2043289" cy="261610"/>
          </a:xfrm>
          <a:prstGeom prst="rect">
            <a:avLst/>
          </a:prstGeom>
          <a:noFill/>
        </p:spPr>
        <p:txBody>
          <a:bodyPr wrap="square" rtlCol="0">
            <a:spAutoFit/>
          </a:bodyPr>
          <a:lstStyle/>
          <a:p>
            <a:pPr algn="ctr"/>
            <a:r>
              <a:rPr lang="en-IE" sz="1100" dirty="0" smtClean="0">
                <a:solidFill>
                  <a:schemeClr val="tx1">
                    <a:lumMod val="50000"/>
                  </a:schemeClr>
                </a:solidFill>
              </a:rPr>
              <a:t>Book1 – </a:t>
            </a:r>
            <a:r>
              <a:rPr lang="en-IE" sz="1100" dirty="0" smtClean="0">
                <a:solidFill>
                  <a:schemeClr val="accent1">
                    <a:lumMod val="75000"/>
                  </a:schemeClr>
                </a:solidFill>
              </a:rPr>
              <a:t>Microsoft Excel</a:t>
            </a:r>
            <a:endParaRPr lang="en-US" sz="1100" dirty="0">
              <a:solidFill>
                <a:schemeClr val="accent1">
                  <a:lumMod val="75000"/>
                </a:schemeClr>
              </a:solidFill>
            </a:endParaRPr>
          </a:p>
        </p:txBody>
      </p:sp>
      <p:sp>
        <p:nvSpPr>
          <p:cNvPr id="16" name="TextBox 15"/>
          <p:cNvSpPr txBox="1"/>
          <p:nvPr/>
        </p:nvSpPr>
        <p:spPr>
          <a:xfrm>
            <a:off x="1049866" y="3564747"/>
            <a:ext cx="542797" cy="215444"/>
          </a:xfrm>
          <a:prstGeom prst="rect">
            <a:avLst/>
          </a:prstGeom>
          <a:noFill/>
        </p:spPr>
        <p:txBody>
          <a:bodyPr wrap="square" rtlCol="0">
            <a:spAutoFit/>
          </a:bodyPr>
          <a:lstStyle/>
          <a:p>
            <a:r>
              <a:rPr lang="en-IE" sz="800" dirty="0" smtClean="0">
                <a:solidFill>
                  <a:schemeClr val="accent1">
                    <a:lumMod val="75000"/>
                  </a:schemeClr>
                </a:solidFill>
              </a:rPr>
              <a:t>Sheet1</a:t>
            </a:r>
          </a:p>
        </p:txBody>
      </p:sp>
      <p:sp>
        <p:nvSpPr>
          <p:cNvPr id="17" name="TextBox 16"/>
          <p:cNvSpPr txBox="1"/>
          <p:nvPr/>
        </p:nvSpPr>
        <p:spPr>
          <a:xfrm>
            <a:off x="1587453" y="3559723"/>
            <a:ext cx="542797" cy="215444"/>
          </a:xfrm>
          <a:prstGeom prst="rect">
            <a:avLst/>
          </a:prstGeom>
          <a:noFill/>
        </p:spPr>
        <p:txBody>
          <a:bodyPr wrap="square" rtlCol="0">
            <a:spAutoFit/>
          </a:bodyPr>
          <a:lstStyle/>
          <a:p>
            <a:r>
              <a:rPr lang="en-IE" sz="800" dirty="0" smtClean="0">
                <a:solidFill>
                  <a:schemeClr val="accent6">
                    <a:lumMod val="40000"/>
                    <a:lumOff val="60000"/>
                  </a:schemeClr>
                </a:solidFill>
              </a:rPr>
              <a:t>Sheet2</a:t>
            </a:r>
            <a:endParaRPr lang="en-US" sz="800" dirty="0">
              <a:solidFill>
                <a:schemeClr val="accent6">
                  <a:lumMod val="40000"/>
                  <a:lumOff val="60000"/>
                </a:schemeClr>
              </a:solidFill>
            </a:endParaRPr>
          </a:p>
        </p:txBody>
      </p:sp>
      <p:sp>
        <p:nvSpPr>
          <p:cNvPr id="18" name="TextBox 17"/>
          <p:cNvSpPr txBox="1"/>
          <p:nvPr/>
        </p:nvSpPr>
        <p:spPr>
          <a:xfrm>
            <a:off x="2150160" y="3564748"/>
            <a:ext cx="542797" cy="215444"/>
          </a:xfrm>
          <a:prstGeom prst="rect">
            <a:avLst/>
          </a:prstGeom>
          <a:noFill/>
        </p:spPr>
        <p:txBody>
          <a:bodyPr wrap="square" rtlCol="0">
            <a:spAutoFit/>
          </a:bodyPr>
          <a:lstStyle/>
          <a:p>
            <a:r>
              <a:rPr lang="en-IE" sz="800" dirty="0" smtClean="0">
                <a:solidFill>
                  <a:schemeClr val="accent6">
                    <a:lumMod val="40000"/>
                    <a:lumOff val="60000"/>
                  </a:schemeClr>
                </a:solidFill>
              </a:rPr>
              <a:t>Sheet3</a:t>
            </a:r>
            <a:endParaRPr lang="en-US" sz="800" dirty="0">
              <a:solidFill>
                <a:schemeClr val="accent6">
                  <a:lumMod val="40000"/>
                  <a:lumOff val="60000"/>
                </a:schemeClr>
              </a:solidFill>
            </a:endParaRPr>
          </a:p>
        </p:txBody>
      </p:sp>
      <p:sp>
        <p:nvSpPr>
          <p:cNvPr id="19" name="Rectangle 3"/>
          <p:cNvSpPr>
            <a:spLocks noChangeArrowheads="1"/>
          </p:cNvSpPr>
          <p:nvPr/>
        </p:nvSpPr>
        <p:spPr bwMode="auto">
          <a:xfrm>
            <a:off x="6119813" y="854075"/>
            <a:ext cx="2744787" cy="1533525"/>
          </a:xfrm>
          <a:prstGeom prst="rect">
            <a:avLst/>
          </a:prstGeom>
          <a:noFill/>
          <a:ln w="9525">
            <a:noFill/>
            <a:miter lim="800000"/>
            <a:headEnd/>
            <a:tailEnd/>
          </a:ln>
          <a:effectLst/>
        </p:spPr>
        <p:txBody>
          <a:bodyPr/>
          <a:lstStyle/>
          <a:p>
            <a:pPr>
              <a:spcBef>
                <a:spcPct val="20000"/>
              </a:spcBef>
              <a:spcAft>
                <a:spcPct val="75000"/>
              </a:spcAft>
            </a:pPr>
            <a:r>
              <a:rPr lang="en-US" sz="2000" dirty="0" err="1" smtClean="0"/>
              <a:t>Khi</a:t>
            </a:r>
            <a:r>
              <a:rPr lang="en-US" sz="2000" dirty="0" smtClean="0"/>
              <a:t> </a:t>
            </a:r>
            <a:r>
              <a:rPr lang="en-US" sz="2000" dirty="0" err="1" smtClean="0"/>
              <a:t>bạn</a:t>
            </a:r>
            <a:r>
              <a:rPr lang="en-US" sz="2000" dirty="0" smtClean="0"/>
              <a:t> </a:t>
            </a:r>
            <a:r>
              <a:rPr lang="vi-VN" sz="2000" dirty="0" smtClean="0"/>
              <a:t>khởi động</a:t>
            </a:r>
            <a:r>
              <a:rPr lang="en-US" sz="2000" dirty="0" smtClean="0"/>
              <a:t> Excel, </a:t>
            </a:r>
            <a:r>
              <a:rPr lang="en-US" sz="2000" dirty="0" err="1" smtClean="0"/>
              <a:t>bạn</a:t>
            </a:r>
            <a:r>
              <a:rPr lang="en-US" sz="2000" dirty="0" smtClean="0"/>
              <a:t> </a:t>
            </a:r>
            <a:r>
              <a:rPr lang="vi-VN" sz="2000" dirty="0" smtClean="0"/>
              <a:t>sẽ </a:t>
            </a:r>
            <a:r>
              <a:rPr lang="en-US" sz="2000" dirty="0" err="1" smtClean="0"/>
              <a:t>mơ</a:t>
            </a:r>
            <a:r>
              <a:rPr lang="en-US" sz="2000" dirty="0" smtClean="0"/>
              <a:t>̉ </a:t>
            </a:r>
            <a:r>
              <a:rPr lang="en-US" sz="2000" dirty="0" err="1" smtClean="0"/>
              <a:t>một</a:t>
            </a:r>
            <a:r>
              <a:rPr lang="en-US" sz="2000" dirty="0" smtClean="0"/>
              <a:t> </a:t>
            </a:r>
            <a:r>
              <a:rPr lang="en-US" sz="2000" dirty="0" err="1" smtClean="0"/>
              <a:t>tệp</a:t>
            </a:r>
            <a:r>
              <a:rPr lang="en-US" sz="2000" dirty="0" smtClean="0"/>
              <a:t> </a:t>
            </a:r>
            <a:r>
              <a:rPr lang="en-US" sz="2000" dirty="0" err="1" smtClean="0"/>
              <a:t>được</a:t>
            </a:r>
            <a:r>
              <a:rPr lang="en-US" sz="2000" dirty="0" smtClean="0"/>
              <a:t> </a:t>
            </a:r>
            <a:r>
              <a:rPr lang="en-US" sz="2000" dirty="0" err="1" smtClean="0"/>
              <a:t>gọi</a:t>
            </a:r>
            <a:r>
              <a:rPr lang="en-US" sz="2000" dirty="0" smtClean="0"/>
              <a:t> là </a:t>
            </a:r>
            <a:r>
              <a:rPr lang="en-US" sz="2000" b="1" dirty="0" err="1" smtClean="0"/>
              <a:t>sô</a:t>
            </a:r>
            <a:r>
              <a:rPr lang="en-US" sz="2000" b="1" dirty="0" smtClean="0"/>
              <a:t>̉ </a:t>
            </a:r>
            <a:r>
              <a:rPr lang="en-US" sz="2000" b="1" dirty="0" err="1" smtClean="0"/>
              <a:t>làm</a:t>
            </a:r>
            <a:r>
              <a:rPr lang="en-US" sz="2000" b="1" dirty="0" smtClean="0"/>
              <a:t> </a:t>
            </a:r>
            <a:r>
              <a:rPr lang="en-US" sz="2000" b="1" dirty="0" err="1" smtClean="0"/>
              <a:t>việc</a:t>
            </a:r>
            <a:r>
              <a:rPr lang="en-US" sz="2000" dirty="0" smtClean="0"/>
              <a:t>. </a:t>
            </a:r>
          </a:p>
        </p:txBody>
      </p:sp>
      <p:sp>
        <p:nvSpPr>
          <p:cNvPr id="20" name="Rectangle 10"/>
          <p:cNvSpPr>
            <a:spLocks noChangeArrowheads="1"/>
          </p:cNvSpPr>
          <p:nvPr/>
        </p:nvSpPr>
        <p:spPr bwMode="auto">
          <a:xfrm>
            <a:off x="6119813" y="2273301"/>
            <a:ext cx="2744787" cy="1041400"/>
          </a:xfrm>
          <a:prstGeom prst="rect">
            <a:avLst/>
          </a:prstGeom>
          <a:noFill/>
          <a:ln w="9525">
            <a:noFill/>
            <a:miter lim="800000"/>
            <a:headEnd/>
            <a:tailEnd/>
          </a:ln>
          <a:effectLst/>
        </p:spPr>
        <p:txBody>
          <a:bodyPr/>
          <a:lstStyle/>
          <a:p>
            <a:pPr>
              <a:spcBef>
                <a:spcPct val="20000"/>
              </a:spcBef>
              <a:spcAft>
                <a:spcPct val="75000"/>
              </a:spcAft>
            </a:pPr>
            <a:r>
              <a:rPr lang="vi-VN" sz="2000" dirty="0" smtClean="0"/>
              <a:t>Mỗi sổ làm việc mới có ba trang tính mà bạn nhập dữ liệu vào. </a:t>
            </a:r>
            <a:endParaRPr lang="en-US" sz="2000" dirty="0"/>
          </a:p>
        </p:txBody>
      </p:sp>
      <p:sp>
        <p:nvSpPr>
          <p:cNvPr id="21" name="Rectangle 10"/>
          <p:cNvSpPr>
            <a:spLocks noChangeArrowheads="1"/>
          </p:cNvSpPr>
          <p:nvPr/>
        </p:nvSpPr>
        <p:spPr bwMode="auto">
          <a:xfrm>
            <a:off x="6119813" y="3314700"/>
            <a:ext cx="2744787" cy="614341"/>
          </a:xfrm>
          <a:prstGeom prst="rect">
            <a:avLst/>
          </a:prstGeom>
          <a:noFill/>
          <a:ln w="9525">
            <a:noFill/>
            <a:miter lim="800000"/>
            <a:headEnd/>
            <a:tailEnd/>
          </a:ln>
          <a:effectLst/>
        </p:spPr>
        <p:txBody>
          <a:bodyPr/>
          <a:lstStyle/>
          <a:p>
            <a:pPr>
              <a:spcBef>
                <a:spcPct val="20000"/>
              </a:spcBef>
              <a:spcAft>
                <a:spcPct val="75000"/>
              </a:spcAft>
            </a:pPr>
            <a:r>
              <a:rPr lang="en-US" sz="2000" dirty="0" err="1" smtClean="0"/>
              <a:t>Sau</a:t>
            </a:r>
            <a:r>
              <a:rPr lang="en-US" sz="2000" dirty="0" smtClean="0"/>
              <a:t> </a:t>
            </a:r>
            <a:r>
              <a:rPr lang="en-US" sz="2000" dirty="0" err="1" smtClean="0"/>
              <a:t>đây</a:t>
            </a:r>
            <a:r>
              <a:rPr lang="en-US" sz="2000" dirty="0" smtClean="0"/>
              <a:t> là </a:t>
            </a:r>
            <a:r>
              <a:rPr lang="en-US" sz="2000" dirty="0" err="1" smtClean="0"/>
              <a:t>cách</a:t>
            </a:r>
            <a:r>
              <a:rPr lang="en-US" sz="2000" dirty="0" smtClean="0"/>
              <a:t> </a:t>
            </a:r>
            <a:r>
              <a:rPr lang="en-US" sz="2000" dirty="0" err="1" smtClean="0"/>
              <a:t>làm</a:t>
            </a:r>
            <a:r>
              <a:rPr lang="en-US" sz="2000" dirty="0" smtClean="0"/>
              <a:t>.</a:t>
            </a:r>
            <a:endParaRPr lang="en-US"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lide(fromTo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slide(fromTo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7658">
                                            <p:txEl>
                                              <p:pRg st="0" end="0"/>
                                            </p:txEl>
                                          </p:spTgt>
                                        </p:tgtEl>
                                        <p:attrNameLst>
                                          <p:attrName>style.visibility</p:attrName>
                                        </p:attrNameLst>
                                      </p:cBhvr>
                                      <p:to>
                                        <p:strVal val="visible"/>
                                      </p:to>
                                    </p:set>
                                    <p:animEffect transition="in" filter="slide(fromLeft)">
                                      <p:cBhvr>
                                        <p:cTn id="17" dur="500"/>
                                        <p:tgtEl>
                                          <p:spTgt spid="2765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7652"/>
                                        </p:tgtEl>
                                        <p:attrNameLst>
                                          <p:attrName>style.visibility</p:attrName>
                                        </p:attrNameLst>
                                      </p:cBhvr>
                                      <p:to>
                                        <p:strVal val="visible"/>
                                      </p:to>
                                    </p:set>
                                    <p:animEffect transition="in" filter="dissolve">
                                      <p:cBhvr>
                                        <p:cTn id="22" dur="500"/>
                                        <p:tgtEl>
                                          <p:spTgt spid="2765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7657">
                                            <p:txEl>
                                              <p:pRg st="0" end="0"/>
                                            </p:txEl>
                                          </p:spTgt>
                                        </p:tgtEl>
                                        <p:attrNameLst>
                                          <p:attrName>style.visibility</p:attrName>
                                        </p:attrNameLst>
                                      </p:cBhvr>
                                      <p:to>
                                        <p:strVal val="visible"/>
                                      </p:to>
                                    </p:set>
                                    <p:animEffect transition="in" filter="checkerboard(across)">
                                      <p:cBhvr>
                                        <p:cTn id="27" dur="500"/>
                                        <p:tgtEl>
                                          <p:spTgt spid="2765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slide(fromTop)">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build="p" autoUpdateAnimBg="0"/>
      <p:bldP spid="27658" grpId="0" build="p" autoUpdateAnimBg="0"/>
      <p:bldP spid="19" grpId="0"/>
      <p:bldP spid="20" grpId="0" autoUpdateAnimBg="0"/>
      <p:bldP spid="21" grpId="0" autoUpdateAnimBg="0"/>
    </p:bldLst>
  </p:timing>
</p:sld>
</file>

<file path=ppt/theme/theme1.xml><?xml version="1.0" encoding="utf-8"?>
<a:theme xmlns:a="http://schemas.openxmlformats.org/drawingml/2006/main" name="Training presentation- Excel 2007—Create your first workbook">
  <a:themeElements>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presentation- Excel 2007—Create your first workbook</Template>
  <TotalTime>0</TotalTime>
  <Words>5097</Words>
  <Application>Microsoft Office PowerPoint</Application>
  <PresentationFormat>On-screen Show (4:3)</PresentationFormat>
  <Paragraphs>616</Paragraphs>
  <Slides>60</Slides>
  <Notes>60</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Training presentation- Excel 2007—Create your first workbook</vt:lpstr>
      <vt:lpstr>Visio</vt:lpstr>
      <vt:lpstr>Đào tạo Microsoft® Office  Excel® 2007</vt:lpstr>
      <vt:lpstr>Nội dung khoá học</vt:lpstr>
      <vt:lpstr>Tổng quan: Bắt đầu từ đâu?</vt:lpstr>
      <vt:lpstr>Mục tiêu của khoá học   </vt:lpstr>
      <vt:lpstr>Bài 1</vt:lpstr>
      <vt:lpstr>Làm quen với sổ làm việc</vt:lpstr>
      <vt:lpstr>Ruy-băng</vt:lpstr>
      <vt:lpstr>Ruy-băng</vt:lpstr>
      <vt:lpstr>Sổ làm việc và trang tính</vt:lpstr>
      <vt:lpstr>Sổ làm việc và trang tính</vt:lpstr>
      <vt:lpstr>Sổ làm việc và trang tính</vt:lpstr>
      <vt:lpstr>Cột, hàng và ô</vt:lpstr>
      <vt:lpstr>Cột, hàng và ô</vt:lpstr>
      <vt:lpstr>Ô là nơi dữ liệu được đưa vào</vt:lpstr>
      <vt:lpstr>Ô là nơi dữ liệu được đưa vào</vt:lpstr>
      <vt:lpstr>Ô là nơi dữ liệu được đưa vào</vt:lpstr>
      <vt:lpstr>Ô là nơi dữ liệu được đưa vào</vt:lpstr>
      <vt:lpstr>Ô là nơi dữ liệu được đưa vào</vt:lpstr>
      <vt:lpstr>Gợi ý thực hành</vt:lpstr>
      <vt:lpstr>Kiểm tra 1, câu hỏi 1</vt:lpstr>
      <vt:lpstr>Kiểm tra 1, câu hỏi 1: Trả lời</vt:lpstr>
      <vt:lpstr>Kiểm tra 1, câu hỏi 2</vt:lpstr>
      <vt:lpstr>Kiểm tra 1, câu hỏi 2: Trả lời</vt:lpstr>
      <vt:lpstr>Kiểm tra 1, câu hỏi 3</vt:lpstr>
      <vt:lpstr>Kiểm tra 1, câu hỏi 3: Trả lời</vt:lpstr>
      <vt:lpstr>Bài 2</vt:lpstr>
      <vt:lpstr>Nhập dữ liệu</vt:lpstr>
      <vt:lpstr>Hãy ân cần với bạn đọc: bắt đầu với tiêu đề cột</vt:lpstr>
      <vt:lpstr>Hãy ân cần với bạn đọc: bắt đầu với tiêu đề cột</vt:lpstr>
      <vt:lpstr>Bắt đầu gõ</vt:lpstr>
      <vt:lpstr>Bắt đầu gõ</vt:lpstr>
      <vt:lpstr>Bắt đầu gõ</vt:lpstr>
      <vt:lpstr>Nhập ngày tháng và thời gian</vt:lpstr>
      <vt:lpstr>Nhập số</vt:lpstr>
      <vt:lpstr>Nhập số</vt:lpstr>
      <vt:lpstr>Gợi ý thực hành</vt:lpstr>
      <vt:lpstr>Kiểm tra 2, câu hỏi 1</vt:lpstr>
      <vt:lpstr>Kiểm tra 2, câu hỏi 1: Trả lời</vt:lpstr>
      <vt:lpstr>Kiểm tra 2, câu hỏi 2</vt:lpstr>
      <vt:lpstr>Kiểm tra 2, câu hỏi 2: Trả lời</vt:lpstr>
      <vt:lpstr>Bài 3</vt:lpstr>
      <vt:lpstr>Sửa dữ liệu và xem lại trang tính</vt:lpstr>
      <vt:lpstr>Sửa dữ liệu</vt:lpstr>
      <vt:lpstr>Sửa dữ liệu</vt:lpstr>
      <vt:lpstr>Sửa dữ liệu</vt:lpstr>
      <vt:lpstr>Sửa dữ liệu</vt:lpstr>
      <vt:lpstr>Loại bỏ định dạng dữ liệu</vt:lpstr>
      <vt:lpstr>Loại bỏ định dạng dữ liệu</vt:lpstr>
      <vt:lpstr>Loại bỏ định dạng dữ liệu</vt:lpstr>
      <vt:lpstr>Loại bỏ định dạng dữ liệu</vt:lpstr>
      <vt:lpstr>Chèn một cột hoặc hàng</vt:lpstr>
      <vt:lpstr>Chèn một cột hoặc hàng</vt:lpstr>
      <vt:lpstr>Gợi ý thực hành</vt:lpstr>
      <vt:lpstr>Kiểm tra 3, câu hỏi 1</vt:lpstr>
      <vt:lpstr>Kiểm tra 3, câu hỏi 1: Trả lời</vt:lpstr>
      <vt:lpstr>Kiểm tra 3, câu hỏi 2</vt:lpstr>
      <vt:lpstr>Kiểm tra 3, câu hỏi 2: Trả lời</vt:lpstr>
      <vt:lpstr>Kiểm tra 3, câu hỏi 3</vt:lpstr>
      <vt:lpstr>Kiểm tra 3, câu hỏi 3: Trả lời</vt:lpstr>
      <vt:lpstr>DÙNG KHUÔN MẪU NÀY</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2007-05-01T12:21:31Z</dcterms:created>
  <dcterms:modified xsi:type="dcterms:W3CDTF">2007-10-18T13:24:57Z</dcterms:modified>
</cp:coreProperties>
</file>