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81" r:id="rId12"/>
    <p:sldId id="278" r:id="rId13"/>
    <p:sldId id="270" r:id="rId14"/>
    <p:sldId id="271" r:id="rId15"/>
    <p:sldId id="272" r:id="rId16"/>
    <p:sldId id="280" r:id="rId17"/>
    <p:sldId id="273" r:id="rId18"/>
    <p:sldId id="274" r:id="rId19"/>
    <p:sldId id="275" r:id="rId20"/>
    <p:sldId id="279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6AE01-2894-412A-98A8-46AFA05B7CBF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3AD14D80-F0C1-4F13-AF67-50933C97E98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rPr>
            <a:t>Applications</a:t>
          </a:r>
          <a:endParaRPr lang="en-US" dirty="0">
            <a:solidFill>
              <a:schemeClr val="accent2"/>
            </a:solidFill>
          </a:endParaRPr>
        </a:p>
      </dgm:t>
    </dgm:pt>
    <dgm:pt modelId="{46DF380A-3FAC-4E60-B43C-9A48BE0BE043}" type="parTrans" cxnId="{A6396E40-7EBA-496A-950E-FD26048F5C16}">
      <dgm:prSet/>
      <dgm:spPr/>
      <dgm:t>
        <a:bodyPr/>
        <a:lstStyle/>
        <a:p>
          <a:endParaRPr lang="en-US"/>
        </a:p>
      </dgm:t>
    </dgm:pt>
    <dgm:pt modelId="{FC295DB2-CB5B-4CEB-B2FD-FCDDDC8E464C}" type="sibTrans" cxnId="{A6396E40-7EBA-496A-950E-FD26048F5C16}">
      <dgm:prSet/>
      <dgm:spPr/>
      <dgm:t>
        <a:bodyPr/>
        <a:lstStyle/>
        <a:p>
          <a:endParaRPr lang="en-US"/>
        </a:p>
      </dgm:t>
    </dgm:pt>
    <dgm:pt modelId="{1442173E-74A3-4F93-99D4-93A65B21D4E0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rPr>
            <a:t>Operating System</a:t>
          </a:r>
          <a:endParaRPr lang="en-US" dirty="0">
            <a:solidFill>
              <a:schemeClr val="accent2"/>
            </a:solidFill>
          </a:endParaRPr>
        </a:p>
      </dgm:t>
    </dgm:pt>
    <dgm:pt modelId="{269C325F-505B-44A2-AF92-AB4D7ADE7F49}" type="parTrans" cxnId="{8B2CCA55-8751-4072-B6EB-E61BA4878293}">
      <dgm:prSet/>
      <dgm:spPr/>
      <dgm:t>
        <a:bodyPr/>
        <a:lstStyle/>
        <a:p>
          <a:endParaRPr lang="en-US"/>
        </a:p>
      </dgm:t>
    </dgm:pt>
    <dgm:pt modelId="{061F4E41-2862-432A-BD27-06A4C13D7E30}" type="sibTrans" cxnId="{8B2CCA55-8751-4072-B6EB-E61BA4878293}">
      <dgm:prSet/>
      <dgm:spPr/>
      <dgm:t>
        <a:bodyPr/>
        <a:lstStyle/>
        <a:p>
          <a:endParaRPr lang="en-US"/>
        </a:p>
      </dgm:t>
    </dgm:pt>
    <dgm:pt modelId="{5FD9BC8D-89FB-4776-BE52-07C98B22E25E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rPr>
            <a:t>Hardware</a:t>
          </a:r>
          <a:endParaRPr lang="en-US" dirty="0">
            <a:solidFill>
              <a:schemeClr val="accent2"/>
            </a:solidFill>
          </a:endParaRPr>
        </a:p>
      </dgm:t>
    </dgm:pt>
    <dgm:pt modelId="{FA375501-07F2-4ED3-9822-A24D653CFE58}" type="parTrans" cxnId="{1851A83B-6AEC-4E29-811B-A81A09FE2C7D}">
      <dgm:prSet/>
      <dgm:spPr/>
      <dgm:t>
        <a:bodyPr/>
        <a:lstStyle/>
        <a:p>
          <a:endParaRPr lang="en-US"/>
        </a:p>
      </dgm:t>
    </dgm:pt>
    <dgm:pt modelId="{1F824F8C-7AED-4EAC-A77F-3124E56171C6}" type="sibTrans" cxnId="{1851A83B-6AEC-4E29-811B-A81A09FE2C7D}">
      <dgm:prSet/>
      <dgm:spPr/>
      <dgm:t>
        <a:bodyPr/>
        <a:lstStyle/>
        <a:p>
          <a:endParaRPr lang="en-US"/>
        </a:p>
      </dgm:t>
    </dgm:pt>
    <dgm:pt modelId="{934AD9B0-FCDC-4396-98E9-260CF9D7E4EF}" type="pres">
      <dgm:prSet presAssocID="{BDB6AE01-2894-412A-98A8-46AFA05B7CBF}" presName="compositeShape" presStyleCnt="0">
        <dgm:presLayoutVars>
          <dgm:dir/>
          <dgm:resizeHandles/>
        </dgm:presLayoutVars>
      </dgm:prSet>
      <dgm:spPr/>
    </dgm:pt>
    <dgm:pt modelId="{D0208BCD-6C19-4CC5-AEDE-0B23AADC34FD}" type="pres">
      <dgm:prSet presAssocID="{BDB6AE01-2894-412A-98A8-46AFA05B7CBF}" presName="pyramid" presStyleLbl="node1" presStyleIdx="0" presStyleCnt="1"/>
      <dgm:spPr/>
    </dgm:pt>
    <dgm:pt modelId="{E6692FA9-64E8-486F-A945-F126E87D8210}" type="pres">
      <dgm:prSet presAssocID="{BDB6AE01-2894-412A-98A8-46AFA05B7CBF}" presName="theList" presStyleCnt="0"/>
      <dgm:spPr/>
    </dgm:pt>
    <dgm:pt modelId="{42D5D65D-88C0-45D5-8B57-4BB95284F063}" type="pres">
      <dgm:prSet presAssocID="{3AD14D80-F0C1-4F13-AF67-50933C97E98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A9C7D-BD4A-433E-AFF5-57B3B6C0C613}" type="pres">
      <dgm:prSet presAssocID="{3AD14D80-F0C1-4F13-AF67-50933C97E98C}" presName="aSpace" presStyleCnt="0"/>
      <dgm:spPr/>
    </dgm:pt>
    <dgm:pt modelId="{C2209C6A-096E-4FB7-91AD-7B93D7FD7A10}" type="pres">
      <dgm:prSet presAssocID="{1442173E-74A3-4F93-99D4-93A65B21D4E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C4E19-F774-4155-A50A-3D53D9CE6FC0}" type="pres">
      <dgm:prSet presAssocID="{1442173E-74A3-4F93-99D4-93A65B21D4E0}" presName="aSpace" presStyleCnt="0"/>
      <dgm:spPr/>
    </dgm:pt>
    <dgm:pt modelId="{43907772-BE4E-411D-8920-BF64EEB218DB}" type="pres">
      <dgm:prSet presAssocID="{5FD9BC8D-89FB-4776-BE52-07C98B22E25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46CD2-03F2-42E5-A834-0F3FDF6D68C1}" type="pres">
      <dgm:prSet presAssocID="{5FD9BC8D-89FB-4776-BE52-07C98B22E25E}" presName="aSpace" presStyleCnt="0"/>
      <dgm:spPr/>
    </dgm:pt>
  </dgm:ptLst>
  <dgm:cxnLst>
    <dgm:cxn modelId="{A9246EEA-76A2-4EE3-A091-EC1F56770567}" type="presOf" srcId="{BDB6AE01-2894-412A-98A8-46AFA05B7CBF}" destId="{934AD9B0-FCDC-4396-98E9-260CF9D7E4EF}" srcOrd="0" destOrd="0" presId="urn:microsoft.com/office/officeart/2005/8/layout/pyramid2"/>
    <dgm:cxn modelId="{A6396E40-7EBA-496A-950E-FD26048F5C16}" srcId="{BDB6AE01-2894-412A-98A8-46AFA05B7CBF}" destId="{3AD14D80-F0C1-4F13-AF67-50933C97E98C}" srcOrd="0" destOrd="0" parTransId="{46DF380A-3FAC-4E60-B43C-9A48BE0BE043}" sibTransId="{FC295DB2-CB5B-4CEB-B2FD-FCDDDC8E464C}"/>
    <dgm:cxn modelId="{1851A83B-6AEC-4E29-811B-A81A09FE2C7D}" srcId="{BDB6AE01-2894-412A-98A8-46AFA05B7CBF}" destId="{5FD9BC8D-89FB-4776-BE52-07C98B22E25E}" srcOrd="2" destOrd="0" parTransId="{FA375501-07F2-4ED3-9822-A24D653CFE58}" sibTransId="{1F824F8C-7AED-4EAC-A77F-3124E56171C6}"/>
    <dgm:cxn modelId="{8B2CCA55-8751-4072-B6EB-E61BA4878293}" srcId="{BDB6AE01-2894-412A-98A8-46AFA05B7CBF}" destId="{1442173E-74A3-4F93-99D4-93A65B21D4E0}" srcOrd="1" destOrd="0" parTransId="{269C325F-505B-44A2-AF92-AB4D7ADE7F49}" sibTransId="{061F4E41-2862-432A-BD27-06A4C13D7E30}"/>
    <dgm:cxn modelId="{851722E3-C41E-478A-A8EB-62F282B027A6}" type="presOf" srcId="{1442173E-74A3-4F93-99D4-93A65B21D4E0}" destId="{C2209C6A-096E-4FB7-91AD-7B93D7FD7A10}" srcOrd="0" destOrd="0" presId="urn:microsoft.com/office/officeart/2005/8/layout/pyramid2"/>
    <dgm:cxn modelId="{5DA389B1-7DE2-4C46-8294-CA5F0F861C60}" type="presOf" srcId="{5FD9BC8D-89FB-4776-BE52-07C98B22E25E}" destId="{43907772-BE4E-411D-8920-BF64EEB218DB}" srcOrd="0" destOrd="0" presId="urn:microsoft.com/office/officeart/2005/8/layout/pyramid2"/>
    <dgm:cxn modelId="{2559696B-27CD-4129-A899-D8E769E488E8}" type="presOf" srcId="{3AD14D80-F0C1-4F13-AF67-50933C97E98C}" destId="{42D5D65D-88C0-45D5-8B57-4BB95284F063}" srcOrd="0" destOrd="0" presId="urn:microsoft.com/office/officeart/2005/8/layout/pyramid2"/>
    <dgm:cxn modelId="{D5E320DE-7C07-4FCE-9791-8A9FF5A961E3}" type="presParOf" srcId="{934AD9B0-FCDC-4396-98E9-260CF9D7E4EF}" destId="{D0208BCD-6C19-4CC5-AEDE-0B23AADC34FD}" srcOrd="0" destOrd="0" presId="urn:microsoft.com/office/officeart/2005/8/layout/pyramid2"/>
    <dgm:cxn modelId="{F347BB02-595A-43FD-94BD-986EFDAF855E}" type="presParOf" srcId="{934AD9B0-FCDC-4396-98E9-260CF9D7E4EF}" destId="{E6692FA9-64E8-486F-A945-F126E87D8210}" srcOrd="1" destOrd="0" presId="urn:microsoft.com/office/officeart/2005/8/layout/pyramid2"/>
    <dgm:cxn modelId="{D547C2EE-F7A5-4934-AE1B-54631268F769}" type="presParOf" srcId="{E6692FA9-64E8-486F-A945-F126E87D8210}" destId="{42D5D65D-88C0-45D5-8B57-4BB95284F063}" srcOrd="0" destOrd="0" presId="urn:microsoft.com/office/officeart/2005/8/layout/pyramid2"/>
    <dgm:cxn modelId="{7C4BBBEE-3F2E-4374-91A8-A080CBC35632}" type="presParOf" srcId="{E6692FA9-64E8-486F-A945-F126E87D8210}" destId="{9EDA9C7D-BD4A-433E-AFF5-57B3B6C0C613}" srcOrd="1" destOrd="0" presId="urn:microsoft.com/office/officeart/2005/8/layout/pyramid2"/>
    <dgm:cxn modelId="{A9483102-810E-4FB5-B27F-D1FEE9ADEBFD}" type="presParOf" srcId="{E6692FA9-64E8-486F-A945-F126E87D8210}" destId="{C2209C6A-096E-4FB7-91AD-7B93D7FD7A10}" srcOrd="2" destOrd="0" presId="urn:microsoft.com/office/officeart/2005/8/layout/pyramid2"/>
    <dgm:cxn modelId="{37A08268-D84D-4084-B6BD-773298DAD9F0}" type="presParOf" srcId="{E6692FA9-64E8-486F-A945-F126E87D8210}" destId="{511C4E19-F774-4155-A50A-3D53D9CE6FC0}" srcOrd="3" destOrd="0" presId="urn:microsoft.com/office/officeart/2005/8/layout/pyramid2"/>
    <dgm:cxn modelId="{635BED9D-1558-4A75-BDBF-D99C53CFCEB3}" type="presParOf" srcId="{E6692FA9-64E8-486F-A945-F126E87D8210}" destId="{43907772-BE4E-411D-8920-BF64EEB218DB}" srcOrd="4" destOrd="0" presId="urn:microsoft.com/office/officeart/2005/8/layout/pyramid2"/>
    <dgm:cxn modelId="{21FB1822-A317-4A77-8D23-F10144C7CB87}" type="presParOf" srcId="{E6692FA9-64E8-486F-A945-F126E87D8210}" destId="{47646CD2-03F2-42E5-A834-0F3FDF6D68C1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B6AE01-2894-412A-98A8-46AFA05B7CBF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3AD14D80-F0C1-4F13-AF67-50933C97E98C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lIns="274320"/>
        <a:lstStyle/>
        <a:p>
          <a:pPr algn="l"/>
          <a:r>
            <a:rPr lang="en-US" sz="2000" dirty="0" smtClean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latin typeface="Segoe UI" pitchFamily="34" charset="0"/>
              <a:cs typeface="Segoe UI" pitchFamily="34" charset="0"/>
            </a:rPr>
            <a:t>Applications</a:t>
          </a:r>
          <a:endParaRPr lang="en-US" sz="2000" dirty="0">
            <a:solidFill>
              <a:srgbClr val="C00000"/>
            </a:solidFill>
            <a:latin typeface="Segoe UI" pitchFamily="34" charset="0"/>
            <a:cs typeface="Segoe UI" pitchFamily="34" charset="0"/>
          </a:endParaRPr>
        </a:p>
      </dgm:t>
    </dgm:pt>
    <dgm:pt modelId="{46DF380A-3FAC-4E60-B43C-9A48BE0BE043}" type="parTrans" cxnId="{A6396E40-7EBA-496A-950E-FD26048F5C16}">
      <dgm:prSet/>
      <dgm:spPr/>
      <dgm:t>
        <a:bodyPr/>
        <a:lstStyle/>
        <a:p>
          <a:endParaRPr lang="en-US"/>
        </a:p>
      </dgm:t>
    </dgm:pt>
    <dgm:pt modelId="{FC295DB2-CB5B-4CEB-B2FD-FCDDDC8E464C}" type="sibTrans" cxnId="{A6396E40-7EBA-496A-950E-FD26048F5C16}">
      <dgm:prSet/>
      <dgm:spPr/>
      <dgm:t>
        <a:bodyPr/>
        <a:lstStyle/>
        <a:p>
          <a:endParaRPr lang="en-US"/>
        </a:p>
      </dgm:t>
    </dgm:pt>
    <dgm:pt modelId="{1442173E-74A3-4F93-99D4-93A65B21D4E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lIns="274320"/>
        <a:lstStyle/>
        <a:p>
          <a:pPr algn="l"/>
          <a:r>
            <a:rPr lang="en-US" sz="2000" dirty="0" smtClean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latin typeface="Segoe UI" pitchFamily="34" charset="0"/>
              <a:cs typeface="Segoe UI" pitchFamily="34" charset="0"/>
            </a:rPr>
            <a:t>Operating System</a:t>
          </a:r>
          <a:endParaRPr lang="en-US" sz="2000" dirty="0">
            <a:solidFill>
              <a:srgbClr val="C00000"/>
            </a:solidFill>
            <a:latin typeface="Segoe UI" pitchFamily="34" charset="0"/>
            <a:cs typeface="Segoe UI" pitchFamily="34" charset="0"/>
          </a:endParaRPr>
        </a:p>
      </dgm:t>
    </dgm:pt>
    <dgm:pt modelId="{269C325F-505B-44A2-AF92-AB4D7ADE7F49}" type="parTrans" cxnId="{8B2CCA55-8751-4072-B6EB-E61BA4878293}">
      <dgm:prSet/>
      <dgm:spPr/>
      <dgm:t>
        <a:bodyPr/>
        <a:lstStyle/>
        <a:p>
          <a:endParaRPr lang="en-US"/>
        </a:p>
      </dgm:t>
    </dgm:pt>
    <dgm:pt modelId="{061F4E41-2862-432A-BD27-06A4C13D7E30}" type="sibTrans" cxnId="{8B2CCA55-8751-4072-B6EB-E61BA4878293}">
      <dgm:prSet/>
      <dgm:spPr/>
      <dgm:t>
        <a:bodyPr/>
        <a:lstStyle/>
        <a:p>
          <a:endParaRPr lang="en-US"/>
        </a:p>
      </dgm:t>
    </dgm:pt>
    <dgm:pt modelId="{5FD9BC8D-89FB-4776-BE52-07C98B22E25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lIns="274320"/>
        <a:lstStyle/>
        <a:p>
          <a:pPr algn="l"/>
          <a:r>
            <a:rPr lang="en-US" sz="2000" dirty="0" smtClean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latin typeface="Segoe UI" pitchFamily="34" charset="0"/>
              <a:cs typeface="Segoe UI" pitchFamily="34" charset="0"/>
            </a:rPr>
            <a:t>Hardware</a:t>
          </a:r>
          <a:endParaRPr lang="en-US" sz="2000" dirty="0">
            <a:solidFill>
              <a:srgbClr val="C00000"/>
            </a:solidFill>
            <a:latin typeface="Segoe UI" pitchFamily="34" charset="0"/>
            <a:cs typeface="Segoe UI" pitchFamily="34" charset="0"/>
          </a:endParaRPr>
        </a:p>
      </dgm:t>
    </dgm:pt>
    <dgm:pt modelId="{FA375501-07F2-4ED3-9822-A24D653CFE58}" type="parTrans" cxnId="{1851A83B-6AEC-4E29-811B-A81A09FE2C7D}">
      <dgm:prSet/>
      <dgm:spPr/>
      <dgm:t>
        <a:bodyPr/>
        <a:lstStyle/>
        <a:p>
          <a:endParaRPr lang="en-US"/>
        </a:p>
      </dgm:t>
    </dgm:pt>
    <dgm:pt modelId="{1F824F8C-7AED-4EAC-A77F-3124E56171C6}" type="sibTrans" cxnId="{1851A83B-6AEC-4E29-811B-A81A09FE2C7D}">
      <dgm:prSet/>
      <dgm:spPr/>
      <dgm:t>
        <a:bodyPr/>
        <a:lstStyle/>
        <a:p>
          <a:endParaRPr lang="en-US"/>
        </a:p>
      </dgm:t>
    </dgm:pt>
    <dgm:pt modelId="{934AD9B0-FCDC-4396-98E9-260CF9D7E4EF}" type="pres">
      <dgm:prSet presAssocID="{BDB6AE01-2894-412A-98A8-46AFA05B7CBF}" presName="compositeShape" presStyleCnt="0">
        <dgm:presLayoutVars>
          <dgm:dir/>
          <dgm:resizeHandles/>
        </dgm:presLayoutVars>
      </dgm:prSet>
      <dgm:spPr/>
    </dgm:pt>
    <dgm:pt modelId="{D0208BCD-6C19-4CC5-AEDE-0B23AADC34FD}" type="pres">
      <dgm:prSet presAssocID="{BDB6AE01-2894-412A-98A8-46AFA05B7CBF}" presName="pyramid" presStyleLbl="node1" presStyleIdx="0" presStyleCnt="1" custScaleX="125083"/>
      <dgm:spPr/>
    </dgm:pt>
    <dgm:pt modelId="{E6692FA9-64E8-486F-A945-F126E87D8210}" type="pres">
      <dgm:prSet presAssocID="{BDB6AE01-2894-412A-98A8-46AFA05B7CBF}" presName="theList" presStyleCnt="0"/>
      <dgm:spPr/>
    </dgm:pt>
    <dgm:pt modelId="{42D5D65D-88C0-45D5-8B57-4BB95284F063}" type="pres">
      <dgm:prSet presAssocID="{3AD14D80-F0C1-4F13-AF67-50933C97E98C}" presName="aNode" presStyleLbl="fgAcc1" presStyleIdx="0" presStyleCnt="3" custScaleX="76201" custScaleY="25279" custLinFactY="18962" custLinFactNeighborX="-4058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A9C7D-BD4A-433E-AFF5-57B3B6C0C613}" type="pres">
      <dgm:prSet presAssocID="{3AD14D80-F0C1-4F13-AF67-50933C97E98C}" presName="aSpace" presStyleCnt="0"/>
      <dgm:spPr/>
    </dgm:pt>
    <dgm:pt modelId="{C2209C6A-096E-4FB7-91AD-7B93D7FD7A10}" type="pres">
      <dgm:prSet presAssocID="{1442173E-74A3-4F93-99D4-93A65B21D4E0}" presName="aNode" presStyleLbl="fgAcc1" presStyleIdx="1" presStyleCnt="3" custScaleX="155044" custScaleY="25620" custLinFactY="103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C4E19-F774-4155-A50A-3D53D9CE6FC0}" type="pres">
      <dgm:prSet presAssocID="{1442173E-74A3-4F93-99D4-93A65B21D4E0}" presName="aSpace" presStyleCnt="0"/>
      <dgm:spPr/>
    </dgm:pt>
    <dgm:pt modelId="{43907772-BE4E-411D-8920-BF64EEB218DB}" type="pres">
      <dgm:prSet presAssocID="{5FD9BC8D-89FB-4776-BE52-07C98B22E25E}" presName="aNode" presStyleLbl="fgAcc1" presStyleIdx="2" presStyleCnt="3" custScaleX="152668" custScaleY="25930" custLinFactY="195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46CD2-03F2-42E5-A834-0F3FDF6D68C1}" type="pres">
      <dgm:prSet presAssocID="{5FD9BC8D-89FB-4776-BE52-07C98B22E25E}" presName="aSpace" presStyleCnt="0"/>
      <dgm:spPr/>
    </dgm:pt>
  </dgm:ptLst>
  <dgm:cxnLst>
    <dgm:cxn modelId="{AC4E5A02-C8C6-4420-96E3-36F8DFADDC0B}" type="presOf" srcId="{5FD9BC8D-89FB-4776-BE52-07C98B22E25E}" destId="{43907772-BE4E-411D-8920-BF64EEB218DB}" srcOrd="0" destOrd="0" presId="urn:microsoft.com/office/officeart/2005/8/layout/pyramid2"/>
    <dgm:cxn modelId="{A6396E40-7EBA-496A-950E-FD26048F5C16}" srcId="{BDB6AE01-2894-412A-98A8-46AFA05B7CBF}" destId="{3AD14D80-F0C1-4F13-AF67-50933C97E98C}" srcOrd="0" destOrd="0" parTransId="{46DF380A-3FAC-4E60-B43C-9A48BE0BE043}" sibTransId="{FC295DB2-CB5B-4CEB-B2FD-FCDDDC8E464C}"/>
    <dgm:cxn modelId="{753BC321-9776-43A9-9BEB-C6D3BBBB31D8}" type="presOf" srcId="{1442173E-74A3-4F93-99D4-93A65B21D4E0}" destId="{C2209C6A-096E-4FB7-91AD-7B93D7FD7A10}" srcOrd="0" destOrd="0" presId="urn:microsoft.com/office/officeart/2005/8/layout/pyramid2"/>
    <dgm:cxn modelId="{1851A83B-6AEC-4E29-811B-A81A09FE2C7D}" srcId="{BDB6AE01-2894-412A-98A8-46AFA05B7CBF}" destId="{5FD9BC8D-89FB-4776-BE52-07C98B22E25E}" srcOrd="2" destOrd="0" parTransId="{FA375501-07F2-4ED3-9822-A24D653CFE58}" sibTransId="{1F824F8C-7AED-4EAC-A77F-3124E56171C6}"/>
    <dgm:cxn modelId="{8B2CCA55-8751-4072-B6EB-E61BA4878293}" srcId="{BDB6AE01-2894-412A-98A8-46AFA05B7CBF}" destId="{1442173E-74A3-4F93-99D4-93A65B21D4E0}" srcOrd="1" destOrd="0" parTransId="{269C325F-505B-44A2-AF92-AB4D7ADE7F49}" sibTransId="{061F4E41-2862-432A-BD27-06A4C13D7E30}"/>
    <dgm:cxn modelId="{A797023B-9D42-4282-811F-F0834A1B978F}" type="presOf" srcId="{3AD14D80-F0C1-4F13-AF67-50933C97E98C}" destId="{42D5D65D-88C0-45D5-8B57-4BB95284F063}" srcOrd="0" destOrd="0" presId="urn:microsoft.com/office/officeart/2005/8/layout/pyramid2"/>
    <dgm:cxn modelId="{ED23EE73-18A6-4D3D-A0C6-A43D98457F45}" type="presOf" srcId="{BDB6AE01-2894-412A-98A8-46AFA05B7CBF}" destId="{934AD9B0-FCDC-4396-98E9-260CF9D7E4EF}" srcOrd="0" destOrd="0" presId="urn:microsoft.com/office/officeart/2005/8/layout/pyramid2"/>
    <dgm:cxn modelId="{3B933DE6-643B-48D8-B434-D98250FC0342}" type="presParOf" srcId="{934AD9B0-FCDC-4396-98E9-260CF9D7E4EF}" destId="{D0208BCD-6C19-4CC5-AEDE-0B23AADC34FD}" srcOrd="0" destOrd="0" presId="urn:microsoft.com/office/officeart/2005/8/layout/pyramid2"/>
    <dgm:cxn modelId="{E9BC83C3-EBE2-4459-89DE-905FF6171BF1}" type="presParOf" srcId="{934AD9B0-FCDC-4396-98E9-260CF9D7E4EF}" destId="{E6692FA9-64E8-486F-A945-F126E87D8210}" srcOrd="1" destOrd="0" presId="urn:microsoft.com/office/officeart/2005/8/layout/pyramid2"/>
    <dgm:cxn modelId="{D1191E75-1971-45EA-8105-CCCA8BD2C3E3}" type="presParOf" srcId="{E6692FA9-64E8-486F-A945-F126E87D8210}" destId="{42D5D65D-88C0-45D5-8B57-4BB95284F063}" srcOrd="0" destOrd="0" presId="urn:microsoft.com/office/officeart/2005/8/layout/pyramid2"/>
    <dgm:cxn modelId="{8A42BAF3-D68F-47DE-9D93-9DCDC43B8433}" type="presParOf" srcId="{E6692FA9-64E8-486F-A945-F126E87D8210}" destId="{9EDA9C7D-BD4A-433E-AFF5-57B3B6C0C613}" srcOrd="1" destOrd="0" presId="urn:microsoft.com/office/officeart/2005/8/layout/pyramid2"/>
    <dgm:cxn modelId="{C9F1161E-1BDF-4FCB-B205-CE0CD475EAB9}" type="presParOf" srcId="{E6692FA9-64E8-486F-A945-F126E87D8210}" destId="{C2209C6A-096E-4FB7-91AD-7B93D7FD7A10}" srcOrd="2" destOrd="0" presId="urn:microsoft.com/office/officeart/2005/8/layout/pyramid2"/>
    <dgm:cxn modelId="{C480BF0C-32BF-46DB-81B2-23D6D7CD3789}" type="presParOf" srcId="{E6692FA9-64E8-486F-A945-F126E87D8210}" destId="{511C4E19-F774-4155-A50A-3D53D9CE6FC0}" srcOrd="3" destOrd="0" presId="urn:microsoft.com/office/officeart/2005/8/layout/pyramid2"/>
    <dgm:cxn modelId="{82D167D8-E0FA-4739-A1EB-87926A5FAA71}" type="presParOf" srcId="{E6692FA9-64E8-486F-A945-F126E87D8210}" destId="{43907772-BE4E-411D-8920-BF64EEB218DB}" srcOrd="4" destOrd="0" presId="urn:microsoft.com/office/officeart/2005/8/layout/pyramid2"/>
    <dgm:cxn modelId="{EB60B756-BEA5-44B9-B15D-96260585116B}" type="presParOf" srcId="{E6692FA9-64E8-486F-A945-F126E87D8210}" destId="{47646CD2-03F2-42E5-A834-0F3FDF6D68C1}" srcOrd="5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732E78-AADA-4B28-B1CF-447B6F982A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10BBD7A3-EFBD-4480-8430-85D470DDC507}">
      <dgm:prSet/>
      <dgm:spPr/>
      <dgm:t>
        <a:bodyPr/>
        <a:lstStyle/>
        <a:p>
          <a:pPr rtl="0"/>
          <a:r>
            <a:rPr lang="zh-TW" altLang="en-US" b="1" i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從</a:t>
          </a:r>
          <a:r>
            <a:rPr lang="en-US" altLang="zh-TW" b="1" i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XP</a:t>
          </a:r>
          <a:r>
            <a:rPr lang="zh-TW" altLang="en-US" b="1" i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虛擬機器的應用程式會出現在使用者的桌面，就像平常它們被使用的情況一樣</a:t>
          </a:r>
          <a:endParaRPr lang="en-US" b="1" i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1016AF9-F1BC-4CC4-9E99-9D465919EB87}" type="parTrans" cxnId="{8CF1FEC9-7D54-4E13-8CBF-E02858135704}">
      <dgm:prSet/>
      <dgm:spPr/>
      <dgm:t>
        <a:bodyPr/>
        <a:lstStyle/>
        <a:p>
          <a:pPr rtl="1"/>
          <a:endParaRPr lang="he-IL"/>
        </a:p>
      </dgm:t>
    </dgm:pt>
    <dgm:pt modelId="{2D0980C2-FAF9-4F43-9882-088EB79C0D5F}" type="sibTrans" cxnId="{8CF1FEC9-7D54-4E13-8CBF-E02858135704}">
      <dgm:prSet/>
      <dgm:spPr/>
      <dgm:t>
        <a:bodyPr/>
        <a:lstStyle/>
        <a:p>
          <a:pPr rtl="1"/>
          <a:endParaRPr lang="he-IL"/>
        </a:p>
      </dgm:t>
    </dgm:pt>
    <dgm:pt modelId="{DE20A516-F0DB-4665-AF11-B21E6BCD59C3}" type="pres">
      <dgm:prSet presAssocID="{72732E78-AADA-4B28-B1CF-447B6F982A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E377824C-5006-4C7E-B83A-8393A0E694D4}" type="pres">
      <dgm:prSet presAssocID="{10BBD7A3-EFBD-4480-8430-85D470DDC50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AA4C20C-1FFB-413E-98F0-CD1BDD7DA7AA}" type="presOf" srcId="{72732E78-AADA-4B28-B1CF-447B6F982A5E}" destId="{DE20A516-F0DB-4665-AF11-B21E6BCD59C3}" srcOrd="0" destOrd="0" presId="urn:microsoft.com/office/officeart/2005/8/layout/vList2"/>
    <dgm:cxn modelId="{C057D62E-8307-4E04-A1E8-917A850ABA11}" type="presOf" srcId="{10BBD7A3-EFBD-4480-8430-85D470DDC507}" destId="{E377824C-5006-4C7E-B83A-8393A0E694D4}" srcOrd="0" destOrd="0" presId="urn:microsoft.com/office/officeart/2005/8/layout/vList2"/>
    <dgm:cxn modelId="{8CF1FEC9-7D54-4E13-8CBF-E02858135704}" srcId="{72732E78-AADA-4B28-B1CF-447B6F982A5E}" destId="{10BBD7A3-EFBD-4480-8430-85D470DDC507}" srcOrd="0" destOrd="0" parTransId="{21016AF9-F1BC-4CC4-9E99-9D465919EB87}" sibTransId="{2D0980C2-FAF9-4F43-9882-088EB79C0D5F}"/>
    <dgm:cxn modelId="{07D55219-7D6D-4354-B431-62A3A4951679}" type="presParOf" srcId="{DE20A516-F0DB-4665-AF11-B21E6BCD59C3}" destId="{E377824C-5006-4C7E-B83A-8393A0E694D4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AA90C-9E96-45D1-A6B3-00897BBC61ED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277E1-7FC3-423E-BFFB-27FA19522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0D0BAD64-7B32-4128-A76A-E79C38C92651}" type="slidenum">
              <a:rPr lang="en-US" altLang="zh-TW">
                <a:ea typeface="微軟正黑體" pitchFamily="34" charset="-12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TW">
              <a:ea typeface="微軟正黑體" pitchFamily="34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23908" name="Slide Number Placeholder 3"/>
          <p:cNvSpPr txBox="1">
            <a:spLocks noGrp="1"/>
          </p:cNvSpPr>
          <p:nvPr/>
        </p:nvSpPr>
        <p:spPr bwMode="auto">
          <a:xfrm>
            <a:off x="6172200" y="8685213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B8EF3B-B4D3-4653-B101-620AE1315F6A}" type="slidenum">
              <a:rPr kumimoji="0" lang="en-US" altLang="zh-TW" sz="1200">
                <a:latin typeface="Calibri" pitchFamily="34" charset="0"/>
                <a:ea typeface="微軟正黑體" pitchFamily="34" charset="-120"/>
              </a:rPr>
              <a:pPr algn="r"/>
              <a:t>13</a:t>
            </a:fld>
            <a:endParaRPr kumimoji="0" lang="en-US" altLang="zh-TW" sz="1200">
              <a:latin typeface="Calibri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A60B7-F791-4FD1-9991-C85B7BEF8AB9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A60B7-F791-4FD1-9991-C85B7BEF8AB9}" type="slidenum">
              <a:rPr lang="he-IL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28004" name="Slide Number Placeholder 3"/>
          <p:cNvSpPr txBox="1">
            <a:spLocks noGrp="1"/>
          </p:cNvSpPr>
          <p:nvPr/>
        </p:nvSpPr>
        <p:spPr bwMode="auto">
          <a:xfrm>
            <a:off x="6172200" y="8685213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8F8960-AC27-4AB2-BE48-169BD22748C1}" type="slidenum">
              <a:rPr kumimoji="0" lang="en-US" altLang="zh-TW" sz="1200">
                <a:latin typeface="Calibri" pitchFamily="34" charset="0"/>
                <a:ea typeface="微軟正黑體" pitchFamily="34" charset="-120"/>
              </a:rPr>
              <a:pPr algn="r"/>
              <a:t>17</a:t>
            </a:fld>
            <a:endParaRPr kumimoji="0" lang="en-US" altLang="zh-TW" sz="1200">
              <a:latin typeface="Calibri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A60B7-F791-4FD1-9991-C85B7BEF8AB9}" type="slidenum">
              <a:rPr lang="he-IL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36196" name="Slide Number Placeholder 3"/>
          <p:cNvSpPr txBox="1">
            <a:spLocks noGrp="1"/>
          </p:cNvSpPr>
          <p:nvPr/>
        </p:nvSpPr>
        <p:spPr bwMode="auto">
          <a:xfrm>
            <a:off x="6172200" y="8685213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C193FB-3A04-494D-AAC5-B54C817A7B1A}" type="slidenum">
              <a:rPr kumimoji="0" lang="en-US" altLang="zh-TW" sz="1200">
                <a:latin typeface="Calibri" pitchFamily="34" charset="0"/>
                <a:ea typeface="微軟正黑體" pitchFamily="34" charset="-120"/>
              </a:rPr>
              <a:pPr algn="r"/>
              <a:t>19</a:t>
            </a:fld>
            <a:endParaRPr kumimoji="0" lang="en-US" altLang="zh-TW" sz="1200">
              <a:latin typeface="Calibri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pPr algn="r"/>
            <a:fld id="{F1F2AFE4-9AD2-45E4-8DE9-3119C8D8C77E}" type="slidenum">
              <a:rPr kumimoji="0" lang="ar-SA" altLang="zh-TW" sz="1200">
                <a:latin typeface="Calibri" pitchFamily="34" charset="0"/>
                <a:ea typeface="微軟正黑體" pitchFamily="34" charset="-120"/>
              </a:rPr>
              <a:pPr algn="r"/>
              <a:t>3</a:t>
            </a:fld>
            <a:endParaRPr kumimoji="0" lang="en-US" altLang="zh-TW" sz="1200"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A60B7-F791-4FD1-9991-C85B7BEF8AB9}" type="slidenum">
              <a:rPr lang="he-IL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altLang="zh-TW" sz="80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F5BAF1F4-1A42-4326-9EAF-2B7F74529ACD}" type="slidenum">
              <a:rPr lang="en-US" altLang="zh-TW">
                <a:ea typeface="微軟正黑體" pitchFamily="34" charset="-12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>
              <a:ea typeface="微軟正黑體" pitchFamily="34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0271-9857-47ED-B6B4-33389E3B525C}" type="slidenum">
              <a:rPr lang="he-IL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A60B7-F791-4FD1-9991-C85B7BEF8AB9}" type="slidenum">
              <a:rPr lang="he-IL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89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B4232171-C553-456D-9ED7-BC9D4DE1EBB2}" type="slidenum">
              <a:rPr lang="en-US" altLang="zh-TW">
                <a:ea typeface="微軟正黑體" pitchFamily="34" charset="-12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>
              <a:ea typeface="微軟正黑體" pitchFamily="34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6172200" y="8685213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87ECBE9-DD40-4DD1-BCEA-A9787A251A72}" type="slidenum">
              <a:rPr kumimoji="0" lang="en-US" altLang="zh-TW" sz="1200">
                <a:latin typeface="Calibri" pitchFamily="34" charset="0"/>
                <a:ea typeface="微軟正黑體" pitchFamily="34" charset="-120"/>
              </a:rPr>
              <a:pPr algn="r"/>
              <a:t>10</a:t>
            </a:fld>
            <a:endParaRPr kumimoji="0" lang="en-US" altLang="zh-TW" sz="1200">
              <a:latin typeface="Calibri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A60B7-F791-4FD1-9991-C85B7BEF8AB9}" type="slidenum">
              <a:rPr lang="he-IL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4B22-A5EC-42F1-8282-664F83C48C96}" type="datetimeFigureOut">
              <a:rPr lang="zh-TW" altLang="en-US" smtClean="0"/>
              <a:pPr/>
              <a:t>2008/10/14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B1A4-65F3-45AA-B166-16B49DBF5C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4B22-A5EC-42F1-8282-664F83C48C96}" type="datetimeFigureOut">
              <a:rPr lang="zh-TW" altLang="en-US" smtClean="0"/>
              <a:pPr/>
              <a:t>2008/10/14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B1A4-65F3-45AA-B166-16B49DBF5C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4B22-A5EC-42F1-8282-664F83C48C96}" type="datetimeFigureOut">
              <a:rPr lang="zh-TW" altLang="en-US" smtClean="0"/>
              <a:pPr/>
              <a:t>2008/10/14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B1A4-65F3-45AA-B166-16B49DBF5C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609600"/>
          </a:xfrm>
        </p:spPr>
        <p:txBody>
          <a:bodyPr>
            <a:normAutofit/>
          </a:bodyPr>
          <a:lstStyle>
            <a:lvl1pPr algn="l">
              <a:defRPr sz="3400">
                <a:solidFill>
                  <a:srgbClr val="D9FF39"/>
                </a:solidFill>
                <a:latin typeface="Segoe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066800"/>
            <a:ext cx="8626475" cy="5029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5450" y="6492875"/>
            <a:ext cx="793750" cy="365125"/>
          </a:xfrm>
          <a:prstGeom prst="rect">
            <a:avLst/>
          </a:prstGeom>
        </p:spPr>
        <p:txBody>
          <a:bodyPr/>
          <a:lstStyle>
            <a:lvl1pPr defTabSz="914363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C0C7B052-9D29-4742-88B4-581055E97812}" type="datetime1">
              <a:rPr lang="en-US"/>
              <a:pPr>
                <a:defRPr/>
              </a:pPr>
              <a:t>10/14/2008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92875"/>
            <a:ext cx="2895600" cy="365125"/>
          </a:xfrm>
          <a:prstGeom prst="rect">
            <a:avLst/>
          </a:prstGeom>
        </p:spPr>
        <p:txBody>
          <a:bodyPr/>
          <a:lstStyle>
            <a:lvl1pPr defTabSz="914363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9200" y="6492875"/>
            <a:ext cx="2133600" cy="365125"/>
          </a:xfrm>
          <a:prstGeom prst="rect">
            <a:avLst/>
          </a:prstGeom>
        </p:spPr>
        <p:txBody>
          <a:bodyPr/>
          <a:lstStyle>
            <a:lvl1pPr defTabSz="914363"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0257B2AA-FD81-425D-9EEF-566612A10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4B22-A5EC-42F1-8282-664F83C48C96}" type="datetimeFigureOut">
              <a:rPr lang="zh-TW" altLang="en-US" smtClean="0"/>
              <a:pPr/>
              <a:t>2008/10/14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B1A4-65F3-45AA-B166-16B49DBF5C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4B22-A5EC-42F1-8282-664F83C48C96}" type="datetimeFigureOut">
              <a:rPr lang="zh-TW" altLang="en-US" smtClean="0"/>
              <a:pPr/>
              <a:t>2008/10/14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B1A4-65F3-45AA-B166-16B49DBF5C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4B22-A5EC-42F1-8282-664F83C48C96}" type="datetimeFigureOut">
              <a:rPr lang="zh-TW" altLang="en-US" smtClean="0"/>
              <a:pPr/>
              <a:t>2008/10/14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B1A4-65F3-45AA-B166-16B49DBF5C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4B22-A5EC-42F1-8282-664F83C48C96}" type="datetimeFigureOut">
              <a:rPr lang="zh-TW" altLang="en-US" smtClean="0"/>
              <a:pPr/>
              <a:t>2008/10/14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B1A4-65F3-45AA-B166-16B49DBF5C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4B22-A5EC-42F1-8282-664F83C48C96}" type="datetimeFigureOut">
              <a:rPr lang="zh-TW" altLang="en-US" smtClean="0"/>
              <a:pPr/>
              <a:t>2008/10/14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B1A4-65F3-45AA-B166-16B49DBF5C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4B22-A5EC-42F1-8282-664F83C48C96}" type="datetimeFigureOut">
              <a:rPr lang="zh-TW" altLang="en-US" smtClean="0"/>
              <a:pPr/>
              <a:t>2008/10/14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B1A4-65F3-45AA-B166-16B49DBF5C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dirty="0" smtClean="0"/>
              <a:t>Click to edit Master text styles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4B22-A5EC-42F1-8282-664F83C48C96}" type="datetimeFigureOut">
              <a:rPr lang="zh-TW" altLang="en-US" smtClean="0"/>
              <a:pPr/>
              <a:t>2008/10/14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B1A4-65F3-45AA-B166-16B49DBF5C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Click icon to add picture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4B22-A5EC-42F1-8282-664F83C48C96}" type="datetimeFigureOut">
              <a:rPr lang="zh-TW" altLang="en-US" smtClean="0"/>
              <a:pPr/>
              <a:t>2008/10/14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B1A4-65F3-45AA-B166-16B49DBF5C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34B22-A5EC-42F1-8282-664F83C48C96}" type="datetimeFigureOut">
              <a:rPr lang="zh-TW" altLang="en-US" smtClean="0"/>
              <a:pPr/>
              <a:t>2008/10/14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B1A4-65F3-45AA-B166-16B49DBF5CA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1" descr="Green IT_PPT_D2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686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54.png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64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63.png"/><Relationship Id="rId2" Type="http://schemas.openxmlformats.org/officeDocument/2006/relationships/tags" Target="../tags/tag5.xml"/><Relationship Id="rId16" Type="http://schemas.openxmlformats.org/officeDocument/2006/relationships/image" Target="../media/image65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5" Type="http://schemas.openxmlformats.org/officeDocument/2006/relationships/image" Target="../media/image48.png"/><Relationship Id="rId10" Type="http://schemas.openxmlformats.org/officeDocument/2006/relationships/image" Target="../media/image61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60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diagramData" Target="../diagrams/data2.xml"/><Relationship Id="rId7" Type="http://schemas.openxmlformats.org/officeDocument/2006/relationships/image" Target="../media/image43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3.jpeg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72.pn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76.png"/><Relationship Id="rId10" Type="http://schemas.openxmlformats.org/officeDocument/2006/relationships/diagramLayout" Target="../diagrams/layout3.xml"/><Relationship Id="rId4" Type="http://schemas.openxmlformats.org/officeDocument/2006/relationships/image" Target="../media/image75.jpeg"/><Relationship Id="rId9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8.pn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1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5.png"/><Relationship Id="rId4" Type="http://schemas.openxmlformats.org/officeDocument/2006/relationships/diagramData" Target="../diagrams/data1.xml"/><Relationship Id="rId9" Type="http://schemas.openxmlformats.org/officeDocument/2006/relationships/image" Target="../media/image44.jpeg"/><Relationship Id="rId14" Type="http://schemas.openxmlformats.org/officeDocument/2006/relationships/image" Target="../media/image4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Green IT_PPT_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86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9859" y="4275786"/>
            <a:ext cx="5215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</a:rPr>
              <a:t>馮立偉 </a:t>
            </a:r>
            <a:endParaRPr lang="en-US" altLang="zh-TW" sz="3200" dirty="0" smtClean="0">
              <a:solidFill>
                <a:schemeClr val="bg1"/>
              </a:solidFill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</a:rPr>
              <a:t>精誠資訊 技術處長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547" y="2794715"/>
            <a:ext cx="898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</a:rPr>
              <a:t>運用 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MDOP MED-V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打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造 </a:t>
            </a:r>
            <a:r>
              <a:rPr lang="en-US" sz="2800" b="1" dirty="0" smtClean="0">
                <a:solidFill>
                  <a:schemeClr val="bg1"/>
                </a:solidFill>
              </a:rPr>
              <a:t>Client 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端虛擬化世界 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(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桌面管理篇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)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6918262" y="1278731"/>
            <a:ext cx="1600200" cy="4661694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74875" y="1409238"/>
            <a:ext cx="1600200" cy="1246187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514688" y="3429000"/>
            <a:ext cx="4438312" cy="2443225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795" name="Rectangle 3"/>
          <p:cNvSpPr>
            <a:spLocks noChangeArrowheads="1"/>
          </p:cNvSpPr>
          <p:nvPr/>
        </p:nvSpPr>
        <p:spPr bwMode="auto">
          <a:xfrm>
            <a:off x="436563" y="76200"/>
            <a:ext cx="84788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kumimoji="0" lang="en-US" altLang="zh-TW" sz="4800">
              <a:latin typeface="Segoe"/>
              <a:ea typeface="微軟正黑體" pitchFamily="34" charset="-120"/>
            </a:endParaRPr>
          </a:p>
        </p:txBody>
      </p:sp>
      <p:graphicFrame>
        <p:nvGraphicFramePr>
          <p:cNvPr id="118796" name="Object 12"/>
          <p:cNvGraphicFramePr>
            <a:graphicFrameLocks noChangeAspect="1"/>
          </p:cNvGraphicFramePr>
          <p:nvPr/>
        </p:nvGraphicFramePr>
        <p:xfrm>
          <a:off x="679450" y="1465263"/>
          <a:ext cx="1327150" cy="1036637"/>
        </p:xfrm>
        <a:graphic>
          <a:graphicData uri="http://schemas.openxmlformats.org/presentationml/2006/ole">
            <p:oleObj spid="_x0000_s2050" name="Image" r:id="rId4" imgW="1739683" imgH="1358730" progId="">
              <p:embed/>
            </p:oleObj>
          </a:graphicData>
        </a:graphic>
      </p:graphicFrame>
      <p:sp>
        <p:nvSpPr>
          <p:cNvPr id="118797" name="Line 22"/>
          <p:cNvSpPr>
            <a:spLocks noChangeShapeType="1"/>
          </p:cNvSpPr>
          <p:nvPr/>
        </p:nvSpPr>
        <p:spPr bwMode="auto">
          <a:xfrm>
            <a:off x="2420938" y="5221288"/>
            <a:ext cx="457200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118798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725" y="3529013"/>
            <a:ext cx="1565275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9" name="Line 24"/>
          <p:cNvSpPr>
            <a:spLocks noChangeShapeType="1"/>
          </p:cNvSpPr>
          <p:nvPr/>
        </p:nvSpPr>
        <p:spPr bwMode="auto">
          <a:xfrm flipH="1">
            <a:off x="4121150" y="1933575"/>
            <a:ext cx="3656013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18800" name="Object 16"/>
          <p:cNvGraphicFramePr>
            <a:graphicFrameLocks noChangeAspect="1"/>
          </p:cNvGraphicFramePr>
          <p:nvPr/>
        </p:nvGraphicFramePr>
        <p:xfrm>
          <a:off x="7181850" y="1446213"/>
          <a:ext cx="1163638" cy="1239837"/>
        </p:xfrm>
        <a:graphic>
          <a:graphicData uri="http://schemas.openxmlformats.org/presentationml/2006/ole">
            <p:oleObj spid="_x0000_s2051" name="Image" r:id="rId6" imgW="2717460" imgH="2895238" progId="">
              <p:embed/>
            </p:oleObj>
          </a:graphicData>
        </a:graphic>
      </p:graphicFrame>
      <p:sp>
        <p:nvSpPr>
          <p:cNvPr id="118801" name="Line 26"/>
          <p:cNvSpPr>
            <a:spLocks noChangeShapeType="1"/>
          </p:cNvSpPr>
          <p:nvPr/>
        </p:nvSpPr>
        <p:spPr bwMode="auto">
          <a:xfrm flipH="1">
            <a:off x="1704975" y="1933575"/>
            <a:ext cx="1828800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8802" name="Line 27"/>
          <p:cNvSpPr>
            <a:spLocks noChangeShapeType="1"/>
          </p:cNvSpPr>
          <p:nvPr/>
        </p:nvSpPr>
        <p:spPr bwMode="auto">
          <a:xfrm rot="5400000" flipH="1">
            <a:off x="2526506" y="3078957"/>
            <a:ext cx="2741613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001963" y="4465638"/>
            <a:ext cx="1882775" cy="1092200"/>
            <a:chOff x="1936" y="2948"/>
            <a:chExt cx="1186" cy="688"/>
          </a:xfrm>
        </p:grpSpPr>
        <p:graphicFrame>
          <p:nvGraphicFramePr>
            <p:cNvPr id="118804" name="Object 20"/>
            <p:cNvGraphicFramePr>
              <a:graphicFrameLocks noChangeAspect="1"/>
            </p:cNvGraphicFramePr>
            <p:nvPr/>
          </p:nvGraphicFramePr>
          <p:xfrm>
            <a:off x="2125" y="2948"/>
            <a:ext cx="829" cy="176"/>
          </p:xfrm>
          <a:graphic>
            <a:graphicData uri="http://schemas.openxmlformats.org/presentationml/2006/ole">
              <p:oleObj spid="_x0000_s2055" name="Image" r:id="rId7" imgW="2704762" imgH="2717460" progId="">
                <p:embed/>
              </p:oleObj>
            </a:graphicData>
          </a:graphic>
        </p:graphicFrame>
        <p:graphicFrame>
          <p:nvGraphicFramePr>
            <p:cNvPr id="118805" name="Object 21"/>
            <p:cNvGraphicFramePr>
              <a:graphicFrameLocks noChangeAspect="1"/>
            </p:cNvGraphicFramePr>
            <p:nvPr/>
          </p:nvGraphicFramePr>
          <p:xfrm>
            <a:off x="1936" y="3101"/>
            <a:ext cx="1186" cy="535"/>
          </p:xfrm>
          <a:graphic>
            <a:graphicData uri="http://schemas.openxmlformats.org/presentationml/2006/ole">
              <p:oleObj spid="_x0000_s2056" name="Image" r:id="rId8" imgW="2704762" imgH="2717460" progId="">
                <p:embed/>
              </p:oleObj>
            </a:graphicData>
          </a:graphic>
        </p:graphicFrame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65138" y="3435350"/>
            <a:ext cx="4541837" cy="2473325"/>
            <a:chOff x="293" y="2164"/>
            <a:chExt cx="2861" cy="1558"/>
          </a:xfrm>
        </p:grpSpPr>
        <p:sp>
          <p:nvSpPr>
            <p:cNvPr id="118807" name="AutoShape 35"/>
            <p:cNvSpPr>
              <a:spLocks noChangeArrowheads="1"/>
            </p:cNvSpPr>
            <p:nvPr/>
          </p:nvSpPr>
          <p:spPr bwMode="auto">
            <a:xfrm>
              <a:off x="293" y="2164"/>
              <a:ext cx="2861" cy="155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en-US" altLang="zh-TW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8808" name="Text Box 36"/>
            <p:cNvSpPr txBox="1">
              <a:spLocks noChangeArrowheads="1"/>
            </p:cNvSpPr>
            <p:nvPr/>
          </p:nvSpPr>
          <p:spPr bwMode="auto">
            <a:xfrm>
              <a:off x="303" y="3468"/>
              <a:ext cx="28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zh-TW" altLang="en-US" sz="1600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虛擬機器映像檔管理</a:t>
              </a:r>
            </a:p>
          </p:txBody>
        </p:sp>
      </p:grpSp>
      <p:graphicFrame>
        <p:nvGraphicFramePr>
          <p:cNvPr id="118809" name="Object 25"/>
          <p:cNvGraphicFramePr>
            <a:graphicFrameLocks noChangeAspect="1"/>
          </p:cNvGraphicFramePr>
          <p:nvPr/>
        </p:nvGraphicFramePr>
        <p:xfrm>
          <a:off x="7180263" y="2960688"/>
          <a:ext cx="1163637" cy="1239837"/>
        </p:xfrm>
        <a:graphic>
          <a:graphicData uri="http://schemas.openxmlformats.org/presentationml/2006/ole">
            <p:oleObj spid="_x0000_s2052" name="Image" r:id="rId9" imgW="2717460" imgH="2895238" progId="">
              <p:embed/>
            </p:oleObj>
          </a:graphicData>
        </a:graphic>
      </p:graphicFrame>
      <p:sp>
        <p:nvSpPr>
          <p:cNvPr id="118810" name="Text Box 38"/>
          <p:cNvSpPr txBox="1">
            <a:spLocks noChangeArrowheads="1"/>
          </p:cNvSpPr>
          <p:nvPr/>
        </p:nvSpPr>
        <p:spPr bwMode="auto">
          <a:xfrm>
            <a:off x="7010400" y="4060825"/>
            <a:ext cx="1401763" cy="2603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buClr>
                <a:srgbClr val="311852"/>
              </a:buClr>
              <a:buSzPct val="55000"/>
              <a:buFont typeface="Wingdings" pitchFamily="2" charset="2"/>
              <a:buNone/>
            </a:pPr>
            <a:r>
              <a:rPr kumimoji="0" lang="zh-TW" altLang="en-US" sz="11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合作廠商電腦</a:t>
            </a:r>
          </a:p>
        </p:txBody>
      </p:sp>
      <p:sp>
        <p:nvSpPr>
          <p:cNvPr id="118811" name="Text Box 39"/>
          <p:cNvSpPr txBox="1">
            <a:spLocks noChangeArrowheads="1"/>
          </p:cNvSpPr>
          <p:nvPr/>
        </p:nvSpPr>
        <p:spPr bwMode="auto">
          <a:xfrm>
            <a:off x="7010400" y="5572125"/>
            <a:ext cx="153670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buClr>
                <a:srgbClr val="311852"/>
              </a:buClr>
              <a:buSzPct val="55000"/>
              <a:buFont typeface="Wingdings" pitchFamily="2" charset="2"/>
              <a:buNone/>
            </a:pPr>
            <a:r>
              <a:rPr kumimoji="0" lang="zh-TW" altLang="en-US" sz="11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員工筆記型電腦</a:t>
            </a:r>
          </a:p>
        </p:txBody>
      </p:sp>
      <p:graphicFrame>
        <p:nvGraphicFramePr>
          <p:cNvPr id="481293" name="Object 13"/>
          <p:cNvGraphicFramePr>
            <a:graphicFrameLocks noChangeAspect="1"/>
          </p:cNvGraphicFramePr>
          <p:nvPr/>
        </p:nvGraphicFramePr>
        <p:xfrm>
          <a:off x="7183083" y="4357128"/>
          <a:ext cx="1130300" cy="1155700"/>
        </p:xfrm>
        <a:graphic>
          <a:graphicData uri="http://schemas.openxmlformats.org/presentationml/2006/ole">
            <p:oleObj spid="_x0000_s2053" name="Image" r:id="rId10" imgW="3047619" imgH="3111111" progId="">
              <p:embed/>
            </p:oleObj>
          </a:graphicData>
        </a:graphic>
      </p:graphicFrame>
      <p:graphicFrame>
        <p:nvGraphicFramePr>
          <p:cNvPr id="118813" name="Object 29"/>
          <p:cNvGraphicFramePr>
            <a:graphicFrameLocks noChangeAspect="1"/>
          </p:cNvGraphicFramePr>
          <p:nvPr/>
        </p:nvGraphicFramePr>
        <p:xfrm>
          <a:off x="3505200" y="1473200"/>
          <a:ext cx="949325" cy="1204913"/>
        </p:xfrm>
        <a:graphic>
          <a:graphicData uri="http://schemas.openxmlformats.org/presentationml/2006/ole">
            <p:oleObj spid="_x0000_s2054" name="Image" r:id="rId11" imgW="1828571" imgH="1968254" progId="">
              <p:embed/>
            </p:oleObj>
          </a:graphicData>
        </a:graphic>
      </p:graphicFrame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7010400" y="2538413"/>
            <a:ext cx="1401763" cy="2603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buClr>
                <a:srgbClr val="311852"/>
              </a:buClr>
              <a:buSzPct val="55000"/>
              <a:buFont typeface="Wingdings" pitchFamily="2" charset="2"/>
              <a:buNone/>
            </a:pPr>
            <a:r>
              <a:rPr kumimoji="0" lang="zh-TW" altLang="en-US" sz="1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一般使用者</a:t>
            </a: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3962400" y="2590800"/>
            <a:ext cx="1401763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Clr>
                <a:srgbClr val="311852"/>
              </a:buClr>
              <a:buSzPct val="55000"/>
              <a:buFont typeface="Wingdings" pitchFamily="2" charset="2"/>
              <a:buNone/>
            </a:pPr>
            <a:r>
              <a:rPr kumimoji="0" lang="zh-TW" alt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5F5F5F"/>
                  </a:outerShdw>
                </a:effectLst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管理伺服器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idx="4294967295"/>
          </p:nvPr>
        </p:nvSpPr>
        <p:spPr/>
        <p:txBody>
          <a:bodyPr numCol="1" anchorCtr="0" compatLnSpc="1">
            <a:prstTxWarp prst="textNoShape">
              <a:avLst/>
            </a:prstTxWarp>
          </a:bodyPr>
          <a:lstStyle/>
          <a:p>
            <a:pPr algn="l"/>
            <a:r>
              <a:rPr altLang="zh-TW">
                <a:ln>
                  <a:noFill/>
                </a:ln>
                <a:solidFill>
                  <a:schemeClr val="bg1"/>
                </a:solidFill>
                <a:cs typeface="Arial" pitchFamily="34" charset="0"/>
              </a:rPr>
              <a:t>MED-V </a:t>
            </a:r>
            <a:r>
              <a:rPr lang="zh-TW" altLang="en-US" dirty="0">
                <a:ln>
                  <a:noFill/>
                </a:ln>
                <a:solidFill>
                  <a:schemeClr val="bg1"/>
                </a:solidFill>
                <a:cs typeface="Arial" pitchFamily="34" charset="0"/>
              </a:rPr>
              <a:t>架構</a:t>
            </a:r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3745388" y="0"/>
            <a:ext cx="1930400" cy="1504950"/>
            <a:chOff x="2306" y="790"/>
            <a:chExt cx="1216" cy="948"/>
          </a:xfrm>
        </p:grpSpPr>
        <p:sp>
          <p:nvSpPr>
            <p:cNvPr id="29" name="Rounded Rectangle 21"/>
            <p:cNvSpPr/>
            <p:nvPr/>
          </p:nvSpPr>
          <p:spPr bwMode="auto">
            <a:xfrm>
              <a:off x="2306" y="790"/>
              <a:ext cx="1216" cy="948"/>
            </a:xfrm>
            <a:prstGeom prst="roundRect">
              <a:avLst/>
            </a:prstGeom>
            <a:solidFill>
              <a:schemeClr val="tx1"/>
            </a:solidFill>
            <a:ln w="76200">
              <a:solidFill>
                <a:srgbClr val="FF9900"/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0" name="Picture 26" descr="bottom (6)"/>
            <p:cNvPicPr>
              <a:picLocks noChangeAspect="1" noChangeArrowheads="1"/>
            </p:cNvPicPr>
            <p:nvPr/>
          </p:nvPicPr>
          <p:blipFill>
            <a:blip r:embed="rId12"/>
            <a:srcRect l="23697" t="613" r="57724" b="23058"/>
            <a:stretch>
              <a:fillRect/>
            </a:stretch>
          </p:blipFill>
          <p:spPr bwMode="auto">
            <a:xfrm>
              <a:off x="2378" y="844"/>
              <a:ext cx="1041" cy="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2434" y="852"/>
              <a:ext cx="962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buClr>
                  <a:srgbClr val="311852"/>
                </a:buClr>
                <a:buSzPct val="55000"/>
                <a:buFont typeface="Wingdings" pitchFamily="2" charset="2"/>
                <a:buNone/>
                <a:defRPr/>
              </a:pPr>
              <a:r>
                <a:rPr kumimoji="0" lang="zh-TW" altLang="en-US" sz="1600" dirty="0" smtClean="0">
                  <a:solidFill>
                    <a:srgbClr val="4A217E"/>
                  </a:solidFill>
                  <a:latin typeface="微軟正黑體" pitchFamily="34" charset="-120"/>
                  <a:ea typeface="微軟正黑體" pitchFamily="34" charset="-120"/>
                </a:rPr>
                <a:t>管理主控台</a:t>
              </a:r>
              <a:endParaRPr kumimoji="0" lang="en-US" altLang="en-US" sz="1600" dirty="0">
                <a:solidFill>
                  <a:srgbClr val="4A217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/>
          <p:nvPr/>
        </p:nvGrpSpPr>
        <p:grpSpPr>
          <a:xfrm>
            <a:off x="3657600" y="3962400"/>
            <a:ext cx="1219200" cy="1163698"/>
            <a:chOff x="3886200" y="3962400"/>
            <a:chExt cx="1219200" cy="1163698"/>
          </a:xfrm>
        </p:grpSpPr>
        <p:sp>
          <p:nvSpPr>
            <p:cNvPr id="46" name="TextBox 45"/>
            <p:cNvSpPr txBox="1"/>
            <p:nvPr/>
          </p:nvSpPr>
          <p:spPr>
            <a:xfrm>
              <a:off x="3886200" y="3962400"/>
              <a:ext cx="1219200" cy="249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dirty="0" smtClean="0">
                  <a:solidFill>
                    <a:srgbClr val="FF0000"/>
                  </a:solidFill>
                </a:rPr>
                <a:t>VPN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4050175" y="4668898"/>
              <a:ext cx="9144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 descr="Moni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989" y="1295400"/>
            <a:ext cx="1955461" cy="1845809"/>
          </a:xfrm>
          <a:prstGeom prst="rect">
            <a:avLst/>
          </a:prstGeom>
        </p:spPr>
      </p:pic>
      <p:pic>
        <p:nvPicPr>
          <p:cNvPr id="38" name="Picture 37" descr="Plain_moni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2217" y="1160045"/>
            <a:ext cx="2097894" cy="2011680"/>
          </a:xfrm>
          <a:prstGeom prst="rect">
            <a:avLst/>
          </a:prstGeom>
        </p:spPr>
      </p:pic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7708900" y="1803400"/>
          <a:ext cx="292100" cy="361950"/>
        </p:xfrm>
        <a:graphic>
          <a:graphicData uri="http://schemas.openxmlformats.org/presentationml/2006/ole">
            <p:oleObj spid="_x0000_s4098" name="Image" r:id="rId7" imgW="952045" imgH="1180952" progId="">
              <p:embed/>
            </p:oleObj>
          </a:graphicData>
        </a:graphic>
      </p:graphicFrame>
      <p:sp>
        <p:nvSpPr>
          <p:cNvPr id="414725" name="Rectangle 5"/>
          <p:cNvSpPr>
            <a:spLocks noChangeArrowheads="1"/>
          </p:cNvSpPr>
          <p:nvPr/>
        </p:nvSpPr>
        <p:spPr bwMode="auto">
          <a:xfrm>
            <a:off x="14288" y="5714999"/>
            <a:ext cx="9129712" cy="1128713"/>
          </a:xfrm>
          <a:prstGeom prst="rect">
            <a:avLst/>
          </a:prstGeom>
        </p:spPr>
        <p:txBody>
          <a:bodyPr wrap="none" anchor="ctr"/>
          <a:lstStyle/>
          <a:p>
            <a:endParaRPr lang="en-US"/>
          </a:p>
        </p:txBody>
      </p:sp>
      <p:sp>
        <p:nvSpPr>
          <p:cNvPr id="414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MED-V </a:t>
            </a:r>
            <a:r>
              <a:rPr lang="zh-TW" altLang="en-US" dirty="0" smtClean="0">
                <a:solidFill>
                  <a:schemeClr val="bg1"/>
                </a:solidFill>
              </a:rPr>
              <a:t>驗證流程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14728" name="Line 8"/>
          <p:cNvSpPr>
            <a:spLocks noChangeShapeType="1"/>
          </p:cNvSpPr>
          <p:nvPr/>
        </p:nvSpPr>
        <p:spPr bwMode="auto">
          <a:xfrm flipH="1">
            <a:off x="4362450" y="1920412"/>
            <a:ext cx="3200400" cy="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42"/>
          <p:cNvGrpSpPr/>
          <p:nvPr/>
        </p:nvGrpSpPr>
        <p:grpSpPr>
          <a:xfrm>
            <a:off x="931439" y="1535875"/>
            <a:ext cx="1182369" cy="1195450"/>
            <a:chOff x="931439" y="1535875"/>
            <a:chExt cx="1182369" cy="1195450"/>
          </a:xfrm>
        </p:grpSpPr>
        <p:sp>
          <p:nvSpPr>
            <p:cNvPr id="42" name="Rectangle 41"/>
            <p:cNvSpPr/>
            <p:nvPr/>
          </p:nvSpPr>
          <p:spPr bwMode="auto">
            <a:xfrm>
              <a:off x="931439" y="1535875"/>
              <a:ext cx="1182369" cy="1195450"/>
            </a:xfrm>
            <a:prstGeom prst="rect">
              <a:avLst/>
            </a:prstGeom>
            <a:solidFill>
              <a:schemeClr val="tx1"/>
            </a:solidFill>
            <a:ln w="0">
              <a:noFill/>
              <a:headEnd type="none" w="med" len="med"/>
              <a:tailEnd type="none" w="med" len="med"/>
            </a:ln>
            <a:effectLst>
              <a:softEdge rad="127000"/>
            </a:effectLst>
            <a:scene3d>
              <a:camera prst="orthographicFront">
                <a:rot lat="0" lon="0" rev="0"/>
              </a:camera>
              <a:lightRig rig="glow" dir="t">
                <a:rot lat="0" lon="0" rev="5400000"/>
              </a:lightRig>
            </a:scene3d>
            <a:sp3d prstMaterial="flat"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graphicFrame>
          <p:nvGraphicFramePr>
            <p:cNvPr id="414731" name="Object 11"/>
            <p:cNvGraphicFramePr>
              <a:graphicFrameLocks noChangeAspect="1"/>
            </p:cNvGraphicFramePr>
            <p:nvPr/>
          </p:nvGraphicFramePr>
          <p:xfrm>
            <a:off x="1181100" y="1704975"/>
            <a:ext cx="677863" cy="774700"/>
          </p:xfrm>
          <a:graphic>
            <a:graphicData uri="http://schemas.openxmlformats.org/presentationml/2006/ole">
              <p:oleObj spid="_x0000_s4099" name="Image" r:id="rId8" imgW="888889" imgH="1015515" progId="">
                <p:embed/>
              </p:oleObj>
            </a:graphicData>
          </a:graphic>
        </p:graphicFrame>
      </p:grpSp>
      <p:sp>
        <p:nvSpPr>
          <p:cNvPr id="414732" name="Line 12"/>
          <p:cNvSpPr>
            <a:spLocks noChangeShapeType="1"/>
          </p:cNvSpPr>
          <p:nvPr/>
        </p:nvSpPr>
        <p:spPr bwMode="auto">
          <a:xfrm flipH="1">
            <a:off x="2152650" y="1920412"/>
            <a:ext cx="1295400" cy="0"/>
          </a:xfrm>
          <a:prstGeom prst="line">
            <a:avLst/>
          </a:prstGeom>
          <a:noFill/>
          <a:ln w="34925">
            <a:solidFill>
              <a:srgbClr val="FF9900"/>
            </a:solidFill>
            <a:round/>
            <a:headEnd/>
            <a:tailEnd type="arrow" w="sm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733" name="Line 13"/>
          <p:cNvSpPr>
            <a:spLocks noChangeShapeType="1"/>
          </p:cNvSpPr>
          <p:nvPr/>
        </p:nvSpPr>
        <p:spPr bwMode="auto">
          <a:xfrm flipV="1">
            <a:off x="2152650" y="2184400"/>
            <a:ext cx="1920240" cy="0"/>
          </a:xfrm>
          <a:prstGeom prst="line">
            <a:avLst/>
          </a:prstGeom>
          <a:noFill/>
          <a:ln w="34925">
            <a:solidFill>
              <a:srgbClr val="FF9900"/>
            </a:solidFill>
            <a:round/>
            <a:headEnd/>
            <a:tailEnd type="arrow" w="sm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734" name="Text Box 14"/>
          <p:cNvSpPr txBox="1">
            <a:spLocks noChangeArrowheads="1"/>
          </p:cNvSpPr>
          <p:nvPr/>
        </p:nvSpPr>
        <p:spPr bwMode="auto">
          <a:xfrm>
            <a:off x="3025575" y="3004275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400" b="0" dirty="0" smtClean="0">
                <a:solidFill>
                  <a:schemeClr val="bg1"/>
                </a:solidFill>
              </a:rPr>
              <a:t>檢查權限及是否過期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414736" name="Text Box 16"/>
          <p:cNvSpPr txBox="1">
            <a:spLocks noChangeArrowheads="1"/>
          </p:cNvSpPr>
          <p:nvPr/>
        </p:nvSpPr>
        <p:spPr bwMode="auto">
          <a:xfrm>
            <a:off x="1924050" y="15748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1400" b="0" dirty="0" smtClean="0">
                <a:solidFill>
                  <a:schemeClr val="bg1"/>
                </a:solidFill>
              </a:rPr>
              <a:t>驗證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414737" name="Line 17"/>
          <p:cNvSpPr>
            <a:spLocks noChangeShapeType="1"/>
          </p:cNvSpPr>
          <p:nvPr/>
        </p:nvSpPr>
        <p:spPr bwMode="auto">
          <a:xfrm>
            <a:off x="4304575" y="2184399"/>
            <a:ext cx="2571750" cy="0"/>
          </a:xfrm>
          <a:prstGeom prst="line">
            <a:avLst/>
          </a:prstGeom>
          <a:noFill/>
          <a:ln w="34925">
            <a:solidFill>
              <a:srgbClr val="FF9900"/>
            </a:solidFill>
            <a:round/>
            <a:headEnd/>
            <a:tailEnd type="arrow" w="sm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738" name="Text Box 18"/>
          <p:cNvSpPr txBox="1">
            <a:spLocks noChangeArrowheads="1"/>
          </p:cNvSpPr>
          <p:nvPr/>
        </p:nvSpPr>
        <p:spPr bwMode="auto">
          <a:xfrm>
            <a:off x="414539" y="1134235"/>
            <a:ext cx="451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Starting the client at the endpoint:</a:t>
            </a:r>
          </a:p>
        </p:txBody>
      </p:sp>
      <p:sp>
        <p:nvSpPr>
          <p:cNvPr id="414746" name="Text Box 26"/>
          <p:cNvSpPr txBox="1">
            <a:spLocks noChangeArrowheads="1"/>
          </p:cNvSpPr>
          <p:nvPr/>
        </p:nvSpPr>
        <p:spPr bwMode="auto">
          <a:xfrm>
            <a:off x="376238" y="52355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b="0" dirty="0">
                <a:solidFill>
                  <a:schemeClr val="bg1"/>
                </a:solidFill>
              </a:rPr>
              <a:t>Corporate Resources</a:t>
            </a:r>
          </a:p>
        </p:txBody>
      </p:sp>
      <p:sp>
        <p:nvSpPr>
          <p:cNvPr id="414747" name="Text Box 27"/>
          <p:cNvSpPr txBox="1">
            <a:spLocks noChangeArrowheads="1"/>
          </p:cNvSpPr>
          <p:nvPr/>
        </p:nvSpPr>
        <p:spPr bwMode="auto">
          <a:xfrm>
            <a:off x="298450" y="3576638"/>
            <a:ext cx="451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Remote access to the </a:t>
            </a:r>
            <a:r>
              <a:rPr lang="en-US" sz="1800" dirty="0">
                <a:solidFill>
                  <a:schemeClr val="bg1"/>
                </a:solidFill>
              </a:rPr>
              <a:t>corporate network:</a:t>
            </a:r>
          </a:p>
        </p:txBody>
      </p:sp>
      <p:pic>
        <p:nvPicPr>
          <p:cNvPr id="34" name="Picture 33" descr="Moni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150" y="3683644"/>
            <a:ext cx="1955461" cy="1845809"/>
          </a:xfrm>
          <a:prstGeom prst="rect">
            <a:avLst/>
          </a:prstGeom>
        </p:spPr>
      </p:pic>
      <p:pic>
        <p:nvPicPr>
          <p:cNvPr id="414748" name="Picture 2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82817" y="4273550"/>
            <a:ext cx="307975" cy="285750"/>
          </a:xfrm>
          <a:prstGeom prst="rect">
            <a:avLst/>
          </a:prstGeom>
          <a:noFill/>
        </p:spPr>
      </p:pic>
      <p:sp>
        <p:nvSpPr>
          <p:cNvPr id="414749" name="Rectangle 29"/>
          <p:cNvSpPr>
            <a:spLocks noChangeArrowheads="1"/>
          </p:cNvSpPr>
          <p:nvPr/>
        </p:nvSpPr>
        <p:spPr bwMode="auto">
          <a:xfrm>
            <a:off x="381000" y="5783264"/>
            <a:ext cx="6400800" cy="81430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0" hangingPunct="0">
              <a:buFont typeface="Wingdings" pitchFamily="2" charset="2"/>
              <a:buNone/>
            </a:pPr>
            <a:r>
              <a:rPr lang="en-US" sz="1400" dirty="0">
                <a:latin typeface="Segoe UI" pitchFamily="34" charset="0"/>
                <a:cs typeface="Segoe UI" pitchFamily="34" charset="0"/>
              </a:rPr>
              <a:t>Leverage </a:t>
            </a:r>
            <a:r>
              <a:rPr lang="en-US" sz="1400" dirty="0" smtClean="0">
                <a:latin typeface="Segoe UI" pitchFamily="34" charset="0"/>
                <a:cs typeface="Segoe UI" pitchFamily="34" charset="0"/>
              </a:rPr>
              <a:t>Existing </a:t>
            </a:r>
            <a:r>
              <a:rPr lang="en-US" sz="1400" dirty="0">
                <a:latin typeface="Segoe UI" pitchFamily="34" charset="0"/>
                <a:cs typeface="Segoe UI" pitchFamily="34" charset="0"/>
              </a:rPr>
              <a:t>R</a:t>
            </a:r>
            <a:r>
              <a:rPr lang="en-US" sz="1400" dirty="0" smtClean="0">
                <a:latin typeface="Segoe UI" pitchFamily="34" charset="0"/>
                <a:cs typeface="Segoe UI" pitchFamily="34" charset="0"/>
              </a:rPr>
              <a:t>emote </a:t>
            </a:r>
            <a:r>
              <a:rPr lang="en-US" sz="1400" dirty="0">
                <a:latin typeface="Segoe UI" pitchFamily="34" charset="0"/>
                <a:cs typeface="Segoe UI" pitchFamily="34" charset="0"/>
              </a:rPr>
              <a:t>A</a:t>
            </a:r>
            <a:r>
              <a:rPr lang="en-US" sz="1400" dirty="0" smtClean="0">
                <a:latin typeface="Segoe UI" pitchFamily="34" charset="0"/>
                <a:cs typeface="Segoe UI" pitchFamily="34" charset="0"/>
              </a:rPr>
              <a:t>ccess </a:t>
            </a:r>
            <a:r>
              <a:rPr lang="en-US" sz="1400" dirty="0">
                <a:latin typeface="Segoe UI" pitchFamily="34" charset="0"/>
                <a:cs typeface="Segoe UI" pitchFamily="34" charset="0"/>
              </a:rPr>
              <a:t>I</a:t>
            </a:r>
            <a:r>
              <a:rPr lang="en-US" sz="1400" dirty="0" smtClean="0">
                <a:latin typeface="Segoe UI" pitchFamily="34" charset="0"/>
                <a:cs typeface="Segoe UI" pitchFamily="34" charset="0"/>
              </a:rPr>
              <a:t>nfrastructure </a:t>
            </a:r>
            <a:r>
              <a:rPr lang="en-US" sz="1400" dirty="0">
                <a:latin typeface="Segoe UI" pitchFamily="34" charset="0"/>
                <a:cs typeface="Segoe UI" pitchFamily="34" charset="0"/>
              </a:rPr>
              <a:t>(e.g., VPN)</a:t>
            </a:r>
          </a:p>
          <a:p>
            <a:pPr marL="288925" indent="-231775" eaLnBrk="0" hangingPunct="0">
              <a:buBlip>
                <a:blip r:embed="rId10"/>
              </a:buBlip>
            </a:pPr>
            <a:r>
              <a:rPr lang="en-US" sz="1400" b="0" dirty="0">
                <a:latin typeface="Segoe UI" pitchFamily="34" charset="0"/>
                <a:cs typeface="Segoe UI" pitchFamily="34" charset="0"/>
              </a:rPr>
              <a:t>Remote access client is part of the virtual machine</a:t>
            </a:r>
          </a:p>
          <a:p>
            <a:pPr marL="288925" indent="-231775" eaLnBrk="0" hangingPunct="0">
              <a:buBlip>
                <a:blip r:embed="rId10"/>
              </a:buBlip>
            </a:pPr>
            <a:r>
              <a:rPr lang="en-US" sz="1400" b="0" dirty="0">
                <a:latin typeface="Segoe UI" pitchFamily="34" charset="0"/>
                <a:cs typeface="Segoe UI" pitchFamily="34" charset="0"/>
              </a:rPr>
              <a:t>Only the virtual machine tunnels to corporate </a:t>
            </a:r>
            <a:r>
              <a:rPr lang="en-US" sz="1400" b="0" dirty="0" smtClean="0">
                <a:latin typeface="Segoe UI" pitchFamily="34" charset="0"/>
                <a:cs typeface="Segoe UI" pitchFamily="34" charset="0"/>
              </a:rPr>
              <a:t>network</a:t>
            </a:r>
            <a:endParaRPr lang="en-US" sz="1400" b="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1" name="Picture 30" descr="computer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1334" y="1588625"/>
            <a:ext cx="829398" cy="1187350"/>
          </a:xfrm>
          <a:prstGeom prst="rect">
            <a:avLst/>
          </a:prstGeom>
        </p:spPr>
      </p:pic>
      <p:pic>
        <p:nvPicPr>
          <p:cNvPr id="33" name="Picture 32" descr="Multi_comput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4439" y="4038600"/>
            <a:ext cx="1892111" cy="116070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551500" y="2727176"/>
            <a:ext cx="99060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Management</a:t>
            </a:r>
            <a:br>
              <a:rPr lang="en-US" sz="12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Server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04925" y="3230300"/>
            <a:ext cx="1524000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 User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12175" y="2286024"/>
            <a:ext cx="1524000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1400" b="0" dirty="0" smtClean="0">
                <a:solidFill>
                  <a:schemeClr val="bg1"/>
                </a:solidFill>
              </a:rPr>
              <a:t>授權</a:t>
            </a:r>
            <a:endParaRPr lang="en-US" sz="1400" b="0" dirty="0" smtClean="0">
              <a:solidFill>
                <a:schemeClr val="bg1"/>
              </a:solidFill>
            </a:endParaRPr>
          </a:p>
        </p:txBody>
      </p:sp>
      <p:pic>
        <p:nvPicPr>
          <p:cNvPr id="41" name="Picture 40" descr="Comple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87145" y="2286000"/>
            <a:ext cx="182880" cy="18288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086600" y="5562600"/>
            <a:ext cx="1524000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 User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 flipH="1">
            <a:off x="4290550" y="4386263"/>
            <a:ext cx="3200400" cy="257175"/>
            <a:chOff x="2976" y="2112"/>
            <a:chExt cx="1050" cy="144"/>
          </a:xfrm>
        </p:grpSpPr>
        <p:sp>
          <p:nvSpPr>
            <p:cNvPr id="414742" name="Rectangle 22"/>
            <p:cNvSpPr>
              <a:spLocks noChangeArrowheads="1"/>
            </p:cNvSpPr>
            <p:nvPr/>
          </p:nvSpPr>
          <p:spPr bwMode="auto">
            <a:xfrm>
              <a:off x="2976" y="2112"/>
              <a:ext cx="994" cy="14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43" name="AutoShape 23"/>
            <p:cNvSpPr>
              <a:spLocks noChangeArrowheads="1"/>
            </p:cNvSpPr>
            <p:nvPr/>
          </p:nvSpPr>
          <p:spPr bwMode="auto">
            <a:xfrm rot="5400000">
              <a:off x="3923" y="2153"/>
              <a:ext cx="144" cy="62"/>
            </a:xfrm>
            <a:prstGeom prst="triangle">
              <a:avLst>
                <a:gd name="adj" fmla="val 50000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 b="0">
                <a:solidFill>
                  <a:schemeClr val="tx1"/>
                </a:solidFill>
              </a:endParaRPr>
            </a:p>
          </p:txBody>
        </p:sp>
      </p:grpSp>
      <p:sp>
        <p:nvSpPr>
          <p:cNvPr id="414744" name="Freeform 24"/>
          <p:cNvSpPr>
            <a:spLocks/>
          </p:cNvSpPr>
          <p:nvPr/>
        </p:nvSpPr>
        <p:spPr bwMode="auto">
          <a:xfrm flipV="1">
            <a:off x="2547674" y="4507375"/>
            <a:ext cx="5120640" cy="0"/>
          </a:xfrm>
          <a:custGeom>
            <a:avLst/>
            <a:gdLst/>
            <a:ahLst/>
            <a:cxnLst>
              <a:cxn ang="0">
                <a:pos x="3300" y="1"/>
              </a:cxn>
              <a:cxn ang="0">
                <a:pos x="0" y="11"/>
              </a:cxn>
            </a:cxnLst>
            <a:rect l="0" t="0" r="r" b="b"/>
            <a:pathLst>
              <a:path w="3300" h="12">
                <a:moveTo>
                  <a:pt x="3300" y="1"/>
                </a:moveTo>
                <a:cubicBezTo>
                  <a:pt x="2808" y="0"/>
                  <a:pt x="615" y="12"/>
                  <a:pt x="0" y="11"/>
                </a:cubicBezTo>
              </a:path>
            </a:pathLst>
          </a:custGeom>
          <a:noFill/>
          <a:ln w="34925">
            <a:solidFill>
              <a:srgbClr val="FF9900"/>
            </a:solidFill>
            <a:round/>
            <a:headEnd/>
            <a:tailEnd type="arrow" w="sm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48"/>
          <p:cNvGrpSpPr/>
          <p:nvPr/>
        </p:nvGrpSpPr>
        <p:grpSpPr>
          <a:xfrm>
            <a:off x="5503333" y="1274702"/>
            <a:ext cx="1219200" cy="1163698"/>
            <a:chOff x="3886200" y="3962400"/>
            <a:chExt cx="1219200" cy="1163698"/>
          </a:xfrm>
        </p:grpSpPr>
        <p:sp>
          <p:nvSpPr>
            <p:cNvPr id="50" name="TextBox 49"/>
            <p:cNvSpPr txBox="1"/>
            <p:nvPr/>
          </p:nvSpPr>
          <p:spPr>
            <a:xfrm>
              <a:off x="3886200" y="3962400"/>
              <a:ext cx="1219200" cy="249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dirty="0" smtClean="0">
                  <a:solidFill>
                    <a:srgbClr val="FF0000"/>
                  </a:solidFill>
                </a:rPr>
                <a:t>DMZ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>
              <a:off x="4050175" y="4668898"/>
              <a:ext cx="9144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15" descr="Server-Physical-Singl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4953000" y="1579502"/>
            <a:ext cx="924901" cy="73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2"/>
          <p:cNvGrpSpPr/>
          <p:nvPr/>
        </p:nvGrpSpPr>
        <p:grpSpPr>
          <a:xfrm>
            <a:off x="7344228" y="1810656"/>
            <a:ext cx="1066800" cy="533400"/>
            <a:chOff x="-2743200" y="5410200"/>
            <a:chExt cx="2286000" cy="1143000"/>
          </a:xfrm>
        </p:grpSpPr>
        <p:sp>
          <p:nvSpPr>
            <p:cNvPr id="54" name="Rounded Rectangle 53"/>
            <p:cNvSpPr/>
            <p:nvPr/>
          </p:nvSpPr>
          <p:spPr bwMode="auto">
            <a:xfrm>
              <a:off x="-2743200" y="5410200"/>
              <a:ext cx="2286000" cy="1143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rtlCol="1" anchor="ctr"/>
            <a:lstStyle/>
            <a:p>
              <a:pPr algn="ctr" defTabSz="914099"/>
              <a:endParaRPr lang="he-IL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" name="Group 50"/>
            <p:cNvGrpSpPr/>
            <p:nvPr/>
          </p:nvGrpSpPr>
          <p:grpSpPr>
            <a:xfrm>
              <a:off x="-2514600" y="5486400"/>
              <a:ext cx="1840459" cy="914401"/>
              <a:chOff x="-2514600" y="5486400"/>
              <a:chExt cx="1840459" cy="914401"/>
            </a:xfrm>
          </p:grpSpPr>
          <p:pic>
            <p:nvPicPr>
              <p:cNvPr id="56" name="Picture 38" descr="vpc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485E6E"/>
                  </a:clrFrom>
                  <a:clrTo>
                    <a:srgbClr val="485E6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1524000" y="5486400"/>
                <a:ext cx="60292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39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-2514600" y="5867400"/>
                <a:ext cx="1840459" cy="533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8" name="TextBox 57"/>
          <p:cNvSpPr txBox="1"/>
          <p:nvPr/>
        </p:nvSpPr>
        <p:spPr>
          <a:xfrm>
            <a:off x="4648200" y="1371600"/>
            <a:ext cx="1524000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SSL GW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4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4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4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1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8" grpId="0" animBg="1"/>
      <p:bldP spid="414732" grpId="0" animBg="1"/>
      <p:bldP spid="414733" grpId="0" animBg="1"/>
      <p:bldP spid="414734" grpId="0" autoUpdateAnimBg="0"/>
      <p:bldP spid="414736" grpId="0" autoUpdateAnimBg="0"/>
      <p:bldP spid="414737" grpId="0" animBg="1"/>
      <p:bldP spid="414738" grpId="0" autoUpdateAnimBg="0"/>
      <p:bldP spid="414746" grpId="0" autoUpdateAnimBg="0"/>
      <p:bldP spid="414747" grpId="0" autoUpdateAnimBg="0"/>
      <p:bldP spid="414749" grpId="0" animBg="1" autoUpdateAnimBg="0"/>
      <p:bldP spid="37" grpId="0"/>
      <p:bldP spid="39" grpId="0"/>
      <p:bldP spid="40" grpId="0"/>
      <p:bldP spid="44" grpId="0"/>
      <p:bldP spid="414744" grpId="0" animBg="1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zh-TW" altLang="en-US" sz="4800" dirty="0" smtClean="0"/>
              <a:t>使用情境</a:t>
            </a:r>
            <a:endParaRPr lang="en-US" sz="4800" dirty="0" smtClean="0"/>
          </a:p>
          <a:p>
            <a:pPr algn="ctr"/>
            <a:endParaRPr lang="en-US" dirty="0" smtClean="0"/>
          </a:p>
        </p:txBody>
      </p:sp>
      <p:grpSp>
        <p:nvGrpSpPr>
          <p:cNvPr id="3" name="Group 5"/>
          <p:cNvGrpSpPr/>
          <p:nvPr/>
        </p:nvGrpSpPr>
        <p:grpSpPr>
          <a:xfrm>
            <a:off x="857224" y="642918"/>
            <a:ext cx="7098646" cy="1519424"/>
            <a:chOff x="1981200" y="1676400"/>
            <a:chExt cx="4495799" cy="986023"/>
          </a:xfrm>
        </p:grpSpPr>
        <p:pic>
          <p:nvPicPr>
            <p:cNvPr id="4" name="Picture 3" descr="C:\kidaro\review\images\logos\EDVwithicon_wht.png"/>
            <p:cNvPicPr>
              <a:picLocks noChangeAspect="1" noChangeArrowheads="1"/>
            </p:cNvPicPr>
            <p:nvPr/>
          </p:nvPicPr>
          <p:blipFill>
            <a:blip r:embed="rId2"/>
            <a:srcRect l="22531"/>
            <a:stretch>
              <a:fillRect/>
            </a:stretch>
          </p:blipFill>
          <p:spPr bwMode="auto">
            <a:xfrm>
              <a:off x="3048000" y="1719942"/>
              <a:ext cx="3428999" cy="913385"/>
            </a:xfrm>
            <a:prstGeom prst="rect">
              <a:avLst/>
            </a:prstGeom>
            <a:noFill/>
          </p:spPr>
        </p:pic>
        <p:pic>
          <p:nvPicPr>
            <p:cNvPr id="5" name="Picture 4" descr="C:\kidaro\review\images\logos\EDVwithicon_3D.png"/>
            <p:cNvPicPr>
              <a:picLocks noChangeAspect="1" noChangeArrowheads="1"/>
            </p:cNvPicPr>
            <p:nvPr/>
          </p:nvPicPr>
          <p:blipFill>
            <a:blip r:embed="rId3" cstate="print"/>
            <a:srcRect r="77620"/>
            <a:stretch>
              <a:fillRect/>
            </a:stretch>
          </p:blipFill>
          <p:spPr bwMode="auto">
            <a:xfrm>
              <a:off x="1981200" y="1676400"/>
              <a:ext cx="990600" cy="98602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 idx="4294967295"/>
          </p:nvPr>
        </p:nvSpPr>
        <p:spPr/>
        <p:txBody>
          <a:bodyPr numCol="1" anchorCtr="0" compatLnSpc="1">
            <a:prstTxWarp prst="textNoShape">
              <a:avLst/>
            </a:prstTxWarp>
          </a:bodyPr>
          <a:lstStyle/>
          <a:p>
            <a:r>
              <a:rPr lang="zh-TW" altLang="en-US" dirty="0">
                <a:ln>
                  <a:noFill/>
                </a:ln>
                <a:solidFill>
                  <a:schemeClr val="bg1"/>
                </a:solidFill>
                <a:cs typeface="Arial" pitchFamily="34" charset="0"/>
              </a:rPr>
              <a:t>解決 </a:t>
            </a:r>
            <a:r>
              <a:rPr altLang="zh-TW">
                <a:ln>
                  <a:noFill/>
                </a:ln>
                <a:solidFill>
                  <a:schemeClr val="bg1"/>
                </a:solidFill>
                <a:cs typeface="Arial" pitchFamily="34" charset="0"/>
              </a:rPr>
              <a:t>Application-to-OS </a:t>
            </a:r>
            <a:r>
              <a:rPr lang="zh-TW" altLang="en-US" dirty="0">
                <a:ln>
                  <a:noFill/>
                </a:ln>
                <a:solidFill>
                  <a:schemeClr val="bg1"/>
                </a:solidFill>
                <a:cs typeface="Arial" pitchFamily="34" charset="0"/>
              </a:rPr>
              <a:t>衝突問題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-533400" y="2343150"/>
            <a:ext cx="8382000" cy="4286250"/>
            <a:chOff x="-7011987" y="1539563"/>
            <a:chExt cx="8382000" cy="4286562"/>
          </a:xfrm>
        </p:grpSpPr>
        <p:graphicFrame>
          <p:nvGraphicFramePr>
            <p:cNvPr id="38" name="Content Placeholder 28"/>
            <p:cNvGraphicFramePr>
              <a:graphicFrameLocks/>
            </p:cNvGraphicFramePr>
            <p:nvPr/>
          </p:nvGraphicFramePr>
          <p:xfrm>
            <a:off x="-7011987" y="1905000"/>
            <a:ext cx="8382000" cy="39211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2" name="Rounded Rectangle 61"/>
            <p:cNvSpPr/>
            <p:nvPr/>
          </p:nvSpPr>
          <p:spPr>
            <a:xfrm>
              <a:off x="-1933700" y="1539563"/>
              <a:ext cx="1933700" cy="693080"/>
            </a:xfrm>
            <a:prstGeom prst="round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63" name="Rounded Rectangle 4"/>
            <p:cNvSpPr/>
            <p:nvPr/>
          </p:nvSpPr>
          <p:spPr>
            <a:xfrm>
              <a:off x="-1901331" y="1573396"/>
              <a:ext cx="1882362" cy="625414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182880" tIns="83820" rIns="83820" bIns="83820" spcCol="1270" anchor="ctr"/>
            <a:lstStyle/>
            <a:p>
              <a:pPr defTabSz="9779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kumimoji="0" lang="en-US" sz="2000" dirty="0">
                  <a:ln w="9525">
                    <a:noFill/>
                    <a:round/>
                    <a:headEnd/>
                    <a:tailEnd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Segoe UI" pitchFamily="34" charset="0"/>
                </a:rPr>
                <a:t>Applications</a:t>
              </a:r>
              <a:endParaRPr kumimoji="0"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Segoe UI" pitchFamily="34" charset="0"/>
              </a:endParaRPr>
            </a:p>
          </p:txBody>
        </p:sp>
        <p:grpSp>
          <p:nvGrpSpPr>
            <p:cNvPr id="3" name="Group 55"/>
            <p:cNvGrpSpPr/>
            <p:nvPr/>
          </p:nvGrpSpPr>
          <p:grpSpPr>
            <a:xfrm>
              <a:off x="-1933700" y="2339708"/>
              <a:ext cx="1933700" cy="702429"/>
              <a:chOff x="4142799" y="2056015"/>
              <a:chExt cx="2548731" cy="702429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60" name="Rounded Rectangle 59"/>
              <p:cNvSpPr/>
              <p:nvPr/>
            </p:nvSpPr>
            <p:spPr>
              <a:xfrm>
                <a:off x="4142799" y="2056015"/>
                <a:ext cx="2548731" cy="70242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61" name="Rounded Rectangle 6"/>
              <p:cNvSpPr/>
              <p:nvPr/>
            </p:nvSpPr>
            <p:spPr>
              <a:xfrm>
                <a:off x="4177089" y="2090305"/>
                <a:ext cx="2480151" cy="63384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182880" tIns="83820" rIns="83820" bIns="83820" spcCol="1270" anchor="ctr"/>
              <a:lstStyle/>
              <a:p>
                <a:pPr defTabSz="9779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kumimoji="0" lang="en-US" sz="2000" dirty="0">
                    <a:ln w="9525">
                      <a:noFill/>
                      <a:round/>
                      <a:headEnd/>
                      <a:tailEnd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Segoe UI" pitchFamily="34" charset="0"/>
                  </a:rPr>
                  <a:t>OS</a:t>
                </a:r>
                <a:endParaRPr kumimoji="0"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Segoe UI" pitchFamily="34" charset="0"/>
                </a:endParaRPr>
              </a:p>
            </p:txBody>
          </p:sp>
        </p:grpSp>
        <p:grpSp>
          <p:nvGrpSpPr>
            <p:cNvPr id="4" name="Group 56"/>
            <p:cNvGrpSpPr/>
            <p:nvPr/>
          </p:nvGrpSpPr>
          <p:grpSpPr>
            <a:xfrm>
              <a:off x="-1933700" y="3154165"/>
              <a:ext cx="1933700" cy="710929"/>
              <a:chOff x="4142799" y="2870472"/>
              <a:chExt cx="2548731" cy="710929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58" name="Rounded Rectangle 57"/>
              <p:cNvSpPr/>
              <p:nvPr/>
            </p:nvSpPr>
            <p:spPr>
              <a:xfrm>
                <a:off x="4142799" y="2870472"/>
                <a:ext cx="2548731" cy="71092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59" name="Rounded Rectangle 8"/>
              <p:cNvSpPr/>
              <p:nvPr/>
            </p:nvSpPr>
            <p:spPr>
              <a:xfrm>
                <a:off x="4177504" y="2905177"/>
                <a:ext cx="2479321" cy="64151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182880" tIns="83820" rIns="83820" bIns="83820" spcCol="1270" anchor="ctr"/>
              <a:lstStyle/>
              <a:p>
                <a:pPr defTabSz="9779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kumimoji="0" lang="en-US" sz="2000" dirty="0">
                    <a:ln w="9525">
                      <a:noFill/>
                      <a:round/>
                      <a:headEnd/>
                      <a:tailEnd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Segoe UI" pitchFamily="34" charset="0"/>
                  </a:rPr>
                  <a:t>Virtual PC</a:t>
                </a:r>
                <a:endParaRPr kumimoji="0"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Segoe UI" pitchFamily="34" charset="0"/>
                </a:endParaRPr>
              </a:p>
            </p:txBody>
          </p:sp>
        </p:grp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2084388" y="4027488"/>
            <a:ext cx="796925" cy="701675"/>
            <a:chOff x="4006" y="2646"/>
            <a:chExt cx="505" cy="429"/>
          </a:xfrm>
        </p:grpSpPr>
        <p:pic>
          <p:nvPicPr>
            <p:cNvPr id="122890" name="Picture 4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4040"/>
                </a:clrFrom>
                <a:clrTo>
                  <a:srgbClr val="00404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6" y="2719"/>
              <a:ext cx="38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891" name="Picture 4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4040"/>
                </a:clrFrom>
                <a:clrTo>
                  <a:srgbClr val="00404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27" y="2775"/>
              <a:ext cx="38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892" name="Picture 4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4040"/>
                </a:clrFrom>
                <a:clrTo>
                  <a:srgbClr val="00404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87" y="2646"/>
              <a:ext cx="38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893" name="Picture 4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8000"/>
              </a:clrFrom>
              <a:clrTo>
                <a:srgbClr val="008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9175" y="4908550"/>
            <a:ext cx="46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4" name="Picture 4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5363" y="5645150"/>
            <a:ext cx="6207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5" name="Picture 1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4C5A69"/>
              </a:clrFrom>
              <a:clrTo>
                <a:srgbClr val="4C5A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049713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6" name="Picture 1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4040"/>
              </a:clrFrom>
              <a:clrTo>
                <a:srgbClr val="00404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8638" y="3224213"/>
            <a:ext cx="8239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6019800" y="2362200"/>
            <a:ext cx="796925" cy="701675"/>
            <a:chOff x="4006" y="2646"/>
            <a:chExt cx="505" cy="429"/>
          </a:xfrm>
        </p:grpSpPr>
        <p:pic>
          <p:nvPicPr>
            <p:cNvPr id="122898" name="Picture 4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4040"/>
                </a:clrFrom>
                <a:clrTo>
                  <a:srgbClr val="00404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6" y="2719"/>
              <a:ext cx="38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899" name="Picture 4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4040"/>
                </a:clrFrom>
                <a:clrTo>
                  <a:srgbClr val="00404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27" y="2775"/>
              <a:ext cx="38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00" name="Picture 4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4040"/>
                </a:clrFrom>
                <a:clrTo>
                  <a:srgbClr val="00404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87" y="2646"/>
              <a:ext cx="38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01" name="Picture 20" descr="EDV_whit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34200" y="4021138"/>
            <a:ext cx="1905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37" name="AutoShape 25"/>
          <p:cNvSpPr>
            <a:spLocks noChangeArrowheads="1"/>
          </p:cNvSpPr>
          <p:nvPr/>
        </p:nvSpPr>
        <p:spPr bwMode="auto">
          <a:xfrm>
            <a:off x="6629400" y="4191000"/>
            <a:ext cx="228600" cy="228600"/>
          </a:xfrm>
          <a:prstGeom prst="plus">
            <a:avLst>
              <a:gd name="adj" fmla="val 3809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j-lt"/>
              <a:ea typeface="+mn-ea"/>
            </a:endParaRPr>
          </a:p>
        </p:txBody>
      </p:sp>
      <p:sp>
        <p:nvSpPr>
          <p:cNvPr id="122903" name="Rectangle 26"/>
          <p:cNvSpPr>
            <a:spLocks noChangeArrowheads="1"/>
          </p:cNvSpPr>
          <p:nvPr/>
        </p:nvSpPr>
        <p:spPr bwMode="auto">
          <a:xfrm>
            <a:off x="770296" y="1195588"/>
            <a:ext cx="80121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kumimoji="0"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維持舊有的應用程式在一個無縫式</a:t>
            </a:r>
            <a:r>
              <a:rPr kumimoji="0"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的</a:t>
            </a:r>
            <a:r>
              <a:rPr kumimoji="0" lang="en-US" altLang="zh-TW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XP/2000</a:t>
            </a:r>
            <a:r>
              <a:rPr kumimoji="0"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環境</a:t>
            </a:r>
            <a:r>
              <a:rPr kumimoji="0"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來加速升級</a:t>
            </a:r>
            <a:r>
              <a:rPr kumimoji="0"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到</a:t>
            </a:r>
            <a:r>
              <a:rPr kumimoji="0" lang="en-US" altLang="zh-TW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Vista</a:t>
            </a:r>
            <a:endParaRPr kumimoji="0" lang="en-US" altLang="zh-TW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1270" y="1219200"/>
            <a:ext cx="7511464" cy="563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362200"/>
            <a:ext cx="282508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8000"/>
              </a:clrFrom>
              <a:clrTo>
                <a:srgbClr val="008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4485" y="3794574"/>
            <a:ext cx="609720" cy="54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152400" y="1524000"/>
            <a:ext cx="2743200" cy="502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6"/>
          <a:srcRect t="51108" r="74485"/>
          <a:stretch>
            <a:fillRect/>
          </a:stretch>
        </p:blipFill>
        <p:spPr bwMode="auto">
          <a:xfrm>
            <a:off x="357554" y="2895600"/>
            <a:ext cx="2338754" cy="33639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304800" y="1600200"/>
            <a:ext cx="2409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TW" altLang="en-US" sz="1600" i="1" spc="-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應用程式安裝在虛擬機器</a:t>
            </a:r>
            <a:endParaRPr lang="en-US" altLang="zh-TW" sz="1600" i="1" spc="-3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Segoe UI" pitchFamily="34" charset="0"/>
            </a:endParaRPr>
          </a:p>
          <a:p>
            <a:pPr algn="l">
              <a:defRPr/>
            </a:pPr>
            <a:r>
              <a:rPr lang="zh-TW" altLang="en-US" sz="1600" i="1" spc="-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內的可以從開始程式集中取得</a:t>
            </a:r>
            <a:endParaRPr lang="en-US" sz="1600" i="1" spc="-3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Segoe U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>
                  <a:noFill/>
                </a:ln>
                <a:solidFill>
                  <a:schemeClr val="bg1"/>
                </a:solidFill>
                <a:cs typeface="Arial" pitchFamily="34" charset="0"/>
              </a:rPr>
              <a:t>解決 </a:t>
            </a:r>
            <a:r>
              <a:rPr altLang="zh-TW" dirty="0" smtClean="0">
                <a:ln>
                  <a:noFill/>
                </a:ln>
                <a:solidFill>
                  <a:schemeClr val="bg1"/>
                </a:solidFill>
                <a:cs typeface="Arial" pitchFamily="34" charset="0"/>
              </a:rPr>
              <a:t>Application-to-OS </a:t>
            </a:r>
            <a:r>
              <a:rPr lang="zh-TW" altLang="en-US" dirty="0" smtClean="0">
                <a:ln>
                  <a:noFill/>
                </a:ln>
                <a:solidFill>
                  <a:schemeClr val="bg1"/>
                </a:solidFill>
                <a:cs typeface="Arial" pitchFamily="34" charset="0"/>
              </a:rPr>
              <a:t>衝突問題</a:t>
            </a:r>
            <a:endParaRPr lang="he-I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 descr="SNAG-0006"/>
          <p:cNvSpPr>
            <a:spLocks noGrp="1" noChangeAspect="1" noChangeArrowheads="1"/>
          </p:cNvSpPr>
          <p:nvPr isPhoto="1"/>
        </p:nvSpPr>
        <p:spPr bwMode="auto">
          <a:xfrm>
            <a:off x="1652954" y="1226527"/>
            <a:ext cx="7467600" cy="5600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5540" name="Picture 2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4040"/>
              </a:clrFrom>
              <a:clrTo>
                <a:srgbClr val="00404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34600" y="5791200"/>
            <a:ext cx="1315712" cy="88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3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4040"/>
              </a:clrFrom>
              <a:clrTo>
                <a:srgbClr val="00404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4724400"/>
            <a:ext cx="1315712" cy="88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4040"/>
              </a:clrFrom>
              <a:clrTo>
                <a:srgbClr val="00404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9969" y="2309446"/>
            <a:ext cx="1315712" cy="8819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2715" y="1524000"/>
            <a:ext cx="282508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3" name="Picture 3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8000"/>
              </a:clrFrom>
              <a:clrTo>
                <a:srgbClr val="008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956374"/>
            <a:ext cx="609720" cy="54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152400" y="2590800"/>
            <a:ext cx="2743200" cy="396240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/>
          <a:srcRect t="51108" r="74485"/>
          <a:stretch>
            <a:fillRect/>
          </a:stretch>
        </p:blipFill>
        <p:spPr bwMode="auto">
          <a:xfrm>
            <a:off x="357554" y="2895600"/>
            <a:ext cx="2338754" cy="3363913"/>
          </a:xfrm>
          <a:prstGeom prst="rect">
            <a:avLst/>
          </a:prstGeom>
          <a:ln>
            <a:noFill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graphicFrame>
        <p:nvGraphicFramePr>
          <p:cNvPr id="12" name="Diagram 11"/>
          <p:cNvGraphicFramePr/>
          <p:nvPr/>
        </p:nvGraphicFramePr>
        <p:xfrm>
          <a:off x="3352800" y="2598003"/>
          <a:ext cx="2852058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>
                  <a:noFill/>
                </a:ln>
                <a:solidFill>
                  <a:schemeClr val="bg1"/>
                </a:solidFill>
                <a:cs typeface="Arial" pitchFamily="34" charset="0"/>
              </a:rPr>
              <a:t>解決 </a:t>
            </a:r>
            <a:r>
              <a:rPr altLang="zh-TW" dirty="0" smtClean="0">
                <a:ln>
                  <a:noFill/>
                </a:ln>
                <a:solidFill>
                  <a:schemeClr val="bg1"/>
                </a:solidFill>
                <a:cs typeface="Arial" pitchFamily="34" charset="0"/>
              </a:rPr>
              <a:t>Application-to-OS </a:t>
            </a:r>
            <a:r>
              <a:rPr lang="zh-TW" altLang="en-US" dirty="0" smtClean="0">
                <a:ln>
                  <a:noFill/>
                </a:ln>
                <a:solidFill>
                  <a:schemeClr val="bg1"/>
                </a:solidFill>
                <a:cs typeface="Arial" pitchFamily="34" charset="0"/>
              </a:rPr>
              <a:t>衝突問題</a:t>
            </a:r>
            <a:endParaRPr lang="he-IL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altLang="zh-TW" sz="7200" dirty="0" smtClean="0"/>
              <a:t>Demo</a:t>
            </a:r>
            <a:endParaRPr lang="en-US" sz="7200" dirty="0" smtClean="0"/>
          </a:p>
          <a:p>
            <a:endParaRPr lang="en-US" dirty="0" smtClean="0"/>
          </a:p>
        </p:txBody>
      </p:sp>
      <p:grpSp>
        <p:nvGrpSpPr>
          <p:cNvPr id="3" name="Group 5"/>
          <p:cNvGrpSpPr/>
          <p:nvPr/>
        </p:nvGrpSpPr>
        <p:grpSpPr>
          <a:xfrm>
            <a:off x="857224" y="642918"/>
            <a:ext cx="7098646" cy="1519424"/>
            <a:chOff x="1981200" y="1676400"/>
            <a:chExt cx="4495799" cy="986023"/>
          </a:xfrm>
        </p:grpSpPr>
        <p:pic>
          <p:nvPicPr>
            <p:cNvPr id="4" name="Picture 3" descr="C:\kidaro\review\images\logos\EDVwithicon_wht.png"/>
            <p:cNvPicPr>
              <a:picLocks noChangeAspect="1" noChangeArrowheads="1"/>
            </p:cNvPicPr>
            <p:nvPr/>
          </p:nvPicPr>
          <p:blipFill>
            <a:blip r:embed="rId2"/>
            <a:srcRect l="22531"/>
            <a:stretch>
              <a:fillRect/>
            </a:stretch>
          </p:blipFill>
          <p:spPr bwMode="auto">
            <a:xfrm>
              <a:off x="3048000" y="1719942"/>
              <a:ext cx="3428999" cy="913385"/>
            </a:xfrm>
            <a:prstGeom prst="rect">
              <a:avLst/>
            </a:prstGeom>
            <a:noFill/>
          </p:spPr>
        </p:pic>
        <p:pic>
          <p:nvPicPr>
            <p:cNvPr id="5" name="Picture 4" descr="C:\kidaro\review\images\logos\EDVwithicon_3D.png"/>
            <p:cNvPicPr>
              <a:picLocks noChangeAspect="1" noChangeArrowheads="1"/>
            </p:cNvPicPr>
            <p:nvPr/>
          </p:nvPicPr>
          <p:blipFill>
            <a:blip r:embed="rId3" cstate="print"/>
            <a:srcRect r="77620"/>
            <a:stretch>
              <a:fillRect/>
            </a:stretch>
          </p:blipFill>
          <p:spPr bwMode="auto">
            <a:xfrm>
              <a:off x="1981200" y="1676400"/>
              <a:ext cx="990600" cy="98602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427300" y="1147575"/>
            <a:ext cx="8183300" cy="1923312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6981" name="Object 14"/>
          <p:cNvGraphicFramePr>
            <a:graphicFrameLocks noChangeAspect="1"/>
          </p:cNvGraphicFramePr>
          <p:nvPr/>
        </p:nvGraphicFramePr>
        <p:xfrm>
          <a:off x="2784475" y="1363663"/>
          <a:ext cx="1462088" cy="1470025"/>
        </p:xfrm>
        <a:graphic>
          <a:graphicData uri="http://schemas.openxmlformats.org/presentationml/2006/ole">
            <p:oleObj spid="_x0000_s3074" name="Image" r:id="rId4" imgW="2704762" imgH="2717460" progId="">
              <p:embed/>
            </p:oleObj>
          </a:graphicData>
        </a:graphic>
      </p:graphicFrame>
      <p:sp>
        <p:nvSpPr>
          <p:cNvPr id="126982" name="Rectangle 15"/>
          <p:cNvSpPr>
            <a:spLocks noChangeAspect="1" noChangeArrowheads="1"/>
          </p:cNvSpPr>
          <p:nvPr/>
        </p:nvSpPr>
        <p:spPr bwMode="auto">
          <a:xfrm>
            <a:off x="2844800" y="1933575"/>
            <a:ext cx="366713" cy="231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311852"/>
              </a:buClr>
              <a:buSzPct val="55000"/>
              <a:buFont typeface="Wingdings" pitchFamily="2" charset="2"/>
              <a:buNone/>
            </a:pPr>
            <a:endParaRPr kumimoji="0" lang="en-US" altLang="zh-TW" sz="2400">
              <a:solidFill>
                <a:srgbClr val="4A217E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26983" name="Rectangle 16"/>
          <p:cNvSpPr>
            <a:spLocks noChangeAspect="1" noChangeArrowheads="1"/>
          </p:cNvSpPr>
          <p:nvPr/>
        </p:nvSpPr>
        <p:spPr bwMode="auto">
          <a:xfrm>
            <a:off x="3186113" y="1957388"/>
            <a:ext cx="1055687" cy="2222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spcBef>
                <a:spcPct val="20000"/>
              </a:spcBef>
              <a:buClr>
                <a:srgbClr val="311852"/>
              </a:buClr>
              <a:buSzPct val="55000"/>
              <a:buFont typeface="Wingdings" pitchFamily="2" charset="2"/>
              <a:buNone/>
            </a:pPr>
            <a:endParaRPr kumimoji="0" lang="en-US" altLang="zh-TW" sz="2400">
              <a:solidFill>
                <a:srgbClr val="4A217E"/>
              </a:solidFill>
              <a:latin typeface="Calibri" pitchFamily="34" charset="0"/>
              <a:ea typeface="MS PGothic" pitchFamily="34" charset="-128"/>
            </a:endParaRPr>
          </a:p>
        </p:txBody>
      </p:sp>
      <p:graphicFrame>
        <p:nvGraphicFramePr>
          <p:cNvPr id="126984" name="Object 17"/>
          <p:cNvGraphicFramePr>
            <a:graphicFrameLocks noChangeAspect="1"/>
          </p:cNvGraphicFramePr>
          <p:nvPr/>
        </p:nvGraphicFramePr>
        <p:xfrm>
          <a:off x="3111500" y="1879600"/>
          <a:ext cx="757238" cy="341313"/>
        </p:xfrm>
        <a:graphic>
          <a:graphicData uri="http://schemas.openxmlformats.org/presentationml/2006/ole">
            <p:oleObj spid="_x0000_s3075" name="Image" r:id="rId5" imgW="1892063" imgH="2666667" progId="">
              <p:embed/>
            </p:oleObj>
          </a:graphicData>
        </a:graphic>
      </p:graphicFrame>
      <p:sp>
        <p:nvSpPr>
          <p:cNvPr id="126985" name="Line 7"/>
          <p:cNvSpPr>
            <a:spLocks noChangeAspect="1" noChangeShapeType="1"/>
          </p:cNvSpPr>
          <p:nvPr/>
        </p:nvSpPr>
        <p:spPr bwMode="auto">
          <a:xfrm>
            <a:off x="2271713" y="2014538"/>
            <a:ext cx="354012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6986" name="Line 10"/>
          <p:cNvSpPr>
            <a:spLocks noChangeAspect="1" noChangeShapeType="1"/>
          </p:cNvSpPr>
          <p:nvPr/>
        </p:nvSpPr>
        <p:spPr bwMode="auto">
          <a:xfrm>
            <a:off x="4405313" y="2022475"/>
            <a:ext cx="355600" cy="0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/>
            <a:tailEnd type="arrow" w="sm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26987" name="Picture 20" descr="Kidaro%20architecture%20diagram_top%20deskto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2688" y="1246188"/>
            <a:ext cx="1604962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8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6413" y="1274763"/>
            <a:ext cx="15557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9" name="Picture 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1268413"/>
            <a:ext cx="130016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9012" name="Rectangle 20"/>
          <p:cNvSpPr>
            <a:spLocks noChangeArrowheads="1"/>
          </p:cNvSpPr>
          <p:nvPr/>
        </p:nvSpPr>
        <p:spPr bwMode="auto">
          <a:xfrm>
            <a:off x="381000" y="3124200"/>
            <a:ext cx="8382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  <a:buClr>
                <a:srgbClr val="311852"/>
              </a:buClr>
              <a:buSzPct val="55000"/>
              <a:buFont typeface="Wingdings" pitchFamily="2" charset="2"/>
              <a:buNone/>
            </a:pPr>
            <a:r>
              <a:rPr kumimoji="0"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部署一個企業</a:t>
            </a:r>
            <a:r>
              <a:rPr kumimoji="0"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PC</a:t>
            </a:r>
            <a:r>
              <a:rPr kumimoji="0"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的虛擬複本到任何終端</a:t>
            </a:r>
            <a:r>
              <a:rPr kumimoji="0"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itchFamily="34" charset="0"/>
                <a:ea typeface="MS PGothic" pitchFamily="34" charset="-128"/>
                <a:cs typeface="Segoe UI" pitchFamily="34" charset="0"/>
              </a:rPr>
              <a:t> </a:t>
            </a:r>
            <a:endParaRPr kumimoji="0" lang="zh-TW" altLang="en-US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egoe UI" pitchFamily="34" charset="0"/>
              <a:ea typeface="MS PGothic" pitchFamily="34" charset="-128"/>
              <a:cs typeface="Segoe UI" pitchFamily="34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 idx="4294967295"/>
          </p:nvPr>
        </p:nvSpPr>
        <p:spPr>
          <a:xfrm>
            <a:off x="457200" y="197365"/>
            <a:ext cx="8229600" cy="1143000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r>
              <a:rPr altLang="zh-TW">
                <a:ln>
                  <a:noFill/>
                </a:ln>
                <a:solidFill>
                  <a:schemeClr val="bg1"/>
                </a:solidFill>
                <a:cs typeface="Arial" pitchFamily="34" charset="0"/>
              </a:rPr>
              <a:t>PC</a:t>
            </a:r>
            <a:r>
              <a:rPr lang="zh-TW" altLang="en-US" dirty="0">
                <a:ln>
                  <a:noFill/>
                </a:ln>
                <a:solidFill>
                  <a:schemeClr val="bg1"/>
                </a:solidFill>
                <a:cs typeface="Arial" pitchFamily="34" charset="0"/>
              </a:rPr>
              <a:t>的管理與使用</a:t>
            </a:r>
          </a:p>
        </p:txBody>
      </p:sp>
      <p:sp>
        <p:nvSpPr>
          <p:cNvPr id="126992" name="Content Placeholder 21"/>
          <p:cNvSpPr>
            <a:spLocks noGrp="1"/>
          </p:cNvSpPr>
          <p:nvPr>
            <p:ph idx="4294967295"/>
          </p:nvPr>
        </p:nvSpPr>
        <p:spPr>
          <a:xfrm>
            <a:off x="533400" y="3886200"/>
            <a:ext cx="8610600" cy="28377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</a:rPr>
              <a:t>增加企業筆記型電腦的管理與可用性</a:t>
            </a:r>
          </a:p>
          <a:p>
            <a:pPr marL="742950" lvl="1" indent="-285750"/>
            <a:r>
              <a:rPr lang="zh-TW" altLang="en-US" sz="2000" dirty="0" smtClean="0">
                <a:solidFill>
                  <a:schemeClr val="bg1"/>
                </a:solidFill>
              </a:rPr>
              <a:t>減少一直以來存在的</a:t>
            </a:r>
            <a:r>
              <a:rPr lang="en-US" altLang="zh-TW" sz="2000" dirty="0" smtClean="0">
                <a:solidFill>
                  <a:schemeClr val="bg1"/>
                </a:solidFill>
              </a:rPr>
              <a:t>IT</a:t>
            </a:r>
            <a:r>
              <a:rPr lang="zh-TW" altLang="en-US" sz="2000" dirty="0" smtClean="0">
                <a:solidFill>
                  <a:schemeClr val="bg1"/>
                </a:solidFill>
              </a:rPr>
              <a:t>管理與使用者方便性的問題</a:t>
            </a:r>
            <a:endParaRPr lang="en-US" altLang="zh-TW" sz="2000" dirty="0" smtClean="0">
              <a:solidFill>
                <a:schemeClr val="bg1"/>
              </a:solidFill>
            </a:endParaRPr>
          </a:p>
          <a:p>
            <a:pPr marL="742950" lvl="1" indent="-285750"/>
            <a:r>
              <a:rPr lang="zh-TW" altLang="en-US" sz="2000" dirty="0" smtClean="0">
                <a:solidFill>
                  <a:schemeClr val="bg1"/>
                </a:solidFill>
              </a:rPr>
              <a:t>透過使用虛擬企業桌面，可啟動員工使用私人電腦的模式</a:t>
            </a:r>
            <a:endParaRPr lang="en-US" altLang="zh-TW" sz="2000" dirty="0" smtClean="0">
              <a:solidFill>
                <a:schemeClr val="bg1"/>
              </a:solidFill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</a:rPr>
              <a:t>驅使業務持續進行</a:t>
            </a:r>
          </a:p>
          <a:p>
            <a:pPr marL="742950" lvl="1" indent="-285750"/>
            <a:r>
              <a:rPr lang="zh-TW" altLang="en-US" sz="2000" dirty="0" smtClean="0">
                <a:solidFill>
                  <a:schemeClr val="bg1"/>
                </a:solidFill>
              </a:rPr>
              <a:t>若有緊急狀況可快速重新設定公司的桌面環境在任何</a:t>
            </a:r>
            <a:r>
              <a:rPr lang="en-US" altLang="zh-TW" sz="2000" dirty="0" smtClean="0">
                <a:solidFill>
                  <a:schemeClr val="bg1"/>
                </a:solidFill>
              </a:rPr>
              <a:t>PC</a:t>
            </a:r>
            <a:r>
              <a:rPr lang="zh-TW" altLang="en-US" sz="2000" dirty="0" smtClean="0">
                <a:solidFill>
                  <a:schemeClr val="bg1"/>
                </a:solidFill>
              </a:rPr>
              <a:t>上</a:t>
            </a:r>
            <a:endParaRPr lang="en-US" altLang="zh-TW" sz="2000" dirty="0" smtClean="0">
              <a:solidFill>
                <a:schemeClr val="bg1"/>
              </a:solidFill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</a:rPr>
              <a:t>提供虛擬機器給合作廠商電腦</a:t>
            </a:r>
            <a:r>
              <a:rPr lang="en-US" altLang="zh-TW" sz="2400" dirty="0" smtClean="0">
                <a:solidFill>
                  <a:schemeClr val="bg1"/>
                </a:solidFill>
              </a:rPr>
              <a:t>/</a:t>
            </a:r>
            <a:r>
              <a:rPr lang="zh-TW" altLang="en-US" sz="2400" dirty="0" smtClean="0">
                <a:solidFill>
                  <a:schemeClr val="bg1"/>
                </a:solidFill>
              </a:rPr>
              <a:t>未受管理的電腦</a:t>
            </a:r>
          </a:p>
          <a:p>
            <a:pPr marL="742950" lvl="1" indent="-285750"/>
            <a:r>
              <a:rPr lang="zh-TW" altLang="en-US" sz="2000" dirty="0" smtClean="0">
                <a:solidFill>
                  <a:schemeClr val="bg1"/>
                </a:solidFill>
              </a:rPr>
              <a:t>提升約聘人員</a:t>
            </a:r>
            <a:r>
              <a:rPr lang="en-US" altLang="zh-TW" sz="2000" dirty="0" smtClean="0">
                <a:solidFill>
                  <a:schemeClr val="bg1"/>
                </a:solidFill>
              </a:rPr>
              <a:t>, </a:t>
            </a:r>
            <a:r>
              <a:rPr lang="zh-TW" altLang="en-US" sz="2000" dirty="0" smtClean="0">
                <a:solidFill>
                  <a:schemeClr val="bg1"/>
                </a:solidFill>
              </a:rPr>
              <a:t>外點</a:t>
            </a:r>
            <a:r>
              <a:rPr lang="en-US" altLang="zh-TW" sz="2000" dirty="0" smtClean="0">
                <a:solidFill>
                  <a:schemeClr val="bg1"/>
                </a:solidFill>
              </a:rPr>
              <a:t>, </a:t>
            </a:r>
            <a:r>
              <a:rPr lang="zh-TW" altLang="en-US" sz="2000" dirty="0" smtClean="0">
                <a:solidFill>
                  <a:schemeClr val="bg1"/>
                </a:solidFill>
              </a:rPr>
              <a:t>分公司的生產力</a:t>
            </a:r>
          </a:p>
          <a:p>
            <a:pPr marL="742950" lvl="1" indent="-285750"/>
            <a:r>
              <a:rPr lang="zh-TW" altLang="en-US" sz="2000" dirty="0" smtClean="0">
                <a:solidFill>
                  <a:schemeClr val="bg1"/>
                </a:solidFill>
              </a:rPr>
              <a:t>啟動在家工作並提升行動力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TW" smtClean="0">
                <a:ln>
                  <a:noFill/>
                </a:ln>
                <a:solidFill>
                  <a:schemeClr val="bg1"/>
                </a:solidFill>
                <a:cs typeface="Arial" pitchFamily="34" charset="0"/>
              </a:rPr>
              <a:t>MED-V</a:t>
            </a:r>
            <a:r>
              <a:rPr lang="zh-TW" altLang="en-US" dirty="0" smtClean="0">
                <a:ln>
                  <a:noFill/>
                </a:ln>
                <a:solidFill>
                  <a:schemeClr val="bg1"/>
                </a:solidFill>
                <a:cs typeface="Arial" pitchFamily="34" charset="0"/>
              </a:rPr>
              <a:t> 支援性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386" name="Rectangle 8"/>
          <p:cNvSpPr>
            <a:spLocks noGrp="1"/>
          </p:cNvSpPr>
          <p:nvPr>
            <p:ph type="body" sz="quarter" idx="10"/>
          </p:nvPr>
        </p:nvSpPr>
        <p:spPr>
          <a:xfrm>
            <a:off x="381000" y="1066800"/>
            <a:ext cx="8382000" cy="5562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 smtClean="0">
                <a:solidFill>
                  <a:schemeClr val="bg1"/>
                </a:solidFill>
              </a:rPr>
              <a:t>支援的平台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zh-TW" altLang="en-US" dirty="0" smtClean="0">
                <a:solidFill>
                  <a:schemeClr val="bg1"/>
                </a:solidFill>
              </a:rPr>
              <a:t>伺服器</a:t>
            </a:r>
            <a:r>
              <a:rPr lang="en-US" dirty="0" smtClean="0">
                <a:solidFill>
                  <a:schemeClr val="bg1"/>
                </a:solidFill>
              </a:rPr>
              <a:t>: Windows Server 2008</a:t>
            </a:r>
          </a:p>
          <a:p>
            <a:pPr lvl="1">
              <a:lnSpc>
                <a:spcPct val="120000"/>
              </a:lnSpc>
            </a:pPr>
            <a:r>
              <a:rPr lang="en-US" altLang="zh-TW" dirty="0" smtClean="0">
                <a:solidFill>
                  <a:schemeClr val="bg1"/>
                </a:solidFill>
              </a:rPr>
              <a:t>Host</a:t>
            </a:r>
            <a:r>
              <a:rPr lang="en-US" dirty="0" smtClean="0">
                <a:solidFill>
                  <a:schemeClr val="bg1"/>
                </a:solidFill>
              </a:rPr>
              <a:t>: Windows XP SP2/3, Vista, Vista SP1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</a:rPr>
              <a:t>Guest: Windows XP SP2/3 , Win2000 SP4</a:t>
            </a:r>
          </a:p>
          <a:p>
            <a:pPr lvl="1">
              <a:lnSpc>
                <a:spcPct val="120000"/>
              </a:lnSpc>
            </a:pPr>
            <a:r>
              <a:rPr lang="zh-TW" altLang="en-US" dirty="0" smtClean="0">
                <a:solidFill>
                  <a:schemeClr val="bg1"/>
                </a:solidFill>
              </a:rPr>
              <a:t>虛擬化引擎</a:t>
            </a:r>
            <a:r>
              <a:rPr lang="en-US" dirty="0" smtClean="0">
                <a:solidFill>
                  <a:schemeClr val="bg1"/>
                </a:solidFill>
              </a:rPr>
              <a:t>: VPC 2007 SP1</a:t>
            </a:r>
          </a:p>
          <a:p>
            <a:pPr lvl="1">
              <a:lnSpc>
                <a:spcPct val="120000"/>
              </a:lnSpc>
            </a:pPr>
            <a:r>
              <a:rPr lang="zh-TW" altLang="en-US" dirty="0" smtClean="0">
                <a:solidFill>
                  <a:schemeClr val="bg1"/>
                </a:solidFill>
              </a:rPr>
              <a:t>瀏覽器</a:t>
            </a:r>
            <a:r>
              <a:rPr lang="en-US" dirty="0" smtClean="0">
                <a:solidFill>
                  <a:schemeClr val="bg1"/>
                </a:solidFill>
              </a:rPr>
              <a:t>: IE7, IE8 (host only), IE 6 SP2 (guest only)</a:t>
            </a:r>
          </a:p>
          <a:p>
            <a:pPr>
              <a:lnSpc>
                <a:spcPct val="120000"/>
              </a:lnSpc>
            </a:pPr>
            <a:r>
              <a:rPr lang="zh-TW" altLang="en-US" dirty="0" smtClean="0">
                <a:solidFill>
                  <a:schemeClr val="bg1"/>
                </a:solidFill>
              </a:rPr>
              <a:t>不支援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</a:rPr>
              <a:t>Vista </a:t>
            </a:r>
            <a:r>
              <a:rPr lang="zh-TW" altLang="en-US" dirty="0" smtClean="0">
                <a:solidFill>
                  <a:schemeClr val="bg1"/>
                </a:solidFill>
              </a:rPr>
              <a:t>在</a:t>
            </a:r>
            <a:r>
              <a:rPr lang="en-US" dirty="0" smtClean="0">
                <a:solidFill>
                  <a:schemeClr val="bg1"/>
                </a:solidFill>
              </a:rPr>
              <a:t> guest</a:t>
            </a:r>
            <a:r>
              <a:rPr lang="zh-TW" altLang="en-US" dirty="0" smtClean="0">
                <a:solidFill>
                  <a:schemeClr val="bg1"/>
                </a:solidFill>
              </a:rPr>
              <a:t> 上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</a:rPr>
              <a:t>64bit OS (host </a:t>
            </a:r>
            <a:r>
              <a:rPr lang="zh-TW" altLang="en-US" dirty="0" smtClean="0">
                <a:solidFill>
                  <a:schemeClr val="bg1"/>
                </a:solidFill>
              </a:rPr>
              <a:t>與</a:t>
            </a:r>
            <a:r>
              <a:rPr lang="en-US" dirty="0" smtClean="0">
                <a:solidFill>
                  <a:schemeClr val="bg1"/>
                </a:solidFill>
              </a:rPr>
              <a:t> guest)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numCol="1" anchorCtr="0" compatLnSpc="1">
            <a:prstTxWarp prst="textNoShape">
              <a:avLst/>
            </a:prstTxWarp>
          </a:bodyPr>
          <a:lstStyle/>
          <a:p>
            <a:r>
              <a:rPr altLang="zh-TW" dirty="0" smtClean="0">
                <a:ln>
                  <a:noFill/>
                </a:ln>
                <a:solidFill>
                  <a:schemeClr val="bg1"/>
                </a:solidFill>
                <a:cs typeface="Arial" pitchFamily="34" charset="0"/>
              </a:rPr>
              <a:t>MED-V</a:t>
            </a:r>
            <a:r>
              <a:rPr lang="zh-TW" altLang="en-US" dirty="0" smtClean="0">
                <a:ln>
                  <a:noFill/>
                </a:ln>
                <a:solidFill>
                  <a:schemeClr val="bg1"/>
                </a:solidFill>
                <a:cs typeface="Arial" pitchFamily="34" charset="0"/>
              </a:rPr>
              <a:t> 授權</a:t>
            </a:r>
            <a:endParaRPr lang="zh-TW" altLang="en-US" dirty="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5171" name="Text Placeholder 2"/>
          <p:cNvSpPr>
            <a:spLocks noGrp="1"/>
          </p:cNvSpPr>
          <p:nvPr>
            <p:ph idx="4294967295"/>
          </p:nvPr>
        </p:nvSpPr>
        <p:spPr>
          <a:xfrm>
            <a:off x="381000" y="1412875"/>
            <a:ext cx="8382000" cy="3625608"/>
          </a:xfrm>
        </p:spPr>
        <p:txBody>
          <a:bodyPr/>
          <a:lstStyle/>
          <a:p>
            <a:r>
              <a:rPr lang="en-US" altLang="zh-TW" dirty="0" err="1" smtClean="0">
                <a:solidFill>
                  <a:schemeClr val="bg1"/>
                </a:solidFill>
              </a:rPr>
              <a:t>Kidaro</a:t>
            </a:r>
            <a:r>
              <a:rPr lang="en-US" altLang="zh-TW" dirty="0" smtClean="0">
                <a:solidFill>
                  <a:schemeClr val="bg1"/>
                </a:solidFill>
              </a:rPr>
              <a:t> </a:t>
            </a:r>
            <a:r>
              <a:rPr lang="zh-TW" altLang="en-US" dirty="0" smtClean="0">
                <a:solidFill>
                  <a:schemeClr val="bg1"/>
                </a:solidFill>
              </a:rPr>
              <a:t>無法再被購買</a:t>
            </a:r>
            <a:r>
              <a:rPr lang="en-US" altLang="zh-TW" dirty="0" smtClean="0">
                <a:solidFill>
                  <a:schemeClr val="bg1"/>
                </a:solidFill>
              </a:rPr>
              <a:t>/</a:t>
            </a:r>
            <a:r>
              <a:rPr lang="zh-TW" altLang="en-US" dirty="0" smtClean="0">
                <a:solidFill>
                  <a:schemeClr val="bg1"/>
                </a:solidFill>
              </a:rPr>
              <a:t>取得評估版</a:t>
            </a:r>
          </a:p>
          <a:p>
            <a:r>
              <a:rPr lang="zh-TW" altLang="en-US" dirty="0" smtClean="0">
                <a:solidFill>
                  <a:schemeClr val="bg1"/>
                </a:solidFill>
              </a:rPr>
              <a:t>可經由微軟 </a:t>
            </a:r>
            <a:r>
              <a:rPr lang="en-US" altLang="zh-TW" dirty="0" smtClean="0">
                <a:solidFill>
                  <a:schemeClr val="bg1"/>
                </a:solidFill>
              </a:rPr>
              <a:t>MDOP </a:t>
            </a:r>
            <a:r>
              <a:rPr lang="zh-TW" altLang="en-US" dirty="0" smtClean="0">
                <a:solidFill>
                  <a:schemeClr val="bg1"/>
                </a:solidFill>
              </a:rPr>
              <a:t>取得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lvl="1"/>
            <a:r>
              <a:rPr lang="en-US" altLang="zh-TW" dirty="0" smtClean="0">
                <a:solidFill>
                  <a:schemeClr val="bg1"/>
                </a:solidFill>
              </a:rPr>
              <a:t>V1</a:t>
            </a:r>
            <a:r>
              <a:rPr lang="zh-TW" altLang="en-US" dirty="0" smtClean="0">
                <a:solidFill>
                  <a:schemeClr val="bg1"/>
                </a:solidFill>
              </a:rPr>
              <a:t>版本預計在</a:t>
            </a:r>
            <a:r>
              <a:rPr lang="en-US" altLang="zh-TW" dirty="0" smtClean="0">
                <a:solidFill>
                  <a:schemeClr val="bg1"/>
                </a:solidFill>
              </a:rPr>
              <a:t>2009</a:t>
            </a:r>
            <a:r>
              <a:rPr lang="zh-TW" altLang="en-US" dirty="0" smtClean="0">
                <a:solidFill>
                  <a:schemeClr val="bg1"/>
                </a:solidFill>
              </a:rPr>
              <a:t>年上半年可取得</a:t>
            </a:r>
          </a:p>
          <a:p>
            <a:r>
              <a:rPr lang="zh-TW" altLang="en-US" dirty="0" smtClean="0">
                <a:solidFill>
                  <a:schemeClr val="bg1"/>
                </a:solidFill>
              </a:rPr>
              <a:t>對 </a:t>
            </a:r>
            <a:r>
              <a:rPr lang="en-US" altLang="zh-TW" dirty="0" smtClean="0">
                <a:solidFill>
                  <a:schemeClr val="bg1"/>
                </a:solidFill>
              </a:rPr>
              <a:t>MDOP </a:t>
            </a:r>
            <a:r>
              <a:rPr lang="zh-TW" altLang="en-US" dirty="0" smtClean="0">
                <a:solidFill>
                  <a:schemeClr val="bg1"/>
                </a:solidFill>
              </a:rPr>
              <a:t>授權並無任何改變</a:t>
            </a:r>
          </a:p>
          <a:p>
            <a:r>
              <a:rPr lang="zh-TW" altLang="en-US" dirty="0" smtClean="0">
                <a:solidFill>
                  <a:schemeClr val="bg1"/>
                </a:solidFill>
              </a:rPr>
              <a:t>未受管理</a:t>
            </a:r>
            <a:r>
              <a:rPr lang="en-US" altLang="zh-TW" dirty="0" smtClean="0">
                <a:solidFill>
                  <a:schemeClr val="bg1"/>
                </a:solidFill>
              </a:rPr>
              <a:t>PC</a:t>
            </a:r>
            <a:r>
              <a:rPr lang="zh-TW" altLang="en-US" dirty="0" smtClean="0">
                <a:solidFill>
                  <a:schemeClr val="bg1"/>
                </a:solidFill>
              </a:rPr>
              <a:t>使用情境的價格與授權尚未決定</a:t>
            </a: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smtClean="0"/>
              <a:t>Agenda</a:t>
            </a:r>
            <a:endParaRPr/>
          </a:p>
        </p:txBody>
      </p:sp>
      <p:sp>
        <p:nvSpPr>
          <p:cNvPr id="23554" name="Tex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49091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MDOP </a:t>
            </a:r>
            <a:r>
              <a:rPr lang="zh-TW" altLang="en-US" dirty="0" smtClean="0"/>
              <a:t>簡介</a:t>
            </a:r>
          </a:p>
          <a:p>
            <a:r>
              <a:rPr lang="zh-TW" altLang="en-US" dirty="0" smtClean="0"/>
              <a:t>微軟企業桌面虛擬化 </a:t>
            </a:r>
            <a:r>
              <a:rPr lang="en-US" altLang="zh-TW" dirty="0" smtClean="0"/>
              <a:t>(MED-V, </a:t>
            </a:r>
            <a:r>
              <a:rPr lang="zh-TW" altLang="en-US" dirty="0" smtClean="0"/>
              <a:t>之前為 </a:t>
            </a:r>
            <a:r>
              <a:rPr lang="en-US" altLang="zh-TW" dirty="0" err="1" smtClean="0"/>
              <a:t>Kidaro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產品技術概觀</a:t>
            </a:r>
          </a:p>
          <a:p>
            <a:pPr lvl="1"/>
            <a:r>
              <a:rPr lang="zh-TW" altLang="en-US" dirty="0" smtClean="0"/>
              <a:t>使用情境</a:t>
            </a:r>
          </a:p>
          <a:p>
            <a:pPr lvl="1"/>
            <a:r>
              <a:rPr lang="zh-TW" altLang="en-US" dirty="0" smtClean="0"/>
              <a:t>產品預覽</a:t>
            </a:r>
          </a:p>
          <a:p>
            <a:r>
              <a:rPr lang="zh-TW" altLang="en-US" dirty="0" smtClean="0"/>
              <a:t>微軟企業桌面虛擬化可得性</a:t>
            </a:r>
            <a:endParaRPr lang="en-US" altLang="zh-TW" dirty="0" smtClean="0"/>
          </a:p>
          <a:p>
            <a:r>
              <a:rPr lang="en-US" altLang="zh-TW" dirty="0" smtClean="0"/>
              <a:t>Q&amp;A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800" y="1934155"/>
            <a:ext cx="7772400" cy="1362075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Q &amp; A</a:t>
            </a: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8" descr="2 arrow virtuous cycle orange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345366" flipH="1">
            <a:off x="1850511" y="1300610"/>
            <a:ext cx="5492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2" name="Rectangle 36"/>
          <p:cNvSpPr>
            <a:spLocks noGrp="1" noChangeArrowheads="1"/>
          </p:cNvSpPr>
          <p:nvPr>
            <p:ph type="title" idx="4294967295"/>
          </p:nvPr>
        </p:nvSpPr>
        <p:spPr>
          <a:xfrm>
            <a:off x="477502" y="627845"/>
            <a:ext cx="8375650" cy="549275"/>
          </a:xfrm>
        </p:spPr>
        <p:txBody>
          <a:bodyPr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TW" altLang="en-US" sz="4000" dirty="0">
                <a:ln>
                  <a:noFill/>
                </a:ln>
                <a:solidFill>
                  <a:schemeClr val="bg1"/>
                </a:solidFill>
                <a:cs typeface="Arial" pitchFamily="34" charset="0"/>
              </a:rPr>
              <a:t>使用者和</a:t>
            </a:r>
            <a:r>
              <a:rPr altLang="zh-TW" sz="4000">
                <a:ln>
                  <a:noFill/>
                </a:ln>
                <a:solidFill>
                  <a:schemeClr val="bg1"/>
                </a:solidFill>
                <a:cs typeface="Arial" pitchFamily="34" charset="0"/>
              </a:rPr>
              <a:t>IT</a:t>
            </a:r>
            <a:r>
              <a:rPr lang="zh-TW" altLang="en-US" sz="4000" dirty="0">
                <a:ln>
                  <a:noFill/>
                </a:ln>
                <a:solidFill>
                  <a:schemeClr val="bg1"/>
                </a:solidFill>
                <a:cs typeface="Arial" pitchFamily="34" charset="0"/>
              </a:rPr>
              <a:t>之間的關係越趨緊張</a:t>
            </a:r>
            <a:endParaRPr altLang="zh-TW" sz="4000">
              <a:ln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11620" name="Picture 2" descr="C:\Program Files\Microsoft Resource DVD Artwork\DVD_ART\Artwork_Imagery\Shapes and Graphics\Glow\white oval shaped glo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5686" y="1964028"/>
            <a:ext cx="40671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2" descr="tug silouhet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276600"/>
            <a:ext cx="2562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985963" y="3008313"/>
            <a:ext cx="1371600" cy="835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0" lang="zh-TW" altLang="en-US">
                <a:solidFill>
                  <a:schemeClr val="bg1"/>
                </a:solidFill>
                <a:latin typeface="Calibri" pitchFamily="34" charset="0"/>
                <a:ea typeface="微軟正黑體" pitchFamily="34" charset="-120"/>
                <a:cs typeface="Segoe UI" pitchFamily="34" charset="0"/>
              </a:rPr>
              <a:t>一般使用者需要彈性與靈活度</a:t>
            </a:r>
            <a:r>
              <a:rPr kumimoji="0" lang="en-US" altLang="zh-TW">
                <a:solidFill>
                  <a:schemeClr val="bg1"/>
                </a:solidFill>
                <a:latin typeface="Calibri" pitchFamily="34" charset="0"/>
                <a:ea typeface="微軟正黑體" pitchFamily="34" charset="-120"/>
                <a:cs typeface="Segoe UI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72150" y="3200400"/>
            <a:ext cx="1219200" cy="587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0" lang="en-US" altLang="zh-TW">
                <a:solidFill>
                  <a:schemeClr val="bg1"/>
                </a:solidFill>
                <a:latin typeface="Calibri" pitchFamily="34" charset="0"/>
                <a:ea typeface="微軟正黑體" pitchFamily="34" charset="-120"/>
                <a:cs typeface="Segoe UI" pitchFamily="34" charset="0"/>
              </a:rPr>
              <a:t>IT</a:t>
            </a:r>
            <a:r>
              <a:rPr kumimoji="0" lang="zh-TW" altLang="en-US">
                <a:solidFill>
                  <a:schemeClr val="bg1"/>
                </a:solidFill>
                <a:latin typeface="Calibri" pitchFamily="34" charset="0"/>
                <a:ea typeface="微軟正黑體" pitchFamily="34" charset="-120"/>
                <a:cs typeface="Segoe UI" pitchFamily="34" charset="0"/>
              </a:rPr>
              <a:t>人員需要控制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592" y="666481"/>
            <a:ext cx="8375650" cy="664797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n>
                  <a:noFill/>
                </a:ln>
                <a:solidFill>
                  <a:schemeClr val="bg1"/>
                </a:solidFill>
                <a:cs typeface="Arial" pitchFamily="34" charset="0"/>
              </a:rPr>
              <a:t>依賴性創造了複雜度</a:t>
            </a:r>
            <a:endParaRPr dirty="0" smtClean="0">
              <a:solidFill>
                <a:schemeClr val="bg1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482779" y="794377"/>
            <a:ext cx="83804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1225" eaLnBrk="0" hangingPunct="0">
              <a:lnSpc>
                <a:spcPct val="90000"/>
              </a:lnSpc>
            </a:pPr>
            <a:r>
              <a:rPr kumimoji="0" lang="zh-TW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5F5F5F"/>
                  </a:outerShdw>
                </a:effectLst>
                <a:latin typeface="Calibri" pitchFamily="34" charset="0"/>
                <a:ea typeface="微軟正黑體" pitchFamily="34" charset="-120"/>
              </a:rPr>
              <a:t>分離創造了彈性</a:t>
            </a:r>
            <a:endParaRPr kumimoji="0" lang="zh-TW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5F5F5F"/>
                </a:outerShdw>
              </a:effectLst>
              <a:latin typeface="Calibri" pitchFamily="34" charset="0"/>
              <a:ea typeface="微軟正黑體" pitchFamily="34" charset="-12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2775006" y="2003729"/>
            <a:ext cx="3872284" cy="4086969"/>
          </a:xfrm>
          <a:prstGeom prst="roundRect">
            <a:avLst>
              <a:gd name="adj" fmla="val 4071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/>
          </a:scene3d>
          <a:sp3d prstMaterial="clear">
            <a:bevelT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21884" tIns="406280" rIns="121884" bIns="60942" numCol="1" rtlCol="0" anchor="t" anchorCtr="0" compatLnSpc="1">
            <a:prstTxWarp prst="textNoShape">
              <a:avLst/>
            </a:prstTxWarp>
          </a:bodyPr>
          <a:lstStyle/>
          <a:p>
            <a:pPr marL="236793" indent="-236793" defTabSz="912777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5000"/>
              <a:buBlip>
                <a:blip r:embed="rId4"/>
              </a:buBlip>
              <a:tabLst>
                <a:tab pos="424590" algn="l"/>
              </a:tabLst>
              <a:defRPr/>
            </a:pPr>
            <a:endParaRPr lang="en-US" sz="1500" dirty="0" smtClean="0">
              <a:solidFill>
                <a:schemeClr val="tx1"/>
              </a:solidFill>
            </a:endParaRPr>
          </a:p>
        </p:txBody>
      </p:sp>
      <p:grpSp>
        <p:nvGrpSpPr>
          <p:cNvPr id="3" name="Group 68"/>
          <p:cNvGrpSpPr/>
          <p:nvPr/>
        </p:nvGrpSpPr>
        <p:grpSpPr>
          <a:xfrm>
            <a:off x="3070679" y="5025573"/>
            <a:ext cx="3320143" cy="807358"/>
            <a:chOff x="3684815" y="6030687"/>
            <a:chExt cx="3984171" cy="968829"/>
          </a:xfrm>
        </p:grpSpPr>
        <p:sp>
          <p:nvSpPr>
            <p:cNvPr id="51" name="Rounded Rectangle 50"/>
            <p:cNvSpPr/>
            <p:nvPr/>
          </p:nvSpPr>
          <p:spPr bwMode="auto">
            <a:xfrm>
              <a:off x="3684815" y="6030687"/>
              <a:ext cx="3984171" cy="968829"/>
            </a:xfrm>
            <a:prstGeom prst="roundRect">
              <a:avLst/>
            </a:prstGeom>
            <a:solidFill>
              <a:schemeClr val="accent3"/>
            </a:solidFill>
            <a:ln w="9525" algn="ctr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236793" indent="-236793" defTabSz="912777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95000"/>
                <a:tabLst>
                  <a:tab pos="424590" algn="l"/>
                </a:tabLst>
                <a:defRPr/>
              </a:pPr>
              <a:r>
                <a:rPr lang="en-US" sz="2000" dirty="0" smtClean="0">
                  <a:solidFill>
                    <a:srgbClr val="FFFF99"/>
                  </a:solidFill>
                </a:rPr>
                <a:t>Hardware</a:t>
              </a:r>
            </a:p>
          </p:txBody>
        </p:sp>
        <p:pic>
          <p:nvPicPr>
            <p:cNvPr id="55" name="Picture 3" descr="C:\Program Files\Microsoft Resource DVD Artwork\DVD_ART\Artwork_Imagery\HARDWARE_IMAGERY\Illustration - Misc Hardware\Windows Vista Illustration Icons\Comput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845121" y="6074228"/>
              <a:ext cx="1092639" cy="863883"/>
            </a:xfrm>
            <a:prstGeom prst="rect">
              <a:avLst/>
            </a:prstGeom>
            <a:noFill/>
          </p:spPr>
        </p:pic>
      </p:grpSp>
      <p:grpSp>
        <p:nvGrpSpPr>
          <p:cNvPr id="4" name="Group 67"/>
          <p:cNvGrpSpPr/>
          <p:nvPr/>
        </p:nvGrpSpPr>
        <p:grpSpPr>
          <a:xfrm>
            <a:off x="3070679" y="4097263"/>
            <a:ext cx="3320143" cy="807358"/>
            <a:chOff x="3684815" y="4916715"/>
            <a:chExt cx="3984171" cy="968829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3684815" y="4916715"/>
              <a:ext cx="3984171" cy="968829"/>
            </a:xfrm>
            <a:prstGeom prst="roundRect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236793" indent="-236793" defTabSz="912777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95000"/>
                <a:tabLst>
                  <a:tab pos="424590" algn="l"/>
                </a:tabLst>
                <a:defRPr/>
              </a:pPr>
              <a:r>
                <a:rPr lang="en-US" sz="2000" dirty="0" smtClean="0">
                  <a:solidFill>
                    <a:srgbClr val="FFFF99"/>
                  </a:solidFill>
                </a:rPr>
                <a:t>OS</a:t>
              </a:r>
            </a:p>
          </p:txBody>
        </p:sp>
        <p:pic>
          <p:nvPicPr>
            <p:cNvPr id="56" name="Picture 4" descr="C:\Program Files\Microsoft Resource DVD Artwork\DVD_ART\Artwork_Imagery\HARDWARE_IMAGERY\Illustration - Misc Hardware\Windows Vista Illustration Icons\Windows Vista Start Button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911334" y="5025860"/>
              <a:ext cx="721632" cy="720188"/>
            </a:xfrm>
            <a:prstGeom prst="rect">
              <a:avLst/>
            </a:prstGeom>
            <a:noFill/>
          </p:spPr>
        </p:pic>
      </p:grpSp>
      <p:grpSp>
        <p:nvGrpSpPr>
          <p:cNvPr id="5" name="Group 65"/>
          <p:cNvGrpSpPr/>
          <p:nvPr/>
        </p:nvGrpSpPr>
        <p:grpSpPr>
          <a:xfrm>
            <a:off x="3070679" y="2240644"/>
            <a:ext cx="3320143" cy="807358"/>
            <a:chOff x="3684815" y="2688773"/>
            <a:chExt cx="3984171" cy="968829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3684815" y="2688773"/>
              <a:ext cx="3984171" cy="968829"/>
            </a:xfrm>
            <a:prstGeom prst="roundRect">
              <a:avLst/>
            </a:prstGeom>
            <a:solidFill>
              <a:schemeClr val="accent4"/>
            </a:solidFill>
            <a:ln w="9525" algn="ctr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0" tIns="0" rIns="146267" bIns="0" numCol="1" rtlCol="0" anchor="ctr" anchorCtr="0" compatLnSpc="1">
              <a:prstTxWarp prst="textNoShape">
                <a:avLst/>
              </a:prstTxWarp>
            </a:bodyPr>
            <a:lstStyle/>
            <a:p>
              <a:pPr defTabSz="912777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95000"/>
                <a:defRPr/>
              </a:pPr>
              <a:r>
                <a:rPr lang="en-US" sz="2000" dirty="0" smtClean="0">
                  <a:solidFill>
                    <a:srgbClr val="FFFF99"/>
                  </a:solidFill>
                </a:rPr>
                <a:t>Data, User settings</a:t>
              </a:r>
            </a:p>
          </p:txBody>
        </p:sp>
        <p:grpSp>
          <p:nvGrpSpPr>
            <p:cNvPr id="6" name="Group 56"/>
            <p:cNvGrpSpPr/>
            <p:nvPr/>
          </p:nvGrpSpPr>
          <p:grpSpPr>
            <a:xfrm>
              <a:off x="3905935" y="2896568"/>
              <a:ext cx="586758" cy="540880"/>
              <a:chOff x="6505548" y="845445"/>
              <a:chExt cx="681002" cy="627755"/>
            </a:xfrm>
          </p:grpSpPr>
          <p:pic>
            <p:nvPicPr>
              <p:cNvPr id="58" name="Picture 57" descr="server.png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6505548" y="845445"/>
                <a:ext cx="338102" cy="449955"/>
              </a:xfrm>
              <a:prstGeom prst="rect">
                <a:avLst/>
              </a:prstGeom>
            </p:spPr>
          </p:pic>
          <p:pic>
            <p:nvPicPr>
              <p:cNvPr id="59" name="Picture 58" descr="server.png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6848448" y="845445"/>
                <a:ext cx="338102" cy="449955"/>
              </a:xfrm>
              <a:prstGeom prst="rect">
                <a:avLst/>
              </a:prstGeom>
            </p:spPr>
          </p:pic>
          <p:pic>
            <p:nvPicPr>
              <p:cNvPr id="60" name="Picture 59" descr="server.png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6683348" y="1023245"/>
                <a:ext cx="338102" cy="449955"/>
              </a:xfrm>
              <a:prstGeom prst="rect">
                <a:avLst/>
              </a:prstGeom>
            </p:spPr>
          </p:pic>
        </p:grpSp>
      </p:grpSp>
      <p:grpSp>
        <p:nvGrpSpPr>
          <p:cNvPr id="7" name="Group 66"/>
          <p:cNvGrpSpPr/>
          <p:nvPr/>
        </p:nvGrpSpPr>
        <p:grpSpPr>
          <a:xfrm>
            <a:off x="3070679" y="3168954"/>
            <a:ext cx="3320143" cy="807358"/>
            <a:chOff x="3684815" y="3802744"/>
            <a:chExt cx="3984171" cy="968829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3684815" y="3802744"/>
              <a:ext cx="3984171" cy="968829"/>
            </a:xfrm>
            <a:prstGeom prst="roundRect">
              <a:avLst/>
            </a:prstGeom>
            <a:solidFill>
              <a:schemeClr val="accent5"/>
            </a:solidFill>
            <a:ln w="9525" algn="ctr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clear">
              <a:bevelT h="635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0" tIns="0" rIns="146267" bIns="0" numCol="1" rtlCol="0" anchor="ctr" anchorCtr="0" compatLnSpc="1">
              <a:prstTxWarp prst="textNoShape">
                <a:avLst/>
              </a:prstTxWarp>
            </a:bodyPr>
            <a:lstStyle/>
            <a:p>
              <a:pPr marL="236793" indent="-236793" defTabSz="912777" eaLnBrk="0" hangingPunct="0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SzPct val="95000"/>
                <a:tabLst>
                  <a:tab pos="424590" algn="l"/>
                </a:tabLst>
                <a:defRPr/>
              </a:pPr>
              <a:r>
                <a:rPr lang="en-US" sz="2000" dirty="0" smtClean="0">
                  <a:solidFill>
                    <a:srgbClr val="FFFF99"/>
                  </a:solidFill>
                </a:rPr>
                <a:t>Applications</a:t>
              </a:r>
            </a:p>
          </p:txBody>
        </p:sp>
        <p:grpSp>
          <p:nvGrpSpPr>
            <p:cNvPr id="8" name="Group 20"/>
            <p:cNvGrpSpPr/>
            <p:nvPr/>
          </p:nvGrpSpPr>
          <p:grpSpPr>
            <a:xfrm>
              <a:off x="4006089" y="4050773"/>
              <a:ext cx="452468" cy="418140"/>
              <a:chOff x="1747290" y="5571160"/>
              <a:chExt cx="554957" cy="384739"/>
            </a:xfrm>
          </p:grpSpPr>
          <p:pic>
            <p:nvPicPr>
              <p:cNvPr id="62" name="Picture 1" descr="image001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1747290" y="5614753"/>
                <a:ext cx="292801" cy="2103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" name="Picture 2" descr="image002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1805169" y="5745570"/>
                <a:ext cx="292801" cy="2103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Picture 3" descr="image003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1954976" y="5571160"/>
                <a:ext cx="299610" cy="21545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Picture 4" descr="image004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2009446" y="5676332"/>
                <a:ext cx="292801" cy="2103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" name="Group 65"/>
          <p:cNvGrpSpPr/>
          <p:nvPr/>
        </p:nvGrpSpPr>
        <p:grpSpPr>
          <a:xfrm>
            <a:off x="3067172" y="2779490"/>
            <a:ext cx="3317287" cy="640080"/>
            <a:chOff x="3067172" y="2779490"/>
            <a:chExt cx="3317287" cy="640080"/>
          </a:xfrm>
        </p:grpSpPr>
        <p:cxnSp>
          <p:nvCxnSpPr>
            <p:cNvPr id="42" name="Elbow Connector 41"/>
            <p:cNvCxnSpPr/>
            <p:nvPr/>
          </p:nvCxnSpPr>
          <p:spPr>
            <a:xfrm>
              <a:off x="6382871" y="2779490"/>
              <a:ext cx="1588" cy="640080"/>
            </a:xfrm>
            <a:prstGeom prst="bentConnector3">
              <a:avLst>
                <a:gd name="adj1" fmla="val 6384070"/>
              </a:avLst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/>
            <p:nvPr/>
          </p:nvCxnSpPr>
          <p:spPr>
            <a:xfrm flipH="1">
              <a:off x="3067172" y="2779490"/>
              <a:ext cx="1588" cy="640080"/>
            </a:xfrm>
            <a:prstGeom prst="bentConnector3">
              <a:avLst>
                <a:gd name="adj1" fmla="val 6384070"/>
              </a:avLst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60"/>
          <p:cNvGrpSpPr/>
          <p:nvPr/>
        </p:nvGrpSpPr>
        <p:grpSpPr>
          <a:xfrm>
            <a:off x="3067172" y="3697868"/>
            <a:ext cx="3317287" cy="640080"/>
            <a:chOff x="3067172" y="3697868"/>
            <a:chExt cx="3317287" cy="640080"/>
          </a:xfrm>
        </p:grpSpPr>
        <p:cxnSp>
          <p:nvCxnSpPr>
            <p:cNvPr id="45" name="Elbow Connector 44"/>
            <p:cNvCxnSpPr/>
            <p:nvPr/>
          </p:nvCxnSpPr>
          <p:spPr>
            <a:xfrm>
              <a:off x="6382871" y="3697868"/>
              <a:ext cx="1588" cy="640080"/>
            </a:xfrm>
            <a:prstGeom prst="bentConnector3">
              <a:avLst>
                <a:gd name="adj1" fmla="val 6384070"/>
              </a:avLst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/>
            <p:nvPr/>
          </p:nvCxnSpPr>
          <p:spPr>
            <a:xfrm flipH="1">
              <a:off x="3067172" y="3697868"/>
              <a:ext cx="1588" cy="640080"/>
            </a:xfrm>
            <a:prstGeom prst="bentConnector3">
              <a:avLst>
                <a:gd name="adj1" fmla="val 6384070"/>
              </a:avLst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56"/>
          <p:cNvGrpSpPr/>
          <p:nvPr/>
        </p:nvGrpSpPr>
        <p:grpSpPr>
          <a:xfrm>
            <a:off x="3067172" y="4616245"/>
            <a:ext cx="3317287" cy="640080"/>
            <a:chOff x="3067172" y="4616245"/>
            <a:chExt cx="3317287" cy="640080"/>
          </a:xfrm>
        </p:grpSpPr>
        <p:cxnSp>
          <p:nvCxnSpPr>
            <p:cNvPr id="46" name="Elbow Connector 45"/>
            <p:cNvCxnSpPr/>
            <p:nvPr/>
          </p:nvCxnSpPr>
          <p:spPr>
            <a:xfrm>
              <a:off x="6382871" y="4616245"/>
              <a:ext cx="1588" cy="640080"/>
            </a:xfrm>
            <a:prstGeom prst="bentConnector3">
              <a:avLst>
                <a:gd name="adj1" fmla="val 6384070"/>
              </a:avLst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/>
            <p:nvPr/>
          </p:nvCxnSpPr>
          <p:spPr>
            <a:xfrm flipH="1">
              <a:off x="3067172" y="4616245"/>
              <a:ext cx="1588" cy="640080"/>
            </a:xfrm>
            <a:prstGeom prst="bentConnector3">
              <a:avLst>
                <a:gd name="adj1" fmla="val 6384070"/>
              </a:avLst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60"/>
          <p:cNvGrpSpPr/>
          <p:nvPr/>
        </p:nvGrpSpPr>
        <p:grpSpPr>
          <a:xfrm>
            <a:off x="6297630" y="2466465"/>
            <a:ext cx="2355301" cy="1005840"/>
            <a:chOff x="6810602" y="1409700"/>
            <a:chExt cx="2355301" cy="914400"/>
          </a:xfrm>
        </p:grpSpPr>
        <p:sp>
          <p:nvSpPr>
            <p:cNvPr id="57" name="Left Arrow 56"/>
            <p:cNvSpPr/>
            <p:nvPr/>
          </p:nvSpPr>
          <p:spPr bwMode="auto">
            <a:xfrm>
              <a:off x="6810602" y="1409700"/>
              <a:ext cx="1744276" cy="914400"/>
            </a:xfrm>
            <a:prstGeom prst="leftArrow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31000">
                  <a:schemeClr val="accent2">
                    <a:alpha val="8000"/>
                  </a:schemeClr>
                </a:gs>
                <a:gs pos="100000">
                  <a:schemeClr val="accent2"/>
                </a:gs>
              </a:gsLst>
              <a:lin ang="12000000" scaled="0"/>
            </a:gradFill>
            <a:ln w="9525" algn="ctr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clear">
              <a:bevelT h="63500"/>
            </a:sp3d>
          </p:spPr>
          <p:txBody>
            <a:bodyPr wrap="none" lIns="62222" tIns="31110" rIns="62222" bIns="31110" anchor="b"/>
            <a:lstStyle/>
            <a:p>
              <a:pPr marL="0" marR="0" indent="0" algn="ctr" defTabSz="761719" eaLnBrk="1" latinLnBrk="0" hangingPunct="1">
                <a:lnSpc>
                  <a:spcPct val="90000"/>
                </a:lnSpc>
                <a:buClrTx/>
                <a:buSzTx/>
                <a:buFontTx/>
                <a:buNone/>
                <a:tabLst/>
              </a:pPr>
              <a:endParaRPr lang="en-US" sz="1600" dirty="0" smtClean="0">
                <a:ln w="12700">
                  <a:noFill/>
                  <a:prstDash val="solid"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>
                  <a:outerShdw blurRad="165100" algn="ctr" rotWithShape="0">
                    <a:prstClr val="black"/>
                  </a:outerShdw>
                </a:effectLst>
                <a:latin typeface="+mn-l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40770" y="1694749"/>
              <a:ext cx="2125133" cy="2853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761719" eaLnBrk="0" hangingPunct="0">
                <a:lnSpc>
                  <a:spcPct val="90000"/>
                </a:lnSpc>
              </a:pPr>
              <a:r>
                <a:rPr lang="zh-TW" altLang="en-US" sz="1600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資料夾重新導向</a:t>
              </a:r>
              <a:endParaRPr lang="en-US" sz="16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3" name="Group 68"/>
          <p:cNvGrpSpPr/>
          <p:nvPr/>
        </p:nvGrpSpPr>
        <p:grpSpPr>
          <a:xfrm>
            <a:off x="6297630" y="3534912"/>
            <a:ext cx="2846370" cy="1005840"/>
            <a:chOff x="6810602" y="1409700"/>
            <a:chExt cx="2846370" cy="914400"/>
          </a:xfrm>
        </p:grpSpPr>
        <p:sp>
          <p:nvSpPr>
            <p:cNvPr id="70" name="Left Arrow 69"/>
            <p:cNvSpPr/>
            <p:nvPr/>
          </p:nvSpPr>
          <p:spPr bwMode="auto">
            <a:xfrm>
              <a:off x="6810602" y="1409700"/>
              <a:ext cx="1744276" cy="914400"/>
            </a:xfrm>
            <a:prstGeom prst="leftArrow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31000">
                  <a:schemeClr val="accent2">
                    <a:alpha val="8000"/>
                  </a:schemeClr>
                </a:gs>
                <a:gs pos="100000">
                  <a:schemeClr val="accent2"/>
                </a:gs>
              </a:gsLst>
              <a:lin ang="12000000" scaled="0"/>
            </a:gradFill>
            <a:ln w="9525" algn="ctr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clear">
              <a:bevelT h="63500"/>
            </a:sp3d>
          </p:spPr>
          <p:txBody>
            <a:bodyPr wrap="none" lIns="62222" tIns="31110" rIns="62222" bIns="31110" anchor="b"/>
            <a:lstStyle/>
            <a:p>
              <a:pPr marL="0" marR="0" indent="0" algn="ctr" defTabSz="761719" eaLnBrk="1" latinLnBrk="0" hangingPunct="1">
                <a:lnSpc>
                  <a:spcPct val="90000"/>
                </a:lnSpc>
                <a:buClrTx/>
                <a:buSzTx/>
                <a:buFontTx/>
                <a:buNone/>
                <a:tabLst/>
              </a:pPr>
              <a:endParaRPr lang="en-US" sz="1600" dirty="0" smtClean="0">
                <a:ln w="12700">
                  <a:noFill/>
                  <a:prstDash val="solid"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>
                  <a:outerShdw blurRad="165100" algn="ctr" rotWithShape="0">
                    <a:prstClr val="black"/>
                  </a:outerShdw>
                </a:effectLst>
                <a:latin typeface="+mn-lt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064046" y="1626500"/>
              <a:ext cx="2592926" cy="486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761719" eaLnBrk="0" hangingPunct="0">
                <a:lnSpc>
                  <a:spcPct val="90000"/>
                </a:lnSpc>
              </a:pPr>
              <a:r>
                <a:rPr lang="zh-TW" altLang="en-US" sz="1600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應用程式虛擬化</a:t>
              </a:r>
              <a:r>
                <a:rPr lang="en-US" sz="1600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+mn-lt"/>
                </a:rPr>
                <a:t>; </a:t>
              </a:r>
            </a:p>
            <a:p>
              <a:pPr lvl="0" defTabSz="761719" eaLnBrk="0" hangingPunct="0">
                <a:lnSpc>
                  <a:spcPct val="90000"/>
                </a:lnSpc>
              </a:pPr>
              <a:r>
                <a:rPr lang="en-US" sz="1600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+mn-lt"/>
                </a:rPr>
                <a:t>Terminal Services, MED-V</a:t>
              </a:r>
            </a:p>
          </p:txBody>
        </p:sp>
      </p:grpSp>
      <p:grpSp>
        <p:nvGrpSpPr>
          <p:cNvPr id="14" name="Group 71"/>
          <p:cNvGrpSpPr/>
          <p:nvPr/>
        </p:nvGrpSpPr>
        <p:grpSpPr>
          <a:xfrm>
            <a:off x="6297630" y="4603359"/>
            <a:ext cx="2465370" cy="1005840"/>
            <a:chOff x="6810602" y="1409701"/>
            <a:chExt cx="2465370" cy="914400"/>
          </a:xfrm>
        </p:grpSpPr>
        <p:sp>
          <p:nvSpPr>
            <p:cNvPr id="73" name="Left Arrow 72"/>
            <p:cNvSpPr/>
            <p:nvPr/>
          </p:nvSpPr>
          <p:spPr bwMode="auto">
            <a:xfrm>
              <a:off x="6810602" y="1409701"/>
              <a:ext cx="1744276" cy="914400"/>
            </a:xfrm>
            <a:prstGeom prst="leftArrow">
              <a:avLst/>
            </a:prstGeom>
            <a:gradFill>
              <a:gsLst>
                <a:gs pos="0">
                  <a:schemeClr val="accent2">
                    <a:alpha val="0"/>
                  </a:schemeClr>
                </a:gs>
                <a:gs pos="31000">
                  <a:schemeClr val="accent2">
                    <a:alpha val="8000"/>
                  </a:schemeClr>
                </a:gs>
                <a:gs pos="100000">
                  <a:schemeClr val="accent2"/>
                </a:gs>
              </a:gsLst>
              <a:lin ang="12000000" scaled="0"/>
            </a:gradFill>
            <a:ln w="9525" algn="ctr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 prstMaterial="clear">
              <a:bevelT h="63500"/>
            </a:sp3d>
          </p:spPr>
          <p:txBody>
            <a:bodyPr wrap="none" lIns="62222" tIns="31110" rIns="62222" bIns="31110" anchor="b"/>
            <a:lstStyle/>
            <a:p>
              <a:pPr marL="0" marR="0" indent="0" algn="ctr" defTabSz="761719" eaLnBrk="1" latinLnBrk="0" hangingPunct="1">
                <a:lnSpc>
                  <a:spcPct val="90000"/>
                </a:lnSpc>
                <a:buClrTx/>
                <a:buSzTx/>
                <a:buFontTx/>
                <a:buNone/>
                <a:tabLst/>
              </a:pPr>
              <a:endParaRPr lang="en-US" sz="1600" dirty="0" smtClean="0">
                <a:ln w="12700">
                  <a:noFill/>
                  <a:prstDash val="solid"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>
                  <a:outerShdw blurRad="165100" algn="ctr" rotWithShape="0">
                    <a:prstClr val="black"/>
                  </a:outerShdw>
                </a:effectLst>
                <a:latin typeface="+mn-lt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089448" y="1624546"/>
              <a:ext cx="2186524" cy="486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761719" eaLnBrk="0" hangingPunct="0">
                <a:lnSpc>
                  <a:spcPct val="90000"/>
                </a:lnSpc>
              </a:pPr>
              <a:r>
                <a:rPr lang="en-US" sz="1600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+mn-lt"/>
                </a:rPr>
                <a:t>WIM (Windows </a:t>
              </a:r>
              <a:r>
                <a:rPr lang="zh-TW" altLang="en-US" sz="16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映像檔管理</a:t>
              </a:r>
              <a:r>
                <a:rPr lang="en-US" sz="1600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+mn-lt"/>
                </a:rPr>
                <a:t>)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32099E-7 L -1.11111E-6 -0.03202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096 L -1.11111E-6 -0.0117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154 L -1.11111E-6 0.0117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1.11111E-6 0.03163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54" grpId="0" animBg="1"/>
      <p:bldP spid="5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4"/>
          <p:cNvSpPr>
            <a:spLocks noChangeArrowheads="1"/>
          </p:cNvSpPr>
          <p:nvPr/>
        </p:nvSpPr>
        <p:spPr bwMode="auto">
          <a:xfrm>
            <a:off x="7924800" y="3200400"/>
            <a:ext cx="1146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1100">
                <a:latin typeface="Segoe"/>
                <a:ea typeface="微軟正黑體" pitchFamily="34" charset="-120"/>
              </a:rPr>
              <a:t>System Center</a:t>
            </a:r>
          </a:p>
          <a:p>
            <a:r>
              <a:rPr kumimoji="0" lang="en-US" altLang="zh-TW" sz="1100">
                <a:latin typeface="Segoe"/>
                <a:ea typeface="微軟正黑體" pitchFamily="34" charset="-120"/>
              </a:rPr>
              <a:t>Virtual App</a:t>
            </a:r>
          </a:p>
          <a:p>
            <a:r>
              <a:rPr kumimoji="0" lang="en-US" altLang="zh-TW" sz="1100">
                <a:latin typeface="Segoe"/>
                <a:ea typeface="微軟正黑體" pitchFamily="34" charset="-120"/>
              </a:rPr>
              <a:t>Server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95250" y="2371725"/>
            <a:ext cx="2020888" cy="1627188"/>
            <a:chOff x="36326" y="2447925"/>
            <a:chExt cx="2021074" cy="1626456"/>
          </a:xfrm>
        </p:grpSpPr>
        <p:pic>
          <p:nvPicPr>
            <p:cNvPr id="26649" name="Picture 25" descr="Server-Lef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19188" y="2447925"/>
              <a:ext cx="938212" cy="159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0" name="Rectangle 53"/>
            <p:cNvSpPr>
              <a:spLocks noChangeArrowheads="1"/>
            </p:cNvSpPr>
            <p:nvPr/>
          </p:nvSpPr>
          <p:spPr bwMode="auto">
            <a:xfrm>
              <a:off x="36326" y="3305175"/>
              <a:ext cx="1146380" cy="769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kumimoji="0" lang="en-US" altLang="zh-TW" sz="1100">
                  <a:latin typeface="Segoe"/>
                  <a:ea typeface="微軟正黑體" pitchFamily="34" charset="-120"/>
                </a:rPr>
                <a:t>DEM</a:t>
              </a:r>
            </a:p>
            <a:p>
              <a:pPr algn="r"/>
              <a:r>
                <a:rPr kumimoji="0" lang="en-US" altLang="zh-TW" sz="1100">
                  <a:latin typeface="Segoe"/>
                  <a:ea typeface="微軟正黑體" pitchFamily="34" charset="-120"/>
                </a:rPr>
                <a:t>System Center</a:t>
              </a:r>
              <a:br>
                <a:rPr kumimoji="0" lang="en-US" altLang="zh-TW" sz="1100">
                  <a:latin typeface="Segoe"/>
                  <a:ea typeface="微軟正黑體" pitchFamily="34" charset="-120"/>
                </a:rPr>
              </a:br>
              <a:r>
                <a:rPr kumimoji="0" lang="en-US" altLang="zh-TW" sz="1100">
                  <a:latin typeface="Segoe"/>
                  <a:ea typeface="微軟正黑體" pitchFamily="34" charset="-120"/>
                </a:rPr>
                <a:t>Operations</a:t>
              </a:r>
              <a:br>
                <a:rPr kumimoji="0" lang="en-US" altLang="zh-TW" sz="1100">
                  <a:latin typeface="Segoe"/>
                  <a:ea typeface="微軟正黑體" pitchFamily="34" charset="-120"/>
                </a:rPr>
              </a:br>
              <a:r>
                <a:rPr kumimoji="0" lang="en-US" altLang="zh-TW" sz="1100">
                  <a:latin typeface="Segoe"/>
                  <a:ea typeface="微軟正黑體" pitchFamily="34" charset="-120"/>
                </a:rPr>
                <a:t>Manager 2007</a:t>
              </a:r>
            </a:p>
          </p:txBody>
        </p:sp>
      </p:grpSp>
      <p:pic>
        <p:nvPicPr>
          <p:cNvPr id="26627" name="Picture 5" descr="MDOP_whi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04800"/>
            <a:ext cx="3886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AGP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7688" y="4433888"/>
            <a:ext cx="23987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96875" y="4425950"/>
            <a:ext cx="3013075" cy="781050"/>
            <a:chOff x="396875" y="4425950"/>
            <a:chExt cx="3012971" cy="780723"/>
          </a:xfrm>
        </p:grpSpPr>
        <p:pic>
          <p:nvPicPr>
            <p:cNvPr id="26647" name="Picture 7" descr="AI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6875" y="4425950"/>
              <a:ext cx="2017713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8" name="Rectangle 11"/>
            <p:cNvSpPr>
              <a:spLocks noChangeArrowheads="1"/>
            </p:cNvSpPr>
            <p:nvPr/>
          </p:nvSpPr>
          <p:spPr bwMode="auto">
            <a:xfrm>
              <a:off x="827088" y="4945063"/>
              <a:ext cx="258275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zh-TW" altLang="en-US" sz="1100" i="1">
                  <a:latin typeface="Segoe"/>
                  <a:ea typeface="微軟正黑體" pitchFamily="34" charset="-120"/>
                </a:rPr>
                <a:t>轉換軟體盤點資料變成有用的商業智慧</a:t>
              </a:r>
            </a:p>
          </p:txBody>
        </p:sp>
      </p:grpSp>
      <p:sp>
        <p:nvSpPr>
          <p:cNvPr id="26630" name="Rectangle 12"/>
          <p:cNvSpPr>
            <a:spLocks noChangeArrowheads="1"/>
          </p:cNvSpPr>
          <p:nvPr/>
        </p:nvSpPr>
        <p:spPr bwMode="auto">
          <a:xfrm>
            <a:off x="3581400" y="4945063"/>
            <a:ext cx="18780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100" i="1">
                <a:latin typeface="Segoe"/>
                <a:ea typeface="微軟正黑體" pitchFamily="34" charset="-120"/>
              </a:rPr>
              <a:t>經由變更管理強化群組原則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20675" y="5603875"/>
            <a:ext cx="3276600" cy="858838"/>
            <a:chOff x="320675" y="5603875"/>
            <a:chExt cx="3276600" cy="858510"/>
          </a:xfrm>
        </p:grpSpPr>
        <p:pic>
          <p:nvPicPr>
            <p:cNvPr id="26645" name="Picture 9" descr="SCDEM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0675" y="5603875"/>
              <a:ext cx="2868613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6" name="Rectangle 14"/>
            <p:cNvSpPr>
              <a:spLocks noChangeArrowheads="1"/>
            </p:cNvSpPr>
            <p:nvPr/>
          </p:nvSpPr>
          <p:spPr bwMode="auto">
            <a:xfrm>
              <a:off x="862013" y="6200775"/>
              <a:ext cx="273526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1100" i="1">
                  <a:latin typeface="Segoe"/>
                  <a:ea typeface="微軟正黑體" pitchFamily="34" charset="-120"/>
                </a:rPr>
                <a:t>主動管理程式及作業系統的錯誤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505200" y="5651500"/>
            <a:ext cx="2624138" cy="811213"/>
            <a:chOff x="3505200" y="5651500"/>
            <a:chExt cx="2624137" cy="810885"/>
          </a:xfrm>
        </p:grpSpPr>
        <p:pic>
          <p:nvPicPr>
            <p:cNvPr id="26643" name="Picture 8" descr="DaRT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05200" y="5651500"/>
              <a:ext cx="2182812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4" name="Rectangle 15"/>
            <p:cNvSpPr>
              <a:spLocks noChangeArrowheads="1"/>
            </p:cNvSpPr>
            <p:nvPr/>
          </p:nvSpPr>
          <p:spPr bwMode="auto">
            <a:xfrm>
              <a:off x="3995737" y="6200775"/>
              <a:ext cx="21336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1100" i="1">
                  <a:latin typeface="Segoe"/>
                  <a:ea typeface="微軟正黑體" pitchFamily="34" charset="-120"/>
                </a:rPr>
                <a:t>強大的工具加速電腦修復</a:t>
              </a:r>
            </a:p>
          </p:txBody>
        </p:sp>
      </p:grpSp>
      <p:pic>
        <p:nvPicPr>
          <p:cNvPr id="26633" name="Picture 4" descr="MDOP Suite - Landscap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76400" y="1219200"/>
            <a:ext cx="61722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172200" y="4419600"/>
            <a:ext cx="2667000" cy="955675"/>
            <a:chOff x="6172200" y="4419600"/>
            <a:chExt cx="2667000" cy="956350"/>
          </a:xfrm>
        </p:grpSpPr>
        <p:sp>
          <p:nvSpPr>
            <p:cNvPr id="26641" name="Rectangle 13"/>
            <p:cNvSpPr>
              <a:spLocks noChangeArrowheads="1"/>
            </p:cNvSpPr>
            <p:nvPr/>
          </p:nvSpPr>
          <p:spPr bwMode="auto">
            <a:xfrm>
              <a:off x="6705600" y="4945063"/>
              <a:ext cx="21336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1100" i="1">
                  <a:latin typeface="Segoe"/>
                  <a:ea typeface="微軟正黑體" pitchFamily="34" charset="-120"/>
                </a:rPr>
                <a:t>透過動態的串流技術將軟體變成一項集中管理的服務</a:t>
              </a:r>
            </a:p>
          </p:txBody>
        </p:sp>
        <p:pic>
          <p:nvPicPr>
            <p:cNvPr id="26642" name="Picture 2" descr="C:\Users\chajones\Desktop\Logo-MSAV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172200" y="4419600"/>
              <a:ext cx="2057400" cy="534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781800" y="5640388"/>
            <a:ext cx="2209800" cy="869950"/>
            <a:chOff x="6781800" y="5640321"/>
            <a:chExt cx="2209800" cy="869876"/>
          </a:xfrm>
        </p:grpSpPr>
        <p:pic>
          <p:nvPicPr>
            <p:cNvPr id="26639" name="Picture 20" descr="EDV_white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781800" y="5640321"/>
              <a:ext cx="2209800" cy="608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0" name="Rectangle 11"/>
            <p:cNvSpPr>
              <a:spLocks noChangeArrowheads="1"/>
            </p:cNvSpPr>
            <p:nvPr/>
          </p:nvSpPr>
          <p:spPr bwMode="auto">
            <a:xfrm>
              <a:off x="6781800" y="6248400"/>
              <a:ext cx="2209800" cy="26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1100" i="1">
                  <a:latin typeface="Segoe"/>
                  <a:ea typeface="微軟正黑體" pitchFamily="34" charset="-120"/>
                </a:rPr>
                <a:t>簡化部署與管理虛擬機器</a:t>
              </a:r>
            </a:p>
          </p:txBody>
        </p:sp>
      </p:grpSp>
      <p:sp>
        <p:nvSpPr>
          <p:cNvPr id="56" name="Explosion 1 55"/>
          <p:cNvSpPr/>
          <p:nvPr/>
        </p:nvSpPr>
        <p:spPr bwMode="auto">
          <a:xfrm>
            <a:off x="5943600" y="5715000"/>
            <a:ext cx="914400" cy="533400"/>
          </a:xfrm>
          <a:prstGeom prst="irregularSeal1">
            <a:avLst/>
          </a:prstGeom>
          <a:gradFill rotWithShape="1">
            <a:gsLst>
              <a:gs pos="0">
                <a:srgbClr val="5A6E18">
                  <a:lumMod val="60000"/>
                  <a:lumOff val="40000"/>
                </a:srgbClr>
              </a:gs>
              <a:gs pos="50000">
                <a:srgbClr val="5A6E18">
                  <a:lumMod val="60000"/>
                  <a:lumOff val="40000"/>
                </a:srgbClr>
              </a:gs>
              <a:gs pos="70000">
                <a:srgbClr val="5A6E18">
                  <a:lumMod val="60000"/>
                  <a:lumOff val="40000"/>
                </a:srgbClr>
              </a:gs>
              <a:gs pos="100000">
                <a:srgbClr val="92D050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EB641B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kumimoji="0"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  <a:ea typeface="+mn-ea"/>
              </a:rPr>
              <a:t>New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3" descr="Circular-Fi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2125663"/>
            <a:ext cx="7572375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6" descr="C:\Program Files\Microsoft Resource DVD Artwork\DVD_ART\Artwork_Imagery\Shapes and Graphics\Connectors\connector stars - gold 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98132">
            <a:off x="2590800" y="2590800"/>
            <a:ext cx="3962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3686175" y="3752850"/>
            <a:ext cx="2262188" cy="879475"/>
            <a:chOff x="3686175" y="3752150"/>
            <a:chExt cx="2262188" cy="880175"/>
          </a:xfrm>
        </p:grpSpPr>
        <p:pic>
          <p:nvPicPr>
            <p:cNvPr id="25673" name="Picture 10" descr="Logo-Systems-Cent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0" y="4054475"/>
              <a:ext cx="2138363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74" name="Rectangle 19"/>
            <p:cNvSpPr>
              <a:spLocks noChangeArrowheads="1"/>
            </p:cNvSpPr>
            <p:nvPr/>
          </p:nvSpPr>
          <p:spPr bwMode="auto">
            <a:xfrm>
              <a:off x="3686175" y="3752150"/>
              <a:ext cx="16224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kumimoji="0" lang="en-US" altLang="zh-TW" dirty="0">
                  <a:solidFill>
                    <a:srgbClr val="C00000"/>
                  </a:solidFill>
                  <a:latin typeface="Segoe"/>
                  <a:ea typeface="微軟正黑體" pitchFamily="34" charset="-120"/>
                </a:rPr>
                <a:t>Management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338138" y="4876800"/>
            <a:ext cx="3354387" cy="1801813"/>
            <a:chOff x="338840" y="4876800"/>
            <a:chExt cx="3353685" cy="1802648"/>
          </a:xfrm>
        </p:grpSpPr>
        <p:pic>
          <p:nvPicPr>
            <p:cNvPr id="25669" name="Picture 7" descr="Desktop-Virtua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6000" y="4995863"/>
              <a:ext cx="1406525" cy="155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70" name="Picture 12" descr="Logo-Virtual-PC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5944" y="5410200"/>
              <a:ext cx="9366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71" name="Rectangle 21"/>
            <p:cNvSpPr>
              <a:spLocks noChangeArrowheads="1"/>
            </p:cNvSpPr>
            <p:nvPr/>
          </p:nvSpPr>
          <p:spPr bwMode="auto">
            <a:xfrm>
              <a:off x="338840" y="4876800"/>
              <a:ext cx="1638300" cy="31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0" lang="zh-TW" altLang="en-US" sz="1600" dirty="0">
                  <a:solidFill>
                    <a:srgbClr val="C00000"/>
                  </a:solidFill>
                  <a:latin typeface="Segoe"/>
                  <a:ea typeface="微軟正黑體" pitchFamily="34" charset="-120"/>
                </a:rPr>
                <a:t>桌面虛擬化</a:t>
              </a:r>
            </a:p>
          </p:txBody>
        </p:sp>
        <p:sp>
          <p:nvSpPr>
            <p:cNvPr id="32837" name="TextBox 117"/>
            <p:cNvSpPr txBox="1">
              <a:spLocks noChangeArrowheads="1"/>
            </p:cNvSpPr>
            <p:nvPr/>
          </p:nvSpPr>
          <p:spPr bwMode="auto">
            <a:xfrm>
              <a:off x="372170" y="6249036"/>
              <a:ext cx="1760170" cy="430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ea typeface="+mn-ea"/>
                  <a:cs typeface="Segoe UI" pitchFamily="34" charset="0"/>
                </a:rPr>
                <a:t>Windows Vista Enterprise</a:t>
              </a:r>
            </a:p>
            <a:p>
              <a:pPr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ea typeface="+mn-ea"/>
                  <a:cs typeface="Segoe UI" pitchFamily="34" charset="0"/>
                </a:rPr>
                <a:t>Centralized  Desktop </a:t>
              </a:r>
            </a:p>
          </p:txBody>
        </p:sp>
      </p:grp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3429000" y="4648200"/>
            <a:ext cx="685800" cy="838200"/>
            <a:chOff x="3429000" y="4648200"/>
            <a:chExt cx="685800" cy="838200"/>
          </a:xfrm>
        </p:grpSpPr>
        <p:sp>
          <p:nvSpPr>
            <p:cNvPr id="120" name="Oval 119"/>
            <p:cNvSpPr/>
            <p:nvPr/>
          </p:nvSpPr>
          <p:spPr bwMode="auto">
            <a:xfrm>
              <a:off x="3429000" y="52578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25000">
                  <a:schemeClr val="accent3">
                    <a:lumMod val="40000"/>
                    <a:lumOff val="60000"/>
                  </a:schemeClr>
                </a:gs>
                <a:gs pos="38000">
                  <a:schemeClr val="accent1"/>
                </a:gs>
                <a:gs pos="55000">
                  <a:schemeClr val="accent1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3581400" y="50546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25000">
                  <a:schemeClr val="accent3">
                    <a:lumMod val="40000"/>
                    <a:lumOff val="60000"/>
                  </a:schemeClr>
                </a:gs>
                <a:gs pos="38000">
                  <a:schemeClr val="accent1"/>
                </a:gs>
                <a:gs pos="55000">
                  <a:schemeClr val="accent1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3733800" y="48514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25000">
                  <a:schemeClr val="accent3">
                    <a:lumMod val="40000"/>
                    <a:lumOff val="60000"/>
                  </a:schemeClr>
                </a:gs>
                <a:gs pos="38000">
                  <a:schemeClr val="accent1"/>
                </a:gs>
                <a:gs pos="55000">
                  <a:schemeClr val="accent1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3886200" y="46482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25000">
                  <a:schemeClr val="accent3">
                    <a:lumMod val="40000"/>
                    <a:lumOff val="60000"/>
                  </a:schemeClr>
                </a:gs>
                <a:gs pos="38000">
                  <a:schemeClr val="accent1"/>
                </a:gs>
                <a:gs pos="55000">
                  <a:schemeClr val="accent1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5181600" y="5105400"/>
            <a:ext cx="3101975" cy="1752600"/>
            <a:chOff x="5181600" y="5105400"/>
            <a:chExt cx="3101469" cy="1752600"/>
          </a:xfrm>
        </p:grpSpPr>
        <p:pic>
          <p:nvPicPr>
            <p:cNvPr id="25655" name="Picture 5" descr="Desktop-SoftGrid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81600" y="5135562"/>
              <a:ext cx="1590675" cy="172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56" name="Rectangle 20"/>
            <p:cNvSpPr>
              <a:spLocks noChangeArrowheads="1"/>
            </p:cNvSpPr>
            <p:nvPr/>
          </p:nvSpPr>
          <p:spPr bwMode="auto">
            <a:xfrm>
              <a:off x="6533644" y="5105400"/>
              <a:ext cx="1749425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0" lang="zh-TW" altLang="en-US" sz="1600" dirty="0">
                  <a:solidFill>
                    <a:srgbClr val="C00000"/>
                  </a:solidFill>
                  <a:latin typeface="Segoe"/>
                  <a:ea typeface="微軟正黑體" pitchFamily="34" charset="-120"/>
                </a:rPr>
                <a:t>應用程式虛擬化</a:t>
              </a:r>
            </a:p>
          </p:txBody>
        </p:sp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4870450" y="4953000"/>
            <a:ext cx="409575" cy="457200"/>
            <a:chOff x="4869875" y="4953000"/>
            <a:chExt cx="409575" cy="457200"/>
          </a:xfrm>
        </p:grpSpPr>
        <p:sp>
          <p:nvSpPr>
            <p:cNvPr id="129" name="Cube 128"/>
            <p:cNvSpPr/>
            <p:nvPr/>
          </p:nvSpPr>
          <p:spPr bwMode="auto">
            <a:xfrm>
              <a:off x="4869875" y="4953000"/>
              <a:ext cx="228600" cy="22860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5050850" y="518160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25000">
                  <a:schemeClr val="accent3">
                    <a:lumMod val="40000"/>
                    <a:lumOff val="60000"/>
                  </a:schemeClr>
                </a:gs>
                <a:gs pos="38000">
                  <a:schemeClr val="accent1"/>
                </a:gs>
                <a:gs pos="55000">
                  <a:schemeClr val="accent1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71438" y="2566988"/>
            <a:ext cx="3195637" cy="1724025"/>
            <a:chOff x="71480" y="2567781"/>
            <a:chExt cx="3195595" cy="1722438"/>
          </a:xfrm>
        </p:grpSpPr>
        <p:pic>
          <p:nvPicPr>
            <p:cNvPr id="25648" name="Picture 11" descr="Logo-Terminal-Service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2400" y="3344863"/>
              <a:ext cx="15208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9" name="Rectangle 22"/>
            <p:cNvSpPr>
              <a:spLocks noChangeArrowheads="1"/>
            </p:cNvSpPr>
            <p:nvPr/>
          </p:nvSpPr>
          <p:spPr bwMode="auto">
            <a:xfrm>
              <a:off x="71480" y="2754313"/>
              <a:ext cx="1600200" cy="313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0" lang="zh-TW" altLang="en-US" sz="1600" dirty="0">
                  <a:solidFill>
                    <a:srgbClr val="C00000"/>
                  </a:solidFill>
                  <a:latin typeface="Segoe"/>
                  <a:ea typeface="微軟正黑體" pitchFamily="34" charset="-120"/>
                </a:rPr>
                <a:t>表現層虛擬化</a:t>
              </a:r>
            </a:p>
          </p:txBody>
        </p:sp>
        <p:pic>
          <p:nvPicPr>
            <p:cNvPr id="25650" name="Picture 6" descr="Desktop-TS-Client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76400" y="2567781"/>
              <a:ext cx="1590675" cy="172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3154363" y="3663950"/>
            <a:ext cx="466725" cy="323850"/>
            <a:chOff x="3154875" y="3664525"/>
            <a:chExt cx="466725" cy="323850"/>
          </a:xfrm>
        </p:grpSpPr>
        <p:sp>
          <p:nvSpPr>
            <p:cNvPr id="136" name="Oval 135"/>
            <p:cNvSpPr/>
            <p:nvPr/>
          </p:nvSpPr>
          <p:spPr bwMode="auto">
            <a:xfrm>
              <a:off x="3154875" y="3664525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25000">
                  <a:schemeClr val="accent3">
                    <a:lumMod val="40000"/>
                    <a:lumOff val="60000"/>
                  </a:schemeClr>
                </a:gs>
                <a:gs pos="38000">
                  <a:schemeClr val="accent1"/>
                </a:gs>
                <a:gs pos="55000">
                  <a:schemeClr val="accent1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3393000" y="3759775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25000">
                  <a:schemeClr val="accent3">
                    <a:lumMod val="40000"/>
                    <a:lumOff val="60000"/>
                  </a:schemeClr>
                </a:gs>
                <a:gs pos="38000">
                  <a:schemeClr val="accent1"/>
                </a:gs>
                <a:gs pos="55000">
                  <a:schemeClr val="accent1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5181600" y="3778250"/>
            <a:ext cx="1085850" cy="447675"/>
            <a:chOff x="5181600" y="3778950"/>
            <a:chExt cx="1085850" cy="447675"/>
          </a:xfrm>
        </p:grpSpPr>
        <p:sp>
          <p:nvSpPr>
            <p:cNvPr id="139" name="Cube 138"/>
            <p:cNvSpPr/>
            <p:nvPr/>
          </p:nvSpPr>
          <p:spPr bwMode="auto">
            <a:xfrm>
              <a:off x="6038850" y="3778950"/>
              <a:ext cx="228600" cy="22860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140" name="Cube 139"/>
            <p:cNvSpPr/>
            <p:nvPr/>
          </p:nvSpPr>
          <p:spPr bwMode="auto">
            <a:xfrm>
              <a:off x="5181600" y="3998025"/>
              <a:ext cx="228600" cy="22860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5505450" y="3902775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25000">
                  <a:schemeClr val="accent3">
                    <a:lumMod val="40000"/>
                    <a:lumOff val="60000"/>
                  </a:schemeClr>
                </a:gs>
                <a:gs pos="38000">
                  <a:schemeClr val="accent1"/>
                </a:gs>
                <a:gs pos="55000">
                  <a:schemeClr val="accent1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5791200" y="3845625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25000">
                  <a:schemeClr val="accent3">
                    <a:lumMod val="40000"/>
                    <a:lumOff val="60000"/>
                  </a:schemeClr>
                </a:gs>
                <a:gs pos="38000">
                  <a:schemeClr val="accent1"/>
                </a:gs>
                <a:gs pos="55000">
                  <a:schemeClr val="accent1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88000">
                  <a:schemeClr val="accent2">
                    <a:shade val="63000"/>
                    <a:satMod val="160000"/>
                  </a:schemeClr>
                </a:gs>
                <a:gs pos="100000">
                  <a:schemeClr val="accent2">
                    <a:tint val="99555"/>
                    <a:satMod val="15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3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6124575" y="2112963"/>
            <a:ext cx="2936875" cy="2000250"/>
            <a:chOff x="6125303" y="2112963"/>
            <a:chExt cx="2935572" cy="2000918"/>
          </a:xfrm>
        </p:grpSpPr>
        <p:pic>
          <p:nvPicPr>
            <p:cNvPr id="25626" name="Picture 13" descr="Logo-Virtual-Server-2005-R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397175" y="3467946"/>
              <a:ext cx="1663700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7" name="Picture 15" descr="Server-Physical-Single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125303" y="3152063"/>
              <a:ext cx="1212850" cy="961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8" name="Picture 16" descr="Servers-Virtual-Two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125303" y="2597767"/>
              <a:ext cx="1212850" cy="1124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9" name="Rectangle 19"/>
            <p:cNvSpPr>
              <a:spLocks noChangeArrowheads="1"/>
            </p:cNvSpPr>
            <p:nvPr/>
          </p:nvSpPr>
          <p:spPr bwMode="auto">
            <a:xfrm>
              <a:off x="6324600" y="2112963"/>
              <a:ext cx="2689225" cy="325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kumimoji="0" lang="zh-TW" altLang="en-US" sz="1600" dirty="0">
                  <a:solidFill>
                    <a:srgbClr val="C00000"/>
                  </a:solidFill>
                  <a:latin typeface="Segoe"/>
                  <a:ea typeface="微軟正黑體" pitchFamily="34" charset="-120"/>
                </a:rPr>
                <a:t>伺服器虛擬化</a:t>
              </a:r>
            </a:p>
          </p:txBody>
        </p:sp>
        <p:pic>
          <p:nvPicPr>
            <p:cNvPr id="25630" name="Picture 147" descr="\\.PSF\Parallels Share\Virtualization PPT\Windows-Server-2008-Logo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345877" y="2638301"/>
              <a:ext cx="1651000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7445827" y="3039165"/>
              <a:ext cx="1460663" cy="345288"/>
              <a:chOff x="6780811" y="4139897"/>
              <a:chExt cx="2363189" cy="558640"/>
            </a:xfrm>
          </p:grpSpPr>
          <p:pic>
            <p:nvPicPr>
              <p:cNvPr id="25632" name="Picture 2" descr="C:\Users\shlotito\Documents\IMAGES- LOGOS\New Folder\HyperV-Svr-1_bL_r.png"/>
              <p:cNvPicPr>
                <a:picLocks noChangeAspect="1" noChangeArrowheads="1"/>
              </p:cNvPicPr>
              <p:nvPr/>
            </p:nvPicPr>
            <p:blipFill>
              <a:blip r:embed="rId14">
                <a:lum bright="100000" contrast="100000"/>
              </a:blip>
              <a:srcRect r="59737" b="3790"/>
              <a:stretch>
                <a:fillRect/>
              </a:stretch>
            </p:blipFill>
            <p:spPr bwMode="auto">
              <a:xfrm>
                <a:off x="6828355" y="4139897"/>
                <a:ext cx="701322" cy="158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33" name="Picture 2" descr="C:\Users\shlotito\Documents\IMAGES- LOGOS\New Folder\HyperV-Svr-1_bL_r.png"/>
              <p:cNvPicPr>
                <a:picLocks noChangeAspect="1" noChangeArrowheads="1"/>
              </p:cNvPicPr>
              <p:nvPr/>
            </p:nvPicPr>
            <p:blipFill>
              <a:blip r:embed="rId15">
                <a:lum bright="100000" contrast="100000"/>
              </a:blip>
              <a:srcRect l="39246" b="-12816"/>
              <a:stretch>
                <a:fillRect/>
              </a:stretch>
            </p:blipFill>
            <p:spPr bwMode="auto">
              <a:xfrm>
                <a:off x="6780811" y="4282266"/>
                <a:ext cx="2363189" cy="416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4503738" y="2676525"/>
            <a:ext cx="257175" cy="962025"/>
            <a:chOff x="4503100" y="2676525"/>
            <a:chExt cx="257175" cy="962025"/>
          </a:xfrm>
        </p:grpSpPr>
        <p:sp>
          <p:nvSpPr>
            <p:cNvPr id="153" name="Cube 52"/>
            <p:cNvSpPr/>
            <p:nvPr/>
          </p:nvSpPr>
          <p:spPr bwMode="auto">
            <a:xfrm>
              <a:off x="4531675" y="2676525"/>
              <a:ext cx="228600" cy="22860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154" name="Cube 153"/>
            <p:cNvSpPr/>
            <p:nvPr/>
          </p:nvSpPr>
          <p:spPr bwMode="auto">
            <a:xfrm>
              <a:off x="4517387" y="3043238"/>
              <a:ext cx="228600" cy="22860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900" dirty="0">
                <a:solidFill>
                  <a:schemeClr val="tx1"/>
                </a:solidFill>
              </a:endParaRPr>
            </a:p>
          </p:txBody>
        </p:sp>
        <p:sp>
          <p:nvSpPr>
            <p:cNvPr id="155" name="Cube 154"/>
            <p:cNvSpPr/>
            <p:nvPr/>
          </p:nvSpPr>
          <p:spPr bwMode="auto">
            <a:xfrm>
              <a:off x="4503100" y="3409950"/>
              <a:ext cx="228600" cy="22860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algn="ctr" defTabSz="10969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2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59"/>
          <p:cNvGrpSpPr>
            <a:grpSpLocks/>
          </p:cNvGrpSpPr>
          <p:nvPr/>
        </p:nvGrpSpPr>
        <p:grpSpPr bwMode="auto">
          <a:xfrm>
            <a:off x="2743200" y="1395413"/>
            <a:ext cx="3043238" cy="1620837"/>
            <a:chOff x="2743200" y="1394690"/>
            <a:chExt cx="3043672" cy="1620838"/>
          </a:xfrm>
        </p:grpSpPr>
        <p:sp>
          <p:nvSpPr>
            <p:cNvPr id="25620" name="Rectangle 156"/>
            <p:cNvSpPr>
              <a:spLocks noChangeArrowheads="1"/>
            </p:cNvSpPr>
            <p:nvPr/>
          </p:nvSpPr>
          <p:spPr bwMode="auto">
            <a:xfrm>
              <a:off x="2743200" y="1524000"/>
              <a:ext cx="1415974" cy="31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0" lang="zh-TW" altLang="en-US" sz="1600" dirty="0">
                  <a:solidFill>
                    <a:srgbClr val="C00000"/>
                  </a:solidFill>
                  <a:latin typeface="Segoe"/>
                  <a:ea typeface="微軟正黑體" pitchFamily="34" charset="-120"/>
                </a:rPr>
                <a:t>設定檔移動性</a:t>
              </a:r>
            </a:p>
          </p:txBody>
        </p:sp>
        <p:sp>
          <p:nvSpPr>
            <p:cNvPr id="32786" name="Rectangle 157"/>
            <p:cNvSpPr>
              <a:spLocks noChangeArrowheads="1"/>
            </p:cNvSpPr>
            <p:nvPr/>
          </p:nvSpPr>
          <p:spPr bwMode="auto">
            <a:xfrm>
              <a:off x="2743200" y="1993177"/>
              <a:ext cx="2286326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ea typeface="+mn-ea"/>
                  <a:cs typeface="Segoe UI" pitchFamily="34" charset="0"/>
                </a:rPr>
                <a:t>Document Redirection</a:t>
              </a:r>
            </a:p>
            <a:p>
              <a:pPr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ea typeface="+mn-ea"/>
                  <a:cs typeface="Segoe UI" pitchFamily="34" charset="0"/>
                </a:rPr>
                <a:t>Offline files</a:t>
              </a:r>
            </a:p>
          </p:txBody>
        </p:sp>
        <p:pic>
          <p:nvPicPr>
            <p:cNvPr id="25622" name="Picture 3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897747" y="1394690"/>
              <a:ext cx="1889125" cy="162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4" name="Picture 6" descr="DTP-OptPack-SA_wh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781800" y="5715000"/>
            <a:ext cx="210661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6" descr="DTP-OptPack-SA_wh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7200" y="5819775"/>
            <a:ext cx="210661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itle 55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8075"/>
          </a:xfrm>
        </p:spPr>
        <p:txBody>
          <a:bodyPr>
            <a:normAutofit fontScale="90000"/>
          </a:bodyPr>
          <a:lstStyle/>
          <a:p>
            <a:pPr defTabSz="914363" fontAlgn="auto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chemeClr val="bg1"/>
                </a:solidFill>
                <a:latin typeface="+mj-ea"/>
              </a:rPr>
              <a:t>微軟虛擬化</a:t>
            </a:r>
            <a:r>
              <a:rPr altLang="en-US" sz="4400" dirty="0" smtClean="0">
                <a:solidFill>
                  <a:schemeClr val="bg1"/>
                </a:solidFill>
                <a:latin typeface="+mj-ea"/>
              </a:rPr>
              <a:t/>
            </a:r>
            <a:br>
              <a:rPr altLang="en-US" sz="4400" dirty="0" smtClean="0">
                <a:solidFill>
                  <a:schemeClr val="bg1"/>
                </a:solidFill>
                <a:latin typeface="+mj-ea"/>
              </a:rPr>
            </a:br>
            <a:r>
              <a:rPr lang="zh-TW" altLang="en-US" sz="3600" dirty="0" smtClean="0">
                <a:solidFill>
                  <a:schemeClr val="bg1"/>
                </a:solidFill>
                <a:latin typeface="+mj-ea"/>
              </a:rPr>
              <a:t>從資料中心到桌面</a:t>
            </a:r>
            <a:endParaRPr altLang="en-US" sz="3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55" name="橢圓 54"/>
          <p:cNvSpPr/>
          <p:nvPr/>
        </p:nvSpPr>
        <p:spPr bwMode="blackGray">
          <a:xfrm>
            <a:off x="0" y="4643446"/>
            <a:ext cx="2714612" cy="2214554"/>
          </a:xfrm>
          <a:prstGeom prst="ellipse">
            <a:avLst/>
          </a:prstGeom>
          <a:noFill/>
          <a:ln w="41275">
            <a:solidFill>
              <a:srgbClr val="FF0000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1096963">
              <a:defRPr/>
            </a:pPr>
            <a:endParaRPr kumimoji="0" lang="zh-TW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07" name="Text Box 6"/>
          <p:cNvSpPr txBox="1"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buClr>
                <a:srgbClr val="311852"/>
              </a:buClr>
              <a:buSzPct val="55000"/>
              <a:buFont typeface="Wingdings" pitchFamily="2" charset="2"/>
              <a:buNone/>
            </a:pPr>
            <a:r>
              <a:rPr kumimoji="0"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5F5F5F"/>
                  </a:outerShdw>
                </a:effectLst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桌面虛擬化</a:t>
            </a:r>
            <a:endParaRPr kumimoji="0"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5F5F5F"/>
                </a:outerShdw>
              </a:effectLst>
              <a:latin typeface="微軟正黑體" pitchFamily="34" charset="-120"/>
              <a:ea typeface="微軟正黑體" pitchFamily="34" charset="-120"/>
              <a:cs typeface="Segoe UI" pitchFamily="34" charset="0"/>
            </a:endParaRPr>
          </a:p>
        </p:txBody>
      </p:sp>
      <p:sp>
        <p:nvSpPr>
          <p:cNvPr id="54309" name="Text Box 8"/>
          <p:cNvSpPr txBox="1">
            <a:spLocks noChangeArrowheads="1"/>
          </p:cNvSpPr>
          <p:nvPr/>
        </p:nvSpPr>
        <p:spPr bwMode="auto">
          <a:xfrm>
            <a:off x="0" y="189865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buClr>
                <a:srgbClr val="311852"/>
              </a:buClr>
              <a:buSzPct val="55000"/>
              <a:buFont typeface="Wingdings" pitchFamily="2" charset="2"/>
              <a:buNone/>
            </a:pPr>
            <a:r>
              <a:rPr kumimoji="0"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5F5F5F"/>
                  </a:outerShdw>
                </a:effectLst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伺服器基礎的虛擬化</a:t>
            </a:r>
            <a:endParaRPr kumimoji="0"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5F5F5F"/>
                </a:outerShdw>
              </a:effectLst>
              <a:latin typeface="微軟正黑體" pitchFamily="34" charset="-120"/>
              <a:ea typeface="微軟正黑體" pitchFamily="34" charset="-120"/>
              <a:cs typeface="Segoe UI" pitchFamily="34" charset="0"/>
            </a:endParaRPr>
          </a:p>
        </p:txBody>
      </p:sp>
      <p:sp>
        <p:nvSpPr>
          <p:cNvPr id="54310" name="Text Box 9"/>
          <p:cNvSpPr txBox="1">
            <a:spLocks noChangeArrowheads="1"/>
          </p:cNvSpPr>
          <p:nvPr/>
        </p:nvSpPr>
        <p:spPr bwMode="auto">
          <a:xfrm>
            <a:off x="4624388" y="189865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buClr>
                <a:srgbClr val="311852"/>
              </a:buClr>
              <a:buSzPct val="55000"/>
              <a:buFont typeface="Wingdings" pitchFamily="2" charset="2"/>
              <a:buNone/>
            </a:pPr>
            <a:r>
              <a:rPr kumimoji="0"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5F5F5F"/>
                  </a:outerShdw>
                </a:effectLst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用戶端基礎的虛擬化</a:t>
            </a:r>
            <a:endParaRPr kumimoji="0"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5F5F5F"/>
                </a:outerShdw>
              </a:effectLst>
              <a:latin typeface="微軟正黑體" pitchFamily="34" charset="-120"/>
              <a:ea typeface="微軟正黑體" pitchFamily="34" charset="-120"/>
              <a:cs typeface="Segoe UI" pitchFamily="34" charset="0"/>
            </a:endParaRPr>
          </a:p>
        </p:txBody>
      </p:sp>
      <p:sp>
        <p:nvSpPr>
          <p:cNvPr id="54311" name="Line 10"/>
          <p:cNvSpPr>
            <a:spLocks noChangeShapeType="1"/>
          </p:cNvSpPr>
          <p:nvPr/>
        </p:nvSpPr>
        <p:spPr bwMode="auto">
          <a:xfrm flipH="1">
            <a:off x="2209800" y="1371600"/>
            <a:ext cx="2209800" cy="457200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4312" name="Line 11"/>
          <p:cNvSpPr>
            <a:spLocks noChangeShapeType="1"/>
          </p:cNvSpPr>
          <p:nvPr/>
        </p:nvSpPr>
        <p:spPr bwMode="auto">
          <a:xfrm>
            <a:off x="4406900" y="1371600"/>
            <a:ext cx="2146300" cy="457200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211263" y="3194050"/>
            <a:ext cx="1608137" cy="261938"/>
            <a:chOff x="312" y="2868"/>
            <a:chExt cx="1013" cy="165"/>
          </a:xfrm>
        </p:grpSpPr>
        <p:sp>
          <p:nvSpPr>
            <p:cNvPr id="54352" name="Text Box 36"/>
            <p:cNvSpPr txBox="1">
              <a:spLocks noChangeAspect="1" noChangeArrowheads="1"/>
            </p:cNvSpPr>
            <p:nvPr/>
          </p:nvSpPr>
          <p:spPr bwMode="auto">
            <a:xfrm>
              <a:off x="312" y="2868"/>
              <a:ext cx="8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buClr>
                  <a:srgbClr val="311852"/>
                </a:buClr>
                <a:buSzPct val="55000"/>
                <a:buFont typeface="Wingdings" pitchFamily="2" charset="2"/>
                <a:buNone/>
              </a:pPr>
              <a:r>
                <a:rPr lang="en-US" sz="1100">
                  <a:solidFill>
                    <a:srgbClr val="4A217E"/>
                  </a:solidFill>
                  <a:ea typeface="ＭＳ Ｐゴシック"/>
                  <a:cs typeface="ＭＳ Ｐゴシック"/>
                </a:rPr>
                <a:t>Network</a:t>
              </a:r>
              <a:endParaRPr lang="en-US" sz="1500">
                <a:solidFill>
                  <a:srgbClr val="4A217E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54353" name="Line 59"/>
            <p:cNvSpPr>
              <a:spLocks noChangeAspect="1" noChangeShapeType="1"/>
            </p:cNvSpPr>
            <p:nvPr/>
          </p:nvSpPr>
          <p:spPr bwMode="auto">
            <a:xfrm rot="5400000" flipV="1">
              <a:off x="1226" y="2808"/>
              <a:ext cx="4" cy="1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5323569" y="3121680"/>
            <a:ext cx="3138312" cy="1765300"/>
            <a:chOff x="5063925" y="2432050"/>
            <a:chExt cx="3657600" cy="2057400"/>
          </a:xfrm>
        </p:grpSpPr>
        <p:sp>
          <p:nvSpPr>
            <p:cNvPr id="41" name="Rounded Rectangle 40"/>
            <p:cNvSpPr/>
            <p:nvPr/>
          </p:nvSpPr>
          <p:spPr bwMode="auto">
            <a:xfrm>
              <a:off x="5063925" y="2432050"/>
              <a:ext cx="3657600" cy="2057400"/>
            </a:xfrm>
            <a:prstGeom prst="roundRect">
              <a:avLst/>
            </a:prstGeom>
            <a:solidFill>
              <a:schemeClr val="tx1"/>
            </a:solidFill>
            <a:ln w="76200">
              <a:solidFill>
                <a:srgbClr val="FF9900"/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endPara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aphicFrame>
          <p:nvGraphicFramePr>
            <p:cNvPr id="54326" name="Object 2"/>
            <p:cNvGraphicFramePr>
              <a:graphicFrameLocks noChangeAspect="1"/>
            </p:cNvGraphicFramePr>
            <p:nvPr/>
          </p:nvGraphicFramePr>
          <p:xfrm>
            <a:off x="6565900" y="2957513"/>
            <a:ext cx="654050" cy="668337"/>
          </p:xfrm>
          <a:graphic>
            <a:graphicData uri="http://schemas.openxmlformats.org/presentationml/2006/ole">
              <p:oleObj spid="_x0000_s1026" name="Image" r:id="rId5" imgW="3047619" imgH="3111111" progId="">
                <p:embed/>
              </p:oleObj>
            </a:graphicData>
          </a:graphic>
        </p:graphicFrame>
        <p:sp>
          <p:nvSpPr>
            <p:cNvPr id="54342" name="Text Box 81"/>
            <p:cNvSpPr txBox="1">
              <a:spLocks noChangeAspect="1" noChangeArrowheads="1"/>
            </p:cNvSpPr>
            <p:nvPr/>
          </p:nvSpPr>
          <p:spPr bwMode="auto">
            <a:xfrm>
              <a:off x="6202363" y="2509838"/>
              <a:ext cx="1381125" cy="37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buClr>
                  <a:srgbClr val="311852"/>
                </a:buClr>
                <a:buSzPct val="55000"/>
                <a:buFont typeface="Wingdings" pitchFamily="2" charset="2"/>
                <a:buNone/>
              </a:pPr>
              <a:r>
                <a:rPr lang="en-US" sz="1500" dirty="0">
                  <a:solidFill>
                    <a:schemeClr val="bg1"/>
                  </a:solidFill>
                  <a:ea typeface="ＭＳ Ｐゴシック"/>
                  <a:cs typeface="ＭＳ Ｐゴシック"/>
                </a:rPr>
                <a:t>Client</a:t>
              </a:r>
            </a:p>
          </p:txBody>
        </p:sp>
        <p:pic>
          <p:nvPicPr>
            <p:cNvPr id="54343" name="Picture 8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4040"/>
                </a:clrFrom>
                <a:clrTo>
                  <a:srgbClr val="00404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7163" y="3452813"/>
              <a:ext cx="771525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8"/>
          <p:cNvGrpSpPr/>
          <p:nvPr/>
        </p:nvGrpSpPr>
        <p:grpSpPr>
          <a:xfrm>
            <a:off x="678745" y="3121680"/>
            <a:ext cx="3138310" cy="1765300"/>
            <a:chOff x="419100" y="2432050"/>
            <a:chExt cx="3657600" cy="2057400"/>
          </a:xfrm>
        </p:grpSpPr>
        <p:sp>
          <p:nvSpPr>
            <p:cNvPr id="39" name="Rounded Rectangle 38"/>
            <p:cNvSpPr/>
            <p:nvPr/>
          </p:nvSpPr>
          <p:spPr bwMode="auto">
            <a:xfrm>
              <a:off x="419100" y="2432050"/>
              <a:ext cx="3657600" cy="2057400"/>
            </a:xfrm>
            <a:prstGeom prst="roundRect">
              <a:avLst/>
            </a:prstGeom>
            <a:solidFill>
              <a:schemeClr val="tx1"/>
            </a:solidFill>
            <a:ln w="76200">
              <a:solidFill>
                <a:srgbClr val="FF9900"/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>
                <a:defRPr/>
              </a:pPr>
              <a:endPara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2667000" y="2459038"/>
              <a:ext cx="1073150" cy="1292225"/>
              <a:chOff x="2808228" y="2693502"/>
              <a:chExt cx="1073150" cy="1292911"/>
            </a:xfrm>
          </p:grpSpPr>
          <p:graphicFrame>
            <p:nvGraphicFramePr>
              <p:cNvPr id="54318" name="Object 3"/>
              <p:cNvGraphicFramePr>
                <a:graphicFrameLocks noChangeAspect="1"/>
              </p:cNvGraphicFramePr>
              <p:nvPr/>
            </p:nvGraphicFramePr>
            <p:xfrm>
              <a:off x="3017778" y="3318076"/>
              <a:ext cx="654050" cy="668337"/>
            </p:xfrm>
            <a:graphic>
              <a:graphicData uri="http://schemas.openxmlformats.org/presentationml/2006/ole">
                <p:oleObj spid="_x0000_s1028" name="Image" r:id="rId7" imgW="3047619" imgH="3111111" progId="">
                  <p:embed/>
                </p:oleObj>
              </a:graphicData>
            </a:graphic>
          </p:graphicFrame>
          <p:sp>
            <p:nvSpPr>
              <p:cNvPr id="54351" name="Text Box 70"/>
              <p:cNvSpPr txBox="1">
                <a:spLocks noChangeAspect="1" noChangeArrowheads="1"/>
              </p:cNvSpPr>
              <p:nvPr/>
            </p:nvSpPr>
            <p:spPr bwMode="auto">
              <a:xfrm>
                <a:off x="2808228" y="2693502"/>
                <a:ext cx="1073150" cy="376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>
                  <a:spcBef>
                    <a:spcPct val="50000"/>
                  </a:spcBef>
                  <a:buClr>
                    <a:srgbClr val="311852"/>
                  </a:buClr>
                  <a:buSzPct val="55000"/>
                  <a:buFont typeface="Wingdings" pitchFamily="2" charset="2"/>
                  <a:buNone/>
                </a:pPr>
                <a:r>
                  <a:rPr lang="en-US" sz="1500" dirty="0">
                    <a:solidFill>
                      <a:schemeClr val="bg1"/>
                    </a:solidFill>
                    <a:ea typeface="ＭＳ Ｐゴシック"/>
                    <a:cs typeface="ＭＳ Ｐゴシック"/>
                  </a:rPr>
                  <a:t>Client</a:t>
                </a:r>
              </a:p>
            </p:txBody>
          </p:sp>
        </p:grp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547688" y="2449513"/>
              <a:ext cx="1381125" cy="1906587"/>
              <a:chOff x="478842" y="2685106"/>
              <a:chExt cx="1381125" cy="1905944"/>
            </a:xfrm>
          </p:grpSpPr>
          <p:graphicFrame>
            <p:nvGraphicFramePr>
              <p:cNvPr id="54322" name="Object 4"/>
              <p:cNvGraphicFramePr>
                <a:graphicFrameLocks noChangeAspect="1"/>
              </p:cNvGraphicFramePr>
              <p:nvPr/>
            </p:nvGraphicFramePr>
            <p:xfrm>
              <a:off x="859771" y="3073353"/>
              <a:ext cx="649288" cy="904875"/>
            </p:xfrm>
            <a:graphic>
              <a:graphicData uri="http://schemas.openxmlformats.org/presentationml/2006/ole">
                <p:oleObj spid="_x0000_s1027" name="Image" r:id="rId8" imgW="1904762" imgH="2653968" progId="">
                  <p:embed/>
                </p:oleObj>
              </a:graphicData>
            </a:graphic>
          </p:graphicFrame>
          <p:sp>
            <p:nvSpPr>
              <p:cNvPr id="54349" name="Text Box 68"/>
              <p:cNvSpPr txBox="1">
                <a:spLocks noChangeAspect="1" noChangeArrowheads="1"/>
              </p:cNvSpPr>
              <p:nvPr/>
            </p:nvSpPr>
            <p:spPr bwMode="auto">
              <a:xfrm>
                <a:off x="478842" y="2685106"/>
                <a:ext cx="1381125" cy="376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>
                  <a:spcBef>
                    <a:spcPct val="50000"/>
                  </a:spcBef>
                  <a:buClr>
                    <a:srgbClr val="311852"/>
                  </a:buClr>
                  <a:buSzPct val="55000"/>
                  <a:buFont typeface="Wingdings" pitchFamily="2" charset="2"/>
                  <a:buNone/>
                </a:pPr>
                <a:r>
                  <a:rPr lang="en-US" sz="1500" dirty="0">
                    <a:solidFill>
                      <a:schemeClr val="bg1"/>
                    </a:solidFill>
                    <a:ea typeface="ＭＳ Ｐゴシック"/>
                    <a:cs typeface="ＭＳ Ｐゴシック"/>
                  </a:rPr>
                  <a:t>Server</a:t>
                </a:r>
              </a:p>
            </p:txBody>
          </p:sp>
          <p:pic>
            <p:nvPicPr>
              <p:cNvPr id="54350" name="Picture 91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004040"/>
                  </a:clrFrom>
                  <a:clrTo>
                    <a:srgbClr val="00404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2654" y="3657600"/>
                <a:ext cx="1333500" cy="933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4331" name="Text Box 59"/>
          <p:cNvSpPr txBox="1">
            <a:spLocks noChangeArrowheads="1"/>
          </p:cNvSpPr>
          <p:nvPr/>
        </p:nvSpPr>
        <p:spPr bwMode="auto">
          <a:xfrm>
            <a:off x="152400" y="496318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VDI (Windows VECD - Vista Enterprise Centralized Desktop), </a:t>
            </a: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Terminal </a:t>
            </a:r>
            <a:r>
              <a:rPr 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Services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4332" name="Text Box 60"/>
          <p:cNvSpPr txBox="1">
            <a:spLocks noChangeArrowheads="1"/>
          </p:cNvSpPr>
          <p:nvPr/>
        </p:nvSpPr>
        <p:spPr bwMode="auto">
          <a:xfrm>
            <a:off x="4876800" y="496318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zh-TW" alt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微軟企業桌面虛擬化在</a:t>
            </a:r>
            <a:r>
              <a:rPr 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Microsoft Virtual PC 2007</a:t>
            </a:r>
            <a:r>
              <a:rPr lang="zh-TW" altLang="en-US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 上</a:t>
            </a:r>
            <a:endParaRPr 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4333" name="Oval 61"/>
          <p:cNvSpPr>
            <a:spLocks noChangeArrowheads="1"/>
          </p:cNvSpPr>
          <p:nvPr/>
        </p:nvSpPr>
        <p:spPr bwMode="auto">
          <a:xfrm>
            <a:off x="4671235" y="1731334"/>
            <a:ext cx="4419600" cy="1219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dirty="0" smtClean="0">
                <a:ln>
                  <a:noFill/>
                </a:ln>
                <a:solidFill>
                  <a:schemeClr val="bg1"/>
                </a:solidFill>
                <a:latin typeface="Segoe"/>
                <a:cs typeface="Arial" pitchFamily="34" charset="0"/>
              </a:rPr>
              <a:t>桌面虛擬化概觀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8" name="Content Placeholder 21"/>
          <p:cNvSpPr txBox="1">
            <a:spLocks/>
          </p:cNvSpPr>
          <p:nvPr/>
        </p:nvSpPr>
        <p:spPr bwMode="auto">
          <a:xfrm>
            <a:off x="304800" y="5867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461963" marR="0" lvl="0" indent="-461963" algn="ctr" defTabSz="912813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TW" alt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兩者皆虛擬化一個完整的桌面作業系統 </a:t>
            </a:r>
            <a:r>
              <a:rPr lang="en-US" altLang="zh-TW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在某些使用情境上是有重疊的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61963" marR="0" lvl="0" indent="-461963" algn="ctr" defTabSz="912813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兩者結合可以提供完整的桌面虛擬化解決方案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ext Box 60"/>
          <p:cNvSpPr txBox="1">
            <a:spLocks noChangeArrowheads="1"/>
          </p:cNvSpPr>
          <p:nvPr/>
        </p:nvSpPr>
        <p:spPr bwMode="auto">
          <a:xfrm>
            <a:off x="4953000" y="229618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建立一個虛擬機器的本機複本，同時可以離線工作並且不需要任何伺服器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Segoe UI" pitchFamily="34" charset="0"/>
            </a:endParaRPr>
          </a:p>
        </p:txBody>
      </p:sp>
      <p:sp>
        <p:nvSpPr>
          <p:cNvPr id="33" name="Text Box 59"/>
          <p:cNvSpPr txBox="1">
            <a:spLocks noChangeArrowheads="1"/>
          </p:cNvSpPr>
          <p:nvPr/>
        </p:nvSpPr>
        <p:spPr bwMode="auto">
          <a:xfrm>
            <a:off x="228600" y="2294612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ts val="2000"/>
              </a:spcBef>
              <a:defRPr/>
            </a:pP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執行虛擬機器在伺服器上，且提供從任何終端進行遠端存取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Segoe UI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(</a:t>
            </a:r>
            <a:r>
              <a:rPr lang="zh-TW" alt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使用零接觸部署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)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</a:rPr>
              <a:t>桌面</a:t>
            </a:r>
            <a:r>
              <a:rPr lang="en-US" sz="4000" dirty="0" smtClean="0">
                <a:solidFill>
                  <a:schemeClr val="bg1"/>
                </a:solidFill>
              </a:rPr>
              <a:t> vs. </a:t>
            </a:r>
            <a:r>
              <a:rPr lang="zh-TW" altLang="en-US" sz="4000" dirty="0" smtClean="0">
                <a:solidFill>
                  <a:schemeClr val="bg1"/>
                </a:solidFill>
              </a:rPr>
              <a:t>應用程式虛擬化</a:t>
            </a:r>
            <a:endParaRPr lang="he-IL" sz="4000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8"/>
          <p:cNvGraphicFramePr>
            <a:graphicFrameLocks/>
          </p:cNvGraphicFramePr>
          <p:nvPr/>
        </p:nvGraphicFramePr>
        <p:xfrm>
          <a:off x="-381000" y="2936875"/>
          <a:ext cx="8382000" cy="346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179763" y="3381375"/>
            <a:ext cx="796925" cy="701675"/>
            <a:chOff x="4006" y="2646"/>
            <a:chExt cx="505" cy="429"/>
          </a:xfrm>
        </p:grpSpPr>
        <p:pic>
          <p:nvPicPr>
            <p:cNvPr id="5" name="Picture 4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004040"/>
                </a:clrFrom>
                <a:clrTo>
                  <a:srgbClr val="00404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6" y="2719"/>
              <a:ext cx="38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6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004040"/>
                </a:clrFrom>
                <a:clrTo>
                  <a:srgbClr val="00404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27" y="2775"/>
              <a:ext cx="38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004040"/>
                </a:clrFrom>
                <a:clrTo>
                  <a:srgbClr val="00404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87" y="2646"/>
              <a:ext cx="38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4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8000"/>
              </a:clrFrom>
              <a:clrTo>
                <a:srgbClr val="008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367213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5488" y="5246688"/>
            <a:ext cx="62071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40"/>
          <p:cNvSpPr>
            <a:spLocks noChangeShapeType="1"/>
          </p:cNvSpPr>
          <p:nvPr/>
        </p:nvSpPr>
        <p:spPr bwMode="auto">
          <a:xfrm flipV="1">
            <a:off x="1668463" y="5068888"/>
            <a:ext cx="5857875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41"/>
          <p:cNvSpPr>
            <a:spLocks noChangeShapeType="1"/>
          </p:cNvSpPr>
          <p:nvPr/>
        </p:nvSpPr>
        <p:spPr bwMode="auto">
          <a:xfrm flipV="1">
            <a:off x="1663700" y="4144963"/>
            <a:ext cx="5862638" cy="17462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5854998" y="861235"/>
            <a:ext cx="3136602" cy="32765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rtlCol="1" anchor="ctr"/>
          <a:lstStyle/>
          <a:p>
            <a:pPr marL="342900" indent="-342900" defTabSz="914099"/>
            <a:r>
              <a:rPr lang="zh-TW" alt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做什麼的</a:t>
            </a:r>
            <a:endParaRPr lang="en-US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914099">
              <a:buFont typeface="Arial" pitchFamily="34" charset="0"/>
              <a:buChar char="•"/>
            </a:pPr>
            <a:r>
              <a:rPr lang="zh-TW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建立一個單一應用程式的包裝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914099">
              <a:buFont typeface="Arial" pitchFamily="34" charset="0"/>
              <a:buChar char="•"/>
            </a:pPr>
            <a:r>
              <a:rPr lang="zh-TW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消除軟體安裝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914099">
              <a:spcBef>
                <a:spcPts val="1000"/>
              </a:spcBef>
            </a:pPr>
            <a:r>
              <a:rPr lang="zh-TW" alt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好在哪裡</a:t>
            </a:r>
            <a:endParaRPr lang="en-US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914099">
              <a:buFont typeface="Arial" pitchFamily="34" charset="0"/>
              <a:buChar char="•"/>
            </a:pPr>
            <a:r>
              <a:rPr lang="zh-TW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解決應用程式之間的衝突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914099">
              <a:buFont typeface="Arial" pitchFamily="34" charset="0"/>
              <a:buChar char="•"/>
            </a:pPr>
            <a:r>
              <a:rPr lang="zh-TW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簡化應用程式傳遞與測試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914099"/>
            <a:endParaRPr lang="en-US" sz="16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914099">
              <a:buFont typeface="Arial" pitchFamily="34" charset="0"/>
              <a:buChar char="•"/>
            </a:pPr>
            <a:endParaRPr lang="en-US" sz="16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914099">
              <a:buFont typeface="Arial" pitchFamily="34" charset="0"/>
              <a:buChar char="•"/>
            </a:pPr>
            <a:endParaRPr lang="he-IL" sz="16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chajones\Desktop\Logo-MSAV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1" y="3486150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 bwMode="auto">
          <a:xfrm>
            <a:off x="217967" y="1357298"/>
            <a:ext cx="2895600" cy="37147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rtlCol="1" anchor="ctr"/>
          <a:lstStyle/>
          <a:p>
            <a:pPr marL="342900" indent="-342900" defTabSz="914099"/>
            <a:r>
              <a:rPr lang="zh-TW" alt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做什麼的</a:t>
            </a:r>
            <a:endParaRPr lang="en-US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914099">
              <a:buFont typeface="Arial" pitchFamily="34" charset="0"/>
              <a:buChar char="•"/>
            </a:pPr>
            <a:r>
              <a:rPr lang="zh-TW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建立一個完整</a:t>
            </a:r>
            <a:r>
              <a:rPr lang="en-US" altLang="zh-TW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</a:t>
            </a:r>
            <a:r>
              <a:rPr lang="zh-TW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的包裝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914099">
              <a:spcBef>
                <a:spcPts val="1000"/>
              </a:spcBef>
            </a:pPr>
            <a:r>
              <a:rPr lang="zh-TW" alt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好在哪裡</a:t>
            </a:r>
            <a:endParaRPr lang="en-US" sz="1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914099">
              <a:buFont typeface="Arial" pitchFamily="34" charset="0"/>
              <a:buChar char="•"/>
            </a:pPr>
            <a:r>
              <a:rPr lang="zh-TW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解決應用程式與新版</a:t>
            </a:r>
            <a:r>
              <a:rPr lang="en-US" altLang="zh-TW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</a:t>
            </a:r>
            <a:r>
              <a:rPr lang="zh-TW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間的不相容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914099">
              <a:buFont typeface="Arial" pitchFamily="34" charset="0"/>
              <a:buChar char="•"/>
            </a:pP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在一台</a:t>
            </a:r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</a:t>
            </a: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上執行兩個環境 </a:t>
            </a:r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如公司和個人環境</a:t>
            </a:r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914099">
              <a:buFont typeface="Arial" pitchFamily="34" charset="0"/>
              <a:buChar char="•"/>
            </a:pPr>
            <a:endParaRPr lang="en-US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914099"/>
            <a:endParaRPr lang="en-US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914099">
              <a:buFont typeface="Arial" pitchFamily="34" charset="0"/>
              <a:buChar char="•"/>
            </a:pPr>
            <a:endParaRPr lang="en-US" sz="16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914099">
              <a:buFont typeface="Arial" pitchFamily="34" charset="0"/>
              <a:buChar char="•"/>
            </a:pPr>
            <a:endParaRPr lang="en-US" sz="1600" dirty="0" smtClean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defTabSz="914099">
              <a:buFont typeface="Arial" pitchFamily="34" charset="0"/>
              <a:buChar char="•"/>
            </a:pPr>
            <a:endParaRPr lang="he-IL" sz="16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3" descr="C:\kidaro\review\images\logos\EDVwithicon_wh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58" y="4000504"/>
            <a:ext cx="2362200" cy="487452"/>
          </a:xfrm>
          <a:prstGeom prst="rect">
            <a:avLst/>
          </a:prstGeom>
          <a:noFill/>
        </p:spPr>
      </p:pic>
      <p:pic>
        <p:nvPicPr>
          <p:cNvPr id="20" name="Picture 12" descr="Logo-Virtual-P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5758" y="4564156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158" y="4714884"/>
            <a:ext cx="136046" cy="13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0" y="5283200"/>
            <a:ext cx="7543800" cy="1470025"/>
            <a:chOff x="762000" y="5283200"/>
            <a:chExt cx="7543800" cy="1470025"/>
          </a:xfrm>
        </p:grpSpPr>
        <p:sp>
          <p:nvSpPr>
            <p:cNvPr id="63511" name="Rectangle 23"/>
            <p:cNvSpPr>
              <a:spLocks noChangeArrowheads="1"/>
            </p:cNvSpPr>
            <p:nvPr/>
          </p:nvSpPr>
          <p:spPr bwMode="auto">
            <a:xfrm>
              <a:off x="762000" y="5283200"/>
              <a:ext cx="7543800" cy="622300"/>
            </a:xfrm>
            <a:prstGeom prst="rect">
              <a:avLst/>
            </a:prstGeom>
            <a:solidFill>
              <a:schemeClr val="accent4">
                <a:lumMod val="75000"/>
                <a:alpha val="2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C3DBFD"/>
                </a:buClr>
              </a:pPr>
              <a:r>
                <a:rPr kumimoji="0" lang="en-US" altLang="zh-TW" sz="2800" dirty="0">
                  <a:solidFill>
                    <a:schemeClr val="bg1"/>
                  </a:solidFill>
                  <a:latin typeface="Segoe UI" pitchFamily="34" charset="0"/>
                  <a:ea typeface="MS PGothic" pitchFamily="34" charset="-128"/>
                  <a:cs typeface="Segoe UI" pitchFamily="34" charset="0"/>
                </a:rPr>
                <a:t>Virtual Machine </a:t>
              </a:r>
              <a:r>
                <a:rPr kumimoji="0" lang="en-US" altLang="zh-TW" dirty="0">
                  <a:solidFill>
                    <a:schemeClr val="bg1"/>
                  </a:solidFill>
                  <a:latin typeface="Segoe UI" pitchFamily="34" charset="0"/>
                  <a:ea typeface="MS PGothic" pitchFamily="34" charset="-128"/>
                  <a:cs typeface="Segoe UI" pitchFamily="34" charset="0"/>
                </a:rPr>
                <a:t>(</a:t>
              </a:r>
              <a:r>
                <a:rPr kumimoji="0" lang="zh-TW" altLang="en-US" dirty="0">
                  <a:solidFill>
                    <a:schemeClr val="bg1"/>
                  </a:solidFill>
                  <a:latin typeface="Segoe UI" pitchFamily="34" charset="0"/>
                  <a:ea typeface="MS PGothic" pitchFamily="34" charset="-128"/>
                  <a:cs typeface="Segoe UI" pitchFamily="34" charset="0"/>
                </a:rPr>
                <a:t>位於終端並且於終端操作</a:t>
              </a:r>
              <a:r>
                <a:rPr kumimoji="0" lang="en-US" altLang="zh-TW" dirty="0">
                  <a:solidFill>
                    <a:schemeClr val="bg1"/>
                  </a:solidFill>
                  <a:latin typeface="Segoe UI" pitchFamily="34" charset="0"/>
                  <a:ea typeface="MS PGothic" pitchFamily="34" charset="-128"/>
                  <a:cs typeface="Segoe UI" pitchFamily="34" charset="0"/>
                </a:rPr>
                <a:t>)</a:t>
              </a: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2944813" y="6067425"/>
              <a:ext cx="3241675" cy="685800"/>
              <a:chOff x="2944813" y="6067425"/>
              <a:chExt cx="3241675" cy="685800"/>
            </a:xfrm>
          </p:grpSpPr>
          <p:pic>
            <p:nvPicPr>
              <p:cNvPr id="36878" name="Picture 38" descr="vpc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485E6E"/>
                  </a:clrFrom>
                  <a:clrTo>
                    <a:srgbClr val="485E6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411305" y="6067425"/>
                <a:ext cx="775183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79" name="Picture 39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grayscl/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2944813" y="6067425"/>
                <a:ext cx="2325549" cy="660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6866" name="Rectangle 23"/>
          <p:cNvSpPr>
            <a:spLocks noChangeArrowheads="1"/>
          </p:cNvSpPr>
          <p:nvPr/>
        </p:nvSpPr>
        <p:spPr bwMode="auto">
          <a:xfrm>
            <a:off x="1168400" y="1248893"/>
            <a:ext cx="6867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/>
            <a:r>
              <a:rPr kumimoji="0" lang="en-US" altLang="zh-TW" sz="2000" i="1" dirty="0" smtClean="0">
                <a:solidFill>
                  <a:schemeClr val="bg1"/>
                </a:solidFill>
                <a:latin typeface="+mn-lt"/>
                <a:ea typeface="MS PGothic" pitchFamily="34" charset="-128"/>
                <a:cs typeface="Segoe UI" pitchFamily="34" charset="0"/>
              </a:rPr>
              <a:t>MED-V</a:t>
            </a:r>
            <a:r>
              <a:rPr kumimoji="0" lang="zh-TW" altLang="en-US" sz="2000" i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升級</a:t>
            </a:r>
            <a:r>
              <a:rPr kumimoji="0" lang="zh-TW" altLang="en-US" sz="2000" i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業界標準的虛擬機器到一個企業控管的工作環境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altLang="zh-TW" dirty="0" smtClean="0">
                <a:solidFill>
                  <a:schemeClr val="bg1"/>
                </a:solidFill>
              </a:rPr>
              <a:t>MED-V</a:t>
            </a:r>
            <a:r>
              <a:rPr lang="zh-TW" altLang="en-US" dirty="0" smtClean="0">
                <a:solidFill>
                  <a:schemeClr val="bg1"/>
                </a:solidFill>
              </a:rPr>
              <a:t> 增加了什麼到 </a:t>
            </a:r>
            <a:r>
              <a:rPr altLang="zh-TW" dirty="0" smtClean="0">
                <a:solidFill>
                  <a:schemeClr val="bg1"/>
                </a:solidFill>
              </a:rPr>
              <a:t>VPC </a:t>
            </a:r>
            <a:r>
              <a:rPr lang="zh-TW" altLang="en-US" dirty="0" smtClean="0">
                <a:solidFill>
                  <a:schemeClr val="bg1"/>
                </a:solidFill>
              </a:rPr>
              <a:t>上</a:t>
            </a:r>
            <a:r>
              <a:rPr altLang="zh-TW" dirty="0" smtClean="0">
                <a:solidFill>
                  <a:schemeClr val="bg1"/>
                </a:solidFill>
              </a:rPr>
              <a:t>?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81000" y="1800225"/>
            <a:ext cx="7924800" cy="3314700"/>
            <a:chOff x="381000" y="1800225"/>
            <a:chExt cx="7924800" cy="3314700"/>
          </a:xfrm>
        </p:grpSpPr>
        <p:sp>
          <p:nvSpPr>
            <p:cNvPr id="63516" name="Rectangle 28"/>
            <p:cNvSpPr>
              <a:spLocks noChangeArrowheads="1"/>
            </p:cNvSpPr>
            <p:nvPr/>
          </p:nvSpPr>
          <p:spPr bwMode="auto">
            <a:xfrm>
              <a:off x="1066800" y="4286250"/>
              <a:ext cx="6934200" cy="622300"/>
            </a:xfrm>
            <a:prstGeom prst="rect">
              <a:avLst/>
            </a:prstGeom>
            <a:solidFill>
              <a:schemeClr val="accent2">
                <a:alpha val="2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C3DBFD"/>
                </a:buClr>
              </a:pPr>
              <a:r>
                <a:rPr kumimoji="0"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UI" pitchFamily="34" charset="0"/>
                  <a:ea typeface="MS PGothic" pitchFamily="34" charset="-128"/>
                  <a:cs typeface="Segoe UI" pitchFamily="34" charset="0"/>
                </a:rPr>
                <a:t>自動設定、映像檔部署與更新</a:t>
              </a:r>
            </a:p>
          </p:txBody>
        </p:sp>
        <p:sp>
          <p:nvSpPr>
            <p:cNvPr id="63518" name="Rectangle 30"/>
            <p:cNvSpPr>
              <a:spLocks noChangeArrowheads="1"/>
            </p:cNvSpPr>
            <p:nvPr/>
          </p:nvSpPr>
          <p:spPr bwMode="auto">
            <a:xfrm>
              <a:off x="1066800" y="3527425"/>
              <a:ext cx="6934200" cy="620713"/>
            </a:xfrm>
            <a:prstGeom prst="rect">
              <a:avLst/>
            </a:prstGeom>
            <a:solidFill>
              <a:schemeClr val="accent2">
                <a:alpha val="2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C3DBFD"/>
                </a:buClr>
              </a:pPr>
              <a:r>
                <a:rPr kumimoji="0"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UI" pitchFamily="34" charset="0"/>
                  <a:ea typeface="MS PGothic" pitchFamily="34" charset="-128"/>
                  <a:cs typeface="Segoe UI" pitchFamily="34" charset="0"/>
                </a:rPr>
                <a:t>集中的管理與監控</a:t>
              </a:r>
            </a:p>
          </p:txBody>
        </p:sp>
        <p:sp>
          <p:nvSpPr>
            <p:cNvPr id="36871" name="Rectangle 31"/>
            <p:cNvSpPr>
              <a:spLocks noChangeArrowheads="1"/>
            </p:cNvSpPr>
            <p:nvPr/>
          </p:nvSpPr>
          <p:spPr bwMode="auto">
            <a:xfrm>
              <a:off x="1066801" y="3595688"/>
              <a:ext cx="6864158" cy="456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C3DBFD"/>
                </a:buClr>
              </a:pPr>
              <a:endParaRPr kumimoji="0" lang="en-US" altLang="zh-TW" sz="24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63520" name="Rectangle 32"/>
            <p:cNvSpPr>
              <a:spLocks noChangeArrowheads="1"/>
            </p:cNvSpPr>
            <p:nvPr/>
          </p:nvSpPr>
          <p:spPr bwMode="auto">
            <a:xfrm>
              <a:off x="1066800" y="2767013"/>
              <a:ext cx="6934200" cy="622300"/>
            </a:xfrm>
            <a:prstGeom prst="rect">
              <a:avLst/>
            </a:prstGeom>
            <a:solidFill>
              <a:schemeClr val="accent2">
                <a:alpha val="2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C3DBFD"/>
                </a:buClr>
              </a:pPr>
              <a:r>
                <a:rPr kumimoji="0"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UI" pitchFamily="34" charset="0"/>
                  <a:ea typeface="MS PGothic" pitchFamily="34" charset="-128"/>
                  <a:cs typeface="Segoe UI" pitchFamily="34" charset="0"/>
                </a:rPr>
                <a:t>使用政策與資料交換控制</a:t>
              </a:r>
            </a:p>
          </p:txBody>
        </p:sp>
        <p:sp>
          <p:nvSpPr>
            <p:cNvPr id="63522" name="Rectangle 34"/>
            <p:cNvSpPr>
              <a:spLocks noChangeArrowheads="1"/>
            </p:cNvSpPr>
            <p:nvPr/>
          </p:nvSpPr>
          <p:spPr bwMode="auto">
            <a:xfrm>
              <a:off x="1066800" y="1981200"/>
              <a:ext cx="6934200" cy="622300"/>
            </a:xfrm>
            <a:prstGeom prst="rect">
              <a:avLst/>
            </a:prstGeom>
            <a:solidFill>
              <a:schemeClr val="accent2">
                <a:alpha val="2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C3DBFD"/>
                </a:buClr>
              </a:pPr>
              <a:r>
                <a:rPr kumimoji="0"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egoe UI" pitchFamily="34" charset="0"/>
                  <a:ea typeface="MS PGothic" pitchFamily="34" charset="-128"/>
                  <a:cs typeface="Segoe UI" pitchFamily="34" charset="0"/>
                </a:rPr>
                <a:t>使用者經驗與可用性</a:t>
              </a:r>
            </a:p>
          </p:txBody>
        </p:sp>
        <p:sp>
          <p:nvSpPr>
            <p:cNvPr id="63524" name="Rectangle 36"/>
            <p:cNvSpPr>
              <a:spLocks noChangeArrowheads="1"/>
            </p:cNvSpPr>
            <p:nvPr/>
          </p:nvSpPr>
          <p:spPr bwMode="auto">
            <a:xfrm>
              <a:off x="762000" y="1800225"/>
              <a:ext cx="7543800" cy="3314700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381000" y="1828800"/>
              <a:ext cx="533400" cy="3276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lIns="91436" tIns="45718" rIns="91436" bIns="45718" anchor="ctr"/>
            <a:lstStyle/>
            <a:p>
              <a:pPr algn="ctr" defTabSz="914099">
                <a:defRPr/>
              </a:pPr>
              <a:r>
                <a:rPr kumimoji="0" lang="en-US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itchFamily="34" charset="0"/>
                  <a:cs typeface="Segoe UI" pitchFamily="34" charset="0"/>
                </a:rPr>
                <a:t>Kidaro Managed Workspace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1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.9|1|8.4|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0.6|0|.5|.5|17.1|.5|11.4|0|.5|0|1|9.3|42.3|.5|1|.5|.5|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</Template>
  <TotalTime>30</TotalTime>
  <Words>1249</Words>
  <Application>Microsoft Office PowerPoint</Application>
  <PresentationFormat>On-screen Show (4:3)</PresentationFormat>
  <Paragraphs>172</Paragraphs>
  <Slides>20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dark</vt:lpstr>
      <vt:lpstr>Image</vt:lpstr>
      <vt:lpstr>Slide 1</vt:lpstr>
      <vt:lpstr>Agenda</vt:lpstr>
      <vt:lpstr>使用者和IT之間的關係越趨緊張</vt:lpstr>
      <vt:lpstr>依賴性創造了複雜度</vt:lpstr>
      <vt:lpstr>Slide 5</vt:lpstr>
      <vt:lpstr>微軟虛擬化 從資料中心到桌面</vt:lpstr>
      <vt:lpstr>桌面虛擬化概觀</vt:lpstr>
      <vt:lpstr>桌面 vs. 應用程式虛擬化</vt:lpstr>
      <vt:lpstr>MED-V 增加了什麼到 VPC 上?</vt:lpstr>
      <vt:lpstr>MED-V 架構</vt:lpstr>
      <vt:lpstr>MED-V 驗證流程</vt:lpstr>
      <vt:lpstr>Slide 12</vt:lpstr>
      <vt:lpstr>解決 Application-to-OS 衝突問題</vt:lpstr>
      <vt:lpstr>解決 Application-to-OS 衝突問題</vt:lpstr>
      <vt:lpstr>解決 Application-to-OS 衝突問題</vt:lpstr>
      <vt:lpstr>Slide 16</vt:lpstr>
      <vt:lpstr>PC的管理與使用</vt:lpstr>
      <vt:lpstr>MED-V 支援性 </vt:lpstr>
      <vt:lpstr>MED-V 授權</vt:lpstr>
      <vt:lpstr>Q &amp; 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Feng</dc:creator>
  <cp:lastModifiedBy>David Feng</cp:lastModifiedBy>
  <cp:revision>11</cp:revision>
  <dcterms:created xsi:type="dcterms:W3CDTF">2008-10-14T14:27:43Z</dcterms:created>
  <dcterms:modified xsi:type="dcterms:W3CDTF">2008-10-14T14:58:32Z</dcterms:modified>
</cp:coreProperties>
</file>