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3" r:id="rId2"/>
    <p:sldMasterId id="2147483651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4" r:id="rId5"/>
    <p:sldId id="272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4" r:id="rId14"/>
    <p:sldId id="273" r:id="rId15"/>
    <p:sldId id="261" r:id="rId16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605"/>
    <a:srgbClr val="7F7F7F"/>
    <a:srgbClr val="FE007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37" autoAdjust="0"/>
    <p:restoredTop sz="94660"/>
  </p:normalViewPr>
  <p:slideViewPr>
    <p:cSldViewPr>
      <p:cViewPr>
        <p:scale>
          <a:sx n="100" d="100"/>
          <a:sy n="100" d="100"/>
        </p:scale>
        <p:origin x="-49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A33A2A37-3D8F-4E7D-A92B-2A17642CA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69D026F6-0396-41C4-8F98-DFC7ED824EF3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44EB5F-9375-485B-ADC3-A5CEFF1D3EB0}" type="slidenum">
              <a:rPr lang="de-CH"/>
              <a:pPr/>
              <a:t>1</a:t>
            </a:fld>
            <a:endParaRPr lang="de-CH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026C7-C3F1-4C5A-B63F-F9016C8AEFD6}" type="slidenum">
              <a:rPr lang="de-CH"/>
              <a:pPr/>
              <a:t>13</a:t>
            </a:fld>
            <a:endParaRPr lang="de-CH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start_slid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-16843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75088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913563"/>
            <a:ext cx="2133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511E0DE8-2C8B-427F-ADFB-3A1C298F52F2}" type="datetime1">
              <a:rPr lang="en-US"/>
              <a:pPr>
                <a:defRPr/>
              </a:pPr>
              <a:t>6/10/2007</a:t>
            </a:fld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913563"/>
            <a:ext cx="2895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9563" y="6913563"/>
            <a:ext cx="2133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BD173C16-351A-4DD6-B05E-B7A2511853EA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9A6C-0FE9-42B1-8CB0-821071DFDFDF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0ADA7-09E1-426D-8B57-A49F1FD78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2005013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333375"/>
            <a:ext cx="5862637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0889E-F2D3-4F4F-9F08-5CAB832DFA66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0CAAD-8CD9-4AA7-8969-86154A7CD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6308B-1062-4DD5-B18E-4A7A04DB30B2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A5828-280D-4558-977B-B1C5B716E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12681-E24A-498D-8099-8BD76E34D84C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E2FB-2561-4015-9B82-C4EB60F1B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F0BB1-8DF0-432F-B6A7-FB35710AE8E4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F0A4C-AC53-4004-8E79-F9126E31B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F3154-B2F9-4589-A801-932825273D23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EC60E-C5F2-4963-986F-51824539A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05280-2159-4E2C-B727-6DFD3FD9E29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DF5E2-0481-485A-848B-67F1DC512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38FEF-0B33-490C-8B14-E58695AF6620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34147-1319-4F51-9A53-922B87206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553A-92F4-4CAB-8C2D-CA87241C699F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ACAB2-39C6-4F24-9BCA-213C57F3A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E517A-72D0-4A03-A05B-09C514E7D901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8277D-BDF4-43F5-9428-75BAAD12A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B193-D831-4033-BADA-4C04581DC91F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28E67-C795-49B9-9E91-D01AA9310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F404-343B-4C64-A5A3-47AA3FC6A266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D656-E549-4964-92D6-C63F14CDB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545EE-0EAE-4D7D-9EE2-DA9DC07D1843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2E000-F76C-40DF-A120-94D00653A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2005013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333375"/>
            <a:ext cx="5862637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40DDA-965C-4A44-8C26-5C5232884444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CB76F-8A4E-4531-ABC3-153393541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29905-C945-4DFF-9404-96A43E2AC67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E78C5-94DD-4F01-B065-6EB1E516836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D5E0-E685-4ADA-A372-3C30C8C28A51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3602038"/>
            <a:ext cx="3163887" cy="963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02038"/>
            <a:ext cx="3163888" cy="963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7552B-62EC-46BB-9801-7322AB122B75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FB79A-8CFC-45D2-92E7-7033F86125E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2BF0-5444-4BFC-B09E-C8EAAA9925EA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F4520-3BA2-4B58-85FF-8AE2D4144102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4E2E-72D5-45EA-BF9C-5E30179B25C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9D6F-05BE-4128-8DC3-4D6E894AC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7E77B-9AFD-4624-B8A5-CE80D464DCE9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F1E30-C125-4B82-B10E-9835FAECF26B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010F-C07D-41B9-8063-6B90782D166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0788" y="2276475"/>
            <a:ext cx="1655762" cy="2289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2276475"/>
            <a:ext cx="4816475" cy="2289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B55EB-A407-4D57-BD79-035A6058299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0DFAA-9271-4D06-BD34-419B71DE0744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105C6-191C-4F89-82D7-83EED0F9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41E7-0E0B-4D3B-910A-379B84641449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AC1C-2A43-48B4-A5A0-8BA8FF056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24C8D-B132-4D31-8C41-87F4F0D864CC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BB97E-884A-4A04-9A92-EC89B99A3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F057-6201-4778-B424-2B6069771495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ADEDD-ABE9-4B4E-AD31-54614E7AD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DBA27-5A74-4B7C-9C09-A6F10A4D432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3FC4C-2FAD-4AF0-8645-61DD440EF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33397-9FFA-46A8-A6AA-0E6D35F10D9E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DE0D7-8594-4FE4-AE3B-306F4EB26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content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333375"/>
            <a:ext cx="8020050" cy="868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341438"/>
            <a:ext cx="8020050" cy="4319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493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93E4AAEF-A575-4DA5-BE72-BBADEAECB314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5832475"/>
            <a:ext cx="3833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388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005AC9B3-AA3E-4B5C-BEF5-722220437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content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493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D43D82AB-5770-4A8A-AA90-EFD8700A7422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5832475"/>
            <a:ext cx="3833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388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286EF0C2-7EE2-441B-BFA2-BAFCCA3B7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333375"/>
            <a:ext cx="8020050" cy="868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205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341438"/>
            <a:ext cx="8020050" cy="4319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title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276475"/>
            <a:ext cx="6624637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3602038"/>
            <a:ext cx="6480175" cy="963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9564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/>
            </a:lvl1pPr>
          </a:lstStyle>
          <a:p>
            <a:pPr>
              <a:defRPr/>
            </a:pPr>
            <a:fld id="{5EC6A78F-400C-4024-8F0D-F6A29257A53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•"/>
        <a:defRPr sz="2800">
          <a:solidFill>
            <a:srgbClr val="7F7F7F"/>
          </a:solidFill>
          <a:latin typeface="+mn-lt"/>
          <a:ea typeface="+mn-ea"/>
          <a:cs typeface="+mn-cs"/>
        </a:defRPr>
      </a:lvl1pPr>
      <a:lvl2pPr marL="4572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–"/>
        <a:defRPr sz="2000">
          <a:solidFill>
            <a:schemeClr val="tx1"/>
          </a:solidFill>
          <a:latin typeface="Segoe" pitchFamily="2" charset="0"/>
        </a:defRPr>
      </a:lvl2pPr>
      <a:lvl3pPr marL="9144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•"/>
        <a:defRPr sz="2000">
          <a:solidFill>
            <a:schemeClr val="tx1"/>
          </a:solidFill>
          <a:latin typeface="Segoe" pitchFamily="2" charset="0"/>
        </a:defRPr>
      </a:lvl3pPr>
      <a:lvl4pPr marL="13716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–"/>
        <a:defRPr sz="2000">
          <a:solidFill>
            <a:schemeClr val="tx1"/>
          </a:solidFill>
          <a:latin typeface="Segoe" pitchFamily="2" charset="0"/>
        </a:defRPr>
      </a:lvl4pPr>
      <a:lvl5pPr marL="18288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»"/>
        <a:defRPr sz="2000">
          <a:solidFill>
            <a:schemeClr val="tx1"/>
          </a:solidFill>
          <a:latin typeface="Segoe" pitchFamily="2" charset="0"/>
        </a:defRPr>
      </a:lvl5pPr>
      <a:lvl6pPr marL="22860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6pPr>
      <a:lvl7pPr marL="27432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7pPr>
      <a:lvl8pPr marL="32004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8pPr>
      <a:lvl9pPr marL="36576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expression/" TargetMode="External"/><Relationship Id="rId2" Type="http://schemas.openxmlformats.org/officeDocument/2006/relationships/hyperlink" Target="http://www.microsoft.com/expression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microsoft.com/expression/default.asp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Silverlight</a:t>
            </a:r>
            <a:r>
              <a:rPr lang="en-US" sz="3600" dirty="0" smtClean="0"/>
              <a:t> SEO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Crawlers do not index </a:t>
            </a:r>
            <a:r>
              <a:rPr lang="en-US" sz="2800" dirty="0" err="1" smtClean="0"/>
              <a:t>Silverlight</a:t>
            </a:r>
            <a:r>
              <a:rPr lang="en-US" sz="2800" dirty="0" smtClean="0"/>
              <a:t> controls</a:t>
            </a:r>
          </a:p>
          <a:p>
            <a:r>
              <a:rPr lang="en-US" sz="2800" dirty="0" smtClean="0"/>
              <a:t>For </a:t>
            </a:r>
            <a:r>
              <a:rPr lang="en-US" sz="2800" dirty="0" smtClean="0"/>
              <a:t>best indexing, p</a:t>
            </a:r>
            <a:r>
              <a:rPr lang="en-US" sz="2800" dirty="0" smtClean="0"/>
              <a:t>lace plain HTML content inside </a:t>
            </a:r>
            <a:r>
              <a:rPr lang="en-US" sz="2800" dirty="0" err="1" smtClean="0"/>
              <a:t>Silverlight</a:t>
            </a:r>
            <a:r>
              <a:rPr lang="en-US" sz="2800" dirty="0" smtClean="0"/>
              <a:t> &lt;DIV&gt;</a:t>
            </a:r>
          </a:p>
          <a:p>
            <a:pPr lvl="1"/>
            <a:r>
              <a:rPr lang="en-US" sz="2000" dirty="0" smtClean="0"/>
              <a:t>Content is replaced by </a:t>
            </a:r>
            <a:r>
              <a:rPr lang="en-US" sz="2000" dirty="0" err="1" smtClean="0"/>
              <a:t>Silverlight</a:t>
            </a:r>
            <a:r>
              <a:rPr lang="en-US" sz="2000" dirty="0" smtClean="0"/>
              <a:t> when installed</a:t>
            </a:r>
            <a:endParaRPr lang="en-US" dirty="0" smtClean="0"/>
          </a:p>
          <a:p>
            <a:r>
              <a:rPr lang="en-US" sz="2800" dirty="0" smtClean="0"/>
              <a:t>Spread content over multiple pages/controls</a:t>
            </a:r>
            <a:endParaRPr lang="en-US" dirty="0" smtClean="0"/>
          </a:p>
          <a:p>
            <a:pPr lvl="1"/>
            <a:r>
              <a:rPr lang="en-US" sz="2000" dirty="0" smtClean="0"/>
              <a:t>Don’t put all content in one </a:t>
            </a:r>
            <a:r>
              <a:rPr lang="en-US" sz="2000" dirty="0" err="1" smtClean="0"/>
              <a:t>Silverlight</a:t>
            </a:r>
            <a:r>
              <a:rPr lang="en-US" sz="2000" dirty="0" smtClean="0"/>
              <a:t> control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Silverlight</a:t>
            </a:r>
            <a:r>
              <a:rPr lang="en-US" dirty="0" smtClean="0"/>
              <a:t> SEO Demo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212BF0-5444-4BFC-B09E-C8EAAA9925EA}" type="slidenum">
              <a:rPr lang="de-CH" smtClean="0"/>
              <a:pPr>
                <a:defRPr/>
              </a:pPr>
              <a:t>11</a:t>
            </a:fld>
            <a:endParaRPr lang="de-C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ASP.NET SEO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Avoid POSTBACKs</a:t>
            </a:r>
          </a:p>
          <a:p>
            <a:pPr lvl="1"/>
            <a:r>
              <a:rPr lang="en-US" sz="2000" dirty="0" smtClean="0"/>
              <a:t>Crawlers don’t click on buttons</a:t>
            </a:r>
          </a:p>
          <a:p>
            <a:pPr lvl="1"/>
            <a:r>
              <a:rPr lang="en-US" sz="2000" dirty="0" smtClean="0"/>
              <a:t>Instead use a link with a query string property</a:t>
            </a:r>
          </a:p>
          <a:p>
            <a:r>
              <a:rPr lang="en-US" sz="2800" dirty="0" smtClean="0"/>
              <a:t>Use URL Rewriters</a:t>
            </a:r>
          </a:p>
          <a:p>
            <a:pPr lvl="1"/>
            <a:r>
              <a:rPr lang="en-US" sz="2000" dirty="0" smtClean="0"/>
              <a:t>Crawlers like short query strings</a:t>
            </a:r>
          </a:p>
          <a:p>
            <a:r>
              <a:rPr lang="en-US" sz="2800" dirty="0" smtClean="0"/>
              <a:t>Turn off </a:t>
            </a:r>
            <a:r>
              <a:rPr lang="en-US" sz="2800" dirty="0" err="1" smtClean="0"/>
              <a:t>ViewState</a:t>
            </a:r>
            <a:endParaRPr lang="en-US" sz="2800" dirty="0" smtClean="0"/>
          </a:p>
          <a:p>
            <a:pPr lvl="1"/>
            <a:r>
              <a:rPr lang="en-US" sz="2000" dirty="0" err="1" smtClean="0"/>
              <a:t>ViewState</a:t>
            </a:r>
            <a:r>
              <a:rPr lang="en-US" sz="2000" dirty="0" smtClean="0"/>
              <a:t> can get big, and push content down</a:t>
            </a:r>
          </a:p>
          <a:p>
            <a:r>
              <a:rPr lang="en-US" sz="2800" dirty="0" smtClean="0"/>
              <a:t>Ensure unique page titles and meta data</a:t>
            </a:r>
          </a:p>
          <a:p>
            <a:pPr lvl="1"/>
            <a:r>
              <a:rPr lang="en-US" sz="2000" dirty="0" smtClean="0"/>
              <a:t>Engines might think the pages are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Search Engine Optimization</a:t>
            </a:r>
            <a:br>
              <a:rPr lang="en-US" b="0" dirty="0" smtClean="0"/>
            </a:br>
            <a:r>
              <a:rPr lang="en-US" b="0" dirty="0" smtClean="0"/>
              <a:t> With Rich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 LePage</a:t>
            </a:r>
          </a:p>
          <a:p>
            <a:r>
              <a:rPr lang="en-US" dirty="0" smtClean="0"/>
              <a:t>Microsoft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SEO is SEO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SEO isn’t black magic</a:t>
            </a:r>
          </a:p>
          <a:p>
            <a:r>
              <a:rPr lang="en-US" sz="2800" dirty="0" smtClean="0"/>
              <a:t>Rich media or not, it is still search engine optimization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28E67-C795-49B9-9E91-D01AA93105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SEO Basics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Design Considerations</a:t>
            </a:r>
          </a:p>
          <a:p>
            <a:r>
              <a:rPr lang="en-US" sz="2800" dirty="0" smtClean="0"/>
              <a:t>Technical Considerations</a:t>
            </a:r>
          </a:p>
          <a:p>
            <a:r>
              <a:rPr lang="en-US" sz="2800" dirty="0" smtClean="0"/>
              <a:t>Quality Considerations</a:t>
            </a:r>
          </a:p>
          <a:p>
            <a:r>
              <a:rPr lang="en-US" sz="2800" dirty="0" smtClean="0"/>
              <a:t>Submit Your Site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Design Guidelines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Always create a Site Map</a:t>
            </a:r>
          </a:p>
          <a:p>
            <a:pPr lvl="1"/>
            <a:r>
              <a:rPr lang="en-US" sz="2000" dirty="0" smtClean="0"/>
              <a:t>Great for search engines, and helps users</a:t>
            </a:r>
          </a:p>
          <a:p>
            <a:r>
              <a:rPr lang="en-US" sz="2800" dirty="0" smtClean="0"/>
              <a:t>Don’t put too many links on a page (&gt;100)</a:t>
            </a:r>
          </a:p>
          <a:p>
            <a:r>
              <a:rPr lang="en-US" sz="2800" dirty="0" smtClean="0"/>
              <a:t>Take advantage of accessibility features</a:t>
            </a:r>
          </a:p>
          <a:p>
            <a:pPr lvl="1"/>
            <a:r>
              <a:rPr lang="en-US" sz="2000" dirty="0" smtClean="0"/>
              <a:t>Set ALT attribute</a:t>
            </a:r>
          </a:p>
          <a:p>
            <a:pPr lvl="1"/>
            <a:r>
              <a:rPr lang="en-US" sz="2000" dirty="0" smtClean="0"/>
              <a:t>Set page Title</a:t>
            </a:r>
            <a:endParaRPr lang="en-US" sz="1200" dirty="0" smtClean="0"/>
          </a:p>
          <a:p>
            <a:r>
              <a:rPr lang="en-US" sz="2800" dirty="0" smtClean="0"/>
              <a:t>Use semantic HTML</a:t>
            </a:r>
          </a:p>
          <a:p>
            <a:pPr lvl="1"/>
            <a:r>
              <a:rPr lang="en-US" sz="2000" dirty="0" smtClean="0"/>
              <a:t>H1 for major headings (1 or 2 on a page)</a:t>
            </a:r>
          </a:p>
          <a:p>
            <a:pPr lvl="1"/>
            <a:r>
              <a:rPr lang="en-US" sz="2000" dirty="0" smtClean="0"/>
              <a:t>H2 for sub headings (3 or 4 on a page)</a:t>
            </a:r>
          </a:p>
          <a:p>
            <a:pPr lvl="1"/>
            <a:r>
              <a:rPr lang="en-US" sz="2000" dirty="0" smtClean="0"/>
              <a:t>H3..H6 for other headings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Technical Considerations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 not use data in the URL to track users</a:t>
            </a:r>
          </a:p>
          <a:p>
            <a:r>
              <a:rPr lang="en-US" sz="2800" dirty="0" smtClean="0"/>
              <a:t>Server should support If-Modified-Since request</a:t>
            </a:r>
          </a:p>
          <a:p>
            <a:r>
              <a:rPr lang="en-US" sz="2800" dirty="0" smtClean="0"/>
              <a:t>Use robots.txt to specify what should and should not be crawled</a:t>
            </a:r>
          </a:p>
          <a:p>
            <a:r>
              <a:rPr lang="en-US" sz="2800" dirty="0" err="1" smtClean="0"/>
              <a:t>Silverlight</a:t>
            </a:r>
            <a:r>
              <a:rPr lang="en-US" sz="2800" dirty="0" smtClean="0"/>
              <a:t>, Flash, JavaScript, DHTML, Frames and many other features can stop crawlers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Quality Considerations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Always try to display new or original content</a:t>
            </a:r>
          </a:p>
          <a:p>
            <a:r>
              <a:rPr lang="en-US" sz="2800" dirty="0" smtClean="0"/>
              <a:t>Don’t just syndicate data from other sites</a:t>
            </a:r>
          </a:p>
          <a:p>
            <a:r>
              <a:rPr lang="en-US" sz="2800" dirty="0" smtClean="0"/>
              <a:t>Using words/language that your users will search for</a:t>
            </a:r>
          </a:p>
          <a:p>
            <a:r>
              <a:rPr lang="en-US" sz="2800" dirty="0" smtClean="0"/>
              <a:t>Be consistent in linking</a:t>
            </a:r>
          </a:p>
          <a:p>
            <a:pPr lvl="1"/>
            <a:r>
              <a:rPr lang="en-US" sz="2000" dirty="0" smtClean="0">
                <a:hlinkClick r:id="rId2"/>
              </a:rPr>
              <a:t>http://www.microsoft.com/expression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http://www.microsoft.com/expression/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4"/>
              </a:rPr>
              <a:t>http://www.microsoft.com/expression/default.aspx</a:t>
            </a:r>
            <a:endParaRPr lang="en-US" sz="2000" dirty="0" smtClean="0"/>
          </a:p>
          <a:p>
            <a:r>
              <a:rPr lang="en-US" sz="2800" dirty="0" smtClean="0"/>
              <a:t>Ask yourself, do I want to visit this site?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Submitting Your Site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About.com</a:t>
            </a:r>
          </a:p>
          <a:p>
            <a:pPr lvl="1"/>
            <a:r>
              <a:rPr lang="en-US" sz="2000" dirty="0" smtClean="0"/>
              <a:t>http://www.altavista.com/addurl/</a:t>
            </a:r>
          </a:p>
          <a:p>
            <a:r>
              <a:rPr lang="en-US" sz="2800" dirty="0" smtClean="0"/>
              <a:t>Google.com</a:t>
            </a:r>
          </a:p>
          <a:p>
            <a:pPr lvl="1"/>
            <a:r>
              <a:rPr lang="en-US" sz="2000" dirty="0" smtClean="0"/>
              <a:t>http://www.google.com/addurl/?continue=/addurl</a:t>
            </a:r>
          </a:p>
          <a:p>
            <a:r>
              <a:rPr lang="en-US" sz="2800" dirty="0" err="1" smtClean="0"/>
              <a:t>Live.Com</a:t>
            </a:r>
            <a:endParaRPr lang="en-US" sz="2800" dirty="0" smtClean="0"/>
          </a:p>
          <a:p>
            <a:pPr lvl="1"/>
            <a:r>
              <a:rPr lang="en-US" sz="2000" dirty="0" smtClean="0"/>
              <a:t>http://search.msn.com/docs/submit.aspx</a:t>
            </a:r>
          </a:p>
          <a:p>
            <a:r>
              <a:rPr lang="en-US" sz="2800" dirty="0" smtClean="0"/>
              <a:t>Yahoo.com</a:t>
            </a:r>
          </a:p>
          <a:p>
            <a:pPr lvl="1"/>
            <a:r>
              <a:rPr lang="en-US" sz="2000" dirty="0" smtClean="0"/>
              <a:t>http://search.yahoo.com/info/submit.html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Avoid Black Hat SEO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Putting too many links on a page</a:t>
            </a:r>
          </a:p>
          <a:p>
            <a:r>
              <a:rPr lang="en-US" sz="2400" dirty="0" smtClean="0"/>
              <a:t>Hiding text or links from a user</a:t>
            </a:r>
          </a:p>
          <a:p>
            <a:pPr lvl="1"/>
            <a:r>
              <a:rPr lang="en-US" sz="1600" dirty="0" smtClean="0"/>
              <a:t>Setting font size to zero</a:t>
            </a:r>
          </a:p>
          <a:p>
            <a:pPr lvl="1"/>
            <a:r>
              <a:rPr lang="en-US" sz="1600" dirty="0" smtClean="0"/>
              <a:t>Using same background </a:t>
            </a:r>
            <a:r>
              <a:rPr lang="en-US" sz="1600" dirty="0" err="1" smtClean="0"/>
              <a:t>colour</a:t>
            </a:r>
            <a:r>
              <a:rPr lang="en-US" sz="1600" dirty="0" smtClean="0"/>
              <a:t> as the text</a:t>
            </a:r>
          </a:p>
          <a:p>
            <a:pPr lvl="1"/>
            <a:r>
              <a:rPr lang="en-US" sz="1600" dirty="0" smtClean="0"/>
              <a:t>Setting </a:t>
            </a:r>
            <a:r>
              <a:rPr lang="en-US" sz="1600" dirty="0" err="1" smtClean="0"/>
              <a:t>css</a:t>
            </a:r>
            <a:r>
              <a:rPr lang="en-US" sz="1600" dirty="0" smtClean="0"/>
              <a:t> display property to hidden</a:t>
            </a:r>
          </a:p>
          <a:p>
            <a:pPr lvl="1"/>
            <a:r>
              <a:rPr lang="en-US" sz="1600" dirty="0" smtClean="0"/>
              <a:t>Putting large quantities of text behind an image</a:t>
            </a:r>
          </a:p>
          <a:p>
            <a:r>
              <a:rPr lang="en-US" sz="2400" dirty="0" smtClean="0"/>
              <a:t>Using key words on a page that are the same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as the background</a:t>
            </a:r>
          </a:p>
          <a:p>
            <a:r>
              <a:rPr lang="en-US" sz="2400" dirty="0" smtClean="0"/>
              <a:t>Serve different content to search engines than real users</a:t>
            </a:r>
          </a:p>
          <a:p>
            <a:r>
              <a:rPr lang="en-US" sz="2400" dirty="0" smtClean="0"/>
              <a:t>Create pages with little or no original </a:t>
            </a:r>
            <a:r>
              <a:rPr lang="en-US" sz="2400" dirty="0" smtClean="0"/>
              <a:t>content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E2FB-2561-4015-9B82-C4EB60F1BD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DIN-Medium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 Template 2">
  <a:themeElements>
    <a:clrScheme name="Standard Template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Template 2">
      <a:majorFont>
        <a:latin typeface="DIN-Medium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-Between Title">
  <a:themeElements>
    <a:clrScheme name="In-Between 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-Between Title">
      <a:majorFont>
        <a:latin typeface="DIN-Medium"/>
        <a:ea typeface=""/>
        <a:cs typeface=""/>
      </a:majorFont>
      <a:minorFont>
        <a:latin typeface="DIN-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-Between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407</Words>
  <Application>Microsoft Office PowerPoint</Application>
  <PresentationFormat>On-screen Show (4:3)</PresentationFormat>
  <Paragraphs>84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Standarddesign</vt:lpstr>
      <vt:lpstr>Standard Template 2</vt:lpstr>
      <vt:lpstr>In-Between Title</vt:lpstr>
      <vt:lpstr>Slide 1</vt:lpstr>
      <vt:lpstr>Search Engine Optimization  With Rich Media</vt:lpstr>
      <vt:lpstr>SEO is SEO</vt:lpstr>
      <vt:lpstr>SEO Basics</vt:lpstr>
      <vt:lpstr>Design Guidelines</vt:lpstr>
      <vt:lpstr>Technical Considerations</vt:lpstr>
      <vt:lpstr>Quality Considerations</vt:lpstr>
      <vt:lpstr>Submitting Your Site</vt:lpstr>
      <vt:lpstr>Avoid Black Hat SEO</vt:lpstr>
      <vt:lpstr>Silverlight SEO</vt:lpstr>
      <vt:lpstr>Silverlight SEO Demo</vt:lpstr>
      <vt:lpstr>ASP.NET SEO</vt:lpstr>
      <vt:lpstr>Slide 13</vt:lpstr>
    </vt:vector>
  </TitlesOfParts>
  <Company>Futurecom interactive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Pascal Deville</dc:creator>
  <cp:lastModifiedBy>Pete LePage</cp:lastModifiedBy>
  <cp:revision>54</cp:revision>
  <dcterms:created xsi:type="dcterms:W3CDTF">2006-01-10T16:45:10Z</dcterms:created>
  <dcterms:modified xsi:type="dcterms:W3CDTF">2007-06-10T10:55:02Z</dcterms:modified>
</cp:coreProperties>
</file>