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20"/>
  </p:notesMasterIdLst>
  <p:handoutMasterIdLst>
    <p:handoutMasterId r:id="rId21"/>
  </p:handoutMasterIdLst>
  <p:sldIdLst>
    <p:sldId id="352" r:id="rId2"/>
    <p:sldId id="356" r:id="rId3"/>
    <p:sldId id="392" r:id="rId4"/>
    <p:sldId id="393" r:id="rId5"/>
    <p:sldId id="395" r:id="rId6"/>
    <p:sldId id="396" r:id="rId7"/>
    <p:sldId id="397" r:id="rId8"/>
    <p:sldId id="401" r:id="rId9"/>
    <p:sldId id="402" r:id="rId10"/>
    <p:sldId id="403" r:id="rId11"/>
    <p:sldId id="408" r:id="rId12"/>
    <p:sldId id="398" r:id="rId13"/>
    <p:sldId id="399" r:id="rId14"/>
    <p:sldId id="400" r:id="rId15"/>
    <p:sldId id="409" r:id="rId16"/>
    <p:sldId id="410" r:id="rId17"/>
    <p:sldId id="407" r:id="rId18"/>
    <p:sldId id="391" r:id="rId19"/>
  </p:sldIdLst>
  <p:sldSz cx="10972800" cy="8229600" type="B4JIS"/>
  <p:notesSz cx="6858000" cy="9144000"/>
  <p:defaultTextStyle>
    <a:defPPr>
      <a:defRPr lang="en-US"/>
    </a:defPPr>
    <a:lvl1pPr algn="l" rtl="0" fontAlgn="base">
      <a:spcBef>
        <a:spcPct val="0"/>
      </a:spcBef>
      <a:spcAft>
        <a:spcPct val="0"/>
      </a:spcAft>
      <a:defRPr sz="2900" kern="1200">
        <a:solidFill>
          <a:schemeClr val="bg2"/>
        </a:solidFill>
        <a:latin typeface="Segoe Semibold" pitchFamily="34" charset="0"/>
        <a:ea typeface="+mn-ea"/>
        <a:cs typeface="+mn-cs"/>
      </a:defRPr>
    </a:lvl1pPr>
    <a:lvl2pPr marL="457200" algn="l" rtl="0" fontAlgn="base">
      <a:spcBef>
        <a:spcPct val="0"/>
      </a:spcBef>
      <a:spcAft>
        <a:spcPct val="0"/>
      </a:spcAft>
      <a:defRPr sz="2900" kern="1200">
        <a:solidFill>
          <a:schemeClr val="bg2"/>
        </a:solidFill>
        <a:latin typeface="Segoe Semibold" pitchFamily="34" charset="0"/>
        <a:ea typeface="+mn-ea"/>
        <a:cs typeface="+mn-cs"/>
      </a:defRPr>
    </a:lvl2pPr>
    <a:lvl3pPr marL="914400" algn="l" rtl="0" fontAlgn="base">
      <a:spcBef>
        <a:spcPct val="0"/>
      </a:spcBef>
      <a:spcAft>
        <a:spcPct val="0"/>
      </a:spcAft>
      <a:defRPr sz="2900" kern="1200">
        <a:solidFill>
          <a:schemeClr val="bg2"/>
        </a:solidFill>
        <a:latin typeface="Segoe Semibold" pitchFamily="34" charset="0"/>
        <a:ea typeface="+mn-ea"/>
        <a:cs typeface="+mn-cs"/>
      </a:defRPr>
    </a:lvl3pPr>
    <a:lvl4pPr marL="1371600" algn="l" rtl="0" fontAlgn="base">
      <a:spcBef>
        <a:spcPct val="0"/>
      </a:spcBef>
      <a:spcAft>
        <a:spcPct val="0"/>
      </a:spcAft>
      <a:defRPr sz="2900" kern="1200">
        <a:solidFill>
          <a:schemeClr val="bg2"/>
        </a:solidFill>
        <a:latin typeface="Segoe Semibold" pitchFamily="34" charset="0"/>
        <a:ea typeface="+mn-ea"/>
        <a:cs typeface="+mn-cs"/>
      </a:defRPr>
    </a:lvl4pPr>
    <a:lvl5pPr marL="1828800" algn="l" rtl="0" fontAlgn="base">
      <a:spcBef>
        <a:spcPct val="0"/>
      </a:spcBef>
      <a:spcAft>
        <a:spcPct val="0"/>
      </a:spcAft>
      <a:defRPr sz="2900" kern="1200">
        <a:solidFill>
          <a:schemeClr val="bg2"/>
        </a:solidFill>
        <a:latin typeface="Segoe Semibold" pitchFamily="34" charset="0"/>
        <a:ea typeface="+mn-ea"/>
        <a:cs typeface="+mn-cs"/>
      </a:defRPr>
    </a:lvl5pPr>
    <a:lvl6pPr marL="2286000" algn="l" defTabSz="914400" rtl="0" eaLnBrk="1" latinLnBrk="0" hangingPunct="1">
      <a:defRPr sz="2900" kern="1200">
        <a:solidFill>
          <a:schemeClr val="bg2"/>
        </a:solidFill>
        <a:latin typeface="Segoe Semibold" pitchFamily="34" charset="0"/>
        <a:ea typeface="+mn-ea"/>
        <a:cs typeface="+mn-cs"/>
      </a:defRPr>
    </a:lvl6pPr>
    <a:lvl7pPr marL="2743200" algn="l" defTabSz="914400" rtl="0" eaLnBrk="1" latinLnBrk="0" hangingPunct="1">
      <a:defRPr sz="2900" kern="1200">
        <a:solidFill>
          <a:schemeClr val="bg2"/>
        </a:solidFill>
        <a:latin typeface="Segoe Semibold" pitchFamily="34" charset="0"/>
        <a:ea typeface="+mn-ea"/>
        <a:cs typeface="+mn-cs"/>
      </a:defRPr>
    </a:lvl7pPr>
    <a:lvl8pPr marL="3200400" algn="l" defTabSz="914400" rtl="0" eaLnBrk="1" latinLnBrk="0" hangingPunct="1">
      <a:defRPr sz="2900" kern="1200">
        <a:solidFill>
          <a:schemeClr val="bg2"/>
        </a:solidFill>
        <a:latin typeface="Segoe Semibold" pitchFamily="34" charset="0"/>
        <a:ea typeface="+mn-ea"/>
        <a:cs typeface="+mn-cs"/>
      </a:defRPr>
    </a:lvl8pPr>
    <a:lvl9pPr marL="3657600" algn="l" defTabSz="914400" rtl="0" eaLnBrk="1" latinLnBrk="0" hangingPunct="1">
      <a:defRPr sz="29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Feil-Jacobs" initials="" lastIdx="1" clrIdx="0"/>
  <p:cmAuthor id="1" name="Richard Ersek" initials="RA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9999"/>
    <a:srgbClr val="008080"/>
    <a:srgbClr val="990033"/>
    <a:srgbClr val="000000"/>
    <a:srgbClr val="FFFFFF"/>
    <a:srgbClr val="BC5E00"/>
    <a:srgbClr val="A50021"/>
    <a:srgbClr val="D06800"/>
    <a:srgbClr val="6600FF"/>
    <a:srgbClr val="2929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9010" autoAdjust="0"/>
    <p:restoredTop sz="75919" autoAdjust="0"/>
  </p:normalViewPr>
  <p:slideViewPr>
    <p:cSldViewPr snapToGrid="0">
      <p:cViewPr varScale="1">
        <p:scale>
          <a:sx n="49" d="100"/>
          <a:sy n="49" d="100"/>
        </p:scale>
        <p:origin x="-288" y="-90"/>
      </p:cViewPr>
      <p:guideLst>
        <p:guide orient="horz" pos="172"/>
        <p:guide orient="horz" pos="1069"/>
        <p:guide orient="horz" pos="1439"/>
        <p:guide orient="horz" pos="1780"/>
        <p:guide orient="horz" pos="3455"/>
        <p:guide pos="288"/>
        <p:guide pos="550"/>
        <p:guide pos="6624"/>
        <p:guide pos="1036"/>
        <p:guide pos="6136"/>
        <p:guide pos="3455"/>
      </p:guideLst>
    </p:cSldViewPr>
  </p:slideViewPr>
  <p:outlineViewPr>
    <p:cViewPr>
      <p:scale>
        <a:sx n="33" d="100"/>
        <a:sy n="33" d="100"/>
      </p:scale>
      <p:origin x="0" y="896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380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6/11/2007 7:03 AM</a:t>
            </a:fld>
            <a:endParaRPr lang="en-US" dirty="0"/>
          </a:p>
        </p:txBody>
      </p:sp>
      <p:sp>
        <p:nvSpPr>
          <p:cNvPr id="19460" name="Rectangle 4"/>
          <p:cNvSpPr>
            <a:spLocks noGrp="1" noChangeArrowheads="1"/>
          </p:cNvSpPr>
          <p:nvPr>
            <p:ph type="ftr" sz="quarter" idx="2"/>
          </p:nvPr>
        </p:nvSpPr>
        <p:spPr bwMode="auto">
          <a:xfrm>
            <a:off x="0" y="8523111"/>
            <a:ext cx="6184900" cy="62088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sz="900" dirty="0" smtClean="0"/>
              <a:t>MICROSOFT CONFIDENTIAL</a:t>
            </a:r>
          </a:p>
          <a:p>
            <a:r>
              <a:rPr lang="en-US" dirty="0" smtClean="0"/>
              <a:t>© </a:t>
            </a:r>
            <a:r>
              <a:rPr lang="en-US" dirty="0"/>
              <a:t>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6/11/2007 7:03 AM</a:t>
            </a:fld>
            <a:endParaRPr lang="en-US"/>
          </a:p>
        </p:txBody>
      </p:sp>
      <p:sp>
        <p:nvSpPr>
          <p:cNvPr id="29700" name="Rectangle 4"/>
          <p:cNvSpPr>
            <a:spLocks noGrp="1" noRot="1" noChangeAspect="1" noChangeArrowheads="1" noTextEdit="1"/>
          </p:cNvSpPr>
          <p:nvPr>
            <p:ph type="sldImg" idx="2"/>
          </p:nvPr>
        </p:nvSpPr>
        <p:spPr bwMode="auto">
          <a:xfrm>
            <a:off x="1241425" y="558800"/>
            <a:ext cx="4183063" cy="31369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4338" y="3798888"/>
            <a:ext cx="6021387" cy="895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523111"/>
            <a:ext cx="5959475" cy="61930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sz="800" dirty="0" smtClean="0"/>
              <a:t>MICROSOFT CONFIDENTIAL</a:t>
            </a:r>
          </a:p>
          <a:p>
            <a:r>
              <a:rPr lang="en-US" dirty="0" smtClean="0"/>
              <a:t>© 2006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1000" kern="1200">
        <a:solidFill>
          <a:schemeClr val="tx1"/>
        </a:solidFill>
        <a:latin typeface="Segoe" pitchFamily="34" charset="0"/>
        <a:ea typeface="+mn-ea"/>
        <a:cs typeface="+mn-cs"/>
      </a:defRPr>
    </a:lvl1pPr>
    <a:lvl2pPr marL="198438" indent="-195263"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2pPr>
    <a:lvl3pPr marL="404813" indent="-20478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3pPr>
    <a:lvl4pPr marL="592138" indent="-18573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4pPr>
    <a:lvl5pPr marL="768350" indent="-174625"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81331B57-0BE5-4F82-AA58-76F53EFF3ADA}" type="datetime8">
              <a:rPr lang="en-US" smtClean="0"/>
              <a:pPr/>
              <a:t>6/11/2007 7:03 AM</a:t>
            </a:fld>
            <a:endParaRPr lang="en-US"/>
          </a:p>
        </p:txBody>
      </p:sp>
      <p:sp>
        <p:nvSpPr>
          <p:cNvPr id="6" name="Footer Placeholder 5"/>
          <p:cNvSpPr>
            <a:spLocks noGrp="1"/>
          </p:cNvSpPr>
          <p:nvPr>
            <p:ph type="ftr" sz="quarter" idx="12"/>
          </p:nvPr>
        </p:nvSpPr>
        <p:spPr/>
        <p:txBody>
          <a:bodyPr/>
          <a:lstStyle/>
          <a:p>
            <a:r>
              <a:rPr lang="en-US" sz="800" smtClean="0"/>
              <a:t>MICROSOFT CONFIDENTIAL</a:t>
            </a:r>
          </a:p>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fld id="{952BA1B9-2C15-4CD0-BA97-0C3A5B79163E}" type="datetime8">
              <a:rPr lang="en-US" smtClean="0"/>
              <a:pPr/>
              <a:t>6/11/2007 7:03 AM</a:t>
            </a:fld>
            <a:endParaRPr lang="en-US" smtClean="0"/>
          </a:p>
        </p:txBody>
      </p:sp>
      <p:sp>
        <p:nvSpPr>
          <p:cNvPr id="51203" name="Rectangle 6"/>
          <p:cNvSpPr>
            <a:spLocks noGrp="1" noChangeArrowheads="1"/>
          </p:cNvSpPr>
          <p:nvPr>
            <p:ph type="ftr" sz="quarter" idx="4"/>
          </p:nvPr>
        </p:nvSpPr>
        <p:spPr>
          <a:noFill/>
        </p:spPr>
        <p:txBody>
          <a:bodyPr/>
          <a:lstStyle/>
          <a:p>
            <a:pPr eaLnBrk="1" hangingPunct="1"/>
            <a:r>
              <a:rPr lang="en-US" sz="500"/>
              <a:t>© 2005 Microsoft Corporation. All rights reserved.</a:t>
            </a:r>
          </a:p>
          <a:p>
            <a:r>
              <a:rPr lang="en-US" sz="500"/>
              <a:t>This presentation is for informational purposes only. Microsoft makes no warranties, express or implied, in this summary.</a:t>
            </a:r>
          </a:p>
        </p:txBody>
      </p:sp>
      <p:sp>
        <p:nvSpPr>
          <p:cNvPr id="51204" name="Rectangle 7"/>
          <p:cNvSpPr>
            <a:spLocks noGrp="1" noChangeArrowheads="1"/>
          </p:cNvSpPr>
          <p:nvPr>
            <p:ph type="sldNum" sz="quarter" idx="5"/>
          </p:nvPr>
        </p:nvSpPr>
        <p:spPr>
          <a:noFill/>
        </p:spPr>
        <p:txBody>
          <a:bodyPr/>
          <a:lstStyle/>
          <a:p>
            <a:fld id="{4FE47689-DE1A-4BBC-B3B2-8DD778B88838}" type="slidenum">
              <a:rPr lang="en-US" smtClean="0"/>
              <a:pPr/>
              <a:t>2</a:t>
            </a:fld>
            <a:endParaRPr lang="en-US" smtClean="0"/>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xfrm>
            <a:off x="414338" y="3798888"/>
            <a:ext cx="6021387" cy="8121650"/>
          </a:xfrm>
          <a:noFill/>
          <a:ln/>
        </p:spPr>
        <p:txBody>
          <a:bodyPr/>
          <a:lstStyle/>
          <a:p>
            <a:pPr marL="544513" lvl="1" indent="-263525">
              <a:lnSpc>
                <a:spcPct val="70000"/>
              </a:lnSpc>
              <a:buNone/>
            </a:pPr>
            <a:endParaRPr lang="en-US" sz="22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eaLnBrk="1" hangingPunct="1"/>
            <a:endParaRPr lang="en-US"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6/11/2007 7:03 AM</a:t>
            </a:fld>
            <a:endParaRPr lang="en-US"/>
          </a:p>
        </p:txBody>
      </p:sp>
      <p:sp>
        <p:nvSpPr>
          <p:cNvPr id="6" name="Footer Placeholder 5"/>
          <p:cNvSpPr>
            <a:spLocks noGrp="1"/>
          </p:cNvSpPr>
          <p:nvPr>
            <p:ph type="ftr" sz="quarter" idx="12"/>
          </p:nvPr>
        </p:nvSpPr>
        <p:spPr/>
        <p:txBody>
          <a:bodyPr/>
          <a:lstStyle/>
          <a:p>
            <a:r>
              <a:rPr lang="en-US" sz="800" smtClean="0"/>
              <a:t>MICROSOFT CONFIDENTIAL</a:t>
            </a:r>
          </a:p>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a:defRPr/>
            </a:pPr>
            <a:endParaRPr lang="en-US" sz="800" kern="1200" dirty="0" smtClean="0">
              <a:solidFill>
                <a:schemeClr val="tx1"/>
              </a:solidFill>
              <a:latin typeface="Segoe" pitchFamily="34" charset="0"/>
              <a:ea typeface="+mn-ea"/>
              <a:cs typeface="+mn-cs"/>
            </a:endParaRP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6/11/2007 7:03 AM</a:t>
            </a:fld>
            <a:endParaRPr lang="en-US"/>
          </a:p>
        </p:txBody>
      </p:sp>
      <p:sp>
        <p:nvSpPr>
          <p:cNvPr id="6" name="Footer Placeholder 5"/>
          <p:cNvSpPr>
            <a:spLocks noGrp="1"/>
          </p:cNvSpPr>
          <p:nvPr>
            <p:ph type="ftr" sz="quarter" idx="12"/>
          </p:nvPr>
        </p:nvSpPr>
        <p:spPr/>
        <p:txBody>
          <a:bodyPr/>
          <a:lstStyle/>
          <a:p>
            <a:r>
              <a:rPr lang="en-US" sz="800" smtClean="0"/>
              <a:t>MICROSOFT CONFIDENTIAL</a:t>
            </a:r>
          </a:p>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556511"/>
            <a:ext cx="932688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5920" y="4663440"/>
            <a:ext cx="7680960" cy="2103120"/>
          </a:xfrm>
        </p:spPr>
        <p:txBody>
          <a:bodyPr/>
          <a:lstStyle>
            <a:lvl1pPr marL="0" indent="0" algn="ctr">
              <a:buNone/>
              <a:defRPr>
                <a:solidFill>
                  <a:schemeClr val="tx1">
                    <a:tint val="75000"/>
                  </a:schemeClr>
                </a:solidFill>
              </a:defRPr>
            </a:lvl1pPr>
            <a:lvl2pPr marL="548640" indent="0" algn="ctr">
              <a:buNone/>
              <a:defRPr>
                <a:solidFill>
                  <a:schemeClr val="tx1">
                    <a:tint val="75000"/>
                  </a:schemeClr>
                </a:solidFill>
              </a:defRPr>
            </a:lvl2pPr>
            <a:lvl3pPr marL="1097280" indent="0" algn="ctr">
              <a:buNone/>
              <a:defRPr>
                <a:solidFill>
                  <a:schemeClr val="tx1">
                    <a:tint val="75000"/>
                  </a:schemeClr>
                </a:solidFill>
              </a:defRPr>
            </a:lvl3pPr>
            <a:lvl4pPr marL="1645920" indent="0" algn="ctr">
              <a:buNone/>
              <a:defRPr>
                <a:solidFill>
                  <a:schemeClr val="tx1">
                    <a:tint val="75000"/>
                  </a:schemeClr>
                </a:solidFill>
              </a:defRPr>
            </a:lvl4pPr>
            <a:lvl5pPr marL="2194560" indent="0" algn="ctr">
              <a:buNone/>
              <a:defRPr>
                <a:solidFill>
                  <a:schemeClr val="tx1">
                    <a:tint val="75000"/>
                  </a:schemeClr>
                </a:solidFill>
              </a:defRPr>
            </a:lvl5pPr>
            <a:lvl6pPr marL="2743200" indent="0" algn="ctr">
              <a:buNone/>
              <a:defRPr>
                <a:solidFill>
                  <a:schemeClr val="tx1">
                    <a:tint val="75000"/>
                  </a:schemeClr>
                </a:solidFill>
              </a:defRPr>
            </a:lvl6pPr>
            <a:lvl7pPr marL="3291840" indent="0" algn="ctr">
              <a:buNone/>
              <a:defRPr>
                <a:solidFill>
                  <a:schemeClr val="tx1">
                    <a:tint val="75000"/>
                  </a:schemeClr>
                </a:solidFill>
              </a:defRPr>
            </a:lvl7pPr>
            <a:lvl8pPr marL="3840480" indent="0" algn="ctr">
              <a:buNone/>
              <a:defRPr>
                <a:solidFill>
                  <a:schemeClr val="tx1">
                    <a:tint val="75000"/>
                  </a:schemeClr>
                </a:solidFill>
              </a:defRPr>
            </a:lvl8pPr>
            <a:lvl9pPr marL="438912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CBBC80-0F18-48A4-9060-1B470B2FAFA8}" type="datetimeFigureOut">
              <a:rPr lang="en-US" smtClean="0"/>
              <a:pPr/>
              <a:t>6/11/2007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BBC80-0F18-48A4-9060-1B470B2FAFA8}" type="datetimeFigureOut">
              <a:rPr lang="en-US" smtClean="0"/>
              <a:pPr/>
              <a:t>6/11/2007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329566"/>
            <a:ext cx="2468880" cy="702183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8640" y="329566"/>
            <a:ext cx="7223760" cy="70218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BBC80-0F18-48A4-9060-1B470B2FAFA8}" type="datetimeFigureOut">
              <a:rPr lang="en-US" smtClean="0"/>
              <a:pPr/>
              <a:t>6/11/2007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5" y="274320"/>
            <a:ext cx="10062933" cy="910536"/>
          </a:xfrm>
        </p:spPr>
        <p:txBody>
          <a:bodyPr/>
          <a:lstStyle>
            <a:lvl1pPr algn="l" rtl="0" fontAlgn="base">
              <a:lnSpc>
                <a:spcPct val="90000"/>
              </a:lnSpc>
              <a:spcBef>
                <a:spcPct val="0"/>
              </a:spcBef>
              <a:spcAft>
                <a:spcPct val="0"/>
              </a:spcAft>
              <a:defRPr lang="en-US" sz="65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BBC80-0F18-48A4-9060-1B470B2FAFA8}" type="datetimeFigureOut">
              <a:rPr lang="en-US" smtClean="0"/>
              <a:pPr/>
              <a:t>6/11/2007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5288281"/>
            <a:ext cx="9326880" cy="1634490"/>
          </a:xfrm>
        </p:spPr>
        <p:txBody>
          <a:bodyPr anchor="t"/>
          <a:lstStyle>
            <a:lvl1pPr algn="l">
              <a:defRPr sz="4800" b="1" cap="all"/>
            </a:lvl1pPr>
          </a:lstStyle>
          <a:p>
            <a:r>
              <a:rPr lang="en-US" smtClean="0"/>
              <a:t>Click to edit Master title style</a:t>
            </a:r>
            <a:endParaRPr lang="en-US"/>
          </a:p>
        </p:txBody>
      </p:sp>
      <p:sp>
        <p:nvSpPr>
          <p:cNvPr id="3" name="Text Placeholder 2"/>
          <p:cNvSpPr>
            <a:spLocks noGrp="1"/>
          </p:cNvSpPr>
          <p:nvPr>
            <p:ph type="body" idx="1"/>
          </p:nvPr>
        </p:nvSpPr>
        <p:spPr>
          <a:xfrm>
            <a:off x="866776" y="3488056"/>
            <a:ext cx="9326880" cy="1800224"/>
          </a:xfrm>
        </p:spPr>
        <p:txBody>
          <a:bodyPr anchor="b"/>
          <a:lstStyle>
            <a:lvl1pPr marL="0" indent="0">
              <a:buNone/>
              <a:defRPr sz="2400">
                <a:solidFill>
                  <a:schemeClr val="tx1">
                    <a:tint val="75000"/>
                  </a:schemeClr>
                </a:solidFill>
              </a:defRPr>
            </a:lvl1pPr>
            <a:lvl2pPr marL="548640" indent="0">
              <a:buNone/>
              <a:defRPr sz="2200">
                <a:solidFill>
                  <a:schemeClr val="tx1">
                    <a:tint val="75000"/>
                  </a:schemeClr>
                </a:solidFill>
              </a:defRPr>
            </a:lvl2pPr>
            <a:lvl3pPr marL="1097280" indent="0">
              <a:buNone/>
              <a:defRPr sz="1900">
                <a:solidFill>
                  <a:schemeClr val="tx1">
                    <a:tint val="75000"/>
                  </a:schemeClr>
                </a:solidFill>
              </a:defRPr>
            </a:lvl3pPr>
            <a:lvl4pPr marL="1645920" indent="0">
              <a:buNone/>
              <a:defRPr sz="1700">
                <a:solidFill>
                  <a:schemeClr val="tx1">
                    <a:tint val="75000"/>
                  </a:schemeClr>
                </a:solidFill>
              </a:defRPr>
            </a:lvl4pPr>
            <a:lvl5pPr marL="2194560" indent="0">
              <a:buNone/>
              <a:defRPr sz="1700">
                <a:solidFill>
                  <a:schemeClr val="tx1">
                    <a:tint val="75000"/>
                  </a:schemeClr>
                </a:solidFill>
              </a:defRPr>
            </a:lvl5pPr>
            <a:lvl6pPr marL="2743200" indent="0">
              <a:buNone/>
              <a:defRPr sz="1700">
                <a:solidFill>
                  <a:schemeClr val="tx1">
                    <a:tint val="75000"/>
                  </a:schemeClr>
                </a:solidFill>
              </a:defRPr>
            </a:lvl6pPr>
            <a:lvl7pPr marL="3291840" indent="0">
              <a:buNone/>
              <a:defRPr sz="1700">
                <a:solidFill>
                  <a:schemeClr val="tx1">
                    <a:tint val="75000"/>
                  </a:schemeClr>
                </a:solidFill>
              </a:defRPr>
            </a:lvl7pPr>
            <a:lvl8pPr marL="3840480" indent="0">
              <a:buNone/>
              <a:defRPr sz="1700">
                <a:solidFill>
                  <a:schemeClr val="tx1">
                    <a:tint val="75000"/>
                  </a:schemeClr>
                </a:solidFill>
              </a:defRPr>
            </a:lvl8pPr>
            <a:lvl9pPr marL="4389120"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CBBC80-0F18-48A4-9060-1B470B2FAFA8}" type="datetimeFigureOut">
              <a:rPr lang="en-US" smtClean="0"/>
              <a:pPr/>
              <a:t>6/11/2007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8640" y="1920240"/>
            <a:ext cx="4846320" cy="5431156"/>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77840" y="1920240"/>
            <a:ext cx="4846320" cy="5431156"/>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CBBC80-0F18-48A4-9060-1B470B2FAFA8}" type="datetimeFigureOut">
              <a:rPr lang="en-US" smtClean="0"/>
              <a:pPr/>
              <a:t>6/11/2007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8640" y="1842136"/>
            <a:ext cx="4848226" cy="767714"/>
          </a:xfrm>
        </p:spPr>
        <p:txBody>
          <a:bodyPr anchor="b"/>
          <a:lstStyle>
            <a:lvl1pPr marL="0" indent="0">
              <a:buNone/>
              <a:defRPr sz="2900" b="1"/>
            </a:lvl1pPr>
            <a:lvl2pPr marL="548640" indent="0">
              <a:buNone/>
              <a:defRPr sz="2400" b="1"/>
            </a:lvl2pPr>
            <a:lvl3pPr marL="1097280" indent="0">
              <a:buNone/>
              <a:defRPr sz="2200" b="1"/>
            </a:lvl3pPr>
            <a:lvl4pPr marL="1645920" indent="0">
              <a:buNone/>
              <a:defRPr sz="1900" b="1"/>
            </a:lvl4pPr>
            <a:lvl5pPr marL="2194560" indent="0">
              <a:buNone/>
              <a:defRPr sz="1900" b="1"/>
            </a:lvl5pPr>
            <a:lvl6pPr marL="2743200" indent="0">
              <a:buNone/>
              <a:defRPr sz="1900" b="1"/>
            </a:lvl6pPr>
            <a:lvl7pPr marL="3291840" indent="0">
              <a:buNone/>
              <a:defRPr sz="1900" b="1"/>
            </a:lvl7pPr>
            <a:lvl8pPr marL="3840480" indent="0">
              <a:buNone/>
              <a:defRPr sz="1900" b="1"/>
            </a:lvl8pPr>
            <a:lvl9pPr marL="4389120"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548640" y="2609850"/>
            <a:ext cx="4848226" cy="4741546"/>
          </a:xfrm>
        </p:spPr>
        <p:txBody>
          <a:bodyPr/>
          <a:lstStyle>
            <a:lvl1pPr>
              <a:defRPr sz="2900"/>
            </a:lvl1pPr>
            <a:lvl2pPr>
              <a:defRPr sz="24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4031" y="1842136"/>
            <a:ext cx="4850130" cy="767714"/>
          </a:xfrm>
        </p:spPr>
        <p:txBody>
          <a:bodyPr anchor="b"/>
          <a:lstStyle>
            <a:lvl1pPr marL="0" indent="0">
              <a:buNone/>
              <a:defRPr sz="2900" b="1"/>
            </a:lvl1pPr>
            <a:lvl2pPr marL="548640" indent="0">
              <a:buNone/>
              <a:defRPr sz="2400" b="1"/>
            </a:lvl2pPr>
            <a:lvl3pPr marL="1097280" indent="0">
              <a:buNone/>
              <a:defRPr sz="2200" b="1"/>
            </a:lvl3pPr>
            <a:lvl4pPr marL="1645920" indent="0">
              <a:buNone/>
              <a:defRPr sz="1900" b="1"/>
            </a:lvl4pPr>
            <a:lvl5pPr marL="2194560" indent="0">
              <a:buNone/>
              <a:defRPr sz="1900" b="1"/>
            </a:lvl5pPr>
            <a:lvl6pPr marL="2743200" indent="0">
              <a:buNone/>
              <a:defRPr sz="1900" b="1"/>
            </a:lvl6pPr>
            <a:lvl7pPr marL="3291840" indent="0">
              <a:buNone/>
              <a:defRPr sz="1900" b="1"/>
            </a:lvl7pPr>
            <a:lvl8pPr marL="3840480" indent="0">
              <a:buNone/>
              <a:defRPr sz="1900" b="1"/>
            </a:lvl8pPr>
            <a:lvl9pPr marL="4389120"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5574031" y="2609850"/>
            <a:ext cx="4850130" cy="4741546"/>
          </a:xfrm>
        </p:spPr>
        <p:txBody>
          <a:bodyPr/>
          <a:lstStyle>
            <a:lvl1pPr>
              <a:defRPr sz="2900"/>
            </a:lvl1pPr>
            <a:lvl2pPr>
              <a:defRPr sz="24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CBBC80-0F18-48A4-9060-1B470B2FAFA8}" type="datetimeFigureOut">
              <a:rPr lang="en-US" smtClean="0"/>
              <a:pPr/>
              <a:t>6/11/2007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CBBC80-0F18-48A4-9060-1B470B2FAFA8}" type="datetimeFigureOut">
              <a:rPr lang="en-US" smtClean="0"/>
              <a:pPr/>
              <a:t>6/11/2007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BBC80-0F18-48A4-9060-1B470B2FAFA8}" type="datetimeFigureOut">
              <a:rPr lang="en-US" smtClean="0"/>
              <a:pPr/>
              <a:t>6/11/2007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327660"/>
            <a:ext cx="3609976" cy="1394460"/>
          </a:xfrm>
        </p:spPr>
        <p:txBody>
          <a:bodyPr anchor="b"/>
          <a:lstStyle>
            <a:lvl1pPr algn="l">
              <a:defRPr sz="2400" b="1"/>
            </a:lvl1pPr>
          </a:lstStyle>
          <a:p>
            <a:r>
              <a:rPr lang="en-US" smtClean="0"/>
              <a:t>Click to edit Master title style</a:t>
            </a:r>
            <a:endParaRPr lang="en-US"/>
          </a:p>
        </p:txBody>
      </p:sp>
      <p:sp>
        <p:nvSpPr>
          <p:cNvPr id="3" name="Content Placeholder 2"/>
          <p:cNvSpPr>
            <a:spLocks noGrp="1"/>
          </p:cNvSpPr>
          <p:nvPr>
            <p:ph idx="1"/>
          </p:nvPr>
        </p:nvSpPr>
        <p:spPr>
          <a:xfrm>
            <a:off x="4290060" y="327660"/>
            <a:ext cx="6134100" cy="7023736"/>
          </a:xfrm>
        </p:spPr>
        <p:txBody>
          <a:bodyPr/>
          <a:lstStyle>
            <a:lvl1pPr>
              <a:defRPr sz="3800"/>
            </a:lvl1pPr>
            <a:lvl2pPr>
              <a:defRPr sz="34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8640" y="1722120"/>
            <a:ext cx="3609976" cy="5629276"/>
          </a:xfrm>
        </p:spPr>
        <p:txBody>
          <a:bodyPr/>
          <a:lstStyle>
            <a:lvl1pPr marL="0" indent="0">
              <a:buNone/>
              <a:defRPr sz="1700"/>
            </a:lvl1pPr>
            <a:lvl2pPr marL="548640" indent="0">
              <a:buNone/>
              <a:defRPr sz="1400"/>
            </a:lvl2pPr>
            <a:lvl3pPr marL="1097280" indent="0">
              <a:buNone/>
              <a:defRPr sz="1200"/>
            </a:lvl3pPr>
            <a:lvl4pPr marL="1645920" indent="0">
              <a:buNone/>
              <a:defRPr sz="1100"/>
            </a:lvl4pPr>
            <a:lvl5pPr marL="2194560" indent="0">
              <a:buNone/>
              <a:defRPr sz="1100"/>
            </a:lvl5pPr>
            <a:lvl6pPr marL="2743200" indent="0">
              <a:buNone/>
              <a:defRPr sz="1100"/>
            </a:lvl6pPr>
            <a:lvl7pPr marL="3291840" indent="0">
              <a:buNone/>
              <a:defRPr sz="1100"/>
            </a:lvl7pPr>
            <a:lvl8pPr marL="3840480" indent="0">
              <a:buNone/>
              <a:defRPr sz="1100"/>
            </a:lvl8pPr>
            <a:lvl9pPr marL="438912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BBC80-0F18-48A4-9060-1B470B2FAFA8}" type="datetimeFigureOut">
              <a:rPr lang="en-US" smtClean="0"/>
              <a:pPr/>
              <a:t>6/11/2007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760720"/>
            <a:ext cx="6583680" cy="680086"/>
          </a:xfrm>
        </p:spPr>
        <p:txBody>
          <a:bodyPr anchor="b"/>
          <a:lstStyle>
            <a:lvl1pPr algn="l">
              <a:defRPr sz="2400" b="1"/>
            </a:lvl1pPr>
          </a:lstStyle>
          <a:p>
            <a:r>
              <a:rPr lang="en-US" smtClean="0"/>
              <a:t>Click to edit Master title style</a:t>
            </a:r>
            <a:endParaRPr lang="en-US"/>
          </a:p>
        </p:txBody>
      </p:sp>
      <p:sp>
        <p:nvSpPr>
          <p:cNvPr id="3" name="Picture Placeholder 2"/>
          <p:cNvSpPr>
            <a:spLocks noGrp="1"/>
          </p:cNvSpPr>
          <p:nvPr>
            <p:ph type="pic" idx="1"/>
          </p:nvPr>
        </p:nvSpPr>
        <p:spPr>
          <a:xfrm>
            <a:off x="2150746" y="735330"/>
            <a:ext cx="6583680" cy="4937760"/>
          </a:xfrm>
        </p:spPr>
        <p:txBody>
          <a:bodyPr/>
          <a:lstStyle>
            <a:lvl1pPr marL="0" indent="0">
              <a:buNone/>
              <a:defRPr sz="3800"/>
            </a:lvl1pPr>
            <a:lvl2pPr marL="548640" indent="0">
              <a:buNone/>
              <a:defRPr sz="3400"/>
            </a:lvl2pPr>
            <a:lvl3pPr marL="1097280" indent="0">
              <a:buNone/>
              <a:defRPr sz="290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endParaRPr lang="en-US"/>
          </a:p>
        </p:txBody>
      </p:sp>
      <p:sp>
        <p:nvSpPr>
          <p:cNvPr id="4" name="Text Placeholder 3"/>
          <p:cNvSpPr>
            <a:spLocks noGrp="1"/>
          </p:cNvSpPr>
          <p:nvPr>
            <p:ph type="body" sz="half" idx="2"/>
          </p:nvPr>
        </p:nvSpPr>
        <p:spPr>
          <a:xfrm>
            <a:off x="2150746" y="6440806"/>
            <a:ext cx="6583680" cy="965834"/>
          </a:xfrm>
        </p:spPr>
        <p:txBody>
          <a:bodyPr/>
          <a:lstStyle>
            <a:lvl1pPr marL="0" indent="0">
              <a:buNone/>
              <a:defRPr sz="1700"/>
            </a:lvl1pPr>
            <a:lvl2pPr marL="548640" indent="0">
              <a:buNone/>
              <a:defRPr sz="1400"/>
            </a:lvl2pPr>
            <a:lvl3pPr marL="1097280" indent="0">
              <a:buNone/>
              <a:defRPr sz="1200"/>
            </a:lvl3pPr>
            <a:lvl4pPr marL="1645920" indent="0">
              <a:buNone/>
              <a:defRPr sz="1100"/>
            </a:lvl4pPr>
            <a:lvl5pPr marL="2194560" indent="0">
              <a:buNone/>
              <a:defRPr sz="1100"/>
            </a:lvl5pPr>
            <a:lvl6pPr marL="2743200" indent="0">
              <a:buNone/>
              <a:defRPr sz="1100"/>
            </a:lvl6pPr>
            <a:lvl7pPr marL="3291840" indent="0">
              <a:buNone/>
              <a:defRPr sz="1100"/>
            </a:lvl7pPr>
            <a:lvl8pPr marL="3840480" indent="0">
              <a:buNone/>
              <a:defRPr sz="1100"/>
            </a:lvl8pPr>
            <a:lvl9pPr marL="438912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BBC80-0F18-48A4-9060-1B470B2FAFA8}" type="datetimeFigureOut">
              <a:rPr lang="en-US" smtClean="0"/>
              <a:pPr/>
              <a:t>6/11/2007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A742B-C03C-4B2E-B0FA-AA1A9439E3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329566"/>
            <a:ext cx="9875520" cy="1371600"/>
          </a:xfrm>
          <a:prstGeom prst="rect">
            <a:avLst/>
          </a:prstGeom>
        </p:spPr>
        <p:txBody>
          <a:bodyPr vert="horz" lIns="109728" tIns="54864" rIns="109728" bIns="5486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8640" y="1920240"/>
            <a:ext cx="9875520" cy="5431156"/>
          </a:xfrm>
          <a:prstGeom prst="rect">
            <a:avLst/>
          </a:prstGeom>
        </p:spPr>
        <p:txBody>
          <a:bodyPr vert="horz" lIns="109728" tIns="54864" rIns="109728" bIns="548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8640" y="7627621"/>
            <a:ext cx="2560320" cy="438150"/>
          </a:xfrm>
          <a:prstGeom prst="rect">
            <a:avLst/>
          </a:prstGeom>
        </p:spPr>
        <p:txBody>
          <a:bodyPr vert="horz" lIns="109728" tIns="54864" rIns="109728" bIns="54864" rtlCol="0" anchor="ctr"/>
          <a:lstStyle>
            <a:lvl1pPr algn="l">
              <a:defRPr sz="1400">
                <a:solidFill>
                  <a:schemeClr val="tx1">
                    <a:tint val="75000"/>
                  </a:schemeClr>
                </a:solidFill>
              </a:defRPr>
            </a:lvl1pPr>
          </a:lstStyle>
          <a:p>
            <a:fld id="{C3CBBC80-0F18-48A4-9060-1B470B2FAFA8}" type="datetimeFigureOut">
              <a:rPr lang="en-US" smtClean="0"/>
              <a:pPr/>
              <a:t>6/11/2007</a:t>
            </a:fld>
            <a:endParaRPr lang="en-US"/>
          </a:p>
        </p:txBody>
      </p:sp>
      <p:sp>
        <p:nvSpPr>
          <p:cNvPr id="5" name="Footer Placeholder 4"/>
          <p:cNvSpPr>
            <a:spLocks noGrp="1"/>
          </p:cNvSpPr>
          <p:nvPr>
            <p:ph type="ftr" sz="quarter" idx="3"/>
          </p:nvPr>
        </p:nvSpPr>
        <p:spPr>
          <a:xfrm>
            <a:off x="3749040" y="7627621"/>
            <a:ext cx="3474720" cy="438150"/>
          </a:xfrm>
          <a:prstGeom prst="rect">
            <a:avLst/>
          </a:prstGeom>
        </p:spPr>
        <p:txBody>
          <a:bodyPr vert="horz" lIns="109728" tIns="54864" rIns="109728" bIns="54864"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7627621"/>
            <a:ext cx="2560320" cy="438150"/>
          </a:xfrm>
          <a:prstGeom prst="rect">
            <a:avLst/>
          </a:prstGeom>
        </p:spPr>
        <p:txBody>
          <a:bodyPr vert="horz" lIns="109728" tIns="54864" rIns="109728" bIns="54864" rtlCol="0" anchor="ctr"/>
          <a:lstStyle>
            <a:lvl1pPr algn="r">
              <a:defRPr sz="1400">
                <a:solidFill>
                  <a:schemeClr val="tx1">
                    <a:tint val="75000"/>
                  </a:schemeClr>
                </a:solidFill>
              </a:defRPr>
            </a:lvl1pPr>
          </a:lstStyle>
          <a:p>
            <a:fld id="{626A742B-C03C-4B2E-B0FA-AA1A9439E3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ransition>
    <p:fade/>
  </p:transition>
  <p:timing>
    <p:tnLst>
      <p:par>
        <p:cTn id="1" dur="indefinite" restart="never" nodeType="tmRoot"/>
      </p:par>
    </p:tnLst>
  </p:timing>
  <p:txStyles>
    <p:titleStyle>
      <a:lvl1pPr algn="ctr" defTabSz="1097280" rtl="0" eaLnBrk="1" latinLnBrk="0" hangingPunct="1">
        <a:spcBef>
          <a:spcPct val="0"/>
        </a:spcBef>
        <a:buNone/>
        <a:defRPr sz="5300" kern="1200">
          <a:solidFill>
            <a:schemeClr val="tx1"/>
          </a:solidFill>
          <a:latin typeface="+mj-lt"/>
          <a:ea typeface="+mj-ea"/>
          <a:cs typeface="+mj-cs"/>
        </a:defRPr>
      </a:lvl1pPr>
    </p:titleStyle>
    <p:bodyStyle>
      <a:lvl1pPr marL="411480" indent="-411480" algn="l" defTabSz="1097280"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91540" indent="-342900" algn="l" defTabSz="1097280"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71600" indent="-274320" algn="l" defTabSz="1097280"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2024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88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52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16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80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44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shankun.com/" TargetMode="External"/><Relationship Id="rId3" Type="http://schemas.openxmlformats.org/officeDocument/2006/relationships/hyperlink" Target="http://smarx.com/" TargetMode="External"/><Relationship Id="rId7" Type="http://schemas.openxmlformats.org/officeDocument/2006/relationships/hyperlink" Target="http://blogs.msdn.com/brada" TargetMode="External"/><Relationship Id="rId2" Type="http://schemas.openxmlformats.org/officeDocument/2006/relationships/hyperlink" Target="http://ajax.asp.net/" TargetMode="External"/><Relationship Id="rId1" Type="http://schemas.openxmlformats.org/officeDocument/2006/relationships/slideLayout" Target="../slideLayouts/slideLayout2.xml"/><Relationship Id="rId6" Type="http://schemas.openxmlformats.org/officeDocument/2006/relationships/hyperlink" Target="http://weblogs.asp.net/bleroy" TargetMode="External"/><Relationship Id="rId5" Type="http://schemas.openxmlformats.org/officeDocument/2006/relationships/hyperlink" Target="http://weblogs.asp.net/scottgu" TargetMode="External"/><Relationship Id="rId4" Type="http://schemas.openxmlformats.org/officeDocument/2006/relationships/hyperlink" Target="http://nikhilk.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ASP.NET AJAX </a:t>
            </a:r>
            <a:r>
              <a:rPr lang="en-US" sz="2800" dirty="0" smtClean="0"/>
              <a:t>(Juggling)</a:t>
            </a:r>
            <a:r>
              <a:rPr lang="en-US" dirty="0" smtClean="0"/>
              <a:t> Patterns</a:t>
            </a:r>
            <a:endParaRPr lang="en-US" dirty="0"/>
          </a:p>
        </p:txBody>
      </p:sp>
      <p:sp>
        <p:nvSpPr>
          <p:cNvPr id="5" name="Subtitle 4"/>
          <p:cNvSpPr>
            <a:spLocks noGrp="1"/>
          </p:cNvSpPr>
          <p:nvPr>
            <p:ph type="subTitle" idx="1"/>
          </p:nvPr>
        </p:nvSpPr>
        <p:spPr>
          <a:xfrm>
            <a:off x="459472" y="4020878"/>
            <a:ext cx="9324973" cy="2215991"/>
          </a:xfrm>
        </p:spPr>
        <p:txBody>
          <a:bodyPr>
            <a:normAutofit/>
          </a:bodyPr>
          <a:lstStyle/>
          <a:p>
            <a:pPr algn="r"/>
            <a:r>
              <a:rPr smtClean="0"/>
              <a:t>Steve Marx</a:t>
            </a:r>
          </a:p>
          <a:p>
            <a:pPr algn="r"/>
            <a:r>
              <a:rPr smtClean="0"/>
              <a:t>Technical Evangelist</a:t>
            </a:r>
            <a:endParaRPr lang="en-US" dirty="0" smtClean="0"/>
          </a:p>
          <a:p>
            <a:pPr algn="r"/>
            <a:r>
              <a:rPr lang="en-US" dirty="0" smtClean="0"/>
              <a:t>Microsoft Corporation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Structured Scripting</a:t>
            </a:r>
            <a:endParaRPr lang="en-US" dirty="0"/>
          </a:p>
        </p:txBody>
      </p:sp>
      <p:sp>
        <p:nvSpPr>
          <p:cNvPr id="3" name="Content Placeholder 2"/>
          <p:cNvSpPr>
            <a:spLocks noGrp="1"/>
          </p:cNvSpPr>
          <p:nvPr>
            <p:ph idx="1"/>
          </p:nvPr>
        </p:nvSpPr>
        <p:spPr>
          <a:xfrm>
            <a:off x="459106" y="1697356"/>
            <a:ext cx="10056494" cy="5059847"/>
          </a:xfrm>
        </p:spPr>
        <p:txBody>
          <a:bodyPr>
            <a:normAutofit fontScale="92500"/>
          </a:bodyPr>
          <a:lstStyle/>
          <a:p>
            <a:r>
              <a:rPr lang="en-US" dirty="0" smtClean="0"/>
              <a:t>Increased client UI logic requires structured approach to scripting</a:t>
            </a:r>
          </a:p>
          <a:p>
            <a:pPr lvl="1"/>
            <a:r>
              <a:rPr lang="en-US" dirty="0" smtClean="0"/>
              <a:t>No more ad-hoc global variables, functions</a:t>
            </a:r>
          </a:p>
          <a:p>
            <a:pPr lvl="1"/>
            <a:r>
              <a:rPr lang="en-US" dirty="0" smtClean="0"/>
              <a:t>OOP-like scripting system</a:t>
            </a:r>
          </a:p>
          <a:p>
            <a:r>
              <a:rPr lang="en-US" dirty="0" smtClean="0"/>
              <a:t>Script separate from content</a:t>
            </a:r>
          </a:p>
          <a:p>
            <a:pPr lvl="1"/>
            <a:r>
              <a:rPr lang="en-US" dirty="0" smtClean="0"/>
              <a:t>Better designer/developer workflow</a:t>
            </a:r>
          </a:p>
          <a:p>
            <a:pPr lvl="1"/>
            <a:r>
              <a:rPr lang="en-US" dirty="0" smtClean="0"/>
              <a:t>Easier to preserve core behavior when script is disabled</a:t>
            </a:r>
          </a:p>
          <a:p>
            <a:pPr lvl="1"/>
            <a:r>
              <a:rPr lang="en-US" dirty="0" smtClean="0"/>
              <a:t>“Behaviors” enable unobtrusive script attachment</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err="1" smtClean="0"/>
              <a:t>SelectableBehavior</a:t>
            </a:r>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Web Services</a:t>
            </a:r>
            <a:endParaRPr lang="en-US" dirty="0"/>
          </a:p>
        </p:txBody>
      </p:sp>
      <p:sp>
        <p:nvSpPr>
          <p:cNvPr id="3" name="Content Placeholder 2"/>
          <p:cNvSpPr>
            <a:spLocks noGrp="1"/>
          </p:cNvSpPr>
          <p:nvPr>
            <p:ph idx="1"/>
          </p:nvPr>
        </p:nvSpPr>
        <p:spPr>
          <a:xfrm>
            <a:off x="459106" y="1697356"/>
            <a:ext cx="10056494" cy="6407908"/>
          </a:xfrm>
        </p:spPr>
        <p:txBody>
          <a:bodyPr>
            <a:normAutofit lnSpcReduction="10000"/>
          </a:bodyPr>
          <a:lstStyle/>
          <a:p>
            <a:r>
              <a:rPr lang="en-US" dirty="0" smtClean="0"/>
              <a:t>Data and operations exposed as web services</a:t>
            </a:r>
          </a:p>
          <a:p>
            <a:pPr lvl="1"/>
            <a:r>
              <a:rPr lang="en-US" dirty="0" smtClean="0"/>
              <a:t>Support for SOAP (.</a:t>
            </a:r>
            <a:r>
              <a:rPr lang="en-US" dirty="0" err="1" smtClean="0"/>
              <a:t>asmx</a:t>
            </a:r>
            <a:r>
              <a:rPr lang="en-US" dirty="0" smtClean="0"/>
              <a:t>) and </a:t>
            </a:r>
            <a:r>
              <a:rPr lang="en-US" dirty="0" err="1" smtClean="0"/>
              <a:t>RESTful</a:t>
            </a:r>
            <a:r>
              <a:rPr lang="en-US" dirty="0" smtClean="0"/>
              <a:t> models</a:t>
            </a:r>
          </a:p>
          <a:p>
            <a:pPr lvl="1"/>
            <a:r>
              <a:rPr lang="en-US" dirty="0" smtClean="0"/>
              <a:t>JSON format, object serialization</a:t>
            </a:r>
          </a:p>
          <a:p>
            <a:r>
              <a:rPr lang="en-US" dirty="0" smtClean="0"/>
              <a:t>Higher-level networking stack</a:t>
            </a:r>
          </a:p>
          <a:p>
            <a:pPr lvl="1"/>
            <a:r>
              <a:rPr lang="en-US" dirty="0" err="1" smtClean="0"/>
              <a:t>Sys.Net.WebRequest</a:t>
            </a:r>
            <a:r>
              <a:rPr lang="en-US" dirty="0" smtClean="0"/>
              <a:t> – abstracts </a:t>
            </a:r>
            <a:r>
              <a:rPr lang="en-US" dirty="0" err="1" smtClean="0"/>
              <a:t>XMLHttpRequest</a:t>
            </a:r>
            <a:endParaRPr lang="en-US" dirty="0" smtClean="0"/>
          </a:p>
          <a:p>
            <a:pPr lvl="1"/>
            <a:r>
              <a:rPr lang="en-US" dirty="0" smtClean="0"/>
              <a:t>Script proxies for .</a:t>
            </a:r>
            <a:r>
              <a:rPr lang="en-US" dirty="0" err="1" smtClean="0"/>
              <a:t>asmx</a:t>
            </a:r>
            <a:r>
              <a:rPr lang="en-US" dirty="0" smtClean="0"/>
              <a:t> enable simple method call model</a:t>
            </a:r>
          </a:p>
          <a:p>
            <a:r>
              <a:rPr lang="en-US" dirty="0" smtClean="0"/>
              <a:t>Ideal for stateless requests</a:t>
            </a:r>
          </a:p>
          <a:p>
            <a:pPr lvl="1"/>
            <a:r>
              <a:rPr lang="en-US" dirty="0" smtClean="0"/>
              <a:t>Lean wire format</a:t>
            </a:r>
          </a:p>
          <a:p>
            <a:pPr lvl="1"/>
            <a:r>
              <a:rPr lang="en-US" dirty="0" smtClean="0"/>
              <a:t>Generally useful in client-centric apps</a:t>
            </a:r>
          </a:p>
          <a:p>
            <a:pPr lvl="1"/>
            <a:r>
              <a:rPr lang="en-US" dirty="0" smtClean="0"/>
              <a:t>Alternative to partial updates where appropriate</a:t>
            </a:r>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Incorporating Web Services</a:t>
            </a: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UpdatePanel or Services?</a:t>
            </a:r>
            <a:endParaRPr lang="en-US" dirty="0"/>
          </a:p>
        </p:txBody>
      </p:sp>
      <p:sp>
        <p:nvSpPr>
          <p:cNvPr id="5" name="Content Placeholder 4"/>
          <p:cNvSpPr>
            <a:spLocks noGrp="1"/>
          </p:cNvSpPr>
          <p:nvPr>
            <p:ph idx="1"/>
          </p:nvPr>
        </p:nvSpPr>
        <p:spPr>
          <a:xfrm>
            <a:off x="459106" y="1697356"/>
            <a:ext cx="10056494" cy="5133713"/>
          </a:xfrm>
        </p:spPr>
        <p:txBody>
          <a:bodyPr>
            <a:normAutofit fontScale="92500" lnSpcReduction="10000"/>
          </a:bodyPr>
          <a:lstStyle/>
          <a:p>
            <a:r>
              <a:rPr lang="en-US" dirty="0" smtClean="0"/>
              <a:t>Complementary models</a:t>
            </a:r>
          </a:p>
          <a:p>
            <a:r>
              <a:rPr lang="en-US" dirty="0" smtClean="0"/>
              <a:t>Partial rendering – when you need state, server-side control logic</a:t>
            </a:r>
          </a:p>
          <a:p>
            <a:pPr lvl="1"/>
            <a:r>
              <a:rPr lang="en-US" dirty="0" smtClean="0"/>
              <a:t>Pros: easy to use, control properties, page state</a:t>
            </a:r>
          </a:p>
          <a:p>
            <a:pPr lvl="1"/>
            <a:r>
              <a:rPr lang="en-US" dirty="0" smtClean="0"/>
              <a:t>Cons: full </a:t>
            </a:r>
            <a:r>
              <a:rPr lang="en-US" dirty="0" err="1" smtClean="0"/>
              <a:t>postback</a:t>
            </a:r>
            <a:r>
              <a:rPr lang="en-US" dirty="0" smtClean="0"/>
              <a:t>, one at a time</a:t>
            </a:r>
          </a:p>
          <a:p>
            <a:r>
              <a:rPr lang="en-US" dirty="0" smtClean="0"/>
              <a:t>Web services – when your logic is stateless</a:t>
            </a:r>
          </a:p>
          <a:p>
            <a:pPr lvl="1"/>
            <a:r>
              <a:rPr lang="en-US" dirty="0" smtClean="0"/>
              <a:t>Pros: light-weight, parallel</a:t>
            </a:r>
          </a:p>
          <a:p>
            <a:pPr lvl="1"/>
            <a:r>
              <a:rPr lang="en-US" dirty="0" smtClean="0"/>
              <a:t>Cons: need to write necessary code to package UI as parameters</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search?</a:t>
            </a:r>
            <a:endParaRPr lang="en-US" dirty="0"/>
          </a:p>
        </p:txBody>
      </p:sp>
      <p:sp>
        <p:nvSpPr>
          <p:cNvPr id="3" name="Content Placeholder 2"/>
          <p:cNvSpPr>
            <a:spLocks noGrp="1"/>
          </p:cNvSpPr>
          <p:nvPr>
            <p:ph idx="1"/>
          </p:nvPr>
        </p:nvSpPr>
        <p:spPr/>
        <p:txBody>
          <a:bodyPr/>
          <a:lstStyle/>
          <a:p>
            <a:r>
              <a:rPr lang="en-US" dirty="0" smtClean="0"/>
              <a:t>We have data in a database</a:t>
            </a:r>
          </a:p>
          <a:p>
            <a:r>
              <a:rPr lang="en-US" dirty="0" smtClean="0"/>
              <a:t>I want Google/Live/Yahoo to see it…</a:t>
            </a:r>
          </a:p>
          <a:p>
            <a:r>
              <a:rPr lang="en-US" dirty="0" smtClean="0"/>
              <a:t>But there’s JavaScript in between!</a:t>
            </a:r>
          </a:p>
          <a:p>
            <a:endParaRPr lang="en-US" dirty="0" smtClean="0"/>
          </a:p>
          <a:p>
            <a:r>
              <a:rPr lang="en-US" dirty="0" smtClean="0"/>
              <a:t>Answer: search sitemaps</a:t>
            </a:r>
            <a:endParaRPr lang="en-US"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Let’s be searchable!</a:t>
            </a:r>
            <a:endParaRPr lang="en-US"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Summary</a:t>
            </a:r>
            <a:endParaRPr lang="en-US" dirty="0"/>
          </a:p>
        </p:txBody>
      </p:sp>
      <p:sp>
        <p:nvSpPr>
          <p:cNvPr id="5" name="Content Placeholder 4"/>
          <p:cNvSpPr>
            <a:spLocks noGrp="1"/>
          </p:cNvSpPr>
          <p:nvPr>
            <p:ph idx="1"/>
          </p:nvPr>
        </p:nvSpPr>
        <p:spPr>
          <a:xfrm>
            <a:off x="459106" y="1697356"/>
            <a:ext cx="10056494" cy="4265783"/>
          </a:xfrm>
        </p:spPr>
        <p:txBody>
          <a:bodyPr>
            <a:normAutofit/>
          </a:bodyPr>
          <a:lstStyle/>
          <a:p>
            <a:r>
              <a:rPr lang="en-US" dirty="0" smtClean="0"/>
              <a:t>AJAX enables rich, next-generation apps</a:t>
            </a:r>
          </a:p>
          <a:p>
            <a:r>
              <a:rPr lang="en-US" dirty="0" smtClean="0"/>
              <a:t>ASP.NET AJAX makes it easy</a:t>
            </a:r>
          </a:p>
          <a:p>
            <a:pPr lvl="1"/>
            <a:r>
              <a:rPr lang="en-US" dirty="0" smtClean="0"/>
              <a:t>Integrate AJAX patterns into ASP.NET model</a:t>
            </a:r>
          </a:p>
          <a:p>
            <a:pPr lvl="1"/>
            <a:r>
              <a:rPr lang="en-US" dirty="0" smtClean="0"/>
              <a:t>Simple out-of-the-box functionality</a:t>
            </a:r>
          </a:p>
          <a:p>
            <a:pPr lvl="1"/>
            <a:r>
              <a:rPr lang="en-US" dirty="0" smtClean="0"/>
              <a:t>Solid platform with extensibility to go further</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Resources	</a:t>
            </a:r>
            <a:endParaRPr lang="en-US" dirty="0"/>
          </a:p>
        </p:txBody>
      </p:sp>
      <p:sp>
        <p:nvSpPr>
          <p:cNvPr id="3" name="Content Placeholder 2"/>
          <p:cNvSpPr>
            <a:spLocks noGrp="1"/>
          </p:cNvSpPr>
          <p:nvPr>
            <p:ph idx="1"/>
          </p:nvPr>
        </p:nvSpPr>
        <p:spPr>
          <a:xfrm>
            <a:off x="459106" y="1728720"/>
            <a:ext cx="10056494" cy="7220438"/>
          </a:xfrm>
        </p:spPr>
        <p:txBody>
          <a:bodyPr>
            <a:normAutofit/>
          </a:bodyPr>
          <a:lstStyle/>
          <a:p>
            <a:r>
              <a:rPr lang="en-US" dirty="0" smtClean="0"/>
              <a:t>AJAX homepage: </a:t>
            </a:r>
            <a:r>
              <a:rPr lang="en-US" dirty="0" smtClean="0">
                <a:hlinkClick r:id="rId2"/>
              </a:rPr>
              <a:t>http://ajax.asp.net</a:t>
            </a:r>
            <a:r>
              <a:rPr lang="en-US" dirty="0" smtClean="0"/>
              <a:t/>
            </a:r>
            <a:br>
              <a:rPr lang="en-US" dirty="0" smtClean="0"/>
            </a:br>
            <a:endParaRPr lang="en-US" dirty="0" smtClean="0"/>
          </a:p>
          <a:p>
            <a:r>
              <a:rPr lang="en-US" dirty="0" smtClean="0"/>
              <a:t>Blogs</a:t>
            </a:r>
          </a:p>
          <a:p>
            <a:pPr lvl="1"/>
            <a:r>
              <a:rPr lang="en-US" sz="3200" dirty="0" smtClean="0">
                <a:hlinkClick r:id="rId3"/>
              </a:rPr>
              <a:t>http://smarx.com</a:t>
            </a:r>
            <a:r>
              <a:rPr lang="en-US" sz="3200" dirty="0" smtClean="0"/>
              <a:t> – me</a:t>
            </a:r>
          </a:p>
          <a:p>
            <a:pPr lvl="1"/>
            <a:r>
              <a:rPr lang="en-US" sz="3200" dirty="0" smtClean="0">
                <a:hlinkClick r:id="rId4"/>
              </a:rPr>
              <a:t>http://nikhilk.net</a:t>
            </a:r>
            <a:r>
              <a:rPr lang="en-US" sz="3200" dirty="0" smtClean="0"/>
              <a:t> – Nikhil Kothari</a:t>
            </a:r>
          </a:p>
          <a:p>
            <a:pPr lvl="1"/>
            <a:r>
              <a:rPr lang="en-US" sz="3200" dirty="0" smtClean="0">
                <a:hlinkClick r:id="rId5"/>
              </a:rPr>
              <a:t>http://weblogs.asp.net/scottgu</a:t>
            </a:r>
            <a:r>
              <a:rPr lang="en-US" sz="3200" dirty="0" smtClean="0"/>
              <a:t> – Scott Guthrie</a:t>
            </a:r>
          </a:p>
          <a:p>
            <a:pPr lvl="1"/>
            <a:r>
              <a:rPr lang="en-US" sz="3200" dirty="0" smtClean="0">
                <a:hlinkClick r:id="rId6"/>
              </a:rPr>
              <a:t>http://weblogs.asp.net/bleroy</a:t>
            </a:r>
            <a:r>
              <a:rPr lang="en-US" sz="3200" dirty="0" smtClean="0"/>
              <a:t> – Bertrand </a:t>
            </a:r>
            <a:r>
              <a:rPr lang="en-US" sz="3200" dirty="0" err="1" smtClean="0"/>
              <a:t>LeRoy</a:t>
            </a:r>
            <a:endParaRPr lang="en-US" sz="3200" dirty="0" smtClean="0"/>
          </a:p>
          <a:p>
            <a:pPr lvl="1"/>
            <a:r>
              <a:rPr lang="en-US" sz="3200" dirty="0" smtClean="0">
                <a:hlinkClick r:id="rId7"/>
              </a:rPr>
              <a:t>http://blogs.msdn.com/brada</a:t>
            </a:r>
            <a:r>
              <a:rPr lang="en-US" sz="3200" dirty="0" smtClean="0"/>
              <a:t> – Brad Abrams</a:t>
            </a:r>
          </a:p>
          <a:p>
            <a:pPr lvl="1"/>
            <a:r>
              <a:rPr lang="en-US" sz="3200" dirty="0" smtClean="0">
                <a:hlinkClick r:id="rId8"/>
              </a:rPr>
              <a:t>http://www.shankun.com</a:t>
            </a:r>
            <a:r>
              <a:rPr lang="en-US" sz="3200" dirty="0" smtClean="0"/>
              <a:t> – Shanku Niyogi</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Rectangle 8"/>
          <p:cNvSpPr>
            <a:spLocks noGrp="1" noChangeArrowheads="1"/>
          </p:cNvSpPr>
          <p:nvPr>
            <p:ph type="title"/>
          </p:nvPr>
        </p:nvSpPr>
        <p:spPr>
          <a:noFill/>
          <a:ln/>
        </p:spPr>
        <p:txBody>
          <a:bodyPr/>
          <a:lstStyle/>
          <a:p>
            <a:r>
              <a:rPr sz="5200" smtClean="0">
                <a:ln>
                  <a:noFill/>
                </a:ln>
              </a:rPr>
              <a:t>Session Objectives</a:t>
            </a:r>
            <a:endParaRPr sz="5200">
              <a:ln>
                <a:noFill/>
              </a:ln>
            </a:endParaRPr>
          </a:p>
        </p:txBody>
      </p:sp>
      <p:sp>
        <p:nvSpPr>
          <p:cNvPr id="24585" name="Rectangle 9"/>
          <p:cNvSpPr>
            <a:spLocks noGrp="1" noChangeArrowheads="1"/>
          </p:cNvSpPr>
          <p:nvPr>
            <p:ph type="body" idx="1"/>
          </p:nvPr>
        </p:nvSpPr>
        <p:spPr/>
        <p:txBody>
          <a:bodyPr/>
          <a:lstStyle/>
          <a:p>
            <a:pPr eaLnBrk="1" hangingPunct="1"/>
            <a:r>
              <a:rPr lang="en-GB" dirty="0" smtClean="0"/>
              <a:t>A Deeper look at AJAX and ASP.NET AJAX</a:t>
            </a:r>
          </a:p>
          <a:p>
            <a:pPr lvl="1" eaLnBrk="1" hangingPunct="1"/>
            <a:r>
              <a:rPr lang="en-GB" dirty="0" smtClean="0"/>
              <a:t>Patterns for implementing AJAX scenarios</a:t>
            </a:r>
          </a:p>
          <a:p>
            <a:pPr lvl="1" eaLnBrk="1" hangingPunct="1"/>
            <a:r>
              <a:rPr lang="en-GB" dirty="0" smtClean="0"/>
              <a:t>Using partial rendering and Web services together</a:t>
            </a:r>
          </a:p>
          <a:p>
            <a:pPr lvl="1" eaLnBrk="1" hangingPunct="1"/>
            <a:r>
              <a:rPr lang="en-GB" dirty="0" smtClean="0"/>
              <a:t>Enhancing page navigation model</a:t>
            </a:r>
          </a:p>
          <a:p>
            <a:pPr lvl="1" eaLnBrk="1" hangingPunct="1"/>
            <a:r>
              <a:rPr lang="en-GB" dirty="0" smtClean="0"/>
              <a:t>Unobtrusive inclusion of script functionality</a:t>
            </a:r>
          </a:p>
          <a:p>
            <a:pPr eaLnBrk="1" hangingPunct="1"/>
            <a:r>
              <a:rPr lang="en-GB" dirty="0" smtClean="0"/>
              <a:t>Lots of demos...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5" y="274320"/>
            <a:ext cx="10062933" cy="900246"/>
          </a:xfrm>
        </p:spPr>
        <p:txBody>
          <a:bodyPr>
            <a:normAutofit fontScale="90000"/>
          </a:bodyPr>
          <a:lstStyle/>
          <a:p>
            <a:r>
              <a:rPr smtClean="0"/>
              <a:t>AJAX: Beyond the Hype</a:t>
            </a:r>
            <a:endParaRPr lang="en-US" dirty="0"/>
          </a:p>
        </p:txBody>
      </p:sp>
      <p:sp>
        <p:nvSpPr>
          <p:cNvPr id="3" name="Text Placeholder 2"/>
          <p:cNvSpPr>
            <a:spLocks noGrp="1"/>
          </p:cNvSpPr>
          <p:nvPr>
            <p:ph type="body" idx="1"/>
          </p:nvPr>
        </p:nvSpPr>
        <p:spPr>
          <a:xfrm>
            <a:off x="459106" y="1697356"/>
            <a:ext cx="10056494" cy="5964710"/>
          </a:xfrm>
        </p:spPr>
        <p:txBody>
          <a:bodyPr>
            <a:normAutofit lnSpcReduction="10000"/>
          </a:bodyPr>
          <a:lstStyle/>
          <a:p>
            <a:pPr eaLnBrk="1" hangingPunct="1"/>
            <a:r>
              <a:rPr lang="en-US" dirty="0" smtClean="0"/>
              <a:t>Improving end-user perception and usability</a:t>
            </a:r>
          </a:p>
          <a:p>
            <a:pPr lvl="1" eaLnBrk="1" hangingPunct="1"/>
            <a:r>
              <a:rPr lang="en-US" dirty="0" smtClean="0"/>
              <a:t>Faster, smoother, intuitive</a:t>
            </a:r>
          </a:p>
          <a:p>
            <a:pPr lvl="1" eaLnBrk="1" hangingPunct="1"/>
            <a:r>
              <a:rPr lang="en-US" dirty="0" smtClean="0"/>
              <a:t>Visually appealing</a:t>
            </a:r>
          </a:p>
          <a:p>
            <a:pPr lvl="1" eaLnBrk="1" hangingPunct="1"/>
            <a:r>
              <a:rPr lang="en-US" dirty="0" smtClean="0"/>
              <a:t>Personalized</a:t>
            </a:r>
          </a:p>
          <a:p>
            <a:pPr eaLnBrk="1" hangingPunct="1"/>
            <a:r>
              <a:rPr lang="en-US" dirty="0" smtClean="0"/>
              <a:t>Improving network/bandwidth usage</a:t>
            </a:r>
          </a:p>
          <a:p>
            <a:pPr lvl="1" eaLnBrk="1" hangingPunct="1"/>
            <a:r>
              <a:rPr lang="en-US" dirty="0" smtClean="0"/>
              <a:t>Partial rendering</a:t>
            </a:r>
          </a:p>
          <a:p>
            <a:pPr lvl="1" eaLnBrk="1" hangingPunct="1"/>
            <a:r>
              <a:rPr lang="en-US" dirty="0" smtClean="0"/>
              <a:t>Light-weight web service calls</a:t>
            </a:r>
          </a:p>
          <a:p>
            <a:pPr eaLnBrk="1" hangingPunct="1"/>
            <a:r>
              <a:rPr lang="en-US" dirty="0" smtClean="0"/>
              <a:t>Improving development approach to scripting</a:t>
            </a:r>
          </a:p>
          <a:p>
            <a:pPr lvl="1" eaLnBrk="1" hangingPunct="1"/>
            <a:r>
              <a:rPr lang="en-US" dirty="0" smtClean="0"/>
              <a:t>Namespaces, interfaces, inheritance</a:t>
            </a:r>
          </a:p>
          <a:p>
            <a:pPr lvl="1" eaLnBrk="1" hangingPunct="1"/>
            <a:r>
              <a:rPr lang="en-US" dirty="0" smtClean="0"/>
              <a:t>Properties, events, dispose</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AJAX =</a:t>
            </a:r>
          </a:p>
          <a:p>
            <a:r>
              <a:rPr lang="en-US" dirty="0" smtClean="0"/>
              <a:t>Asynchronous Juggling And XAML</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Partial Rendering</a:t>
            </a:r>
            <a:endParaRPr lang="en-US" dirty="0"/>
          </a:p>
        </p:txBody>
      </p:sp>
      <p:sp>
        <p:nvSpPr>
          <p:cNvPr id="3" name="Content Placeholder 2"/>
          <p:cNvSpPr>
            <a:spLocks noGrp="1"/>
          </p:cNvSpPr>
          <p:nvPr>
            <p:ph idx="1"/>
          </p:nvPr>
        </p:nvSpPr>
        <p:spPr>
          <a:xfrm>
            <a:off x="459106" y="1697356"/>
            <a:ext cx="10056494" cy="2271391"/>
          </a:xfrm>
        </p:spPr>
        <p:txBody>
          <a:bodyPr>
            <a:normAutofit fontScale="92500" lnSpcReduction="10000"/>
          </a:bodyPr>
          <a:lstStyle/>
          <a:p>
            <a:r>
              <a:rPr lang="en-US" dirty="0" smtClean="0"/>
              <a:t>Preserves </a:t>
            </a:r>
            <a:r>
              <a:rPr lang="en-US" dirty="0" err="1" smtClean="0"/>
              <a:t>postback</a:t>
            </a:r>
            <a:r>
              <a:rPr lang="en-US" dirty="0" smtClean="0"/>
              <a:t> programming model</a:t>
            </a:r>
          </a:p>
          <a:p>
            <a:pPr lvl="1"/>
            <a:r>
              <a:rPr lang="en-US" dirty="0" err="1" smtClean="0"/>
              <a:t>UpdatePanels</a:t>
            </a:r>
            <a:r>
              <a:rPr lang="en-US" dirty="0" smtClean="0"/>
              <a:t> declare regions to update</a:t>
            </a:r>
          </a:p>
          <a:p>
            <a:pPr lvl="1"/>
            <a:r>
              <a:rPr lang="en-US" dirty="0" smtClean="0"/>
              <a:t>Easy and declarative</a:t>
            </a:r>
          </a:p>
          <a:p>
            <a:pPr lvl="1"/>
            <a:r>
              <a:rPr lang="en-US" dirty="0" err="1" smtClean="0"/>
              <a:t>Stateful</a:t>
            </a:r>
            <a:r>
              <a:rPr lang="en-US" dirty="0" smtClean="0"/>
              <a:t> (equivalent to a </a:t>
            </a:r>
            <a:r>
              <a:rPr lang="en-US" dirty="0" err="1" smtClean="0"/>
              <a:t>postback</a:t>
            </a:r>
            <a:r>
              <a:rPr lang="en-US" dirty="0" smtClean="0"/>
              <a:t>)</a:t>
            </a:r>
          </a:p>
        </p:txBody>
      </p:sp>
      <p:graphicFrame>
        <p:nvGraphicFramePr>
          <p:cNvPr id="4" name="Object 5"/>
          <p:cNvGraphicFramePr>
            <a:graphicFrameLocks noChangeAspect="1"/>
          </p:cNvGraphicFramePr>
          <p:nvPr/>
        </p:nvGraphicFramePr>
        <p:xfrm>
          <a:off x="1421838" y="4343582"/>
          <a:ext cx="2168525" cy="2120900"/>
        </p:xfrm>
        <a:graphic>
          <a:graphicData uri="http://schemas.openxmlformats.org/presentationml/2006/ole">
            <p:oleObj spid="_x0000_s1026" name="Bitmap Image" r:id="rId4" imgW="5619048" imgH="5495238" progId="PBrush">
              <p:embed/>
            </p:oleObj>
          </a:graphicData>
        </a:graphic>
      </p:graphicFrame>
      <p:graphicFrame>
        <p:nvGraphicFramePr>
          <p:cNvPr id="5" name="Object 6"/>
          <p:cNvGraphicFramePr>
            <a:graphicFrameLocks noChangeAspect="1"/>
          </p:cNvGraphicFramePr>
          <p:nvPr/>
        </p:nvGraphicFramePr>
        <p:xfrm>
          <a:off x="1022930" y="3953435"/>
          <a:ext cx="2567433" cy="2511047"/>
        </p:xfrm>
        <a:graphic>
          <a:graphicData uri="http://schemas.openxmlformats.org/presentationml/2006/ole">
            <p:oleObj spid="_x0000_s1027" name="Bitmap Image" r:id="rId5" imgW="5619048" imgH="5495238" progId="PBrush">
              <p:embed/>
            </p:oleObj>
          </a:graphicData>
        </a:graphic>
      </p:graphicFrame>
      <p:sp>
        <p:nvSpPr>
          <p:cNvPr id="6" name="Rectangle 10"/>
          <p:cNvSpPr>
            <a:spLocks noChangeArrowheads="1"/>
          </p:cNvSpPr>
          <p:nvPr/>
        </p:nvSpPr>
        <p:spPr bwMode="auto">
          <a:xfrm>
            <a:off x="7052792" y="4141694"/>
            <a:ext cx="2188456" cy="348509"/>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a:latin typeface="Calibri" pitchFamily="34" charset="0"/>
                <a:cs typeface="+mn-cs"/>
              </a:rPr>
              <a:t>Init</a:t>
            </a:r>
            <a:endParaRPr lang="en-US" sz="1400" b="1" dirty="0">
              <a:latin typeface="Calibri" pitchFamily="34" charset="0"/>
              <a:cs typeface="+mn-cs"/>
            </a:endParaRPr>
          </a:p>
        </p:txBody>
      </p:sp>
      <p:sp>
        <p:nvSpPr>
          <p:cNvPr id="7" name="Rectangle 11"/>
          <p:cNvSpPr>
            <a:spLocks noChangeArrowheads="1"/>
          </p:cNvSpPr>
          <p:nvPr/>
        </p:nvSpPr>
        <p:spPr bwMode="auto">
          <a:xfrm>
            <a:off x="7052792" y="4572560"/>
            <a:ext cx="2188456" cy="348509"/>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a:latin typeface="Calibri" pitchFamily="34" charset="0"/>
                <a:cs typeface="+mn-cs"/>
              </a:rPr>
              <a:t>Load State</a:t>
            </a:r>
          </a:p>
        </p:txBody>
      </p:sp>
      <p:sp>
        <p:nvSpPr>
          <p:cNvPr id="8" name="Rectangle 19"/>
          <p:cNvSpPr>
            <a:spLocks noChangeArrowheads="1"/>
          </p:cNvSpPr>
          <p:nvPr/>
        </p:nvSpPr>
        <p:spPr bwMode="auto">
          <a:xfrm>
            <a:off x="7052792" y="5007348"/>
            <a:ext cx="2188456" cy="348509"/>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a:latin typeface="Calibri" pitchFamily="34" charset="0"/>
                <a:cs typeface="+mn-cs"/>
              </a:rPr>
              <a:t>Process </a:t>
            </a:r>
            <a:r>
              <a:rPr lang="en-US" sz="2000" b="1" dirty="0" err="1">
                <a:latin typeface="Calibri" pitchFamily="34" charset="0"/>
                <a:cs typeface="+mn-cs"/>
              </a:rPr>
              <a:t>Postback</a:t>
            </a:r>
            <a:endParaRPr lang="en-US" sz="2000" b="1" dirty="0">
              <a:latin typeface="Calibri" pitchFamily="34" charset="0"/>
              <a:cs typeface="+mn-cs"/>
            </a:endParaRPr>
          </a:p>
        </p:txBody>
      </p:sp>
      <p:sp>
        <p:nvSpPr>
          <p:cNvPr id="9" name="Rectangle 21"/>
          <p:cNvSpPr>
            <a:spLocks noChangeArrowheads="1"/>
          </p:cNvSpPr>
          <p:nvPr/>
        </p:nvSpPr>
        <p:spPr bwMode="auto">
          <a:xfrm>
            <a:off x="7052792" y="5428690"/>
            <a:ext cx="2188456" cy="324386"/>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err="1">
                <a:latin typeface="Calibri" pitchFamily="34" charset="0"/>
                <a:cs typeface="+mn-cs"/>
              </a:rPr>
              <a:t>Load</a:t>
            </a:r>
            <a:endParaRPr lang="en-US" sz="1400" b="1" dirty="0" err="1">
              <a:latin typeface="Calibri" pitchFamily="34" charset="0"/>
              <a:cs typeface="+mn-cs"/>
            </a:endParaRPr>
          </a:p>
        </p:txBody>
      </p:sp>
      <p:sp>
        <p:nvSpPr>
          <p:cNvPr id="10" name="Rectangle 22"/>
          <p:cNvSpPr>
            <a:spLocks noChangeArrowheads="1"/>
          </p:cNvSpPr>
          <p:nvPr/>
        </p:nvSpPr>
        <p:spPr bwMode="auto">
          <a:xfrm>
            <a:off x="7052792" y="5842186"/>
            <a:ext cx="2188456" cy="348509"/>
          </a:xfrm>
          <a:prstGeom prst="rect">
            <a:avLst/>
          </a:prstGeom>
          <a:gradFill flip="none" rotWithShape="1">
            <a:gsLst>
              <a:gs pos="0">
                <a:srgbClr val="5E9EFF"/>
              </a:gs>
              <a:gs pos="39999">
                <a:srgbClr val="85C2FF"/>
              </a:gs>
              <a:gs pos="70000">
                <a:srgbClr val="C4D6EB"/>
              </a:gs>
              <a:gs pos="100000">
                <a:srgbClr val="FFEBFA"/>
              </a:gs>
            </a:gsLst>
            <a:lin ang="2700000" scaled="0"/>
            <a:tileRect/>
          </a:gradFill>
          <a:ln w="12700">
            <a:solidFill>
              <a:schemeClr val="tx1"/>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err="1">
                <a:solidFill>
                  <a:schemeClr val="bg2"/>
                </a:solidFill>
                <a:latin typeface="Calibri" pitchFamily="34" charset="0"/>
                <a:cs typeface="+mn-cs"/>
              </a:rPr>
              <a:t>Postback Events</a:t>
            </a:r>
          </a:p>
        </p:txBody>
      </p:sp>
      <p:sp>
        <p:nvSpPr>
          <p:cNvPr id="11" name="Rectangle 23"/>
          <p:cNvSpPr>
            <a:spLocks noChangeArrowheads="1"/>
          </p:cNvSpPr>
          <p:nvPr/>
        </p:nvSpPr>
        <p:spPr bwMode="auto">
          <a:xfrm>
            <a:off x="7052792" y="6276974"/>
            <a:ext cx="2188456" cy="348509"/>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err="1">
                <a:latin typeface="Calibri" pitchFamily="34" charset="0"/>
                <a:cs typeface="+mn-cs"/>
              </a:rPr>
              <a:t>Save State</a:t>
            </a:r>
          </a:p>
        </p:txBody>
      </p:sp>
      <p:sp>
        <p:nvSpPr>
          <p:cNvPr id="12" name="Rectangle 24"/>
          <p:cNvSpPr>
            <a:spLocks noChangeArrowheads="1"/>
          </p:cNvSpPr>
          <p:nvPr/>
        </p:nvSpPr>
        <p:spPr bwMode="auto">
          <a:xfrm>
            <a:off x="7052792" y="6715684"/>
            <a:ext cx="2188456" cy="348509"/>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err="1">
                <a:latin typeface="Calibri" pitchFamily="34" charset="0"/>
                <a:cs typeface="+mn-cs"/>
              </a:rPr>
              <a:t>PreRender</a:t>
            </a:r>
          </a:p>
        </p:txBody>
      </p:sp>
      <p:sp>
        <p:nvSpPr>
          <p:cNvPr id="13" name="Rectangle 25"/>
          <p:cNvSpPr>
            <a:spLocks noChangeArrowheads="1"/>
          </p:cNvSpPr>
          <p:nvPr/>
        </p:nvSpPr>
        <p:spPr bwMode="auto">
          <a:xfrm>
            <a:off x="7052792" y="7137025"/>
            <a:ext cx="2188456" cy="348509"/>
          </a:xfrm>
          <a:prstGeom prst="rect">
            <a:avLst/>
          </a:prstGeom>
          <a:gradFill flip="none" rotWithShape="1">
            <a:gsLst>
              <a:gs pos="0">
                <a:srgbClr val="5E9EFF"/>
              </a:gs>
              <a:gs pos="39999">
                <a:srgbClr val="85C2FF"/>
              </a:gs>
              <a:gs pos="70000">
                <a:srgbClr val="C4D6EB"/>
              </a:gs>
              <a:gs pos="100000">
                <a:srgbClr val="FFEBFA"/>
              </a:gs>
            </a:gsLst>
            <a:lin ang="2700000" scaled="0"/>
            <a:tileRect/>
          </a:gradFill>
          <a:ln w="12700">
            <a:solidFill>
              <a:schemeClr val="tx1"/>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a:solidFill>
                  <a:schemeClr val="bg2"/>
                </a:solidFill>
                <a:latin typeface="Calibri" pitchFamily="34" charset="0"/>
                <a:cs typeface="+mn-cs"/>
              </a:rPr>
              <a:t>Render</a:t>
            </a:r>
          </a:p>
        </p:txBody>
      </p:sp>
      <p:sp>
        <p:nvSpPr>
          <p:cNvPr id="14" name="Rectangle 26"/>
          <p:cNvSpPr>
            <a:spLocks noChangeArrowheads="1"/>
          </p:cNvSpPr>
          <p:nvPr/>
        </p:nvSpPr>
        <p:spPr bwMode="auto">
          <a:xfrm>
            <a:off x="7052792" y="7558366"/>
            <a:ext cx="2188456" cy="348509"/>
          </a:xfrm>
          <a:prstGeom prst="rect">
            <a:avLst/>
          </a:prstGeom>
          <a:gradFill flip="none" rotWithShape="1">
            <a:gsLst>
              <a:gs pos="0">
                <a:schemeClr val="folHlink">
                  <a:gamma/>
                  <a:shade val="54118"/>
                  <a:invGamma/>
                </a:schemeClr>
              </a:gs>
              <a:gs pos="50000">
                <a:schemeClr val="folHlink"/>
              </a:gs>
              <a:gs pos="100000">
                <a:schemeClr val="folHlink">
                  <a:gamma/>
                  <a:shade val="54118"/>
                  <a:invGamma/>
                </a:schemeClr>
              </a:gs>
            </a:gsLst>
            <a:lin ang="2700000" scaled="1"/>
            <a:tileRect/>
          </a:gradFill>
          <a:ln w="12700">
            <a:solidFill>
              <a:schemeClr val="folHlink"/>
            </a:solidFill>
            <a:miter lim="800000"/>
            <a:headEnd type="none" w="sm" len="sm"/>
            <a:tailEnd type="none" w="sm" len="sm"/>
          </a:ln>
          <a:effectLst>
            <a:outerShdw blurRad="63500" sx="102000" sy="102000" algn="ctr" rotWithShape="0">
              <a:prstClr val="black">
                <a:alpha val="40000"/>
              </a:prstClr>
            </a:outerShdw>
          </a:effectLst>
        </p:spPr>
        <p:txBody>
          <a:bodyPr anchor="ctr"/>
          <a:lstStyle/>
          <a:p>
            <a:pPr algn="ctr">
              <a:lnSpc>
                <a:spcPct val="85000"/>
              </a:lnSpc>
              <a:spcBef>
                <a:spcPct val="20000"/>
              </a:spcBef>
              <a:defRPr/>
            </a:pPr>
            <a:r>
              <a:rPr lang="en-US" sz="2000" b="1" dirty="0">
                <a:latin typeface="Calibri" pitchFamily="34" charset="0"/>
                <a:cs typeface="+mn-cs"/>
              </a:rPr>
              <a:t>Unload</a:t>
            </a:r>
          </a:p>
        </p:txBody>
      </p:sp>
      <p:sp>
        <p:nvSpPr>
          <p:cNvPr id="15" name="Rectangle 6"/>
          <p:cNvSpPr>
            <a:spLocks noChangeArrowheads="1"/>
          </p:cNvSpPr>
          <p:nvPr/>
        </p:nvSpPr>
        <p:spPr bwMode="auto">
          <a:xfrm>
            <a:off x="650731" y="6543297"/>
            <a:ext cx="3540267" cy="502962"/>
          </a:xfrm>
          <a:prstGeom prst="rect">
            <a:avLst/>
          </a:prstGeom>
          <a:gradFill>
            <a:gsLst>
              <a:gs pos="0">
                <a:srgbClr val="FFC000"/>
              </a:gs>
              <a:gs pos="80000">
                <a:srgbClr val="F2B800"/>
              </a:gs>
              <a:gs pos="100000">
                <a:srgbClr val="EEB500"/>
              </a:gs>
            </a:gsLst>
          </a:gradFill>
          <a:ln>
            <a:solidFill>
              <a:srgbClr val="FFC000"/>
            </a:solidFill>
            <a:headEnd type="none" w="sm" len="sm"/>
            <a:tailEnd type="none" w="sm" len="sm"/>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anchor="ctr"/>
          <a:lstStyle/>
          <a:p>
            <a:pPr algn="ctr" eaLnBrk="0" hangingPunct="0">
              <a:lnSpc>
                <a:spcPct val="85000"/>
              </a:lnSpc>
              <a:spcBef>
                <a:spcPct val="20000"/>
              </a:spcBef>
              <a:defRPr/>
            </a:pPr>
            <a:r>
              <a:rPr lang="en-US" b="1" dirty="0" err="1">
                <a:solidFill>
                  <a:schemeClr val="bg2"/>
                </a:solidFill>
                <a:latin typeface="Calibri" pitchFamily="34" charset="0"/>
              </a:rPr>
              <a:t>PageRequestManager</a:t>
            </a:r>
            <a:endParaRPr lang="en-US" b="1" dirty="0">
              <a:solidFill>
                <a:schemeClr val="bg2"/>
              </a:solidFill>
              <a:latin typeface="Calibri" pitchFamily="34" charset="0"/>
            </a:endParaRPr>
          </a:p>
        </p:txBody>
      </p:sp>
      <p:sp>
        <p:nvSpPr>
          <p:cNvPr id="16" name="Rectangle 6"/>
          <p:cNvSpPr>
            <a:spLocks noChangeArrowheads="1"/>
          </p:cNvSpPr>
          <p:nvPr/>
        </p:nvSpPr>
        <p:spPr bwMode="auto">
          <a:xfrm>
            <a:off x="3530778" y="5526742"/>
            <a:ext cx="2251457" cy="477161"/>
          </a:xfrm>
          <a:prstGeom prst="rect">
            <a:avLst/>
          </a:prstGeom>
          <a:ln>
            <a:headEnd type="none" w="sm" len="sm"/>
            <a:tailEnd type="none" w="sm" len="sm"/>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anchor="ctr"/>
          <a:lstStyle/>
          <a:p>
            <a:pPr algn="ctr" eaLnBrk="0" hangingPunct="0">
              <a:lnSpc>
                <a:spcPct val="85000"/>
              </a:lnSpc>
              <a:spcBef>
                <a:spcPct val="20000"/>
              </a:spcBef>
              <a:defRPr/>
            </a:pPr>
            <a:r>
              <a:rPr lang="en-US" b="1" dirty="0">
                <a:solidFill>
                  <a:schemeClr val="bg2"/>
                </a:solidFill>
                <a:latin typeface="Calibri" pitchFamily="34" charset="0"/>
              </a:rPr>
              <a:t>Form Submit</a:t>
            </a:r>
          </a:p>
        </p:txBody>
      </p:sp>
      <p:grpSp>
        <p:nvGrpSpPr>
          <p:cNvPr id="17" name="Group 34"/>
          <p:cNvGrpSpPr>
            <a:grpSpLocks/>
          </p:cNvGrpSpPr>
          <p:nvPr/>
        </p:nvGrpSpPr>
        <p:grpSpPr bwMode="auto">
          <a:xfrm>
            <a:off x="4190998" y="4315949"/>
            <a:ext cx="2892149" cy="2478829"/>
            <a:chOff x="3801035" y="3226757"/>
            <a:chExt cx="2892149" cy="2478613"/>
          </a:xfrm>
        </p:grpSpPr>
        <p:cxnSp>
          <p:nvCxnSpPr>
            <p:cNvPr id="18" name="Straight Arrow Connector 22"/>
            <p:cNvCxnSpPr>
              <a:cxnSpLocks noChangeShapeType="1"/>
              <a:stCxn id="15" idx="3"/>
              <a:endCxn id="6" idx="1"/>
            </p:cNvCxnSpPr>
            <p:nvPr/>
          </p:nvCxnSpPr>
          <p:spPr bwMode="auto">
            <a:xfrm flipV="1">
              <a:off x="3801035" y="3226757"/>
              <a:ext cx="2861794" cy="2478613"/>
            </a:xfrm>
            <a:prstGeom prst="bentConnector3">
              <a:avLst>
                <a:gd name="adj1" fmla="val 50000"/>
              </a:avLst>
            </a:prstGeom>
            <a:noFill/>
            <a:ln w="19050" algn="ctr">
              <a:solidFill>
                <a:schemeClr val="tx1"/>
              </a:solidFill>
              <a:round/>
              <a:headEnd/>
              <a:tailEnd type="triangle" w="med" len="med"/>
            </a:ln>
          </p:spPr>
        </p:cxnSp>
        <p:sp>
          <p:nvSpPr>
            <p:cNvPr id="19" name="TextBox 24"/>
            <p:cNvSpPr txBox="1">
              <a:spLocks noChangeArrowheads="1"/>
            </p:cNvSpPr>
            <p:nvPr/>
          </p:nvSpPr>
          <p:spPr bwMode="auto">
            <a:xfrm>
              <a:off x="4113119" y="5350810"/>
              <a:ext cx="2580065" cy="338524"/>
            </a:xfrm>
            <a:prstGeom prst="rect">
              <a:avLst/>
            </a:prstGeom>
            <a:noFill/>
            <a:ln w="9525">
              <a:noFill/>
              <a:miter lim="800000"/>
              <a:headEnd/>
              <a:tailEnd/>
            </a:ln>
          </p:spPr>
          <p:txBody>
            <a:bodyPr wrap="none">
              <a:spAutoFit/>
            </a:bodyPr>
            <a:lstStyle/>
            <a:p>
              <a:r>
                <a:rPr lang="en-US" sz="1600" b="1" dirty="0">
                  <a:solidFill>
                    <a:schemeClr val="tx1"/>
                  </a:solidFill>
                  <a:latin typeface="Calibri" pitchFamily="34" charset="0"/>
                </a:rPr>
                <a:t>Form Data + Custom Header</a:t>
              </a:r>
            </a:p>
          </p:txBody>
        </p:sp>
      </p:grpSp>
      <p:grpSp>
        <p:nvGrpSpPr>
          <p:cNvPr id="20" name="Group 35"/>
          <p:cNvGrpSpPr>
            <a:grpSpLocks/>
          </p:cNvGrpSpPr>
          <p:nvPr/>
        </p:nvGrpSpPr>
        <p:grpSpPr bwMode="auto">
          <a:xfrm>
            <a:off x="3616604" y="7054097"/>
            <a:ext cx="3408362" cy="576764"/>
            <a:chOff x="3011488" y="5924552"/>
            <a:chExt cx="3408363" cy="576553"/>
          </a:xfrm>
        </p:grpSpPr>
        <p:cxnSp>
          <p:nvCxnSpPr>
            <p:cNvPr id="21" name="Shape 27"/>
            <p:cNvCxnSpPr>
              <a:cxnSpLocks noChangeShapeType="1"/>
            </p:cNvCxnSpPr>
            <p:nvPr/>
          </p:nvCxnSpPr>
          <p:spPr bwMode="auto">
            <a:xfrm rot="10800000">
              <a:off x="3011488" y="5924552"/>
              <a:ext cx="3408363" cy="266698"/>
            </a:xfrm>
            <a:prstGeom prst="bentConnector3">
              <a:avLst>
                <a:gd name="adj1" fmla="val 100023"/>
              </a:avLst>
            </a:prstGeom>
            <a:noFill/>
            <a:ln w="19050" algn="ctr">
              <a:solidFill>
                <a:schemeClr val="tx1"/>
              </a:solidFill>
              <a:round/>
              <a:headEnd/>
              <a:tailEnd type="triangle" w="med" len="med"/>
            </a:ln>
          </p:spPr>
        </p:cxnSp>
        <p:sp>
          <p:nvSpPr>
            <p:cNvPr id="22" name="TextBox 31"/>
            <p:cNvSpPr txBox="1">
              <a:spLocks noChangeArrowheads="1"/>
            </p:cNvSpPr>
            <p:nvPr/>
          </p:nvSpPr>
          <p:spPr bwMode="auto">
            <a:xfrm>
              <a:off x="3790950" y="6162675"/>
              <a:ext cx="2511779" cy="338430"/>
            </a:xfrm>
            <a:prstGeom prst="rect">
              <a:avLst/>
            </a:prstGeom>
            <a:noFill/>
            <a:ln w="9525">
              <a:noFill/>
              <a:miter lim="800000"/>
              <a:headEnd/>
              <a:tailEnd/>
            </a:ln>
          </p:spPr>
          <p:txBody>
            <a:bodyPr wrap="none">
              <a:spAutoFit/>
            </a:bodyPr>
            <a:lstStyle/>
            <a:p>
              <a:r>
                <a:rPr lang="en-US" sz="1600" b="1" dirty="0">
                  <a:solidFill>
                    <a:schemeClr val="tx1"/>
                  </a:solidFill>
                  <a:latin typeface="Calibri" pitchFamily="34" charset="0"/>
                </a:rPr>
                <a:t>Partial Rendering Response</a:t>
              </a:r>
            </a:p>
          </p:txBody>
        </p:sp>
      </p:grpSp>
      <p:sp>
        <p:nvSpPr>
          <p:cNvPr id="23" name="Multiply 22"/>
          <p:cNvSpPr/>
          <p:nvPr/>
        </p:nvSpPr>
        <p:spPr bwMode="auto">
          <a:xfrm>
            <a:off x="5346324" y="5852268"/>
            <a:ext cx="458788" cy="438150"/>
          </a:xfrm>
          <a:prstGeom prst="mathMultiply">
            <a:avLst>
              <a:gd name="adj1" fmla="val 13996"/>
            </a:avLst>
          </a:prstGeom>
          <a:solidFill>
            <a:srgbClr val="FF000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en-US" dirty="0">
              <a:solidFill>
                <a:srgbClr val="FF0000"/>
              </a:solidFill>
            </a:endParaRPr>
          </a:p>
        </p:txBody>
      </p:sp>
      <p:sp>
        <p:nvSpPr>
          <p:cNvPr id="24" name="Rectangle 6"/>
          <p:cNvSpPr>
            <a:spLocks noChangeArrowheads="1"/>
          </p:cNvSpPr>
          <p:nvPr/>
        </p:nvSpPr>
        <p:spPr bwMode="auto">
          <a:xfrm>
            <a:off x="1872873" y="5627216"/>
            <a:ext cx="1131755" cy="477749"/>
          </a:xfrm>
          <a:prstGeom prst="rect">
            <a:avLst/>
          </a:prstGeom>
          <a:ln>
            <a:headEnd type="none" w="sm" len="sm"/>
            <a:tailEnd type="none" w="sm" len="sm"/>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anchor="ctr"/>
          <a:lstStyle/>
          <a:p>
            <a:pPr algn="ctr" eaLnBrk="0" hangingPunct="0">
              <a:lnSpc>
                <a:spcPct val="85000"/>
              </a:lnSpc>
              <a:spcBef>
                <a:spcPct val="20000"/>
              </a:spcBef>
              <a:defRPr/>
            </a:pPr>
            <a:r>
              <a:rPr lang="en-US" b="1" dirty="0">
                <a:solidFill>
                  <a:schemeClr val="bg2"/>
                </a:solidFill>
                <a:latin typeface="Calibri" pitchFamily="34" charset="0"/>
              </a:rPr>
              <a:t>Click</a:t>
            </a:r>
          </a:p>
        </p:txBody>
      </p:sp>
      <p:sp>
        <p:nvSpPr>
          <p:cNvPr id="25" name="Oval 24"/>
          <p:cNvSpPr/>
          <p:nvPr/>
        </p:nvSpPr>
        <p:spPr bwMode="auto">
          <a:xfrm>
            <a:off x="9768612" y="4908732"/>
            <a:ext cx="152400" cy="161925"/>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sp>
        <p:nvSpPr>
          <p:cNvPr id="26" name="Oval 25"/>
          <p:cNvSpPr/>
          <p:nvPr/>
        </p:nvSpPr>
        <p:spPr bwMode="auto">
          <a:xfrm>
            <a:off x="10013662" y="5208770"/>
            <a:ext cx="152400" cy="161925"/>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sp>
        <p:nvSpPr>
          <p:cNvPr id="27" name="Oval 26"/>
          <p:cNvSpPr/>
          <p:nvPr/>
        </p:nvSpPr>
        <p:spPr bwMode="auto">
          <a:xfrm>
            <a:off x="9596712" y="5189674"/>
            <a:ext cx="170374" cy="181022"/>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sp>
        <p:nvSpPr>
          <p:cNvPr id="28" name="Oval 27"/>
          <p:cNvSpPr/>
          <p:nvPr/>
        </p:nvSpPr>
        <p:spPr bwMode="auto">
          <a:xfrm>
            <a:off x="9434787" y="5495999"/>
            <a:ext cx="170374" cy="181022"/>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sp>
        <p:nvSpPr>
          <p:cNvPr id="29" name="Oval 28"/>
          <p:cNvSpPr/>
          <p:nvPr/>
        </p:nvSpPr>
        <p:spPr bwMode="auto">
          <a:xfrm>
            <a:off x="9712812" y="5495999"/>
            <a:ext cx="170374" cy="181022"/>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sp>
        <p:nvSpPr>
          <p:cNvPr id="30" name="Oval 29"/>
          <p:cNvSpPr/>
          <p:nvPr/>
        </p:nvSpPr>
        <p:spPr bwMode="auto">
          <a:xfrm>
            <a:off x="9872937" y="5515095"/>
            <a:ext cx="152400" cy="161925"/>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sp>
        <p:nvSpPr>
          <p:cNvPr id="31" name="Oval 30"/>
          <p:cNvSpPr/>
          <p:nvPr/>
        </p:nvSpPr>
        <p:spPr bwMode="auto">
          <a:xfrm>
            <a:off x="10167587" y="5515095"/>
            <a:ext cx="152400" cy="161925"/>
          </a:xfrm>
          <a:prstGeom prst="ellipse">
            <a:avLst/>
          </a:prstGeom>
          <a:solidFill>
            <a:schemeClr val="accent1"/>
          </a:solidFill>
          <a:ln w="1905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a:cs typeface="+mn-cs"/>
            </a:endParaRPr>
          </a:p>
        </p:txBody>
      </p:sp>
      <p:cxnSp>
        <p:nvCxnSpPr>
          <p:cNvPr id="32" name="Straight Connector 31"/>
          <p:cNvCxnSpPr>
            <a:cxnSpLocks noChangeShapeType="1"/>
          </p:cNvCxnSpPr>
          <p:nvPr/>
        </p:nvCxnSpPr>
        <p:spPr bwMode="auto">
          <a:xfrm rot="5400000">
            <a:off x="9683233" y="5092089"/>
            <a:ext cx="130175" cy="84137"/>
          </a:xfrm>
          <a:prstGeom prst="line">
            <a:avLst/>
          </a:prstGeom>
          <a:noFill/>
          <a:ln w="19050" algn="ctr">
            <a:solidFill>
              <a:schemeClr val="tx1"/>
            </a:solidFill>
            <a:round/>
            <a:headEnd/>
            <a:tailEnd/>
          </a:ln>
        </p:spPr>
      </p:cxnSp>
      <p:cxnSp>
        <p:nvCxnSpPr>
          <p:cNvPr id="33" name="Straight Connector 32"/>
          <p:cNvCxnSpPr>
            <a:cxnSpLocks noChangeShapeType="1"/>
          </p:cNvCxnSpPr>
          <p:nvPr/>
        </p:nvCxnSpPr>
        <p:spPr bwMode="auto">
          <a:xfrm rot="5400000">
            <a:off x="9522894" y="5393713"/>
            <a:ext cx="130175" cy="84138"/>
          </a:xfrm>
          <a:prstGeom prst="line">
            <a:avLst/>
          </a:prstGeom>
          <a:noFill/>
          <a:ln w="19050" algn="ctr">
            <a:solidFill>
              <a:schemeClr val="tx1"/>
            </a:solidFill>
            <a:round/>
            <a:headEnd/>
            <a:tailEnd/>
          </a:ln>
        </p:spPr>
      </p:cxnSp>
      <p:cxnSp>
        <p:nvCxnSpPr>
          <p:cNvPr id="34" name="Straight Connector 33"/>
          <p:cNvCxnSpPr>
            <a:cxnSpLocks noChangeShapeType="1"/>
          </p:cNvCxnSpPr>
          <p:nvPr/>
        </p:nvCxnSpPr>
        <p:spPr bwMode="auto">
          <a:xfrm rot="5400000">
            <a:off x="9948343" y="5396889"/>
            <a:ext cx="130175" cy="84138"/>
          </a:xfrm>
          <a:prstGeom prst="line">
            <a:avLst/>
          </a:prstGeom>
          <a:noFill/>
          <a:ln w="19050" algn="ctr">
            <a:solidFill>
              <a:schemeClr val="tx1"/>
            </a:solidFill>
            <a:round/>
            <a:headEnd/>
            <a:tailEnd/>
          </a:ln>
        </p:spPr>
      </p:cxnSp>
      <p:cxnSp>
        <p:nvCxnSpPr>
          <p:cNvPr id="35" name="Straight Connector 34"/>
          <p:cNvCxnSpPr>
            <a:cxnSpLocks noChangeShapeType="1"/>
          </p:cNvCxnSpPr>
          <p:nvPr/>
        </p:nvCxnSpPr>
        <p:spPr bwMode="auto">
          <a:xfrm rot="16200000" flipH="1">
            <a:off x="9653069" y="5404825"/>
            <a:ext cx="123825" cy="84138"/>
          </a:xfrm>
          <a:prstGeom prst="line">
            <a:avLst/>
          </a:prstGeom>
          <a:noFill/>
          <a:ln w="19050" algn="ctr">
            <a:solidFill>
              <a:schemeClr val="tx1"/>
            </a:solidFill>
            <a:round/>
            <a:headEnd/>
            <a:tailEnd/>
          </a:ln>
        </p:spPr>
      </p:cxnSp>
      <p:cxnSp>
        <p:nvCxnSpPr>
          <p:cNvPr id="36" name="Straight Connector 35"/>
          <p:cNvCxnSpPr>
            <a:cxnSpLocks noChangeShapeType="1"/>
          </p:cNvCxnSpPr>
          <p:nvPr/>
        </p:nvCxnSpPr>
        <p:spPr bwMode="auto">
          <a:xfrm rot="5400000" flipV="1">
            <a:off x="10088837" y="5397682"/>
            <a:ext cx="122238" cy="84138"/>
          </a:xfrm>
          <a:prstGeom prst="line">
            <a:avLst/>
          </a:prstGeom>
          <a:noFill/>
          <a:ln w="19050" algn="ctr">
            <a:solidFill>
              <a:schemeClr val="tx1"/>
            </a:solidFill>
            <a:round/>
            <a:headEnd/>
            <a:tailEnd/>
          </a:ln>
        </p:spPr>
      </p:cxnSp>
      <p:cxnSp>
        <p:nvCxnSpPr>
          <p:cNvPr id="37" name="Straight Connector 36"/>
          <p:cNvCxnSpPr>
            <a:cxnSpLocks noChangeShapeType="1"/>
          </p:cNvCxnSpPr>
          <p:nvPr/>
        </p:nvCxnSpPr>
        <p:spPr bwMode="auto">
          <a:xfrm rot="5400000" flipV="1">
            <a:off x="9881668" y="5077801"/>
            <a:ext cx="157163" cy="123825"/>
          </a:xfrm>
          <a:prstGeom prst="line">
            <a:avLst/>
          </a:prstGeom>
          <a:noFill/>
          <a:ln w="19050" algn="ctr">
            <a:solidFill>
              <a:schemeClr val="tx1"/>
            </a:solidFill>
            <a:round/>
            <a:headEnd/>
            <a:tailEnd/>
          </a:ln>
        </p:spPr>
      </p:cxnSp>
      <p:sp>
        <p:nvSpPr>
          <p:cNvPr id="38" name="Oval 62"/>
          <p:cNvSpPr>
            <a:spLocks noChangeArrowheads="1"/>
          </p:cNvSpPr>
          <p:nvPr/>
        </p:nvSpPr>
        <p:spPr bwMode="auto">
          <a:xfrm>
            <a:off x="9868175" y="5513570"/>
            <a:ext cx="157162" cy="157162"/>
          </a:xfrm>
          <a:prstGeom prst="ellipse">
            <a:avLst/>
          </a:prstGeom>
          <a:solidFill>
            <a:schemeClr val="accent2"/>
          </a:solidFill>
          <a:ln w="9525">
            <a:solidFill>
              <a:srgbClr val="008000"/>
            </a:solidFill>
            <a:round/>
            <a:headEnd/>
            <a:tailEnd/>
          </a:ln>
          <a:effectLst/>
        </p:spPr>
        <p:txBody>
          <a:bodyPr wrap="none" anchor="ctr"/>
          <a:lstStyle/>
          <a:p>
            <a:endParaRPr lang="en-US"/>
          </a:p>
        </p:txBody>
      </p:sp>
      <p:sp>
        <p:nvSpPr>
          <p:cNvPr id="39" name="Oval 63"/>
          <p:cNvSpPr>
            <a:spLocks noChangeArrowheads="1"/>
          </p:cNvSpPr>
          <p:nvPr/>
        </p:nvSpPr>
        <p:spPr bwMode="auto">
          <a:xfrm>
            <a:off x="10168212" y="5515157"/>
            <a:ext cx="157163" cy="157163"/>
          </a:xfrm>
          <a:prstGeom prst="ellipse">
            <a:avLst/>
          </a:prstGeom>
          <a:solidFill>
            <a:schemeClr val="accent2"/>
          </a:solidFill>
          <a:ln w="9525">
            <a:solidFill>
              <a:srgbClr val="008000"/>
            </a:solidFill>
            <a:round/>
            <a:headEnd/>
            <a:tailEnd/>
          </a:ln>
          <a:effectLst/>
        </p:spPr>
        <p:txBody>
          <a:bodyPr wrap="none" anchor="ct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10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dissolve">
                                      <p:cBhvr>
                                        <p:cTn id="20" dur="500"/>
                                        <p:tgtEl>
                                          <p:spTgt spid="16"/>
                                        </p:tgtEl>
                                      </p:cBhvr>
                                    </p:animEffect>
                                  </p:childTnLst>
                                </p:cTn>
                              </p:par>
                              <p:par>
                                <p:cTn id="21" presetID="53" presetClass="exit" presetSubtype="0" fill="hold" grpId="1" nodeType="withEffect">
                                  <p:stCondLst>
                                    <p:cond delay="0"/>
                                  </p:stCondLst>
                                  <p:childTnLst>
                                    <p:anim calcmode="lin" valueType="num">
                                      <p:cBhvr>
                                        <p:cTn id="22" dur="500"/>
                                        <p:tgtEl>
                                          <p:spTgt spid="24"/>
                                        </p:tgtEl>
                                        <p:attrNameLst>
                                          <p:attrName>ppt_w</p:attrName>
                                        </p:attrNameLst>
                                      </p:cBhvr>
                                      <p:tavLst>
                                        <p:tav tm="0">
                                          <p:val>
                                            <p:strVal val="ppt_w"/>
                                          </p:val>
                                        </p:tav>
                                        <p:tav tm="100000">
                                          <p:val>
                                            <p:fltVal val="0"/>
                                          </p:val>
                                        </p:tav>
                                      </p:tavLst>
                                    </p:anim>
                                    <p:anim calcmode="lin" valueType="num">
                                      <p:cBhvr>
                                        <p:cTn id="23" dur="500"/>
                                        <p:tgtEl>
                                          <p:spTgt spid="24"/>
                                        </p:tgtEl>
                                        <p:attrNameLst>
                                          <p:attrName>ppt_h</p:attrName>
                                        </p:attrNameLst>
                                      </p:cBhvr>
                                      <p:tavLst>
                                        <p:tav tm="0">
                                          <p:val>
                                            <p:strVal val="ppt_h"/>
                                          </p:val>
                                        </p:tav>
                                        <p:tav tm="100000">
                                          <p:val>
                                            <p:fltVal val="0"/>
                                          </p:val>
                                        </p:tav>
                                      </p:tavLst>
                                    </p:anim>
                                    <p:animEffect transition="out" filter="fade">
                                      <p:cBhvr>
                                        <p:cTn id="24" dur="500"/>
                                        <p:tgtEl>
                                          <p:spTgt spid="24"/>
                                        </p:tgtEl>
                                      </p:cBhvr>
                                    </p:animEffect>
                                    <p:set>
                                      <p:cBhvr>
                                        <p:cTn id="25" dur="1" fill="hold">
                                          <p:stCondLst>
                                            <p:cond delay="499"/>
                                          </p:stCondLst>
                                        </p:cTn>
                                        <p:tgtEl>
                                          <p:spTgt spid="2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1" presetClass="entr" presetSubtype="0" fill="hold" grpId="0" nodeType="clickEffect">
                                  <p:stCondLst>
                                    <p:cond delay="0"/>
                                  </p:stCondLst>
                                  <p:childTnLst>
                                    <p:set>
                                      <p:cBhvr>
                                        <p:cTn id="29" dur="500">
                                          <p:stCondLst>
                                            <p:cond delay="0"/>
                                          </p:stCondLst>
                                        </p:cTn>
                                        <p:tgtEl>
                                          <p:spTgt spid="23"/>
                                        </p:tgtEl>
                                        <p:attrNameLst>
                                          <p:attrName>style.visibility</p:attrName>
                                        </p:attrNameLst>
                                      </p:cBhvr>
                                      <p:to>
                                        <p:strVal val="visible"/>
                                      </p:to>
                                    </p:set>
                                  </p:childTnLst>
                                </p:cTn>
                              </p:par>
                            </p:childTnLst>
                          </p:cTn>
                        </p:par>
                        <p:par>
                          <p:cTn id="30" fill="hold">
                            <p:stCondLst>
                              <p:cond delay="500"/>
                            </p:stCondLst>
                            <p:childTnLst>
                              <p:par>
                                <p:cTn id="31" presetID="9" presetClass="exit" presetSubtype="0" fill="hold" grpId="1" nodeType="afterEffect">
                                  <p:stCondLst>
                                    <p:cond delay="300"/>
                                  </p:stCondLst>
                                  <p:childTnLst>
                                    <p:animEffect transition="out" filter="dissolve">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dissolve">
                                      <p:cBhvr>
                                        <p:cTn id="43" dur="500"/>
                                        <p:tgtEl>
                                          <p:spTgt spid="25"/>
                                        </p:tgtEl>
                                      </p:cBhvr>
                                    </p:animEffect>
                                  </p:childTnLst>
                                </p:cTn>
                              </p:par>
                              <p:par>
                                <p:cTn id="44" presetID="9" presetClass="entr" presetSubtype="0"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dissolve">
                                      <p:cBhvr>
                                        <p:cTn id="46" dur="500"/>
                                        <p:tgtEl>
                                          <p:spTgt spid="26"/>
                                        </p:tgtEl>
                                      </p:cBhvr>
                                    </p:animEffect>
                                  </p:childTnLst>
                                </p:cTn>
                              </p:par>
                              <p:par>
                                <p:cTn id="47" presetID="9"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dissolve">
                                      <p:cBhvr>
                                        <p:cTn id="49" dur="500"/>
                                        <p:tgtEl>
                                          <p:spTgt spid="27"/>
                                        </p:tgtEl>
                                      </p:cBhvr>
                                    </p:animEffect>
                                  </p:childTnLst>
                                </p:cTn>
                              </p:par>
                              <p:par>
                                <p:cTn id="50" presetID="9" presetClass="entr" presetSubtype="0" fill="hold"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dissolve">
                                      <p:cBhvr>
                                        <p:cTn id="52" dur="500"/>
                                        <p:tgtEl>
                                          <p:spTgt spid="28"/>
                                        </p:tgtEl>
                                      </p:cBhvr>
                                    </p:animEffect>
                                  </p:childTnLst>
                                </p:cTn>
                              </p:par>
                              <p:par>
                                <p:cTn id="53" presetID="9"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dissolve">
                                      <p:cBhvr>
                                        <p:cTn id="55" dur="500"/>
                                        <p:tgtEl>
                                          <p:spTgt spid="29"/>
                                        </p:tgtEl>
                                      </p:cBhvr>
                                    </p:animEffect>
                                  </p:childTnLst>
                                </p:cTn>
                              </p:par>
                              <p:par>
                                <p:cTn id="56" presetID="9"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dissolve">
                                      <p:cBhvr>
                                        <p:cTn id="58" dur="500"/>
                                        <p:tgtEl>
                                          <p:spTgt spid="30"/>
                                        </p:tgtEl>
                                      </p:cBhvr>
                                    </p:animEffect>
                                  </p:childTnLst>
                                </p:cTn>
                              </p:par>
                              <p:par>
                                <p:cTn id="59" presetID="9"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dissolve">
                                      <p:cBhvr>
                                        <p:cTn id="61" dur="500"/>
                                        <p:tgtEl>
                                          <p:spTgt spid="31"/>
                                        </p:tgtEl>
                                      </p:cBhvr>
                                    </p:animEffect>
                                  </p:childTnLst>
                                </p:cTn>
                              </p:par>
                              <p:par>
                                <p:cTn id="62" presetID="9" presetClass="entr" presetSubtype="0" fill="hold" nodeType="with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dissolve">
                                      <p:cBhvr>
                                        <p:cTn id="64" dur="500"/>
                                        <p:tgtEl>
                                          <p:spTgt spid="32"/>
                                        </p:tgtEl>
                                      </p:cBhvr>
                                    </p:animEffect>
                                  </p:childTnLst>
                                </p:cTn>
                              </p:par>
                              <p:par>
                                <p:cTn id="65" presetID="9" presetClass="entr" presetSubtype="0" fill="hold" nodeType="with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dissolve">
                                      <p:cBhvr>
                                        <p:cTn id="67" dur="500"/>
                                        <p:tgtEl>
                                          <p:spTgt spid="33"/>
                                        </p:tgtEl>
                                      </p:cBhvr>
                                    </p:animEffect>
                                  </p:childTnLst>
                                </p:cTn>
                              </p:par>
                              <p:par>
                                <p:cTn id="68" presetID="9" presetClass="entr" presetSubtype="0" fill="hold" nodeType="with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dissolve">
                                      <p:cBhvr>
                                        <p:cTn id="70" dur="500"/>
                                        <p:tgtEl>
                                          <p:spTgt spid="34"/>
                                        </p:tgtEl>
                                      </p:cBhvr>
                                    </p:animEffect>
                                  </p:childTnLst>
                                </p:cTn>
                              </p:par>
                              <p:par>
                                <p:cTn id="71" presetID="9" presetClass="entr" presetSubtype="0" fill="hold" nodeType="with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dissolve">
                                      <p:cBhvr>
                                        <p:cTn id="73" dur="500"/>
                                        <p:tgtEl>
                                          <p:spTgt spid="35"/>
                                        </p:tgtEl>
                                      </p:cBhvr>
                                    </p:animEffect>
                                  </p:childTnLst>
                                </p:cTn>
                              </p:par>
                              <p:par>
                                <p:cTn id="74" presetID="9" presetClass="entr" presetSubtype="0" fill="hold" nodeType="with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dissolve">
                                      <p:cBhvr>
                                        <p:cTn id="76" dur="500"/>
                                        <p:tgtEl>
                                          <p:spTgt spid="36"/>
                                        </p:tgtEl>
                                      </p:cBhvr>
                                    </p:animEffect>
                                  </p:childTnLst>
                                </p:cTn>
                              </p:par>
                              <p:par>
                                <p:cTn id="77" presetID="9" presetClass="entr" presetSubtype="0" fill="hold" nodeType="with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dissolve">
                                      <p:cBhvr>
                                        <p:cTn id="79" dur="500"/>
                                        <p:tgtEl>
                                          <p:spTgt spid="37"/>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grpId="0" nodeType="click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par>
                          <p:cTn id="85" fill="hold">
                            <p:stCondLst>
                              <p:cond delay="500"/>
                            </p:stCondLst>
                            <p:childTnLst>
                              <p:par>
                                <p:cTn id="86" presetID="22" presetClass="entr" presetSubtype="1" fill="hold" grpId="0" nodeType="after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wipe(up)">
                                      <p:cBhvr>
                                        <p:cTn id="88" dur="500"/>
                                        <p:tgtEl>
                                          <p:spTgt spid="7"/>
                                        </p:tgtEl>
                                      </p:cBhvr>
                                    </p:animEffect>
                                  </p:childTnLst>
                                </p:cTn>
                              </p:par>
                            </p:childTnLst>
                          </p:cTn>
                        </p:par>
                        <p:par>
                          <p:cTn id="89" fill="hold">
                            <p:stCondLst>
                              <p:cond delay="1000"/>
                            </p:stCondLst>
                            <p:childTnLst>
                              <p:par>
                                <p:cTn id="90" presetID="22" presetClass="entr" presetSubtype="1" fill="hold" grpId="0" nodeType="after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wipe(up)">
                                      <p:cBhvr>
                                        <p:cTn id="92" dur="500"/>
                                        <p:tgtEl>
                                          <p:spTgt spid="8"/>
                                        </p:tgtEl>
                                      </p:cBhvr>
                                    </p:animEffect>
                                  </p:childTnLst>
                                </p:cTn>
                              </p:par>
                            </p:childTnLst>
                          </p:cTn>
                        </p:par>
                        <p:par>
                          <p:cTn id="93" fill="hold">
                            <p:stCondLst>
                              <p:cond delay="1500"/>
                            </p:stCondLst>
                            <p:childTnLst>
                              <p:par>
                                <p:cTn id="94" presetID="22" presetClass="entr" presetSubtype="1" fill="hold" grpId="0" nodeType="after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wipe(up)">
                                      <p:cBhvr>
                                        <p:cTn id="96" dur="500"/>
                                        <p:tgtEl>
                                          <p:spTgt spid="9"/>
                                        </p:tgtEl>
                                      </p:cBhvr>
                                    </p:animEffect>
                                  </p:childTnLst>
                                </p:cTn>
                              </p:par>
                            </p:childTnLst>
                          </p:cTn>
                        </p:par>
                        <p:par>
                          <p:cTn id="97" fill="hold">
                            <p:stCondLst>
                              <p:cond delay="2000"/>
                            </p:stCondLst>
                            <p:childTnLst>
                              <p:par>
                                <p:cTn id="98" presetID="22" presetClass="entr" presetSubtype="1" fill="hold" grpId="0" nodeType="afterEffect">
                                  <p:stCondLst>
                                    <p:cond delay="0"/>
                                  </p:stCondLst>
                                  <p:childTnLst>
                                    <p:set>
                                      <p:cBhvr>
                                        <p:cTn id="99" dur="1" fill="hold">
                                          <p:stCondLst>
                                            <p:cond delay="0"/>
                                          </p:stCondLst>
                                        </p:cTn>
                                        <p:tgtEl>
                                          <p:spTgt spid="10"/>
                                        </p:tgtEl>
                                        <p:attrNameLst>
                                          <p:attrName>style.visibility</p:attrName>
                                        </p:attrNameLst>
                                      </p:cBhvr>
                                      <p:to>
                                        <p:strVal val="visible"/>
                                      </p:to>
                                    </p:set>
                                    <p:animEffect transition="in" filter="wipe(up)">
                                      <p:cBhvr>
                                        <p:cTn id="100" dur="500"/>
                                        <p:tgtEl>
                                          <p:spTgt spid="10"/>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grpId="0" nodeType="click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dissolve">
                                      <p:cBhvr>
                                        <p:cTn id="105" dur="500"/>
                                        <p:tgtEl>
                                          <p:spTgt spid="39"/>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38"/>
                                        </p:tgtEl>
                                        <p:attrNameLst>
                                          <p:attrName>style.visibility</p:attrName>
                                        </p:attrNameLst>
                                      </p:cBhvr>
                                      <p:to>
                                        <p:strVal val="visible"/>
                                      </p:to>
                                    </p:set>
                                    <p:animEffect transition="in" filter="dissolve">
                                      <p:cBhvr>
                                        <p:cTn id="108" dur="500"/>
                                        <p:tgtEl>
                                          <p:spTgt spid="38"/>
                                        </p:tgtEl>
                                      </p:cBhvr>
                                    </p:animEffect>
                                  </p:childTnLst>
                                </p:cTn>
                              </p:par>
                            </p:childTnLst>
                          </p:cTn>
                        </p:par>
                        <p:par>
                          <p:cTn id="109" fill="hold">
                            <p:stCondLst>
                              <p:cond delay="500"/>
                            </p:stCondLst>
                            <p:childTnLst>
                              <p:par>
                                <p:cTn id="110" presetID="22" presetClass="entr" presetSubtype="1" fill="hold" grpId="0" nodeType="afterEffect">
                                  <p:stCondLst>
                                    <p:cond delay="0"/>
                                  </p:stCondLst>
                                  <p:childTnLst>
                                    <p:set>
                                      <p:cBhvr>
                                        <p:cTn id="111" dur="1" fill="hold">
                                          <p:stCondLst>
                                            <p:cond delay="0"/>
                                          </p:stCondLst>
                                        </p:cTn>
                                        <p:tgtEl>
                                          <p:spTgt spid="11"/>
                                        </p:tgtEl>
                                        <p:attrNameLst>
                                          <p:attrName>style.visibility</p:attrName>
                                        </p:attrNameLst>
                                      </p:cBhvr>
                                      <p:to>
                                        <p:strVal val="visible"/>
                                      </p:to>
                                    </p:set>
                                    <p:animEffect transition="in" filter="wipe(up)">
                                      <p:cBhvr>
                                        <p:cTn id="112" dur="500"/>
                                        <p:tgtEl>
                                          <p:spTgt spid="11"/>
                                        </p:tgtEl>
                                      </p:cBhvr>
                                    </p:animEffect>
                                  </p:childTnLst>
                                </p:cTn>
                              </p:par>
                            </p:childTnLst>
                          </p:cTn>
                        </p:par>
                        <p:par>
                          <p:cTn id="113" fill="hold">
                            <p:stCondLst>
                              <p:cond delay="1000"/>
                            </p:stCondLst>
                            <p:childTnLst>
                              <p:par>
                                <p:cTn id="114" presetID="22" presetClass="entr" presetSubtype="1" fill="hold" grpId="0" nodeType="afterEffect">
                                  <p:stCondLst>
                                    <p:cond delay="0"/>
                                  </p:stCondLst>
                                  <p:childTnLst>
                                    <p:set>
                                      <p:cBhvr>
                                        <p:cTn id="115" dur="1" fill="hold">
                                          <p:stCondLst>
                                            <p:cond delay="0"/>
                                          </p:stCondLst>
                                        </p:cTn>
                                        <p:tgtEl>
                                          <p:spTgt spid="12"/>
                                        </p:tgtEl>
                                        <p:attrNameLst>
                                          <p:attrName>style.visibility</p:attrName>
                                        </p:attrNameLst>
                                      </p:cBhvr>
                                      <p:to>
                                        <p:strVal val="visible"/>
                                      </p:to>
                                    </p:set>
                                    <p:animEffect transition="in" filter="wipe(up)">
                                      <p:cBhvr>
                                        <p:cTn id="116" dur="500"/>
                                        <p:tgtEl>
                                          <p:spTgt spid="12"/>
                                        </p:tgtEl>
                                      </p:cBhvr>
                                    </p:animEffect>
                                  </p:childTnLst>
                                </p:cTn>
                              </p:par>
                            </p:childTnLst>
                          </p:cTn>
                        </p:par>
                        <p:par>
                          <p:cTn id="117" fill="hold">
                            <p:stCondLst>
                              <p:cond delay="1500"/>
                            </p:stCondLst>
                            <p:childTnLst>
                              <p:par>
                                <p:cTn id="118" presetID="22" presetClass="entr" presetSubtype="1" fill="hold" grpId="0" nodeType="afterEffect">
                                  <p:stCondLst>
                                    <p:cond delay="0"/>
                                  </p:stCondLst>
                                  <p:childTnLst>
                                    <p:set>
                                      <p:cBhvr>
                                        <p:cTn id="119" dur="1" fill="hold">
                                          <p:stCondLst>
                                            <p:cond delay="0"/>
                                          </p:stCondLst>
                                        </p:cTn>
                                        <p:tgtEl>
                                          <p:spTgt spid="13"/>
                                        </p:tgtEl>
                                        <p:attrNameLst>
                                          <p:attrName>style.visibility</p:attrName>
                                        </p:attrNameLst>
                                      </p:cBhvr>
                                      <p:to>
                                        <p:strVal val="visible"/>
                                      </p:to>
                                    </p:set>
                                    <p:animEffect transition="in" filter="wipe(up)">
                                      <p:cBhvr>
                                        <p:cTn id="120" dur="500"/>
                                        <p:tgtEl>
                                          <p:spTgt spid="13"/>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1" fill="hold" grpId="0" nodeType="clickEffect">
                                  <p:stCondLst>
                                    <p:cond delay="0"/>
                                  </p:stCondLst>
                                  <p:childTnLst>
                                    <p:set>
                                      <p:cBhvr>
                                        <p:cTn id="124" dur="1" fill="hold">
                                          <p:stCondLst>
                                            <p:cond delay="0"/>
                                          </p:stCondLst>
                                        </p:cTn>
                                        <p:tgtEl>
                                          <p:spTgt spid="14"/>
                                        </p:tgtEl>
                                        <p:attrNameLst>
                                          <p:attrName>style.visibility</p:attrName>
                                        </p:attrNameLst>
                                      </p:cBhvr>
                                      <p:to>
                                        <p:strVal val="visible"/>
                                      </p:to>
                                    </p:set>
                                    <p:animEffect transition="in" filter="wipe(up)">
                                      <p:cBhvr>
                                        <p:cTn id="125" dur="500"/>
                                        <p:tgtEl>
                                          <p:spTgt spid="14"/>
                                        </p:tgtEl>
                                      </p:cBhvr>
                                    </p:animEffect>
                                  </p:childTnLst>
                                </p:cTn>
                              </p:par>
                              <p:par>
                                <p:cTn id="126" presetID="22" presetClass="entr" presetSubtype="2" fill="hold" nodeType="withEffect">
                                  <p:stCondLst>
                                    <p:cond delay="0"/>
                                  </p:stCondLst>
                                  <p:childTnLst>
                                    <p:set>
                                      <p:cBhvr>
                                        <p:cTn id="127" dur="1" fill="hold">
                                          <p:stCondLst>
                                            <p:cond delay="0"/>
                                          </p:stCondLst>
                                        </p:cTn>
                                        <p:tgtEl>
                                          <p:spTgt spid="20"/>
                                        </p:tgtEl>
                                        <p:attrNameLst>
                                          <p:attrName>style.visibility</p:attrName>
                                        </p:attrNameLst>
                                      </p:cBhvr>
                                      <p:to>
                                        <p:strVal val="visible"/>
                                      </p:to>
                                    </p:set>
                                    <p:animEffect transition="in" filter="wipe(right)">
                                      <p:cBhvr>
                                        <p:cTn id="128" dur="500"/>
                                        <p:tgtEl>
                                          <p:spTgt spid="20"/>
                                        </p:tgtEl>
                                      </p:cBhvr>
                                    </p:animEffect>
                                  </p:childTnLst>
                                </p:cTn>
                              </p:par>
                            </p:childTnLst>
                          </p:cTn>
                        </p:par>
                      </p:childTnLst>
                    </p:cTn>
                  </p:par>
                  <p:par>
                    <p:cTn id="129" fill="hold">
                      <p:stCondLst>
                        <p:cond delay="indefinite"/>
                      </p:stCondLst>
                      <p:childTnLst>
                        <p:par>
                          <p:cTn id="130" fill="hold">
                            <p:stCondLst>
                              <p:cond delay="0"/>
                            </p:stCondLst>
                            <p:childTnLst>
                              <p:par>
                                <p:cTn id="131" presetID="9" presetClass="entr" presetSubtype="0" fill="hold" nodeType="clickEffect">
                                  <p:stCondLst>
                                    <p:cond delay="0"/>
                                  </p:stCondLst>
                                  <p:childTnLst>
                                    <p:set>
                                      <p:cBhvr>
                                        <p:cTn id="132" dur="1" fill="hold">
                                          <p:stCondLst>
                                            <p:cond delay="0"/>
                                          </p:stCondLst>
                                        </p:cTn>
                                        <p:tgtEl>
                                          <p:spTgt spid="5"/>
                                        </p:tgtEl>
                                        <p:attrNameLst>
                                          <p:attrName>style.visibility</p:attrName>
                                        </p:attrNameLst>
                                      </p:cBhvr>
                                      <p:to>
                                        <p:strVal val="visible"/>
                                      </p:to>
                                    </p:set>
                                    <p:animEffect transition="in" filter="dissolve">
                                      <p:cBhvr>
                                        <p:cTn id="1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6" grpId="1" animBg="1"/>
      <p:bldP spid="23" grpId="0" animBg="1"/>
      <p:bldP spid="24" grpId="0" animBg="1"/>
      <p:bldP spid="24" grpId="1" animBg="1"/>
      <p:bldP spid="38"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Optimizing </a:t>
            </a:r>
            <a:r>
              <a:rPr lang="en-US" dirty="0" err="1" smtClean="0"/>
              <a:t>UpdatePanel</a:t>
            </a:r>
            <a:r>
              <a:rPr lang="en-US" dirty="0" smtClean="0"/>
              <a:t> Usage</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What did we see?</a:t>
            </a:r>
            <a:endParaRPr lang="en-US" dirty="0"/>
          </a:p>
        </p:txBody>
      </p:sp>
      <p:sp>
        <p:nvSpPr>
          <p:cNvPr id="5" name="Content Placeholder 4"/>
          <p:cNvSpPr>
            <a:spLocks noGrp="1"/>
          </p:cNvSpPr>
          <p:nvPr>
            <p:ph idx="1"/>
          </p:nvPr>
        </p:nvSpPr>
        <p:spPr>
          <a:xfrm>
            <a:off x="459106" y="1697356"/>
            <a:ext cx="10056494" cy="4118050"/>
          </a:xfrm>
        </p:spPr>
        <p:txBody>
          <a:bodyPr>
            <a:normAutofit lnSpcReduction="10000"/>
          </a:bodyPr>
          <a:lstStyle/>
          <a:p>
            <a:r>
              <a:rPr lang="en-US" dirty="0" smtClean="0"/>
              <a:t>Optimize what to update and when</a:t>
            </a:r>
          </a:p>
          <a:p>
            <a:pPr lvl="1"/>
            <a:r>
              <a:rPr lang="en-US" dirty="0" err="1" smtClean="0"/>
              <a:t>UpdateMode</a:t>
            </a:r>
            <a:r>
              <a:rPr lang="en-US" dirty="0" smtClean="0"/>
              <a:t>=“Conditional”</a:t>
            </a:r>
          </a:p>
          <a:p>
            <a:pPr lvl="1"/>
            <a:r>
              <a:rPr lang="en-US" dirty="0" smtClean="0"/>
              <a:t>Use triggers, Update() for granular control</a:t>
            </a:r>
          </a:p>
          <a:p>
            <a:r>
              <a:rPr lang="en-US" dirty="0" err="1" smtClean="0"/>
              <a:t>Postbacks</a:t>
            </a:r>
            <a:r>
              <a:rPr lang="en-US" dirty="0" smtClean="0"/>
              <a:t> are still </a:t>
            </a:r>
            <a:r>
              <a:rPr lang="en-US" dirty="0" err="1" smtClean="0"/>
              <a:t>postbacks</a:t>
            </a:r>
            <a:endParaRPr lang="en-US" dirty="0" smtClean="0"/>
          </a:p>
          <a:p>
            <a:pPr lvl="1"/>
            <a:r>
              <a:rPr lang="en-US" dirty="0" smtClean="0"/>
              <a:t>Which user actions should be </a:t>
            </a:r>
            <a:r>
              <a:rPr lang="en-US" dirty="0" err="1" smtClean="0"/>
              <a:t>postbacks</a:t>
            </a:r>
            <a:r>
              <a:rPr lang="en-US" dirty="0" smtClean="0"/>
              <a:t>?</a:t>
            </a:r>
          </a:p>
          <a:p>
            <a:pPr lvl="1"/>
            <a:r>
              <a:rPr lang="en-US" dirty="0" smtClean="0"/>
              <a:t>Carefully evaluate </a:t>
            </a:r>
            <a:r>
              <a:rPr lang="en-US" dirty="0" err="1" smtClean="0"/>
              <a:t>AutoPostBack</a:t>
            </a:r>
            <a:endParaRPr lang="en-US" dirty="0" smtClean="0"/>
          </a:p>
          <a:p>
            <a:pPr lvl="1"/>
            <a:r>
              <a:rPr lang="en-US" dirty="0" smtClean="0"/>
              <a:t>Consider alternative means of interactivity</a:t>
            </a:r>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Logical Navigation</a:t>
            </a:r>
            <a:endParaRPr lang="en-US" dirty="0"/>
          </a:p>
        </p:txBody>
      </p:sp>
      <p:sp>
        <p:nvSpPr>
          <p:cNvPr id="3" name="Content Placeholder 2"/>
          <p:cNvSpPr>
            <a:spLocks noGrp="1"/>
          </p:cNvSpPr>
          <p:nvPr>
            <p:ph idx="1"/>
          </p:nvPr>
        </p:nvSpPr>
        <p:spPr>
          <a:xfrm>
            <a:off x="459106" y="1697356"/>
            <a:ext cx="10056494" cy="6167842"/>
          </a:xfrm>
        </p:spPr>
        <p:txBody>
          <a:bodyPr>
            <a:normAutofit fontScale="92500"/>
          </a:bodyPr>
          <a:lstStyle/>
          <a:p>
            <a:r>
              <a:rPr lang="en-US" dirty="0" err="1" smtClean="0"/>
              <a:t>Postbacks</a:t>
            </a:r>
            <a:r>
              <a:rPr lang="en-US" dirty="0" smtClean="0"/>
              <a:t> flood navigation history with intermediate steps</a:t>
            </a:r>
          </a:p>
          <a:p>
            <a:r>
              <a:rPr lang="en-US" dirty="0" smtClean="0"/>
              <a:t>AJAX-based pages often have no history</a:t>
            </a:r>
          </a:p>
          <a:p>
            <a:pPr lvl="1"/>
            <a:r>
              <a:rPr lang="en-US" dirty="0" smtClean="0"/>
              <a:t>Back button goes the whole way back to the previous page</a:t>
            </a:r>
          </a:p>
          <a:p>
            <a:r>
              <a:rPr lang="en-US" dirty="0" smtClean="0"/>
              <a:t>How can we improve navigation?</a:t>
            </a:r>
          </a:p>
          <a:p>
            <a:pPr lvl="1"/>
            <a:r>
              <a:rPr lang="en-US" dirty="0" smtClean="0"/>
              <a:t>App defines a set of logical views</a:t>
            </a:r>
          </a:p>
          <a:p>
            <a:pPr lvl="1"/>
            <a:r>
              <a:rPr lang="en-US" dirty="0" smtClean="0"/>
              <a:t>App controls which updates transition between views</a:t>
            </a:r>
          </a:p>
          <a:p>
            <a:pPr lvl="1"/>
            <a:r>
              <a:rPr lang="en-US" dirty="0" smtClean="0"/>
              <a:t>Logical views added to navigation history</a:t>
            </a:r>
          </a:p>
          <a:p>
            <a:pPr lvl="1"/>
            <a:r>
              <a:rPr lang="en-US" dirty="0" smtClean="0"/>
              <a:t>Bonus: bookmarking and indexing</a:t>
            </a:r>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Logical Navigation</a:t>
            </a:r>
            <a:endParaRPr lang="en-US" dirty="0"/>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3993</TotalTime>
  <Words>829</Words>
  <Application>Microsoft PowerPoint</Application>
  <PresentationFormat>Custom</PresentationFormat>
  <Paragraphs>138</Paragraphs>
  <Slides>18</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Bitmap Image</vt:lpstr>
      <vt:lpstr>ASP.NET AJAX (Juggling) Patterns</vt:lpstr>
      <vt:lpstr>Session Objectives</vt:lpstr>
      <vt:lpstr>AJAX: Beyond the Hype</vt:lpstr>
      <vt:lpstr>DEMO</vt:lpstr>
      <vt:lpstr>Partial Rendering</vt:lpstr>
      <vt:lpstr>DEMO</vt:lpstr>
      <vt:lpstr>What did we see?</vt:lpstr>
      <vt:lpstr>Logical Navigation</vt:lpstr>
      <vt:lpstr>DEMO</vt:lpstr>
      <vt:lpstr>Structured Scripting</vt:lpstr>
      <vt:lpstr>DEMO</vt:lpstr>
      <vt:lpstr>Web Services</vt:lpstr>
      <vt:lpstr>DEMO</vt:lpstr>
      <vt:lpstr>UpdatePanel or Services?</vt:lpstr>
      <vt:lpstr>What about search?</vt:lpstr>
      <vt:lpstr>DEMO</vt:lpstr>
      <vt:lpstr>Summary</vt:lpstr>
      <vt:lpstr>Resources </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&lt;presentation title here&gt;</dc:title>
  <dc:subject>TechReady 4</dc:subject>
  <dc:creator>&lt;speaker name here&gt;</dc:creator>
  <dc:description>Template design: Joepan
Formatter:
Event Date: February 5-9, 2007
Event Location:
Speech Length:
Audience: MS Internal, technical audience
Key Topics:</dc:description>
  <cp:lastModifiedBy>Steve Marx</cp:lastModifiedBy>
  <cp:revision>446</cp:revision>
  <dcterms:created xsi:type="dcterms:W3CDTF">2006-07-12T22:22:29Z</dcterms:created>
  <dcterms:modified xsi:type="dcterms:W3CDTF">2007-06-11T14:04:02Z</dcterms:modified>
</cp:coreProperties>
</file>