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755" r:id="rId5"/>
    <p:sldMasterId id="2147483768" r:id="rId6"/>
    <p:sldMasterId id="2147483770" r:id="rId7"/>
  </p:sldMasterIdLst>
  <p:notesMasterIdLst>
    <p:notesMasterId r:id="rId65"/>
  </p:notesMasterIdLst>
  <p:handoutMasterIdLst>
    <p:handoutMasterId r:id="rId66"/>
  </p:handoutMasterIdLst>
  <p:sldIdLst>
    <p:sldId id="583" r:id="rId8"/>
    <p:sldId id="338" r:id="rId9"/>
    <p:sldId id="569" r:id="rId10"/>
    <p:sldId id="568" r:id="rId11"/>
    <p:sldId id="581" r:id="rId12"/>
    <p:sldId id="580" r:id="rId13"/>
    <p:sldId id="582" r:id="rId14"/>
    <p:sldId id="486" r:id="rId15"/>
    <p:sldId id="570" r:id="rId16"/>
    <p:sldId id="584" r:id="rId17"/>
    <p:sldId id="428" r:id="rId18"/>
    <p:sldId id="579" r:id="rId19"/>
    <p:sldId id="578" r:id="rId20"/>
    <p:sldId id="571" r:id="rId21"/>
    <p:sldId id="479" r:id="rId22"/>
    <p:sldId id="446" r:id="rId23"/>
    <p:sldId id="445" r:id="rId24"/>
    <p:sldId id="586" r:id="rId25"/>
    <p:sldId id="587" r:id="rId26"/>
    <p:sldId id="588" r:id="rId27"/>
    <p:sldId id="589" r:id="rId28"/>
    <p:sldId id="590" r:id="rId29"/>
    <p:sldId id="591" r:id="rId30"/>
    <p:sldId id="592" r:id="rId31"/>
    <p:sldId id="593" r:id="rId32"/>
    <p:sldId id="594" r:id="rId33"/>
    <p:sldId id="595" r:id="rId34"/>
    <p:sldId id="599" r:id="rId35"/>
    <p:sldId id="573" r:id="rId36"/>
    <p:sldId id="604" r:id="rId37"/>
    <p:sldId id="477" r:id="rId38"/>
    <p:sldId id="475" r:id="rId39"/>
    <p:sldId id="530" r:id="rId40"/>
    <p:sldId id="531" r:id="rId41"/>
    <p:sldId id="532" r:id="rId42"/>
    <p:sldId id="533" r:id="rId43"/>
    <p:sldId id="534" r:id="rId44"/>
    <p:sldId id="559" r:id="rId45"/>
    <p:sldId id="560" r:id="rId46"/>
    <p:sldId id="535" r:id="rId47"/>
    <p:sldId id="536" r:id="rId48"/>
    <p:sldId id="537" r:id="rId49"/>
    <p:sldId id="563" r:id="rId50"/>
    <p:sldId id="562" r:id="rId51"/>
    <p:sldId id="561" r:id="rId52"/>
    <p:sldId id="601" r:id="rId53"/>
    <p:sldId id="572" r:id="rId54"/>
    <p:sldId id="598" r:id="rId55"/>
    <p:sldId id="482" r:id="rId56"/>
    <p:sldId id="476" r:id="rId57"/>
    <p:sldId id="575" r:id="rId58"/>
    <p:sldId id="576" r:id="rId59"/>
    <p:sldId id="543" r:id="rId60"/>
    <p:sldId id="558" r:id="rId61"/>
    <p:sldId id="603" r:id="rId62"/>
    <p:sldId id="602" r:id="rId63"/>
    <p:sldId id="565" r:id="rId64"/>
  </p:sldIdLst>
  <p:sldSz cx="9144000" cy="6858000" type="screen4x3"/>
  <p:notesSz cx="7010400" cy="9296400"/>
  <p:defaultText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Littlejohn" initials="HL" lastIdx="1" clrIdx="0"/>
  <p:cmAuthor id="1" name="Duncan F. Blake" initials="Duncan" lastIdx="11" clrIdx="1"/>
  <p:cmAuthor id="2" name="Business User " initials="MSOffice"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88A"/>
    <a:srgbClr val="0099FF"/>
    <a:srgbClr val="FFFFFF"/>
    <a:srgbClr val="FFFFCC"/>
    <a:srgbClr val="27728D"/>
    <a:srgbClr val="3BA4C9"/>
    <a:srgbClr val="CC9900"/>
    <a:srgbClr val="FFCC00"/>
    <a:srgbClr val="FFCC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655" autoAdjust="0"/>
    <p:restoredTop sz="90511" autoAdjust="0"/>
  </p:normalViewPr>
  <p:slideViewPr>
    <p:cSldViewPr snapToGrid="0">
      <p:cViewPr varScale="1">
        <p:scale>
          <a:sx n="67" d="100"/>
          <a:sy n="67" d="100"/>
        </p:scale>
        <p:origin x="-792" y="-102"/>
      </p:cViewPr>
      <p:guideLst>
        <p:guide orient="horz" pos="244"/>
        <p:guide orient="horz" pos="3053"/>
        <p:guide orient="horz" pos="4177"/>
        <p:guide orient="horz" pos="960"/>
        <p:guide orient="horz" pos="1265"/>
        <p:guide orient="horz" pos="1556"/>
        <p:guide pos="240"/>
        <p:guide pos="463"/>
        <p:guide pos="5517"/>
        <p:guide pos="2882"/>
      </p:guideLst>
    </p:cSldViewPr>
  </p:slideViewPr>
  <p:notesTextViewPr>
    <p:cViewPr>
      <p:scale>
        <a:sx n="100" d="100"/>
        <a:sy n="100" d="100"/>
      </p:scale>
      <p:origin x="0" y="0"/>
    </p:cViewPr>
  </p:notesTextViewPr>
  <p:sorterViewPr>
    <p:cViewPr varScale="1">
      <p:scale>
        <a:sx n="1" d="1"/>
        <a:sy n="1" d="1"/>
      </p:scale>
      <p:origin x="0" y="5280"/>
    </p:cViewPr>
  </p:sorterViewPr>
  <p:notesViewPr>
    <p:cSldViewPr snapToGrid="0" showGuides="1">
      <p:cViewPr>
        <p:scale>
          <a:sx n="140" d="100"/>
          <a:sy n="140" d="100"/>
        </p:scale>
        <p:origin x="-990" y="313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C3F5198-D814-4F07-A84F-942E63C84983}" type="datetimeFigureOut">
              <a:rPr lang="en-US" smtClean="0">
                <a:latin typeface="Arial" pitchFamily="34" charset="0"/>
              </a:rPr>
              <a:pPr/>
              <a:t>10/18/2007</a:t>
            </a:fld>
            <a:endParaRPr lang="en-US" dirty="0">
              <a:latin typeface="Arial" pitchFamily="34" charset="0"/>
            </a:endParaRPr>
          </a:p>
        </p:txBody>
      </p:sp>
      <p:sp>
        <p:nvSpPr>
          <p:cNvPr id="4" name="Footer Placeholder 3"/>
          <p:cNvSpPr>
            <a:spLocks noGrp="1"/>
          </p:cNvSpPr>
          <p:nvPr>
            <p:ph type="ftr" sz="quarter" idx="2"/>
          </p:nvPr>
        </p:nvSpPr>
        <p:spPr>
          <a:xfrm>
            <a:off x="0" y="8829967"/>
            <a:ext cx="6387253" cy="464820"/>
          </a:xfrm>
          <a:prstGeom prst="rect">
            <a:avLst/>
          </a:prstGeom>
        </p:spPr>
        <p:txBody>
          <a:bodyPr vert="horz" lIns="93177" tIns="46589" rIns="93177" bIns="46589" rtlCol="0" anchor="b"/>
          <a:lstStyle>
            <a:lvl1pPr algn="l">
              <a:defRPr sz="1200"/>
            </a:lvl1pPr>
          </a:lstStyle>
          <a:p>
            <a:r>
              <a:rPr lang="en-US" sz="600" dirty="0" smtClean="0">
                <a:solidFill>
                  <a:srgbClr val="000000"/>
                </a:solidFill>
              </a:rPr>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This document may contain information related to pre-release software, which may be substantially modified before its first commercial release.  Accordingly, the information may not accurately describe or reflect the software product when first commercially released.  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87253" y="8829967"/>
            <a:ext cx="621524" cy="464820"/>
          </a:xfrm>
          <a:prstGeom prst="rect">
            <a:avLst/>
          </a:prstGeom>
        </p:spPr>
        <p:txBody>
          <a:bodyPr vert="horz" lIns="93177" tIns="46589" rIns="93177" bIns="46589" rtlCol="0" anchor="b"/>
          <a:lstStyle>
            <a:lvl1pPr algn="r">
              <a:defRPr sz="1200"/>
            </a:lvl1pPr>
          </a:lstStyle>
          <a:p>
            <a:fld id="{8980CB99-47E3-46F4-AAEB-3919FBEFC014}" type="slidenum">
              <a:rPr lang="en-US" smtClean="0">
                <a:latin typeface="Arial" pitchFamily="34" charset="0"/>
              </a:rPr>
              <a:pPr/>
              <a:t>‹#›</a:t>
            </a:fld>
            <a:endParaRPr lang="en-US" dirty="0">
              <a:latin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pitchFamily="34" charset="0"/>
              </a:defRPr>
            </a:lvl1pPr>
          </a:lstStyle>
          <a:p>
            <a:fld id="{7C3FBCD4-166E-446F-AF18-7D4A0CF9AEF6}" type="datetimeFigureOut">
              <a:rPr lang="en-US" smtClean="0"/>
              <a:pPr/>
              <a:t>10/18/2007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6309360" cy="464820"/>
          </a:xfrm>
          <a:prstGeom prst="rect">
            <a:avLst/>
          </a:prstGeom>
        </p:spPr>
        <p:txBody>
          <a:bodyPr vert="horz" lIns="93177" tIns="46589" rIns="93177" bIns="46589" rtlCol="0" anchor="b"/>
          <a:lstStyle>
            <a:lvl1pPr algn="l">
              <a:defRPr sz="600">
                <a:latin typeface="+mn-lt"/>
              </a:defRPr>
            </a:lvl1p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This document may contain information related to pre-release software, which may be substantially modified before its first commercial release.  Accordingly, the information may not accurately describe or reflect the software product when first commercially released.  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09359" y="8829967"/>
            <a:ext cx="699418" cy="464820"/>
          </a:xfrm>
          <a:prstGeom prst="rect">
            <a:avLst/>
          </a:prstGeom>
        </p:spPr>
        <p:txBody>
          <a:bodyPr vert="horz" lIns="93177" tIns="46589" rIns="93177" bIns="46589" rtlCol="0" anchor="b"/>
          <a:lstStyle>
            <a:lvl1pPr algn="r">
              <a:defRPr sz="1200">
                <a:latin typeface="Arial"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27" rtl="0" eaLnBrk="1" latinLnBrk="0" hangingPunct="1">
      <a:lnSpc>
        <a:spcPct val="90000"/>
      </a:lnSpc>
      <a:spcAft>
        <a:spcPts val="333"/>
      </a:spcAft>
      <a:defRPr sz="900" kern="1200">
        <a:solidFill>
          <a:schemeClr val="tx1"/>
        </a:solidFill>
        <a:latin typeface="Arial" pitchFamily="34" charset="0"/>
        <a:ea typeface="+mn-ea"/>
        <a:cs typeface="+mn-cs"/>
      </a:defRPr>
    </a:lvl1pPr>
    <a:lvl2pPr marL="212972" indent="-10582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2pPr>
    <a:lvl3pPr marL="32805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3pPr>
    <a:lvl4pPr marL="482827" indent="-146832"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4pPr>
    <a:lvl5pPr marL="615107" indent="-115085" algn="l" defTabSz="914327" rtl="0" eaLnBrk="1" latinLnBrk="0" hangingPunct="1">
      <a:lnSpc>
        <a:spcPct val="90000"/>
      </a:lnSpc>
      <a:spcAft>
        <a:spcPts val="333"/>
      </a:spcAft>
      <a:buFont typeface="Arial" pitchFamily="34" charset="0"/>
      <a:buChar char="•"/>
      <a:defRPr sz="900" kern="1200">
        <a:solidFill>
          <a:schemeClr val="tx1"/>
        </a:solidFill>
        <a:latin typeface="Arial" pitchFamily="34" charset="0"/>
        <a:ea typeface="+mn-ea"/>
        <a:cs typeface="+mn-cs"/>
      </a:defRPr>
    </a:lvl5pPr>
    <a:lvl6pPr marL="2285818" algn="l" defTabSz="914327" rtl="0" eaLnBrk="1" latinLnBrk="0" hangingPunct="1">
      <a:defRPr sz="1200" kern="1200">
        <a:solidFill>
          <a:schemeClr val="tx1"/>
        </a:solidFill>
        <a:latin typeface="+mn-lt"/>
        <a:ea typeface="+mn-ea"/>
        <a:cs typeface="+mn-cs"/>
      </a:defRPr>
    </a:lvl6pPr>
    <a:lvl7pPr marL="2742980" algn="l" defTabSz="914327" rtl="0" eaLnBrk="1" latinLnBrk="0" hangingPunct="1">
      <a:defRPr sz="1200" kern="1200">
        <a:solidFill>
          <a:schemeClr val="tx1"/>
        </a:solidFill>
        <a:latin typeface="+mn-lt"/>
        <a:ea typeface="+mn-ea"/>
        <a:cs typeface="+mn-cs"/>
      </a:defRPr>
    </a:lvl7pPr>
    <a:lvl8pPr marL="3200144" algn="l" defTabSz="914327" rtl="0" eaLnBrk="1" latinLnBrk="0" hangingPunct="1">
      <a:defRPr sz="1200" kern="1200">
        <a:solidFill>
          <a:schemeClr val="tx1"/>
        </a:solidFill>
        <a:latin typeface="+mn-lt"/>
        <a:ea typeface="+mn-ea"/>
        <a:cs typeface="+mn-cs"/>
      </a:defRPr>
    </a:lvl8pPr>
    <a:lvl9pPr marL="3657308" algn="l" defTabSz="9143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10/18/2007 1:31 PM</a:t>
            </a:fld>
            <a:endParaRPr lang="en-US"/>
          </a:p>
        </p:txBody>
      </p:sp>
      <p:sp>
        <p:nvSpPr>
          <p:cNvPr id="6" name="Footer Placeholder 5"/>
          <p:cNvSpPr>
            <a:spLocks noGrp="1"/>
          </p:cNvSpPr>
          <p:nvPr>
            <p:ph type="ftr" sz="quarter" idx="12"/>
          </p:nvPr>
        </p:nvSpPr>
        <p:spPr>
          <a:xfrm>
            <a:off x="0" y="8829967"/>
            <a:ext cx="6309360" cy="464820"/>
          </a:xfrm>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10/18/2007 1:31 PM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dirty="0"/>
              <a:t>© 2005 Microsoft Corporation. All rights reserved.</a:t>
            </a:r>
          </a:p>
          <a:p>
            <a:r>
              <a:rPr lang="en-US"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14</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23546" y="3862203"/>
            <a:ext cx="6155196" cy="8257011"/>
          </a:xfrm>
          <a:noFill/>
          <a:ln/>
        </p:spPr>
        <p:txBody>
          <a:bodyPr/>
          <a:lstStyle/>
          <a:p>
            <a:endParaRPr lang="en-US" sz="22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10/18/2007 1:31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no gateway available, or for reference with Demonstration script.</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If no gateway available, or for reference with Demonstration script.</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If no gateway available, or for reference with Demonstration script.</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no gateway available, or for reference with Demonstration script.</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If no gateway available, or for reference with Demonstration script.</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10/18/2007 1:31 PM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dirty="0"/>
              <a:t>© 2005 Microsoft Corporation. All rights reserved.</a:t>
            </a:r>
          </a:p>
          <a:p>
            <a:r>
              <a:rPr lang="en-US"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3</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23546" y="3862203"/>
            <a:ext cx="6155196" cy="8257011"/>
          </a:xfrm>
          <a:noFill/>
          <a:ln/>
        </p:spPr>
        <p:txBody>
          <a:bodyPr/>
          <a:lstStyle/>
          <a:p>
            <a:endParaRPr lang="en-US" sz="22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If no gateway available, or for reference with Demonstration script.</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no gateway available, or for reference with Demonstration script.</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no gateway available, or for reference with Demonstration script.</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If no gateway available, or for reference with Demonstration script.</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27" rtl="0" eaLnBrk="1" fontAlgn="auto" latinLnBrk="0" hangingPunct="1">
              <a:lnSpc>
                <a:spcPct val="90000"/>
              </a:lnSpc>
              <a:spcBef>
                <a:spcPts val="0"/>
              </a:spcBef>
              <a:spcAft>
                <a:spcPts val="333"/>
              </a:spcAft>
              <a:buClrTx/>
              <a:buSzTx/>
              <a:buFontTx/>
              <a:buNone/>
              <a:tabLst/>
              <a:defRPr/>
            </a:pPr>
            <a:r>
              <a:rPr lang="en-US" dirty="0" smtClean="0"/>
              <a:t>If no gateway available, or for reference with Demonstration script.</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10/18/2007 1:31 PM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dirty="0"/>
              <a:t>© 2005 Microsoft Corporation. All rights reserved.</a:t>
            </a:r>
          </a:p>
          <a:p>
            <a:r>
              <a:rPr lang="en-US"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29</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23546" y="3862203"/>
            <a:ext cx="6155196" cy="8257011"/>
          </a:xfrm>
          <a:noFill/>
          <a:ln/>
        </p:spPr>
        <p:txBody>
          <a:bodyPr/>
          <a:lstStyle/>
          <a:p>
            <a:endParaRPr lang="en-US" sz="22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10/18/2007 1:31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A9A0E4-0BE8-4CB8-A037-8B22CB9B6B64}" type="slidenum">
              <a:rPr lang="en-US"/>
              <a:pPr/>
              <a:t>4</a:t>
            </a:fld>
            <a:endParaRPr lang="en-US"/>
          </a:p>
        </p:txBody>
      </p:sp>
      <p:sp>
        <p:nvSpPr>
          <p:cNvPr id="324610" name="Rectangle 2"/>
          <p:cNvSpPr>
            <a:spLocks noGrp="1" noRot="1" noChangeAspect="1" noChangeArrowheads="1" noTextEdit="1"/>
          </p:cNvSpPr>
          <p:nvPr>
            <p:ph type="sldImg"/>
          </p:nvPr>
        </p:nvSpPr>
        <p:spPr>
          <a:xfrm>
            <a:off x="1181100" y="695325"/>
            <a:ext cx="4649788" cy="3487738"/>
          </a:xfrm>
          <a:ln/>
        </p:spPr>
      </p:sp>
      <p:sp>
        <p:nvSpPr>
          <p:cNvPr id="324611" name="Rectangle 3"/>
          <p:cNvSpPr>
            <a:spLocks noGrp="1" noChangeArrowheads="1"/>
          </p:cNvSpPr>
          <p:nvPr>
            <p:ph type="body" idx="1"/>
          </p:nvPr>
        </p:nvSpPr>
        <p:spPr>
          <a:xfrm>
            <a:off x="701675" y="4416427"/>
            <a:ext cx="5607050" cy="4184650"/>
          </a:xfrm>
        </p:spPr>
        <p:txBody>
          <a:bodyPr/>
          <a:lstStyle/>
          <a:p>
            <a:endParaRPr lang="en-GB"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+44 = UK</a:t>
            </a:r>
          </a:p>
          <a:p>
            <a:r>
              <a:rPr lang="en-US" dirty="0" smtClean="0"/>
              <a:t>+33 = France</a:t>
            </a:r>
          </a:p>
          <a:p>
            <a:r>
              <a:rPr lang="en-US" dirty="0" smtClean="0"/>
              <a:t>+30 </a:t>
            </a:r>
            <a:r>
              <a:rPr lang="en-US" smtClean="0"/>
              <a:t>= Greece</a:t>
            </a:r>
            <a:endParaRPr lang="en-US" dirty="0" smtClean="0"/>
          </a:p>
          <a:p>
            <a:r>
              <a:rPr lang="en-US" dirty="0" smtClean="0"/>
              <a:t>+49 </a:t>
            </a:r>
            <a:r>
              <a:rPr lang="en-US" smtClean="0"/>
              <a:t>= Germany</a:t>
            </a:r>
            <a:endParaRPr lang="en-US" dirty="0" smtClean="0"/>
          </a:p>
          <a:p>
            <a:r>
              <a:rPr lang="en-US" dirty="0" smtClean="0"/>
              <a:t>+45 </a:t>
            </a:r>
            <a:r>
              <a:rPr lang="en-US" smtClean="0"/>
              <a:t>= Denmark</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+44 = UK</a:t>
            </a:r>
          </a:p>
          <a:p>
            <a:r>
              <a:rPr lang="en-US" dirty="0" smtClean="0"/>
              <a:t>+33 = France</a:t>
            </a:r>
          </a:p>
          <a:p>
            <a:r>
              <a:rPr lang="en-US" dirty="0" smtClean="0"/>
              <a:t>+30 </a:t>
            </a:r>
            <a:r>
              <a:rPr lang="en-US" smtClean="0"/>
              <a:t>= Greece</a:t>
            </a:r>
            <a:endParaRPr lang="en-US" dirty="0" smtClean="0"/>
          </a:p>
          <a:p>
            <a:r>
              <a:rPr lang="en-US" dirty="0" smtClean="0"/>
              <a:t>+49 </a:t>
            </a:r>
            <a:r>
              <a:rPr lang="en-US" smtClean="0"/>
              <a:t>= Germany</a:t>
            </a:r>
            <a:endParaRPr lang="en-US" dirty="0" smtClean="0"/>
          </a:p>
          <a:p>
            <a:r>
              <a:rPr lang="en-US" dirty="0" smtClean="0"/>
              <a:t>+45 </a:t>
            </a:r>
            <a:r>
              <a:rPr lang="en-US" smtClean="0"/>
              <a:t>= Denmark</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10/18/2007 1:31 PM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dirty="0"/>
              <a:t>© 2005 Microsoft Corporation. All rights reserved.</a:t>
            </a:r>
          </a:p>
          <a:p>
            <a:r>
              <a:rPr lang="en-US"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47</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23546" y="3862203"/>
            <a:ext cx="6155196" cy="8257011"/>
          </a:xfrm>
          <a:noFill/>
          <a:ln/>
        </p:spPr>
        <p:txBody>
          <a:bodyPr/>
          <a:lstStyle/>
          <a:p>
            <a:endParaRPr lang="en-US" sz="220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10/18/2007 1:31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50</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10/18/2007 1:31 PM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dirty="0"/>
              <a:t>© 2005 Microsoft Corporation. All rights reserved.</a:t>
            </a:r>
          </a:p>
          <a:p>
            <a:r>
              <a:rPr lang="en-US"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56</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23546" y="3862203"/>
            <a:ext cx="6155196" cy="8257011"/>
          </a:xfrm>
          <a:noFill/>
          <a:ln/>
        </p:spPr>
        <p:txBody>
          <a:bodyPr/>
          <a:lstStyle/>
          <a:p>
            <a:endParaRPr lang="en-US" sz="2200"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10/18/2007 1:31 PM</a:t>
            </a:fld>
            <a:endParaRPr lang="en-US"/>
          </a:p>
        </p:txBody>
      </p:sp>
      <p:sp>
        <p:nvSpPr>
          <p:cNvPr id="6" name="Footer Placeholder 5"/>
          <p:cNvSpPr>
            <a:spLocks noGrp="1"/>
          </p:cNvSpPr>
          <p:nvPr>
            <p:ph type="ftr" sz="quarter" idx="12"/>
          </p:nvPr>
        </p:nvSpPr>
        <p:spPr>
          <a:xfrm>
            <a:off x="0" y="8829967"/>
            <a:ext cx="6309360" cy="46482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970339" y="1"/>
            <a:ext cx="3038475" cy="465138"/>
          </a:xfrm>
          <a:prstGeom prst="rect">
            <a:avLst/>
          </a:prstGeom>
          <a:noFill/>
          <a:ln w="9525">
            <a:noFill/>
            <a:miter lim="800000"/>
            <a:headEnd/>
            <a:tailEnd/>
          </a:ln>
        </p:spPr>
        <p:txBody>
          <a:bodyPr lIns="93172" tIns="46587" rIns="93172" bIns="46587"/>
          <a:lstStyle/>
          <a:p>
            <a:pPr algn="r"/>
            <a:fld id="{4140FE89-701C-477A-86C0-6306B0978C85}" type="datetime8">
              <a:rPr lang="en-US" sz="1200">
                <a:latin typeface="Times New Roman" pitchFamily="18" charset="0"/>
              </a:rPr>
              <a:pPr algn="r"/>
              <a:t>10/18/2007 1:31 PM</a:t>
            </a:fld>
            <a:endParaRPr lang="en-US" sz="1200" dirty="0">
              <a:latin typeface="Times New Roman" pitchFamily="18" charset="0"/>
            </a:endParaRPr>
          </a:p>
        </p:txBody>
      </p:sp>
      <p:sp>
        <p:nvSpPr>
          <p:cNvPr id="80899" name="Rectangle 6"/>
          <p:cNvSpPr txBox="1">
            <a:spLocks noGrp="1" noChangeArrowheads="1"/>
          </p:cNvSpPr>
          <p:nvPr/>
        </p:nvSpPr>
        <p:spPr bwMode="auto">
          <a:xfrm>
            <a:off x="0" y="8937625"/>
            <a:ext cx="5792788" cy="357188"/>
          </a:xfrm>
          <a:prstGeom prst="rect">
            <a:avLst/>
          </a:prstGeom>
          <a:noFill/>
          <a:ln w="9525">
            <a:noFill/>
            <a:miter lim="800000"/>
            <a:headEnd/>
            <a:tailEnd/>
          </a:ln>
        </p:spPr>
        <p:txBody>
          <a:bodyPr lIns="93172" tIns="46587" rIns="93172" bIns="46587"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80900" name="Rectangle 7"/>
          <p:cNvSpPr txBox="1">
            <a:spLocks noGrp="1" noChangeArrowheads="1"/>
          </p:cNvSpPr>
          <p:nvPr/>
        </p:nvSpPr>
        <p:spPr bwMode="auto">
          <a:xfrm>
            <a:off x="5707063" y="8829675"/>
            <a:ext cx="1301750" cy="465138"/>
          </a:xfrm>
          <a:prstGeom prst="rect">
            <a:avLst/>
          </a:prstGeom>
          <a:noFill/>
          <a:ln w="9525">
            <a:noFill/>
            <a:miter lim="800000"/>
            <a:headEnd/>
            <a:tailEnd/>
          </a:ln>
        </p:spPr>
        <p:txBody>
          <a:bodyPr lIns="93172" tIns="46587" rIns="93172" bIns="46587" anchor="b"/>
          <a:lstStyle/>
          <a:p>
            <a:pPr algn="r"/>
            <a:fld id="{54B3D0A2-0082-42E5-9078-906073FF5F10}" type="slidenum">
              <a:rPr lang="en-US" sz="1200">
                <a:latin typeface="Times New Roman" pitchFamily="18" charset="0"/>
              </a:rPr>
              <a:pPr algn="r"/>
              <a:t>5</a:t>
            </a:fld>
            <a:endParaRPr lang="en-US" sz="1200" dirty="0">
              <a:latin typeface="Times New Roman" pitchFamily="18" charset="0"/>
            </a:endParaRPr>
          </a:p>
        </p:txBody>
      </p:sp>
      <p:sp>
        <p:nvSpPr>
          <p:cNvPr id="80901" name="Rectangle 2"/>
          <p:cNvSpPr>
            <a:spLocks noGrp="1" noRot="1" noChangeAspect="1" noChangeArrowheads="1" noTextEdit="1"/>
          </p:cNvSpPr>
          <p:nvPr>
            <p:ph type="sldImg"/>
          </p:nvPr>
        </p:nvSpPr>
        <p:spPr>
          <a:ln/>
        </p:spPr>
      </p:sp>
      <p:sp>
        <p:nvSpPr>
          <p:cNvPr id="80902" name="Rectangle 3"/>
          <p:cNvSpPr>
            <a:spLocks noGrp="1" noChangeArrowheads="1"/>
          </p:cNvSpPr>
          <p:nvPr>
            <p:ph type="body" idx="1"/>
          </p:nvPr>
        </p:nvSpPr>
        <p:spPr>
          <a:noFill/>
          <a:ln/>
        </p:spPr>
        <p:txBody>
          <a:bodyPr/>
          <a:lstStyle/>
          <a:p>
            <a:pPr eaLnBrk="1" hangingPunct="1"/>
            <a:endParaRPr lang="en-US" sz="800" dirty="0" smtClean="0">
              <a:latin typeface="Segoe"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970339" y="1"/>
            <a:ext cx="3038475" cy="465138"/>
          </a:xfrm>
          <a:prstGeom prst="rect">
            <a:avLst/>
          </a:prstGeom>
          <a:noFill/>
          <a:ln w="9525">
            <a:noFill/>
            <a:miter lim="800000"/>
            <a:headEnd/>
            <a:tailEnd/>
          </a:ln>
        </p:spPr>
        <p:txBody>
          <a:bodyPr lIns="93172" tIns="46587" rIns="93172" bIns="46587"/>
          <a:lstStyle/>
          <a:p>
            <a:pPr algn="r"/>
            <a:fld id="{4140FE89-701C-477A-86C0-6306B0978C85}" type="datetime8">
              <a:rPr lang="en-US" sz="1200">
                <a:latin typeface="Times New Roman" pitchFamily="18" charset="0"/>
              </a:rPr>
              <a:pPr algn="r"/>
              <a:t>10/18/2007 1:31 PM</a:t>
            </a:fld>
            <a:endParaRPr lang="en-US" sz="1200" dirty="0">
              <a:latin typeface="Times New Roman" pitchFamily="18" charset="0"/>
            </a:endParaRPr>
          </a:p>
        </p:txBody>
      </p:sp>
      <p:sp>
        <p:nvSpPr>
          <p:cNvPr id="80899" name="Rectangle 6"/>
          <p:cNvSpPr txBox="1">
            <a:spLocks noGrp="1" noChangeArrowheads="1"/>
          </p:cNvSpPr>
          <p:nvPr/>
        </p:nvSpPr>
        <p:spPr bwMode="auto">
          <a:xfrm>
            <a:off x="0" y="8937625"/>
            <a:ext cx="5792788" cy="357188"/>
          </a:xfrm>
          <a:prstGeom prst="rect">
            <a:avLst/>
          </a:prstGeom>
          <a:noFill/>
          <a:ln w="9525">
            <a:noFill/>
            <a:miter lim="800000"/>
            <a:headEnd/>
            <a:tailEnd/>
          </a:ln>
        </p:spPr>
        <p:txBody>
          <a:bodyPr lIns="93172" tIns="46587" rIns="93172" bIns="46587"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80900" name="Rectangle 7"/>
          <p:cNvSpPr txBox="1">
            <a:spLocks noGrp="1" noChangeArrowheads="1"/>
          </p:cNvSpPr>
          <p:nvPr/>
        </p:nvSpPr>
        <p:spPr bwMode="auto">
          <a:xfrm>
            <a:off x="5707063" y="8829675"/>
            <a:ext cx="1301750" cy="465138"/>
          </a:xfrm>
          <a:prstGeom prst="rect">
            <a:avLst/>
          </a:prstGeom>
          <a:noFill/>
          <a:ln w="9525">
            <a:noFill/>
            <a:miter lim="800000"/>
            <a:headEnd/>
            <a:tailEnd/>
          </a:ln>
        </p:spPr>
        <p:txBody>
          <a:bodyPr lIns="93172" tIns="46587" rIns="93172" bIns="46587" anchor="b"/>
          <a:lstStyle/>
          <a:p>
            <a:pPr algn="r"/>
            <a:fld id="{54B3D0A2-0082-42E5-9078-906073FF5F10}" type="slidenum">
              <a:rPr lang="en-US" sz="1200">
                <a:latin typeface="Times New Roman" pitchFamily="18" charset="0"/>
              </a:rPr>
              <a:pPr algn="r"/>
              <a:t>6</a:t>
            </a:fld>
            <a:endParaRPr lang="en-US" sz="1200" dirty="0">
              <a:latin typeface="Times New Roman" pitchFamily="18" charset="0"/>
            </a:endParaRPr>
          </a:p>
        </p:txBody>
      </p:sp>
      <p:sp>
        <p:nvSpPr>
          <p:cNvPr id="80901" name="Rectangle 2"/>
          <p:cNvSpPr>
            <a:spLocks noGrp="1" noRot="1" noChangeAspect="1" noChangeArrowheads="1" noTextEdit="1"/>
          </p:cNvSpPr>
          <p:nvPr>
            <p:ph type="sldImg"/>
          </p:nvPr>
        </p:nvSpPr>
        <p:spPr>
          <a:ln/>
        </p:spPr>
      </p:sp>
      <p:sp>
        <p:nvSpPr>
          <p:cNvPr id="80902" name="Rectangle 3"/>
          <p:cNvSpPr>
            <a:spLocks noGrp="1" noChangeArrowheads="1"/>
          </p:cNvSpPr>
          <p:nvPr>
            <p:ph type="body" idx="1"/>
          </p:nvPr>
        </p:nvSpPr>
        <p:spPr>
          <a:noFill/>
          <a:ln/>
        </p:spPr>
        <p:txBody>
          <a:bodyPr/>
          <a:lstStyle/>
          <a:p>
            <a:pPr eaLnBrk="1" hangingPunct="1"/>
            <a:endParaRPr lang="en-US" sz="800" dirty="0" smtClean="0">
              <a:latin typeface="Segoe"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970339" y="1"/>
            <a:ext cx="3038475" cy="465138"/>
          </a:xfrm>
          <a:prstGeom prst="rect">
            <a:avLst/>
          </a:prstGeom>
          <a:noFill/>
          <a:ln w="9525">
            <a:noFill/>
            <a:miter lim="800000"/>
            <a:headEnd/>
            <a:tailEnd/>
          </a:ln>
        </p:spPr>
        <p:txBody>
          <a:bodyPr lIns="93172" tIns="46587" rIns="93172" bIns="46587"/>
          <a:lstStyle/>
          <a:p>
            <a:pPr algn="r"/>
            <a:fld id="{4140FE89-701C-477A-86C0-6306B0978C85}" type="datetime8">
              <a:rPr lang="en-US" sz="1200">
                <a:latin typeface="Times New Roman" pitchFamily="18" charset="0"/>
              </a:rPr>
              <a:pPr algn="r"/>
              <a:t>10/18/2007 1:31 PM</a:t>
            </a:fld>
            <a:endParaRPr lang="en-US" sz="1200" dirty="0">
              <a:latin typeface="Times New Roman" pitchFamily="18" charset="0"/>
            </a:endParaRPr>
          </a:p>
        </p:txBody>
      </p:sp>
      <p:sp>
        <p:nvSpPr>
          <p:cNvPr id="80899" name="Rectangle 6"/>
          <p:cNvSpPr txBox="1">
            <a:spLocks noGrp="1" noChangeArrowheads="1"/>
          </p:cNvSpPr>
          <p:nvPr/>
        </p:nvSpPr>
        <p:spPr bwMode="auto">
          <a:xfrm>
            <a:off x="0" y="8937625"/>
            <a:ext cx="5792788" cy="357188"/>
          </a:xfrm>
          <a:prstGeom prst="rect">
            <a:avLst/>
          </a:prstGeom>
          <a:noFill/>
          <a:ln w="9525">
            <a:noFill/>
            <a:miter lim="800000"/>
            <a:headEnd/>
            <a:tailEnd/>
          </a:ln>
        </p:spPr>
        <p:txBody>
          <a:bodyPr lIns="93172" tIns="46587" rIns="93172" bIns="46587"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80900" name="Rectangle 7"/>
          <p:cNvSpPr txBox="1">
            <a:spLocks noGrp="1" noChangeArrowheads="1"/>
          </p:cNvSpPr>
          <p:nvPr/>
        </p:nvSpPr>
        <p:spPr bwMode="auto">
          <a:xfrm>
            <a:off x="5707063" y="8829675"/>
            <a:ext cx="1301750" cy="465138"/>
          </a:xfrm>
          <a:prstGeom prst="rect">
            <a:avLst/>
          </a:prstGeom>
          <a:noFill/>
          <a:ln w="9525">
            <a:noFill/>
            <a:miter lim="800000"/>
            <a:headEnd/>
            <a:tailEnd/>
          </a:ln>
        </p:spPr>
        <p:txBody>
          <a:bodyPr lIns="93172" tIns="46587" rIns="93172" bIns="46587" anchor="b"/>
          <a:lstStyle/>
          <a:p>
            <a:pPr algn="r"/>
            <a:fld id="{54B3D0A2-0082-42E5-9078-906073FF5F10}" type="slidenum">
              <a:rPr lang="en-US" sz="1200">
                <a:latin typeface="Times New Roman" pitchFamily="18" charset="0"/>
              </a:rPr>
              <a:pPr algn="r"/>
              <a:t>7</a:t>
            </a:fld>
            <a:endParaRPr lang="en-US" sz="1200" dirty="0">
              <a:latin typeface="Times New Roman" pitchFamily="18" charset="0"/>
            </a:endParaRPr>
          </a:p>
        </p:txBody>
      </p:sp>
      <p:sp>
        <p:nvSpPr>
          <p:cNvPr id="80901" name="Rectangle 2"/>
          <p:cNvSpPr>
            <a:spLocks noGrp="1" noRot="1" noChangeAspect="1" noChangeArrowheads="1" noTextEdit="1"/>
          </p:cNvSpPr>
          <p:nvPr>
            <p:ph type="sldImg"/>
          </p:nvPr>
        </p:nvSpPr>
        <p:spPr>
          <a:ln/>
        </p:spPr>
      </p:sp>
      <p:sp>
        <p:nvSpPr>
          <p:cNvPr id="80902" name="Rectangle 3"/>
          <p:cNvSpPr>
            <a:spLocks noGrp="1" noChangeArrowheads="1"/>
          </p:cNvSpPr>
          <p:nvPr>
            <p:ph type="body" idx="1"/>
          </p:nvPr>
        </p:nvSpPr>
        <p:spPr>
          <a:noFill/>
          <a:ln/>
        </p:spPr>
        <p:txBody>
          <a:bodyPr>
            <a:normAutofit fontScale="92500" lnSpcReduction="20000"/>
          </a:bodyPr>
          <a:lstStyle/>
          <a:p>
            <a:pPr eaLnBrk="1" hangingPunct="1"/>
            <a:endParaRPr lang="en-US" sz="800" dirty="0" smtClean="0">
              <a:latin typeface="Segoe"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970339" y="1"/>
            <a:ext cx="3038475" cy="465138"/>
          </a:xfrm>
          <a:prstGeom prst="rect">
            <a:avLst/>
          </a:prstGeom>
          <a:noFill/>
          <a:ln w="9525">
            <a:noFill/>
            <a:miter lim="800000"/>
            <a:headEnd/>
            <a:tailEnd/>
          </a:ln>
        </p:spPr>
        <p:txBody>
          <a:bodyPr lIns="93172" tIns="46587" rIns="93172" bIns="46587"/>
          <a:lstStyle/>
          <a:p>
            <a:pPr algn="r"/>
            <a:fld id="{4140FE89-701C-477A-86C0-6306B0978C85}" type="datetime8">
              <a:rPr lang="en-US" sz="1200">
                <a:latin typeface="Times New Roman" pitchFamily="18" charset="0"/>
              </a:rPr>
              <a:pPr algn="r"/>
              <a:t>10/18/2007 1:31 PM</a:t>
            </a:fld>
            <a:endParaRPr lang="en-US" sz="1200" dirty="0">
              <a:latin typeface="Times New Roman" pitchFamily="18" charset="0"/>
            </a:endParaRPr>
          </a:p>
        </p:txBody>
      </p:sp>
      <p:sp>
        <p:nvSpPr>
          <p:cNvPr id="80899" name="Rectangle 6"/>
          <p:cNvSpPr txBox="1">
            <a:spLocks noGrp="1" noChangeArrowheads="1"/>
          </p:cNvSpPr>
          <p:nvPr/>
        </p:nvSpPr>
        <p:spPr bwMode="auto">
          <a:xfrm>
            <a:off x="0" y="8937625"/>
            <a:ext cx="5792788" cy="357188"/>
          </a:xfrm>
          <a:prstGeom prst="rect">
            <a:avLst/>
          </a:prstGeom>
          <a:noFill/>
          <a:ln w="9525">
            <a:noFill/>
            <a:miter lim="800000"/>
            <a:headEnd/>
            <a:tailEnd/>
          </a:ln>
        </p:spPr>
        <p:txBody>
          <a:bodyPr lIns="93172" tIns="46587" rIns="93172" bIns="46587" anchor="b"/>
          <a:lstStyle/>
          <a:p>
            <a:r>
              <a:rPr lang="en-US" sz="800" dirty="0">
                <a:cs typeface="Arial" pitchFamily="34" charset="0"/>
              </a:rPr>
              <a:t>© 2004 Microsoft Corporation. All rights reserved.</a:t>
            </a:r>
          </a:p>
          <a:p>
            <a:pPr eaLnBrk="0" hangingPunct="0"/>
            <a:r>
              <a:rPr lang="en-US" sz="800" dirty="0">
                <a:cs typeface="Arial" pitchFamily="34" charset="0"/>
              </a:rPr>
              <a:t>This presentation is for informational purposes only. Microsoft makes no warranties, express or implied, in this summary.</a:t>
            </a:r>
          </a:p>
        </p:txBody>
      </p:sp>
      <p:sp>
        <p:nvSpPr>
          <p:cNvPr id="80900" name="Rectangle 7"/>
          <p:cNvSpPr txBox="1">
            <a:spLocks noGrp="1" noChangeArrowheads="1"/>
          </p:cNvSpPr>
          <p:nvPr/>
        </p:nvSpPr>
        <p:spPr bwMode="auto">
          <a:xfrm>
            <a:off x="5707063" y="8829675"/>
            <a:ext cx="1301750" cy="465138"/>
          </a:xfrm>
          <a:prstGeom prst="rect">
            <a:avLst/>
          </a:prstGeom>
          <a:noFill/>
          <a:ln w="9525">
            <a:noFill/>
            <a:miter lim="800000"/>
            <a:headEnd/>
            <a:tailEnd/>
          </a:ln>
        </p:spPr>
        <p:txBody>
          <a:bodyPr lIns="93172" tIns="46587" rIns="93172" bIns="46587" anchor="b"/>
          <a:lstStyle/>
          <a:p>
            <a:pPr algn="r"/>
            <a:fld id="{54B3D0A2-0082-42E5-9078-906073FF5F10}" type="slidenum">
              <a:rPr lang="en-US" sz="1200">
                <a:latin typeface="Times New Roman" pitchFamily="18" charset="0"/>
              </a:rPr>
              <a:pPr algn="r"/>
              <a:t>8</a:t>
            </a:fld>
            <a:endParaRPr lang="en-US" sz="1200" dirty="0">
              <a:latin typeface="Times New Roman" pitchFamily="18" charset="0"/>
            </a:endParaRPr>
          </a:p>
        </p:txBody>
      </p:sp>
      <p:sp>
        <p:nvSpPr>
          <p:cNvPr id="80901" name="Rectangle 2"/>
          <p:cNvSpPr>
            <a:spLocks noGrp="1" noRot="1" noChangeAspect="1" noChangeArrowheads="1" noTextEdit="1"/>
          </p:cNvSpPr>
          <p:nvPr>
            <p:ph type="sldImg"/>
          </p:nvPr>
        </p:nvSpPr>
        <p:spPr>
          <a:ln/>
        </p:spPr>
      </p:sp>
      <p:sp>
        <p:nvSpPr>
          <p:cNvPr id="80902" name="Rectangle 3"/>
          <p:cNvSpPr>
            <a:spLocks noGrp="1" noChangeArrowheads="1"/>
          </p:cNvSpPr>
          <p:nvPr>
            <p:ph type="body" idx="1"/>
          </p:nvPr>
        </p:nvSpPr>
        <p:spPr>
          <a:noFill/>
          <a:ln/>
        </p:spPr>
        <p:txBody>
          <a:bodyPr>
            <a:normAutofit lnSpcReduction="10000"/>
          </a:bodyPr>
          <a:lstStyle/>
          <a:p>
            <a:pPr eaLnBrk="1" hangingPunct="1"/>
            <a:endParaRPr lang="en-US" sz="800" dirty="0" smtClean="0">
              <a:latin typeface="Segoe"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fld id="{952BA1B9-2C15-4CD0-BA97-0C3A5B79163E}" type="datetime8">
              <a:rPr lang="en-US" smtClean="0"/>
              <a:pPr/>
              <a:t>10/18/2007 1:31 PM</a:t>
            </a:fld>
            <a:endParaRPr lang="en-US" smtClean="0"/>
          </a:p>
        </p:txBody>
      </p:sp>
      <p:sp>
        <p:nvSpPr>
          <p:cNvPr id="51203" name="Rectangle 6"/>
          <p:cNvSpPr>
            <a:spLocks noGrp="1" noChangeArrowheads="1"/>
          </p:cNvSpPr>
          <p:nvPr>
            <p:ph type="ftr" sz="quarter" idx="4"/>
          </p:nvPr>
        </p:nvSpPr>
        <p:spPr>
          <a:noFill/>
        </p:spPr>
        <p:txBody>
          <a:bodyPr/>
          <a:lstStyle/>
          <a:p>
            <a:pPr eaLnBrk="1" hangingPunct="1"/>
            <a:r>
              <a:rPr lang="en-US" dirty="0"/>
              <a:t>© 2005 Microsoft Corporation. All rights reserved.</a:t>
            </a:r>
          </a:p>
          <a:p>
            <a:r>
              <a:rPr lang="en-US" dirty="0"/>
              <a:t>This presentation is for informational purposes only. Microsoft makes no warranties, express or implied, in this summary.</a:t>
            </a:r>
          </a:p>
        </p:txBody>
      </p:sp>
      <p:sp>
        <p:nvSpPr>
          <p:cNvPr id="51204" name="Rectangle 7"/>
          <p:cNvSpPr>
            <a:spLocks noGrp="1" noChangeArrowheads="1"/>
          </p:cNvSpPr>
          <p:nvPr>
            <p:ph type="sldNum" sz="quarter" idx="5"/>
          </p:nvPr>
        </p:nvSpPr>
        <p:spPr>
          <a:noFill/>
        </p:spPr>
        <p:txBody>
          <a:bodyPr/>
          <a:lstStyle/>
          <a:p>
            <a:fld id="{4FE47689-DE1A-4BBC-B3B2-8DD778B88838}" type="slidenum">
              <a:rPr lang="en-US" smtClean="0"/>
              <a:pPr/>
              <a:t>9</a:t>
            </a:fld>
            <a:endParaRPr lang="en-US" smtClean="0"/>
          </a:p>
        </p:txBody>
      </p:sp>
      <p:sp>
        <p:nvSpPr>
          <p:cNvPr id="51205" name="Rectangle 2"/>
          <p:cNvSpPr>
            <a:spLocks noGrp="1" noRot="1" noChangeAspect="1" noChangeArrowheads="1" noTextEdit="1"/>
          </p:cNvSpPr>
          <p:nvPr>
            <p:ph type="sldImg"/>
          </p:nvPr>
        </p:nvSpPr>
        <p:spPr>
          <a:ln/>
        </p:spPr>
      </p:sp>
      <p:sp>
        <p:nvSpPr>
          <p:cNvPr id="51206" name="Rectangle 3"/>
          <p:cNvSpPr>
            <a:spLocks noGrp="1" noChangeArrowheads="1"/>
          </p:cNvSpPr>
          <p:nvPr>
            <p:ph type="body" idx="1"/>
          </p:nvPr>
        </p:nvSpPr>
        <p:spPr>
          <a:xfrm>
            <a:off x="423546" y="3862203"/>
            <a:ext cx="6155196" cy="8257011"/>
          </a:xfrm>
          <a:noFill/>
          <a:ln/>
        </p:spPr>
        <p:txBody>
          <a:bodyPr/>
          <a:lstStyle/>
          <a:p>
            <a:endParaRPr lang="en-US" sz="2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10/18/2007 1:31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Arial"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Arial" pitchFamily="34" charset="0"/>
              </a:rPr>
            </a:br>
            <a:r>
              <a:rPr lang="en-US" dirty="0" smtClean="0">
                <a:solidFill>
                  <a:srgbClr val="000000"/>
                </a:solidFill>
                <a:latin typeface="Arial" pitchFamily="34" charset="0"/>
              </a:rPr>
              <a:t>MICROSOFT MAKES NO WARRANTIES, EXPRESS, IMPLIED OR STATUTORY, AS TO THE INFORMATION IN THIS PRESENTATION.</a:t>
            </a:r>
          </a:p>
          <a:p>
            <a:endParaRPr lang="en-US" dirty="0">
              <a:latin typeface="Arial"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3.jpe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48825" y="220790"/>
            <a:ext cx="3340525" cy="590927"/>
          </a:xfrm>
          <a:noFill/>
        </p:spPr>
        <p:txBody>
          <a:bodyPr vert="horz" wrap="square" lIns="91436" tIns="45718" rIns="91436" bIns="45718" rtlCol="0">
            <a:spAutoFit/>
          </a:bodyPr>
          <a:lstStyle>
            <a:lvl1pPr marL="0" indent="0" algn="l">
              <a:buFont typeface="Arial" pitchFamily="34" charset="0"/>
              <a:buNone/>
              <a:defRPr lang="en-US" sz="3600" kern="1200" cap="all" dirty="0" smtClean="0">
                <a:solidFill>
                  <a:schemeClr val="bg1"/>
                </a:solidFill>
                <a:effectLst>
                  <a:reflection blurRad="6350" stA="55000" endA="300" endPos="45500" dir="5400000" sy="-100000" algn="bl" rotWithShape="0"/>
                </a:effectLst>
                <a:latin typeface="Arial Narrow" pitchFamily="34" charset="0"/>
                <a:ea typeface="+mn-ea"/>
                <a:cs typeface="+mn-cs"/>
              </a:defRPr>
            </a:lvl1pPr>
          </a:lstStyle>
          <a:p>
            <a:pPr marL="0" marR="0" lvl="0" indent="-384939" algn="l" defTabSz="914327" rtl="0" eaLnBrk="1" fontAlgn="base" latinLnBrk="0" hangingPunct="1">
              <a:lnSpc>
                <a:spcPct val="90000"/>
              </a:lnSpc>
              <a:spcBef>
                <a:spcPct val="20000"/>
              </a:spcBef>
              <a:spcAft>
                <a:spcPct val="0"/>
              </a:spcAft>
              <a:buClrTx/>
              <a:buSzTx/>
              <a:buFontTx/>
              <a:buNone/>
              <a:tabLst/>
              <a:defRPr/>
            </a:pPr>
            <a:r>
              <a:rPr lang="en-US" dirty="0" smtClean="0"/>
              <a:t>SESSION code</a:t>
            </a:r>
          </a:p>
        </p:txBody>
      </p:sp>
      <p:sp>
        <p:nvSpPr>
          <p:cNvPr id="2" name="Title 1"/>
          <p:cNvSpPr>
            <a:spLocks noGrp="1"/>
          </p:cNvSpPr>
          <p:nvPr>
            <p:ph type="ctrTitle" hasCustomPrompt="1"/>
          </p:nvPr>
        </p:nvSpPr>
        <p:spPr>
          <a:xfrm>
            <a:off x="368300" y="2522539"/>
            <a:ext cx="8394699" cy="2324099"/>
          </a:xfrm>
          <a:noFill/>
          <a:ln w="9525">
            <a:noFill/>
            <a:miter lim="800000"/>
            <a:headEnd/>
            <a:tailEnd/>
          </a:ln>
          <a:effectLst/>
        </p:spPr>
        <p:txBody>
          <a:bodyPr vert="horz" wrap="square" lIns="0" tIns="0" rIns="0" bIns="0" numCol="1" rtlCol="0" anchor="ctr"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baseline="0"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Session Title</a:t>
            </a:r>
            <a:endParaRPr lang="en-US" dirty="0"/>
          </a:p>
        </p:txBody>
      </p:sp>
      <p:sp>
        <p:nvSpPr>
          <p:cNvPr id="3" name="Subtitle 2"/>
          <p:cNvSpPr>
            <a:spLocks noGrp="1"/>
          </p:cNvSpPr>
          <p:nvPr>
            <p:ph type="subTitle" idx="1" hasCustomPrompt="1"/>
          </p:nvPr>
        </p:nvSpPr>
        <p:spPr bwMode="invGray">
          <a:xfrm>
            <a:off x="1547813" y="4846638"/>
            <a:ext cx="5316626"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PreEvent - Prints in GRAYS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D:\Slidework\Jobs\TechEd2007 - Brian Marble\Template\Design\Round 3\images\Hand.png"/>
          <p:cNvPicPr>
            <a:picLocks noChangeAspect="1" noChangeArrowheads="1"/>
          </p:cNvPicPr>
          <p:nvPr userDrawn="1"/>
        </p:nvPicPr>
        <p:blipFill>
          <a:blip r:embed="rId3"/>
          <a:srcRect/>
          <a:stretch>
            <a:fillRect/>
          </a:stretch>
        </p:blipFill>
        <p:spPr bwMode="invGray">
          <a:xfrm>
            <a:off x="2881185" y="182563"/>
            <a:ext cx="6119447" cy="4751071"/>
          </a:xfrm>
          <a:prstGeom prst="rect">
            <a:avLst/>
          </a:prstGeom>
          <a:noFill/>
          <a:effectLst>
            <a:outerShdw blurRad="127000" algn="ctr" rotWithShape="0">
              <a:prstClr val="black">
                <a:alpha val="50000"/>
              </a:prstClr>
            </a:outerShdw>
          </a:effectLst>
        </p:spPr>
      </p:pic>
      <p:pic>
        <p:nvPicPr>
          <p:cNvPr id="5" name="Picture 4" descr="TE_logo-wht.tif"/>
          <p:cNvPicPr>
            <a:picLocks noChangeAspect="1"/>
          </p:cNvPicPr>
          <p:nvPr userDrawn="1"/>
        </p:nvPicPr>
        <p:blipFill>
          <a:blip r:embed="rId4"/>
          <a:stretch>
            <a:fillRect/>
          </a:stretch>
        </p:blipFill>
        <p:spPr bwMode="black">
          <a:xfrm>
            <a:off x="3387194" y="3363560"/>
            <a:ext cx="3140830" cy="1788278"/>
          </a:xfrm>
          <a:prstGeom prst="rect">
            <a:avLst/>
          </a:prstGeom>
          <a:effectLst/>
        </p:spPr>
      </p:pic>
      <p:pic>
        <p:nvPicPr>
          <p:cNvPr id="6" name="Picture 2" descr="D:\Slidework\Jobs\TechEd2007 - Brian Marble\Template\Hand_2.png"/>
          <p:cNvPicPr>
            <a:picLocks noChangeAspect="1" noChangeArrowheads="1"/>
          </p:cNvPicPr>
          <p:nvPr userDrawn="1"/>
        </p:nvPicPr>
        <p:blipFill>
          <a:blip r:embed="rId5"/>
          <a:stretch>
            <a:fillRect/>
          </a:stretch>
        </p:blipFill>
        <p:spPr bwMode="auto">
          <a:xfrm rot="303948">
            <a:off x="2293533" y="6052531"/>
            <a:ext cx="6851232" cy="1148735"/>
          </a:xfrm>
          <a:prstGeom prst="rect">
            <a:avLst/>
          </a:prstGeom>
          <a:noFill/>
        </p:spPr>
      </p:pic>
      <p:sp>
        <p:nvSpPr>
          <p:cNvPr id="8" name="TextBox 7"/>
          <p:cNvSpPr txBox="1"/>
          <p:nvPr userDrawn="1"/>
        </p:nvSpPr>
        <p:spPr>
          <a:xfrm>
            <a:off x="381000" y="231775"/>
            <a:ext cx="3429000" cy="646327"/>
          </a:xfrm>
          <a:prstGeom prst="rect">
            <a:avLst/>
          </a:prstGeom>
          <a:noFill/>
        </p:spPr>
        <p:txBody>
          <a:bodyPr wrap="square" lIns="91436" tIns="45718" rIns="91436" bIns="45718" rtlCol="0">
            <a:spAutoFit/>
          </a:bodyPr>
          <a:lstStyle/>
          <a:p>
            <a:r>
              <a:rPr lang="en-US" sz="3600" dirty="0" smtClean="0">
                <a:solidFill>
                  <a:schemeClr val="bg1"/>
                </a:solidFill>
                <a:effectLst>
                  <a:outerShdw blurRad="38100" dist="310007" dir="7680000" sy="30000" kx="1300200" algn="ctr" rotWithShape="0">
                    <a:prstClr val="black">
                      <a:alpha val="32000"/>
                    </a:prstClr>
                  </a:outerShdw>
                </a:effectLst>
                <a:latin typeface="Arial Narrow" pitchFamily="34" charset="0"/>
              </a:rPr>
              <a:t>June 4-8  Orlando</a:t>
            </a:r>
            <a:endParaRPr lang="en-US" sz="3600" dirty="0">
              <a:solidFill>
                <a:schemeClr val="bg1"/>
              </a:solidFill>
              <a:effectLst>
                <a:outerShdw blurRad="38100" dist="310007" dir="7680000" sy="30000" kx="1300200" algn="ctr" rotWithShape="0">
                  <a:prstClr val="black">
                    <a:alpha val="32000"/>
                  </a:prstClr>
                </a:outerShdw>
              </a:effectLst>
              <a:latin typeface="Arial Narrow" pitchFamily="34" charset="0"/>
            </a:endParaRPr>
          </a:p>
        </p:txBody>
      </p:sp>
      <p:grpSp>
        <p:nvGrpSpPr>
          <p:cNvPr id="9" name="Group 10"/>
          <p:cNvGrpSpPr/>
          <p:nvPr userDrawn="1"/>
        </p:nvGrpSpPr>
        <p:grpSpPr bwMode="black">
          <a:xfrm>
            <a:off x="866527" y="938867"/>
            <a:ext cx="3678486" cy="358121"/>
            <a:chOff x="3874522" y="5742451"/>
            <a:chExt cx="3678486" cy="358121"/>
          </a:xfrm>
        </p:grpSpPr>
        <p:pic>
          <p:nvPicPr>
            <p:cNvPr id="10" name="Picture 2" descr="D:\Slidework\Jobs\TechEd2007 - Brian Marble\Template\Design\graphics\Tagline_white.png"/>
            <p:cNvPicPr>
              <a:picLocks noChangeAspect="1" noChangeArrowheads="1"/>
            </p:cNvPicPr>
            <p:nvPr/>
          </p:nvPicPr>
          <p:blipFill>
            <a:blip r:embed="rId6"/>
            <a:stretch>
              <a:fillRect/>
            </a:stretch>
          </p:blipFill>
          <p:spPr bwMode="black">
            <a:xfrm>
              <a:off x="3874522" y="5742451"/>
              <a:ext cx="3608760" cy="358121"/>
            </a:xfrm>
            <a:prstGeom prst="rect">
              <a:avLst/>
            </a:prstGeom>
            <a:noFill/>
          </p:spPr>
        </p:pic>
        <p:sp>
          <p:nvSpPr>
            <p:cNvPr id="11" name="Oval 10"/>
            <p:cNvSpPr/>
            <p:nvPr/>
          </p:nvSpPr>
          <p:spPr bwMode="black">
            <a:xfrm flipV="1">
              <a:off x="7507288" y="5964237"/>
              <a:ext cx="45720" cy="45720"/>
            </a:xfrm>
            <a:prstGeom prst="ellipse">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grpSp>
      <p:sp>
        <p:nvSpPr>
          <p:cNvPr id="12" name="Oval 11"/>
          <p:cNvSpPr/>
          <p:nvPr userDrawn="1"/>
        </p:nvSpPr>
        <p:spPr bwMode="auto">
          <a:xfrm flipV="1">
            <a:off x="2000705" y="535179"/>
            <a:ext cx="45720" cy="45720"/>
          </a:xfrm>
          <a:prstGeom prst="ellipse">
            <a:avLst/>
          </a:prstGeom>
          <a:solidFill>
            <a:schemeClr val="bg1"/>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pic>
        <p:nvPicPr>
          <p:cNvPr id="13" name="Picture 2" descr="C:\Documents and Settings\Owner\Desktop\images\images\teched07_Logo_whitereflect2.png"/>
          <p:cNvPicPr>
            <a:picLocks noChangeAspect="1" noChangeArrowheads="1"/>
          </p:cNvPicPr>
          <p:nvPr userDrawn="1"/>
        </p:nvPicPr>
        <p:blipFill>
          <a:blip r:embed="rId7"/>
          <a:srcRect/>
          <a:stretch>
            <a:fillRect/>
          </a:stretch>
        </p:blipFill>
        <p:spPr bwMode="black">
          <a:xfrm>
            <a:off x="3327400" y="3530600"/>
            <a:ext cx="3208716" cy="2984500"/>
          </a:xfrm>
          <a:prstGeom prst="rect">
            <a:avLst/>
          </a:prstGeom>
          <a:noFill/>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WALKIN Event - Prints in GRAYS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D:\Slidework\Jobs\TechEd2007 - Brian Marble\Template\Design\Round 3\images\Hand.png"/>
          <p:cNvPicPr>
            <a:picLocks noChangeAspect="1" noChangeArrowheads="1"/>
          </p:cNvPicPr>
          <p:nvPr userDrawn="1"/>
        </p:nvPicPr>
        <p:blipFill>
          <a:blip r:embed="rId3"/>
          <a:srcRect/>
          <a:stretch>
            <a:fillRect/>
          </a:stretch>
        </p:blipFill>
        <p:spPr bwMode="invGray">
          <a:xfrm>
            <a:off x="2881185" y="182563"/>
            <a:ext cx="6119447" cy="4751071"/>
          </a:xfrm>
          <a:prstGeom prst="rect">
            <a:avLst/>
          </a:prstGeom>
          <a:noFill/>
          <a:effectLst>
            <a:outerShdw blurRad="127000" algn="ctr" rotWithShape="0">
              <a:prstClr val="black">
                <a:alpha val="50000"/>
              </a:prstClr>
            </a:outerShdw>
          </a:effectLst>
        </p:spPr>
      </p:pic>
      <p:pic>
        <p:nvPicPr>
          <p:cNvPr id="5" name="Picture 4" descr="TE_logo-wht.tif"/>
          <p:cNvPicPr>
            <a:picLocks noChangeAspect="1"/>
          </p:cNvPicPr>
          <p:nvPr userDrawn="1"/>
        </p:nvPicPr>
        <p:blipFill>
          <a:blip r:embed="rId4"/>
          <a:stretch>
            <a:fillRect/>
          </a:stretch>
        </p:blipFill>
        <p:spPr bwMode="black">
          <a:xfrm>
            <a:off x="3387194" y="3363560"/>
            <a:ext cx="3140830" cy="1788278"/>
          </a:xfrm>
          <a:prstGeom prst="rect">
            <a:avLst/>
          </a:prstGeom>
          <a:effectLst/>
        </p:spPr>
      </p:pic>
      <p:pic>
        <p:nvPicPr>
          <p:cNvPr id="6" name="Picture 2" descr="D:\Slidework\Jobs\TechEd2007 - Brian Marble\Template\Hand_2.png"/>
          <p:cNvPicPr>
            <a:picLocks noChangeAspect="1" noChangeArrowheads="1"/>
          </p:cNvPicPr>
          <p:nvPr userDrawn="1"/>
        </p:nvPicPr>
        <p:blipFill>
          <a:blip r:embed="rId5"/>
          <a:stretch>
            <a:fillRect/>
          </a:stretch>
        </p:blipFill>
        <p:spPr bwMode="auto">
          <a:xfrm rot="303948">
            <a:off x="2293533" y="6052531"/>
            <a:ext cx="6851232" cy="1148735"/>
          </a:xfrm>
          <a:prstGeom prst="rect">
            <a:avLst/>
          </a:prstGeom>
          <a:noFill/>
        </p:spPr>
      </p:pic>
      <p:pic>
        <p:nvPicPr>
          <p:cNvPr id="8" name="Picture 2" descr="C:\Documents and Settings\Owner\Desktop\images\images\teched07_Logo_whitereflect2.png"/>
          <p:cNvPicPr>
            <a:picLocks noChangeAspect="1" noChangeArrowheads="1"/>
          </p:cNvPicPr>
          <p:nvPr userDrawn="1"/>
        </p:nvPicPr>
        <p:blipFill>
          <a:blip r:embed="rId6"/>
          <a:srcRect/>
          <a:stretch>
            <a:fillRect/>
          </a:stretch>
        </p:blipFill>
        <p:spPr bwMode="black">
          <a:xfrm>
            <a:off x="3327400" y="3530600"/>
            <a:ext cx="3208716" cy="2984500"/>
          </a:xfrm>
          <a:prstGeom prst="rect">
            <a:avLst/>
          </a:prstGeom>
          <a:noFill/>
        </p:spPr>
      </p:pic>
      <p:grpSp>
        <p:nvGrpSpPr>
          <p:cNvPr id="9" name="Group 8"/>
          <p:cNvGrpSpPr/>
          <p:nvPr userDrawn="1"/>
        </p:nvGrpSpPr>
        <p:grpSpPr bwMode="black">
          <a:xfrm>
            <a:off x="906684" y="914400"/>
            <a:ext cx="2547019" cy="407987"/>
            <a:chOff x="1998884" y="914400"/>
            <a:chExt cx="2547019" cy="407987"/>
          </a:xfrm>
        </p:grpSpPr>
        <p:sp>
          <p:nvSpPr>
            <p:cNvPr id="10" name="Oval 9"/>
            <p:cNvSpPr/>
            <p:nvPr/>
          </p:nvSpPr>
          <p:spPr bwMode="black">
            <a:xfrm flipV="1">
              <a:off x="4491039" y="1166815"/>
              <a:ext cx="54864" cy="54864"/>
            </a:xfrm>
            <a:prstGeom prst="ellipse">
              <a:avLst/>
            </a:prstGeom>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Arial" pitchFamily="34" charset="0"/>
              </a:endParaRPr>
            </a:p>
          </p:txBody>
        </p:sp>
        <p:pic>
          <p:nvPicPr>
            <p:cNvPr id="11" name="Picture 2" descr="D:\Slidework\Jobs\TechEd2007 - Brian Marble\Template\Template\images\Tagline2_white.png"/>
            <p:cNvPicPr>
              <a:picLocks noChangeAspect="1" noChangeArrowheads="1"/>
            </p:cNvPicPr>
            <p:nvPr/>
          </p:nvPicPr>
          <p:blipFill>
            <a:blip r:embed="rId7"/>
            <a:srcRect/>
            <a:stretch>
              <a:fillRect/>
            </a:stretch>
          </p:blipFill>
          <p:spPr bwMode="black">
            <a:xfrm>
              <a:off x="1998884" y="914400"/>
              <a:ext cx="2466754" cy="407987"/>
            </a:xfrm>
            <a:prstGeom prst="rect">
              <a:avLst/>
            </a:prstGeom>
            <a:noFill/>
          </p:spPr>
        </p:pic>
      </p:gr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WALKIN PreEvent v2 - Prints in GRAYS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userDrawn="1"/>
        </p:nvPicPr>
        <p:blipFill>
          <a:blip r:embed="rId3"/>
          <a:srcRect/>
          <a:stretch>
            <a:fillRect/>
          </a:stretch>
        </p:blipFill>
        <p:spPr bwMode="black">
          <a:xfrm>
            <a:off x="1602054" y="2787387"/>
            <a:ext cx="5939896" cy="1283229"/>
          </a:xfrm>
          <a:prstGeom prst="rect">
            <a:avLst/>
          </a:prstGeom>
          <a:noFill/>
          <a:effectLst>
            <a:outerShdw blurRad="63500" algn="ctr" rotWithShape="0">
              <a:prstClr val="black">
                <a:alpha val="40000"/>
              </a:prstClr>
            </a:outerShdw>
          </a:effectLst>
        </p:spPr>
      </p:pic>
      <p:sp>
        <p:nvSpPr>
          <p:cNvPr id="3" name="Text Box 3"/>
          <p:cNvSpPr txBox="1">
            <a:spLocks noChangeArrowheads="1"/>
          </p:cNvSpPr>
          <p:nvPr userDrawn="1"/>
        </p:nvSpPr>
        <p:spPr bwMode="blackWhite">
          <a:xfrm>
            <a:off x="381000" y="6083574"/>
            <a:ext cx="8382000" cy="523204"/>
          </a:xfrm>
          <a:prstGeom prst="rect">
            <a:avLst/>
          </a:prstGeom>
          <a:noFill/>
          <a:ln w="12700">
            <a:noFill/>
            <a:miter lim="800000"/>
            <a:headEnd type="none" w="sm" len="sm"/>
            <a:tailEnd type="none" w="sm" len="sm"/>
          </a:ln>
          <a:effectLst/>
        </p:spPr>
        <p:txBody>
          <a:bodyPr vert="horz" wrap="square" lIns="91421" tIns="45712" rIns="91421" bIns="45712" numCol="1" anchor="t" anchorCtr="0" compatLnSpc="1">
            <a:prstTxWarp prst="textNoShape">
              <a:avLst/>
            </a:prstTxWarp>
            <a:spAutoFit/>
          </a:bodyPr>
          <a:lstStyle/>
          <a:p>
            <a:pPr algn="ctr" defTabSz="914063" eaLnBrk="0" hangingPunct="0"/>
            <a:r>
              <a:rPr lang="en-US" sz="700" dirty="0">
                <a:latin typeface="Arial" pitchFamily="34" charset="0"/>
                <a:cs typeface="Arial" charset="0"/>
              </a:rPr>
              <a:t>© </a:t>
            </a:r>
            <a:r>
              <a:rPr lang="en-US" sz="700" dirty="0" smtClean="0">
                <a:latin typeface="Arial" pitchFamily="34" charset="0"/>
                <a:cs typeface="Arial" charset="0"/>
              </a:rPr>
              <a:t>2007 Microsoft </a:t>
            </a:r>
            <a:r>
              <a:rPr lang="en-US" sz="700" dirty="0">
                <a:latin typeface="Arial" pitchFamily="34" charset="0"/>
                <a:cs typeface="Arial" charset="0"/>
              </a:rPr>
              <a:t>Corporation. All rights reserved. Microsoft, Windows, Windows Vista and other product names are or may be registered trademarks and/or trademarks in the U.S. and/or other countries.</a:t>
            </a:r>
          </a:p>
          <a:p>
            <a:pPr algn="ctr" defTabSz="914063" eaLnBrk="0" hangingPunct="0"/>
            <a:r>
              <a:rPr lang="en-US" sz="700" dirty="0">
                <a:latin typeface="Arial"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Arial" pitchFamily="34" charset="0"/>
                <a:cs typeface="Arial" charset="0"/>
              </a:rPr>
            </a:br>
            <a:r>
              <a:rPr lang="en-US" sz="700" dirty="0">
                <a:latin typeface="Arial" pitchFamily="34" charset="0"/>
                <a:cs typeface="Arial" charset="0"/>
              </a:rPr>
              <a:t>MICROSOFT MAKES NO WARRANTIES, EXPRESS, IMPLIED OR STATUTORY, AS TO THE INFORMATION IN THIS PRESENTATION.</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d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722312" y="1347788"/>
            <a:ext cx="7689851" cy="1660968"/>
          </a:xfrm>
        </p:spPr>
        <p:txBody>
          <a:bodyPr/>
          <a:lstStyle>
            <a:lvl1pPr>
              <a:lnSpc>
                <a:spcPct val="90000"/>
              </a:lnSpc>
              <a:buFontTx/>
              <a:buNone/>
              <a:defRPr sz="2400">
                <a:latin typeface="Courier New" pitchFamily="49" charset="0"/>
                <a:cs typeface="Courier New" pitchFamily="49" charset="0"/>
              </a:defRPr>
            </a:lvl1pPr>
            <a:lvl2pPr>
              <a:lnSpc>
                <a:spcPct val="90000"/>
              </a:lnSpc>
              <a:buFontTx/>
              <a:buNone/>
              <a:defRPr sz="2000">
                <a:latin typeface="Courier New" pitchFamily="49" charset="0"/>
                <a:cs typeface="Courier New" pitchFamily="49" charset="0"/>
              </a:defRPr>
            </a:lvl2pPr>
            <a:lvl3pPr>
              <a:lnSpc>
                <a:spcPct val="90000"/>
              </a:lnSpc>
              <a:buFontTx/>
              <a:buNone/>
              <a:defRPr sz="1800">
                <a:latin typeface="Courier New" pitchFamily="49" charset="0"/>
                <a:cs typeface="Courier New" pitchFamily="49" charset="0"/>
              </a:defRPr>
            </a:lvl3pPr>
            <a:lvl4pPr>
              <a:lnSpc>
                <a:spcPct val="90000"/>
              </a:lnSpc>
              <a:buFontTx/>
              <a:buNone/>
              <a:defRPr sz="1600">
                <a:latin typeface="Courier New" pitchFamily="49" charset="0"/>
                <a:cs typeface="Courier New" pitchFamily="49" charset="0"/>
              </a:defRPr>
            </a:lvl4pPr>
            <a:lvl5pPr>
              <a:lnSpc>
                <a:spcPct val="90000"/>
              </a:lnSpc>
              <a:buFontTx/>
              <a:buNone/>
              <a:defRPr sz="1600">
                <a:latin typeface="Courier New"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Box 13"/>
          <p:cNvSpPr txBox="1">
            <a:spLocks noChangeArrowheads="1"/>
          </p:cNvSpPr>
          <p:nvPr userDrawn="1"/>
        </p:nvSpPr>
        <p:spPr bwMode="auto">
          <a:xfrm>
            <a:off x="0" y="6642100"/>
            <a:ext cx="1030705" cy="184652"/>
          </a:xfrm>
          <a:prstGeom prst="rect">
            <a:avLst/>
          </a:prstGeom>
          <a:noFill/>
          <a:ln w="12700">
            <a:noFill/>
            <a:miter lim="800000"/>
            <a:headEnd/>
            <a:tailEnd/>
          </a:ln>
          <a:effectLst/>
        </p:spPr>
        <p:txBody>
          <a:bodyPr vert="horz" wrap="none" lIns="76187" tIns="38093" rIns="76187" bIns="38093" numCol="1" anchor="t" anchorCtr="0" compatLnSpc="1">
            <a:prstTxWarp prst="textNoShape">
              <a:avLst/>
            </a:prstTxWarp>
            <a:spAutoFit/>
          </a:bodyPr>
          <a:lstStyle/>
          <a:p>
            <a:pPr marL="0" algn="l" defTabSz="914363" rtl="0" eaLnBrk="1" latinLnBrk="0" hangingPunct="1">
              <a:lnSpc>
                <a:spcPct val="100000"/>
              </a:lnSpc>
              <a:spcBef>
                <a:spcPct val="0"/>
              </a:spcBef>
            </a:pPr>
            <a:r>
              <a:rPr lang="en-US" sz="700" kern="1200" dirty="0">
                <a:solidFill>
                  <a:schemeClr val="bg2"/>
                </a:solidFill>
                <a:effectLst/>
                <a:latin typeface="+mn-lt"/>
                <a:ea typeface="+mn-ea"/>
                <a:cs typeface="+mn-cs"/>
              </a:rPr>
              <a:t>Microsoft Confidential</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1043" y="2239963"/>
            <a:ext cx="7681913" cy="914400"/>
          </a:xfrm>
        </p:spPr>
        <p:txBody>
          <a:bodyPr>
            <a:noAutofit/>
          </a:bodyPr>
          <a:lstStyle>
            <a:lvl1pPr>
              <a:lnSpc>
                <a:spcPct val="90000"/>
              </a:lnSpc>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731042" y="3154363"/>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3"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4" cstate="screen"/>
          <a:srcRect l="35053"/>
          <a:stretch>
            <a:fillRect/>
          </a:stretch>
        </p:blipFill>
        <p:spPr>
          <a:xfrm>
            <a:off x="0" y="5972054"/>
            <a:ext cx="1905975" cy="978225"/>
          </a:xfrm>
          <a:prstGeom prst="rect">
            <a:avLst/>
          </a:prstGeom>
        </p:spPr>
      </p:pic>
      <p:sp>
        <p:nvSpPr>
          <p:cNvPr id="9" name="TextBox 8"/>
          <p:cNvSpPr txBox="1"/>
          <p:nvPr userDrawn="1"/>
        </p:nvSpPr>
        <p:spPr>
          <a:xfrm>
            <a:off x="1862270" y="6310498"/>
            <a:ext cx="166904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4038600"/>
            <a:ext cx="7681913" cy="914400"/>
          </a:xfrm>
        </p:spPr>
        <p:txBody>
          <a:bodyPr anchor="t" anchorCtr="0">
            <a:noAutofit/>
          </a:bodyPr>
          <a:lstStyle>
            <a:lvl1pPr algn="l" defTabSz="914363" rtl="0" eaLnBrk="1" latinLnBrk="0" hangingPunct="1">
              <a:lnSpc>
                <a:spcPct val="90000"/>
              </a:lnSpc>
              <a:spcBef>
                <a:spcPct val="0"/>
              </a:spcBef>
              <a:buNone/>
              <a:defRPr lang="en-US" sz="4800" b="0" kern="1200" cap="none" spc="-150" dirty="0">
                <a:ln w="3175">
                  <a:noFill/>
                </a:ln>
                <a:solidFill>
                  <a:schemeClr val="tx1"/>
                </a:solidFill>
                <a:effectLst/>
                <a:latin typeface="Segoe" pitchFamily="34" charset="0"/>
                <a:ea typeface="+mn-ea"/>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50" y="49530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5860140" y="2481942"/>
            <a:ext cx="2902860" cy="9277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0"/>
              </a:spcBef>
              <a:buFont typeface="Arial" pitchFamily="34" charset="0"/>
              <a:buNone/>
              <a:defRPr lang="en-US" sz="5400" b="0" kern="1200" cap="none" spc="-150" dirty="0" smtClean="0">
                <a:ln w="3175">
                  <a:noFill/>
                </a:ln>
                <a:solidFill>
                  <a:schemeClr val="tx1"/>
                </a:solidFill>
                <a:effectLst/>
                <a:latin typeface="Segoe" pitchFamily="34" charset="0"/>
                <a:ea typeface="+mn-ea"/>
                <a:cs typeface="Arial" charset="0"/>
              </a:defRPr>
            </a:lvl1pPr>
          </a:lstStyle>
          <a:p>
            <a:pPr lvl="0"/>
            <a:r>
              <a:rPr lang="en-US" dirty="0" smtClean="0"/>
              <a:t>click to…</a:t>
            </a:r>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3" cstate="screen"/>
          <a:srcRect/>
          <a:stretch>
            <a:fillRect/>
          </a:stretch>
        </p:blipFill>
        <p:spPr bwMode="auto">
          <a:xfrm>
            <a:off x="8001000" y="228600"/>
            <a:ext cx="974952" cy="168121"/>
          </a:xfrm>
          <a:prstGeom prst="rect">
            <a:avLst/>
          </a:prstGeom>
          <a:noFill/>
        </p:spPr>
      </p:pic>
      <p:pic>
        <p:nvPicPr>
          <p:cNvPr id="9" name="Picture 8" descr="UC_Strands_rgb.png"/>
          <p:cNvPicPr>
            <a:picLocks noChangeAspect="1"/>
          </p:cNvPicPr>
          <p:nvPr userDrawn="1"/>
        </p:nvPicPr>
        <p:blipFill>
          <a:blip r:embed="rId4" cstate="screen"/>
          <a:srcRect l="1977"/>
          <a:stretch>
            <a:fillRect/>
          </a:stretch>
        </p:blipFill>
        <p:spPr>
          <a:xfrm>
            <a:off x="0" y="1889435"/>
            <a:ext cx="5715000" cy="1943425"/>
          </a:xfrm>
          <a:prstGeom prst="rect">
            <a:avLst/>
          </a:prstGeom>
        </p:spPr>
      </p:pic>
      <p:sp>
        <p:nvSpPr>
          <p:cNvPr id="10" name="TextBox 9"/>
          <p:cNvSpPr txBox="1"/>
          <p:nvPr userDrawn="1"/>
        </p:nvSpPr>
        <p:spPr>
          <a:xfrm>
            <a:off x="6898387" y="6355080"/>
            <a:ext cx="1864613" cy="338554"/>
          </a:xfrm>
          <a:prstGeom prst="rect">
            <a:avLst/>
          </a:prstGeom>
          <a:noFill/>
        </p:spPr>
        <p:txBody>
          <a:bodyPr wrap="none" rtlCol="0">
            <a:spAutoFit/>
          </a:bodyPr>
          <a:lstStyle/>
          <a:p>
            <a:pPr algn="r"/>
            <a:r>
              <a:rPr lang="en-US" sz="1600" dirty="0" smtClean="0">
                <a:latin typeface="+mn-lt"/>
              </a:rPr>
              <a:t>Unified.</a:t>
            </a:r>
            <a:r>
              <a:rPr lang="en-US" sz="1600" baseline="0" dirty="0" smtClean="0">
                <a:latin typeface="+mn-lt"/>
              </a:rPr>
              <a:t> Simplified.</a:t>
            </a:r>
            <a:endParaRPr lang="en-US" sz="1600" dirty="0">
              <a:latin typeface="+mn-lt"/>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524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8" name="TextBox 7"/>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524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6" name="Picture 5"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7" name="TextBox 6"/>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524000"/>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524000"/>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8" name="TextBox 7"/>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722312" y="2925354"/>
            <a:ext cx="7689851" cy="1384995"/>
          </a:xfrm>
          <a:noFill/>
          <a:ln w="9525">
            <a:noFill/>
            <a:miter lim="800000"/>
            <a:headEnd/>
            <a:tailEnd/>
          </a:ln>
          <a:effectLst/>
        </p:spPr>
        <p:txBody>
          <a:bodyPr vert="horz" wrap="square" lIns="0" tIns="0" rIns="0" bIns="0" numCol="1" anchor="b" anchorCtr="0" compatLnSpc="1">
            <a:prstTxWarp prst="textNoShape">
              <a:avLst/>
            </a:prstTxWarp>
            <a:normAutofit/>
          </a:bodyPr>
          <a:lstStyle>
            <a:lvl1pPr marL="0" indent="0" algn="ctr">
              <a:buFont typeface="Arial" pitchFamily="34" charset="0"/>
              <a:buNone/>
              <a:defRPr lang="en-US" sz="10000" kern="1200" cap="all" dirty="0" smtClean="0">
                <a:solidFill>
                  <a:schemeClr val="bg1">
                    <a:alpha val="35000"/>
                  </a:schemeClr>
                </a:solidFill>
                <a:effectLst/>
                <a:latin typeface="Arial Black" pitchFamily="34" charset="0"/>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demo</a:t>
            </a:r>
          </a:p>
        </p:txBody>
      </p:sp>
      <p:sp>
        <p:nvSpPr>
          <p:cNvPr id="2" name="Title 1"/>
          <p:cNvSpPr>
            <a:spLocks noGrp="1"/>
          </p:cNvSpPr>
          <p:nvPr>
            <p:ph type="ctrTitle" hasCustomPrompt="1"/>
          </p:nvPr>
        </p:nvSpPr>
        <p:spPr>
          <a:xfrm>
            <a:off x="368300" y="3692141"/>
            <a:ext cx="8394699" cy="1154497"/>
          </a:xfrm>
          <a:noFill/>
          <a:ln w="9525">
            <a:noFill/>
            <a:miter lim="800000"/>
            <a:headEnd/>
            <a:tailEnd/>
          </a:ln>
          <a:effectLst/>
        </p:spPr>
        <p:txBody>
          <a:bodyPr vert="horz" wrap="square" lIns="0" tIns="0" rIns="0" bIns="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ctr">
              <a:lnSpc>
                <a:spcPct val="90000"/>
              </a:lnSpc>
              <a:defRPr lang="en-US" sz="4000" b="0" kern="1200" cap="none" spc="-125" dirty="0">
                <a:ln w="3175">
                  <a:noFill/>
                </a:ln>
                <a:solidFill>
                  <a:schemeClr val="tx1"/>
                </a:solidFill>
                <a:effectLst/>
                <a:latin typeface="+mj-lt"/>
                <a:ea typeface="+mj-ea"/>
                <a:cs typeface="+mj-cs"/>
              </a:defRPr>
            </a:lvl1pPr>
          </a:lstStyle>
          <a:p>
            <a:pPr marL="0" marR="0" lvl="0" indent="0" algn="ctr" defTabSz="914363" rtl="0" eaLnBrk="1" fontAlgn="base" latinLnBrk="0" hangingPunct="1">
              <a:lnSpc>
                <a:spcPct val="90000"/>
              </a:lnSpc>
              <a:spcBef>
                <a:spcPct val="0"/>
              </a:spcBef>
              <a:spcAft>
                <a:spcPct val="0"/>
              </a:spcAft>
              <a:buClrTx/>
              <a:buSzTx/>
              <a:buFontTx/>
              <a:buNone/>
              <a:tabLst/>
              <a:defRPr/>
            </a:pPr>
            <a:r>
              <a:rPr lang="en-US" dirty="0" smtClean="0"/>
              <a:t>Click to Edit Transition Title</a:t>
            </a:r>
            <a:endParaRPr lang="en-US" dirty="0"/>
          </a:p>
        </p:txBody>
      </p:sp>
      <p:sp>
        <p:nvSpPr>
          <p:cNvPr id="3" name="Subtitle 2"/>
          <p:cNvSpPr>
            <a:spLocks noGrp="1"/>
          </p:cNvSpPr>
          <p:nvPr>
            <p:ph type="subTitle" idx="1" hasCustomPrompt="1"/>
          </p:nvPr>
        </p:nvSpPr>
        <p:spPr bwMode="invGray">
          <a:xfrm>
            <a:off x="4570412" y="4879296"/>
            <a:ext cx="4192587" cy="332399"/>
          </a:xfrm>
        </p:spPr>
        <p:txBody>
          <a:bodyPr vert="horz" wrap="square" lIns="0" tIns="0" rIns="0" bIns="0" rtlCol="0">
            <a:spAutoFit/>
            <a:sp3d extrusionH="57150">
              <a:bevelT w="12700" h="12700"/>
            </a:sp3d>
          </a:bodyPr>
          <a:lstStyle>
            <a:lvl1pPr marL="0" indent="0" algn="l" defTabSz="914327" rtl="0" eaLnBrk="1" fontAlgn="base" latinLnBrk="0" hangingPunct="1">
              <a:lnSpc>
                <a:spcPct val="90000"/>
              </a:lnSpc>
              <a:spcBef>
                <a:spcPct val="20000"/>
              </a:spcBef>
              <a:spcAft>
                <a:spcPct val="0"/>
              </a:spcAft>
              <a:buFontTx/>
              <a:buNone/>
              <a:defRPr lang="en-US" sz="2400" kern="1200" dirty="0">
                <a:gradFill>
                  <a:gsLst>
                    <a:gs pos="0">
                      <a:schemeClr val="bg1">
                        <a:lumMod val="65000"/>
                        <a:lumOff val="35000"/>
                      </a:schemeClr>
                    </a:gs>
                    <a:gs pos="50000">
                      <a:srgbClr val="27728D"/>
                    </a:gs>
                    <a:gs pos="100000">
                      <a:schemeClr val="tx1">
                        <a:lumMod val="75000"/>
                        <a:alpha val="85000"/>
                      </a:schemeClr>
                    </a:gs>
                  </a:gsLst>
                  <a:lin ang="16200000" scaled="1"/>
                </a:gradFill>
                <a:effectLst/>
                <a:latin typeface="+mn-lt"/>
                <a:ea typeface="+mn-ea"/>
                <a:cs typeface="+mn-cs"/>
              </a:defRPr>
            </a:lvl1pPr>
            <a:lvl2pPr marL="457163" indent="0" algn="ctr">
              <a:buNone/>
              <a:defRPr>
                <a:solidFill>
                  <a:schemeClr val="tx1">
                    <a:tint val="75000"/>
                  </a:schemeClr>
                </a:solidFill>
              </a:defRPr>
            </a:lvl2pPr>
            <a:lvl3pPr marL="914327" indent="0" algn="ctr">
              <a:buNone/>
              <a:defRPr>
                <a:solidFill>
                  <a:schemeClr val="tx1">
                    <a:tint val="75000"/>
                  </a:schemeClr>
                </a:solidFill>
              </a:defRPr>
            </a:lvl3pPr>
            <a:lvl4pPr marL="1371490" indent="0" algn="ctr">
              <a:buNone/>
              <a:defRPr>
                <a:solidFill>
                  <a:schemeClr val="tx1">
                    <a:tint val="75000"/>
                  </a:schemeClr>
                </a:solidFill>
              </a:defRPr>
            </a:lvl4pPr>
            <a:lvl5pPr marL="1828654" indent="0" algn="ctr">
              <a:buNone/>
              <a:defRPr>
                <a:solidFill>
                  <a:schemeClr val="tx1">
                    <a:tint val="75000"/>
                  </a:schemeClr>
                </a:solidFill>
              </a:defRPr>
            </a:lvl5pPr>
            <a:lvl6pPr marL="2285818" indent="0" algn="ctr">
              <a:buNone/>
              <a:defRPr>
                <a:solidFill>
                  <a:schemeClr val="tx1">
                    <a:tint val="75000"/>
                  </a:schemeClr>
                </a:solidFill>
              </a:defRPr>
            </a:lvl6pPr>
            <a:lvl7pPr marL="2742980" indent="0" algn="ctr">
              <a:buNone/>
              <a:defRPr>
                <a:solidFill>
                  <a:schemeClr val="tx1">
                    <a:tint val="75000"/>
                  </a:schemeClr>
                </a:solidFill>
              </a:defRPr>
            </a:lvl7pPr>
            <a:lvl8pPr marL="3200144" indent="0" algn="ctr">
              <a:buNone/>
              <a:defRPr>
                <a:solidFill>
                  <a:schemeClr val="tx1">
                    <a:tint val="75000"/>
                  </a:schemeClr>
                </a:solidFill>
              </a:defRPr>
            </a:lvl8pPr>
            <a:lvl9pPr marL="3657308" indent="0" algn="ctr">
              <a:buNone/>
              <a:defRPr>
                <a:solidFill>
                  <a:schemeClr val="tx1">
                    <a:tint val="75000"/>
                  </a:schemeClr>
                </a:solidFill>
              </a:defRPr>
            </a:lvl9pPr>
          </a:lstStyle>
          <a:p>
            <a:r>
              <a:rPr lang="en-US" dirty="0" smtClean="0"/>
              <a:t>Click to edit Speaker Name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5240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0999" y="2287322"/>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0" y="15240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1045" y="2287322"/>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9" name="Picture 8"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10" name="TextBox 9"/>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6" name="Picture 5"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7" name="TextBox 6"/>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4" name="Picture 3"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5" name="TextBox 4"/>
          <p:cNvSpPr txBox="1"/>
          <p:nvPr userDrawn="1"/>
        </p:nvSpPr>
        <p:spPr>
          <a:xfrm>
            <a:off x="1862270" y="6310498"/>
            <a:ext cx="165301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pic>
        <p:nvPicPr>
          <p:cNvPr id="2" name="Picture 1" descr="UC_Strands_rgb.png"/>
          <p:cNvPicPr>
            <a:picLocks noChangeAspect="1"/>
          </p:cNvPicPr>
          <p:nvPr userDrawn="1"/>
        </p:nvPicPr>
        <p:blipFill>
          <a:blip r:embed="rId3" cstate="screen"/>
          <a:srcRect l="1977"/>
          <a:stretch>
            <a:fillRect/>
          </a:stretch>
        </p:blipFill>
        <p:spPr>
          <a:xfrm>
            <a:off x="0" y="1889435"/>
            <a:ext cx="5715000" cy="1943425"/>
          </a:xfrm>
          <a:prstGeom prst="rect">
            <a:avLst/>
          </a:prstGeom>
        </p:spPr>
      </p:pic>
      <p:sp>
        <p:nvSpPr>
          <p:cNvPr id="3" name="TextBox 2"/>
          <p:cNvSpPr txBox="1"/>
          <p:nvPr userDrawn="1"/>
        </p:nvSpPr>
        <p:spPr>
          <a:xfrm>
            <a:off x="5699760" y="2651760"/>
            <a:ext cx="2707793" cy="461665"/>
          </a:xfrm>
          <a:prstGeom prst="rect">
            <a:avLst/>
          </a:prstGeom>
          <a:noFill/>
        </p:spPr>
        <p:txBody>
          <a:bodyPr wrap="none" rtlCol="0">
            <a:spAutoFit/>
          </a:bodyPr>
          <a:lstStyle/>
          <a:p>
            <a:r>
              <a:rPr lang="en-US" sz="2400" dirty="0" smtClean="0">
                <a:latin typeface="+mn-lt"/>
              </a:rPr>
              <a:t>Unified. Simplified.</a:t>
            </a:r>
            <a:endParaRPr lang="en-US" sz="2400" dirty="0">
              <a:latin typeface="+mn-lt"/>
            </a:endParaRPr>
          </a:p>
        </p:txBody>
      </p:sp>
      <p:pic>
        <p:nvPicPr>
          <p:cNvPr id="1026" name="Picture 2" descr="C:\Program Files\Microsoft Resource DVD Artwork\DVD_ART\BoxShots_Logos\MICROSOFT\Microsoft logo and tagline.png"/>
          <p:cNvPicPr>
            <a:picLocks noChangeAspect="1" noChangeArrowheads="1"/>
          </p:cNvPicPr>
          <p:nvPr userDrawn="1"/>
        </p:nvPicPr>
        <p:blipFill>
          <a:blip r:embed="rId4" cstate="screen"/>
          <a:srcRect/>
          <a:stretch>
            <a:fillRect/>
          </a:stretch>
        </p:blipFill>
        <p:spPr bwMode="auto">
          <a:xfrm>
            <a:off x="8001000" y="228600"/>
            <a:ext cx="974952" cy="168121"/>
          </a:xfrm>
          <a:prstGeom prst="rect">
            <a:avLst/>
          </a:prstGeom>
          <a:noFill/>
        </p:spPr>
      </p:pic>
      <p:sp>
        <p:nvSpPr>
          <p:cNvPr id="6" name="TextBox 5"/>
          <p:cNvSpPr txBox="1"/>
          <p:nvPr userDrawn="1"/>
        </p:nvSpPr>
        <p:spPr>
          <a:xfrm>
            <a:off x="5170350" y="6355080"/>
            <a:ext cx="3592650" cy="338554"/>
          </a:xfrm>
          <a:prstGeom prst="rect">
            <a:avLst/>
          </a:prstGeom>
          <a:noFill/>
        </p:spPr>
        <p:txBody>
          <a:bodyPr wrap="none" rtlCol="0">
            <a:spAutoFit/>
          </a:bodyPr>
          <a:lstStyle/>
          <a:p>
            <a:pPr algn="r"/>
            <a:r>
              <a:rPr lang="en-US" sz="1600" dirty="0" smtClean="0">
                <a:latin typeface="+mn-lt"/>
              </a:rPr>
              <a:t>Unified</a:t>
            </a:r>
            <a:r>
              <a:rPr lang="en-US" sz="1600" baseline="0" dirty="0" smtClean="0">
                <a:latin typeface="+mn-lt"/>
              </a:rPr>
              <a:t> Communications Launch 2007</a:t>
            </a:r>
            <a:endParaRPr lang="en-US" sz="1600" dirty="0">
              <a:latin typeface="+mn-lt"/>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WALKIN version LOGOS">
    <p:bg bwMode="ltGray">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pic>
        <p:nvPicPr>
          <p:cNvPr id="2" name="Picture 1" descr="UC_Strands_rgb.png"/>
          <p:cNvPicPr>
            <a:picLocks noChangeAspect="1"/>
          </p:cNvPicPr>
          <p:nvPr userDrawn="1"/>
        </p:nvPicPr>
        <p:blipFill>
          <a:blip r:embed="rId3" cstate="screen"/>
          <a:srcRect l="1977"/>
          <a:stretch>
            <a:fillRect/>
          </a:stretch>
        </p:blipFill>
        <p:spPr>
          <a:xfrm>
            <a:off x="0" y="1889435"/>
            <a:ext cx="5715000" cy="1943425"/>
          </a:xfrm>
          <a:prstGeom prst="rect">
            <a:avLst/>
          </a:prstGeom>
        </p:spPr>
      </p:pic>
      <p:pic>
        <p:nvPicPr>
          <p:cNvPr id="9" name="Picture 8" descr="exchange server generic logo.png"/>
          <p:cNvPicPr>
            <a:picLocks noChangeAspect="1"/>
          </p:cNvPicPr>
          <p:nvPr userDrawn="1"/>
        </p:nvPicPr>
        <p:blipFill>
          <a:blip r:embed="rId4"/>
          <a:stretch>
            <a:fillRect/>
          </a:stretch>
        </p:blipFill>
        <p:spPr>
          <a:xfrm>
            <a:off x="2071913" y="5130017"/>
            <a:ext cx="2017776" cy="399027"/>
          </a:xfrm>
          <a:prstGeom prst="rect">
            <a:avLst/>
          </a:prstGeom>
        </p:spPr>
      </p:pic>
      <p:pic>
        <p:nvPicPr>
          <p:cNvPr id="10" name="Picture 9" descr="Office Communications Server 2007 logo.png"/>
          <p:cNvPicPr>
            <a:picLocks noChangeAspect="1"/>
          </p:cNvPicPr>
          <p:nvPr userDrawn="1"/>
        </p:nvPicPr>
        <p:blipFill>
          <a:blip r:embed="rId5" cstate="print"/>
          <a:stretch>
            <a:fillRect/>
          </a:stretch>
        </p:blipFill>
        <p:spPr>
          <a:xfrm>
            <a:off x="1353314" y="4156136"/>
            <a:ext cx="2990084" cy="588458"/>
          </a:xfrm>
          <a:prstGeom prst="rect">
            <a:avLst/>
          </a:prstGeom>
        </p:spPr>
      </p:pic>
      <p:pic>
        <p:nvPicPr>
          <p:cNvPr id="11" name="Picture 10" descr="Office Communicator 2007 logo.png"/>
          <p:cNvPicPr>
            <a:picLocks noChangeAspect="1"/>
          </p:cNvPicPr>
          <p:nvPr userDrawn="1"/>
        </p:nvPicPr>
        <p:blipFill>
          <a:blip r:embed="rId6"/>
          <a:srcRect r="11948"/>
          <a:stretch>
            <a:fillRect/>
          </a:stretch>
        </p:blipFill>
        <p:spPr>
          <a:xfrm>
            <a:off x="4953000" y="4157445"/>
            <a:ext cx="2819400" cy="409425"/>
          </a:xfrm>
          <a:prstGeom prst="rect">
            <a:avLst/>
          </a:prstGeom>
        </p:spPr>
      </p:pic>
      <p:pic>
        <p:nvPicPr>
          <p:cNvPr id="12" name="Picture 11" descr="Office Live Meeting logo.png"/>
          <p:cNvPicPr>
            <a:picLocks noChangeAspect="1"/>
          </p:cNvPicPr>
          <p:nvPr userDrawn="1"/>
        </p:nvPicPr>
        <p:blipFill>
          <a:blip r:embed="rId7"/>
          <a:stretch>
            <a:fillRect/>
          </a:stretch>
        </p:blipFill>
        <p:spPr>
          <a:xfrm>
            <a:off x="4613947" y="5088492"/>
            <a:ext cx="2590796" cy="440552"/>
          </a:xfrm>
          <a:prstGeom prst="rect">
            <a:avLst/>
          </a:prstGeom>
        </p:spPr>
      </p:pic>
      <p:pic>
        <p:nvPicPr>
          <p:cNvPr id="13" name="Picture 2" descr="C:\Program Files\Microsoft Resource DVD Artwork\DVD_ART\BoxShots_Logos\MICROSOFT\Microsoft logo and tagline.png"/>
          <p:cNvPicPr>
            <a:picLocks noChangeAspect="1" noChangeArrowheads="1"/>
          </p:cNvPicPr>
          <p:nvPr userDrawn="1"/>
        </p:nvPicPr>
        <p:blipFill>
          <a:blip r:embed="rId8" cstate="screen"/>
          <a:srcRect/>
          <a:stretch>
            <a:fillRect/>
          </a:stretch>
        </p:blipFill>
        <p:spPr bwMode="auto">
          <a:xfrm>
            <a:off x="8001000" y="228600"/>
            <a:ext cx="974952" cy="168121"/>
          </a:xfrm>
          <a:prstGeom prst="rect">
            <a:avLst/>
          </a:prstGeom>
          <a:noFill/>
        </p:spPr>
      </p:pic>
      <p:sp>
        <p:nvSpPr>
          <p:cNvPr id="14" name="TextBox 13"/>
          <p:cNvSpPr txBox="1"/>
          <p:nvPr userDrawn="1"/>
        </p:nvSpPr>
        <p:spPr>
          <a:xfrm>
            <a:off x="5699760" y="2651760"/>
            <a:ext cx="2707793" cy="461665"/>
          </a:xfrm>
          <a:prstGeom prst="rect">
            <a:avLst/>
          </a:prstGeom>
          <a:noFill/>
        </p:spPr>
        <p:txBody>
          <a:bodyPr wrap="none" rtlCol="0">
            <a:spAutoFit/>
          </a:bodyPr>
          <a:lstStyle/>
          <a:p>
            <a:r>
              <a:rPr lang="en-US" sz="2400" dirty="0" smtClean="0">
                <a:latin typeface="+mn-lt"/>
              </a:rPr>
              <a:t>Unified. Simplified.</a:t>
            </a:r>
            <a:endParaRPr lang="en-US" sz="2400" dirty="0">
              <a:latin typeface="+mn-lt"/>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4038600"/>
            <a:ext cx="7681913" cy="914400"/>
          </a:xfrm>
        </p:spPr>
        <p:txBody>
          <a:bodyP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30249" y="495299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3" cstate="screen"/>
          <a:srcRect/>
          <a:stretch>
            <a:fillRect/>
          </a:stretch>
        </p:blipFill>
        <p:spPr bwMode="auto">
          <a:xfrm>
            <a:off x="8001000" y="228600"/>
            <a:ext cx="974952" cy="168121"/>
          </a:xfrm>
          <a:prstGeom prst="rect">
            <a:avLst/>
          </a:prstGeom>
          <a:noFill/>
        </p:spPr>
      </p:pic>
      <p:pic>
        <p:nvPicPr>
          <p:cNvPr id="8" name="Picture 7" descr="UC_Strands_rgb.png"/>
          <p:cNvPicPr>
            <a:picLocks noChangeAspect="1"/>
          </p:cNvPicPr>
          <p:nvPr userDrawn="1"/>
        </p:nvPicPr>
        <p:blipFill>
          <a:blip r:embed="rId4" cstate="screen"/>
          <a:srcRect l="1977"/>
          <a:stretch>
            <a:fillRect/>
          </a:stretch>
        </p:blipFill>
        <p:spPr>
          <a:xfrm>
            <a:off x="0" y="1889435"/>
            <a:ext cx="5715000" cy="1943425"/>
          </a:xfrm>
          <a:prstGeom prst="rect">
            <a:avLst/>
          </a:prstGeom>
        </p:spPr>
      </p:pic>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4038600"/>
            <a:ext cx="7681913" cy="914400"/>
          </a:xfrm>
        </p:spPr>
        <p:txBody>
          <a:bodyPr anchor="t" anchorCtr="0">
            <a:noAutofit/>
          </a:bodyPr>
          <a:lstStyle>
            <a:lvl1pPr algn="l" defTabSz="914363" rtl="0" eaLnBrk="1" latinLnBrk="0" hangingPunct="1">
              <a:lnSpc>
                <a:spcPct val="90000"/>
              </a:lnSpc>
              <a:spcBef>
                <a:spcPct val="0"/>
              </a:spcBef>
              <a:buNone/>
              <a:defRPr lang="en-US" sz="4800" b="0" kern="1200" cap="none" spc="-150" dirty="0">
                <a:ln w="3175">
                  <a:noFill/>
                </a:ln>
                <a:solidFill>
                  <a:schemeClr val="tx1"/>
                </a:solidFill>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30250" y="49530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5860140" y="2481942"/>
            <a:ext cx="2902860" cy="9277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0"/>
              </a:spcBef>
              <a:buFont typeface="Arial" pitchFamily="34" charset="0"/>
              <a:buNone/>
              <a:defRPr lang="en-US" sz="5400" b="0" kern="1200" cap="none" spc="-150" dirty="0" smtClean="0">
                <a:ln w="3175">
                  <a:noFill/>
                </a:ln>
                <a:solidFill>
                  <a:schemeClr val="tx1"/>
                </a:solidFill>
                <a:effectLst/>
                <a:latin typeface="Segoe" pitchFamily="34" charset="0"/>
                <a:ea typeface="+mn-ea"/>
                <a:cs typeface="Arial" charset="0"/>
              </a:defRPr>
            </a:lvl1pPr>
          </a:lstStyle>
          <a:p>
            <a:pPr lvl="0"/>
            <a:r>
              <a:rPr lang="en-US" dirty="0" smtClean="0"/>
              <a:t>click to…</a:t>
            </a:r>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3" cstate="screen"/>
          <a:srcRect/>
          <a:stretch>
            <a:fillRect/>
          </a:stretch>
        </p:blipFill>
        <p:spPr bwMode="auto">
          <a:xfrm>
            <a:off x="8001000" y="228600"/>
            <a:ext cx="974952" cy="168121"/>
          </a:xfrm>
          <a:prstGeom prst="rect">
            <a:avLst/>
          </a:prstGeom>
          <a:noFill/>
        </p:spPr>
      </p:pic>
      <p:pic>
        <p:nvPicPr>
          <p:cNvPr id="9" name="Picture 8" descr="UC_Strands_rgb.png"/>
          <p:cNvPicPr>
            <a:picLocks noChangeAspect="1"/>
          </p:cNvPicPr>
          <p:nvPr userDrawn="1"/>
        </p:nvPicPr>
        <p:blipFill>
          <a:blip r:embed="rId4" cstate="screen"/>
          <a:srcRect l="1977"/>
          <a:stretch>
            <a:fillRect/>
          </a:stretch>
        </p:blipFill>
        <p:spPr>
          <a:xfrm>
            <a:off x="0" y="1889435"/>
            <a:ext cx="5715000" cy="1943425"/>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368300" y="1347788"/>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524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8" name="TextBox 7"/>
          <p:cNvSpPr txBox="1"/>
          <p:nvPr userDrawn="1"/>
        </p:nvSpPr>
        <p:spPr>
          <a:xfrm>
            <a:off x="1862270" y="6310498"/>
            <a:ext cx="166904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524000"/>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6" name="Picture 5"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7" name="TextBox 6"/>
          <p:cNvSpPr txBox="1"/>
          <p:nvPr userDrawn="1"/>
        </p:nvSpPr>
        <p:spPr>
          <a:xfrm>
            <a:off x="1862270" y="6310498"/>
            <a:ext cx="1669047" cy="307777"/>
          </a:xfrm>
          <a:prstGeom prst="rect">
            <a:avLst/>
          </a:prstGeom>
          <a:noFill/>
        </p:spPr>
        <p:txBody>
          <a:bodyPr wrap="none" rtlCol="0">
            <a:spAutoFit/>
          </a:bodyPr>
          <a:lstStyle/>
          <a:p>
            <a:pPr marL="0" marR="0" indent="0" algn="l" defTabSz="914327" rtl="0" eaLnBrk="1" fontAlgn="auto" latinLnBrk="0" hangingPunct="1">
              <a:lnSpc>
                <a:spcPct val="100000"/>
              </a:lnSpc>
              <a:spcBef>
                <a:spcPts val="0"/>
              </a:spcBef>
              <a:spcAft>
                <a:spcPts val="0"/>
              </a:spcAft>
              <a:buClrTx/>
              <a:buSzTx/>
              <a:buFontTx/>
              <a:buNone/>
              <a:tabLst/>
              <a:defRPr/>
            </a:pPr>
            <a:r>
              <a:rPr lang="en-US" sz="1400" dirty="0" smtClean="0">
                <a:latin typeface="+mn-lt"/>
              </a:rPr>
              <a:t>Unified</a:t>
            </a:r>
            <a:r>
              <a:rPr lang="en-US" sz="1400" baseline="0" dirty="0" smtClean="0">
                <a:latin typeface="+mn-lt"/>
              </a:rPr>
              <a:t>. Simplified.</a:t>
            </a:r>
            <a:endParaRPr lang="en-US" sz="1400" dirty="0" smtClean="0">
              <a:latin typeface="+mn-lt"/>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524000"/>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524000"/>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7" name="Picture 6"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8" name="TextBox 7"/>
          <p:cNvSpPr txBox="1"/>
          <p:nvPr userDrawn="1"/>
        </p:nvSpPr>
        <p:spPr>
          <a:xfrm>
            <a:off x="1862270" y="6310498"/>
            <a:ext cx="1669047" cy="307777"/>
          </a:xfrm>
          <a:prstGeom prst="rect">
            <a:avLst/>
          </a:prstGeom>
          <a:noFill/>
        </p:spPr>
        <p:txBody>
          <a:bodyPr wrap="none" rtlCol="0">
            <a:spAutoFit/>
          </a:bodyPr>
          <a:lstStyle/>
          <a:p>
            <a:pPr marL="0" marR="0" indent="0" algn="l" defTabSz="914327" rtl="0" eaLnBrk="1" fontAlgn="auto" latinLnBrk="0" hangingPunct="1">
              <a:lnSpc>
                <a:spcPct val="100000"/>
              </a:lnSpc>
              <a:spcBef>
                <a:spcPts val="0"/>
              </a:spcBef>
              <a:spcAft>
                <a:spcPts val="0"/>
              </a:spcAft>
              <a:buClrTx/>
              <a:buSzTx/>
              <a:buFontTx/>
              <a:buNone/>
              <a:tabLst/>
              <a:defRPr/>
            </a:pPr>
            <a:r>
              <a:rPr lang="en-US" sz="1400" dirty="0" smtClean="0">
                <a:latin typeface="+mn-lt"/>
              </a:rPr>
              <a:t>Unified</a:t>
            </a:r>
            <a:r>
              <a:rPr lang="en-US" sz="1400" baseline="0" dirty="0" smtClean="0">
                <a:latin typeface="+mn-lt"/>
              </a:rPr>
              <a:t>. Simplified.</a:t>
            </a:r>
            <a:endParaRPr lang="en-US" sz="1400" dirty="0" smtClean="0">
              <a:latin typeface="+mn-lt"/>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5240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87322"/>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0" y="15240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045" y="2287322"/>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9" name="Picture 8"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10" name="TextBox 9"/>
          <p:cNvSpPr txBox="1"/>
          <p:nvPr userDrawn="1"/>
        </p:nvSpPr>
        <p:spPr>
          <a:xfrm>
            <a:off x="1862270" y="6310498"/>
            <a:ext cx="1669047" cy="307777"/>
          </a:xfrm>
          <a:prstGeom prst="rect">
            <a:avLst/>
          </a:prstGeom>
          <a:noFill/>
        </p:spPr>
        <p:txBody>
          <a:bodyPr wrap="none" rtlCol="0">
            <a:spAutoFit/>
          </a:bodyPr>
          <a:lstStyle/>
          <a:p>
            <a:pPr marL="0" marR="0" indent="0" algn="l" defTabSz="914327" rtl="0" eaLnBrk="1" fontAlgn="auto" latinLnBrk="0" hangingPunct="1">
              <a:lnSpc>
                <a:spcPct val="100000"/>
              </a:lnSpc>
              <a:spcBef>
                <a:spcPts val="0"/>
              </a:spcBef>
              <a:spcAft>
                <a:spcPts val="0"/>
              </a:spcAft>
              <a:buClrTx/>
              <a:buSzTx/>
              <a:buFontTx/>
              <a:buNone/>
              <a:tabLst/>
              <a:defRPr/>
            </a:pPr>
            <a:r>
              <a:rPr lang="en-US" sz="1400" dirty="0" smtClean="0">
                <a:latin typeface="+mn-lt"/>
              </a:rPr>
              <a:t>Unified</a:t>
            </a:r>
            <a:r>
              <a:rPr lang="en-US" sz="1400" baseline="0" dirty="0" smtClean="0">
                <a:latin typeface="+mn-lt"/>
              </a:rPr>
              <a:t>. Simplified.</a:t>
            </a:r>
            <a:endParaRPr lang="en-US" sz="1400" dirty="0" smtClean="0">
              <a:latin typeface="+mn-lt"/>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6" name="Picture 5"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7" name="TextBox 6"/>
          <p:cNvSpPr txBox="1"/>
          <p:nvPr userDrawn="1"/>
        </p:nvSpPr>
        <p:spPr>
          <a:xfrm>
            <a:off x="1862270" y="6310498"/>
            <a:ext cx="166904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Program Files\Microsoft Resource DVD Artwork\DVD_ART\BoxShots_Logos\MICROSOFT\Microsoft logo and tagline.png"/>
          <p:cNvPicPr>
            <a:picLocks noChangeAspect="1" noChangeArrowheads="1"/>
          </p:cNvPicPr>
          <p:nvPr userDrawn="1"/>
        </p:nvPicPr>
        <p:blipFill>
          <a:blip r:embed="rId2" cstate="screen"/>
          <a:srcRect/>
          <a:stretch>
            <a:fillRect/>
          </a:stretch>
        </p:blipFill>
        <p:spPr bwMode="auto">
          <a:xfrm>
            <a:off x="8001000" y="228600"/>
            <a:ext cx="974952" cy="168121"/>
          </a:xfrm>
          <a:prstGeom prst="rect">
            <a:avLst/>
          </a:prstGeom>
          <a:noFill/>
        </p:spPr>
      </p:pic>
      <p:pic>
        <p:nvPicPr>
          <p:cNvPr id="4" name="Picture 3" descr="UC_Strands_rgb.png"/>
          <p:cNvPicPr>
            <a:picLocks noChangeAspect="1"/>
          </p:cNvPicPr>
          <p:nvPr userDrawn="1"/>
        </p:nvPicPr>
        <p:blipFill>
          <a:blip r:embed="rId3" cstate="screen"/>
          <a:srcRect l="35053"/>
          <a:stretch>
            <a:fillRect/>
          </a:stretch>
        </p:blipFill>
        <p:spPr>
          <a:xfrm>
            <a:off x="0" y="5972054"/>
            <a:ext cx="1905975" cy="978225"/>
          </a:xfrm>
          <a:prstGeom prst="rect">
            <a:avLst/>
          </a:prstGeom>
        </p:spPr>
      </p:pic>
      <p:sp>
        <p:nvSpPr>
          <p:cNvPr id="5" name="TextBox 4"/>
          <p:cNvSpPr txBox="1"/>
          <p:nvPr userDrawn="1"/>
        </p:nvSpPr>
        <p:spPr>
          <a:xfrm>
            <a:off x="1862270" y="6310498"/>
            <a:ext cx="1669047" cy="307777"/>
          </a:xfrm>
          <a:prstGeom prst="rect">
            <a:avLst/>
          </a:prstGeom>
          <a:noFill/>
        </p:spPr>
        <p:txBody>
          <a:bodyPr wrap="none" rtlCol="0">
            <a:spAutoFit/>
          </a:bodyPr>
          <a:lstStyle/>
          <a:p>
            <a:r>
              <a:rPr lang="en-US" sz="1400" dirty="0" smtClean="0">
                <a:latin typeface="+mn-lt"/>
              </a:rPr>
              <a:t>Unified</a:t>
            </a:r>
            <a:r>
              <a:rPr lang="en-US" sz="1400" baseline="0" dirty="0" smtClean="0">
                <a:latin typeface="+mn-lt"/>
              </a:rPr>
              <a:t>. Simplified.</a:t>
            </a:r>
            <a:endParaRPr lang="en-US" sz="1400" dirty="0">
              <a:latin typeface="+mn-lt"/>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pic>
        <p:nvPicPr>
          <p:cNvPr id="2" name="Picture 1" descr="UC_Strands_rgb.png"/>
          <p:cNvPicPr>
            <a:picLocks noChangeAspect="1"/>
          </p:cNvPicPr>
          <p:nvPr userDrawn="1"/>
        </p:nvPicPr>
        <p:blipFill>
          <a:blip r:embed="rId3" cstate="screen"/>
          <a:srcRect l="1977"/>
          <a:stretch>
            <a:fillRect/>
          </a:stretch>
        </p:blipFill>
        <p:spPr>
          <a:xfrm>
            <a:off x="0" y="1889435"/>
            <a:ext cx="5715000" cy="1943425"/>
          </a:xfrm>
          <a:prstGeom prst="rect">
            <a:avLst/>
          </a:prstGeom>
        </p:spPr>
      </p:pic>
      <p:sp>
        <p:nvSpPr>
          <p:cNvPr id="3" name="TextBox 2"/>
          <p:cNvSpPr txBox="1"/>
          <p:nvPr userDrawn="1"/>
        </p:nvSpPr>
        <p:spPr>
          <a:xfrm>
            <a:off x="5699760" y="2651760"/>
            <a:ext cx="2707793" cy="461665"/>
          </a:xfrm>
          <a:prstGeom prst="rect">
            <a:avLst/>
          </a:prstGeom>
          <a:noFill/>
        </p:spPr>
        <p:txBody>
          <a:bodyPr wrap="none" rtlCol="0">
            <a:spAutoFit/>
          </a:bodyPr>
          <a:lstStyle/>
          <a:p>
            <a:r>
              <a:rPr lang="en-US" sz="2400" dirty="0" smtClean="0">
                <a:latin typeface="+mn-lt"/>
              </a:rPr>
              <a:t>Unified. Simplified.</a:t>
            </a:r>
            <a:endParaRPr lang="en-US" sz="2400" dirty="0">
              <a:latin typeface="+mn-lt"/>
            </a:endParaRPr>
          </a:p>
        </p:txBody>
      </p:sp>
      <p:sp>
        <p:nvSpPr>
          <p:cNvPr id="4" name="TextBox 3"/>
          <p:cNvSpPr txBox="1"/>
          <p:nvPr userDrawn="1"/>
        </p:nvSpPr>
        <p:spPr>
          <a:xfrm>
            <a:off x="6670990" y="6355080"/>
            <a:ext cx="2396810" cy="338554"/>
          </a:xfrm>
          <a:prstGeom prst="rect">
            <a:avLst/>
          </a:prstGeom>
          <a:noFill/>
        </p:spPr>
        <p:txBody>
          <a:bodyPr wrap="none" rtlCol="0">
            <a:spAutoFit/>
          </a:bodyPr>
          <a:lstStyle/>
          <a:p>
            <a:r>
              <a:rPr lang="en-US" sz="1600" dirty="0" smtClean="0">
                <a:latin typeface="+mn-lt"/>
              </a:rPr>
              <a:t>Unified</a:t>
            </a:r>
            <a:r>
              <a:rPr lang="en-US" sz="1600" baseline="0" dirty="0" smtClean="0">
                <a:latin typeface="+mn-lt"/>
              </a:rPr>
              <a:t> Communications</a:t>
            </a:r>
            <a:endParaRPr lang="en-US" sz="1600" dirty="0">
              <a:latin typeface="+mn-lt"/>
            </a:endParaRPr>
          </a:p>
        </p:txBody>
      </p:sp>
      <p:pic>
        <p:nvPicPr>
          <p:cNvPr id="1026" name="Picture 2" descr="C:\Program Files\Microsoft Resource DVD Artwork\DVD_ART\BoxShots_Logos\MICROSOFT\Microsoft logo and tagline.png"/>
          <p:cNvPicPr>
            <a:picLocks noChangeAspect="1" noChangeArrowheads="1"/>
          </p:cNvPicPr>
          <p:nvPr userDrawn="1"/>
        </p:nvPicPr>
        <p:blipFill>
          <a:blip r:embed="rId4" cstate="screen"/>
          <a:srcRect/>
          <a:stretch>
            <a:fillRect/>
          </a:stretch>
        </p:blipFill>
        <p:spPr bwMode="auto">
          <a:xfrm>
            <a:off x="8001000" y="228600"/>
            <a:ext cx="974952" cy="168121"/>
          </a:xfrm>
          <a:prstGeom prst="rect">
            <a:avLst/>
          </a:prstGeom>
          <a:noFill/>
        </p:spPr>
      </p:pic>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WALKIN version LOGOS">
    <p:bg bwMode="ltGray">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pic>
        <p:nvPicPr>
          <p:cNvPr id="2" name="Picture 1" descr="UC_Strands_rgb.png"/>
          <p:cNvPicPr>
            <a:picLocks noChangeAspect="1"/>
          </p:cNvPicPr>
          <p:nvPr userDrawn="1"/>
        </p:nvPicPr>
        <p:blipFill>
          <a:blip r:embed="rId3" cstate="screen"/>
          <a:srcRect l="1977"/>
          <a:stretch>
            <a:fillRect/>
          </a:stretch>
        </p:blipFill>
        <p:spPr>
          <a:xfrm>
            <a:off x="0" y="1889435"/>
            <a:ext cx="5715000" cy="1943425"/>
          </a:xfrm>
          <a:prstGeom prst="rect">
            <a:avLst/>
          </a:prstGeom>
        </p:spPr>
      </p:pic>
      <p:sp>
        <p:nvSpPr>
          <p:cNvPr id="3" name="TextBox 2"/>
          <p:cNvSpPr txBox="1"/>
          <p:nvPr userDrawn="1"/>
        </p:nvSpPr>
        <p:spPr>
          <a:xfrm>
            <a:off x="5649426" y="2651760"/>
            <a:ext cx="3512500" cy="461665"/>
          </a:xfrm>
          <a:prstGeom prst="rect">
            <a:avLst/>
          </a:prstGeom>
          <a:noFill/>
        </p:spPr>
        <p:txBody>
          <a:bodyPr wrap="none" rtlCol="0">
            <a:spAutoFit/>
          </a:bodyPr>
          <a:lstStyle/>
          <a:p>
            <a:r>
              <a:rPr lang="en-US" sz="2400" dirty="0" smtClean="0">
                <a:latin typeface="+mn-lt"/>
              </a:rPr>
              <a:t>Unified Communications</a:t>
            </a:r>
            <a:endParaRPr lang="en-US" sz="2400" dirty="0">
              <a:latin typeface="+mn-lt"/>
            </a:endParaRPr>
          </a:p>
        </p:txBody>
      </p:sp>
      <p:pic>
        <p:nvPicPr>
          <p:cNvPr id="9" name="Picture 8" descr="exchange server generic logo.png"/>
          <p:cNvPicPr>
            <a:picLocks noChangeAspect="1"/>
          </p:cNvPicPr>
          <p:nvPr userDrawn="1"/>
        </p:nvPicPr>
        <p:blipFill>
          <a:blip r:embed="rId4"/>
          <a:stretch>
            <a:fillRect/>
          </a:stretch>
        </p:blipFill>
        <p:spPr>
          <a:xfrm>
            <a:off x="2071913" y="5130017"/>
            <a:ext cx="2017776" cy="399027"/>
          </a:xfrm>
          <a:prstGeom prst="rect">
            <a:avLst/>
          </a:prstGeom>
        </p:spPr>
      </p:pic>
      <p:pic>
        <p:nvPicPr>
          <p:cNvPr id="10" name="Picture 9" descr="Office Communications Server 2007 logo.png"/>
          <p:cNvPicPr>
            <a:picLocks noChangeAspect="1"/>
          </p:cNvPicPr>
          <p:nvPr userDrawn="1"/>
        </p:nvPicPr>
        <p:blipFill>
          <a:blip r:embed="rId5" cstate="print"/>
          <a:stretch>
            <a:fillRect/>
          </a:stretch>
        </p:blipFill>
        <p:spPr>
          <a:xfrm>
            <a:off x="1353314" y="4156136"/>
            <a:ext cx="2990084" cy="588458"/>
          </a:xfrm>
          <a:prstGeom prst="rect">
            <a:avLst/>
          </a:prstGeom>
        </p:spPr>
      </p:pic>
      <p:pic>
        <p:nvPicPr>
          <p:cNvPr id="11" name="Picture 10" descr="Office Communicator 2007 logo.png"/>
          <p:cNvPicPr>
            <a:picLocks noChangeAspect="1"/>
          </p:cNvPicPr>
          <p:nvPr userDrawn="1"/>
        </p:nvPicPr>
        <p:blipFill>
          <a:blip r:embed="rId6"/>
          <a:srcRect r="11948"/>
          <a:stretch>
            <a:fillRect/>
          </a:stretch>
        </p:blipFill>
        <p:spPr>
          <a:xfrm>
            <a:off x="4953000" y="4157445"/>
            <a:ext cx="2819400" cy="409425"/>
          </a:xfrm>
          <a:prstGeom prst="rect">
            <a:avLst/>
          </a:prstGeom>
        </p:spPr>
      </p:pic>
      <p:pic>
        <p:nvPicPr>
          <p:cNvPr id="12" name="Picture 11" descr="Office Live Meeting logo.png"/>
          <p:cNvPicPr>
            <a:picLocks noChangeAspect="1"/>
          </p:cNvPicPr>
          <p:nvPr userDrawn="1"/>
        </p:nvPicPr>
        <p:blipFill>
          <a:blip r:embed="rId7"/>
          <a:stretch>
            <a:fillRect/>
          </a:stretch>
        </p:blipFill>
        <p:spPr>
          <a:xfrm>
            <a:off x="4613947" y="5088492"/>
            <a:ext cx="2590796" cy="440552"/>
          </a:xfrm>
          <a:prstGeom prst="rect">
            <a:avLst/>
          </a:prstGeom>
        </p:spPr>
      </p:pic>
      <p:pic>
        <p:nvPicPr>
          <p:cNvPr id="13" name="Picture 2" descr="C:\Program Files\Microsoft Resource DVD Artwork\DVD_ART\BoxShots_Logos\MICROSOFT\Microsoft logo and tagline.png"/>
          <p:cNvPicPr>
            <a:picLocks noChangeAspect="1" noChangeArrowheads="1"/>
          </p:cNvPicPr>
          <p:nvPr userDrawn="1"/>
        </p:nvPicPr>
        <p:blipFill>
          <a:blip r:embed="rId8" cstate="screen"/>
          <a:srcRect/>
          <a:stretch>
            <a:fillRect/>
          </a:stretch>
        </p:blipFill>
        <p:spPr bwMode="auto">
          <a:xfrm>
            <a:off x="8001000" y="228600"/>
            <a:ext cx="974952" cy="168121"/>
          </a:xfrm>
          <a:prstGeom prst="rect">
            <a:avLst/>
          </a:prstGeom>
          <a:noFill/>
        </p:spPr>
      </p:pic>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with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
          <p:cNvSpPr>
            <a:spLocks noGrp="1"/>
          </p:cNvSpPr>
          <p:nvPr userDrawn="1">
            <p:ph type="body" sz="quarter" idx="10" hasCustomPrompt="1"/>
          </p:nvPr>
        </p:nvSpPr>
        <p:spPr>
          <a:xfrm>
            <a:off x="368300" y="767292"/>
            <a:ext cx="8394700" cy="443198"/>
          </a:xfrm>
        </p:spPr>
        <p:txBody>
          <a:bodyPr vert="horz" wrap="square" lIns="91440" tIns="0" rIns="91440" bIns="0" rtlCol="0">
            <a:spAutoFit/>
          </a:bodyPr>
          <a:lstStyle>
            <a:lvl1pPr marL="384939" indent="-384939" algn="l" defTabSz="914327" rtl="0" eaLnBrk="1" latinLnBrk="0" hangingPunct="1">
              <a:lnSpc>
                <a:spcPct val="90000"/>
              </a:lnSpc>
              <a:spcBef>
                <a:spcPct val="20000"/>
              </a:spcBef>
              <a:buFontTx/>
              <a:buNone/>
              <a:defRPr lang="en-US" sz="32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sz="half" idx="1"/>
          </p:nvPr>
        </p:nvSpPr>
        <p:spPr>
          <a:xfrm>
            <a:off x="368300" y="1347788"/>
            <a:ext cx="4114800" cy="1917448"/>
          </a:xfrm>
        </p:spPr>
        <p:txBody>
          <a:bodyPr/>
          <a:lstStyle>
            <a:lvl1pPr marL="339962" indent="-339962">
              <a:lnSpc>
                <a:spcPct val="90000"/>
              </a:lnSpc>
              <a:defRPr sz="2400"/>
            </a:lvl1pPr>
            <a:lvl2pPr marL="673311" indent="-325411">
              <a:lnSpc>
                <a:spcPct val="90000"/>
              </a:lnSpc>
              <a:defRPr sz="2000"/>
            </a:lvl2pPr>
            <a:lvl3pPr marL="953747" indent="-288373">
              <a:lnSpc>
                <a:spcPct val="90000"/>
              </a:lnSpc>
              <a:defRPr sz="1800"/>
            </a:lvl3pPr>
            <a:lvl4pPr marL="1227569" indent="-273822">
              <a:lnSpc>
                <a:spcPct val="90000"/>
              </a:lnSpc>
              <a:defRPr sz="1600"/>
            </a:lvl4pPr>
            <a:lvl5pPr marL="1515941" indent="-280435">
              <a:lnSpc>
                <a:spcPct val="90000"/>
              </a:lnSpc>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0900" y="1347788"/>
            <a:ext cx="4114800" cy="1917448"/>
          </a:xfrm>
        </p:spPr>
        <p:txBody>
          <a:bodyPr/>
          <a:lstStyle>
            <a:lvl1pPr marL="347900" indent="-347900">
              <a:lnSpc>
                <a:spcPct val="90000"/>
              </a:lnSpc>
              <a:defRPr sz="2400"/>
            </a:lvl1pPr>
            <a:lvl2pPr marL="673311" indent="-339962">
              <a:lnSpc>
                <a:spcPct val="90000"/>
              </a:lnSpc>
              <a:defRPr sz="2000"/>
            </a:lvl2pPr>
            <a:lvl3pPr marL="961683" indent="-302924">
              <a:lnSpc>
                <a:spcPct val="90000"/>
              </a:lnSpc>
              <a:defRPr sz="1800"/>
            </a:lvl3pPr>
            <a:lvl4pPr marL="1227569" indent="-265885">
              <a:lnSpc>
                <a:spcPct val="90000"/>
              </a:lnSpc>
              <a:defRPr sz="1600"/>
            </a:lvl4pPr>
            <a:lvl5pPr marL="1515941" indent="-273822">
              <a:lnSpc>
                <a:spcPct val="90000"/>
              </a:lnSpc>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 Text</a:t>
            </a:r>
            <a:endParaRPr lang="en-US" dirty="0"/>
          </a:p>
        </p:txBody>
      </p:sp>
      <p:sp>
        <p:nvSpPr>
          <p:cNvPr id="3" name="Text Placeholder 2"/>
          <p:cNvSpPr>
            <a:spLocks noGrp="1"/>
          </p:cNvSpPr>
          <p:nvPr>
            <p:ph type="body" idx="1"/>
          </p:nvPr>
        </p:nvSpPr>
        <p:spPr>
          <a:xfrm>
            <a:off x="368301" y="1347788"/>
            <a:ext cx="4114800" cy="692498"/>
          </a:xfrm>
        </p:spPr>
        <p:txBody>
          <a:bodyPr anchor="b"/>
          <a:lstStyle>
            <a:lvl1pPr marL="0" indent="0">
              <a:lnSpc>
                <a:spcPct val="90000"/>
              </a:lnSpc>
              <a:spcBef>
                <a:spcPts val="0"/>
              </a:spcBef>
              <a:buNone/>
              <a:defRPr sz="2500" b="1">
                <a:latin typeface="Arial" pitchFamily="34" charset="0"/>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2111110"/>
            <a:ext cx="4114800" cy="1537344"/>
          </a:xfrm>
        </p:spPr>
        <p:txBody>
          <a:bodyPr/>
          <a:lstStyle>
            <a:lvl1pPr marL="281759" indent="-281759">
              <a:defRPr sz="2300"/>
            </a:lvl1pPr>
            <a:lvl2pPr marL="562196" indent="-265885">
              <a:defRPr sz="2000"/>
            </a:lvl2pPr>
            <a:lvl3pPr marL="813529" indent="-243397">
              <a:defRPr sz="1800"/>
            </a:lvl3pPr>
            <a:lvl4pPr marL="1050312" indent="-228847">
              <a:defRPr sz="1700"/>
            </a:lvl4pPr>
            <a:lvl5pPr marL="1279159" indent="-206358">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3283" y="1347788"/>
            <a:ext cx="4117019" cy="692498"/>
          </a:xfrm>
        </p:spPr>
        <p:txBody>
          <a:bodyPr vert="horz" wrap="square" lIns="0" tIns="0" rIns="0" bIns="0" rtlCol="0" anchor="b">
            <a:spAutoFit/>
          </a:bodyPr>
          <a:lstStyle>
            <a:lvl1pPr marL="0" indent="0">
              <a:lnSpc>
                <a:spcPct val="90000"/>
              </a:lnSpc>
              <a:spcBef>
                <a:spcPts val="0"/>
              </a:spcBef>
              <a:buNone/>
              <a:defRPr lang="en-US" sz="2500" b="1" kern="1200" smtClean="0">
                <a:solidFill>
                  <a:schemeClr val="tx1"/>
                </a:solidFill>
                <a:effectLst/>
                <a:latin typeface="Arial" pitchFamily="34" charset="0"/>
                <a:ea typeface="+mn-ea"/>
                <a:cs typeface="Arial" pitchFamily="34" charset="0"/>
              </a:defRPr>
            </a:lvl1pPr>
            <a:lvl2pPr marL="457163" indent="0">
              <a:buNone/>
              <a:defRPr sz="2000" b="1"/>
            </a:lvl2pPr>
            <a:lvl3pPr marL="914327" indent="0">
              <a:buNone/>
              <a:defRPr sz="1800" b="1"/>
            </a:lvl3pPr>
            <a:lvl4pPr marL="1371490" indent="0">
              <a:buNone/>
              <a:defRPr sz="1600" b="1"/>
            </a:lvl4pPr>
            <a:lvl5pPr marL="1828654" indent="0">
              <a:buNone/>
              <a:defRPr sz="1600" b="1"/>
            </a:lvl5pPr>
            <a:lvl6pPr marL="2285818" indent="0">
              <a:buNone/>
              <a:defRPr sz="1600" b="1"/>
            </a:lvl6pPr>
            <a:lvl7pPr marL="2742980" indent="0">
              <a:buNone/>
              <a:defRPr sz="1600" b="1"/>
            </a:lvl7pPr>
            <a:lvl8pPr marL="3200144" indent="0">
              <a:buNone/>
              <a:defRPr sz="1600" b="1"/>
            </a:lvl8pPr>
            <a:lvl9pPr marL="3657308" indent="0">
              <a:buNone/>
              <a:defRPr sz="1600" b="1"/>
            </a:lvl9pPr>
          </a:lstStyle>
          <a:p>
            <a:pPr marL="0" lvl="0" indent="0" algn="l" defTabSz="914327" rtl="0" eaLnBrk="1" latinLnBrk="0" hangingPunct="1">
              <a:lnSpc>
                <a:spcPct val="90000"/>
              </a:lnSpc>
              <a:spcBef>
                <a:spcPts val="0"/>
              </a:spcBef>
              <a:buFontTx/>
              <a:buNone/>
            </a:pPr>
            <a:r>
              <a:rPr lang="en-US" smtClean="0"/>
              <a:t>Click to edit Master text styles</a:t>
            </a:r>
          </a:p>
        </p:txBody>
      </p:sp>
      <p:sp>
        <p:nvSpPr>
          <p:cNvPr id="6" name="Content Placeholder 5"/>
          <p:cNvSpPr>
            <a:spLocks noGrp="1"/>
          </p:cNvSpPr>
          <p:nvPr>
            <p:ph sz="quarter" idx="4"/>
          </p:nvPr>
        </p:nvSpPr>
        <p:spPr>
          <a:xfrm>
            <a:off x="4632327" y="2111110"/>
            <a:ext cx="4117974" cy="1537344"/>
          </a:xfrm>
        </p:spPr>
        <p:txBody>
          <a:bodyPr/>
          <a:lstStyle>
            <a:lvl1pPr marL="296309" indent="-296309">
              <a:defRPr sz="2300"/>
            </a:lvl1pPr>
            <a:lvl2pPr marL="570132" indent="-273822">
              <a:defRPr sz="2000"/>
            </a:lvl2pPr>
            <a:lvl3pPr marL="821466" indent="-244720">
              <a:defRPr sz="1800"/>
            </a:lvl3pPr>
            <a:lvl4pPr marL="1050312" indent="-236784">
              <a:defRPr sz="1700"/>
            </a:lvl4pPr>
            <a:lvl5pPr marL="1279159" indent="-220910">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Text</a:t>
            </a:r>
            <a:endParaRPr lang="en-US" dirty="0"/>
          </a:p>
        </p:txBody>
      </p:sp>
      <p:pic>
        <p:nvPicPr>
          <p:cNvPr id="3"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Text</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descr="D:\Slidework\Jobs\TechEd2007 - Brian Marble\Template\Template\images\TE_logo.png"/>
          <p:cNvPicPr>
            <a:picLocks noChangeAspect="1" noChangeArrowheads="1"/>
          </p:cNvPicPr>
          <p:nvPr userDrawn="1"/>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4.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3.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3.xml"/><Relationship Id="rId1" Type="http://schemas.openxmlformats.org/officeDocument/2006/relationships/slideLayout" Target="../slideLayouts/slideLayout27.xml"/><Relationship Id="rId4" Type="http://schemas.openxmlformats.org/officeDocument/2006/relationships/image" Target="../media/image2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4.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1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0"/>
            <a:ext cx="9144000" cy="1411288"/>
          </a:xfrm>
          <a:prstGeom prst="rect">
            <a:avLst/>
          </a:prstGeom>
          <a:gradFill>
            <a:gsLst>
              <a:gs pos="0">
                <a:srgbClr val="0070C0">
                  <a:alpha val="0"/>
                </a:srgbClr>
              </a:gs>
              <a:gs pos="41000">
                <a:schemeClr val="tx1">
                  <a:alpha val="15000"/>
                </a:schemeClr>
              </a:gs>
              <a:gs pos="56000">
                <a:schemeClr val="tx1">
                  <a:alpha val="25000"/>
                </a:schemeClr>
              </a:gs>
              <a:gs pos="100000">
                <a:schemeClr val="tx1">
                  <a:alpha val="70000"/>
                </a:schemeClr>
              </a:gs>
            </a:gsLst>
            <a:lin ang="162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 name="Title Placeholder 1"/>
          <p:cNvSpPr>
            <a:spLocks noGrp="1"/>
          </p:cNvSpPr>
          <p:nvPr>
            <p:ph type="title"/>
          </p:nvPr>
        </p:nvSpPr>
        <p:spPr>
          <a:xfrm>
            <a:off x="368300" y="220663"/>
            <a:ext cx="8382000" cy="609398"/>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p>
            <a:r>
              <a:rPr lang="en-US" dirty="0" smtClean="0"/>
              <a:t>Click to Edit Title Text</a:t>
            </a:r>
            <a:endParaRPr lang="en-US" dirty="0"/>
          </a:p>
        </p:txBody>
      </p:sp>
      <p:sp>
        <p:nvSpPr>
          <p:cNvPr id="3" name="Text Placeholder 2"/>
          <p:cNvSpPr>
            <a:spLocks noGrp="1"/>
          </p:cNvSpPr>
          <p:nvPr>
            <p:ph type="body" idx="1"/>
          </p:nvPr>
        </p:nvSpPr>
        <p:spPr>
          <a:xfrm>
            <a:off x="366713" y="1347788"/>
            <a:ext cx="8407400" cy="1854867"/>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49" r:id="rId1"/>
    <p:sldLayoutId id="2147483695" r:id="rId2"/>
    <p:sldLayoutId id="2147483697" r:id="rId3"/>
    <p:sldLayoutId id="2147483743" r:id="rId4"/>
    <p:sldLayoutId id="2147483698" r:id="rId5"/>
    <p:sldLayoutId id="2147483699" r:id="rId6"/>
    <p:sldLayoutId id="2147483700" r:id="rId7"/>
    <p:sldLayoutId id="2147483747" r:id="rId8"/>
    <p:sldLayoutId id="2147483701" r:id="rId9"/>
    <p:sldLayoutId id="2147483702" r:id="rId10"/>
    <p:sldLayoutId id="2147483722" r:id="rId11"/>
    <p:sldLayoutId id="2147483744" r:id="rId12"/>
    <p:sldLayoutId id="2147483746" r:id="rId13"/>
    <p:sldLayoutId id="2147483754" r:id="rId14"/>
  </p:sldLayoutIdLst>
  <p:transition>
    <p:fade/>
  </p:transition>
  <p:txStyles>
    <p:title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p:titleStyle>
    <p:bodyStyle>
      <a:lvl1pPr marL="384939" indent="-384939" algn="l" defTabSz="914327" rtl="0" eaLnBrk="1" latinLnBrk="0" hangingPunct="1">
        <a:lnSpc>
          <a:spcPct val="90000"/>
        </a:lnSpc>
        <a:spcBef>
          <a:spcPts val="700"/>
        </a:spcBef>
        <a:buFontTx/>
        <a:buBlip>
          <a:blip r:embed="rId17"/>
        </a:buBlip>
        <a:defRPr sz="2800" kern="1200">
          <a:solidFill>
            <a:schemeClr val="tx1"/>
          </a:solidFill>
          <a:effectLst/>
          <a:latin typeface="+mj-lt"/>
          <a:ea typeface="+mn-ea"/>
          <a:cs typeface="+mn-cs"/>
        </a:defRPr>
      </a:lvl1pPr>
      <a:lvl2pPr marL="739451" indent="-362451" algn="l" defTabSz="914327" rtl="0" eaLnBrk="1" latinLnBrk="0" hangingPunct="1">
        <a:lnSpc>
          <a:spcPct val="90000"/>
        </a:lnSpc>
        <a:spcBef>
          <a:spcPts val="700"/>
        </a:spcBef>
        <a:buFontTx/>
        <a:buBlip>
          <a:blip r:embed="rId17"/>
        </a:buBlip>
        <a:defRPr sz="2400" kern="1200">
          <a:solidFill>
            <a:schemeClr val="tx1"/>
          </a:solidFill>
          <a:effectLst/>
          <a:latin typeface="+mj-lt"/>
          <a:ea typeface="+mn-ea"/>
          <a:cs typeface="+mn-cs"/>
        </a:defRPr>
      </a:lvl2pPr>
      <a:lvl3pPr marL="1101902" indent="-347900" algn="l" defTabSz="914327" rtl="0" eaLnBrk="1" latinLnBrk="0" hangingPunct="1">
        <a:lnSpc>
          <a:spcPct val="90000"/>
        </a:lnSpc>
        <a:spcBef>
          <a:spcPts val="700"/>
        </a:spcBef>
        <a:buFontTx/>
        <a:buBlip>
          <a:blip r:embed="rId17"/>
        </a:buBlip>
        <a:defRPr sz="2000" kern="1200">
          <a:solidFill>
            <a:schemeClr val="tx1"/>
          </a:solidFill>
          <a:effectLst/>
          <a:latin typeface="+mj-lt"/>
          <a:ea typeface="+mn-ea"/>
          <a:cs typeface="+mn-cs"/>
        </a:defRPr>
      </a:lvl3pPr>
      <a:lvl4pPr marL="1420699" indent="-318798" algn="l" defTabSz="914327" rtl="0" eaLnBrk="1" latinLnBrk="0" hangingPunct="1">
        <a:lnSpc>
          <a:spcPct val="90000"/>
        </a:lnSpc>
        <a:spcBef>
          <a:spcPts val="700"/>
        </a:spcBef>
        <a:buFontTx/>
        <a:buBlip>
          <a:blip r:embed="rId17"/>
        </a:buBlip>
        <a:defRPr sz="1800" kern="1200">
          <a:solidFill>
            <a:schemeClr val="tx1"/>
          </a:solidFill>
          <a:effectLst/>
          <a:latin typeface="+mj-lt"/>
          <a:ea typeface="+mn-ea"/>
          <a:cs typeface="+mn-cs"/>
        </a:defRPr>
      </a:lvl4pPr>
      <a:lvl5pPr marL="1760661" indent="-318798" algn="l" defTabSz="914327" rtl="0" eaLnBrk="1" latinLnBrk="0" hangingPunct="1">
        <a:lnSpc>
          <a:spcPct val="90000"/>
        </a:lnSpc>
        <a:spcBef>
          <a:spcPts val="700"/>
        </a:spcBef>
        <a:buFontTx/>
        <a:buBlip>
          <a:blip r:embed="rId17"/>
        </a:buBlip>
        <a:defRPr sz="1800" kern="1200">
          <a:solidFill>
            <a:schemeClr val="tx1"/>
          </a:solidFill>
          <a:effectLst/>
          <a:latin typeface="+mj-lt"/>
          <a:ea typeface="+mn-ea"/>
          <a:cs typeface="+mn-cs"/>
        </a:defRPr>
      </a:lvl5pPr>
      <a:lvl6pPr marL="2514399"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62"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6"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90" indent="-228582" algn="l" defTabSz="91432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7" rtl="0" eaLnBrk="1" latinLnBrk="0" hangingPunct="1">
        <a:defRPr sz="1800" kern="1200">
          <a:solidFill>
            <a:schemeClr val="tx1"/>
          </a:solidFill>
          <a:latin typeface="+mn-lt"/>
          <a:ea typeface="+mn-ea"/>
          <a:cs typeface="+mn-cs"/>
        </a:defRPr>
      </a:lvl1pPr>
      <a:lvl2pPr marL="457163" algn="l" defTabSz="914327" rtl="0" eaLnBrk="1" latinLnBrk="0" hangingPunct="1">
        <a:defRPr sz="1800" kern="1200">
          <a:solidFill>
            <a:schemeClr val="tx1"/>
          </a:solidFill>
          <a:latin typeface="+mn-lt"/>
          <a:ea typeface="+mn-ea"/>
          <a:cs typeface="+mn-cs"/>
        </a:defRPr>
      </a:lvl2pPr>
      <a:lvl3pPr marL="914327" algn="l" defTabSz="914327" rtl="0" eaLnBrk="1" latinLnBrk="0" hangingPunct="1">
        <a:defRPr sz="1800" kern="1200">
          <a:solidFill>
            <a:schemeClr val="tx1"/>
          </a:solidFill>
          <a:latin typeface="+mn-lt"/>
          <a:ea typeface="+mn-ea"/>
          <a:cs typeface="+mn-cs"/>
        </a:defRPr>
      </a:lvl3pPr>
      <a:lvl4pPr marL="1371490" algn="l" defTabSz="914327" rtl="0" eaLnBrk="1" latinLnBrk="0" hangingPunct="1">
        <a:defRPr sz="1800" kern="1200">
          <a:solidFill>
            <a:schemeClr val="tx1"/>
          </a:solidFill>
          <a:latin typeface="+mn-lt"/>
          <a:ea typeface="+mn-ea"/>
          <a:cs typeface="+mn-cs"/>
        </a:defRPr>
      </a:lvl4pPr>
      <a:lvl5pPr marL="1828654" algn="l" defTabSz="914327" rtl="0" eaLnBrk="1" latinLnBrk="0" hangingPunct="1">
        <a:defRPr sz="1800" kern="1200">
          <a:solidFill>
            <a:schemeClr val="tx1"/>
          </a:solidFill>
          <a:latin typeface="+mn-lt"/>
          <a:ea typeface="+mn-ea"/>
          <a:cs typeface="+mn-cs"/>
        </a:defRPr>
      </a:lvl5pPr>
      <a:lvl6pPr marL="2285818" algn="l" defTabSz="914327" rtl="0" eaLnBrk="1" latinLnBrk="0" hangingPunct="1">
        <a:defRPr sz="1800" kern="1200">
          <a:solidFill>
            <a:schemeClr val="tx1"/>
          </a:solidFill>
          <a:latin typeface="+mn-lt"/>
          <a:ea typeface="+mn-ea"/>
          <a:cs typeface="+mn-cs"/>
        </a:defRPr>
      </a:lvl6pPr>
      <a:lvl7pPr marL="2742980" algn="l" defTabSz="914327" rtl="0" eaLnBrk="1" latinLnBrk="0" hangingPunct="1">
        <a:defRPr sz="1800" kern="1200">
          <a:solidFill>
            <a:schemeClr val="tx1"/>
          </a:solidFill>
          <a:latin typeface="+mn-lt"/>
          <a:ea typeface="+mn-ea"/>
          <a:cs typeface="+mn-cs"/>
        </a:defRPr>
      </a:lvl7pPr>
      <a:lvl8pPr marL="3200144" algn="l" defTabSz="914327" rtl="0" eaLnBrk="1" latinLnBrk="0" hangingPunct="1">
        <a:defRPr sz="1800" kern="1200">
          <a:solidFill>
            <a:schemeClr val="tx1"/>
          </a:solidFill>
          <a:latin typeface="+mn-lt"/>
          <a:ea typeface="+mn-ea"/>
          <a:cs typeface="+mn-cs"/>
        </a:defRPr>
      </a:lvl8pPr>
      <a:lvl9pPr marL="3657308" algn="l" defTabSz="91432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screen"/>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0"/>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524000"/>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solidFill>
            <a:schemeClr val="tx1"/>
          </a:solidFill>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5"/>
        </a:buBlip>
        <a:defRPr sz="3200" kern="1200">
          <a:solidFill>
            <a:schemeClr val="tx1"/>
          </a:solidFill>
          <a:latin typeface="+mn-lt"/>
          <a:ea typeface="+mn-ea"/>
          <a:cs typeface="+mn-cs"/>
        </a:defRPr>
      </a:lvl1pPr>
      <a:lvl2pPr marL="803275" indent="-396875" algn="l" defTabSz="914363" rtl="0" eaLnBrk="1" latinLnBrk="0" hangingPunct="1">
        <a:lnSpc>
          <a:spcPct val="90000"/>
        </a:lnSpc>
        <a:spcBef>
          <a:spcPct val="20000"/>
        </a:spcBef>
        <a:buSzPct val="80000"/>
        <a:buFontTx/>
        <a:buBlip>
          <a:blip r:embed="rId15"/>
        </a:buBlip>
        <a:defRPr sz="2800" kern="1200">
          <a:solidFill>
            <a:schemeClr val="tx1"/>
          </a:solidFill>
          <a:latin typeface="+mn-lt"/>
          <a:ea typeface="+mn-ea"/>
          <a:cs typeface="+mn-cs"/>
        </a:defRPr>
      </a:lvl2pPr>
      <a:lvl3pPr marL="1147763" indent="-344488" algn="l" defTabSz="914363" rtl="0" eaLnBrk="1" latinLnBrk="0" hangingPunct="1">
        <a:lnSpc>
          <a:spcPct val="90000"/>
        </a:lnSpc>
        <a:spcBef>
          <a:spcPct val="20000"/>
        </a:spcBef>
        <a:buSzPct val="80000"/>
        <a:buFontTx/>
        <a:buBlip>
          <a:blip r:embed="rId15"/>
        </a:buBlip>
        <a:defRPr sz="2400" kern="1200">
          <a:solidFill>
            <a:schemeClr val="tx1"/>
          </a:solidFill>
          <a:latin typeface="+mn-lt"/>
          <a:ea typeface="+mn-ea"/>
          <a:cs typeface="+mn-cs"/>
        </a:defRPr>
      </a:lvl3pPr>
      <a:lvl4pPr marL="1485900" indent="-346075" algn="l" defTabSz="914363" rtl="0" eaLnBrk="1" latinLnBrk="0" hangingPunct="1">
        <a:lnSpc>
          <a:spcPct val="90000"/>
        </a:lnSpc>
        <a:spcBef>
          <a:spcPct val="20000"/>
        </a:spcBef>
        <a:buSzPct val="80000"/>
        <a:buFontTx/>
        <a:buBlip>
          <a:blip r:embed="rId15"/>
        </a:buBlip>
        <a:defRPr sz="2400" kern="1200">
          <a:solidFill>
            <a:schemeClr val="tx1"/>
          </a:solidFill>
          <a:latin typeface="+mn-lt"/>
          <a:ea typeface="+mn-ea"/>
          <a:cs typeface="+mn-cs"/>
        </a:defRPr>
      </a:lvl4pPr>
      <a:lvl5pPr marL="1830388" indent="-336550" algn="l" defTabSz="914363" rtl="0" eaLnBrk="1" latinLnBrk="0" hangingPunct="1">
        <a:lnSpc>
          <a:spcPct val="90000"/>
        </a:lnSpc>
        <a:spcBef>
          <a:spcPct val="20000"/>
        </a:spcBef>
        <a:buSzPct val="80000"/>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381000"/>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812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69"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solidFill>
            <a:schemeClr val="bg2"/>
          </a:solidFill>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screen"/>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81000"/>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524000"/>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chemeClr val="tx1"/>
          </a:solidFill>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SzPct val="80000"/>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SzPct val="80000"/>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80000"/>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80000"/>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4.jpeg"/><Relationship Id="rId18" Type="http://schemas.openxmlformats.org/officeDocument/2006/relationships/oleObject" Target="../embeddings/oleObject1.bin"/><Relationship Id="rId3" Type="http://schemas.openxmlformats.org/officeDocument/2006/relationships/notesSlide" Target="../notesSlides/notesSlide9.xml"/><Relationship Id="rId21" Type="http://schemas.openxmlformats.org/officeDocument/2006/relationships/image" Target="../media/image51.png"/><Relationship Id="rId7" Type="http://schemas.openxmlformats.org/officeDocument/2006/relationships/image" Target="../media/image39.png"/><Relationship Id="rId12" Type="http://schemas.openxmlformats.org/officeDocument/2006/relationships/image" Target="../media/image43.jpeg"/><Relationship Id="rId17" Type="http://schemas.openxmlformats.org/officeDocument/2006/relationships/image" Target="../media/image48.png"/><Relationship Id="rId2" Type="http://schemas.openxmlformats.org/officeDocument/2006/relationships/slideLayout" Target="../slideLayouts/slideLayout34.xml"/><Relationship Id="rId16" Type="http://schemas.openxmlformats.org/officeDocument/2006/relationships/image" Target="../media/image47.png"/><Relationship Id="rId20" Type="http://schemas.openxmlformats.org/officeDocument/2006/relationships/image" Target="../media/image50.png"/><Relationship Id="rId1" Type="http://schemas.openxmlformats.org/officeDocument/2006/relationships/vmlDrawing" Target="../drawings/vmlDrawing1.v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37.png"/><Relationship Id="rId15" Type="http://schemas.openxmlformats.org/officeDocument/2006/relationships/image" Target="../media/image46.png"/><Relationship Id="rId10" Type="http://schemas.openxmlformats.org/officeDocument/2006/relationships/image" Target="../media/image34.jpeg"/><Relationship Id="rId19" Type="http://schemas.openxmlformats.org/officeDocument/2006/relationships/image" Target="../media/image49.jpeg"/><Relationship Id="rId4" Type="http://schemas.openxmlformats.org/officeDocument/2006/relationships/image" Target="../media/image36.emf"/><Relationship Id="rId9" Type="http://schemas.openxmlformats.org/officeDocument/2006/relationships/image" Target="../media/image41.png"/><Relationship Id="rId14" Type="http://schemas.openxmlformats.org/officeDocument/2006/relationships/image" Target="../media/image4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image" Target="../media/image54.jpeg"/></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image" Target="../media/image55.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21.xml"/><Relationship Id="rId5" Type="http://schemas.openxmlformats.org/officeDocument/2006/relationships/image" Target="../media/image56.jpe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image" Target="../media/image58.jpe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image" Target="../media/image60.jpeg"/></Relationships>
</file>

<file path=ppt/slides/_rels/slide2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2.xml"/><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image" Target="../media/image63.jpe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image" Target="../media/image65.jpe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1.xml"/><Relationship Id="rId5" Type="http://schemas.openxmlformats.org/officeDocument/2006/relationships/image" Target="../media/image66.png"/><Relationship Id="rId4" Type="http://schemas.openxmlformats.org/officeDocument/2006/relationships/image" Target="../media/image64.png"/></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8.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3.jpeg"/><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3.jpe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0.xml"/><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image" Target="../media/image74.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5.jpe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6.png"/><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png"/><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8.png"/><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8.png"/><Relationship Id="rId1" Type="http://schemas.openxmlformats.org/officeDocument/2006/relationships/slideLayout" Target="../slideLayouts/slideLayout21.xml"/><Relationship Id="rId4" Type="http://schemas.openxmlformats.org/officeDocument/2006/relationships/image" Target="../media/image79.png"/></Relationships>
</file>

<file path=ppt/slides/_rels/slide4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1.xml"/><Relationship Id="rId1" Type="http://schemas.openxmlformats.org/officeDocument/2006/relationships/slideLayout" Target="../slideLayouts/slideLayout21.xml"/><Relationship Id="rId5" Type="http://schemas.openxmlformats.org/officeDocument/2006/relationships/image" Target="../media/image74.jpeg"/><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2.xml"/><Relationship Id="rId4" Type="http://schemas.openxmlformats.org/officeDocument/2006/relationships/image" Target="../media/image6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14.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1.png"/><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3.png"/><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2.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26.png"/><Relationship Id="rId5" Type="http://schemas.openxmlformats.org/officeDocument/2006/relationships/image" Target="../media/image34.jpeg"/><Relationship Id="rId10" Type="http://schemas.openxmlformats.org/officeDocument/2006/relationships/image" Target="../media/image28.png"/><Relationship Id="rId4" Type="http://schemas.openxmlformats.org/officeDocument/2006/relationships/image" Target="../media/image33.pn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2.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image" Target="../media/image27.png"/><Relationship Id="rId5" Type="http://schemas.openxmlformats.org/officeDocument/2006/relationships/image" Target="../media/image34.jpeg"/><Relationship Id="rId10" Type="http://schemas.openxmlformats.org/officeDocument/2006/relationships/image" Target="../media/image29.png"/><Relationship Id="rId4" Type="http://schemas.openxmlformats.org/officeDocument/2006/relationships/image" Target="../media/image33.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23"/>
          <p:cNvSpPr>
            <a:spLocks noGrp="1"/>
          </p:cNvSpPr>
          <p:nvPr>
            <p:ph type="title"/>
          </p:nvPr>
        </p:nvSpPr>
        <p:spPr>
          <a:xfrm>
            <a:off x="381000" y="381000"/>
            <a:ext cx="8382000" cy="609398"/>
          </a:xfrm>
        </p:spPr>
        <p:txBody>
          <a:bodyPr/>
          <a:lstStyle/>
          <a:p>
            <a:r>
              <a:rPr lang="en-US" sz="4400" dirty="0" smtClean="0">
                <a:sym typeface="Wingdings" pitchFamily="2" charset="2"/>
              </a:rPr>
              <a:t>OCS 2007 Voice Components</a:t>
            </a:r>
            <a:endParaRPr lang="en-US" sz="4400" dirty="0"/>
          </a:p>
        </p:txBody>
      </p:sp>
      <p:grpSp>
        <p:nvGrpSpPr>
          <p:cNvPr id="2" name="Group 88"/>
          <p:cNvGrpSpPr/>
          <p:nvPr/>
        </p:nvGrpSpPr>
        <p:grpSpPr>
          <a:xfrm>
            <a:off x="448003" y="1290610"/>
            <a:ext cx="8695997" cy="4680985"/>
            <a:chOff x="145326" y="1183893"/>
            <a:chExt cx="9191776" cy="5853228"/>
          </a:xfrm>
        </p:grpSpPr>
        <p:cxnSp>
          <p:nvCxnSpPr>
            <p:cNvPr id="5" name="Straight Connector 4"/>
            <p:cNvCxnSpPr>
              <a:cxnSpLocks noChangeShapeType="1"/>
            </p:cNvCxnSpPr>
            <p:nvPr/>
          </p:nvCxnSpPr>
          <p:spPr bwMode="auto">
            <a:xfrm flipV="1">
              <a:off x="4570332" y="6365911"/>
              <a:ext cx="838200" cy="20637"/>
            </a:xfrm>
            <a:prstGeom prst="line">
              <a:avLst/>
            </a:prstGeom>
            <a:noFill/>
            <a:ln w="19050" algn="ctr">
              <a:solidFill>
                <a:schemeClr val="tx1"/>
              </a:solidFill>
              <a:round/>
              <a:headEnd/>
              <a:tailEnd/>
            </a:ln>
          </p:spPr>
        </p:cxnSp>
        <p:cxnSp>
          <p:nvCxnSpPr>
            <p:cNvPr id="6" name="Straight Connector 5"/>
            <p:cNvCxnSpPr/>
            <p:nvPr/>
          </p:nvCxnSpPr>
          <p:spPr bwMode="auto">
            <a:xfrm rot="10800000">
              <a:off x="4874538" y="6099917"/>
              <a:ext cx="591353" cy="354939"/>
            </a:xfrm>
            <a:prstGeom prst="line">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19050" cap="flat" cmpd="sng" algn="ctr">
              <a:solidFill>
                <a:schemeClr val="tx1"/>
              </a:solidFill>
              <a:prstDash val="solid"/>
              <a:round/>
              <a:headEnd type="none" w="med" len="med"/>
              <a:tailEnd type="none" w="med" len="med"/>
            </a:ln>
            <a:effectLst/>
          </p:spPr>
        </p:cxnSp>
        <p:cxnSp>
          <p:nvCxnSpPr>
            <p:cNvPr id="7" name="Straight Connector 6"/>
            <p:cNvCxnSpPr>
              <a:stCxn id="19" idx="1"/>
              <a:endCxn id="26" idx="0"/>
            </p:cNvCxnSpPr>
            <p:nvPr/>
          </p:nvCxnSpPr>
          <p:spPr>
            <a:xfrm rot="10800000">
              <a:off x="1957438" y="2001190"/>
              <a:ext cx="659837" cy="1697841"/>
            </a:xfrm>
            <a:prstGeom prst="line">
              <a:avLst/>
            </a:prstGeom>
          </p:spPr>
          <p:style>
            <a:lnRef idx="2">
              <a:schemeClr val="accent4"/>
            </a:lnRef>
            <a:fillRef idx="0">
              <a:schemeClr val="accent4"/>
            </a:fillRef>
            <a:effectRef idx="1">
              <a:schemeClr val="accent4"/>
            </a:effectRef>
            <a:fontRef idx="minor">
              <a:schemeClr val="tx1"/>
            </a:fontRef>
          </p:style>
        </p:cxnSp>
        <p:cxnSp>
          <p:nvCxnSpPr>
            <p:cNvPr id="8" name="Straight Connector 7"/>
            <p:cNvCxnSpPr>
              <a:stCxn id="19" idx="1"/>
              <a:endCxn id="30" idx="0"/>
            </p:cNvCxnSpPr>
            <p:nvPr/>
          </p:nvCxnSpPr>
          <p:spPr>
            <a:xfrm rot="10800000" flipV="1">
              <a:off x="1890202" y="3699028"/>
              <a:ext cx="727073" cy="305903"/>
            </a:xfrm>
            <a:prstGeom prst="line">
              <a:avLst/>
            </a:prstGeom>
          </p:spPr>
          <p:style>
            <a:lnRef idx="2">
              <a:schemeClr val="accent4"/>
            </a:lnRef>
            <a:fillRef idx="0">
              <a:schemeClr val="accent4"/>
            </a:fillRef>
            <a:effectRef idx="1">
              <a:schemeClr val="accent4"/>
            </a:effectRef>
            <a:fontRef idx="minor">
              <a:schemeClr val="tx1"/>
            </a:fontRef>
          </p:style>
        </p:cxnSp>
        <p:cxnSp>
          <p:nvCxnSpPr>
            <p:cNvPr id="9" name="Straight Connector 8"/>
            <p:cNvCxnSpPr>
              <a:stCxn id="19" idx="1"/>
            </p:cNvCxnSpPr>
            <p:nvPr/>
          </p:nvCxnSpPr>
          <p:spPr>
            <a:xfrm rot="10800000" flipV="1">
              <a:off x="1753033" y="3699030"/>
              <a:ext cx="864242" cy="1309940"/>
            </a:xfrm>
            <a:prstGeom prst="line">
              <a:avLst/>
            </a:prstGeom>
          </p:spPr>
          <p:style>
            <a:lnRef idx="2">
              <a:schemeClr val="accent4"/>
            </a:lnRef>
            <a:fillRef idx="0">
              <a:schemeClr val="accent4"/>
            </a:fillRef>
            <a:effectRef idx="1">
              <a:schemeClr val="accent4"/>
            </a:effectRef>
            <a:fontRef idx="minor">
              <a:schemeClr val="tx1"/>
            </a:fontRef>
          </p:style>
        </p:cxnSp>
        <p:cxnSp>
          <p:nvCxnSpPr>
            <p:cNvPr id="10" name="Straight Connector 93"/>
            <p:cNvCxnSpPr>
              <a:cxnSpLocks noChangeShapeType="1"/>
            </p:cNvCxnSpPr>
            <p:nvPr/>
          </p:nvCxnSpPr>
          <p:spPr bwMode="auto">
            <a:xfrm flipV="1">
              <a:off x="4583342" y="6099917"/>
              <a:ext cx="291193" cy="260508"/>
            </a:xfrm>
            <a:prstGeom prst="line">
              <a:avLst/>
            </a:prstGeom>
            <a:noFill/>
            <a:ln w="19050" algn="ctr">
              <a:solidFill>
                <a:schemeClr val="tx1"/>
              </a:solidFill>
              <a:prstDash val="dash"/>
              <a:round/>
              <a:headEnd/>
              <a:tailEnd/>
            </a:ln>
          </p:spPr>
        </p:cxnSp>
        <p:sp>
          <p:nvSpPr>
            <p:cNvPr id="11" name="Rounded Rectangle 10"/>
            <p:cNvSpPr/>
            <p:nvPr/>
          </p:nvSpPr>
          <p:spPr>
            <a:xfrm>
              <a:off x="8430263" y="1460175"/>
              <a:ext cx="800100" cy="1741294"/>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a:solidFill>
                  <a:schemeClr val="tx1"/>
                </a:solidFill>
                <a:latin typeface="+mj-lt"/>
              </a:endParaRPr>
            </a:p>
          </p:txBody>
        </p:sp>
        <p:sp>
          <p:nvSpPr>
            <p:cNvPr id="12" name="Rounded Rectangle 11"/>
            <p:cNvSpPr/>
            <p:nvPr/>
          </p:nvSpPr>
          <p:spPr bwMode="auto">
            <a:xfrm>
              <a:off x="8536214" y="2396458"/>
              <a:ext cx="621438" cy="701086"/>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3" name="Rounded Rectangle 12"/>
            <p:cNvSpPr/>
            <p:nvPr/>
          </p:nvSpPr>
          <p:spPr>
            <a:xfrm>
              <a:off x="4392613" y="1218681"/>
              <a:ext cx="3008312" cy="1235074"/>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a:solidFill>
                  <a:schemeClr val="tx1"/>
                </a:solidFill>
                <a:latin typeface="+mj-lt"/>
              </a:endParaRPr>
            </a:p>
          </p:txBody>
        </p:sp>
        <p:sp>
          <p:nvSpPr>
            <p:cNvPr id="14" name="Rounded Rectangle 13"/>
            <p:cNvSpPr/>
            <p:nvPr/>
          </p:nvSpPr>
          <p:spPr bwMode="auto">
            <a:xfrm>
              <a:off x="6061091" y="1494647"/>
              <a:ext cx="1100832" cy="849296"/>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5" name="Rounded Rectangle 14"/>
            <p:cNvSpPr/>
            <p:nvPr/>
          </p:nvSpPr>
          <p:spPr bwMode="auto">
            <a:xfrm>
              <a:off x="4582936" y="1502044"/>
              <a:ext cx="1123048" cy="833022"/>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6" name="Rounded Rectangle 15"/>
            <p:cNvSpPr/>
            <p:nvPr/>
          </p:nvSpPr>
          <p:spPr bwMode="auto">
            <a:xfrm>
              <a:off x="4479903" y="4775276"/>
              <a:ext cx="796033" cy="1251752"/>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17" name="Rounded Rectangle 16"/>
            <p:cNvSpPr/>
            <p:nvPr/>
          </p:nvSpPr>
          <p:spPr>
            <a:xfrm>
              <a:off x="4068763" y="2682355"/>
              <a:ext cx="3652837" cy="1677988"/>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a:solidFill>
                  <a:schemeClr val="tx1"/>
                </a:solidFill>
                <a:latin typeface="+mj-lt"/>
              </a:endParaRPr>
            </a:p>
          </p:txBody>
        </p:sp>
        <p:sp>
          <p:nvSpPr>
            <p:cNvPr id="18" name="Rounded Rectangle 17"/>
            <p:cNvSpPr/>
            <p:nvPr/>
          </p:nvSpPr>
          <p:spPr>
            <a:xfrm>
              <a:off x="2541588" y="1963218"/>
              <a:ext cx="914400" cy="3141034"/>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a:solidFill>
                  <a:schemeClr val="tx1"/>
                </a:solidFill>
                <a:latin typeface="+mj-lt"/>
              </a:endParaRPr>
            </a:p>
          </p:txBody>
        </p:sp>
        <p:sp>
          <p:nvSpPr>
            <p:cNvPr id="19" name="Rectangle 18"/>
            <p:cNvSpPr/>
            <p:nvPr/>
          </p:nvSpPr>
          <p:spPr>
            <a:xfrm>
              <a:off x="2617274" y="2547894"/>
              <a:ext cx="761999" cy="2302270"/>
            </a:xfrm>
            <a:prstGeom prst="rect">
              <a:avLst/>
            </a:prstGeom>
            <a:gradFill>
              <a:gsLst>
                <a:gs pos="0">
                  <a:schemeClr val="tx2">
                    <a:alpha val="40000"/>
                  </a:schemeClr>
                </a:gs>
                <a:gs pos="100000">
                  <a:schemeClr val="tx2">
                    <a:alpha val="15000"/>
                  </a:schemeClr>
                </a:gs>
              </a:gsLst>
              <a:lin ang="16200000" scaled="0"/>
            </a:gradFill>
            <a:ln>
              <a:headEnd type="none" w="med" len="med"/>
              <a:tailEnd type="none" w="med" len="med"/>
            </a:ln>
            <a:effectLst/>
            <a:scene3d>
              <a:camera prst="orthographicFront">
                <a:rot lat="0" lon="0" rev="0"/>
              </a:camera>
              <a:lightRig rig="contrasting" dir="t"/>
            </a:scene3d>
            <a:sp3d prstMaterial="powder">
              <a:bevelT w="190500" h="63500"/>
              <a:contourClr>
                <a:schemeClr val="accent2"/>
              </a:contourClr>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a:solidFill>
                  <a:schemeClr val="tx1"/>
                </a:solidFill>
                <a:latin typeface="+mj-lt"/>
              </a:endParaRPr>
            </a:p>
          </p:txBody>
        </p:sp>
        <p:grpSp>
          <p:nvGrpSpPr>
            <p:cNvPr id="3" name="Group 7"/>
            <p:cNvGrpSpPr>
              <a:grpSpLocks/>
            </p:cNvGrpSpPr>
            <p:nvPr/>
          </p:nvGrpSpPr>
          <p:grpSpPr bwMode="auto">
            <a:xfrm>
              <a:off x="4196133" y="2774387"/>
              <a:ext cx="577850" cy="795338"/>
              <a:chOff x="2496" y="1632"/>
              <a:chExt cx="364" cy="501"/>
            </a:xfrm>
          </p:grpSpPr>
          <p:pic>
            <p:nvPicPr>
              <p:cNvPr id="21" name="Picture 8"/>
              <p:cNvPicPr>
                <a:picLocks noChangeAspect="1" noChangeArrowheads="1"/>
              </p:cNvPicPr>
              <p:nvPr/>
            </p:nvPicPr>
            <p:blipFill>
              <a:blip r:embed="rId4"/>
              <a:srcRect/>
              <a:stretch>
                <a:fillRect/>
              </a:stretch>
            </p:blipFill>
            <p:spPr bwMode="auto">
              <a:xfrm>
                <a:off x="2496" y="1632"/>
                <a:ext cx="364" cy="501"/>
              </a:xfrm>
              <a:prstGeom prst="rect">
                <a:avLst/>
              </a:prstGeom>
              <a:noFill/>
              <a:ln w="9525">
                <a:noFill/>
                <a:miter lim="800000"/>
                <a:headEnd/>
                <a:tailEnd/>
              </a:ln>
            </p:spPr>
          </p:pic>
          <p:pic>
            <p:nvPicPr>
              <p:cNvPr id="22" name="Picture 9"/>
              <p:cNvPicPr>
                <a:picLocks noChangeAspect="1" noChangeArrowheads="1"/>
              </p:cNvPicPr>
              <p:nvPr/>
            </p:nvPicPr>
            <p:blipFill>
              <a:blip r:embed="rId5"/>
              <a:srcRect/>
              <a:stretch>
                <a:fillRect/>
              </a:stretch>
            </p:blipFill>
            <p:spPr bwMode="auto">
              <a:xfrm>
                <a:off x="2688" y="1872"/>
                <a:ext cx="102" cy="90"/>
              </a:xfrm>
              <a:prstGeom prst="rect">
                <a:avLst/>
              </a:prstGeom>
              <a:noFill/>
              <a:ln w="9525">
                <a:noFill/>
                <a:miter lim="800000"/>
                <a:headEnd/>
                <a:tailEnd/>
              </a:ln>
            </p:spPr>
          </p:pic>
        </p:grpSp>
        <p:grpSp>
          <p:nvGrpSpPr>
            <p:cNvPr id="4" name="Group 6"/>
            <p:cNvGrpSpPr>
              <a:grpSpLocks/>
            </p:cNvGrpSpPr>
            <p:nvPr/>
          </p:nvGrpSpPr>
          <p:grpSpPr bwMode="auto">
            <a:xfrm>
              <a:off x="4328700" y="3085385"/>
              <a:ext cx="577850" cy="795337"/>
              <a:chOff x="2496" y="1632"/>
              <a:chExt cx="364" cy="501"/>
            </a:xfrm>
          </p:grpSpPr>
          <p:pic>
            <p:nvPicPr>
              <p:cNvPr id="24" name="Picture 4"/>
              <p:cNvPicPr>
                <a:picLocks noChangeAspect="1" noChangeArrowheads="1"/>
              </p:cNvPicPr>
              <p:nvPr/>
            </p:nvPicPr>
            <p:blipFill>
              <a:blip r:embed="rId4"/>
              <a:srcRect/>
              <a:stretch>
                <a:fillRect/>
              </a:stretch>
            </p:blipFill>
            <p:spPr bwMode="auto">
              <a:xfrm>
                <a:off x="2496" y="1632"/>
                <a:ext cx="364" cy="501"/>
              </a:xfrm>
              <a:prstGeom prst="rect">
                <a:avLst/>
              </a:prstGeom>
              <a:noFill/>
              <a:ln w="9525">
                <a:noFill/>
                <a:miter lim="800000"/>
                <a:headEnd/>
                <a:tailEnd/>
              </a:ln>
            </p:spPr>
          </p:pic>
          <p:pic>
            <p:nvPicPr>
              <p:cNvPr id="25" name="Picture 5"/>
              <p:cNvPicPr>
                <a:picLocks noChangeAspect="1" noChangeArrowheads="1"/>
              </p:cNvPicPr>
              <p:nvPr/>
            </p:nvPicPr>
            <p:blipFill>
              <a:blip r:embed="rId5"/>
              <a:srcRect/>
              <a:stretch>
                <a:fillRect/>
              </a:stretch>
            </p:blipFill>
            <p:spPr bwMode="auto">
              <a:xfrm>
                <a:off x="2688" y="1872"/>
                <a:ext cx="102" cy="90"/>
              </a:xfrm>
              <a:prstGeom prst="rect">
                <a:avLst/>
              </a:prstGeom>
              <a:noFill/>
              <a:ln w="9525">
                <a:noFill/>
                <a:miter lim="800000"/>
                <a:headEnd/>
                <a:tailEnd/>
              </a:ln>
            </p:spPr>
          </p:pic>
        </p:grpSp>
        <p:sp>
          <p:nvSpPr>
            <p:cNvPr id="26" name="Cloud 25"/>
            <p:cNvSpPr/>
            <p:nvPr/>
          </p:nvSpPr>
          <p:spPr>
            <a:xfrm>
              <a:off x="282436" y="1505888"/>
              <a:ext cx="1676400" cy="990600"/>
            </a:xfrm>
            <a:prstGeom prst="cloud">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400" dirty="0" smtClean="0">
                  <a:solidFill>
                    <a:schemeClr val="tx1"/>
                  </a:solidFill>
                  <a:latin typeface="+mj-lt"/>
                </a:rPr>
                <a:t>Public IM  </a:t>
              </a:r>
              <a:r>
                <a:rPr lang="en-US" sz="1400" dirty="0">
                  <a:solidFill>
                    <a:schemeClr val="tx1"/>
                  </a:solidFill>
                  <a:latin typeface="+mj-lt"/>
                </a:rPr>
                <a:t>Clouds</a:t>
              </a:r>
            </a:p>
          </p:txBody>
        </p:sp>
        <p:sp>
          <p:nvSpPr>
            <p:cNvPr id="27" name="TextBox 26"/>
            <p:cNvSpPr txBox="1"/>
            <p:nvPr/>
          </p:nvSpPr>
          <p:spPr>
            <a:xfrm>
              <a:off x="1543277" y="2245863"/>
              <a:ext cx="505260" cy="307876"/>
            </a:xfrm>
            <a:prstGeom prst="rect">
              <a:avLst/>
            </a:prstGeom>
            <a:noFill/>
          </p:spPr>
          <p:txBody>
            <a:bodyPr wrap="none" lIns="91436" tIns="45718" rIns="91436" bIns="45718">
              <a:spAutoFit/>
            </a:bodyPr>
            <a:lstStyle/>
            <a:p>
              <a:r>
                <a:rPr lang="en-US" sz="1000" b="1" dirty="0">
                  <a:solidFill>
                    <a:srgbClr val="92D050"/>
                  </a:solidFill>
                  <a:latin typeface="+mj-lt"/>
                </a:rPr>
                <a:t>MSN</a:t>
              </a:r>
            </a:p>
          </p:txBody>
        </p:sp>
        <p:sp>
          <p:nvSpPr>
            <p:cNvPr id="28" name="TextBox 27"/>
            <p:cNvSpPr txBox="1"/>
            <p:nvPr/>
          </p:nvSpPr>
          <p:spPr>
            <a:xfrm>
              <a:off x="224980" y="2337487"/>
              <a:ext cx="462900" cy="307876"/>
            </a:xfrm>
            <a:prstGeom prst="rect">
              <a:avLst/>
            </a:prstGeom>
            <a:noFill/>
          </p:spPr>
          <p:txBody>
            <a:bodyPr wrap="none" lIns="91436" tIns="45718" rIns="91436" bIns="45718">
              <a:spAutoFit/>
            </a:bodyPr>
            <a:lstStyle/>
            <a:p>
              <a:r>
                <a:rPr lang="en-US" sz="1000" b="1" dirty="0">
                  <a:solidFill>
                    <a:srgbClr val="92D050"/>
                  </a:solidFill>
                  <a:latin typeface="+mj-lt"/>
                </a:rPr>
                <a:t>AOL</a:t>
              </a:r>
            </a:p>
          </p:txBody>
        </p:sp>
        <p:sp>
          <p:nvSpPr>
            <p:cNvPr id="29" name="TextBox 28"/>
            <p:cNvSpPr txBox="1"/>
            <p:nvPr/>
          </p:nvSpPr>
          <p:spPr>
            <a:xfrm>
              <a:off x="803629" y="2582508"/>
              <a:ext cx="598452" cy="307876"/>
            </a:xfrm>
            <a:prstGeom prst="rect">
              <a:avLst/>
            </a:prstGeom>
            <a:noFill/>
          </p:spPr>
          <p:txBody>
            <a:bodyPr wrap="none" lIns="91436" tIns="45718" rIns="91436" bIns="45718">
              <a:spAutoFit/>
            </a:bodyPr>
            <a:lstStyle/>
            <a:p>
              <a:r>
                <a:rPr lang="en-US" sz="1000" b="1" dirty="0">
                  <a:solidFill>
                    <a:srgbClr val="92D050"/>
                  </a:solidFill>
                  <a:latin typeface="+mj-lt"/>
                </a:rPr>
                <a:t>Yahoo</a:t>
              </a:r>
            </a:p>
          </p:txBody>
        </p:sp>
        <p:sp>
          <p:nvSpPr>
            <p:cNvPr id="30" name="Cloud 29"/>
            <p:cNvSpPr/>
            <p:nvPr/>
          </p:nvSpPr>
          <p:spPr>
            <a:xfrm>
              <a:off x="242163" y="3509633"/>
              <a:ext cx="1649412" cy="990600"/>
            </a:xfrm>
            <a:prstGeom prst="cloud">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400" dirty="0" smtClean="0">
                  <a:solidFill>
                    <a:schemeClr val="tx1"/>
                  </a:solidFill>
                  <a:latin typeface="+mj-lt"/>
                </a:rPr>
                <a:t>Remote</a:t>
              </a:r>
              <a:endParaRPr lang="en-US" sz="1400" dirty="0">
                <a:solidFill>
                  <a:schemeClr val="tx1"/>
                </a:solidFill>
                <a:latin typeface="+mj-lt"/>
              </a:endParaRPr>
            </a:p>
            <a:p>
              <a:pPr algn="ctr" defTabSz="1096963" fontAlgn="base">
                <a:spcBef>
                  <a:spcPct val="0"/>
                </a:spcBef>
                <a:spcAft>
                  <a:spcPct val="0"/>
                </a:spcAft>
                <a:defRPr/>
              </a:pPr>
              <a:r>
                <a:rPr lang="en-US" sz="1400" dirty="0">
                  <a:solidFill>
                    <a:schemeClr val="tx1"/>
                  </a:solidFill>
                  <a:latin typeface="+mj-lt"/>
                </a:rPr>
                <a:t>Users</a:t>
              </a:r>
            </a:p>
          </p:txBody>
        </p:sp>
        <p:sp>
          <p:nvSpPr>
            <p:cNvPr id="31" name="Cloud 30"/>
            <p:cNvSpPr/>
            <p:nvPr/>
          </p:nvSpPr>
          <p:spPr>
            <a:xfrm>
              <a:off x="255588" y="4957563"/>
              <a:ext cx="1676400" cy="990600"/>
            </a:xfrm>
            <a:prstGeom prst="cloud">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32" name="TextBox 31"/>
            <p:cNvSpPr txBox="1"/>
            <p:nvPr/>
          </p:nvSpPr>
          <p:spPr>
            <a:xfrm>
              <a:off x="2674938" y="4178850"/>
              <a:ext cx="696728" cy="519545"/>
            </a:xfrm>
            <a:prstGeom prst="rect">
              <a:avLst/>
            </a:prstGeom>
            <a:noFill/>
          </p:spPr>
          <p:txBody>
            <a:bodyPr wrap="none" lIns="91436" tIns="45718" rIns="91436" bIns="45718">
              <a:spAutoFit/>
            </a:bodyPr>
            <a:lstStyle/>
            <a:p>
              <a:pPr algn="ctr"/>
              <a:r>
                <a:rPr lang="en-US" sz="1050" b="1" dirty="0" smtClean="0">
                  <a:latin typeface="+mj-lt"/>
                </a:rPr>
                <a:t>Access</a:t>
              </a:r>
              <a:endParaRPr lang="en-US" sz="1050" b="1" dirty="0">
                <a:latin typeface="+mj-lt"/>
              </a:endParaRPr>
            </a:p>
            <a:p>
              <a:r>
                <a:rPr lang="en-US" sz="1050" b="1" dirty="0">
                  <a:latin typeface="+mj-lt"/>
                </a:rPr>
                <a:t>Server</a:t>
              </a:r>
            </a:p>
          </p:txBody>
        </p:sp>
        <p:sp>
          <p:nvSpPr>
            <p:cNvPr id="33" name="TextBox 32"/>
            <p:cNvSpPr txBox="1"/>
            <p:nvPr/>
          </p:nvSpPr>
          <p:spPr>
            <a:xfrm>
              <a:off x="2414936" y="2071168"/>
              <a:ext cx="1186298" cy="461818"/>
            </a:xfrm>
            <a:prstGeom prst="rect">
              <a:avLst/>
            </a:prstGeom>
            <a:noFill/>
          </p:spPr>
          <p:txBody>
            <a:bodyPr wrap="square" lIns="91436" tIns="45718" rIns="91436" bIns="45718">
              <a:spAutoFit/>
            </a:bodyPr>
            <a:lstStyle/>
            <a:p>
              <a:pPr algn="ctr"/>
              <a:r>
                <a:rPr lang="en-US" dirty="0">
                  <a:latin typeface="+mj-lt"/>
                </a:rPr>
                <a:t>DMZ</a:t>
              </a:r>
            </a:p>
          </p:txBody>
        </p:sp>
        <p:sp>
          <p:nvSpPr>
            <p:cNvPr id="34" name="TextBox 33"/>
            <p:cNvSpPr txBox="1"/>
            <p:nvPr/>
          </p:nvSpPr>
          <p:spPr>
            <a:xfrm>
              <a:off x="2684462" y="2504818"/>
              <a:ext cx="685800" cy="721593"/>
            </a:xfrm>
            <a:prstGeom prst="rect">
              <a:avLst/>
            </a:prstGeom>
            <a:noFill/>
          </p:spPr>
          <p:txBody>
            <a:bodyPr lIns="91436" tIns="45718" rIns="91436" bIns="45718">
              <a:spAutoFit/>
            </a:bodyPr>
            <a:lstStyle/>
            <a:p>
              <a:pPr algn="ctr"/>
              <a:r>
                <a:rPr lang="en-US" sz="1050" b="1" dirty="0">
                  <a:latin typeface="+mj-lt"/>
                </a:rPr>
                <a:t>Data</a:t>
              </a:r>
            </a:p>
            <a:p>
              <a:pPr algn="ctr"/>
              <a:r>
                <a:rPr lang="en-US" sz="1050" b="1" dirty="0" smtClean="0">
                  <a:latin typeface="+mj-lt"/>
                </a:rPr>
                <a:t>Audio/Video</a:t>
              </a:r>
              <a:endParaRPr lang="en-US" sz="1000" b="1" dirty="0">
                <a:latin typeface="+mj-lt"/>
              </a:endParaRPr>
            </a:p>
          </p:txBody>
        </p:sp>
        <p:sp>
          <p:nvSpPr>
            <p:cNvPr id="35" name="TextBox 34"/>
            <p:cNvSpPr txBox="1"/>
            <p:nvPr/>
          </p:nvSpPr>
          <p:spPr>
            <a:xfrm>
              <a:off x="547844" y="5143820"/>
              <a:ext cx="1057633" cy="654244"/>
            </a:xfrm>
            <a:prstGeom prst="rect">
              <a:avLst/>
            </a:prstGeom>
            <a:noFill/>
          </p:spPr>
          <p:txBody>
            <a:bodyPr wrap="none" lIns="91436" tIns="45718" rIns="91436" bIns="45718">
              <a:spAutoFit/>
            </a:bodyPr>
            <a:lstStyle/>
            <a:p>
              <a:pPr algn="ctr"/>
              <a:r>
                <a:rPr lang="en-US" sz="1400" dirty="0">
                  <a:latin typeface="+mj-lt"/>
                </a:rPr>
                <a:t>Federated</a:t>
              </a:r>
            </a:p>
            <a:p>
              <a:pPr algn="ctr"/>
              <a:r>
                <a:rPr lang="en-US" sz="1400" dirty="0">
                  <a:latin typeface="+mj-lt"/>
                </a:rPr>
                <a:t>Businesses</a:t>
              </a:r>
            </a:p>
          </p:txBody>
        </p:sp>
        <p:grpSp>
          <p:nvGrpSpPr>
            <p:cNvPr id="20" name="Group 43"/>
            <p:cNvGrpSpPr>
              <a:grpSpLocks/>
            </p:cNvGrpSpPr>
            <p:nvPr/>
          </p:nvGrpSpPr>
          <p:grpSpPr bwMode="auto">
            <a:xfrm>
              <a:off x="2720975" y="3360310"/>
              <a:ext cx="542925" cy="857250"/>
              <a:chOff x="4294894" y="3713894"/>
              <a:chExt cx="543435" cy="856648"/>
            </a:xfrm>
          </p:grpSpPr>
          <p:pic>
            <p:nvPicPr>
              <p:cNvPr id="38" name="Picture 91" descr="ISAS - firewall sm"/>
              <p:cNvPicPr>
                <a:picLocks noChangeAspect="1" noChangeArrowheads="1"/>
              </p:cNvPicPr>
              <p:nvPr/>
            </p:nvPicPr>
            <p:blipFill>
              <a:blip r:embed="rId6" cstate="print"/>
              <a:srcRect/>
              <a:stretch>
                <a:fillRect/>
              </a:stretch>
            </p:blipFill>
            <p:spPr bwMode="auto">
              <a:xfrm>
                <a:off x="4294894" y="3713894"/>
                <a:ext cx="543435" cy="856648"/>
              </a:xfrm>
              <a:prstGeom prst="rect">
                <a:avLst/>
              </a:prstGeom>
              <a:noFill/>
              <a:ln w="9525">
                <a:noFill/>
                <a:miter lim="800000"/>
                <a:headEnd/>
                <a:tailEnd/>
              </a:ln>
            </p:spPr>
          </p:pic>
          <p:pic>
            <p:nvPicPr>
              <p:cNvPr id="39" name="Picture 11"/>
              <p:cNvPicPr>
                <a:picLocks noChangeAspect="1" noChangeArrowheads="1"/>
              </p:cNvPicPr>
              <p:nvPr/>
            </p:nvPicPr>
            <p:blipFill>
              <a:blip r:embed="rId7"/>
              <a:srcRect/>
              <a:stretch>
                <a:fillRect/>
              </a:stretch>
            </p:blipFill>
            <p:spPr bwMode="auto">
              <a:xfrm>
                <a:off x="4527611" y="3927937"/>
                <a:ext cx="228600" cy="161925"/>
              </a:xfrm>
              <a:prstGeom prst="rect">
                <a:avLst/>
              </a:prstGeom>
              <a:noFill/>
              <a:ln w="9525">
                <a:noFill/>
                <a:miter lim="800000"/>
                <a:headEnd/>
                <a:tailEnd/>
              </a:ln>
            </p:spPr>
          </p:pic>
        </p:grpSp>
        <p:sp>
          <p:nvSpPr>
            <p:cNvPr id="40" name="TextBox 39"/>
            <p:cNvSpPr txBox="1"/>
            <p:nvPr/>
          </p:nvSpPr>
          <p:spPr>
            <a:xfrm>
              <a:off x="4216554" y="3821719"/>
              <a:ext cx="1532063" cy="519545"/>
            </a:xfrm>
            <a:prstGeom prst="rect">
              <a:avLst/>
            </a:prstGeom>
            <a:noFill/>
          </p:spPr>
          <p:txBody>
            <a:bodyPr wrap="none" lIns="91436" tIns="45718" rIns="91436" bIns="45718">
              <a:spAutoFit/>
            </a:bodyPr>
            <a:lstStyle/>
            <a:p>
              <a:pPr algn="ctr"/>
              <a:r>
                <a:rPr lang="en-US" sz="1050" b="1" dirty="0" smtClean="0">
                  <a:solidFill>
                    <a:schemeClr val="accent5"/>
                  </a:solidFill>
                  <a:latin typeface="+mj-lt"/>
                </a:rPr>
                <a:t>Front-End Server(s</a:t>
              </a:r>
              <a:r>
                <a:rPr lang="en-US" sz="1050" b="1" dirty="0">
                  <a:solidFill>
                    <a:schemeClr val="accent5"/>
                  </a:solidFill>
                  <a:latin typeface="+mj-lt"/>
                </a:rPr>
                <a:t>)</a:t>
              </a:r>
            </a:p>
            <a:p>
              <a:pPr algn="ctr"/>
              <a:r>
                <a:rPr lang="en-US" sz="1050" b="1" dirty="0" smtClean="0">
                  <a:solidFill>
                    <a:schemeClr val="accent5"/>
                  </a:solidFill>
                  <a:latin typeface="+mj-lt"/>
                </a:rPr>
                <a:t>(IM, Presence)</a:t>
              </a:r>
              <a:endParaRPr lang="en-US" sz="1050" b="1" dirty="0">
                <a:solidFill>
                  <a:schemeClr val="accent5"/>
                </a:solidFill>
                <a:latin typeface="+mj-lt"/>
              </a:endParaRPr>
            </a:p>
          </p:txBody>
        </p:sp>
        <p:sp>
          <p:nvSpPr>
            <p:cNvPr id="41" name="Rounded Rectangle 40"/>
            <p:cNvSpPr/>
            <p:nvPr/>
          </p:nvSpPr>
          <p:spPr bwMode="auto">
            <a:xfrm>
              <a:off x="4959868" y="2705529"/>
              <a:ext cx="825624" cy="372862"/>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000" b="1" dirty="0">
                  <a:solidFill>
                    <a:schemeClr val="tx1"/>
                  </a:solidFill>
                  <a:latin typeface="+mj-lt"/>
                </a:rPr>
                <a:t>Inbound</a:t>
              </a:r>
            </a:p>
            <a:p>
              <a:pPr algn="ctr" defTabSz="1096963" fontAlgn="base">
                <a:spcBef>
                  <a:spcPct val="0"/>
                </a:spcBef>
                <a:spcAft>
                  <a:spcPct val="0"/>
                </a:spcAft>
                <a:defRPr/>
              </a:pPr>
              <a:r>
                <a:rPr lang="en-US" sz="1000" b="1" dirty="0">
                  <a:solidFill>
                    <a:schemeClr val="tx1"/>
                  </a:solidFill>
                  <a:latin typeface="+mj-lt"/>
                </a:rPr>
                <a:t>Routing</a:t>
              </a:r>
            </a:p>
          </p:txBody>
        </p:sp>
        <p:pic>
          <p:nvPicPr>
            <p:cNvPr id="42" name="Picture 16" descr="PBX"/>
            <p:cNvPicPr>
              <a:picLocks noChangeAspect="1" noChangeArrowheads="1"/>
            </p:cNvPicPr>
            <p:nvPr/>
          </p:nvPicPr>
          <p:blipFill>
            <a:blip r:embed="rId8"/>
            <a:srcRect/>
            <a:stretch>
              <a:fillRect/>
            </a:stretch>
          </p:blipFill>
          <p:spPr bwMode="auto">
            <a:xfrm>
              <a:off x="5117536" y="6205412"/>
              <a:ext cx="649288" cy="692150"/>
            </a:xfrm>
            <a:prstGeom prst="rect">
              <a:avLst/>
            </a:prstGeom>
            <a:noFill/>
            <a:ln w="9525">
              <a:noFill/>
              <a:miter lim="800000"/>
              <a:headEnd/>
              <a:tailEnd/>
            </a:ln>
          </p:spPr>
        </p:pic>
        <p:sp>
          <p:nvSpPr>
            <p:cNvPr id="43" name="Rounded Rectangle 42"/>
            <p:cNvSpPr/>
            <p:nvPr/>
          </p:nvSpPr>
          <p:spPr bwMode="auto">
            <a:xfrm>
              <a:off x="4962909" y="3109626"/>
              <a:ext cx="841901" cy="372862"/>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900" b="1" dirty="0">
                  <a:solidFill>
                    <a:schemeClr val="tx1"/>
                  </a:solidFill>
                  <a:latin typeface="+mj-lt"/>
                </a:rPr>
                <a:t>Outbound</a:t>
              </a:r>
            </a:p>
            <a:p>
              <a:pPr algn="ctr" defTabSz="1096963" fontAlgn="base">
                <a:spcBef>
                  <a:spcPct val="0"/>
                </a:spcBef>
                <a:spcAft>
                  <a:spcPct val="0"/>
                </a:spcAft>
                <a:defRPr/>
              </a:pPr>
              <a:r>
                <a:rPr lang="en-US" sz="900" b="1" dirty="0">
                  <a:solidFill>
                    <a:schemeClr val="tx1"/>
                  </a:solidFill>
                  <a:latin typeface="+mj-lt"/>
                </a:rPr>
                <a:t>Routing</a:t>
              </a:r>
            </a:p>
          </p:txBody>
        </p:sp>
        <p:grpSp>
          <p:nvGrpSpPr>
            <p:cNvPr id="23" name="Group 57"/>
            <p:cNvGrpSpPr>
              <a:grpSpLocks/>
            </p:cNvGrpSpPr>
            <p:nvPr/>
          </p:nvGrpSpPr>
          <p:grpSpPr bwMode="auto">
            <a:xfrm>
              <a:off x="3804200" y="6343196"/>
              <a:ext cx="1116837" cy="693925"/>
              <a:chOff x="4209827" y="5977057"/>
              <a:chExt cx="1116775" cy="694372"/>
            </a:xfrm>
          </p:grpSpPr>
          <p:sp>
            <p:nvSpPr>
              <p:cNvPr id="46" name="Cloud 45"/>
              <p:cNvSpPr/>
              <p:nvPr/>
            </p:nvSpPr>
            <p:spPr>
              <a:xfrm>
                <a:off x="4209827" y="5977057"/>
                <a:ext cx="1116775" cy="694372"/>
              </a:xfrm>
              <a:prstGeom prst="cloud">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47" name="TextBox 46"/>
              <p:cNvSpPr txBox="1"/>
              <p:nvPr/>
            </p:nvSpPr>
            <p:spPr>
              <a:xfrm>
                <a:off x="4368191" y="6041949"/>
                <a:ext cx="764468" cy="462120"/>
              </a:xfrm>
              <a:prstGeom prst="rect">
                <a:avLst/>
              </a:prstGeom>
              <a:noFill/>
            </p:spPr>
            <p:txBody>
              <a:bodyPr wrap="none">
                <a:spAutoFit/>
              </a:bodyPr>
              <a:lstStyle/>
              <a:p>
                <a:pPr algn="ctr"/>
                <a:r>
                  <a:rPr lang="en-US" dirty="0">
                    <a:latin typeface="+mj-lt"/>
                  </a:rPr>
                  <a:t>PSTN</a:t>
                </a:r>
              </a:p>
            </p:txBody>
          </p:sp>
        </p:grpSp>
        <p:pic>
          <p:nvPicPr>
            <p:cNvPr id="48" name="Picture 115" descr="SQL sm"/>
            <p:cNvPicPr>
              <a:picLocks noChangeAspect="1" noChangeArrowheads="1"/>
            </p:cNvPicPr>
            <p:nvPr/>
          </p:nvPicPr>
          <p:blipFill>
            <a:blip r:embed="rId9" cstate="print"/>
            <a:srcRect/>
            <a:stretch>
              <a:fillRect/>
            </a:stretch>
          </p:blipFill>
          <p:spPr bwMode="auto">
            <a:xfrm>
              <a:off x="6866394" y="2944532"/>
              <a:ext cx="566738" cy="838200"/>
            </a:xfrm>
            <a:prstGeom prst="rect">
              <a:avLst/>
            </a:prstGeom>
            <a:noFill/>
            <a:ln w="9525">
              <a:noFill/>
              <a:miter lim="800000"/>
              <a:headEnd/>
              <a:tailEnd/>
            </a:ln>
          </p:spPr>
        </p:pic>
        <p:sp>
          <p:nvSpPr>
            <p:cNvPr id="49" name="TextBox 48"/>
            <p:cNvSpPr txBox="1"/>
            <p:nvPr/>
          </p:nvSpPr>
          <p:spPr>
            <a:xfrm>
              <a:off x="6765468" y="3821719"/>
              <a:ext cx="955969" cy="519545"/>
            </a:xfrm>
            <a:prstGeom prst="rect">
              <a:avLst/>
            </a:prstGeom>
            <a:noFill/>
          </p:spPr>
          <p:txBody>
            <a:bodyPr wrap="none" lIns="91436" tIns="45718" rIns="91436" bIns="45718">
              <a:spAutoFit/>
            </a:bodyPr>
            <a:lstStyle/>
            <a:p>
              <a:pPr algn="ctr"/>
              <a:r>
                <a:rPr lang="en-US" sz="1050" b="1" dirty="0">
                  <a:solidFill>
                    <a:schemeClr val="accent5"/>
                  </a:solidFill>
                  <a:latin typeface="+mj-lt"/>
                </a:rPr>
                <a:t>Backend</a:t>
              </a:r>
            </a:p>
            <a:p>
              <a:pPr algn="ctr"/>
              <a:r>
                <a:rPr lang="en-US" sz="1050" b="1" dirty="0">
                  <a:solidFill>
                    <a:schemeClr val="accent5"/>
                  </a:solidFill>
                  <a:latin typeface="+mj-lt"/>
                </a:rPr>
                <a:t>SQL server</a:t>
              </a:r>
              <a:endParaRPr lang="en-US" sz="900" b="1" dirty="0">
                <a:solidFill>
                  <a:schemeClr val="accent5"/>
                </a:solidFill>
                <a:latin typeface="+mj-lt"/>
              </a:endParaRPr>
            </a:p>
          </p:txBody>
        </p:sp>
        <p:pic>
          <p:nvPicPr>
            <p:cNvPr id="50" name="Picture 121" descr="anyversion-icon-32x32-32bit"/>
            <p:cNvPicPr>
              <a:picLocks noChangeAspect="1" noChangeArrowheads="1"/>
            </p:cNvPicPr>
            <p:nvPr/>
          </p:nvPicPr>
          <p:blipFill>
            <a:blip r:embed="rId10"/>
            <a:srcRect/>
            <a:stretch>
              <a:fillRect/>
            </a:stretch>
          </p:blipFill>
          <p:spPr bwMode="auto">
            <a:xfrm>
              <a:off x="147638" y="5178225"/>
              <a:ext cx="228600" cy="228601"/>
            </a:xfrm>
            <a:prstGeom prst="rect">
              <a:avLst/>
            </a:prstGeom>
            <a:noFill/>
            <a:ln w="9525">
              <a:noFill/>
              <a:miter lim="800000"/>
              <a:headEnd/>
              <a:tailEnd/>
            </a:ln>
          </p:spPr>
        </p:pic>
        <p:sp>
          <p:nvSpPr>
            <p:cNvPr id="51" name="Rounded Rectangle 50"/>
            <p:cNvSpPr/>
            <p:nvPr/>
          </p:nvSpPr>
          <p:spPr bwMode="auto">
            <a:xfrm>
              <a:off x="6622518" y="4976199"/>
              <a:ext cx="796033" cy="1431690"/>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pic>
          <p:nvPicPr>
            <p:cNvPr id="52" name="Rectangle 0"/>
            <p:cNvPicPr>
              <a:picLocks noChangeAspect="1" noChangeArrowheads="1"/>
            </p:cNvPicPr>
            <p:nvPr/>
          </p:nvPicPr>
          <p:blipFill>
            <a:blip r:embed="rId11"/>
            <a:srcRect/>
            <a:stretch>
              <a:fillRect/>
            </a:stretch>
          </p:blipFill>
          <p:spPr bwMode="auto">
            <a:xfrm>
              <a:off x="6763452" y="5521001"/>
              <a:ext cx="519112" cy="593725"/>
            </a:xfrm>
            <a:prstGeom prst="rect">
              <a:avLst/>
            </a:prstGeom>
            <a:noFill/>
            <a:ln w="9525">
              <a:noFill/>
              <a:miter lim="800000"/>
              <a:headEnd/>
              <a:tailEnd/>
            </a:ln>
          </p:spPr>
        </p:pic>
        <p:sp>
          <p:nvSpPr>
            <p:cNvPr id="53" name="TextBox 52"/>
            <p:cNvSpPr txBox="1"/>
            <p:nvPr/>
          </p:nvSpPr>
          <p:spPr>
            <a:xfrm>
              <a:off x="4473173" y="4708052"/>
              <a:ext cx="817027" cy="500302"/>
            </a:xfrm>
            <a:prstGeom prst="rect">
              <a:avLst/>
            </a:prstGeom>
            <a:noFill/>
          </p:spPr>
          <p:txBody>
            <a:bodyPr wrap="none" lIns="91436" tIns="45718" rIns="91436" bIns="45718">
              <a:spAutoFit/>
            </a:bodyPr>
            <a:lstStyle/>
            <a:p>
              <a:pPr algn="ctr">
                <a:defRPr/>
              </a:pPr>
              <a:r>
                <a:rPr lang="en-US" sz="1000" dirty="0" smtClean="0">
                  <a:latin typeface="+mj-lt"/>
                </a:rPr>
                <a:t>Mediation </a:t>
              </a:r>
            </a:p>
            <a:p>
              <a:pPr algn="ctr">
                <a:defRPr/>
              </a:pPr>
              <a:r>
                <a:rPr lang="en-US" sz="1000" dirty="0" smtClean="0">
                  <a:latin typeface="+mj-lt"/>
                </a:rPr>
                <a:t>Server</a:t>
              </a:r>
              <a:endParaRPr lang="en-US" sz="1000" dirty="0">
                <a:latin typeface="+mj-lt"/>
              </a:endParaRPr>
            </a:p>
          </p:txBody>
        </p:sp>
        <p:sp>
          <p:nvSpPr>
            <p:cNvPr id="54" name="TextBox 53"/>
            <p:cNvSpPr txBox="1"/>
            <p:nvPr/>
          </p:nvSpPr>
          <p:spPr>
            <a:xfrm>
              <a:off x="6555948" y="4939903"/>
              <a:ext cx="892537" cy="635000"/>
            </a:xfrm>
            <a:prstGeom prst="rect">
              <a:avLst/>
            </a:prstGeom>
            <a:noFill/>
          </p:spPr>
          <p:txBody>
            <a:bodyPr wrap="square" lIns="91436" tIns="45718" rIns="91436" bIns="45718">
              <a:spAutoFit/>
            </a:bodyPr>
            <a:lstStyle/>
            <a:p>
              <a:pPr algn="ctr">
                <a:defRPr/>
              </a:pPr>
              <a:r>
                <a:rPr lang="en-US" sz="900" dirty="0">
                  <a:latin typeface="+mj-lt"/>
                </a:rPr>
                <a:t>Exchange</a:t>
              </a:r>
            </a:p>
            <a:p>
              <a:pPr algn="ctr">
                <a:defRPr/>
              </a:pPr>
              <a:r>
                <a:rPr lang="en-US" sz="900" dirty="0" smtClean="0">
                  <a:latin typeface="+mj-lt"/>
                </a:rPr>
                <a:t>2007 Server </a:t>
              </a:r>
              <a:r>
                <a:rPr lang="en-US" sz="900" dirty="0">
                  <a:latin typeface="+mj-lt"/>
                </a:rPr>
                <a:t>UM</a:t>
              </a:r>
            </a:p>
          </p:txBody>
        </p:sp>
        <p:sp>
          <p:nvSpPr>
            <p:cNvPr id="55" name="TextBox 54"/>
            <p:cNvSpPr txBox="1"/>
            <p:nvPr/>
          </p:nvSpPr>
          <p:spPr>
            <a:xfrm>
              <a:off x="6659002" y="6063204"/>
              <a:ext cx="713673" cy="288633"/>
            </a:xfrm>
            <a:prstGeom prst="rect">
              <a:avLst/>
            </a:prstGeom>
            <a:noFill/>
          </p:spPr>
          <p:txBody>
            <a:bodyPr wrap="none" lIns="91436" tIns="45718" rIns="91436" bIns="45718">
              <a:spAutoFit/>
            </a:bodyPr>
            <a:lstStyle/>
            <a:p>
              <a:pPr algn="ctr">
                <a:defRPr/>
              </a:pPr>
              <a:r>
                <a:rPr lang="en-US" sz="900" dirty="0">
                  <a:latin typeface="+mj-lt"/>
                </a:rPr>
                <a:t>Voicemail</a:t>
              </a:r>
            </a:p>
          </p:txBody>
        </p:sp>
        <p:pic>
          <p:nvPicPr>
            <p:cNvPr id="56" name="Picture 230" descr="Ear bud"/>
            <p:cNvPicPr>
              <a:picLocks noChangeAspect="1" noChangeArrowheads="1"/>
            </p:cNvPicPr>
            <p:nvPr/>
          </p:nvPicPr>
          <p:blipFill>
            <a:blip r:embed="rId12" cstate="print"/>
            <a:srcRect/>
            <a:stretch>
              <a:fillRect/>
            </a:stretch>
          </p:blipFill>
          <p:spPr bwMode="auto">
            <a:xfrm>
              <a:off x="4760913" y="1626117"/>
              <a:ext cx="319087" cy="239712"/>
            </a:xfrm>
            <a:prstGeom prst="rect">
              <a:avLst/>
            </a:prstGeom>
            <a:noFill/>
            <a:ln w="9525">
              <a:noFill/>
              <a:miter lim="800000"/>
              <a:headEnd/>
              <a:tailEnd/>
            </a:ln>
          </p:spPr>
        </p:pic>
        <p:pic>
          <p:nvPicPr>
            <p:cNvPr id="57" name="Picture 231" descr="USB device"/>
            <p:cNvPicPr>
              <a:picLocks noChangeAspect="1" noChangeArrowheads="1"/>
            </p:cNvPicPr>
            <p:nvPr/>
          </p:nvPicPr>
          <p:blipFill>
            <a:blip r:embed="rId13" cstate="print"/>
            <a:srcRect/>
            <a:stretch>
              <a:fillRect/>
            </a:stretch>
          </p:blipFill>
          <p:spPr bwMode="auto">
            <a:xfrm>
              <a:off x="5207000" y="1594367"/>
              <a:ext cx="423863" cy="317500"/>
            </a:xfrm>
            <a:prstGeom prst="rect">
              <a:avLst/>
            </a:prstGeom>
            <a:noFill/>
            <a:ln w="9525">
              <a:noFill/>
              <a:miter lim="800000"/>
              <a:headEnd/>
              <a:tailEnd/>
            </a:ln>
          </p:spPr>
        </p:pic>
        <p:grpSp>
          <p:nvGrpSpPr>
            <p:cNvPr id="36" name="Group 39"/>
            <p:cNvGrpSpPr>
              <a:grpSpLocks/>
            </p:cNvGrpSpPr>
            <p:nvPr/>
          </p:nvGrpSpPr>
          <p:grpSpPr bwMode="auto">
            <a:xfrm>
              <a:off x="4999038" y="1882261"/>
              <a:ext cx="604837" cy="431802"/>
              <a:chOff x="720" y="824"/>
              <a:chExt cx="381" cy="272"/>
            </a:xfrm>
          </p:grpSpPr>
          <p:pic>
            <p:nvPicPr>
              <p:cNvPr id="59" name="Rectangle 17421"/>
              <p:cNvPicPr>
                <a:picLocks noChangeAspect="1" noChangeArrowheads="1"/>
              </p:cNvPicPr>
              <p:nvPr/>
            </p:nvPicPr>
            <p:blipFill>
              <a:blip r:embed="rId14" cstate="print"/>
              <a:srcRect/>
              <a:stretch>
                <a:fillRect/>
              </a:stretch>
            </p:blipFill>
            <p:spPr bwMode="auto">
              <a:xfrm>
                <a:off x="720" y="860"/>
                <a:ext cx="381" cy="236"/>
              </a:xfrm>
              <a:prstGeom prst="rect">
                <a:avLst/>
              </a:prstGeom>
              <a:noFill/>
              <a:ln w="9525">
                <a:noFill/>
                <a:miter lim="800000"/>
                <a:headEnd/>
                <a:tailEnd/>
              </a:ln>
            </p:spPr>
          </p:pic>
          <p:pic>
            <p:nvPicPr>
              <p:cNvPr id="60" name="Picture 30" descr="anyversion-icon-32x32-32bit"/>
              <p:cNvPicPr>
                <a:picLocks noChangeAspect="1" noChangeArrowheads="1"/>
              </p:cNvPicPr>
              <p:nvPr/>
            </p:nvPicPr>
            <p:blipFill>
              <a:blip r:embed="rId10"/>
              <a:srcRect/>
              <a:stretch>
                <a:fillRect/>
              </a:stretch>
            </p:blipFill>
            <p:spPr bwMode="auto">
              <a:xfrm>
                <a:off x="789" y="824"/>
                <a:ext cx="144" cy="144"/>
              </a:xfrm>
              <a:prstGeom prst="rect">
                <a:avLst/>
              </a:prstGeom>
              <a:noFill/>
              <a:ln w="9525">
                <a:noFill/>
                <a:miter lim="800000"/>
                <a:headEnd/>
                <a:tailEnd/>
              </a:ln>
            </p:spPr>
          </p:pic>
        </p:grpSp>
        <p:pic>
          <p:nvPicPr>
            <p:cNvPr id="61" name="Picture 338" descr="Tanjay1"/>
            <p:cNvPicPr>
              <a:picLocks noChangeAspect="1" noChangeArrowheads="1"/>
            </p:cNvPicPr>
            <p:nvPr/>
          </p:nvPicPr>
          <p:blipFill>
            <a:blip r:embed="rId15" cstate="print"/>
            <a:srcRect/>
            <a:stretch>
              <a:fillRect/>
            </a:stretch>
          </p:blipFill>
          <p:spPr bwMode="auto">
            <a:xfrm>
              <a:off x="6215063" y="1705491"/>
              <a:ext cx="760412" cy="481012"/>
            </a:xfrm>
            <a:prstGeom prst="rect">
              <a:avLst/>
            </a:prstGeom>
            <a:noFill/>
            <a:ln w="9525">
              <a:noFill/>
              <a:miter lim="800000"/>
              <a:headEnd/>
              <a:tailEnd/>
            </a:ln>
          </p:spPr>
        </p:pic>
        <p:pic>
          <p:nvPicPr>
            <p:cNvPr id="62" name="Picture 121" descr="anyversion-icon-32x32-32bit"/>
            <p:cNvPicPr>
              <a:picLocks noChangeAspect="1" noChangeArrowheads="1"/>
            </p:cNvPicPr>
            <p:nvPr/>
          </p:nvPicPr>
          <p:blipFill>
            <a:blip r:embed="rId10"/>
            <a:srcRect/>
            <a:stretch>
              <a:fillRect/>
            </a:stretch>
          </p:blipFill>
          <p:spPr bwMode="auto">
            <a:xfrm>
              <a:off x="145326" y="3760458"/>
              <a:ext cx="228600" cy="228601"/>
            </a:xfrm>
            <a:prstGeom prst="rect">
              <a:avLst/>
            </a:prstGeom>
            <a:noFill/>
            <a:ln w="9525">
              <a:noFill/>
              <a:miter lim="800000"/>
              <a:headEnd/>
              <a:tailEnd/>
            </a:ln>
          </p:spPr>
        </p:pic>
        <p:sp>
          <p:nvSpPr>
            <p:cNvPr id="63" name="TextBox 62"/>
            <p:cNvSpPr txBox="1"/>
            <p:nvPr/>
          </p:nvSpPr>
          <p:spPr>
            <a:xfrm>
              <a:off x="5396757" y="1183893"/>
              <a:ext cx="1166074" cy="327119"/>
            </a:xfrm>
            <a:prstGeom prst="rect">
              <a:avLst/>
            </a:prstGeom>
            <a:noFill/>
          </p:spPr>
          <p:txBody>
            <a:bodyPr wrap="none" lIns="91436" tIns="45718" rIns="91436" bIns="45718">
              <a:spAutoFit/>
            </a:bodyPr>
            <a:lstStyle/>
            <a:p>
              <a:r>
                <a:rPr lang="en-US" sz="1100" b="1" dirty="0">
                  <a:latin typeface="+mj-lt"/>
                </a:rPr>
                <a:t>UC endpoints</a:t>
              </a:r>
            </a:p>
          </p:txBody>
        </p:sp>
        <p:pic>
          <p:nvPicPr>
            <p:cNvPr id="64" name="Picture 115" descr="SQL sm"/>
            <p:cNvPicPr>
              <a:picLocks noChangeAspect="1" noChangeArrowheads="1"/>
            </p:cNvPicPr>
            <p:nvPr/>
          </p:nvPicPr>
          <p:blipFill>
            <a:blip r:embed="rId16" cstate="print"/>
            <a:srcRect/>
            <a:stretch>
              <a:fillRect/>
            </a:stretch>
          </p:blipFill>
          <p:spPr bwMode="auto">
            <a:xfrm>
              <a:off x="8677917" y="2517511"/>
              <a:ext cx="373062" cy="550862"/>
            </a:xfrm>
            <a:prstGeom prst="rect">
              <a:avLst/>
            </a:prstGeom>
            <a:noFill/>
            <a:ln w="9525">
              <a:noFill/>
              <a:miter lim="800000"/>
              <a:headEnd/>
              <a:tailEnd/>
            </a:ln>
          </p:spPr>
        </p:pic>
        <p:sp>
          <p:nvSpPr>
            <p:cNvPr id="65" name="TextBox 64"/>
            <p:cNvSpPr txBox="1"/>
            <p:nvPr/>
          </p:nvSpPr>
          <p:spPr>
            <a:xfrm>
              <a:off x="8380434" y="1518510"/>
              <a:ext cx="897746" cy="885154"/>
            </a:xfrm>
            <a:prstGeom prst="rect">
              <a:avLst/>
            </a:prstGeom>
            <a:noFill/>
          </p:spPr>
          <p:txBody>
            <a:bodyPr wrap="square" lIns="91436" tIns="45718" rIns="91436" bIns="45718">
              <a:spAutoFit/>
            </a:bodyPr>
            <a:lstStyle/>
            <a:p>
              <a:pPr algn="ctr"/>
              <a:r>
                <a:rPr lang="en-US" sz="1000" b="1" dirty="0" smtClean="0">
                  <a:latin typeface="+mj-lt"/>
                </a:rPr>
                <a:t>QOE </a:t>
              </a:r>
              <a:r>
                <a:rPr lang="en-US" sz="1000" b="1" dirty="0" err="1" smtClean="0">
                  <a:latin typeface="+mj-lt"/>
                </a:rPr>
                <a:t>MonitoringArchiving</a:t>
              </a:r>
              <a:endParaRPr lang="en-US" sz="1000" b="1" dirty="0">
                <a:latin typeface="+mj-lt"/>
              </a:endParaRPr>
            </a:p>
            <a:p>
              <a:pPr algn="ctr"/>
              <a:r>
                <a:rPr lang="en-US" sz="1000" b="1" dirty="0" smtClean="0">
                  <a:latin typeface="+mj-lt"/>
                </a:rPr>
                <a:t>CDR</a:t>
              </a:r>
              <a:endParaRPr lang="en-US" sz="1000" b="1" dirty="0">
                <a:latin typeface="+mj-lt"/>
              </a:endParaRPr>
            </a:p>
          </p:txBody>
        </p:sp>
        <p:sp>
          <p:nvSpPr>
            <p:cNvPr id="66" name="Rounded Rectangle 65"/>
            <p:cNvSpPr/>
            <p:nvPr/>
          </p:nvSpPr>
          <p:spPr>
            <a:xfrm>
              <a:off x="8431850" y="3410779"/>
              <a:ext cx="800100" cy="1235074"/>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a:solidFill>
                  <a:schemeClr val="tx1"/>
                </a:solidFill>
                <a:latin typeface="+mj-lt"/>
              </a:endParaRPr>
            </a:p>
          </p:txBody>
        </p:sp>
        <p:sp>
          <p:nvSpPr>
            <p:cNvPr id="67" name="Rounded Rectangle 66"/>
            <p:cNvSpPr/>
            <p:nvPr/>
          </p:nvSpPr>
          <p:spPr bwMode="auto">
            <a:xfrm>
              <a:off x="8551112" y="3833818"/>
              <a:ext cx="621437" cy="702989"/>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a:solidFill>
                  <a:schemeClr val="tx1"/>
                </a:solidFill>
                <a:latin typeface="+mj-lt"/>
              </a:endParaRPr>
            </a:p>
          </p:txBody>
        </p:sp>
        <p:sp>
          <p:nvSpPr>
            <p:cNvPr id="68" name="TextBox 67"/>
            <p:cNvSpPr txBox="1"/>
            <p:nvPr/>
          </p:nvSpPr>
          <p:spPr>
            <a:xfrm>
              <a:off x="8311635" y="3388539"/>
              <a:ext cx="1025467" cy="500302"/>
            </a:xfrm>
            <a:prstGeom prst="rect">
              <a:avLst/>
            </a:prstGeom>
            <a:noFill/>
          </p:spPr>
          <p:txBody>
            <a:bodyPr wrap="square" lIns="91436" tIns="45718" rIns="91436" bIns="45718">
              <a:spAutoFit/>
            </a:bodyPr>
            <a:lstStyle/>
            <a:p>
              <a:pPr algn="ctr"/>
              <a:r>
                <a:rPr lang="en-US" sz="1000" b="1" dirty="0" smtClean="0">
                  <a:latin typeface="+mj-lt"/>
                </a:rPr>
                <a:t>Active Directory</a:t>
              </a:r>
              <a:endParaRPr lang="en-US" sz="800" b="1" dirty="0">
                <a:latin typeface="+mj-lt"/>
              </a:endParaRPr>
            </a:p>
          </p:txBody>
        </p:sp>
        <p:pic>
          <p:nvPicPr>
            <p:cNvPr id="69" name="Picture 5"/>
            <p:cNvPicPr>
              <a:picLocks noChangeAspect="1" noChangeArrowheads="1"/>
            </p:cNvPicPr>
            <p:nvPr/>
          </p:nvPicPr>
          <p:blipFill>
            <a:blip r:embed="rId17"/>
            <a:srcRect/>
            <a:stretch>
              <a:fillRect/>
            </a:stretch>
          </p:blipFill>
          <p:spPr bwMode="auto">
            <a:xfrm>
              <a:off x="8631875" y="3963229"/>
              <a:ext cx="457200" cy="404813"/>
            </a:xfrm>
            <a:prstGeom prst="rect">
              <a:avLst/>
            </a:prstGeom>
            <a:noFill/>
            <a:ln w="12700">
              <a:noFill/>
              <a:miter lim="800000"/>
              <a:headEnd/>
              <a:tailEnd/>
            </a:ln>
          </p:spPr>
        </p:pic>
        <p:sp>
          <p:nvSpPr>
            <p:cNvPr id="70" name="TextBox 69"/>
            <p:cNvSpPr txBox="1"/>
            <p:nvPr/>
          </p:nvSpPr>
          <p:spPr>
            <a:xfrm>
              <a:off x="4356058" y="5662233"/>
              <a:ext cx="1051683" cy="288633"/>
            </a:xfrm>
            <a:prstGeom prst="rect">
              <a:avLst/>
            </a:prstGeom>
            <a:noFill/>
          </p:spPr>
          <p:txBody>
            <a:bodyPr wrap="square" lIns="91436" tIns="45718" rIns="91436" bIns="45718">
              <a:spAutoFit/>
            </a:bodyPr>
            <a:lstStyle/>
            <a:p>
              <a:pPr algn="ctr">
                <a:defRPr/>
              </a:pPr>
              <a:r>
                <a:rPr lang="en-US" sz="900" dirty="0" smtClean="0">
                  <a:latin typeface="+mj-lt"/>
                </a:rPr>
                <a:t>SIP-PSTN GW</a:t>
              </a:r>
              <a:endParaRPr lang="en-US" sz="900" dirty="0">
                <a:latin typeface="+mj-lt"/>
              </a:endParaRPr>
            </a:p>
          </p:txBody>
        </p:sp>
        <p:cxnSp>
          <p:nvCxnSpPr>
            <p:cNvPr id="71" name="Elbow Connector 70"/>
            <p:cNvCxnSpPr>
              <a:cxnSpLocks noChangeShapeType="1"/>
              <a:stCxn id="53" idx="0"/>
              <a:endCxn id="17" idx="2"/>
            </p:cNvCxnSpPr>
            <p:nvPr/>
          </p:nvCxnSpPr>
          <p:spPr bwMode="auto">
            <a:xfrm rot="5400000" flipH="1" flipV="1">
              <a:off x="5214580" y="4027450"/>
              <a:ext cx="347709" cy="1013495"/>
            </a:xfrm>
            <a:prstGeom prst="bentConnector3">
              <a:avLst>
                <a:gd name="adj1" fmla="val 50000"/>
              </a:avLst>
            </a:prstGeom>
            <a:noFill/>
            <a:ln w="38100" algn="ctr">
              <a:solidFill>
                <a:schemeClr val="tx1"/>
              </a:solidFill>
              <a:round/>
              <a:headEnd/>
              <a:tailEnd/>
            </a:ln>
          </p:spPr>
        </p:cxnSp>
        <p:cxnSp>
          <p:nvCxnSpPr>
            <p:cNvPr id="72" name="Elbow Connector 71"/>
            <p:cNvCxnSpPr>
              <a:cxnSpLocks noChangeShapeType="1"/>
              <a:endCxn id="54" idx="0"/>
            </p:cNvCxnSpPr>
            <p:nvPr/>
          </p:nvCxnSpPr>
          <p:spPr bwMode="auto">
            <a:xfrm>
              <a:off x="5868335" y="4511722"/>
              <a:ext cx="1133881" cy="428181"/>
            </a:xfrm>
            <a:prstGeom prst="bentConnector2">
              <a:avLst/>
            </a:prstGeom>
            <a:noFill/>
            <a:ln w="38100" algn="ctr">
              <a:solidFill>
                <a:schemeClr val="tx1"/>
              </a:solidFill>
              <a:round/>
              <a:headEnd/>
              <a:tailEnd/>
            </a:ln>
          </p:spPr>
        </p:cxnSp>
        <p:cxnSp>
          <p:nvCxnSpPr>
            <p:cNvPr id="74" name="Elbow Connector 73"/>
            <p:cNvCxnSpPr>
              <a:stCxn id="17" idx="0"/>
              <a:endCxn id="13" idx="2"/>
            </p:cNvCxnSpPr>
            <p:nvPr/>
          </p:nvCxnSpPr>
          <p:spPr bwMode="auto">
            <a:xfrm rot="5400000" flipH="1" flipV="1">
              <a:off x="5781676" y="2567263"/>
              <a:ext cx="228599" cy="1587"/>
            </a:xfrm>
            <a:prstGeom prst="bentConnector3">
              <a:avLst>
                <a:gd name="adj1" fmla="val 50000"/>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38100" cap="flat" cmpd="sng" algn="ctr">
              <a:solidFill>
                <a:schemeClr val="tx1"/>
              </a:solidFill>
              <a:prstDash val="solid"/>
              <a:round/>
              <a:headEnd type="none" w="med" len="med"/>
              <a:tailEnd type="none" w="med" len="med"/>
            </a:ln>
            <a:effectLst/>
          </p:spPr>
        </p:cxnSp>
        <p:cxnSp>
          <p:nvCxnSpPr>
            <p:cNvPr id="75" name="Elbow Connector 74"/>
            <p:cNvCxnSpPr>
              <a:stCxn id="17" idx="3"/>
              <a:endCxn id="11" idx="1"/>
            </p:cNvCxnSpPr>
            <p:nvPr/>
          </p:nvCxnSpPr>
          <p:spPr bwMode="auto">
            <a:xfrm flipV="1">
              <a:off x="7721600" y="2330822"/>
              <a:ext cx="708662" cy="1190527"/>
            </a:xfrm>
            <a:prstGeom prst="bentConnector3">
              <a:avLst>
                <a:gd name="adj1" fmla="val 50000"/>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38100" cap="flat" cmpd="sng" algn="ctr">
              <a:solidFill>
                <a:schemeClr val="tx1"/>
              </a:solidFill>
              <a:prstDash val="solid"/>
              <a:round/>
              <a:headEnd type="none" w="med" len="med"/>
              <a:tailEnd type="none" w="med" len="med"/>
            </a:ln>
            <a:effectLst/>
          </p:spPr>
        </p:cxnSp>
        <p:graphicFrame>
          <p:nvGraphicFramePr>
            <p:cNvPr id="77" name="Object 2"/>
            <p:cNvGraphicFramePr>
              <a:graphicFrameLocks noChangeAspect="1"/>
            </p:cNvGraphicFramePr>
            <p:nvPr/>
          </p:nvGraphicFramePr>
          <p:xfrm>
            <a:off x="4619407" y="5095403"/>
            <a:ext cx="508000" cy="625475"/>
          </p:xfrm>
          <a:graphic>
            <a:graphicData uri="http://schemas.openxmlformats.org/presentationml/2006/ole">
              <p:oleObj spid="_x0000_s68610" name="Visio" r:id="rId18" imgW="306404" imgH="375514" progId="">
                <p:embed/>
              </p:oleObj>
            </a:graphicData>
          </a:graphic>
        </p:graphicFrame>
        <p:sp>
          <p:nvSpPr>
            <p:cNvPr id="78" name="Rounded Rectangle 77"/>
            <p:cNvSpPr/>
            <p:nvPr/>
          </p:nvSpPr>
          <p:spPr bwMode="auto">
            <a:xfrm>
              <a:off x="4942584" y="3504010"/>
              <a:ext cx="859915" cy="372862"/>
            </a:xfrm>
            <a:prstGeom prst="roundRect">
              <a:avLst/>
            </a:prstGeom>
            <a:gradFill flip="none" rotWithShape="1">
              <a:gsLst>
                <a:gs pos="0">
                  <a:schemeClr val="bg1">
                    <a:lumMod val="50000"/>
                    <a:alpha val="0"/>
                  </a:schemeClr>
                </a:gs>
                <a:gs pos="42000">
                  <a:schemeClr val="accent3">
                    <a:lumMod val="40000"/>
                    <a:lumOff val="60000"/>
                  </a:schemeClr>
                </a:gs>
                <a:gs pos="75000">
                  <a:schemeClr val="accent3"/>
                </a:gs>
                <a:gs pos="85000">
                  <a:schemeClr val="accent3">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3">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900" b="1" dirty="0" smtClean="0">
                  <a:solidFill>
                    <a:schemeClr val="tx1"/>
                  </a:solidFill>
                  <a:latin typeface="+mj-lt"/>
                </a:rPr>
                <a:t>Voice Mail</a:t>
              </a:r>
              <a:endParaRPr lang="en-US" sz="900" b="1" dirty="0">
                <a:solidFill>
                  <a:schemeClr val="tx1"/>
                </a:solidFill>
                <a:latin typeface="+mj-lt"/>
              </a:endParaRPr>
            </a:p>
            <a:p>
              <a:pPr algn="ctr" defTabSz="1096963" fontAlgn="base">
                <a:spcBef>
                  <a:spcPct val="0"/>
                </a:spcBef>
                <a:spcAft>
                  <a:spcPct val="0"/>
                </a:spcAft>
                <a:defRPr/>
              </a:pPr>
              <a:r>
                <a:rPr lang="en-US" sz="900" b="1" dirty="0">
                  <a:solidFill>
                    <a:schemeClr val="tx1"/>
                  </a:solidFill>
                  <a:latin typeface="+mj-lt"/>
                </a:rPr>
                <a:t>Routing</a:t>
              </a:r>
            </a:p>
          </p:txBody>
        </p:sp>
        <p:pic>
          <p:nvPicPr>
            <p:cNvPr id="79" name="Picture 8"/>
            <p:cNvPicPr>
              <a:picLocks noChangeAspect="1" noChangeArrowheads="1"/>
            </p:cNvPicPr>
            <p:nvPr/>
          </p:nvPicPr>
          <p:blipFill>
            <a:blip r:embed="rId4"/>
            <a:srcRect/>
            <a:stretch>
              <a:fillRect/>
            </a:stretch>
          </p:blipFill>
          <p:spPr bwMode="auto">
            <a:xfrm>
              <a:off x="5961955" y="2755250"/>
              <a:ext cx="577850" cy="795338"/>
            </a:xfrm>
            <a:prstGeom prst="rect">
              <a:avLst/>
            </a:prstGeom>
            <a:noFill/>
            <a:ln w="9525">
              <a:noFill/>
              <a:miter lim="800000"/>
              <a:headEnd/>
              <a:tailEnd/>
            </a:ln>
          </p:spPr>
        </p:pic>
        <p:sp>
          <p:nvSpPr>
            <p:cNvPr id="80" name="TextBox 79"/>
            <p:cNvSpPr txBox="1"/>
            <p:nvPr/>
          </p:nvSpPr>
          <p:spPr>
            <a:xfrm>
              <a:off x="5773608" y="3821719"/>
              <a:ext cx="1111853" cy="519545"/>
            </a:xfrm>
            <a:prstGeom prst="rect">
              <a:avLst/>
            </a:prstGeom>
            <a:noFill/>
          </p:spPr>
          <p:txBody>
            <a:bodyPr wrap="none" lIns="91436" tIns="45718" rIns="91436" bIns="45718">
              <a:spAutoFit/>
            </a:bodyPr>
            <a:lstStyle/>
            <a:p>
              <a:pPr algn="ctr"/>
              <a:r>
                <a:rPr lang="en-US" sz="1050" b="1" dirty="0" smtClean="0">
                  <a:solidFill>
                    <a:schemeClr val="accent5"/>
                  </a:solidFill>
                  <a:latin typeface="+mj-lt"/>
                </a:rPr>
                <a:t>Conferencing</a:t>
              </a:r>
            </a:p>
            <a:p>
              <a:pPr algn="ctr"/>
              <a:r>
                <a:rPr lang="en-US" sz="1050" b="1" dirty="0" smtClean="0">
                  <a:solidFill>
                    <a:schemeClr val="accent5"/>
                  </a:solidFill>
                  <a:latin typeface="+mj-lt"/>
                </a:rPr>
                <a:t>Server(s)</a:t>
              </a:r>
              <a:endParaRPr lang="en-US" sz="1050" b="1" dirty="0">
                <a:solidFill>
                  <a:schemeClr val="accent5"/>
                </a:solidFill>
                <a:latin typeface="+mj-lt"/>
              </a:endParaRPr>
            </a:p>
          </p:txBody>
        </p:sp>
        <p:pic>
          <p:nvPicPr>
            <p:cNvPr id="81" name="Picture 8"/>
            <p:cNvPicPr>
              <a:picLocks noChangeAspect="1" noChangeArrowheads="1"/>
            </p:cNvPicPr>
            <p:nvPr/>
          </p:nvPicPr>
          <p:blipFill>
            <a:blip r:embed="rId4"/>
            <a:srcRect/>
            <a:stretch>
              <a:fillRect/>
            </a:stretch>
          </p:blipFill>
          <p:spPr bwMode="auto">
            <a:xfrm>
              <a:off x="6151585" y="3049264"/>
              <a:ext cx="577850" cy="795338"/>
            </a:xfrm>
            <a:prstGeom prst="rect">
              <a:avLst/>
            </a:prstGeom>
            <a:noFill/>
            <a:ln w="9525">
              <a:noFill/>
              <a:miter lim="800000"/>
              <a:headEnd/>
              <a:tailEnd/>
            </a:ln>
          </p:spPr>
        </p:pic>
        <p:sp>
          <p:nvSpPr>
            <p:cNvPr id="87" name="TextBox 86"/>
            <p:cNvSpPr txBox="1"/>
            <p:nvPr/>
          </p:nvSpPr>
          <p:spPr>
            <a:xfrm>
              <a:off x="2665327" y="3058831"/>
              <a:ext cx="685800" cy="317498"/>
            </a:xfrm>
            <a:prstGeom prst="rect">
              <a:avLst/>
            </a:prstGeom>
            <a:noFill/>
          </p:spPr>
          <p:txBody>
            <a:bodyPr lIns="91436" tIns="45718" rIns="91436" bIns="45718">
              <a:spAutoFit/>
            </a:bodyPr>
            <a:lstStyle/>
            <a:p>
              <a:pPr algn="ctr"/>
              <a:r>
                <a:rPr lang="en-US" sz="1050" b="1" dirty="0" smtClean="0">
                  <a:latin typeface="+mj-lt"/>
                </a:rPr>
                <a:t>SIP</a:t>
              </a:r>
              <a:endParaRPr lang="en-US" sz="1050" b="1" dirty="0">
                <a:latin typeface="+mj-lt"/>
              </a:endParaRPr>
            </a:p>
          </p:txBody>
        </p:sp>
        <p:pic>
          <p:nvPicPr>
            <p:cNvPr id="88" name="Picture 25"/>
            <p:cNvPicPr>
              <a:picLocks noChangeAspect="1" noChangeArrowheads="1"/>
            </p:cNvPicPr>
            <p:nvPr/>
          </p:nvPicPr>
          <p:blipFill>
            <a:blip r:embed="rId19"/>
            <a:srcRect/>
            <a:stretch>
              <a:fillRect/>
            </a:stretch>
          </p:blipFill>
          <p:spPr bwMode="auto">
            <a:xfrm rot="5400000">
              <a:off x="3398276" y="3467343"/>
              <a:ext cx="1295399" cy="158750"/>
            </a:xfrm>
            <a:prstGeom prst="rect">
              <a:avLst/>
            </a:prstGeom>
            <a:noFill/>
            <a:ln w="9525">
              <a:noFill/>
              <a:miter lim="800000"/>
              <a:headEnd/>
              <a:tailEnd/>
            </a:ln>
          </p:spPr>
        </p:pic>
      </p:grpSp>
      <p:cxnSp>
        <p:nvCxnSpPr>
          <p:cNvPr id="97" name="Straight Connector 96"/>
          <p:cNvCxnSpPr>
            <a:stCxn id="66" idx="1"/>
          </p:cNvCxnSpPr>
          <p:nvPr/>
        </p:nvCxnSpPr>
        <p:spPr>
          <a:xfrm rot="10800000" flipV="1">
            <a:off x="7607793" y="3565370"/>
            <a:ext cx="679783" cy="9555"/>
          </a:xfrm>
          <a:prstGeom prst="line">
            <a:avLst/>
          </a:prstGeom>
          <a:gradFill rotWithShape="0">
            <a:gsLst>
              <a:gs pos="0">
                <a:schemeClr val="accent2">
                  <a:gamma/>
                  <a:shade val="63529"/>
                  <a:invGamma/>
                </a:schemeClr>
              </a:gs>
              <a:gs pos="50000">
                <a:schemeClr val="accent2"/>
              </a:gs>
              <a:gs pos="100000">
                <a:schemeClr val="accent2">
                  <a:gamma/>
                  <a:shade val="63529"/>
                  <a:invGamma/>
                </a:schemeClr>
              </a:gs>
            </a:gsLst>
            <a:lin ang="2700000" scaled="1"/>
          </a:gradFill>
          <a:ln w="38100" cap="flat" cmpd="sng" algn="ctr">
            <a:solidFill>
              <a:schemeClr val="tx1"/>
            </a:solidFill>
            <a:prstDash val="solid"/>
            <a:round/>
            <a:headEnd type="none" w="med" len="med"/>
            <a:tailEnd type="none" w="med" len="med"/>
          </a:ln>
          <a:effectLst/>
        </p:spPr>
      </p:cxnSp>
      <p:cxnSp>
        <p:nvCxnSpPr>
          <p:cNvPr id="106" name="Straight Connector 105"/>
          <p:cNvCxnSpPr>
            <a:stCxn id="88" idx="2"/>
          </p:cNvCxnSpPr>
          <p:nvPr/>
        </p:nvCxnSpPr>
        <p:spPr>
          <a:xfrm rot="10800000" flipV="1">
            <a:off x="3632690" y="3180224"/>
            <a:ext cx="430478" cy="1002"/>
          </a:xfrm>
          <a:prstGeom prst="line">
            <a:avLst/>
          </a:prstGeom>
          <a:noFill/>
          <a:ln w="38100" algn="ctr">
            <a:solidFill>
              <a:schemeClr val="tx1"/>
            </a:solidFill>
            <a:round/>
            <a:headEnd/>
            <a:tailEnd/>
          </a:ln>
        </p:spPr>
      </p:cxnSp>
      <p:pic>
        <p:nvPicPr>
          <p:cNvPr id="89" name="Rectangle 1024072"/>
          <p:cNvPicPr>
            <a:picLocks noChangeAspect="1" noChangeArrowheads="1"/>
          </p:cNvPicPr>
          <p:nvPr/>
        </p:nvPicPr>
        <p:blipFill>
          <a:blip r:embed="rId20" cstate="print"/>
          <a:srcRect/>
          <a:stretch>
            <a:fillRect/>
          </a:stretch>
        </p:blipFill>
        <p:spPr bwMode="gray">
          <a:xfrm>
            <a:off x="3628147" y="2331901"/>
            <a:ext cx="283453" cy="1266373"/>
          </a:xfrm>
          <a:prstGeom prst="rect">
            <a:avLst/>
          </a:prstGeom>
          <a:noFill/>
          <a:ln w="9525">
            <a:noFill/>
            <a:miter lim="800000"/>
            <a:headEnd/>
            <a:tailEnd/>
          </a:ln>
        </p:spPr>
      </p:pic>
      <p:pic>
        <p:nvPicPr>
          <p:cNvPr id="92" name="Rectangle 1024082"/>
          <p:cNvPicPr>
            <a:picLocks noChangeAspect="1" noChangeArrowheads="1"/>
          </p:cNvPicPr>
          <p:nvPr/>
        </p:nvPicPr>
        <p:blipFill>
          <a:blip r:embed="rId21" cstate="print"/>
          <a:srcRect/>
          <a:stretch>
            <a:fillRect/>
          </a:stretch>
        </p:blipFill>
        <p:spPr bwMode="gray">
          <a:xfrm>
            <a:off x="2250532" y="2376113"/>
            <a:ext cx="314868" cy="1266373"/>
          </a:xfrm>
          <a:prstGeom prst="rect">
            <a:avLst/>
          </a:prstGeom>
          <a:noFill/>
          <a:ln w="9525">
            <a:noFill/>
            <a:miter lim="800000"/>
            <a:headEnd/>
            <a:tailEnd/>
          </a:ln>
        </p:spPr>
      </p:pic>
      <p:sp>
        <p:nvSpPr>
          <p:cNvPr id="90" name="TextBox 89"/>
          <p:cNvSpPr txBox="1"/>
          <p:nvPr/>
        </p:nvSpPr>
        <p:spPr>
          <a:xfrm>
            <a:off x="5699054" y="5457088"/>
            <a:ext cx="415491" cy="230828"/>
          </a:xfrm>
          <a:prstGeom prst="rect">
            <a:avLst/>
          </a:prstGeom>
          <a:noFill/>
        </p:spPr>
        <p:txBody>
          <a:bodyPr wrap="none" lIns="91436" tIns="45718" rIns="91436" bIns="45718">
            <a:spAutoFit/>
          </a:bodyPr>
          <a:lstStyle/>
          <a:p>
            <a:pPr algn="ctr">
              <a:defRPr/>
            </a:pPr>
            <a:r>
              <a:rPr lang="en-US" sz="900" dirty="0" smtClean="0">
                <a:latin typeface="+mj-lt"/>
              </a:rPr>
              <a:t>PBX</a:t>
            </a:r>
            <a:endParaRPr lang="en-US" sz="900" dirty="0">
              <a:latin typeface="+mj-lt"/>
            </a:endParaRPr>
          </a:p>
        </p:txBody>
      </p:sp>
      <p:sp>
        <p:nvSpPr>
          <p:cNvPr id="94" name="TextBox 93"/>
          <p:cNvSpPr txBox="1"/>
          <p:nvPr/>
        </p:nvSpPr>
        <p:spPr>
          <a:xfrm>
            <a:off x="4751227" y="5236176"/>
            <a:ext cx="377019" cy="230828"/>
          </a:xfrm>
          <a:prstGeom prst="rect">
            <a:avLst/>
          </a:prstGeom>
          <a:noFill/>
        </p:spPr>
        <p:txBody>
          <a:bodyPr wrap="none" lIns="91436" tIns="45718" rIns="91436" bIns="45718">
            <a:spAutoFit/>
          </a:bodyPr>
          <a:lstStyle/>
          <a:p>
            <a:pPr algn="ctr">
              <a:defRPr/>
            </a:pPr>
            <a:r>
              <a:rPr lang="en-US" sz="900" dirty="0" smtClean="0">
                <a:latin typeface="+mj-lt"/>
              </a:rPr>
              <a:t>PRI</a:t>
            </a:r>
            <a:endParaRPr lang="en-US" sz="900" dirty="0">
              <a:latin typeface="+mj-lt"/>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Mediation Server</a:t>
            </a:r>
            <a:endParaRPr lang="en-US" dirty="0"/>
          </a:p>
        </p:txBody>
      </p:sp>
      <p:sp>
        <p:nvSpPr>
          <p:cNvPr id="3" name="Text Placeholder 2"/>
          <p:cNvSpPr>
            <a:spLocks noGrp="1"/>
          </p:cNvSpPr>
          <p:nvPr>
            <p:ph type="body" sz="quarter" idx="10"/>
          </p:nvPr>
        </p:nvSpPr>
        <p:spPr>
          <a:xfrm>
            <a:off x="381000" y="1524000"/>
            <a:ext cx="8382000" cy="4050340"/>
          </a:xfrm>
        </p:spPr>
        <p:txBody>
          <a:bodyPr/>
          <a:lstStyle/>
          <a:p>
            <a:pPr>
              <a:lnSpc>
                <a:spcPct val="100000"/>
              </a:lnSpc>
            </a:pPr>
            <a:r>
              <a:rPr lang="en-US" sz="2800" dirty="0" smtClean="0"/>
              <a:t>Connects OCS and SIP/PSTN Gateway or IP-PBX</a:t>
            </a:r>
          </a:p>
          <a:p>
            <a:pPr>
              <a:lnSpc>
                <a:spcPct val="100000"/>
              </a:lnSpc>
            </a:pPr>
            <a:r>
              <a:rPr lang="en-US" sz="2800" dirty="0" smtClean="0"/>
              <a:t>Front-end of the Microsoft OCS voice world</a:t>
            </a:r>
          </a:p>
          <a:p>
            <a:pPr lvl="1">
              <a:lnSpc>
                <a:spcPct val="100000"/>
              </a:lnSpc>
            </a:pPr>
            <a:r>
              <a:rPr lang="en-US" sz="2300" dirty="0" smtClean="0"/>
              <a:t>Intermediate signaling and call flow</a:t>
            </a:r>
          </a:p>
          <a:p>
            <a:pPr lvl="1">
              <a:lnSpc>
                <a:spcPct val="100000"/>
              </a:lnSpc>
            </a:pPr>
            <a:r>
              <a:rPr lang="en-US" sz="2300" dirty="0" smtClean="0"/>
              <a:t>Manage innovative elements of the SIP transaction </a:t>
            </a:r>
          </a:p>
          <a:p>
            <a:pPr lvl="1">
              <a:lnSpc>
                <a:spcPct val="100000"/>
              </a:lnSpc>
            </a:pPr>
            <a:r>
              <a:rPr lang="en-US" sz="2300" dirty="0" err="1" smtClean="0"/>
              <a:t>Transcode</a:t>
            </a:r>
            <a:r>
              <a:rPr lang="en-US" sz="2300" dirty="0" smtClean="0"/>
              <a:t> RTP flows from G.711 to </a:t>
            </a:r>
            <a:r>
              <a:rPr lang="en-US" sz="2300" dirty="0" err="1" smtClean="0"/>
              <a:t>RTAudio</a:t>
            </a:r>
            <a:r>
              <a:rPr lang="en-US" sz="2300" dirty="0" smtClean="0"/>
              <a:t> and SIREN</a:t>
            </a:r>
          </a:p>
          <a:p>
            <a:pPr lvl="1">
              <a:lnSpc>
                <a:spcPct val="100000"/>
              </a:lnSpc>
            </a:pPr>
            <a:r>
              <a:rPr lang="en-US" sz="2300" dirty="0" smtClean="0"/>
              <a:t>Act as an ICE Client for PSTN-originated calls</a:t>
            </a:r>
          </a:p>
          <a:p>
            <a:pPr>
              <a:lnSpc>
                <a:spcPct val="100000"/>
              </a:lnSpc>
            </a:pPr>
            <a:r>
              <a:rPr lang="en-US" sz="2800" dirty="0" smtClean="0"/>
              <a:t>Enables OCS to… </a:t>
            </a:r>
          </a:p>
          <a:p>
            <a:pPr lvl="1">
              <a:lnSpc>
                <a:spcPct val="100000"/>
              </a:lnSpc>
            </a:pPr>
            <a:r>
              <a:rPr lang="en-US" sz="2300" dirty="0" smtClean="0"/>
              <a:t>Provide IP telephony </a:t>
            </a:r>
          </a:p>
          <a:p>
            <a:pPr lvl="1">
              <a:lnSpc>
                <a:spcPct val="100000"/>
              </a:lnSpc>
            </a:pPr>
            <a:r>
              <a:rPr lang="en-US" sz="2300" dirty="0" smtClean="0"/>
              <a:t>Interconnect with the legacy PSTN</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4451927" y="1680726"/>
            <a:ext cx="4530255" cy="3306903"/>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59394" name="Title 59393"/>
          <p:cNvSpPr>
            <a:spLocks noGrp="1" noChangeArrowheads="1"/>
          </p:cNvSpPr>
          <p:nvPr>
            <p:ph type="title"/>
          </p:nvPr>
        </p:nvSpPr>
        <p:spPr/>
        <p:txBody>
          <a:bodyPr/>
          <a:lstStyle/>
          <a:p>
            <a:r>
              <a:rPr lang="en-US" smtClean="0"/>
              <a:t>SIP/PSTN Gateways</a:t>
            </a:r>
            <a:endParaRPr lang="en-US" dirty="0"/>
          </a:p>
        </p:txBody>
      </p:sp>
      <p:sp>
        <p:nvSpPr>
          <p:cNvPr id="59395" name="Text Placeholder 59394"/>
          <p:cNvSpPr>
            <a:spLocks noGrp="1" noChangeArrowheads="1"/>
          </p:cNvSpPr>
          <p:nvPr>
            <p:ph type="body" sz="quarter" idx="10"/>
          </p:nvPr>
        </p:nvSpPr>
        <p:spPr>
          <a:xfrm>
            <a:off x="289302" y="1542661"/>
            <a:ext cx="4402777" cy="4074962"/>
          </a:xfrm>
        </p:spPr>
        <p:txBody>
          <a:bodyPr/>
          <a:lstStyle/>
          <a:p>
            <a:pPr marL="347663" indent="-347663">
              <a:lnSpc>
                <a:spcPct val="100000"/>
              </a:lnSpc>
            </a:pPr>
            <a:r>
              <a:rPr lang="en-US" sz="2400" dirty="0" smtClean="0"/>
              <a:t>Basic Media Gateway</a:t>
            </a:r>
          </a:p>
          <a:p>
            <a:pPr marL="685800" lvl="1" indent="-338138">
              <a:lnSpc>
                <a:spcPct val="100000"/>
              </a:lnSpc>
            </a:pPr>
            <a:r>
              <a:rPr lang="en-US" sz="2000" dirty="0" smtClean="0"/>
              <a:t>Standalone appliance </a:t>
            </a:r>
          </a:p>
          <a:p>
            <a:pPr marL="685800" lvl="1" indent="-338138">
              <a:lnSpc>
                <a:spcPct val="100000"/>
              </a:lnSpc>
            </a:pPr>
            <a:r>
              <a:rPr lang="en-US" sz="2000" dirty="0" smtClean="0"/>
              <a:t>Supports TDM features</a:t>
            </a:r>
          </a:p>
          <a:p>
            <a:pPr marL="685800" lvl="1" indent="-338138">
              <a:lnSpc>
                <a:spcPct val="100000"/>
              </a:lnSpc>
            </a:pPr>
            <a:r>
              <a:rPr lang="en-US" sz="2000" dirty="0" smtClean="0"/>
              <a:t>SIP over TCP</a:t>
            </a:r>
          </a:p>
          <a:p>
            <a:pPr marL="685800" lvl="1" indent="-338138">
              <a:lnSpc>
                <a:spcPct val="100000"/>
              </a:lnSpc>
            </a:pPr>
            <a:r>
              <a:rPr lang="en-US" sz="2000" dirty="0" smtClean="0"/>
              <a:t>RFC 3261 compliant SIP</a:t>
            </a:r>
          </a:p>
          <a:p>
            <a:pPr marL="685800" lvl="1" indent="-338138">
              <a:lnSpc>
                <a:spcPct val="100000"/>
              </a:lnSpc>
            </a:pPr>
            <a:r>
              <a:rPr lang="en-US" sz="2000" dirty="0" smtClean="0"/>
              <a:t>G.711</a:t>
            </a:r>
          </a:p>
          <a:p>
            <a:pPr marL="685800" lvl="1" indent="-338138">
              <a:lnSpc>
                <a:spcPct val="100000"/>
              </a:lnSpc>
            </a:pPr>
            <a:r>
              <a:rPr lang="en-US" sz="2000" dirty="0" smtClean="0"/>
              <a:t>Works with Mediation Server</a:t>
            </a:r>
            <a:br>
              <a:rPr lang="en-US" sz="2000" dirty="0" smtClean="0"/>
            </a:br>
            <a:endParaRPr lang="en-US" sz="2000" dirty="0" smtClean="0"/>
          </a:p>
          <a:p>
            <a:pPr marL="347663" indent="-347663">
              <a:lnSpc>
                <a:spcPct val="100000"/>
              </a:lnSpc>
            </a:pPr>
            <a:r>
              <a:rPr lang="en-US" sz="2400" dirty="0" smtClean="0"/>
              <a:t>Hybrid Media Gateway</a:t>
            </a:r>
          </a:p>
          <a:p>
            <a:pPr marL="685800" lvl="1" indent="-338138">
              <a:lnSpc>
                <a:spcPct val="100000"/>
              </a:lnSpc>
            </a:pPr>
            <a:r>
              <a:rPr lang="en-US" sz="2000" dirty="0" smtClean="0"/>
              <a:t>Media Gateway appliance </a:t>
            </a:r>
          </a:p>
          <a:p>
            <a:pPr marL="685800" lvl="1" indent="-338138">
              <a:lnSpc>
                <a:spcPct val="100000"/>
              </a:lnSpc>
            </a:pPr>
            <a:r>
              <a:rPr lang="en-US" sz="2000" dirty="0" smtClean="0"/>
              <a:t>Collocated with Mediation Server</a:t>
            </a:r>
          </a:p>
        </p:txBody>
      </p:sp>
      <p:graphicFrame>
        <p:nvGraphicFramePr>
          <p:cNvPr id="5" name="Table 4"/>
          <p:cNvGraphicFramePr>
            <a:graphicFrameLocks noGrp="1"/>
          </p:cNvGraphicFramePr>
          <p:nvPr/>
        </p:nvGraphicFramePr>
        <p:xfrm>
          <a:off x="4488886" y="1698629"/>
          <a:ext cx="4474837" cy="3218890"/>
        </p:xfrm>
        <a:graphic>
          <a:graphicData uri="http://schemas.openxmlformats.org/drawingml/2006/table">
            <a:tbl>
              <a:tblPr firstRow="1" bandRow="1">
                <a:tableStyleId>{AF606853-7671-496A-8E4F-DF71F8EC918B}</a:tableStyleId>
              </a:tblPr>
              <a:tblGrid>
                <a:gridCol w="1136512"/>
                <a:gridCol w="1394238"/>
                <a:gridCol w="727256"/>
                <a:gridCol w="1216831"/>
              </a:tblGrid>
              <a:tr h="359309">
                <a:tc>
                  <a:txBody>
                    <a:bodyPr/>
                    <a:lstStyle/>
                    <a:p>
                      <a:pPr algn="ctr">
                        <a:lnSpc>
                          <a:spcPct val="90000"/>
                        </a:lnSpc>
                      </a:pPr>
                      <a:r>
                        <a:rPr lang="en-US" sz="1400" dirty="0" smtClean="0"/>
                        <a:t>Vendor</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50196"/>
                      </a:srgbClr>
                    </a:solidFill>
                  </a:tcPr>
                </a:tc>
                <a:tc>
                  <a:txBody>
                    <a:bodyPr/>
                    <a:lstStyle/>
                    <a:p>
                      <a:pPr algn="ctr">
                        <a:lnSpc>
                          <a:spcPct val="90000"/>
                        </a:lnSpc>
                      </a:pPr>
                      <a:r>
                        <a:rPr lang="en-US" sz="1400" dirty="0" smtClean="0"/>
                        <a:t>Model</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50196"/>
                      </a:srgbClr>
                    </a:solidFill>
                  </a:tcPr>
                </a:tc>
                <a:tc>
                  <a:txBody>
                    <a:bodyPr/>
                    <a:lstStyle/>
                    <a:p>
                      <a:pPr algn="ctr">
                        <a:lnSpc>
                          <a:spcPct val="90000"/>
                        </a:lnSpc>
                      </a:pPr>
                      <a:r>
                        <a:rPr lang="en-US" sz="1400" dirty="0" smtClean="0"/>
                        <a:t>Type</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50196"/>
                      </a:srgbClr>
                    </a:solidFill>
                  </a:tcPr>
                </a:tc>
                <a:tc>
                  <a:txBody>
                    <a:bodyPr/>
                    <a:lstStyle/>
                    <a:p>
                      <a:pPr algn="ctr">
                        <a:lnSpc>
                          <a:spcPct val="90000"/>
                        </a:lnSpc>
                      </a:pPr>
                      <a:r>
                        <a:rPr lang="en-US" sz="1400" dirty="0" smtClean="0"/>
                        <a:t>Availability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50196"/>
                      </a:srgbClr>
                    </a:solidFill>
                  </a:tcPr>
                </a:tc>
              </a:tr>
              <a:tr h="380455">
                <a:tc>
                  <a:txBody>
                    <a:bodyPr/>
                    <a:lstStyle/>
                    <a:p>
                      <a:pPr>
                        <a:lnSpc>
                          <a:spcPct val="90000"/>
                        </a:lnSpc>
                      </a:pPr>
                      <a:r>
                        <a:rPr lang="en-US" sz="1400" dirty="0" smtClean="0"/>
                        <a:t>Aculab</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c>
                  <a:txBody>
                    <a:bodyPr/>
                    <a:lstStyle/>
                    <a:p>
                      <a:pPr>
                        <a:lnSpc>
                          <a:spcPct val="90000"/>
                        </a:lnSpc>
                      </a:pPr>
                      <a:r>
                        <a:rPr lang="en-US" sz="1400" dirty="0" smtClean="0"/>
                        <a:t>Hybrid for</a:t>
                      </a:r>
                      <a:r>
                        <a:rPr lang="en-US" sz="1400" baseline="0" dirty="0" smtClean="0"/>
                        <a:t> OCS</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c>
                  <a:txBody>
                    <a:bodyPr/>
                    <a:lstStyle/>
                    <a:p>
                      <a:pPr>
                        <a:lnSpc>
                          <a:spcPct val="90000"/>
                        </a:lnSpc>
                      </a:pPr>
                      <a:r>
                        <a:rPr lang="en-US" sz="1400" dirty="0" smtClean="0"/>
                        <a:t>Hybrid</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c>
                  <a:txBody>
                    <a:bodyPr/>
                    <a:lstStyle/>
                    <a:p>
                      <a:pPr>
                        <a:lnSpc>
                          <a:spcPct val="90000"/>
                        </a:lnSpc>
                      </a:pPr>
                      <a:r>
                        <a:rPr lang="en-US" sz="1400" dirty="0" smtClean="0"/>
                        <a:t>Fall 2007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r>
              <a:tr h="323272">
                <a:tc>
                  <a:txBody>
                    <a:bodyPr/>
                    <a:lstStyle/>
                    <a:p>
                      <a:pPr>
                        <a:lnSpc>
                          <a:spcPct val="90000"/>
                        </a:lnSpc>
                      </a:pPr>
                      <a:r>
                        <a:rPr lang="en-US" sz="1400" dirty="0" smtClean="0"/>
                        <a:t>Audiocodes</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400" dirty="0" err="1" smtClean="0"/>
                        <a:t>Mediant</a:t>
                      </a:r>
                      <a:r>
                        <a:rPr lang="en-US" sz="1400" baseline="0" dirty="0" smtClean="0"/>
                        <a:t> </a:t>
                      </a:r>
                      <a:r>
                        <a:rPr lang="en-US" sz="1400" dirty="0" smtClean="0"/>
                        <a:t>2000</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400" dirty="0" smtClean="0"/>
                        <a:t>Basic</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400" dirty="0" smtClean="0"/>
                        <a:t>Today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9309">
                <a:tc>
                  <a:txBody>
                    <a:bodyPr/>
                    <a:lstStyle/>
                    <a:p>
                      <a:pPr>
                        <a:lnSpc>
                          <a:spcPct val="90000"/>
                        </a:lnSpc>
                      </a:pPr>
                      <a:r>
                        <a:rPr lang="en-US" sz="1400" dirty="0" smtClean="0"/>
                        <a:t>Audiocodes</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c>
                  <a:txBody>
                    <a:bodyPr/>
                    <a:lstStyle/>
                    <a:p>
                      <a:pPr>
                        <a:lnSpc>
                          <a:spcPct val="90000"/>
                        </a:lnSpc>
                      </a:pPr>
                      <a:r>
                        <a:rPr lang="en-US" sz="1400" dirty="0" smtClean="0"/>
                        <a:t>Hybrid</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c>
                  <a:txBody>
                    <a:bodyPr/>
                    <a:lstStyle/>
                    <a:p>
                      <a:pPr>
                        <a:lnSpc>
                          <a:spcPct val="90000"/>
                        </a:lnSpc>
                      </a:pPr>
                      <a:r>
                        <a:rPr lang="en-US" sz="1400" dirty="0" smtClean="0"/>
                        <a:t>Hybrid</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c>
                  <a:txBody>
                    <a:bodyPr/>
                    <a:lstStyle/>
                    <a:p>
                      <a:pPr>
                        <a:lnSpc>
                          <a:spcPct val="90000"/>
                        </a:lnSpc>
                      </a:pPr>
                      <a:r>
                        <a:rPr lang="en-US" sz="1400" dirty="0" smtClean="0"/>
                        <a:t>Winter 2007</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r>
              <a:tr h="359309">
                <a:tc>
                  <a:txBody>
                    <a:bodyPr/>
                    <a:lstStyle/>
                    <a:p>
                      <a:pPr>
                        <a:lnSpc>
                          <a:spcPct val="90000"/>
                        </a:lnSpc>
                      </a:pPr>
                      <a:r>
                        <a:rPr lang="en-US" sz="1400" dirty="0" smtClean="0"/>
                        <a:t>Dialogic</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400" dirty="0" smtClean="0"/>
                        <a:t>1000</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400" dirty="0" smtClean="0"/>
                        <a:t>Basic</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400" dirty="0" smtClean="0"/>
                        <a:t>Oct</a:t>
                      </a:r>
                      <a:r>
                        <a:rPr lang="en-US" sz="1400" baseline="0" dirty="0" smtClean="0"/>
                        <a:t> 16</a:t>
                      </a:r>
                      <a:r>
                        <a:rPr lang="en-US" sz="1400" baseline="30000" dirty="0" smtClean="0"/>
                        <a:t>th</a:t>
                      </a:r>
                      <a:r>
                        <a:rPr lang="en-US" sz="1400" baseline="0" dirty="0" smtClean="0"/>
                        <a:t> </a:t>
                      </a:r>
                      <a:endParaRPr lang="en-US" sz="14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9309">
                <a:tc>
                  <a:txBody>
                    <a:bodyPr/>
                    <a:lstStyle/>
                    <a:p>
                      <a:pPr>
                        <a:lnSpc>
                          <a:spcPct val="90000"/>
                        </a:lnSpc>
                      </a:pPr>
                      <a:r>
                        <a:rPr lang="en-US" sz="1400" dirty="0" smtClean="0"/>
                        <a:t>Dialogic</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c>
                  <a:txBody>
                    <a:bodyPr/>
                    <a:lstStyle/>
                    <a:p>
                      <a:pPr>
                        <a:lnSpc>
                          <a:spcPct val="90000"/>
                        </a:lnSpc>
                      </a:pPr>
                      <a:r>
                        <a:rPr lang="en-US" sz="1400" dirty="0" smtClean="0"/>
                        <a:t>2000</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c>
                  <a:txBody>
                    <a:bodyPr/>
                    <a:lstStyle/>
                    <a:p>
                      <a:pPr>
                        <a:lnSpc>
                          <a:spcPct val="90000"/>
                        </a:lnSpc>
                      </a:pPr>
                      <a:r>
                        <a:rPr lang="en-US" sz="1400" dirty="0" smtClean="0"/>
                        <a:t>Basic</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c>
                  <a:txBody>
                    <a:bodyPr/>
                    <a:lstStyle/>
                    <a:p>
                      <a:pPr>
                        <a:lnSpc>
                          <a:spcPct val="90000"/>
                        </a:lnSpc>
                      </a:pPr>
                      <a:r>
                        <a:rPr lang="en-US" sz="1400" dirty="0" smtClean="0"/>
                        <a:t>Oct 16</a:t>
                      </a:r>
                      <a:r>
                        <a:rPr lang="en-US" sz="1400" baseline="30000" dirty="0" smtClean="0"/>
                        <a:t>th</a:t>
                      </a:r>
                      <a:r>
                        <a:rPr lang="en-US" sz="1400" dirty="0" smtClean="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r>
              <a:tr h="359309">
                <a:tc>
                  <a:txBody>
                    <a:bodyPr/>
                    <a:lstStyle/>
                    <a:p>
                      <a:pPr>
                        <a:lnSpc>
                          <a:spcPct val="90000"/>
                        </a:lnSpc>
                      </a:pPr>
                      <a:r>
                        <a:rPr lang="en-US" sz="1400" dirty="0" smtClean="0"/>
                        <a:t>Dialogic</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400" dirty="0" smtClean="0"/>
                        <a:t>4000</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400" dirty="0" smtClean="0"/>
                        <a:t>Hybrid</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400" dirty="0" smtClean="0"/>
                        <a:t>Oct 16</a:t>
                      </a:r>
                      <a:r>
                        <a:rPr lang="en-US" sz="1400" baseline="30000" dirty="0" smtClean="0"/>
                        <a:t>th</a:t>
                      </a:r>
                      <a:r>
                        <a:rPr lang="en-US" sz="1400" dirty="0" smtClean="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59309">
                <a:tc>
                  <a:txBody>
                    <a:bodyPr/>
                    <a:lstStyle/>
                    <a:p>
                      <a:pPr>
                        <a:lnSpc>
                          <a:spcPct val="90000"/>
                        </a:lnSpc>
                      </a:pPr>
                      <a:r>
                        <a:rPr lang="en-US" sz="1400" dirty="0" err="1" smtClean="0"/>
                        <a:t>Quintum</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c>
                  <a:txBody>
                    <a:bodyPr/>
                    <a:lstStyle/>
                    <a:p>
                      <a:pPr>
                        <a:lnSpc>
                          <a:spcPct val="90000"/>
                        </a:lnSpc>
                      </a:pPr>
                      <a:r>
                        <a:rPr lang="en-US" sz="1400" dirty="0" smtClean="0"/>
                        <a:t>Tenor</a:t>
                      </a:r>
                      <a:r>
                        <a:rPr lang="en-US" sz="1400" baseline="0" dirty="0" smtClean="0"/>
                        <a:t> DX</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c>
                  <a:txBody>
                    <a:bodyPr/>
                    <a:lstStyle/>
                    <a:p>
                      <a:pPr>
                        <a:lnSpc>
                          <a:spcPct val="90000"/>
                        </a:lnSpc>
                      </a:pPr>
                      <a:r>
                        <a:rPr lang="en-US" sz="1400" dirty="0" smtClean="0"/>
                        <a:t>Basic</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c>
                  <a:txBody>
                    <a:bodyPr/>
                    <a:lstStyle/>
                    <a:p>
                      <a:pPr>
                        <a:lnSpc>
                          <a:spcPct val="90000"/>
                        </a:lnSpc>
                      </a:pPr>
                      <a:r>
                        <a:rPr lang="en-US" sz="1400" dirty="0" smtClean="0"/>
                        <a:t>Oct 16</a:t>
                      </a:r>
                      <a:r>
                        <a:rPr lang="en-US" sz="1400" baseline="30000" dirty="0" smtClean="0"/>
                        <a:t>th</a:t>
                      </a:r>
                      <a:r>
                        <a:rPr lang="en-US" sz="1400" dirty="0" smtClean="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r>
              <a:tr h="359309">
                <a:tc>
                  <a:txBody>
                    <a:bodyPr/>
                    <a:lstStyle/>
                    <a:p>
                      <a:pPr>
                        <a:lnSpc>
                          <a:spcPct val="90000"/>
                        </a:lnSpc>
                      </a:pPr>
                      <a:r>
                        <a:rPr lang="en-US" sz="1400" dirty="0" err="1" smtClean="0"/>
                        <a:t>Quintum</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400" dirty="0" smtClean="0"/>
                        <a:t>Hybrid</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400" dirty="0" smtClean="0"/>
                        <a:t>Hybrid</a:t>
                      </a: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sz="1400" dirty="0" smtClean="0"/>
                        <a:t>Winter</a:t>
                      </a:r>
                      <a:r>
                        <a:rPr lang="en-US" sz="1400" baseline="0" dirty="0" smtClean="0"/>
                        <a:t> 2007</a:t>
                      </a:r>
                      <a:endParaRPr lang="en-US" sz="1400" dirty="0" smtClean="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0"/>
          </p:nvPr>
        </p:nvSpPr>
        <p:spPr>
          <a:xfrm>
            <a:off x="750387" y="1191503"/>
            <a:ext cx="8079556" cy="5022914"/>
          </a:xfrm>
        </p:spPr>
        <p:txBody>
          <a:bodyPr/>
          <a:lstStyle/>
          <a:p>
            <a:pPr>
              <a:lnSpc>
                <a:spcPct val="100000"/>
              </a:lnSpc>
            </a:pPr>
            <a:r>
              <a:rPr lang="en-US" sz="2400" dirty="0" smtClean="0"/>
              <a:t>Many vendors committed to working natively with OCS</a:t>
            </a:r>
          </a:p>
          <a:p>
            <a:pPr lvl="0">
              <a:lnSpc>
                <a:spcPct val="100000"/>
              </a:lnSpc>
            </a:pPr>
            <a:endParaRPr lang="en-US" sz="2800" dirty="0" smtClean="0"/>
          </a:p>
          <a:p>
            <a:pPr lvl="0">
              <a:lnSpc>
                <a:spcPct val="100000"/>
              </a:lnSpc>
            </a:pPr>
            <a:endParaRPr lang="en-US" sz="1200" dirty="0" smtClean="0"/>
          </a:p>
          <a:p>
            <a:pPr lvl="0">
              <a:lnSpc>
                <a:spcPct val="100000"/>
              </a:lnSpc>
            </a:pPr>
            <a:endParaRPr lang="en-US" sz="1200" dirty="0" smtClean="0"/>
          </a:p>
          <a:p>
            <a:pPr lvl="0">
              <a:lnSpc>
                <a:spcPct val="100000"/>
              </a:lnSpc>
            </a:pPr>
            <a:endParaRPr lang="en-US" sz="1200" dirty="0" smtClean="0"/>
          </a:p>
          <a:p>
            <a:pPr lvl="0">
              <a:lnSpc>
                <a:spcPct val="100000"/>
              </a:lnSpc>
            </a:pPr>
            <a:endParaRPr lang="en-US" sz="1200" dirty="0" smtClean="0"/>
          </a:p>
          <a:p>
            <a:pPr lvl="0">
              <a:lnSpc>
                <a:spcPct val="100000"/>
              </a:lnSpc>
            </a:pPr>
            <a:endParaRPr lang="en-US" sz="1200" dirty="0" smtClean="0"/>
          </a:p>
          <a:p>
            <a:pPr lvl="0">
              <a:lnSpc>
                <a:spcPct val="100000"/>
              </a:lnSpc>
            </a:pPr>
            <a:endParaRPr lang="en-US" sz="1200" dirty="0" smtClean="0"/>
          </a:p>
          <a:p>
            <a:pPr lvl="0">
              <a:lnSpc>
                <a:spcPct val="100000"/>
              </a:lnSpc>
            </a:pPr>
            <a:endParaRPr lang="en-US" sz="1200" dirty="0" smtClean="0"/>
          </a:p>
          <a:p>
            <a:pPr lvl="0">
              <a:lnSpc>
                <a:spcPct val="100000"/>
              </a:lnSpc>
            </a:pPr>
            <a:endParaRPr lang="en-US" sz="1200" dirty="0" smtClean="0"/>
          </a:p>
          <a:p>
            <a:pPr lvl="0">
              <a:lnSpc>
                <a:spcPct val="100000"/>
              </a:lnSpc>
            </a:pPr>
            <a:endParaRPr lang="en-US" sz="2800" dirty="0" smtClean="0"/>
          </a:p>
          <a:p>
            <a:pPr lvl="0">
              <a:lnSpc>
                <a:spcPct val="100000"/>
              </a:lnSpc>
              <a:buNone/>
            </a:pPr>
            <a:endParaRPr lang="en-US" sz="3600" dirty="0" smtClean="0"/>
          </a:p>
          <a:p>
            <a:pPr lvl="0">
              <a:lnSpc>
                <a:spcPct val="100000"/>
              </a:lnSpc>
            </a:pPr>
            <a:r>
              <a:rPr lang="en-US" sz="2400" dirty="0" smtClean="0"/>
              <a:t>TDM-based PBXs</a:t>
            </a:r>
          </a:p>
          <a:p>
            <a:pPr lvl="1">
              <a:lnSpc>
                <a:spcPct val="100000"/>
              </a:lnSpc>
            </a:pPr>
            <a:r>
              <a:rPr lang="en-US" sz="2000" dirty="0" smtClean="0"/>
              <a:t>No UC interoperability</a:t>
            </a:r>
          </a:p>
          <a:p>
            <a:pPr lvl="1">
              <a:lnSpc>
                <a:spcPct val="100000"/>
              </a:lnSpc>
            </a:pPr>
            <a:r>
              <a:rPr lang="en-US" sz="2000" dirty="0" smtClean="0"/>
              <a:t>Use SIP gateway</a:t>
            </a:r>
          </a:p>
        </p:txBody>
      </p:sp>
      <p:sp>
        <p:nvSpPr>
          <p:cNvPr id="11" name="Rectangle 10"/>
          <p:cNvSpPr/>
          <p:nvPr/>
        </p:nvSpPr>
        <p:spPr bwMode="auto">
          <a:xfrm>
            <a:off x="2022764" y="1653326"/>
            <a:ext cx="5708072" cy="3284434"/>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 name="Title 1"/>
          <p:cNvSpPr>
            <a:spLocks noGrp="1"/>
          </p:cNvSpPr>
          <p:nvPr>
            <p:ph type="title"/>
          </p:nvPr>
        </p:nvSpPr>
        <p:spPr>
          <a:xfrm>
            <a:off x="381000" y="445652"/>
            <a:ext cx="8382000" cy="553998"/>
          </a:xfrm>
        </p:spPr>
        <p:txBody>
          <a:bodyPr/>
          <a:lstStyle/>
          <a:p>
            <a:r>
              <a:rPr lang="en-US" sz="4000" dirty="0" smtClean="0"/>
              <a:t>PBXs:  Current Partners and Categories</a:t>
            </a:r>
            <a:endParaRPr lang="en-US" sz="4000" dirty="0"/>
          </a:p>
        </p:txBody>
      </p:sp>
      <p:graphicFrame>
        <p:nvGraphicFramePr>
          <p:cNvPr id="10" name="Table 9"/>
          <p:cNvGraphicFramePr>
            <a:graphicFrameLocks noGrp="1"/>
          </p:cNvGraphicFramePr>
          <p:nvPr/>
        </p:nvGraphicFramePr>
        <p:xfrm>
          <a:off x="2022792" y="1653342"/>
          <a:ext cx="5698837" cy="3264408"/>
        </p:xfrm>
        <a:graphic>
          <a:graphicData uri="http://schemas.openxmlformats.org/drawingml/2006/table">
            <a:tbl>
              <a:tblPr firstRow="1" bandRow="1">
                <a:effectLst/>
                <a:tableStyleId>{8FD4443E-F989-4FC4-A0C8-D5A2AF1F390B}</a:tableStyleId>
              </a:tblPr>
              <a:tblGrid>
                <a:gridCol w="2418948"/>
                <a:gridCol w="3279889"/>
              </a:tblGrid>
              <a:tr h="311472">
                <a:tc>
                  <a:txBody>
                    <a:bodyPr/>
                    <a:lstStyle/>
                    <a:p>
                      <a:pPr algn="ctr">
                        <a:lnSpc>
                          <a:spcPct val="90000"/>
                        </a:lnSpc>
                      </a:pPr>
                      <a:r>
                        <a:rPr lang="en-US" sz="1800" dirty="0" smtClean="0"/>
                        <a:t>PBX Vendor</a:t>
                      </a: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196"/>
                      </a:schemeClr>
                    </a:solidFill>
                  </a:tcPr>
                </a:tc>
                <a:tc>
                  <a:txBody>
                    <a:bodyPr/>
                    <a:lstStyle/>
                    <a:p>
                      <a:pPr algn="ctr">
                        <a:lnSpc>
                          <a:spcPct val="90000"/>
                        </a:lnSpc>
                      </a:pPr>
                      <a:r>
                        <a:rPr lang="en-US" sz="1800" dirty="0" smtClean="0"/>
                        <a:t>Availability</a:t>
                      </a: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50196"/>
                      </a:schemeClr>
                    </a:solidFill>
                  </a:tcPr>
                </a:tc>
              </a:tr>
              <a:tr h="336727">
                <a:tc>
                  <a:txBody>
                    <a:bodyPr/>
                    <a:lstStyle/>
                    <a:p>
                      <a:pPr>
                        <a:lnSpc>
                          <a:spcPct val="90000"/>
                        </a:lnSpc>
                      </a:pPr>
                      <a:r>
                        <a:rPr lang="en-US" sz="1800" dirty="0" smtClean="0"/>
                        <a:t>Alcatel-Lucent</a:t>
                      </a: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c>
                  <a:txBody>
                    <a:bodyPr/>
                    <a:lstStyle/>
                    <a:p>
                      <a:pPr algn="ctr"/>
                      <a:r>
                        <a:rPr lang="en-US" dirty="0" smtClean="0"/>
                        <a:t>H1, CY2008</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r>
              <a:tr h="336727">
                <a:tc>
                  <a:txBody>
                    <a:bodyPr/>
                    <a:lstStyle/>
                    <a:p>
                      <a:pPr>
                        <a:lnSpc>
                          <a:spcPct val="90000"/>
                        </a:lnSpc>
                      </a:pPr>
                      <a:r>
                        <a:rPr lang="en-US" sz="1800" dirty="0" smtClean="0"/>
                        <a:t>Avaya</a:t>
                      </a: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t>Q2, CY2008</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6727">
                <a:tc>
                  <a:txBody>
                    <a:bodyPr/>
                    <a:lstStyle/>
                    <a:p>
                      <a:pPr>
                        <a:lnSpc>
                          <a:spcPct val="90000"/>
                        </a:lnSpc>
                      </a:pPr>
                      <a:r>
                        <a:rPr lang="en-US" sz="1800" dirty="0" smtClean="0"/>
                        <a:t>Cisco</a:t>
                      </a: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c>
                  <a:txBody>
                    <a:bodyPr/>
                    <a:lstStyle/>
                    <a:p>
                      <a:pPr algn="ctr"/>
                      <a:r>
                        <a:rPr lang="en-US" dirty="0" smtClean="0"/>
                        <a:t>Q3, CY2008</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r>
              <a:tr h="336727">
                <a:tc>
                  <a:txBody>
                    <a:bodyPr/>
                    <a:lstStyle/>
                    <a:p>
                      <a:pPr>
                        <a:lnSpc>
                          <a:spcPct val="90000"/>
                        </a:lnSpc>
                      </a:pPr>
                      <a:r>
                        <a:rPr lang="en-US" sz="1800" dirty="0" smtClean="0"/>
                        <a:t>Ericsson</a:t>
                      </a: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t>Q2, CY2008</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6727">
                <a:tc>
                  <a:txBody>
                    <a:bodyPr/>
                    <a:lstStyle/>
                    <a:p>
                      <a:pPr>
                        <a:lnSpc>
                          <a:spcPct val="90000"/>
                        </a:lnSpc>
                      </a:pPr>
                      <a:r>
                        <a:rPr lang="en-US" sz="1800" dirty="0" smtClean="0"/>
                        <a:t>Mitel</a:t>
                      </a: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c>
                  <a:txBody>
                    <a:bodyPr/>
                    <a:lstStyle/>
                    <a:p>
                      <a:pPr algn="ctr"/>
                      <a:r>
                        <a:rPr lang="en-US" dirty="0" smtClean="0"/>
                        <a:t>Q1, CY2008</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r>
              <a:tr h="336727">
                <a:tc>
                  <a:txBody>
                    <a:bodyPr/>
                    <a:lstStyle/>
                    <a:p>
                      <a:pPr>
                        <a:lnSpc>
                          <a:spcPct val="90000"/>
                        </a:lnSpc>
                      </a:pPr>
                      <a:r>
                        <a:rPr lang="en-US" sz="1800" dirty="0" smtClean="0"/>
                        <a:t>NEC</a:t>
                      </a: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t>Q2, CY2008</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6727">
                <a:tc>
                  <a:txBody>
                    <a:bodyPr/>
                    <a:lstStyle/>
                    <a:p>
                      <a:pPr>
                        <a:lnSpc>
                          <a:spcPct val="90000"/>
                        </a:lnSpc>
                      </a:pPr>
                      <a:r>
                        <a:rPr lang="en-US" sz="1800" dirty="0" smtClean="0"/>
                        <a:t>Nortel</a:t>
                      </a: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c>
                  <a:txBody>
                    <a:bodyPr/>
                    <a:lstStyle/>
                    <a:p>
                      <a:pPr algn="ctr"/>
                      <a:r>
                        <a:rPr lang="en-US" dirty="0" smtClean="0"/>
                        <a:t>Q4,</a:t>
                      </a:r>
                      <a:r>
                        <a:rPr lang="en-US" baseline="0" dirty="0" smtClean="0"/>
                        <a:t> CY2007</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88A">
                        <a:alpha val="50196"/>
                      </a:srgbClr>
                    </a:solidFill>
                  </a:tcPr>
                </a:tc>
              </a:tr>
              <a:tr h="336727">
                <a:tc>
                  <a:txBody>
                    <a:bodyPr/>
                    <a:lstStyle/>
                    <a:p>
                      <a:pPr>
                        <a:lnSpc>
                          <a:spcPct val="90000"/>
                        </a:lnSpc>
                      </a:pPr>
                      <a:r>
                        <a:rPr lang="en-US" sz="1800" dirty="0" smtClean="0"/>
                        <a:t>Siemens</a:t>
                      </a: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smtClean="0"/>
                        <a:t>Q2, CY2008</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ounded Rectangle 8"/>
          <p:cNvSpPr/>
          <p:nvPr/>
        </p:nvSpPr>
        <p:spPr bwMode="blackGray">
          <a:xfrm>
            <a:off x="386556" y="3527201"/>
            <a:ext cx="8377237" cy="760286"/>
          </a:xfrm>
          <a:prstGeom prst="roundRect">
            <a:avLst/>
          </a:prstGeom>
          <a:ln>
            <a:noFill/>
            <a:headEnd type="none" w="med" len="med"/>
            <a:tailEnd type="none" w="med" len="med"/>
          </a:ln>
          <a:effectLst>
            <a:glow rad="228600">
              <a:srgbClr val="FFFF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endParaRPr lang="en-US" sz="2400" dirty="0" smtClean="0">
              <a:solidFill>
                <a:schemeClr val="tx1"/>
              </a:solidFill>
              <a:latin typeface="Segoe" pitchFamily="34" charset="0"/>
            </a:endParaRPr>
          </a:p>
        </p:txBody>
      </p:sp>
      <p:sp>
        <p:nvSpPr>
          <p:cNvPr id="12" name="Rounded Rectangle 11"/>
          <p:cNvSpPr/>
          <p:nvPr/>
        </p:nvSpPr>
        <p:spPr bwMode="blackGray">
          <a:xfrm>
            <a:off x="390330" y="1728257"/>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the voice deployment scenarios for OCS 2007</a:t>
            </a:r>
          </a:p>
        </p:txBody>
      </p:sp>
      <p:sp>
        <p:nvSpPr>
          <p:cNvPr id="18" name="Rounded Rectangle 17"/>
          <p:cNvSpPr/>
          <p:nvPr/>
        </p:nvSpPr>
        <p:spPr bwMode="blackGray">
          <a:xfrm>
            <a:off x="343677" y="2621001"/>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Learn how OCS 2007 integrates with SIP/PSTN gateways and PBXs</a:t>
            </a:r>
          </a:p>
        </p:txBody>
      </p:sp>
      <p:sp>
        <p:nvSpPr>
          <p:cNvPr id="20" name="Rounded Rectangle 19"/>
          <p:cNvSpPr/>
          <p:nvPr/>
        </p:nvSpPr>
        <p:spPr bwMode="blackGray">
          <a:xfrm>
            <a:off x="376146" y="3521714"/>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See how to get started with a simple gateway-only configuration</a:t>
            </a:r>
          </a:p>
        </p:txBody>
      </p:sp>
      <p:sp>
        <p:nvSpPr>
          <p:cNvPr id="21" name="Rounded Rectangle 20"/>
          <p:cNvSpPr/>
          <p:nvPr/>
        </p:nvSpPr>
        <p:spPr bwMode="blackGray">
          <a:xfrm>
            <a:off x="381000" y="4425146"/>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OCS Integration with any PBX (TDM or IP-based)</a:t>
            </a:r>
          </a:p>
        </p:txBody>
      </p:sp>
      <p:sp>
        <p:nvSpPr>
          <p:cNvPr id="22" name="Rounded Rectangle 21"/>
          <p:cNvSpPr/>
          <p:nvPr/>
        </p:nvSpPr>
        <p:spPr bwMode="blackGray">
          <a:xfrm>
            <a:off x="381000" y="5317888"/>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Native OCS Integration with an IP-PBX</a:t>
            </a:r>
          </a:p>
        </p:txBody>
      </p:sp>
      <p:sp>
        <p:nvSpPr>
          <p:cNvPr id="11" name="Title 10"/>
          <p:cNvSpPr>
            <a:spLocks noGrp="1"/>
          </p:cNvSpPr>
          <p:nvPr>
            <p:ph type="title"/>
          </p:nvPr>
        </p:nvSpPr>
        <p:spPr/>
        <p:txBody>
          <a:bodyPr/>
          <a:lstStyle/>
          <a:p>
            <a:r>
              <a:rPr lang="en-US" smtClean="0"/>
              <a:t>Session Objectives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5"/>
          <p:cNvPicPr>
            <a:picLocks noChangeAspect="1" noChangeArrowheads="1"/>
          </p:cNvPicPr>
          <p:nvPr/>
        </p:nvPicPr>
        <p:blipFill>
          <a:blip r:embed="rId2"/>
          <a:srcRect/>
          <a:stretch>
            <a:fillRect/>
          </a:stretch>
        </p:blipFill>
        <p:spPr bwMode="auto">
          <a:xfrm>
            <a:off x="432418" y="1953399"/>
            <a:ext cx="8372475" cy="2876550"/>
          </a:xfrm>
          <a:prstGeom prst="rect">
            <a:avLst/>
          </a:prstGeom>
          <a:noFill/>
          <a:effectLst>
            <a:outerShdw blurRad="76200" dir="18900000" sy="23000" kx="-1200000" algn="bl" rotWithShape="0">
              <a:prstClr val="black">
                <a:alpha val="20000"/>
              </a:prstClr>
            </a:outerShdw>
          </a:effectLst>
        </p:spPr>
      </p:pic>
      <p:sp>
        <p:nvSpPr>
          <p:cNvPr id="3" name="Title 1"/>
          <p:cNvSpPr txBox="1">
            <a:spLocks/>
          </p:cNvSpPr>
          <p:nvPr/>
        </p:nvSpPr>
        <p:spPr>
          <a:xfrm>
            <a:off x="381000" y="510304"/>
            <a:ext cx="8382000" cy="609398"/>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50" normalizeH="0" baseline="0" noProof="0" dirty="0" smtClean="0">
                <a:ln w="3175">
                  <a:noFill/>
                </a:ln>
                <a:solidFill>
                  <a:schemeClr val="tx1"/>
                </a:solidFill>
                <a:effectLst/>
                <a:uLnTx/>
                <a:uFillTx/>
                <a:latin typeface="Segoe" pitchFamily="34" charset="0"/>
                <a:ea typeface="+mn-ea"/>
                <a:cs typeface="Arial" charset="0"/>
              </a:rPr>
              <a:t>Gateway-Only Configuration	</a:t>
            </a:r>
            <a:endParaRPr kumimoji="0" lang="en-US" sz="4400" b="0" i="0" u="none" strike="noStrike" kern="1200" cap="none" spc="-150" normalizeH="0" baseline="0" noProof="0" dirty="0">
              <a:ln w="3175">
                <a:noFill/>
              </a:ln>
              <a:solidFill>
                <a:schemeClr val="tx1"/>
              </a:solidFill>
              <a:effectLst/>
              <a:uLnTx/>
              <a:uFillTx/>
              <a:latin typeface="Segoe"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99472"/>
            <a:ext cx="8382000" cy="609398"/>
          </a:xfrm>
        </p:spPr>
        <p:txBody>
          <a:bodyPr/>
          <a:lstStyle/>
          <a:p>
            <a:r>
              <a:rPr lang="en-US" sz="4400" dirty="0" smtClean="0"/>
              <a:t>Gateway-Only Configuration Steps	</a:t>
            </a:r>
            <a:endParaRPr lang="en-US" sz="4400" dirty="0"/>
          </a:p>
        </p:txBody>
      </p:sp>
      <p:sp>
        <p:nvSpPr>
          <p:cNvPr id="3" name="Text Placeholder 2"/>
          <p:cNvSpPr>
            <a:spLocks noGrp="1"/>
          </p:cNvSpPr>
          <p:nvPr>
            <p:ph type="body" sz="quarter" idx="10"/>
          </p:nvPr>
        </p:nvSpPr>
        <p:spPr>
          <a:xfrm>
            <a:off x="381000" y="1328049"/>
            <a:ext cx="8382000" cy="4382738"/>
          </a:xfrm>
        </p:spPr>
        <p:txBody>
          <a:bodyPr/>
          <a:lstStyle/>
          <a:p>
            <a:pPr lvl="0"/>
            <a:r>
              <a:rPr lang="en-US" sz="2800" dirty="0" smtClean="0"/>
              <a:t>Define location profile for lab environment</a:t>
            </a:r>
          </a:p>
          <a:p>
            <a:r>
              <a:rPr lang="en-US" sz="2800" dirty="0" smtClean="0"/>
              <a:t>Configure </a:t>
            </a:r>
          </a:p>
          <a:p>
            <a:pPr lvl="1"/>
            <a:r>
              <a:rPr lang="en-US" sz="2400" dirty="0" smtClean="0"/>
              <a:t>Media gateway </a:t>
            </a:r>
          </a:p>
          <a:p>
            <a:pPr lvl="1"/>
            <a:r>
              <a:rPr lang="en-US" sz="2400" dirty="0" smtClean="0"/>
              <a:t>Mediation server</a:t>
            </a:r>
          </a:p>
          <a:p>
            <a:r>
              <a:rPr lang="en-US" sz="2800" dirty="0" smtClean="0"/>
              <a:t>Define </a:t>
            </a:r>
          </a:p>
          <a:p>
            <a:pPr lvl="1"/>
            <a:r>
              <a:rPr lang="en-US" sz="2400" dirty="0" smtClean="0"/>
              <a:t>Phone usages</a:t>
            </a:r>
          </a:p>
          <a:p>
            <a:pPr lvl="1"/>
            <a:r>
              <a:rPr lang="en-US" sz="2400" dirty="0" smtClean="0"/>
              <a:t>Voice policies</a:t>
            </a:r>
          </a:p>
          <a:p>
            <a:pPr lvl="1"/>
            <a:r>
              <a:rPr lang="en-US" sz="2400" dirty="0" smtClean="0"/>
              <a:t>Outbound call routes</a:t>
            </a:r>
          </a:p>
          <a:p>
            <a:r>
              <a:rPr lang="en-US" sz="2800" dirty="0" smtClean="0"/>
              <a:t>Call restrictions:  Blocking numbers</a:t>
            </a:r>
          </a:p>
          <a:p>
            <a:pPr lvl="0"/>
            <a:r>
              <a:rPr lang="en-US" sz="2800" dirty="0" smtClean="0"/>
              <a:t>Use Communicator to dial a PSTN number</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Gateway-Only Configuration</a:t>
            </a:r>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srcRect l="343" t="710"/>
          <a:stretch>
            <a:fillRect/>
          </a:stretch>
        </p:blipFill>
        <p:spPr bwMode="auto">
          <a:xfrm>
            <a:off x="948947" y="1146928"/>
            <a:ext cx="7290079" cy="5106988"/>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9" name="Picture 2"/>
          <p:cNvPicPr>
            <a:picLocks noChangeAspect="1" noChangeArrowheads="1"/>
          </p:cNvPicPr>
          <p:nvPr/>
        </p:nvPicPr>
        <p:blipFill>
          <a:blip r:embed="rId3">
            <a:lum bright="-20000"/>
          </a:blip>
          <a:srcRect l="343" t="710"/>
          <a:stretch>
            <a:fillRect/>
          </a:stretch>
        </p:blipFill>
        <p:spPr bwMode="auto">
          <a:xfrm>
            <a:off x="939561" y="1146928"/>
            <a:ext cx="7290079" cy="5106988"/>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2" name="Picture 1" descr="Location Profiles.JPG"/>
          <p:cNvPicPr>
            <a:picLocks noGrp="1" noChangeAspect="1"/>
          </p:cNvPicPr>
          <p:nvPr isPhoto="1"/>
        </p:nvPicPr>
        <p:blipFill>
          <a:blip r:embed="rId4"/>
          <a:srcRect l="538" t="666"/>
          <a:stretch>
            <a:fillRect/>
          </a:stretch>
        </p:blipFill>
        <p:spPr>
          <a:xfrm>
            <a:off x="3128744" y="1631116"/>
            <a:ext cx="3836871" cy="4257704"/>
          </a:xfrm>
          <a:prstGeom prst="rect">
            <a:avLst/>
          </a:prstGeom>
          <a:noFill/>
          <a:ln w="9525">
            <a:noFill/>
            <a:miter lim="800000"/>
            <a:headEnd/>
            <a:tailEnd/>
          </a:ln>
          <a:effectLst>
            <a:outerShdw blurRad="76200" dist="50800" dir="2700000" algn="tl" rotWithShape="0">
              <a:prstClr val="black">
                <a:alpha val="40000"/>
              </a:prstClr>
            </a:outerShdw>
          </a:effectLst>
        </p:spPr>
      </p:pic>
      <p:sp>
        <p:nvSpPr>
          <p:cNvPr id="5" name="Title 4"/>
          <p:cNvSpPr>
            <a:spLocks noGrp="1"/>
          </p:cNvSpPr>
          <p:nvPr>
            <p:ph type="title"/>
          </p:nvPr>
        </p:nvSpPr>
        <p:spPr/>
        <p:txBody>
          <a:bodyPr/>
          <a:lstStyle/>
          <a:p>
            <a:pPr lvl="0"/>
            <a:r>
              <a:rPr lang="en-US" dirty="0" smtClean="0"/>
              <a:t>Configure Location Profile</a:t>
            </a:r>
            <a:endParaRPr lang="en-US" dirty="0"/>
          </a:p>
        </p:txBody>
      </p:sp>
      <p:pic>
        <p:nvPicPr>
          <p:cNvPr id="7" name="Picture 2" descr="C:\Program Files\Microsoft Resource DVD Artwork\DVD_ART\BoxShots_Logos\MICROSOFT\Microsoft logo and tagline.png"/>
          <p:cNvPicPr>
            <a:picLocks noChangeAspect="1" noChangeArrowheads="1"/>
          </p:cNvPicPr>
          <p:nvPr/>
        </p:nvPicPr>
        <p:blipFill>
          <a:blip r:embed="rId5"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10" presetClass="exit" presetSubtype="0" fill="hold" nodeType="afterEffect">
                                  <p:stCondLst>
                                    <p:cond delay="0"/>
                                  </p:stCondLst>
                                  <p:childTnLst>
                                    <p:animEffect transition="out" filter="fade">
                                      <p:cBhvr>
                                        <p:cTn id="13" dur="1000"/>
                                        <p:tgtEl>
                                          <p:spTgt spid="41986"/>
                                        </p:tgtEl>
                                      </p:cBhvr>
                                    </p:animEffect>
                                    <p:set>
                                      <p:cBhvr>
                                        <p:cTn id="14" dur="1" fill="hold">
                                          <p:stCondLst>
                                            <p:cond delay="999"/>
                                          </p:stCondLst>
                                        </p:cTn>
                                        <p:tgtEl>
                                          <p:spTgt spid="419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Location Profiles.JPG"/>
          <p:cNvPicPr>
            <a:picLocks noGrp="1" noChangeAspect="1"/>
          </p:cNvPicPr>
          <p:nvPr isPhoto="1"/>
        </p:nvPicPr>
        <p:blipFill>
          <a:blip r:embed="rId3">
            <a:lum/>
          </a:blip>
          <a:srcRect l="507" t="796"/>
          <a:stretch>
            <a:fillRect/>
          </a:stretch>
        </p:blipFill>
        <p:spPr>
          <a:xfrm>
            <a:off x="2652960" y="1173019"/>
            <a:ext cx="3838080" cy="4252113"/>
          </a:xfrm>
          <a:prstGeom prst="rect">
            <a:avLst/>
          </a:prstGeom>
          <a:noFill/>
          <a:ln>
            <a:noFill/>
          </a:ln>
          <a:effectLst>
            <a:outerShdw blurRad="76200" dir="18900000" sy="23000" kx="-1200000" algn="bl" rotWithShape="0">
              <a:prstClr val="black">
                <a:alpha val="20000"/>
              </a:prstClr>
            </a:outerShdw>
          </a:effectLst>
        </p:spPr>
      </p:pic>
      <p:sp>
        <p:nvSpPr>
          <p:cNvPr id="6" name="Title 5"/>
          <p:cNvSpPr>
            <a:spLocks noGrp="1"/>
          </p:cNvSpPr>
          <p:nvPr>
            <p:ph type="title"/>
          </p:nvPr>
        </p:nvSpPr>
        <p:spPr/>
        <p:txBody>
          <a:bodyPr/>
          <a:lstStyle/>
          <a:p>
            <a:pPr lvl="0"/>
            <a:r>
              <a:rPr lang="en-US" dirty="0" smtClean="0"/>
              <a:t>Local Dialing Conditions</a:t>
            </a:r>
            <a:endParaRPr lang="en-US" dirty="0"/>
          </a:p>
        </p:txBody>
      </p:sp>
      <p:pic>
        <p:nvPicPr>
          <p:cNvPr id="8" name="Picture 2" descr="C:\Program Files\Microsoft Resource DVD Artwork\DVD_ART\BoxShots_Logos\MICROSOFT\Microsoft logo and tagline.png"/>
          <p:cNvPicPr>
            <a:picLocks noChangeAspect="1" noChangeArrowheads="1"/>
          </p:cNvPicPr>
          <p:nvPr/>
        </p:nvPicPr>
        <p:blipFill>
          <a:blip r:embed="rId4" cstate="screen"/>
          <a:srcRect/>
          <a:stretch>
            <a:fillRect/>
          </a:stretch>
        </p:blipFill>
        <p:spPr bwMode="auto">
          <a:xfrm>
            <a:off x="8001000" y="228600"/>
            <a:ext cx="974952" cy="168121"/>
          </a:xfrm>
          <a:prstGeom prst="rect">
            <a:avLst/>
          </a:prstGeom>
          <a:noFill/>
        </p:spPr>
      </p:pic>
      <p:pic>
        <p:nvPicPr>
          <p:cNvPr id="9" name="Picture 8" descr="Location Profiles.JPG"/>
          <p:cNvPicPr>
            <a:picLocks noGrp="1" noChangeAspect="1"/>
          </p:cNvPicPr>
          <p:nvPr isPhoto="1"/>
        </p:nvPicPr>
        <p:blipFill>
          <a:blip r:embed="rId3">
            <a:lum bright="-20000"/>
          </a:blip>
          <a:srcRect l="507" t="796"/>
          <a:stretch>
            <a:fillRect/>
          </a:stretch>
        </p:blipFill>
        <p:spPr>
          <a:xfrm>
            <a:off x="2656135" y="1173019"/>
            <a:ext cx="3838080" cy="4252113"/>
          </a:xfrm>
          <a:prstGeom prst="rect">
            <a:avLst/>
          </a:prstGeom>
          <a:noFill/>
          <a:ln>
            <a:noFill/>
          </a:ln>
          <a:effectLst>
            <a:outerShdw blurRad="76200" dir="18900000" sy="23000" kx="-1200000" algn="bl" rotWithShape="0">
              <a:prstClr val="black">
                <a:alpha val="20000"/>
              </a:prstClr>
            </a:outerShdw>
          </a:effectLst>
        </p:spPr>
      </p:pic>
      <p:pic>
        <p:nvPicPr>
          <p:cNvPr id="2" name="Picture 1" descr="Location Profile detail.JPG"/>
          <p:cNvPicPr>
            <a:picLocks noGrp="1" noChangeAspect="1"/>
          </p:cNvPicPr>
          <p:nvPr isPhoto="1"/>
        </p:nvPicPr>
        <p:blipFill>
          <a:blip r:embed="rId5">
            <a:lum/>
          </a:blip>
          <a:srcRect t="319"/>
          <a:stretch>
            <a:fillRect/>
          </a:stretch>
        </p:blipFill>
        <p:spPr>
          <a:xfrm>
            <a:off x="3161659" y="1441243"/>
            <a:ext cx="4038600" cy="4633372"/>
          </a:xfrm>
          <a:prstGeom prst="rect">
            <a:avLst/>
          </a:prstGeom>
          <a:noFill/>
          <a:ln>
            <a:noFill/>
          </a:ln>
          <a:effectLst>
            <a:outerShdw blurRad="76200" dir="18900000" sy="23000" kx="-1200000" algn="bl" rotWithShape="0">
              <a:prstClr val="black">
                <a:alpha val="2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xit" presetSubtype="0" fill="hold" nodeType="withEffect">
                                  <p:stCondLst>
                                    <p:cond delay="0"/>
                                  </p:stCondLst>
                                  <p:childTnLst>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93964" y="2705647"/>
            <a:ext cx="8811491" cy="582469"/>
          </a:xfrm>
        </p:spPr>
        <p:txBody>
          <a:bodyPr/>
          <a:lstStyle/>
          <a:p>
            <a:r>
              <a:rPr lang="en-US" sz="3600" dirty="0" smtClean="0"/>
              <a:t>VoIP Topologies and Interoperability</a:t>
            </a:r>
            <a:endParaRPr lang="en-US" sz="3600" dirty="0"/>
          </a:p>
        </p:txBody>
      </p:sp>
      <p:sp>
        <p:nvSpPr>
          <p:cNvPr id="6" name="Subtitle 17"/>
          <p:cNvSpPr>
            <a:spLocks noGrp="1"/>
          </p:cNvSpPr>
          <p:nvPr>
            <p:ph type="subTitle" idx="1"/>
          </p:nvPr>
        </p:nvSpPr>
        <p:spPr>
          <a:xfrm>
            <a:off x="203655" y="3979319"/>
            <a:ext cx="7681913" cy="461665"/>
          </a:xfrm>
        </p:spPr>
        <p:txBody>
          <a:bodyPr/>
          <a:lstStyle/>
          <a:p>
            <a:r>
              <a:rPr lang="en-US" dirty="0" smtClean="0"/>
              <a:t>Jamie Stark &amp; Duncan Blake</a:t>
            </a:r>
          </a:p>
          <a:p>
            <a:r>
              <a:rPr lang="en-US" dirty="0" smtClean="0"/>
              <a:t>OCS Technical Product Management</a:t>
            </a:r>
          </a:p>
          <a:p>
            <a:r>
              <a:rPr lang="en-US" dirty="0" smtClean="0"/>
              <a:t>Microsoft Corporation</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Location Profile detail.JPG"/>
          <p:cNvPicPr>
            <a:picLocks noGrp="1" noChangeAspect="1"/>
          </p:cNvPicPr>
          <p:nvPr isPhoto="1"/>
        </p:nvPicPr>
        <p:blipFill>
          <a:blip r:embed="rId3">
            <a:lum/>
          </a:blip>
          <a:srcRect t="420"/>
          <a:stretch>
            <a:fillRect/>
          </a:stretch>
        </p:blipFill>
        <p:spPr>
          <a:xfrm>
            <a:off x="2555875" y="1136073"/>
            <a:ext cx="4038600" cy="4628693"/>
          </a:xfrm>
          <a:prstGeom prst="rect">
            <a:avLst/>
          </a:prstGeom>
          <a:noFill/>
          <a:ln>
            <a:noFill/>
          </a:ln>
          <a:effectLst>
            <a:outerShdw blurRad="76200" dir="18900000" sy="23000" kx="-1200000" algn="bl" rotWithShape="0">
              <a:prstClr val="black">
                <a:alpha val="20000"/>
              </a:prstClr>
            </a:outerShdw>
          </a:effectLst>
        </p:spPr>
      </p:pic>
      <p:sp>
        <p:nvSpPr>
          <p:cNvPr id="5" name="Title 4"/>
          <p:cNvSpPr>
            <a:spLocks noGrp="1"/>
          </p:cNvSpPr>
          <p:nvPr>
            <p:ph type="title"/>
          </p:nvPr>
        </p:nvSpPr>
        <p:spPr/>
        <p:txBody>
          <a:bodyPr/>
          <a:lstStyle/>
          <a:p>
            <a:pPr lvl="0"/>
            <a:r>
              <a:rPr lang="en-US" dirty="0" smtClean="0"/>
              <a:t>Normalization Rule For Dialing</a:t>
            </a:r>
            <a:endParaRPr lang="en-US" dirty="0"/>
          </a:p>
        </p:txBody>
      </p:sp>
      <p:pic>
        <p:nvPicPr>
          <p:cNvPr id="8" name="Picture 2" descr="C:\Program Files\Microsoft Resource DVD Artwork\DVD_ART\BoxShots_Logos\MICROSOFT\Microsoft logo and tagline.png"/>
          <p:cNvPicPr>
            <a:picLocks noChangeAspect="1" noChangeArrowheads="1"/>
          </p:cNvPicPr>
          <p:nvPr/>
        </p:nvPicPr>
        <p:blipFill>
          <a:blip r:embed="rId4" cstate="screen"/>
          <a:srcRect/>
          <a:stretch>
            <a:fillRect/>
          </a:stretch>
        </p:blipFill>
        <p:spPr bwMode="auto">
          <a:xfrm>
            <a:off x="8001000" y="228600"/>
            <a:ext cx="974952" cy="168121"/>
          </a:xfrm>
          <a:prstGeom prst="rect">
            <a:avLst/>
          </a:prstGeom>
          <a:noFill/>
        </p:spPr>
      </p:pic>
      <p:pic>
        <p:nvPicPr>
          <p:cNvPr id="9" name="Picture 8" descr="Location Profile detail.JPG"/>
          <p:cNvPicPr>
            <a:picLocks noGrp="1" noChangeAspect="1"/>
          </p:cNvPicPr>
          <p:nvPr isPhoto="1"/>
        </p:nvPicPr>
        <p:blipFill>
          <a:blip r:embed="rId3">
            <a:lum bright="-20000"/>
          </a:blip>
          <a:srcRect t="420"/>
          <a:stretch>
            <a:fillRect/>
          </a:stretch>
        </p:blipFill>
        <p:spPr>
          <a:xfrm>
            <a:off x="2555875" y="1136073"/>
            <a:ext cx="4038600" cy="4628693"/>
          </a:xfrm>
          <a:prstGeom prst="rect">
            <a:avLst/>
          </a:prstGeom>
          <a:noFill/>
          <a:ln>
            <a:noFill/>
          </a:ln>
          <a:effectLst>
            <a:outerShdw blurRad="76200" dir="18900000" sy="23000" kx="-1200000" algn="bl" rotWithShape="0">
              <a:prstClr val="black">
                <a:alpha val="20000"/>
              </a:prstClr>
            </a:outerShdw>
          </a:effectLst>
        </p:spPr>
      </p:pic>
      <p:pic>
        <p:nvPicPr>
          <p:cNvPr id="2" name="Picture 1" descr="NormalizationRuleDetail.JPG"/>
          <p:cNvPicPr>
            <a:picLocks noGrp="1" noChangeAspect="1"/>
          </p:cNvPicPr>
          <p:nvPr isPhoto="1"/>
        </p:nvPicPr>
        <p:blipFill>
          <a:blip r:embed="rId5">
            <a:lum/>
          </a:blip>
          <a:stretch>
            <a:fillRect/>
          </a:stretch>
        </p:blipFill>
        <p:spPr>
          <a:xfrm>
            <a:off x="3352274" y="1359070"/>
            <a:ext cx="3545698" cy="4883991"/>
          </a:xfrm>
          <a:prstGeom prst="rect">
            <a:avLst/>
          </a:prstGeom>
          <a:noFill/>
          <a:ln>
            <a:noFill/>
          </a:ln>
          <a:effectLst>
            <a:outerShdw blurRad="76200" dir="18900000" sy="23000" kx="-1200000" algn="bl" rotWithShape="0">
              <a:prstClr val="black">
                <a:alpha val="2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xit" presetSubtype="0" fill="hold" nodeType="withEffect">
                                  <p:stCondLst>
                                    <p:cond delay="0"/>
                                  </p:stCondLst>
                                  <p:childTnLst>
                                    <p:animEffect transition="out" filter="fade">
                                      <p:cBhvr>
                                        <p:cTn id="12" dur="1000"/>
                                        <p:tgtEl>
                                          <p:spTgt spid="4"/>
                                        </p:tgtEl>
                                      </p:cBhvr>
                                    </p:animEffect>
                                    <p:set>
                                      <p:cBhvr>
                                        <p:cTn id="13"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3">
            <a:lum bright="-20000"/>
          </a:blip>
          <a:srcRect/>
          <a:stretch>
            <a:fillRect/>
          </a:stretch>
        </p:blipFill>
        <p:spPr bwMode="auto">
          <a:xfrm>
            <a:off x="923925" y="1110612"/>
            <a:ext cx="7296150" cy="5124450"/>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2" name="Picture 1" descr="Location Profile configured for Pool.JPG"/>
          <p:cNvPicPr>
            <a:picLocks noGrp="1" noChangeAspect="1"/>
          </p:cNvPicPr>
          <p:nvPr isPhoto="1"/>
        </p:nvPicPr>
        <p:blipFill>
          <a:blip r:embed="rId4"/>
          <a:srcRect r="577" b="122"/>
          <a:stretch>
            <a:fillRect/>
          </a:stretch>
        </p:blipFill>
        <p:spPr>
          <a:xfrm>
            <a:off x="3542462" y="1612262"/>
            <a:ext cx="3844844" cy="4433248"/>
          </a:xfrm>
          <a:prstGeom prst="rect">
            <a:avLst/>
          </a:prstGeom>
          <a:noFill/>
          <a:ln w="9525">
            <a:noFill/>
            <a:miter lim="800000"/>
            <a:headEnd/>
            <a:tailEnd/>
          </a:ln>
          <a:effectLst>
            <a:outerShdw blurRad="76200" dist="50800" dir="2700000" algn="tl" rotWithShape="0">
              <a:prstClr val="black">
                <a:alpha val="40000"/>
              </a:prstClr>
            </a:outerShdw>
          </a:effectLst>
        </p:spPr>
      </p:pic>
      <p:sp>
        <p:nvSpPr>
          <p:cNvPr id="5" name="Title 4"/>
          <p:cNvSpPr>
            <a:spLocks noGrp="1"/>
          </p:cNvSpPr>
          <p:nvPr>
            <p:ph type="title"/>
          </p:nvPr>
        </p:nvSpPr>
        <p:spPr>
          <a:xfrm>
            <a:off x="381000" y="465843"/>
            <a:ext cx="8382000" cy="553998"/>
          </a:xfrm>
        </p:spPr>
        <p:txBody>
          <a:bodyPr/>
          <a:lstStyle/>
          <a:p>
            <a:pPr lvl="0"/>
            <a:r>
              <a:rPr lang="en-US" sz="4000" dirty="0" smtClean="0"/>
              <a:t>Configuring The Default Location Profile</a:t>
            </a:r>
            <a:endParaRPr lang="en-US" sz="4000" dirty="0"/>
          </a:p>
        </p:txBody>
      </p:sp>
      <p:pic>
        <p:nvPicPr>
          <p:cNvPr id="7" name="Picture 2" descr="C:\Program Files\Microsoft Resource DVD Artwork\DVD_ART\BoxShots_Logos\MICROSOFT\Microsoft logo and tagline.png"/>
          <p:cNvPicPr>
            <a:picLocks noChangeAspect="1" noChangeArrowheads="1"/>
          </p:cNvPicPr>
          <p:nvPr/>
        </p:nvPicPr>
        <p:blipFill>
          <a:blip r:embed="rId5"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lum bright="-20000"/>
          </a:blip>
          <a:srcRect/>
          <a:stretch>
            <a:fillRect/>
          </a:stretch>
        </p:blipFill>
        <p:spPr bwMode="auto">
          <a:xfrm>
            <a:off x="928688" y="1071513"/>
            <a:ext cx="7286625" cy="5105400"/>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2" name="Picture 1" descr="MediationServerProperties.JPG"/>
          <p:cNvPicPr>
            <a:picLocks noGrp="1" noChangeAspect="1"/>
          </p:cNvPicPr>
          <p:nvPr isPhoto="1"/>
        </p:nvPicPr>
        <p:blipFill>
          <a:blip r:embed="rId4"/>
          <a:srcRect r="848" b="801"/>
          <a:stretch>
            <a:fillRect/>
          </a:stretch>
        </p:blipFill>
        <p:spPr>
          <a:xfrm>
            <a:off x="3538728" y="1555701"/>
            <a:ext cx="3815468" cy="4242468"/>
          </a:xfrm>
          <a:prstGeom prst="rect">
            <a:avLst/>
          </a:prstGeom>
          <a:noFill/>
          <a:ln w="9525">
            <a:noFill/>
            <a:miter lim="800000"/>
            <a:headEnd/>
            <a:tailEnd/>
          </a:ln>
          <a:effectLst>
            <a:outerShdw blurRad="76200" dist="50800" dir="2700000" algn="tl" rotWithShape="0">
              <a:prstClr val="black">
                <a:alpha val="40000"/>
              </a:prstClr>
            </a:outerShdw>
          </a:effectLst>
        </p:spPr>
      </p:pic>
      <p:sp>
        <p:nvSpPr>
          <p:cNvPr id="5" name="Oval 4"/>
          <p:cNvSpPr/>
          <p:nvPr/>
        </p:nvSpPr>
        <p:spPr bwMode="blackGray">
          <a:xfrm>
            <a:off x="3492511" y="4512490"/>
            <a:ext cx="2897531" cy="521428"/>
          </a:xfrm>
          <a:prstGeom prst="ellipse">
            <a:avLst/>
          </a:prstGeom>
          <a:noFill/>
          <a:ln w="19050">
            <a:solidFill>
              <a:srgbClr val="FF0000"/>
            </a:solidFill>
            <a:headEnd type="none" w="med" len="med"/>
            <a:tailEnd type="none" w="med" len="med"/>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6" name="Title 5"/>
          <p:cNvSpPr>
            <a:spLocks noGrp="1"/>
          </p:cNvSpPr>
          <p:nvPr>
            <p:ph type="title"/>
          </p:nvPr>
        </p:nvSpPr>
        <p:spPr>
          <a:xfrm>
            <a:off x="381000" y="390427"/>
            <a:ext cx="8382000" cy="553998"/>
          </a:xfrm>
        </p:spPr>
        <p:txBody>
          <a:bodyPr/>
          <a:lstStyle/>
          <a:p>
            <a:pPr lvl="0"/>
            <a:r>
              <a:rPr lang="en-US" sz="4000" dirty="0" smtClean="0"/>
              <a:t>Location Profile For Mediation Server</a:t>
            </a:r>
            <a:endParaRPr lang="en-US" sz="4000" dirty="0"/>
          </a:p>
        </p:txBody>
      </p:sp>
      <p:pic>
        <p:nvPicPr>
          <p:cNvPr id="8" name="Picture 2" descr="C:\Program Files\Microsoft Resource DVD Artwork\DVD_ART\BoxShots_Logos\MICROSOFT\Microsoft logo and tagline.png"/>
          <p:cNvPicPr>
            <a:picLocks noChangeAspect="1" noChangeArrowheads="1"/>
          </p:cNvPicPr>
          <p:nvPr/>
        </p:nvPicPr>
        <p:blipFill>
          <a:blip r:embed="rId5"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PhoneUsageRecord.JPG"/>
          <p:cNvPicPr>
            <a:picLocks noGrp="1" noChangeAspect="1"/>
          </p:cNvPicPr>
          <p:nvPr isPhoto="1"/>
        </p:nvPicPr>
        <p:blipFill>
          <a:blip r:embed="rId3">
            <a:lum/>
          </a:blip>
          <a:stretch>
            <a:fillRect/>
          </a:stretch>
        </p:blipFill>
        <p:spPr>
          <a:xfrm>
            <a:off x="2651125" y="1524000"/>
            <a:ext cx="3848100" cy="4286250"/>
          </a:xfrm>
          <a:prstGeom prst="rect">
            <a:avLst/>
          </a:prstGeom>
          <a:noFill/>
          <a:ln>
            <a:noFill/>
          </a:ln>
          <a:effectLst>
            <a:outerShdw blurRad="76200" dir="18900000" sy="23000" kx="-1200000" algn="bl" rotWithShape="0">
              <a:prstClr val="black">
                <a:alpha val="20000"/>
              </a:prstClr>
            </a:outerShdw>
          </a:effectLst>
        </p:spPr>
      </p:pic>
      <p:sp>
        <p:nvSpPr>
          <p:cNvPr id="4" name="Title 3"/>
          <p:cNvSpPr>
            <a:spLocks noGrp="1"/>
          </p:cNvSpPr>
          <p:nvPr>
            <p:ph type="title"/>
          </p:nvPr>
        </p:nvSpPr>
        <p:spPr>
          <a:xfrm>
            <a:off x="381000" y="427180"/>
            <a:ext cx="8382000" cy="664797"/>
          </a:xfrm>
        </p:spPr>
        <p:txBody>
          <a:bodyPr/>
          <a:lstStyle/>
          <a:p>
            <a:pPr lvl="0"/>
            <a:r>
              <a:rPr lang="en-US" dirty="0" smtClean="0"/>
              <a:t>Configure Default Phone Usage</a:t>
            </a:r>
            <a:endParaRPr lang="en-US" dirty="0"/>
          </a:p>
        </p:txBody>
      </p:sp>
      <p:pic>
        <p:nvPicPr>
          <p:cNvPr id="6" name="Picture 2" descr="C:\Program Files\Microsoft Resource DVD Artwork\DVD_ART\BoxShots_Logos\MICROSOFT\Microsoft logo and tagline.png"/>
          <p:cNvPicPr>
            <a:picLocks noChangeAspect="1" noChangeArrowheads="1"/>
          </p:cNvPicPr>
          <p:nvPr/>
        </p:nvPicPr>
        <p:blipFill>
          <a:blip r:embed="rId4"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descr="Policy.JPG"/>
          <p:cNvPicPr>
            <a:picLocks noGrp="1" noChangeAspect="1"/>
          </p:cNvPicPr>
          <p:nvPr isPhoto="1"/>
        </p:nvPicPr>
        <p:blipFill>
          <a:blip r:embed="rId3">
            <a:lum/>
          </a:blip>
          <a:stretch>
            <a:fillRect/>
          </a:stretch>
        </p:blipFill>
        <p:spPr>
          <a:xfrm>
            <a:off x="2651125" y="1524000"/>
            <a:ext cx="3848100" cy="4276725"/>
          </a:xfrm>
          <a:prstGeom prst="rect">
            <a:avLst/>
          </a:prstGeom>
          <a:noFill/>
          <a:ln>
            <a:noFill/>
          </a:ln>
          <a:effectLst>
            <a:outerShdw blurRad="76200" dir="18900000" sy="23000" kx="-1200000" algn="bl" rotWithShape="0">
              <a:prstClr val="black">
                <a:alpha val="20000"/>
              </a:prstClr>
            </a:outerShdw>
          </a:effectLst>
        </p:spPr>
      </p:pic>
      <p:pic>
        <p:nvPicPr>
          <p:cNvPr id="4" name="Picture 2" descr="C:\Program Files\Microsoft Resource DVD Artwork\DVD_ART\BoxShots_Logos\MICROSOFT\Microsoft logo and tagline.png"/>
          <p:cNvPicPr>
            <a:picLocks noChangeAspect="1" noChangeArrowheads="1"/>
          </p:cNvPicPr>
          <p:nvPr/>
        </p:nvPicPr>
        <p:blipFill>
          <a:blip r:embed="rId4" cstate="screen"/>
          <a:srcRect/>
          <a:stretch>
            <a:fillRect/>
          </a:stretch>
        </p:blipFill>
        <p:spPr bwMode="auto">
          <a:xfrm>
            <a:off x="8001000" y="228600"/>
            <a:ext cx="974952" cy="168121"/>
          </a:xfrm>
          <a:prstGeom prst="rect">
            <a:avLst/>
          </a:prstGeom>
          <a:noFill/>
        </p:spPr>
      </p:pic>
      <p:sp>
        <p:nvSpPr>
          <p:cNvPr id="5" name="Title 4"/>
          <p:cNvSpPr>
            <a:spLocks noGrp="1"/>
          </p:cNvSpPr>
          <p:nvPr>
            <p:ph type="title"/>
          </p:nvPr>
        </p:nvSpPr>
        <p:spPr/>
        <p:txBody>
          <a:bodyPr/>
          <a:lstStyle/>
          <a:p>
            <a:pPr lvl="0"/>
            <a:r>
              <a:rPr lang="en-US" dirty="0" smtClean="0"/>
              <a:t>Configure Default Policy</a:t>
            </a:r>
            <a:endParaRPr lang="en-US"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Policy.JPG"/>
          <p:cNvPicPr>
            <a:picLocks noGrp="1" noChangeAspect="1"/>
          </p:cNvPicPr>
          <p:nvPr isPhoto="1"/>
        </p:nvPicPr>
        <p:blipFill>
          <a:blip r:embed="rId3">
            <a:lum bright="-20000"/>
          </a:blip>
          <a:stretch>
            <a:fillRect/>
          </a:stretch>
        </p:blipFill>
        <p:spPr>
          <a:xfrm>
            <a:off x="2651125" y="1524000"/>
            <a:ext cx="3848100" cy="4276725"/>
          </a:xfrm>
          <a:prstGeom prst="rect">
            <a:avLst/>
          </a:prstGeom>
          <a:noFill/>
          <a:ln>
            <a:noFill/>
          </a:ln>
          <a:effectLst>
            <a:outerShdw blurRad="76200" dir="18900000" sy="23000" kx="-1200000" algn="bl" rotWithShape="0">
              <a:prstClr val="black">
                <a:alpha val="20000"/>
              </a:prstClr>
            </a:outerShdw>
          </a:effectLst>
        </p:spPr>
      </p:pic>
      <p:pic>
        <p:nvPicPr>
          <p:cNvPr id="2" name="Picture 1" descr="PolicyDetail.JPG"/>
          <p:cNvPicPr>
            <a:picLocks noGrp="1" noChangeAspect="1"/>
          </p:cNvPicPr>
          <p:nvPr isPhoto="1"/>
        </p:nvPicPr>
        <p:blipFill>
          <a:blip r:embed="rId4">
            <a:lum/>
          </a:blip>
          <a:srcRect l="766" r="743" b="801"/>
          <a:stretch>
            <a:fillRect/>
          </a:stretch>
        </p:blipFill>
        <p:spPr>
          <a:xfrm>
            <a:off x="3897894" y="3078257"/>
            <a:ext cx="3621169" cy="3004688"/>
          </a:xfrm>
          <a:prstGeom prst="rect">
            <a:avLst/>
          </a:prstGeom>
          <a:noFill/>
          <a:ln>
            <a:noFill/>
          </a:ln>
          <a:effectLst>
            <a:outerShdw blurRad="76200" dir="18900000" sy="23000" kx="-1200000" algn="bl" rotWithShape="0">
              <a:prstClr val="black">
                <a:alpha val="20000"/>
              </a:prstClr>
            </a:outerShdw>
          </a:effectLst>
        </p:spPr>
      </p:pic>
      <p:sp>
        <p:nvSpPr>
          <p:cNvPr id="5" name="Title 4"/>
          <p:cNvSpPr>
            <a:spLocks noGrp="1"/>
          </p:cNvSpPr>
          <p:nvPr>
            <p:ph type="title"/>
          </p:nvPr>
        </p:nvSpPr>
        <p:spPr>
          <a:xfrm>
            <a:off x="381000" y="427180"/>
            <a:ext cx="8382000" cy="609398"/>
          </a:xfrm>
        </p:spPr>
        <p:txBody>
          <a:bodyPr/>
          <a:lstStyle/>
          <a:p>
            <a:pPr lvl="0"/>
            <a:r>
              <a:rPr lang="en-US" sz="4400" dirty="0" smtClean="0"/>
              <a:t>Policy Associated To Phone Usage</a:t>
            </a:r>
            <a:endParaRPr lang="en-US" sz="4400" dirty="0"/>
          </a:p>
        </p:txBody>
      </p:sp>
      <p:pic>
        <p:nvPicPr>
          <p:cNvPr id="7" name="Picture 2" descr="C:\Program Files\Microsoft Resource DVD Artwork\DVD_ART\BoxShots_Logos\MICROSOFT\Microsoft logo and tagline.png"/>
          <p:cNvPicPr>
            <a:picLocks noChangeAspect="1" noChangeArrowheads="1"/>
          </p:cNvPicPr>
          <p:nvPr/>
        </p:nvPicPr>
        <p:blipFill>
          <a:blip r:embed="rId5"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lum bright="-20000"/>
          </a:blip>
          <a:srcRect l="312"/>
          <a:stretch>
            <a:fillRect/>
          </a:stretch>
        </p:blipFill>
        <p:spPr bwMode="auto">
          <a:xfrm>
            <a:off x="2657135" y="1173024"/>
            <a:ext cx="3836080" cy="4267200"/>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2" name="Picture 1" descr="RouteDetail.JPG"/>
          <p:cNvPicPr>
            <a:picLocks noGrp="1" noChangeAspect="1"/>
          </p:cNvPicPr>
          <p:nvPr isPhoto="1"/>
        </p:nvPicPr>
        <p:blipFill>
          <a:blip r:embed="rId4">
            <a:lum/>
          </a:blip>
          <a:srcRect t="355" b="13740"/>
          <a:stretch>
            <a:fillRect/>
          </a:stretch>
        </p:blipFill>
        <p:spPr>
          <a:xfrm>
            <a:off x="3291840" y="1468680"/>
            <a:ext cx="3648075" cy="4811332"/>
          </a:xfrm>
          <a:prstGeom prst="rect">
            <a:avLst/>
          </a:prstGeom>
          <a:noFill/>
          <a:ln>
            <a:noFill/>
          </a:ln>
          <a:effectLst>
            <a:outerShdw blurRad="76200" dir="18900000" sy="23000" kx="-1200000" algn="bl" rotWithShape="0">
              <a:prstClr val="black">
                <a:alpha val="20000"/>
              </a:prstClr>
            </a:outerShdw>
          </a:effectLst>
        </p:spPr>
      </p:pic>
      <p:sp>
        <p:nvSpPr>
          <p:cNvPr id="5" name="Title 4"/>
          <p:cNvSpPr>
            <a:spLocks noGrp="1"/>
          </p:cNvSpPr>
          <p:nvPr>
            <p:ph type="title"/>
          </p:nvPr>
        </p:nvSpPr>
        <p:spPr>
          <a:xfrm>
            <a:off x="381000" y="491832"/>
            <a:ext cx="8382000" cy="553998"/>
          </a:xfrm>
        </p:spPr>
        <p:txBody>
          <a:bodyPr/>
          <a:lstStyle/>
          <a:p>
            <a:pPr lvl="0"/>
            <a:r>
              <a:rPr lang="en-US" sz="4000" dirty="0" smtClean="0"/>
              <a:t>Default Route For Lab – Unrestricted</a:t>
            </a:r>
            <a:endParaRPr lang="en-US" sz="4000" dirty="0"/>
          </a:p>
        </p:txBody>
      </p:sp>
      <p:pic>
        <p:nvPicPr>
          <p:cNvPr id="7" name="Picture 2" descr="C:\Program Files\Microsoft Resource DVD Artwork\DVD_ART\BoxShots_Logos\MICROSOFT\Microsoft logo and tagline.png"/>
          <p:cNvPicPr>
            <a:picLocks noChangeAspect="1" noChangeArrowheads="1"/>
          </p:cNvPicPr>
          <p:nvPr/>
        </p:nvPicPr>
        <p:blipFill>
          <a:blip r:embed="rId5"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81000"/>
            <a:ext cx="8382000" cy="609398"/>
          </a:xfrm>
        </p:spPr>
        <p:txBody>
          <a:bodyPr/>
          <a:lstStyle/>
          <a:p>
            <a:pPr lvl="0"/>
            <a:r>
              <a:rPr lang="en-US" sz="4400" dirty="0" smtClean="0"/>
              <a:t>Default Route For Lab – Restricted</a:t>
            </a:r>
            <a:endParaRPr lang="en-US" sz="4400" dirty="0"/>
          </a:p>
        </p:txBody>
      </p:sp>
      <p:pic>
        <p:nvPicPr>
          <p:cNvPr id="7" name="Picture 2" descr="C:\Program Files\Microsoft Resource DVD Artwork\DVD_ART\BoxShots_Logos\MICROSOFT\Microsoft logo and tagline.png"/>
          <p:cNvPicPr>
            <a:picLocks noChangeAspect="1" noChangeArrowheads="1"/>
          </p:cNvPicPr>
          <p:nvPr/>
        </p:nvPicPr>
        <p:blipFill>
          <a:blip r:embed="rId3" cstate="screen"/>
          <a:srcRect/>
          <a:stretch>
            <a:fillRect/>
          </a:stretch>
        </p:blipFill>
        <p:spPr bwMode="auto">
          <a:xfrm>
            <a:off x="8001000" y="228600"/>
            <a:ext cx="974952" cy="168121"/>
          </a:xfrm>
          <a:prstGeom prst="rect">
            <a:avLst/>
          </a:prstGeom>
          <a:noFill/>
        </p:spPr>
      </p:pic>
      <p:pic>
        <p:nvPicPr>
          <p:cNvPr id="8" name="Picture 2"/>
          <p:cNvPicPr>
            <a:picLocks noChangeAspect="1" noChangeArrowheads="1"/>
          </p:cNvPicPr>
          <p:nvPr/>
        </p:nvPicPr>
        <p:blipFill>
          <a:blip r:embed="rId4">
            <a:lum bright="-20000"/>
          </a:blip>
          <a:srcRect l="312"/>
          <a:stretch>
            <a:fillRect/>
          </a:stretch>
        </p:blipFill>
        <p:spPr bwMode="auto">
          <a:xfrm>
            <a:off x="2657135" y="1200728"/>
            <a:ext cx="3836080" cy="4267200"/>
          </a:xfrm>
          <a:prstGeom prst="rect">
            <a:avLst/>
          </a:prstGeom>
          <a:noFill/>
          <a:ln w="9525">
            <a:noFill/>
            <a:miter lim="800000"/>
            <a:headEnd/>
            <a:tailEnd/>
          </a:ln>
          <a:effectLst>
            <a:outerShdw blurRad="76200" dir="18900000" sy="23000" kx="-1200000" algn="bl" rotWithShape="0">
              <a:prstClr val="black">
                <a:alpha val="20000"/>
              </a:prstClr>
            </a:outerShdw>
          </a:effectLst>
        </p:spPr>
      </p:pic>
      <p:pic>
        <p:nvPicPr>
          <p:cNvPr id="46082" name="Picture 2"/>
          <p:cNvPicPr>
            <a:picLocks noChangeAspect="1" noChangeArrowheads="1"/>
          </p:cNvPicPr>
          <p:nvPr/>
        </p:nvPicPr>
        <p:blipFill>
          <a:blip r:embed="rId5"/>
          <a:srcRect b="13801"/>
          <a:stretch>
            <a:fillRect/>
          </a:stretch>
        </p:blipFill>
        <p:spPr bwMode="auto">
          <a:xfrm>
            <a:off x="3291840" y="1496384"/>
            <a:ext cx="3667125" cy="4811332"/>
          </a:xfrm>
          <a:prstGeom prst="rect">
            <a:avLst/>
          </a:prstGeom>
          <a:noFill/>
          <a:ln w="9525">
            <a:noFill/>
            <a:miter lim="800000"/>
            <a:headEnd/>
            <a:tailEnd/>
          </a:ln>
          <a:effectLst>
            <a:outerShdw blurRad="76200" dir="18900000" sy="23000" kx="-1200000" algn="bl"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1" name="Picture 5"/>
          <p:cNvPicPr>
            <a:picLocks noChangeAspect="1" noChangeArrowheads="1"/>
          </p:cNvPicPr>
          <p:nvPr/>
        </p:nvPicPr>
        <p:blipFill>
          <a:blip r:embed="rId2"/>
          <a:srcRect/>
          <a:stretch>
            <a:fillRect/>
          </a:stretch>
        </p:blipFill>
        <p:spPr bwMode="auto">
          <a:xfrm>
            <a:off x="432418" y="1953399"/>
            <a:ext cx="8372475" cy="2876550"/>
          </a:xfrm>
          <a:prstGeom prst="rect">
            <a:avLst/>
          </a:prstGeom>
          <a:noFill/>
          <a:effectLst>
            <a:outerShdw blurRad="76200" dir="18900000" sy="23000" kx="-1200000" algn="bl" rotWithShape="0">
              <a:prstClr val="black">
                <a:alpha val="20000"/>
              </a:prstClr>
            </a:outerShdw>
          </a:effectLst>
        </p:spPr>
      </p:pic>
      <p:sp>
        <p:nvSpPr>
          <p:cNvPr id="3" name="Title 1"/>
          <p:cNvSpPr txBox="1">
            <a:spLocks/>
          </p:cNvSpPr>
          <p:nvPr/>
        </p:nvSpPr>
        <p:spPr>
          <a:xfrm>
            <a:off x="381000" y="510304"/>
            <a:ext cx="8382000" cy="609398"/>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50" normalizeH="0" baseline="0" noProof="0" dirty="0" smtClean="0">
                <a:ln w="3175">
                  <a:noFill/>
                </a:ln>
                <a:solidFill>
                  <a:schemeClr val="tx1"/>
                </a:solidFill>
                <a:effectLst/>
                <a:uLnTx/>
                <a:uFillTx/>
                <a:latin typeface="Segoe" pitchFamily="34" charset="0"/>
                <a:ea typeface="+mn-ea"/>
                <a:cs typeface="Arial" charset="0"/>
              </a:rPr>
              <a:t>Gateway-Only Configuration	</a:t>
            </a:r>
            <a:endParaRPr kumimoji="0" lang="en-US" sz="4400" b="0" i="0" u="none" strike="noStrike" kern="1200" cap="none" spc="-150" normalizeH="0" baseline="0" noProof="0" dirty="0">
              <a:ln w="3175">
                <a:noFill/>
              </a:ln>
              <a:solidFill>
                <a:schemeClr val="tx1"/>
              </a:solidFill>
              <a:effectLst/>
              <a:uLnTx/>
              <a:uFillTx/>
              <a:latin typeface="Segoe"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ounded Rectangle 8"/>
          <p:cNvSpPr/>
          <p:nvPr/>
        </p:nvSpPr>
        <p:spPr bwMode="blackGray">
          <a:xfrm>
            <a:off x="386556" y="4189036"/>
            <a:ext cx="8377237" cy="760286"/>
          </a:xfrm>
          <a:prstGeom prst="roundRect">
            <a:avLst/>
          </a:prstGeom>
          <a:ln>
            <a:noFill/>
            <a:headEnd type="none" w="med" len="med"/>
            <a:tailEnd type="none" w="med" len="med"/>
          </a:ln>
          <a:effectLst>
            <a:glow rad="228600">
              <a:srgbClr val="FFFF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endParaRPr lang="en-US" sz="2400" dirty="0" smtClean="0">
              <a:solidFill>
                <a:schemeClr val="tx1"/>
              </a:solidFill>
              <a:latin typeface="Segoe" pitchFamily="34" charset="0"/>
            </a:endParaRPr>
          </a:p>
        </p:txBody>
      </p:sp>
      <p:sp>
        <p:nvSpPr>
          <p:cNvPr id="12" name="Rounded Rectangle 11"/>
          <p:cNvSpPr/>
          <p:nvPr/>
        </p:nvSpPr>
        <p:spPr bwMode="blackGray">
          <a:xfrm>
            <a:off x="381000" y="1681603"/>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the voice deployment scenarios for OCS 2007</a:t>
            </a:r>
          </a:p>
        </p:txBody>
      </p:sp>
      <p:sp>
        <p:nvSpPr>
          <p:cNvPr id="18" name="Rounded Rectangle 17"/>
          <p:cNvSpPr/>
          <p:nvPr/>
        </p:nvSpPr>
        <p:spPr bwMode="blackGray">
          <a:xfrm>
            <a:off x="381000" y="2518359"/>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Learn how OCS 2007 integrates with SIP/PSTN gateways and PBXs</a:t>
            </a:r>
          </a:p>
        </p:txBody>
      </p:sp>
      <p:sp>
        <p:nvSpPr>
          <p:cNvPr id="20" name="Rounded Rectangle 19"/>
          <p:cNvSpPr/>
          <p:nvPr/>
        </p:nvSpPr>
        <p:spPr bwMode="blackGray">
          <a:xfrm>
            <a:off x="381000" y="3355115"/>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See how to get started with a simple gateway-only configuration</a:t>
            </a:r>
          </a:p>
        </p:txBody>
      </p:sp>
      <p:sp>
        <p:nvSpPr>
          <p:cNvPr id="21" name="Rounded Rectangle 20"/>
          <p:cNvSpPr/>
          <p:nvPr/>
        </p:nvSpPr>
        <p:spPr bwMode="blackGray">
          <a:xfrm>
            <a:off x="381000" y="4191871"/>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OCS Integration with any PBX (TDM or IP-based)</a:t>
            </a:r>
          </a:p>
        </p:txBody>
      </p:sp>
      <p:sp>
        <p:nvSpPr>
          <p:cNvPr id="22" name="Rounded Rectangle 21"/>
          <p:cNvSpPr/>
          <p:nvPr/>
        </p:nvSpPr>
        <p:spPr bwMode="blackGray">
          <a:xfrm>
            <a:off x="381000" y="5028627"/>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Native OCS Integration with an IP-PBX</a:t>
            </a:r>
          </a:p>
        </p:txBody>
      </p:sp>
      <p:sp>
        <p:nvSpPr>
          <p:cNvPr id="11" name="Title 10"/>
          <p:cNvSpPr>
            <a:spLocks noGrp="1"/>
          </p:cNvSpPr>
          <p:nvPr>
            <p:ph type="title"/>
          </p:nvPr>
        </p:nvSpPr>
        <p:spPr/>
        <p:txBody>
          <a:bodyPr/>
          <a:lstStyle/>
          <a:p>
            <a:r>
              <a:rPr lang="en-US" smtClean="0"/>
              <a:t>Session Objectives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ounded Rectangle 8"/>
          <p:cNvSpPr/>
          <p:nvPr/>
        </p:nvSpPr>
        <p:spPr bwMode="blackGray">
          <a:xfrm>
            <a:off x="386556" y="1680995"/>
            <a:ext cx="8377237" cy="760286"/>
          </a:xfrm>
          <a:prstGeom prst="roundRect">
            <a:avLst/>
          </a:prstGeom>
          <a:ln>
            <a:noFill/>
            <a:headEnd type="none" w="med" len="med"/>
            <a:tailEnd type="none" w="med" len="med"/>
          </a:ln>
          <a:effectLst>
            <a:glow rad="228600">
              <a:srgbClr val="FFFF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endParaRPr lang="en-US" sz="2400" dirty="0" smtClean="0">
              <a:solidFill>
                <a:schemeClr val="tx1"/>
              </a:solidFill>
              <a:latin typeface="Segoe" pitchFamily="34" charset="0"/>
            </a:endParaRPr>
          </a:p>
        </p:txBody>
      </p:sp>
      <p:sp>
        <p:nvSpPr>
          <p:cNvPr id="12" name="Rounded Rectangle 11"/>
          <p:cNvSpPr/>
          <p:nvPr/>
        </p:nvSpPr>
        <p:spPr bwMode="blackGray">
          <a:xfrm>
            <a:off x="381000" y="1690934"/>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the voice deployment scenarios for OCS 2007</a:t>
            </a:r>
          </a:p>
        </p:txBody>
      </p:sp>
      <p:sp>
        <p:nvSpPr>
          <p:cNvPr id="18" name="Rounded Rectangle 17"/>
          <p:cNvSpPr/>
          <p:nvPr/>
        </p:nvSpPr>
        <p:spPr bwMode="blackGray">
          <a:xfrm>
            <a:off x="353008" y="2527691"/>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Learn how OCS 2007 integrates with SIP/PSTN gateways and PBXs</a:t>
            </a:r>
          </a:p>
        </p:txBody>
      </p:sp>
      <p:sp>
        <p:nvSpPr>
          <p:cNvPr id="20" name="Rounded Rectangle 19"/>
          <p:cNvSpPr/>
          <p:nvPr/>
        </p:nvSpPr>
        <p:spPr bwMode="blackGray">
          <a:xfrm>
            <a:off x="381000" y="3364446"/>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See how to get started with a simple gateway-only configuration</a:t>
            </a:r>
          </a:p>
        </p:txBody>
      </p:sp>
      <p:sp>
        <p:nvSpPr>
          <p:cNvPr id="21" name="Rounded Rectangle 20"/>
          <p:cNvSpPr/>
          <p:nvPr/>
        </p:nvSpPr>
        <p:spPr bwMode="blackGray">
          <a:xfrm>
            <a:off x="381000" y="4201202"/>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OCS Integration with any PBX (TDM or IP-based)</a:t>
            </a:r>
          </a:p>
        </p:txBody>
      </p:sp>
      <p:sp>
        <p:nvSpPr>
          <p:cNvPr id="22" name="Rounded Rectangle 21"/>
          <p:cNvSpPr/>
          <p:nvPr/>
        </p:nvSpPr>
        <p:spPr bwMode="blackGray">
          <a:xfrm>
            <a:off x="381000" y="5037958"/>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Native OCS Integration with an IP-PBX</a:t>
            </a:r>
          </a:p>
        </p:txBody>
      </p:sp>
      <p:sp>
        <p:nvSpPr>
          <p:cNvPr id="11" name="Title 10"/>
          <p:cNvSpPr>
            <a:spLocks noGrp="1"/>
          </p:cNvSpPr>
          <p:nvPr>
            <p:ph type="title"/>
          </p:nvPr>
        </p:nvSpPr>
        <p:spPr/>
        <p:txBody>
          <a:bodyPr/>
          <a:lstStyle/>
          <a:p>
            <a:r>
              <a:rPr lang="en-US" smtClean="0"/>
              <a:t>Session Objectives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Program Files\Microsoft Resource DVD Artwork\DVD_ART\BoxShots_Logos\MICROSOFT\Microsoft logo and tagline.png"/>
          <p:cNvPicPr>
            <a:picLocks noChangeAspect="1" noChangeArrowheads="1"/>
          </p:cNvPicPr>
          <p:nvPr/>
        </p:nvPicPr>
        <p:blipFill>
          <a:blip r:embed="rId3" cstate="screen"/>
          <a:srcRect/>
          <a:stretch>
            <a:fillRect/>
          </a:stretch>
        </p:blipFill>
        <p:spPr bwMode="auto">
          <a:xfrm>
            <a:off x="8001000" y="228600"/>
            <a:ext cx="974952" cy="168121"/>
          </a:xfrm>
          <a:prstGeom prst="rect">
            <a:avLst/>
          </a:prstGeom>
          <a:noFill/>
        </p:spPr>
      </p:pic>
      <p:sp>
        <p:nvSpPr>
          <p:cNvPr id="7" name="Title 1"/>
          <p:cNvSpPr txBox="1">
            <a:spLocks/>
          </p:cNvSpPr>
          <p:nvPr/>
        </p:nvSpPr>
        <p:spPr>
          <a:xfrm>
            <a:off x="381000" y="381000"/>
            <a:ext cx="8382000" cy="664797"/>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smtClean="0">
                <a:ln w="3175">
                  <a:noFill/>
                </a:ln>
                <a:solidFill>
                  <a:schemeClr val="tx1"/>
                </a:solidFill>
                <a:effectLst/>
                <a:uLnTx/>
                <a:uFillTx/>
                <a:latin typeface="Segoe" pitchFamily="34" charset="0"/>
                <a:ea typeface="+mn-ea"/>
                <a:cs typeface="Arial" charset="0"/>
              </a:rPr>
              <a:t>PBX Interoperability (TDM or IP)</a:t>
            </a:r>
            <a:endParaRPr kumimoji="0" lang="en-US" sz="4800" b="0" i="0" u="none" strike="noStrike" kern="1200" cap="none" spc="-150" normalizeH="0" baseline="0" noProof="0" dirty="0">
              <a:ln w="3175">
                <a:noFill/>
              </a:ln>
              <a:solidFill>
                <a:schemeClr val="tx1"/>
              </a:solidFill>
              <a:effectLst/>
              <a:uLnTx/>
              <a:uFillTx/>
              <a:latin typeface="Segoe" pitchFamily="34" charset="0"/>
              <a:ea typeface="+mn-ea"/>
              <a:cs typeface="Arial" charset="0"/>
            </a:endParaRPr>
          </a:p>
        </p:txBody>
      </p:sp>
      <p:pic>
        <p:nvPicPr>
          <p:cNvPr id="97281" name="Picture 1"/>
          <p:cNvPicPr>
            <a:picLocks noChangeAspect="1" noChangeArrowheads="1"/>
          </p:cNvPicPr>
          <p:nvPr/>
        </p:nvPicPr>
        <p:blipFill>
          <a:blip r:embed="rId4"/>
          <a:srcRect/>
          <a:stretch>
            <a:fillRect/>
          </a:stretch>
        </p:blipFill>
        <p:spPr bwMode="auto">
          <a:xfrm>
            <a:off x="1268970" y="1218376"/>
            <a:ext cx="6466114" cy="540338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PBX Interoperability (TDM or IP)	</a:t>
            </a:r>
            <a:endParaRPr lang="en-US" dirty="0"/>
          </a:p>
        </p:txBody>
      </p:sp>
      <p:sp>
        <p:nvSpPr>
          <p:cNvPr id="3" name="Text Placeholder 2"/>
          <p:cNvSpPr>
            <a:spLocks noGrp="1"/>
          </p:cNvSpPr>
          <p:nvPr>
            <p:ph type="body" sz="quarter" idx="10"/>
          </p:nvPr>
        </p:nvSpPr>
        <p:spPr>
          <a:xfrm>
            <a:off x="381000" y="1524000"/>
            <a:ext cx="8382000" cy="3831818"/>
          </a:xfrm>
        </p:spPr>
        <p:txBody>
          <a:bodyPr/>
          <a:lstStyle/>
          <a:p>
            <a:pPr lvl="0">
              <a:lnSpc>
                <a:spcPct val="150000"/>
              </a:lnSpc>
            </a:pPr>
            <a:r>
              <a:rPr lang="en-US" sz="3000" dirty="0" smtClean="0"/>
              <a:t>Define location profile for additional sites </a:t>
            </a:r>
          </a:p>
          <a:p>
            <a:pPr lvl="1">
              <a:lnSpc>
                <a:spcPct val="150000"/>
              </a:lnSpc>
            </a:pPr>
            <a:r>
              <a:rPr lang="en-US" sz="2600" dirty="0" smtClean="0"/>
              <a:t>(examples for London and Hong Kong)</a:t>
            </a:r>
          </a:p>
          <a:p>
            <a:pPr>
              <a:lnSpc>
                <a:spcPct val="150000"/>
              </a:lnSpc>
            </a:pPr>
            <a:r>
              <a:rPr lang="en-US" sz="3000" dirty="0" smtClean="0"/>
              <a:t>Configuring four-digit dialing across all PBXs</a:t>
            </a:r>
          </a:p>
          <a:p>
            <a:pPr lvl="0">
              <a:lnSpc>
                <a:spcPct val="150000"/>
              </a:lnSpc>
            </a:pPr>
            <a:r>
              <a:rPr lang="en-US" sz="3000" dirty="0" smtClean="0"/>
              <a:t>Expand call routes</a:t>
            </a:r>
          </a:p>
          <a:p>
            <a:pPr>
              <a:lnSpc>
                <a:spcPct val="150000"/>
              </a:lnSpc>
            </a:pPr>
            <a:r>
              <a:rPr lang="en-US" sz="3000" dirty="0" smtClean="0"/>
              <a:t>PSTN toll bypass</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PBX Interoperability </a:t>
            </a:r>
            <a:br>
              <a:rPr lang="en-GB" dirty="0" smtClean="0"/>
            </a:br>
            <a:r>
              <a:rPr lang="en-GB" dirty="0" smtClean="0"/>
              <a:t>(TDM or IP)</a:t>
            </a:r>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dirty="0" smtClean="0"/>
              <a:t>Expanding Location Profiles</a:t>
            </a:r>
            <a:endParaRPr lang="en-US" dirty="0"/>
          </a:p>
        </p:txBody>
      </p:sp>
      <p:pic>
        <p:nvPicPr>
          <p:cNvPr id="6" name="Picture 5" descr="Screenshot005.png"/>
          <p:cNvPicPr>
            <a:picLocks noChangeAspect="1"/>
          </p:cNvPicPr>
          <p:nvPr/>
        </p:nvPicPr>
        <p:blipFill>
          <a:blip r:embed="rId2"/>
          <a:stretch>
            <a:fillRect/>
          </a:stretch>
        </p:blipFill>
        <p:spPr>
          <a:xfrm>
            <a:off x="2656127" y="1524000"/>
            <a:ext cx="3838096" cy="4257143"/>
          </a:xfrm>
          <a:prstGeom prst="rect">
            <a:avLst/>
          </a:prstGeom>
          <a:noFill/>
          <a:effectLst>
            <a:outerShdw blurRad="76200" dir="18900000" sy="23000" kx="-1200000" algn="bl" rotWithShape="0">
              <a:prstClr val="black">
                <a:alpha val="20000"/>
              </a:prstClr>
            </a:outerShdw>
          </a:effectLst>
        </p:spPr>
      </p:pic>
      <p:pic>
        <p:nvPicPr>
          <p:cNvPr id="7" name="Picture 2" descr="C:\Program Files\Microsoft Resource DVD Artwork\DVD_ART\BoxShots_Logos\MICROSOFT\Microsoft logo and tagline.png"/>
          <p:cNvPicPr>
            <a:picLocks noChangeAspect="1" noChangeArrowheads="1"/>
          </p:cNvPicPr>
          <p:nvPr/>
        </p:nvPicPr>
        <p:blipFill>
          <a:blip r:embed="rId3"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7" name="Picture 6" descr="Screenshot005.png"/>
          <p:cNvPicPr>
            <a:picLocks noChangeAspect="1"/>
          </p:cNvPicPr>
          <p:nvPr/>
        </p:nvPicPr>
        <p:blipFill>
          <a:blip r:embed="rId2">
            <a:lum bright="-20000"/>
          </a:blip>
          <a:stretch>
            <a:fillRect/>
          </a:stretch>
        </p:blipFill>
        <p:spPr>
          <a:xfrm>
            <a:off x="2656127" y="1524000"/>
            <a:ext cx="3838096" cy="4257143"/>
          </a:xfrm>
          <a:prstGeom prst="rect">
            <a:avLst/>
          </a:prstGeom>
          <a:noFill/>
          <a:effectLst>
            <a:outerShdw blurRad="76200" dir="18900000" sy="23000" kx="-1200000" algn="bl" rotWithShape="0">
              <a:prstClr val="black">
                <a:alpha val="20000"/>
              </a:prstClr>
            </a:outerShdw>
          </a:effectLst>
        </p:spPr>
      </p:pic>
      <p:sp>
        <p:nvSpPr>
          <p:cNvPr id="5" name="Title 4"/>
          <p:cNvSpPr>
            <a:spLocks noGrp="1"/>
          </p:cNvSpPr>
          <p:nvPr>
            <p:ph type="title"/>
          </p:nvPr>
        </p:nvSpPr>
        <p:spPr/>
        <p:txBody>
          <a:bodyPr/>
          <a:lstStyle/>
          <a:p>
            <a:pPr lvl="0"/>
            <a:r>
              <a:rPr lang="en-US" dirty="0" smtClean="0"/>
              <a:t>Location Profile For London</a:t>
            </a:r>
            <a:endParaRPr lang="en-US" dirty="0"/>
          </a:p>
        </p:txBody>
      </p:sp>
      <p:pic>
        <p:nvPicPr>
          <p:cNvPr id="8" name="Picture 7" descr="Screenshot006.png"/>
          <p:cNvPicPr>
            <a:picLocks noChangeAspect="1"/>
          </p:cNvPicPr>
          <p:nvPr/>
        </p:nvPicPr>
        <p:blipFill>
          <a:blip r:embed="rId3"/>
          <a:stretch>
            <a:fillRect/>
          </a:stretch>
        </p:blipFill>
        <p:spPr>
          <a:xfrm>
            <a:off x="3108960" y="1666656"/>
            <a:ext cx="4038096" cy="4619048"/>
          </a:xfrm>
          <a:prstGeom prst="rect">
            <a:avLst/>
          </a:prstGeom>
          <a:noFill/>
          <a:effectLst>
            <a:outerShdw blurRad="76200" dir="18900000" sy="23000" kx="-1200000" algn="bl" rotWithShape="0">
              <a:prstClr val="black">
                <a:alpha val="20000"/>
              </a:prstClr>
            </a:outerShdw>
          </a:effectLst>
        </p:spPr>
      </p:pic>
      <p:pic>
        <p:nvPicPr>
          <p:cNvPr id="9" name="Picture 2" descr="C:\Program Files\Microsoft Resource DVD Artwork\DVD_ART\BoxShots_Logos\MICROSOFT\Microsoft logo and tagline.png"/>
          <p:cNvPicPr>
            <a:picLocks noChangeAspect="1" noChangeArrowheads="1"/>
          </p:cNvPicPr>
          <p:nvPr/>
        </p:nvPicPr>
        <p:blipFill>
          <a:blip r:embed="rId4"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473360"/>
            <a:ext cx="8382000" cy="553998"/>
          </a:xfrm>
        </p:spPr>
        <p:txBody>
          <a:bodyPr/>
          <a:lstStyle/>
          <a:p>
            <a:pPr lvl="0"/>
            <a:r>
              <a:rPr lang="en-US" sz="4000" dirty="0" smtClean="0"/>
              <a:t>Four-Digit Dialing In The London PBX</a:t>
            </a:r>
            <a:endParaRPr lang="en-US" sz="4000" dirty="0"/>
          </a:p>
        </p:txBody>
      </p:sp>
      <p:pic>
        <p:nvPicPr>
          <p:cNvPr id="15" name="Picture 2" descr="C:\Program Files\Microsoft Resource DVD Artwork\DVD_ART\BoxShots_Logos\MICROSOFT\Microsoft logo and tagline.png"/>
          <p:cNvPicPr>
            <a:picLocks noChangeAspect="1" noChangeArrowheads="1"/>
          </p:cNvPicPr>
          <p:nvPr/>
        </p:nvPicPr>
        <p:blipFill>
          <a:blip r:embed="rId3" cstate="screen"/>
          <a:srcRect/>
          <a:stretch>
            <a:fillRect/>
          </a:stretch>
        </p:blipFill>
        <p:spPr bwMode="auto">
          <a:xfrm>
            <a:off x="8001000" y="228600"/>
            <a:ext cx="974952" cy="168121"/>
          </a:xfrm>
          <a:prstGeom prst="rect">
            <a:avLst/>
          </a:prstGeom>
          <a:noFill/>
        </p:spPr>
      </p:pic>
      <p:pic>
        <p:nvPicPr>
          <p:cNvPr id="16" name="Picture 15" descr="Screenshot005.png"/>
          <p:cNvPicPr>
            <a:picLocks noChangeAspect="1"/>
          </p:cNvPicPr>
          <p:nvPr/>
        </p:nvPicPr>
        <p:blipFill>
          <a:blip r:embed="rId4">
            <a:lum bright="-40000"/>
          </a:blip>
          <a:stretch>
            <a:fillRect/>
          </a:stretch>
        </p:blipFill>
        <p:spPr>
          <a:xfrm>
            <a:off x="2656127" y="1524000"/>
            <a:ext cx="3838096" cy="4257143"/>
          </a:xfrm>
          <a:prstGeom prst="rect">
            <a:avLst/>
          </a:prstGeom>
          <a:noFill/>
          <a:effectLst>
            <a:outerShdw blurRad="76200" dir="18900000" sy="23000" kx="-1200000" algn="bl" rotWithShape="0">
              <a:prstClr val="black">
                <a:alpha val="20000"/>
              </a:prstClr>
            </a:outerShdw>
          </a:effectLst>
        </p:spPr>
      </p:pic>
      <p:pic>
        <p:nvPicPr>
          <p:cNvPr id="17" name="Picture 16" descr="Screenshot006.png"/>
          <p:cNvPicPr>
            <a:picLocks noChangeAspect="1"/>
          </p:cNvPicPr>
          <p:nvPr/>
        </p:nvPicPr>
        <p:blipFill>
          <a:blip r:embed="rId5">
            <a:lum bright="-20000"/>
          </a:blip>
          <a:stretch>
            <a:fillRect/>
          </a:stretch>
        </p:blipFill>
        <p:spPr>
          <a:xfrm>
            <a:off x="3105777" y="1666656"/>
            <a:ext cx="4038096" cy="4619048"/>
          </a:xfrm>
          <a:prstGeom prst="rect">
            <a:avLst/>
          </a:prstGeom>
          <a:noFill/>
          <a:effectLst>
            <a:outerShdw blurRad="76200" dir="18900000" sy="23000" kx="-1200000" algn="bl" rotWithShape="0">
              <a:prstClr val="black">
                <a:alpha val="20000"/>
              </a:prstClr>
            </a:outerShdw>
          </a:effectLst>
        </p:spPr>
      </p:pic>
      <p:pic>
        <p:nvPicPr>
          <p:cNvPr id="12" name="Picture 11" descr="Screenshot007.png"/>
          <p:cNvPicPr>
            <a:picLocks noChangeAspect="1"/>
          </p:cNvPicPr>
          <p:nvPr/>
        </p:nvPicPr>
        <p:blipFill>
          <a:blip r:embed="rId6"/>
          <a:srcRect b="13076"/>
          <a:stretch>
            <a:fillRect/>
          </a:stretch>
        </p:blipFill>
        <p:spPr>
          <a:xfrm>
            <a:off x="3706431" y="1788085"/>
            <a:ext cx="4047619" cy="4842903"/>
          </a:xfrm>
          <a:prstGeom prst="rect">
            <a:avLst/>
          </a:prstGeom>
          <a:noFill/>
          <a:effectLst>
            <a:outerShdw blurRad="76200" dir="18900000" sy="23000" kx="-1200000" algn="bl"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lvl="0"/>
            <a:r>
              <a:rPr lang="en-US" dirty="0" smtClean="0"/>
              <a:t>Europe’s Mediation Server</a:t>
            </a:r>
            <a:endParaRPr lang="en-US" dirty="0"/>
          </a:p>
        </p:txBody>
      </p:sp>
      <p:pic>
        <p:nvPicPr>
          <p:cNvPr id="7" name="Picture 2" descr="C:\Program Files\Microsoft Resource DVD Artwork\DVD_ART\BoxShots_Logos\MICROSOFT\Microsoft logo and tagline.png"/>
          <p:cNvPicPr>
            <a:picLocks noChangeAspect="1" noChangeArrowheads="1"/>
          </p:cNvPicPr>
          <p:nvPr/>
        </p:nvPicPr>
        <p:blipFill>
          <a:blip r:embed="rId2" cstate="screen"/>
          <a:srcRect/>
          <a:stretch>
            <a:fillRect/>
          </a:stretch>
        </p:blipFill>
        <p:spPr bwMode="auto">
          <a:xfrm>
            <a:off x="8001000" y="228600"/>
            <a:ext cx="974952" cy="168121"/>
          </a:xfrm>
          <a:prstGeom prst="rect">
            <a:avLst/>
          </a:prstGeom>
          <a:noFill/>
        </p:spPr>
      </p:pic>
      <p:pic>
        <p:nvPicPr>
          <p:cNvPr id="8" name="Picture 7" descr="Screenshot008.png"/>
          <p:cNvPicPr>
            <a:picLocks noChangeAspect="1"/>
          </p:cNvPicPr>
          <p:nvPr/>
        </p:nvPicPr>
        <p:blipFill>
          <a:blip r:embed="rId3"/>
          <a:stretch>
            <a:fillRect/>
          </a:stretch>
        </p:blipFill>
        <p:spPr>
          <a:xfrm>
            <a:off x="2654935" y="1496009"/>
            <a:ext cx="3840480" cy="4264719"/>
          </a:xfrm>
          <a:prstGeom prst="rect">
            <a:avLst/>
          </a:prstGeom>
          <a:noFill/>
          <a:effectLst>
            <a:outerShdw blurRad="76200" dir="18900000" sy="23000" kx="-1200000" algn="bl"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dirty="0" smtClean="0"/>
              <a:t>Asia’s Mediation Servers</a:t>
            </a:r>
            <a:endParaRPr lang="en-US" dirty="0"/>
          </a:p>
        </p:txBody>
      </p:sp>
      <p:pic>
        <p:nvPicPr>
          <p:cNvPr id="6" name="Picture 5" descr="Screenshot009.png"/>
          <p:cNvPicPr>
            <a:picLocks noChangeAspect="1"/>
          </p:cNvPicPr>
          <p:nvPr/>
        </p:nvPicPr>
        <p:blipFill>
          <a:blip r:embed="rId3"/>
          <a:stretch>
            <a:fillRect/>
          </a:stretch>
        </p:blipFill>
        <p:spPr>
          <a:xfrm>
            <a:off x="2654935" y="1524000"/>
            <a:ext cx="3840480" cy="4272162"/>
          </a:xfrm>
          <a:prstGeom prst="rect">
            <a:avLst/>
          </a:prstGeom>
          <a:noFill/>
          <a:effectLst>
            <a:outerShdw blurRad="76200" dir="18900000" sy="23000" kx="-1200000" algn="bl" rotWithShape="0">
              <a:prstClr val="black">
                <a:alpha val="20000"/>
              </a:prstClr>
            </a:outerShdw>
          </a:effectLst>
        </p:spPr>
      </p:pic>
      <p:pic>
        <p:nvPicPr>
          <p:cNvPr id="7" name="Picture 2" descr="C:\Program Files\Microsoft Resource DVD Artwork\DVD_ART\BoxShots_Logos\MICROSOFT\Microsoft logo and tagline.png"/>
          <p:cNvPicPr>
            <a:picLocks noChangeAspect="1" noChangeArrowheads="1"/>
          </p:cNvPicPr>
          <p:nvPr/>
        </p:nvPicPr>
        <p:blipFill>
          <a:blip r:embed="rId4"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 name="Picture 1" descr="Routes.JPG"/>
          <p:cNvPicPr>
            <a:picLocks noGrp="1" noChangeAspect="1"/>
          </p:cNvPicPr>
          <p:nvPr isPhoto="1"/>
        </p:nvPicPr>
        <p:blipFill>
          <a:blip r:embed="rId2"/>
          <a:stretch>
            <a:fillRect/>
          </a:stretch>
        </p:blipFill>
        <p:spPr>
          <a:xfrm>
            <a:off x="2654935" y="1524000"/>
            <a:ext cx="3840480" cy="4259531"/>
          </a:xfrm>
          <a:prstGeom prst="rect">
            <a:avLst/>
          </a:prstGeom>
          <a:noFill/>
          <a:effectLst>
            <a:outerShdw blurRad="76200" dir="18900000" sy="23000" kx="-1200000" algn="bl" rotWithShape="0">
              <a:prstClr val="black">
                <a:alpha val="20000"/>
              </a:prstClr>
            </a:outerShdw>
          </a:effectLst>
        </p:spPr>
      </p:pic>
      <p:sp>
        <p:nvSpPr>
          <p:cNvPr id="4" name="Title 3"/>
          <p:cNvSpPr>
            <a:spLocks noGrp="1"/>
          </p:cNvSpPr>
          <p:nvPr>
            <p:ph type="title"/>
          </p:nvPr>
        </p:nvSpPr>
        <p:spPr>
          <a:xfrm>
            <a:off x="381000" y="381000"/>
            <a:ext cx="8382000" cy="553998"/>
          </a:xfrm>
        </p:spPr>
        <p:txBody>
          <a:bodyPr/>
          <a:lstStyle/>
          <a:p>
            <a:pPr lvl="0"/>
            <a:r>
              <a:rPr lang="en-US" sz="4000" dirty="0" smtClean="0"/>
              <a:t>Additional Routes For Mediation Servers</a:t>
            </a:r>
            <a:endParaRPr lang="en-US" sz="4000" dirty="0"/>
          </a:p>
        </p:txBody>
      </p:sp>
      <p:pic>
        <p:nvPicPr>
          <p:cNvPr id="6" name="Picture 2" descr="C:\Program Files\Microsoft Resource DVD Artwork\DVD_ART\BoxShots_Logos\MICROSOFT\Microsoft logo and tagline.png"/>
          <p:cNvPicPr>
            <a:picLocks noChangeAspect="1" noChangeArrowheads="1"/>
          </p:cNvPicPr>
          <p:nvPr/>
        </p:nvPicPr>
        <p:blipFill>
          <a:blip r:embed="rId3"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9" name="Picture 8" descr="Routes.JPG"/>
          <p:cNvPicPr>
            <a:picLocks noGrp="1" noChangeAspect="1"/>
          </p:cNvPicPr>
          <p:nvPr isPhoto="1"/>
        </p:nvPicPr>
        <p:blipFill>
          <a:blip r:embed="rId3">
            <a:lum bright="-20000"/>
          </a:blip>
          <a:stretch>
            <a:fillRect/>
          </a:stretch>
        </p:blipFill>
        <p:spPr>
          <a:xfrm>
            <a:off x="2654935" y="1524000"/>
            <a:ext cx="3840480" cy="4259531"/>
          </a:xfrm>
          <a:prstGeom prst="rect">
            <a:avLst/>
          </a:prstGeom>
          <a:noFill/>
          <a:effectLst>
            <a:outerShdw blurRad="76200" dir="18900000" sy="23000" kx="-1200000" algn="bl" rotWithShape="0">
              <a:prstClr val="black">
                <a:alpha val="20000"/>
              </a:prstClr>
            </a:outerShdw>
          </a:effectLst>
        </p:spPr>
      </p:pic>
      <p:pic>
        <p:nvPicPr>
          <p:cNvPr id="2" name="Picture 1" descr="RoutesDetail.JPG"/>
          <p:cNvPicPr>
            <a:picLocks noGrp="1" noChangeAspect="1"/>
          </p:cNvPicPr>
          <p:nvPr isPhoto="1"/>
        </p:nvPicPr>
        <p:blipFill>
          <a:blip r:embed="rId4"/>
          <a:srcRect b="18176"/>
          <a:stretch>
            <a:fillRect/>
          </a:stretch>
        </p:blipFill>
        <p:spPr>
          <a:xfrm>
            <a:off x="3108960" y="1752600"/>
            <a:ext cx="3586163" cy="4489174"/>
          </a:xfrm>
          <a:prstGeom prst="rect">
            <a:avLst/>
          </a:prstGeom>
          <a:noFill/>
          <a:effectLst>
            <a:outerShdw blurRad="76200" dir="18900000" sy="23000" kx="-1200000" algn="bl" rotWithShape="0">
              <a:prstClr val="black">
                <a:alpha val="20000"/>
              </a:prstClr>
            </a:outerShdw>
          </a:effectLst>
        </p:spPr>
      </p:pic>
      <p:sp>
        <p:nvSpPr>
          <p:cNvPr id="6" name="Title 5"/>
          <p:cNvSpPr>
            <a:spLocks noGrp="1"/>
          </p:cNvSpPr>
          <p:nvPr>
            <p:ph type="title"/>
          </p:nvPr>
        </p:nvSpPr>
        <p:spPr>
          <a:xfrm>
            <a:off x="381000" y="381000"/>
            <a:ext cx="8382000" cy="553998"/>
          </a:xfrm>
        </p:spPr>
        <p:txBody>
          <a:bodyPr/>
          <a:lstStyle/>
          <a:p>
            <a:pPr lvl="0"/>
            <a:r>
              <a:rPr lang="en-US" sz="4000" dirty="0" smtClean="0"/>
              <a:t>Routes Flexibly Support Site Or Regions</a:t>
            </a:r>
            <a:endParaRPr lang="en-US" sz="4000" dirty="0"/>
          </a:p>
        </p:txBody>
      </p:sp>
      <p:pic>
        <p:nvPicPr>
          <p:cNvPr id="8" name="Picture 2" descr="C:\Program Files\Microsoft Resource DVD Artwork\DVD_ART\BoxShots_Logos\MICROSOFT\Microsoft logo and tagline.png"/>
          <p:cNvPicPr>
            <a:picLocks noChangeAspect="1" noChangeArrowheads="1"/>
          </p:cNvPicPr>
          <p:nvPr/>
        </p:nvPicPr>
        <p:blipFill>
          <a:blip r:embed="rId5"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381000" y="3136232"/>
            <a:ext cx="8382000"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6" name="Rounded Rectangle 25"/>
          <p:cNvSpPr/>
          <p:nvPr/>
        </p:nvSpPr>
        <p:spPr bwMode="auto">
          <a:xfrm>
            <a:off x="381000" y="4648200"/>
            <a:ext cx="8382000"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24" name="Rounded Rectangle 23"/>
          <p:cNvSpPr/>
          <p:nvPr/>
        </p:nvSpPr>
        <p:spPr bwMode="auto">
          <a:xfrm>
            <a:off x="381000" y="1624263"/>
            <a:ext cx="8382000" cy="13716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23603" name="Rectangle 19"/>
          <p:cNvSpPr>
            <a:spLocks noChangeArrowheads="1"/>
          </p:cNvSpPr>
          <p:nvPr/>
        </p:nvSpPr>
        <p:spPr bwMode="auto">
          <a:xfrm>
            <a:off x="1946280" y="3697667"/>
            <a:ext cx="6465883" cy="646331"/>
          </a:xfrm>
          <a:prstGeom prst="rect">
            <a:avLst/>
          </a:prstGeom>
          <a:noFill/>
          <a:ln w="12700" algn="ctr">
            <a:noFill/>
            <a:miter lim="800000"/>
            <a:headEnd/>
            <a:tailEnd/>
          </a:ln>
          <a:effectLst/>
        </p:spPr>
        <p:txBody>
          <a:bodyPr wrap="square">
            <a:spAutoFit/>
          </a:bodyPr>
          <a:lstStyle/>
          <a:p>
            <a:pPr marL="233363" indent="-233363">
              <a:lnSpc>
                <a:spcPct val="90000"/>
              </a:lnSpc>
              <a:spcBef>
                <a:spcPct val="20000"/>
              </a:spcBef>
              <a:buSzPct val="80000"/>
              <a:buBlip>
                <a:blip r:embed="rId3"/>
              </a:buBlip>
            </a:pPr>
            <a:r>
              <a:rPr lang="en-US" dirty="0" smtClean="0"/>
              <a:t>Big investments in existing PBX systems</a:t>
            </a:r>
          </a:p>
          <a:p>
            <a:pPr marL="233363" indent="-233363">
              <a:lnSpc>
                <a:spcPct val="90000"/>
              </a:lnSpc>
              <a:spcBef>
                <a:spcPct val="20000"/>
              </a:spcBef>
              <a:buSzPct val="80000"/>
              <a:buBlip>
                <a:blip r:embed="rId3"/>
              </a:buBlip>
            </a:pPr>
            <a:r>
              <a:rPr lang="en-US" dirty="0" smtClean="0"/>
              <a:t>Make decisions that ensure flexibility</a:t>
            </a:r>
          </a:p>
        </p:txBody>
      </p:sp>
      <p:sp>
        <p:nvSpPr>
          <p:cNvPr id="30" name="Rounded Rectangle 29"/>
          <p:cNvSpPr/>
          <p:nvPr/>
        </p:nvSpPr>
        <p:spPr bwMode="blackGray">
          <a:xfrm>
            <a:off x="496892" y="1722688"/>
            <a:ext cx="1447800" cy="117475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1" name="Rounded Rectangle 30"/>
          <p:cNvSpPr/>
          <p:nvPr/>
        </p:nvSpPr>
        <p:spPr bwMode="blackGray">
          <a:xfrm>
            <a:off x="496892" y="3234657"/>
            <a:ext cx="1447800" cy="117475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2" name="Rounded Rectangle 31"/>
          <p:cNvSpPr/>
          <p:nvPr/>
        </p:nvSpPr>
        <p:spPr bwMode="blackGray">
          <a:xfrm>
            <a:off x="496892" y="4746625"/>
            <a:ext cx="1447800" cy="1174750"/>
          </a:xfrm>
          <a:prstGeom prst="roundRect">
            <a:avLst/>
          </a:prstGeom>
          <a:gradFill flip="none" rotWithShape="1">
            <a:gsLst>
              <a:gs pos="0">
                <a:schemeClr val="bg1">
                  <a:lumMod val="50000"/>
                  <a:alpha val="0"/>
                </a:schemeClr>
              </a:gs>
              <a:gs pos="42000">
                <a:schemeClr val="accent2">
                  <a:lumMod val="40000"/>
                  <a:lumOff val="60000"/>
                </a:schemeClr>
              </a:gs>
              <a:gs pos="75000">
                <a:schemeClr val="accent2"/>
              </a:gs>
              <a:gs pos="85000">
                <a:schemeClr val="accent2">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2">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323586" name="Rectangle 2"/>
          <p:cNvSpPr>
            <a:spLocks noGrp="1" noChangeArrowheads="1"/>
          </p:cNvSpPr>
          <p:nvPr>
            <p:ph type="title"/>
          </p:nvPr>
        </p:nvSpPr>
        <p:spPr>
          <a:xfrm>
            <a:off x="381000" y="381000"/>
            <a:ext cx="8382000" cy="1052596"/>
          </a:xfrm>
        </p:spPr>
        <p:txBody>
          <a:bodyPr/>
          <a:lstStyle/>
          <a:p>
            <a:pPr lvl="0"/>
            <a:r>
              <a:rPr lang="en-US" sz="4400" dirty="0" smtClean="0"/>
              <a:t>Today’s Business Environment</a:t>
            </a:r>
            <a:r>
              <a:rPr lang="en-US" dirty="0" smtClean="0"/>
              <a:t/>
            </a:r>
            <a:br>
              <a:rPr lang="en-US" dirty="0" smtClean="0"/>
            </a:br>
            <a:r>
              <a:rPr lang="en-US" sz="3200" dirty="0" smtClean="0">
                <a:solidFill>
                  <a:schemeClr val="accent1">
                    <a:lumMod val="20000"/>
                    <a:lumOff val="80000"/>
                  </a:schemeClr>
                </a:solidFill>
              </a:rPr>
              <a:t>What customers are telling us</a:t>
            </a:r>
            <a:endParaRPr lang="en-US" sz="3600" dirty="0">
              <a:solidFill>
                <a:schemeClr val="accent1">
                  <a:lumMod val="20000"/>
                  <a:lumOff val="80000"/>
                </a:schemeClr>
              </a:solidFill>
            </a:endParaRPr>
          </a:p>
        </p:txBody>
      </p:sp>
      <p:sp>
        <p:nvSpPr>
          <p:cNvPr id="323592" name="Rectangle 8"/>
          <p:cNvSpPr>
            <a:spLocks noChangeArrowheads="1"/>
          </p:cNvSpPr>
          <p:nvPr/>
        </p:nvSpPr>
        <p:spPr bwMode="auto">
          <a:xfrm>
            <a:off x="1951042" y="3294291"/>
            <a:ext cx="6940550" cy="366712"/>
          </a:xfrm>
          <a:prstGeom prst="rect">
            <a:avLst/>
          </a:prstGeom>
          <a:noFill/>
          <a:ln w="12700" algn="ctr">
            <a:noFill/>
            <a:miter lim="800000"/>
            <a:headEnd/>
            <a:tailEnd/>
          </a:ln>
          <a:effectLst/>
        </p:spPr>
        <p:txBody>
          <a:bodyPr>
            <a:spAutoFit/>
          </a:bodyPr>
          <a:lstStyle/>
          <a:p>
            <a:pPr algn="l" eaLnBrk="1" hangingPunct="1">
              <a:lnSpc>
                <a:spcPct val="90000"/>
              </a:lnSpc>
              <a:spcBef>
                <a:spcPct val="30000"/>
              </a:spcBef>
              <a:buClr>
                <a:schemeClr val="tx2"/>
              </a:buClr>
              <a:buSzPct val="75000"/>
              <a:buFont typeface="Wingdings" pitchFamily="2" charset="2"/>
              <a:buNone/>
            </a:pPr>
            <a:r>
              <a:rPr lang="en-US" sz="2000" dirty="0" smtClean="0">
                <a:solidFill>
                  <a:schemeClr val="tx2">
                    <a:lumMod val="20000"/>
                    <a:lumOff val="80000"/>
                  </a:schemeClr>
                </a:solidFill>
              </a:rPr>
              <a:t>IT Decision Makers</a:t>
            </a:r>
            <a:endParaRPr lang="en-US" sz="2000" dirty="0">
              <a:solidFill>
                <a:schemeClr val="tx2">
                  <a:lumMod val="20000"/>
                  <a:lumOff val="80000"/>
                </a:schemeClr>
              </a:solidFill>
            </a:endParaRPr>
          </a:p>
        </p:txBody>
      </p:sp>
      <p:sp>
        <p:nvSpPr>
          <p:cNvPr id="323596" name="Rectangle 12"/>
          <p:cNvSpPr>
            <a:spLocks noChangeArrowheads="1"/>
          </p:cNvSpPr>
          <p:nvPr/>
        </p:nvSpPr>
        <p:spPr bwMode="auto">
          <a:xfrm>
            <a:off x="1946280" y="4796968"/>
            <a:ext cx="6530975" cy="369332"/>
          </a:xfrm>
          <a:prstGeom prst="rect">
            <a:avLst/>
          </a:prstGeom>
          <a:noFill/>
          <a:ln w="12700" algn="ctr">
            <a:noFill/>
            <a:miter lim="800000"/>
            <a:headEnd/>
            <a:tailEnd/>
          </a:ln>
          <a:effectLst/>
        </p:spPr>
        <p:txBody>
          <a:bodyPr>
            <a:spAutoFit/>
          </a:bodyPr>
          <a:lstStyle/>
          <a:p>
            <a:pPr algn="l" eaLnBrk="1" hangingPunct="1">
              <a:lnSpc>
                <a:spcPct val="90000"/>
              </a:lnSpc>
              <a:spcBef>
                <a:spcPct val="30000"/>
              </a:spcBef>
              <a:buClr>
                <a:schemeClr val="tx2"/>
              </a:buClr>
              <a:buSzPct val="75000"/>
              <a:buFont typeface="Wingdings" pitchFamily="2" charset="2"/>
              <a:buNone/>
            </a:pPr>
            <a:r>
              <a:rPr lang="en-US" sz="2000" dirty="0" smtClean="0">
                <a:solidFill>
                  <a:schemeClr val="tx2">
                    <a:lumMod val="20000"/>
                    <a:lumOff val="80000"/>
                  </a:schemeClr>
                </a:solidFill>
              </a:rPr>
              <a:t>IT Professionals</a:t>
            </a:r>
            <a:endParaRPr lang="en-US" sz="2000" dirty="0">
              <a:solidFill>
                <a:schemeClr val="tx2">
                  <a:lumMod val="20000"/>
                  <a:lumOff val="80000"/>
                </a:schemeClr>
              </a:solidFill>
            </a:endParaRPr>
          </a:p>
        </p:txBody>
      </p:sp>
      <p:sp>
        <p:nvSpPr>
          <p:cNvPr id="323597" name="Rectangle 13"/>
          <p:cNvSpPr>
            <a:spLocks noChangeArrowheads="1"/>
          </p:cNvSpPr>
          <p:nvPr/>
        </p:nvSpPr>
        <p:spPr bwMode="auto">
          <a:xfrm>
            <a:off x="1952630" y="5211728"/>
            <a:ext cx="6459533" cy="646331"/>
          </a:xfrm>
          <a:prstGeom prst="rect">
            <a:avLst/>
          </a:prstGeom>
          <a:noFill/>
          <a:ln w="12700" algn="ctr">
            <a:noFill/>
            <a:miter lim="800000"/>
            <a:headEnd/>
            <a:tailEnd/>
          </a:ln>
          <a:effectLst/>
        </p:spPr>
        <p:txBody>
          <a:bodyPr wrap="square">
            <a:spAutoFit/>
          </a:bodyPr>
          <a:lstStyle/>
          <a:p>
            <a:pPr marL="233363" indent="-233363">
              <a:lnSpc>
                <a:spcPct val="90000"/>
              </a:lnSpc>
              <a:spcBef>
                <a:spcPct val="20000"/>
              </a:spcBef>
              <a:buSzPct val="80000"/>
              <a:buBlip>
                <a:blip r:embed="rId3"/>
              </a:buBlip>
            </a:pPr>
            <a:r>
              <a:rPr lang="en-US" dirty="0" smtClean="0"/>
              <a:t>Difficulty managing disparate PBX systems</a:t>
            </a:r>
          </a:p>
          <a:p>
            <a:pPr marL="233363" indent="-233363">
              <a:lnSpc>
                <a:spcPct val="90000"/>
              </a:lnSpc>
              <a:spcBef>
                <a:spcPct val="20000"/>
              </a:spcBef>
              <a:buSzPct val="80000"/>
              <a:buBlip>
                <a:blip r:embed="rId3"/>
              </a:buBlip>
            </a:pPr>
            <a:r>
              <a:rPr lang="en-US" dirty="0" smtClean="0"/>
              <a:t>Moves,  adds, and changes should transcend infrastructure</a:t>
            </a:r>
          </a:p>
        </p:txBody>
      </p:sp>
      <p:sp>
        <p:nvSpPr>
          <p:cNvPr id="21" name="Rectangle 4"/>
          <p:cNvSpPr>
            <a:spLocks noChangeArrowheads="1"/>
          </p:cNvSpPr>
          <p:nvPr/>
        </p:nvSpPr>
        <p:spPr bwMode="auto">
          <a:xfrm>
            <a:off x="1946280" y="1792261"/>
            <a:ext cx="6651625" cy="396875"/>
          </a:xfrm>
          <a:prstGeom prst="rect">
            <a:avLst/>
          </a:prstGeom>
          <a:noFill/>
          <a:ln w="12700" algn="ctr">
            <a:noFill/>
            <a:miter lim="800000"/>
            <a:headEnd/>
            <a:tailEnd/>
          </a:ln>
          <a:effectLst/>
        </p:spPr>
        <p:txBody>
          <a:bodyPr>
            <a:spAutoFit/>
          </a:bodyPr>
          <a:lstStyle/>
          <a:p>
            <a:pPr algn="l" eaLnBrk="1" hangingPunct="1">
              <a:spcBef>
                <a:spcPct val="0"/>
              </a:spcBef>
            </a:pPr>
            <a:r>
              <a:rPr lang="en-US" sz="2000" dirty="0" smtClean="0">
                <a:solidFill>
                  <a:schemeClr val="tx2">
                    <a:lumMod val="20000"/>
                    <a:lumOff val="80000"/>
                  </a:schemeClr>
                </a:solidFill>
              </a:rPr>
              <a:t>Employees</a:t>
            </a:r>
            <a:endParaRPr lang="en-US" sz="2000" dirty="0">
              <a:solidFill>
                <a:schemeClr val="tx2">
                  <a:lumMod val="20000"/>
                  <a:lumOff val="80000"/>
                </a:schemeClr>
              </a:solidFill>
            </a:endParaRPr>
          </a:p>
        </p:txBody>
      </p:sp>
      <p:sp>
        <p:nvSpPr>
          <p:cNvPr id="22" name="Rectangle 5"/>
          <p:cNvSpPr>
            <a:spLocks noChangeArrowheads="1"/>
          </p:cNvSpPr>
          <p:nvPr/>
        </p:nvSpPr>
        <p:spPr bwMode="auto">
          <a:xfrm>
            <a:off x="1946280" y="2183606"/>
            <a:ext cx="6465883" cy="646331"/>
          </a:xfrm>
          <a:prstGeom prst="rect">
            <a:avLst/>
          </a:prstGeom>
          <a:noFill/>
          <a:ln w="12700" algn="ctr">
            <a:noFill/>
            <a:miter lim="800000"/>
            <a:headEnd/>
            <a:tailEnd/>
          </a:ln>
          <a:effectLst/>
        </p:spPr>
        <p:txBody>
          <a:bodyPr wrap="square">
            <a:spAutoFit/>
          </a:bodyPr>
          <a:lstStyle/>
          <a:p>
            <a:pPr marL="233363" indent="-233363">
              <a:lnSpc>
                <a:spcPct val="90000"/>
              </a:lnSpc>
              <a:spcBef>
                <a:spcPct val="20000"/>
              </a:spcBef>
              <a:buSzPct val="80000"/>
              <a:buBlip>
                <a:blip r:embed="rId3"/>
              </a:buBlip>
            </a:pPr>
            <a:r>
              <a:rPr lang="en-US" dirty="0" smtClean="0"/>
              <a:t>Communications tools don’t work together</a:t>
            </a:r>
          </a:p>
          <a:p>
            <a:pPr marL="233363" indent="-233363">
              <a:lnSpc>
                <a:spcPct val="90000"/>
              </a:lnSpc>
              <a:spcBef>
                <a:spcPct val="20000"/>
              </a:spcBef>
              <a:buSzPct val="80000"/>
              <a:buBlip>
                <a:blip r:embed="rId3"/>
              </a:buBlip>
            </a:pPr>
            <a:r>
              <a:rPr lang="en-US" dirty="0" smtClean="0"/>
              <a:t>New infrastructure should support existing work style</a:t>
            </a:r>
          </a:p>
        </p:txBody>
      </p:sp>
      <p:pic>
        <p:nvPicPr>
          <p:cNvPr id="23" name="Picture 12" descr="\\showsrus\Images\Branding_Photography\FY05 Partner Program OEM Photos - no expiration\Low res JPGs\OEM_2men_warehouse.tif.jpg"/>
          <p:cNvPicPr>
            <a:picLocks noChangeAspect="1" noChangeArrowheads="1"/>
          </p:cNvPicPr>
          <p:nvPr/>
        </p:nvPicPr>
        <p:blipFill>
          <a:blip r:embed="rId4"/>
          <a:stretch>
            <a:fillRect/>
          </a:stretch>
        </p:blipFill>
        <p:spPr bwMode="auto">
          <a:xfrm>
            <a:off x="506383" y="1808835"/>
            <a:ext cx="1444752" cy="967984"/>
          </a:xfrm>
          <a:prstGeom prst="rect">
            <a:avLst/>
          </a:prstGeom>
          <a:noFill/>
          <a:ln>
            <a:noFill/>
          </a:ln>
          <a:effectLst>
            <a:softEdge rad="63500"/>
          </a:effectLst>
        </p:spPr>
      </p:pic>
      <p:pic>
        <p:nvPicPr>
          <p:cNvPr id="27" name="Picture 10" descr="\\showsrus\Images\Branding_Photography\FY05 Partner Program OEM Photos - no expiration\Low res JPGs\OEM_Euro_Africa_Americas4.tif.jpg"/>
          <p:cNvPicPr>
            <a:picLocks noChangeAspect="1" noChangeArrowheads="1"/>
          </p:cNvPicPr>
          <p:nvPr/>
        </p:nvPicPr>
        <p:blipFill>
          <a:blip r:embed="rId5" cstate="screen"/>
          <a:stretch>
            <a:fillRect/>
          </a:stretch>
        </p:blipFill>
        <p:spPr bwMode="auto">
          <a:xfrm>
            <a:off x="493002" y="3318438"/>
            <a:ext cx="1444752" cy="960120"/>
          </a:xfrm>
          <a:prstGeom prst="rect">
            <a:avLst/>
          </a:prstGeom>
          <a:noFill/>
          <a:ln>
            <a:noFill/>
          </a:ln>
          <a:effectLst>
            <a:softEdge rad="63500"/>
          </a:effectLst>
        </p:spPr>
      </p:pic>
      <p:pic>
        <p:nvPicPr>
          <p:cNvPr id="28" name="Picture 11" descr="\\showsrus\Images\Branding_Photography\FY05 Partner Program OEM Photos - no expiration\Low res JPGs\OEM_Wiring_Closet.tif.jpg"/>
          <p:cNvPicPr>
            <a:picLocks noChangeAspect="1" noChangeArrowheads="1"/>
          </p:cNvPicPr>
          <p:nvPr/>
        </p:nvPicPr>
        <p:blipFill>
          <a:blip r:embed="rId6" cstate="screen"/>
          <a:stretch>
            <a:fillRect/>
          </a:stretch>
        </p:blipFill>
        <p:spPr bwMode="auto">
          <a:xfrm>
            <a:off x="484210" y="4859552"/>
            <a:ext cx="1444752" cy="963168"/>
          </a:xfrm>
          <a:prstGeom prst="rect">
            <a:avLst/>
          </a:prstGeom>
          <a:noFill/>
          <a:ln>
            <a:noFill/>
          </a:ln>
          <a:effectLst>
            <a:softEdge rad="63500"/>
          </a:effectLst>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 name="Picture 1" descr="PhoneUsage.JPG"/>
          <p:cNvPicPr>
            <a:picLocks noGrp="1" noChangeAspect="1"/>
          </p:cNvPicPr>
          <p:nvPr isPhoto="1"/>
        </p:nvPicPr>
        <p:blipFill>
          <a:blip r:embed="rId2"/>
          <a:srcRect b="314"/>
          <a:stretch>
            <a:fillRect/>
          </a:stretch>
        </p:blipFill>
        <p:spPr>
          <a:xfrm>
            <a:off x="2674548" y="1551992"/>
            <a:ext cx="3838575" cy="4253801"/>
          </a:xfrm>
          <a:prstGeom prst="rect">
            <a:avLst/>
          </a:prstGeom>
          <a:noFill/>
          <a:effectLst>
            <a:outerShdw blurRad="76200" dir="18900000" sy="23000" kx="-1200000" algn="bl" rotWithShape="0">
              <a:prstClr val="black">
                <a:alpha val="20000"/>
              </a:prstClr>
            </a:outerShdw>
          </a:effectLst>
        </p:spPr>
      </p:pic>
      <p:sp>
        <p:nvSpPr>
          <p:cNvPr id="4" name="Title 3"/>
          <p:cNvSpPr>
            <a:spLocks noGrp="1"/>
          </p:cNvSpPr>
          <p:nvPr>
            <p:ph type="title"/>
          </p:nvPr>
        </p:nvSpPr>
        <p:spPr>
          <a:xfrm>
            <a:off x="381000" y="381000"/>
            <a:ext cx="8382000" cy="609398"/>
          </a:xfrm>
        </p:spPr>
        <p:txBody>
          <a:bodyPr/>
          <a:lstStyle/>
          <a:p>
            <a:pPr lvl="0"/>
            <a:r>
              <a:rPr lang="en-US" sz="4400" dirty="0" smtClean="0"/>
              <a:t>Usage Records For National Dialing</a:t>
            </a:r>
            <a:endParaRPr lang="en-US" sz="4400" dirty="0"/>
          </a:p>
        </p:txBody>
      </p:sp>
      <p:pic>
        <p:nvPicPr>
          <p:cNvPr id="6" name="Picture 2" descr="C:\Program Files\Microsoft Resource DVD Artwork\DVD_ART\BoxShots_Logos\MICROSOFT\Microsoft logo and tagline.png"/>
          <p:cNvPicPr>
            <a:picLocks noChangeAspect="1" noChangeArrowheads="1"/>
          </p:cNvPicPr>
          <p:nvPr/>
        </p:nvPicPr>
        <p:blipFill>
          <a:blip r:embed="rId3"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r="155" b="729"/>
          <a:stretch>
            <a:fillRect/>
          </a:stretch>
        </p:blipFill>
        <p:spPr bwMode="auto">
          <a:xfrm>
            <a:off x="2654935" y="1524000"/>
            <a:ext cx="3840480" cy="4244318"/>
          </a:xfrm>
          <a:prstGeom prst="rect">
            <a:avLst/>
          </a:prstGeom>
          <a:noFill/>
          <a:effectLst>
            <a:outerShdw blurRad="76200" dir="18900000" sy="23000" kx="-1200000" algn="bl" rotWithShape="0">
              <a:prstClr val="black">
                <a:alpha val="20000"/>
              </a:prstClr>
            </a:outerShdw>
          </a:effectLst>
        </p:spPr>
      </p:pic>
      <p:sp>
        <p:nvSpPr>
          <p:cNvPr id="4" name="Title 3"/>
          <p:cNvSpPr>
            <a:spLocks noGrp="1"/>
          </p:cNvSpPr>
          <p:nvPr>
            <p:ph type="title"/>
          </p:nvPr>
        </p:nvSpPr>
        <p:spPr/>
        <p:txBody>
          <a:bodyPr/>
          <a:lstStyle/>
          <a:p>
            <a:pPr lvl="0"/>
            <a:r>
              <a:rPr lang="en-US" dirty="0" smtClean="0"/>
              <a:t>Policies To Restrict User Dialing</a:t>
            </a:r>
            <a:endParaRPr lang="en-US" dirty="0"/>
          </a:p>
        </p:txBody>
      </p:sp>
      <p:pic>
        <p:nvPicPr>
          <p:cNvPr id="6" name="Picture 2" descr="C:\Program Files\Microsoft Resource DVD Artwork\DVD_ART\BoxShots_Logos\MICROSOFT\Microsoft logo and tagline.png"/>
          <p:cNvPicPr>
            <a:picLocks noChangeAspect="1" noChangeArrowheads="1"/>
          </p:cNvPicPr>
          <p:nvPr/>
        </p:nvPicPr>
        <p:blipFill>
          <a:blip r:embed="rId3"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lum bright="-20000"/>
          </a:blip>
          <a:srcRect r="155" b="729"/>
          <a:stretch>
            <a:fillRect/>
          </a:stretch>
        </p:blipFill>
        <p:spPr bwMode="auto">
          <a:xfrm>
            <a:off x="2654935" y="1524000"/>
            <a:ext cx="3840480" cy="4244318"/>
          </a:xfrm>
          <a:prstGeom prst="rect">
            <a:avLst/>
          </a:prstGeom>
          <a:noFill/>
          <a:effectLst>
            <a:outerShdw blurRad="76200" dir="18900000" sy="23000" kx="-1200000" algn="bl" rotWithShape="0">
              <a:prstClr val="black">
                <a:alpha val="20000"/>
              </a:prstClr>
            </a:outerShdw>
          </a:effectLst>
        </p:spPr>
      </p:pic>
      <p:pic>
        <p:nvPicPr>
          <p:cNvPr id="2" name="Picture 1" descr="PolicyDetail.JPG"/>
          <p:cNvPicPr>
            <a:picLocks noGrp="1" noChangeAspect="1"/>
          </p:cNvPicPr>
          <p:nvPr isPhoto="1"/>
        </p:nvPicPr>
        <p:blipFill>
          <a:blip r:embed="rId3"/>
          <a:srcRect r="847" b="398"/>
          <a:stretch>
            <a:fillRect/>
          </a:stretch>
        </p:blipFill>
        <p:spPr>
          <a:xfrm>
            <a:off x="3665080" y="2986076"/>
            <a:ext cx="3607731" cy="3016895"/>
          </a:xfrm>
          <a:prstGeom prst="rect">
            <a:avLst/>
          </a:prstGeom>
          <a:noFill/>
          <a:effectLst>
            <a:outerShdw blurRad="76200" dir="18900000" sy="23000" kx="-1200000" algn="bl" rotWithShape="0">
              <a:prstClr val="black">
                <a:alpha val="20000"/>
              </a:prstClr>
            </a:outerShdw>
          </a:effectLst>
        </p:spPr>
      </p:pic>
      <p:sp>
        <p:nvSpPr>
          <p:cNvPr id="6" name="Title 5"/>
          <p:cNvSpPr>
            <a:spLocks noGrp="1"/>
          </p:cNvSpPr>
          <p:nvPr>
            <p:ph type="title"/>
          </p:nvPr>
        </p:nvSpPr>
        <p:spPr/>
        <p:txBody>
          <a:bodyPr/>
          <a:lstStyle/>
          <a:p>
            <a:pPr lvl="0"/>
            <a:r>
              <a:rPr lang="en-US" dirty="0" smtClean="0"/>
              <a:t>Matching Policy To Phone Usage</a:t>
            </a:r>
            <a:endParaRPr lang="en-US" dirty="0"/>
          </a:p>
        </p:txBody>
      </p:sp>
      <p:pic>
        <p:nvPicPr>
          <p:cNvPr id="8" name="Picture 2" descr="C:\Program Files\Microsoft Resource DVD Artwork\DVD_ART\BoxShots_Logos\MICROSOFT\Microsoft logo and tagline.png"/>
          <p:cNvPicPr>
            <a:picLocks noChangeAspect="1" noChangeArrowheads="1"/>
          </p:cNvPicPr>
          <p:nvPr/>
        </p:nvPicPr>
        <p:blipFill>
          <a:blip r:embed="rId4"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srcRect l="532" t="474" r="740" b="746"/>
          <a:stretch>
            <a:fillRect/>
          </a:stretch>
        </p:blipFill>
        <p:spPr bwMode="auto">
          <a:xfrm>
            <a:off x="2654935" y="1524000"/>
            <a:ext cx="3840480" cy="4260506"/>
          </a:xfrm>
          <a:prstGeom prst="rect">
            <a:avLst/>
          </a:prstGeom>
          <a:noFill/>
          <a:effectLst>
            <a:outerShdw blurRad="76200" dir="18900000" sy="23000" kx="-1200000" algn="bl" rotWithShape="0">
              <a:prstClr val="black">
                <a:alpha val="20000"/>
              </a:prstClr>
            </a:outerShdw>
          </a:effectLst>
        </p:spPr>
      </p:pic>
      <p:sp>
        <p:nvSpPr>
          <p:cNvPr id="4" name="Title 3"/>
          <p:cNvSpPr>
            <a:spLocks noGrp="1"/>
          </p:cNvSpPr>
          <p:nvPr>
            <p:ph type="title"/>
          </p:nvPr>
        </p:nvSpPr>
        <p:spPr>
          <a:xfrm>
            <a:off x="381000" y="381000"/>
            <a:ext cx="8382000" cy="609398"/>
          </a:xfrm>
        </p:spPr>
        <p:txBody>
          <a:bodyPr/>
          <a:lstStyle/>
          <a:p>
            <a:pPr lvl="0"/>
            <a:r>
              <a:rPr lang="en-US" sz="4400" dirty="0" smtClean="0"/>
              <a:t>Global Policy Configured Per User</a:t>
            </a:r>
            <a:endParaRPr lang="en-US" sz="4400" dirty="0"/>
          </a:p>
        </p:txBody>
      </p:sp>
      <p:pic>
        <p:nvPicPr>
          <p:cNvPr id="6" name="Picture 2" descr="C:\Program Files\Microsoft Resource DVD Artwork\DVD_ART\BoxShots_Logos\MICROSOFT\Microsoft logo and tagline.png"/>
          <p:cNvPicPr>
            <a:picLocks noChangeAspect="1" noChangeArrowheads="1"/>
          </p:cNvPicPr>
          <p:nvPr/>
        </p:nvPicPr>
        <p:blipFill>
          <a:blip r:embed="rId3"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lum bright="-20000"/>
          </a:blip>
          <a:srcRect l="532" t="474" r="740" b="746"/>
          <a:stretch>
            <a:fillRect/>
          </a:stretch>
        </p:blipFill>
        <p:spPr bwMode="auto">
          <a:xfrm>
            <a:off x="2680567" y="1506908"/>
            <a:ext cx="3840480" cy="4260506"/>
          </a:xfrm>
          <a:prstGeom prst="rect">
            <a:avLst/>
          </a:prstGeom>
          <a:noFill/>
          <a:effectLst>
            <a:outerShdw blurRad="76200" dir="18900000" sy="23000" kx="-1200000" algn="bl" rotWithShape="0">
              <a:prstClr val="black">
                <a:alpha val="20000"/>
              </a:prstClr>
            </a:outerShdw>
          </a:effectLst>
        </p:spPr>
      </p:pic>
      <p:sp>
        <p:nvSpPr>
          <p:cNvPr id="6" name="Title 5"/>
          <p:cNvSpPr>
            <a:spLocks noGrp="1"/>
          </p:cNvSpPr>
          <p:nvPr>
            <p:ph type="title"/>
          </p:nvPr>
        </p:nvSpPr>
        <p:spPr/>
        <p:txBody>
          <a:bodyPr/>
          <a:lstStyle/>
          <a:p>
            <a:pPr lvl="0"/>
            <a:r>
              <a:rPr lang="en-US" dirty="0" smtClean="0"/>
              <a:t>User Policy For Hong Kong</a:t>
            </a:r>
            <a:endParaRPr lang="en-US" dirty="0"/>
          </a:p>
        </p:txBody>
      </p:sp>
      <p:pic>
        <p:nvPicPr>
          <p:cNvPr id="9" name="Picture 2" descr="C:\Program Files\Microsoft Resource DVD Artwork\DVD_ART\BoxShots_Logos\MICROSOFT\Microsoft logo and tagline.png"/>
          <p:cNvPicPr>
            <a:picLocks noChangeAspect="1" noChangeArrowheads="1"/>
          </p:cNvPicPr>
          <p:nvPr/>
        </p:nvPicPr>
        <p:blipFill>
          <a:blip r:embed="rId3" cstate="screen"/>
          <a:srcRect/>
          <a:stretch>
            <a:fillRect/>
          </a:stretch>
        </p:blipFill>
        <p:spPr bwMode="auto">
          <a:xfrm>
            <a:off x="8001000" y="228600"/>
            <a:ext cx="974952" cy="168121"/>
          </a:xfrm>
          <a:prstGeom prst="rect">
            <a:avLst/>
          </a:prstGeom>
          <a:noFill/>
        </p:spPr>
      </p:pic>
      <p:pic>
        <p:nvPicPr>
          <p:cNvPr id="7" name="Picture 6"/>
          <p:cNvPicPr>
            <a:picLocks noChangeAspect="1"/>
          </p:cNvPicPr>
          <p:nvPr/>
        </p:nvPicPr>
        <p:blipFill>
          <a:blip r:embed="rId4"/>
          <a:srcRect r="381" b="885"/>
          <a:stretch>
            <a:fillRect/>
          </a:stretch>
        </p:blipFill>
        <p:spPr bwMode="auto">
          <a:xfrm>
            <a:off x="3666744" y="2990088"/>
            <a:ext cx="3643652" cy="3021012"/>
          </a:xfrm>
          <a:prstGeom prst="rect">
            <a:avLst/>
          </a:prstGeom>
          <a:noFill/>
          <a:effectLst>
            <a:outerShdw blurRad="76200" dir="18900000" sy="23000" kx="-1200000" algn="bl"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9" name="Picture 8" descr="Routes.JPG"/>
          <p:cNvPicPr>
            <a:picLocks noGrp="1" noChangeAspect="1"/>
          </p:cNvPicPr>
          <p:nvPr isPhoto="1"/>
        </p:nvPicPr>
        <p:blipFill>
          <a:blip r:embed="rId3">
            <a:lum bright="-20000"/>
          </a:blip>
          <a:stretch>
            <a:fillRect/>
          </a:stretch>
        </p:blipFill>
        <p:spPr>
          <a:xfrm>
            <a:off x="2654935" y="1524000"/>
            <a:ext cx="3840480" cy="4259531"/>
          </a:xfrm>
          <a:prstGeom prst="rect">
            <a:avLst/>
          </a:prstGeom>
          <a:noFill/>
          <a:effectLst>
            <a:outerShdw blurRad="76200" dir="18900000" sy="23000" kx="-1200000" algn="bl" rotWithShape="0">
              <a:prstClr val="black">
                <a:alpha val="20000"/>
              </a:prstClr>
            </a:outerShdw>
          </a:effectLst>
        </p:spPr>
      </p:pic>
      <p:sp>
        <p:nvSpPr>
          <p:cNvPr id="5" name="Title 4"/>
          <p:cNvSpPr>
            <a:spLocks noGrp="1"/>
          </p:cNvSpPr>
          <p:nvPr>
            <p:ph type="title"/>
          </p:nvPr>
        </p:nvSpPr>
        <p:spPr>
          <a:xfrm>
            <a:off x="381000" y="381000"/>
            <a:ext cx="8382000" cy="553998"/>
          </a:xfrm>
        </p:spPr>
        <p:txBody>
          <a:bodyPr/>
          <a:lstStyle/>
          <a:p>
            <a:pPr lvl="0"/>
            <a:r>
              <a:rPr lang="en-US" sz="4000" dirty="0" smtClean="0"/>
              <a:t>Matching Route To Dialing And Usages</a:t>
            </a:r>
            <a:endParaRPr lang="en-US" sz="4000" dirty="0"/>
          </a:p>
        </p:txBody>
      </p:sp>
      <p:pic>
        <p:nvPicPr>
          <p:cNvPr id="7" name="Picture 2" descr="C:\Program Files\Microsoft Resource DVD Artwork\DVD_ART\BoxShots_Logos\MICROSOFT\Microsoft logo and tagline.png"/>
          <p:cNvPicPr>
            <a:picLocks noChangeAspect="1" noChangeArrowheads="1"/>
          </p:cNvPicPr>
          <p:nvPr/>
        </p:nvPicPr>
        <p:blipFill>
          <a:blip r:embed="rId4" cstate="screen"/>
          <a:srcRect/>
          <a:stretch>
            <a:fillRect/>
          </a:stretch>
        </p:blipFill>
        <p:spPr bwMode="auto">
          <a:xfrm>
            <a:off x="8001000" y="228600"/>
            <a:ext cx="974952" cy="168121"/>
          </a:xfrm>
          <a:prstGeom prst="rect">
            <a:avLst/>
          </a:prstGeom>
          <a:noFill/>
        </p:spPr>
      </p:pic>
      <p:pic>
        <p:nvPicPr>
          <p:cNvPr id="8" name="Picture 7" descr="RoutesDetail.JPG"/>
          <p:cNvPicPr>
            <a:picLocks noGrp="1" noChangeAspect="1"/>
          </p:cNvPicPr>
          <p:nvPr isPhoto="1"/>
        </p:nvPicPr>
        <p:blipFill>
          <a:blip r:embed="rId5"/>
          <a:srcRect b="18176"/>
          <a:stretch>
            <a:fillRect/>
          </a:stretch>
        </p:blipFill>
        <p:spPr>
          <a:xfrm>
            <a:off x="3108960" y="1752600"/>
            <a:ext cx="3586163" cy="4489174"/>
          </a:xfrm>
          <a:prstGeom prst="rect">
            <a:avLst/>
          </a:prstGeom>
          <a:noFill/>
          <a:effectLst>
            <a:outerShdw blurRad="76200" dir="18900000" sy="23000" kx="-1200000" algn="bl"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C:\Program Files\Microsoft Resource DVD Artwork\DVD_ART\BoxShots_Logos\MICROSOFT\Microsoft logo and tagline.png"/>
          <p:cNvPicPr>
            <a:picLocks noChangeAspect="1" noChangeArrowheads="1"/>
          </p:cNvPicPr>
          <p:nvPr/>
        </p:nvPicPr>
        <p:blipFill>
          <a:blip r:embed="rId3" cstate="screen"/>
          <a:srcRect/>
          <a:stretch>
            <a:fillRect/>
          </a:stretch>
        </p:blipFill>
        <p:spPr bwMode="auto">
          <a:xfrm>
            <a:off x="8001000" y="228600"/>
            <a:ext cx="974952" cy="168121"/>
          </a:xfrm>
          <a:prstGeom prst="rect">
            <a:avLst/>
          </a:prstGeom>
          <a:noFill/>
        </p:spPr>
      </p:pic>
      <p:sp>
        <p:nvSpPr>
          <p:cNvPr id="7" name="Title 1"/>
          <p:cNvSpPr txBox="1">
            <a:spLocks/>
          </p:cNvSpPr>
          <p:nvPr/>
        </p:nvSpPr>
        <p:spPr>
          <a:xfrm>
            <a:off x="381000" y="381000"/>
            <a:ext cx="8382000" cy="664797"/>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smtClean="0">
                <a:ln w="3175">
                  <a:noFill/>
                </a:ln>
                <a:solidFill>
                  <a:schemeClr val="tx1"/>
                </a:solidFill>
                <a:effectLst/>
                <a:uLnTx/>
                <a:uFillTx/>
                <a:latin typeface="Segoe" pitchFamily="34" charset="0"/>
                <a:ea typeface="+mn-ea"/>
                <a:cs typeface="Arial" charset="0"/>
              </a:rPr>
              <a:t>PBX Interoperability (TDM or IP)</a:t>
            </a:r>
            <a:endParaRPr kumimoji="0" lang="en-US" sz="4800" b="0" i="0" u="none" strike="noStrike" kern="1200" cap="none" spc="-150" normalizeH="0" baseline="0" noProof="0" dirty="0">
              <a:ln w="3175">
                <a:noFill/>
              </a:ln>
              <a:solidFill>
                <a:schemeClr val="tx1"/>
              </a:solidFill>
              <a:effectLst/>
              <a:uLnTx/>
              <a:uFillTx/>
              <a:latin typeface="Segoe" pitchFamily="34" charset="0"/>
              <a:ea typeface="+mn-ea"/>
              <a:cs typeface="Arial" charset="0"/>
            </a:endParaRPr>
          </a:p>
        </p:txBody>
      </p:sp>
      <p:pic>
        <p:nvPicPr>
          <p:cNvPr id="97281" name="Picture 1"/>
          <p:cNvPicPr>
            <a:picLocks noChangeAspect="1" noChangeArrowheads="1"/>
          </p:cNvPicPr>
          <p:nvPr/>
        </p:nvPicPr>
        <p:blipFill>
          <a:blip r:embed="rId4"/>
          <a:srcRect/>
          <a:stretch>
            <a:fillRect/>
          </a:stretch>
        </p:blipFill>
        <p:spPr bwMode="auto">
          <a:xfrm>
            <a:off x="1268970" y="1218376"/>
            <a:ext cx="6466114" cy="540338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ounded Rectangle 8"/>
          <p:cNvSpPr/>
          <p:nvPr/>
        </p:nvSpPr>
        <p:spPr bwMode="blackGray">
          <a:xfrm>
            <a:off x="386556" y="5101381"/>
            <a:ext cx="8377237" cy="760286"/>
          </a:xfrm>
          <a:prstGeom prst="roundRect">
            <a:avLst/>
          </a:prstGeom>
          <a:ln>
            <a:noFill/>
            <a:headEnd type="none" w="med" len="med"/>
            <a:tailEnd type="none" w="med" len="med"/>
          </a:ln>
          <a:effectLst>
            <a:glow rad="228600">
              <a:srgbClr val="FFFF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endParaRPr lang="en-US" sz="2000" dirty="0" smtClean="0">
              <a:solidFill>
                <a:schemeClr val="tx1"/>
              </a:solidFill>
              <a:latin typeface="Segoe" pitchFamily="34" charset="0"/>
            </a:endParaRPr>
          </a:p>
        </p:txBody>
      </p:sp>
      <p:sp>
        <p:nvSpPr>
          <p:cNvPr id="12" name="Rounded Rectangle 11"/>
          <p:cNvSpPr/>
          <p:nvPr/>
        </p:nvSpPr>
        <p:spPr bwMode="blackGray">
          <a:xfrm>
            <a:off x="381000" y="1765582"/>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the voice deployment scenarios for OCS 2007</a:t>
            </a:r>
          </a:p>
        </p:txBody>
      </p:sp>
      <p:sp>
        <p:nvSpPr>
          <p:cNvPr id="18" name="Rounded Rectangle 17"/>
          <p:cNvSpPr/>
          <p:nvPr/>
        </p:nvSpPr>
        <p:spPr bwMode="blackGray">
          <a:xfrm>
            <a:off x="381000" y="2602338"/>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Learn how OCS 2007 integrates with SIP/PSTN gateways and PBX	</a:t>
            </a:r>
          </a:p>
        </p:txBody>
      </p:sp>
      <p:sp>
        <p:nvSpPr>
          <p:cNvPr id="20" name="Rounded Rectangle 19"/>
          <p:cNvSpPr/>
          <p:nvPr/>
        </p:nvSpPr>
        <p:spPr bwMode="blackGray">
          <a:xfrm>
            <a:off x="381000" y="3439094"/>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See how to get started with a simple gateway-only configuration</a:t>
            </a:r>
          </a:p>
        </p:txBody>
      </p:sp>
      <p:sp>
        <p:nvSpPr>
          <p:cNvPr id="21" name="Rounded Rectangle 20"/>
          <p:cNvSpPr/>
          <p:nvPr/>
        </p:nvSpPr>
        <p:spPr bwMode="blackGray">
          <a:xfrm>
            <a:off x="381000" y="4275850"/>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OCS Integration with any PBX (TDM or IP-based)</a:t>
            </a:r>
          </a:p>
        </p:txBody>
      </p:sp>
      <p:sp>
        <p:nvSpPr>
          <p:cNvPr id="22" name="Rounded Rectangle 21"/>
          <p:cNvSpPr/>
          <p:nvPr/>
        </p:nvSpPr>
        <p:spPr bwMode="blackGray">
          <a:xfrm>
            <a:off x="381000" y="5112606"/>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Native OCS Integration with an IP-PBX</a:t>
            </a:r>
          </a:p>
        </p:txBody>
      </p:sp>
      <p:sp>
        <p:nvSpPr>
          <p:cNvPr id="11" name="Title 10"/>
          <p:cNvSpPr>
            <a:spLocks noGrp="1"/>
          </p:cNvSpPr>
          <p:nvPr>
            <p:ph type="title"/>
          </p:nvPr>
        </p:nvSpPr>
        <p:spPr/>
        <p:txBody>
          <a:bodyPr/>
          <a:lstStyle/>
          <a:p>
            <a:r>
              <a:rPr lang="en-US" smtClean="0"/>
              <a:t>Session Objectives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C:\Program Files\Microsoft Resource DVD Artwork\DVD_ART\BoxShots_Logos\MICROSOFT\Microsoft logo and tagline.png"/>
          <p:cNvPicPr>
            <a:picLocks noChangeAspect="1" noChangeArrowheads="1"/>
          </p:cNvPicPr>
          <p:nvPr/>
        </p:nvPicPr>
        <p:blipFill>
          <a:blip r:embed="rId2" cstate="screen"/>
          <a:srcRect/>
          <a:stretch>
            <a:fillRect/>
          </a:stretch>
        </p:blipFill>
        <p:spPr bwMode="auto">
          <a:xfrm>
            <a:off x="8001000" y="228600"/>
            <a:ext cx="974952" cy="168121"/>
          </a:xfrm>
          <a:prstGeom prst="rect">
            <a:avLst/>
          </a:prstGeom>
          <a:noFill/>
        </p:spPr>
      </p:pic>
      <p:sp>
        <p:nvSpPr>
          <p:cNvPr id="4" name="Title 1"/>
          <p:cNvSpPr txBox="1">
            <a:spLocks/>
          </p:cNvSpPr>
          <p:nvPr/>
        </p:nvSpPr>
        <p:spPr>
          <a:xfrm>
            <a:off x="381000" y="150100"/>
            <a:ext cx="8382000" cy="664797"/>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smtClean="0">
                <a:ln w="3175">
                  <a:noFill/>
                </a:ln>
                <a:solidFill>
                  <a:schemeClr val="tx1"/>
                </a:solidFill>
                <a:effectLst/>
                <a:uLnTx/>
                <a:uFillTx/>
                <a:latin typeface="Segoe" pitchFamily="34" charset="0"/>
                <a:ea typeface="+mn-ea"/>
                <a:cs typeface="Arial" charset="0"/>
              </a:rPr>
              <a:t>Native IP-PBX Interoperability		</a:t>
            </a:r>
            <a:endParaRPr kumimoji="0" lang="en-US" sz="4800" b="0" i="0" u="none" strike="noStrike" kern="1200" cap="none" spc="-150" normalizeH="0" baseline="0" noProof="0" dirty="0">
              <a:ln w="3175">
                <a:noFill/>
              </a:ln>
              <a:solidFill>
                <a:schemeClr val="tx1"/>
              </a:solidFill>
              <a:effectLst/>
              <a:uLnTx/>
              <a:uFillTx/>
              <a:latin typeface="Segoe" pitchFamily="34" charset="0"/>
              <a:ea typeface="+mn-ea"/>
              <a:cs typeface="Arial" charset="0"/>
            </a:endParaRPr>
          </a:p>
        </p:txBody>
      </p:sp>
      <p:pic>
        <p:nvPicPr>
          <p:cNvPr id="93185" name="Picture 1"/>
          <p:cNvPicPr>
            <a:picLocks noChangeAspect="1" noChangeArrowheads="1"/>
          </p:cNvPicPr>
          <p:nvPr/>
        </p:nvPicPr>
        <p:blipFill>
          <a:blip r:embed="rId3"/>
          <a:srcRect/>
          <a:stretch>
            <a:fillRect/>
          </a:stretch>
        </p:blipFill>
        <p:spPr bwMode="auto">
          <a:xfrm>
            <a:off x="1061266" y="946034"/>
            <a:ext cx="6963066" cy="581865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1329595"/>
          </a:xfrm>
        </p:spPr>
        <p:txBody>
          <a:bodyPr/>
          <a:lstStyle/>
          <a:p>
            <a:r>
              <a:rPr lang="en-US" dirty="0" smtClean="0"/>
              <a:t>Native IP-PBX Interoperability		</a:t>
            </a:r>
            <a:endParaRPr lang="en-US" dirty="0"/>
          </a:p>
        </p:txBody>
      </p:sp>
      <p:sp>
        <p:nvSpPr>
          <p:cNvPr id="3" name="Text Placeholder 2"/>
          <p:cNvSpPr>
            <a:spLocks noGrp="1"/>
          </p:cNvSpPr>
          <p:nvPr>
            <p:ph type="body" sz="quarter" idx="10"/>
          </p:nvPr>
        </p:nvSpPr>
        <p:spPr>
          <a:xfrm>
            <a:off x="205273" y="1523999"/>
            <a:ext cx="8770775" cy="2321726"/>
          </a:xfrm>
        </p:spPr>
        <p:txBody>
          <a:bodyPr/>
          <a:lstStyle/>
          <a:p>
            <a:pPr lvl="0">
              <a:lnSpc>
                <a:spcPct val="150000"/>
              </a:lnSpc>
            </a:pPr>
            <a:r>
              <a:rPr lang="en-US" dirty="0" smtClean="0"/>
              <a:t>Define Location Profile for North America PBX</a:t>
            </a:r>
          </a:p>
          <a:p>
            <a:pPr>
              <a:lnSpc>
                <a:spcPct val="150000"/>
              </a:lnSpc>
            </a:pPr>
            <a:r>
              <a:rPr lang="en-US" dirty="0" smtClean="0"/>
              <a:t>Define Routes and Policies </a:t>
            </a:r>
          </a:p>
          <a:p>
            <a:pPr lvl="0">
              <a:lnSpc>
                <a:spcPct val="150000"/>
              </a:lnSpc>
            </a:pPr>
            <a:r>
              <a:rPr lang="en-US" dirty="0" smtClean="0"/>
              <a:t>OCS Co-existence Scenario</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4599991" y="1524000"/>
            <a:ext cx="4338735" cy="2859157"/>
          </a:xfrm>
          <a:prstGeom prst="roundRect">
            <a:avLst>
              <a:gd name="adj" fmla="val 9301"/>
            </a:avLst>
          </a:prstGeom>
          <a:gradFill flip="none" rotWithShape="1">
            <a:gsLst>
              <a:gs pos="0">
                <a:schemeClr val="bg1">
                  <a:lumMod val="50000"/>
                  <a:alpha val="0"/>
                </a:schemeClr>
              </a:gs>
              <a:gs pos="42000">
                <a:schemeClr val="accent5">
                  <a:lumMod val="40000"/>
                  <a:lumOff val="60000"/>
                </a:schemeClr>
              </a:gs>
              <a:gs pos="75000">
                <a:schemeClr val="accent5"/>
              </a:gs>
              <a:gs pos="85000">
                <a:schemeClr val="accent5">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5">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90000"/>
              </a:lnSpc>
              <a:spcBef>
                <a:spcPct val="0"/>
              </a:spcBef>
              <a:spcAft>
                <a:spcPct val="0"/>
              </a:spcAft>
              <a:defRPr/>
            </a:pPr>
            <a:endParaRPr lang="en-US" sz="2400" dirty="0" smtClean="0">
              <a:solidFill>
                <a:schemeClr val="tx1"/>
              </a:solidFill>
              <a:latin typeface="Segoe" pitchFamily="34" charset="0"/>
            </a:endParaRPr>
          </a:p>
        </p:txBody>
      </p:sp>
      <p:sp>
        <p:nvSpPr>
          <p:cNvPr id="27" name="Rounded Rectangle 26"/>
          <p:cNvSpPr/>
          <p:nvPr/>
        </p:nvSpPr>
        <p:spPr bwMode="auto">
          <a:xfrm>
            <a:off x="381000" y="4536449"/>
            <a:ext cx="8377238" cy="1547445"/>
          </a:xfrm>
          <a:prstGeom prst="roundRect">
            <a:avLst>
              <a:gd name="adj" fmla="val 14740"/>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90000"/>
              </a:lnSpc>
              <a:spcBef>
                <a:spcPct val="0"/>
              </a:spcBef>
              <a:spcAft>
                <a:spcPct val="0"/>
              </a:spcAft>
              <a:defRPr/>
            </a:pPr>
            <a:endParaRPr lang="en-US" sz="2400" dirty="0" smtClean="0">
              <a:solidFill>
                <a:schemeClr val="tx1"/>
              </a:solidFill>
              <a:latin typeface="Segoe" pitchFamily="34" charset="0"/>
            </a:endParaRPr>
          </a:p>
        </p:txBody>
      </p:sp>
      <p:grpSp>
        <p:nvGrpSpPr>
          <p:cNvPr id="2" name="Group 19"/>
          <p:cNvGrpSpPr/>
          <p:nvPr/>
        </p:nvGrpSpPr>
        <p:grpSpPr>
          <a:xfrm>
            <a:off x="6559406" y="4722097"/>
            <a:ext cx="1757479" cy="710772"/>
            <a:chOff x="6725635" y="2000678"/>
            <a:chExt cx="1757479" cy="710772"/>
          </a:xfrm>
        </p:grpSpPr>
        <p:pic>
          <p:nvPicPr>
            <p:cNvPr id="29" name="Picture 114" descr="PSTN"/>
            <p:cNvPicPr>
              <a:picLocks noChangeAspect="1" noChangeArrowheads="1"/>
            </p:cNvPicPr>
            <p:nvPr/>
          </p:nvPicPr>
          <p:blipFill>
            <a:blip r:embed="rId3">
              <a:clrChange>
                <a:clrFrom>
                  <a:srgbClr val="DADBDD"/>
                </a:clrFrom>
                <a:clrTo>
                  <a:srgbClr val="DADBDD">
                    <a:alpha val="0"/>
                  </a:srgbClr>
                </a:clrTo>
              </a:clrChange>
            </a:blip>
            <a:srcRect/>
            <a:stretch>
              <a:fillRect/>
            </a:stretch>
          </p:blipFill>
          <p:spPr bwMode="auto">
            <a:xfrm>
              <a:off x="6725635" y="2000678"/>
              <a:ext cx="692069" cy="710772"/>
            </a:xfrm>
            <a:prstGeom prst="rect">
              <a:avLst/>
            </a:prstGeom>
            <a:noFill/>
            <a:ln w="9525">
              <a:noFill/>
              <a:miter lim="800000"/>
              <a:headEnd/>
              <a:tailEnd/>
            </a:ln>
            <a:effectLst>
              <a:outerShdw blurRad="50800" dist="38100" dir="5400000" algn="t" rotWithShape="0">
                <a:srgbClr val="00B0F0">
                  <a:alpha val="40000"/>
                </a:srgbClr>
              </a:outerShdw>
            </a:effectLst>
          </p:spPr>
        </p:pic>
        <p:pic>
          <p:nvPicPr>
            <p:cNvPr id="31" name="Rectangle 5"/>
            <p:cNvPicPr>
              <a:picLocks noChangeAspect="1" noChangeArrowheads="1"/>
            </p:cNvPicPr>
            <p:nvPr/>
          </p:nvPicPr>
          <p:blipFill>
            <a:blip r:embed="rId4">
              <a:clrChange>
                <a:clrFrom>
                  <a:srgbClr val="DADBDD"/>
                </a:clrFrom>
                <a:clrTo>
                  <a:srgbClr val="DADBDD">
                    <a:alpha val="0"/>
                  </a:srgbClr>
                </a:clrTo>
              </a:clrChange>
            </a:blip>
            <a:srcRect l="12459" t="7713" r="7890" b="12709"/>
            <a:stretch>
              <a:fillRect/>
            </a:stretch>
          </p:blipFill>
          <p:spPr bwMode="auto">
            <a:xfrm>
              <a:off x="7771855" y="2062310"/>
              <a:ext cx="711259" cy="648074"/>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32" name="Picture 31" descr="clip_image001"/>
            <p:cNvPicPr>
              <a:picLocks noChangeAspect="1"/>
            </p:cNvPicPr>
            <p:nvPr/>
          </p:nvPicPr>
          <p:blipFill>
            <a:blip r:embed="rId5">
              <a:clrChange>
                <a:clrFrom>
                  <a:srgbClr val="F7FFFF"/>
                </a:clrFrom>
                <a:clrTo>
                  <a:srgbClr val="F7FFFF">
                    <a:alpha val="0"/>
                  </a:srgbClr>
                </a:clrTo>
              </a:clrChange>
            </a:blip>
            <a:srcRect/>
            <a:stretch>
              <a:fillRect/>
            </a:stretch>
          </p:blipFill>
          <p:spPr bwMode="auto">
            <a:xfrm>
              <a:off x="8065248" y="2155208"/>
              <a:ext cx="285750" cy="285750"/>
            </a:xfrm>
            <a:prstGeom prst="rect">
              <a:avLst/>
            </a:prstGeom>
            <a:noFill/>
            <a:ln w="9525">
              <a:noFill/>
              <a:miter lim="800000"/>
              <a:headEnd/>
              <a:tailEnd/>
            </a:ln>
          </p:spPr>
        </p:pic>
      </p:grpSp>
      <p:sp>
        <p:nvSpPr>
          <p:cNvPr id="33" name="Rectangle 32"/>
          <p:cNvSpPr/>
          <p:nvPr/>
        </p:nvSpPr>
        <p:spPr>
          <a:xfrm>
            <a:off x="377209" y="4551024"/>
            <a:ext cx="6154126" cy="1517338"/>
          </a:xfrm>
          <a:prstGeom prst="rect">
            <a:avLst/>
          </a:prstGeom>
        </p:spPr>
        <p:txBody>
          <a:bodyPr wrap="square">
            <a:spAutoFit/>
          </a:bodyPr>
          <a:lstStyle/>
          <a:p>
            <a:pPr lvl="0" defTabSz="914363">
              <a:lnSpc>
                <a:spcPct val="90000"/>
              </a:lnSpc>
              <a:spcBef>
                <a:spcPct val="20000"/>
              </a:spcBef>
              <a:spcAft>
                <a:spcPts val="600"/>
              </a:spcAft>
              <a:buClr>
                <a:srgbClr val="00CC00"/>
              </a:buClr>
              <a:buSzPct val="80000"/>
              <a:tabLst>
                <a:tab pos="1997075" algn="ctr"/>
                <a:tab pos="2743200" algn="l"/>
              </a:tabLst>
              <a:defRPr/>
            </a:pPr>
            <a:r>
              <a:rPr lang="en-US" sz="2400" dirty="0" smtClean="0"/>
              <a:t>	Build Foundation</a:t>
            </a:r>
          </a:p>
          <a:p>
            <a:pPr marL="347663" lvl="0" indent="-347663" defTabSz="914363" fontAlgn="auto">
              <a:lnSpc>
                <a:spcPct val="90000"/>
              </a:lnSpc>
              <a:spcBef>
                <a:spcPct val="20000"/>
              </a:spcBef>
              <a:spcAft>
                <a:spcPts val="0"/>
              </a:spcAft>
              <a:buClr>
                <a:srgbClr val="00CC00"/>
              </a:buClr>
              <a:buSzPct val="80000"/>
              <a:buBlip>
                <a:blip r:embed="rId6"/>
              </a:buBlip>
              <a:tabLst>
                <a:tab pos="2743200" algn="l"/>
              </a:tabLst>
              <a:defRPr/>
            </a:pPr>
            <a:r>
              <a:rPr lang="en-US" sz="2000" dirty="0" smtClean="0"/>
              <a:t>Single identity with Microsoft Active Directory</a:t>
            </a:r>
          </a:p>
          <a:p>
            <a:pPr marL="347663" lvl="0" indent="-347663" defTabSz="914363" fontAlgn="auto">
              <a:lnSpc>
                <a:spcPct val="90000"/>
              </a:lnSpc>
              <a:spcBef>
                <a:spcPct val="20000"/>
              </a:spcBef>
              <a:spcAft>
                <a:spcPts val="0"/>
              </a:spcAft>
              <a:buClr>
                <a:srgbClr val="00CC00"/>
              </a:buClr>
              <a:buSzPct val="80000"/>
              <a:buBlip>
                <a:blip r:embed="rId6"/>
              </a:buBlip>
              <a:tabLst>
                <a:tab pos="2743200" algn="l"/>
              </a:tabLst>
              <a:defRPr/>
            </a:pPr>
            <a:r>
              <a:rPr lang="en-US" sz="2000" dirty="0" smtClean="0"/>
              <a:t>Instant Messaging and Presence with OCS 2007</a:t>
            </a:r>
          </a:p>
          <a:p>
            <a:pPr marL="347663" indent="-347663" defTabSz="914363">
              <a:lnSpc>
                <a:spcPct val="90000"/>
              </a:lnSpc>
              <a:spcBef>
                <a:spcPct val="20000"/>
              </a:spcBef>
              <a:buClr>
                <a:srgbClr val="00CC00"/>
              </a:buClr>
              <a:buSzPct val="80000"/>
              <a:buBlip>
                <a:blip r:embed="rId6"/>
              </a:buBlip>
              <a:tabLst>
                <a:tab pos="2743200" algn="l"/>
              </a:tabLst>
              <a:defRPr/>
            </a:pPr>
            <a:r>
              <a:rPr lang="en-US" sz="2000" dirty="0" smtClean="0"/>
              <a:t>Unified Messaging with Exchange Server 2007</a:t>
            </a:r>
          </a:p>
        </p:txBody>
      </p:sp>
      <p:sp>
        <p:nvSpPr>
          <p:cNvPr id="49" name="Rounded Rectangle 48"/>
          <p:cNvSpPr/>
          <p:nvPr/>
        </p:nvSpPr>
        <p:spPr bwMode="auto">
          <a:xfrm>
            <a:off x="195943" y="1524000"/>
            <a:ext cx="4348065" cy="2859157"/>
          </a:xfrm>
          <a:prstGeom prst="roundRect">
            <a:avLst>
              <a:gd name="adj" fmla="val 9301"/>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lnSpc>
                <a:spcPct val="90000"/>
              </a:lnSpc>
              <a:spcBef>
                <a:spcPct val="0"/>
              </a:spcBef>
              <a:spcAft>
                <a:spcPct val="0"/>
              </a:spcAft>
              <a:defRPr/>
            </a:pPr>
            <a:endParaRPr lang="en-US" sz="2400" dirty="0" smtClean="0">
              <a:solidFill>
                <a:schemeClr val="tx1"/>
              </a:solidFill>
              <a:latin typeface="Segoe" pitchFamily="34" charset="0"/>
            </a:endParaRPr>
          </a:p>
        </p:txBody>
      </p:sp>
      <p:grpSp>
        <p:nvGrpSpPr>
          <p:cNvPr id="3" name="Group 20"/>
          <p:cNvGrpSpPr/>
          <p:nvPr/>
        </p:nvGrpSpPr>
        <p:grpSpPr>
          <a:xfrm>
            <a:off x="1532938" y="1894906"/>
            <a:ext cx="2051072" cy="804895"/>
            <a:chOff x="6739703" y="3618341"/>
            <a:chExt cx="2051072" cy="804895"/>
          </a:xfrm>
        </p:grpSpPr>
        <p:pic>
          <p:nvPicPr>
            <p:cNvPr id="51" name="Picture 114" descr="PSTN"/>
            <p:cNvPicPr>
              <a:picLocks noChangeAspect="1" noChangeArrowheads="1"/>
            </p:cNvPicPr>
            <p:nvPr/>
          </p:nvPicPr>
          <p:blipFill>
            <a:blip r:embed="rId3">
              <a:clrChange>
                <a:clrFrom>
                  <a:srgbClr val="DADBDD"/>
                </a:clrFrom>
                <a:clrTo>
                  <a:srgbClr val="DADBDD">
                    <a:alpha val="0"/>
                  </a:srgbClr>
                </a:clrTo>
              </a:clrChange>
            </a:blip>
            <a:srcRect/>
            <a:stretch>
              <a:fillRect/>
            </a:stretch>
          </p:blipFill>
          <p:spPr bwMode="auto">
            <a:xfrm>
              <a:off x="6739703" y="3618341"/>
              <a:ext cx="692069" cy="710772"/>
            </a:xfrm>
            <a:prstGeom prst="rect">
              <a:avLst/>
            </a:prstGeom>
            <a:noFill/>
            <a:ln w="9525">
              <a:noFill/>
              <a:miter lim="800000"/>
              <a:headEnd/>
              <a:tailEnd/>
            </a:ln>
            <a:effectLst>
              <a:outerShdw blurRad="50800" dist="38100" dir="5400000" algn="t" rotWithShape="0">
                <a:srgbClr val="00B0F0">
                  <a:alpha val="40000"/>
                </a:srgbClr>
              </a:outerShdw>
            </a:effectLst>
          </p:spPr>
        </p:pic>
        <p:pic>
          <p:nvPicPr>
            <p:cNvPr id="52" name="Rectangle 5"/>
            <p:cNvPicPr>
              <a:picLocks noChangeAspect="1" noChangeArrowheads="1"/>
            </p:cNvPicPr>
            <p:nvPr/>
          </p:nvPicPr>
          <p:blipFill>
            <a:blip r:embed="rId4">
              <a:clrChange>
                <a:clrFrom>
                  <a:srgbClr val="DADBDD"/>
                </a:clrFrom>
                <a:clrTo>
                  <a:srgbClr val="DADBDD">
                    <a:alpha val="0"/>
                  </a:srgbClr>
                </a:clrTo>
              </a:clrChange>
            </a:blip>
            <a:srcRect l="12459" t="7713" r="7890" b="12709"/>
            <a:stretch>
              <a:fillRect/>
            </a:stretch>
          </p:blipFill>
          <p:spPr bwMode="auto">
            <a:xfrm>
              <a:off x="7788275" y="3680959"/>
              <a:ext cx="711259" cy="648074"/>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3" name="Rectangle 19"/>
            <p:cNvPicPr>
              <a:picLocks noChangeAspect="1" noChangeArrowheads="1"/>
            </p:cNvPicPr>
            <p:nvPr/>
          </p:nvPicPr>
          <p:blipFill>
            <a:blip r:embed="rId7">
              <a:clrChange>
                <a:clrFrom>
                  <a:srgbClr val="DADBDD"/>
                </a:clrFrom>
                <a:clrTo>
                  <a:srgbClr val="DADBDD">
                    <a:alpha val="0"/>
                  </a:srgbClr>
                </a:clrTo>
              </a:clrChange>
            </a:blip>
            <a:srcRect/>
            <a:stretch>
              <a:fillRect/>
            </a:stretch>
          </p:blipFill>
          <p:spPr bwMode="auto">
            <a:xfrm>
              <a:off x="8533069" y="3691680"/>
              <a:ext cx="257706" cy="731556"/>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4" name="Picture 53" descr="clip_image001"/>
            <p:cNvPicPr>
              <a:picLocks noChangeAspect="1"/>
            </p:cNvPicPr>
            <p:nvPr/>
          </p:nvPicPr>
          <p:blipFill>
            <a:blip r:embed="rId8">
              <a:clrChange>
                <a:clrFrom>
                  <a:srgbClr val="FFFFFF"/>
                </a:clrFrom>
                <a:clrTo>
                  <a:srgbClr val="FFFFFF">
                    <a:alpha val="0"/>
                  </a:srgbClr>
                </a:clrTo>
              </a:clrChange>
            </a:blip>
            <a:srcRect/>
            <a:stretch>
              <a:fillRect/>
            </a:stretch>
          </p:blipFill>
          <p:spPr bwMode="auto">
            <a:xfrm>
              <a:off x="8054472" y="3769253"/>
              <a:ext cx="333375" cy="285750"/>
            </a:xfrm>
            <a:prstGeom prst="rect">
              <a:avLst/>
            </a:prstGeom>
            <a:noFill/>
            <a:ln w="9525">
              <a:noFill/>
              <a:miter lim="800000"/>
              <a:headEnd/>
              <a:tailEnd/>
            </a:ln>
          </p:spPr>
        </p:pic>
      </p:grpSp>
      <p:grpSp>
        <p:nvGrpSpPr>
          <p:cNvPr id="4" name="Group 21"/>
          <p:cNvGrpSpPr/>
          <p:nvPr/>
        </p:nvGrpSpPr>
        <p:grpSpPr>
          <a:xfrm>
            <a:off x="6231677" y="1955714"/>
            <a:ext cx="1016575" cy="731556"/>
            <a:chOff x="6995551" y="5426514"/>
            <a:chExt cx="1016575" cy="731556"/>
          </a:xfrm>
        </p:grpSpPr>
        <p:pic>
          <p:nvPicPr>
            <p:cNvPr id="58" name="Rectangle 5"/>
            <p:cNvPicPr>
              <a:picLocks noChangeAspect="1" noChangeArrowheads="1"/>
            </p:cNvPicPr>
            <p:nvPr/>
          </p:nvPicPr>
          <p:blipFill>
            <a:blip r:embed="rId4">
              <a:clrChange>
                <a:clrFrom>
                  <a:srgbClr val="DADBDD"/>
                </a:clrFrom>
                <a:clrTo>
                  <a:srgbClr val="DADBDD">
                    <a:alpha val="0"/>
                  </a:srgbClr>
                </a:clrTo>
              </a:clrChange>
            </a:blip>
            <a:srcRect l="12459" t="7713" r="7890" b="12709"/>
            <a:stretch>
              <a:fillRect/>
            </a:stretch>
          </p:blipFill>
          <p:spPr bwMode="auto">
            <a:xfrm>
              <a:off x="6995551" y="5428981"/>
              <a:ext cx="711259" cy="648074"/>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59" name="Rectangle 19"/>
            <p:cNvPicPr>
              <a:picLocks noChangeAspect="1" noChangeArrowheads="1"/>
            </p:cNvPicPr>
            <p:nvPr/>
          </p:nvPicPr>
          <p:blipFill>
            <a:blip r:embed="rId7">
              <a:clrChange>
                <a:clrFrom>
                  <a:srgbClr val="DADBDD"/>
                </a:clrFrom>
                <a:clrTo>
                  <a:srgbClr val="DADBDD">
                    <a:alpha val="0"/>
                  </a:srgbClr>
                </a:clrTo>
              </a:clrChange>
            </a:blip>
            <a:srcRect/>
            <a:stretch>
              <a:fillRect/>
            </a:stretch>
          </p:blipFill>
          <p:spPr bwMode="auto">
            <a:xfrm>
              <a:off x="7754420" y="5426514"/>
              <a:ext cx="257706" cy="731556"/>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60" name="Picture 59" descr="clip_image001"/>
            <p:cNvPicPr>
              <a:picLocks noChangeAspect="1"/>
            </p:cNvPicPr>
            <p:nvPr/>
          </p:nvPicPr>
          <p:blipFill>
            <a:blip r:embed="rId9">
              <a:clrChange>
                <a:clrFrom>
                  <a:srgbClr val="F7FFFF"/>
                </a:clrFrom>
                <a:clrTo>
                  <a:srgbClr val="F7FFFF">
                    <a:alpha val="0"/>
                  </a:srgbClr>
                </a:clrTo>
              </a:clrChange>
            </a:blip>
            <a:srcRect/>
            <a:stretch>
              <a:fillRect/>
            </a:stretch>
          </p:blipFill>
          <p:spPr bwMode="auto">
            <a:xfrm>
              <a:off x="7277327" y="5516556"/>
              <a:ext cx="304800" cy="285750"/>
            </a:xfrm>
            <a:prstGeom prst="rect">
              <a:avLst/>
            </a:prstGeom>
            <a:noFill/>
            <a:ln w="9525">
              <a:noFill/>
              <a:miter lim="800000"/>
              <a:headEnd/>
              <a:tailEnd/>
            </a:ln>
          </p:spPr>
        </p:pic>
      </p:grpSp>
      <p:sp>
        <p:nvSpPr>
          <p:cNvPr id="34" name="Rectangle 33"/>
          <p:cNvSpPr/>
          <p:nvPr/>
        </p:nvSpPr>
        <p:spPr>
          <a:xfrm>
            <a:off x="306351" y="2785802"/>
            <a:ext cx="4194175" cy="1323439"/>
          </a:xfrm>
          <a:prstGeom prst="rect">
            <a:avLst/>
          </a:prstGeom>
        </p:spPr>
        <p:txBody>
          <a:bodyPr wrap="square">
            <a:spAutoFit/>
          </a:bodyPr>
          <a:lstStyle/>
          <a:p>
            <a:pPr marL="347663" indent="-347663" defTabSz="914363">
              <a:lnSpc>
                <a:spcPct val="90000"/>
              </a:lnSpc>
              <a:spcBef>
                <a:spcPct val="20000"/>
              </a:spcBef>
              <a:buClr>
                <a:srgbClr val="00CC00"/>
              </a:buClr>
              <a:buSzPct val="80000"/>
              <a:buBlip>
                <a:blip r:embed="rId6"/>
              </a:buBlip>
              <a:tabLst>
                <a:tab pos="2743200" algn="l"/>
              </a:tabLst>
              <a:defRPr/>
            </a:pPr>
            <a:r>
              <a:rPr lang="en-US" sz="2000" dirty="0" smtClean="0"/>
              <a:t>Legacy PBX interoperability </a:t>
            </a:r>
          </a:p>
          <a:p>
            <a:pPr marL="347663" indent="-347663" defTabSz="914363">
              <a:lnSpc>
                <a:spcPct val="90000"/>
              </a:lnSpc>
              <a:spcBef>
                <a:spcPct val="20000"/>
              </a:spcBef>
              <a:buClr>
                <a:srgbClr val="00CC00"/>
              </a:buClr>
              <a:buSzPct val="80000"/>
              <a:buBlip>
                <a:blip r:embed="rId6"/>
              </a:buBlip>
              <a:tabLst>
                <a:tab pos="2743200" algn="l"/>
              </a:tabLst>
              <a:defRPr/>
            </a:pPr>
            <a:r>
              <a:rPr lang="en-US" sz="2000" dirty="0" smtClean="0"/>
              <a:t>Pilot today to prepare </a:t>
            </a:r>
            <a:br>
              <a:rPr lang="en-US" sz="2000" dirty="0" smtClean="0"/>
            </a:br>
            <a:r>
              <a:rPr lang="en-US" sz="2000" dirty="0" smtClean="0"/>
              <a:t>for the future</a:t>
            </a:r>
          </a:p>
          <a:p>
            <a:pPr marL="347663" indent="-347663" defTabSz="914363" fontAlgn="auto">
              <a:lnSpc>
                <a:spcPct val="90000"/>
              </a:lnSpc>
              <a:spcBef>
                <a:spcPct val="20000"/>
              </a:spcBef>
              <a:spcAft>
                <a:spcPts val="0"/>
              </a:spcAft>
              <a:buClr>
                <a:srgbClr val="00CC00"/>
              </a:buClr>
              <a:buSzPct val="80000"/>
              <a:buBlip>
                <a:blip r:embed="rId6"/>
              </a:buBlip>
              <a:tabLst>
                <a:tab pos="2743200" algn="l"/>
              </a:tabLst>
              <a:defRPr/>
            </a:pPr>
            <a:r>
              <a:rPr lang="en-US" sz="2000" dirty="0" smtClean="0"/>
              <a:t>Focus on the user experience</a:t>
            </a:r>
          </a:p>
        </p:txBody>
      </p:sp>
      <p:sp>
        <p:nvSpPr>
          <p:cNvPr id="35" name="Rectangle 34"/>
          <p:cNvSpPr/>
          <p:nvPr/>
        </p:nvSpPr>
        <p:spPr>
          <a:xfrm>
            <a:off x="4645871" y="2776182"/>
            <a:ext cx="4310119" cy="1538883"/>
          </a:xfrm>
          <a:prstGeom prst="rect">
            <a:avLst/>
          </a:prstGeom>
        </p:spPr>
        <p:txBody>
          <a:bodyPr wrap="square">
            <a:spAutoFit/>
          </a:bodyPr>
          <a:lstStyle/>
          <a:p>
            <a:pPr marL="347663" lvl="0" indent="-347663" defTabSz="914363" fontAlgn="auto">
              <a:lnSpc>
                <a:spcPct val="90000"/>
              </a:lnSpc>
              <a:spcBef>
                <a:spcPct val="20000"/>
              </a:spcBef>
              <a:spcAft>
                <a:spcPts val="0"/>
              </a:spcAft>
              <a:buClr>
                <a:srgbClr val="00CC00"/>
              </a:buClr>
              <a:buSzPct val="80000"/>
              <a:buBlip>
                <a:blip r:embed="rId6"/>
              </a:buBlip>
              <a:tabLst>
                <a:tab pos="2743200" algn="l"/>
              </a:tabLst>
              <a:defRPr/>
            </a:pPr>
            <a:r>
              <a:rPr lang="en-US" sz="2000" dirty="0" smtClean="0"/>
              <a:t>OCS &amp; OC replace legacy telephony infrastructure</a:t>
            </a:r>
          </a:p>
          <a:p>
            <a:pPr marL="347663" lvl="0" indent="-347663" defTabSz="914363" fontAlgn="auto">
              <a:lnSpc>
                <a:spcPct val="90000"/>
              </a:lnSpc>
              <a:spcBef>
                <a:spcPct val="20000"/>
              </a:spcBef>
              <a:spcAft>
                <a:spcPts val="0"/>
              </a:spcAft>
              <a:buClr>
                <a:srgbClr val="00CC00"/>
              </a:buClr>
              <a:buSzPct val="80000"/>
              <a:buBlip>
                <a:blip r:embed="rId6"/>
              </a:buBlip>
              <a:tabLst>
                <a:tab pos="2743200" algn="l"/>
              </a:tabLst>
              <a:defRPr/>
            </a:pPr>
            <a:r>
              <a:rPr lang="en-US" sz="2000" dirty="0" smtClean="0"/>
              <a:t>Integrated user experience across all communication channels</a:t>
            </a:r>
          </a:p>
        </p:txBody>
      </p:sp>
      <p:sp>
        <p:nvSpPr>
          <p:cNvPr id="22" name="Title 21"/>
          <p:cNvSpPr>
            <a:spLocks noGrp="1"/>
          </p:cNvSpPr>
          <p:nvPr>
            <p:ph type="title"/>
          </p:nvPr>
        </p:nvSpPr>
        <p:spPr>
          <a:xfrm>
            <a:off x="381000" y="539627"/>
            <a:ext cx="8382000" cy="581698"/>
          </a:xfrm>
        </p:spPr>
        <p:txBody>
          <a:bodyPr/>
          <a:lstStyle/>
          <a:p>
            <a:r>
              <a:rPr lang="en-US" sz="4200" dirty="0" smtClean="0">
                <a:sym typeface="Wingdings" pitchFamily="2" charset="2"/>
              </a:rPr>
              <a:t>Software-Powered VoIP Architecture</a:t>
            </a:r>
            <a:endParaRPr lang="en-US" sz="4200" dirty="0"/>
          </a:p>
        </p:txBody>
      </p:sp>
      <p:sp>
        <p:nvSpPr>
          <p:cNvPr id="25" name="TextBox 24"/>
          <p:cNvSpPr txBox="1"/>
          <p:nvPr/>
        </p:nvSpPr>
        <p:spPr>
          <a:xfrm>
            <a:off x="1967949" y="1489712"/>
            <a:ext cx="976870" cy="461665"/>
          </a:xfrm>
          <a:prstGeom prst="rect">
            <a:avLst/>
          </a:prstGeom>
          <a:noFill/>
        </p:spPr>
        <p:txBody>
          <a:bodyPr wrap="none" rtlCol="0">
            <a:spAutoFit/>
          </a:bodyPr>
          <a:lstStyle/>
          <a:p>
            <a:r>
              <a:rPr lang="en-US" sz="2400" dirty="0" smtClean="0"/>
              <a:t>Today</a:t>
            </a:r>
            <a:endParaRPr lang="en-US" sz="2400" dirty="0"/>
          </a:p>
        </p:txBody>
      </p:sp>
      <p:sp>
        <p:nvSpPr>
          <p:cNvPr id="26" name="TextBox 25"/>
          <p:cNvSpPr txBox="1"/>
          <p:nvPr/>
        </p:nvSpPr>
        <p:spPr>
          <a:xfrm>
            <a:off x="6202018" y="1489712"/>
            <a:ext cx="1051057" cy="461665"/>
          </a:xfrm>
          <a:prstGeom prst="rect">
            <a:avLst/>
          </a:prstGeom>
          <a:noFill/>
        </p:spPr>
        <p:txBody>
          <a:bodyPr wrap="none" rtlCol="0">
            <a:spAutoFit/>
          </a:bodyPr>
          <a:lstStyle/>
          <a:p>
            <a:r>
              <a:rPr lang="en-US" sz="2400" dirty="0" smtClean="0"/>
              <a:t>Future</a:t>
            </a:r>
            <a:endParaRPr lang="en-US" sz="2400"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Native IP-PBX Interoperability</a:t>
            </a:r>
            <a:endParaRPr lang="en-US" dirty="0"/>
          </a:p>
        </p:txBody>
      </p:sp>
      <p:sp>
        <p:nvSpPr>
          <p:cNvPr id="4" name="Text Placeholder 3"/>
          <p:cNvSpPr>
            <a:spLocks noGrp="1"/>
          </p:cNvSpPr>
          <p:nvPr>
            <p:ph type="body" sz="quarter" idx="10"/>
          </p:nvPr>
        </p:nvSpPr>
        <p:spPr/>
        <p:txBody>
          <a:bodyPr/>
          <a:lstStyle/>
          <a:p>
            <a:r>
              <a:rPr lang="en-US" smtClean="0"/>
              <a:t>demo </a:t>
            </a:r>
            <a:endParaRPr lang="en-US" dirty="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dirty="0" smtClean="0"/>
              <a:t>Adding HQ Location Profile</a:t>
            </a:r>
            <a:endParaRPr lang="en-US" dirty="0"/>
          </a:p>
        </p:txBody>
      </p:sp>
      <p:pic>
        <p:nvPicPr>
          <p:cNvPr id="39938" name="Picture 2" descr="\\server2\ftp_root\clients\White_Whale\1-01145_SVPurushothaman\Artwork\DEG\Screenshot001.png"/>
          <p:cNvPicPr>
            <a:picLocks noChangeAspect="1" noChangeArrowheads="1"/>
          </p:cNvPicPr>
          <p:nvPr/>
        </p:nvPicPr>
        <p:blipFill>
          <a:blip r:embed="rId2"/>
          <a:srcRect/>
          <a:stretch>
            <a:fillRect/>
          </a:stretch>
        </p:blipFill>
        <p:spPr bwMode="auto">
          <a:xfrm>
            <a:off x="2655887" y="1524000"/>
            <a:ext cx="3838575" cy="4257675"/>
          </a:xfrm>
          <a:prstGeom prst="rect">
            <a:avLst/>
          </a:prstGeom>
          <a:noFill/>
          <a:effectLst>
            <a:outerShdw blurRad="76200" dir="18900000" sy="23000" kx="-1200000" algn="bl" rotWithShape="0">
              <a:prstClr val="black">
                <a:alpha val="20000"/>
              </a:prstClr>
            </a:outerShdw>
          </a:effectLst>
        </p:spPr>
      </p:pic>
      <p:pic>
        <p:nvPicPr>
          <p:cNvPr id="5" name="Picture 2" descr="C:\Program Files\Microsoft Resource DVD Artwork\DVD_ART\BoxShots_Logos\MICROSOFT\Microsoft logo and tagline.png"/>
          <p:cNvPicPr>
            <a:picLocks noChangeAspect="1" noChangeArrowheads="1"/>
          </p:cNvPicPr>
          <p:nvPr/>
        </p:nvPicPr>
        <p:blipFill>
          <a:blip r:embed="rId3"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5" name="Picture 2" descr="\\server2\ftp_root\clients\White_Whale\1-01145_SVPurushothaman\Artwork\DEG\Screenshot001.png"/>
          <p:cNvPicPr>
            <a:picLocks noChangeAspect="1" noChangeArrowheads="1"/>
          </p:cNvPicPr>
          <p:nvPr/>
        </p:nvPicPr>
        <p:blipFill>
          <a:blip r:embed="rId2">
            <a:lum bright="-20000"/>
          </a:blip>
          <a:srcRect/>
          <a:stretch>
            <a:fillRect/>
          </a:stretch>
        </p:blipFill>
        <p:spPr bwMode="auto">
          <a:xfrm>
            <a:off x="2655887" y="1524000"/>
            <a:ext cx="3838575" cy="4257675"/>
          </a:xfrm>
          <a:prstGeom prst="rect">
            <a:avLst/>
          </a:prstGeom>
          <a:noFill/>
          <a:effectLst>
            <a:outerShdw blurRad="76200" dir="18900000" sy="23000" kx="-1200000" algn="bl" rotWithShape="0">
              <a:prstClr val="black">
                <a:alpha val="20000"/>
              </a:prstClr>
            </a:outerShdw>
          </a:effectLst>
        </p:spPr>
      </p:pic>
      <p:sp>
        <p:nvSpPr>
          <p:cNvPr id="8" name="Title 7"/>
          <p:cNvSpPr>
            <a:spLocks noGrp="1"/>
          </p:cNvSpPr>
          <p:nvPr>
            <p:ph type="title"/>
          </p:nvPr>
        </p:nvSpPr>
        <p:spPr/>
        <p:txBody>
          <a:bodyPr/>
          <a:lstStyle/>
          <a:p>
            <a:pPr lvl="0"/>
            <a:r>
              <a:rPr lang="en-US" dirty="0" smtClean="0"/>
              <a:t>Normalization Rules For HQ</a:t>
            </a:r>
            <a:endParaRPr lang="en-US" dirty="0"/>
          </a:p>
        </p:txBody>
      </p:sp>
      <p:pic>
        <p:nvPicPr>
          <p:cNvPr id="40962" name="Picture 2" descr="\\server2\ftp_root\clients\White_Whale\1-01145_SVPurushothaman\Artwork\DEG\Screenshot002.png"/>
          <p:cNvPicPr>
            <a:picLocks noChangeAspect="1" noChangeArrowheads="1"/>
          </p:cNvPicPr>
          <p:nvPr/>
        </p:nvPicPr>
        <p:blipFill>
          <a:blip r:embed="rId3"/>
          <a:srcRect/>
          <a:stretch>
            <a:fillRect/>
          </a:stretch>
        </p:blipFill>
        <p:spPr bwMode="auto">
          <a:xfrm>
            <a:off x="3620135" y="1763202"/>
            <a:ext cx="4048125" cy="4629150"/>
          </a:xfrm>
          <a:prstGeom prst="rect">
            <a:avLst/>
          </a:prstGeom>
          <a:noFill/>
          <a:effectLst>
            <a:outerShdw blurRad="76200" dir="18900000" sy="23000" kx="-1200000" algn="bl" rotWithShape="0">
              <a:prstClr val="black">
                <a:alpha val="20000"/>
              </a:prstClr>
            </a:outerShdw>
          </a:effectLst>
        </p:spPr>
      </p:pic>
      <p:pic>
        <p:nvPicPr>
          <p:cNvPr id="6" name="Picture 2" descr="C:\Program Files\Microsoft Resource DVD Artwork\DVD_ART\BoxShots_Logos\MICROSOFT\Microsoft logo and tagline.png"/>
          <p:cNvPicPr>
            <a:picLocks noChangeAspect="1" noChangeArrowheads="1"/>
          </p:cNvPicPr>
          <p:nvPr/>
        </p:nvPicPr>
        <p:blipFill>
          <a:blip r:embed="rId4"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381000"/>
            <a:ext cx="8382000" cy="609398"/>
          </a:xfrm>
        </p:spPr>
        <p:txBody>
          <a:bodyPr/>
          <a:lstStyle/>
          <a:p>
            <a:pPr lvl="0"/>
            <a:r>
              <a:rPr lang="en-US" sz="4400" dirty="0" smtClean="0"/>
              <a:t>Additional Route For SF Gateway</a:t>
            </a:r>
            <a:endParaRPr lang="en-US" sz="4400" dirty="0"/>
          </a:p>
        </p:txBody>
      </p:sp>
      <p:pic>
        <p:nvPicPr>
          <p:cNvPr id="41986" name="Picture 2" descr="\\server2\ftp_root\clients\White_Whale\1-01145_SVPurushothaman\Artwork\DEG\Screenshot004.png"/>
          <p:cNvPicPr>
            <a:picLocks noChangeAspect="1" noChangeArrowheads="1"/>
          </p:cNvPicPr>
          <p:nvPr/>
        </p:nvPicPr>
        <p:blipFill>
          <a:blip r:embed="rId2"/>
          <a:srcRect/>
          <a:stretch>
            <a:fillRect/>
          </a:stretch>
        </p:blipFill>
        <p:spPr bwMode="auto">
          <a:xfrm>
            <a:off x="2655887" y="1524000"/>
            <a:ext cx="3838575" cy="4248150"/>
          </a:xfrm>
          <a:prstGeom prst="rect">
            <a:avLst/>
          </a:prstGeom>
          <a:noFill/>
          <a:effectLst>
            <a:outerShdw blurRad="76200" dir="18900000" sy="23000" kx="-1200000" algn="bl" rotWithShape="0">
              <a:prstClr val="black">
                <a:alpha val="20000"/>
              </a:prstClr>
            </a:outerShdw>
          </a:effectLst>
        </p:spPr>
      </p:pic>
      <p:pic>
        <p:nvPicPr>
          <p:cNvPr id="4" name="Picture 2" descr="C:\Program Files\Microsoft Resource DVD Artwork\DVD_ART\BoxShots_Logos\MICROSOFT\Microsoft logo and tagline.png"/>
          <p:cNvPicPr>
            <a:picLocks noChangeAspect="1" noChangeArrowheads="1"/>
          </p:cNvPicPr>
          <p:nvPr/>
        </p:nvPicPr>
        <p:blipFill>
          <a:blip r:embed="rId3"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r>
              <a:rPr lang="en-US" dirty="0" smtClean="0"/>
              <a:t>SF Gateway Route Detail</a:t>
            </a:r>
            <a:endParaRPr lang="en-US" dirty="0"/>
          </a:p>
        </p:txBody>
      </p:sp>
      <p:pic>
        <p:nvPicPr>
          <p:cNvPr id="8" name="Picture 2" descr="\\server2\ftp_root\clients\White_Whale\1-01145_SVPurushothaman\Artwork\DEG\Screenshot004.png"/>
          <p:cNvPicPr>
            <a:picLocks noChangeAspect="1" noChangeArrowheads="1"/>
          </p:cNvPicPr>
          <p:nvPr/>
        </p:nvPicPr>
        <p:blipFill>
          <a:blip r:embed="rId2">
            <a:lum bright="-20000"/>
          </a:blip>
          <a:srcRect/>
          <a:stretch>
            <a:fillRect/>
          </a:stretch>
        </p:blipFill>
        <p:spPr bwMode="auto">
          <a:xfrm>
            <a:off x="2655887" y="1524000"/>
            <a:ext cx="3838575" cy="4248150"/>
          </a:xfrm>
          <a:prstGeom prst="rect">
            <a:avLst/>
          </a:prstGeom>
          <a:noFill/>
          <a:effectLst>
            <a:outerShdw blurRad="76200" dir="18900000" sy="23000" kx="-1200000" algn="bl" rotWithShape="0">
              <a:prstClr val="black">
                <a:alpha val="20000"/>
              </a:prstClr>
            </a:outerShdw>
          </a:effectLst>
        </p:spPr>
      </p:pic>
      <p:pic>
        <p:nvPicPr>
          <p:cNvPr id="4" name="Picture 2" descr="\\server2\ftp_root\clients\White_Whale\1-01145_SVPurushothaman\Artwork\DEG\Screenshot003.png"/>
          <p:cNvPicPr>
            <a:picLocks noChangeAspect="1" noChangeArrowheads="1"/>
          </p:cNvPicPr>
          <p:nvPr/>
        </p:nvPicPr>
        <p:blipFill>
          <a:blip r:embed="rId3"/>
          <a:srcRect/>
          <a:stretch>
            <a:fillRect/>
          </a:stretch>
        </p:blipFill>
        <p:spPr bwMode="auto">
          <a:xfrm>
            <a:off x="3621024" y="1764792"/>
            <a:ext cx="3532188" cy="4854575"/>
          </a:xfrm>
          <a:prstGeom prst="rect">
            <a:avLst/>
          </a:prstGeom>
          <a:noFill/>
          <a:effectLst>
            <a:outerShdw blurRad="76200" dir="18900000" sy="23000" kx="-1200000" algn="bl" rotWithShape="0">
              <a:prstClr val="black">
                <a:alpha val="20000"/>
              </a:prstClr>
            </a:outerShdw>
          </a:effectLst>
        </p:spPr>
      </p:pic>
      <p:pic>
        <p:nvPicPr>
          <p:cNvPr id="5" name="Picture 2" descr="C:\Program Files\Microsoft Resource DVD Artwork\DVD_ART\BoxShots_Logos\MICROSOFT\Microsoft logo and tagline.png"/>
          <p:cNvPicPr>
            <a:picLocks noChangeAspect="1" noChangeArrowheads="1"/>
          </p:cNvPicPr>
          <p:nvPr/>
        </p:nvPicPr>
        <p:blipFill>
          <a:blip r:embed="rId4" cstate="screen"/>
          <a:srcRect/>
          <a:stretch>
            <a:fillRect/>
          </a:stretch>
        </p:blipFill>
        <p:spPr bwMode="auto">
          <a:xfrm>
            <a:off x="8001000" y="228600"/>
            <a:ext cx="974952" cy="168121"/>
          </a:xfrm>
          <a:prstGeom prst="rect">
            <a:avLst/>
          </a:prstGeom>
          <a:noFill/>
        </p:spPr>
      </p:pic>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Program Files\Microsoft Resource DVD Artwork\DVD_ART\BoxShots_Logos\MICROSOFT\Microsoft logo and tagline.png"/>
          <p:cNvPicPr>
            <a:picLocks noChangeAspect="1" noChangeArrowheads="1"/>
          </p:cNvPicPr>
          <p:nvPr/>
        </p:nvPicPr>
        <p:blipFill>
          <a:blip r:embed="rId2" cstate="screen"/>
          <a:srcRect/>
          <a:stretch>
            <a:fillRect/>
          </a:stretch>
        </p:blipFill>
        <p:spPr bwMode="auto">
          <a:xfrm>
            <a:off x="8001000" y="228600"/>
            <a:ext cx="974952" cy="168121"/>
          </a:xfrm>
          <a:prstGeom prst="rect">
            <a:avLst/>
          </a:prstGeom>
          <a:noFill/>
        </p:spPr>
      </p:pic>
      <p:sp>
        <p:nvSpPr>
          <p:cNvPr id="4" name="Title 1"/>
          <p:cNvSpPr txBox="1">
            <a:spLocks/>
          </p:cNvSpPr>
          <p:nvPr/>
        </p:nvSpPr>
        <p:spPr>
          <a:xfrm>
            <a:off x="381000" y="150100"/>
            <a:ext cx="8382000" cy="664797"/>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smtClean="0">
                <a:ln w="3175">
                  <a:noFill/>
                </a:ln>
                <a:solidFill>
                  <a:schemeClr val="tx1"/>
                </a:solidFill>
                <a:effectLst/>
                <a:uLnTx/>
                <a:uFillTx/>
                <a:latin typeface="Segoe" pitchFamily="34" charset="0"/>
                <a:ea typeface="+mn-ea"/>
                <a:cs typeface="Arial" charset="0"/>
              </a:rPr>
              <a:t>Native IP-PBX Interoperability		</a:t>
            </a:r>
            <a:endParaRPr kumimoji="0" lang="en-US" sz="4800" b="0" i="0" u="none" strike="noStrike" kern="1200" cap="none" spc="-150" normalizeH="0" baseline="0" noProof="0" dirty="0">
              <a:ln w="3175">
                <a:noFill/>
              </a:ln>
              <a:solidFill>
                <a:schemeClr val="tx1"/>
              </a:solidFill>
              <a:effectLst/>
              <a:uLnTx/>
              <a:uFillTx/>
              <a:latin typeface="Segoe" pitchFamily="34" charset="0"/>
              <a:ea typeface="+mn-ea"/>
              <a:cs typeface="Arial" charset="0"/>
            </a:endParaRPr>
          </a:p>
        </p:txBody>
      </p:sp>
      <p:pic>
        <p:nvPicPr>
          <p:cNvPr id="93185" name="Picture 1"/>
          <p:cNvPicPr>
            <a:picLocks noChangeAspect="1" noChangeArrowheads="1"/>
          </p:cNvPicPr>
          <p:nvPr/>
        </p:nvPicPr>
        <p:blipFill>
          <a:blip r:embed="rId3"/>
          <a:srcRect/>
          <a:stretch>
            <a:fillRect/>
          </a:stretch>
        </p:blipFill>
        <p:spPr bwMode="auto">
          <a:xfrm>
            <a:off x="1061266" y="946034"/>
            <a:ext cx="6963066" cy="581865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bwMode="blackGray">
          <a:xfrm>
            <a:off x="381000" y="5112606"/>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Native OCS Integration with an IP-PBX</a:t>
            </a:r>
          </a:p>
        </p:txBody>
      </p:sp>
      <p:sp>
        <p:nvSpPr>
          <p:cNvPr id="12" name="Rounded Rectangle 11"/>
          <p:cNvSpPr/>
          <p:nvPr/>
        </p:nvSpPr>
        <p:spPr bwMode="blackGray">
          <a:xfrm>
            <a:off x="381000" y="1765582"/>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the voice deployment scenarios for OCS 2007</a:t>
            </a:r>
          </a:p>
        </p:txBody>
      </p:sp>
      <p:sp>
        <p:nvSpPr>
          <p:cNvPr id="18" name="Rounded Rectangle 17"/>
          <p:cNvSpPr/>
          <p:nvPr/>
        </p:nvSpPr>
        <p:spPr bwMode="blackGray">
          <a:xfrm>
            <a:off x="381000" y="2602338"/>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Learn how OCS 2007 integrates with SIP/PSTN gateways and PBX	</a:t>
            </a:r>
          </a:p>
        </p:txBody>
      </p:sp>
      <p:sp>
        <p:nvSpPr>
          <p:cNvPr id="20" name="Rounded Rectangle 19"/>
          <p:cNvSpPr/>
          <p:nvPr/>
        </p:nvSpPr>
        <p:spPr bwMode="blackGray">
          <a:xfrm>
            <a:off x="381000" y="3439094"/>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See how to get started with a simple gateway-only configuration</a:t>
            </a:r>
          </a:p>
        </p:txBody>
      </p:sp>
      <p:sp>
        <p:nvSpPr>
          <p:cNvPr id="21" name="Rounded Rectangle 20"/>
          <p:cNvSpPr/>
          <p:nvPr/>
        </p:nvSpPr>
        <p:spPr bwMode="blackGray">
          <a:xfrm>
            <a:off x="381000" y="4275850"/>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OCS Integration with any PBX (TDM or IP-based)</a:t>
            </a:r>
          </a:p>
        </p:txBody>
      </p:sp>
      <p:sp>
        <p:nvSpPr>
          <p:cNvPr id="11" name="Title 10"/>
          <p:cNvSpPr>
            <a:spLocks noGrp="1"/>
          </p:cNvSpPr>
          <p:nvPr>
            <p:ph type="title"/>
          </p:nvPr>
        </p:nvSpPr>
        <p:spPr/>
        <p:txBody>
          <a:bodyPr/>
          <a:lstStyle/>
          <a:p>
            <a:r>
              <a:rPr lang="en-US" dirty="0" smtClean="0"/>
              <a:t>Key Takeaways</a:t>
            </a:r>
            <a:endParaRPr lang="en-US" dirty="0"/>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3" y="2787386"/>
            <a:ext cx="5939896" cy="1283229"/>
          </a:xfrm>
          <a:prstGeom prst="rect">
            <a:avLst/>
          </a:prstGeom>
          <a:noFill/>
        </p:spPr>
      </p:pic>
      <p:sp>
        <p:nvSpPr>
          <p:cNvPr id="5" name="Text Box 3"/>
          <p:cNvSpPr txBox="1">
            <a:spLocks noChangeArrowheads="1"/>
          </p:cNvSpPr>
          <p:nvPr/>
        </p:nvSpPr>
        <p:spPr bwMode="blackWhite">
          <a:xfrm>
            <a:off x="381000" y="5966950"/>
            <a:ext cx="8382000" cy="738650"/>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endParaRPr lang="en-US" sz="700" dirty="0" smtClean="0">
              <a:latin typeface="Segoe" pitchFamily="34" charset="0"/>
              <a:cs typeface="Arial" charset="0"/>
            </a:endParaRPr>
          </a:p>
          <a:p>
            <a:pPr algn="ctr" defTabSz="914099" eaLnBrk="0" hangingPunct="0"/>
            <a:r>
              <a:rPr lang="en-US" sz="700" dirty="0" smtClean="0">
                <a:latin typeface="Segoe" pitchFamily="34" charset="0"/>
                <a:cs typeface="Arial" charset="0"/>
              </a:rPr>
              <a:t>This document may contain information related to pre-release software, which may be substantially modified before its first commercial release.</a:t>
            </a:r>
            <a:br>
              <a:rPr lang="en-US" sz="700" dirty="0" smtClean="0">
                <a:latin typeface="Segoe" pitchFamily="34" charset="0"/>
                <a:cs typeface="Arial" charset="0"/>
              </a:rPr>
            </a:br>
            <a:r>
              <a:rPr lang="en-US" sz="700" dirty="0" smtClean="0">
                <a:latin typeface="Segoe" pitchFamily="34" charset="0"/>
                <a:cs typeface="Arial" charset="0"/>
              </a:rPr>
              <a:t>Accordingly, the information may not accurately describe or reflect the software product when first commercially released </a:t>
            </a:r>
            <a:r>
              <a:rPr lang="en-US" sz="700" dirty="0">
                <a:latin typeface="Segoe" pitchFamily="34" charset="0"/>
                <a:cs typeface="Arial" charset="0"/>
              </a:rPr>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nvGraphicFramePr>
        <p:xfrm>
          <a:off x="219654" y="2350145"/>
          <a:ext cx="8782302" cy="2348158"/>
        </p:xfrm>
        <a:graphic>
          <a:graphicData uri="http://schemas.openxmlformats.org/drawingml/2006/table">
            <a:tbl>
              <a:tblPr firstRow="1">
                <a:tableStyleId>{8FD4443E-F989-4FC4-A0C8-D5A2AF1F390B}</a:tableStyleId>
              </a:tblPr>
              <a:tblGrid>
                <a:gridCol w="1697225"/>
                <a:gridCol w="3867846"/>
                <a:gridCol w="3217231"/>
              </a:tblGrid>
              <a:tr h="332104">
                <a:tc>
                  <a:txBody>
                    <a:bodyPr/>
                    <a:lstStyle/>
                    <a:p>
                      <a:pPr>
                        <a:lnSpc>
                          <a:spcPct val="90000"/>
                        </a:lnSpc>
                      </a:pPr>
                      <a:r>
                        <a:rPr lang="en-US" dirty="0" smtClean="0"/>
                        <a:t>Scenario</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50196"/>
                      </a:srgbClr>
                    </a:solidFill>
                  </a:tcPr>
                </a:tc>
                <a:tc>
                  <a:txBody>
                    <a:bodyPr/>
                    <a:lstStyle/>
                    <a:p>
                      <a:pPr>
                        <a:lnSpc>
                          <a:spcPct val="90000"/>
                        </a:lnSpc>
                      </a:pPr>
                      <a:r>
                        <a:rPr lang="en-US" dirty="0" smtClean="0"/>
                        <a:t>When to Deploy</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50196"/>
                      </a:srgbClr>
                    </a:solidFill>
                  </a:tcPr>
                </a:tc>
                <a:tc>
                  <a:txBody>
                    <a:bodyPr/>
                    <a:lstStyle/>
                    <a:p>
                      <a:pPr>
                        <a:lnSpc>
                          <a:spcPct val="90000"/>
                        </a:lnSpc>
                      </a:pPr>
                      <a:r>
                        <a:rPr lang="en-US" dirty="0" smtClean="0"/>
                        <a:t>Infrastructure Required</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0000">
                        <a:alpha val="50196"/>
                      </a:srgbClr>
                    </a:solidFill>
                  </a:tcPr>
                </a:tc>
              </a:tr>
              <a:tr h="815309">
                <a:tc>
                  <a:txBody>
                    <a:bodyPr/>
                    <a:lstStyle/>
                    <a:p>
                      <a:pPr>
                        <a:lnSpc>
                          <a:spcPct val="90000"/>
                        </a:lnSpc>
                      </a:pPr>
                      <a:r>
                        <a:rPr lang="en-US" baseline="0" dirty="0" smtClean="0"/>
                        <a:t>OCS </a:t>
                      </a:r>
                      <a:br>
                        <a:rPr lang="en-US" baseline="0" dirty="0" smtClean="0"/>
                      </a:br>
                      <a:r>
                        <a:rPr lang="en-US" baseline="0" dirty="0" smtClean="0"/>
                        <a:t>Co-existence</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50000"/>
                      </a:schemeClr>
                    </a:solidFill>
                  </a:tcPr>
                </a:tc>
                <a:tc>
                  <a:txBody>
                    <a:bodyPr/>
                    <a:lstStyle/>
                    <a:p>
                      <a:pPr>
                        <a:lnSpc>
                          <a:spcPct val="90000"/>
                        </a:lnSpc>
                      </a:pPr>
                      <a:r>
                        <a:rPr lang="en-US" dirty="0" smtClean="0"/>
                        <a:t>All</a:t>
                      </a:r>
                      <a:r>
                        <a:rPr lang="en-US" baseline="0" dirty="0" smtClean="0"/>
                        <a:t> the features of the existing PBX,  plus all features of OC and OCS</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50000"/>
                      </a:schemeClr>
                    </a:solidFill>
                  </a:tcPr>
                </a:tc>
                <a:tc>
                  <a:txBody>
                    <a:bodyPr/>
                    <a:lstStyle/>
                    <a:p>
                      <a:pPr>
                        <a:lnSpc>
                          <a:spcPct val="90000"/>
                        </a:lnSpc>
                      </a:pPr>
                      <a:r>
                        <a:rPr lang="en-US" dirty="0" smtClean="0"/>
                        <a:t>Modern</a:t>
                      </a:r>
                      <a:r>
                        <a:rPr lang="en-US" baseline="0" dirty="0" smtClean="0"/>
                        <a:t> PBX that can natively interoperate with OCS</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50000"/>
                      </a:schemeClr>
                    </a:solidFill>
                  </a:tcPr>
                </a:tc>
              </a:tr>
              <a:tr h="1194521">
                <a:tc>
                  <a:txBody>
                    <a:bodyPr/>
                    <a:lstStyle/>
                    <a:p>
                      <a:pPr>
                        <a:lnSpc>
                          <a:spcPct val="90000"/>
                        </a:lnSpc>
                      </a:pPr>
                      <a:r>
                        <a:rPr lang="en-US" dirty="0" smtClean="0"/>
                        <a:t>OCS</a:t>
                      </a:r>
                      <a:r>
                        <a:rPr lang="en-US" baseline="0" dirty="0" smtClean="0"/>
                        <a:t> </a:t>
                      </a:r>
                      <a:r>
                        <a:rPr lang="en-US" dirty="0" smtClean="0"/>
                        <a:t>Standalone</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dirty="0" smtClean="0"/>
                        <a:t>Pilot the future</a:t>
                      </a:r>
                      <a:r>
                        <a:rPr lang="en-US" baseline="0" dirty="0" smtClean="0"/>
                        <a:t> with specific groups:</a:t>
                      </a:r>
                    </a:p>
                    <a:p>
                      <a:pPr marL="0" indent="176213">
                        <a:lnSpc>
                          <a:spcPct val="90000"/>
                        </a:lnSpc>
                        <a:buFont typeface="Arial" pitchFamily="34" charset="0"/>
                        <a:buChar char="•"/>
                      </a:pPr>
                      <a:r>
                        <a:rPr lang="en-US" baseline="0" dirty="0" smtClean="0"/>
                        <a:t>H</a:t>
                      </a:r>
                      <a:r>
                        <a:rPr lang="en-US" dirty="0" smtClean="0"/>
                        <a:t>ighly</a:t>
                      </a:r>
                      <a:r>
                        <a:rPr lang="en-US" baseline="0" dirty="0" smtClean="0"/>
                        <a:t> </a:t>
                      </a:r>
                      <a:r>
                        <a:rPr lang="en-US" dirty="0" smtClean="0"/>
                        <a:t>collaborative employees</a:t>
                      </a:r>
                    </a:p>
                    <a:p>
                      <a:pPr marL="0" indent="176213">
                        <a:lnSpc>
                          <a:spcPct val="90000"/>
                        </a:lnSpc>
                        <a:buFont typeface="Arial" pitchFamily="34" charset="0"/>
                        <a:buChar char="•"/>
                      </a:pPr>
                      <a:r>
                        <a:rPr lang="en-US" dirty="0" smtClean="0"/>
                        <a:t>Mobile employees</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90000"/>
                        </a:lnSpc>
                      </a:pPr>
                      <a:r>
                        <a:rPr lang="en-US" baseline="0" dirty="0" smtClean="0"/>
                        <a:t>PSTN Gateway or existing </a:t>
                      </a:r>
                      <a:r>
                        <a:rPr lang="en-US" dirty="0" smtClean="0"/>
                        <a:t>TDM</a:t>
                      </a:r>
                      <a:r>
                        <a:rPr lang="en-US" baseline="0" dirty="0" smtClean="0"/>
                        <a:t> or Hybrid-IP PBX.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Rectangle 6"/>
          <p:cNvSpPr/>
          <p:nvPr/>
        </p:nvSpPr>
        <p:spPr bwMode="auto">
          <a:xfrm>
            <a:off x="212316" y="2340696"/>
            <a:ext cx="8798519" cy="2480692"/>
          </a:xfrm>
          <a:prstGeom prst="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defRPr/>
            </a:pPr>
            <a:endParaRPr lang="en-US" sz="2400" dirty="0" smtClean="0">
              <a:solidFill>
                <a:schemeClr val="tx1"/>
              </a:solidFill>
              <a:latin typeface="Segoe" pitchFamily="34" charset="0"/>
            </a:endParaRPr>
          </a:p>
        </p:txBody>
      </p:sp>
      <p:sp>
        <p:nvSpPr>
          <p:cNvPr id="4" name="Title 3"/>
          <p:cNvSpPr>
            <a:spLocks noGrp="1"/>
          </p:cNvSpPr>
          <p:nvPr>
            <p:ph type="title"/>
          </p:nvPr>
        </p:nvSpPr>
        <p:spPr>
          <a:xfrm>
            <a:off x="381000" y="520965"/>
            <a:ext cx="8382000" cy="1052596"/>
          </a:xfrm>
        </p:spPr>
        <p:txBody>
          <a:bodyPr/>
          <a:lstStyle/>
          <a:p>
            <a:r>
              <a:rPr lang="en-US" sz="4200" dirty="0" smtClean="0">
                <a:sym typeface="Wingdings" pitchFamily="2" charset="2"/>
              </a:rPr>
              <a:t>Software-Powered VoIP Architecture </a:t>
            </a:r>
            <a:r>
              <a:rPr lang="en-US" sz="4400" dirty="0" smtClean="0">
                <a:sym typeface="Wingdings" pitchFamily="2" charset="2"/>
              </a:rPr>
              <a:t/>
            </a:r>
            <a:br>
              <a:rPr lang="en-US" sz="4400" dirty="0" smtClean="0">
                <a:sym typeface="Wingdings" pitchFamily="2" charset="2"/>
              </a:rPr>
            </a:br>
            <a:r>
              <a:rPr lang="en-US" sz="3200" dirty="0" smtClean="0">
                <a:solidFill>
                  <a:schemeClr val="accent1">
                    <a:lumMod val="20000"/>
                    <a:lumOff val="80000"/>
                  </a:schemeClr>
                </a:solidFill>
                <a:sym typeface="Wingdings" pitchFamily="2" charset="2"/>
              </a:rPr>
              <a:t>Deployment scenarios for today</a:t>
            </a:r>
            <a:endParaRPr lang="en-US" sz="4400" dirty="0">
              <a:solidFill>
                <a:schemeClr val="accent1">
                  <a:lumMod val="20000"/>
                  <a:lumOff val="80000"/>
                </a:schemeClr>
              </a:solidFill>
              <a:sym typeface="Wingdings" pitchFamily="2" charset="2"/>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Placeholder 42"/>
          <p:cNvSpPr>
            <a:spLocks noGrp="1"/>
          </p:cNvSpPr>
          <p:nvPr>
            <p:ph type="body" sz="quarter" idx="10"/>
          </p:nvPr>
        </p:nvSpPr>
        <p:spPr>
          <a:xfrm>
            <a:off x="167951" y="1744824"/>
            <a:ext cx="5365102" cy="3624069"/>
          </a:xfrm>
        </p:spPr>
        <p:txBody>
          <a:bodyPr/>
          <a:lstStyle/>
          <a:p>
            <a:pPr marL="347663" indent="-347663">
              <a:lnSpc>
                <a:spcPct val="100000"/>
              </a:lnSpc>
              <a:spcBef>
                <a:spcPts val="300"/>
              </a:spcBef>
            </a:pPr>
            <a:endParaRPr lang="en-US" sz="2000" dirty="0" smtClean="0"/>
          </a:p>
          <a:p>
            <a:pPr marL="347663" indent="-347663">
              <a:lnSpc>
                <a:spcPct val="100000"/>
              </a:lnSpc>
              <a:spcBef>
                <a:spcPts val="300"/>
              </a:spcBef>
            </a:pPr>
            <a:r>
              <a:rPr lang="en-US" sz="2200" dirty="0" smtClean="0"/>
              <a:t>Simultaneous ringing</a:t>
            </a:r>
          </a:p>
          <a:p>
            <a:pPr marL="625475" lvl="1" indent="-277813">
              <a:lnSpc>
                <a:spcPct val="100000"/>
              </a:lnSpc>
              <a:spcBef>
                <a:spcPts val="300"/>
              </a:spcBef>
            </a:pPr>
            <a:r>
              <a:rPr lang="en-US" sz="1800" dirty="0" smtClean="0"/>
              <a:t>Interoperability with PBX systems</a:t>
            </a:r>
          </a:p>
          <a:p>
            <a:pPr marL="625475" lvl="1" indent="-277813">
              <a:lnSpc>
                <a:spcPct val="100000"/>
              </a:lnSpc>
              <a:spcBef>
                <a:spcPts val="300"/>
              </a:spcBef>
            </a:pPr>
            <a:r>
              <a:rPr lang="en-US" sz="1800" dirty="0" smtClean="0"/>
              <a:t>Users have both OC and legacy phone </a:t>
            </a:r>
          </a:p>
          <a:p>
            <a:pPr marL="347663" lvl="0" indent="-347663">
              <a:lnSpc>
                <a:spcPct val="150000"/>
              </a:lnSpc>
              <a:spcBef>
                <a:spcPts val="300"/>
              </a:spcBef>
            </a:pPr>
            <a:endParaRPr lang="en-US" sz="2000" dirty="0" smtClean="0"/>
          </a:p>
          <a:p>
            <a:pPr marL="347663" lvl="0" indent="-347663">
              <a:lnSpc>
                <a:spcPct val="150000"/>
              </a:lnSpc>
              <a:spcBef>
                <a:spcPts val="300"/>
              </a:spcBef>
            </a:pPr>
            <a:r>
              <a:rPr lang="en-US" sz="2200" dirty="0" smtClean="0"/>
              <a:t>Utilize existing PBX capabilities</a:t>
            </a:r>
          </a:p>
          <a:p>
            <a:pPr marL="625475" lvl="1" indent="-277813">
              <a:lnSpc>
                <a:spcPct val="100000"/>
              </a:lnSpc>
              <a:spcBef>
                <a:spcPts val="300"/>
              </a:spcBef>
            </a:pPr>
            <a:r>
              <a:rPr lang="en-US" sz="1800" dirty="0" smtClean="0"/>
              <a:t>Receptionist and boss-admin needs</a:t>
            </a:r>
          </a:p>
          <a:p>
            <a:pPr marL="625475" lvl="1" indent="-277813">
              <a:lnSpc>
                <a:spcPct val="100000"/>
              </a:lnSpc>
              <a:spcBef>
                <a:spcPts val="300"/>
              </a:spcBef>
            </a:pPr>
            <a:r>
              <a:rPr lang="en-US" sz="1800" dirty="0" smtClean="0"/>
              <a:t>Emergency call requirements</a:t>
            </a:r>
          </a:p>
          <a:p>
            <a:pPr marL="625475" lvl="1" indent="-277813">
              <a:lnSpc>
                <a:spcPct val="100000"/>
              </a:lnSpc>
              <a:spcBef>
                <a:spcPts val="300"/>
              </a:spcBef>
            </a:pPr>
            <a:r>
              <a:rPr lang="en-US" sz="1800" dirty="0" smtClean="0"/>
              <a:t>Analog lines (e.g., fax machines)</a:t>
            </a:r>
          </a:p>
          <a:p>
            <a:pPr marL="625475" lvl="1" indent="-277813">
              <a:lnSpc>
                <a:spcPct val="100000"/>
              </a:lnSpc>
              <a:spcBef>
                <a:spcPts val="300"/>
              </a:spcBef>
            </a:pPr>
            <a:r>
              <a:rPr lang="en-US" sz="1800" dirty="0" smtClean="0"/>
              <a:t>Voicemail</a:t>
            </a:r>
          </a:p>
        </p:txBody>
      </p:sp>
      <p:sp>
        <p:nvSpPr>
          <p:cNvPr id="41" name="Title 40"/>
          <p:cNvSpPr>
            <a:spLocks noGrp="1"/>
          </p:cNvSpPr>
          <p:nvPr>
            <p:ph type="title"/>
          </p:nvPr>
        </p:nvSpPr>
        <p:spPr>
          <a:xfrm>
            <a:off x="381000" y="418322"/>
            <a:ext cx="8382000" cy="997196"/>
          </a:xfrm>
        </p:spPr>
        <p:txBody>
          <a:bodyPr/>
          <a:lstStyle/>
          <a:p>
            <a:r>
              <a:rPr lang="en-US" sz="4000" dirty="0" smtClean="0"/>
              <a:t>Software-Powered VoIP Architecture </a:t>
            </a:r>
            <a:r>
              <a:rPr lang="en-US" sz="4400" dirty="0" smtClean="0"/>
              <a:t/>
            </a:r>
            <a:br>
              <a:rPr lang="en-US" sz="4400" dirty="0" smtClean="0"/>
            </a:br>
            <a:r>
              <a:rPr lang="en-US" sz="3200" dirty="0" smtClean="0">
                <a:solidFill>
                  <a:schemeClr val="accent1">
                    <a:lumMod val="20000"/>
                    <a:lumOff val="80000"/>
                  </a:schemeClr>
                </a:solidFill>
              </a:rPr>
              <a:t>Deployment scenario:  OCS 2007 Co-existence</a:t>
            </a:r>
            <a:endParaRPr lang="en-US" sz="4400" dirty="0"/>
          </a:p>
        </p:txBody>
      </p:sp>
      <p:sp>
        <p:nvSpPr>
          <p:cNvPr id="45" name="Rounded Rectangle 44"/>
          <p:cNvSpPr/>
          <p:nvPr/>
        </p:nvSpPr>
        <p:spPr bwMode="auto">
          <a:xfrm>
            <a:off x="4967430" y="1520688"/>
            <a:ext cx="3429000" cy="1125792"/>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1096963" fontAlgn="base">
              <a:lnSpc>
                <a:spcPct val="90000"/>
              </a:lnSpc>
              <a:spcBef>
                <a:spcPct val="0"/>
              </a:spcBef>
              <a:spcAft>
                <a:spcPct val="0"/>
              </a:spcAft>
              <a:defRPr/>
            </a:pPr>
            <a:r>
              <a:rPr lang="en-US" sz="2000" dirty="0" smtClean="0"/>
              <a:t>OCS 2007 Co-existence</a:t>
            </a:r>
          </a:p>
        </p:txBody>
      </p:sp>
      <p:cxnSp>
        <p:nvCxnSpPr>
          <p:cNvPr id="46" name="Straight Connector 45"/>
          <p:cNvCxnSpPr/>
          <p:nvPr/>
        </p:nvCxnSpPr>
        <p:spPr bwMode="auto">
          <a:xfrm rot="5400000">
            <a:off x="5740049" y="2642257"/>
            <a:ext cx="495300" cy="1588"/>
          </a:xfrm>
          <a:prstGeom prst="line">
            <a:avLst/>
          </a:prstGeom>
          <a:solidFill>
            <a:schemeClr val="accent1">
              <a:lumMod val="90000"/>
            </a:schemeClr>
          </a:solidFill>
          <a:ln w="19050" cap="rnd" cmpd="sng" algn="ctr">
            <a:solidFill>
              <a:srgbClr val="7CBF33"/>
            </a:solidFill>
            <a:prstDash val="solid"/>
          </a:ln>
          <a:effectLst>
            <a:outerShdw blurRad="39000" dist="25400" dir="5400000">
              <a:srgbClr val="000000">
                <a:alpha val="35000"/>
              </a:srgbClr>
            </a:outerShdw>
          </a:effectLst>
        </p:spPr>
      </p:cxnSp>
      <p:cxnSp>
        <p:nvCxnSpPr>
          <p:cNvPr id="47" name="Straight Connector 46"/>
          <p:cNvCxnSpPr/>
          <p:nvPr/>
        </p:nvCxnSpPr>
        <p:spPr bwMode="auto">
          <a:xfrm rot="5400000">
            <a:off x="5347741" y="2949049"/>
            <a:ext cx="229394" cy="794"/>
          </a:xfrm>
          <a:prstGeom prst="line">
            <a:avLst/>
          </a:prstGeom>
          <a:solidFill>
            <a:schemeClr val="accent1">
              <a:lumMod val="90000"/>
            </a:schemeClr>
          </a:solidFill>
          <a:ln w="19050" cap="rnd" cmpd="sng" algn="ctr">
            <a:solidFill>
              <a:schemeClr val="bg1">
                <a:lumMod val="40000"/>
                <a:lumOff val="60000"/>
              </a:schemeClr>
            </a:solidFill>
            <a:prstDash val="solid"/>
          </a:ln>
          <a:effectLst>
            <a:outerShdw blurRad="39000" dist="25400" dir="5400000">
              <a:srgbClr val="000000">
                <a:alpha val="35000"/>
              </a:srgbClr>
            </a:outerShdw>
          </a:effectLst>
        </p:spPr>
      </p:cxnSp>
      <p:cxnSp>
        <p:nvCxnSpPr>
          <p:cNvPr id="48" name="Straight Connector 47"/>
          <p:cNvCxnSpPr/>
          <p:nvPr/>
        </p:nvCxnSpPr>
        <p:spPr bwMode="auto">
          <a:xfrm rot="5400000">
            <a:off x="6812088" y="3870033"/>
            <a:ext cx="1943931" cy="3971"/>
          </a:xfrm>
          <a:prstGeom prst="line">
            <a:avLst/>
          </a:prstGeom>
          <a:solidFill>
            <a:schemeClr val="accent1">
              <a:lumMod val="90000"/>
            </a:schemeClr>
          </a:solidFill>
          <a:ln w="19050" cap="rnd" cmpd="sng" algn="ctr">
            <a:solidFill>
              <a:srgbClr val="7CBF33"/>
            </a:solidFill>
            <a:prstDash val="solid"/>
          </a:ln>
          <a:effectLst>
            <a:outerShdw blurRad="39000" dist="25400" dir="5400000">
              <a:srgbClr val="000000">
                <a:alpha val="35000"/>
              </a:srgbClr>
            </a:outerShdw>
          </a:effectLst>
        </p:spPr>
      </p:cxnSp>
      <p:cxnSp>
        <p:nvCxnSpPr>
          <p:cNvPr id="49" name="Straight Connector 48"/>
          <p:cNvCxnSpPr/>
          <p:nvPr/>
        </p:nvCxnSpPr>
        <p:spPr bwMode="auto">
          <a:xfrm rot="10800000">
            <a:off x="5986906" y="2890701"/>
            <a:ext cx="1799924" cy="1588"/>
          </a:xfrm>
          <a:prstGeom prst="line">
            <a:avLst/>
          </a:prstGeom>
          <a:solidFill>
            <a:schemeClr val="accent1">
              <a:lumMod val="90000"/>
            </a:schemeClr>
          </a:solidFill>
          <a:ln w="19050" cap="rnd" cmpd="sng" algn="ctr">
            <a:solidFill>
              <a:srgbClr val="7CBF33"/>
            </a:solidFill>
            <a:prstDash val="solid"/>
          </a:ln>
          <a:effectLst>
            <a:outerShdw blurRad="39000" dist="25400" dir="5400000">
              <a:srgbClr val="000000">
                <a:alpha val="35000"/>
              </a:srgbClr>
            </a:outerShdw>
          </a:effectLst>
        </p:spPr>
      </p:cxnSp>
      <p:cxnSp>
        <p:nvCxnSpPr>
          <p:cNvPr id="50" name="Straight Connector 49"/>
          <p:cNvCxnSpPr/>
          <p:nvPr/>
        </p:nvCxnSpPr>
        <p:spPr bwMode="auto">
          <a:xfrm rot="5400000">
            <a:off x="7377749" y="2661307"/>
            <a:ext cx="457200" cy="1588"/>
          </a:xfrm>
          <a:prstGeom prst="line">
            <a:avLst/>
          </a:prstGeom>
          <a:solidFill>
            <a:schemeClr val="accent1">
              <a:lumMod val="90000"/>
            </a:schemeClr>
          </a:solidFill>
          <a:ln w="19050" cap="rnd" cmpd="sng" algn="ctr">
            <a:solidFill>
              <a:srgbClr val="7CBF33"/>
            </a:solidFill>
            <a:prstDash val="solid"/>
          </a:ln>
          <a:effectLst>
            <a:outerShdw blurRad="39000" dist="25400" dir="5400000">
              <a:srgbClr val="000000">
                <a:alpha val="35000"/>
              </a:srgbClr>
            </a:outerShdw>
          </a:effectLst>
        </p:spPr>
      </p:cxnSp>
      <p:cxnSp>
        <p:nvCxnSpPr>
          <p:cNvPr id="51" name="Straight Connector 50"/>
          <p:cNvCxnSpPr/>
          <p:nvPr/>
        </p:nvCxnSpPr>
        <p:spPr bwMode="auto">
          <a:xfrm rot="5400000">
            <a:off x="5258837" y="2618643"/>
            <a:ext cx="381397" cy="1588"/>
          </a:xfrm>
          <a:prstGeom prst="line">
            <a:avLst/>
          </a:prstGeom>
          <a:solidFill>
            <a:schemeClr val="accent1">
              <a:lumMod val="90000"/>
            </a:schemeClr>
          </a:solidFill>
          <a:ln w="19050" cap="rnd" cmpd="sng" algn="ctr">
            <a:solidFill>
              <a:schemeClr val="bg1">
                <a:lumMod val="40000"/>
                <a:lumOff val="60000"/>
              </a:schemeClr>
            </a:solidFill>
            <a:prstDash val="solid"/>
          </a:ln>
          <a:effectLst>
            <a:outerShdw blurRad="39000" dist="25400" dir="5400000">
              <a:srgbClr val="000000">
                <a:alpha val="35000"/>
              </a:srgbClr>
            </a:outerShdw>
          </a:effectLst>
        </p:spPr>
      </p:cxnSp>
      <p:cxnSp>
        <p:nvCxnSpPr>
          <p:cNvPr id="52" name="Straight Connector 51"/>
          <p:cNvCxnSpPr/>
          <p:nvPr/>
        </p:nvCxnSpPr>
        <p:spPr bwMode="auto">
          <a:xfrm rot="5400000">
            <a:off x="6925605" y="2623207"/>
            <a:ext cx="381000" cy="1588"/>
          </a:xfrm>
          <a:prstGeom prst="line">
            <a:avLst/>
          </a:prstGeom>
          <a:solidFill>
            <a:schemeClr val="accent1">
              <a:lumMod val="90000"/>
            </a:schemeClr>
          </a:solidFill>
          <a:ln w="19050" cap="rnd" cmpd="sng" algn="ctr">
            <a:solidFill>
              <a:schemeClr val="bg1">
                <a:lumMod val="40000"/>
                <a:lumOff val="60000"/>
              </a:schemeClr>
            </a:solidFill>
            <a:prstDash val="solid"/>
          </a:ln>
          <a:effectLst>
            <a:outerShdw blurRad="39000" dist="25400" dir="5400000">
              <a:srgbClr val="000000">
                <a:alpha val="35000"/>
              </a:srgbClr>
            </a:outerShdw>
          </a:effectLst>
        </p:spPr>
      </p:cxnSp>
      <p:cxnSp>
        <p:nvCxnSpPr>
          <p:cNvPr id="53" name="Straight Connector 52"/>
          <p:cNvCxnSpPr/>
          <p:nvPr/>
        </p:nvCxnSpPr>
        <p:spPr bwMode="auto">
          <a:xfrm rot="10800000" flipV="1">
            <a:off x="5449080" y="2817676"/>
            <a:ext cx="1664650" cy="9500"/>
          </a:xfrm>
          <a:prstGeom prst="line">
            <a:avLst/>
          </a:prstGeom>
          <a:solidFill>
            <a:schemeClr val="accent1">
              <a:lumMod val="90000"/>
            </a:schemeClr>
          </a:solidFill>
          <a:ln w="19050" cap="rnd" cmpd="sng" algn="ctr">
            <a:solidFill>
              <a:schemeClr val="bg1">
                <a:lumMod val="40000"/>
                <a:lumOff val="60000"/>
              </a:schemeClr>
            </a:solidFill>
            <a:prstDash val="solid"/>
          </a:ln>
          <a:effectLst>
            <a:outerShdw blurRad="39000" dist="25400" dir="5400000">
              <a:srgbClr val="000000">
                <a:alpha val="35000"/>
              </a:srgbClr>
            </a:outerShdw>
          </a:effectLst>
        </p:spPr>
      </p:cxnSp>
      <p:sp>
        <p:nvSpPr>
          <p:cNvPr id="54" name="Rounded Rectangle 53"/>
          <p:cNvSpPr/>
          <p:nvPr/>
        </p:nvSpPr>
        <p:spPr bwMode="auto">
          <a:xfrm>
            <a:off x="6359194" y="3043101"/>
            <a:ext cx="990600" cy="1600200"/>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none" lIns="109728" tIns="0" rIns="109728" bIns="54864" numCol="1" rtlCol="0" anchor="t" anchorCtr="0" compatLnSpc="1">
            <a:prstTxWarp prst="textNoShape">
              <a:avLst/>
            </a:prstTxWarp>
          </a:bodyPr>
          <a:lstStyle/>
          <a:p>
            <a:pPr algn="ctr" defTabSz="1096963" fontAlgn="base">
              <a:lnSpc>
                <a:spcPct val="90000"/>
              </a:lnSpc>
              <a:spcBef>
                <a:spcPct val="0"/>
              </a:spcBef>
              <a:spcAft>
                <a:spcPct val="0"/>
              </a:spcAft>
              <a:defRPr/>
            </a:pPr>
            <a:r>
              <a:rPr lang="en-US" sz="1400" dirty="0" smtClean="0">
                <a:solidFill>
                  <a:schemeClr val="lt1"/>
                </a:solidFill>
              </a:rPr>
              <a:t>Mediation</a:t>
            </a:r>
          </a:p>
          <a:p>
            <a:pPr algn="ctr" defTabSz="1096963" fontAlgn="base">
              <a:lnSpc>
                <a:spcPct val="90000"/>
              </a:lnSpc>
              <a:spcBef>
                <a:spcPct val="0"/>
              </a:spcBef>
              <a:spcAft>
                <a:spcPct val="0"/>
              </a:spcAft>
              <a:defRPr/>
            </a:pPr>
            <a:r>
              <a:rPr lang="en-US" sz="1400" dirty="0" smtClean="0">
                <a:solidFill>
                  <a:schemeClr val="lt1"/>
                </a:solidFill>
              </a:rPr>
              <a:t>Server</a:t>
            </a:r>
          </a:p>
        </p:txBody>
      </p:sp>
      <p:sp>
        <p:nvSpPr>
          <p:cNvPr id="55" name="TextBox 54"/>
          <p:cNvSpPr txBox="1"/>
          <p:nvPr/>
        </p:nvSpPr>
        <p:spPr>
          <a:xfrm>
            <a:off x="6677202" y="4416190"/>
            <a:ext cx="354584" cy="246221"/>
          </a:xfrm>
          <a:prstGeom prst="rect">
            <a:avLst/>
          </a:prstGeom>
          <a:noFill/>
        </p:spPr>
        <p:txBody>
          <a:bodyPr wrap="none" rtlCol="0">
            <a:spAutoFit/>
          </a:bodyPr>
          <a:lstStyle/>
          <a:p>
            <a:pPr algn="ctr"/>
            <a:r>
              <a:rPr lang="en-US" sz="1000" dirty="0" smtClean="0"/>
              <a:t>SIP</a:t>
            </a:r>
          </a:p>
        </p:txBody>
      </p:sp>
      <p:sp>
        <p:nvSpPr>
          <p:cNvPr id="56" name="Rounded Rectangle 55"/>
          <p:cNvSpPr/>
          <p:nvPr/>
        </p:nvSpPr>
        <p:spPr bwMode="auto">
          <a:xfrm>
            <a:off x="5139994" y="3043101"/>
            <a:ext cx="990600" cy="16002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none" lIns="109728" tIns="0" rIns="109728" bIns="54864" numCol="1" rtlCol="0" anchor="t" anchorCtr="0" compatLnSpc="1">
            <a:prstTxWarp prst="textNoShape">
              <a:avLst/>
            </a:prstTxWarp>
          </a:bodyPr>
          <a:lstStyle/>
          <a:p>
            <a:pPr marR="0" indent="0" algn="ctr" defTabSz="1096963" fontAlgn="base">
              <a:lnSpc>
                <a:spcPct val="90000"/>
              </a:lnSpc>
              <a:spcBef>
                <a:spcPct val="0"/>
              </a:spcBef>
              <a:spcAft>
                <a:spcPct val="0"/>
              </a:spcAft>
              <a:buNone/>
              <a:tabLst/>
              <a:defRPr/>
            </a:pPr>
            <a:r>
              <a:rPr lang="en-US" sz="1400" dirty="0" smtClean="0">
                <a:latin typeface="Segoe" pitchFamily="34" charset="0"/>
              </a:rPr>
              <a:t>Existing</a:t>
            </a:r>
          </a:p>
          <a:p>
            <a:pPr marR="0" indent="0" algn="ctr" defTabSz="1096963" fontAlgn="base">
              <a:lnSpc>
                <a:spcPct val="90000"/>
              </a:lnSpc>
              <a:spcBef>
                <a:spcPct val="0"/>
              </a:spcBef>
              <a:spcAft>
                <a:spcPct val="0"/>
              </a:spcAft>
              <a:buNone/>
              <a:tabLst/>
              <a:defRPr/>
            </a:pPr>
            <a:r>
              <a:rPr lang="en-US" sz="1400" dirty="0" smtClean="0">
                <a:latin typeface="Segoe" pitchFamily="34" charset="0"/>
              </a:rPr>
              <a:t>PBX</a:t>
            </a:r>
          </a:p>
        </p:txBody>
      </p:sp>
      <p:pic>
        <p:nvPicPr>
          <p:cNvPr id="57" name="Rectangle 62"/>
          <p:cNvPicPr>
            <a:picLocks noChangeAspect="1" noChangeArrowheads="1"/>
          </p:cNvPicPr>
          <p:nvPr/>
        </p:nvPicPr>
        <p:blipFill>
          <a:blip r:embed="rId3"/>
          <a:srcRect/>
          <a:stretch>
            <a:fillRect/>
          </a:stretch>
        </p:blipFill>
        <p:spPr bwMode="auto">
          <a:xfrm>
            <a:off x="5442508" y="3576501"/>
            <a:ext cx="385572" cy="640080"/>
          </a:xfrm>
          <a:prstGeom prst="rect">
            <a:avLst/>
          </a:prstGeom>
          <a:noFill/>
          <a:ln w="9525">
            <a:noFill/>
            <a:miter lim="800000"/>
            <a:headEnd/>
            <a:tailEnd/>
          </a:ln>
          <a:effectLst>
            <a:outerShdw blurRad="50800" dist="38100" dir="5400000" algn="t" rotWithShape="0">
              <a:prstClr val="black">
                <a:alpha val="40000"/>
              </a:prstClr>
            </a:outerShdw>
          </a:effectLst>
        </p:spPr>
      </p:pic>
      <p:cxnSp>
        <p:nvCxnSpPr>
          <p:cNvPr id="58" name="Straight Connector 57"/>
          <p:cNvCxnSpPr/>
          <p:nvPr/>
        </p:nvCxnSpPr>
        <p:spPr bwMode="auto">
          <a:xfrm rot="16200000" flipV="1">
            <a:off x="6743759" y="4747006"/>
            <a:ext cx="188435" cy="2730"/>
          </a:xfrm>
          <a:prstGeom prst="line">
            <a:avLst/>
          </a:prstGeom>
          <a:solidFill>
            <a:srgbClr val="92D050"/>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cxnSp>
      <p:cxnSp>
        <p:nvCxnSpPr>
          <p:cNvPr id="59" name="Straight Connector 58"/>
          <p:cNvCxnSpPr/>
          <p:nvPr/>
        </p:nvCxnSpPr>
        <p:spPr bwMode="auto">
          <a:xfrm rot="10800000">
            <a:off x="6130595" y="3879713"/>
            <a:ext cx="228600" cy="1588"/>
          </a:xfrm>
          <a:prstGeom prst="line">
            <a:avLst/>
          </a:prstGeom>
          <a:solidFill>
            <a:srgbClr val="C0C0C0"/>
          </a:solidFill>
          <a:ln w="6350" cap="sq" cmpd="sng" algn="ctr">
            <a:solidFill>
              <a:schemeClr val="tx1">
                <a:lumMod val="50000"/>
                <a:lumOff val="50000"/>
              </a:schemeClr>
            </a:solidFill>
            <a:prstDash val="solid"/>
            <a:round/>
            <a:headEnd type="none" w="med" len="med"/>
            <a:tailEnd type="none" w="med" len="med"/>
          </a:ln>
          <a:effectLst/>
        </p:spPr>
      </p:cxnSp>
      <p:grpSp>
        <p:nvGrpSpPr>
          <p:cNvPr id="60" name="Group 109"/>
          <p:cNvGrpSpPr/>
          <p:nvPr/>
        </p:nvGrpSpPr>
        <p:grpSpPr>
          <a:xfrm>
            <a:off x="6623791" y="3546021"/>
            <a:ext cx="461406" cy="640080"/>
            <a:chOff x="3700272" y="5231190"/>
            <a:chExt cx="461406" cy="640080"/>
          </a:xfrm>
        </p:grpSpPr>
        <p:pic>
          <p:nvPicPr>
            <p:cNvPr id="61" name="Rectangle 6"/>
            <p:cNvPicPr>
              <a:picLocks noChangeAspect="1" noChangeArrowheads="1"/>
            </p:cNvPicPr>
            <p:nvPr/>
          </p:nvPicPr>
          <p:blipFill>
            <a:blip r:embed="rId4">
              <a:clrChange>
                <a:clrFrom>
                  <a:srgbClr val="DADBDD"/>
                </a:clrFrom>
                <a:clrTo>
                  <a:srgbClr val="DADBDD">
                    <a:alpha val="0"/>
                  </a:srgbClr>
                </a:clrTo>
              </a:clrChange>
            </a:blip>
            <a:srcRect l="20914" t="16994" r="24248" b="13333"/>
            <a:stretch>
              <a:fillRect/>
            </a:stretch>
          </p:blipFill>
          <p:spPr bwMode="auto">
            <a:xfrm>
              <a:off x="3700272" y="5231190"/>
              <a:ext cx="448056" cy="640080"/>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62" name="Group 299"/>
            <p:cNvGrpSpPr/>
            <p:nvPr/>
          </p:nvGrpSpPr>
          <p:grpSpPr>
            <a:xfrm>
              <a:off x="3888581" y="5617741"/>
              <a:ext cx="273097" cy="228230"/>
              <a:chOff x="3841703" y="5410570"/>
              <a:chExt cx="474444" cy="366371"/>
            </a:xfrm>
          </p:grpSpPr>
          <p:sp>
            <p:nvSpPr>
              <p:cNvPr id="63" name="Curved Up Arrow 62"/>
              <p:cNvSpPr/>
              <p:nvPr/>
            </p:nvSpPr>
            <p:spPr bwMode="auto">
              <a:xfrm rot="19313464">
                <a:off x="3994104" y="5562971"/>
                <a:ext cx="322043" cy="213970"/>
              </a:xfrm>
              <a:prstGeom prst="curvedUpArrow">
                <a:avLst>
                  <a:gd name="adj1" fmla="val 25000"/>
                  <a:gd name="adj2" fmla="val 48163"/>
                  <a:gd name="adj3" fmla="val 49611"/>
                </a:avLst>
              </a:prstGeom>
              <a:solidFill>
                <a:schemeClr val="bg2">
                  <a:lumMod val="25000"/>
                  <a:lumOff val="75000"/>
                </a:schemeClr>
              </a:soli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000" b="0" i="0" u="none" strike="noStrike" baseline="0" dirty="0">
                  <a:solidFill>
                    <a:srgbClr val="000000"/>
                  </a:solidFill>
                  <a:latin typeface="Arial"/>
                </a:endParaRPr>
              </a:p>
            </p:txBody>
          </p:sp>
          <p:sp>
            <p:nvSpPr>
              <p:cNvPr id="64" name="Curved Up Arrow 63"/>
              <p:cNvSpPr/>
              <p:nvPr/>
            </p:nvSpPr>
            <p:spPr bwMode="auto">
              <a:xfrm rot="19313464" flipH="1" flipV="1">
                <a:off x="3841703" y="5410570"/>
                <a:ext cx="322043" cy="213970"/>
              </a:xfrm>
              <a:prstGeom prst="curvedUpArrow">
                <a:avLst>
                  <a:gd name="adj1" fmla="val 25000"/>
                  <a:gd name="adj2" fmla="val 48163"/>
                  <a:gd name="adj3" fmla="val 49611"/>
                </a:avLst>
              </a:prstGeom>
              <a:solidFill>
                <a:schemeClr val="bg2">
                  <a:lumMod val="25000"/>
                  <a:lumOff val="75000"/>
                </a:schemeClr>
              </a:soli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000" b="0" i="0" u="none" strike="noStrike" baseline="0" dirty="0">
                  <a:solidFill>
                    <a:srgbClr val="000000"/>
                  </a:solidFill>
                  <a:latin typeface="Arial"/>
                </a:endParaRPr>
              </a:p>
            </p:txBody>
          </p:sp>
        </p:grpSp>
      </p:grpSp>
      <p:sp>
        <p:nvSpPr>
          <p:cNvPr id="65" name="Rounded Rectangle 64"/>
          <p:cNvSpPr/>
          <p:nvPr/>
        </p:nvSpPr>
        <p:spPr bwMode="auto">
          <a:xfrm>
            <a:off x="6486667" y="4853315"/>
            <a:ext cx="2590800" cy="1600200"/>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lnSpc>
                <a:spcPct val="90000"/>
              </a:lnSpc>
              <a:spcBef>
                <a:spcPct val="0"/>
              </a:spcBef>
              <a:spcAft>
                <a:spcPct val="0"/>
              </a:spcAft>
              <a:defRPr/>
            </a:pPr>
            <a:r>
              <a:rPr lang="en-US" dirty="0" smtClean="0"/>
              <a:t>OCS 2007</a:t>
            </a:r>
          </a:p>
        </p:txBody>
      </p:sp>
      <p:pic>
        <p:nvPicPr>
          <p:cNvPr id="66" name="Rectangle 6"/>
          <p:cNvPicPr>
            <a:picLocks noChangeAspect="1" noChangeArrowheads="1"/>
          </p:cNvPicPr>
          <p:nvPr/>
        </p:nvPicPr>
        <p:blipFill>
          <a:blip r:embed="rId4">
            <a:clrChange>
              <a:clrFrom>
                <a:srgbClr val="DADBDD"/>
              </a:clrFrom>
              <a:clrTo>
                <a:srgbClr val="DADBDD">
                  <a:alpha val="0"/>
                </a:srgbClr>
              </a:clrTo>
            </a:clrChange>
          </a:blip>
          <a:srcRect l="20914" t="16994" r="24248" b="13333"/>
          <a:stretch>
            <a:fillRect/>
          </a:stretch>
        </p:blipFill>
        <p:spPr bwMode="auto">
          <a:xfrm>
            <a:off x="6715267" y="5356235"/>
            <a:ext cx="448056" cy="640080"/>
          </a:xfrm>
          <a:prstGeom prst="rect">
            <a:avLst/>
          </a:prstGeom>
          <a:ln>
            <a:noFill/>
          </a:ln>
          <a:effectLst>
            <a:outerShdw blurRad="50800" dist="38100" dir="5400000" algn="t" rotWithShape="0">
              <a:prstClr val="black">
                <a:alpha val="40000"/>
              </a:prstClr>
            </a:outerShdw>
          </a:effectLst>
        </p:spPr>
      </p:pic>
      <p:sp>
        <p:nvSpPr>
          <p:cNvPr id="67" name="TextBox 66"/>
          <p:cNvSpPr txBox="1"/>
          <p:nvPr/>
        </p:nvSpPr>
        <p:spPr>
          <a:xfrm>
            <a:off x="6639067" y="6072515"/>
            <a:ext cx="2209800" cy="400110"/>
          </a:xfrm>
          <a:prstGeom prst="rect">
            <a:avLst/>
          </a:prstGeom>
          <a:noFill/>
        </p:spPr>
        <p:txBody>
          <a:bodyPr wrap="square" rtlCol="0">
            <a:spAutoFit/>
          </a:bodyPr>
          <a:lstStyle/>
          <a:p>
            <a:r>
              <a:rPr lang="en-US" sz="1000" dirty="0" smtClean="0"/>
              <a:t>IM, Presence,</a:t>
            </a:r>
          </a:p>
          <a:p>
            <a:r>
              <a:rPr lang="en-US" sz="1000" dirty="0" smtClean="0"/>
              <a:t>Audio, Video, Conferencing, IVR</a:t>
            </a:r>
            <a:endParaRPr lang="en-US" sz="1000" dirty="0"/>
          </a:p>
        </p:txBody>
      </p:sp>
      <p:sp>
        <p:nvSpPr>
          <p:cNvPr id="68" name="Rounded Rectangle 67"/>
          <p:cNvSpPr/>
          <p:nvPr/>
        </p:nvSpPr>
        <p:spPr bwMode="auto">
          <a:xfrm>
            <a:off x="7553467" y="5158115"/>
            <a:ext cx="1371600" cy="304800"/>
          </a:xfrm>
          <a:prstGeom prst="roundRect">
            <a:avLst/>
          </a:prstGeom>
          <a:gradFill flip="none" rotWithShape="1">
            <a:gsLst>
              <a:gs pos="0">
                <a:schemeClr val="bg1">
                  <a:lumMod val="50000"/>
                  <a:alpha val="0"/>
                </a:schemeClr>
              </a:gs>
              <a:gs pos="42000">
                <a:schemeClr val="accent5">
                  <a:lumMod val="40000"/>
                  <a:lumOff val="60000"/>
                </a:schemeClr>
              </a:gs>
              <a:gs pos="75000">
                <a:schemeClr val="accent5"/>
              </a:gs>
              <a:gs pos="85000">
                <a:schemeClr val="accent5">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5">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none" lIns="109728" tIns="54864" rIns="109728" bIns="54864" numCol="1" rtlCol="0" anchor="ctr" anchorCtr="0" compatLnSpc="1">
            <a:prstTxWarp prst="textNoShape">
              <a:avLst/>
            </a:prstTxWarp>
          </a:bodyPr>
          <a:lstStyle/>
          <a:p>
            <a:pPr marR="0" indent="0" algn="ctr" defTabSz="1096963" fontAlgn="base">
              <a:lnSpc>
                <a:spcPct val="100000"/>
              </a:lnSpc>
              <a:spcBef>
                <a:spcPct val="0"/>
              </a:spcBef>
              <a:spcAft>
                <a:spcPct val="0"/>
              </a:spcAft>
              <a:buNone/>
              <a:tabLst/>
              <a:defRPr/>
            </a:pPr>
            <a:r>
              <a:rPr lang="en-US" sz="1200" dirty="0" smtClean="0">
                <a:solidFill>
                  <a:schemeClr val="tx1"/>
                </a:solidFill>
              </a:rPr>
              <a:t>Inbound Routing</a:t>
            </a:r>
          </a:p>
        </p:txBody>
      </p:sp>
      <p:sp>
        <p:nvSpPr>
          <p:cNvPr id="69" name="Rounded Rectangle 68"/>
          <p:cNvSpPr/>
          <p:nvPr/>
        </p:nvSpPr>
        <p:spPr bwMode="auto">
          <a:xfrm>
            <a:off x="7553467" y="5539115"/>
            <a:ext cx="1371600" cy="304800"/>
          </a:xfrm>
          <a:prstGeom prst="roundRect">
            <a:avLst/>
          </a:prstGeom>
          <a:gradFill flip="none" rotWithShape="1">
            <a:gsLst>
              <a:gs pos="0">
                <a:schemeClr val="bg1">
                  <a:lumMod val="50000"/>
                  <a:alpha val="0"/>
                </a:schemeClr>
              </a:gs>
              <a:gs pos="42000">
                <a:schemeClr val="accent5">
                  <a:lumMod val="40000"/>
                  <a:lumOff val="60000"/>
                </a:schemeClr>
              </a:gs>
              <a:gs pos="75000">
                <a:schemeClr val="accent5"/>
              </a:gs>
              <a:gs pos="85000">
                <a:schemeClr val="accent5">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5">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non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200" dirty="0" smtClean="0"/>
              <a:t>Outbound Routing</a:t>
            </a:r>
            <a:endParaRPr lang="en-US" sz="1200" dirty="0"/>
          </a:p>
        </p:txBody>
      </p:sp>
      <p:sp>
        <p:nvSpPr>
          <p:cNvPr id="70" name="Rounded Rectangle 69"/>
          <p:cNvSpPr/>
          <p:nvPr/>
        </p:nvSpPr>
        <p:spPr bwMode="auto">
          <a:xfrm>
            <a:off x="7553467" y="5920115"/>
            <a:ext cx="1371600" cy="289512"/>
          </a:xfrm>
          <a:prstGeom prst="roundRect">
            <a:avLst/>
          </a:prstGeom>
          <a:gradFill flip="none" rotWithShape="1">
            <a:gsLst>
              <a:gs pos="0">
                <a:schemeClr val="bg1">
                  <a:lumMod val="50000"/>
                  <a:alpha val="0"/>
                </a:schemeClr>
              </a:gs>
              <a:gs pos="42000">
                <a:schemeClr val="accent5">
                  <a:lumMod val="40000"/>
                  <a:lumOff val="60000"/>
                </a:schemeClr>
              </a:gs>
              <a:gs pos="75000">
                <a:schemeClr val="accent5"/>
              </a:gs>
              <a:gs pos="85000">
                <a:schemeClr val="accent5">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5">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non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200" dirty="0" smtClean="0"/>
              <a:t>Voicemail Routing</a:t>
            </a:r>
            <a:endParaRPr lang="en-US" sz="1200" dirty="0"/>
          </a:p>
        </p:txBody>
      </p:sp>
      <p:pic>
        <p:nvPicPr>
          <p:cNvPr id="71" name="Picture 121" descr="anyversion-icon-32x32-32bit"/>
          <p:cNvPicPr>
            <a:picLocks noChangeAspect="1" noChangeArrowheads="1"/>
          </p:cNvPicPr>
          <p:nvPr/>
        </p:nvPicPr>
        <p:blipFill>
          <a:blip r:embed="rId5">
            <a:duotone>
              <a:srgbClr val="B84A00">
                <a:shade val="45000"/>
                <a:satMod val="135000"/>
              </a:srgbClr>
              <a:prstClr val="white"/>
            </a:duotone>
            <a:lum bright="29000"/>
          </a:blip>
          <a:srcRect/>
          <a:stretch>
            <a:fillRect/>
          </a:stretch>
        </p:blipFill>
        <p:spPr bwMode="auto">
          <a:xfrm>
            <a:off x="6977686" y="5866474"/>
            <a:ext cx="152400" cy="15240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72" name="Picture 114" descr="PSTN"/>
          <p:cNvPicPr>
            <a:picLocks noChangeAspect="1" noChangeArrowheads="1"/>
          </p:cNvPicPr>
          <p:nvPr/>
        </p:nvPicPr>
        <p:blipFill>
          <a:blip r:embed="rId6">
            <a:clrChange>
              <a:clrFrom>
                <a:srgbClr val="DADBDD"/>
              </a:clrFrom>
              <a:clrTo>
                <a:srgbClr val="DADBDD">
                  <a:alpha val="0"/>
                </a:srgbClr>
              </a:clrTo>
            </a:clrChange>
          </a:blip>
          <a:srcRect/>
          <a:stretch>
            <a:fillRect/>
          </a:stretch>
        </p:blipFill>
        <p:spPr bwMode="auto">
          <a:xfrm>
            <a:off x="5254667" y="1962013"/>
            <a:ext cx="460375" cy="473075"/>
          </a:xfrm>
          <a:prstGeom prst="rect">
            <a:avLst/>
          </a:prstGeom>
          <a:noFill/>
          <a:ln w="9525">
            <a:noFill/>
            <a:miter lim="800000"/>
            <a:headEnd/>
            <a:tailEnd/>
          </a:ln>
          <a:effectLst>
            <a:outerShdw blurRad="50800" dist="38100" dir="5400000" algn="t" rotWithShape="0">
              <a:srgbClr val="00B0F0">
                <a:alpha val="40000"/>
              </a:srgbClr>
            </a:outerShdw>
          </a:effectLst>
        </p:spPr>
      </p:pic>
      <p:pic>
        <p:nvPicPr>
          <p:cNvPr id="73" name="Rectangle 5"/>
          <p:cNvPicPr>
            <a:picLocks noChangeAspect="1" noChangeArrowheads="1"/>
          </p:cNvPicPr>
          <p:nvPr/>
        </p:nvPicPr>
        <p:blipFill>
          <a:blip r:embed="rId7">
            <a:clrChange>
              <a:clrFrom>
                <a:srgbClr val="DADBDD"/>
              </a:clrFrom>
              <a:clrTo>
                <a:srgbClr val="DADBDD">
                  <a:alpha val="0"/>
                </a:srgbClr>
              </a:clrTo>
            </a:clrChange>
          </a:blip>
          <a:srcRect l="12459" t="7713" r="7890" b="12709"/>
          <a:stretch>
            <a:fillRect/>
          </a:stretch>
        </p:blipFill>
        <p:spPr bwMode="auto">
          <a:xfrm>
            <a:off x="7401067" y="2036626"/>
            <a:ext cx="416858" cy="38301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74" name="Rectangle 19"/>
          <p:cNvPicPr>
            <a:picLocks noChangeAspect="1" noChangeArrowheads="1"/>
          </p:cNvPicPr>
          <p:nvPr/>
        </p:nvPicPr>
        <p:blipFill>
          <a:blip r:embed="rId8">
            <a:clrChange>
              <a:clrFrom>
                <a:srgbClr val="DADBDD"/>
              </a:clrFrom>
              <a:clrTo>
                <a:srgbClr val="DADBDD">
                  <a:alpha val="0"/>
                </a:srgbClr>
              </a:clrTo>
            </a:clrChange>
          </a:blip>
          <a:srcRect/>
          <a:stretch>
            <a:fillRect/>
          </a:stretch>
        </p:blipFill>
        <p:spPr bwMode="auto">
          <a:xfrm>
            <a:off x="7822329" y="2061425"/>
            <a:ext cx="127610" cy="365726"/>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75" name="Picture 74" descr="clip_image001"/>
          <p:cNvPicPr/>
          <p:nvPr/>
        </p:nvPicPr>
        <p:blipFill>
          <a:blip r:embed="rId9">
            <a:clrChange>
              <a:clrFrom>
                <a:srgbClr val="F7FFFF"/>
              </a:clrFrom>
              <a:clrTo>
                <a:srgbClr val="F7FFFF">
                  <a:alpha val="0"/>
                </a:srgbClr>
              </a:clrTo>
            </a:clrChange>
          </a:blip>
          <a:srcRect/>
          <a:stretch>
            <a:fillRect/>
          </a:stretch>
        </p:blipFill>
        <p:spPr bwMode="auto">
          <a:xfrm>
            <a:off x="7598435" y="2091522"/>
            <a:ext cx="152400" cy="142875"/>
          </a:xfrm>
          <a:prstGeom prst="rect">
            <a:avLst/>
          </a:prstGeom>
          <a:noFill/>
          <a:ln w="9525">
            <a:noFill/>
            <a:miter lim="800000"/>
            <a:headEnd/>
            <a:tailEnd/>
          </a:ln>
        </p:spPr>
      </p:pic>
      <p:pic>
        <p:nvPicPr>
          <p:cNvPr id="76" name="Rectangle 5"/>
          <p:cNvPicPr>
            <a:picLocks noChangeAspect="1" noChangeArrowheads="1"/>
          </p:cNvPicPr>
          <p:nvPr/>
        </p:nvPicPr>
        <p:blipFill>
          <a:blip r:embed="rId7">
            <a:clrChange>
              <a:clrFrom>
                <a:srgbClr val="DADBDD"/>
              </a:clrFrom>
              <a:clrTo>
                <a:srgbClr val="DADBDD">
                  <a:alpha val="0"/>
                </a:srgbClr>
              </a:clrTo>
            </a:clrChange>
          </a:blip>
          <a:srcRect l="12459" t="7713" r="7890" b="12709"/>
          <a:stretch>
            <a:fillRect/>
          </a:stretch>
        </p:blipFill>
        <p:spPr bwMode="auto">
          <a:xfrm>
            <a:off x="5785395" y="2036626"/>
            <a:ext cx="416858" cy="38301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77" name="Rectangle 19"/>
          <p:cNvPicPr>
            <a:picLocks noChangeAspect="1" noChangeArrowheads="1"/>
          </p:cNvPicPr>
          <p:nvPr/>
        </p:nvPicPr>
        <p:blipFill>
          <a:blip r:embed="rId8">
            <a:clrChange>
              <a:clrFrom>
                <a:srgbClr val="DADBDD"/>
              </a:clrFrom>
              <a:clrTo>
                <a:srgbClr val="DADBDD">
                  <a:alpha val="0"/>
                </a:srgbClr>
              </a:clrTo>
            </a:clrChange>
          </a:blip>
          <a:srcRect/>
          <a:stretch>
            <a:fillRect/>
          </a:stretch>
        </p:blipFill>
        <p:spPr bwMode="auto">
          <a:xfrm>
            <a:off x="6206657" y="2061425"/>
            <a:ext cx="127610" cy="365726"/>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78" name="Picture 77" descr="clip_image001"/>
          <p:cNvPicPr/>
          <p:nvPr/>
        </p:nvPicPr>
        <p:blipFill>
          <a:blip r:embed="rId10">
            <a:clrChange>
              <a:clrFrom>
                <a:srgbClr val="F7FFFF"/>
              </a:clrFrom>
              <a:clrTo>
                <a:srgbClr val="F7FFFF">
                  <a:alpha val="0"/>
                </a:srgbClr>
              </a:clrTo>
            </a:clrChange>
          </a:blip>
          <a:srcRect/>
          <a:stretch>
            <a:fillRect/>
          </a:stretch>
        </p:blipFill>
        <p:spPr bwMode="auto">
          <a:xfrm>
            <a:off x="5970782" y="2091522"/>
            <a:ext cx="142875" cy="142875"/>
          </a:xfrm>
          <a:prstGeom prst="rect">
            <a:avLst/>
          </a:prstGeom>
          <a:noFill/>
          <a:ln w="9525">
            <a:noFill/>
            <a:miter lim="800000"/>
            <a:headEnd/>
            <a:tailEnd/>
          </a:ln>
        </p:spPr>
      </p:pic>
      <p:pic>
        <p:nvPicPr>
          <p:cNvPr id="79" name="Picture 114" descr="PSTN"/>
          <p:cNvPicPr>
            <a:picLocks noChangeAspect="1" noChangeArrowheads="1"/>
          </p:cNvPicPr>
          <p:nvPr/>
        </p:nvPicPr>
        <p:blipFill>
          <a:blip r:embed="rId6">
            <a:clrChange>
              <a:clrFrom>
                <a:srgbClr val="DADBDD"/>
              </a:clrFrom>
              <a:clrTo>
                <a:srgbClr val="DADBDD">
                  <a:alpha val="0"/>
                </a:srgbClr>
              </a:clrTo>
            </a:clrChange>
          </a:blip>
          <a:srcRect/>
          <a:stretch>
            <a:fillRect/>
          </a:stretch>
        </p:blipFill>
        <p:spPr bwMode="auto">
          <a:xfrm>
            <a:off x="6915586" y="1962013"/>
            <a:ext cx="460375" cy="473075"/>
          </a:xfrm>
          <a:prstGeom prst="rect">
            <a:avLst/>
          </a:prstGeom>
          <a:noFill/>
          <a:ln w="9525">
            <a:noFill/>
            <a:miter lim="800000"/>
            <a:headEnd/>
            <a:tailEnd/>
          </a:ln>
          <a:effectLst>
            <a:outerShdw blurRad="50800" dist="38100" dir="5400000" algn="t" rotWithShape="0">
              <a:srgbClr val="00B0F0">
                <a:alpha val="40000"/>
              </a:srgbClr>
            </a:outerShdw>
          </a:effectLst>
        </p:spPr>
      </p:pic>
      <p:sp>
        <p:nvSpPr>
          <p:cNvPr id="80" name="TextBox 79"/>
          <p:cNvSpPr txBox="1"/>
          <p:nvPr/>
        </p:nvSpPr>
        <p:spPr>
          <a:xfrm>
            <a:off x="5283275" y="4262301"/>
            <a:ext cx="704039" cy="400110"/>
          </a:xfrm>
          <a:prstGeom prst="rect">
            <a:avLst/>
          </a:prstGeom>
          <a:noFill/>
        </p:spPr>
        <p:txBody>
          <a:bodyPr wrap="none" rtlCol="0">
            <a:spAutoFit/>
          </a:bodyPr>
          <a:lstStyle/>
          <a:p>
            <a:pPr algn="ctr"/>
            <a:r>
              <a:rPr lang="en-US" sz="1000" dirty="0" smtClean="0"/>
              <a:t>SIP/PSTN</a:t>
            </a:r>
          </a:p>
          <a:p>
            <a:pPr algn="ctr"/>
            <a:r>
              <a:rPr lang="en-US" sz="1000" dirty="0" smtClean="0"/>
              <a:t>Gateway</a:t>
            </a:r>
            <a:endParaRPr lang="en-US" sz="10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 Placeholder 43"/>
          <p:cNvSpPr>
            <a:spLocks noGrp="1"/>
          </p:cNvSpPr>
          <p:nvPr>
            <p:ph type="body" sz="quarter" idx="10"/>
          </p:nvPr>
        </p:nvSpPr>
        <p:spPr>
          <a:xfrm>
            <a:off x="129063" y="1524000"/>
            <a:ext cx="8382000" cy="3154710"/>
          </a:xfrm>
        </p:spPr>
        <p:txBody>
          <a:bodyPr/>
          <a:lstStyle/>
          <a:p>
            <a:pPr marL="347663" indent="-347663"/>
            <a:endParaRPr lang="en-US" sz="2000" dirty="0" smtClean="0"/>
          </a:p>
          <a:p>
            <a:pPr marL="347663" indent="-347663"/>
            <a:endParaRPr lang="en-US" sz="2000" dirty="0" smtClean="0"/>
          </a:p>
          <a:p>
            <a:pPr marL="347663" indent="-347663"/>
            <a:r>
              <a:rPr lang="en-US" sz="2000" dirty="0" smtClean="0"/>
              <a:t>Migrate groups to Software-powered VoIP</a:t>
            </a:r>
          </a:p>
          <a:p>
            <a:pPr marL="685800" lvl="1" indent="-338138"/>
            <a:r>
              <a:rPr lang="en-US" sz="1800" dirty="0" smtClean="0"/>
              <a:t>Typically information or mobile workers</a:t>
            </a:r>
          </a:p>
          <a:p>
            <a:pPr marL="685800" lvl="1" indent="-338138"/>
            <a:r>
              <a:rPr lang="en-US" sz="1800" dirty="0" smtClean="0"/>
              <a:t>All users have IM and presence</a:t>
            </a:r>
          </a:p>
          <a:p>
            <a:pPr lvl="0"/>
            <a:endParaRPr lang="en-US" sz="2000" dirty="0" smtClean="0"/>
          </a:p>
          <a:p>
            <a:pPr lvl="0"/>
            <a:r>
              <a:rPr lang="en-US" sz="2000" dirty="0" smtClean="0"/>
              <a:t>Standard PBX migration procedures</a:t>
            </a:r>
          </a:p>
          <a:p>
            <a:pPr marL="685800" lvl="1" indent="-338138"/>
            <a:r>
              <a:rPr lang="en-US" sz="1800" dirty="0" smtClean="0"/>
              <a:t>Common PBX network interfaces</a:t>
            </a:r>
          </a:p>
          <a:p>
            <a:pPr marL="685800" lvl="1" indent="-338138"/>
            <a:r>
              <a:rPr lang="en-US" sz="1800" dirty="0" smtClean="0"/>
              <a:t>PBX numbering plans</a:t>
            </a:r>
          </a:p>
          <a:p>
            <a:pPr marL="685800" lvl="1" indent="-338138"/>
            <a:r>
              <a:rPr lang="en-US" sz="1800" dirty="0" smtClean="0"/>
              <a:t>No PBX upgrade required</a:t>
            </a:r>
          </a:p>
        </p:txBody>
      </p:sp>
      <p:cxnSp>
        <p:nvCxnSpPr>
          <p:cNvPr id="57" name="Straight Connector 56"/>
          <p:cNvCxnSpPr/>
          <p:nvPr/>
        </p:nvCxnSpPr>
        <p:spPr bwMode="auto">
          <a:xfrm rot="16200000" flipH="1">
            <a:off x="7605629" y="3875646"/>
            <a:ext cx="2002075" cy="3881"/>
          </a:xfrm>
          <a:prstGeom prst="line">
            <a:avLst/>
          </a:prstGeom>
          <a:solidFill>
            <a:schemeClr val="accent1">
              <a:lumMod val="90000"/>
            </a:schemeClr>
          </a:solidFill>
          <a:ln w="19050" cap="rnd" cmpd="sng" algn="ctr">
            <a:solidFill>
              <a:srgbClr val="7CBF33"/>
            </a:solidFill>
            <a:prstDash val="solid"/>
          </a:ln>
          <a:effectLst>
            <a:outerShdw blurRad="39000" dist="25400" dir="5400000">
              <a:srgbClr val="000000">
                <a:alpha val="35000"/>
              </a:srgbClr>
            </a:outerShdw>
          </a:effectLst>
        </p:spPr>
      </p:cxnSp>
      <p:sp>
        <p:nvSpPr>
          <p:cNvPr id="8" name="Rounded Rectangle 7"/>
          <p:cNvSpPr/>
          <p:nvPr/>
        </p:nvSpPr>
        <p:spPr bwMode="auto">
          <a:xfrm>
            <a:off x="5312321" y="1520688"/>
            <a:ext cx="3429000" cy="1125792"/>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algn="ctr" defTabSz="1096963" fontAlgn="base">
              <a:lnSpc>
                <a:spcPct val="90000"/>
              </a:lnSpc>
              <a:spcBef>
                <a:spcPct val="0"/>
              </a:spcBef>
              <a:spcAft>
                <a:spcPct val="0"/>
              </a:spcAft>
              <a:defRPr/>
            </a:pPr>
            <a:r>
              <a:rPr lang="en-US" sz="2000" dirty="0" smtClean="0">
                <a:solidFill>
                  <a:schemeClr val="lt1"/>
                </a:solidFill>
              </a:rPr>
              <a:t>OCS 2007 Stand-Alone</a:t>
            </a:r>
          </a:p>
        </p:txBody>
      </p:sp>
      <p:sp>
        <p:nvSpPr>
          <p:cNvPr id="6" name="Rounded Rectangle 5"/>
          <p:cNvSpPr/>
          <p:nvPr/>
        </p:nvSpPr>
        <p:spPr bwMode="auto">
          <a:xfrm>
            <a:off x="5301791" y="3043101"/>
            <a:ext cx="990600" cy="1600200"/>
          </a:xfrm>
          <a:prstGeom prst="roundRect">
            <a:avLst/>
          </a:prstGeom>
          <a:gradFill flip="none" rotWithShape="1">
            <a:gsLst>
              <a:gs pos="0">
                <a:schemeClr val="bg1">
                  <a:lumMod val="50000"/>
                  <a:alpha val="0"/>
                </a:schemeClr>
              </a:gs>
              <a:gs pos="42000">
                <a:schemeClr val="accent6">
                  <a:lumMod val="40000"/>
                  <a:lumOff val="60000"/>
                </a:schemeClr>
              </a:gs>
              <a:gs pos="75000">
                <a:schemeClr val="accent6"/>
              </a:gs>
              <a:gs pos="85000">
                <a:schemeClr val="accent6">
                  <a:lumMod val="75000"/>
                </a:schemeClr>
              </a:gs>
              <a:gs pos="99000">
                <a:schemeClr val="bg2">
                  <a:alpha val="0"/>
                </a:schemeClr>
              </a:gs>
            </a:gsLst>
            <a:lin ang="7200000" scaled="0"/>
            <a:tileRect/>
          </a:gradFill>
          <a:ln w="38100">
            <a:noFill/>
            <a:headEnd type="none" w="med" len="med"/>
            <a:tailEnd type="none" w="med" len="med"/>
          </a:ln>
          <a:effectLst>
            <a:outerShdw blurRad="50800" dist="50800" dir="5400000" algn="ctr" rotWithShape="0">
              <a:schemeClr val="accent6">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none" lIns="109728" tIns="0" rIns="109728" bIns="54864" numCol="1" rtlCol="0" anchor="t" anchorCtr="0" compatLnSpc="1">
            <a:prstTxWarp prst="textNoShape">
              <a:avLst/>
            </a:prstTxWarp>
          </a:bodyPr>
          <a:lstStyle/>
          <a:p>
            <a:pPr algn="ctr" defTabSz="1096963" fontAlgn="base">
              <a:lnSpc>
                <a:spcPct val="90000"/>
              </a:lnSpc>
              <a:spcBef>
                <a:spcPct val="0"/>
              </a:spcBef>
              <a:spcAft>
                <a:spcPct val="0"/>
              </a:spcAft>
              <a:defRPr/>
            </a:pPr>
            <a:r>
              <a:rPr lang="en-US" sz="1400" dirty="0" smtClean="0">
                <a:solidFill>
                  <a:schemeClr val="lt1"/>
                </a:solidFill>
                <a:latin typeface="Segoe" pitchFamily="34" charset="0"/>
              </a:rPr>
              <a:t>Existing</a:t>
            </a:r>
          </a:p>
          <a:p>
            <a:pPr algn="ctr" defTabSz="1096963" fontAlgn="base">
              <a:lnSpc>
                <a:spcPct val="90000"/>
              </a:lnSpc>
              <a:spcBef>
                <a:spcPct val="0"/>
              </a:spcBef>
              <a:spcAft>
                <a:spcPct val="0"/>
              </a:spcAft>
              <a:defRPr/>
            </a:pPr>
            <a:r>
              <a:rPr lang="en-US" sz="1400" dirty="0" smtClean="0">
                <a:solidFill>
                  <a:schemeClr val="lt1"/>
                </a:solidFill>
                <a:latin typeface="Segoe" pitchFamily="34" charset="0"/>
              </a:rPr>
              <a:t>PBX</a:t>
            </a:r>
          </a:p>
        </p:txBody>
      </p:sp>
      <p:pic>
        <p:nvPicPr>
          <p:cNvPr id="7" name="Rectangle 62"/>
          <p:cNvPicPr>
            <a:picLocks noChangeAspect="1" noChangeArrowheads="1"/>
          </p:cNvPicPr>
          <p:nvPr/>
        </p:nvPicPr>
        <p:blipFill>
          <a:blip r:embed="rId3"/>
          <a:srcRect/>
          <a:stretch>
            <a:fillRect/>
          </a:stretch>
        </p:blipFill>
        <p:spPr bwMode="auto">
          <a:xfrm>
            <a:off x="5604305" y="3576501"/>
            <a:ext cx="385572" cy="640080"/>
          </a:xfrm>
          <a:prstGeom prst="rect">
            <a:avLst/>
          </a:prstGeom>
          <a:noFill/>
          <a:ln w="9525">
            <a:noFill/>
            <a:miter lim="800000"/>
            <a:headEnd/>
            <a:tailEnd/>
          </a:ln>
          <a:effectLst>
            <a:outerShdw blurRad="50800" dist="38100" dir="5400000" algn="t" rotWithShape="0">
              <a:prstClr val="black">
                <a:alpha val="40000"/>
              </a:prstClr>
            </a:outerShdw>
          </a:effectLst>
        </p:spPr>
      </p:pic>
      <p:cxnSp>
        <p:nvCxnSpPr>
          <p:cNvPr id="13" name="Straight Connector 12"/>
          <p:cNvCxnSpPr/>
          <p:nvPr/>
        </p:nvCxnSpPr>
        <p:spPr bwMode="auto">
          <a:xfrm rot="10800000" flipV="1">
            <a:off x="7545936" y="3900194"/>
            <a:ext cx="557658" cy="5233"/>
          </a:xfrm>
          <a:prstGeom prst="line">
            <a:avLst/>
          </a:prstGeom>
          <a:solidFill>
            <a:srgbClr val="92D050"/>
          </a:solidFill>
          <a:ln w="19050" cap="rnd" cmpd="sng" algn="ctr">
            <a:solidFill>
              <a:srgbClr val="000000">
                <a:lumMod val="50000"/>
                <a:lumOff val="50000"/>
              </a:srgbClr>
            </a:solidFill>
            <a:prstDash val="solid"/>
          </a:ln>
          <a:effectLst>
            <a:outerShdw blurRad="39000" dist="25400" dir="5400000">
              <a:srgbClr val="000000">
                <a:alpha val="35000"/>
              </a:srgbClr>
            </a:outerShdw>
          </a:effectLst>
        </p:spPr>
      </p:cxnSp>
      <p:sp>
        <p:nvSpPr>
          <p:cNvPr id="15" name="Rounded Rectangle 14"/>
          <p:cNvSpPr/>
          <p:nvPr/>
        </p:nvSpPr>
        <p:spPr bwMode="auto">
          <a:xfrm>
            <a:off x="6529537" y="3043101"/>
            <a:ext cx="990600" cy="1600200"/>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none" lIns="109728" tIns="0" rIns="109728" bIns="54864" numCol="1" rtlCol="0" anchor="t" anchorCtr="0" compatLnSpc="1">
            <a:prstTxWarp prst="textNoShape">
              <a:avLst/>
            </a:prstTxWarp>
          </a:bodyPr>
          <a:lstStyle/>
          <a:p>
            <a:pPr algn="ctr" defTabSz="1096963" fontAlgn="base">
              <a:lnSpc>
                <a:spcPct val="90000"/>
              </a:lnSpc>
              <a:spcBef>
                <a:spcPct val="0"/>
              </a:spcBef>
              <a:spcAft>
                <a:spcPct val="0"/>
              </a:spcAft>
              <a:defRPr/>
            </a:pPr>
            <a:r>
              <a:rPr lang="en-US" sz="1400" dirty="0" smtClean="0">
                <a:solidFill>
                  <a:schemeClr val="lt1"/>
                </a:solidFill>
              </a:rPr>
              <a:t>Mediation</a:t>
            </a:r>
          </a:p>
          <a:p>
            <a:pPr algn="ctr" defTabSz="1096963" fontAlgn="base">
              <a:lnSpc>
                <a:spcPct val="90000"/>
              </a:lnSpc>
              <a:spcBef>
                <a:spcPct val="0"/>
              </a:spcBef>
              <a:spcAft>
                <a:spcPct val="0"/>
              </a:spcAft>
              <a:defRPr/>
            </a:pPr>
            <a:r>
              <a:rPr lang="en-US" sz="1400" dirty="0" smtClean="0">
                <a:solidFill>
                  <a:schemeClr val="lt1"/>
                </a:solidFill>
              </a:rPr>
              <a:t>Server</a:t>
            </a:r>
          </a:p>
        </p:txBody>
      </p:sp>
      <p:sp>
        <p:nvSpPr>
          <p:cNvPr id="17" name="TextBox 16"/>
          <p:cNvSpPr txBox="1"/>
          <p:nvPr/>
        </p:nvSpPr>
        <p:spPr>
          <a:xfrm>
            <a:off x="6847545" y="4416190"/>
            <a:ext cx="354584" cy="246221"/>
          </a:xfrm>
          <a:prstGeom prst="rect">
            <a:avLst/>
          </a:prstGeom>
          <a:noFill/>
        </p:spPr>
        <p:txBody>
          <a:bodyPr wrap="none" rtlCol="0">
            <a:spAutoFit/>
          </a:bodyPr>
          <a:lstStyle/>
          <a:p>
            <a:pPr algn="ctr"/>
            <a:r>
              <a:rPr lang="en-US" sz="1000" dirty="0" smtClean="0"/>
              <a:t>SIP</a:t>
            </a:r>
            <a:endParaRPr lang="en-US" sz="1000" dirty="0"/>
          </a:p>
        </p:txBody>
      </p:sp>
      <p:grpSp>
        <p:nvGrpSpPr>
          <p:cNvPr id="2" name="Group 109"/>
          <p:cNvGrpSpPr/>
          <p:nvPr/>
        </p:nvGrpSpPr>
        <p:grpSpPr>
          <a:xfrm>
            <a:off x="6794134" y="3546021"/>
            <a:ext cx="461406" cy="640080"/>
            <a:chOff x="3700272" y="5231190"/>
            <a:chExt cx="461406" cy="640080"/>
          </a:xfrm>
        </p:grpSpPr>
        <p:pic>
          <p:nvPicPr>
            <p:cNvPr id="19" name="Rectangle 6"/>
            <p:cNvPicPr>
              <a:picLocks noChangeAspect="1" noChangeArrowheads="1"/>
            </p:cNvPicPr>
            <p:nvPr/>
          </p:nvPicPr>
          <p:blipFill>
            <a:blip r:embed="rId4">
              <a:clrChange>
                <a:clrFrom>
                  <a:srgbClr val="DADBDD"/>
                </a:clrFrom>
                <a:clrTo>
                  <a:srgbClr val="DADBDD">
                    <a:alpha val="0"/>
                  </a:srgbClr>
                </a:clrTo>
              </a:clrChange>
            </a:blip>
            <a:srcRect l="20914" t="16994" r="24248" b="13333"/>
            <a:stretch>
              <a:fillRect/>
            </a:stretch>
          </p:blipFill>
          <p:spPr bwMode="auto">
            <a:xfrm>
              <a:off x="3700272" y="5231190"/>
              <a:ext cx="448056" cy="640080"/>
            </a:xfrm>
            <a:prstGeom prst="rect">
              <a:avLst/>
            </a:prstGeom>
            <a:noFill/>
            <a:ln w="9525">
              <a:noFill/>
              <a:miter lim="800000"/>
              <a:headEnd/>
              <a:tailEnd/>
            </a:ln>
            <a:effectLst>
              <a:outerShdw blurRad="50800" dist="38100" dir="5400000" algn="t" rotWithShape="0">
                <a:prstClr val="black">
                  <a:alpha val="40000"/>
                </a:prstClr>
              </a:outerShdw>
            </a:effectLst>
          </p:spPr>
        </p:pic>
        <p:grpSp>
          <p:nvGrpSpPr>
            <p:cNvPr id="4" name="Group 299"/>
            <p:cNvGrpSpPr/>
            <p:nvPr/>
          </p:nvGrpSpPr>
          <p:grpSpPr>
            <a:xfrm>
              <a:off x="3888581" y="5617741"/>
              <a:ext cx="273097" cy="228230"/>
              <a:chOff x="3841703" y="5410570"/>
              <a:chExt cx="474444" cy="366371"/>
            </a:xfrm>
          </p:grpSpPr>
          <p:sp>
            <p:nvSpPr>
              <p:cNvPr id="21" name="Curved Up Arrow 20"/>
              <p:cNvSpPr/>
              <p:nvPr/>
            </p:nvSpPr>
            <p:spPr bwMode="auto">
              <a:xfrm rot="19313464">
                <a:off x="3994104" y="5562971"/>
                <a:ext cx="322043" cy="213970"/>
              </a:xfrm>
              <a:prstGeom prst="curvedUpArrow">
                <a:avLst>
                  <a:gd name="adj1" fmla="val 25000"/>
                  <a:gd name="adj2" fmla="val 48163"/>
                  <a:gd name="adj3" fmla="val 49611"/>
                </a:avLst>
              </a:prstGeom>
              <a:solidFill>
                <a:schemeClr val="bg2">
                  <a:lumMod val="25000"/>
                  <a:lumOff val="75000"/>
                </a:schemeClr>
              </a:soli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000" b="0" i="0" u="none" strike="noStrike" baseline="0" dirty="0">
                  <a:solidFill>
                    <a:srgbClr val="000000"/>
                  </a:solidFill>
                  <a:latin typeface="Arial"/>
                </a:endParaRPr>
              </a:p>
            </p:txBody>
          </p:sp>
          <p:sp>
            <p:nvSpPr>
              <p:cNvPr id="22" name="Curved Up Arrow 21"/>
              <p:cNvSpPr/>
              <p:nvPr/>
            </p:nvSpPr>
            <p:spPr bwMode="auto">
              <a:xfrm rot="19313464" flipH="1" flipV="1">
                <a:off x="3841703" y="5410570"/>
                <a:ext cx="322043" cy="213970"/>
              </a:xfrm>
              <a:prstGeom prst="curvedUpArrow">
                <a:avLst>
                  <a:gd name="adj1" fmla="val 25000"/>
                  <a:gd name="adj2" fmla="val 48163"/>
                  <a:gd name="adj3" fmla="val 49611"/>
                </a:avLst>
              </a:prstGeom>
              <a:solidFill>
                <a:schemeClr val="bg2">
                  <a:lumMod val="25000"/>
                  <a:lumOff val="75000"/>
                </a:schemeClr>
              </a:solidFill>
              <a:ln w="9525" cap="flat" cmpd="sng" algn="ctr">
                <a:noFill/>
                <a:prstDash val="solid"/>
                <a:round/>
                <a:headEnd type="none" w="med" len="med"/>
                <a:tailEnd type="none" w="med" len="med"/>
              </a:ln>
              <a:effectLst/>
            </p:spPr>
            <p:txBody>
              <a:bodyPr vert="horz" wrap="square" lIns="91440" tIns="45720" rIns="91440" bIns="45720" rtlCol="0" anchor="t" compatLnSpc="1"/>
              <a:lstStyle/>
              <a:p>
                <a:pPr marL="0" marR="0" indent="0" algn="l" defTabSz="914400" rtl="0" eaLnBrk="1" fontAlgn="base" latinLnBrk="0" hangingPunct="1">
                  <a:lnSpc>
                    <a:spcPct val="100000"/>
                  </a:lnSpc>
                  <a:spcBef>
                    <a:spcPct val="0"/>
                  </a:spcBef>
                  <a:spcAft>
                    <a:spcPct val="0"/>
                  </a:spcAft>
                  <a:buNone/>
                  <a:tabLst/>
                </a:pPr>
                <a:endParaRPr kumimoji="0" lang="en-US" sz="1000" b="0" i="0" u="none" strike="noStrike" baseline="0" dirty="0">
                  <a:solidFill>
                    <a:srgbClr val="000000"/>
                  </a:solidFill>
                  <a:latin typeface="Arial"/>
                </a:endParaRPr>
              </a:p>
            </p:txBody>
          </p:sp>
        </p:grpSp>
      </p:grpSp>
      <p:sp>
        <p:nvSpPr>
          <p:cNvPr id="29" name="Rounded Rectangle 28"/>
          <p:cNvSpPr/>
          <p:nvPr/>
        </p:nvSpPr>
        <p:spPr bwMode="auto">
          <a:xfrm>
            <a:off x="6472626" y="4904025"/>
            <a:ext cx="2590800" cy="1600200"/>
          </a:xfrm>
          <a:prstGeom prst="roundRect">
            <a:avLst/>
          </a:prstGeom>
          <a:gradFill flip="none" rotWithShape="1">
            <a:gsLst>
              <a:gs pos="0">
                <a:schemeClr val="bg1">
                  <a:lumMod val="50000"/>
                  <a:alpha val="0"/>
                </a:schemeClr>
              </a:gs>
              <a:gs pos="42000">
                <a:schemeClr val="accent4">
                  <a:lumMod val="40000"/>
                  <a:lumOff val="60000"/>
                </a:schemeClr>
              </a:gs>
              <a:gs pos="75000">
                <a:schemeClr val="accent4"/>
              </a:gs>
              <a:gs pos="85000">
                <a:schemeClr val="accent4">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4">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0" rIns="109728" bIns="54864" numCol="1" rtlCol="0" anchor="t" anchorCtr="0" compatLnSpc="1">
            <a:prstTxWarp prst="textNoShape">
              <a:avLst/>
            </a:prstTxWarp>
          </a:bodyPr>
          <a:lstStyle/>
          <a:p>
            <a:pPr algn="ctr" defTabSz="1096963" fontAlgn="base">
              <a:lnSpc>
                <a:spcPct val="90000"/>
              </a:lnSpc>
              <a:spcBef>
                <a:spcPct val="0"/>
              </a:spcBef>
              <a:spcAft>
                <a:spcPct val="0"/>
              </a:spcAft>
              <a:defRPr/>
            </a:pPr>
            <a:r>
              <a:rPr lang="en-US" dirty="0" smtClean="0">
                <a:solidFill>
                  <a:schemeClr val="lt1"/>
                </a:solidFill>
              </a:rPr>
              <a:t>OCS 2007</a:t>
            </a:r>
          </a:p>
        </p:txBody>
      </p:sp>
      <p:pic>
        <p:nvPicPr>
          <p:cNvPr id="32" name="Rectangle 6"/>
          <p:cNvPicPr>
            <a:picLocks noChangeAspect="1" noChangeArrowheads="1"/>
          </p:cNvPicPr>
          <p:nvPr/>
        </p:nvPicPr>
        <p:blipFill>
          <a:blip r:embed="rId4">
            <a:clrChange>
              <a:clrFrom>
                <a:srgbClr val="DADBDD"/>
              </a:clrFrom>
              <a:clrTo>
                <a:srgbClr val="DADBDD">
                  <a:alpha val="0"/>
                </a:srgbClr>
              </a:clrTo>
            </a:clrChange>
          </a:blip>
          <a:srcRect l="20914" t="16994" r="24248" b="13333"/>
          <a:stretch>
            <a:fillRect/>
          </a:stretch>
        </p:blipFill>
        <p:spPr bwMode="auto">
          <a:xfrm>
            <a:off x="6701226" y="5406945"/>
            <a:ext cx="448056" cy="640080"/>
          </a:xfrm>
          <a:prstGeom prst="rect">
            <a:avLst/>
          </a:prstGeom>
          <a:ln>
            <a:noFill/>
          </a:ln>
          <a:effectLst>
            <a:outerShdw blurRad="50800" dist="38100" dir="5400000" algn="t" rotWithShape="0">
              <a:prstClr val="black">
                <a:alpha val="40000"/>
              </a:prstClr>
            </a:outerShdw>
          </a:effectLst>
        </p:spPr>
      </p:pic>
      <p:sp>
        <p:nvSpPr>
          <p:cNvPr id="34" name="TextBox 33"/>
          <p:cNvSpPr txBox="1"/>
          <p:nvPr/>
        </p:nvSpPr>
        <p:spPr>
          <a:xfrm>
            <a:off x="6625026" y="6123225"/>
            <a:ext cx="2209800" cy="400110"/>
          </a:xfrm>
          <a:prstGeom prst="rect">
            <a:avLst/>
          </a:prstGeom>
          <a:noFill/>
        </p:spPr>
        <p:txBody>
          <a:bodyPr wrap="square" rtlCol="0">
            <a:spAutoFit/>
          </a:bodyPr>
          <a:lstStyle/>
          <a:p>
            <a:r>
              <a:rPr lang="en-US" sz="1000" dirty="0" smtClean="0"/>
              <a:t>IM, Presence,</a:t>
            </a:r>
          </a:p>
          <a:p>
            <a:r>
              <a:rPr lang="en-US" sz="1000" dirty="0" smtClean="0"/>
              <a:t>Audio, Video, Conferencing, IVR</a:t>
            </a:r>
            <a:endParaRPr lang="en-US" sz="1000" dirty="0"/>
          </a:p>
        </p:txBody>
      </p:sp>
      <p:sp>
        <p:nvSpPr>
          <p:cNvPr id="35" name="Rounded Rectangle 34"/>
          <p:cNvSpPr/>
          <p:nvPr/>
        </p:nvSpPr>
        <p:spPr bwMode="auto">
          <a:xfrm>
            <a:off x="7539426" y="5208825"/>
            <a:ext cx="1371600" cy="304800"/>
          </a:xfrm>
          <a:prstGeom prst="roundRect">
            <a:avLst/>
          </a:prstGeom>
          <a:gradFill flip="none" rotWithShape="1">
            <a:gsLst>
              <a:gs pos="0">
                <a:schemeClr val="bg1">
                  <a:lumMod val="50000"/>
                  <a:alpha val="0"/>
                </a:schemeClr>
              </a:gs>
              <a:gs pos="42000">
                <a:schemeClr val="accent5">
                  <a:lumMod val="40000"/>
                  <a:lumOff val="60000"/>
                </a:schemeClr>
              </a:gs>
              <a:gs pos="75000">
                <a:schemeClr val="accent5"/>
              </a:gs>
              <a:gs pos="85000">
                <a:schemeClr val="accent5">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5">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non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200" dirty="0" smtClean="0"/>
              <a:t>Inbound Routing</a:t>
            </a:r>
            <a:endParaRPr lang="en-US" sz="1200" dirty="0"/>
          </a:p>
        </p:txBody>
      </p:sp>
      <p:sp>
        <p:nvSpPr>
          <p:cNvPr id="36" name="Rounded Rectangle 35"/>
          <p:cNvSpPr/>
          <p:nvPr/>
        </p:nvSpPr>
        <p:spPr bwMode="auto">
          <a:xfrm>
            <a:off x="7539426" y="5589825"/>
            <a:ext cx="1371600" cy="304800"/>
          </a:xfrm>
          <a:prstGeom prst="roundRect">
            <a:avLst/>
          </a:prstGeom>
          <a:gradFill flip="none" rotWithShape="1">
            <a:gsLst>
              <a:gs pos="0">
                <a:schemeClr val="bg1">
                  <a:lumMod val="50000"/>
                  <a:alpha val="0"/>
                </a:schemeClr>
              </a:gs>
              <a:gs pos="42000">
                <a:schemeClr val="accent5">
                  <a:lumMod val="40000"/>
                  <a:lumOff val="60000"/>
                </a:schemeClr>
              </a:gs>
              <a:gs pos="75000">
                <a:schemeClr val="accent5"/>
              </a:gs>
              <a:gs pos="85000">
                <a:schemeClr val="accent5">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5">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non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200" dirty="0" smtClean="0"/>
              <a:t>Outbound Routing</a:t>
            </a:r>
            <a:endParaRPr lang="en-US" sz="1200" dirty="0"/>
          </a:p>
        </p:txBody>
      </p:sp>
      <p:sp>
        <p:nvSpPr>
          <p:cNvPr id="37" name="Rounded Rectangle 36"/>
          <p:cNvSpPr/>
          <p:nvPr/>
        </p:nvSpPr>
        <p:spPr bwMode="auto">
          <a:xfrm>
            <a:off x="7539426" y="5970825"/>
            <a:ext cx="1371600" cy="289512"/>
          </a:xfrm>
          <a:prstGeom prst="roundRect">
            <a:avLst/>
          </a:prstGeom>
          <a:gradFill flip="none" rotWithShape="1">
            <a:gsLst>
              <a:gs pos="0">
                <a:schemeClr val="bg1">
                  <a:lumMod val="50000"/>
                  <a:alpha val="0"/>
                </a:schemeClr>
              </a:gs>
              <a:gs pos="42000">
                <a:schemeClr val="accent5">
                  <a:lumMod val="40000"/>
                  <a:lumOff val="60000"/>
                </a:schemeClr>
              </a:gs>
              <a:gs pos="75000">
                <a:schemeClr val="accent5"/>
              </a:gs>
              <a:gs pos="85000">
                <a:schemeClr val="accent5">
                  <a:lumMod val="75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5">
                <a:lumMod val="75000"/>
                <a:alpha val="2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none" lIns="109728" tIns="54864" rIns="109728" bIns="54864" numCol="1" rtlCol="0" anchor="ctr" anchorCtr="0" compatLnSpc="1">
            <a:prstTxWarp prst="textNoShape">
              <a:avLst/>
            </a:prstTxWarp>
          </a:bodyPr>
          <a:lstStyle/>
          <a:p>
            <a:pPr algn="ctr" defTabSz="1096963" fontAlgn="base">
              <a:spcBef>
                <a:spcPct val="0"/>
              </a:spcBef>
              <a:spcAft>
                <a:spcPct val="0"/>
              </a:spcAft>
              <a:defRPr/>
            </a:pPr>
            <a:r>
              <a:rPr lang="en-US" sz="1200" dirty="0" smtClean="0"/>
              <a:t>Voice Mail Routing</a:t>
            </a:r>
            <a:endParaRPr lang="en-US" sz="1200" dirty="0"/>
          </a:p>
        </p:txBody>
      </p:sp>
      <p:pic>
        <p:nvPicPr>
          <p:cNvPr id="41" name="Picture 121" descr="anyversion-icon-32x32-32bit"/>
          <p:cNvPicPr>
            <a:picLocks noChangeAspect="1" noChangeArrowheads="1"/>
          </p:cNvPicPr>
          <p:nvPr/>
        </p:nvPicPr>
        <p:blipFill>
          <a:blip r:embed="rId5">
            <a:duotone>
              <a:srgbClr val="B84A00">
                <a:shade val="45000"/>
                <a:satMod val="135000"/>
              </a:srgbClr>
              <a:prstClr val="white"/>
            </a:duotone>
            <a:lum bright="29000"/>
          </a:blip>
          <a:srcRect/>
          <a:stretch>
            <a:fillRect/>
          </a:stretch>
        </p:blipFill>
        <p:spPr bwMode="auto">
          <a:xfrm>
            <a:off x="6963645" y="5917184"/>
            <a:ext cx="152400" cy="15240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42" name="TextBox 41"/>
          <p:cNvSpPr txBox="1"/>
          <p:nvPr/>
        </p:nvSpPr>
        <p:spPr>
          <a:xfrm>
            <a:off x="5445072" y="4262301"/>
            <a:ext cx="704039" cy="400110"/>
          </a:xfrm>
          <a:prstGeom prst="rect">
            <a:avLst/>
          </a:prstGeom>
          <a:noFill/>
        </p:spPr>
        <p:txBody>
          <a:bodyPr wrap="none" rtlCol="0">
            <a:spAutoFit/>
          </a:bodyPr>
          <a:lstStyle/>
          <a:p>
            <a:pPr algn="ctr"/>
            <a:r>
              <a:rPr lang="en-US" sz="1000" dirty="0" smtClean="0"/>
              <a:t>SIP/PSTN</a:t>
            </a:r>
          </a:p>
          <a:p>
            <a:pPr algn="ctr"/>
            <a:r>
              <a:rPr lang="en-US" sz="1000" dirty="0" smtClean="0"/>
              <a:t>Gateway</a:t>
            </a:r>
            <a:endParaRPr lang="en-US" sz="1000" dirty="0"/>
          </a:p>
        </p:txBody>
      </p:sp>
      <p:cxnSp>
        <p:nvCxnSpPr>
          <p:cNvPr id="55" name="Straight Connector 54"/>
          <p:cNvCxnSpPr/>
          <p:nvPr/>
        </p:nvCxnSpPr>
        <p:spPr bwMode="auto">
          <a:xfrm rot="5400000">
            <a:off x="6084940" y="2642257"/>
            <a:ext cx="495300" cy="1588"/>
          </a:xfrm>
          <a:prstGeom prst="line">
            <a:avLst/>
          </a:prstGeom>
          <a:solidFill>
            <a:schemeClr val="accent1">
              <a:lumMod val="90000"/>
            </a:schemeClr>
          </a:solidFill>
          <a:ln w="19050" cap="rnd" cmpd="sng" algn="ctr">
            <a:solidFill>
              <a:srgbClr val="7CBF33"/>
            </a:solidFill>
            <a:prstDash val="solid"/>
          </a:ln>
          <a:effectLst>
            <a:outerShdw blurRad="39000" dist="25400" dir="5400000">
              <a:srgbClr val="000000">
                <a:alpha val="35000"/>
              </a:srgbClr>
            </a:outerShdw>
          </a:effectLst>
        </p:spPr>
      </p:cxnSp>
      <p:cxnSp>
        <p:nvCxnSpPr>
          <p:cNvPr id="58" name="Straight Connector 57"/>
          <p:cNvCxnSpPr/>
          <p:nvPr/>
        </p:nvCxnSpPr>
        <p:spPr bwMode="auto">
          <a:xfrm rot="10800000">
            <a:off x="6332434" y="2879934"/>
            <a:ext cx="2291344" cy="6141"/>
          </a:xfrm>
          <a:prstGeom prst="line">
            <a:avLst/>
          </a:prstGeom>
          <a:solidFill>
            <a:schemeClr val="accent1">
              <a:lumMod val="90000"/>
            </a:schemeClr>
          </a:solidFill>
          <a:ln w="19050" cap="rnd" cmpd="sng" algn="ctr">
            <a:solidFill>
              <a:srgbClr val="7CBF33"/>
            </a:solidFill>
            <a:prstDash val="solid"/>
          </a:ln>
          <a:effectLst>
            <a:outerShdw blurRad="39000" dist="25400" dir="5400000">
              <a:srgbClr val="000000">
                <a:alpha val="35000"/>
              </a:srgbClr>
            </a:outerShdw>
          </a:effectLst>
        </p:spPr>
      </p:cxnSp>
      <p:cxnSp>
        <p:nvCxnSpPr>
          <p:cNvPr id="59" name="Straight Connector 58"/>
          <p:cNvCxnSpPr/>
          <p:nvPr/>
        </p:nvCxnSpPr>
        <p:spPr bwMode="auto">
          <a:xfrm rot="5400000">
            <a:off x="7722640" y="2654164"/>
            <a:ext cx="457200" cy="1588"/>
          </a:xfrm>
          <a:prstGeom prst="line">
            <a:avLst/>
          </a:prstGeom>
          <a:solidFill>
            <a:schemeClr val="accent1">
              <a:lumMod val="90000"/>
            </a:schemeClr>
          </a:solidFill>
          <a:ln w="19050" cap="rnd" cmpd="sng" algn="ctr">
            <a:solidFill>
              <a:srgbClr val="7CBF33"/>
            </a:solidFill>
            <a:prstDash val="solid"/>
          </a:ln>
          <a:effectLst>
            <a:outerShdw blurRad="39000" dist="25400" dir="5400000">
              <a:srgbClr val="000000">
                <a:alpha val="35000"/>
              </a:srgbClr>
            </a:outerShdw>
          </a:effectLst>
        </p:spPr>
      </p:cxnSp>
      <p:cxnSp>
        <p:nvCxnSpPr>
          <p:cNvPr id="60" name="Straight Connector 59"/>
          <p:cNvCxnSpPr/>
          <p:nvPr/>
        </p:nvCxnSpPr>
        <p:spPr bwMode="auto">
          <a:xfrm rot="5400000">
            <a:off x="5499691" y="2690264"/>
            <a:ext cx="589812" cy="1252"/>
          </a:xfrm>
          <a:prstGeom prst="line">
            <a:avLst/>
          </a:prstGeom>
          <a:solidFill>
            <a:schemeClr val="accent1">
              <a:lumMod val="90000"/>
            </a:schemeClr>
          </a:solidFill>
          <a:ln w="19050" cap="rnd" cmpd="sng" algn="ctr">
            <a:solidFill>
              <a:schemeClr val="bg1">
                <a:lumMod val="40000"/>
                <a:lumOff val="60000"/>
              </a:schemeClr>
            </a:solidFill>
            <a:prstDash val="solid"/>
          </a:ln>
          <a:effectLst>
            <a:outerShdw blurRad="39000" dist="25400" dir="5400000">
              <a:srgbClr val="000000">
                <a:alpha val="35000"/>
              </a:srgbClr>
            </a:outerShdw>
          </a:effectLst>
        </p:spPr>
      </p:cxnSp>
      <p:pic>
        <p:nvPicPr>
          <p:cNvPr id="51" name="Rectangle 5"/>
          <p:cNvPicPr>
            <a:picLocks noChangeAspect="1" noChangeArrowheads="1"/>
          </p:cNvPicPr>
          <p:nvPr/>
        </p:nvPicPr>
        <p:blipFill>
          <a:blip r:embed="rId6">
            <a:clrChange>
              <a:clrFrom>
                <a:srgbClr val="DADBDD"/>
              </a:clrFrom>
              <a:clrTo>
                <a:srgbClr val="DADBDD">
                  <a:alpha val="0"/>
                </a:srgbClr>
              </a:clrTo>
            </a:clrChange>
          </a:blip>
          <a:srcRect l="12459" t="7713" r="7890" b="12709"/>
          <a:stretch>
            <a:fillRect/>
          </a:stretch>
        </p:blipFill>
        <p:spPr bwMode="auto">
          <a:xfrm>
            <a:off x="6130286" y="2036626"/>
            <a:ext cx="416858" cy="38301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1" name="Picture 10" descr="clip_image001"/>
          <p:cNvPicPr/>
          <p:nvPr/>
        </p:nvPicPr>
        <p:blipFill>
          <a:blip r:embed="rId7">
            <a:clrChange>
              <a:clrFrom>
                <a:srgbClr val="FFFFFF"/>
              </a:clrFrom>
              <a:clrTo>
                <a:srgbClr val="FFFFFF">
                  <a:alpha val="0"/>
                </a:srgbClr>
              </a:clrTo>
            </a:clrChange>
          </a:blip>
          <a:srcRect/>
          <a:stretch>
            <a:fillRect/>
          </a:stretch>
        </p:blipFill>
        <p:spPr bwMode="auto">
          <a:xfrm>
            <a:off x="6303317" y="2090653"/>
            <a:ext cx="166688" cy="142875"/>
          </a:xfrm>
          <a:prstGeom prst="rect">
            <a:avLst/>
          </a:prstGeom>
          <a:noFill/>
          <a:ln w="9525">
            <a:noFill/>
            <a:miter lim="800000"/>
            <a:headEnd/>
            <a:tailEnd/>
          </a:ln>
        </p:spPr>
      </p:pic>
      <p:pic>
        <p:nvPicPr>
          <p:cNvPr id="54" name="Picture 114" descr="PSTN"/>
          <p:cNvPicPr>
            <a:picLocks noChangeAspect="1" noChangeArrowheads="1"/>
          </p:cNvPicPr>
          <p:nvPr/>
        </p:nvPicPr>
        <p:blipFill>
          <a:blip r:embed="rId8">
            <a:clrChange>
              <a:clrFrom>
                <a:srgbClr val="DADBDD"/>
              </a:clrFrom>
              <a:clrTo>
                <a:srgbClr val="DADBDD">
                  <a:alpha val="0"/>
                </a:srgbClr>
              </a:clrTo>
            </a:clrChange>
          </a:blip>
          <a:srcRect/>
          <a:stretch>
            <a:fillRect/>
          </a:stretch>
        </p:blipFill>
        <p:spPr bwMode="auto">
          <a:xfrm>
            <a:off x="5599558" y="1962013"/>
            <a:ext cx="460375" cy="473075"/>
          </a:xfrm>
          <a:prstGeom prst="rect">
            <a:avLst/>
          </a:prstGeom>
          <a:noFill/>
          <a:ln w="9525">
            <a:noFill/>
            <a:miter lim="800000"/>
            <a:headEnd/>
            <a:tailEnd/>
          </a:ln>
          <a:effectLst>
            <a:outerShdw blurRad="50800" dist="38100" dir="5400000" algn="t" rotWithShape="0">
              <a:srgbClr val="00B0F0">
                <a:alpha val="40000"/>
              </a:srgbClr>
            </a:outerShdw>
          </a:effectLst>
        </p:spPr>
      </p:pic>
      <p:pic>
        <p:nvPicPr>
          <p:cNvPr id="52" name="Rectangle 5"/>
          <p:cNvPicPr>
            <a:picLocks noChangeAspect="1" noChangeArrowheads="1"/>
          </p:cNvPicPr>
          <p:nvPr/>
        </p:nvPicPr>
        <p:blipFill>
          <a:blip r:embed="rId6">
            <a:clrChange>
              <a:clrFrom>
                <a:srgbClr val="DADBDD"/>
              </a:clrFrom>
              <a:clrTo>
                <a:srgbClr val="DADBDD">
                  <a:alpha val="0"/>
                </a:srgbClr>
              </a:clrTo>
            </a:clrChange>
          </a:blip>
          <a:srcRect l="12459" t="7713" r="7890" b="12709"/>
          <a:stretch>
            <a:fillRect/>
          </a:stretch>
        </p:blipFill>
        <p:spPr bwMode="auto">
          <a:xfrm>
            <a:off x="7745958" y="2036626"/>
            <a:ext cx="416858" cy="38301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25" name="Picture 24" descr="clip_image001"/>
          <p:cNvPicPr/>
          <p:nvPr/>
        </p:nvPicPr>
        <p:blipFill>
          <a:blip r:embed="rId9">
            <a:clrChange>
              <a:clrFrom>
                <a:srgbClr val="F7FFFF"/>
              </a:clrFrom>
              <a:clrTo>
                <a:srgbClr val="F7FFFF">
                  <a:alpha val="0"/>
                </a:srgbClr>
              </a:clrTo>
            </a:clrChange>
          </a:blip>
          <a:srcRect/>
          <a:stretch>
            <a:fillRect/>
          </a:stretch>
        </p:blipFill>
        <p:spPr bwMode="auto">
          <a:xfrm>
            <a:off x="7938564" y="2093109"/>
            <a:ext cx="152400" cy="142875"/>
          </a:xfrm>
          <a:prstGeom prst="rect">
            <a:avLst/>
          </a:prstGeom>
          <a:noFill/>
          <a:ln w="9525">
            <a:noFill/>
            <a:miter lim="800000"/>
            <a:headEnd/>
            <a:tailEnd/>
          </a:ln>
        </p:spPr>
      </p:pic>
      <p:pic>
        <p:nvPicPr>
          <p:cNvPr id="53" name="Rectangle 19"/>
          <p:cNvPicPr>
            <a:picLocks noChangeAspect="1" noChangeArrowheads="1"/>
          </p:cNvPicPr>
          <p:nvPr/>
        </p:nvPicPr>
        <p:blipFill>
          <a:blip r:embed="rId10">
            <a:clrChange>
              <a:clrFrom>
                <a:srgbClr val="DADBDD"/>
              </a:clrFrom>
              <a:clrTo>
                <a:srgbClr val="DADBDD">
                  <a:alpha val="0"/>
                </a:srgbClr>
              </a:clrTo>
            </a:clrChange>
          </a:blip>
          <a:srcRect/>
          <a:stretch>
            <a:fillRect/>
          </a:stretch>
        </p:blipFill>
        <p:spPr bwMode="auto">
          <a:xfrm>
            <a:off x="8167220" y="2061425"/>
            <a:ext cx="127610" cy="365726"/>
          </a:xfrm>
          <a:prstGeom prst="rect">
            <a:avLst/>
          </a:prstGeom>
          <a:noFill/>
          <a:ln w="9525">
            <a:noFill/>
            <a:miter lim="800000"/>
            <a:headEnd/>
            <a:tailEnd/>
          </a:ln>
          <a:effectLst>
            <a:outerShdw blurRad="50800" dist="38100" dir="5400000" algn="t" rotWithShape="0">
              <a:prstClr val="black">
                <a:alpha val="40000"/>
              </a:prstClr>
            </a:outerShdw>
          </a:effectLst>
        </p:spPr>
      </p:pic>
      <p:cxnSp>
        <p:nvCxnSpPr>
          <p:cNvPr id="38" name="Straight Connector 37"/>
          <p:cNvCxnSpPr/>
          <p:nvPr/>
        </p:nvCxnSpPr>
        <p:spPr bwMode="auto">
          <a:xfrm rot="10800000">
            <a:off x="6300938" y="3879713"/>
            <a:ext cx="228600" cy="1588"/>
          </a:xfrm>
          <a:prstGeom prst="line">
            <a:avLst/>
          </a:prstGeom>
          <a:solidFill>
            <a:srgbClr val="C0C0C0"/>
          </a:solidFill>
          <a:ln w="6350" cap="sq" cmpd="sng" algn="ctr">
            <a:solidFill>
              <a:schemeClr val="tx1">
                <a:lumMod val="50000"/>
                <a:lumOff val="50000"/>
              </a:schemeClr>
            </a:solidFill>
            <a:prstDash val="solid"/>
            <a:round/>
            <a:headEnd type="none" w="med" len="med"/>
            <a:tailEnd type="none" w="med" len="med"/>
          </a:ln>
          <a:effectLst/>
        </p:spPr>
      </p:cxnSp>
      <p:sp>
        <p:nvSpPr>
          <p:cNvPr id="39" name="Title 38"/>
          <p:cNvSpPr>
            <a:spLocks noGrp="1"/>
          </p:cNvSpPr>
          <p:nvPr>
            <p:ph type="title"/>
          </p:nvPr>
        </p:nvSpPr>
        <p:spPr>
          <a:xfrm>
            <a:off x="381000" y="381000"/>
            <a:ext cx="8382000" cy="997196"/>
          </a:xfrm>
        </p:spPr>
        <p:txBody>
          <a:bodyPr/>
          <a:lstStyle/>
          <a:p>
            <a:r>
              <a:rPr lang="en-US" sz="4000" dirty="0" smtClean="0">
                <a:sym typeface="Wingdings" pitchFamily="2" charset="2"/>
              </a:rPr>
              <a:t>Software-Powered VoIP Architecture </a:t>
            </a:r>
            <a:r>
              <a:rPr lang="en-US" sz="4400" dirty="0" smtClean="0">
                <a:sym typeface="Wingdings" pitchFamily="2" charset="2"/>
              </a:rPr>
              <a:t/>
            </a:r>
            <a:br>
              <a:rPr lang="en-US" sz="4400" dirty="0" smtClean="0">
                <a:sym typeface="Wingdings" pitchFamily="2" charset="2"/>
              </a:rPr>
            </a:br>
            <a:r>
              <a:rPr lang="en-US" sz="3200" dirty="0" smtClean="0">
                <a:solidFill>
                  <a:schemeClr val="accent1">
                    <a:lumMod val="20000"/>
                    <a:lumOff val="80000"/>
                  </a:schemeClr>
                </a:solidFill>
                <a:sym typeface="Wingdings" pitchFamily="2" charset="2"/>
              </a:rPr>
              <a:t>Deployment scenario:  OCS 2007 Standalone</a:t>
            </a:r>
            <a:endParaRPr lang="en-US" sz="4400" dirty="0">
              <a:solidFill>
                <a:schemeClr val="accent1">
                  <a:lumMod val="20000"/>
                  <a:lumOff val="80000"/>
                </a:schemeClr>
              </a:solidFill>
              <a:sym typeface="Wingdings" pitchFamily="2" charset="2"/>
            </a:endParaRPr>
          </a:p>
        </p:txBody>
      </p:sp>
      <p:cxnSp>
        <p:nvCxnSpPr>
          <p:cNvPr id="69" name="Straight Connector 68"/>
          <p:cNvCxnSpPr/>
          <p:nvPr/>
        </p:nvCxnSpPr>
        <p:spPr bwMode="auto">
          <a:xfrm rot="16200000" flipH="1">
            <a:off x="7625813" y="4402128"/>
            <a:ext cx="1006583" cy="4970"/>
          </a:xfrm>
          <a:prstGeom prst="line">
            <a:avLst/>
          </a:prstGeom>
          <a:solidFill>
            <a:schemeClr val="accent1">
              <a:lumMod val="90000"/>
            </a:schemeClr>
          </a:solidFill>
          <a:ln w="19050" cap="rnd" cmpd="sng" algn="ctr">
            <a:solidFill>
              <a:schemeClr val="bg1">
                <a:lumMod val="40000"/>
                <a:lumOff val="60000"/>
              </a:schemeClr>
            </a:solidFill>
            <a:prstDash val="solid"/>
          </a:ln>
          <a:effectLst>
            <a:outerShdw blurRad="39000" dist="25400" dir="5400000">
              <a:srgbClr val="000000">
                <a:alpha val="35000"/>
              </a:srgbClr>
            </a:outerShdw>
          </a:effectLst>
        </p:spPr>
      </p:cxn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ounded Rectangle 8"/>
          <p:cNvSpPr/>
          <p:nvPr/>
        </p:nvSpPr>
        <p:spPr bwMode="blackGray">
          <a:xfrm>
            <a:off x="386556" y="2464133"/>
            <a:ext cx="8377237" cy="760286"/>
          </a:xfrm>
          <a:prstGeom prst="roundRect">
            <a:avLst/>
          </a:prstGeom>
          <a:ln>
            <a:noFill/>
            <a:headEnd type="none" w="med" len="med"/>
            <a:tailEnd type="none" w="med" len="med"/>
          </a:ln>
          <a:effectLst>
            <a:glow rad="228600">
              <a:srgbClr val="FFFFFF">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endParaRPr lang="en-US" sz="2400" dirty="0" smtClean="0">
              <a:solidFill>
                <a:schemeClr val="tx1"/>
              </a:solidFill>
              <a:latin typeface="Segoe" pitchFamily="34" charset="0"/>
            </a:endParaRPr>
          </a:p>
        </p:txBody>
      </p:sp>
      <p:sp>
        <p:nvSpPr>
          <p:cNvPr id="12" name="Rounded Rectangle 11"/>
          <p:cNvSpPr/>
          <p:nvPr/>
        </p:nvSpPr>
        <p:spPr bwMode="blackGray">
          <a:xfrm>
            <a:off x="381000" y="1634948"/>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the voice deployment scenarios for OCS 2007</a:t>
            </a:r>
          </a:p>
        </p:txBody>
      </p:sp>
      <p:sp>
        <p:nvSpPr>
          <p:cNvPr id="18" name="Rounded Rectangle 17"/>
          <p:cNvSpPr/>
          <p:nvPr/>
        </p:nvSpPr>
        <p:spPr bwMode="blackGray">
          <a:xfrm>
            <a:off x="381000" y="2471704"/>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Learn how OCS 2007 integrates with SIP/PSTN gateways and PBXs</a:t>
            </a:r>
          </a:p>
        </p:txBody>
      </p:sp>
      <p:sp>
        <p:nvSpPr>
          <p:cNvPr id="20" name="Rounded Rectangle 19"/>
          <p:cNvSpPr/>
          <p:nvPr/>
        </p:nvSpPr>
        <p:spPr bwMode="blackGray">
          <a:xfrm>
            <a:off x="381000" y="3308460"/>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See how to get started with a simple gateway-only configuration</a:t>
            </a:r>
          </a:p>
        </p:txBody>
      </p:sp>
      <p:sp>
        <p:nvSpPr>
          <p:cNvPr id="21" name="Rounded Rectangle 20"/>
          <p:cNvSpPr/>
          <p:nvPr/>
        </p:nvSpPr>
        <p:spPr bwMode="blackGray">
          <a:xfrm>
            <a:off x="381000" y="4145216"/>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OCS Integration with any PBX (TDM or IP-based)</a:t>
            </a:r>
          </a:p>
        </p:txBody>
      </p:sp>
      <p:sp>
        <p:nvSpPr>
          <p:cNvPr id="22" name="Rounded Rectangle 21"/>
          <p:cNvSpPr/>
          <p:nvPr/>
        </p:nvSpPr>
        <p:spPr bwMode="blackGray">
          <a:xfrm>
            <a:off x="381000" y="4981972"/>
            <a:ext cx="8377237" cy="760286"/>
          </a:xfrm>
          <a:prstGeom prst="roundRect">
            <a:avLst/>
          </a:prstGeom>
          <a:gradFill flip="none" rotWithShape="1">
            <a:gsLst>
              <a:gs pos="0">
                <a:schemeClr val="bg1">
                  <a:lumMod val="50000"/>
                  <a:alpha val="0"/>
                </a:schemeClr>
              </a:gs>
              <a:gs pos="42000">
                <a:schemeClr val="accent1">
                  <a:lumMod val="60000"/>
                  <a:lumOff val="40000"/>
                </a:schemeClr>
              </a:gs>
              <a:gs pos="75000">
                <a:schemeClr val="accent1">
                  <a:lumMod val="75000"/>
                </a:schemeClr>
              </a:gs>
              <a:gs pos="85000">
                <a:schemeClr val="accent1">
                  <a:lumMod val="50000"/>
                </a:schemeClr>
              </a:gs>
              <a:gs pos="99000">
                <a:schemeClr val="bg2">
                  <a:alpha val="0"/>
                </a:schemeClr>
              </a:gs>
            </a:gsLst>
            <a:lin ang="7200000" scaled="0"/>
            <a:tileRect/>
          </a:gradFill>
          <a:ln w="38100">
            <a:noFill/>
            <a:headEnd type="none" w="med" len="med"/>
            <a:tailEnd type="none" w="med" len="med"/>
          </a:ln>
          <a:effectLst>
            <a:outerShdw blurRad="63500" algn="ctr" rotWithShape="0">
              <a:schemeClr val="accent1">
                <a:alpha val="10000"/>
              </a:schemeClr>
            </a:outerShdw>
          </a:effectLst>
          <a:scene3d>
            <a:camera prst="orthographicFront"/>
            <a:lightRig rig="glow" dir="t">
              <a:rot lat="0" lon="0" rev="13200000"/>
            </a:lightRig>
          </a:scene3d>
          <a:sp3d prstMaterial="clear">
            <a:bevelT w="635000" h="190500"/>
            <a:extrusionClr>
              <a:srgbClr val="55EB00"/>
            </a:extrusionClr>
            <a:contourClr>
              <a:srgbClr val="99FF61"/>
            </a:contourClr>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defTabSz="1096963" fontAlgn="base">
              <a:lnSpc>
                <a:spcPct val="90000"/>
              </a:lnSpc>
              <a:spcBef>
                <a:spcPct val="0"/>
              </a:spcBef>
              <a:spcAft>
                <a:spcPct val="0"/>
              </a:spcAft>
              <a:defRPr/>
            </a:pPr>
            <a:r>
              <a:rPr lang="en-US" sz="2000" dirty="0" smtClean="0">
                <a:solidFill>
                  <a:schemeClr val="tx1"/>
                </a:solidFill>
                <a:latin typeface="Segoe" pitchFamily="34" charset="0"/>
              </a:rPr>
              <a:t>Understand Native OCS Integration with an IP-PBX</a:t>
            </a:r>
          </a:p>
        </p:txBody>
      </p:sp>
      <p:sp>
        <p:nvSpPr>
          <p:cNvPr id="11" name="Title 10"/>
          <p:cNvSpPr>
            <a:spLocks noGrp="1"/>
          </p:cNvSpPr>
          <p:nvPr>
            <p:ph type="title"/>
          </p:nvPr>
        </p:nvSpPr>
        <p:spPr/>
        <p:txBody>
          <a:bodyPr/>
          <a:lstStyle/>
          <a:p>
            <a:r>
              <a:rPr lang="en-US" smtClean="0"/>
              <a:t>Session Objectives</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TechEd2007_template">
  <a:themeElements>
    <a:clrScheme name="Custom 1">
      <a:dk1>
        <a:srgbClr val="000000"/>
      </a:dk1>
      <a:lt1>
        <a:srgbClr val="FFFFFF"/>
      </a:lt1>
      <a:dk2>
        <a:srgbClr val="02024A"/>
      </a:dk2>
      <a:lt2>
        <a:srgbClr val="FFFFCC"/>
      </a:lt2>
      <a:accent1>
        <a:srgbClr val="BA5B20"/>
      </a:accent1>
      <a:accent2>
        <a:srgbClr val="7DCC2E"/>
      </a:accent2>
      <a:accent3>
        <a:srgbClr val="F3EB4F"/>
      </a:accent3>
      <a:accent4>
        <a:srgbClr val="FF9929"/>
      </a:accent4>
      <a:accent5>
        <a:srgbClr val="267182"/>
      </a:accent5>
      <a:accent6>
        <a:srgbClr val="7030A0"/>
      </a:accent6>
      <a:hlink>
        <a:srgbClr val="BABAFC"/>
      </a:hlink>
      <a:folHlink>
        <a:srgbClr val="BABAF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blackGray">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1-01145_">
  <a:themeElements>
    <a:clrScheme name="1-01145_template colors">
      <a:dk1>
        <a:srgbClr val="000000"/>
      </a:dk1>
      <a:lt1>
        <a:srgbClr val="FFFFFF"/>
      </a:lt1>
      <a:dk2>
        <a:srgbClr val="050595"/>
      </a:dk2>
      <a:lt2>
        <a:srgbClr val="FFFFFF"/>
      </a:lt2>
      <a:accent1>
        <a:srgbClr val="0099FF"/>
      </a:accent1>
      <a:accent2>
        <a:srgbClr val="FFCC00"/>
      </a:accent2>
      <a:accent3>
        <a:srgbClr val="F4783C"/>
      </a:accent3>
      <a:accent4>
        <a:srgbClr val="75D048"/>
      </a:accent4>
      <a:accent5>
        <a:srgbClr val="FF9929"/>
      </a:accent5>
      <a:accent6>
        <a:srgbClr val="00388A"/>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01145_SVPurushothaman_template">
  <a:themeElements>
    <a:clrScheme name="1-01145_template colors">
      <a:dk1>
        <a:srgbClr val="000000"/>
      </a:dk1>
      <a:lt1>
        <a:srgbClr val="FFFFFF"/>
      </a:lt1>
      <a:dk2>
        <a:srgbClr val="050595"/>
      </a:dk2>
      <a:lt2>
        <a:srgbClr val="FFFFFF"/>
      </a:lt2>
      <a:accent1>
        <a:srgbClr val="0099FF"/>
      </a:accent1>
      <a:accent2>
        <a:srgbClr val="FFCC00"/>
      </a:accent2>
      <a:accent3>
        <a:srgbClr val="F4783C"/>
      </a:accent3>
      <a:accent4>
        <a:srgbClr val="75D048"/>
      </a:accent4>
      <a:accent5>
        <a:srgbClr val="FF9929"/>
      </a:accent5>
      <a:accent6>
        <a:srgbClr val="00388A"/>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Use This On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1C10E894942642BE4C6B9F76EC728F" ma:contentTypeVersion="0" ma:contentTypeDescription="Create a new document." ma:contentTypeScope="" ma:versionID="f057a0fe20201b83c5b505fd686783a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37D1DD-292D-470D-AA17-67357C967667}">
  <ds:schemaRefs>
    <ds:schemaRef ds:uri="http://schemas.microsoft.com/office/2006/metadata/properties"/>
  </ds:schemaRefs>
</ds:datastoreItem>
</file>

<file path=customXml/itemProps2.xml><?xml version="1.0" encoding="utf-8"?>
<ds:datastoreItem xmlns:ds="http://schemas.openxmlformats.org/officeDocument/2006/customXml" ds:itemID="{D2607713-49C4-47FF-BF52-5BA883D3F8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5B5D89D-C094-4869-853E-274CBBA907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TechEd2007_template</Template>
  <TotalTime>8791</TotalTime>
  <Words>2277</Words>
  <Application>Microsoft Office PowerPoint</Application>
  <PresentationFormat>On-screen Show (4:3)</PresentationFormat>
  <Paragraphs>423</Paragraphs>
  <Slides>57</Slides>
  <Notes>37</Notes>
  <HiddenSlides>28</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57</vt:i4>
      </vt:variant>
    </vt:vector>
  </HeadingPairs>
  <TitlesOfParts>
    <vt:vector size="62" baseType="lpstr">
      <vt:lpstr>TechEd2007_template</vt:lpstr>
      <vt:lpstr>1-01145_</vt:lpstr>
      <vt:lpstr>White with Courier font for code slides</vt:lpstr>
      <vt:lpstr>1-01145_SVPurushothaman_template</vt:lpstr>
      <vt:lpstr>Visio</vt:lpstr>
      <vt:lpstr>Slide 1</vt:lpstr>
      <vt:lpstr>VoIP Topologies and Interoperability</vt:lpstr>
      <vt:lpstr>Session Objectives</vt:lpstr>
      <vt:lpstr>Today’s Business Environment What customers are telling us</vt:lpstr>
      <vt:lpstr>Software-Powered VoIP Architecture</vt:lpstr>
      <vt:lpstr>Software-Powered VoIP Architecture  Deployment scenarios for today</vt:lpstr>
      <vt:lpstr>Software-Powered VoIP Architecture  Deployment scenario:  OCS 2007 Co-existence</vt:lpstr>
      <vt:lpstr>Software-Powered VoIP Architecture  Deployment scenario:  OCS 2007 Standalone</vt:lpstr>
      <vt:lpstr>Session Objectives</vt:lpstr>
      <vt:lpstr>OCS 2007 Voice Components</vt:lpstr>
      <vt:lpstr>Mediation Server</vt:lpstr>
      <vt:lpstr>SIP/PSTN Gateways</vt:lpstr>
      <vt:lpstr>PBXs:  Current Partners and Categories</vt:lpstr>
      <vt:lpstr>Session Objectives</vt:lpstr>
      <vt:lpstr>Slide 15</vt:lpstr>
      <vt:lpstr>Gateway-Only Configuration Steps </vt:lpstr>
      <vt:lpstr>Gateway-Only Configuration</vt:lpstr>
      <vt:lpstr>Configure Location Profile</vt:lpstr>
      <vt:lpstr>Local Dialing Conditions</vt:lpstr>
      <vt:lpstr>Normalization Rule For Dialing</vt:lpstr>
      <vt:lpstr>Configuring The Default Location Profile</vt:lpstr>
      <vt:lpstr>Location Profile For Mediation Server</vt:lpstr>
      <vt:lpstr>Configure Default Phone Usage</vt:lpstr>
      <vt:lpstr>Configure Default Policy</vt:lpstr>
      <vt:lpstr>Policy Associated To Phone Usage</vt:lpstr>
      <vt:lpstr>Default Route For Lab – Unrestricted</vt:lpstr>
      <vt:lpstr>Default Route For Lab – Restricted</vt:lpstr>
      <vt:lpstr>Slide 28</vt:lpstr>
      <vt:lpstr>Session Objectives</vt:lpstr>
      <vt:lpstr>Slide 30</vt:lpstr>
      <vt:lpstr>PBX Interoperability (TDM or IP) </vt:lpstr>
      <vt:lpstr>PBX Interoperability  (TDM or IP)</vt:lpstr>
      <vt:lpstr>Expanding Location Profiles</vt:lpstr>
      <vt:lpstr>Location Profile For London</vt:lpstr>
      <vt:lpstr>Four-Digit Dialing In The London PBX</vt:lpstr>
      <vt:lpstr>Europe’s Mediation Server</vt:lpstr>
      <vt:lpstr>Asia’s Mediation Servers</vt:lpstr>
      <vt:lpstr>Additional Routes For Mediation Servers</vt:lpstr>
      <vt:lpstr>Routes Flexibly Support Site Or Regions</vt:lpstr>
      <vt:lpstr>Usage Records For National Dialing</vt:lpstr>
      <vt:lpstr>Policies To Restrict User Dialing</vt:lpstr>
      <vt:lpstr>Matching Policy To Phone Usage</vt:lpstr>
      <vt:lpstr>Global Policy Configured Per User</vt:lpstr>
      <vt:lpstr>User Policy For Hong Kong</vt:lpstr>
      <vt:lpstr>Matching Route To Dialing And Usages</vt:lpstr>
      <vt:lpstr>Slide 46</vt:lpstr>
      <vt:lpstr>Session Objectives</vt:lpstr>
      <vt:lpstr>Slide 48</vt:lpstr>
      <vt:lpstr>Native IP-PBX Interoperability  </vt:lpstr>
      <vt:lpstr>Native IP-PBX Interoperability</vt:lpstr>
      <vt:lpstr>Adding HQ Location Profile</vt:lpstr>
      <vt:lpstr>Normalization Rules For HQ</vt:lpstr>
      <vt:lpstr>Additional Route For SF Gateway</vt:lpstr>
      <vt:lpstr>SF Gateway Route Detail</vt:lpstr>
      <vt:lpstr>Slide 55</vt:lpstr>
      <vt:lpstr>Key Takeaways</vt:lpstr>
      <vt:lpstr>Slide 57</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OCS VoIP Topologies and Interoperability</dc:title>
  <dc:subject>Unified Communications Launch 2007</dc:subject>
  <dc:creator>Jamie Stark, Duncan Blake</dc:creator>
  <dc:description>Template: Created by Slidework LLC
Formatting: David Griffith, Silver Fox Productions, Inc.
Event Date: 
Event Location:
Audience:</dc:description>
  <cp:lastModifiedBy>Jamie STark</cp:lastModifiedBy>
  <cp:revision>224</cp:revision>
  <dcterms:created xsi:type="dcterms:W3CDTF">2007-07-31T18:24:54Z</dcterms:created>
  <dcterms:modified xsi:type="dcterms:W3CDTF">2007-10-18T20:34:22Z</dcterms:modified>
</cp:coreProperties>
</file>