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9" r:id="rId2"/>
  </p:sldMasterIdLst>
  <p:notesMasterIdLst>
    <p:notesMasterId r:id="rId18"/>
  </p:notesMasterIdLst>
  <p:handoutMasterIdLst>
    <p:handoutMasterId r:id="rId19"/>
  </p:handoutMasterIdLst>
  <p:sldIdLst>
    <p:sldId id="365" r:id="rId3"/>
    <p:sldId id="372" r:id="rId4"/>
    <p:sldId id="381" r:id="rId5"/>
    <p:sldId id="388" r:id="rId6"/>
    <p:sldId id="382" r:id="rId7"/>
    <p:sldId id="392" r:id="rId8"/>
    <p:sldId id="387" r:id="rId9"/>
    <p:sldId id="386" r:id="rId10"/>
    <p:sldId id="394" r:id="rId11"/>
    <p:sldId id="393" r:id="rId12"/>
    <p:sldId id="385" r:id="rId13"/>
    <p:sldId id="396" r:id="rId14"/>
    <p:sldId id="374" r:id="rId15"/>
    <p:sldId id="397" r:id="rId16"/>
    <p:sldId id="364" r:id="rId17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37373"/>
    <a:srgbClr val="003A16"/>
    <a:srgbClr val="FFFFFF"/>
    <a:srgbClr val="FFE593"/>
    <a:srgbClr val="FFDD71"/>
    <a:srgbClr val="000000"/>
    <a:srgbClr val="385D8A"/>
    <a:srgbClr val="4F81BD"/>
    <a:srgbClr val="C6D9F1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 horzBarState="maximized">
    <p:restoredLeft sz="13381" autoAdjust="0"/>
    <p:restoredTop sz="98620" autoAdjust="0"/>
  </p:normalViewPr>
  <p:slideViewPr>
    <p:cSldViewPr>
      <p:cViewPr varScale="1">
        <p:scale>
          <a:sx n="97" d="100"/>
          <a:sy n="97" d="100"/>
        </p:scale>
        <p:origin x="-114" y="-312"/>
      </p:cViewPr>
      <p:guideLst>
        <p:guide orient="horz" pos="3568"/>
        <p:guide orient="horz" pos="1152"/>
        <p:guide orient="horz" pos="4032"/>
        <p:guide pos="288"/>
        <p:guide pos="4896"/>
        <p:guide pos="2880"/>
        <p:guide pos="2016"/>
        <p:guide pos="345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howGuides="1">
      <p:cViewPr varScale="1">
        <p:scale>
          <a:sx n="110" d="100"/>
          <a:sy n="110" d="100"/>
        </p:scale>
        <p:origin x="-1728" y="-96"/>
      </p:cViewPr>
      <p:guideLst>
        <p:guide orient="horz" pos="2160"/>
        <p:guide pos="288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26" Type="http://schemas.openxmlformats.org/officeDocument/2006/relationships/customXml" Target="../customXml/item4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customXml" Target="../customXml/item3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customXml" Target="../customXml/item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Windows 7 | Presenter's Mode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A1DB4B-0DFF-48BC-9008-EFA24245E695}" type="datetime2">
              <a:rPr lang="en-US" smtClean="0"/>
              <a:pPr/>
              <a:t>Wednesday, January 27, 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Microsoft Confidential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0D88CB-2F63-447C-87CC-1EB063B373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18200409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04800" y="152400"/>
            <a:ext cx="3886200" cy="3429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700">
                <a:solidFill>
                  <a:schemeClr val="bg1">
                    <a:lumMod val="50000"/>
                  </a:schemeClr>
                </a:solidFill>
                <a:latin typeface="Segoe Semibold" pitchFamily="34" charset="0"/>
              </a:defRPr>
            </a:lvl1pPr>
          </a:lstStyle>
          <a:p>
            <a:r>
              <a:rPr lang="en-US" dirty="0" smtClean="0"/>
              <a:t>Windows 7 | Presenter Mode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572000" y="152400"/>
            <a:ext cx="4267200" cy="3429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700">
                <a:solidFill>
                  <a:schemeClr val="bg1">
                    <a:lumMod val="50000"/>
                  </a:schemeClr>
                </a:solidFill>
                <a:latin typeface="Segoe Semibold" pitchFamily="34" charset="0"/>
              </a:defRPr>
            </a:lvl1pPr>
          </a:lstStyle>
          <a:p>
            <a:fld id="{C5BBB5DE-F9B9-485E-B8CA-57DDC5ABA486}" type="datetime2">
              <a:rPr lang="en-US" smtClean="0"/>
              <a:pPr/>
              <a:t>Wednesday, January 27, 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4800" y="514350"/>
            <a:ext cx="3886200" cy="2914650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514350"/>
            <a:ext cx="4267200" cy="57340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04800" y="6324600"/>
            <a:ext cx="3962400" cy="3429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700">
                <a:solidFill>
                  <a:schemeClr val="bg1">
                    <a:lumMod val="50000"/>
                  </a:schemeClr>
                </a:solidFill>
                <a:latin typeface="Segoe Semibold" pitchFamily="34" charset="0"/>
              </a:defRPr>
            </a:lvl1pPr>
          </a:lstStyle>
          <a:p>
            <a:r>
              <a:rPr lang="en-US" smtClean="0"/>
              <a:t>Microsoft Confidential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572000" y="6324600"/>
            <a:ext cx="4267200" cy="3429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700">
                <a:solidFill>
                  <a:schemeClr val="bg1">
                    <a:lumMod val="50000"/>
                  </a:schemeClr>
                </a:solidFill>
                <a:latin typeface="Segoe Semibold" pitchFamily="34" charset="0"/>
              </a:defRPr>
            </a:lvl1pPr>
          </a:lstStyle>
          <a:p>
            <a:fld id="{26921066-999A-4F94-8750-23B55137A9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61648060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lnSpc>
        <a:spcPct val="120000"/>
      </a:lnSpc>
      <a:spcBef>
        <a:spcPts val="1200"/>
      </a:spcBef>
      <a:spcAft>
        <a:spcPts val="300"/>
      </a:spcAft>
      <a:defRPr sz="900" b="1" kern="1200">
        <a:solidFill>
          <a:schemeClr val="tx1">
            <a:lumMod val="65000"/>
            <a:lumOff val="35000"/>
          </a:schemeClr>
        </a:solidFill>
        <a:latin typeface="Segoe UI" pitchFamily="34" charset="0"/>
        <a:ea typeface="+mn-ea"/>
        <a:cs typeface="Segoe UI" pitchFamily="34" charset="0"/>
      </a:defRPr>
    </a:lvl1pPr>
    <a:lvl2pPr marL="0" indent="0" algn="l" defTabSz="914400" rtl="0" eaLnBrk="1" latinLnBrk="0" hangingPunct="1">
      <a:lnSpc>
        <a:spcPct val="120000"/>
      </a:lnSpc>
      <a:spcAft>
        <a:spcPts val="300"/>
      </a:spcAft>
      <a:buFont typeface="Arial" pitchFamily="34" charset="0"/>
      <a:buNone/>
      <a:defRPr sz="900" b="0" kern="1200">
        <a:solidFill>
          <a:schemeClr val="tx1">
            <a:lumMod val="65000"/>
            <a:lumOff val="35000"/>
          </a:schemeClr>
        </a:solidFill>
        <a:latin typeface="Segoe UI" pitchFamily="34" charset="0"/>
        <a:ea typeface="+mn-ea"/>
        <a:cs typeface="Segoe UI" pitchFamily="34" charset="0"/>
      </a:defRPr>
    </a:lvl2pPr>
    <a:lvl3pPr marL="173038" indent="-171450" algn="l" defTabSz="914400" rtl="0" eaLnBrk="1" latinLnBrk="0" hangingPunct="1">
      <a:lnSpc>
        <a:spcPct val="120000"/>
      </a:lnSpc>
      <a:spcAft>
        <a:spcPts val="300"/>
      </a:spcAft>
      <a:buClr>
        <a:schemeClr val="tx1">
          <a:lumMod val="50000"/>
          <a:lumOff val="50000"/>
        </a:schemeClr>
      </a:buClr>
      <a:buFont typeface="Wingdings" pitchFamily="2" charset="2"/>
      <a:buChar char="§"/>
      <a:defRPr sz="900" b="0" kern="1200">
        <a:solidFill>
          <a:schemeClr val="tx1">
            <a:lumMod val="65000"/>
            <a:lumOff val="35000"/>
          </a:schemeClr>
        </a:solidFill>
        <a:latin typeface="Segoe UI" pitchFamily="34" charset="0"/>
        <a:ea typeface="+mn-ea"/>
        <a:cs typeface="Segoe UI" pitchFamily="34" charset="0"/>
      </a:defRPr>
    </a:lvl3pPr>
    <a:lvl4pPr marL="1371600" algn="l" defTabSz="914400" rtl="0" eaLnBrk="1" latinLnBrk="0" hangingPunct="1">
      <a:lnSpc>
        <a:spcPct val="120000"/>
      </a:lnSpc>
      <a:spcAft>
        <a:spcPts val="600"/>
      </a:spcAft>
      <a:defRPr sz="900" b="0" kern="1200">
        <a:solidFill>
          <a:schemeClr val="tx1">
            <a:lumMod val="65000"/>
            <a:lumOff val="35000"/>
          </a:schemeClr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lnSpc>
        <a:spcPct val="120000"/>
      </a:lnSpc>
      <a:spcAft>
        <a:spcPts val="600"/>
      </a:spcAft>
      <a:defRPr sz="900" b="0" kern="1200">
        <a:solidFill>
          <a:schemeClr val="tx1">
            <a:lumMod val="65000"/>
            <a:lumOff val="35000"/>
          </a:schemeClr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baseline="0" dirty="0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Windows 7 | Presenter Mode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C5BBB5DE-F9B9-485E-B8CA-57DDC5ABA486}" type="datetime2">
              <a:rPr lang="en-US" smtClean="0"/>
              <a:pPr/>
              <a:t>Wednesday, January 27, 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Microsoft Confidential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6921066-999A-4F94-8750-23B55137A9B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07/7/12/main" val="23056616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baseline="0" dirty="0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Windows 7 | Presenter Mode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C5BBB5DE-F9B9-485E-B8CA-57DDC5ABA486}" type="datetime2">
              <a:rPr lang="en-US" smtClean="0"/>
              <a:pPr/>
              <a:t>Wednesday, January 27, 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Microsoft Confidential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6921066-999A-4F94-8750-23B55137A9B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07/7/12/main" val="23056616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800" b="0" dirty="0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Windows 7 | Presenter Mode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C5BBB5DE-F9B9-485E-B8CA-57DDC5ABA486}" type="datetime2">
              <a:rPr lang="en-US" smtClean="0"/>
              <a:pPr/>
              <a:t>Wednesday, January 27, 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Microsoft Confidential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6921066-999A-4F94-8750-23B55137A9B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07/7/12/main" val="30654045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800" b="0" dirty="0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Windows 7 | Presenter Mode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C5BBB5DE-F9B9-485E-B8CA-57DDC5ABA486}" type="datetime2">
              <a:rPr lang="en-US" smtClean="0"/>
              <a:pPr/>
              <a:t>Wednesday, January 27, 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Microsoft Confidential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6921066-999A-4F94-8750-23B55137A9B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07/7/12/main" val="30654045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44304"/>
            <a:ext cx="5486400" cy="1470025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457201" y="3729335"/>
            <a:ext cx="5486400" cy="461665"/>
          </a:xfrm>
        </p:spPr>
        <p:txBody>
          <a:bodyPr vert="horz" lIns="0" tIns="45720" rIns="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800" kern="1200" dirty="0">
                <a:solidFill>
                  <a:schemeClr val="bg1"/>
                </a:solidFill>
                <a:latin typeface="Segoe" pitchFamily="34" charset="0"/>
                <a:ea typeface="+mj-ea"/>
                <a:cs typeface="+mj-cs"/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6477000"/>
            <a:ext cx="365760" cy="244485"/>
          </a:xfrm>
          <a:prstGeom prst="rect">
            <a:avLst/>
          </a:prstGeom>
        </p:spPr>
        <p:txBody>
          <a:bodyPr anchor="b"/>
          <a:lstStyle>
            <a:lvl1pPr algn="l">
              <a:defRPr sz="700">
                <a:solidFill>
                  <a:schemeClr val="accent1">
                    <a:lumMod val="75000"/>
                  </a:schemeClr>
                </a:solidFill>
                <a:latin typeface="Segoe Semibold" pitchFamily="34" charset="0"/>
              </a:defRPr>
            </a:lvl1pPr>
          </a:lstStyle>
          <a:p>
            <a:pPr defTabSz="914400"/>
            <a:fld id="{028F6CB6-376B-4822-816C-FE7F9E5510A1}" type="slidenum">
              <a:rPr lang="en-US" smtClean="0">
                <a:solidFill>
                  <a:srgbClr val="4F81BD">
                    <a:lumMod val="75000"/>
                  </a:srgbClr>
                </a:solidFill>
              </a:rPr>
              <a:pPr defTabSz="914400"/>
              <a:t>‹#›</a:t>
            </a:fld>
            <a:endParaRPr lang="en-US" dirty="0">
              <a:solidFill>
                <a:srgbClr val="4F81BD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986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5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25208" y="2667000"/>
            <a:ext cx="3361592" cy="838200"/>
          </a:xfrm>
        </p:spPr>
        <p:txBody>
          <a:bodyPr wrap="none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028F6CB6-376B-4822-816C-FE7F9E5510A1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3" name="Text Placeholder 2"/>
          <p:cNvSpPr>
            <a:spLocks noGrp="1"/>
          </p:cNvSpPr>
          <p:nvPr>
            <p:ph type="body" idx="1"/>
          </p:nvPr>
        </p:nvSpPr>
        <p:spPr>
          <a:xfrm>
            <a:off x="5333999" y="3365500"/>
            <a:ext cx="3352801" cy="1130300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 rot="5400000">
            <a:off x="3963194" y="4038600"/>
            <a:ext cx="243840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\\Files01\clientfiles\Microsoft\Master Assets\Win7\Logos\Win7_HB_N\Window7-HomeBasicN_h_rgb_r.png"/>
          <p:cNvPicPr>
            <a:picLocks noChangeAspect="1" noChangeArrowheads="1"/>
          </p:cNvPicPr>
          <p:nvPr userDrawn="1"/>
        </p:nvPicPr>
        <p:blipFill>
          <a:blip r:embed="rId3" cstate="print"/>
          <a:srcRect b="43275"/>
          <a:stretch>
            <a:fillRect/>
          </a:stretch>
        </p:blipFill>
        <p:spPr bwMode="auto">
          <a:xfrm>
            <a:off x="2225040" y="2843137"/>
            <a:ext cx="2651760" cy="4287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426910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tx2">
                  <a:lumMod val="60000"/>
                  <a:lumOff val="40000"/>
                </a:schemeClr>
              </a:buClr>
              <a:defRPr>
                <a:solidFill>
                  <a:schemeClr val="tx2">
                    <a:lumMod val="75000"/>
                  </a:schemeClr>
                </a:solidFill>
              </a:defRPr>
            </a:lvl1pPr>
            <a:lvl2pPr>
              <a:buClr>
                <a:schemeClr val="tx2">
                  <a:lumMod val="60000"/>
                  <a:lumOff val="40000"/>
                </a:schemeClr>
              </a:buClr>
              <a:defRPr>
                <a:solidFill>
                  <a:schemeClr val="tx2">
                    <a:lumMod val="75000"/>
                  </a:schemeClr>
                </a:solidFill>
              </a:defRPr>
            </a:lvl2pPr>
            <a:lvl3pPr>
              <a:buClr>
                <a:schemeClr val="tx2">
                  <a:lumMod val="60000"/>
                  <a:lumOff val="40000"/>
                </a:schemeClr>
              </a:buClr>
              <a:defRPr>
                <a:solidFill>
                  <a:schemeClr val="tx2">
                    <a:lumMod val="75000"/>
                  </a:schemeClr>
                </a:solidFill>
              </a:defRPr>
            </a:lvl3pPr>
            <a:lvl4pPr>
              <a:buClr>
                <a:schemeClr val="tx2">
                  <a:lumMod val="60000"/>
                  <a:lumOff val="40000"/>
                </a:schemeClr>
              </a:buClr>
              <a:defRPr>
                <a:solidFill>
                  <a:schemeClr val="tx2">
                    <a:lumMod val="75000"/>
                  </a:schemeClr>
                </a:solidFill>
              </a:defRPr>
            </a:lvl4pPr>
            <a:lvl5pPr>
              <a:buClr>
                <a:schemeClr val="tx2">
                  <a:lumMod val="60000"/>
                  <a:lumOff val="40000"/>
                </a:schemeClr>
              </a:buClr>
              <a:defRPr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28F6CB6-376B-4822-816C-FE7F9E5510A1}" type="slidenum">
              <a:rPr lang="en-US" smtClean="0">
                <a:solidFill>
                  <a:srgbClr val="4F81BD">
                    <a:lumMod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F81BD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1673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0" rIns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28F6CB6-376B-4822-816C-FE7F9E5510A1}" type="slidenum">
              <a:rPr lang="en-US" smtClean="0">
                <a:solidFill>
                  <a:srgbClr val="4F81BD">
                    <a:lumMod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F81BD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966922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28F6CB6-376B-4822-816C-FE7F9E5510A1}" type="slidenum">
              <a:rPr lang="en-US" smtClean="0">
                <a:solidFill>
                  <a:srgbClr val="4F81BD">
                    <a:lumMod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F81BD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03662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">
    <p:bg>
      <p:bgPr>
        <a:gradFill flip="none" rotWithShape="1">
          <a:gsLst>
            <a:gs pos="0">
              <a:schemeClr val="accent1">
                <a:lumMod val="50000"/>
              </a:schemeClr>
            </a:gs>
            <a:gs pos="50000">
              <a:schemeClr val="accent1">
                <a:lumMod val="75000"/>
              </a:schemeClr>
            </a:gs>
            <a:gs pos="100000">
              <a:schemeClr val="accent1">
                <a:lumMod val="40000"/>
                <a:lumOff val="6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 userDrawn="1"/>
        </p:nvSpPr>
        <p:spPr bwMode="auto">
          <a:xfrm>
            <a:off x="0" y="6070600"/>
            <a:ext cx="2908300" cy="7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>
              <a:spcBef>
                <a:spcPct val="10000"/>
              </a:spcBef>
              <a:spcAft>
                <a:spcPct val="10000"/>
              </a:spcAft>
              <a:buClr>
                <a:srgbClr val="E85F17"/>
              </a:buClr>
              <a:defRPr/>
            </a:pPr>
            <a:endParaRPr lang="en-US" dirty="0">
              <a:solidFill>
                <a:srgbClr val="E85F17"/>
              </a:solidFill>
              <a:ea typeface="ＭＳ Ｐゴシック" pitchFamily="-123" charset="-128"/>
            </a:endParaRPr>
          </a:p>
        </p:txBody>
      </p:sp>
      <p:sp>
        <p:nvSpPr>
          <p:cNvPr id="13" name="Text Box 3"/>
          <p:cNvSpPr txBox="1">
            <a:spLocks noChangeArrowheads="1"/>
          </p:cNvSpPr>
          <p:nvPr userDrawn="1"/>
        </p:nvSpPr>
        <p:spPr bwMode="auto">
          <a:xfrm>
            <a:off x="381000" y="6260068"/>
            <a:ext cx="8148638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prstClr val="white"/>
                </a:solidFill>
                <a:latin typeface="Segoe Semibold" pitchFamily="-123" charset="0"/>
                <a:ea typeface="Arial" pitchFamily="-123" charset="0"/>
                <a:cs typeface="Arial" pitchFamily="-123" charset="0"/>
              </a:rPr>
              <a:t>© </a:t>
            </a:r>
            <a:r>
              <a:rPr lang="en-US" sz="900" dirty="0" smtClean="0">
                <a:solidFill>
                  <a:prstClr val="white"/>
                </a:solidFill>
                <a:latin typeface="Segoe Semibold" pitchFamily="-123" charset="0"/>
                <a:ea typeface="Arial" pitchFamily="-123" charset="0"/>
                <a:cs typeface="Arial" pitchFamily="-123" charset="0"/>
              </a:rPr>
              <a:t>2010 Microsoft </a:t>
            </a:r>
            <a:r>
              <a:rPr lang="en-US" sz="900" dirty="0">
                <a:solidFill>
                  <a:prstClr val="white"/>
                </a:solidFill>
                <a:latin typeface="Segoe Semibold" pitchFamily="-123" charset="0"/>
                <a:ea typeface="Arial" pitchFamily="-123" charset="0"/>
                <a:cs typeface="Arial" pitchFamily="-123" charset="0"/>
              </a:rPr>
              <a:t>Corporation. All rights reserved.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prstClr val="white"/>
                </a:solidFill>
                <a:latin typeface="Segoe Semibold" pitchFamily="-123" charset="0"/>
                <a:ea typeface="Arial" pitchFamily="-123" charset="0"/>
                <a:cs typeface="Arial" pitchFamily="-123" charset="0"/>
              </a:rPr>
              <a:t>This presentation is for informational purposes only. Microsoft makes no warranties, express or implied, in this summary.</a:t>
            </a:r>
          </a:p>
        </p:txBody>
      </p:sp>
      <p:pic>
        <p:nvPicPr>
          <p:cNvPr id="8" name="Picture 2" descr="\\Files01\clientfiles\Microsoft\Master Assets\Win7\Logos\Win7_HB_N\Window7-HomeBasicN_h_rgb_r.png"/>
          <p:cNvPicPr>
            <a:picLocks noChangeAspect="1" noChangeArrowheads="1"/>
          </p:cNvPicPr>
          <p:nvPr userDrawn="1"/>
        </p:nvPicPr>
        <p:blipFill>
          <a:blip r:embed="rId3" cstate="print"/>
          <a:srcRect b="43275"/>
          <a:stretch>
            <a:fillRect/>
          </a:stretch>
        </p:blipFill>
        <p:spPr bwMode="auto">
          <a:xfrm>
            <a:off x="2590800" y="3122676"/>
            <a:ext cx="3789577" cy="61264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5"/>
          <p:cNvPicPr>
            <a:picLocks noChangeAspect="1"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66800"/>
            <a:ext cx="8229600" cy="5334000"/>
          </a:xfrm>
          <a:prstGeom prst="rect">
            <a:avLst/>
          </a:prstGeom>
        </p:spPr>
        <p:txBody>
          <a:bodyPr vert="horz" lIns="0" tIns="45720" rIns="0" bIns="45720" rtlCol="0" anchor="t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6477000"/>
            <a:ext cx="365760" cy="244485"/>
          </a:xfrm>
          <a:prstGeom prst="rect">
            <a:avLst/>
          </a:prstGeom>
        </p:spPr>
        <p:txBody>
          <a:bodyPr anchor="b"/>
          <a:lstStyle>
            <a:lvl1pPr algn="l">
              <a:defRPr sz="700">
                <a:solidFill>
                  <a:schemeClr val="accent1">
                    <a:lumMod val="75000"/>
                  </a:schemeClr>
                </a:solidFill>
                <a:latin typeface="+mj-lt"/>
              </a:defRPr>
            </a:lvl1pPr>
          </a:lstStyle>
          <a:p>
            <a:fld id="{028F6CB6-376B-4822-816C-FE7F9E5510A1}" type="slidenum">
              <a:rPr lang="en-US" smtClean="0">
                <a:solidFill>
                  <a:srgbClr val="4F81BD">
                    <a:lumMod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F81BD">
                  <a:lumMod val="75000"/>
                </a:srgbClr>
              </a:solidFill>
            </a:endParaRPr>
          </a:p>
        </p:txBody>
      </p:sp>
      <p:pic>
        <p:nvPicPr>
          <p:cNvPr id="14" name="Picture 13" descr="Windows7_h_rgb.png"/>
          <p:cNvPicPr>
            <a:picLocks noChangeAspect="1"/>
          </p:cNvPicPr>
          <p:nvPr userDrawn="1"/>
        </p:nvPicPr>
        <p:blipFill>
          <a:blip r:embed="rId9" cstate="print"/>
          <a:stretch>
            <a:fillRect/>
          </a:stretch>
        </p:blipFill>
        <p:spPr>
          <a:xfrm>
            <a:off x="3857625" y="6477000"/>
            <a:ext cx="142875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49158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0" r:id="rId1"/>
    <p:sldLayoutId id="2147483911" r:id="rId2"/>
    <p:sldLayoutId id="2147483912" r:id="rId3"/>
    <p:sldLayoutId id="2147483913" r:id="rId4"/>
    <p:sldLayoutId id="2147483914" r:id="rId5"/>
    <p:sldLayoutId id="2147483917" r:id="rId6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tx2">
            <a:lumMod val="40000"/>
            <a:lumOff val="60000"/>
          </a:schemeClr>
        </a:buClr>
        <a:buFont typeface="Wingdings 2" pitchFamily="18" charset="2"/>
        <a:buChar char=""/>
        <a:defRPr sz="2800" kern="1200">
          <a:solidFill>
            <a:schemeClr val="tx2">
              <a:lumMod val="75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tx2">
            <a:lumMod val="40000"/>
            <a:lumOff val="60000"/>
          </a:schemeClr>
        </a:buClr>
        <a:buFont typeface="Arial" pitchFamily="34" charset="0"/>
        <a:buChar char="–"/>
        <a:defRPr sz="2400" kern="1200">
          <a:solidFill>
            <a:schemeClr val="tx2">
              <a:lumMod val="75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>
            <a:lumMod val="40000"/>
            <a:lumOff val="60000"/>
          </a:schemeClr>
        </a:buClr>
        <a:buFont typeface="Arial" pitchFamily="34" charset="0"/>
        <a:buChar char="•"/>
        <a:defRPr sz="2000" kern="1200">
          <a:solidFill>
            <a:schemeClr val="tx2">
              <a:lumMod val="75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>
            <a:lumMod val="40000"/>
            <a:lumOff val="60000"/>
          </a:schemeClr>
        </a:buClr>
        <a:buFont typeface="Arial" pitchFamily="34" charset="0"/>
        <a:buChar char="–"/>
        <a:defRPr sz="1800" kern="1200">
          <a:solidFill>
            <a:schemeClr val="tx2">
              <a:lumMod val="75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>
            <a:lumMod val="40000"/>
            <a:lumOff val="60000"/>
          </a:schemeClr>
        </a:buClr>
        <a:buFont typeface="Arial" pitchFamily="34" charset="0"/>
        <a:buChar char="»"/>
        <a:defRPr sz="1800" kern="1200">
          <a:solidFill>
            <a:schemeClr val="tx2">
              <a:lumMod val="75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1.png"/><Relationship Id="rId7" Type="http://schemas.openxmlformats.org/officeDocument/2006/relationships/image" Target="../media/image24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eweek.com/c/a/Windows/Windows-7-Will-Push-Tech-Refresh-In-2010-Says-Analyst-183421/" TargetMode="External"/><Relationship Id="rId3" Type="http://schemas.openxmlformats.org/officeDocument/2006/relationships/hyperlink" Target="http://www.microsoft.com/casestudies" TargetMode="External"/><Relationship Id="rId7" Type="http://schemas.openxmlformats.org/officeDocument/2006/relationships/hyperlink" Target="http://www.microsoft.com/MDOP" TargetMode="External"/><Relationship Id="rId2" Type="http://schemas.openxmlformats.org/officeDocument/2006/relationships/hyperlink" Target="http://www.microsoft.com/casestudies/Case_Study_Detail.aspx?casestudyid=4000005062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microsoft.com/Springboard" TargetMode="External"/><Relationship Id="rId5" Type="http://schemas.openxmlformats.org/officeDocument/2006/relationships/hyperlink" Target="http://www.microsoft.com/OptimizeDesktop" TargetMode="External"/><Relationship Id="rId4" Type="http://schemas.openxmlformats.org/officeDocument/2006/relationships/hyperlink" Target="http://www.windows.com/Enterprise" TargetMode="External"/><Relationship Id="rId9" Type="http://schemas.openxmlformats.org/officeDocument/2006/relationships/hyperlink" Target="http://www.pella.com/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4.png"/><Relationship Id="rId7" Type="http://schemas.openxmlformats.org/officeDocument/2006/relationships/image" Target="../media/image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10" Type="http://schemas.openxmlformats.org/officeDocument/2006/relationships/image" Target="../media/image20.png"/><Relationship Id="rId4" Type="http://schemas.openxmlformats.org/officeDocument/2006/relationships/image" Target="../media/image15.png"/><Relationship Id="rId9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1981200"/>
            <a:ext cx="9144000" cy="1524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  <a:alpha val="21000"/>
                </a:schemeClr>
              </a:gs>
              <a:gs pos="50000">
                <a:schemeClr val="accent1">
                  <a:lumMod val="75000"/>
                  <a:shade val="67500"/>
                  <a:satMod val="115000"/>
                  <a:alpha val="30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  <a:alpha val="14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457200" y="1905000"/>
            <a:ext cx="7772400" cy="14700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latin typeface="Segoe"/>
              </a:rPr>
              <a:t>Pella’s New “Windows” Strategy: </a:t>
            </a:r>
            <a:r>
              <a:rPr lang="en-US" b="1" dirty="0" smtClean="0">
                <a:solidFill>
                  <a:srgbClr val="FFFFFF"/>
                </a:solidFill>
                <a:latin typeface="Segoe"/>
              </a:rPr>
              <a:t/>
            </a:r>
            <a:br>
              <a:rPr lang="en-US" b="1" dirty="0" smtClean="0">
                <a:solidFill>
                  <a:srgbClr val="FFFFFF"/>
                </a:solidFill>
                <a:latin typeface="Segoe"/>
              </a:rPr>
            </a:br>
            <a:r>
              <a:rPr lang="en-US" sz="24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Segoe"/>
              </a:rPr>
              <a:t>Leading Window &amp; Door Manufacturer Captures Green IT Savings &amp; Streamlined IT Management with Windows</a:t>
            </a:r>
            <a:r>
              <a:rPr lang="en-US" sz="2400" baseline="30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Segoe"/>
              </a:rPr>
              <a:t>®</a:t>
            </a:r>
            <a:r>
              <a:rPr lang="en-US" sz="24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Segoe"/>
              </a:rPr>
              <a:t> 7</a:t>
            </a: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  <a:latin typeface="Segoe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67600" y="6400800"/>
            <a:ext cx="1447799" cy="228600"/>
          </a:xfrm>
          <a:prstGeom prst="rect">
            <a:avLst/>
          </a:prstGeom>
        </p:spPr>
      </p:pic>
      <p:pic>
        <p:nvPicPr>
          <p:cNvPr id="10" name="Picture 3" descr="http://maps.pella.com/PublishingImages/notfound.gif"/>
          <p:cNvPicPr>
            <a:picLocks noChangeAspect="1" noChangeArrowheads="1"/>
          </p:cNvPicPr>
          <p:nvPr/>
        </p:nvPicPr>
        <p:blipFill>
          <a:blip r:embed="rId3" cstate="print"/>
          <a:srcRect l="18114" t="12998" r="26011" b="13709"/>
          <a:stretch>
            <a:fillRect/>
          </a:stretch>
        </p:blipFill>
        <p:spPr bwMode="auto">
          <a:xfrm>
            <a:off x="8229600" y="152400"/>
            <a:ext cx="688157" cy="8389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Subtitle 10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smtClean="0"/>
              <a:t>January 29, 2010</a:t>
            </a:r>
          </a:p>
          <a:p>
            <a:r>
              <a:rPr smtClean="0"/>
              <a:t>1:00 p.m. Eastern / 10:00 a.m. Pacific</a:t>
            </a:r>
            <a:endParaRPr lang="en-US" dirty="0"/>
          </a:p>
        </p:txBody>
      </p:sp>
      <p:pic>
        <p:nvPicPr>
          <p:cNvPr id="8" name="Picture 7" descr="ZDE eSem transparent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132491"/>
            <a:ext cx="1990725" cy="72550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800" y="5980091"/>
            <a:ext cx="1447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Hosted by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E4E4E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Benefits</a:t>
            </a:r>
            <a:endParaRPr lang="en-US" dirty="0">
              <a:solidFill>
                <a:srgbClr val="E4E4E4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2" name="Group 34"/>
          <p:cNvGrpSpPr/>
          <p:nvPr/>
        </p:nvGrpSpPr>
        <p:grpSpPr>
          <a:xfrm>
            <a:off x="7554649" y="2438400"/>
            <a:ext cx="1026017" cy="1240852"/>
            <a:chOff x="7238999" y="2590800"/>
            <a:chExt cx="1026017" cy="1240852"/>
          </a:xfrm>
        </p:grpSpPr>
        <p:pic>
          <p:nvPicPr>
            <p:cNvPr id="23" name="Picture 3" descr="E:\DVD_ART34\Artwork_Imagery\Icons - Illustrations\_WINDOWS SERVER ICONS\Security\Lock locked secure security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flipH="1">
              <a:off x="7238999" y="2590800"/>
              <a:ext cx="685800" cy="100779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4" name="Picture 2" descr="\\eventsql\dvd\Online_ART\DVD_ART34\Artwork_Imagery\Icons - Illustrations\_WINDOWS VISTA ICONS\Keys secure security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620000" y="3200400"/>
              <a:ext cx="645016" cy="63125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pic>
        <p:nvPicPr>
          <p:cNvPr id="3081" name="Picture 9" descr="C:\Users\v-dwest\AppData\Local\Microsoft\Windows\Temporary Internet Files\Content.IE5\60QH4R0G\MPj04373020000[1].jpg"/>
          <p:cNvPicPr>
            <a:picLocks noChangeAspect="1" noChangeArrowheads="1"/>
          </p:cNvPicPr>
          <p:nvPr/>
        </p:nvPicPr>
        <p:blipFill>
          <a:blip r:embed="rId5" cstate="print"/>
          <a:srcRect l="1067" t="738" r="48810" b="55005"/>
          <a:stretch>
            <a:fillRect/>
          </a:stretch>
        </p:blipFill>
        <p:spPr bwMode="auto">
          <a:xfrm>
            <a:off x="7402249" y="5257800"/>
            <a:ext cx="1513151" cy="1271142"/>
          </a:xfrm>
          <a:prstGeom prst="rect">
            <a:avLst/>
          </a:prstGeom>
          <a:noFill/>
        </p:spPr>
      </p:pic>
      <p:pic>
        <p:nvPicPr>
          <p:cNvPr id="31" name="Picture 2" descr="E:\DVD_ART34\Artwork_Imagery\Icons - Illustrations\_WINDOWS VISTA ICONS\Users man woman people persons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30849" y="3962400"/>
            <a:ext cx="1025621" cy="10256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82" name="Picture 10" descr="C:\Users\v-dwest\AppData\Local\Microsoft\Windows\Temporary Internet Files\Content.IE5\60QH4R0G\MCj04242140000[1]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78449" y="1143000"/>
            <a:ext cx="844550" cy="11691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3" descr="http://maps.pella.com/PublishingImages/notfound.gif"/>
          <p:cNvPicPr>
            <a:picLocks noChangeAspect="1" noChangeArrowheads="1"/>
          </p:cNvPicPr>
          <p:nvPr/>
        </p:nvPicPr>
        <p:blipFill>
          <a:blip r:embed="rId8" cstate="print"/>
          <a:srcRect l="18114" t="12998" r="26011" b="13709"/>
          <a:stretch>
            <a:fillRect/>
          </a:stretch>
        </p:blipFill>
        <p:spPr bwMode="auto">
          <a:xfrm>
            <a:off x="8229600" y="152400"/>
            <a:ext cx="688157" cy="8389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Rectangle 11"/>
          <p:cNvSpPr/>
          <p:nvPr/>
        </p:nvSpPr>
        <p:spPr>
          <a:xfrm>
            <a:off x="263893" y="5486400"/>
            <a:ext cx="7359536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600"/>
              </a:spcAft>
              <a:buClr>
                <a:srgbClr val="1F497D">
                  <a:lumMod val="60000"/>
                  <a:lumOff val="40000"/>
                </a:srgbClr>
              </a:buClr>
              <a:buFont typeface="Wingdings" pitchFamily="2" charset="2"/>
              <a:buChar char="§"/>
            </a:pPr>
            <a:r>
              <a:rPr lang="en-US" b="1" dirty="0" smtClean="0">
                <a:solidFill>
                  <a:srgbClr val="1F497D">
                    <a:lumMod val="75000"/>
                  </a:srgbClr>
                </a:solidFill>
              </a:rPr>
              <a:t>Support Green Initiatives </a:t>
            </a:r>
            <a:endParaRPr lang="en-US" dirty="0" smtClean="0">
              <a:solidFill>
                <a:srgbClr val="1F497D">
                  <a:lumMod val="75000"/>
                </a:srgbClr>
              </a:solidFill>
            </a:endParaRPr>
          </a:p>
          <a:p>
            <a:pPr marL="742950" lvl="1" indent="-285750">
              <a:spcAft>
                <a:spcPts val="1200"/>
              </a:spcAft>
              <a:buClr>
                <a:srgbClr val="1F497D">
                  <a:lumMod val="60000"/>
                  <a:lumOff val="40000"/>
                </a:srgbClr>
              </a:buClr>
              <a:buFont typeface="Wingdings" pitchFamily="2" charset="2"/>
              <a:buChar char="Ø"/>
            </a:pPr>
            <a:r>
              <a:rPr lang="en-US" dirty="0" smtClean="0">
                <a:solidFill>
                  <a:srgbClr val="1F497D">
                    <a:lumMod val="75000"/>
                  </a:srgbClr>
                </a:solidFill>
              </a:rPr>
              <a:t>Pella expects to save over $20,000 per year in power usage alone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04800" y="3917147"/>
            <a:ext cx="7391400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600"/>
              </a:spcAft>
              <a:buClr>
                <a:srgbClr val="1F497D">
                  <a:lumMod val="60000"/>
                  <a:lumOff val="40000"/>
                </a:srgbClr>
              </a:buClr>
              <a:buFont typeface="Wingdings" pitchFamily="2" charset="2"/>
              <a:buChar char="§"/>
            </a:pPr>
            <a:r>
              <a:rPr lang="en-US" b="1" dirty="0" smtClean="0">
                <a:solidFill>
                  <a:srgbClr val="1F497D">
                    <a:lumMod val="75000"/>
                  </a:srgbClr>
                </a:solidFill>
              </a:rPr>
              <a:t>End User productivity</a:t>
            </a:r>
            <a:endParaRPr lang="en-US" dirty="0" smtClean="0">
              <a:solidFill>
                <a:srgbClr val="1F497D">
                  <a:lumMod val="75000"/>
                </a:srgbClr>
              </a:solidFill>
            </a:endParaRPr>
          </a:p>
          <a:p>
            <a:pPr marL="800100" lvl="1" indent="-342900">
              <a:spcAft>
                <a:spcPts val="600"/>
              </a:spcAft>
              <a:buClr>
                <a:srgbClr val="1F497D">
                  <a:lumMod val="60000"/>
                  <a:lumOff val="40000"/>
                </a:srgbClr>
              </a:buClr>
              <a:buFont typeface="Wingdings" pitchFamily="2" charset="2"/>
              <a:buChar char="Ø"/>
            </a:pPr>
            <a:r>
              <a:rPr lang="en-US" dirty="0" smtClean="0">
                <a:solidFill>
                  <a:srgbClr val="1F497D">
                    <a:lumMod val="75000"/>
                  </a:srgbClr>
                </a:solidFill>
              </a:rPr>
              <a:t>Built-in troubleshooters help users resolve problems/speed help desk calls</a:t>
            </a:r>
          </a:p>
          <a:p>
            <a:pPr marL="800100" lvl="1" indent="-342900">
              <a:spcAft>
                <a:spcPts val="600"/>
              </a:spcAft>
              <a:buClr>
                <a:srgbClr val="1F497D">
                  <a:lumMod val="60000"/>
                  <a:lumOff val="40000"/>
                </a:srgbClr>
              </a:buClr>
              <a:buFont typeface="Wingdings" pitchFamily="2" charset="2"/>
              <a:buChar char="Ø"/>
            </a:pPr>
            <a:r>
              <a:rPr lang="en-US" dirty="0" smtClean="0">
                <a:solidFill>
                  <a:srgbClr val="1F497D">
                    <a:lumMod val="75000"/>
                  </a:srgbClr>
                </a:solidFill>
              </a:rPr>
              <a:t>Faster boot times=productivity gains: 1 minute/day * 4500 machines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80737" y="2424837"/>
            <a:ext cx="7110663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600"/>
              </a:spcAft>
              <a:buClr>
                <a:srgbClr val="1F497D">
                  <a:lumMod val="60000"/>
                  <a:lumOff val="40000"/>
                </a:srgbClr>
              </a:buClr>
              <a:buFont typeface="Wingdings" pitchFamily="2" charset="2"/>
              <a:buChar char="§"/>
            </a:pPr>
            <a:r>
              <a:rPr lang="en-US" b="1" dirty="0" smtClean="0">
                <a:solidFill>
                  <a:srgbClr val="1F497D">
                    <a:lumMod val="75000"/>
                  </a:srgbClr>
                </a:solidFill>
              </a:rPr>
              <a:t>Enhanced Security</a:t>
            </a:r>
            <a:endParaRPr lang="en-US" dirty="0" smtClean="0">
              <a:solidFill>
                <a:srgbClr val="1F497D">
                  <a:lumMod val="75000"/>
                </a:srgbClr>
              </a:solidFill>
            </a:endParaRPr>
          </a:p>
          <a:p>
            <a:pPr marL="742950" lvl="1" indent="-285750">
              <a:spcAft>
                <a:spcPts val="1200"/>
              </a:spcAft>
              <a:buClr>
                <a:srgbClr val="1F497D">
                  <a:lumMod val="60000"/>
                  <a:lumOff val="40000"/>
                </a:srgbClr>
              </a:buClr>
              <a:buFont typeface="Wingdings" pitchFamily="2" charset="2"/>
              <a:buChar char="Ø"/>
            </a:pPr>
            <a:r>
              <a:rPr lang="en-US" dirty="0" smtClean="0">
                <a:solidFill>
                  <a:srgbClr val="1F497D">
                    <a:lumMod val="75000"/>
                  </a:srgbClr>
                </a:solidFill>
              </a:rPr>
              <a:t>Able to eliminate third-party encryption technology, saving $100 for each license and $20 per license per year in maintenance, totaling at least $30k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92767" y="1132582"/>
            <a:ext cx="740343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600"/>
              </a:spcAft>
              <a:buClr>
                <a:srgbClr val="1F497D">
                  <a:lumMod val="60000"/>
                  <a:lumOff val="40000"/>
                </a:srgbClr>
              </a:buClr>
              <a:buFont typeface="Wingdings" pitchFamily="2" charset="2"/>
              <a:buChar char="§"/>
            </a:pPr>
            <a:r>
              <a:rPr lang="en-US" b="1" dirty="0" smtClean="0">
                <a:solidFill>
                  <a:srgbClr val="1F497D">
                    <a:lumMod val="75000"/>
                  </a:srgbClr>
                </a:solidFill>
              </a:rPr>
              <a:t>Improved IT Management</a:t>
            </a:r>
            <a:endParaRPr lang="en-US" dirty="0" smtClean="0">
              <a:solidFill>
                <a:srgbClr val="1F497D">
                  <a:lumMod val="75000"/>
                </a:srgbClr>
              </a:solidFill>
            </a:endParaRPr>
          </a:p>
          <a:p>
            <a:pPr marL="746125" lvl="1" indent="-284163">
              <a:spcAft>
                <a:spcPts val="600"/>
              </a:spcAft>
              <a:buClr>
                <a:srgbClr val="1F497D">
                  <a:lumMod val="60000"/>
                  <a:lumOff val="40000"/>
                </a:srgbClr>
              </a:buClr>
              <a:buFont typeface="Wingdings" pitchFamily="2" charset="2"/>
              <a:buChar char="Ø"/>
            </a:pPr>
            <a:r>
              <a:rPr lang="en-US" dirty="0" smtClean="0">
                <a:solidFill>
                  <a:srgbClr val="1F497D">
                    <a:lumMod val="75000"/>
                  </a:srgbClr>
                </a:solidFill>
              </a:rPr>
              <a:t>Reduced time imaging a PC from ~three hours to less than one hour</a:t>
            </a:r>
          </a:p>
          <a:p>
            <a:pPr marL="742950" lvl="1" indent="-285750">
              <a:spcAft>
                <a:spcPts val="1200"/>
              </a:spcAft>
              <a:buClr>
                <a:srgbClr val="1F497D">
                  <a:lumMod val="60000"/>
                  <a:lumOff val="40000"/>
                </a:srgbClr>
              </a:buClr>
              <a:buFont typeface="Wingdings" pitchFamily="2" charset="2"/>
              <a:buChar char="Ø"/>
            </a:pPr>
            <a:r>
              <a:rPr lang="en-US" dirty="0" smtClean="0">
                <a:solidFill>
                  <a:srgbClr val="1F497D">
                    <a:lumMod val="75000"/>
                  </a:srgbClr>
                </a:solidFill>
              </a:rPr>
              <a:t>Able to move 30GB of data in ~6 ½ minutes vs.  over one hour</a:t>
            </a:r>
            <a:endParaRPr lang="en-US" sz="2000" dirty="0">
              <a:solidFill>
                <a:srgbClr val="1F497D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07/7/12/main" val="26605820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Windows 7 at Pella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  <a:buNone/>
            </a:pPr>
            <a:r>
              <a:rPr lang="en-US" b="1" dirty="0" smtClean="0"/>
              <a:t>What are the lessons learned and best practices? 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en-US" sz="2400" dirty="0" smtClean="0"/>
              <a:t>Acquire strong business value for deploying OS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en-US" sz="2400" dirty="0" smtClean="0"/>
              <a:t>Get a better understanding of your current environment by taking an inventory 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en-US" sz="2400" dirty="0" smtClean="0"/>
              <a:t>Use the tools that will help you with your planning and deployment including MAP, ACT, MDT, System Center Configuration manager, etc.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en-US" sz="2400" dirty="0" smtClean="0"/>
              <a:t>Windows XP is reaching end-of-life, so it’s not too soon to begin testing, piloting and migrating your users</a:t>
            </a:r>
          </a:p>
          <a:p>
            <a:endParaRPr lang="en-US" dirty="0"/>
          </a:p>
        </p:txBody>
      </p:sp>
      <p:pic>
        <p:nvPicPr>
          <p:cNvPr id="10" name="Picture 3" descr="http://maps.pella.com/PublishingImages/notfound.gif"/>
          <p:cNvPicPr>
            <a:picLocks noChangeAspect="1" noChangeArrowheads="1"/>
          </p:cNvPicPr>
          <p:nvPr/>
        </p:nvPicPr>
        <p:blipFill>
          <a:blip r:embed="rId3" cstate="print"/>
          <a:srcRect l="18114" t="12998" r="26011" b="13709"/>
          <a:stretch>
            <a:fillRect/>
          </a:stretch>
        </p:blipFill>
        <p:spPr bwMode="auto">
          <a:xfrm>
            <a:off x="8229600" y="152400"/>
            <a:ext cx="688157" cy="8389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07/7/12/main" val="26605820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495800"/>
          </a:xfrm>
        </p:spPr>
        <p:txBody>
          <a:bodyPr anchor="ctr">
            <a:normAutofit/>
          </a:bodyPr>
          <a:lstStyle/>
          <a:p>
            <a:pPr algn="ctr">
              <a:buNone/>
            </a:pPr>
            <a:r>
              <a:rPr lang="en-US" sz="11500" dirty="0" smtClean="0"/>
              <a:t>Q &amp; A</a:t>
            </a:r>
            <a:endParaRPr lang="en-US" sz="11500" dirty="0"/>
          </a:p>
        </p:txBody>
      </p:sp>
      <p:pic>
        <p:nvPicPr>
          <p:cNvPr id="5" name="Picture 3" descr="http://maps.pella.com/PublishingImages/notfound.gif"/>
          <p:cNvPicPr>
            <a:picLocks noChangeAspect="1" noChangeArrowheads="1"/>
          </p:cNvPicPr>
          <p:nvPr/>
        </p:nvPicPr>
        <p:blipFill>
          <a:blip r:embed="rId2" cstate="print"/>
          <a:srcRect l="18114" t="12998" r="26011" b="13709"/>
          <a:stretch>
            <a:fillRect/>
          </a:stretch>
        </p:blipFill>
        <p:spPr bwMode="auto">
          <a:xfrm>
            <a:off x="8229600" y="152400"/>
            <a:ext cx="688157" cy="8389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296863" indent="-282575">
              <a:buFont typeface="Wingdings 2" pitchFamily="18" charset="2"/>
              <a:buChar char=""/>
            </a:pPr>
            <a:r>
              <a:rPr lang="en-US" sz="2000" dirty="0" smtClean="0">
                <a:hlinkClick r:id="rId2"/>
              </a:rPr>
              <a:t>Pella Corporation Windows 7 Case Study</a:t>
            </a:r>
            <a:r>
              <a:rPr lang="en-US" sz="2000" dirty="0" smtClean="0"/>
              <a:t>:  </a:t>
            </a:r>
            <a:r>
              <a:rPr lang="en-US" sz="2000" dirty="0" smtClean="0">
                <a:hlinkClick r:id="rId3"/>
              </a:rPr>
              <a:t>www.microsoft.com/casestudies</a:t>
            </a:r>
            <a:r>
              <a:rPr lang="en-US" sz="2000" dirty="0" smtClean="0"/>
              <a:t> (id= 4000005062)</a:t>
            </a:r>
          </a:p>
          <a:p>
            <a:pPr marL="296863" indent="-282575">
              <a:buNone/>
            </a:pPr>
            <a:endParaRPr lang="en-US" sz="2000" dirty="0" smtClean="0"/>
          </a:p>
          <a:p>
            <a:pPr marL="296863" indent="-282575">
              <a:buFont typeface="Wingdings 2" pitchFamily="18" charset="2"/>
              <a:buChar char=""/>
            </a:pPr>
            <a:r>
              <a:rPr lang="en-US" sz="2000" dirty="0" smtClean="0"/>
              <a:t>Windows 7: </a:t>
            </a:r>
            <a:r>
              <a:rPr lang="en-US" sz="2000" dirty="0" smtClean="0">
                <a:solidFill>
                  <a:schemeClr val="tx1"/>
                </a:solidFill>
                <a:hlinkClick r:id="rId4"/>
              </a:rPr>
              <a:t>www.Windows.com/Enterprise </a:t>
            </a:r>
            <a:endParaRPr lang="en-US" sz="2000" dirty="0" smtClean="0">
              <a:solidFill>
                <a:schemeClr val="tx1"/>
              </a:solidFill>
            </a:endParaRPr>
          </a:p>
          <a:p>
            <a:pPr marL="296863" indent="-282575">
              <a:buFont typeface="Wingdings 2" pitchFamily="18" charset="2"/>
              <a:buChar char=""/>
            </a:pPr>
            <a:endParaRPr lang="en-US" sz="2000" dirty="0" smtClean="0">
              <a:solidFill>
                <a:schemeClr val="tx1"/>
              </a:solidFill>
            </a:endParaRPr>
          </a:p>
          <a:p>
            <a:pPr marL="296863" indent="-282575">
              <a:buFont typeface="Wingdings 2" pitchFamily="18" charset="2"/>
              <a:buChar char=""/>
            </a:pPr>
            <a:r>
              <a:rPr lang="en-US" sz="2000" dirty="0" smtClean="0"/>
              <a:t>Windows Optimized Desktop: </a:t>
            </a:r>
            <a:r>
              <a:rPr lang="en-US" sz="2000" dirty="0" smtClean="0">
                <a:hlinkClick r:id="rId5"/>
              </a:rPr>
              <a:t>www.Microsoft.com/OptimizeDesktop</a:t>
            </a:r>
            <a:r>
              <a:rPr lang="en-US" sz="2000" dirty="0" smtClean="0"/>
              <a:t> </a:t>
            </a:r>
          </a:p>
          <a:p>
            <a:pPr marL="296863" indent="-282575">
              <a:buFont typeface="Wingdings 2" pitchFamily="18" charset="2"/>
              <a:buChar char=""/>
            </a:pPr>
            <a:endParaRPr lang="en-US" sz="2000" dirty="0" smtClean="0"/>
          </a:p>
          <a:p>
            <a:pPr marL="296863" indent="-282575">
              <a:buFont typeface="Wingdings 2" pitchFamily="18" charset="2"/>
              <a:buChar char=""/>
            </a:pPr>
            <a:r>
              <a:rPr lang="en-US" sz="2000" dirty="0" smtClean="0"/>
              <a:t>Windows 7 for IT Pros: </a:t>
            </a:r>
            <a:r>
              <a:rPr lang="en-US" sz="2000" dirty="0" smtClean="0">
                <a:hlinkClick r:id="rId6"/>
              </a:rPr>
              <a:t>www.Microsoft.com/Springboard</a:t>
            </a:r>
            <a:r>
              <a:rPr lang="en-US" sz="2000" dirty="0" smtClean="0"/>
              <a:t> </a:t>
            </a:r>
          </a:p>
          <a:p>
            <a:pPr marL="296863" indent="-282575">
              <a:buFont typeface="Wingdings 2" pitchFamily="18" charset="2"/>
              <a:buChar char=""/>
            </a:pPr>
            <a:endParaRPr lang="en-US" sz="2000" dirty="0" smtClean="0"/>
          </a:p>
          <a:p>
            <a:pPr marL="296863" indent="-282575">
              <a:buFont typeface="Wingdings 2" pitchFamily="18" charset="2"/>
              <a:buChar char=""/>
            </a:pPr>
            <a:r>
              <a:rPr lang="en-US" sz="2000" dirty="0" smtClean="0"/>
              <a:t>Microsoft Desktop Optimization Pack: </a:t>
            </a:r>
            <a:r>
              <a:rPr lang="en-US" sz="2000" dirty="0" smtClean="0">
                <a:solidFill>
                  <a:srgbClr val="353734"/>
                </a:solidFill>
                <a:hlinkClick r:id="rId7"/>
              </a:rPr>
              <a:t>www.Microsoft.com/MDOP</a:t>
            </a:r>
            <a:endParaRPr lang="en-US" sz="2000" dirty="0" smtClean="0">
              <a:solidFill>
                <a:srgbClr val="353734"/>
              </a:solidFill>
            </a:endParaRPr>
          </a:p>
          <a:p>
            <a:pPr marL="296863" indent="-282575">
              <a:buNone/>
            </a:pPr>
            <a:endParaRPr lang="en-US" sz="2000" dirty="0" smtClean="0">
              <a:solidFill>
                <a:srgbClr val="353734"/>
              </a:solidFill>
            </a:endParaRPr>
          </a:p>
          <a:p>
            <a:pPr marL="296863" indent="-282575">
              <a:buFont typeface="Wingdings 2" pitchFamily="18" charset="2"/>
              <a:buChar char=""/>
              <a:tabLst>
                <a:tab pos="53975" algn="l"/>
              </a:tabLst>
            </a:pPr>
            <a:r>
              <a:rPr lang="en-US" sz="2000" dirty="0" err="1" smtClean="0"/>
              <a:t>eWeek</a:t>
            </a:r>
            <a:r>
              <a:rPr lang="en-US" sz="2000" dirty="0" smtClean="0"/>
              <a:t> Article: </a:t>
            </a:r>
            <a:r>
              <a:rPr lang="en-US" sz="2000" u="sng" dirty="0" smtClean="0">
                <a:hlinkClick r:id="rId8"/>
              </a:rPr>
              <a:t>http://www.eweek.com/c/a/Windows/Windows-7-Will-Push-Tech-Refresh-In-2010-Says-Analyst-183421/</a:t>
            </a:r>
            <a:endParaRPr lang="en-US" sz="2000" u="sng" dirty="0" smtClean="0"/>
          </a:p>
          <a:p>
            <a:pPr marL="296863" indent="-282575">
              <a:buFont typeface="Wingdings 2" pitchFamily="18" charset="2"/>
              <a:buChar char=""/>
              <a:tabLst>
                <a:tab pos="53975" algn="l"/>
              </a:tabLst>
            </a:pPr>
            <a:endParaRPr lang="en-US" sz="2000" u="sng" dirty="0" smtClean="0"/>
          </a:p>
          <a:p>
            <a:pPr marL="296863" indent="-282575">
              <a:buFont typeface="Wingdings 2" pitchFamily="18" charset="2"/>
              <a:buChar char=""/>
              <a:tabLst>
                <a:tab pos="53975" algn="l"/>
              </a:tabLst>
            </a:pPr>
            <a:r>
              <a:rPr lang="en-US" sz="2400" dirty="0" smtClean="0"/>
              <a:t>For your “Other Windows Needs” visit </a:t>
            </a:r>
            <a:r>
              <a:rPr lang="en-US" sz="2400" dirty="0" smtClean="0">
                <a:hlinkClick r:id="rId9"/>
              </a:rPr>
              <a:t>www.pella.com</a:t>
            </a:r>
            <a:r>
              <a:rPr lang="en-US" sz="2400" dirty="0" smtClean="0"/>
              <a:t> </a:t>
            </a:r>
            <a:r>
              <a:rPr lang="en-US" sz="2400" dirty="0" smtClean="0">
                <a:sym typeface="Wingdings" pitchFamily="2" charset="2"/>
              </a:rPr>
              <a:t></a:t>
            </a: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Attendee Services</a:t>
            </a:r>
            <a:endParaRPr lang="en-US" dirty="0"/>
          </a:p>
        </p:txBody>
      </p:sp>
      <p:sp>
        <p:nvSpPr>
          <p:cNvPr id="6" name="Content Placeholder 6"/>
          <p:cNvSpPr txBox="1">
            <a:spLocks/>
          </p:cNvSpPr>
          <p:nvPr/>
        </p:nvSpPr>
        <p:spPr>
          <a:xfrm>
            <a:off x="381000" y="1371600"/>
            <a:ext cx="8229600" cy="38430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47663" indent="-347663" algn="ctr">
              <a:spcAft>
                <a:spcPct val="35000"/>
              </a:spcAft>
              <a:buClr>
                <a:schemeClr val="bg1"/>
              </a:buClr>
              <a:buSzPct val="120000"/>
            </a:pPr>
            <a:endParaRPr lang="en-US" sz="2400" dirty="0" smtClean="0"/>
          </a:p>
          <a:p>
            <a:pPr marL="347663" indent="-347663" algn="ctr">
              <a:spcAft>
                <a:spcPct val="35000"/>
              </a:spcAft>
              <a:buSzPct val="120000"/>
              <a:buFont typeface="Times" pitchFamily="18" charset="0"/>
              <a:buChar char="•"/>
            </a:pPr>
            <a:r>
              <a:rPr lang="en-US" sz="2400" dirty="0" smtClean="0">
                <a:solidFill>
                  <a:srgbClr val="C00000"/>
                </a:solidFill>
              </a:rPr>
              <a:t>Download</a:t>
            </a:r>
            <a:r>
              <a:rPr lang="en-US" sz="2400" dirty="0" smtClean="0"/>
              <a:t> a copy of today’s presentation</a:t>
            </a:r>
            <a:br>
              <a:rPr lang="en-US" sz="2400" dirty="0" smtClean="0"/>
            </a:br>
            <a:endParaRPr lang="en-US" sz="2400" dirty="0" smtClean="0"/>
          </a:p>
          <a:p>
            <a:pPr marL="347663" indent="-347663" algn="ctr">
              <a:spcAft>
                <a:spcPct val="35000"/>
              </a:spcAft>
              <a:buSzPct val="120000"/>
              <a:buFont typeface="Times" pitchFamily="18" charset="0"/>
              <a:buChar char="•"/>
            </a:pPr>
            <a:r>
              <a:rPr lang="en-US" sz="2400" dirty="0" smtClean="0"/>
              <a:t>Provide your feedback! Please complete our </a:t>
            </a:r>
            <a:r>
              <a:rPr lang="en-US" sz="2400" dirty="0" smtClean="0">
                <a:solidFill>
                  <a:srgbClr val="C00000"/>
                </a:solidFill>
              </a:rPr>
              <a:t>survey</a:t>
            </a:r>
            <a:br>
              <a:rPr lang="en-US" sz="2400" dirty="0" smtClean="0">
                <a:solidFill>
                  <a:srgbClr val="C00000"/>
                </a:solidFill>
              </a:rPr>
            </a:br>
            <a:endParaRPr lang="en-US" sz="2400" dirty="0" smtClean="0"/>
          </a:p>
          <a:p>
            <a:pPr marL="347663" indent="-347663" algn="ctr">
              <a:spcAft>
                <a:spcPct val="35000"/>
              </a:spcAft>
              <a:buSzPct val="120000"/>
              <a:buFont typeface="Times" pitchFamily="18" charset="0"/>
              <a:buChar char="•"/>
            </a:pPr>
            <a:r>
              <a:rPr lang="en-US" sz="2400" dirty="0" smtClean="0"/>
              <a:t>View our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rgbClr val="C00000"/>
                </a:solidFill>
              </a:rPr>
              <a:t>calendar</a:t>
            </a:r>
            <a:r>
              <a:rPr lang="en-US" sz="2400" dirty="0" smtClean="0"/>
              <a:t> of upcoming events </a:t>
            </a:r>
            <a:br>
              <a:rPr lang="en-US" sz="2400" dirty="0" smtClean="0"/>
            </a:br>
            <a:endParaRPr lang="en-US" sz="2400" dirty="0" smtClean="0"/>
          </a:p>
          <a:p>
            <a:pPr marL="347663" indent="-347663" algn="ctr">
              <a:spcAft>
                <a:spcPct val="35000"/>
              </a:spcAft>
              <a:buSzPct val="120000"/>
              <a:buFont typeface="Times" pitchFamily="18" charset="0"/>
              <a:buChar char="•"/>
            </a:pPr>
            <a:r>
              <a:rPr lang="en-US" sz="2400" dirty="0" smtClean="0"/>
              <a:t>A recorded version of this seminar will be available at </a:t>
            </a:r>
            <a:r>
              <a:rPr lang="en-US" sz="2400" dirty="0" smtClean="0">
                <a:solidFill>
                  <a:srgbClr val="C00000"/>
                </a:solidFill>
              </a:rPr>
              <a:t>www.eSeminarsLive.com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" y="5681246"/>
            <a:ext cx="1905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Hosted by</a:t>
            </a:r>
            <a:endParaRPr lang="en-US" sz="1600" dirty="0"/>
          </a:p>
        </p:txBody>
      </p:sp>
      <p:pic>
        <p:nvPicPr>
          <p:cNvPr id="10" name="Picture 9" descr="entrprse_eseminars_B#1B99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6019800"/>
            <a:ext cx="2063496" cy="423672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webcast speakers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95400"/>
            <a:ext cx="7239000" cy="4876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</a:rPr>
              <a:t>Joseph E. Maglitta (Moderator)</a:t>
            </a:r>
            <a:endParaRPr lang="en-US" sz="20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287338" indent="-225425"/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Editorial Director and Market Expert - Ziff Davis Enterprise Market Strategies and Content Services</a:t>
            </a:r>
          </a:p>
          <a:p>
            <a:pPr>
              <a:buNone/>
            </a:pPr>
            <a:endParaRPr lang="en-US" sz="18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b="1" dirty="0" smtClean="0"/>
              <a:t>John </a:t>
            </a:r>
            <a:r>
              <a:rPr lang="en-US" sz="2000" b="1" dirty="0" err="1" smtClean="0"/>
              <a:t>McConeghey</a:t>
            </a:r>
            <a:endParaRPr lang="en-US" sz="2000" b="1" dirty="0" smtClean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IT Manager, Pella Corporation</a:t>
            </a:r>
            <a:endParaRPr lang="en-US" sz="1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b="1" dirty="0" smtClean="0"/>
              <a:t>Jim Thomas</a:t>
            </a:r>
            <a:endParaRPr lang="en-US" sz="2000" b="1" dirty="0" smtClean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Director of IT Operations, Pella Corporation</a:t>
            </a:r>
          </a:p>
          <a:p>
            <a:pPr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b="1" dirty="0" smtClean="0"/>
              <a:t>Rich Coulter</a:t>
            </a:r>
            <a:endParaRPr lang="en-US" sz="2000" b="1" dirty="0" smtClean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Project Manager &amp; Deployment Lead, 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Pella Corporation</a:t>
            </a:r>
          </a:p>
          <a:p>
            <a:pPr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b="1" dirty="0" smtClean="0"/>
              <a:t>Travis </a:t>
            </a:r>
            <a:r>
              <a:rPr lang="en-US" sz="2000" b="1" dirty="0" smtClean="0"/>
              <a:t>Coleman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Technical Specialist, Windows 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Client, Microsoft</a:t>
            </a:r>
            <a:endParaRPr lang="en-US" sz="18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7" name="Picture 3" descr="http://maps.pella.com/PublishingImages/notfound.gif"/>
          <p:cNvPicPr>
            <a:picLocks noChangeAspect="1" noChangeArrowheads="1"/>
          </p:cNvPicPr>
          <p:nvPr/>
        </p:nvPicPr>
        <p:blipFill>
          <a:blip r:embed="rId2" cstate="print"/>
          <a:srcRect l="18114" t="12998" r="26011" b="13709"/>
          <a:stretch>
            <a:fillRect/>
          </a:stretch>
        </p:blipFill>
        <p:spPr bwMode="auto">
          <a:xfrm>
            <a:off x="8229600" y="152400"/>
            <a:ext cx="688157" cy="8389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tim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14981" y="2529488"/>
            <a:ext cx="4829019" cy="4328512"/>
          </a:xfrm>
          <a:prstGeom prst="rect">
            <a:avLst/>
          </a:prstGeom>
        </p:spPr>
      </p:pic>
      <p:sp>
        <p:nvSpPr>
          <p:cNvPr id="11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13" name="Content Placehold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Company Background</a:t>
            </a:r>
          </a:p>
          <a:p>
            <a:r>
              <a:rPr lang="en-US" dirty="0" smtClean="0"/>
              <a:t>Business Objectives</a:t>
            </a:r>
          </a:p>
          <a:p>
            <a:r>
              <a:rPr lang="en-US" dirty="0" smtClean="0"/>
              <a:t>Overview of IT Infrastructure</a:t>
            </a:r>
          </a:p>
          <a:p>
            <a:r>
              <a:rPr lang="en-US" dirty="0" smtClean="0"/>
              <a:t>Benefits of Deploying Windows 7</a:t>
            </a:r>
          </a:p>
          <a:p>
            <a:r>
              <a:rPr lang="en-US" dirty="0" smtClean="0"/>
              <a:t>Lessons Learned &amp; Best Practices</a:t>
            </a:r>
          </a:p>
        </p:txBody>
      </p:sp>
      <p:pic>
        <p:nvPicPr>
          <p:cNvPr id="20" name="Picture 3" descr="http://maps.pella.com/PublishingImages/notfound.gif"/>
          <p:cNvPicPr>
            <a:picLocks noChangeAspect="1" noChangeArrowheads="1"/>
          </p:cNvPicPr>
          <p:nvPr/>
        </p:nvPicPr>
        <p:blipFill>
          <a:blip r:embed="rId4" cstate="print"/>
          <a:srcRect l="18114" t="12998" r="26011" b="13709"/>
          <a:stretch>
            <a:fillRect/>
          </a:stretch>
        </p:blipFill>
        <p:spPr bwMode="auto">
          <a:xfrm>
            <a:off x="8229600" y="152400"/>
            <a:ext cx="688157" cy="8389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07/7/12/main" val="29848808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Company 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5181600" cy="44196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2000" dirty="0" smtClean="0"/>
              <a:t>Leading manufacturer of high-quality residential and commercial Windows &amp; Doors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2000" dirty="0" smtClean="0"/>
              <a:t>Founded in 1925 in Pella, Iowa </a:t>
            </a:r>
            <a:br>
              <a:rPr lang="en-US" sz="2000" dirty="0" smtClean="0"/>
            </a:br>
            <a:r>
              <a:rPr lang="en-US" sz="2000" dirty="0" smtClean="0"/>
              <a:t>(originally as </a:t>
            </a:r>
            <a:r>
              <a:rPr lang="en-US" sz="2000" dirty="0" err="1" smtClean="0"/>
              <a:t>Rolscreen</a:t>
            </a:r>
            <a:r>
              <a:rPr lang="en-US" sz="2000" dirty="0" smtClean="0"/>
              <a:t> company)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2000" dirty="0" smtClean="0"/>
              <a:t>Member of the United States Green Building Council (USGBC)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2000" dirty="0" smtClean="0"/>
              <a:t>2009 ENERGY STAR Partner of the Year for dedication to protecting the environment through energy efficiency and reducing greenhouse gas emissions</a:t>
            </a:r>
            <a:endParaRPr lang="en-US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26708" y="1774283"/>
            <a:ext cx="3164892" cy="21031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0490" y="4069080"/>
            <a:ext cx="3141110" cy="21031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3" descr="http://maps.pella.com/PublishingImages/notfound.gif"/>
          <p:cNvPicPr>
            <a:picLocks noChangeAspect="1" noChangeArrowheads="1"/>
          </p:cNvPicPr>
          <p:nvPr/>
        </p:nvPicPr>
        <p:blipFill>
          <a:blip r:embed="rId4" cstate="print"/>
          <a:srcRect l="18114" t="12998" r="26011" b="13709"/>
          <a:stretch>
            <a:fillRect/>
          </a:stretch>
        </p:blipFill>
        <p:spPr bwMode="auto">
          <a:xfrm>
            <a:off x="8229600" y="152400"/>
            <a:ext cx="688157" cy="8389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 smtClean="0">
                <a:solidFill>
                  <a:srgbClr val="E4E4E4"/>
                </a:solidFill>
                <a:latin typeface="+mn-lt"/>
                <a:ea typeface="Verdana" pitchFamily="34" charset="0"/>
                <a:cs typeface="Verdana" pitchFamily="34" charset="0"/>
              </a:rPr>
              <a:t>Overview of Pella’s IT Infrastructure	</a:t>
            </a:r>
            <a:endParaRPr lang="en-US" dirty="0">
              <a:solidFill>
                <a:srgbClr val="E4E4E4"/>
              </a:solidFill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Content Placeholder 11"/>
          <p:cNvSpPr>
            <a:spLocks noGrp="1"/>
          </p:cNvSpPr>
          <p:nvPr>
            <p:ph idx="1"/>
          </p:nvPr>
        </p:nvSpPr>
        <p:spPr>
          <a:xfrm>
            <a:off x="533400" y="990600"/>
            <a:ext cx="8229600" cy="32004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ü"/>
            </a:pPr>
            <a:r>
              <a:rPr lang="en-US" sz="1800" dirty="0" smtClean="0">
                <a:latin typeface="+mn-lt"/>
                <a:ea typeface="Verdana" pitchFamily="34" charset="0"/>
                <a:cs typeface="Verdana" pitchFamily="34" charset="0"/>
              </a:rPr>
              <a:t>450 Servers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ü"/>
            </a:pPr>
            <a:r>
              <a:rPr lang="en-US" sz="1800" dirty="0" smtClean="0">
                <a:latin typeface="+mn-lt"/>
                <a:ea typeface="Verdana" pitchFamily="34" charset="0"/>
                <a:cs typeface="Verdana" pitchFamily="34" charset="0"/>
              </a:rPr>
              <a:t>4500 Clients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ü"/>
            </a:pPr>
            <a:r>
              <a:rPr lang="en-US" sz="1800" dirty="0" smtClean="0">
                <a:latin typeface="+mn-lt"/>
                <a:ea typeface="Verdana" pitchFamily="34" charset="0"/>
                <a:cs typeface="Verdana" pitchFamily="34" charset="0"/>
              </a:rPr>
              <a:t>18 Remote Offices</a:t>
            </a:r>
          </a:p>
          <a:p>
            <a:pPr>
              <a:lnSpc>
                <a:spcPct val="90000"/>
              </a:lnSpc>
              <a:buClr>
                <a:schemeClr val="tx1"/>
              </a:buClr>
              <a:buNone/>
            </a:pPr>
            <a:endParaRPr lang="en-US" sz="1800" dirty="0" smtClean="0">
              <a:latin typeface="+mn-lt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9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en-US" sz="1800" dirty="0" smtClean="0">
                <a:latin typeface="+mn-lt"/>
                <a:ea typeface="Verdana" pitchFamily="34" charset="0"/>
                <a:cs typeface="Verdana" pitchFamily="34" charset="0"/>
              </a:rPr>
              <a:t>Desktop standard (2009): Windows XP SP3, 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en-US" sz="1800" dirty="0" smtClean="0">
                <a:latin typeface="+mn-lt"/>
                <a:ea typeface="Verdana" pitchFamily="34" charset="0"/>
                <a:cs typeface="Verdana" pitchFamily="34" charset="0"/>
              </a:rPr>
              <a:t>Microsoft Office Professional 2007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en-US" sz="1800" dirty="0" smtClean="0">
                <a:latin typeface="+mn-lt"/>
                <a:ea typeface="Verdana" pitchFamily="34" charset="0"/>
                <a:cs typeface="Verdana" pitchFamily="34" charset="0"/>
              </a:rPr>
              <a:t>Primarily Windows Server 2003 in Datacenter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en-US" sz="1800" dirty="0" smtClean="0">
                <a:latin typeface="+mn-lt"/>
                <a:ea typeface="Verdana" pitchFamily="34" charset="0"/>
                <a:cs typeface="Verdana" pitchFamily="34" charset="0"/>
              </a:rPr>
              <a:t>12 Windows Server 2008 R2 servers deployed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en-US" sz="1800" dirty="0" smtClean="0">
                <a:latin typeface="+mn-lt"/>
                <a:ea typeface="Verdana" pitchFamily="34" charset="0"/>
                <a:cs typeface="Verdana" pitchFamily="34" charset="0"/>
              </a:rPr>
              <a:t>Approximately 400 applications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en-US" sz="1800" dirty="0" smtClean="0">
                <a:latin typeface="+mn-lt"/>
                <a:ea typeface="Verdana" pitchFamily="34" charset="0"/>
                <a:cs typeface="Verdana" pitchFamily="34" charset="0"/>
              </a:rPr>
              <a:t>200 + Seats migrated to Windows 7 (Q4 2009)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en-US" sz="1800" dirty="0" smtClean="0">
                <a:latin typeface="+mn-lt"/>
                <a:ea typeface="Verdana" pitchFamily="34" charset="0"/>
                <a:cs typeface="Verdana" pitchFamily="34" charset="0"/>
              </a:rPr>
              <a:t>Managed with System Center Configuration Manager; moving to SP2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Arial" pitchFamily="34" charset="0"/>
              <a:buChar char="•"/>
            </a:pPr>
            <a:endParaRPr lang="en-US" sz="1800" dirty="0" smtClean="0">
              <a:latin typeface="+mn-lt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9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en-US" sz="1800" i="1" dirty="0" smtClean="0">
                <a:latin typeface="+mn-lt"/>
                <a:ea typeface="Verdana" pitchFamily="34" charset="0"/>
                <a:cs typeface="Verdana" pitchFamily="34" charset="0"/>
              </a:rPr>
              <a:t>Pella maintains an Enterprise Agreement with Microsoft</a:t>
            </a:r>
          </a:p>
        </p:txBody>
      </p:sp>
      <p:grpSp>
        <p:nvGrpSpPr>
          <p:cNvPr id="17" name="Group 38"/>
          <p:cNvGrpSpPr/>
          <p:nvPr/>
        </p:nvGrpSpPr>
        <p:grpSpPr>
          <a:xfrm>
            <a:off x="2777587" y="4953000"/>
            <a:ext cx="1743358" cy="1154358"/>
            <a:chOff x="1935017" y="3418174"/>
            <a:chExt cx="1743358" cy="1154358"/>
          </a:xfrm>
        </p:grpSpPr>
        <p:pic>
          <p:nvPicPr>
            <p:cNvPr id="18" name="Picture 5" descr="C:\Program Files\Microsoft Resource DVD Artwork\DVD_ART\Artwork_Imagery\HARDWARE_IMAGERY\Illustration - Misc Hardware\Windows Vista Illustration Icons\Computer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446967" y="3418174"/>
              <a:ext cx="545169" cy="674321"/>
            </a:xfrm>
            <a:prstGeom prst="rect">
              <a:avLst/>
            </a:prstGeom>
            <a:noFill/>
          </p:spPr>
        </p:pic>
        <p:pic>
          <p:nvPicPr>
            <p:cNvPr id="19" name="Picture 5" descr="C:\Program Files\Microsoft Resource DVD Artwork\DVD_ART\Artwork_Imagery\HARDWARE_IMAGERY\Illustration - Misc Hardware\Windows Vista Illustration Icons\Computer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078902" y="3487327"/>
              <a:ext cx="545169" cy="674321"/>
            </a:xfrm>
            <a:prstGeom prst="rect">
              <a:avLst/>
            </a:prstGeom>
            <a:noFill/>
          </p:spPr>
        </p:pic>
        <p:pic>
          <p:nvPicPr>
            <p:cNvPr id="20" name="Picture 5" descr="C:\Program Files\Microsoft Resource DVD Artwork\DVD_ART\Artwork_Imagery\HARDWARE_IMAGERY\Illustration - Misc Hardware\Windows Vista Illustration Icons\Computer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935017" y="3571721"/>
              <a:ext cx="545169" cy="674321"/>
            </a:xfrm>
            <a:prstGeom prst="rect">
              <a:avLst/>
            </a:prstGeom>
            <a:noFill/>
          </p:spPr>
        </p:pic>
        <p:pic>
          <p:nvPicPr>
            <p:cNvPr id="21" name="Picture 5" descr="C:\Program Files\Microsoft Resource DVD Artwork\DVD_ART\Artwork_Imagery\HARDWARE_IMAGERY\Illustration - Misc Hardware\Windows Vista Illustration Icons\Computer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607540" y="3846890"/>
              <a:ext cx="545169" cy="674321"/>
            </a:xfrm>
            <a:prstGeom prst="rect">
              <a:avLst/>
            </a:prstGeom>
            <a:noFill/>
          </p:spPr>
        </p:pic>
        <p:pic>
          <p:nvPicPr>
            <p:cNvPr id="22" name="Picture 5" descr="C:\Program Files\Microsoft Resource DVD Artwork\DVD_ART\Artwork_Imagery\HARDWARE_IMAGERY\Illustration - Misc Hardware\Windows Vista Illustration Icons\Computer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030660" y="3810099"/>
              <a:ext cx="545169" cy="674321"/>
            </a:xfrm>
            <a:prstGeom prst="rect">
              <a:avLst/>
            </a:prstGeom>
            <a:noFill/>
          </p:spPr>
        </p:pic>
        <p:pic>
          <p:nvPicPr>
            <p:cNvPr id="23" name="Picture 5" descr="C:\Program Files\Microsoft Resource DVD Artwork\DVD_ART\Artwork_Imagery\HARDWARE_IMAGERY\Illustration - Misc Hardware\Windows Vista Illustration Icons\Computer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133206" y="3898211"/>
              <a:ext cx="545169" cy="674321"/>
            </a:xfrm>
            <a:prstGeom prst="rect">
              <a:avLst/>
            </a:prstGeom>
            <a:noFill/>
          </p:spPr>
        </p:pic>
      </p:grpSp>
      <p:pic>
        <p:nvPicPr>
          <p:cNvPr id="24" name="Picture 9" descr="C:\Users\Jez\AppData\Local\Microsoft\Windows\Temporary Internet Files\Content.IE5\9DWDXF54\MCj04352420000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5673186" y="4953000"/>
            <a:ext cx="693228" cy="1371600"/>
          </a:xfrm>
          <a:prstGeom prst="rect">
            <a:avLst/>
          </a:prstGeom>
          <a:noFill/>
        </p:spPr>
      </p:pic>
      <p:pic>
        <p:nvPicPr>
          <p:cNvPr id="16" name="Picture 3" descr="http://maps.pella.com/PublishingImages/notfound.gif"/>
          <p:cNvPicPr>
            <a:picLocks noChangeAspect="1" noChangeArrowheads="1"/>
          </p:cNvPicPr>
          <p:nvPr/>
        </p:nvPicPr>
        <p:blipFill>
          <a:blip r:embed="rId5" cstate="print"/>
          <a:srcRect l="18114" t="12998" r="26011" b="13709"/>
          <a:stretch>
            <a:fillRect/>
          </a:stretch>
        </p:blipFill>
        <p:spPr bwMode="auto">
          <a:xfrm>
            <a:off x="8229600" y="152400"/>
            <a:ext cx="688157" cy="8389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07/7/12/main" val="98049952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07/7/12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Business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5410200" cy="53340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ü"/>
            </a:pPr>
            <a:r>
              <a:rPr lang="en-US" sz="2400" dirty="0" smtClean="0"/>
              <a:t>Incorporate new technologies into product design &amp; quality manufacturing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ü"/>
            </a:pPr>
            <a:r>
              <a:rPr lang="en-US" sz="2400" dirty="0" smtClean="0"/>
              <a:t>Improve workforce productivity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ü"/>
            </a:pPr>
            <a:r>
              <a:rPr lang="en-US" sz="2400" dirty="0" smtClean="0"/>
              <a:t>Practice environmental stewardship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ü"/>
            </a:pPr>
            <a:r>
              <a:rPr lang="en-US" sz="2400" dirty="0" smtClean="0"/>
              <a:t>Judiciously invest in technology to maintain competitive advantage and reduce costs: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2000" dirty="0" smtClean="0"/>
              <a:t>Improve IT management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2000" dirty="0" smtClean="0"/>
              <a:t>Enhance security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2000" dirty="0" smtClean="0"/>
              <a:t>Optimize end user experience</a:t>
            </a:r>
          </a:p>
          <a:p>
            <a:pPr>
              <a:spcBef>
                <a:spcPts val="0"/>
              </a:spcBef>
              <a:spcAft>
                <a:spcPts val="1200"/>
              </a:spcAft>
              <a:buNone/>
            </a:pPr>
            <a:endParaRPr lang="en-US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2306498"/>
            <a:ext cx="3352800" cy="22450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3" descr="http://maps.pella.com/PublishingImages/notfound.gif"/>
          <p:cNvPicPr>
            <a:picLocks noChangeAspect="1" noChangeArrowheads="1"/>
          </p:cNvPicPr>
          <p:nvPr/>
        </p:nvPicPr>
        <p:blipFill>
          <a:blip r:embed="rId3" cstate="print"/>
          <a:srcRect l="18114" t="12998" r="26011" b="13709"/>
          <a:stretch>
            <a:fillRect/>
          </a:stretch>
        </p:blipFill>
        <p:spPr bwMode="auto">
          <a:xfrm>
            <a:off x="8229600" y="152400"/>
            <a:ext cx="688157" cy="8389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 Infrastructure Upgrade Project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5486400" cy="5181600"/>
          </a:xfrm>
        </p:spPr>
        <p:txBody>
          <a:bodyPr/>
          <a:lstStyle/>
          <a:p>
            <a:r>
              <a:rPr lang="en-US" dirty="0" smtClean="0"/>
              <a:t>Automate and streamline IT management</a:t>
            </a:r>
          </a:p>
          <a:p>
            <a:endParaRPr lang="en-US" dirty="0" smtClean="0"/>
          </a:p>
          <a:p>
            <a:r>
              <a:rPr lang="en-US" dirty="0" smtClean="0"/>
              <a:t>Accelerate provisioning and application deployment</a:t>
            </a:r>
          </a:p>
          <a:p>
            <a:endParaRPr lang="en-US" dirty="0" smtClean="0"/>
          </a:p>
          <a:p>
            <a:r>
              <a:rPr lang="en-US" dirty="0" smtClean="0"/>
              <a:t>Improve security</a:t>
            </a:r>
          </a:p>
          <a:p>
            <a:endParaRPr lang="en-US" dirty="0" smtClean="0"/>
          </a:p>
          <a:p>
            <a:r>
              <a:rPr lang="en-US" dirty="0" smtClean="0"/>
              <a:t>Increase power efficiency &amp; reduce energy consumption</a:t>
            </a:r>
            <a:endParaRPr lang="en-US" dirty="0"/>
          </a:p>
        </p:txBody>
      </p:sp>
      <p:grpSp>
        <p:nvGrpSpPr>
          <p:cNvPr id="5" name="Group 23"/>
          <p:cNvGrpSpPr/>
          <p:nvPr/>
        </p:nvGrpSpPr>
        <p:grpSpPr>
          <a:xfrm>
            <a:off x="6858000" y="2450431"/>
            <a:ext cx="1676400" cy="1588169"/>
            <a:chOff x="923925" y="3000374"/>
            <a:chExt cx="904876" cy="857251"/>
          </a:xfrm>
        </p:grpSpPr>
        <p:pic>
          <p:nvPicPr>
            <p:cNvPr id="6" name="Picture 9" descr="C:\Users\jchapman\Pictures\Artwork_Imagery\Icons - Illustrations\_WINDOWS VISTA ICONS\Easy Transfer share sharing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23925" y="3000374"/>
              <a:ext cx="885096" cy="7559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Picture 10" descr="C:\Users\jchapman\Pictures\Artwork_Imagery\Icons - Illustrations\_WINDOWS VISTA ICONS\Performance speed speedometer guage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329389" y="3431111"/>
              <a:ext cx="499412" cy="42651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9" name="Group 18"/>
          <p:cNvGrpSpPr/>
          <p:nvPr/>
        </p:nvGrpSpPr>
        <p:grpSpPr>
          <a:xfrm>
            <a:off x="5791200" y="922309"/>
            <a:ext cx="1464526" cy="1439891"/>
            <a:chOff x="5791200" y="685800"/>
            <a:chExt cx="1464526" cy="1439891"/>
          </a:xfrm>
        </p:grpSpPr>
        <p:pic>
          <p:nvPicPr>
            <p:cNvPr id="16" name="Picture 5" descr="C:\Users\jchapman\Pictures\Artwork_Imagery\Icons - Illustrations\_WINDOWS VISTA ICONS\Computer Management tools toolbox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791200" y="685800"/>
              <a:ext cx="1464526" cy="1388399"/>
            </a:xfrm>
            <a:prstGeom prst="rect">
              <a:avLst/>
            </a:prstGeom>
            <a:noFill/>
          </p:spPr>
        </p:pic>
        <p:pic>
          <p:nvPicPr>
            <p:cNvPr id="17" name="Picture 4" descr="C:\Users\jchapman\Pictures\Artwork_Imagery\Icons - Illustrations\_WINDOWS VISTA ICONS\Blank CD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781800" y="1676400"/>
              <a:ext cx="473926" cy="449291"/>
            </a:xfrm>
            <a:prstGeom prst="rect">
              <a:avLst/>
            </a:prstGeom>
            <a:noFill/>
          </p:spPr>
        </p:pic>
      </p:grpSp>
      <p:pic>
        <p:nvPicPr>
          <p:cNvPr id="20" name="Picture 8" descr="C:\Users\v-dwest\AppData\Local\Microsoft\Windows\Temporary Internet Files\Content.IE5\X7ZG27DO\MPj04372720000[1]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65676" t="50000" r="2381" b="7938"/>
          <a:stretch>
            <a:fillRect/>
          </a:stretch>
        </p:blipFill>
        <p:spPr bwMode="auto">
          <a:xfrm>
            <a:off x="7550870" y="4876800"/>
            <a:ext cx="1135930" cy="1495720"/>
          </a:xfrm>
          <a:prstGeom prst="rect">
            <a:avLst/>
          </a:prstGeom>
          <a:noFill/>
        </p:spPr>
      </p:pic>
      <p:pic>
        <p:nvPicPr>
          <p:cNvPr id="21" name="Picture 3" descr="http://maps.pella.com/PublishingImages/notfound.gif"/>
          <p:cNvPicPr>
            <a:picLocks noChangeAspect="1" noChangeArrowheads="1"/>
          </p:cNvPicPr>
          <p:nvPr/>
        </p:nvPicPr>
        <p:blipFill>
          <a:blip r:embed="rId7" cstate="print"/>
          <a:srcRect l="18114" t="12998" r="26011" b="13709"/>
          <a:stretch>
            <a:fillRect/>
          </a:stretch>
        </p:blipFill>
        <p:spPr bwMode="auto">
          <a:xfrm>
            <a:off x="8229600" y="152400"/>
            <a:ext cx="688157" cy="8389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25" name="Group 24"/>
          <p:cNvGrpSpPr/>
          <p:nvPr/>
        </p:nvGrpSpPr>
        <p:grpSpPr>
          <a:xfrm>
            <a:off x="5410200" y="3810000"/>
            <a:ext cx="1676400" cy="1101918"/>
            <a:chOff x="5410200" y="3810000"/>
            <a:chExt cx="1676400" cy="1101918"/>
          </a:xfrm>
        </p:grpSpPr>
        <p:pic>
          <p:nvPicPr>
            <p:cNvPr id="23" name="Picture 3" descr="C:\Program Files\Microsoft Resource DVD Artwork\DVD_ART\Artwork_Imagery\HARDWARE_IMAGERY\Photos - OEM Hardware\Computer\Vista Laptop\Gateway M680 laptop Vista Business.png"/>
            <p:cNvPicPr>
              <a:picLocks noChangeAspect="1" noChangeArrowheads="1"/>
            </p:cNvPicPr>
            <p:nvPr/>
          </p:nvPicPr>
          <p:blipFill>
            <a:blip r:embed="rId8" cstate="print"/>
            <a:srcRect r="-600" b="-6222"/>
            <a:stretch>
              <a:fillRect/>
            </a:stretch>
          </p:blipFill>
          <p:spPr bwMode="auto">
            <a:xfrm>
              <a:off x="5687894" y="3886200"/>
              <a:ext cx="1398706" cy="1025718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4" name="Picture 2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 rot="21286060">
              <a:off x="5633956" y="4043244"/>
              <a:ext cx="749058" cy="4960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perspectiveRight" fov="3900000">
                <a:rot lat="21240000" lon="20399999" rev="270000"/>
              </a:camera>
              <a:lightRig rig="threePt" dir="t"/>
            </a:scene3d>
            <a:sp3d z="457200"/>
          </p:spPr>
        </p:pic>
        <p:pic>
          <p:nvPicPr>
            <p:cNvPr id="9" name="Picture 2" descr="\\eventsql\dvd\Online_ART\DVD_ART34\Artwork_Imagery\Icons - Illustrations\_WINDOWS VISTA ICONS\Keys secure security.pn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5410200" y="3810000"/>
              <a:ext cx="645016" cy="631252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 Same Side Corner Rectangle 13"/>
          <p:cNvSpPr/>
          <p:nvPr/>
        </p:nvSpPr>
        <p:spPr>
          <a:xfrm>
            <a:off x="1562100" y="1506015"/>
            <a:ext cx="6019800" cy="475185"/>
          </a:xfrm>
          <a:prstGeom prst="round2SameRect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562100" y="1981200"/>
            <a:ext cx="6019800" cy="2145212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" name="Rectangle 7"/>
          <p:cNvSpPr/>
          <p:nvPr/>
        </p:nvSpPr>
        <p:spPr>
          <a:xfrm>
            <a:off x="1638300" y="1524000"/>
            <a:ext cx="59436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Joined Windows 7 Early Adopter program in November 2008</a:t>
            </a:r>
          </a:p>
          <a:p>
            <a:r>
              <a:rPr lang="en-US" sz="1600" i="1" dirty="0" smtClean="0"/>
              <a:t/>
            </a:r>
            <a:br>
              <a:rPr lang="en-US" sz="1600" i="1" dirty="0" smtClean="0"/>
            </a:br>
            <a:endParaRPr lang="en-US" sz="1600" i="1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</a:t>
            </a:r>
            <a:endParaRPr lang="en-US" dirty="0"/>
          </a:p>
        </p:txBody>
      </p:sp>
      <p:pic>
        <p:nvPicPr>
          <p:cNvPr id="17" name="Picture 3" descr="http://maps.pella.com/PublishingImages/notfound.gif"/>
          <p:cNvPicPr>
            <a:picLocks noChangeAspect="1" noChangeArrowheads="1"/>
          </p:cNvPicPr>
          <p:nvPr/>
        </p:nvPicPr>
        <p:blipFill>
          <a:blip r:embed="rId2" cstate="print"/>
          <a:srcRect l="18114" t="12998" r="26011" b="13709"/>
          <a:stretch>
            <a:fillRect/>
          </a:stretch>
        </p:blipFill>
        <p:spPr bwMode="auto">
          <a:xfrm>
            <a:off x="8229600" y="152400"/>
            <a:ext cx="688157" cy="8389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2" name="Rectangle 21"/>
          <p:cNvSpPr/>
          <p:nvPr/>
        </p:nvSpPr>
        <p:spPr>
          <a:xfrm>
            <a:off x="1981200" y="2209800"/>
            <a:ext cx="51816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Planned to Evaluate:</a:t>
            </a:r>
          </a:p>
          <a:p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227013" indent="-227013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Bitlocker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® &amp;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BitLocker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To Go™ Drive Encryption</a:t>
            </a:r>
          </a:p>
          <a:p>
            <a:pPr marL="227013" indent="-227013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Enhanced Windows Recovery Environment</a:t>
            </a:r>
          </a:p>
          <a:p>
            <a:pPr marL="227013" indent="-227013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Improved Windows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Powershell</a:t>
            </a: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</a:t>
            </a:r>
            <a:endParaRPr lang="en-US" dirty="0"/>
          </a:p>
        </p:txBody>
      </p:sp>
      <p:sp>
        <p:nvSpPr>
          <p:cNvPr id="15" name="Round Same Side Corner Rectangle 14"/>
          <p:cNvSpPr/>
          <p:nvPr/>
        </p:nvSpPr>
        <p:spPr>
          <a:xfrm>
            <a:off x="495300" y="1219200"/>
            <a:ext cx="5524500" cy="533400"/>
          </a:xfrm>
          <a:prstGeom prst="round2SameRect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95300" y="1752600"/>
            <a:ext cx="5524500" cy="4343400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57200" y="1235363"/>
            <a:ext cx="5638800" cy="48782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Launched 50 seat test pilot in February 09</a:t>
            </a:r>
            <a:r>
              <a:rPr lang="en-US" sz="2000" b="1" dirty="0" smtClean="0"/>
              <a:t/>
            </a:r>
            <a:br>
              <a:rPr lang="en-US" sz="2000" b="1" dirty="0" smtClean="0"/>
            </a:br>
            <a:endParaRPr lang="en-US" sz="2000" b="1" dirty="0" smtClean="0"/>
          </a:p>
          <a:p>
            <a:pPr marL="227013" indent="-227013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Chose to concurrently deploy Windows Server 2008 R2 to gain synergies, such as easier Group Policy management—specifically over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Power settings</a:t>
            </a:r>
          </a:p>
          <a:p>
            <a:pPr marL="227013" indent="-227013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Used Microsoft Assessment and Planning (MAP) toolkit to identify compatibility and readiness—Performed a companywide hardware inventory in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less than 30 minutes</a:t>
            </a:r>
          </a:p>
          <a:p>
            <a:pPr marL="227013" indent="-227013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Leveraged the Microsoft Deployment Toolkit (MDT) 2010 that took advantage of Windows 7 architectural advancements, including ability to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inject software updates into offline image</a:t>
            </a:r>
          </a:p>
          <a:p>
            <a:pPr marL="227013" indent="-227013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Testers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reported improved experience from new usability features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, such as Jump Lists, new Task Bar, Peak, and other Aero enhancements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248400" y="1236656"/>
            <a:ext cx="2743200" cy="30623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Plans to deploy 1000 Windows 7 Enterprise seats by mid-2010</a:t>
            </a:r>
          </a:p>
          <a:p>
            <a:pPr lvl="0"/>
            <a:r>
              <a:rPr lang="en-US" sz="2000" b="1" dirty="0" smtClean="0"/>
              <a:t> </a:t>
            </a:r>
          </a:p>
          <a:p>
            <a:pPr marL="227013" lvl="0" indent="-227013">
              <a:spcAft>
                <a:spcPts val="600"/>
              </a:spcAft>
              <a:buFont typeface="Arial" pitchFamily="34" charset="0"/>
              <a:buChar char="•"/>
            </a:pPr>
            <a:r>
              <a:rPr lang="en-US" i="1" dirty="0" smtClean="0">
                <a:solidFill>
                  <a:schemeClr val="tx2">
                    <a:lumMod val="75000"/>
                  </a:schemeClr>
                </a:solidFill>
              </a:rPr>
              <a:t>Will install on all hardware upgrades and refreshes.  </a:t>
            </a:r>
          </a:p>
          <a:p>
            <a:pPr marL="227013" lvl="0" indent="-227013">
              <a:spcAft>
                <a:spcPts val="600"/>
              </a:spcAft>
              <a:buFont typeface="Arial" pitchFamily="34" charset="0"/>
              <a:buChar char="•"/>
            </a:pPr>
            <a:r>
              <a:rPr lang="en-US" i="1" dirty="0" smtClean="0">
                <a:solidFill>
                  <a:schemeClr val="tx2">
                    <a:lumMod val="75000"/>
                  </a:schemeClr>
                </a:solidFill>
              </a:rPr>
              <a:t>Plans to be fully Windows 7 by end of 2011</a:t>
            </a:r>
          </a:p>
        </p:txBody>
      </p:sp>
      <p:sp>
        <p:nvSpPr>
          <p:cNvPr id="21" name="Isosceles Triangle 20"/>
          <p:cNvSpPr/>
          <p:nvPr/>
        </p:nvSpPr>
        <p:spPr>
          <a:xfrm rot="5400000">
            <a:off x="5404312" y="2368088"/>
            <a:ext cx="1421476" cy="190500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3" descr="http://maps.pella.com/PublishingImages/notfound.gif"/>
          <p:cNvPicPr>
            <a:picLocks noChangeAspect="1" noChangeArrowheads="1"/>
          </p:cNvPicPr>
          <p:nvPr/>
        </p:nvPicPr>
        <p:blipFill>
          <a:blip r:embed="rId2" cstate="print"/>
          <a:srcRect l="18114" t="12998" r="26011" b="13709"/>
          <a:stretch>
            <a:fillRect/>
          </a:stretch>
        </p:blipFill>
        <p:spPr bwMode="auto">
          <a:xfrm>
            <a:off x="8229600" y="152400"/>
            <a:ext cx="688157" cy="8389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Windows 7 Blue">
  <a:themeElements>
    <a:clrScheme name="Custom 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548DD4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outs:outSpaceData xmlns:outs="http://schemas.microsoft.com/office/2009/outspace/metadata">
  <outs:relatedDates>
    <outs:relatedDate>
      <outs:type>3</outs:type>
      <outs:displayName>Last Modified</outs:displayName>
      <outs:dateTime>2009-09-09T21:57:54Z</outs:dateTime>
      <outs:isPinned>true</outs:isPinned>
    </outs:relatedDate>
    <outs:relatedDate>
      <outs:type>2</outs:type>
      <outs:displayName>Created</outs:displayName>
      <outs:dateTime>2009-04-03T21:44:34Z</outs:dateTime>
      <outs:isPinned>true</outs:isPinned>
    </outs:relatedDate>
    <outs:relatedDate>
      <outs:type>4</outs:type>
      <outs:displayName>Last Printed</outs:displayName>
      <outs:dateTime/>
      <outs:isPinned>true</outs:isPinned>
    </outs:relatedDate>
  </outs:relatedDates>
  <outs:relatedDocuments>
    <outs:relatedDocument>
      <outs:type>2</outs:type>
      <outs:displayName>Other documents in current folder</outs:displayName>
      <outs:uri/>
      <outs:isPinned>true</outs:isPinned>
    </outs:relatedDocument>
  </outs:relatedDocuments>
  <outs:relatedPeople>
    <outs:relatedPeopleItem>
      <outs:category>Author</outs:category>
      <outs:people/>
      <outs:source>0</outs:source>
      <outs:isPinned>true</outs:isPinned>
    </outs:relatedPeopleItem>
    <outs:relatedPeopleItem>
      <outs:category>Last modified by</outs:category>
      <outs:people>
        <outs:relatedPerson>
          <outs:displayName>Jamil Rich</outs:displayName>
          <outs:accountName/>
        </outs:relatedPerson>
      </outs:people>
      <outs:source>0</outs:source>
      <outs:isPinned>true</outs:isPinned>
    </outs:relatedPeopleItem>
    <outs:relatedPeopleItem>
      <outs:category>Manager</outs:category>
      <outs:people/>
      <outs:source>0</outs:source>
      <outs:isPinned>false</outs:isPinned>
    </outs:relatedPeopleItem>
  </outs:relatedPeople>
  <propertyMetadataList xmlns="http://schemas.microsoft.com/office/2009/outspace/metadata">
    <propertyMetadata>
      <type>0</type>
      <propertyId>2228224</propertyId>
      <propertyName/>
      <isPinned>true</isPinned>
    </propertyMetadata>
    <propertyMetadata>
      <type>0</type>
      <propertyId>1114115</propertyId>
      <propertyName/>
      <isPinned>true</isPinned>
    </propertyMetadata>
    <propertyMetadata>
      <type>0</type>
      <propertyId>1114117</propertyId>
      <propertyName/>
      <isPinned>true</isPinned>
    </propertyMetadata>
    <propertyMetadata>
      <type>0</type>
      <propertyId>589825</propertyId>
      <propertyName/>
      <isPinned>false</isPinned>
    </propertyMetadata>
    <propertyMetadata>
      <type>0</type>
      <propertyId>1114116</propertyId>
      <propertyName/>
      <isPinned>false</isPinned>
    </propertyMetadata>
    <propertyMetadata>
      <type>0</type>
      <propertyId>14</propertyId>
      <propertyName/>
      <isPinned>true</isPinned>
    </propertyMetadata>
    <propertyMetadata>
      <type>0</type>
      <propertyId>8</propertyId>
      <propertyName/>
      <isPinned>true</isPinned>
    </propertyMetadata>
    <propertyMetadata>
      <type>0</type>
      <propertyId>6</propertyId>
      <propertyName/>
      <isPinned>false</isPinned>
    </propertyMetadata>
    <propertyMetadata>
      <type>0</type>
      <propertyId>1114118</propertyId>
      <propertyName/>
      <isPinned>false</isPinned>
    </propertyMetadata>
    <propertyMetadata>
      <type>0</type>
      <propertyId>1179649</propertyId>
      <propertyName/>
      <isPinned>false</isPinned>
    </propertyMetadata>
    <propertyMetadata>
      <type>0</type>
      <propertyId>655365</propertyId>
      <propertyName/>
      <isPinned>false</isPinned>
    </propertyMetadata>
    <propertyMetadata>
      <type>0</type>
      <propertyId>1</propertyId>
      <propertyName/>
      <isPinned>false</isPinned>
    </propertyMetadata>
    <propertyMetadata>
      <type>0</type>
      <propertyId>0</propertyId>
      <propertyName/>
      <isPinned>true</isPinned>
    </propertyMetadata>
    <propertyMetadata>
      <type>0</type>
      <propertyId>13</propertyId>
      <propertyName/>
      <isPinned>false</isPinned>
    </propertyMetadata>
    <propertyMetadata>
      <type>0</type>
      <propertyId>1179653</propertyId>
      <propertyName/>
      <isPinned>false</isPinned>
    </propertyMetadata>
    <propertyMetadata>
      <type>0</type>
      <propertyId>22</propertyId>
      <propertyName/>
      <isPinned>false</isPinned>
    </propertyMetadata>
  </propertyMetadataList>
  <outs:corruptMetadataWasLost/>
</outs:outSpaceData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279c20c3caf3300dae6b438536eb8c56">
  <xsd:schema xmlns:xsd="http://www.w3.org/2001/XMLSchema" xmlns:p="http://schemas.microsoft.com/office/2006/metadata/properties" targetNamespace="http://schemas.microsoft.com/office/2006/metadata/properties" ma:root="true" ma:fieldsID="0d2e1ca116041f9e11471c52c4c9d60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64B19F07-E456-4BDC-8D40-CB203145A90A}"/>
</file>

<file path=customXml/itemProps2.xml><?xml version="1.0" encoding="utf-8"?>
<ds:datastoreItem xmlns:ds="http://schemas.openxmlformats.org/officeDocument/2006/customXml" ds:itemID="{5226ACBB-4C1E-4EDA-BC34-BDC42EE7E172}"/>
</file>

<file path=customXml/itemProps3.xml><?xml version="1.0" encoding="utf-8"?>
<ds:datastoreItem xmlns:ds="http://schemas.openxmlformats.org/officeDocument/2006/customXml" ds:itemID="{389E60D7-B00B-45DC-9F8D-C65BBD128826}"/>
</file>

<file path=customXml/itemProps4.xml><?xml version="1.0" encoding="utf-8"?>
<ds:datastoreItem xmlns:ds="http://schemas.openxmlformats.org/officeDocument/2006/customXml" ds:itemID="{1277C0D1-9B64-4DF4-9A9D-0751F5BE6CB9}"/>
</file>

<file path=docProps/app.xml><?xml version="1.0" encoding="utf-8"?>
<Properties xmlns="http://schemas.openxmlformats.org/officeDocument/2006/extended-properties" xmlns:vt="http://schemas.openxmlformats.org/officeDocument/2006/docPropsVTypes">
  <TotalTime>4102</TotalTime>
  <Words>602</Words>
  <Application>Microsoft Office PowerPoint</Application>
  <PresentationFormat>On-screen Show (4:3)</PresentationFormat>
  <Paragraphs>131</Paragraphs>
  <Slides>15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1_Windows 7 Blue</vt:lpstr>
      <vt:lpstr>Pella’s New “Windows” Strategy:  Leading Window &amp; Door Manufacturer Captures Green IT Savings &amp; Streamlined IT Management with Windows® 7</vt:lpstr>
      <vt:lpstr>Today’s webcast speakers</vt:lpstr>
      <vt:lpstr>Agenda</vt:lpstr>
      <vt:lpstr>Company Background</vt:lpstr>
      <vt:lpstr>Overview of Pella’s IT Infrastructure </vt:lpstr>
      <vt:lpstr>Business Objectives</vt:lpstr>
      <vt:lpstr>IT Infrastructure Upgrade Project Goals</vt:lpstr>
      <vt:lpstr>Solution</vt:lpstr>
      <vt:lpstr>Solution</vt:lpstr>
      <vt:lpstr>Benefits</vt:lpstr>
      <vt:lpstr>Windows 7 at Pella</vt:lpstr>
      <vt:lpstr>Slide 12</vt:lpstr>
      <vt:lpstr>Top Resources</vt:lpstr>
      <vt:lpstr>Attendee Services</vt:lpstr>
      <vt:lpstr>Slide 15</vt:lpstr>
    </vt:vector>
  </TitlesOfParts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Use the right font</dc:title>
  <dc:creator>Tiffany Ashton (Bridge Partners)</dc:creator>
  <cp:lastModifiedBy>rchaplin</cp:lastModifiedBy>
  <cp:revision>209</cp:revision>
  <dcterms:created xsi:type="dcterms:W3CDTF">2009-04-03T21:44:34Z</dcterms:created>
  <dcterms:modified xsi:type="dcterms:W3CDTF">2010-01-27T21:16:45Z</dcterms:modified>
</cp:coreProperties>
</file>