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9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Masters/slideMaster26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18.xml" ContentType="application/vnd.openxmlformats-officedocument.theme+xml"/>
  <Override PartName="/ppt/theme/theme29.xml" ContentType="application/vnd.openxmlformats-officedocument.theme+xml"/>
  <Override PartName="/ppt/slideLayouts/slideLayout13.xml" ContentType="application/vnd.openxmlformats-officedocument.presentationml.slideLayout+xml"/>
  <Override PartName="/ppt/theme/theme47.xml" ContentType="application/vnd.openxmlformats-officedocument.them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heme/theme36.xml" ContentType="application/vnd.openxmlformats-officedocument.theme+xml"/>
  <Override PartName="/ppt/theme/theme54.xml" ContentType="application/vnd.openxmlformats-officedocument.theme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theme/theme43.xml" ContentType="application/vnd.openxmlformats-officedocument.theme+xml"/>
  <Override PartName="/ppt/notesSlides/notesSlide12.xml" ContentType="application/vnd.openxmlformats-officedocument.presentationml.notesSlide+xml"/>
  <Override PartName="/ppt/theme/theme21.xml" ContentType="application/vnd.openxmlformats-officedocument.theme+xml"/>
  <Override PartName="/ppt/theme/theme32.xml" ContentType="application/vnd.openxmlformats-officedocument.theme+xml"/>
  <Override PartName="/ppt/theme/theme50.xml" ContentType="application/vnd.openxmlformats-officedocument.them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Masters/slideMaster49.xml" ContentType="application/vnd.openxmlformats-officedocument.presentationml.slideMaster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Masters/slideMaster2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s/slide22.xml" ContentType="application/vnd.openxmlformats-officedocument.presentationml.slide+xml"/>
  <Override PartName="/ppt/theme/theme19.xml" ContentType="application/vnd.openxmlformats-officedocument.theme+xml"/>
  <Override PartName="/ppt/theme/theme37.xml" ContentType="application/vnd.openxmlformats-officedocument.theme+xml"/>
  <Override PartName="/ppt/theme/theme48.xml" ContentType="application/vnd.openxmlformats-officedocument.them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Masters/slideMaster23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s/slide11.xml" ContentType="application/vnd.openxmlformats-officedocument.presentationml.slide+xml"/>
  <Override PartName="/ppt/theme/theme26.xml" ContentType="application/vnd.openxmlformats-officedocument.theme+xml"/>
  <Override PartName="/ppt/theme/theme44.xml" ContentType="application/vnd.openxmlformats-officedocument.theme+xml"/>
  <Override PartName="/ppt/theme/theme55.xml" ContentType="application/vnd.openxmlformats-officedocument.theme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33.xml" ContentType="application/vnd.openxmlformats-officedocument.them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22.xml" ContentType="application/vnd.openxmlformats-officedocument.theme+xml"/>
  <Override PartName="/ppt/theme/theme40.xml" ContentType="application/vnd.openxmlformats-officedocument.theme+xml"/>
  <Override PartName="/ppt/theme/theme51.xml" ContentType="application/vnd.openxmlformats-officedocument.theme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Masters/slideMaster28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49.xml" ContentType="application/vnd.openxmlformats-officedocument.theme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s/slide23.xml" ContentType="application/vnd.openxmlformats-officedocument.presentationml.slide+xml"/>
  <Override PartName="/ppt/theme/theme38.xml" ContentType="application/vnd.openxmlformats-officedocument.theme+xml"/>
  <Override PartName="/ppt/theme/theme56.xml" ContentType="application/vnd.openxmlformats-officedocument.theme+xml"/>
  <Override PartName="/ppt/notesSlides/notesSlide25.xml" ContentType="application/vnd.openxmlformats-officedocument.presentationml.notesSlide+xml"/>
  <Override PartName="/ppt/slideMasters/slideMaster24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theme/theme45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Masters/slideMaster31.xml" ContentType="application/vnd.openxmlformats-officedocument.presentationml.slideMaster+xml"/>
  <Override PartName="/ppt/commentAuthors.xml" ContentType="application/vnd.openxmlformats-officedocument.presentationml.commentAuthors+xml"/>
  <Override PartName="/ppt/theme/theme23.xml" ContentType="application/vnd.openxmlformats-officedocument.theme+xml"/>
  <Override PartName="/ppt/theme/theme34.xml" ContentType="application/vnd.openxmlformats-officedocument.theme+xml"/>
  <Override PartName="/ppt/theme/theme52.xml" ContentType="application/vnd.openxmlformats-officedocument.them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theme/theme41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30.xml" ContentType="application/vnd.openxmlformats-officedocument.them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Masters/slideMaster18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s/slide24.xml" ContentType="application/vnd.openxmlformats-officedocument.presentationml.slide+xml"/>
  <Default Extension="jpeg" ContentType="image/jpeg"/>
  <Override PartName="/ppt/theme/theme39.xml" ContentType="application/vnd.openxmlformats-officedocument.theme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8.xml" ContentType="application/vnd.openxmlformats-officedocument.theme+xml"/>
  <Override PartName="/ppt/theme/theme46.xml" ContentType="application/vnd.openxmlformats-officedocument.theme+xml"/>
  <Override PartName="/ppt/theme/theme57.xml" ContentType="application/vnd.openxmlformats-officedocument.theme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s/slide20.xml" ContentType="application/vnd.openxmlformats-officedocument.presentationml.slide+xml"/>
  <Override PartName="/ppt/theme/theme17.xml" ContentType="application/vnd.openxmlformats-officedocument.theme+xml"/>
  <Override PartName="/ppt/slideLayouts/slideLayout12.xml" ContentType="application/vnd.openxmlformats-officedocument.presentationml.slideLayout+xml"/>
  <Override PartName="/ppt/theme/theme35.xml" ContentType="application/vnd.openxmlformats-officedocument.theme+xml"/>
  <Override PartName="/ppt/notesSlides/notesSlide22.xml" ContentType="application/vnd.openxmlformats-officedocument.presentationml.notesSlide+xml"/>
  <Override PartName="/ppt/slideMasters/slideMaster21.xml" ContentType="application/vnd.openxmlformats-officedocument.presentationml.slideMaster+xml"/>
  <Override PartName="/ppt/slideMasters/slideMaster50.xml" ContentType="application/vnd.openxmlformats-officedocument.presentationml.slideMaster+xml"/>
  <Override PartName="/ppt/theme/theme24.xml" ContentType="application/vnd.openxmlformats-officedocument.theme+xml"/>
  <Override PartName="/ppt/theme/theme42.xml" ContentType="application/vnd.openxmlformats-officedocument.theme+xml"/>
  <Override PartName="/ppt/theme/theme53.xml" ContentType="application/vnd.openxmlformats-officedocument.them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31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heme/theme20.xml" ContentType="application/vnd.openxmlformats-officedocument.theme+xml"/>
  <Override PartName="/ppt/charts/chart2.xml" ContentType="application/vnd.openxmlformats-officedocument.drawingml.chart+xml"/>
  <Override PartName="/ppt/slideMasters/slideMaster48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64" r:id="rId1"/>
    <p:sldMasterId id="2147483876" r:id="rId2"/>
    <p:sldMasterId id="2147483879" r:id="rId3"/>
    <p:sldMasterId id="2147483881" r:id="rId4"/>
    <p:sldMasterId id="2147483883" r:id="rId5"/>
    <p:sldMasterId id="2147483885" r:id="rId6"/>
    <p:sldMasterId id="2147483887" r:id="rId7"/>
    <p:sldMasterId id="2147483889" r:id="rId8"/>
    <p:sldMasterId id="2147483891" r:id="rId9"/>
    <p:sldMasterId id="2147483893" r:id="rId10"/>
    <p:sldMasterId id="2147483895" r:id="rId11"/>
    <p:sldMasterId id="2147483897" r:id="rId12"/>
    <p:sldMasterId id="2147483899" r:id="rId13"/>
    <p:sldMasterId id="2147483901" r:id="rId14"/>
    <p:sldMasterId id="2147483903" r:id="rId15"/>
    <p:sldMasterId id="2147483905" r:id="rId16"/>
    <p:sldMasterId id="2147483907" r:id="rId17"/>
    <p:sldMasterId id="2147483909" r:id="rId18"/>
    <p:sldMasterId id="2147483911" r:id="rId19"/>
    <p:sldMasterId id="2147483913" r:id="rId20"/>
    <p:sldMasterId id="2147483915" r:id="rId21"/>
    <p:sldMasterId id="2147483917" r:id="rId22"/>
    <p:sldMasterId id="2147483919" r:id="rId23"/>
    <p:sldMasterId id="2147483921" r:id="rId24"/>
    <p:sldMasterId id="2147483923" r:id="rId25"/>
    <p:sldMasterId id="2147483925" r:id="rId26"/>
    <p:sldMasterId id="2147483927" r:id="rId27"/>
    <p:sldMasterId id="2147483929" r:id="rId28"/>
    <p:sldMasterId id="2147483934" r:id="rId29"/>
    <p:sldMasterId id="2147483936" r:id="rId30"/>
    <p:sldMasterId id="2147483938" r:id="rId31"/>
    <p:sldMasterId id="2147483940" r:id="rId32"/>
    <p:sldMasterId id="2147483942" r:id="rId33"/>
    <p:sldMasterId id="2147483944" r:id="rId34"/>
    <p:sldMasterId id="2147483946" r:id="rId35"/>
    <p:sldMasterId id="2147483948" r:id="rId36"/>
    <p:sldMasterId id="2147483950" r:id="rId37"/>
    <p:sldMasterId id="2147483952" r:id="rId38"/>
    <p:sldMasterId id="2147483954" r:id="rId39"/>
    <p:sldMasterId id="2147483956" r:id="rId40"/>
    <p:sldMasterId id="2147483958" r:id="rId41"/>
    <p:sldMasterId id="2147483960" r:id="rId42"/>
    <p:sldMasterId id="2147483962" r:id="rId43"/>
    <p:sldMasterId id="2147483964" r:id="rId44"/>
    <p:sldMasterId id="2147483966" r:id="rId45"/>
    <p:sldMasterId id="2147483968" r:id="rId46"/>
    <p:sldMasterId id="2147483970" r:id="rId47"/>
    <p:sldMasterId id="2147483972" r:id="rId48"/>
    <p:sldMasterId id="2147483974" r:id="rId49"/>
    <p:sldMasterId id="2147483976" r:id="rId50"/>
    <p:sldMasterId id="2147483978" r:id="rId51"/>
    <p:sldMasterId id="2147483980" r:id="rId52"/>
    <p:sldMasterId id="2147483982" r:id="rId53"/>
    <p:sldMasterId id="2147483984" r:id="rId54"/>
    <p:sldMasterId id="2147483993" r:id="rId55"/>
  </p:sldMasterIdLst>
  <p:notesMasterIdLst>
    <p:notesMasterId r:id="rId82"/>
  </p:notesMasterIdLst>
  <p:handoutMasterIdLst>
    <p:handoutMasterId r:id="rId83"/>
  </p:handoutMasterIdLst>
  <p:sldIdLst>
    <p:sldId id="664" r:id="rId56"/>
    <p:sldId id="651" r:id="rId57"/>
    <p:sldId id="652" r:id="rId58"/>
    <p:sldId id="604" r:id="rId59"/>
    <p:sldId id="593" r:id="rId60"/>
    <p:sldId id="653" r:id="rId61"/>
    <p:sldId id="654" r:id="rId62"/>
    <p:sldId id="681" r:id="rId63"/>
    <p:sldId id="682" r:id="rId64"/>
    <p:sldId id="672" r:id="rId65"/>
    <p:sldId id="673" r:id="rId66"/>
    <p:sldId id="675" r:id="rId67"/>
    <p:sldId id="676" r:id="rId68"/>
    <p:sldId id="677" r:id="rId69"/>
    <p:sldId id="656" r:id="rId70"/>
    <p:sldId id="657" r:id="rId71"/>
    <p:sldId id="661" r:id="rId72"/>
    <p:sldId id="662" r:id="rId73"/>
    <p:sldId id="663" r:id="rId74"/>
    <p:sldId id="680" r:id="rId75"/>
    <p:sldId id="665" r:id="rId76"/>
    <p:sldId id="628" r:id="rId77"/>
    <p:sldId id="658" r:id="rId78"/>
    <p:sldId id="659" r:id="rId79"/>
    <p:sldId id="660" r:id="rId80"/>
    <p:sldId id="674" r:id="rId8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D3EEF5"/>
    <a:srgbClr val="8EB4E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611" autoAdjust="0"/>
    <p:restoredTop sz="72663" autoAdjust="0"/>
  </p:normalViewPr>
  <p:slideViewPr>
    <p:cSldViewPr snapToGrid="0">
      <p:cViewPr>
        <p:scale>
          <a:sx n="70" d="100"/>
          <a:sy n="70" d="100"/>
        </p:scale>
        <p:origin x="-1090" y="-62"/>
      </p:cViewPr>
      <p:guideLst>
        <p:guide orient="horz" pos="2160"/>
        <p:guide orient="horz" pos="140"/>
        <p:guide orient="horz" pos="894"/>
        <p:guide orient="horz" pos="1196"/>
        <p:guide orient="horz" pos="1484"/>
        <p:guide orient="horz" pos="4035"/>
        <p:guide pos="2880"/>
        <p:guide pos="2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2322" y="-10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" Target="slides/slide8.xml"/><Relationship Id="rId68" Type="http://schemas.openxmlformats.org/officeDocument/2006/relationships/slide" Target="slides/slide13.xml"/><Relationship Id="rId76" Type="http://schemas.openxmlformats.org/officeDocument/2006/relationships/slide" Target="slides/slide21.xml"/><Relationship Id="rId8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" Target="slides/slide3.xml"/><Relationship Id="rId66" Type="http://schemas.openxmlformats.org/officeDocument/2006/relationships/slide" Target="slides/slide11.xml"/><Relationship Id="rId74" Type="http://schemas.openxmlformats.org/officeDocument/2006/relationships/slide" Target="slides/slide19.xml"/><Relationship Id="rId79" Type="http://schemas.openxmlformats.org/officeDocument/2006/relationships/slide" Target="slides/slide24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6.xml"/><Relationship Id="rId82" Type="http://schemas.openxmlformats.org/officeDocument/2006/relationships/notesMaster" Target="notesMasters/notesMaster1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1.xml"/><Relationship Id="rId64" Type="http://schemas.openxmlformats.org/officeDocument/2006/relationships/slide" Target="slides/slide9.xml"/><Relationship Id="rId69" Type="http://schemas.openxmlformats.org/officeDocument/2006/relationships/slide" Target="slides/slide14.xml"/><Relationship Id="rId77" Type="http://schemas.openxmlformats.org/officeDocument/2006/relationships/slide" Target="slides/slide22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17.xml"/><Relationship Id="rId80" Type="http://schemas.openxmlformats.org/officeDocument/2006/relationships/slide" Target="slides/slide25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4.xml"/><Relationship Id="rId67" Type="http://schemas.openxmlformats.org/officeDocument/2006/relationships/slide" Target="slides/slide12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7.xml"/><Relationship Id="rId70" Type="http://schemas.openxmlformats.org/officeDocument/2006/relationships/slide" Target="slides/slide15.xml"/><Relationship Id="rId75" Type="http://schemas.openxmlformats.org/officeDocument/2006/relationships/slide" Target="slides/slide20.xml"/><Relationship Id="rId83" Type="http://schemas.openxmlformats.org/officeDocument/2006/relationships/handoutMaster" Target="handoutMasters/handout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2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5.xml"/><Relationship Id="rId65" Type="http://schemas.openxmlformats.org/officeDocument/2006/relationships/slide" Target="slides/slide10.xml"/><Relationship Id="rId73" Type="http://schemas.openxmlformats.org/officeDocument/2006/relationships/slide" Target="slides/slide18.xml"/><Relationship Id="rId78" Type="http://schemas.openxmlformats.org/officeDocument/2006/relationships/slide" Target="slides/slide23.xml"/><Relationship Id="rId81" Type="http://schemas.openxmlformats.org/officeDocument/2006/relationships/slide" Target="slides/slide26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avis\scratch\ameetc\Win7\GDIHWDemo\GDIHWDemoResults\MemorySavingsNumber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stuff\dvd.csv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NZ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'nVidia on HP (3)'!$C$48</c:f>
              <c:strCache>
                <c:ptCount val="1"/>
                <c:pt idx="0">
                  <c:v>WDDM v1.1 behaviour</c:v>
                </c:pt>
              </c:strCache>
            </c:strRef>
          </c:tx>
          <c:spPr>
            <a:solidFill>
              <a:schemeClr val="tx2"/>
            </a:solidFill>
          </c:spPr>
          <c:cat>
            <c:numRef>
              <c:f>'nVidia on HP (3)'!$B$49:$B$61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7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25</c:v>
                </c:pt>
                <c:pt idx="8">
                  <c:v>30</c:v>
                </c:pt>
                <c:pt idx="9">
                  <c:v>35</c:v>
                </c:pt>
                <c:pt idx="10">
                  <c:v>40</c:v>
                </c:pt>
                <c:pt idx="11">
                  <c:v>45</c:v>
                </c:pt>
                <c:pt idx="12">
                  <c:v>50</c:v>
                </c:pt>
              </c:numCache>
            </c:numRef>
          </c:cat>
          <c:val>
            <c:numRef>
              <c:f>'nVidia on HP (3)'!$C$49:$C$61</c:f>
              <c:numCache>
                <c:formatCode>General</c:formatCode>
                <c:ptCount val="13"/>
                <c:pt idx="0">
                  <c:v>35236</c:v>
                </c:pt>
                <c:pt idx="1">
                  <c:v>35536</c:v>
                </c:pt>
                <c:pt idx="2">
                  <c:v>35508</c:v>
                </c:pt>
                <c:pt idx="3">
                  <c:v>35672</c:v>
                </c:pt>
                <c:pt idx="4">
                  <c:v>35844</c:v>
                </c:pt>
                <c:pt idx="5">
                  <c:v>36296</c:v>
                </c:pt>
                <c:pt idx="6">
                  <c:v>36616</c:v>
                </c:pt>
                <c:pt idx="7">
                  <c:v>36840</c:v>
                </c:pt>
                <c:pt idx="8">
                  <c:v>37060</c:v>
                </c:pt>
                <c:pt idx="9">
                  <c:v>38456</c:v>
                </c:pt>
                <c:pt idx="10">
                  <c:v>38768</c:v>
                </c:pt>
                <c:pt idx="11">
                  <c:v>39020</c:v>
                </c:pt>
                <c:pt idx="12">
                  <c:v>39420</c:v>
                </c:pt>
              </c:numCache>
            </c:numRef>
          </c:val>
        </c:ser>
        <c:ser>
          <c:idx val="1"/>
          <c:order val="1"/>
          <c:tx>
            <c:strRef>
              <c:f>'nVidia on HP (3)'!$D$48</c:f>
              <c:strCache>
                <c:ptCount val="1"/>
                <c:pt idx="0">
                  <c:v>WDDM v1 behaviour</c:v>
                </c:pt>
              </c:strCache>
            </c:strRef>
          </c:tx>
          <c:spPr>
            <a:solidFill>
              <a:schemeClr val="accent3"/>
            </a:solidFill>
          </c:spPr>
          <c:cat>
            <c:numRef>
              <c:f>'nVidia on HP (3)'!$B$49:$B$61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7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25</c:v>
                </c:pt>
                <c:pt idx="8">
                  <c:v>30</c:v>
                </c:pt>
                <c:pt idx="9">
                  <c:v>35</c:v>
                </c:pt>
                <c:pt idx="10">
                  <c:v>40</c:v>
                </c:pt>
                <c:pt idx="11">
                  <c:v>45</c:v>
                </c:pt>
                <c:pt idx="12">
                  <c:v>50</c:v>
                </c:pt>
              </c:numCache>
            </c:numRef>
          </c:cat>
          <c:val>
            <c:numRef>
              <c:f>'nVidia on HP (3)'!$D$49:$D$61</c:f>
              <c:numCache>
                <c:formatCode>General</c:formatCode>
                <c:ptCount val="13"/>
                <c:pt idx="0">
                  <c:v>35236</c:v>
                </c:pt>
                <c:pt idx="1">
                  <c:v>63696</c:v>
                </c:pt>
                <c:pt idx="2">
                  <c:v>97844</c:v>
                </c:pt>
                <c:pt idx="3">
                  <c:v>107996</c:v>
                </c:pt>
                <c:pt idx="4">
                  <c:v>123680</c:v>
                </c:pt>
                <c:pt idx="5">
                  <c:v>153296</c:v>
                </c:pt>
                <c:pt idx="6">
                  <c:v>179424</c:v>
                </c:pt>
                <c:pt idx="7">
                  <c:v>204888</c:v>
                </c:pt>
                <c:pt idx="8">
                  <c:v>231016</c:v>
                </c:pt>
                <c:pt idx="9">
                  <c:v>256676</c:v>
                </c:pt>
                <c:pt idx="10">
                  <c:v>282628</c:v>
                </c:pt>
                <c:pt idx="11">
                  <c:v>307260</c:v>
                </c:pt>
                <c:pt idx="12">
                  <c:v>331752</c:v>
                </c:pt>
              </c:numCache>
            </c:numRef>
          </c:val>
        </c:ser>
        <c:axId val="174018560"/>
        <c:axId val="174420352"/>
      </c:barChart>
      <c:catAx>
        <c:axId val="1740185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" pitchFamily="34" charset="0"/>
                  </a:defRPr>
                </a:pPr>
                <a:r>
                  <a:rPr 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" pitchFamily="34" charset="0"/>
                  </a:rPr>
                  <a:t>Number of Windows Open</a:t>
                </a:r>
              </a:p>
            </c:rich>
          </c:tx>
          <c:layout>
            <c:manualLayout>
              <c:xMode val="edge"/>
              <c:yMode val="edge"/>
              <c:x val="0.35619296698804642"/>
              <c:y val="0.85300680090756043"/>
            </c:manualLayout>
          </c:layout>
        </c:title>
        <c:numFmt formatCode="General" sourceLinked="1"/>
        <c:maj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</a:defRPr>
            </a:pPr>
            <a:endParaRPr lang="en-US"/>
          </a:p>
        </c:txPr>
        <c:crossAx val="174420352"/>
        <c:crosses val="autoZero"/>
        <c:auto val="1"/>
        <c:lblAlgn val="ctr"/>
        <c:lblOffset val="100"/>
      </c:catAx>
      <c:valAx>
        <c:axId val="17442035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" pitchFamily="34" charset="0"/>
                  </a:defRPr>
                </a:pPr>
                <a:r>
                  <a:rPr 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" pitchFamily="34" charset="0"/>
                  </a:rPr>
                  <a:t>Memory Consumption (</a:t>
                </a:r>
                <a:r>
                  <a:rPr lang="en-US" sz="1600" b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" pitchFamily="34" charset="0"/>
                  </a:rPr>
                  <a:t>MB)</a:t>
                </a:r>
                <a:endPara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" pitchFamily="34" charset="0"/>
                </a:endParaRPr>
              </a:p>
            </c:rich>
          </c:tx>
          <c:layout>
            <c:manualLayout>
              <c:xMode val="edge"/>
              <c:yMode val="edge"/>
              <c:x val="2.6101060241134996E-2"/>
              <c:y val="1.5824352870608901E-3"/>
            </c:manualLayout>
          </c:layout>
        </c:title>
        <c:numFmt formatCode="General" sourceLinked="1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</a:defRPr>
            </a:pPr>
            <a:endParaRPr lang="en-US"/>
          </a:p>
        </c:txPr>
        <c:crossAx val="174018560"/>
        <c:crosses val="autoZero"/>
        <c:crossBetween val="between"/>
        <c:dispUnits>
          <c:builtInUnit val="thousands"/>
        </c:dispUnits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NZ"/>
  <c:style val="26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4992829504559747E-2"/>
          <c:y val="6.1608049471660181E-2"/>
          <c:w val="0.89267040073599069"/>
          <c:h val="0.86744934810642715"/>
        </c:manualLayout>
      </c:layout>
      <c:barChart>
        <c:barDir val="col"/>
        <c:grouping val="clustered"/>
        <c:ser>
          <c:idx val="0"/>
          <c:order val="0"/>
          <c:tx>
            <c:strRef>
              <c:f>Sheet1!$B$17</c:f>
              <c:strCache>
                <c:ptCount val="1"/>
                <c:pt idx="0">
                  <c:v>Vista SP1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  <a:scene3d>
              <a:camera prst="orthographicFront"/>
              <a:lightRig rig="harsh" dir="t">
                <a:rot lat="6000000" lon="6000000" rev="0"/>
              </a:lightRig>
            </a:scene3d>
            <a:sp3d prstMaterial="metal">
              <a:contourClr>
                <a:srgbClr val="000000"/>
              </a:contourClr>
            </a:sp3d>
          </c:spPr>
          <c:cat>
            <c:strRef>
              <c:f>Sheet1!$A$18:$A$20</c:f>
              <c:strCache>
                <c:ptCount val="3"/>
                <c:pt idx="0">
                  <c:v>Lenovo T61  (Intel 965, 1280X800)</c:v>
                </c:pt>
                <c:pt idx="1">
                  <c:v>R500-1 (Intel 945, 1280X800)</c:v>
                </c:pt>
                <c:pt idx="2">
                  <c:v>Dell XPS 1330 (Nvidia 8400 GS, 1280X800)</c:v>
                </c:pt>
              </c:strCache>
            </c:strRef>
          </c:cat>
          <c:val>
            <c:numRef>
              <c:f>Sheet1!$B$18:$B$20</c:f>
              <c:numCache>
                <c:formatCode>General</c:formatCode>
                <c:ptCount val="3"/>
                <c:pt idx="0">
                  <c:v>160</c:v>
                </c:pt>
                <c:pt idx="1">
                  <c:v>192</c:v>
                </c:pt>
                <c:pt idx="2">
                  <c:v>169</c:v>
                </c:pt>
              </c:numCache>
            </c:numRef>
          </c:val>
        </c:ser>
        <c:ser>
          <c:idx val="1"/>
          <c:order val="1"/>
          <c:tx>
            <c:strRef>
              <c:f>Sheet1!$C$17</c:f>
              <c:strCache>
                <c:ptCount val="1"/>
                <c:pt idx="0">
                  <c:v>Win7 6778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harsh" dir="t">
                <a:rot lat="6000000" lon="6000000" rev="0"/>
              </a:lightRig>
            </a:scene3d>
            <a:sp3d prstMaterial="metal">
              <a:contourClr>
                <a:srgbClr val="000000"/>
              </a:contourClr>
            </a:sp3d>
          </c:spPr>
          <c:cat>
            <c:strRef>
              <c:f>Sheet1!$A$18:$A$20</c:f>
              <c:strCache>
                <c:ptCount val="3"/>
                <c:pt idx="0">
                  <c:v>Lenovo T61  (Intel 965, 1280X800)</c:v>
                </c:pt>
                <c:pt idx="1">
                  <c:v>R500-1 (Intel 945, 1280X800)</c:v>
                </c:pt>
                <c:pt idx="2">
                  <c:v>Dell XPS 1330 (Nvidia 8400 GS, 1280X800)</c:v>
                </c:pt>
              </c:strCache>
            </c:strRef>
          </c:cat>
          <c:val>
            <c:numRef>
              <c:f>Sheet1!$C$18:$C$20</c:f>
              <c:numCache>
                <c:formatCode>General</c:formatCode>
                <c:ptCount val="3"/>
                <c:pt idx="0">
                  <c:v>180</c:v>
                </c:pt>
                <c:pt idx="1">
                  <c:v>214</c:v>
                </c:pt>
                <c:pt idx="2">
                  <c:v>195</c:v>
                </c:pt>
              </c:numCache>
            </c:numRef>
          </c:val>
        </c:ser>
        <c:gapWidth val="300"/>
        <c:axId val="174681472"/>
        <c:axId val="174707840"/>
      </c:barChart>
      <c:catAx>
        <c:axId val="174681472"/>
        <c:scaling>
          <c:orientation val="minMax"/>
        </c:scaling>
        <c:axPos val="b"/>
        <c:majorTickMark val="none"/>
        <c:tickLblPos val="none"/>
        <c:crossAx val="174707840"/>
        <c:crosses val="autoZero"/>
        <c:auto val="1"/>
        <c:lblAlgn val="ctr"/>
        <c:lblOffset val="100"/>
      </c:catAx>
      <c:valAx>
        <c:axId val="17470784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</a:defRPr>
            </a:pPr>
            <a:endParaRPr lang="en-US"/>
          </a:p>
        </c:txPr>
        <c:crossAx val="1746814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NZ"/>
  <c:style val="18"/>
  <c:clrMapOvr bg1="dk1" tx1="lt1" bg2="dk2" tx2="lt2" accent1="accent1" accent2="accent2" accent3="accent3" accent4="accent4" accent5="accent5" accent6="accent6" hlink="hlink" folHlink="folHlink"/>
  <c:chart>
    <c:autoTitleDeleted val="1"/>
    <c:view3D>
      <c:rAngAx val="1"/>
    </c:view3D>
    <c:floor>
      <c:spPr>
        <a:solidFill>
          <a:srgbClr val="000000">
            <a:alpha val="70000"/>
          </a:srgbClr>
        </a:solidFill>
        <a:ln>
          <a:solidFill>
            <a:srgbClr val="000000"/>
          </a:solidFill>
        </a:ln>
      </c:spPr>
    </c:floor>
    <c:sideWall>
      <c:spPr>
        <a:noFill/>
      </c:spPr>
    </c:sideWall>
    <c:backWall>
      <c:spPr>
        <a:gradFill>
          <a:gsLst>
            <a:gs pos="0">
              <a:srgbClr val="000000">
                <a:alpha val="0"/>
              </a:srgbClr>
            </a:gs>
            <a:gs pos="50000">
              <a:srgbClr val="000000">
                <a:alpha val="9000"/>
              </a:srgbClr>
            </a:gs>
            <a:gs pos="100000">
              <a:srgbClr val="000000">
                <a:alpha val="70000"/>
              </a:srgbClr>
            </a:gs>
          </a:gsLst>
          <a:lin ang="5400000" scaled="0"/>
        </a:gradFill>
      </c:spPr>
    </c:backWall>
    <c:plotArea>
      <c:layout/>
      <c:bar3D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Very Satisfied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9132654982791156E-2"/>
                  <c:y val="6.5923345784979891E-17"/>
                </c:manualLayout>
              </c:layout>
              <c:spPr/>
              <c:txPr>
                <a:bodyPr/>
                <a:lstStyle/>
                <a:p>
                  <a:pPr>
                    <a:defRPr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n-US"/>
                </a:p>
              </c:txPr>
              <c:showVal val="1"/>
            </c:dLbl>
            <c:dLbl>
              <c:idx val="1"/>
              <c:layout>
                <c:manualLayout>
                  <c:x val="2.2959185979349647E-2"/>
                  <c:y val="6.5923345784979891E-17"/>
                </c:manualLayout>
              </c:layout>
              <c:spPr/>
              <c:txPr>
                <a:bodyPr/>
                <a:lstStyle/>
                <a:p>
                  <a:pPr>
                    <a:defRPr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n-US"/>
                </a:p>
              </c:txPr>
              <c:showVal val="1"/>
            </c:dLbl>
            <c:dLbl>
              <c:idx val="2"/>
              <c:layout>
                <c:manualLayout>
                  <c:x val="2.2959185979349501E-2"/>
                  <c:y val="-7.1917208004102133E-3"/>
                </c:manualLayout>
              </c:layout>
              <c:spPr/>
              <c:txPr>
                <a:bodyPr/>
                <a:lstStyle/>
                <a:p>
                  <a:pPr>
                    <a:defRPr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n-US"/>
                </a:p>
              </c:txPr>
              <c:showVal val="1"/>
            </c:dLbl>
            <c:showVal val="1"/>
          </c:dLbls>
          <c:cat>
            <c:strRef>
              <c:f>Sheet1!$A$2:$A$4</c:f>
              <c:strCache>
                <c:ptCount val="3"/>
                <c:pt idx="0">
                  <c:v>SA</c:v>
                </c:pt>
                <c:pt idx="1">
                  <c:v>Client SA</c:v>
                </c:pt>
                <c:pt idx="2">
                  <c:v>Client SA w/MDOP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0.27</c:v>
                </c:pt>
                <c:pt idx="1">
                  <c:v>0.32000000000000917</c:v>
                </c:pt>
                <c:pt idx="2">
                  <c:v>0.60200000000000065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Satisfied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SA</c:v>
                </c:pt>
                <c:pt idx="1">
                  <c:v>Client SA</c:v>
                </c:pt>
                <c:pt idx="2">
                  <c:v>Client SA w/MDOP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0.56000000000000005</c:v>
                </c:pt>
                <c:pt idx="1">
                  <c:v>0.62700000000001754</c:v>
                </c:pt>
                <c:pt idx="2">
                  <c:v>0.35200000000000031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 Dissatisfied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SA</c:v>
                </c:pt>
                <c:pt idx="1">
                  <c:v>Client SA</c:v>
                </c:pt>
                <c:pt idx="2">
                  <c:v>Client SA w/MDOP</c:v>
                </c:pt>
              </c:strCache>
            </c:strRef>
          </c:cat>
          <c:val>
            <c:numRef>
              <c:f>Sheet1!$D$2:$D$4</c:f>
              <c:numCache>
                <c:formatCode>0.0%</c:formatCode>
                <c:ptCount val="3"/>
                <c:pt idx="0">
                  <c:v>9.0000000000000066E-2</c:v>
                </c:pt>
                <c:pt idx="1">
                  <c:v>3.6000000000000795E-2</c:v>
                </c:pt>
                <c:pt idx="2">
                  <c:v>1.9000000000000516E-2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Very Dissatisfied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Sheet1!$A$2:$A$4</c:f>
              <c:strCache>
                <c:ptCount val="3"/>
                <c:pt idx="0">
                  <c:v>SA</c:v>
                </c:pt>
                <c:pt idx="1">
                  <c:v>Client SA</c:v>
                </c:pt>
                <c:pt idx="2">
                  <c:v>Client SA w/MDOP</c:v>
                </c:pt>
              </c:strCache>
            </c:strRef>
          </c:cat>
          <c:val>
            <c:numRef>
              <c:f>Sheet1!$E$2:$E$4</c:f>
              <c:numCache>
                <c:formatCode>0.0%</c:formatCode>
                <c:ptCount val="3"/>
                <c:pt idx="0">
                  <c:v>2.0000000000000052E-2</c:v>
                </c:pt>
                <c:pt idx="1">
                  <c:v>1.2000000000000021E-2</c:v>
                </c:pt>
                <c:pt idx="2">
                  <c:v>9.0000000000000548E-3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Don’t Know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SA</c:v>
                </c:pt>
                <c:pt idx="1">
                  <c:v>Client SA</c:v>
                </c:pt>
                <c:pt idx="2">
                  <c:v>Client SA w/MDOP</c:v>
                </c:pt>
              </c:strCache>
            </c:strRef>
          </c:cat>
          <c:val>
            <c:numRef>
              <c:f>Sheet1!$F$2:$F$4</c:f>
              <c:numCache>
                <c:formatCode>0.0%</c:formatCode>
                <c:ptCount val="3"/>
                <c:pt idx="0">
                  <c:v>5.0000000000000114E-2</c:v>
                </c:pt>
                <c:pt idx="1">
                  <c:v>6.0000000000001432E-3</c:v>
                </c:pt>
                <c:pt idx="2">
                  <c:v>1.9000000000000516E-2</c:v>
                </c:pt>
              </c:numCache>
            </c:numRef>
          </c:val>
        </c:ser>
        <c:gapWidth val="75"/>
        <c:shape val="cylinder"/>
        <c:axId val="217547136"/>
        <c:axId val="217548672"/>
        <c:axId val="0"/>
      </c:bar3DChart>
      <c:catAx>
        <c:axId val="217547136"/>
        <c:scaling>
          <c:orientation val="minMax"/>
        </c:scaling>
        <c:axPos val="b"/>
        <c:majorTickMark val="none"/>
        <c:tickLblPos val="nextTo"/>
        <c:spPr>
          <a:ln>
            <a:solidFill>
              <a:schemeClr val="bg2"/>
            </a:solidFill>
          </a:ln>
        </c:spPr>
        <c:crossAx val="217548672"/>
        <c:crosses val="autoZero"/>
        <c:auto val="1"/>
        <c:lblAlgn val="ctr"/>
        <c:lblOffset val="100"/>
      </c:catAx>
      <c:valAx>
        <c:axId val="21754867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217547136"/>
        <c:crosses val="autoZero"/>
        <c:crossBetween val="between"/>
        <c:majorUnit val="1"/>
      </c:valAx>
    </c:plotArea>
    <c:legend>
      <c:legendPos val="b"/>
      <c:layout>
        <c:manualLayout>
          <c:xMode val="edge"/>
          <c:yMode val="edge"/>
          <c:x val="4.0060465215778884E-2"/>
          <c:y val="0.79974766686703469"/>
          <c:w val="0.94666448524269697"/>
          <c:h val="0.17867717073173495"/>
        </c:manualLayout>
      </c:layout>
    </c:legend>
    <c:plotVisOnly val="1"/>
  </c:chart>
  <c:txPr>
    <a:bodyPr/>
    <a:lstStyle/>
    <a:p>
      <a:pPr>
        <a:defRPr sz="1000"/>
      </a:pPr>
      <a:endParaRPr lang="en-US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0.79127</cdr:x>
      <cdr:y>0.13918</cdr:y>
    </cdr:from>
    <cdr:to>
      <cdr:x>0.98194</cdr:x>
      <cdr:y>0.27491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91770" y="378719"/>
          <a:ext cx="1034180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800" b="0" dirty="0" smtClean="0">
              <a:solidFill>
                <a:schemeClr val="tx1">
                  <a:lumMod val="65000"/>
                  <a:lumOff val="35000"/>
                </a:schemeClr>
              </a:solidFill>
              <a:latin typeface="Segoe" pitchFamily="34" charset="0"/>
            </a:rPr>
            <a:t>+15.4</a:t>
          </a:r>
          <a:r>
            <a:rPr lang="en-US" sz="1800" b="0" dirty="0">
              <a:solidFill>
                <a:schemeClr val="tx1">
                  <a:lumMod val="65000"/>
                  <a:lumOff val="35000"/>
                </a:schemeClr>
              </a:solidFill>
              <a:latin typeface="Segoe" pitchFamily="34" charset="0"/>
            </a:rPr>
            <a:t>%              </a:t>
          </a:r>
        </a:p>
      </cdr:txBody>
    </cdr:sp>
  </cdr:relSizeAnchor>
  <cdr:relSizeAnchor xmlns:cdr="http://schemas.openxmlformats.org/drawingml/2006/chartDrawing">
    <cdr:from>
      <cdr:x>0.20791</cdr:x>
      <cdr:y>0.17684</cdr:y>
    </cdr:from>
    <cdr:to>
      <cdr:x>0.38987</cdr:x>
      <cdr:y>0.31257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1127657" y="481195"/>
          <a:ext cx="98697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0" dirty="0" smtClean="0">
              <a:solidFill>
                <a:schemeClr val="tx1">
                  <a:lumMod val="65000"/>
                  <a:lumOff val="35000"/>
                </a:schemeClr>
              </a:solidFill>
              <a:latin typeface="Segoe" pitchFamily="34" charset="0"/>
            </a:rPr>
            <a:t>+12.5</a:t>
          </a:r>
          <a:r>
            <a:rPr lang="en-US" sz="1800" b="0" dirty="0">
              <a:solidFill>
                <a:schemeClr val="tx1">
                  <a:lumMod val="65000"/>
                  <a:lumOff val="35000"/>
                </a:schemeClr>
              </a:solidFill>
              <a:latin typeface="Segoe" pitchFamily="34" charset="0"/>
            </a:rPr>
            <a:t>%              </a:t>
          </a:r>
        </a:p>
      </cdr:txBody>
    </cdr:sp>
  </cdr:relSizeAnchor>
  <cdr:relSizeAnchor xmlns:cdr="http://schemas.openxmlformats.org/drawingml/2006/chartDrawing">
    <cdr:from>
      <cdr:x>0.49863</cdr:x>
      <cdr:y>0.05789</cdr:y>
    </cdr:from>
    <cdr:to>
      <cdr:x>0.68423</cdr:x>
      <cdr:y>0.19362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2704533" y="157523"/>
          <a:ext cx="1006666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800" b="0" dirty="0" smtClean="0">
              <a:solidFill>
                <a:schemeClr val="tx1">
                  <a:lumMod val="65000"/>
                  <a:lumOff val="35000"/>
                </a:schemeClr>
              </a:solidFill>
              <a:latin typeface="Segoe" pitchFamily="34" charset="0"/>
            </a:rPr>
            <a:t>+11.5</a:t>
          </a:r>
          <a:r>
            <a:rPr lang="en-US" sz="1800" b="0" dirty="0">
              <a:solidFill>
                <a:schemeClr val="tx1">
                  <a:lumMod val="65000"/>
                  <a:lumOff val="35000"/>
                </a:schemeClr>
              </a:solidFill>
              <a:latin typeface="Segoe" pitchFamily="34" charset="0"/>
            </a:rPr>
            <a:t>%              </a:t>
          </a:r>
        </a:p>
      </cdr:txBody>
    </cdr:sp>
  </cdr:relSizeAnchor>
  <cdr:relSizeAnchor xmlns:cdr="http://schemas.openxmlformats.org/drawingml/2006/chartDrawing">
    <cdr:from>
      <cdr:x>0.08333</cdr:x>
      <cdr:y>0.90915</cdr:y>
    </cdr:from>
    <cdr:to>
      <cdr:x>0.19444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85800" y="4114799"/>
          <a:ext cx="914400" cy="4111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Microsoft Confiential: Preliminary Information: NDA Only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F2764-62A3-4057-A642-41CC4A5D5795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B2AEE-12E3-4DD4-AA6F-7C39C7784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E9D901-30AF-43A6-8352-4392CC9751E6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7893" y="8763000"/>
            <a:ext cx="5764107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Microsoft Confidential | NDA Only | Preliminary information subject to change.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2560" y="876300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4DEC4C-3E6E-4C09-B67F-965AEED1CA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Microsoft Confiential: Preliminary Information: NDA Only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824DEC4C-3E6E-4C09-B67F-965AEED1CACC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Microsoft </a:t>
            </a:r>
            <a:r>
              <a:rPr lang="en-US" dirty="0" err="1" smtClean="0"/>
              <a:t>Confiential</a:t>
            </a:r>
            <a:r>
              <a:rPr lang="en-US" smtClean="0"/>
              <a:t>: Preliminary Information: NDA Only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04E4E-A682-413D-9996-3D1336E3B51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04E4E-A682-413D-9996-3D1336E3B51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FEC2D-2255-4289-AE6E-6C1FDAD8DAF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FEC2D-2255-4289-AE6E-6C1FDAD8DAF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FEC2D-2255-4289-AE6E-6C1FDAD8DAF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386"/>
            <a:fld id="{8B263312-38AA-4E1E-B2B5-0F8F122B24FE}" type="slidenum">
              <a:rPr lang="en-US">
                <a:solidFill>
                  <a:prstClr val="black"/>
                </a:solidFill>
                <a:latin typeface="Calibri"/>
              </a:rPr>
              <a:pPr defTabSz="949386"/>
              <a:t>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12FCB-A2AF-43AF-81E8-3374984DC13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DEC4C-3E6E-4C09-B67F-965AEED1CAC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Microsoft Confiential: Preliminary Information: NDA Only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DEC4C-3E6E-4C09-B67F-965AEED1CAC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Microsoft Confiential: Preliminary Information: NDA Only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3613" y="533400"/>
            <a:ext cx="2338387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8933" y="2819400"/>
            <a:ext cx="5608320" cy="4183380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824DEC4C-3E6E-4C09-B67F-965AEED1CACC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D16FE-B3AF-48A7-A76C-7582E90B5B1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DEC4C-3E6E-4C09-B67F-965AEED1CAC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Microsoft Confiential: Preliminary Information: NDA Only</a:t>
            </a: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2728913" cy="2046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0" y="2971800"/>
            <a:ext cx="5608320" cy="4183380"/>
          </a:xfrm>
        </p:spPr>
        <p:txBody>
          <a:bodyPr>
            <a:normAutofit fontScale="475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Microsoft Confiential: Preliminary Information: NDA Only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DEC4C-3E6E-4C09-B67F-965AEED1CAC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Microsoft Confiential: Preliminary Information: NDA Only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02782-ADFB-4C90-A530-D3ECA0DBEE9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A1BFEC-A6D8-423E-B0C7-A435522C03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8107AF-F73B-4245-8238-3CEBDCD3311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FEC2D-2255-4289-AE6E-6C1FDAD8DAF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28600"/>
            <a:ext cx="1930400" cy="144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2057400"/>
            <a:ext cx="5608320" cy="6541770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824DEC4C-3E6E-4C09-B67F-965AEED1CACC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prstClr val="black"/>
                </a:solidFill>
                <a:latin typeface="Calibri"/>
              </a:rPr>
              <a:t>Microsoft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Confiential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: Preliminary Information: NDA Only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5039" y="4452939"/>
            <a:ext cx="5140325" cy="3861724"/>
          </a:xfrm>
        </p:spPr>
        <p:txBody>
          <a:bodyPr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A6065F8-D018-454B-8334-5870521FB3A8}" type="datetime8">
              <a:rPr lang="en-US" smtClean="0">
                <a:solidFill>
                  <a:srgbClr val="000000"/>
                </a:solidFill>
              </a:rPr>
              <a:pPr>
                <a:defRPr/>
              </a:pPr>
              <a:t>4/30/2009 2:24 PM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n>
                  <a:solidFill>
                    <a:srgbClr val="FFFFFF">
                      <a:lumMod val="50000"/>
                      <a:alpha val="3000"/>
                    </a:srgbClr>
                  </a:solidFill>
                </a:ln>
                <a:solidFill>
                  <a:srgbClr val="000000"/>
                </a:solidFill>
              </a:rPr>
              <a:t>© 2006 Microsoft Corporation. All rights reserved.</a:t>
            </a:r>
          </a:p>
          <a:p>
            <a:pPr>
              <a:defRPr/>
            </a:pPr>
            <a:r>
              <a:rPr lang="en-US" smtClean="0">
                <a:ln>
                  <a:solidFill>
                    <a:srgbClr val="FFFFFF">
                      <a:lumMod val="50000"/>
                      <a:alpha val="3000"/>
                    </a:srgbClr>
                  </a:solidFill>
                </a:ln>
                <a:solidFill>
                  <a:srgbClr val="000000"/>
                </a:solidFill>
              </a:rPr>
              <a:t>This presentation is for informational purposes only. Microsoft makes no warranties, express or implied, in this summary.</a:t>
            </a:r>
            <a:endParaRPr lang="en-US">
              <a:ln>
                <a:solidFill>
                  <a:srgbClr val="FFFFFF">
                    <a:lumMod val="50000"/>
                    <a:alpha val="3000"/>
                  </a:srgbClr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EFF1F-0377-4936-BA39-375D2B5B94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85000" lnSpcReduction="20000"/>
          </a:bodyPr>
          <a:lstStyle/>
          <a:p>
            <a:pPr>
              <a:spcBef>
                <a:spcPct val="1000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DEC4C-3E6E-4C09-B67F-965AEED1CAC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Microsoft Confiential: Preliminary Information: NDA Only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6065F8-D018-454B-8334-5870521FB3A8}" type="datetime8">
              <a:rPr lang="en-US">
                <a:solidFill>
                  <a:prstClr val="black"/>
                </a:solidFill>
                <a:latin typeface="Sego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4/30/2009 2:24 PM</a:t>
            </a:fld>
            <a:endParaRPr lang="en-US">
              <a:solidFill>
                <a:prstClr val="black"/>
              </a:solidFill>
              <a:latin typeface="Sego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Segoe" pitchFamily="34" charset="0"/>
              </a:rPr>
              <a:t>© 2006 Microsoft Corporation. All rights reserved.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Segoe" pitchFamily="34" charset="0"/>
              </a:rPr>
              <a:t>This presentation is for informational purposes only. Microsoft makes no warranties, express or implied, in this summary.</a:t>
            </a:r>
            <a:endParaRPr lang="en-US" dirty="0">
              <a:solidFill>
                <a:prstClr val="black"/>
              </a:solidFill>
              <a:latin typeface="Sego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0EFF1F-0377-4936-BA39-375D2B5B94E9}" type="slidenum">
              <a:rPr lang="en-US">
                <a:solidFill>
                  <a:prstClr val="black"/>
                </a:solidFill>
                <a:latin typeface="Sego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solidFill>
                <a:prstClr val="black"/>
              </a:solidFill>
              <a:latin typeface="Segoe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DEC4C-3E6E-4C09-B67F-965AEED1CAC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Microsoft Confiential: Preliminary Information: NDA Only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249A8B1-E81E-45A0-9ABF-EF609C809422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5856" y="728862"/>
            <a:ext cx="5975350" cy="1523495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856" y="3315204"/>
            <a:ext cx="634482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_Better Toget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-ms-ws08-v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6172200"/>
            <a:ext cx="26146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42888"/>
            <a:ext cx="8382000" cy="74771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752600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9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9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FFB601"/>
              </a:buClr>
              <a:defRPr/>
            </a:pPr>
            <a:r>
              <a:rPr lang="en-US">
                <a:solidFill>
                  <a:srgbClr val="FFFFFF"/>
                </a:solidFill>
              </a:rPr>
              <a:t>Microsoft Confidential.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2889" y="6527910"/>
            <a:ext cx="781111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None/>
              <a:defRPr lang="en-US" sz="1050" b="0" kern="1200" smtClean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buClr>
                <a:srgbClr val="FFB601"/>
              </a:buClr>
              <a:defRPr/>
            </a:pPr>
            <a:fld id="{0EA2E07B-00C1-458D-807C-5DE870C5A269}" type="slidenum">
              <a:rPr>
                <a:ln>
                  <a:solidFill>
                    <a:srgbClr val="000000">
                      <a:lumMod val="50000"/>
                      <a:lumOff val="50000"/>
                      <a:alpha val="3000"/>
                    </a:srgbClr>
                  </a:solidFill>
                </a:ln>
                <a:solidFill>
                  <a:srgbClr val="FFFFFF"/>
                </a:solidFill>
              </a:rPr>
              <a:pPr>
                <a:buClr>
                  <a:srgbClr val="FFB601"/>
                </a:buClr>
                <a:defRPr/>
              </a:pPr>
              <a:t>‹#›</a:t>
            </a:fld>
            <a:endParaRPr dirty="0">
              <a:ln>
                <a:solidFill>
                  <a:srgbClr val="000000">
                    <a:lumMod val="50000"/>
                    <a:lumOff val="50000"/>
                    <a:alpha val="3000"/>
                  </a:srgbClr>
                </a:solidFill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7354E7-431E-4535-BB0C-6A9282C3693B}" type="datetimeFigureOut">
              <a:rPr lang="en-US" smtClean="0">
                <a:solidFill>
                  <a:prstClr val="black"/>
                </a:solidFill>
              </a:rPr>
              <a:pPr/>
              <a:t>4/30/2009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F7907BA-13E2-44FD-BCA2-A4D3CA447FB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6112" y="304800"/>
            <a:ext cx="7467600" cy="1294894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30494" y="1732719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46112" y="3633256"/>
            <a:ext cx="634482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5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Windows_brand_h_rgb_r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7696200" y="6400800"/>
            <a:ext cx="1252538" cy="332369"/>
          </a:xfrm>
          <a:prstGeom prst="rect">
            <a:avLst/>
          </a:prstGeom>
          <a:ln>
            <a:noFill/>
          </a:ln>
          <a:effectLst>
            <a:outerShdw blurRad="50800" dist="38100" dir="4800000" sx="95000" sy="95000" algn="t" rotWithShape="0">
              <a:prstClr val="black">
                <a:alpha val="35000"/>
              </a:prstClr>
            </a:outerShdw>
          </a:effec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992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Segoe" pitchFamily="34" charset="0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defRPr/>
            </a:pPr>
            <a:r>
              <a:rPr lang="en-US">
                <a:solidFill>
                  <a:srgbClr val="FFFFFF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srgbClr val="000000">
                      <a:lumMod val="50000"/>
                      <a:lumOff val="50000"/>
                      <a:alpha val="3000"/>
                    </a:srgbClr>
                  </a:solidFill>
                </a:ln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B60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srgbClr val="000000">
                    <a:lumMod val="50000"/>
                    <a:lumOff val="50000"/>
                    <a:alpha val="3000"/>
                  </a:srgbClr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Windows_brand_h_rgb_r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96200" y="6400800"/>
            <a:ext cx="1252538" cy="332369"/>
          </a:xfrm>
          <a:prstGeom prst="rect">
            <a:avLst/>
          </a:prstGeom>
          <a:ln>
            <a:noFill/>
          </a:ln>
          <a:effectLst>
            <a:outerShdw blurRad="50800" dist="38100" dir="4800000" sx="95000" sy="95000" algn="t" rotWithShape="0">
              <a:prstClr val="black">
                <a:alpha val="35000"/>
              </a:prstClr>
            </a:outerShdw>
          </a:effectLst>
        </p:spPr>
      </p:pic>
    </p:spTree>
  </p:cSld>
  <p:clrMap bg1="dk1" tx1="lt1" bg2="dk2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Segoe" pitchFamily="34" charset="0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931" r:id="rId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4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defRPr/>
            </a:pPr>
            <a:r>
              <a:rPr lang="en-US">
                <a:solidFill>
                  <a:srgbClr val="FFFFFF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srgbClr val="000000">
                      <a:lumMod val="50000"/>
                      <a:lumOff val="50000"/>
                      <a:alpha val="3000"/>
                    </a:srgbClr>
                  </a:solidFill>
                </a:ln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B60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srgbClr val="000000">
                    <a:lumMod val="50000"/>
                    <a:lumOff val="50000"/>
                    <a:alpha val="3000"/>
                  </a:srgbClr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defRPr/>
            </a:pPr>
            <a:r>
              <a:rPr lang="en-US">
                <a:solidFill>
                  <a:srgbClr val="FFFFFF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srgbClr val="000000">
                      <a:lumMod val="50000"/>
                      <a:lumOff val="50000"/>
                      <a:alpha val="3000"/>
                    </a:srgbClr>
                  </a:solidFill>
                </a:ln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B60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srgbClr val="000000">
                    <a:lumMod val="50000"/>
                    <a:lumOff val="50000"/>
                    <a:alpha val="3000"/>
                  </a:srgbClr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defRPr/>
            </a:pPr>
            <a:r>
              <a:rPr lang="en-US">
                <a:solidFill>
                  <a:srgbClr val="FFFFFF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srgbClr val="000000">
                      <a:lumMod val="50000"/>
                      <a:lumOff val="50000"/>
                      <a:alpha val="3000"/>
                    </a:srgbClr>
                  </a:solidFill>
                </a:ln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B60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srgbClr val="000000">
                    <a:lumMod val="50000"/>
                    <a:lumOff val="50000"/>
                    <a:alpha val="3000"/>
                  </a:srgbClr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937" r:id="rId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4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defRPr/>
            </a:pPr>
            <a:r>
              <a:rPr lang="en-US">
                <a:solidFill>
                  <a:srgbClr val="FFFFFF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srgbClr val="000000">
                      <a:lumMod val="50000"/>
                      <a:lumOff val="50000"/>
                      <a:alpha val="3000"/>
                    </a:srgbClr>
                  </a:solidFill>
                </a:ln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B60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srgbClr val="000000">
                    <a:lumMod val="50000"/>
                    <a:lumOff val="50000"/>
                    <a:alpha val="3000"/>
                  </a:srgbClr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defRPr/>
            </a:pPr>
            <a:r>
              <a:rPr lang="en-US">
                <a:solidFill>
                  <a:srgbClr val="FFFFFF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srgbClr val="000000">
                      <a:lumMod val="50000"/>
                      <a:lumOff val="50000"/>
                      <a:alpha val="3000"/>
                    </a:srgbClr>
                  </a:solidFill>
                </a:ln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B60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srgbClr val="000000">
                    <a:lumMod val="50000"/>
                    <a:lumOff val="50000"/>
                    <a:alpha val="3000"/>
                  </a:srgbClr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defRPr/>
            </a:pPr>
            <a:r>
              <a:rPr lang="en-US">
                <a:solidFill>
                  <a:srgbClr val="FFFFFF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srgbClr val="000000">
                      <a:lumMod val="50000"/>
                      <a:lumOff val="50000"/>
                      <a:alpha val="3000"/>
                    </a:srgbClr>
                  </a:solidFill>
                </a:ln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B60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srgbClr val="000000">
                    <a:lumMod val="50000"/>
                    <a:lumOff val="50000"/>
                    <a:alpha val="3000"/>
                  </a:srgbClr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Windows7_h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1544" y="6537960"/>
            <a:ext cx="1143002" cy="1828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2800" kern="1200" dirty="0" smtClean="0">
          <a:solidFill>
            <a:schemeClr val="accent1">
              <a:lumMod val="50000"/>
            </a:schemeClr>
          </a:solidFill>
          <a:latin typeface="Segoe Semibold" pitchFamily="34" charset="0"/>
          <a:ea typeface="+mj-ea"/>
          <a:cs typeface="+mj-cs"/>
        </a:defRPr>
      </a:lvl1pPr>
    </p:titleStyle>
    <p:bodyStyle>
      <a:lvl1pPr marL="236538" indent="-23653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baseline="0" smtClean="0">
          <a:solidFill>
            <a:schemeClr val="bg1">
              <a:lumMod val="50000"/>
            </a:schemeClr>
          </a:solidFill>
          <a:latin typeface="Segoe" pitchFamily="34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000" kern="1200" baseline="0" dirty="0" smtClean="0">
          <a:solidFill>
            <a:schemeClr val="bg1">
              <a:lumMod val="50000"/>
            </a:schemeClr>
          </a:solidFill>
          <a:latin typeface="Segoe" pitchFamily="34" charset="0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000" kern="1200" baseline="0" dirty="0" smtClean="0">
          <a:solidFill>
            <a:schemeClr val="bg1">
              <a:lumMod val="50000"/>
            </a:schemeClr>
          </a:solidFill>
          <a:latin typeface="Segoe" pitchFamily="34" charset="0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000" kern="1200" baseline="0" dirty="0" smtClean="0">
          <a:solidFill>
            <a:schemeClr val="bg1">
              <a:lumMod val="50000"/>
            </a:schemeClr>
          </a:solidFill>
          <a:latin typeface="Segoe" pitchFamily="34" charset="0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000" kern="1200" baseline="0" dirty="0" smtClean="0">
          <a:solidFill>
            <a:schemeClr val="bg1">
              <a:lumMod val="50000"/>
            </a:schemeClr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2233A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66713"/>
            <a:ext cx="8413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3338"/>
            <a:ext cx="84105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1075" y="6523038"/>
            <a:ext cx="289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defRPr/>
            </a:pPr>
            <a:r>
              <a:rPr lang="en-US">
                <a:solidFill>
                  <a:prstClr val="white"/>
                </a:solidFill>
              </a:rPr>
              <a:t>Microsoft Confidential.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565" y="6527910"/>
            <a:ext cx="720436" cy="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Char char="•"/>
              <a:defRPr sz="1050" b="0">
                <a:ln>
                  <a:solidFill>
                    <a:schemeClr val="bg2">
                      <a:lumMod val="50000"/>
                      <a:lumOff val="50000"/>
                      <a:alpha val="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Wingdings 2" pitchFamily="18" charset="2"/>
              <a:buNone/>
              <a:defRPr/>
            </a:pPr>
            <a:fld id="{0EA2E07B-00C1-458D-807C-5DE870C5A269}" type="slidenum">
              <a:rPr lang="en-US" smtClean="0">
                <a:ln>
                  <a:solidFill>
                    <a:prstClr val="black">
                      <a:lumMod val="50000"/>
                      <a:lumOff val="50000"/>
                      <a:alpha val="3000"/>
                    </a:prstClr>
                  </a:solidFill>
                </a:ln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Wingdings 2" pitchFamily="18" charset="2"/>
                <a:buNone/>
                <a:defRPr/>
              </a:pPr>
              <a:t>‹#›</a:t>
            </a:fld>
            <a:endParaRPr lang="en-US" dirty="0">
              <a:ln>
                <a:solidFill>
                  <a:prstClr val="black">
                    <a:lumMod val="50000"/>
                    <a:lumOff val="50000"/>
                    <a:alpha val="3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34950"/>
          </a:xfrm>
          <a:prstGeom prst="rect">
            <a:avLst/>
          </a:prstGeom>
          <a:gradFill rotWithShape="1">
            <a:gsLst>
              <a:gs pos="0">
                <a:srgbClr val="F8F8F8">
                  <a:alpha val="10001"/>
                </a:srgbClr>
              </a:gs>
              <a:gs pos="100000">
                <a:srgbClr val="F8F8F8">
                  <a:gamma/>
                  <a:shade val="8902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777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Wingdings 2" pitchFamily="18" charset="2"/>
              <a:buChar char="•"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2" descr="people-sil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5638" y="5567363"/>
            <a:ext cx="18462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ln>
            <a:solidFill>
              <a:schemeClr val="bg2">
                <a:alpha val="2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498600" indent="-468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930400" indent="-4302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298700" indent="-366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7559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32131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6703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4127500" indent="-3667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1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3.png"/><Relationship Id="rId17" Type="http://schemas.openxmlformats.org/officeDocument/2006/relationships/image" Target="../media/image55.jpe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openxmlformats.org/officeDocument/2006/relationships/image" Target="../media/image53.jpe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jpeg"/><Relationship Id="rId1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4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43.pn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59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3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chart" Target="../charts/chart3.xml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3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95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3.png"/><Relationship Id="rId5" Type="http://schemas.openxmlformats.org/officeDocument/2006/relationships/image" Target="../media/image83.png"/><Relationship Id="rId4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95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3.png"/><Relationship Id="rId5" Type="http://schemas.openxmlformats.org/officeDocument/2006/relationships/image" Target="../media/image83.png"/><Relationship Id="rId4" Type="http://schemas.openxmlformats.org/officeDocument/2006/relationships/image" Target="../media/image9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hyperlink" Target="http://mediaproducts.gartner.com/reprints/microsoft/vol4/article6/article6.html" TargetMode="External"/><Relationship Id="rId4" Type="http://schemas.openxmlformats.org/officeDocument/2006/relationships/image" Target="../media/image30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75856" y="1219193"/>
            <a:ext cx="3774224" cy="2727967"/>
          </a:xfrm>
        </p:spPr>
        <p:txBody>
          <a:bodyPr/>
          <a:lstStyle/>
          <a:p>
            <a:pPr lvl="0"/>
            <a:r>
              <a:rPr smtClean="0"/>
              <a:t>Windows 7 Enterprise Briefing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245436" y="2681374"/>
            <a:ext cx="5030932" cy="3477491"/>
          </a:xfrm>
        </p:spPr>
        <p:txBody>
          <a:bodyPr/>
          <a:lstStyle/>
          <a:p>
            <a:endParaRPr lang="en-NZ" sz="1200" dirty="0" smtClean="0">
              <a:gradFill>
                <a:gsLst>
                  <a:gs pos="0">
                    <a:schemeClr val="tx1"/>
                  </a:gs>
                  <a:gs pos="50000">
                    <a:schemeClr val="tx1"/>
                  </a:gs>
                </a:gsLst>
                <a:lin ang="5400000" scaled="0"/>
              </a:gradFill>
              <a:latin typeface="Trebuchet MS" pitchFamily="34" charset="0"/>
            </a:endParaRPr>
          </a:p>
          <a:p>
            <a:r>
              <a:rPr lang="en-NZ" sz="1400" dirty="0" smtClean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Trebuchet MS" pitchFamily="34" charset="0"/>
              </a:rPr>
              <a:t>9:30 am 	Event Commences</a:t>
            </a:r>
          </a:p>
          <a:p>
            <a:endParaRPr lang="en-NZ" sz="1400" dirty="0" smtClean="0">
              <a:gradFill>
                <a:gsLst>
                  <a:gs pos="0">
                    <a:schemeClr val="tx1"/>
                  </a:gs>
                  <a:gs pos="50000">
                    <a:schemeClr val="tx1"/>
                  </a:gs>
                </a:gsLst>
                <a:lin ang="5400000" scaled="0"/>
              </a:gradFill>
              <a:latin typeface="Trebuchet MS" pitchFamily="34" charset="0"/>
            </a:endParaRPr>
          </a:p>
          <a:p>
            <a:r>
              <a:rPr lang="en-NZ" sz="1400" dirty="0" smtClean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Trebuchet MS" pitchFamily="34" charset="0"/>
              </a:rPr>
              <a:t>	Ben Green - Windows 7 for the Enterprise</a:t>
            </a:r>
          </a:p>
          <a:p>
            <a:endParaRPr lang="en-NZ" sz="1400" dirty="0" smtClean="0">
              <a:gradFill>
                <a:gsLst>
                  <a:gs pos="0">
                    <a:schemeClr val="tx1"/>
                  </a:gs>
                  <a:gs pos="50000">
                    <a:schemeClr val="tx1"/>
                  </a:gs>
                </a:gsLst>
                <a:lin ang="5400000" scaled="0"/>
              </a:gradFill>
              <a:latin typeface="Trebuchet MS" pitchFamily="34" charset="0"/>
            </a:endParaRPr>
          </a:p>
          <a:p>
            <a:r>
              <a:rPr lang="en-NZ" sz="1400" dirty="0" smtClean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Trebuchet MS" pitchFamily="34" charset="0"/>
              </a:rPr>
              <a:t>	David Downs – Making the Business Case for 	upgrading the Desktop  </a:t>
            </a:r>
          </a:p>
          <a:p>
            <a:endParaRPr lang="en-NZ" sz="1400" dirty="0" smtClean="0">
              <a:gradFill>
                <a:gsLst>
                  <a:gs pos="0">
                    <a:schemeClr val="tx1"/>
                  </a:gs>
                  <a:gs pos="50000">
                    <a:schemeClr val="tx1"/>
                  </a:gs>
                </a:gsLst>
                <a:lin ang="5400000" scaled="0"/>
              </a:gradFill>
              <a:latin typeface="Trebuchet MS" pitchFamily="34" charset="0"/>
            </a:endParaRPr>
          </a:p>
          <a:p>
            <a:r>
              <a:rPr lang="en-NZ" sz="1400" dirty="0" smtClean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Trebuchet MS" pitchFamily="34" charset="0"/>
              </a:rPr>
              <a:t> 10:30 am	Tea and Coffee Break</a:t>
            </a:r>
          </a:p>
          <a:p>
            <a:endParaRPr lang="en-NZ" sz="1400" dirty="0" smtClean="0">
              <a:gradFill>
                <a:gsLst>
                  <a:gs pos="0">
                    <a:schemeClr val="tx1"/>
                  </a:gs>
                  <a:gs pos="50000">
                    <a:schemeClr val="tx1"/>
                  </a:gs>
                </a:gsLst>
                <a:lin ang="5400000" scaled="0"/>
              </a:gradFill>
              <a:latin typeface="Trebuchet MS" pitchFamily="34" charset="0"/>
            </a:endParaRPr>
          </a:p>
          <a:p>
            <a:r>
              <a:rPr lang="en-NZ" sz="1400" dirty="0" smtClean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Trebuchet MS" pitchFamily="34" charset="0"/>
              </a:rPr>
              <a:t> 10 :45 am	Stu Fox - Windows 7 Demo Session 1 </a:t>
            </a:r>
          </a:p>
          <a:p>
            <a:r>
              <a:rPr lang="en-NZ" sz="1400" dirty="0" smtClean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Trebuchet MS" pitchFamily="34" charset="0"/>
              </a:rPr>
              <a:t>	Management and Deployment</a:t>
            </a:r>
          </a:p>
          <a:p>
            <a:endParaRPr lang="en-NZ" sz="1400" dirty="0" smtClean="0">
              <a:gradFill>
                <a:gsLst>
                  <a:gs pos="0">
                    <a:schemeClr val="tx1"/>
                  </a:gs>
                  <a:gs pos="50000">
                    <a:schemeClr val="tx1"/>
                  </a:gs>
                </a:gsLst>
                <a:lin ang="5400000" scaled="0"/>
              </a:gradFill>
              <a:latin typeface="Trebuchet MS" pitchFamily="34" charset="0"/>
            </a:endParaRPr>
          </a:p>
          <a:p>
            <a:r>
              <a:rPr lang="en-NZ" sz="1400" dirty="0" smtClean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Trebuchet MS" pitchFamily="34" charset="0"/>
              </a:rPr>
              <a:t> 11:15 am	Deannah Templeton - Windows 7 Demo Session 2 	Productivity and Security</a:t>
            </a:r>
          </a:p>
          <a:p>
            <a:r>
              <a:rPr lang="en-NZ" sz="1400" dirty="0" smtClean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Trebuchet MS" pitchFamily="34" charset="0"/>
              </a:rPr>
              <a:t>  </a:t>
            </a:r>
          </a:p>
          <a:p>
            <a:r>
              <a:rPr lang="en-NZ" sz="1400" dirty="0" smtClean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Trebuchet MS" pitchFamily="34" charset="0"/>
              </a:rPr>
              <a:t>Noon	Event Close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Feedback </a:t>
            </a:r>
            <a:r>
              <a:rPr lang="en-US" dirty="0"/>
              <a:t>f</a:t>
            </a:r>
            <a:r>
              <a:rPr lang="en-US" dirty="0" smtClean="0"/>
              <a:t>rom Customers</a:t>
            </a:r>
            <a:endParaRPr lang="en-US" dirty="0"/>
          </a:p>
        </p:txBody>
      </p:sp>
      <p:grpSp>
        <p:nvGrpSpPr>
          <p:cNvPr id="3" name="Group 65"/>
          <p:cNvGrpSpPr/>
          <p:nvPr/>
        </p:nvGrpSpPr>
        <p:grpSpPr>
          <a:xfrm>
            <a:off x="226753" y="1042624"/>
            <a:ext cx="5035762" cy="5812308"/>
            <a:chOff x="3887421" y="1045692"/>
            <a:chExt cx="5035762" cy="5812308"/>
          </a:xfrm>
        </p:grpSpPr>
        <p:sp>
          <p:nvSpPr>
            <p:cNvPr id="51" name="Rectangle 50"/>
            <p:cNvSpPr/>
            <p:nvPr/>
          </p:nvSpPr>
          <p:spPr>
            <a:xfrm>
              <a:off x="4808383" y="5503163"/>
              <a:ext cx="4114800" cy="9144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91440" rtlCol="0" anchor="ctr"/>
            <a:lstStyle/>
            <a:p>
              <a:pPr algn="ctr"/>
              <a:endParaRPr lang="en-US" dirty="0" smtClean="0">
                <a:solidFill>
                  <a:prstClr val="white"/>
                </a:solidFill>
                <a:latin typeface="Segoe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808383" y="4471375"/>
              <a:ext cx="4114800" cy="9144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91440" rtlCol="0" anchor="ctr"/>
            <a:lstStyle/>
            <a:p>
              <a:pPr algn="ctr"/>
              <a:endParaRPr lang="en-US" dirty="0" smtClean="0">
                <a:solidFill>
                  <a:prstClr val="white"/>
                </a:solidFill>
                <a:latin typeface="Segoe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808383" y="3439586"/>
              <a:ext cx="4114800" cy="9144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91440" rtlCol="0" anchor="ctr"/>
            <a:lstStyle/>
            <a:p>
              <a:pPr algn="ctr"/>
              <a:endParaRPr lang="en-US" dirty="0" smtClean="0">
                <a:solidFill>
                  <a:prstClr val="white"/>
                </a:solidFill>
                <a:latin typeface="Segoe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08383" y="2407797"/>
              <a:ext cx="4114800" cy="9144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91440" rtlCol="0" anchor="ctr"/>
            <a:lstStyle/>
            <a:p>
              <a:pPr algn="ctr"/>
              <a:endParaRPr lang="en-US" dirty="0" smtClean="0">
                <a:solidFill>
                  <a:prstClr val="white"/>
                </a:solidFill>
                <a:latin typeface="Segoe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08383" y="1376008"/>
              <a:ext cx="4114800" cy="9144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91440" rtlCol="0" anchor="ctr"/>
            <a:lstStyle/>
            <a:p>
              <a:pPr algn="ctr"/>
              <a:endParaRPr lang="en-US" dirty="0" smtClean="0">
                <a:solidFill>
                  <a:prstClr val="white"/>
                </a:solidFill>
                <a:latin typeface="Segoe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 rot="16200000">
              <a:off x="1324167" y="3608946"/>
              <a:ext cx="5812308" cy="685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algn="ctr"/>
              <a:r>
                <a:rPr lang="en-US" dirty="0" smtClean="0">
                  <a:solidFill>
                    <a:srgbClr val="BAD5E8">
                      <a:lumMod val="50000"/>
                    </a:srgbClr>
                  </a:solidFill>
                  <a:latin typeface="Segoe Semibold" pitchFamily="34" charset="0"/>
                </a:rPr>
                <a:t>Top 5 Customer Needs</a:t>
              </a:r>
              <a:endParaRPr lang="en-US" dirty="0">
                <a:solidFill>
                  <a:srgbClr val="BAD5E8">
                    <a:lumMod val="50000"/>
                  </a:srgbClr>
                </a:solidFill>
                <a:latin typeface="Segoe Semibold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686423" y="1640848"/>
              <a:ext cx="2358720" cy="384721"/>
            </a:xfrm>
            <a:prstGeom prst="rect">
              <a:avLst/>
            </a:prstGeom>
            <a:noFill/>
          </p:spPr>
          <p:txBody>
            <a:bodyPr wrap="square" lIns="137160" tIns="91440" bIns="91440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prstClr val="white"/>
                  </a:solidFill>
                  <a:latin typeface="Segoe Print" pitchFamily="2" charset="0"/>
                </a:rPr>
                <a:t>“I just want it to work.”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794422" y="2572610"/>
              <a:ext cx="4102443" cy="584775"/>
            </a:xfrm>
            <a:prstGeom prst="rect">
              <a:avLst/>
            </a:prstGeom>
            <a:noFill/>
          </p:spPr>
          <p:txBody>
            <a:bodyPr wrap="square" lIns="137160" tIns="91440" bIns="91440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prstClr val="white"/>
                  </a:solidFill>
                  <a:latin typeface="Segoe Print" pitchFamily="2" charset="0"/>
                </a:rPr>
                <a:t>“I want an OS that gets me to my stuff faster, and then gets out of my way.”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582628" y="3648054"/>
              <a:ext cx="2566310" cy="538609"/>
            </a:xfrm>
            <a:prstGeom prst="rect">
              <a:avLst/>
            </a:prstGeom>
          </p:spPr>
          <p:txBody>
            <a:bodyPr wrap="square" lIns="137160" tIns="9144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prstClr val="white"/>
                  </a:solidFill>
                  <a:latin typeface="Segoe Print" pitchFamily="2" charset="0"/>
                </a:rPr>
                <a:t>“Make the tasks I do everyday easier.”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806778" y="4559643"/>
              <a:ext cx="4114799" cy="82790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en-US" sz="1300" dirty="0" smtClean="0">
                  <a:solidFill>
                    <a:prstClr val="white"/>
                  </a:solidFill>
                  <a:latin typeface="Segoe Print" pitchFamily="2" charset="0"/>
                </a:rPr>
                <a:t>“Don’t tell me about every new feature. </a:t>
              </a:r>
              <a:br>
                <a:rPr lang="en-US" sz="1300" dirty="0" smtClean="0">
                  <a:solidFill>
                    <a:prstClr val="white"/>
                  </a:solidFill>
                  <a:latin typeface="Segoe Print" pitchFamily="2" charset="0"/>
                </a:rPr>
              </a:br>
              <a:r>
                <a:rPr lang="en-US" sz="1300" dirty="0" smtClean="0">
                  <a:solidFill>
                    <a:prstClr val="white"/>
                  </a:solidFill>
                  <a:latin typeface="Segoe Print" pitchFamily="2" charset="0"/>
                </a:rPr>
                <a:t>Just tell me about a few that will </a:t>
              </a:r>
              <a:br>
                <a:rPr lang="en-US" sz="1300" dirty="0" smtClean="0">
                  <a:solidFill>
                    <a:prstClr val="white"/>
                  </a:solidFill>
                  <a:latin typeface="Segoe Print" pitchFamily="2" charset="0"/>
                </a:rPr>
              </a:br>
              <a:r>
                <a:rPr lang="en-US" sz="1300" dirty="0" smtClean="0">
                  <a:solidFill>
                    <a:prstClr val="white"/>
                  </a:solidFill>
                  <a:latin typeface="Segoe Print" pitchFamily="2" charset="0"/>
                </a:rPr>
                <a:t>make my life easier.” 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806778" y="5571130"/>
              <a:ext cx="4090087" cy="738664"/>
            </a:xfrm>
            <a:prstGeom prst="rect">
              <a:avLst/>
            </a:prstGeom>
          </p:spPr>
          <p:txBody>
            <a:bodyPr wrap="square" lIns="137160" tIns="9144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prstClr val="white"/>
                  </a:solidFill>
                  <a:latin typeface="Segoe Print" pitchFamily="2" charset="0"/>
                </a:rPr>
                <a:t>“I like the idea of being able to do new things, but only if I don’t have to spend </a:t>
              </a:r>
              <a:br>
                <a:rPr lang="en-US" sz="1300" dirty="0" smtClean="0">
                  <a:solidFill>
                    <a:prstClr val="white"/>
                  </a:solidFill>
                  <a:latin typeface="Segoe Print" pitchFamily="2" charset="0"/>
                </a:rPr>
              </a:br>
              <a:r>
                <a:rPr lang="en-US" sz="1300" dirty="0" smtClean="0">
                  <a:solidFill>
                    <a:prstClr val="white"/>
                  </a:solidFill>
                  <a:latin typeface="Segoe Print" pitchFamily="2" charset="0"/>
                </a:rPr>
                <a:t>a lot of time figuring them out.”</a:t>
              </a:r>
            </a:p>
          </p:txBody>
        </p:sp>
      </p:grpSp>
      <p:sp>
        <p:nvSpPr>
          <p:cNvPr id="29" name="Isosceles Triangle 28"/>
          <p:cNvSpPr/>
          <p:nvPr/>
        </p:nvSpPr>
        <p:spPr>
          <a:xfrm rot="5400000">
            <a:off x="-2044389" y="3844163"/>
            <a:ext cx="5837866" cy="2976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0"/>
          <p:cNvGrpSpPr/>
          <p:nvPr/>
        </p:nvGrpSpPr>
        <p:grpSpPr>
          <a:xfrm>
            <a:off x="5379197" y="1045029"/>
            <a:ext cx="3225851" cy="5812971"/>
            <a:chOff x="5379197" y="1045029"/>
            <a:chExt cx="3225851" cy="5812971"/>
          </a:xfrm>
        </p:grpSpPr>
        <p:grpSp>
          <p:nvGrpSpPr>
            <p:cNvPr id="5" name="Group 22"/>
            <p:cNvGrpSpPr/>
            <p:nvPr/>
          </p:nvGrpSpPr>
          <p:grpSpPr>
            <a:xfrm>
              <a:off x="5379197" y="1045692"/>
              <a:ext cx="3225851" cy="5812308"/>
              <a:chOff x="5379197" y="1045692"/>
              <a:chExt cx="3225851" cy="5812308"/>
            </a:xfrm>
          </p:grpSpPr>
          <p:sp>
            <p:nvSpPr>
              <p:cNvPr id="24" name="Rectangle 23"/>
              <p:cNvSpPr/>
              <p:nvPr/>
            </p:nvSpPr>
            <p:spPr>
              <a:xfrm rot="16200000">
                <a:off x="2815943" y="3608946"/>
                <a:ext cx="5812308" cy="685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algn="ctr"/>
                <a:r>
                  <a:rPr lang="en-US" dirty="0" smtClean="0">
                    <a:solidFill>
                      <a:srgbClr val="BAD5E8">
                        <a:lumMod val="50000"/>
                      </a:srgbClr>
                    </a:solidFill>
                    <a:latin typeface="Segoe Semibold" pitchFamily="34" charset="0"/>
                  </a:rPr>
                  <a:t>Windows 7 Goals</a:t>
                </a:r>
                <a:endParaRPr lang="en-US" dirty="0">
                  <a:solidFill>
                    <a:srgbClr val="BAD5E8">
                      <a:lumMod val="50000"/>
                    </a:srgbClr>
                  </a:solidFill>
                  <a:latin typeface="Segoe Semibold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6319048" y="2997821"/>
                <a:ext cx="2286000" cy="1371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74068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 smtClean="0">
                    <a:solidFill>
                      <a:srgbClr val="EB7C00"/>
                    </a:solidFill>
                    <a:latin typeface="Segoe Semibold" pitchFamily="34" charset="0"/>
                  </a:rPr>
                  <a:t>Everyday Tasks are </a:t>
                </a:r>
                <a:br>
                  <a:rPr lang="en-US" dirty="0" smtClean="0">
                    <a:solidFill>
                      <a:srgbClr val="EB7C00"/>
                    </a:solidFill>
                    <a:latin typeface="Segoe Semibold" pitchFamily="34" charset="0"/>
                  </a:rPr>
                </a:br>
                <a:r>
                  <a:rPr lang="en-US" dirty="0" smtClean="0">
                    <a:solidFill>
                      <a:srgbClr val="EB7C00"/>
                    </a:solidFill>
                    <a:latin typeface="Segoe Semibold" pitchFamily="34" charset="0"/>
                  </a:rPr>
                  <a:t>Faster &amp; Easier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319048" y="1378226"/>
                <a:ext cx="2286000" cy="1371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74068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 smtClean="0">
                    <a:solidFill>
                      <a:srgbClr val="EB7C00"/>
                    </a:solidFill>
                    <a:latin typeface="Segoe Semibold" pitchFamily="34" charset="0"/>
                  </a:rPr>
                  <a:t>Works The Way </a:t>
                </a:r>
                <a:br>
                  <a:rPr lang="en-US" dirty="0" smtClean="0">
                    <a:solidFill>
                      <a:srgbClr val="EB7C00"/>
                    </a:solidFill>
                    <a:latin typeface="Segoe Semibold" pitchFamily="34" charset="0"/>
                  </a:rPr>
                </a:br>
                <a:r>
                  <a:rPr lang="en-US" dirty="0" smtClean="0">
                    <a:solidFill>
                      <a:srgbClr val="EB7C00"/>
                    </a:solidFill>
                    <a:latin typeface="Segoe Semibold" pitchFamily="34" charset="0"/>
                  </a:rPr>
                  <a:t>You Want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6319048" y="4771171"/>
                <a:ext cx="2286000" cy="1371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74068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 smtClean="0">
                    <a:solidFill>
                      <a:srgbClr val="EB7C00"/>
                    </a:solidFill>
                    <a:latin typeface="Segoe Semibold" pitchFamily="34" charset="0"/>
                  </a:rPr>
                  <a:t>New Things Possible</a:t>
                </a:r>
              </a:p>
            </p:txBody>
          </p:sp>
        </p:grpSp>
        <p:sp>
          <p:nvSpPr>
            <p:cNvPr id="30" name="Isosceles Triangle 29"/>
            <p:cNvSpPr/>
            <p:nvPr/>
          </p:nvSpPr>
          <p:spPr>
            <a:xfrm rot="5400000">
              <a:off x="3155579" y="3796767"/>
              <a:ext cx="5780138" cy="27666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/>
          <p:nvPr/>
        </p:nvGrpSpPr>
        <p:grpSpPr>
          <a:xfrm>
            <a:off x="1009212" y="3124206"/>
            <a:ext cx="7781184" cy="3124200"/>
            <a:chOff x="1017759" y="3124200"/>
            <a:chExt cx="7781184" cy="3124200"/>
          </a:xfrm>
        </p:grpSpPr>
        <p:sp>
          <p:nvSpPr>
            <p:cNvPr id="71" name="Rectangle 70"/>
            <p:cNvSpPr/>
            <p:nvPr/>
          </p:nvSpPr>
          <p:spPr bwMode="auto">
            <a:xfrm>
              <a:off x="1017759" y="3124200"/>
              <a:ext cx="2286000" cy="1371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4068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EB7C00"/>
                  </a:solidFill>
                  <a:latin typeface="Segoe Semibold" pitchFamily="34" charset="0"/>
                </a:rPr>
                <a:t>Everyday Tasks are </a:t>
              </a:r>
              <a:br>
                <a:rPr lang="en-US" dirty="0" smtClean="0">
                  <a:solidFill>
                    <a:srgbClr val="EB7C00"/>
                  </a:solidFill>
                  <a:latin typeface="Segoe Semibold" pitchFamily="34" charset="0"/>
                </a:rPr>
              </a:br>
              <a:r>
                <a:rPr lang="en-US" dirty="0" smtClean="0">
                  <a:solidFill>
                    <a:srgbClr val="EB7C00"/>
                  </a:solidFill>
                  <a:latin typeface="Segoe Semibold" pitchFamily="34" charset="0"/>
                </a:rPr>
                <a:t>Faster &amp; Easier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017759" y="4876800"/>
              <a:ext cx="2286000" cy="1371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4068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EB7C00"/>
                  </a:solidFill>
                  <a:latin typeface="Segoe Semibold" pitchFamily="34" charset="0"/>
                </a:rPr>
                <a:t>New Things Possible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657601" y="3131644"/>
              <a:ext cx="4820799" cy="13641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04801" y="3157371"/>
              <a:ext cx="4458791" cy="1297791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defTabSz="1740681">
                <a:spcAft>
                  <a:spcPts val="400"/>
                </a:spcAft>
                <a:defRPr/>
              </a:pPr>
              <a:r>
                <a:rPr lang="en-US" sz="1300" dirty="0" smtClean="0">
                  <a:solidFill>
                    <a:prstClr val="white"/>
                  </a:solidFill>
                  <a:latin typeface="Segoe" pitchFamily="34" charset="0"/>
                </a:rPr>
                <a:t>More Intuitive Navigation</a:t>
              </a:r>
            </a:p>
            <a:p>
              <a:pPr defTabSz="1740681">
                <a:spcAft>
                  <a:spcPts val="400"/>
                </a:spcAft>
                <a:defRPr/>
              </a:pPr>
              <a:r>
                <a:rPr lang="en-US" sz="1300" dirty="0" smtClean="0">
                  <a:solidFill>
                    <a:prstClr val="white"/>
                  </a:solidFill>
                  <a:latin typeface="Segoe" pitchFamily="34" charset="0"/>
                </a:rPr>
                <a:t>Simpler Home Networking</a:t>
              </a:r>
            </a:p>
            <a:p>
              <a:pPr defTabSz="1740681">
                <a:spcAft>
                  <a:spcPts val="400"/>
                </a:spcAft>
                <a:defRPr/>
              </a:pPr>
              <a:r>
                <a:rPr lang="en-US" sz="1300" dirty="0" smtClean="0">
                  <a:solidFill>
                    <a:prstClr val="white"/>
                  </a:solidFill>
                  <a:latin typeface="Segoe" pitchFamily="34" charset="0"/>
                </a:rPr>
                <a:t>Improved Device Experience</a:t>
              </a:r>
            </a:p>
            <a:p>
              <a:pPr defTabSz="1740681">
                <a:spcAft>
                  <a:spcPts val="400"/>
                </a:spcAft>
                <a:defRPr/>
              </a:pPr>
              <a:r>
                <a:rPr lang="en-US" sz="1300" dirty="0" smtClean="0">
                  <a:solidFill>
                    <a:prstClr val="white"/>
                  </a:solidFill>
                  <a:latin typeface="Segoe" pitchFamily="34" charset="0"/>
                </a:rPr>
                <a:t>Keep Your Life in Sync with Windows Live</a:t>
              </a:r>
            </a:p>
            <a:p>
              <a:pPr defTabSz="1740681">
                <a:spcAft>
                  <a:spcPts val="400"/>
                </a:spcAft>
                <a:defRPr/>
              </a:pPr>
              <a:r>
                <a:rPr lang="en-US" sz="1300" dirty="0" smtClean="0">
                  <a:solidFill>
                    <a:prstClr val="white"/>
                  </a:solidFill>
                  <a:latin typeface="Segoe" pitchFamily="34" charset="0"/>
                </a:rPr>
                <a:t>Faster Web Browsing with IE8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657601" y="4858027"/>
              <a:ext cx="4820799" cy="13903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04800" y="4927307"/>
              <a:ext cx="4994143" cy="79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740681">
                <a:spcAft>
                  <a:spcPts val="400"/>
                </a:spcAft>
                <a:defRPr/>
              </a:pPr>
              <a:r>
                <a:rPr lang="en-US" sz="1300" dirty="0" smtClean="0">
                  <a:solidFill>
                    <a:prstClr val="white"/>
                  </a:solidFill>
                  <a:latin typeface="Segoe" pitchFamily="34" charset="0"/>
                </a:rPr>
                <a:t>More choices in how you interact with your PC</a:t>
              </a:r>
            </a:p>
            <a:p>
              <a:pPr defTabSz="1740681">
                <a:spcAft>
                  <a:spcPts val="400"/>
                </a:spcAft>
                <a:defRPr/>
              </a:pPr>
              <a:r>
                <a:rPr lang="en-US" sz="1300" dirty="0" smtClean="0">
                  <a:solidFill>
                    <a:prstClr val="white"/>
                  </a:solidFill>
                  <a:latin typeface="Segoe" pitchFamily="34" charset="0"/>
                </a:rPr>
                <a:t>Easier to enjoy Photos, Music &amp; Videos almost  anywhere</a:t>
              </a:r>
            </a:p>
            <a:p>
              <a:pPr defTabSz="1740681">
                <a:spcAft>
                  <a:spcPts val="400"/>
                </a:spcAft>
                <a:defRPr/>
              </a:pPr>
              <a:r>
                <a:rPr lang="en-US" sz="1300" dirty="0" smtClean="0">
                  <a:solidFill>
                    <a:prstClr val="white"/>
                  </a:solidFill>
                  <a:latin typeface="Segoe" pitchFamily="34" charset="0"/>
                </a:rPr>
                <a:t>Easy Upgrades with Windows Anytime Upgrade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 rot="16200000">
            <a:off x="-2332828" y="3608946"/>
            <a:ext cx="5812308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algn="ctr"/>
            <a:r>
              <a:rPr lang="en-US" dirty="0" smtClean="0">
                <a:solidFill>
                  <a:srgbClr val="BAD5E8">
                    <a:lumMod val="50000"/>
                  </a:srgbClr>
                </a:solidFill>
                <a:latin typeface="Segoe Semibold" pitchFamily="34" charset="0"/>
              </a:rPr>
              <a:t>Windows 7 Goals</a:t>
            </a:r>
            <a:endParaRPr lang="en-US" dirty="0">
              <a:solidFill>
                <a:srgbClr val="BAD5E8">
                  <a:lumMod val="50000"/>
                </a:srgbClr>
              </a:solidFill>
              <a:latin typeface="Segoe Semibold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471262" y="5791200"/>
            <a:ext cx="457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" pitchFamily="34" charset="0"/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Customers Told Us What They Wanted &amp; We Listened </a:t>
            </a:r>
            <a:endParaRPr lang="en-US" sz="2200" dirty="0"/>
          </a:p>
        </p:txBody>
      </p:sp>
      <p:sp>
        <p:nvSpPr>
          <p:cNvPr id="23" name="Rectangle 22"/>
          <p:cNvSpPr/>
          <p:nvPr/>
        </p:nvSpPr>
        <p:spPr>
          <a:xfrm>
            <a:off x="1017759" y="1378226"/>
            <a:ext cx="2286000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406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EB7C00"/>
                </a:solidFill>
                <a:latin typeface="Segoe Semibold" pitchFamily="34" charset="0"/>
              </a:rPr>
              <a:t>Works The Way </a:t>
            </a:r>
            <a:br>
              <a:rPr lang="en-US" dirty="0" smtClean="0">
                <a:solidFill>
                  <a:srgbClr val="EB7C00"/>
                </a:solidFill>
                <a:latin typeface="Segoe Semibold" pitchFamily="34" charset="0"/>
              </a:rPr>
            </a:br>
            <a:r>
              <a:rPr lang="en-US" dirty="0" smtClean="0">
                <a:solidFill>
                  <a:srgbClr val="EB7C00"/>
                </a:solidFill>
                <a:latin typeface="Segoe Semibold" pitchFamily="34" charset="0"/>
              </a:rPr>
              <a:t>You Want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657601" y="1379044"/>
            <a:ext cx="4820799" cy="13641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04801" y="1417983"/>
            <a:ext cx="4525831" cy="1268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indent="-171450" defTabSz="1740681">
              <a:spcAft>
                <a:spcPts val="400"/>
              </a:spcAft>
              <a:defRPr/>
            </a:pPr>
            <a:r>
              <a:rPr lang="en-US" sz="1300" dirty="0" smtClean="0">
                <a:solidFill>
                  <a:prstClr val="white"/>
                </a:solidFill>
                <a:latin typeface="Segoe" pitchFamily="34" charset="0"/>
              </a:rPr>
              <a:t>Faster &amp; More Responsive</a:t>
            </a:r>
          </a:p>
          <a:p>
            <a:pPr indent="-171450" defTabSz="1740681">
              <a:spcAft>
                <a:spcPts val="400"/>
              </a:spcAft>
              <a:defRPr/>
            </a:pPr>
            <a:r>
              <a:rPr lang="en-US" sz="1300" dirty="0" smtClean="0">
                <a:solidFill>
                  <a:prstClr val="white"/>
                </a:solidFill>
                <a:latin typeface="Segoe" pitchFamily="34" charset="0"/>
              </a:rPr>
              <a:t>Broad Compatibility</a:t>
            </a:r>
          </a:p>
          <a:p>
            <a:pPr indent="-171450" defTabSz="1740681">
              <a:spcAft>
                <a:spcPts val="400"/>
              </a:spcAft>
              <a:defRPr/>
            </a:pPr>
            <a:r>
              <a:rPr lang="en-US" sz="1300" dirty="0" smtClean="0">
                <a:solidFill>
                  <a:prstClr val="white"/>
                </a:solidFill>
                <a:latin typeface="Segoe" pitchFamily="34" charset="0"/>
              </a:rPr>
              <a:t>More Reliable</a:t>
            </a:r>
          </a:p>
          <a:p>
            <a:pPr indent="-171450" defTabSz="1740681">
              <a:spcAft>
                <a:spcPts val="400"/>
              </a:spcAft>
              <a:defRPr/>
            </a:pPr>
            <a:r>
              <a:rPr lang="en-US" sz="1300" dirty="0" smtClean="0">
                <a:solidFill>
                  <a:prstClr val="white"/>
                </a:solidFill>
                <a:latin typeface="Segoe" pitchFamily="34" charset="0"/>
              </a:rPr>
              <a:t>Fewer Interruptions</a:t>
            </a:r>
          </a:p>
          <a:p>
            <a:pPr indent="-171450" defTabSz="1740681">
              <a:spcAft>
                <a:spcPts val="400"/>
              </a:spcAft>
              <a:defRPr/>
            </a:pPr>
            <a:r>
              <a:rPr lang="en-US" sz="1300" dirty="0" smtClean="0">
                <a:solidFill>
                  <a:prstClr val="white"/>
                </a:solidFill>
                <a:latin typeface="Segoe" pitchFamily="34" charset="0"/>
              </a:rPr>
              <a:t>Reflects Your Style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686799" y="4267200"/>
            <a:ext cx="2286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400801" y="6248400"/>
            <a:ext cx="457200" cy="4610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>
              <a:defRPr/>
            </a:pPr>
            <a:endParaRPr lang="en-US" dirty="0" smtClean="0">
              <a:solidFill>
                <a:prstClr val="white"/>
              </a:solidFill>
              <a:latin typeface="Sego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64343" y="5473337"/>
            <a:ext cx="5950857" cy="11466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dirty="0" smtClean="0">
                <a:solidFill>
                  <a:prstClr val="white"/>
                </a:solidFill>
                <a:latin typeface="Segoe" pitchFamily="34" charset="0"/>
              </a:rPr>
              <a:t>Windows 7 memory consumption </a:t>
            </a:r>
            <a:br>
              <a:rPr lang="en-US" dirty="0" smtClean="0">
                <a:solidFill>
                  <a:prstClr val="white"/>
                </a:solidFill>
                <a:latin typeface="Segoe" pitchFamily="34" charset="0"/>
              </a:rPr>
            </a:br>
            <a:r>
              <a:rPr lang="en-US" dirty="0" smtClean="0">
                <a:solidFill>
                  <a:prstClr val="white"/>
                </a:solidFill>
                <a:latin typeface="Segoe" pitchFamily="34" charset="0"/>
              </a:rPr>
              <a:t>is independent of number of open windows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12627" y="2278743"/>
            <a:ext cx="2540000" cy="9143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91440" rtlCol="0" anchor="ctr"/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35429" y="1422400"/>
            <a:ext cx="6386283" cy="4238173"/>
          </a:xfrm>
          <a:prstGeom prst="roundRect">
            <a:avLst>
              <a:gd name="adj" fmla="val 3788"/>
            </a:avLst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51000">
                <a:schemeClr val="accent1">
                  <a:alpha val="30000"/>
                </a:schemeClr>
              </a:gs>
              <a:gs pos="100000">
                <a:schemeClr val="bg1">
                  <a:alpha val="70000"/>
                </a:schemeClr>
              </a:gs>
            </a:gsLst>
            <a:lin ang="13500000" scaled="1"/>
            <a:tileRect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7806" y="1694780"/>
            <a:ext cx="5897813" cy="37719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861785" y="2105715"/>
          <a:ext cx="5352273" cy="3451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4091" y="980257"/>
            <a:ext cx="8623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-171450">
              <a:defRPr/>
            </a:pPr>
            <a:r>
              <a:rPr lang="en-US" sz="2000" dirty="0" smtClean="0">
                <a:solidFill>
                  <a:srgbClr val="EB7C00">
                    <a:lumMod val="60000"/>
                    <a:lumOff val="40000"/>
                  </a:srgbClr>
                </a:solidFill>
                <a:latin typeface="Segoe Semibold" pitchFamily="34" charset="0"/>
              </a:rPr>
              <a:t>Memory Consumption Comparison </a:t>
            </a:r>
            <a:r>
              <a:rPr lang="en-US" sz="2000" i="1" dirty="0" smtClean="0">
                <a:solidFill>
                  <a:srgbClr val="EB7C00">
                    <a:lumMod val="60000"/>
                    <a:lumOff val="40000"/>
                  </a:srgbClr>
                </a:solidFill>
                <a:latin typeface="Segoe Semibold" pitchFamily="34" charset="0"/>
              </a:rPr>
              <a:t>(Lower bars are better) </a:t>
            </a:r>
          </a:p>
          <a:p>
            <a:pPr marL="0" lvl="2" indent="-171450">
              <a:defRPr/>
            </a:pPr>
            <a:endParaRPr lang="en-US" sz="2000" dirty="0" smtClean="0">
              <a:solidFill>
                <a:srgbClr val="EB7C00">
                  <a:lumMod val="60000"/>
                  <a:lumOff val="40000"/>
                </a:srgbClr>
              </a:solidFill>
              <a:latin typeface="Segoe Semi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43586" y="2755351"/>
            <a:ext cx="152400" cy="15240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43586" y="2509874"/>
            <a:ext cx="152400" cy="1524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5986" y="2662274"/>
            <a:ext cx="1581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Segoe" pitchFamily="34" charset="0"/>
              </a:rPr>
              <a:t>Windows Vista </a:t>
            </a:r>
            <a:endParaRPr lang="en-US" sz="1600" dirty="0">
              <a:solidFill>
                <a:prstClr val="white"/>
              </a:solidFill>
              <a:latin typeface="Segoe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5986" y="2416797"/>
            <a:ext cx="2042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Segoe" pitchFamily="34" charset="0"/>
              </a:rPr>
              <a:t>Windows 7 Pre Beta</a:t>
            </a:r>
            <a:endParaRPr lang="en-US" sz="1600" dirty="0">
              <a:solidFill>
                <a:prstClr val="white"/>
              </a:solidFill>
              <a:latin typeface="Segoe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2231" y="3207657"/>
            <a:ext cx="1830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white">
                    <a:lumMod val="65000"/>
                  </a:prstClr>
                </a:solidFill>
                <a:latin typeface="Segoe" pitchFamily="34" charset="0"/>
              </a:rPr>
              <a:t>Preliminary data gathered on</a:t>
            </a:r>
          </a:p>
          <a:p>
            <a:r>
              <a:rPr lang="en-US" sz="1000" dirty="0" smtClean="0">
                <a:solidFill>
                  <a:prstClr val="white">
                    <a:lumMod val="65000"/>
                  </a:prstClr>
                </a:solidFill>
                <a:latin typeface="Segoe" pitchFamily="34" charset="0"/>
              </a:rPr>
              <a:t>Windows 7 pre-release builds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13140" y="4118869"/>
            <a:ext cx="228600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>
              <a:defRPr/>
            </a:pPr>
            <a:endParaRPr lang="en-US" dirty="0" smtClean="0">
              <a:solidFill>
                <a:prstClr val="white"/>
              </a:solidFill>
              <a:latin typeface="Segoe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79345" y="3876442"/>
            <a:ext cx="228600" cy="228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3594" y="110958"/>
            <a:ext cx="2286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>
              <a:defRPr/>
            </a:pPr>
            <a:endParaRPr lang="en-US" dirty="0" smtClean="0">
              <a:solidFill>
                <a:prstClr val="white"/>
              </a:solidFill>
              <a:latin typeface="Segoe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4168" y="110958"/>
            <a:ext cx="228600" cy="22860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>
              <a:defRPr/>
            </a:pPr>
            <a:endParaRPr lang="en-US" dirty="0" smtClean="0">
              <a:solidFill>
                <a:prstClr val="white"/>
              </a:solidFill>
              <a:latin typeface="Segoe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24742" y="110958"/>
            <a:ext cx="228600" cy="228600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>
              <a:defRPr/>
            </a:pPr>
            <a:endParaRPr lang="en-US" dirty="0" smtClean="0">
              <a:solidFill>
                <a:prstClr val="white"/>
              </a:solidFill>
              <a:latin typeface="Segoe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81000" y="3810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BAD5E8">
                    <a:lumMod val="50000"/>
                  </a:srgbClr>
                </a:solidFill>
                <a:latin typeface="Segoe Semibold" pitchFamily="34" charset="0"/>
              </a:rPr>
              <a:t>Works The Way You Want</a:t>
            </a:r>
            <a:endParaRPr lang="en-US" sz="2800" dirty="0">
              <a:solidFill>
                <a:srgbClr val="BAD5E8">
                  <a:lumMod val="50000"/>
                </a:srgbClr>
              </a:solidFill>
              <a:latin typeface="Segoe Semi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30" grpId="0" animBg="1"/>
      <p:bldP spid="31" grpId="0" animBg="1"/>
      <p:bldGraphic spid="4" grpId="0">
        <p:bldAsOne/>
      </p:bldGraphic>
      <p:bldP spid="6" grpId="0" animBg="1"/>
      <p:bldP spid="7" grpId="0" animBg="1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264230" y="5733143"/>
            <a:ext cx="4571999" cy="9143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91440" rtlCol="0" anchor="ctr"/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9100" y="1352550"/>
            <a:ext cx="8267700" cy="4610100"/>
          </a:xfrm>
          <a:prstGeom prst="roundRect">
            <a:avLst>
              <a:gd name="adj" fmla="val 3788"/>
            </a:avLst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51000">
                <a:schemeClr val="accent1">
                  <a:alpha val="30000"/>
                </a:schemeClr>
              </a:gs>
              <a:gs pos="100000">
                <a:schemeClr val="bg1">
                  <a:alpha val="70000"/>
                </a:schemeClr>
              </a:gs>
            </a:gsLst>
            <a:lin ang="13500000" scaled="1"/>
            <a:tileRect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0379" y="1578430"/>
            <a:ext cx="7765143" cy="415834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010728"/>
            <a:ext cx="8229600" cy="533400"/>
          </a:xfrm>
        </p:spPr>
        <p:txBody>
          <a:bodyPr>
            <a:normAutofit/>
          </a:bodyPr>
          <a:lstStyle/>
          <a:p>
            <a:r>
              <a:rPr sz="2000">
                <a:solidFill>
                  <a:schemeClr val="accent6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Battery Life Increase Example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7701" y="1698097"/>
            <a:ext cx="7791449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EB7C00"/>
                </a:solidFill>
                <a:latin typeface="Segoe" pitchFamily="34" charset="0"/>
              </a:rPr>
              <a:t>DVD Battery Life</a:t>
            </a:r>
            <a:br>
              <a:rPr lang="en-US" sz="2000" dirty="0" smtClean="0">
                <a:solidFill>
                  <a:srgbClr val="EB7C00"/>
                </a:solidFill>
                <a:latin typeface="Segoe" pitchFamily="34" charset="0"/>
              </a:rPr>
            </a:br>
            <a:r>
              <a:rPr lang="en-US" sz="2000" i="1" dirty="0" smtClean="0">
                <a:solidFill>
                  <a:srgbClr val="EB7C00"/>
                </a:solidFill>
                <a:latin typeface="Segoe" pitchFamily="34" charset="0"/>
              </a:rPr>
              <a:t>(Taller bars are better)</a:t>
            </a:r>
            <a:endParaRPr lang="en-US" sz="2000" i="1" dirty="0">
              <a:solidFill>
                <a:srgbClr val="EB7C00"/>
              </a:solidFill>
              <a:latin typeface="Segoe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1721680" y="2655856"/>
          <a:ext cx="5423884" cy="272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52221" y="5220607"/>
            <a:ext cx="6429829" cy="338544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defTabSz="384175">
              <a:tabLst>
                <a:tab pos="1770063" algn="l"/>
                <a:tab pos="1828800" algn="l"/>
                <a:tab pos="3425825" algn="l"/>
              </a:tabLst>
            </a:pP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Segoe"/>
              </a:rPr>
              <a:t>    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egoe"/>
              </a:rPr>
              <a:t>System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Segoe"/>
              </a:rPr>
              <a:t>A       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egoe"/>
              </a:rPr>
              <a:t>	  System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Segoe"/>
              </a:rPr>
              <a:t>B 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egoe"/>
              </a:rPr>
              <a:t>	 System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Segoe"/>
              </a:rPr>
              <a:t>C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-689497" y="3598120"/>
            <a:ext cx="3650023" cy="584767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egoe" pitchFamily="34" charset="0"/>
              </a:rPr>
              <a:t>DVD Rundown</a:t>
            </a:r>
            <a:b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egoe" pitchFamily="34" charset="0"/>
              </a:rPr>
            </a:b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egoe" pitchFamily="34" charset="0"/>
              </a:rPr>
              <a:t> Battery Life (Minutes)</a:t>
            </a: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  <a:latin typeface="Segoe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28696" y="6156325"/>
            <a:ext cx="1938335" cy="338546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Segoe" pitchFamily="34" charset="0"/>
              </a:rPr>
              <a:t>Windows Vista SP1 </a:t>
            </a:r>
            <a:endParaRPr lang="en-US" sz="1600" dirty="0">
              <a:solidFill>
                <a:prstClr val="white"/>
              </a:solidFill>
              <a:latin typeface="Segoe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49403" y="6156325"/>
            <a:ext cx="2001366" cy="338546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Segoe" pitchFamily="34" charset="0"/>
              </a:rPr>
              <a:t>Windows 7 Pre-Beta</a:t>
            </a:r>
            <a:endParaRPr lang="en-US" sz="1600" dirty="0">
              <a:solidFill>
                <a:prstClr val="white"/>
              </a:solidFill>
              <a:latin typeface="Segoe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3594" y="110958"/>
            <a:ext cx="2286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>
              <a:defRPr/>
            </a:pPr>
            <a:endParaRPr lang="en-US" dirty="0" smtClean="0">
              <a:solidFill>
                <a:prstClr val="white"/>
              </a:solidFill>
              <a:latin typeface="Segoe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4168" y="110958"/>
            <a:ext cx="228600" cy="22860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>
              <a:defRPr/>
            </a:pPr>
            <a:endParaRPr lang="en-US" dirty="0" smtClean="0">
              <a:solidFill>
                <a:prstClr val="white"/>
              </a:solidFill>
              <a:latin typeface="Segoe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4742" y="110958"/>
            <a:ext cx="228600" cy="228600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>
              <a:defRPr/>
            </a:pPr>
            <a:endParaRPr lang="en-US" dirty="0" smtClean="0">
              <a:solidFill>
                <a:prstClr val="white"/>
              </a:solidFill>
              <a:latin typeface="Segoe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47473" y="6244493"/>
            <a:ext cx="152400" cy="15240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09667" y="6244493"/>
            <a:ext cx="152400" cy="1524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2231" y="6027238"/>
            <a:ext cx="1895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white">
                    <a:lumMod val="65000"/>
                  </a:prstClr>
                </a:solidFill>
                <a:latin typeface="Segoe" pitchFamily="34" charset="0"/>
              </a:rPr>
              <a:t>Preliminary data gathered on </a:t>
            </a:r>
          </a:p>
          <a:p>
            <a:r>
              <a:rPr lang="en-US" sz="1000" dirty="0" smtClean="0">
                <a:solidFill>
                  <a:prstClr val="white">
                    <a:lumMod val="65000"/>
                  </a:prstClr>
                </a:solidFill>
                <a:latin typeface="Segoe" pitchFamily="34" charset="0"/>
              </a:rPr>
              <a:t>Windows 7 pre-release builds </a:t>
            </a:r>
          </a:p>
          <a:p>
            <a:r>
              <a:rPr lang="en-US" sz="1000" dirty="0" smtClean="0">
                <a:solidFill>
                  <a:prstClr val="white">
                    <a:lumMod val="65000"/>
                  </a:prstClr>
                </a:solidFill>
                <a:latin typeface="Segoe" pitchFamily="34" charset="0"/>
              </a:rPr>
              <a:t>on sample of  test systems.</a:t>
            </a:r>
          </a:p>
          <a:p>
            <a:endParaRPr lang="en-US" sz="1000" dirty="0" smtClean="0">
              <a:solidFill>
                <a:prstClr val="white">
                  <a:lumMod val="65000"/>
                </a:prstClr>
              </a:solidFill>
              <a:latin typeface="Segoe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81000" y="3810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BAD5E8">
                    <a:lumMod val="50000"/>
                  </a:srgbClr>
                </a:solidFill>
                <a:latin typeface="Segoe Semibold" pitchFamily="34" charset="0"/>
              </a:rPr>
              <a:t>Works The Way You Want</a:t>
            </a:r>
            <a:endParaRPr lang="en-US" sz="2800" dirty="0">
              <a:solidFill>
                <a:srgbClr val="BAD5E8">
                  <a:lumMod val="50000"/>
                </a:srgbClr>
              </a:solidFill>
              <a:latin typeface="Segoe Semi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8" grpId="0" animBg="1"/>
      <p:bldP spid="5" grpId="0"/>
      <p:bldGraphic spid="6" grpId="0">
        <p:bldAsOne/>
      </p:bldGraphic>
      <p:bldP spid="7" grpId="0"/>
      <p:bldP spid="8" grpId="0"/>
      <p:bldP spid="11" grpId="0"/>
      <p:bldP spid="12" grpId="0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685271" y="2515469"/>
            <a:ext cx="457200" cy="4572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61462" y="3656323"/>
            <a:ext cx="4125338" cy="25450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91440" rtlCol="0" anchor="ctr"/>
          <a:lstStyle/>
          <a:p>
            <a:pPr marL="176213">
              <a:spcAft>
                <a:spcPts val="1200"/>
              </a:spcAft>
              <a:defRPr/>
            </a:pPr>
            <a:r>
              <a:rPr lang="en-US" dirty="0" smtClean="0">
                <a:solidFill>
                  <a:prstClr val="white"/>
                </a:solidFill>
                <a:latin typeface="Segoe" charset="0"/>
              </a:rPr>
              <a:t>If it works with Windows Vista, </a:t>
            </a:r>
            <a:br>
              <a:rPr lang="en-US" dirty="0" smtClean="0">
                <a:solidFill>
                  <a:prstClr val="white"/>
                </a:solidFill>
                <a:latin typeface="Segoe" charset="0"/>
              </a:rPr>
            </a:br>
            <a:r>
              <a:rPr lang="en-US" dirty="0" smtClean="0">
                <a:solidFill>
                  <a:prstClr val="white"/>
                </a:solidFill>
                <a:latin typeface="Segoe" charset="0"/>
              </a:rPr>
              <a:t>it should work with Windows 7</a:t>
            </a:r>
          </a:p>
          <a:p>
            <a:pPr marL="176213">
              <a:spcAft>
                <a:spcPts val="1200"/>
              </a:spcAft>
              <a:defRPr/>
            </a:pPr>
            <a:r>
              <a:rPr lang="en-US" dirty="0" smtClean="0">
                <a:solidFill>
                  <a:prstClr val="white"/>
                </a:solidFill>
                <a:latin typeface="Segoe" charset="0"/>
              </a:rPr>
              <a:t>New Program Compatibility Troubleshooter</a:t>
            </a:r>
          </a:p>
          <a:p>
            <a:pPr marL="173038">
              <a:defRPr/>
            </a:pPr>
            <a:r>
              <a:rPr lang="en-US" dirty="0" smtClean="0">
                <a:solidFill>
                  <a:prstClr val="white"/>
                </a:solidFill>
                <a:latin typeface="Segoe" charset="0"/>
              </a:rPr>
              <a:t>Effortless updates to applications </a:t>
            </a:r>
          </a:p>
          <a:p>
            <a:pPr marL="173038">
              <a:defRPr/>
            </a:pPr>
            <a:r>
              <a:rPr lang="en-US" dirty="0" smtClean="0">
                <a:solidFill>
                  <a:prstClr val="white"/>
                </a:solidFill>
                <a:latin typeface="Segoe" charset="0"/>
              </a:rPr>
              <a:t>&amp; device drivers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25631" y="4725276"/>
            <a:ext cx="4489562" cy="1626782"/>
          </a:xfrm>
          <a:prstGeom prst="roundRect">
            <a:avLst>
              <a:gd name="adj" fmla="val 3788"/>
            </a:avLst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51000">
                <a:schemeClr val="accent1">
                  <a:alpha val="30000"/>
                </a:schemeClr>
              </a:gs>
              <a:gs pos="100000">
                <a:schemeClr val="bg1">
                  <a:alpha val="70000"/>
                </a:schemeClr>
              </a:gs>
            </a:gsLst>
            <a:lin ang="13500000" scaled="1"/>
            <a:tileRect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295900" y="1257300"/>
            <a:ext cx="3188881" cy="2060524"/>
          </a:xfrm>
          <a:prstGeom prst="roundRect">
            <a:avLst>
              <a:gd name="adj" fmla="val 3788"/>
            </a:avLst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51000">
                <a:schemeClr val="accent1">
                  <a:alpha val="30000"/>
                </a:schemeClr>
              </a:gs>
              <a:gs pos="100000">
                <a:schemeClr val="bg1">
                  <a:alpha val="70000"/>
                </a:schemeClr>
              </a:gs>
            </a:gsLst>
            <a:lin ang="13500000" scaled="1"/>
            <a:tileRect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38"/>
          <p:cNvGrpSpPr/>
          <p:nvPr/>
        </p:nvGrpSpPr>
        <p:grpSpPr>
          <a:xfrm>
            <a:off x="415458" y="4846303"/>
            <a:ext cx="4104170" cy="1384729"/>
            <a:chOff x="127705" y="4800524"/>
            <a:chExt cx="5651436" cy="190677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0815" y="4800524"/>
              <a:ext cx="5648326" cy="1562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878"/>
            <a:stretch>
              <a:fillRect/>
            </a:stretch>
          </p:blipFill>
          <p:spPr bwMode="auto">
            <a:xfrm>
              <a:off x="127705" y="6288194"/>
              <a:ext cx="5648996" cy="419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Rectangle 6"/>
          <p:cNvSpPr/>
          <p:nvPr/>
        </p:nvSpPr>
        <p:spPr>
          <a:xfrm>
            <a:off x="1591207" y="3435927"/>
            <a:ext cx="2973436" cy="9143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365760" rtlCol="0" anchor="ctr"/>
          <a:lstStyle/>
          <a:p>
            <a:pPr marL="119063">
              <a:defRPr/>
            </a:pPr>
            <a:r>
              <a:rPr lang="en-US" dirty="0" smtClean="0">
                <a:solidFill>
                  <a:prstClr val="white"/>
                </a:solidFill>
                <a:latin typeface="Segoe" charset="0"/>
              </a:rPr>
              <a:t>Improved compatibility</a:t>
            </a:r>
          </a:p>
          <a:p>
            <a:pPr marL="119063">
              <a:defRPr/>
            </a:pPr>
            <a:r>
              <a:rPr lang="en-US" dirty="0" smtClean="0">
                <a:solidFill>
                  <a:prstClr val="white"/>
                </a:solidFill>
                <a:latin typeface="Segoe" charset="0"/>
              </a:rPr>
              <a:t>&amp; easier troubleshooting</a:t>
            </a:r>
          </a:p>
          <a:p>
            <a:pPr>
              <a:defRPr/>
            </a:pPr>
            <a:endParaRPr lang="en-US" dirty="0" smtClean="0">
              <a:solidFill>
                <a:prstClr val="white"/>
              </a:solidFill>
              <a:latin typeface="Segoe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Works The Way You Want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147" y="980257"/>
            <a:ext cx="8623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-171450">
              <a:defRPr/>
            </a:pPr>
            <a:r>
              <a:rPr lang="en-US" sz="2000" dirty="0" smtClean="0">
                <a:solidFill>
                  <a:srgbClr val="EB7C00">
                    <a:lumMod val="60000"/>
                    <a:lumOff val="40000"/>
                  </a:srgbClr>
                </a:solidFill>
                <a:latin typeface="Segoe Semibold" pitchFamily="34" charset="0"/>
              </a:rPr>
              <a:t>Broad Compatibility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8152" y="1609166"/>
            <a:ext cx="2979487" cy="13640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91440" rtlCol="0" anchor="ctr"/>
          <a:lstStyle/>
          <a:p>
            <a:pPr marL="231775"/>
            <a:r>
              <a:rPr lang="en-US" sz="1500" dirty="0" smtClean="0">
                <a:solidFill>
                  <a:prstClr val="white"/>
                </a:solidFill>
                <a:latin typeface="Segoe Print" pitchFamily="2" charset="0"/>
              </a:rPr>
              <a:t>“All my applications </a:t>
            </a:r>
            <a:br>
              <a:rPr lang="en-US" sz="1500" dirty="0" smtClean="0">
                <a:solidFill>
                  <a:prstClr val="white"/>
                </a:solidFill>
                <a:latin typeface="Segoe Print" pitchFamily="2" charset="0"/>
              </a:rPr>
            </a:br>
            <a:r>
              <a:rPr lang="en-US" sz="1500" dirty="0" smtClean="0">
                <a:solidFill>
                  <a:prstClr val="white"/>
                </a:solidFill>
                <a:latin typeface="Segoe Print" pitchFamily="2" charset="0"/>
              </a:rPr>
              <a:t>and devices should just work with my PC.”</a:t>
            </a:r>
            <a:endParaRPr lang="en-US" sz="1500" dirty="0">
              <a:solidFill>
                <a:prstClr val="white"/>
              </a:solidFill>
              <a:latin typeface="Segoe Print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202821"/>
            <a:ext cx="228600" cy="228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 smtClean="0">
              <a:solidFill>
                <a:prstClr val="white"/>
              </a:solidFill>
              <a:latin typeface="Segoe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58805" y="3653669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 smtClean="0">
              <a:solidFill>
                <a:prstClr val="white"/>
              </a:solidFill>
              <a:latin typeface="Segoe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59327" y="3435927"/>
            <a:ext cx="2286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>
              <a:defRPr/>
            </a:pPr>
            <a:endParaRPr lang="en-US" dirty="0" smtClean="0">
              <a:solidFill>
                <a:prstClr val="white"/>
              </a:solidFill>
              <a:latin typeface="Segoe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9039" y="2961776"/>
            <a:ext cx="2286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>
              <a:defRPr/>
            </a:pPr>
            <a:endParaRPr lang="en-US" dirty="0" smtClean="0">
              <a:solidFill>
                <a:prstClr val="white"/>
              </a:solidFill>
              <a:latin typeface="Segoe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17427" y="1608752"/>
            <a:ext cx="2286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>
              <a:defRPr/>
            </a:pPr>
            <a:endParaRPr lang="en-US" dirty="0" smtClean="0">
              <a:solidFill>
                <a:prstClr val="white"/>
              </a:solidFill>
              <a:latin typeface="Segoe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3594" y="110958"/>
            <a:ext cx="2286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>
              <a:defRPr/>
            </a:pPr>
            <a:endParaRPr lang="en-US" dirty="0" smtClean="0">
              <a:solidFill>
                <a:prstClr val="white"/>
              </a:solidFill>
              <a:latin typeface="Segoe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74168" y="110958"/>
            <a:ext cx="228600" cy="22860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>
              <a:defRPr/>
            </a:pPr>
            <a:endParaRPr lang="en-US" dirty="0" smtClean="0">
              <a:solidFill>
                <a:prstClr val="white"/>
              </a:solidFill>
              <a:latin typeface="Segoe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24742" y="110958"/>
            <a:ext cx="228600" cy="228600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>
              <a:defRPr/>
            </a:pPr>
            <a:endParaRPr lang="en-US" dirty="0" smtClean="0">
              <a:solidFill>
                <a:prstClr val="white"/>
              </a:solidFill>
              <a:latin typeface="Segoe" charset="0"/>
            </a:endParaRPr>
          </a:p>
        </p:txBody>
      </p:sp>
      <p:pic>
        <p:nvPicPr>
          <p:cNvPr id="1026" name="Picture 2" descr="H:\Screenshots (2)\CEIP Customer Experien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2747" y="1367345"/>
            <a:ext cx="2947854" cy="1846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1" grpId="0" animBg="1"/>
      <p:bldP spid="40" grpId="0" animBg="1"/>
      <p:bldP spid="7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 bwMode="auto">
          <a:xfrm>
            <a:off x="6179948" y="3273700"/>
            <a:ext cx="2783539" cy="325418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1000"/>
                </a:schemeClr>
              </a:gs>
              <a:gs pos="50000">
                <a:schemeClr val="bg1">
                  <a:lumMod val="95000"/>
                  <a:lumOff val="5000"/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3" indent="-236793"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DEF5FA"/>
              </a:buClr>
              <a:buSzPct val="95000"/>
              <a:tabLst>
                <a:tab pos="424590" algn="l"/>
              </a:tabLst>
              <a:defRPr/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180716" y="3273700"/>
            <a:ext cx="2783539" cy="325418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1000"/>
                </a:schemeClr>
              </a:gs>
              <a:gs pos="50000">
                <a:schemeClr val="bg1">
                  <a:lumMod val="95000"/>
                  <a:lumOff val="5000"/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3" indent="-236793"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DEF5FA"/>
              </a:buClr>
              <a:buSzPct val="95000"/>
              <a:tabLst>
                <a:tab pos="424590" algn="l"/>
              </a:tabLst>
              <a:defRPr/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81484" y="3273700"/>
            <a:ext cx="2783539" cy="325418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1000"/>
                </a:schemeClr>
              </a:gs>
              <a:gs pos="50000">
                <a:schemeClr val="bg1">
                  <a:lumMod val="95000"/>
                  <a:lumOff val="5000"/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3" indent="-236793"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DEF5FA"/>
              </a:buClr>
              <a:buSzPct val="95000"/>
              <a:tabLst>
                <a:tab pos="424590" algn="l"/>
              </a:tabLst>
              <a:defRPr/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6321058" y="3783780"/>
            <a:ext cx="2514023" cy="130720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alpha val="0"/>
                </a:schemeClr>
              </a:gs>
              <a:gs pos="52000">
                <a:schemeClr val="accent3">
                  <a:alpha val="75000"/>
                </a:schemeClr>
              </a:gs>
              <a:gs pos="48000">
                <a:schemeClr val="accent3">
                  <a:alpha val="75000"/>
                </a:schemeClr>
              </a:gs>
              <a:gs pos="100000">
                <a:schemeClr val="accent3">
                  <a:alpha val="0"/>
                </a:schemeClr>
              </a:gs>
            </a:gsLst>
            <a:lin ang="10800000" scaled="1"/>
            <a:tileRect/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3318366" y="3783780"/>
            <a:ext cx="2514023" cy="1307204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15000"/>
                  <a:satMod val="180000"/>
                  <a:alpha val="0"/>
                </a:schemeClr>
              </a:gs>
              <a:gs pos="52000">
                <a:schemeClr val="accent2">
                  <a:shade val="45000"/>
                  <a:satMod val="170000"/>
                  <a:alpha val="75000"/>
                </a:schemeClr>
              </a:gs>
              <a:gs pos="48000">
                <a:schemeClr val="accent2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2">
                  <a:tint val="95500"/>
                  <a:shade val="100000"/>
                  <a:satMod val="155000"/>
                  <a:alpha val="0"/>
                </a:schemeClr>
              </a:gs>
            </a:gsLst>
            <a:lin ang="10800000" scaled="1"/>
            <a:tileRect/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315674" y="3783780"/>
            <a:ext cx="2514023" cy="130720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alpha val="0"/>
                </a:schemeClr>
              </a:gs>
              <a:gs pos="52000">
                <a:schemeClr val="accent1">
                  <a:alpha val="75000"/>
                </a:schemeClr>
              </a:gs>
              <a:gs pos="48000">
                <a:schemeClr val="accent1">
                  <a:alpha val="75000"/>
                </a:schemeClr>
              </a:gs>
              <a:gs pos="100000">
                <a:schemeClr val="accent1">
                  <a:alpha val="0"/>
                </a:schemeClr>
              </a:gs>
            </a:gsLst>
            <a:lin ang="10800000" scaled="1"/>
            <a:tileRect/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321058" y="5217164"/>
            <a:ext cx="2514023" cy="97357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alpha val="0"/>
                </a:schemeClr>
              </a:gs>
              <a:gs pos="52000">
                <a:schemeClr val="accent3">
                  <a:alpha val="75000"/>
                </a:schemeClr>
              </a:gs>
              <a:gs pos="48000">
                <a:schemeClr val="accent3">
                  <a:alpha val="75000"/>
                </a:schemeClr>
              </a:gs>
              <a:gs pos="100000">
                <a:schemeClr val="accent3">
                  <a:alpha val="0"/>
                </a:schemeClr>
              </a:gs>
            </a:gsLst>
            <a:lin ang="10800000" scaled="1"/>
            <a:tileRect/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318366" y="5217164"/>
            <a:ext cx="2514023" cy="104916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15000"/>
                  <a:satMod val="180000"/>
                  <a:alpha val="0"/>
                </a:schemeClr>
              </a:gs>
              <a:gs pos="52000">
                <a:schemeClr val="accent2">
                  <a:shade val="45000"/>
                  <a:satMod val="170000"/>
                  <a:alpha val="75000"/>
                </a:schemeClr>
              </a:gs>
              <a:gs pos="48000">
                <a:schemeClr val="accent2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2">
                  <a:tint val="95500"/>
                  <a:shade val="100000"/>
                  <a:satMod val="155000"/>
                  <a:alpha val="0"/>
                </a:schemeClr>
              </a:gs>
            </a:gsLst>
            <a:lin ang="10800000" scaled="1"/>
            <a:tileRect/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15674" y="5217164"/>
            <a:ext cx="2514023" cy="10491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alpha val="0"/>
                </a:schemeClr>
              </a:gs>
              <a:gs pos="52000">
                <a:schemeClr val="accent1">
                  <a:alpha val="75000"/>
                </a:schemeClr>
              </a:gs>
              <a:gs pos="48000">
                <a:schemeClr val="accent1">
                  <a:alpha val="75000"/>
                </a:schemeClr>
              </a:gs>
              <a:gs pos="100000">
                <a:schemeClr val="accent1">
                  <a:alpha val="0"/>
                </a:schemeClr>
              </a:gs>
            </a:gsLst>
            <a:lin ang="10800000" scaled="1"/>
            <a:tileRect/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58" name="Picture 11" descr="\\Adisbssvr\adi shared folders\Microsoft\MS_08-00483_Nash_fall_PPT\ADI_Art\Working_Art\Concept_2_images\collage05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27484" y="1440319"/>
            <a:ext cx="897870" cy="897870"/>
          </a:xfrm>
          <a:prstGeom prst="rect">
            <a:avLst/>
          </a:prstGeom>
          <a:noFill/>
        </p:spPr>
      </p:pic>
      <p:pic>
        <p:nvPicPr>
          <p:cNvPr id="52" name="Picture 10" descr="\\Adisbssvr\adi shared folders\Microsoft\MS_08-00483_Nash_fall_PPT\ADI_Art\Working_Art\Concept_2_images\collage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027" y="1706880"/>
            <a:ext cx="771011" cy="771011"/>
          </a:xfrm>
          <a:prstGeom prst="rect">
            <a:avLst/>
          </a:prstGeom>
          <a:noFill/>
        </p:spPr>
      </p:pic>
      <p:pic>
        <p:nvPicPr>
          <p:cNvPr id="50" name="Picture 49" descr="OEM_Wiring_Clos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846175" y="1387684"/>
            <a:ext cx="914537" cy="914537"/>
          </a:xfrm>
          <a:prstGeom prst="rect">
            <a:avLst/>
          </a:prstGeom>
        </p:spPr>
      </p:pic>
      <p:pic>
        <p:nvPicPr>
          <p:cNvPr id="46" name="Picture 7" descr="\\Adisbssvr\adi shared folders\ADI_Projects\Microsoft\MS_08-00483_Nash_fall_PPT\ADI_Art\Working_Art\Comp Images\ist2_3117570-computer-workstations-in-a-modern-library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846175" y="2323058"/>
            <a:ext cx="1114945" cy="1127044"/>
          </a:xfrm>
          <a:prstGeom prst="rect">
            <a:avLst/>
          </a:prstGeom>
          <a:noFill/>
        </p:spPr>
      </p:pic>
      <p:pic>
        <p:nvPicPr>
          <p:cNvPr id="60" name="Picture 59" descr="ist2_6316839-firewa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94975" y="1406652"/>
            <a:ext cx="926136" cy="926136"/>
          </a:xfrm>
          <a:prstGeom prst="rect">
            <a:avLst/>
          </a:prstGeom>
        </p:spPr>
      </p:pic>
      <p:pic>
        <p:nvPicPr>
          <p:cNvPr id="1035" name="Picture 11" descr="\\Adisbssvr\adi shared folders\ADI_Projects\Microsoft\MS_08-00483_Nash_fall_PPT\ADI_Art\Working_Art\Comp Images\MS483_MSB08_Alexandria_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19370" y="1879930"/>
            <a:ext cx="740429" cy="74042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941796"/>
          </a:xfrm>
        </p:spPr>
        <p:txBody>
          <a:bodyPr/>
          <a:lstStyle/>
          <a:p>
            <a:r>
              <a:rPr lang="en-US" dirty="0" smtClean="0"/>
              <a:t>Windows 7 for the Enterprise</a:t>
            </a:r>
            <a:br>
              <a:rPr lang="en-US" dirty="0" smtClean="0"/>
            </a:br>
            <a:r>
              <a:rPr lang="en-US" sz="2000" dirty="0" smtClean="0">
                <a:solidFill>
                  <a:schemeClr val="tx1"/>
                </a:solidFill>
              </a:rPr>
              <a:t>Makes the things you do today faster and easier, and new things possible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7" name="Picture 9" descr="\\Adisbssvr\adi shared folders\Microsoft\MS_08-00483_Nash_fall_PPT\ADI_Art\Working_Art\Concept_2_images\collage03.png"/>
          <p:cNvPicPr>
            <a:picLocks noChangeAspect="1" noChangeArrowheads="1"/>
          </p:cNvPicPr>
          <p:nvPr/>
        </p:nvPicPr>
        <p:blipFill>
          <a:blip r:embed="rId9" cstate="print"/>
          <a:srcRect l="20908" r="18420" b="7553"/>
          <a:stretch>
            <a:fillRect/>
          </a:stretch>
        </p:blipFill>
        <p:spPr bwMode="auto">
          <a:xfrm flipH="1">
            <a:off x="177795" y="2501318"/>
            <a:ext cx="934243" cy="949018"/>
          </a:xfrm>
          <a:prstGeom prst="rect">
            <a:avLst/>
          </a:prstGeom>
          <a:noFill/>
        </p:spPr>
      </p:pic>
      <p:pic>
        <p:nvPicPr>
          <p:cNvPr id="25" name="Picture 8" descr="\\Adisbssvr\adi shared folders\Microsoft\MS_08-00483_Nash_fall_PPT\ADI_Art\Working_Art\Concept_2_images\collage0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31306" y="2181481"/>
            <a:ext cx="1268855" cy="1268855"/>
          </a:xfrm>
          <a:prstGeom prst="rect">
            <a:avLst/>
          </a:prstGeom>
          <a:noFill/>
        </p:spPr>
      </p:pic>
      <p:pic>
        <p:nvPicPr>
          <p:cNvPr id="30" name="Picture 29" descr="MSIT08_Freb+Pearl_01.jpg"/>
          <p:cNvPicPr>
            <a:picLocks noChangeAspect="1"/>
          </p:cNvPicPr>
          <p:nvPr/>
        </p:nvPicPr>
        <p:blipFill>
          <a:blip r:embed="rId11" cstate="print"/>
          <a:srcRect r="1293"/>
          <a:stretch>
            <a:fillRect/>
          </a:stretch>
        </p:blipFill>
        <p:spPr>
          <a:xfrm flipH="1">
            <a:off x="7051728" y="2670875"/>
            <a:ext cx="770201" cy="78479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624160" y="5232284"/>
            <a:ext cx="204410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1" indent="-222250" defTabSz="914363">
              <a:spcBef>
                <a:spcPts val="200"/>
              </a:spcBef>
              <a:spcAft>
                <a:spcPts val="100"/>
              </a:spcAft>
              <a:buBlip>
                <a:blip r:embed="rId12"/>
              </a:buBlip>
              <a:defRPr/>
            </a:pPr>
            <a:r>
              <a:rPr lang="en-US" sz="16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At their desk</a:t>
            </a:r>
          </a:p>
          <a:p>
            <a:pPr marL="231775" lvl="1" indent="-222250" defTabSz="914363">
              <a:spcBef>
                <a:spcPts val="200"/>
              </a:spcBef>
              <a:spcAft>
                <a:spcPts val="100"/>
              </a:spcAft>
              <a:buBlip>
                <a:blip r:embed="rId12"/>
              </a:buBlip>
              <a:defRPr/>
            </a:pPr>
            <a:r>
              <a:rPr lang="en-US" sz="16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In a branch</a:t>
            </a:r>
          </a:p>
          <a:p>
            <a:pPr marL="231775" lvl="1" indent="-222250" defTabSz="914363">
              <a:spcBef>
                <a:spcPts val="200"/>
              </a:spcBef>
              <a:spcAft>
                <a:spcPts val="100"/>
              </a:spcAft>
              <a:buBlip>
                <a:blip r:embed="rId12"/>
              </a:buBlip>
              <a:defRPr/>
            </a:pPr>
            <a:r>
              <a:rPr lang="en-US" sz="16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On the road</a:t>
            </a:r>
          </a:p>
        </p:txBody>
      </p:sp>
      <p:pic>
        <p:nvPicPr>
          <p:cNvPr id="39" name="Picture 38" descr="MSB08_Hands_01.jpg"/>
          <p:cNvPicPr>
            <a:picLocks noChangeAspect="1"/>
          </p:cNvPicPr>
          <p:nvPr/>
        </p:nvPicPr>
        <p:blipFill>
          <a:blip r:embed="rId13" cstate="print"/>
          <a:srcRect l="11342" r="22100"/>
          <a:stretch>
            <a:fillRect/>
          </a:stretch>
        </p:blipFill>
        <p:spPr>
          <a:xfrm>
            <a:off x="2427484" y="2354214"/>
            <a:ext cx="1094341" cy="1096122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3361382" y="3907420"/>
            <a:ext cx="2386276" cy="105259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600" dirty="0" smtClean="0"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279400" algn="ctr" rotWithShape="0">
                    <a:prstClr val="black">
                      <a:alpha val="75000"/>
                    </a:prstClr>
                  </a:outerShdw>
                </a:effectLst>
                <a:latin typeface="Segoe Semibold" pitchFamily="34" charset="0"/>
              </a:rPr>
              <a:t>Enhance Security &amp; Control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455894" y="5232284"/>
            <a:ext cx="2218765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1" indent="-222250" defTabSz="914363">
              <a:spcBef>
                <a:spcPts val="200"/>
              </a:spcBef>
              <a:spcAft>
                <a:spcPts val="100"/>
              </a:spcAft>
              <a:buBlip>
                <a:blip r:embed="rId12"/>
              </a:buBlip>
              <a:defRPr/>
            </a:pPr>
            <a:r>
              <a:rPr lang="en-US" sz="16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Protect data &amp; PCs</a:t>
            </a:r>
          </a:p>
          <a:p>
            <a:pPr marL="231775" lvl="1" indent="-222250" defTabSz="914363">
              <a:spcBef>
                <a:spcPts val="200"/>
              </a:spcBef>
              <a:spcAft>
                <a:spcPts val="100"/>
              </a:spcAft>
              <a:buBlip>
                <a:blip r:embed="rId12"/>
              </a:buBlip>
              <a:defRPr/>
            </a:pPr>
            <a:r>
              <a:rPr lang="en-US" sz="16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Built on Windows Vista foundation 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839797" y="2243328"/>
            <a:ext cx="512176" cy="51217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75000"/>
                </a:schemeClr>
              </a:gs>
              <a:gs pos="50000">
                <a:schemeClr val="accent1">
                  <a:alpha val="75000"/>
                </a:schemeClr>
              </a:gs>
              <a:gs pos="70000">
                <a:schemeClr val="accent1">
                  <a:alpha val="75000"/>
                </a:schemeClr>
              </a:gs>
              <a:gs pos="100000">
                <a:schemeClr val="accent1"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030" name="Picture 6" descr="\\Adisbssvr\adi shared folders\ADI_Projects\Microsoft\MS_08-00483_Nash_fall_PPT\ADI_Art\Working_Art\Comp Images\ist2_1986793-data-grab.jpg"/>
          <p:cNvPicPr>
            <a:picLocks noChangeAspect="1" noChangeArrowheads="1"/>
          </p:cNvPicPr>
          <p:nvPr/>
        </p:nvPicPr>
        <p:blipFill>
          <a:blip r:embed="rId14" cstate="print"/>
          <a:srcRect r="25895"/>
          <a:stretch>
            <a:fillRect/>
          </a:stretch>
        </p:blipFill>
        <p:spPr bwMode="auto">
          <a:xfrm>
            <a:off x="4389844" y="2360141"/>
            <a:ext cx="1739107" cy="1087394"/>
          </a:xfrm>
          <a:prstGeom prst="rect">
            <a:avLst/>
          </a:prstGeom>
          <a:noFill/>
        </p:spPr>
      </p:pic>
      <p:sp>
        <p:nvSpPr>
          <p:cNvPr id="59" name="Rectangle 58"/>
          <p:cNvSpPr/>
          <p:nvPr/>
        </p:nvSpPr>
        <p:spPr bwMode="auto">
          <a:xfrm>
            <a:off x="2199304" y="3214261"/>
            <a:ext cx="444698" cy="444696"/>
          </a:xfrm>
          <a:prstGeom prst="rect">
            <a:avLst/>
          </a:prstGeom>
          <a:gradFill>
            <a:gsLst>
              <a:gs pos="0">
                <a:schemeClr val="accent2">
                  <a:shade val="15000"/>
                  <a:satMod val="180000"/>
                  <a:alpha val="75000"/>
                </a:schemeClr>
              </a:gs>
              <a:gs pos="50000">
                <a:schemeClr val="accent2">
                  <a:shade val="45000"/>
                  <a:satMod val="170000"/>
                  <a:alpha val="75000"/>
                </a:schemeClr>
              </a:gs>
              <a:gs pos="70000">
                <a:schemeClr val="accent2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2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863713" y="1620032"/>
            <a:ext cx="538208" cy="538208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  <a:alpha val="75000"/>
                </a:schemeClr>
              </a:gs>
              <a:gs pos="50000">
                <a:schemeClr val="accent3">
                  <a:alpha val="75000"/>
                </a:schemeClr>
              </a:gs>
              <a:gs pos="70000">
                <a:schemeClr val="accent3">
                  <a:alpha val="75000"/>
                </a:schemeClr>
              </a:gs>
              <a:gs pos="100000">
                <a:schemeClr val="accent3"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90761" y="4004630"/>
            <a:ext cx="2346328" cy="81253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600" dirty="0" smtClean="0"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279400" algn="ctr" rotWithShape="0">
                    <a:prstClr val="black">
                      <a:alpha val="75000"/>
                    </a:prstClr>
                  </a:outerShdw>
                </a:effectLst>
                <a:latin typeface="Segoe Semibold" pitchFamily="34" charset="0"/>
              </a:rPr>
              <a:t>Streamline PC Management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589059" y="5232284"/>
            <a:ext cx="20574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1" indent="-222250" defTabSz="914363">
              <a:spcBef>
                <a:spcPts val="200"/>
              </a:spcBef>
              <a:spcAft>
                <a:spcPts val="100"/>
              </a:spcAft>
              <a:buBlip>
                <a:blip r:embed="rId12"/>
              </a:buBlip>
              <a:defRPr/>
            </a:pPr>
            <a:r>
              <a:rPr lang="en-US" sz="16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Easy migration </a:t>
            </a:r>
          </a:p>
          <a:p>
            <a:pPr marL="231775" lvl="1" indent="-222250" defTabSz="914363">
              <a:spcBef>
                <a:spcPts val="200"/>
              </a:spcBef>
              <a:spcAft>
                <a:spcPts val="100"/>
              </a:spcAft>
              <a:buBlip>
                <a:blip r:embed="rId12"/>
              </a:buBlip>
              <a:defRPr/>
            </a:pPr>
            <a:r>
              <a:rPr lang="en-US" sz="16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Keep PCs running</a:t>
            </a:r>
          </a:p>
          <a:p>
            <a:pPr marL="231775" lvl="1" indent="-222250" defTabSz="914363">
              <a:spcBef>
                <a:spcPts val="200"/>
              </a:spcBef>
              <a:spcAft>
                <a:spcPts val="100"/>
              </a:spcAft>
              <a:buBlip>
                <a:blip r:embed="rId12"/>
              </a:buBlip>
              <a:defRPr/>
            </a:pPr>
            <a:r>
              <a:rPr lang="en-US" sz="1600" dirty="0" err="1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Virtualisation</a:t>
            </a:r>
            <a:r>
              <a:rPr lang="en-US" sz="16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 </a:t>
            </a:r>
          </a:p>
        </p:txBody>
      </p:sp>
      <p:pic>
        <p:nvPicPr>
          <p:cNvPr id="53" name="Picture 52" descr="ist2_5539436-computer-workstation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52018" y="2010158"/>
            <a:ext cx="1664970" cy="635506"/>
          </a:xfrm>
          <a:prstGeom prst="rect">
            <a:avLst/>
          </a:prstGeom>
        </p:spPr>
      </p:pic>
      <p:pic>
        <p:nvPicPr>
          <p:cNvPr id="54" name="Picture 53" descr="MSB08_BrianY_05.jpg"/>
          <p:cNvPicPr>
            <a:picLocks noChangeAspect="1"/>
          </p:cNvPicPr>
          <p:nvPr/>
        </p:nvPicPr>
        <p:blipFill>
          <a:blip r:embed="rId16" cstate="print"/>
          <a:srcRect t="12150" r="48418" b="19400"/>
          <a:stretch>
            <a:fillRect/>
          </a:stretch>
        </p:blipFill>
        <p:spPr>
          <a:xfrm>
            <a:off x="3545072" y="2640848"/>
            <a:ext cx="818001" cy="809488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 bwMode="auto">
          <a:xfrm>
            <a:off x="8562108" y="2108660"/>
            <a:ext cx="360771" cy="360771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  <a:alpha val="75000"/>
                </a:schemeClr>
              </a:gs>
              <a:gs pos="50000">
                <a:schemeClr val="accent3">
                  <a:alpha val="75000"/>
                </a:schemeClr>
              </a:gs>
              <a:gs pos="70000">
                <a:schemeClr val="accent3">
                  <a:alpha val="75000"/>
                </a:schemeClr>
              </a:gs>
              <a:gs pos="100000">
                <a:schemeClr val="accent3"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140343" y="2243328"/>
            <a:ext cx="499872" cy="49987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75000"/>
                </a:schemeClr>
              </a:gs>
              <a:gs pos="50000">
                <a:schemeClr val="accent1">
                  <a:alpha val="75000"/>
                </a:schemeClr>
              </a:gs>
              <a:gs pos="70000">
                <a:schemeClr val="accent1">
                  <a:alpha val="75000"/>
                </a:schemeClr>
              </a:gs>
              <a:gs pos="100000">
                <a:schemeClr val="accent1"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631041" y="1832126"/>
            <a:ext cx="499872" cy="499872"/>
          </a:xfrm>
          <a:prstGeom prst="rect">
            <a:avLst/>
          </a:prstGeom>
          <a:gradFill>
            <a:gsLst>
              <a:gs pos="0">
                <a:schemeClr val="accent2">
                  <a:shade val="15000"/>
                  <a:satMod val="180000"/>
                  <a:alpha val="75000"/>
                </a:schemeClr>
              </a:gs>
              <a:gs pos="50000">
                <a:schemeClr val="accent2">
                  <a:shade val="45000"/>
                  <a:satMod val="170000"/>
                  <a:alpha val="75000"/>
                </a:schemeClr>
              </a:gs>
              <a:gs pos="70000">
                <a:schemeClr val="accent2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2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65" name="Picture 2" descr="\\Adisbssvr\adi shared folders\ADI_Projects\Microsoft\MS_08-00483_Nash_fall_PPT\ADI_Art\Working_Art\Comp Images\MSIT08_Freb_01.jpg"/>
          <p:cNvPicPr>
            <a:picLocks noChangeAspect="1" noChangeArrowheads="1"/>
          </p:cNvPicPr>
          <p:nvPr/>
        </p:nvPicPr>
        <p:blipFill>
          <a:blip r:embed="rId17" cstate="print"/>
          <a:srcRect t="3566" b="7189"/>
          <a:stretch>
            <a:fillRect/>
          </a:stretch>
        </p:blipFill>
        <p:spPr bwMode="auto">
          <a:xfrm>
            <a:off x="6152018" y="2670810"/>
            <a:ext cx="879440" cy="784860"/>
          </a:xfrm>
          <a:prstGeom prst="rect">
            <a:avLst/>
          </a:prstGeom>
          <a:noFill/>
        </p:spPr>
      </p:pic>
      <p:sp>
        <p:nvSpPr>
          <p:cNvPr id="63" name="Rectangle 62"/>
          <p:cNvSpPr/>
          <p:nvPr/>
        </p:nvSpPr>
        <p:spPr bwMode="auto">
          <a:xfrm>
            <a:off x="7593192" y="2425639"/>
            <a:ext cx="477912" cy="47791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75000"/>
                </a:schemeClr>
              </a:gs>
              <a:gs pos="50000">
                <a:schemeClr val="accent1">
                  <a:alpha val="75000"/>
                </a:schemeClr>
              </a:gs>
              <a:gs pos="70000">
                <a:schemeClr val="accent1">
                  <a:alpha val="75000"/>
                </a:schemeClr>
              </a:gs>
              <a:gs pos="100000">
                <a:schemeClr val="accent1"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881531" y="3044492"/>
            <a:ext cx="538208" cy="538208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  <a:alpha val="75000"/>
                </a:schemeClr>
              </a:gs>
              <a:gs pos="50000">
                <a:schemeClr val="accent3">
                  <a:alpha val="75000"/>
                </a:schemeClr>
              </a:gs>
              <a:gs pos="70000">
                <a:schemeClr val="accent3">
                  <a:alpha val="75000"/>
                </a:schemeClr>
              </a:gs>
              <a:gs pos="100000">
                <a:schemeClr val="accent3"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14087" y="4950186"/>
            <a:ext cx="2468880" cy="10342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lumMod val="95000"/>
                  <a:lumOff val="5000"/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3" indent="-236793"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DEF5FA"/>
              </a:buClr>
              <a:buSzPct val="95000"/>
              <a:tabLst>
                <a:tab pos="424590" algn="l"/>
              </a:tabLst>
              <a:defRPr/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 rot="10800000">
            <a:off x="3997655" y="4950185"/>
            <a:ext cx="2103120" cy="10342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lumMod val="95000"/>
                  <a:lumOff val="5000"/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3" indent="-236793"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DEF5FA"/>
              </a:buClr>
              <a:buSzPct val="95000"/>
              <a:tabLst>
                <a:tab pos="424590" algn="l"/>
              </a:tabLst>
              <a:defRPr/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 rot="10800000">
            <a:off x="6350020" y="4950185"/>
            <a:ext cx="2793980" cy="10342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lumMod val="95000"/>
                  <a:lumOff val="5000"/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3" indent="-236793"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DEF5FA"/>
              </a:buClr>
              <a:buSzPct val="95000"/>
              <a:tabLst>
                <a:tab pos="424590" algn="l"/>
              </a:tabLst>
              <a:defRPr/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5811" y="3907420"/>
            <a:ext cx="2592654" cy="105637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600" dirty="0" smtClean="0"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279400" algn="ctr" rotWithShape="0">
                    <a:prstClr val="black">
                      <a:alpha val="75000"/>
                    </a:prstClr>
                  </a:outerShdw>
                </a:effectLst>
                <a:latin typeface="Segoe Semibold" pitchFamily="34" charset="0"/>
              </a:rPr>
              <a:t>Make Users Productive Anywhere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 animBg="1"/>
      <p:bldP spid="32" grpId="0" animBg="1"/>
      <p:bldP spid="74" grpId="0" animBg="1"/>
      <p:bldP spid="75" grpId="0" animBg="1"/>
      <p:bldP spid="76" grpId="0" animBg="1"/>
      <p:bldP spid="73" grpId="0" animBg="1"/>
      <p:bldP spid="72" grpId="0" animBg="1"/>
      <p:bldP spid="71" grpId="0" animBg="1"/>
      <p:bldP spid="35" grpId="0"/>
      <p:bldP spid="41" grpId="0"/>
      <p:bldP spid="42" grpId="0"/>
      <p:bldP spid="43" grpId="0" animBg="1"/>
      <p:bldP spid="59" grpId="0" animBg="1"/>
      <p:bldP spid="61" grpId="0" animBg="1"/>
      <p:bldP spid="36" grpId="0"/>
      <p:bldP spid="37" grpId="0"/>
      <p:bldP spid="57" grpId="0" animBg="1"/>
      <p:bldP spid="28" grpId="0" animBg="1"/>
      <p:bldP spid="62" grpId="0" animBg="1"/>
      <p:bldP spid="63" grpId="0" animBg="1"/>
      <p:bldP spid="67" grpId="0" animBg="1"/>
      <p:bldP spid="64" grpId="0" animBg="1"/>
      <p:bldP spid="66" grpId="0" animBg="1"/>
      <p:bldP spid="68" grpId="0" animBg="1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4298350" y="4284569"/>
            <a:ext cx="3633538" cy="230780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1000"/>
                </a:schemeClr>
              </a:gs>
              <a:gs pos="50000">
                <a:schemeClr val="bg1">
                  <a:lumMod val="95000"/>
                  <a:lumOff val="5000"/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3" indent="-236793"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DEF5FA"/>
              </a:buClr>
              <a:buSzPct val="95000"/>
              <a:tabLst>
                <a:tab pos="424590" algn="l"/>
              </a:tabLst>
              <a:defRPr/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146860" y="1001687"/>
            <a:ext cx="3047112" cy="188296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1000"/>
                </a:schemeClr>
              </a:gs>
              <a:gs pos="50000">
                <a:schemeClr val="bg1">
                  <a:lumMod val="95000"/>
                  <a:lumOff val="5000"/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3" indent="-236793"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DEF5FA"/>
              </a:buClr>
              <a:buSzPct val="95000"/>
              <a:tabLst>
                <a:tab pos="424590" algn="l"/>
              </a:tabLst>
              <a:defRPr/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4655" y="1787858"/>
            <a:ext cx="2891579" cy="23610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1000"/>
                </a:schemeClr>
              </a:gs>
              <a:gs pos="50000">
                <a:schemeClr val="bg1">
                  <a:lumMod val="95000"/>
                  <a:lumOff val="5000"/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3" indent="-236793"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DEF5FA"/>
              </a:buClr>
              <a:buSzPct val="95000"/>
              <a:tabLst>
                <a:tab pos="424590" algn="l"/>
              </a:tabLst>
              <a:defRPr/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032" name="Picture 8" descr="\\Adisbssvr\adi shared folders\Microsoft\MS_08-00483_Nash_fall_PPT\ADI_Art\Working_Art\Concept_2_images\collage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7635" y="1283313"/>
            <a:ext cx="1035498" cy="103549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Make Users Productive Anywhere</a:t>
            </a:r>
            <a:endParaRPr lang="en-US" dirty="0"/>
          </a:p>
        </p:txBody>
      </p:sp>
      <p:pic>
        <p:nvPicPr>
          <p:cNvPr id="1034" name="Picture 10" descr="\\Adisbssvr\adi shared folders\Microsoft\MS_08-00483_Nash_fall_PPT\ADI_Art\Working_Art\Concept_2_images\collage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1651" y="3220872"/>
            <a:ext cx="1012667" cy="1012667"/>
          </a:xfrm>
          <a:prstGeom prst="rect">
            <a:avLst/>
          </a:prstGeom>
          <a:noFill/>
        </p:spPr>
      </p:pic>
      <p:pic>
        <p:nvPicPr>
          <p:cNvPr id="1033" name="Picture 9" descr="\\Adisbssvr\adi shared folders\Microsoft\MS_08-00483_Nash_fall_PPT\ADI_Art\Working_Art\Concept_2_images\collage03.png"/>
          <p:cNvPicPr>
            <a:picLocks noChangeAspect="1" noChangeArrowheads="1"/>
          </p:cNvPicPr>
          <p:nvPr/>
        </p:nvPicPr>
        <p:blipFill>
          <a:blip r:embed="rId5" cstate="print"/>
          <a:srcRect l="20908" r="16658" b="4762"/>
          <a:stretch>
            <a:fillRect/>
          </a:stretch>
        </p:blipFill>
        <p:spPr bwMode="auto">
          <a:xfrm>
            <a:off x="593766" y="4191987"/>
            <a:ext cx="2101933" cy="2137561"/>
          </a:xfrm>
          <a:prstGeom prst="rect">
            <a:avLst/>
          </a:prstGeom>
          <a:noFill/>
        </p:spPr>
      </p:pic>
      <p:pic>
        <p:nvPicPr>
          <p:cNvPr id="1035" name="Picture 11" descr="\\Adisbssvr\adi shared folders\Microsoft\MS_08-00483_Nash_fall_PPT\ADI_Art\Working_Art\Concept_2_images\collage05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745579" y="4607481"/>
            <a:ext cx="1493426" cy="1493426"/>
          </a:xfrm>
          <a:prstGeom prst="rect">
            <a:avLst/>
          </a:prstGeom>
          <a:noFill/>
        </p:spPr>
      </p:pic>
      <p:pic>
        <p:nvPicPr>
          <p:cNvPr id="1037" name="Picture 13" descr="\\Adisbssvr\adi shared folders\Microsoft\MS_08-00483_Nash_fall_PPT\ADI_Art\Working_Art\Concept_2_images\collage01.png"/>
          <p:cNvPicPr>
            <a:picLocks noChangeAspect="1" noChangeArrowheads="1"/>
          </p:cNvPicPr>
          <p:nvPr/>
        </p:nvPicPr>
        <p:blipFill>
          <a:blip r:embed="rId7" cstate="print"/>
          <a:srcRect b="6320"/>
          <a:stretch>
            <a:fillRect/>
          </a:stretch>
        </p:blipFill>
        <p:spPr bwMode="auto">
          <a:xfrm>
            <a:off x="2745579" y="2375042"/>
            <a:ext cx="2345177" cy="2196958"/>
          </a:xfrm>
          <a:prstGeom prst="rect">
            <a:avLst/>
          </a:prstGeom>
          <a:noFill/>
        </p:spPr>
      </p:pic>
      <p:pic>
        <p:nvPicPr>
          <p:cNvPr id="1036" name="Picture 12" descr="\\Adisbssvr\adi shared folders\Microsoft\MS_08-00483_Nash_fall_PPT\ADI_Art\Working_Art\Concept_2_images\collage06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162687" y="2761873"/>
            <a:ext cx="1471666" cy="1471666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733618" y="1509823"/>
            <a:ext cx="280540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279400" algn="ctr" rotWithShape="0">
                    <a:prstClr val="black">
                      <a:alpha val="75000"/>
                    </a:prstClr>
                  </a:outerShdw>
                </a:effectLst>
                <a:latin typeface="Segoe Semibold" pitchFamily="34" charset="0"/>
              </a:rPr>
              <a:t>Faster &amp; Easier for Everyday Tasks</a:t>
            </a:r>
            <a:endParaRPr lang="en-US" sz="2400" dirty="0"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50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279400" algn="ctr" rotWithShape="0">
                  <a:prstClr val="black">
                    <a:alpha val="75000"/>
                  </a:prstClr>
                </a:outerShdw>
              </a:effectLst>
              <a:latin typeface="Segoe Semi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3618" y="2313221"/>
            <a:ext cx="2041127" cy="1300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1" indent="-222250" defTabSz="914363">
              <a:lnSpc>
                <a:spcPct val="95000"/>
              </a:lnSpc>
              <a:spcBef>
                <a:spcPts val="200"/>
              </a:spcBef>
              <a:spcAft>
                <a:spcPts val="100"/>
              </a:spcAft>
              <a:buBlip>
                <a:blip r:embed="rId9"/>
              </a:buBlip>
              <a:defRPr/>
            </a:pPr>
            <a:r>
              <a:rPr lang="en-US" sz="16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Responsive, reliable performance </a:t>
            </a:r>
          </a:p>
          <a:p>
            <a:pPr marL="231775" lvl="1" indent="-222250" defTabSz="914363">
              <a:lnSpc>
                <a:spcPct val="95000"/>
              </a:lnSpc>
              <a:spcBef>
                <a:spcPts val="200"/>
              </a:spcBef>
              <a:spcAft>
                <a:spcPts val="100"/>
              </a:spcAft>
              <a:buBlip>
                <a:blip r:embed="rId9"/>
              </a:buBlip>
              <a:defRPr/>
            </a:pPr>
            <a:r>
              <a:rPr lang="en-US" sz="16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Intuitive UI and navigation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27967" y="1079085"/>
            <a:ext cx="339829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 dirty="0" smtClean="0"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279400" algn="ctr" rotWithShape="0">
                    <a:prstClr val="black">
                      <a:alpha val="75000"/>
                    </a:prstClr>
                  </a:outerShdw>
                </a:effectLst>
                <a:latin typeface="Segoe Semibold" pitchFamily="34" charset="0"/>
              </a:rPr>
              <a:t>Remove Barriers </a:t>
            </a:r>
            <a:br>
              <a:rPr lang="en-US" sz="2600" dirty="0" smtClean="0"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279400" algn="ctr" rotWithShape="0">
                    <a:prstClr val="black">
                      <a:alpha val="75000"/>
                    </a:prstClr>
                  </a:outerShdw>
                </a:effectLst>
                <a:latin typeface="Segoe Semibold" pitchFamily="34" charset="0"/>
              </a:rPr>
            </a:br>
            <a:r>
              <a:rPr lang="en-US" sz="2600" dirty="0" smtClean="0"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279400" algn="ctr" rotWithShape="0">
                    <a:prstClr val="black">
                      <a:alpha val="75000"/>
                    </a:prstClr>
                  </a:outerShdw>
                </a:effectLst>
                <a:latin typeface="Segoe Semibold" pitchFamily="34" charset="0"/>
              </a:rPr>
              <a:t>to Information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27966" y="1857219"/>
            <a:ext cx="3149551" cy="832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1" indent="-222250" defTabSz="914363">
              <a:lnSpc>
                <a:spcPct val="95000"/>
              </a:lnSpc>
              <a:spcBef>
                <a:spcPts val="200"/>
              </a:spcBef>
              <a:spcAft>
                <a:spcPts val="100"/>
              </a:spcAft>
              <a:buBlip>
                <a:blip r:embed="rId9"/>
              </a:buBlip>
              <a:defRPr/>
            </a:pPr>
            <a:r>
              <a:rPr lang="en-US" sz="16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Search your PC and intranet</a:t>
            </a:r>
          </a:p>
          <a:p>
            <a:pPr marL="231775" lvl="1" indent="-222250" defTabSz="914363">
              <a:lnSpc>
                <a:spcPct val="95000"/>
              </a:lnSpc>
              <a:spcBef>
                <a:spcPts val="200"/>
              </a:spcBef>
              <a:spcAft>
                <a:spcPts val="100"/>
              </a:spcAft>
              <a:buBlip>
                <a:blip r:embed="rId9"/>
              </a:buBlip>
              <a:defRPr/>
            </a:pPr>
            <a:r>
              <a:rPr lang="en-US" sz="16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Internet Explorer 8 retrieves data beyond the page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420829" y="4646418"/>
            <a:ext cx="4059423" cy="77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600" spc="-50" dirty="0" smtClean="0"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279400" algn="ctr" rotWithShape="0">
                    <a:prstClr val="black">
                      <a:alpha val="75000"/>
                    </a:prstClr>
                  </a:outerShdw>
                </a:effectLst>
                <a:latin typeface="Segoe Semibold" pitchFamily="34" charset="0"/>
              </a:rPr>
              <a:t>Access Information </a:t>
            </a:r>
            <a:br>
              <a:rPr lang="en-US" sz="2600" spc="-50" dirty="0" smtClean="0"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279400" algn="ctr" rotWithShape="0">
                    <a:prstClr val="black">
                      <a:alpha val="75000"/>
                    </a:prstClr>
                  </a:outerShdw>
                </a:effectLst>
                <a:latin typeface="Segoe Semibold" pitchFamily="34" charset="0"/>
              </a:rPr>
            </a:br>
            <a:r>
              <a:rPr lang="en-US" sz="2600" spc="-50" dirty="0" smtClean="0"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279400" algn="ctr" rotWithShape="0">
                    <a:prstClr val="black">
                      <a:alpha val="75000"/>
                    </a:prstClr>
                  </a:outerShdw>
                </a:effectLst>
                <a:latin typeface="Segoe Semibold" pitchFamily="34" charset="0"/>
              </a:rPr>
              <a:t>From Anywhere 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7347703" y="3864592"/>
            <a:ext cx="641445" cy="641445"/>
          </a:xfrm>
          <a:prstGeom prst="rect">
            <a:avLst/>
          </a:prstGeom>
          <a:gradFill>
            <a:gsLst>
              <a:gs pos="0">
                <a:schemeClr val="accent2">
                  <a:shade val="15000"/>
                  <a:satMod val="180000"/>
                  <a:alpha val="75000"/>
                </a:schemeClr>
              </a:gs>
              <a:gs pos="50000">
                <a:schemeClr val="accent2">
                  <a:shade val="45000"/>
                  <a:satMod val="170000"/>
                  <a:alpha val="75000"/>
                </a:schemeClr>
              </a:gs>
              <a:gs pos="70000">
                <a:schemeClr val="accent2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2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20829" y="5405725"/>
            <a:ext cx="3745525" cy="598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1" indent="-222250" defTabSz="914363">
              <a:lnSpc>
                <a:spcPct val="95000"/>
              </a:lnSpc>
              <a:spcBef>
                <a:spcPts val="200"/>
              </a:spcBef>
              <a:spcAft>
                <a:spcPts val="100"/>
              </a:spcAft>
              <a:buBlip>
                <a:blip r:embed="rId9"/>
              </a:buBlip>
              <a:defRPr/>
            </a:pPr>
            <a:r>
              <a:rPr lang="en-US" sz="1600" dirty="0" err="1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DirectAccess</a:t>
            </a:r>
            <a:r>
              <a:rPr lang="en-US" sz="14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™ </a:t>
            </a:r>
            <a:r>
              <a:rPr lang="en-US" sz="16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mobile connectivity </a:t>
            </a:r>
          </a:p>
          <a:p>
            <a:pPr marL="231775" lvl="1" indent="-222250" defTabSz="914363">
              <a:lnSpc>
                <a:spcPct val="95000"/>
              </a:lnSpc>
              <a:spcBef>
                <a:spcPts val="200"/>
              </a:spcBef>
              <a:spcAft>
                <a:spcPts val="100"/>
              </a:spcAft>
              <a:buBlip>
                <a:blip r:embed="rId9"/>
              </a:buBlip>
              <a:defRPr/>
            </a:pPr>
            <a:r>
              <a:rPr lang="en-US" sz="1600" dirty="0" err="1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BranchCache</a:t>
            </a:r>
            <a:r>
              <a:rPr lang="en-US" sz="14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™ </a:t>
            </a:r>
            <a:r>
              <a:rPr lang="en-US" sz="16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network boost 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745301" y="1001687"/>
            <a:ext cx="568086" cy="568086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  <a:alpha val="75000"/>
                </a:schemeClr>
              </a:gs>
              <a:gs pos="50000">
                <a:schemeClr val="accent3">
                  <a:alpha val="75000"/>
                </a:schemeClr>
              </a:gs>
              <a:gs pos="70000">
                <a:schemeClr val="accent3">
                  <a:alpha val="75000"/>
                </a:schemeClr>
              </a:gs>
              <a:gs pos="100000">
                <a:schemeClr val="accent3"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333390" y="3742851"/>
            <a:ext cx="830743" cy="830743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75000"/>
                </a:schemeClr>
              </a:gs>
              <a:gs pos="50000">
                <a:schemeClr val="accent1">
                  <a:alpha val="75000"/>
                </a:schemeClr>
              </a:gs>
              <a:gs pos="70000">
                <a:schemeClr val="accent1">
                  <a:alpha val="75000"/>
                </a:schemeClr>
              </a:gs>
              <a:gs pos="100000">
                <a:schemeClr val="accent1"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9" grpId="0" animBg="1"/>
      <p:bldP spid="20" grpId="0"/>
      <p:bldP spid="21" grpId="0"/>
      <p:bldP spid="24" grpId="0"/>
      <p:bldP spid="22" grpId="0"/>
      <p:bldP spid="25" grpId="0"/>
      <p:bldP spid="28" grpId="0" animBg="1"/>
      <p:bldP spid="23" grpId="0"/>
      <p:bldP spid="17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 rot="10800000">
            <a:off x="4586068" y="4564901"/>
            <a:ext cx="4195324" cy="194965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1000"/>
                </a:schemeClr>
              </a:gs>
              <a:gs pos="50000">
                <a:schemeClr val="bg1">
                  <a:lumMod val="95000"/>
                  <a:lumOff val="5000"/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1371600" lvl="3" indent="-236793" algn="ctr" defTabSz="91409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DEF5FA"/>
              </a:buClr>
              <a:buSzPct val="95000"/>
              <a:tabLst>
                <a:tab pos="424590" algn="l"/>
              </a:tabLst>
              <a:defRPr/>
            </a:pPr>
            <a:endParaRPr lang="en-US" sz="23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10800000">
            <a:off x="394474" y="3127927"/>
            <a:ext cx="3225440" cy="308368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1000"/>
                </a:schemeClr>
              </a:gs>
              <a:gs pos="50000">
                <a:schemeClr val="bg1">
                  <a:lumMod val="95000"/>
                  <a:lumOff val="5000"/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1371600" lvl="3" indent="-236793" algn="ctr" defTabSz="91409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DEF5FA"/>
              </a:buClr>
              <a:buSzPct val="95000"/>
              <a:tabLst>
                <a:tab pos="424590" algn="l"/>
              </a:tabLst>
              <a:defRPr/>
            </a:pPr>
            <a:endParaRPr lang="en-US" sz="23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656407" y="946298"/>
            <a:ext cx="4121834" cy="276757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1000"/>
                </a:schemeClr>
              </a:gs>
              <a:gs pos="50000">
                <a:schemeClr val="bg1">
                  <a:lumMod val="95000"/>
                  <a:lumOff val="5000"/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1371600" lvl="3" indent="-236793" algn="ctr" defTabSz="91409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DEF5FA"/>
              </a:buClr>
              <a:buSzPct val="95000"/>
              <a:tabLst>
                <a:tab pos="424590" algn="l"/>
              </a:tabLst>
              <a:defRPr/>
            </a:pPr>
            <a:endParaRPr lang="en-US" sz="23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pic>
        <p:nvPicPr>
          <p:cNvPr id="10" name="Picture 9" descr="MSB08_BrianY_05.jpg"/>
          <p:cNvPicPr>
            <a:picLocks noChangeAspect="1"/>
          </p:cNvPicPr>
          <p:nvPr/>
        </p:nvPicPr>
        <p:blipFill>
          <a:blip r:embed="rId3" cstate="print"/>
          <a:srcRect t="12150" r="48418" b="19400"/>
          <a:stretch>
            <a:fillRect/>
          </a:stretch>
        </p:blipFill>
        <p:spPr>
          <a:xfrm>
            <a:off x="3234217" y="4133044"/>
            <a:ext cx="1722977" cy="1705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Enhance Security &amp; C</a:t>
            </a:r>
            <a:r>
              <a:rPr lang="en-US" dirty="0" smtClean="0"/>
              <a:t>o</a:t>
            </a:r>
            <a:r>
              <a:rPr smtClean="0"/>
              <a:t>ntrol </a:t>
            </a:r>
            <a:endParaRPr lang="en-US" dirty="0"/>
          </a:p>
        </p:txBody>
      </p:sp>
      <p:pic>
        <p:nvPicPr>
          <p:cNvPr id="4" name="Picture 3" descr="ist2_6316839-firew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588" y="1296488"/>
            <a:ext cx="2511069" cy="2487236"/>
          </a:xfrm>
          <a:prstGeom prst="rect">
            <a:avLst/>
          </a:prstGeom>
        </p:spPr>
      </p:pic>
      <p:pic>
        <p:nvPicPr>
          <p:cNvPr id="5" name="Picture 4" descr="MSB08_Hands_01.jpg"/>
          <p:cNvPicPr>
            <a:picLocks noChangeAspect="1"/>
          </p:cNvPicPr>
          <p:nvPr/>
        </p:nvPicPr>
        <p:blipFill>
          <a:blip r:embed="rId5" cstate="print"/>
          <a:srcRect l="11342" r="22100"/>
          <a:stretch>
            <a:fillRect/>
          </a:stretch>
        </p:blipFill>
        <p:spPr>
          <a:xfrm>
            <a:off x="2952542" y="2079733"/>
            <a:ext cx="1992767" cy="1996008"/>
          </a:xfrm>
          <a:prstGeom prst="rect">
            <a:avLst/>
          </a:prstGeom>
        </p:spPr>
      </p:pic>
      <p:pic>
        <p:nvPicPr>
          <p:cNvPr id="7" name="Picture 6" descr="MS483_MSB08_Alexandria_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55591" y="997630"/>
            <a:ext cx="1048022" cy="104802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1323" y="4038600"/>
            <a:ext cx="294729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 dirty="0" smtClean="0"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279400" algn="ctr" rotWithShape="0">
                    <a:prstClr val="black">
                      <a:alpha val="75000"/>
                    </a:prstClr>
                  </a:outerShdw>
                </a:effectLst>
                <a:latin typeface="Segoe Semibold" pitchFamily="34" charset="0"/>
              </a:rPr>
              <a:t>Protect Users </a:t>
            </a:r>
            <a:br>
              <a:rPr lang="en-US" sz="2600" dirty="0" smtClean="0"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279400" algn="ctr" rotWithShape="0">
                    <a:prstClr val="black">
                      <a:alpha val="75000"/>
                    </a:prstClr>
                  </a:outerShdw>
                </a:effectLst>
                <a:latin typeface="Segoe Semibold" pitchFamily="34" charset="0"/>
              </a:rPr>
            </a:br>
            <a:r>
              <a:rPr lang="en-US" sz="2600" dirty="0" smtClean="0"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279400" algn="ctr" rotWithShape="0">
                    <a:prstClr val="black">
                      <a:alpha val="75000"/>
                    </a:prstClr>
                  </a:outerShdw>
                </a:effectLst>
                <a:latin typeface="Segoe Semibold" pitchFamily="34" charset="0"/>
              </a:rPr>
              <a:t>&amp; Infrastructure</a:t>
            </a:r>
            <a:endParaRPr lang="en-US" sz="2600" dirty="0"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50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279400" algn="ctr" rotWithShape="0">
                  <a:prstClr val="black">
                    <a:alpha val="75000"/>
                  </a:prstClr>
                </a:outerShdw>
              </a:effectLst>
              <a:latin typeface="Segoe Semibol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1323" y="4800600"/>
            <a:ext cx="2650377" cy="1066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1" indent="-222250" defTabSz="914363">
              <a:lnSpc>
                <a:spcPct val="95000"/>
              </a:lnSpc>
              <a:spcBef>
                <a:spcPts val="200"/>
              </a:spcBef>
              <a:spcAft>
                <a:spcPts val="100"/>
              </a:spcAft>
              <a:buBlip>
                <a:blip r:embed="rId7"/>
              </a:buBlip>
              <a:defRPr/>
            </a:pPr>
            <a:r>
              <a:rPr lang="en-US" sz="1600" dirty="0" err="1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AppLocker</a:t>
            </a:r>
            <a:r>
              <a:rPr lang="en-US" sz="1600" baseline="300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™</a:t>
            </a:r>
            <a:r>
              <a:rPr lang="en-US" sz="16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 controls what applications run</a:t>
            </a:r>
          </a:p>
          <a:p>
            <a:pPr marL="231775" lvl="1" indent="-222250" defTabSz="914363">
              <a:lnSpc>
                <a:spcPct val="95000"/>
              </a:lnSpc>
              <a:spcBef>
                <a:spcPts val="200"/>
              </a:spcBef>
              <a:spcAft>
                <a:spcPts val="100"/>
              </a:spcAft>
              <a:buBlip>
                <a:blip r:embed="rId7"/>
              </a:buBlip>
              <a:defRPr/>
            </a:pPr>
            <a:r>
              <a:rPr lang="en-US" sz="16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Internet Explorer 8 helps keep users safe online</a:t>
            </a:r>
            <a:endParaRPr lang="en-US" sz="1200" dirty="0">
              <a:solidFill>
                <a:prstClr val="white"/>
              </a:solidFill>
              <a:effectLst>
                <a:outerShdw blurRad="393700" algn="ctr" rotWithShape="0">
                  <a:prstClr val="black">
                    <a:alpha val="68000"/>
                  </a:prst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575754" y="1678032"/>
            <a:ext cx="707766" cy="707766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  <a:alpha val="75000"/>
                </a:schemeClr>
              </a:gs>
              <a:gs pos="50000">
                <a:schemeClr val="accent3">
                  <a:alpha val="75000"/>
                </a:schemeClr>
              </a:gs>
              <a:gs pos="70000">
                <a:schemeClr val="accent3">
                  <a:alpha val="75000"/>
                </a:schemeClr>
              </a:gs>
              <a:gs pos="100000">
                <a:schemeClr val="accent3"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rtl="0" fontAlgn="base">
              <a:spcBef>
                <a:spcPct val="0"/>
              </a:spcBef>
              <a:spcAft>
                <a:spcPct val="0"/>
              </a:spcAft>
            </a:pPr>
            <a:endParaRPr lang="en-US" sz="23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2983" y="1028513"/>
            <a:ext cx="3546381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 spc="-50" dirty="0" smtClean="0"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279400" algn="ctr" rotWithShape="0">
                    <a:prstClr val="black">
                      <a:alpha val="75000"/>
                    </a:prstClr>
                  </a:outerShdw>
                </a:effectLst>
                <a:latin typeface="Segoe Semibold" pitchFamily="34" charset="0"/>
              </a:rPr>
              <a:t>Protect Data on PCs </a:t>
            </a:r>
            <a:br>
              <a:rPr lang="en-US" sz="2600" spc="-50" dirty="0" smtClean="0"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279400" algn="ctr" rotWithShape="0">
                    <a:prstClr val="black">
                      <a:alpha val="75000"/>
                    </a:prstClr>
                  </a:outerShdw>
                </a:effectLst>
                <a:latin typeface="Segoe Semibold" pitchFamily="34" charset="0"/>
              </a:rPr>
            </a:br>
            <a:r>
              <a:rPr lang="en-US" sz="2600" spc="-50" dirty="0" smtClean="0"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279400" algn="ctr" rotWithShape="0">
                    <a:prstClr val="black">
                      <a:alpha val="75000"/>
                    </a:prstClr>
                  </a:outerShdw>
                </a:effectLst>
                <a:latin typeface="Segoe Semibold" pitchFamily="34" charset="0"/>
              </a:rPr>
              <a:t>&amp; Devices</a:t>
            </a:r>
            <a:endParaRPr lang="en-US" sz="2600" spc="-50" dirty="0"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50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279400" algn="ctr" rotWithShape="0">
                  <a:prstClr val="black">
                    <a:alpha val="75000"/>
                  </a:prstClr>
                </a:outerShdw>
              </a:effectLst>
              <a:latin typeface="Segoe Semibold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72982" y="1817987"/>
            <a:ext cx="3613817" cy="1066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1" indent="-222250" defTabSz="914363">
              <a:lnSpc>
                <a:spcPct val="95000"/>
              </a:lnSpc>
              <a:spcBef>
                <a:spcPts val="200"/>
              </a:spcBef>
              <a:spcAft>
                <a:spcPts val="100"/>
              </a:spcAft>
              <a:buBlip>
                <a:blip r:embed="rId7"/>
              </a:buBlip>
              <a:defRPr/>
            </a:pPr>
            <a:r>
              <a:rPr lang="en-US" sz="1600" dirty="0" err="1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BitLocker</a:t>
            </a:r>
            <a:r>
              <a:rPr lang="en-US" sz="16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 To Go</a:t>
            </a:r>
            <a:r>
              <a:rPr lang="en-US" sz="1600" baseline="300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™</a:t>
            </a:r>
            <a:r>
              <a:rPr lang="en-US" sz="16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 protects data </a:t>
            </a:r>
            <a:br>
              <a:rPr lang="en-US" sz="16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</a:br>
            <a:r>
              <a:rPr lang="en-US" sz="16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on removable drives</a:t>
            </a:r>
          </a:p>
          <a:p>
            <a:pPr marL="231775" lvl="1" indent="-222250" defTabSz="914363">
              <a:lnSpc>
                <a:spcPct val="95000"/>
              </a:lnSpc>
              <a:spcBef>
                <a:spcPts val="200"/>
              </a:spcBef>
              <a:spcAft>
                <a:spcPts val="100"/>
              </a:spcAft>
              <a:buBlip>
                <a:blip r:embed="rId7"/>
              </a:buBlip>
              <a:defRPr/>
            </a:pPr>
            <a:r>
              <a:rPr lang="en-US" sz="1600" dirty="0" err="1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BitLocker</a:t>
            </a:r>
            <a:r>
              <a:rPr lang="en-US" sz="1600" baseline="300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™ </a:t>
            </a:r>
            <a:r>
              <a:rPr lang="en-US" sz="16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simplifies encryptions and key management for all drives</a:t>
            </a:r>
            <a:endParaRPr lang="en-US" sz="1600" dirty="0">
              <a:solidFill>
                <a:prstClr val="white"/>
              </a:solidFill>
              <a:effectLst>
                <a:outerShdw blurRad="393700" algn="ctr" rotWithShape="0">
                  <a:prstClr val="black">
                    <a:alpha val="68000"/>
                  </a:prstClr>
                </a:outerShdw>
              </a:effectLst>
            </a:endParaRPr>
          </a:p>
        </p:txBody>
      </p:sp>
      <p:pic>
        <p:nvPicPr>
          <p:cNvPr id="19" name="Picture 18" descr="ist2_5919835-network-xxx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6069" y="3126414"/>
            <a:ext cx="2969846" cy="138592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4625723" y="2789518"/>
            <a:ext cx="642998" cy="643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75000"/>
                </a:schemeClr>
              </a:gs>
              <a:gs pos="50000">
                <a:schemeClr val="accent1">
                  <a:alpha val="75000"/>
                </a:schemeClr>
              </a:gs>
              <a:gs pos="70000">
                <a:schemeClr val="accent1">
                  <a:alpha val="75000"/>
                </a:schemeClr>
              </a:gs>
              <a:gs pos="100000">
                <a:schemeClr val="accent1"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rtl="0" fontAlgn="base">
              <a:spcBef>
                <a:spcPct val="0"/>
              </a:spcBef>
              <a:spcAft>
                <a:spcPct val="0"/>
              </a:spcAft>
            </a:pPr>
            <a:endParaRPr lang="en-US" sz="23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72983" y="4631752"/>
            <a:ext cx="3643798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600" kern="1200" spc="-50" dirty="0"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279400" algn="ctr" rotWithShape="0">
                    <a:prstClr val="black">
                      <a:alpha val="75000"/>
                    </a:prstClr>
                  </a:outerShdw>
                </a:effectLst>
                <a:latin typeface="Segoe Semibold" pitchFamily="34" charset="0"/>
                <a:ea typeface="+mn-ea"/>
                <a:cs typeface="+mn-cs"/>
              </a:rPr>
              <a:t>Build on Windows Vista Security Foundation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72983" y="5462324"/>
            <a:ext cx="3577914" cy="832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1" indent="-222250" algn="l" defTabSz="914363" rtl="0">
              <a:lnSpc>
                <a:spcPct val="95000"/>
              </a:lnSpc>
              <a:spcBef>
                <a:spcPts val="200"/>
              </a:spcBef>
              <a:spcAft>
                <a:spcPts val="100"/>
              </a:spcAft>
              <a:buFontTx/>
              <a:buBlip>
                <a:blip r:embed="rId7"/>
              </a:buBlip>
              <a:defRPr/>
            </a:pPr>
            <a:r>
              <a:rPr lang="en-US" sz="1600" kern="12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  <a:latin typeface="Segoe"/>
                <a:ea typeface="+mn-ea"/>
                <a:cs typeface="+mn-cs"/>
              </a:rPr>
              <a:t>User Account Control prompts less</a:t>
            </a:r>
          </a:p>
          <a:p>
            <a:pPr marL="231775" lvl="1" indent="-222250" algn="l" defTabSz="914363" rtl="0">
              <a:lnSpc>
                <a:spcPct val="95000"/>
              </a:lnSpc>
              <a:spcBef>
                <a:spcPts val="200"/>
              </a:spcBef>
              <a:spcAft>
                <a:spcPts val="100"/>
              </a:spcAft>
              <a:buFontTx/>
              <a:buBlip>
                <a:blip r:embed="rId7"/>
              </a:buBlip>
              <a:defRPr/>
            </a:pPr>
            <a:r>
              <a:rPr lang="en-US" sz="16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  <a:latin typeface="Segoe"/>
              </a:rPr>
              <a:t>Security Development Lifecycle for defense in depth 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704075" y="3524629"/>
            <a:ext cx="481071" cy="481071"/>
          </a:xfrm>
          <a:prstGeom prst="rect">
            <a:avLst/>
          </a:prstGeom>
          <a:gradFill>
            <a:gsLst>
              <a:gs pos="0">
                <a:schemeClr val="accent2">
                  <a:shade val="15000"/>
                  <a:satMod val="180000"/>
                  <a:alpha val="75000"/>
                </a:schemeClr>
              </a:gs>
              <a:gs pos="50000">
                <a:schemeClr val="accent2">
                  <a:shade val="45000"/>
                  <a:satMod val="170000"/>
                  <a:alpha val="75000"/>
                </a:schemeClr>
              </a:gs>
              <a:gs pos="70000">
                <a:schemeClr val="accent2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2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rtl="0" fontAlgn="base">
              <a:spcBef>
                <a:spcPct val="0"/>
              </a:spcBef>
              <a:spcAft>
                <a:spcPct val="0"/>
              </a:spcAft>
            </a:pPr>
            <a:endParaRPr lang="en-US" sz="23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246035" y="5490794"/>
            <a:ext cx="707766" cy="707766"/>
          </a:xfrm>
          <a:prstGeom prst="rect">
            <a:avLst/>
          </a:prstGeom>
          <a:gradFill>
            <a:gsLst>
              <a:gs pos="0">
                <a:schemeClr val="accent2">
                  <a:shade val="15000"/>
                  <a:satMod val="180000"/>
                  <a:alpha val="75000"/>
                </a:schemeClr>
              </a:gs>
              <a:gs pos="50000">
                <a:schemeClr val="accent2">
                  <a:shade val="45000"/>
                  <a:satMod val="170000"/>
                  <a:alpha val="75000"/>
                </a:schemeClr>
              </a:gs>
              <a:gs pos="70000">
                <a:schemeClr val="accent2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2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rtl="0" fontAlgn="base">
              <a:spcBef>
                <a:spcPct val="0"/>
              </a:spcBef>
              <a:spcAft>
                <a:spcPct val="0"/>
              </a:spcAft>
            </a:pPr>
            <a:endParaRPr lang="en-US" sz="23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5" grpId="0" animBg="1"/>
      <p:bldP spid="12" grpId="0"/>
      <p:bldP spid="13" grpId="0"/>
      <p:bldP spid="14" grpId="0" animBg="1"/>
      <p:bldP spid="16" grpId="0"/>
      <p:bldP spid="17" grpId="0"/>
      <p:bldP spid="21" grpId="0" animBg="1"/>
      <p:bldP spid="24" grpId="0"/>
      <p:bldP spid="25" grpId="0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 rot="10800000">
            <a:off x="381786" y="5126119"/>
            <a:ext cx="5877378" cy="141608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1000"/>
                </a:schemeClr>
              </a:gs>
              <a:gs pos="50000">
                <a:schemeClr val="bg1">
                  <a:lumMod val="95000"/>
                  <a:lumOff val="5000"/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3" indent="-236793"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DEF5FA"/>
              </a:buClr>
              <a:buSzPct val="95000"/>
              <a:tabLst>
                <a:tab pos="424590" algn="l"/>
              </a:tabLst>
              <a:defRPr/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 rot="5400000">
            <a:off x="6181086" y="1321748"/>
            <a:ext cx="2858610" cy="261595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1000"/>
                </a:schemeClr>
              </a:gs>
              <a:gs pos="50000">
                <a:schemeClr val="bg1">
                  <a:lumMod val="95000"/>
                  <a:lumOff val="5000"/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3" indent="-236793"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DEF5FA"/>
              </a:buClr>
              <a:buSzPct val="95000"/>
              <a:tabLst>
                <a:tab pos="424590" algn="l"/>
              </a:tabLst>
              <a:defRPr/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16200000">
            <a:off x="943061" y="647174"/>
            <a:ext cx="2366596" cy="346375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1000"/>
                </a:schemeClr>
              </a:gs>
              <a:gs pos="50000">
                <a:schemeClr val="bg1">
                  <a:lumMod val="95000"/>
                  <a:lumOff val="5000"/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3" indent="-236793"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DEF5FA"/>
              </a:buClr>
              <a:buSzPct val="95000"/>
              <a:tabLst>
                <a:tab pos="424590" algn="l"/>
              </a:tabLst>
              <a:defRPr/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Streamline PC Management</a:t>
            </a:r>
            <a:endParaRPr lang="en-US" dirty="0"/>
          </a:p>
        </p:txBody>
      </p:sp>
      <p:pic>
        <p:nvPicPr>
          <p:cNvPr id="5" name="Picture 7" descr="\\Adisbssvr\adi shared folders\ADI_Projects\Microsoft\MS_08-00483_Nash_fall_PPT\ADI_Art\Working_Art\Comp Images\ist2_3117570-computer-workstations-in-a-modern-library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6270" y="3614378"/>
            <a:ext cx="1612894" cy="1612894"/>
          </a:xfrm>
          <a:prstGeom prst="rect">
            <a:avLst/>
          </a:prstGeom>
          <a:noFill/>
        </p:spPr>
      </p:pic>
      <p:pic>
        <p:nvPicPr>
          <p:cNvPr id="6" name="Picture 5" descr="MSIT08_Freb+Pearl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00770" y="1195338"/>
            <a:ext cx="2358394" cy="2358394"/>
          </a:xfrm>
          <a:prstGeom prst="rect">
            <a:avLst/>
          </a:prstGeom>
        </p:spPr>
      </p:pic>
      <p:pic>
        <p:nvPicPr>
          <p:cNvPr id="2050" name="Picture 2" descr="\\Adisbssvr\adi shared folders\ADI_Projects\Microsoft\MS_08-00483_Nash_fall_PPT\ADI_Art\Working_Art\Comp Images\MSIT08_Freb_0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302414" y="4102669"/>
            <a:ext cx="1443261" cy="1443261"/>
          </a:xfrm>
          <a:prstGeom prst="rect">
            <a:avLst/>
          </a:prstGeom>
          <a:noFill/>
        </p:spPr>
      </p:pic>
      <p:pic>
        <p:nvPicPr>
          <p:cNvPr id="8" name="Picture 7" descr="OEM_Wiring_Close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87633" y="4093139"/>
            <a:ext cx="1132004" cy="11320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9503" y="1522552"/>
            <a:ext cx="322598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 spc="-50" dirty="0" smtClean="0"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279400" algn="ctr" rotWithShape="0">
                    <a:prstClr val="black">
                      <a:alpha val="75000"/>
                    </a:prstClr>
                  </a:outerShdw>
                </a:effectLst>
                <a:latin typeface="Segoe Semibold" pitchFamily="34" charset="0"/>
              </a:rPr>
              <a:t>Easier Deployment  from Windows Vista</a:t>
            </a:r>
            <a:endParaRPr lang="en-US" sz="2600" spc="-50" dirty="0"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50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279400" algn="ctr" rotWithShape="0">
                  <a:prstClr val="black">
                    <a:alpha val="75000"/>
                  </a:prstClr>
                </a:outerShdw>
              </a:effectLst>
              <a:latin typeface="Segoe Semibol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9503" y="2302871"/>
            <a:ext cx="3366657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1" indent="-222250" defTabSz="914363">
              <a:lnSpc>
                <a:spcPct val="95000"/>
              </a:lnSpc>
              <a:spcBef>
                <a:spcPts val="200"/>
              </a:spcBef>
              <a:spcAft>
                <a:spcPts val="100"/>
              </a:spcAft>
              <a:buBlip>
                <a:blip r:embed="rId7"/>
              </a:buBlip>
              <a:defRPr/>
            </a:pPr>
            <a:r>
              <a:rPr lang="en-US" sz="15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Compatibility with Windows Vista hardware, software, tools</a:t>
            </a:r>
          </a:p>
          <a:p>
            <a:pPr marL="231775" lvl="1" indent="-222250" defTabSz="914363">
              <a:lnSpc>
                <a:spcPct val="95000"/>
              </a:lnSpc>
              <a:spcBef>
                <a:spcPts val="200"/>
              </a:spcBef>
              <a:spcAft>
                <a:spcPts val="100"/>
              </a:spcAft>
              <a:buBlip>
                <a:blip r:embed="rId7"/>
              </a:buBlip>
              <a:defRPr/>
            </a:pPr>
            <a:r>
              <a:rPr lang="en-US" sz="15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New tools speed image creation, </a:t>
            </a:r>
            <a:br>
              <a:rPr lang="en-US" sz="15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</a:br>
            <a:r>
              <a:rPr lang="en-US" sz="15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migration, and deployment</a:t>
            </a:r>
          </a:p>
        </p:txBody>
      </p:sp>
      <p:pic>
        <p:nvPicPr>
          <p:cNvPr id="14" name="Picture 13" descr="ist2_5539436-computer-workstati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3060" y="3618152"/>
            <a:ext cx="4213656" cy="160912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358984" y="1317719"/>
            <a:ext cx="2617619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 spc="-50" dirty="0" smtClean="0"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279400" algn="ctr" rotWithShape="0">
                    <a:prstClr val="black">
                      <a:alpha val="75000"/>
                    </a:prstClr>
                  </a:outerShdw>
                </a:effectLst>
                <a:latin typeface="Segoe Semibold" pitchFamily="34" charset="0"/>
              </a:rPr>
              <a:t>Keep PCs Running Smoothly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58985" y="2460346"/>
            <a:ext cx="2565860" cy="1227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1" indent="-222250" defTabSz="914363">
              <a:lnSpc>
                <a:spcPct val="95000"/>
              </a:lnSpc>
              <a:spcBef>
                <a:spcPts val="200"/>
              </a:spcBef>
              <a:spcAft>
                <a:spcPts val="100"/>
              </a:spcAft>
              <a:buBlip>
                <a:blip r:embed="rId7"/>
              </a:buBlip>
              <a:defRPr/>
            </a:pPr>
            <a:r>
              <a:rPr lang="en-US" sz="1500" dirty="0" err="1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PowerShell</a:t>
            </a:r>
            <a:r>
              <a:rPr lang="en-US" sz="15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 &amp; Group </a:t>
            </a:r>
            <a:br>
              <a:rPr lang="en-US" sz="15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</a:br>
            <a:r>
              <a:rPr lang="en-US" sz="15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Policy management </a:t>
            </a:r>
            <a:br>
              <a:rPr lang="en-US" sz="15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</a:br>
            <a:r>
              <a:rPr lang="en-US" sz="15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ease configuration</a:t>
            </a:r>
          </a:p>
          <a:p>
            <a:pPr marL="231775" lvl="1" indent="-222250" defTabSz="914363">
              <a:lnSpc>
                <a:spcPct val="95000"/>
              </a:lnSpc>
              <a:spcBef>
                <a:spcPts val="200"/>
              </a:spcBef>
              <a:spcAft>
                <a:spcPts val="100"/>
              </a:spcAft>
              <a:buBlip>
                <a:blip r:embed="rId7"/>
              </a:buBlip>
              <a:defRPr/>
            </a:pPr>
            <a:r>
              <a:rPr lang="en-US" sz="15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Troubleshooting platform reduces help desk issues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185156" y="3173665"/>
            <a:ext cx="826746" cy="826748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75000"/>
                </a:schemeClr>
              </a:gs>
              <a:gs pos="50000">
                <a:schemeClr val="accent1">
                  <a:alpha val="75000"/>
                </a:schemeClr>
              </a:gs>
              <a:gs pos="70000">
                <a:schemeClr val="accent1">
                  <a:alpha val="75000"/>
                </a:schemeClr>
              </a:gs>
              <a:gs pos="100000">
                <a:schemeClr val="accent1"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7639" y="5347662"/>
            <a:ext cx="5808349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sz="2600" spc="-50" dirty="0" smtClean="0"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279400" algn="ctr" rotWithShape="0">
                    <a:prstClr val="black">
                      <a:alpha val="75000"/>
                    </a:prstClr>
                  </a:outerShdw>
                </a:effectLst>
                <a:latin typeface="Segoe Semibold" pitchFamily="34" charset="0"/>
              </a:rPr>
              <a:t>Better Support for Client </a:t>
            </a:r>
            <a:r>
              <a:rPr lang="en-US" sz="2600" spc="-50" dirty="0" err="1" smtClean="0"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279400" algn="ctr" rotWithShape="0">
                    <a:prstClr val="black">
                      <a:alpha val="75000"/>
                    </a:prstClr>
                  </a:outerShdw>
                </a:effectLst>
                <a:latin typeface="Segoe Semibold" pitchFamily="34" charset="0"/>
              </a:rPr>
              <a:t>Virtualisation</a:t>
            </a:r>
            <a:endParaRPr lang="en-US" sz="2600" spc="-50" dirty="0"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50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279400" algn="ctr" rotWithShape="0">
                  <a:prstClr val="black">
                    <a:alpha val="75000"/>
                  </a:prstClr>
                </a:outerShdw>
              </a:effectLst>
              <a:latin typeface="Segoe Semi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7639" y="5795469"/>
            <a:ext cx="548969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1" indent="-222250" defTabSz="914363">
              <a:lnSpc>
                <a:spcPct val="95000"/>
              </a:lnSpc>
              <a:spcBef>
                <a:spcPts val="200"/>
              </a:spcBef>
              <a:spcAft>
                <a:spcPts val="100"/>
              </a:spcAft>
              <a:buBlip>
                <a:blip r:embed="rId7"/>
              </a:buBlip>
              <a:defRPr/>
            </a:pPr>
            <a:r>
              <a:rPr lang="en-US" sz="15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Improve VDI experience with multi-monitor and </a:t>
            </a:r>
            <a:r>
              <a:rPr lang="en-US" sz="1500" dirty="0" err="1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mic</a:t>
            </a:r>
            <a:r>
              <a:rPr lang="en-US" sz="15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 support</a:t>
            </a:r>
          </a:p>
          <a:p>
            <a:pPr marL="231775" lvl="1" indent="-222250" defTabSz="914363">
              <a:lnSpc>
                <a:spcPct val="95000"/>
              </a:lnSpc>
              <a:spcBef>
                <a:spcPts val="200"/>
              </a:spcBef>
              <a:spcAft>
                <a:spcPts val="100"/>
              </a:spcAft>
              <a:buBlip>
                <a:blip r:embed="rId7"/>
              </a:buBlip>
              <a:defRPr/>
            </a:pPr>
            <a:r>
              <a:rPr lang="en-US" sz="15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Same tools to manage and service VHD &amp; WIM images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549614" y="3879330"/>
            <a:ext cx="444640" cy="444640"/>
          </a:xfrm>
          <a:prstGeom prst="rect">
            <a:avLst/>
          </a:prstGeom>
          <a:gradFill>
            <a:gsLst>
              <a:gs pos="0">
                <a:schemeClr val="accent2">
                  <a:shade val="15000"/>
                  <a:satMod val="180000"/>
                  <a:alpha val="75000"/>
                </a:schemeClr>
              </a:gs>
              <a:gs pos="50000">
                <a:schemeClr val="accent2">
                  <a:shade val="45000"/>
                  <a:satMod val="170000"/>
                  <a:alpha val="75000"/>
                </a:schemeClr>
              </a:gs>
              <a:gs pos="70000">
                <a:schemeClr val="accent2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2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261470" y="5391292"/>
            <a:ext cx="664897" cy="664897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  <a:alpha val="75000"/>
                </a:schemeClr>
              </a:gs>
              <a:gs pos="50000">
                <a:schemeClr val="accent3">
                  <a:alpha val="75000"/>
                </a:schemeClr>
              </a:gs>
              <a:gs pos="70000">
                <a:schemeClr val="accent3">
                  <a:alpha val="75000"/>
                </a:schemeClr>
              </a:gs>
              <a:gs pos="100000">
                <a:schemeClr val="accent3"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11" grpId="0" animBg="1"/>
      <p:bldP spid="12" grpId="0"/>
      <p:bldP spid="13" grpId="0"/>
      <p:bldP spid="16" grpId="0"/>
      <p:bldP spid="17" grpId="0"/>
      <p:bldP spid="18" grpId="0" animBg="1"/>
      <p:bldP spid="20" grpId="0"/>
      <p:bldP spid="21" grpId="0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37867" y="1019431"/>
            <a:ext cx="3334725" cy="5560757"/>
          </a:xfrm>
          <a:prstGeom prst="roundRect">
            <a:avLst>
              <a:gd name="adj" fmla="val 7526"/>
            </a:avLst>
          </a:prstGeom>
          <a:gradFill flip="none" rotWithShape="1">
            <a:gsLst>
              <a:gs pos="0">
                <a:schemeClr val="bg1">
                  <a:lumMod val="95000"/>
                  <a:lumOff val="5000"/>
                  <a:alpha val="51000"/>
                </a:schemeClr>
              </a:gs>
              <a:gs pos="50000">
                <a:schemeClr val="bg1">
                  <a:lumMod val="95000"/>
                  <a:lumOff val="5000"/>
                  <a:alpha val="40000"/>
                </a:schemeClr>
              </a:gs>
              <a:gs pos="100000">
                <a:schemeClr val="bg1">
                  <a:lumMod val="95000"/>
                  <a:lumOff val="5000"/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254000" dist="1905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49250" indent="-349250" algn="ctr" defTabSz="914099"/>
            <a:endParaRPr lang="en-US" dirty="0" smtClean="0"/>
          </a:p>
        </p:txBody>
      </p:sp>
      <p:sp>
        <p:nvSpPr>
          <p:cNvPr id="22" name="Rounded Rectangle 21"/>
          <p:cNvSpPr/>
          <p:nvPr/>
        </p:nvSpPr>
        <p:spPr bwMode="auto">
          <a:xfrm>
            <a:off x="3385019" y="1019431"/>
            <a:ext cx="2873305" cy="5560757"/>
          </a:xfrm>
          <a:prstGeom prst="roundRect">
            <a:avLst>
              <a:gd name="adj" fmla="val 7526"/>
            </a:avLst>
          </a:prstGeom>
          <a:gradFill flip="none" rotWithShape="1">
            <a:gsLst>
              <a:gs pos="0">
                <a:schemeClr val="bg1">
                  <a:lumMod val="95000"/>
                  <a:lumOff val="5000"/>
                  <a:alpha val="51000"/>
                </a:schemeClr>
              </a:gs>
              <a:gs pos="50000">
                <a:schemeClr val="bg1">
                  <a:lumMod val="95000"/>
                  <a:lumOff val="5000"/>
                  <a:alpha val="40000"/>
                </a:schemeClr>
              </a:gs>
              <a:gs pos="100000">
                <a:schemeClr val="bg1">
                  <a:lumMod val="95000"/>
                  <a:lumOff val="5000"/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254000" dist="1905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49250" indent="-349250" algn="ctr" defTabSz="914099"/>
            <a:endParaRPr lang="en-US" dirty="0" smtClean="0"/>
          </a:p>
        </p:txBody>
      </p:sp>
      <p:sp>
        <p:nvSpPr>
          <p:cNvPr id="49" name="TextBox 48"/>
          <p:cNvSpPr txBox="1"/>
          <p:nvPr/>
        </p:nvSpPr>
        <p:spPr>
          <a:xfrm>
            <a:off x="185711" y="2262321"/>
            <a:ext cx="3519400" cy="4429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en-US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/>
                <a:ea typeface="Tahoma" pitchFamily="34" charset="0"/>
                <a:cs typeface="Tahoma" pitchFamily="34" charset="0"/>
              </a:rPr>
              <a:t>Make Users Productive Anywhere </a:t>
            </a:r>
          </a:p>
          <a:p>
            <a:pPr marL="225425" lvl="1" indent="-225425" defTabSz="914363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en-US" sz="1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DirectAccess</a:t>
            </a:r>
            <a:endParaRPr lang="en-US" sz="14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5425" lvl="1" indent="-225425" defTabSz="914363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en-US" sz="1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BranchCache</a:t>
            </a:r>
            <a: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</a:t>
            </a:r>
          </a:p>
          <a:p>
            <a:pPr marL="225425" lvl="1" indent="-225425" defTabSz="914363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Enterprise Search Scopes</a:t>
            </a:r>
          </a:p>
          <a:p>
            <a:endParaRPr lang="en-US" sz="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363"/>
            <a:r>
              <a:rPr lang="en-US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/>
                <a:ea typeface="Tahoma" pitchFamily="34" charset="0"/>
                <a:cs typeface="Tahoma" pitchFamily="34" charset="0"/>
              </a:rPr>
              <a:t>Enhance Security and Protect Data</a:t>
            </a:r>
          </a:p>
          <a:p>
            <a:pPr marL="225425" lvl="1" indent="-225425" defTabSz="914363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en-US" sz="1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BitLocker</a:t>
            </a:r>
            <a: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1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BitLocker</a:t>
            </a:r>
            <a: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Go </a:t>
            </a:r>
          </a:p>
          <a:p>
            <a:pPr marL="225425" lvl="1" indent="-225425" defTabSz="914363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en-US" sz="1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AppLocker</a:t>
            </a:r>
            <a: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sz="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363"/>
            <a:r>
              <a:rPr lang="en-US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/>
                <a:ea typeface="Tahoma" pitchFamily="34" charset="0"/>
                <a:cs typeface="Tahoma" pitchFamily="34" charset="0"/>
              </a:rPr>
              <a:t>Streamline PC Management </a:t>
            </a:r>
          </a:p>
          <a:p>
            <a:pPr marL="225425" lvl="1" indent="-225425" defTabSz="914363" fontAlgn="base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 </a:t>
            </a: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</a:t>
            </a:r>
            <a: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Packs</a:t>
            </a:r>
          </a:p>
          <a:p>
            <a:pPr marL="225425" lvl="1" indent="-225425" defTabSz="914363" fontAlgn="base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VDI  Enhancements </a:t>
            </a:r>
            <a:b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(VDI requires VECD license)</a:t>
            </a:r>
          </a:p>
          <a:p>
            <a:pPr marL="225425" lvl="1" indent="-225425" defTabSz="914363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Boot from VHD</a:t>
            </a:r>
          </a:p>
          <a:p>
            <a:pPr marL="225425" lvl="1" indent="-225425" defTabSz="914363" fontAlgn="base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Subsystem for UNIX </a:t>
            </a:r>
          </a:p>
          <a:p>
            <a:pPr marL="225425" lvl="1" indent="-225425" defTabSz="914363" fontAlgn="base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Virtual Operating Systems</a:t>
            </a:r>
          </a:p>
          <a:p>
            <a:pPr marL="225425" lvl="1" indent="-225425" defTabSz="914363" fontAlgn="base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Boot License </a:t>
            </a:r>
            <a:endParaRPr lang="en-US" sz="1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" name="Picture 6" descr="AGP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9784" y="4357114"/>
            <a:ext cx="2001504" cy="431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7" descr="AIS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33303" y="3623443"/>
            <a:ext cx="1786245" cy="44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8" descr="DaRT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870147" y="5800234"/>
            <a:ext cx="1751542" cy="431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9" descr="SCDEM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853141" y="5077064"/>
            <a:ext cx="2131919" cy="436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2" descr="C:\Users\chajones\Desktop\Logo-MSAV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828138" y="2262321"/>
            <a:ext cx="1631994" cy="423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aheaton\AppData\Local\Microsoft\Windows\Temporary Internet Files\Content.Outlook\RUD1F8JY\EDVwithicon_wht (2)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864915" y="2958510"/>
            <a:ext cx="1820460" cy="374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1" descr="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50724" y="1251803"/>
            <a:ext cx="2605974" cy="4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Windows7-Enterprise_h_rgb_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7647" y="1292154"/>
            <a:ext cx="1612231" cy="507852"/>
          </a:xfrm>
          <a:prstGeom prst="rect">
            <a:avLst/>
          </a:prstGeom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sz="4000"/>
              <a:t>Increased Value in </a:t>
            </a:r>
            <a:r>
              <a:rPr sz="4000" smtClean="0"/>
              <a:t>Optimi</a:t>
            </a:r>
            <a:r>
              <a:rPr lang="en-NZ" sz="4000" dirty="0" smtClean="0"/>
              <a:t>s</a:t>
            </a:r>
            <a:r>
              <a:rPr sz="4000" smtClean="0"/>
              <a:t>ed </a:t>
            </a:r>
            <a:r>
              <a:rPr sz="4000"/>
              <a:t>Desktop</a:t>
            </a:r>
            <a:endParaRPr lang="en-US" sz="40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32702" y="2027585"/>
            <a:ext cx="3002384" cy="3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27000" y="2030681"/>
            <a:ext cx="258882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6"/>
          <p:cNvGrpSpPr/>
          <p:nvPr/>
        </p:nvGrpSpPr>
        <p:grpSpPr>
          <a:xfrm>
            <a:off x="6195030" y="1017442"/>
            <a:ext cx="2830220" cy="5513987"/>
            <a:chOff x="5427502" y="1266824"/>
            <a:chExt cx="3353427" cy="5313363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5526157" y="1266824"/>
              <a:ext cx="3254772" cy="5313363"/>
            </a:xfrm>
            <a:prstGeom prst="roundRect">
              <a:avLst>
                <a:gd name="adj" fmla="val 5490"/>
              </a:avLst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  <a:alpha val="51000"/>
                  </a:schemeClr>
                </a:gs>
                <a:gs pos="50000">
                  <a:schemeClr val="bg1">
                    <a:lumMod val="95000"/>
                    <a:lumOff val="5000"/>
                    <a:alpha val="40000"/>
                  </a:schemeClr>
                </a:gs>
                <a:gs pos="100000">
                  <a:schemeClr val="bg1">
                    <a:lumMod val="95000"/>
                    <a:lumOff val="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effectLst>
              <a:outerShdw blurRad="254000" dist="1905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349250" indent="-349250" algn="ctr" defTabSz="914099"/>
              <a:endParaRPr lang="en-US" dirty="0" smtClean="0"/>
            </a:p>
          </p:txBody>
        </p:sp>
        <p:graphicFrame>
          <p:nvGraphicFramePr>
            <p:cNvPr id="31" name="Chart 30"/>
            <p:cNvGraphicFramePr/>
            <p:nvPr/>
          </p:nvGraphicFramePr>
          <p:xfrm>
            <a:off x="5427502" y="1925514"/>
            <a:ext cx="3318933" cy="3812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32" name="TextBox 31"/>
            <p:cNvSpPr txBox="1"/>
            <p:nvPr/>
          </p:nvSpPr>
          <p:spPr>
            <a:xfrm>
              <a:off x="5645426" y="1537302"/>
              <a:ext cx="3008807" cy="369332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  <a:effectLst>
              <a:outerShdw blurRad="254000" dist="1905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wrap="square">
              <a:spAutoFit/>
            </a:bodyPr>
            <a:lstStyle/>
            <a:p>
              <a:pPr algn="ctr" defTabSz="914363"/>
              <a:r>
                <a:rPr lang="en-US" altLang="zh-CN" sz="18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/>
                  <a:ea typeface="Tahoma" pitchFamily="34" charset="0"/>
                  <a:cs typeface="Tahoma" pitchFamily="34" charset="0"/>
                </a:rPr>
                <a:t>SA Customer Satisfaction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\\Server3\internalbin\Resource DVD 35\DVD_ART35\Artwork_Imagery\Brand Photos\Backgrounds\FY09 Office Brand - No Exp\man working office cell phone Background.png"/>
          <p:cNvPicPr>
            <a:picLocks noChangeAspect="1" noChangeArrowheads="1"/>
          </p:cNvPicPr>
          <p:nvPr/>
        </p:nvPicPr>
        <p:blipFill>
          <a:blip r:embed="rId3" cstate="print"/>
          <a:srcRect l="1172" b="-16105"/>
          <a:stretch>
            <a:fillRect/>
          </a:stretch>
        </p:blipFill>
        <p:spPr bwMode="auto">
          <a:xfrm>
            <a:off x="-1320799" y="0"/>
            <a:ext cx="9606491" cy="7394222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 bwMode="auto">
          <a:xfrm>
            <a:off x="-273403" y="1903413"/>
            <a:ext cx="9697155" cy="3068815"/>
          </a:xfrm>
          <a:prstGeom prst="roundRect">
            <a:avLst>
              <a:gd name="adj" fmla="val 2560"/>
            </a:avLst>
          </a:prstGeom>
          <a:gradFill flip="none" rotWithShape="1">
            <a:gsLst>
              <a:gs pos="35000">
                <a:srgbClr val="000000">
                  <a:alpha val="51000"/>
                </a:srgbClr>
              </a:gs>
              <a:gs pos="87000">
                <a:srgbClr val="000000">
                  <a:alpha val="21000"/>
                </a:srgbClr>
              </a:gs>
              <a:gs pos="96000">
                <a:srgbClr val="FFFFFF">
                  <a:alpha val="34000"/>
                </a:srgbClr>
              </a:gs>
              <a:gs pos="100000">
                <a:srgbClr val="FFFFFF">
                  <a:alpha val="92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34925" cmpd="sng">
            <a:gradFill flip="none" rotWithShape="1">
              <a:gsLst>
                <a:gs pos="0">
                  <a:schemeClr val="tx1">
                    <a:alpha val="36000"/>
                  </a:schemeClr>
                </a:gs>
                <a:gs pos="50000">
                  <a:schemeClr val="accent1">
                    <a:tint val="44500"/>
                    <a:satMod val="160000"/>
                    <a:alpha val="45000"/>
                  </a:schemeClr>
                </a:gs>
                <a:gs pos="100000">
                  <a:schemeClr val="bg1">
                    <a:alpha val="3000"/>
                  </a:schemeClr>
                </a:gs>
              </a:gsLst>
              <a:lin ang="0" scaled="1"/>
              <a:tileRect/>
            </a:gradFill>
            <a:prstDash val="solid"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91440" rIns="6400800" bIns="0" numCol="1" rtlCol="0" anchor="ctr" anchorCtr="0" compatLnSpc="1">
            <a:prstTxWarp prst="textNoShape">
              <a:avLst/>
            </a:prstTxWarp>
          </a:bodyPr>
          <a:lstStyle/>
          <a:p>
            <a:pPr marL="0" lvl="1" indent="-233363" algn="ctr" defTabSz="1329574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FF99"/>
              </a:buClr>
              <a:buSzPct val="120000"/>
              <a:buBlip>
                <a:blip r:embed="rId4"/>
              </a:buBlip>
              <a:defRPr/>
            </a:pPr>
            <a:endParaRPr lang="en-US" altLang="zh-CN" sz="2600" spc="-70" dirty="0" err="1" smtClean="0">
              <a:ln w="18415" cmpd="sng">
                <a:noFill/>
                <a:prstDash val="solid"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1"/>
              </a:gradFill>
              <a:latin typeface="Trebuchet MS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58775"/>
            <a:ext cx="8382000" cy="1329595"/>
          </a:xfrm>
        </p:spPr>
        <p:txBody>
          <a:bodyPr/>
          <a:lstStyle/>
          <a:p>
            <a:r>
              <a:rPr smtClean="0"/>
              <a:t>Key Solutio</a:t>
            </a:r>
            <a:r>
              <a:rPr lang="en-NZ" dirty="0" smtClean="0"/>
              <a:t>ns</a:t>
            </a:r>
            <a:r>
              <a:rPr smtClean="0"/>
              <a:t> for Today's Uncertain Economy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39485" y="2535010"/>
            <a:ext cx="4843463" cy="38779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Windows 7 Enterprise Briefing</a:t>
            </a:r>
            <a:endParaRPr lang="en-US" sz="2800" dirty="0"/>
          </a:p>
        </p:txBody>
      </p:sp>
      <p:pic>
        <p:nvPicPr>
          <p:cNvPr id="2051" name="Picture 3" descr="\\Server3\internalbin\Resource DVD 35\DVD_ART35\Artwork_Imagery\Brand Photos\Scenarios\FY07-FY09 MS Hardware - no exp\LifeCam Show office IM web camera webcam collaboration meeti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759" y="2102643"/>
            <a:ext cx="4022372" cy="2683497"/>
          </a:xfrm>
          <a:prstGeom prst="rect">
            <a:avLst/>
          </a:prstGeom>
          <a:noFill/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254858" y="3364901"/>
            <a:ext cx="4843463" cy="124957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Ben Green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800" dirty="0" smtClean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NZ Windows Business Group Manager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50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447800"/>
            <a:ext cx="9144000" cy="4876800"/>
          </a:xfrm>
          <a:prstGeom prst="rect">
            <a:avLst/>
          </a:prstGeom>
          <a:gradFill flip="none" rotWithShape="1">
            <a:gsLst>
              <a:gs pos="20000">
                <a:schemeClr val="tx1">
                  <a:lumMod val="95000"/>
                  <a:alpha val="19000"/>
                </a:schemeClr>
              </a:gs>
              <a:gs pos="100000">
                <a:srgbClr val="ADADAD">
                  <a:alpha val="41000"/>
                </a:srgbClr>
              </a:gs>
            </a:gsLst>
            <a:lin ang="5400000" scaled="1"/>
            <a:tileRect/>
          </a:gradFill>
          <a:ln w="152400">
            <a:noFill/>
            <a:round/>
            <a:headEnd/>
            <a:tailEnd/>
          </a:ln>
        </p:spPr>
        <p:txBody>
          <a:bodyPr vert="horz" wrap="square" lIns="76197" tIns="38098" rIns="76197" bIns="38098" numCol="1" anchor="t" anchorCtr="0" compatLnSpc="1">
            <a:prstTxWarp prst="textNoShape">
              <a:avLst/>
            </a:prstTxWarp>
          </a:bodyPr>
          <a:lstStyle/>
          <a:p>
            <a:pPr algn="l" defTabSz="914363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FFFFFF"/>
              </a:solidFill>
              <a:latin typeface="Segoe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200" y="1447800"/>
            <a:ext cx="2438400" cy="4874260"/>
          </a:xfrm>
          <a:prstGeom prst="roundRect">
            <a:avLst>
              <a:gd name="adj" fmla="val 4518"/>
            </a:avLst>
          </a:prstGeom>
          <a:solidFill>
            <a:schemeClr val="bg1">
              <a:lumMod val="6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shade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Windows® 7 Enterprise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Windows® Ultimate</a:t>
            </a:r>
          </a:p>
          <a:p>
            <a:pPr algn="ctr"/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2" name="Table 61"/>
          <p:cNvGraphicFramePr>
            <a:graphicFrameLocks noGrp="1"/>
          </p:cNvGraphicFramePr>
          <p:nvPr/>
        </p:nvGraphicFramePr>
        <p:xfrm>
          <a:off x="2590800" y="1633391"/>
          <a:ext cx="6019800" cy="406758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19800"/>
              </a:tblGrid>
              <a:tr h="881211">
                <a:tc>
                  <a:txBody>
                    <a:bodyPr/>
                    <a:lstStyle/>
                    <a:p>
                      <a:pPr marL="169863" marR="0" indent="-169863" algn="l" defTabSz="914363" rtl="0" eaLnBrk="1" fontAlgn="auto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“Enterprise”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provides advanced data protection &amp; information access for businesses that use IT as a strategy asset</a:t>
                      </a:r>
                    </a:p>
                    <a:p>
                      <a:pPr marL="169863" marR="0" indent="-169863" algn="l" defTabSz="914363" rtl="0" eaLnBrk="1" fontAlgn="auto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“Ultimate” is the no-compromise SKU for technical enthusiasts</a:t>
                      </a:r>
                    </a:p>
                  </a:txBody>
                  <a:tcPr marL="45720" marR="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7514">
                <a:tc>
                  <a:txBody>
                    <a:bodyPr/>
                    <a:lstStyle/>
                    <a:p>
                      <a:pPr marL="169863" indent="-169863" algn="l" defTabSz="914363" rtl="0" eaLnBrk="1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“Professional” is the business-focused SKU for small and lower mid-market companies and users who have networking, backup, and security needs and multiple PCs or servers</a:t>
                      </a:r>
                    </a:p>
                    <a:p>
                      <a:pPr marL="169863" indent="-169863" algn="l" defTabSz="914363" rtl="0" eaLnBrk="1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4529">
                <a:tc>
                  <a:txBody>
                    <a:bodyPr/>
                    <a:lstStyle/>
                    <a:p>
                      <a:pPr marL="169863" indent="-169863" algn="l" defTabSz="914363" rtl="0" eaLnBrk="1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“Home Premium” is the standard consumer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SKU, providing full functionality on the latest hardware, easy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ways to connect, and a visually rich environment</a:t>
                      </a:r>
                    </a:p>
                    <a:p>
                      <a:pPr marL="169863" indent="-169863" algn="l" defTabSz="914363" rtl="0" eaLnBrk="1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3648">
                <a:tc>
                  <a:txBody>
                    <a:bodyPr/>
                    <a:lstStyle/>
                    <a:p>
                      <a:pPr marL="169863" indent="-169863" algn="l" defTabSz="914363" rtl="0" eaLnBrk="1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“Starter” is an entry-level 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OEM SKU with a 3 program limit for small form factor PCs in all markets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0403"/>
            <a:ext cx="8229600" cy="1107996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sz="4000" smtClean="0"/>
              <a:t>Windows 7 SKU Descriptions</a:t>
            </a:r>
            <a:br>
              <a:rPr sz="4000" smtClean="0"/>
            </a:br>
            <a:endParaRPr sz="4000" i="1">
              <a:solidFill>
                <a:schemeClr val="tx1"/>
              </a:solidFill>
            </a:endParaRPr>
          </a:p>
        </p:txBody>
      </p:sp>
      <p:grpSp>
        <p:nvGrpSpPr>
          <p:cNvPr id="3" name="Group 62"/>
          <p:cNvGrpSpPr/>
          <p:nvPr/>
        </p:nvGrpSpPr>
        <p:grpSpPr>
          <a:xfrm>
            <a:off x="228600" y="2286000"/>
            <a:ext cx="2133600" cy="4036058"/>
            <a:chOff x="5143500" y="2455227"/>
            <a:chExt cx="3200400" cy="3409633"/>
          </a:xfrm>
        </p:grpSpPr>
        <p:sp>
          <p:nvSpPr>
            <p:cNvPr id="34" name="Rounded Rectangle 33"/>
            <p:cNvSpPr/>
            <p:nvPr/>
          </p:nvSpPr>
          <p:spPr>
            <a:xfrm>
              <a:off x="5143500" y="2455227"/>
              <a:ext cx="3200400" cy="3409633"/>
            </a:xfrm>
            <a:prstGeom prst="roundRect">
              <a:avLst>
                <a:gd name="adj" fmla="val 4518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/>
              <a:r>
                <a:rPr lang="en-US" sz="1600" dirty="0" smtClean="0">
                  <a:solidFill>
                    <a:schemeClr val="accent2">
                      <a:lumMod val="50000"/>
                    </a:schemeClr>
                  </a:solidFill>
                </a:rPr>
                <a:t>Windows® 7 Professional</a:t>
              </a:r>
            </a:p>
            <a:p>
              <a:pPr algn="ctr"/>
              <a:endParaRPr lang="en-US" sz="16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257800" y="3485198"/>
              <a:ext cx="2971800" cy="2379662"/>
            </a:xfrm>
            <a:prstGeom prst="roundRect">
              <a:avLst>
                <a:gd name="adj" fmla="val 4518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/>
              <a:r>
                <a:rPr lang="en-US" sz="1600" dirty="0" smtClean="0">
                  <a:solidFill>
                    <a:schemeClr val="tx1"/>
                  </a:solidFill>
                </a:rPr>
                <a:t>Windows® 7 Home Premium</a:t>
              </a:r>
            </a:p>
            <a:p>
              <a:pPr algn="ctr"/>
              <a:endParaRPr lang="en-US" sz="16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372100" y="4643916"/>
              <a:ext cx="2743200" cy="1220944"/>
            </a:xfrm>
            <a:prstGeom prst="roundRect">
              <a:avLst>
                <a:gd name="adj" fmla="val 4518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486400" y="4837028"/>
              <a:ext cx="2514600" cy="705958"/>
            </a:xfrm>
            <a:prstGeom prst="roundRect">
              <a:avLst>
                <a:gd name="adj" fmla="val 4518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/>
              <a:r>
                <a:rPr lang="en-US" sz="1600" dirty="0" smtClean="0">
                  <a:solidFill>
                    <a:schemeClr val="tx1"/>
                  </a:solidFill>
                </a:rPr>
                <a:t>Windows® 7 Starter</a:t>
              </a:r>
            </a:p>
            <a:p>
              <a:pPr algn="ctr"/>
              <a:endParaRPr lang="en-US" sz="16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pic>
        <p:nvPicPr>
          <p:cNvPr id="29" name="Picture 3" descr="C:\Program Files\Microsoft Resource DVD Artwork\DVD_ART\Artwork_Imagery\Shapes and Graphics\Line\line drop shad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324600"/>
            <a:ext cx="8686800" cy="23044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3400" y="838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smtClean="0"/>
              <a:t>All Windows 7 versions are a super set of the version below with no trade off on features when you upgrade from one version to the next</a:t>
            </a:r>
          </a:p>
          <a:p>
            <a:pPr algn="ctr"/>
            <a:endParaRPr lang="en-US" sz="1600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/>
          <a:p>
            <a:r>
              <a:rPr sz="4400" smtClean="0"/>
              <a:t>What to do Today</a:t>
            </a:r>
            <a:endParaRPr lang="en-US" sz="4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8430" y="1189885"/>
          <a:ext cx="8727140" cy="537257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16581"/>
                <a:gridCol w="233559"/>
                <a:gridCol w="6477000"/>
              </a:tblGrid>
              <a:tr h="936735">
                <a:tc>
                  <a:txBody>
                    <a:bodyPr/>
                    <a:lstStyle/>
                    <a:p>
                      <a:pPr marL="0" algn="l" defTabSz="914363" rtl="0" eaLnBrk="1" latinLnBrk="0" hangingPunct="1"/>
                      <a:endParaRPr lang="en-US" sz="14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363" rtl="0" eaLnBrk="1" latinLnBrk="0" hangingPunct="1"/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7338" lvl="1" indent="-277813" algn="l" defTabSz="914363" rtl="0" eaLnBrk="1" fontAlgn="base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3"/>
                        </a:buBlip>
                        <a:defRPr/>
                      </a:pPr>
                      <a:r>
                        <a:rPr lang="en-US" sz="1600" kern="1200" dirty="0" smtClean="0">
                          <a:solidFill>
                            <a:prstClr val="white"/>
                          </a:solidFill>
                          <a:effectLst>
                            <a:outerShdw blurRad="393700" algn="ctr" rotWithShape="0">
                              <a:prstClr val="black">
                                <a:alpha val="68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Take advantage of MDOP products to optimise your existing PC infrastructure and ease future upgrades. </a:t>
                      </a:r>
                    </a:p>
                    <a:p>
                      <a:pPr marL="287338" lvl="1" indent="-277813" algn="l" defTabSz="914363" rtl="0" eaLnBrk="1" fontAlgn="base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3"/>
                        </a:buBlip>
                        <a:defRPr/>
                      </a:pPr>
                      <a:r>
                        <a:rPr lang="en-US" sz="1600" kern="1200" dirty="0" smtClean="0">
                          <a:solidFill>
                            <a:prstClr val="white"/>
                          </a:solidFill>
                          <a:effectLst>
                            <a:outerShdw blurRad="393700" algn="ctr" rotWithShape="0">
                              <a:prstClr val="black">
                                <a:alpha val="68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Project scope to deploy is small with rapid payback on investment. </a:t>
                      </a:r>
                      <a:endParaRPr lang="en-US" sz="1600" kern="1200" dirty="0">
                        <a:solidFill>
                          <a:prstClr val="white"/>
                        </a:solidFill>
                        <a:effectLst>
                          <a:outerShdw blurRad="393700" algn="ctr" rotWithShape="0">
                            <a:prstClr val="black">
                              <a:alpha val="68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</a:tr>
              <a:tr h="987102">
                <a:tc>
                  <a:txBody>
                    <a:bodyPr/>
                    <a:lstStyle/>
                    <a:p>
                      <a:pPr marL="0" algn="l" defTabSz="914363" rtl="0" eaLnBrk="1" latinLnBrk="0" hangingPunct="1"/>
                      <a:endParaRPr lang="en-US" sz="14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1" indent="-277813" algn="l" defTabSz="914363" rtl="0" eaLnBrk="1" fontAlgn="base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prstClr val="white"/>
                          </a:solidFill>
                          <a:effectLst>
                            <a:outerShdw blurRad="393700" algn="ctr" rotWithShape="0">
                              <a:prstClr val="black">
                                <a:alpha val="68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On track for release 3 years after Windows Vista general availability. </a:t>
                      </a:r>
                    </a:p>
                    <a:p>
                      <a:pPr marL="287338" marR="0" lvl="1" indent="-277813" algn="l" defTabSz="914363" rtl="0" eaLnBrk="1" fontAlgn="base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prstClr val="white"/>
                          </a:solidFill>
                          <a:effectLst>
                            <a:outerShdw blurRad="393700" algn="ctr" rotWithShape="0">
                              <a:prstClr val="black">
                                <a:alpha val="68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When Windows 7 Enterprise ships, active Software Assurance customers will have rights to deploy it. </a:t>
                      </a:r>
                    </a:p>
                    <a:p>
                      <a:pPr marL="287338" marR="0" lvl="1" indent="-277813" algn="l" defTabSz="914363" rtl="0" eaLnBrk="1" fontAlgn="base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prstClr val="white"/>
                          </a:solidFill>
                          <a:effectLst>
                            <a:outerShdw blurRad="393700" algn="ctr" rotWithShape="0">
                              <a:prstClr val="black">
                                <a:alpha val="68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Deploy Windows Vista today in preparation for Windows 7.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</a:tr>
              <a:tr h="987102">
                <a:tc>
                  <a:txBody>
                    <a:bodyPr/>
                    <a:lstStyle/>
                    <a:p>
                      <a:pPr marL="0" algn="l" defTabSz="914363" rtl="0" eaLnBrk="1" latinLnBrk="0" hangingPunct="1"/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Segoe Ligh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63" rtl="0" eaLnBrk="1" latinLnBrk="0" hangingPunct="1"/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7338" lvl="1" indent="-277813" algn="l" defTabSz="914363" rtl="0" eaLnBrk="1" fontAlgn="base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3"/>
                        </a:buBlip>
                        <a:defRPr/>
                      </a:pPr>
                      <a:r>
                        <a:rPr lang="en-US" sz="1600" kern="1200" dirty="0" smtClean="0">
                          <a:solidFill>
                            <a:prstClr val="white"/>
                          </a:solidFill>
                          <a:effectLst>
                            <a:outerShdw blurRad="393700" algn="ctr" rotWithShape="0">
                              <a:prstClr val="black">
                                <a:alpha val="68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Service Pack  2 available now. Deploy today to experience security,</a:t>
                      </a:r>
                      <a:r>
                        <a:rPr lang="en-US" sz="1600" kern="1200" baseline="0" dirty="0" smtClean="0">
                          <a:solidFill>
                            <a:prstClr val="white"/>
                          </a:solidFill>
                          <a:effectLst>
                            <a:outerShdw blurRad="393700" algn="ctr" rotWithShape="0">
                              <a:prstClr val="black">
                                <a:alpha val="68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prstClr val="white"/>
                          </a:solidFill>
                          <a:effectLst>
                            <a:outerShdw blurRad="393700" algn="ctr" rotWithShape="0">
                              <a:prstClr val="black">
                                <a:alpha val="68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search, mobility, and TCO benefits as soon as possible. </a:t>
                      </a:r>
                    </a:p>
                    <a:p>
                      <a:pPr marL="287338" lvl="1" indent="-277813" algn="l" defTabSz="914363" rtl="0" eaLnBrk="1" fontAlgn="base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3"/>
                        </a:buBlip>
                        <a:defRPr/>
                      </a:pPr>
                      <a:r>
                        <a:rPr lang="en-US" sz="1600" kern="1200" dirty="0" smtClean="0">
                          <a:solidFill>
                            <a:prstClr val="white"/>
                          </a:solidFill>
                          <a:effectLst>
                            <a:outerShdw blurRad="393700" algn="ctr" rotWithShape="0">
                              <a:prstClr val="black">
                                <a:alpha val="68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Be ready to deploy on new PCs you purchase this year.</a:t>
                      </a:r>
                    </a:p>
                    <a:p>
                      <a:pPr marL="287338" marR="0" lvl="1" indent="-277813" algn="l" defTabSz="914363" rtl="0" eaLnBrk="1" fontAlgn="base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prstClr val="white"/>
                          </a:solidFill>
                          <a:effectLst>
                            <a:outerShdw blurRad="393700" algn="ctr" rotWithShape="0">
                              <a:prstClr val="black">
                                <a:alpha val="68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Investments in Windows Vista will ease migration to Windows 7.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</a:tr>
              <a:tr h="1199467">
                <a:tc>
                  <a:txBody>
                    <a:bodyPr/>
                    <a:lstStyle/>
                    <a:p>
                      <a:pPr marL="0" algn="l" defTabSz="914363" rtl="0" eaLnBrk="1" latinLnBrk="0" hangingPunct="1"/>
                      <a:endParaRPr lang="en-US" sz="14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1" indent="-277813" algn="l" defTabSz="914363" rtl="0" eaLnBrk="1" fontAlgn="base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prstClr val="white"/>
                          </a:solidFill>
                          <a:effectLst>
                            <a:outerShdw blurRad="393700" algn="ctr" rotWithShape="0">
                              <a:prstClr val="black">
                                <a:alpha val="68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Post Windows XP end of sale (July 30, 2008) downgrades still available for businesses. </a:t>
                      </a:r>
                    </a:p>
                    <a:p>
                      <a:pPr marL="287338" marR="0" lvl="1" indent="-277813" algn="l" defTabSz="914363" rtl="0" eaLnBrk="1" fontAlgn="base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prstClr val="white"/>
                          </a:solidFill>
                          <a:effectLst>
                            <a:outerShdw blurRad="393700" algn="ctr" rotWithShape="0">
                              <a:prstClr val="black">
                                <a:alpha val="68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Per standard Microsoft lifecycle  policy, support and critical updates available until April, 2014.</a:t>
                      </a:r>
                    </a:p>
                    <a:p>
                      <a:pPr marL="287338" marR="0" lvl="1" indent="-277813" algn="l" defTabSz="914363" rtl="0" eaLnBrk="1" fontAlgn="base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prstClr val="white"/>
                          </a:solidFill>
                          <a:effectLst>
                            <a:outerShdw blurRad="393700" algn="ctr" rotWithShape="0">
                              <a:prstClr val="black">
                                <a:alpha val="68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Service Pack 3 released in April 2008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</a:tr>
              <a:tr h="936735">
                <a:tc>
                  <a:txBody>
                    <a:bodyPr/>
                    <a:lstStyle/>
                    <a:p>
                      <a:pPr marL="0" algn="l" defTabSz="914363" rtl="0" eaLnBrk="1" latinLnBrk="0" hangingPunct="1"/>
                      <a:endParaRPr lang="en-US" sz="14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63" rtl="0" eaLnBrk="1" latinLnBrk="0" hangingPunct="1"/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7338" lvl="1" indent="-277813" algn="l" defTabSz="914363" rtl="0" eaLnBrk="1" fontAlgn="base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3"/>
                        </a:buBlip>
                        <a:defRPr/>
                      </a:pPr>
                      <a:r>
                        <a:rPr lang="en-US" sz="1600" kern="1200" dirty="0" smtClean="0">
                          <a:solidFill>
                            <a:prstClr val="white"/>
                          </a:solidFill>
                          <a:effectLst>
                            <a:outerShdw blurRad="393700" algn="ctr" rotWithShape="0">
                              <a:prstClr val="black">
                                <a:alpha val="68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Migrate Windows 2000 PCs to Windows Vista as soon as possible.</a:t>
                      </a:r>
                    </a:p>
                    <a:p>
                      <a:pPr marL="287338" lvl="1" indent="-277813" algn="l" defTabSz="914363" rtl="0" eaLnBrk="1" fontAlgn="base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itchFamily="34" charset="0"/>
                        <a:buBlip>
                          <a:blip r:embed="rId3"/>
                        </a:buBlip>
                        <a:defRPr/>
                      </a:pPr>
                      <a:r>
                        <a:rPr lang="en-US" sz="1600" kern="1200" dirty="0" smtClean="0">
                          <a:solidFill>
                            <a:prstClr val="white"/>
                          </a:solidFill>
                          <a:effectLst>
                            <a:outerShdw blurRad="393700" algn="ctr" rotWithShape="0">
                              <a:prstClr val="black">
                                <a:alpha val="68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Extended support ends Q2 2010. </a:t>
                      </a:r>
                      <a:endParaRPr lang="en-US" sz="1600" kern="1200" dirty="0">
                        <a:solidFill>
                          <a:prstClr val="white"/>
                        </a:solidFill>
                        <a:effectLst>
                          <a:outerShdw blurRad="393700" algn="ctr" rotWithShape="0">
                            <a:prstClr val="black">
                              <a:alpha val="68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C:\Documents and Settings\Freelance1\Desktop\Windows XP logo horiz rev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2063" y="4581217"/>
            <a:ext cx="1951117" cy="390778"/>
          </a:xfrm>
          <a:prstGeom prst="rect">
            <a:avLst/>
          </a:prstGeom>
          <a:noFill/>
        </p:spPr>
      </p:pic>
      <p:pic>
        <p:nvPicPr>
          <p:cNvPr id="7" name="Picture 6" descr="C:\Documents and Settings\Freelance1\Desktop\MDOP logo copy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2063" y="1458805"/>
            <a:ext cx="2159658" cy="378387"/>
          </a:xfrm>
          <a:prstGeom prst="rect">
            <a:avLst/>
          </a:prstGeom>
          <a:noFill/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357965" y="762000"/>
            <a:ext cx="8686801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2575" marR="0" lvl="0" indent="-2825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Microsoft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guidance to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 optimise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d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esktop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 infrastructure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pic>
        <p:nvPicPr>
          <p:cNvPr id="12" name="Picture 2" descr="\\aditera1\data\Artitudes_Other\Logos\Microsoft Logos\Windows 2000 Pro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2063" y="5745708"/>
            <a:ext cx="1367724" cy="367011"/>
          </a:xfrm>
          <a:prstGeom prst="rect">
            <a:avLst/>
          </a:prstGeom>
          <a:noFill/>
        </p:spPr>
      </p:pic>
      <p:pic>
        <p:nvPicPr>
          <p:cNvPr id="13" name="Picture 12" descr="C:\Documents and Settings\Freelance1\Desktop\Windows Vista Logo Horizontal W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2063" y="3712668"/>
            <a:ext cx="1937377" cy="390778"/>
          </a:xfrm>
          <a:prstGeom prst="rect">
            <a:avLst/>
          </a:prstGeom>
          <a:noFill/>
        </p:spPr>
      </p:pic>
      <p:pic>
        <p:nvPicPr>
          <p:cNvPr id="11" name="Picture 10" descr="Windows7_h_rgb_r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72063" y="2593538"/>
            <a:ext cx="1906653" cy="3050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icrosoft logo and taglin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black">
          <a:xfrm>
            <a:off x="1602052" y="2362200"/>
            <a:ext cx="5939896" cy="1283229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blackWhite">
          <a:xfrm>
            <a:off x="381000" y="5922805"/>
            <a:ext cx="8382000" cy="52320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099" eaLnBrk="0" hangingPunct="0"/>
            <a:r>
              <a:rPr lang="en-US" sz="700" dirty="0">
                <a:latin typeface="Trebuchet MS" pitchFamily="34" charset="0"/>
                <a:cs typeface="Arial" charset="0"/>
              </a:rPr>
              <a:t>© </a:t>
            </a:r>
            <a:r>
              <a:rPr lang="en-US" sz="700" dirty="0" smtClean="0">
                <a:latin typeface="Trebuchet MS" pitchFamily="34" charset="0"/>
                <a:cs typeface="Arial" charset="0"/>
              </a:rPr>
              <a:t>2008 Microsoft </a:t>
            </a:r>
            <a:r>
              <a:rPr lang="en-US" sz="700" dirty="0">
                <a:latin typeface="Trebuchet MS" pitchFamily="34" charset="0"/>
                <a:cs typeface="Arial" charset="0"/>
              </a:rPr>
              <a:t>Corporation. All rights reserved. Microsoft, Windows, Windows Vista and other product names are or may be registered trademarks and/or trademarks in the U.S. and/or other countries.</a:t>
            </a:r>
          </a:p>
          <a:p>
            <a:pPr algn="ctr" defTabSz="914099" eaLnBrk="0" hangingPunct="0"/>
            <a:r>
              <a:rPr lang="en-US" sz="700" dirty="0">
                <a:latin typeface="Trebuchet MS" pitchFamily="34" charset="0"/>
                <a:cs typeface="Arial" charset="0"/>
              </a:rPr>
              <a:t>The information herein is for informational purposes only and represents the current view of Microsoft Corporation as of the date of this presentation.  Because Microsoft must respond to changing market </a:t>
            </a:r>
            <a:r>
              <a:rPr lang="en-US" sz="700" dirty="0" smtClean="0">
                <a:latin typeface="Trebuchet MS" pitchFamily="34" charset="0"/>
                <a:cs typeface="Arial" charset="0"/>
              </a:rPr>
              <a:t>conditions, </a:t>
            </a:r>
            <a:r>
              <a:rPr lang="en-US" sz="700" dirty="0">
                <a:latin typeface="Trebuchet MS" pitchFamily="34" charset="0"/>
                <a:cs typeface="Arial" charset="0"/>
              </a:rPr>
              <a:t>it should not be interpreted to be a commitment on the part of Microsoft, and Microsoft cannot guarantee the accuracy of any information provided after the date of this presentation.  </a:t>
            </a:r>
            <a:br>
              <a:rPr lang="en-US" sz="700" dirty="0">
                <a:latin typeface="Trebuchet MS" pitchFamily="34" charset="0"/>
                <a:cs typeface="Arial" charset="0"/>
              </a:rPr>
            </a:br>
            <a:r>
              <a:rPr lang="en-US" sz="700" dirty="0">
                <a:latin typeface="Trebuchet MS" pitchFamily="34" charset="0"/>
                <a:cs typeface="Arial" charset="0"/>
              </a:rPr>
              <a:t>MICROSOFT MAKES NO WARRANTIES, EXPRESS, IMPLIED OR STATUTORY, AS TO THE INFORMATION IN THIS PRESENTATION.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 b="0" kern="1200" cap="none" spc="-150" dirty="0" smtClean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" pitchFamily="34" charset="0"/>
              <a:ea typeface="+mn-ea"/>
              <a:cs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C:\Courses\Icons Shapes and Graphics\circular shapes\3d Disc shapes\blue disc with glow copy_50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6948716" cy="3042529"/>
          </a:xfrm>
          <a:prstGeom prst="rect">
            <a:avLst/>
          </a:prstGeom>
          <a:noFill/>
        </p:spPr>
      </p:pic>
      <p:cxnSp>
        <p:nvCxnSpPr>
          <p:cNvPr id="47" name="Straight Connector 46"/>
          <p:cNvCxnSpPr/>
          <p:nvPr/>
        </p:nvCxnSpPr>
        <p:spPr>
          <a:xfrm flipV="1">
            <a:off x="1604963" y="2057400"/>
            <a:ext cx="1824037" cy="12049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221256" y="2328903"/>
            <a:ext cx="595604" cy="1323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706396" y="2003318"/>
            <a:ext cx="595604" cy="1323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720876" y="2665453"/>
            <a:ext cx="595604" cy="1323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3"/>
          <p:cNvGrpSpPr/>
          <p:nvPr/>
        </p:nvGrpSpPr>
        <p:grpSpPr>
          <a:xfrm>
            <a:off x="2059305" y="1643008"/>
            <a:ext cx="617478" cy="818252"/>
            <a:chOff x="1905000" y="914400"/>
            <a:chExt cx="871622" cy="1155032"/>
          </a:xfrm>
        </p:grpSpPr>
        <p:pic>
          <p:nvPicPr>
            <p:cNvPr id="25" name="Picture 4" descr="C:\Courses\Icons Windows Vista\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5000" y="914400"/>
              <a:ext cx="844062" cy="1155032"/>
            </a:xfrm>
            <a:prstGeom prst="rect">
              <a:avLst/>
            </a:prstGeom>
            <a:noFill/>
          </p:spPr>
        </p:pic>
        <p:pic>
          <p:nvPicPr>
            <p:cNvPr id="1029" name="Picture 5" descr="C:\Courses\Icons Windows Vista\Security Goo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95991" y="997757"/>
              <a:ext cx="680631" cy="680632"/>
            </a:xfrm>
            <a:prstGeom prst="rect">
              <a:avLst/>
            </a:prstGeom>
            <a:noFill/>
          </p:spPr>
        </p:pic>
      </p:grpSp>
      <p:grpSp>
        <p:nvGrpSpPr>
          <p:cNvPr id="4" name="Group 36"/>
          <p:cNvGrpSpPr/>
          <p:nvPr/>
        </p:nvGrpSpPr>
        <p:grpSpPr>
          <a:xfrm>
            <a:off x="2620780" y="1230845"/>
            <a:ext cx="597953" cy="926216"/>
            <a:chOff x="2971800" y="304800"/>
            <a:chExt cx="844062" cy="1307432"/>
          </a:xfrm>
        </p:grpSpPr>
        <p:pic>
          <p:nvPicPr>
            <p:cNvPr id="26" name="Picture 4" descr="C:\Courses\Icons Windows Vista\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57200"/>
              <a:ext cx="844062" cy="1155032"/>
            </a:xfrm>
            <a:prstGeom prst="rect">
              <a:avLst/>
            </a:prstGeom>
            <a:noFill/>
          </p:spPr>
        </p:pic>
        <p:pic>
          <p:nvPicPr>
            <p:cNvPr id="1032" name="Picture 8" descr="C:\Courses\Icons Windows Vista\tool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65499" y="304800"/>
              <a:ext cx="444501" cy="1143000"/>
            </a:xfrm>
            <a:prstGeom prst="rect">
              <a:avLst/>
            </a:prstGeom>
            <a:noFill/>
          </p:spPr>
        </p:pic>
      </p:grpSp>
      <p:cxnSp>
        <p:nvCxnSpPr>
          <p:cNvPr id="59" name="Straight Connector 58"/>
          <p:cNvCxnSpPr/>
          <p:nvPr/>
        </p:nvCxnSpPr>
        <p:spPr>
          <a:xfrm flipV="1">
            <a:off x="4168140" y="2372625"/>
            <a:ext cx="1126120" cy="7515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963472" y="2724775"/>
            <a:ext cx="595604" cy="1323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579535" y="2306446"/>
            <a:ext cx="595604" cy="1323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35"/>
          <p:cNvGrpSpPr/>
          <p:nvPr/>
        </p:nvGrpSpPr>
        <p:grpSpPr>
          <a:xfrm>
            <a:off x="4292763" y="1630303"/>
            <a:ext cx="701765" cy="818252"/>
            <a:chOff x="4572000" y="838200"/>
            <a:chExt cx="990600" cy="1155032"/>
          </a:xfrm>
        </p:grpSpPr>
        <p:pic>
          <p:nvPicPr>
            <p:cNvPr id="27" name="Picture 4" descr="C:\Courses\Icons Windows Vista\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838200"/>
              <a:ext cx="844062" cy="1155032"/>
            </a:xfrm>
            <a:prstGeom prst="rect">
              <a:avLst/>
            </a:prstGeom>
            <a:noFill/>
          </p:spPr>
        </p:pic>
        <p:pic>
          <p:nvPicPr>
            <p:cNvPr id="1031" name="Picture 7" descr="C:\Courses\Icons Windows Vista\oobefldr.dll_I0066_0409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24400" y="990600"/>
              <a:ext cx="838200" cy="838200"/>
            </a:xfrm>
            <a:prstGeom prst="rect">
              <a:avLst/>
            </a:prstGeom>
            <a:noFill/>
          </p:spPr>
        </p:pic>
      </p:grpSp>
      <p:grpSp>
        <p:nvGrpSpPr>
          <p:cNvPr id="6" name="Group 48"/>
          <p:cNvGrpSpPr/>
          <p:nvPr/>
        </p:nvGrpSpPr>
        <p:grpSpPr>
          <a:xfrm>
            <a:off x="3675087" y="1977118"/>
            <a:ext cx="713332" cy="818252"/>
            <a:chOff x="3657600" y="1524000"/>
            <a:chExt cx="939800" cy="1078030"/>
          </a:xfrm>
        </p:grpSpPr>
        <p:pic>
          <p:nvPicPr>
            <p:cNvPr id="28" name="Picture 4" descr="C:\Courses\Icons Windows Vista\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600" y="1524000"/>
              <a:ext cx="787791" cy="1078030"/>
            </a:xfrm>
            <a:prstGeom prst="rect">
              <a:avLst/>
            </a:prstGeom>
            <a:noFill/>
          </p:spPr>
        </p:pic>
        <p:pic>
          <p:nvPicPr>
            <p:cNvPr id="48" name="Picture 5" descr="C:\Courses\Wadeware\2008\2008_05_28 40818 Enterprise Service Readiness\EventsDVD_FY07\Shapes and Graphics\Cylinder\MGX 06 Cyinders\MGX Cylinder LIGHT GREEN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63369" y="2161847"/>
              <a:ext cx="534031" cy="380225"/>
            </a:xfrm>
            <a:prstGeom prst="rect">
              <a:avLst/>
            </a:prstGeom>
            <a:noFill/>
          </p:spPr>
        </p:pic>
      </p:grpSp>
      <p:cxnSp>
        <p:nvCxnSpPr>
          <p:cNvPr id="62" name="Straight Connector 61"/>
          <p:cNvCxnSpPr/>
          <p:nvPr/>
        </p:nvCxnSpPr>
        <p:spPr>
          <a:xfrm>
            <a:off x="4797923" y="2703516"/>
            <a:ext cx="595604" cy="1323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747838" y="3171825"/>
            <a:ext cx="1903689" cy="412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reeform 69"/>
          <p:cNvSpPr/>
          <p:nvPr/>
        </p:nvSpPr>
        <p:spPr>
          <a:xfrm>
            <a:off x="3921062" y="3034407"/>
            <a:ext cx="959584" cy="766565"/>
          </a:xfrm>
          <a:custGeom>
            <a:avLst/>
            <a:gdLst>
              <a:gd name="connsiteX0" fmla="*/ 457200 w 1104900"/>
              <a:gd name="connsiteY0" fmla="*/ 0 h 882650"/>
              <a:gd name="connsiteX1" fmla="*/ 1104900 w 1104900"/>
              <a:gd name="connsiteY1" fmla="*/ 146050 h 882650"/>
              <a:gd name="connsiteX2" fmla="*/ 0 w 1104900"/>
              <a:gd name="connsiteY2" fmla="*/ 882650 h 88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882650">
                <a:moveTo>
                  <a:pt x="457200" y="0"/>
                </a:moveTo>
                <a:lnTo>
                  <a:pt x="1104900" y="146050"/>
                </a:lnTo>
                <a:lnTo>
                  <a:pt x="0" y="88265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022694" y="1264920"/>
            <a:ext cx="1297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IPv6 Devices</a:t>
            </a:r>
            <a:endParaRPr lang="en-US" sz="1600" dirty="0"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267200" y="1219200"/>
            <a:ext cx="1297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IPv4 Devices</a:t>
            </a:r>
            <a:endParaRPr lang="en-US" sz="1600" dirty="0">
              <a:latin typeface="+mj-l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3847507" y="3974798"/>
            <a:ext cx="1660324" cy="3543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788944" y="4593431"/>
            <a:ext cx="1570514" cy="33094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798678" y="4224847"/>
            <a:ext cx="1305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latin typeface="+mj-lt"/>
              </a:rPr>
              <a:t>DirectAccess</a:t>
            </a:r>
            <a:endParaRPr lang="en-US" sz="1600" dirty="0" smtClean="0">
              <a:latin typeface="+mj-lt"/>
            </a:endParaRPr>
          </a:p>
          <a:p>
            <a:pPr algn="ctr"/>
            <a:r>
              <a:rPr lang="en-US" sz="1600" dirty="0" smtClean="0">
                <a:latin typeface="+mj-lt"/>
              </a:rPr>
              <a:t>Server</a:t>
            </a:r>
            <a:endParaRPr lang="en-US" sz="1600" dirty="0"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468340" y="5294260"/>
            <a:ext cx="1408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Windows 7 Client</a:t>
            </a:r>
            <a:endParaRPr lang="en-US" sz="1600" dirty="0">
              <a:latin typeface="+mj-lt"/>
            </a:endParaRPr>
          </a:p>
        </p:txBody>
      </p:sp>
      <p:sp>
        <p:nvSpPr>
          <p:cNvPr id="85" name="Freeform 84"/>
          <p:cNvSpPr/>
          <p:nvPr/>
        </p:nvSpPr>
        <p:spPr>
          <a:xfrm>
            <a:off x="3994141" y="2918576"/>
            <a:ext cx="1250959" cy="1003184"/>
          </a:xfrm>
          <a:custGeom>
            <a:avLst/>
            <a:gdLst>
              <a:gd name="connsiteX0" fmla="*/ 457200 w 1104900"/>
              <a:gd name="connsiteY0" fmla="*/ 0 h 882650"/>
              <a:gd name="connsiteX1" fmla="*/ 1104900 w 1104900"/>
              <a:gd name="connsiteY1" fmla="*/ 146050 h 882650"/>
              <a:gd name="connsiteX2" fmla="*/ 0 w 1104900"/>
              <a:gd name="connsiteY2" fmla="*/ 882650 h 88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882650">
                <a:moveTo>
                  <a:pt x="457200" y="0"/>
                </a:moveTo>
                <a:lnTo>
                  <a:pt x="1104900" y="146050"/>
                </a:lnTo>
                <a:lnTo>
                  <a:pt x="0" y="882650"/>
                </a:lnTo>
              </a:path>
            </a:pathLst>
          </a:custGeom>
          <a:ln w="47625">
            <a:solidFill>
              <a:srgbClr val="7030A0"/>
            </a:solidFill>
            <a:prstDash val="sysDot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>
            <a:off x="1943141" y="3044718"/>
            <a:ext cx="2033048" cy="449960"/>
          </a:xfrm>
          <a:prstGeom prst="line">
            <a:avLst/>
          </a:prstGeom>
          <a:ln w="47625">
            <a:solidFill>
              <a:srgbClr val="7030A0"/>
            </a:solidFill>
            <a:prstDash val="sysDot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046794" y="4150116"/>
            <a:ext cx="4189423" cy="885140"/>
          </a:xfrm>
          <a:prstGeom prst="line">
            <a:avLst/>
          </a:prstGeom>
          <a:ln w="47625">
            <a:solidFill>
              <a:srgbClr val="7030A0"/>
            </a:solidFill>
            <a:prstDash val="sysDot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Courses\Icons Windows Vista\Lapto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86091" y="4258575"/>
            <a:ext cx="1191209" cy="1191209"/>
          </a:xfrm>
          <a:prstGeom prst="rect">
            <a:avLst/>
          </a:prstGeom>
          <a:noFill/>
        </p:spPr>
      </p:pic>
      <p:sp>
        <p:nvSpPr>
          <p:cNvPr id="89" name="TextBox 88"/>
          <p:cNvSpPr txBox="1"/>
          <p:nvPr/>
        </p:nvSpPr>
        <p:spPr>
          <a:xfrm>
            <a:off x="2297791" y="2656609"/>
            <a:ext cx="1408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Native IPv6 with IPSec</a:t>
            </a:r>
            <a:endParaRPr lang="en-US" sz="1600" dirty="0">
              <a:latin typeface="+mj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637085" y="3299006"/>
            <a:ext cx="1872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IPv6 Transition Services</a:t>
            </a:r>
            <a:endParaRPr lang="en-US" sz="1600" dirty="0">
              <a:latin typeface="+mj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791200" y="5036403"/>
            <a:ext cx="1904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Supports variety of remote network protocols</a:t>
            </a:r>
            <a:endParaRPr lang="en-US" sz="1600" dirty="0">
              <a:latin typeface="+mj-lt"/>
            </a:endParaRPr>
          </a:p>
        </p:txBody>
      </p:sp>
      <p:grpSp>
        <p:nvGrpSpPr>
          <p:cNvPr id="7" name="Group 64"/>
          <p:cNvGrpSpPr/>
          <p:nvPr/>
        </p:nvGrpSpPr>
        <p:grpSpPr>
          <a:xfrm>
            <a:off x="1474796" y="2007756"/>
            <a:ext cx="621305" cy="818252"/>
            <a:chOff x="529427" y="2372624"/>
            <a:chExt cx="710901" cy="936248"/>
          </a:xfrm>
        </p:grpSpPr>
        <p:pic>
          <p:nvPicPr>
            <p:cNvPr id="1028" name="Picture 4" descr="C:\Courses\Icons Windows Vista\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427" y="2372624"/>
              <a:ext cx="684181" cy="936248"/>
            </a:xfrm>
            <a:prstGeom prst="rect">
              <a:avLst/>
            </a:prstGeom>
            <a:noFill/>
          </p:spPr>
        </p:pic>
        <p:grpSp>
          <p:nvGrpSpPr>
            <p:cNvPr id="8" name="Group 62"/>
            <p:cNvGrpSpPr/>
            <p:nvPr/>
          </p:nvGrpSpPr>
          <p:grpSpPr>
            <a:xfrm>
              <a:off x="609600" y="2514600"/>
              <a:ext cx="630728" cy="544717"/>
              <a:chOff x="609600" y="2514600"/>
              <a:chExt cx="630728" cy="544717"/>
            </a:xfrm>
          </p:grpSpPr>
          <p:pic>
            <p:nvPicPr>
              <p:cNvPr id="1044" name="Picture 20" descr="C:\Courses\Icons Windows Vista\Domain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09600" y="2514600"/>
                <a:ext cx="609600" cy="542947"/>
              </a:xfrm>
              <a:prstGeom prst="rect">
                <a:avLst/>
              </a:prstGeom>
              <a:noFill/>
            </p:spPr>
          </p:pic>
          <p:pic>
            <p:nvPicPr>
              <p:cNvPr id="1043" name="Picture 19" descr="C:\Courses\Icons Windows Vista\book---directory2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838200" y="2590800"/>
                <a:ext cx="402128" cy="468517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9" name="Group 74"/>
          <p:cNvGrpSpPr/>
          <p:nvPr/>
        </p:nvGrpSpPr>
        <p:grpSpPr>
          <a:xfrm>
            <a:off x="5347600" y="2246366"/>
            <a:ext cx="634100" cy="818252"/>
            <a:chOff x="5294260" y="2174090"/>
            <a:chExt cx="725540" cy="936248"/>
          </a:xfrm>
        </p:grpSpPr>
        <p:pic>
          <p:nvPicPr>
            <p:cNvPr id="39" name="Picture 4" descr="C:\Courses\Icons Windows Vista\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4260" y="2174090"/>
              <a:ext cx="684181" cy="936248"/>
            </a:xfrm>
            <a:prstGeom prst="rect">
              <a:avLst/>
            </a:prstGeom>
            <a:noFill/>
          </p:spPr>
        </p:pic>
        <p:grpSp>
          <p:nvGrpSpPr>
            <p:cNvPr id="10" name="Group 64"/>
            <p:cNvGrpSpPr/>
            <p:nvPr/>
          </p:nvGrpSpPr>
          <p:grpSpPr>
            <a:xfrm>
              <a:off x="5389072" y="2286000"/>
              <a:ext cx="630728" cy="544717"/>
              <a:chOff x="609600" y="2514600"/>
              <a:chExt cx="630728" cy="544717"/>
            </a:xfrm>
          </p:grpSpPr>
          <p:pic>
            <p:nvPicPr>
              <p:cNvPr id="66" name="Picture 20" descr="C:\Courses\Icons Windows Vista\Domain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09600" y="2514600"/>
                <a:ext cx="609600" cy="542947"/>
              </a:xfrm>
              <a:prstGeom prst="rect">
                <a:avLst/>
              </a:prstGeom>
              <a:noFill/>
            </p:spPr>
          </p:pic>
          <p:pic>
            <p:nvPicPr>
              <p:cNvPr id="67" name="Picture 19" descr="C:\Courses\Icons Windows Vista\book---directory2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838200" y="2590800"/>
                <a:ext cx="402128" cy="468517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30188"/>
            <a:ext cx="7848600" cy="747712"/>
          </a:xfrm>
        </p:spPr>
        <p:txBody>
          <a:bodyPr/>
          <a:lstStyle/>
          <a:p>
            <a:r>
              <a:rPr smtClean="0"/>
              <a:t>DirectAccess</a:t>
            </a:r>
            <a:r>
              <a:rPr lang="en-US" dirty="0" smtClean="0"/>
              <a:t>™</a:t>
            </a:r>
            <a:endParaRPr lang="en-US" dirty="0"/>
          </a:p>
        </p:txBody>
      </p:sp>
      <p:sp>
        <p:nvSpPr>
          <p:cNvPr id="101" name="Rectangular Callout 100"/>
          <p:cNvSpPr/>
          <p:nvPr/>
        </p:nvSpPr>
        <p:spPr bwMode="auto">
          <a:xfrm>
            <a:off x="6324600" y="2565401"/>
            <a:ext cx="2667000" cy="1200325"/>
          </a:xfrm>
          <a:prstGeom prst="wedgeRectCallout">
            <a:avLst>
              <a:gd name="adj1" fmla="val 8682"/>
              <a:gd name="adj2" fmla="val 120562"/>
            </a:avLst>
          </a:prstGeom>
          <a:ln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45720" tIns="45718" rIns="45720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099"/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DirectAccess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 provides transparent, secured access to intranet resources without a VPN</a:t>
            </a:r>
          </a:p>
        </p:txBody>
      </p:sp>
      <p:sp>
        <p:nvSpPr>
          <p:cNvPr id="102" name="Rectangular Callout 101"/>
          <p:cNvSpPr/>
          <p:nvPr/>
        </p:nvSpPr>
        <p:spPr bwMode="auto">
          <a:xfrm>
            <a:off x="6629400" y="2667000"/>
            <a:ext cx="2260599" cy="923326"/>
          </a:xfrm>
          <a:prstGeom prst="wedgeRectCallout">
            <a:avLst>
              <a:gd name="adj1" fmla="val 31100"/>
              <a:gd name="adj2" fmla="val 160573"/>
            </a:avLst>
          </a:prstGeom>
          <a:ln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099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Allows desktop management of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DirectAccess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 clients</a:t>
            </a:r>
          </a:p>
        </p:txBody>
      </p:sp>
      <p:sp>
        <p:nvSpPr>
          <p:cNvPr id="104" name="Rectangular Callout 103"/>
          <p:cNvSpPr/>
          <p:nvPr/>
        </p:nvSpPr>
        <p:spPr bwMode="auto">
          <a:xfrm>
            <a:off x="2628900" y="5168900"/>
            <a:ext cx="3086100" cy="646327"/>
          </a:xfrm>
          <a:prstGeom prst="wedgeRectCallout">
            <a:avLst>
              <a:gd name="adj1" fmla="val 28366"/>
              <a:gd name="adj2" fmla="val -150184"/>
            </a:avLst>
          </a:prstGeom>
          <a:ln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099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Allows IPSec encryption and authentication</a:t>
            </a:r>
          </a:p>
        </p:txBody>
      </p:sp>
      <p:sp>
        <p:nvSpPr>
          <p:cNvPr id="105" name="Rectangular Callout 104"/>
          <p:cNvSpPr/>
          <p:nvPr/>
        </p:nvSpPr>
        <p:spPr bwMode="auto">
          <a:xfrm>
            <a:off x="239488" y="3715046"/>
            <a:ext cx="2532743" cy="1200325"/>
          </a:xfrm>
          <a:prstGeom prst="wedgeRectCallout">
            <a:avLst>
              <a:gd name="adj1" fmla="val 7715"/>
              <a:gd name="adj2" fmla="val -114557"/>
            </a:avLst>
          </a:prstGeom>
          <a:ln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45720" tIns="45718" rIns="45720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099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Supports direct connectivity to IPv6-based intranet resources</a:t>
            </a:r>
          </a:p>
        </p:txBody>
      </p:sp>
      <p:sp>
        <p:nvSpPr>
          <p:cNvPr id="106" name="Rectangular Callout 105"/>
          <p:cNvSpPr/>
          <p:nvPr/>
        </p:nvSpPr>
        <p:spPr bwMode="auto">
          <a:xfrm>
            <a:off x="5745003" y="1346299"/>
            <a:ext cx="2266882" cy="923326"/>
          </a:xfrm>
          <a:prstGeom prst="wedgeRectCallout">
            <a:avLst>
              <a:gd name="adj1" fmla="val -84152"/>
              <a:gd name="adj2" fmla="val 42312"/>
            </a:avLst>
          </a:prstGeom>
          <a:ln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45720" tIns="45718" rIns="45720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099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Support IPv4 via 6to4 transition services or NAT-PT</a:t>
            </a:r>
          </a:p>
        </p:txBody>
      </p:sp>
      <p:sp>
        <p:nvSpPr>
          <p:cNvPr id="107" name="Isosceles Triangle 106"/>
          <p:cNvSpPr/>
          <p:nvPr/>
        </p:nvSpPr>
        <p:spPr bwMode="auto">
          <a:xfrm rot="5400000">
            <a:off x="132130" y="6431956"/>
            <a:ext cx="293914" cy="253374"/>
          </a:xfrm>
          <a:prstGeom prst="triangle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70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33401" y="6430056"/>
            <a:ext cx="257175" cy="2571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70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1264920" y="2953743"/>
            <a:ext cx="595604" cy="1323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Courses\Icons Windows Vista\Comput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9600" y="2164080"/>
            <a:ext cx="876300" cy="876300"/>
          </a:xfrm>
          <a:prstGeom prst="rect">
            <a:avLst/>
          </a:prstGeom>
          <a:noFill/>
        </p:spPr>
      </p:pic>
      <p:sp>
        <p:nvSpPr>
          <p:cNvPr id="71" name="TextBox 70"/>
          <p:cNvSpPr txBox="1"/>
          <p:nvPr/>
        </p:nvSpPr>
        <p:spPr>
          <a:xfrm>
            <a:off x="-7620" y="1813560"/>
            <a:ext cx="143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IT desktop management</a:t>
            </a:r>
            <a:endParaRPr lang="en-US" sz="1600" dirty="0"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-76200" y="3017520"/>
            <a:ext cx="1859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AD Group Policy, NAP, software updates</a:t>
            </a:r>
          </a:p>
        </p:txBody>
      </p:sp>
      <p:sp>
        <p:nvSpPr>
          <p:cNvPr id="84" name="Freeform 83"/>
          <p:cNvSpPr/>
          <p:nvPr/>
        </p:nvSpPr>
        <p:spPr>
          <a:xfrm>
            <a:off x="1271588" y="2952750"/>
            <a:ext cx="2219325" cy="600075"/>
          </a:xfrm>
          <a:custGeom>
            <a:avLst/>
            <a:gdLst>
              <a:gd name="connsiteX0" fmla="*/ 2219325 w 2219325"/>
              <a:gd name="connsiteY0" fmla="*/ 600075 h 600075"/>
              <a:gd name="connsiteX1" fmla="*/ 471487 w 2219325"/>
              <a:gd name="connsiteY1" fmla="*/ 214313 h 600075"/>
              <a:gd name="connsiteX2" fmla="*/ 595312 w 2219325"/>
              <a:gd name="connsiteY2" fmla="*/ 133350 h 600075"/>
              <a:gd name="connsiteX3" fmla="*/ 0 w 2219325"/>
              <a:gd name="connsiteY3" fmla="*/ 0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9325" h="600075">
                <a:moveTo>
                  <a:pt x="2219325" y="600075"/>
                </a:moveTo>
                <a:lnTo>
                  <a:pt x="471487" y="214313"/>
                </a:lnTo>
                <a:lnTo>
                  <a:pt x="595312" y="133350"/>
                </a:lnTo>
                <a:lnTo>
                  <a:pt x="0" y="0"/>
                </a:lnTo>
              </a:path>
            </a:pathLst>
          </a:custGeom>
          <a:ln w="28575">
            <a:solidFill>
              <a:schemeClr val="accent4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" descr="C:\Courses\Icons Windows Vista\Server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48770" y="3205147"/>
            <a:ext cx="822138" cy="1125031"/>
          </a:xfrm>
          <a:prstGeom prst="rect">
            <a:avLst/>
          </a:prstGeom>
          <a:noFill/>
        </p:spPr>
      </p:pic>
      <p:cxnSp>
        <p:nvCxnSpPr>
          <p:cNvPr id="68" name="Straight Connector 67"/>
          <p:cNvCxnSpPr/>
          <p:nvPr/>
        </p:nvCxnSpPr>
        <p:spPr>
          <a:xfrm>
            <a:off x="4038600" y="4014793"/>
            <a:ext cx="4046220" cy="854387"/>
          </a:xfrm>
          <a:prstGeom prst="line">
            <a:avLst/>
          </a:prstGeom>
          <a:ln w="28575">
            <a:solidFill>
              <a:schemeClr val="accent4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4"/>
          <p:cNvGrpSpPr/>
          <p:nvPr/>
        </p:nvGrpSpPr>
        <p:grpSpPr>
          <a:xfrm>
            <a:off x="5182462" y="3888687"/>
            <a:ext cx="1993356" cy="1186929"/>
            <a:chOff x="4724400" y="3886200"/>
            <a:chExt cx="2667000" cy="1588045"/>
          </a:xfrm>
        </p:grpSpPr>
        <p:pic>
          <p:nvPicPr>
            <p:cNvPr id="1027" name="Picture 3" descr="C:\Courses\Icons Windows Vista\cloud illustration icon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724400" y="3886200"/>
              <a:ext cx="2667000" cy="1588045"/>
            </a:xfrm>
            <a:prstGeom prst="rect">
              <a:avLst/>
            </a:prstGeom>
            <a:noFill/>
          </p:spPr>
        </p:pic>
        <p:sp>
          <p:nvSpPr>
            <p:cNvPr id="74" name="TextBox 73"/>
            <p:cNvSpPr txBox="1"/>
            <p:nvPr/>
          </p:nvSpPr>
          <p:spPr>
            <a:xfrm>
              <a:off x="5586022" y="4291279"/>
              <a:ext cx="1180031" cy="452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Internet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8" grpId="0" animBg="1"/>
      <p:bldP spid="71" grpId="0"/>
      <p:bldP spid="71" grpId="1"/>
      <p:bldP spid="79" grpId="0"/>
      <p:bldP spid="79" grpId="1"/>
      <p:bldP spid="84" grpId="0" animBg="1"/>
      <p:bldP spid="8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7"/>
          <p:cNvGrpSpPr/>
          <p:nvPr/>
        </p:nvGrpSpPr>
        <p:grpSpPr>
          <a:xfrm>
            <a:off x="228600" y="1369926"/>
            <a:ext cx="1371600" cy="2391091"/>
            <a:chOff x="895350" y="1193800"/>
            <a:chExt cx="1505282" cy="2624138"/>
          </a:xfrm>
        </p:grpSpPr>
        <p:pic>
          <p:nvPicPr>
            <p:cNvPr id="29" name="Picture 3" descr="C:\Courses\Icons Shapes and Graphics\Buidlings and dwellings\enterprise red tall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5350" y="1193800"/>
              <a:ext cx="1168732" cy="2354908"/>
            </a:xfrm>
            <a:prstGeom prst="rect">
              <a:avLst/>
            </a:prstGeom>
            <a:noFill/>
          </p:spPr>
        </p:pic>
        <p:pic>
          <p:nvPicPr>
            <p:cNvPr id="30" name="Picture 4" descr="C:\Courses\Icons Shapes and Graphics\Buidlings and dwellings\enterprise red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31900" y="2117171"/>
              <a:ext cx="1168732" cy="1700767"/>
            </a:xfrm>
            <a:prstGeom prst="rect">
              <a:avLst/>
            </a:prstGeom>
            <a:noFill/>
          </p:spPr>
        </p:pic>
      </p:grpSp>
      <p:sp>
        <p:nvSpPr>
          <p:cNvPr id="86" name="Rectangular Callout 85"/>
          <p:cNvSpPr/>
          <p:nvPr/>
        </p:nvSpPr>
        <p:spPr bwMode="auto">
          <a:xfrm>
            <a:off x="1259454" y="4256600"/>
            <a:ext cx="2692399" cy="923326"/>
          </a:xfrm>
          <a:prstGeom prst="wedgeRectCallout">
            <a:avLst>
              <a:gd name="adj1" fmla="val 21083"/>
              <a:gd name="adj2" fmla="val -79294"/>
            </a:avLst>
          </a:prstGeom>
          <a:ln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18" rIns="0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34950" indent="-234950" defTabSz="914099">
              <a:buFont typeface="Segoe" pitchFamily="34" charset="0"/>
              <a:buAutoNum type="arabicPeriod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First client downloads data from main office server</a:t>
            </a:r>
          </a:p>
        </p:txBody>
      </p:sp>
      <p:pic>
        <p:nvPicPr>
          <p:cNvPr id="94" name="Picture 21" descr="C:\Courses\Icons Shapes and Graphics\circular shapes\3d Disc shapes\blue disc with glow copy_50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5963" y="2880072"/>
            <a:ext cx="3844637" cy="2268186"/>
          </a:xfrm>
          <a:prstGeom prst="rect">
            <a:avLst/>
          </a:prstGeom>
          <a:noFill/>
        </p:spPr>
      </p:pic>
      <p:cxnSp>
        <p:nvCxnSpPr>
          <p:cNvPr id="67" name="Straight Connector 66"/>
          <p:cNvCxnSpPr/>
          <p:nvPr/>
        </p:nvCxnSpPr>
        <p:spPr>
          <a:xfrm>
            <a:off x="6786555" y="3742026"/>
            <a:ext cx="68580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140050" y="4272451"/>
            <a:ext cx="68580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 flipV="1">
            <a:off x="5189525" y="3291751"/>
            <a:ext cx="2209800" cy="1600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10800000">
            <a:off x="1547564" y="3006844"/>
            <a:ext cx="4948250" cy="9538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Freeform 144"/>
          <p:cNvSpPr/>
          <p:nvPr/>
        </p:nvSpPr>
        <p:spPr>
          <a:xfrm>
            <a:off x="1705219" y="3043912"/>
            <a:ext cx="5712032" cy="914400"/>
          </a:xfrm>
          <a:custGeom>
            <a:avLst/>
            <a:gdLst>
              <a:gd name="connsiteX0" fmla="*/ 0 w 5712032"/>
              <a:gd name="connsiteY0" fmla="*/ 0 h 914400"/>
              <a:gd name="connsiteX1" fmla="*/ 4773881 w 5712032"/>
              <a:gd name="connsiteY1" fmla="*/ 914400 h 914400"/>
              <a:gd name="connsiteX2" fmla="*/ 5094515 w 5712032"/>
              <a:gd name="connsiteY2" fmla="*/ 688769 h 914400"/>
              <a:gd name="connsiteX3" fmla="*/ 5712032 w 5712032"/>
              <a:gd name="connsiteY3" fmla="*/ 831273 h 914400"/>
              <a:gd name="connsiteX0" fmla="*/ 0 w 5712032"/>
              <a:gd name="connsiteY0" fmla="*/ 0 h 914400"/>
              <a:gd name="connsiteX1" fmla="*/ 4773881 w 5712032"/>
              <a:gd name="connsiteY1" fmla="*/ 914400 h 914400"/>
              <a:gd name="connsiteX2" fmla="*/ 5094515 w 5712032"/>
              <a:gd name="connsiteY2" fmla="*/ 688769 h 914400"/>
              <a:gd name="connsiteX3" fmla="*/ 5712032 w 5712032"/>
              <a:gd name="connsiteY3" fmla="*/ 831273 h 914400"/>
              <a:gd name="connsiteX0" fmla="*/ 0 w 5712032"/>
              <a:gd name="connsiteY0" fmla="*/ 0 h 914400"/>
              <a:gd name="connsiteX1" fmla="*/ 4773881 w 5712032"/>
              <a:gd name="connsiteY1" fmla="*/ 914400 h 914400"/>
              <a:gd name="connsiteX2" fmla="*/ 5094515 w 5712032"/>
              <a:gd name="connsiteY2" fmla="*/ 688769 h 914400"/>
              <a:gd name="connsiteX3" fmla="*/ 5712032 w 5712032"/>
              <a:gd name="connsiteY3" fmla="*/ 831273 h 914400"/>
              <a:gd name="connsiteX0" fmla="*/ 0 w 5712032"/>
              <a:gd name="connsiteY0" fmla="*/ 0 h 914400"/>
              <a:gd name="connsiteX1" fmla="*/ 4773881 w 5712032"/>
              <a:gd name="connsiteY1" fmla="*/ 914400 h 914400"/>
              <a:gd name="connsiteX2" fmla="*/ 5094515 w 5712032"/>
              <a:gd name="connsiteY2" fmla="*/ 688769 h 914400"/>
              <a:gd name="connsiteX3" fmla="*/ 5712032 w 5712032"/>
              <a:gd name="connsiteY3" fmla="*/ 83127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2032" h="914400">
                <a:moveTo>
                  <a:pt x="0" y="0"/>
                </a:moveTo>
                <a:lnTo>
                  <a:pt x="4773881" y="914400"/>
                </a:lnTo>
                <a:lnTo>
                  <a:pt x="5094515" y="688769"/>
                </a:lnTo>
                <a:lnTo>
                  <a:pt x="5712032" y="831273"/>
                </a:lnTo>
              </a:path>
            </a:pathLst>
          </a:custGeom>
          <a:ln w="28575">
            <a:solidFill>
              <a:schemeClr val="accent4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sz="4900" dirty="0" smtClean="0"/>
              <a:t>Improving Branch Performance</a:t>
            </a:r>
            <a:r>
              <a:rPr smtClean="0"/>
              <a:t/>
            </a:r>
            <a:br>
              <a:rPr smtClean="0"/>
            </a:br>
            <a:r>
              <a:rPr sz="4000" smtClean="0"/>
              <a:t>Distributed Mode</a:t>
            </a:r>
            <a:endParaRPr sz="4000" dirty="0"/>
          </a:p>
        </p:txBody>
      </p:sp>
      <p:sp>
        <p:nvSpPr>
          <p:cNvPr id="40" name="TextBox 39"/>
          <p:cNvSpPr txBox="1"/>
          <p:nvPr/>
        </p:nvSpPr>
        <p:spPr>
          <a:xfrm>
            <a:off x="214756" y="3528351"/>
            <a:ext cx="94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Main Office</a:t>
            </a:r>
            <a:endParaRPr lang="en-US" sz="1600" dirty="0">
              <a:latin typeface="+mj-lt"/>
            </a:endParaRPr>
          </a:p>
        </p:txBody>
      </p:sp>
      <p:pic>
        <p:nvPicPr>
          <p:cNvPr id="46" name="Picture 4" descr="C:\Courses\Icons Windows Vista\Serv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6756" y="2436613"/>
            <a:ext cx="1062928" cy="1454532"/>
          </a:xfrm>
          <a:prstGeom prst="rect">
            <a:avLst/>
          </a:prstGeom>
          <a:noFill/>
        </p:spPr>
      </p:pic>
      <p:pic>
        <p:nvPicPr>
          <p:cNvPr id="54" name="Picture 12" descr="C:\Courses\Icons Windows Vista\imageres.dll_I00a2_040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3956" y="3093827"/>
            <a:ext cx="864124" cy="864124"/>
          </a:xfrm>
          <a:prstGeom prst="rect">
            <a:avLst/>
          </a:prstGeom>
          <a:noFill/>
        </p:spPr>
      </p:pic>
      <p:pic>
        <p:nvPicPr>
          <p:cNvPr id="45" name="Picture 2" descr="C:\Courses\Icons Windows Vista\Lapto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30781" y="3114211"/>
            <a:ext cx="1419809" cy="1419809"/>
          </a:xfrm>
          <a:prstGeom prst="rect">
            <a:avLst/>
          </a:prstGeom>
          <a:noFill/>
        </p:spPr>
      </p:pic>
      <p:pic>
        <p:nvPicPr>
          <p:cNvPr id="59" name="Picture 2" descr="C:\Courses\Icons Windows Vista\Lapto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60875" y="2903826"/>
            <a:ext cx="1419809" cy="1419809"/>
          </a:xfrm>
          <a:prstGeom prst="rect">
            <a:avLst/>
          </a:prstGeom>
          <a:noFill/>
        </p:spPr>
      </p:pic>
      <p:sp>
        <p:nvSpPr>
          <p:cNvPr id="68" name="TextBox 67"/>
          <p:cNvSpPr txBox="1"/>
          <p:nvPr/>
        </p:nvSpPr>
        <p:spPr>
          <a:xfrm>
            <a:off x="4199815" y="3019497"/>
            <a:ext cx="940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Client 1</a:t>
            </a:r>
            <a:endParaRPr lang="en-US" sz="1600" dirty="0"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822875" y="4199226"/>
            <a:ext cx="940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Client 2</a:t>
            </a:r>
            <a:endParaRPr lang="en-US" sz="1600" dirty="0">
              <a:latin typeface="+mj-lt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2031680" y="3332323"/>
            <a:ext cx="2578100" cy="533400"/>
          </a:xfrm>
          <a:prstGeom prst="line">
            <a:avLst/>
          </a:prstGeom>
          <a:ln w="47625">
            <a:solidFill>
              <a:srgbClr val="7030A0"/>
            </a:solidFill>
            <a:prstDash val="sysDot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12" descr="C:\Courses\Icons Windows Vista\imageres.dll_I00a2_040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3956" y="3093827"/>
            <a:ext cx="864124" cy="864124"/>
          </a:xfrm>
          <a:prstGeom prst="rect">
            <a:avLst/>
          </a:prstGeom>
          <a:noFill/>
        </p:spPr>
      </p:pic>
      <p:sp>
        <p:nvSpPr>
          <p:cNvPr id="87" name="Rectangular Callout 86"/>
          <p:cNvSpPr/>
          <p:nvPr/>
        </p:nvSpPr>
        <p:spPr bwMode="auto">
          <a:xfrm>
            <a:off x="5304981" y="1916856"/>
            <a:ext cx="2794001" cy="923326"/>
          </a:xfrm>
          <a:prstGeom prst="wedgeRectCallout">
            <a:avLst>
              <a:gd name="adj1" fmla="val 22645"/>
              <a:gd name="adj2" fmla="val 82761"/>
            </a:avLst>
          </a:prstGeom>
          <a:ln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18" rIns="0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34950" indent="-234950" defTabSz="914099">
              <a:buFont typeface="+mj-lt"/>
              <a:buAutoNum type="arabicPeriod" startAt="2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Second client downloads identifiers from main office server</a:t>
            </a:r>
          </a:p>
        </p:txBody>
      </p:sp>
      <p:sp>
        <p:nvSpPr>
          <p:cNvPr id="89" name="Rectangular Callout 88"/>
          <p:cNvSpPr/>
          <p:nvPr/>
        </p:nvSpPr>
        <p:spPr bwMode="auto">
          <a:xfrm>
            <a:off x="5637491" y="5020274"/>
            <a:ext cx="3125509" cy="923326"/>
          </a:xfrm>
          <a:prstGeom prst="wedgeRectCallout">
            <a:avLst>
              <a:gd name="adj1" fmla="val -21487"/>
              <a:gd name="adj2" fmla="val -79063"/>
            </a:avLst>
          </a:prstGeom>
          <a:ln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18" rIns="0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34950" indent="-234950" defTabSz="914099">
              <a:buFont typeface="+mj-lt"/>
              <a:buAutoNum type="arabicPeriod" startAt="3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Second client searches local network for data and downloads from first client</a:t>
            </a:r>
          </a:p>
        </p:txBody>
      </p:sp>
      <p:sp>
        <p:nvSpPr>
          <p:cNvPr id="90" name="Isosceles Triangle 89"/>
          <p:cNvSpPr/>
          <p:nvPr/>
        </p:nvSpPr>
        <p:spPr bwMode="auto">
          <a:xfrm rot="5400000">
            <a:off x="132130" y="6431956"/>
            <a:ext cx="293914" cy="253374"/>
          </a:xfrm>
          <a:prstGeom prst="triangle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70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533401" y="6430056"/>
            <a:ext cx="257175" cy="2571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70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068425" y="4294101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Branch Office</a:t>
            </a:r>
            <a:endParaRPr lang="en-US" sz="1600" dirty="0">
              <a:latin typeface="+mj-lt"/>
            </a:endParaRPr>
          </a:p>
        </p:txBody>
      </p:sp>
      <p:pic>
        <p:nvPicPr>
          <p:cNvPr id="81" name="Picture 12" descr="C:\Courses\Icons Windows Vista\imageres.dll_I00a2_040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11450" y="3312331"/>
            <a:ext cx="864124" cy="8641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417 C 0.0868 0.03403 0.17552 0.06389 0.23924 0.06852 C 0.30295 0.07315 0.34149 0.05255 0.38038 0.03195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12778 0.03241 L 0.20764 -0.04815 L 0.30348 -0.02408 " pathEditMode="relative" ptsTypes="AAAA">
                                      <p:cBhvr>
                                        <p:cTn id="5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145" grpId="0" animBg="1"/>
      <p:bldP spid="145" grpId="1" animBg="1"/>
      <p:bldP spid="87" grpId="0" animBg="1"/>
      <p:bldP spid="87" grpId="1" animBg="1"/>
      <p:bldP spid="89" grpId="0" animBg="1"/>
      <p:bldP spid="9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7"/>
          <p:cNvGrpSpPr/>
          <p:nvPr/>
        </p:nvGrpSpPr>
        <p:grpSpPr>
          <a:xfrm>
            <a:off x="228600" y="1369926"/>
            <a:ext cx="1371600" cy="2391091"/>
            <a:chOff x="895350" y="1193800"/>
            <a:chExt cx="1505282" cy="2624138"/>
          </a:xfrm>
        </p:grpSpPr>
        <p:pic>
          <p:nvPicPr>
            <p:cNvPr id="36" name="Picture 3" descr="C:\Courses\Icons Shapes and Graphics\Buidlings and dwellings\enterprise red tall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5350" y="1193800"/>
              <a:ext cx="1168732" cy="2354908"/>
            </a:xfrm>
            <a:prstGeom prst="rect">
              <a:avLst/>
            </a:prstGeom>
            <a:noFill/>
          </p:spPr>
        </p:pic>
        <p:pic>
          <p:nvPicPr>
            <p:cNvPr id="37" name="Picture 4" descr="C:\Courses\Icons Shapes and Graphics\Buidlings and dwellings\enterprise red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31900" y="2117171"/>
              <a:ext cx="1168732" cy="1700767"/>
            </a:xfrm>
            <a:prstGeom prst="rect">
              <a:avLst/>
            </a:prstGeom>
            <a:noFill/>
          </p:spPr>
        </p:pic>
      </p:grpSp>
      <p:sp>
        <p:nvSpPr>
          <p:cNvPr id="64" name="Rectangular Callout 63"/>
          <p:cNvSpPr/>
          <p:nvPr/>
        </p:nvSpPr>
        <p:spPr bwMode="auto">
          <a:xfrm>
            <a:off x="1260103" y="4119728"/>
            <a:ext cx="2692399" cy="923326"/>
          </a:xfrm>
          <a:prstGeom prst="wedgeRectCallout">
            <a:avLst>
              <a:gd name="adj1" fmla="val 21083"/>
              <a:gd name="adj2" fmla="val -79294"/>
            </a:avLst>
          </a:prstGeom>
          <a:ln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18" rIns="0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34950" indent="-234950" defTabSz="914099">
              <a:buFont typeface="Segoe" pitchFamily="34" charset="0"/>
              <a:buAutoNum type="arabicPeriod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First client downloads data from main office server</a:t>
            </a:r>
          </a:p>
        </p:txBody>
      </p:sp>
      <p:pic>
        <p:nvPicPr>
          <p:cNvPr id="81" name="Picture 21" descr="C:\Courses\Icons Shapes and Graphics\circular shapes\3d Disc shapes\blue disc with glow copy_50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5963" y="2881745"/>
            <a:ext cx="3844637" cy="2268186"/>
          </a:xfrm>
          <a:prstGeom prst="rect">
            <a:avLst/>
          </a:prstGeom>
          <a:noFill/>
        </p:spPr>
      </p:pic>
      <p:cxnSp>
        <p:nvCxnSpPr>
          <p:cNvPr id="82" name="Straight Connector 81"/>
          <p:cNvCxnSpPr/>
          <p:nvPr/>
        </p:nvCxnSpPr>
        <p:spPr>
          <a:xfrm>
            <a:off x="6786555" y="3743699"/>
            <a:ext cx="68580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140050" y="4274124"/>
            <a:ext cx="68580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0800000" flipV="1">
            <a:off x="5189525" y="3293424"/>
            <a:ext cx="2209800" cy="1600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>
            <a:off x="1547564" y="3008517"/>
            <a:ext cx="4948250" cy="9538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reeform 85"/>
          <p:cNvSpPr/>
          <p:nvPr/>
        </p:nvSpPr>
        <p:spPr>
          <a:xfrm>
            <a:off x="1705219" y="3045585"/>
            <a:ext cx="5712032" cy="914400"/>
          </a:xfrm>
          <a:custGeom>
            <a:avLst/>
            <a:gdLst>
              <a:gd name="connsiteX0" fmla="*/ 0 w 5712032"/>
              <a:gd name="connsiteY0" fmla="*/ 0 h 914400"/>
              <a:gd name="connsiteX1" fmla="*/ 4773881 w 5712032"/>
              <a:gd name="connsiteY1" fmla="*/ 914400 h 914400"/>
              <a:gd name="connsiteX2" fmla="*/ 5094515 w 5712032"/>
              <a:gd name="connsiteY2" fmla="*/ 688769 h 914400"/>
              <a:gd name="connsiteX3" fmla="*/ 5712032 w 5712032"/>
              <a:gd name="connsiteY3" fmla="*/ 831273 h 914400"/>
              <a:gd name="connsiteX0" fmla="*/ 0 w 5712032"/>
              <a:gd name="connsiteY0" fmla="*/ 0 h 914400"/>
              <a:gd name="connsiteX1" fmla="*/ 4773881 w 5712032"/>
              <a:gd name="connsiteY1" fmla="*/ 914400 h 914400"/>
              <a:gd name="connsiteX2" fmla="*/ 5094515 w 5712032"/>
              <a:gd name="connsiteY2" fmla="*/ 688769 h 914400"/>
              <a:gd name="connsiteX3" fmla="*/ 5712032 w 5712032"/>
              <a:gd name="connsiteY3" fmla="*/ 831273 h 914400"/>
              <a:gd name="connsiteX0" fmla="*/ 0 w 5712032"/>
              <a:gd name="connsiteY0" fmla="*/ 0 h 914400"/>
              <a:gd name="connsiteX1" fmla="*/ 4773881 w 5712032"/>
              <a:gd name="connsiteY1" fmla="*/ 914400 h 914400"/>
              <a:gd name="connsiteX2" fmla="*/ 5094515 w 5712032"/>
              <a:gd name="connsiteY2" fmla="*/ 688769 h 914400"/>
              <a:gd name="connsiteX3" fmla="*/ 5712032 w 5712032"/>
              <a:gd name="connsiteY3" fmla="*/ 831273 h 914400"/>
              <a:gd name="connsiteX0" fmla="*/ 0 w 5712032"/>
              <a:gd name="connsiteY0" fmla="*/ 0 h 914400"/>
              <a:gd name="connsiteX1" fmla="*/ 4773881 w 5712032"/>
              <a:gd name="connsiteY1" fmla="*/ 914400 h 914400"/>
              <a:gd name="connsiteX2" fmla="*/ 5094515 w 5712032"/>
              <a:gd name="connsiteY2" fmla="*/ 688769 h 914400"/>
              <a:gd name="connsiteX3" fmla="*/ 5712032 w 5712032"/>
              <a:gd name="connsiteY3" fmla="*/ 83127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2032" h="914400">
                <a:moveTo>
                  <a:pt x="0" y="0"/>
                </a:moveTo>
                <a:lnTo>
                  <a:pt x="4773881" y="914400"/>
                </a:lnTo>
                <a:lnTo>
                  <a:pt x="5094515" y="688769"/>
                </a:lnTo>
                <a:lnTo>
                  <a:pt x="5712032" y="831273"/>
                </a:lnTo>
              </a:path>
            </a:pathLst>
          </a:custGeom>
          <a:ln w="28575">
            <a:solidFill>
              <a:schemeClr val="accent4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4" descr="C:\Courses\Icons Windows Vista\Serv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6756" y="2438286"/>
            <a:ext cx="1062928" cy="1454532"/>
          </a:xfrm>
          <a:prstGeom prst="rect">
            <a:avLst/>
          </a:prstGeom>
          <a:noFill/>
        </p:spPr>
      </p:pic>
      <p:pic>
        <p:nvPicPr>
          <p:cNvPr id="92" name="Picture 12" descr="C:\Courses\Icons Windows Vista\imageres.dll_I00a2_040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3956" y="3095500"/>
            <a:ext cx="864124" cy="864124"/>
          </a:xfrm>
          <a:prstGeom prst="rect">
            <a:avLst/>
          </a:prstGeom>
          <a:noFill/>
        </p:spPr>
      </p:pic>
      <p:pic>
        <p:nvPicPr>
          <p:cNvPr id="93" name="Picture 2" descr="C:\Courses\Icons Windows Vista\Lapto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30781" y="3115884"/>
            <a:ext cx="1419809" cy="1419809"/>
          </a:xfrm>
          <a:prstGeom prst="rect">
            <a:avLst/>
          </a:prstGeom>
          <a:noFill/>
        </p:spPr>
      </p:pic>
      <p:pic>
        <p:nvPicPr>
          <p:cNvPr id="94" name="Picture 2" descr="C:\Courses\Icons Windows Vista\Lapto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60875" y="2905499"/>
            <a:ext cx="1419809" cy="1419809"/>
          </a:xfrm>
          <a:prstGeom prst="rect">
            <a:avLst/>
          </a:prstGeom>
          <a:noFill/>
        </p:spPr>
      </p:pic>
      <p:sp>
        <p:nvSpPr>
          <p:cNvPr id="95" name="TextBox 94"/>
          <p:cNvSpPr txBox="1"/>
          <p:nvPr/>
        </p:nvSpPr>
        <p:spPr>
          <a:xfrm>
            <a:off x="4199815" y="3021170"/>
            <a:ext cx="940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Client 1</a:t>
            </a:r>
            <a:endParaRPr lang="en-US" sz="1600" dirty="0">
              <a:latin typeface="+mj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822875" y="4200899"/>
            <a:ext cx="940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Client 2</a:t>
            </a:r>
            <a:endParaRPr lang="en-US" sz="1600" dirty="0">
              <a:latin typeface="+mj-lt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2031680" y="3333996"/>
            <a:ext cx="2578100" cy="533400"/>
          </a:xfrm>
          <a:prstGeom prst="line">
            <a:avLst/>
          </a:prstGeom>
          <a:ln w="47625">
            <a:solidFill>
              <a:srgbClr val="7030A0"/>
            </a:solidFill>
            <a:prstDash val="sysDot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12" descr="C:\Courses\Icons Windows Vista\imageres.dll_I00a2_040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3956" y="3095500"/>
            <a:ext cx="864124" cy="864124"/>
          </a:xfrm>
          <a:prstGeom prst="rect">
            <a:avLst/>
          </a:prstGeom>
          <a:noFill/>
        </p:spPr>
      </p:pic>
      <p:sp>
        <p:nvSpPr>
          <p:cNvPr id="101" name="TextBox 100"/>
          <p:cNvSpPr txBox="1"/>
          <p:nvPr/>
        </p:nvSpPr>
        <p:spPr>
          <a:xfrm>
            <a:off x="6068425" y="4295774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Branch Office</a:t>
            </a:r>
            <a:endParaRPr lang="en-US" sz="16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sz="4900" smtClean="0"/>
              <a:t>Improving Branch </a:t>
            </a:r>
            <a:r>
              <a:rPr sz="4900" dirty="0" smtClean="0"/>
              <a:t>Performance</a:t>
            </a:r>
            <a:r>
              <a:rPr smtClean="0"/>
              <a:t/>
            </a:r>
            <a:br>
              <a:rPr smtClean="0"/>
            </a:br>
            <a:r>
              <a:rPr sz="4000" smtClean="0"/>
              <a:t>Hosted Caching</a:t>
            </a:r>
            <a:endParaRPr sz="4000" dirty="0"/>
          </a:p>
        </p:txBody>
      </p:sp>
      <p:sp>
        <p:nvSpPr>
          <p:cNvPr id="65" name="Rectangular Callout 64"/>
          <p:cNvSpPr/>
          <p:nvPr/>
        </p:nvSpPr>
        <p:spPr bwMode="auto">
          <a:xfrm>
            <a:off x="2749468" y="1953490"/>
            <a:ext cx="2965532" cy="646327"/>
          </a:xfrm>
          <a:prstGeom prst="wedgeRectCallout">
            <a:avLst>
              <a:gd name="adj1" fmla="val 27160"/>
              <a:gd name="adj2" fmla="val 110730"/>
            </a:avLst>
          </a:prstGeom>
          <a:ln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18" rIns="0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34950" indent="-234950" defTabSz="914099">
              <a:buFont typeface="+mj-lt"/>
              <a:buAutoNum type="arabicPeriod" startAt="2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Content pushed to hosted cache from first client</a:t>
            </a:r>
          </a:p>
        </p:txBody>
      </p:sp>
      <p:sp>
        <p:nvSpPr>
          <p:cNvPr id="66" name="Rectangular Callout 65"/>
          <p:cNvSpPr/>
          <p:nvPr/>
        </p:nvSpPr>
        <p:spPr bwMode="auto">
          <a:xfrm>
            <a:off x="6171539" y="4824348"/>
            <a:ext cx="2794001" cy="923326"/>
          </a:xfrm>
          <a:prstGeom prst="wedgeRectCallout">
            <a:avLst>
              <a:gd name="adj1" fmla="val 15207"/>
              <a:gd name="adj2" fmla="val -79063"/>
            </a:avLst>
          </a:prstGeom>
          <a:ln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18" rIns="0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34950" indent="-234950" defTabSz="914099">
              <a:buFont typeface="+mj-lt"/>
              <a:buAutoNum type="arabicPeriod" startAt="3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Second client downloads identifiers from main office server</a:t>
            </a:r>
          </a:p>
        </p:txBody>
      </p:sp>
      <p:sp>
        <p:nvSpPr>
          <p:cNvPr id="67" name="Rectangular Callout 66"/>
          <p:cNvSpPr/>
          <p:nvPr/>
        </p:nvSpPr>
        <p:spPr bwMode="auto">
          <a:xfrm>
            <a:off x="6396193" y="1371600"/>
            <a:ext cx="2156691" cy="923326"/>
          </a:xfrm>
          <a:prstGeom prst="wedgeRectCallout">
            <a:avLst>
              <a:gd name="adj1" fmla="val 827"/>
              <a:gd name="adj2" fmla="val 102498"/>
            </a:avLst>
          </a:prstGeom>
          <a:ln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18" rIns="0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34950" indent="-234950" defTabSz="914099">
              <a:buFont typeface="+mj-lt"/>
              <a:buAutoNum type="arabicPeriod" startAt="4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Second client downloads from hosted cache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301740" y="3436619"/>
            <a:ext cx="68580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4" descr="C:\Courses\Icons Windows Vista\Serv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6940" y="2430779"/>
            <a:ext cx="914400" cy="1251284"/>
          </a:xfrm>
          <a:prstGeom prst="rect">
            <a:avLst/>
          </a:prstGeom>
          <a:noFill/>
        </p:spPr>
      </p:pic>
      <p:pic>
        <p:nvPicPr>
          <p:cNvPr id="75" name="Picture 12" descr="C:\Courses\Icons Windows Vista\imageres.dll_I00a2_040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0956" y="2565168"/>
            <a:ext cx="864124" cy="864124"/>
          </a:xfrm>
          <a:prstGeom prst="rect">
            <a:avLst/>
          </a:prstGeom>
          <a:noFill/>
        </p:spPr>
      </p:pic>
      <p:sp>
        <p:nvSpPr>
          <p:cNvPr id="76" name="Isosceles Triangle 75"/>
          <p:cNvSpPr/>
          <p:nvPr/>
        </p:nvSpPr>
        <p:spPr bwMode="auto">
          <a:xfrm rot="5400000">
            <a:off x="132130" y="6431956"/>
            <a:ext cx="293914" cy="253374"/>
          </a:xfrm>
          <a:prstGeom prst="triangle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70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33401" y="6430056"/>
            <a:ext cx="257175" cy="2571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70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02" name="Picture 12" descr="C:\Courses\Icons Windows Vista\imageres.dll_I00a2_040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11450" y="3314004"/>
            <a:ext cx="864124" cy="864124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214756" y="3528351"/>
            <a:ext cx="94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Main Office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417 C 0.0868 0.03403 0.17552 0.06389 0.23924 0.06852 C 0.30295 0.07315 0.34149 0.05255 0.38038 0.03195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2.96296E-6 C 0.04601 0.01805 0.09219 0.03611 0.11772 0.01805 C 0.14324 2.96296E-6 0.1481 -0.05417 0.15313 -0.10833 " pathEditMode="relative" ptsTypes="aaA">
                                      <p:cBhvr>
                                        <p:cTn id="3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C -0.00538 0.0382 -0.01059 0.07662 0.0151 0.09097 C 0.0408 0.10533 0.09757 0.09607 0.15451 0.08681 " pathEditMode="relative" ptsTypes="aaA">
                                      <p:cBhvr>
                                        <p:cTn id="6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86" grpId="0" animBg="1"/>
      <p:bldP spid="86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7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272906" y="5024753"/>
            <a:ext cx="457200" cy="4572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22955" y="2751816"/>
            <a:ext cx="900625" cy="91441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29695" y="3668616"/>
            <a:ext cx="3381282" cy="27321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91440" rtlCol="0" anchor="ctr"/>
          <a:lstStyle/>
          <a:p>
            <a:pPr marL="109538">
              <a:spcAft>
                <a:spcPts val="1200"/>
              </a:spcAft>
            </a:pPr>
            <a:r>
              <a:rPr lang="en-US" dirty="0" smtClean="0">
                <a:solidFill>
                  <a:prstClr val="white"/>
                </a:solidFill>
                <a:latin typeface="Segoe" charset="0"/>
              </a:rPr>
              <a:t>Better performance</a:t>
            </a:r>
          </a:p>
          <a:p>
            <a:pPr marL="109538">
              <a:spcAft>
                <a:spcPts val="1200"/>
              </a:spcAft>
            </a:pPr>
            <a:r>
              <a:rPr lang="en-US" dirty="0" smtClean="0">
                <a:solidFill>
                  <a:prstClr val="white"/>
                </a:solidFill>
                <a:latin typeface="Segoe" charset="0"/>
              </a:rPr>
              <a:t>Faster startup &amp; shutdown</a:t>
            </a:r>
          </a:p>
          <a:p>
            <a:pPr marL="109538">
              <a:spcAft>
                <a:spcPts val="1200"/>
              </a:spcAft>
            </a:pPr>
            <a:r>
              <a:rPr lang="en-US" dirty="0" smtClean="0">
                <a:solidFill>
                  <a:prstClr val="white"/>
                </a:solidFill>
                <a:latin typeface="Segoe" charset="0"/>
              </a:rPr>
              <a:t>Quicker task management</a:t>
            </a:r>
          </a:p>
          <a:p>
            <a:pPr marL="109538">
              <a:spcAft>
                <a:spcPts val="1200"/>
              </a:spcAft>
            </a:pPr>
            <a:r>
              <a:rPr lang="en-US" dirty="0" smtClean="0">
                <a:solidFill>
                  <a:prstClr val="white"/>
                </a:solidFill>
                <a:latin typeface="Segoe" charset="0"/>
              </a:rPr>
              <a:t>Improved battery life</a:t>
            </a:r>
          </a:p>
          <a:p>
            <a:pPr marL="109538">
              <a:spcAft>
                <a:spcPts val="1200"/>
              </a:spcAft>
            </a:pPr>
            <a:r>
              <a:rPr lang="en-US" dirty="0" smtClean="0">
                <a:solidFill>
                  <a:prstClr val="white"/>
                </a:solidFill>
                <a:latin typeface="Segoe" charset="0"/>
              </a:rPr>
              <a:t>Closer development </a:t>
            </a:r>
            <a:br>
              <a:rPr lang="en-US" dirty="0" smtClean="0">
                <a:solidFill>
                  <a:prstClr val="white"/>
                </a:solidFill>
                <a:latin typeface="Segoe" charset="0"/>
              </a:rPr>
            </a:br>
            <a:r>
              <a:rPr lang="en-US" dirty="0" smtClean="0">
                <a:solidFill>
                  <a:prstClr val="white"/>
                </a:solidFill>
                <a:latin typeface="Segoe" charset="0"/>
              </a:rPr>
              <a:t>with PC Manufacturers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109029" y="1364343"/>
            <a:ext cx="3788228" cy="2975428"/>
          </a:xfrm>
          <a:prstGeom prst="roundRect">
            <a:avLst>
              <a:gd name="adj" fmla="val 3788"/>
            </a:avLst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51000">
                <a:schemeClr val="accent1">
                  <a:alpha val="30000"/>
                </a:schemeClr>
              </a:gs>
              <a:gs pos="100000">
                <a:schemeClr val="bg1">
                  <a:alpha val="70000"/>
                </a:schemeClr>
              </a:gs>
            </a:gsLst>
            <a:lin ang="13500000" scaled="1"/>
            <a:tileRect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47656" y="4114831"/>
            <a:ext cx="682787" cy="2147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Works The Way You Want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147" y="980257"/>
            <a:ext cx="8623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-171450">
              <a:defRPr/>
            </a:pPr>
            <a:r>
              <a:rPr lang="en-US" sz="2000" dirty="0" smtClean="0">
                <a:solidFill>
                  <a:srgbClr val="EB7C00">
                    <a:lumMod val="60000"/>
                    <a:lumOff val="40000"/>
                  </a:srgbClr>
                </a:solidFill>
                <a:latin typeface="Segoe Semibold" pitchFamily="34" charset="0"/>
              </a:rPr>
              <a:t>Faster &amp; More Responsive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370" y="1828200"/>
            <a:ext cx="2952521" cy="9280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91440" rtlCol="0" anchor="ctr"/>
          <a:lstStyle/>
          <a:p>
            <a:pPr marL="231775"/>
            <a:r>
              <a:rPr lang="en-US" sz="1500" dirty="0" smtClean="0">
                <a:solidFill>
                  <a:prstClr val="white"/>
                </a:solidFill>
                <a:latin typeface="Segoe Print" pitchFamily="2" charset="0"/>
              </a:rPr>
              <a:t>“I want my PC to be </a:t>
            </a:r>
            <a:br>
              <a:rPr lang="en-US" sz="1500" dirty="0" smtClean="0">
                <a:solidFill>
                  <a:prstClr val="white"/>
                </a:solidFill>
                <a:latin typeface="Segoe Print" pitchFamily="2" charset="0"/>
              </a:rPr>
            </a:br>
            <a:r>
              <a:rPr lang="en-US" sz="1500" dirty="0" smtClean="0">
                <a:solidFill>
                  <a:prstClr val="white"/>
                </a:solidFill>
                <a:latin typeface="Segoe Print" pitchFamily="2" charset="0"/>
              </a:rPr>
              <a:t>fast and responsive.”</a:t>
            </a:r>
            <a:endParaRPr lang="en-US" sz="1500" dirty="0">
              <a:solidFill>
                <a:prstClr val="white"/>
              </a:solidFill>
              <a:latin typeface="Segoe Print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82377" y="503633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>
              <a:defRPr/>
            </a:pPr>
            <a:endParaRPr lang="en-US" dirty="0" smtClean="0">
              <a:solidFill>
                <a:prstClr val="white"/>
              </a:solidFill>
              <a:latin typeface="Segoe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86486" y="5025315"/>
            <a:ext cx="2286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>
              <a:defRPr/>
            </a:pPr>
            <a:endParaRPr lang="en-US" dirty="0" smtClean="0">
              <a:solidFill>
                <a:prstClr val="white"/>
              </a:solidFill>
              <a:latin typeface="Segoe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73243" y="5470887"/>
            <a:ext cx="228600" cy="228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0175" y="4128070"/>
            <a:ext cx="2286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>
              <a:defRPr/>
            </a:pPr>
            <a:endParaRPr lang="en-US" dirty="0" smtClean="0">
              <a:solidFill>
                <a:prstClr val="white"/>
              </a:solidFill>
              <a:latin typeface="Segoe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-16066" y="1368597"/>
            <a:ext cx="461085" cy="461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>
              <a:defRPr/>
            </a:pPr>
            <a:endParaRPr lang="en-US" dirty="0" smtClean="0">
              <a:solidFill>
                <a:prstClr val="white"/>
              </a:solidFill>
              <a:latin typeface="Segoe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3594" y="110958"/>
            <a:ext cx="2286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>
              <a:defRPr/>
            </a:pPr>
            <a:endParaRPr lang="en-US" dirty="0" smtClean="0">
              <a:solidFill>
                <a:prstClr val="white"/>
              </a:solidFill>
              <a:latin typeface="Segoe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4168" y="110958"/>
            <a:ext cx="228600" cy="22860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>
              <a:defRPr/>
            </a:pPr>
            <a:endParaRPr lang="en-US" dirty="0" smtClean="0">
              <a:solidFill>
                <a:prstClr val="white"/>
              </a:solidFill>
              <a:latin typeface="Segoe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24742" y="110958"/>
            <a:ext cx="228600" cy="228600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>
              <a:defRPr/>
            </a:pPr>
            <a:endParaRPr lang="en-US" dirty="0" smtClean="0">
              <a:solidFill>
                <a:prstClr val="white"/>
              </a:solidFill>
              <a:latin typeface="Segoe" charset="0"/>
            </a:endParaRPr>
          </a:p>
        </p:txBody>
      </p:sp>
      <p:pic>
        <p:nvPicPr>
          <p:cNvPr id="1026" name="Picture 2" descr="H:\Screenshots (2)\Windows 7 Desktop - clean 6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2985" y="1600003"/>
            <a:ext cx="3385820" cy="2533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0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MS483_OFC09_Peter_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06572"/>
            <a:ext cx="683860" cy="72822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 rot="16200000">
            <a:off x="3356979" y="758227"/>
            <a:ext cx="1315231" cy="802918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1000"/>
                </a:schemeClr>
              </a:gs>
              <a:gs pos="50000">
                <a:schemeClr val="bg1">
                  <a:lumMod val="95000"/>
                  <a:lumOff val="5000"/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3" indent="-236793"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DEF5FA"/>
              </a:buClr>
              <a:buSzPct val="95000"/>
              <a:tabLst>
                <a:tab pos="424590" algn="l"/>
              </a:tabLst>
              <a:defRPr/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279785" y="4235638"/>
            <a:ext cx="5458825" cy="10491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alpha val="0"/>
                </a:schemeClr>
              </a:gs>
              <a:gs pos="52000">
                <a:schemeClr val="accent3">
                  <a:alpha val="75000"/>
                </a:schemeClr>
              </a:gs>
              <a:gs pos="48000">
                <a:schemeClr val="accent3">
                  <a:alpha val="75000"/>
                </a:schemeClr>
              </a:gs>
              <a:gs pos="100000">
                <a:schemeClr val="accent3">
                  <a:alpha val="0"/>
                </a:schemeClr>
              </a:gs>
            </a:gsLst>
            <a:lin ang="10800000" scaled="1"/>
            <a:tileRect/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16200000">
            <a:off x="3356979" y="-592691"/>
            <a:ext cx="1315231" cy="802918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1000"/>
                </a:schemeClr>
              </a:gs>
              <a:gs pos="50000">
                <a:schemeClr val="bg1">
                  <a:lumMod val="95000"/>
                  <a:lumOff val="5000"/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3" indent="-236793"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DEF5FA"/>
              </a:buClr>
              <a:buSzPct val="95000"/>
              <a:tabLst>
                <a:tab pos="424590" algn="l"/>
              </a:tabLst>
              <a:defRPr/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279785" y="2886911"/>
            <a:ext cx="5458825" cy="104916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15000"/>
                  <a:satMod val="180000"/>
                  <a:alpha val="0"/>
                </a:schemeClr>
              </a:gs>
              <a:gs pos="52000">
                <a:schemeClr val="accent2">
                  <a:shade val="45000"/>
                  <a:satMod val="170000"/>
                  <a:alpha val="75000"/>
                </a:schemeClr>
              </a:gs>
              <a:gs pos="48000">
                <a:schemeClr val="accent2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2">
                  <a:tint val="95500"/>
                  <a:shade val="100000"/>
                  <a:satMod val="155000"/>
                  <a:alpha val="0"/>
                </a:schemeClr>
              </a:gs>
            </a:gsLst>
            <a:lin ang="10800000" scaled="1"/>
            <a:tileRect/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16200000">
            <a:off x="3356979" y="-1948634"/>
            <a:ext cx="1315231" cy="802918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1000"/>
                </a:schemeClr>
              </a:gs>
              <a:gs pos="50000">
                <a:schemeClr val="bg1">
                  <a:lumMod val="95000"/>
                  <a:lumOff val="5000"/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3" indent="-236793"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DEF5FA"/>
              </a:buClr>
              <a:buSzPct val="95000"/>
              <a:tabLst>
                <a:tab pos="424590" algn="l"/>
              </a:tabLst>
              <a:defRPr/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79785" y="1539944"/>
            <a:ext cx="5458825" cy="10491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alpha val="0"/>
                </a:schemeClr>
              </a:gs>
              <a:gs pos="52000">
                <a:schemeClr val="accent1">
                  <a:alpha val="75000"/>
                </a:schemeClr>
              </a:gs>
              <a:gs pos="48000">
                <a:schemeClr val="accent1">
                  <a:alpha val="75000"/>
                </a:schemeClr>
              </a:gs>
              <a:gs pos="100000">
                <a:schemeClr val="accent1">
                  <a:alpha val="0"/>
                </a:schemeClr>
              </a:gs>
            </a:gsLst>
            <a:lin ang="10800000" scaled="1"/>
            <a:tileRect/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What We Heard from Customers</a:t>
            </a:r>
            <a:endParaRPr lang="en-US" dirty="0"/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 defTabSz="914363" rtl="0">
              <a:lnSpc>
                <a:spcPct val="90000"/>
              </a:lnSpc>
              <a:spcBef>
                <a:spcPct val="0"/>
              </a:spcBef>
              <a:defRPr/>
            </a:pPr>
            <a:endParaRPr lang="en-US" sz="3600" kern="1200" spc="-150" dirty="0">
              <a:ln w="3175"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Semibold" pitchFamily="34" charset="0"/>
              <a:ea typeface="+mn-ea"/>
              <a:cs typeface="Arial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463064" y="4439623"/>
            <a:ext cx="5175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-1588" defTabSz="914363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</a:pPr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“How can I reduce costs and take advantage of new technologies like </a:t>
            </a:r>
            <a:r>
              <a:rPr lang="en-US" sz="20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virtualisation</a:t>
            </a:r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?”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43746" y="1641799"/>
            <a:ext cx="51377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-1588" defTabSz="914363" rtl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</a:pPr>
            <a:r>
              <a:rPr lang="en-US" sz="200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+mn-ea"/>
                <a:cs typeface="+mn-cs"/>
              </a:rPr>
              <a:t>“My users are becoming more savvy and have more diverse needs. How do I keep people connected to what they need?”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463064" y="3084122"/>
            <a:ext cx="5275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-1588" defTabSz="914363" fontAlgn="base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</a:pPr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“How can I enable the software and devices my users require and </a:t>
            </a:r>
            <a:r>
              <a:rPr lang="en-US" sz="20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minimise</a:t>
            </a:r>
            <a:r>
              <a:rPr 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 </a:t>
            </a:r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their risk?”</a:t>
            </a:r>
          </a:p>
        </p:txBody>
      </p:sp>
      <p:pic>
        <p:nvPicPr>
          <p:cNvPr id="54" name="Picture 13" descr="\\Adisbssvr\adi shared folders\Microsoft\MS_08-00483_Nash_fall_PPT\ADI_Art\Working_Art\Concept_2_images\collage01.png"/>
          <p:cNvPicPr>
            <a:picLocks noChangeAspect="1" noChangeArrowheads="1"/>
          </p:cNvPicPr>
          <p:nvPr/>
        </p:nvPicPr>
        <p:blipFill>
          <a:blip r:embed="rId4" cstate="print"/>
          <a:srcRect b="6320"/>
          <a:stretch>
            <a:fillRect/>
          </a:stretch>
        </p:blipFill>
        <p:spPr bwMode="auto">
          <a:xfrm>
            <a:off x="0" y="989042"/>
            <a:ext cx="1857132" cy="1739758"/>
          </a:xfrm>
          <a:prstGeom prst="rect">
            <a:avLst/>
          </a:prstGeom>
          <a:noFill/>
        </p:spPr>
      </p:pic>
      <p:pic>
        <p:nvPicPr>
          <p:cNvPr id="55" name="Picture 12" descr="\\Adisbssvr\adi shared folders\Microsoft\MS_08-00483_Nash_fall_PPT\ADI_Art\Working_Art\Concept_2_images\collage06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892473" y="1602501"/>
            <a:ext cx="1126299" cy="1126299"/>
          </a:xfrm>
          <a:prstGeom prst="rect">
            <a:avLst/>
          </a:prstGeom>
          <a:noFill/>
        </p:spPr>
      </p:pic>
      <p:pic>
        <p:nvPicPr>
          <p:cNvPr id="9" name="Picture 8" descr="MS483_MSMOB08_Abraham_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2764289"/>
            <a:ext cx="2392471" cy="23924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892473" y="1258035"/>
            <a:ext cx="316914" cy="316914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75000"/>
                </a:schemeClr>
              </a:gs>
              <a:gs pos="50000">
                <a:schemeClr val="accent1">
                  <a:alpha val="75000"/>
                </a:schemeClr>
              </a:gs>
              <a:gs pos="70000">
                <a:schemeClr val="accent1">
                  <a:alpha val="75000"/>
                </a:schemeClr>
              </a:gs>
              <a:gs pos="100000">
                <a:schemeClr val="accent1"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432984" y="2764289"/>
            <a:ext cx="405219" cy="405219"/>
          </a:xfrm>
          <a:prstGeom prst="rect">
            <a:avLst/>
          </a:prstGeom>
          <a:gradFill>
            <a:gsLst>
              <a:gs pos="0">
                <a:schemeClr val="accent2">
                  <a:shade val="15000"/>
                  <a:satMod val="180000"/>
                  <a:alpha val="75000"/>
                </a:schemeClr>
              </a:gs>
              <a:gs pos="50000">
                <a:schemeClr val="accent2">
                  <a:shade val="45000"/>
                  <a:satMod val="170000"/>
                  <a:alpha val="75000"/>
                </a:schemeClr>
              </a:gs>
              <a:gs pos="70000">
                <a:schemeClr val="accent2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2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113408" y="4115205"/>
            <a:ext cx="316914" cy="316914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  <a:alpha val="75000"/>
                </a:schemeClr>
              </a:gs>
              <a:gs pos="50000">
                <a:schemeClr val="accent3">
                  <a:alpha val="75000"/>
                </a:schemeClr>
              </a:gs>
              <a:gs pos="70000">
                <a:schemeClr val="accent3">
                  <a:alpha val="75000"/>
                </a:schemeClr>
              </a:gs>
              <a:gs pos="100000">
                <a:schemeClr val="accent3"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026" name="Picture 2" descr="\\Adisbssvr\adi shared folders\ADI_Projects\Microsoft\MS_08-00483_Nash_fall_PPT\ADI_Art\Working_Art\Comp Images\MS483_OFC09_Peter_004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434091" y="3194036"/>
            <a:ext cx="885484" cy="885484"/>
          </a:xfrm>
          <a:prstGeom prst="rect">
            <a:avLst/>
          </a:prstGeom>
          <a:noFill/>
        </p:spPr>
      </p:pic>
      <p:pic>
        <p:nvPicPr>
          <p:cNvPr id="20" name="Picture 19" descr="ist2_5539436-computer-workstati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198377"/>
            <a:ext cx="2035303" cy="77724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 bwMode="auto">
          <a:xfrm>
            <a:off x="0" y="2500368"/>
            <a:ext cx="512426" cy="512426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  <a:alpha val="75000"/>
                </a:schemeClr>
              </a:gs>
              <a:gs pos="50000">
                <a:schemeClr val="accent3">
                  <a:alpha val="75000"/>
                </a:schemeClr>
              </a:gs>
              <a:gs pos="70000">
                <a:schemeClr val="accent3">
                  <a:alpha val="75000"/>
                </a:schemeClr>
              </a:gs>
              <a:gs pos="100000">
                <a:schemeClr val="accent3"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24" name="Picture 23" descr="MS483_MSIT08_Freb_01.jpg"/>
          <p:cNvPicPr>
            <a:picLocks noChangeAspect="1"/>
          </p:cNvPicPr>
          <p:nvPr/>
        </p:nvPicPr>
        <p:blipFill>
          <a:blip r:embed="rId9" cstate="print"/>
          <a:srcRect l="11705" r="10105"/>
          <a:stretch>
            <a:fillRect/>
          </a:stretch>
        </p:blipFill>
        <p:spPr>
          <a:xfrm>
            <a:off x="2434092" y="4115205"/>
            <a:ext cx="635426" cy="103431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 bwMode="auto">
          <a:xfrm>
            <a:off x="733778" y="6006572"/>
            <a:ext cx="463138" cy="463138"/>
          </a:xfrm>
          <a:prstGeom prst="rect">
            <a:avLst/>
          </a:prstGeom>
          <a:gradFill>
            <a:gsLst>
              <a:gs pos="0">
                <a:schemeClr val="accent2">
                  <a:shade val="15000"/>
                  <a:satMod val="180000"/>
                  <a:alpha val="75000"/>
                </a:schemeClr>
              </a:gs>
              <a:gs pos="50000">
                <a:schemeClr val="accent2">
                  <a:shade val="45000"/>
                  <a:satMod val="170000"/>
                  <a:alpha val="75000"/>
                </a:schemeClr>
              </a:gs>
              <a:gs pos="70000">
                <a:schemeClr val="accent2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2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27" name="Picture 6" descr="\\Adisbssvr\adi shared folders\ADI_Projects\Microsoft\MS_08-00483_Nash_fall_PPT\ADI_Art\Working_Art\Comp Images\ist2_1986793-data-grab.jpg"/>
          <p:cNvPicPr>
            <a:picLocks noChangeAspect="1" noChangeArrowheads="1"/>
          </p:cNvPicPr>
          <p:nvPr/>
        </p:nvPicPr>
        <p:blipFill>
          <a:blip r:embed="rId10" cstate="print"/>
          <a:srcRect r="25895"/>
          <a:stretch>
            <a:fillRect/>
          </a:stretch>
        </p:blipFill>
        <p:spPr bwMode="auto">
          <a:xfrm>
            <a:off x="2070381" y="5198378"/>
            <a:ext cx="921175" cy="575974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 bwMode="auto">
          <a:xfrm>
            <a:off x="1905128" y="5037088"/>
            <a:ext cx="301808" cy="301808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75000"/>
                </a:schemeClr>
              </a:gs>
              <a:gs pos="50000">
                <a:schemeClr val="accent1">
                  <a:alpha val="75000"/>
                </a:schemeClr>
              </a:gs>
              <a:gs pos="70000">
                <a:schemeClr val="accent1">
                  <a:alpha val="75000"/>
                </a:schemeClr>
              </a:gs>
              <a:gs pos="100000">
                <a:schemeClr val="accent1"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13" grpId="0" animBg="1"/>
      <p:bldP spid="19" grpId="0" animBg="1"/>
      <p:bldP spid="10" grpId="0" animBg="1"/>
      <p:bldP spid="15" grpId="0" animBg="1"/>
      <p:bldP spid="49" grpId="0"/>
      <p:bldP spid="51" grpId="0"/>
      <p:bldP spid="53" grpId="0"/>
      <p:bldP spid="11" grpId="0" animBg="1"/>
      <p:bldP spid="16" grpId="0" animBg="1"/>
      <p:bldP spid="17" grpId="0" animBg="1"/>
      <p:bldP spid="22" grpId="0" animBg="1"/>
      <p:bldP spid="25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538" y="366713"/>
            <a:ext cx="8413750" cy="480131"/>
          </a:xfrm>
        </p:spPr>
        <p:txBody>
          <a:bodyPr/>
          <a:lstStyle/>
          <a:p>
            <a:r>
              <a:rPr lang="en-US" dirty="0" smtClean="0"/>
              <a:t>The Desktop </a:t>
            </a:r>
            <a:r>
              <a:rPr lang="en-US" dirty="0" err="1" smtClean="0"/>
              <a:t>Optimisation</a:t>
            </a:r>
            <a:r>
              <a:rPr lang="en-US" dirty="0" smtClean="0"/>
              <a:t> Vision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 bwMode="auto">
          <a:xfrm>
            <a:off x="409518" y="1019142"/>
            <a:ext cx="2446371" cy="5294385"/>
          </a:xfrm>
          <a:prstGeom prst="roundRect">
            <a:avLst>
              <a:gd name="adj" fmla="val 7712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  <a:alpha val="74000"/>
                </a:schemeClr>
              </a:gs>
              <a:gs pos="0">
                <a:schemeClr val="accent5">
                  <a:lumMod val="50000"/>
                  <a:alpha val="30000"/>
                </a:schemeClr>
              </a:gs>
            </a:gsLst>
            <a:lin ang="5400000" scaled="0"/>
            <a:tileRect/>
          </a:gradFill>
          <a:ln w="22225" cap="flat" cmpd="sng" algn="ctr">
            <a:solidFill>
              <a:schemeClr val="tx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2103120" rIns="91440" bIns="18288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FFB601"/>
              </a:buClr>
              <a:buSzPct val="85000"/>
            </a:pPr>
            <a:endParaRPr lang="en-US" sz="1600" b="1" i="1" kern="0" dirty="0" smtClean="0">
              <a:ln>
                <a:solidFill>
                  <a:srgbClr val="000000">
                    <a:lumMod val="50000"/>
                    <a:lumOff val="50000"/>
                    <a:alpha val="3000"/>
                  </a:srgbClr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FFB601"/>
              </a:buClr>
              <a:buSzPct val="85000"/>
            </a:pPr>
            <a:r>
              <a:rPr lang="en-US" sz="2000" b="1" i="1" kern="0" dirty="0" smtClean="0">
                <a:ln>
                  <a:solidFill>
                    <a:srgbClr val="000000">
                      <a:lumMod val="50000"/>
                      <a:lumOff val="50000"/>
                      <a:alpha val="3000"/>
                    </a:srgb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Challenge:</a:t>
            </a:r>
          </a:p>
          <a:p>
            <a:pPr algn="ctr" eaLnBrk="0" fontAlgn="base" hangingPunct="0">
              <a:spcBef>
                <a:spcPts val="1200"/>
              </a:spcBef>
              <a:spcAft>
                <a:spcPts val="200"/>
              </a:spcAft>
              <a:buClr>
                <a:srgbClr val="FFB601"/>
              </a:buClr>
              <a:buSzPct val="85000"/>
            </a:pPr>
            <a:r>
              <a:rPr lang="en-US" sz="2000" kern="0" dirty="0" smtClean="0">
                <a:ln>
                  <a:solidFill>
                    <a:srgbClr val="000000">
                      <a:lumMod val="50000"/>
                      <a:lumOff val="50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 an </a:t>
            </a:r>
            <a:r>
              <a:rPr lang="en-US" sz="2000" dirty="0" smtClean="0">
                <a:ln>
                  <a:solidFill>
                    <a:srgbClr val="000000">
                      <a:lumMod val="50000"/>
                      <a:lumOff val="50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infrastructure that enables people to be successful in their jobs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649001" y="1166574"/>
            <a:ext cx="2007066" cy="1892766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" algn="ctr" defTabSz="-57150" eaLnBrk="0" fontAlgn="base" hangingPunct="0">
              <a:spcBef>
                <a:spcPts val="200"/>
              </a:spcBef>
              <a:spcAft>
                <a:spcPts val="900"/>
              </a:spcAft>
              <a:buClr>
                <a:srgbClr val="FFB601"/>
              </a:buClr>
              <a:buSzPct val="95000"/>
            </a:pPr>
            <a:endParaRPr lang="en-US" sz="2000" dirty="0" smtClean="0">
              <a:ln>
                <a:solidFill>
                  <a:srgbClr val="FFFFFF">
                    <a:lumMod val="50000"/>
                    <a:alpha val="5000"/>
                  </a:srgbClr>
                </a:solidFill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3385328" y="1019142"/>
            <a:ext cx="2446371" cy="5294385"/>
          </a:xfrm>
          <a:prstGeom prst="roundRect">
            <a:avLst>
              <a:gd name="adj" fmla="val 5376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  <a:alpha val="74000"/>
                </a:schemeClr>
              </a:gs>
              <a:gs pos="0">
                <a:schemeClr val="accent5">
                  <a:lumMod val="50000"/>
                  <a:alpha val="30000"/>
                </a:schemeClr>
              </a:gs>
            </a:gsLst>
            <a:lin ang="5400000" scaled="0"/>
            <a:tileRect/>
          </a:gradFill>
          <a:ln w="22225" cap="flat" cmpd="sng" algn="ctr">
            <a:solidFill>
              <a:schemeClr val="tx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2103120" rIns="91440" bIns="18288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200"/>
              </a:spcBef>
              <a:spcAft>
                <a:spcPts val="200"/>
              </a:spcAft>
            </a:pPr>
            <a:endParaRPr lang="en-US" b="1" dirty="0" smtClean="0">
              <a:ln>
                <a:solidFill>
                  <a:srgbClr val="000000">
                    <a:lumMod val="50000"/>
                    <a:lumOff val="50000"/>
                    <a:alpha val="3000"/>
                  </a:srgbClr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ts val="200"/>
              </a:spcBef>
              <a:spcAft>
                <a:spcPts val="200"/>
              </a:spcAft>
            </a:pPr>
            <a:r>
              <a:rPr lang="en-US" sz="2000" b="1" i="1" dirty="0" smtClean="0">
                <a:ln>
                  <a:solidFill>
                    <a:srgbClr val="000000">
                      <a:lumMod val="50000"/>
                      <a:lumOff val="50000"/>
                      <a:alpha val="3000"/>
                    </a:srgb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Creates Tension:</a:t>
            </a:r>
          </a:p>
          <a:p>
            <a:pPr marL="404813" lvl="1" indent="-288925" fontAlgn="base">
              <a:spcBef>
                <a:spcPts val="1200"/>
              </a:spcBef>
              <a:spcAft>
                <a:spcPts val="600"/>
              </a:spcAft>
              <a:buClr>
                <a:srgbClr val="FFB601"/>
              </a:buClr>
              <a:buSzPct val="85000"/>
              <a:buFontTx/>
              <a:buBlip>
                <a:blip r:embed="rId4"/>
              </a:buBlip>
            </a:pPr>
            <a:r>
              <a:rPr lang="en-US" dirty="0" smtClean="0">
                <a:ln>
                  <a:solidFill>
                    <a:srgbClr val="FFFFFF">
                      <a:lumMod val="50000"/>
                      <a:alpha val="4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End-users want flexibility</a:t>
            </a:r>
          </a:p>
          <a:p>
            <a:pPr marL="404813" lvl="1" indent="-288925" fontAlgn="base">
              <a:spcBef>
                <a:spcPts val="600"/>
              </a:spcBef>
              <a:spcAft>
                <a:spcPts val="600"/>
              </a:spcAft>
              <a:buClr>
                <a:srgbClr val="FFB601"/>
              </a:buClr>
              <a:buSzPct val="85000"/>
              <a:buFontTx/>
              <a:buBlip>
                <a:blip r:embed="rId4"/>
              </a:buBlip>
            </a:pPr>
            <a:r>
              <a:rPr lang="en-US" dirty="0" smtClean="0">
                <a:ln>
                  <a:solidFill>
                    <a:srgbClr val="FFFFFF">
                      <a:lumMod val="50000"/>
                      <a:alpha val="4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IT needs greater control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6361137" y="1019142"/>
            <a:ext cx="2446371" cy="5294385"/>
          </a:xfrm>
          <a:prstGeom prst="roundRect">
            <a:avLst>
              <a:gd name="adj" fmla="val 6933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  <a:alpha val="74000"/>
                </a:schemeClr>
              </a:gs>
              <a:gs pos="0">
                <a:schemeClr val="accent5">
                  <a:lumMod val="50000"/>
                  <a:alpha val="30000"/>
                </a:schemeClr>
              </a:gs>
            </a:gsLst>
            <a:lin ang="5400000" scaled="0"/>
            <a:tileRect/>
          </a:gradFill>
          <a:ln w="22225" cap="flat" cmpd="sng" algn="ctr">
            <a:solidFill>
              <a:schemeClr val="tx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2103120" rIns="91440" bIns="18288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FFB601"/>
              </a:buClr>
              <a:buSzPct val="85000"/>
            </a:pPr>
            <a:endParaRPr lang="en-US" sz="2000" b="1" i="1" kern="0" dirty="0" smtClean="0">
              <a:ln>
                <a:solidFill>
                  <a:srgbClr val="000000">
                    <a:lumMod val="50000"/>
                    <a:lumOff val="50000"/>
                    <a:alpha val="3000"/>
                  </a:srgbClr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FFB601"/>
              </a:buClr>
              <a:buSzPct val="85000"/>
            </a:pPr>
            <a:r>
              <a:rPr lang="en-US" sz="2000" b="1" i="1" kern="0" dirty="0" smtClean="0">
                <a:ln>
                  <a:solidFill>
                    <a:srgbClr val="000000">
                      <a:lumMod val="50000"/>
                      <a:lumOff val="50000"/>
                      <a:alpha val="3000"/>
                    </a:srgb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Solution:</a:t>
            </a:r>
          </a:p>
          <a:p>
            <a:pPr algn="ctr" fontAlgn="base">
              <a:spcBef>
                <a:spcPts val="1800"/>
              </a:spcBef>
              <a:spcAft>
                <a:spcPts val="600"/>
              </a:spcAft>
            </a:pPr>
            <a:r>
              <a:rPr lang="en-US" sz="2000" b="1" dirty="0" smtClean="0">
                <a:ln>
                  <a:solidFill>
                    <a:srgbClr val="000000">
                      <a:lumMod val="50000"/>
                      <a:lumOff val="50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Desktop </a:t>
            </a:r>
            <a:r>
              <a:rPr lang="en-US" sz="2000" b="1" dirty="0" err="1" smtClean="0">
                <a:ln>
                  <a:solidFill>
                    <a:srgbClr val="000000">
                      <a:lumMod val="50000"/>
                      <a:lumOff val="50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Optimisation</a:t>
            </a:r>
            <a:endParaRPr lang="en-US" sz="2000" b="1" dirty="0" smtClean="0">
              <a:ln>
                <a:solidFill>
                  <a:srgbClr val="000000">
                    <a:lumMod val="50000"/>
                    <a:lumOff val="50000"/>
                    <a:alpha val="3000"/>
                  </a:srgbClr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 fontAlgn="base"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 smtClean="0">
                <a:ln>
                  <a:solidFill>
                    <a:srgbClr val="000000">
                      <a:lumMod val="50000"/>
                      <a:lumOff val="50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Empowering both end-users and IT</a:t>
            </a:r>
            <a:endParaRPr lang="en-US" dirty="0">
              <a:ln>
                <a:solidFill>
                  <a:srgbClr val="000000">
                    <a:lumMod val="50000"/>
                    <a:lumOff val="50000"/>
                    <a:alpha val="3000"/>
                  </a:srgbClr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1" descr="arrow-tip-blue-dk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82862" y="2589200"/>
            <a:ext cx="612759" cy="215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1" descr="arrow-tip-blue-dk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40415" y="2589200"/>
            <a:ext cx="612759" cy="215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Clr>
                <a:srgbClr val="FFB601"/>
              </a:buClr>
              <a:defRPr/>
            </a:pPr>
            <a:fld id="{0EA2E07B-00C1-458D-807C-5DE870C5A269}" type="slidenum">
              <a:rPr>
                <a:ln>
                  <a:solidFill>
                    <a:srgbClr val="000000">
                      <a:lumMod val="50000"/>
                      <a:lumOff val="50000"/>
                      <a:alpha val="3000"/>
                    </a:srgbClr>
                  </a:solidFill>
                </a:ln>
                <a:solidFill>
                  <a:srgbClr val="FFFFFF"/>
                </a:solidFill>
              </a:rPr>
              <a:pPr>
                <a:buClr>
                  <a:srgbClr val="FFB601"/>
                </a:buClr>
                <a:defRPr/>
              </a:pPr>
              <a:t>4</a:t>
            </a:fld>
            <a:endParaRPr dirty="0">
              <a:ln>
                <a:solidFill>
                  <a:srgbClr val="000000">
                    <a:lumMod val="50000"/>
                    <a:lumOff val="50000"/>
                    <a:alpha val="3000"/>
                  </a:srgbClr>
                </a:solidFill>
              </a:ln>
              <a:solidFill>
                <a:srgbClr val="FFFFFF"/>
              </a:solidFill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3411052" y="978495"/>
            <a:ext cx="2386432" cy="2250527"/>
            <a:chOff x="3411052" y="978495"/>
            <a:chExt cx="2386432" cy="2250527"/>
          </a:xfrm>
        </p:grpSpPr>
        <p:sp>
          <p:nvSpPr>
            <p:cNvPr id="29" name="Oval 28"/>
            <p:cNvSpPr/>
            <p:nvPr/>
          </p:nvSpPr>
          <p:spPr bwMode="auto">
            <a:xfrm>
              <a:off x="3411052" y="978495"/>
              <a:ext cx="2386432" cy="2250527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78000">
                  <a:schemeClr val="tx1">
                    <a:alpha val="8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  <a:softEdge rad="3175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algn="ctr" defTabSz="-57150" eaLnBrk="0" fontAlgn="base" hangingPunct="0">
                <a:spcBef>
                  <a:spcPts val="200"/>
                </a:spcBef>
                <a:spcAft>
                  <a:spcPts val="900"/>
                </a:spcAft>
                <a:buClr>
                  <a:srgbClr val="FFB601"/>
                </a:buClr>
                <a:buSzPct val="95000"/>
              </a:pPr>
              <a:endParaRPr lang="en-US" sz="2000" dirty="0" smtClean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32" name="Picture 184" descr="tug silouhette"/>
            <p:cNvPicPr>
              <a:picLocks noChangeAspect="1" noChangeArrowheads="1"/>
            </p:cNvPicPr>
            <p:nvPr/>
          </p:nvPicPr>
          <p:blipFill>
            <a:blip r:embed="rId6" cstate="email">
              <a:biLevel thresh="50000"/>
              <a:lum bright="34000" contrast="24000"/>
            </a:blip>
            <a:stretch>
              <a:fillRect/>
            </a:stretch>
          </p:blipFill>
          <p:spPr bwMode="auto">
            <a:xfrm>
              <a:off x="3632354" y="1727636"/>
              <a:ext cx="1815946" cy="79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Box 19"/>
          <p:cNvSpPr txBox="1"/>
          <p:nvPr/>
        </p:nvSpPr>
        <p:spPr bwMode="auto">
          <a:xfrm>
            <a:off x="6567425" y="1296458"/>
            <a:ext cx="2034712" cy="8469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823173"/>
              </a:avLst>
            </a:prstTxWarp>
            <a:spAutoFit/>
          </a:bodyPr>
          <a:lstStyle/>
          <a:p>
            <a:pPr marL="342900" indent="-342900" algn="ctr" defTabSz="-138731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Desktop </a:t>
            </a:r>
            <a:r>
              <a:rPr lang="en-US" sz="1200" b="1" dirty="0" err="1" smtClean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Optimisation</a:t>
            </a:r>
            <a:endParaRPr lang="en-US" sz="1200" b="1" dirty="0">
              <a:ln>
                <a:solidFill>
                  <a:srgbClr val="FFFFFF">
                    <a:lumMod val="50000"/>
                    <a:alpha val="5000"/>
                  </a:srgbClr>
                </a:solidFill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2" name="Picture 21" descr="circle computer.bmp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A3A3A3"/>
              </a:clrFrom>
              <a:clrTo>
                <a:srgbClr val="A3A3A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4867" y="1447801"/>
            <a:ext cx="1650999" cy="16509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2628092" y="1944683"/>
            <a:ext cx="3972733" cy="3309646"/>
          </a:xfrm>
          <a:prstGeom prst="rect">
            <a:avLst/>
          </a:prstGeom>
          <a:solidFill>
            <a:srgbClr val="C00000">
              <a:alpha val="31000"/>
            </a:srgbClr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45720" bIns="91440" anchor="t"/>
          <a:lstStyle/>
          <a:p>
            <a:pPr marL="342900" indent="-342900" algn="ctr" defTabSz="-13873163" eaLnBrk="0" hangingPunct="0">
              <a:buClr>
                <a:schemeClr val="tx2"/>
              </a:buClr>
              <a:defRPr/>
            </a:pPr>
            <a:r>
              <a:rPr lang="en-US" sz="1400" b="1" dirty="0" smtClean="0">
                <a:ln>
                  <a:solidFill>
                    <a:schemeClr val="tx1">
                      <a:lumMod val="50000"/>
                      <a:alpha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j-ea"/>
                <a:cs typeface="+mj-cs"/>
              </a:rPr>
              <a:t>70% of desktop TCO is </a:t>
            </a:r>
            <a:br>
              <a:rPr lang="en-US" sz="1400" b="1" dirty="0" smtClean="0">
                <a:ln>
                  <a:solidFill>
                    <a:schemeClr val="tx1">
                      <a:lumMod val="50000"/>
                      <a:alpha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j-ea"/>
                <a:cs typeface="+mj-cs"/>
              </a:rPr>
            </a:br>
            <a:r>
              <a:rPr lang="en-US" sz="1400" b="1" dirty="0" smtClean="0">
                <a:ln>
                  <a:solidFill>
                    <a:schemeClr val="tx1">
                      <a:lumMod val="50000"/>
                      <a:alpha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j-ea"/>
                <a:cs typeface="+mj-cs"/>
              </a:rPr>
              <a:t>labor-related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7051505" y="2729065"/>
            <a:ext cx="1023938" cy="2737430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marL="342900" indent="-342900" algn="ctr" defTabSz="-13873163" eaLnBrk="0" hangingPunct="0">
              <a:lnSpc>
                <a:spcPct val="90000"/>
              </a:lnSpc>
              <a:buClr>
                <a:schemeClr val="tx2"/>
              </a:buClr>
              <a:defRPr/>
            </a:pPr>
            <a:r>
              <a:rPr lang="en-US" sz="2000" b="1" dirty="0" smtClean="0">
                <a:ln>
                  <a:solidFill>
                    <a:schemeClr val="tx1">
                      <a:lumMod val="50000"/>
                      <a:alpha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j-ea"/>
                <a:cs typeface="+mj-cs"/>
              </a:rPr>
              <a:t>100%</a:t>
            </a:r>
          </a:p>
        </p:txBody>
      </p:sp>
      <p:sp>
        <p:nvSpPr>
          <p:cNvPr id="526434" name="Rectangle 98"/>
          <p:cNvSpPr>
            <a:spLocks noGrp="1" noChangeArrowheads="1"/>
          </p:cNvSpPr>
          <p:nvPr>
            <p:ph type="title"/>
          </p:nvPr>
        </p:nvSpPr>
        <p:spPr>
          <a:xfrm>
            <a:off x="266700" y="237779"/>
            <a:ext cx="8877300" cy="50783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Desktop TCO breakdown</a:t>
            </a:r>
          </a:p>
        </p:txBody>
      </p:sp>
      <p:sp>
        <p:nvSpPr>
          <p:cNvPr id="35854" name="TextBox 34"/>
          <p:cNvSpPr txBox="1">
            <a:spLocks noChangeArrowheads="1"/>
          </p:cNvSpPr>
          <p:nvPr/>
        </p:nvSpPr>
        <p:spPr bwMode="auto">
          <a:xfrm>
            <a:off x="6699959" y="2185133"/>
            <a:ext cx="15103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50" b="1" dirty="0">
                <a:ln>
                  <a:solidFill>
                    <a:schemeClr val="tx1">
                      <a:lumMod val="50000"/>
                      <a:alpha val="2000"/>
                    </a:schemeClr>
                  </a:solidFill>
                </a:ln>
                <a:latin typeface="Segoe" pitchFamily="34" charset="0"/>
              </a:rPr>
              <a:t>Desktop TCO </a:t>
            </a:r>
            <a:br>
              <a:rPr lang="en-US" sz="1050" b="1" dirty="0">
                <a:ln>
                  <a:solidFill>
                    <a:schemeClr val="tx1">
                      <a:lumMod val="50000"/>
                      <a:alpha val="2000"/>
                    </a:schemeClr>
                  </a:solidFill>
                </a:ln>
                <a:latin typeface="Segoe" pitchFamily="34" charset="0"/>
              </a:rPr>
            </a:br>
            <a:r>
              <a:rPr lang="en-US" sz="1050" b="1" dirty="0">
                <a:ln>
                  <a:solidFill>
                    <a:schemeClr val="tx1">
                      <a:lumMod val="50000"/>
                      <a:alpha val="2000"/>
                    </a:schemeClr>
                  </a:solidFill>
                </a:ln>
                <a:latin typeface="Segoe" pitchFamily="34" charset="0"/>
              </a:rPr>
              <a:t>($</a:t>
            </a:r>
            <a:r>
              <a:rPr lang="en-US" sz="1050" b="1" dirty="0" smtClean="0">
                <a:ln>
                  <a:solidFill>
                    <a:schemeClr val="tx1">
                      <a:lumMod val="50000"/>
                      <a:alpha val="2000"/>
                    </a:schemeClr>
                  </a:solidFill>
                </a:ln>
                <a:latin typeface="Segoe" pitchFamily="34" charset="0"/>
              </a:rPr>
              <a:t>4600 - $</a:t>
            </a:r>
            <a:r>
              <a:rPr lang="en-US" sz="1050" b="1" dirty="0">
                <a:ln>
                  <a:solidFill>
                    <a:schemeClr val="tx1">
                      <a:lumMod val="50000"/>
                      <a:alpha val="2000"/>
                    </a:schemeClr>
                  </a:solidFill>
                </a:ln>
                <a:latin typeface="Segoe" pitchFamily="34" charset="0"/>
              </a:rPr>
              <a:t>5000/year)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54364" y="5479195"/>
            <a:ext cx="987425" cy="338554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n>
                  <a:solidFill>
                    <a:schemeClr val="tx1">
                      <a:lumMod val="50000"/>
                      <a:alpha val="2000"/>
                    </a:schemeClr>
                  </a:solidFill>
                </a:ln>
                <a:latin typeface="+mj-lt"/>
              </a:rPr>
              <a:t>IT costs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02201" y="5479195"/>
            <a:ext cx="1225550" cy="338554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n>
                  <a:solidFill>
                    <a:schemeClr val="tx1">
                      <a:lumMod val="50000"/>
                      <a:alpha val="2000"/>
                    </a:schemeClr>
                  </a:solidFill>
                </a:ln>
                <a:latin typeface="+mj-lt"/>
              </a:rPr>
              <a:t>End-user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95375" y="5479195"/>
            <a:ext cx="1114425" cy="338554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n>
                  <a:solidFill>
                    <a:schemeClr val="tx1">
                      <a:lumMod val="50000"/>
                      <a:alpha val="2000"/>
                    </a:schemeClr>
                  </a:solidFill>
                </a:ln>
                <a:latin typeface="+mj-lt"/>
              </a:rPr>
              <a:t>HW/SW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71776" y="5864958"/>
            <a:ext cx="1752600" cy="43088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50" dirty="0">
                <a:ln>
                  <a:solidFill>
                    <a:schemeClr val="tx1">
                      <a:lumMod val="50000"/>
                      <a:alpha val="2000"/>
                    </a:schemeClr>
                  </a:solidFill>
                </a:ln>
                <a:latin typeface="+mj-lt"/>
              </a:rPr>
              <a:t>Cost of IT labor and administration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72001" y="5864958"/>
            <a:ext cx="1885950" cy="43088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50" dirty="0">
                <a:ln>
                  <a:solidFill>
                    <a:schemeClr val="tx1">
                      <a:lumMod val="50000"/>
                      <a:alpha val="2000"/>
                    </a:schemeClr>
                  </a:solidFill>
                </a:ln>
                <a:latin typeface="+mj-lt"/>
              </a:rPr>
              <a:t>Cost of </a:t>
            </a:r>
            <a:r>
              <a:rPr lang="en-US" sz="1050" dirty="0" smtClean="0">
                <a:ln>
                  <a:solidFill>
                    <a:schemeClr val="tx1">
                      <a:lumMod val="50000"/>
                      <a:alpha val="2000"/>
                    </a:schemeClr>
                  </a:solidFill>
                </a:ln>
                <a:latin typeface="+mj-lt"/>
              </a:rPr>
              <a:t>self support and </a:t>
            </a:r>
            <a:r>
              <a:rPr lang="en-US" sz="1050" dirty="0">
                <a:ln>
                  <a:solidFill>
                    <a:schemeClr val="tx1">
                      <a:lumMod val="50000"/>
                      <a:alpha val="2000"/>
                    </a:schemeClr>
                  </a:solidFill>
                </a:ln>
                <a:latin typeface="+mj-lt"/>
              </a:rPr>
              <a:t>downtime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28675" y="5864958"/>
            <a:ext cx="1647825" cy="43088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50" dirty="0">
                <a:ln>
                  <a:solidFill>
                    <a:schemeClr val="tx1">
                      <a:lumMod val="50000"/>
                      <a:alpha val="2000"/>
                    </a:schemeClr>
                  </a:solidFill>
                </a:ln>
                <a:latin typeface="+mj-lt"/>
              </a:rPr>
              <a:t>Cost of hardware and software</a:t>
            </a:r>
          </a:p>
        </p:txBody>
      </p:sp>
      <p:sp>
        <p:nvSpPr>
          <p:cNvPr id="35862" name="TextBox 15"/>
          <p:cNvSpPr txBox="1">
            <a:spLocks noChangeArrowheads="1"/>
          </p:cNvSpPr>
          <p:nvPr/>
        </p:nvSpPr>
        <p:spPr bwMode="auto">
          <a:xfrm>
            <a:off x="133350" y="6315448"/>
            <a:ext cx="8736013" cy="3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700" i="1" dirty="0">
                <a:ln>
                  <a:solidFill>
                    <a:schemeClr val="tx1">
                      <a:lumMod val="50000"/>
                      <a:alpha val="2000"/>
                    </a:schemeClr>
                  </a:solidFill>
                </a:ln>
                <a:latin typeface="Segoe" pitchFamily="34" charset="0"/>
              </a:rPr>
              <a:t>Source: </a:t>
            </a:r>
            <a:r>
              <a:rPr lang="en-US" sz="700" i="1" dirty="0" smtClean="0">
                <a:ln>
                  <a:solidFill>
                    <a:schemeClr val="tx1">
                      <a:lumMod val="50000"/>
                      <a:alpha val="2000"/>
                    </a:schemeClr>
                  </a:solidFill>
                </a:ln>
                <a:latin typeface="Segoe" pitchFamily="34" charset="0"/>
              </a:rPr>
              <a:t> Leading analyst firm, December 2005</a:t>
            </a:r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700" i="1" dirty="0" smtClean="0">
                <a:ln>
                  <a:solidFill>
                    <a:schemeClr val="tx1">
                      <a:lumMod val="50000"/>
                      <a:alpha val="2000"/>
                    </a:schemeClr>
                  </a:solidFill>
                </a:ln>
                <a:latin typeface="Segoe" pitchFamily="34" charset="0"/>
              </a:rPr>
              <a:t>Note:  Excludes server and network costs for centrally managed services</a:t>
            </a:r>
            <a:endParaRPr lang="en-US" sz="700" i="1" dirty="0">
              <a:ln>
                <a:solidFill>
                  <a:schemeClr val="tx1">
                    <a:lumMod val="50000"/>
                    <a:alpha val="2000"/>
                  </a:schemeClr>
                </a:solidFill>
              </a:ln>
              <a:latin typeface="Segoe" pitchFamily="34" charset="0"/>
            </a:endParaRPr>
          </a:p>
        </p:txBody>
      </p:sp>
      <p:sp>
        <p:nvSpPr>
          <p:cNvPr id="35863" name="TextBox 16"/>
          <p:cNvSpPr txBox="1">
            <a:spLocks noChangeArrowheads="1"/>
          </p:cNvSpPr>
          <p:nvPr/>
        </p:nvSpPr>
        <p:spPr bwMode="auto">
          <a:xfrm>
            <a:off x="266700" y="1438275"/>
            <a:ext cx="88773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defTabSz="-13873163">
              <a:lnSpc>
                <a:spcPct val="90000"/>
              </a:lnSpc>
              <a:buClr>
                <a:schemeClr val="tx2"/>
              </a:buClr>
              <a:defRPr/>
            </a:pPr>
            <a:r>
              <a:rPr lang="en-US" sz="1600" b="1" dirty="0">
                <a:ln>
                  <a:solidFill>
                    <a:schemeClr val="tx1">
                      <a:lumMod val="50000"/>
                      <a:alpha val="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j-ea"/>
                <a:cs typeface="+mj-cs"/>
              </a:rPr>
              <a:t>Desktop </a:t>
            </a:r>
            <a:r>
              <a:rPr lang="en-US" sz="1600" b="1" dirty="0" smtClean="0">
                <a:ln>
                  <a:solidFill>
                    <a:schemeClr val="tx1">
                      <a:lumMod val="50000"/>
                      <a:alpha val="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j-ea"/>
                <a:cs typeface="+mj-cs"/>
              </a:rPr>
              <a:t>costs </a:t>
            </a:r>
            <a:r>
              <a:rPr lang="en-US" sz="1600" b="1" dirty="0">
                <a:ln>
                  <a:solidFill>
                    <a:schemeClr val="tx1">
                      <a:lumMod val="50000"/>
                      <a:alpha val="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j-ea"/>
                <a:cs typeface="+mj-cs"/>
              </a:rPr>
              <a:t>go beyond hardware and software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38963" y="5479195"/>
            <a:ext cx="1225550" cy="338554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n>
                  <a:solidFill>
                    <a:schemeClr val="tx1">
                      <a:lumMod val="50000"/>
                      <a:alpha val="2000"/>
                    </a:schemeClr>
                  </a:solidFill>
                </a:ln>
                <a:latin typeface="+mj-lt"/>
              </a:rPr>
              <a:t>Total</a:t>
            </a:r>
          </a:p>
        </p:txBody>
      </p:sp>
      <p:sp>
        <p:nvSpPr>
          <p:cNvPr id="28" name="TextBox 45"/>
          <p:cNvSpPr txBox="1">
            <a:spLocks noChangeArrowheads="1"/>
          </p:cNvSpPr>
          <p:nvPr/>
        </p:nvSpPr>
        <p:spPr bwMode="auto">
          <a:xfrm rot="-5400000">
            <a:off x="-1347787" y="3737677"/>
            <a:ext cx="3340100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ln>
                  <a:solidFill>
                    <a:schemeClr val="tx1">
                      <a:lumMod val="50000"/>
                      <a:alpha val="2000"/>
                    </a:schemeClr>
                  </a:solidFill>
                </a:ln>
                <a:latin typeface="+mj-lt"/>
              </a:rPr>
              <a:t>(US</a:t>
            </a:r>
            <a:r>
              <a:rPr lang="en-US" sz="2000" dirty="0" smtClean="0">
                <a:ln>
                  <a:solidFill>
                    <a:schemeClr val="tx1">
                      <a:lumMod val="50000"/>
                      <a:alpha val="2000"/>
                    </a:schemeClr>
                  </a:solidFill>
                </a:ln>
                <a:latin typeface="+mj-lt"/>
              </a:rPr>
              <a:t>$/</a:t>
            </a:r>
            <a:r>
              <a:rPr lang="en-US" sz="2000" dirty="0">
                <a:ln>
                  <a:solidFill>
                    <a:schemeClr val="tx1">
                      <a:lumMod val="50000"/>
                      <a:alpha val="2000"/>
                    </a:schemeClr>
                  </a:solidFill>
                </a:ln>
                <a:latin typeface="+mj-lt"/>
              </a:rPr>
              <a:t>desktop/year)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1139825" y="4611147"/>
            <a:ext cx="1025525" cy="850372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marL="342900" indent="-342900" algn="ctr" defTabSz="-13873163">
              <a:lnSpc>
                <a:spcPct val="90000"/>
              </a:lnSpc>
              <a:buClr>
                <a:schemeClr val="tx2"/>
              </a:buClr>
              <a:defRPr/>
            </a:pPr>
            <a:r>
              <a:rPr lang="en-US" sz="2000" b="1" dirty="0" smtClean="0">
                <a:ln>
                  <a:solidFill>
                    <a:schemeClr val="tx1">
                      <a:lumMod val="50000"/>
                      <a:alpha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j-ea"/>
                <a:cs typeface="+mj-cs"/>
              </a:rPr>
              <a:t>30%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081473" y="2729065"/>
            <a:ext cx="1023938" cy="1368715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marL="342900" indent="-342900" algn="ctr" defTabSz="-13873163" eaLnBrk="0" hangingPunct="0">
              <a:lnSpc>
                <a:spcPct val="90000"/>
              </a:lnSpc>
              <a:buClr>
                <a:schemeClr val="tx2"/>
              </a:buClr>
              <a:defRPr/>
            </a:pPr>
            <a:r>
              <a:rPr lang="en-US" sz="2000" b="1" dirty="0" smtClean="0">
                <a:ln>
                  <a:solidFill>
                    <a:schemeClr val="tx1">
                      <a:lumMod val="50000"/>
                      <a:alpha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j-ea"/>
                <a:cs typeface="+mj-cs"/>
              </a:rPr>
              <a:t>50%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3111443" y="4085370"/>
            <a:ext cx="1023937" cy="547486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marL="342900" indent="-342900" algn="ctr" defTabSz="-13873163" eaLnBrk="0" hangingPunct="0">
              <a:lnSpc>
                <a:spcPct val="90000"/>
              </a:lnSpc>
              <a:buClr>
                <a:schemeClr val="tx2"/>
              </a:buClr>
              <a:defRPr/>
            </a:pPr>
            <a:r>
              <a:rPr lang="en-US" sz="2000" b="1" dirty="0" smtClean="0">
                <a:ln>
                  <a:solidFill>
                    <a:schemeClr val="tx1">
                      <a:lumMod val="50000"/>
                      <a:alpha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j-ea"/>
                <a:cs typeface="+mj-cs"/>
              </a:rPr>
              <a:t>20%</a:t>
            </a:r>
          </a:p>
        </p:txBody>
      </p:sp>
      <p:sp>
        <p:nvSpPr>
          <p:cNvPr id="29" name="Freeform 28"/>
          <p:cNvSpPr/>
          <p:nvPr/>
        </p:nvSpPr>
        <p:spPr bwMode="auto">
          <a:xfrm>
            <a:off x="531628" y="2439774"/>
            <a:ext cx="8208335" cy="3040910"/>
          </a:xfrm>
          <a:custGeom>
            <a:avLst/>
            <a:gdLst>
              <a:gd name="connsiteX0" fmla="*/ 0 w 7974419"/>
              <a:gd name="connsiteY0" fmla="*/ 0 h 2838893"/>
              <a:gd name="connsiteX1" fmla="*/ 0 w 7974419"/>
              <a:gd name="connsiteY1" fmla="*/ 2838893 h 2838893"/>
              <a:gd name="connsiteX2" fmla="*/ 7974419 w 7974419"/>
              <a:gd name="connsiteY2" fmla="*/ 2838893 h 2838893"/>
              <a:gd name="connsiteX3" fmla="*/ 7974419 w 7974419"/>
              <a:gd name="connsiteY3" fmla="*/ 2838893 h 283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4419" h="2838893">
                <a:moveTo>
                  <a:pt x="0" y="0"/>
                </a:moveTo>
                <a:lnTo>
                  <a:pt x="0" y="2838893"/>
                </a:lnTo>
                <a:lnTo>
                  <a:pt x="7974419" y="2838893"/>
                </a:lnTo>
                <a:lnTo>
                  <a:pt x="7974419" y="2838893"/>
                </a:lnTo>
              </a:path>
            </a:pathLst>
          </a:cu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latin typeface="Arial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4143375" y="4085370"/>
            <a:ext cx="914400" cy="1588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63529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3529"/>
                  <a:invGamma/>
                </a:schemeClr>
              </a:gs>
            </a:gsLst>
            <a:lin ang="2700000" scaled="1"/>
          </a:gradFill>
          <a:ln w="222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6105525" y="2729065"/>
            <a:ext cx="941832" cy="1588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63529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3529"/>
                  <a:invGamma/>
                </a:schemeClr>
              </a:gs>
            </a:gsLst>
            <a:lin ang="2700000" scaled="1"/>
          </a:gradFill>
          <a:ln w="222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2171700" y="4611147"/>
            <a:ext cx="914400" cy="1588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63529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3529"/>
                  <a:invGamma/>
                </a:schemeClr>
              </a:gs>
            </a:gsLst>
            <a:lin ang="2700000" scaled="1"/>
          </a:gradFill>
          <a:ln w="222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450009" y="1726125"/>
            <a:ext cx="2199705" cy="378055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alpha val="58000"/>
                </a:schemeClr>
              </a:gs>
              <a:gs pos="26000">
                <a:srgbClr val="336600">
                  <a:alpha val="0"/>
                </a:srgbClr>
              </a:gs>
            </a:gsLst>
            <a:lin ang="54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032A66"/>
              </a:solidFill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54" y="228600"/>
            <a:ext cx="8375946" cy="1772793"/>
          </a:xfrm>
        </p:spPr>
        <p:txBody>
          <a:bodyPr/>
          <a:lstStyle/>
          <a:p>
            <a:pPr lvl="0"/>
            <a:r>
              <a:rPr/>
              <a:t>Windows </a:t>
            </a:r>
            <a:r>
              <a:rPr smtClean="0"/>
              <a:t>Optimi</a:t>
            </a:r>
            <a:r>
              <a:rPr lang="en-NZ" dirty="0" smtClean="0"/>
              <a:t>s</a:t>
            </a:r>
            <a:r>
              <a:rPr smtClean="0"/>
              <a:t>ed </a:t>
            </a:r>
            <a:r>
              <a:rPr/>
              <a:t>Desktop</a:t>
            </a:r>
            <a:br>
              <a:rPr/>
            </a:br>
            <a:r>
              <a:rPr sz="3200">
                <a:solidFill>
                  <a:schemeClr val="tx1"/>
                </a:solidFill>
              </a:rPr>
              <a:t>Flexible offerings to meet unique needs</a:t>
            </a:r>
            <a:r>
              <a:rPr/>
              <a:t/>
            </a:r>
            <a:br>
              <a:rPr/>
            </a:br>
            <a:endParaRPr lang="en-US" dirty="0"/>
          </a:p>
        </p:txBody>
      </p:sp>
      <p:pic>
        <p:nvPicPr>
          <p:cNvPr id="15" name="Picture 4" descr="C:\Users\petermck\Pictures\DVD_ART\BoxShots_Logos\Desktop Optimization Pack\Desktop Optimzation Pack for Software Assurance logo 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31" y="5467879"/>
            <a:ext cx="2209670" cy="370252"/>
          </a:xfrm>
          <a:prstGeom prst="rect">
            <a:avLst/>
          </a:prstGeom>
          <a:noFill/>
        </p:spPr>
      </p:pic>
      <p:sp>
        <p:nvSpPr>
          <p:cNvPr id="17" name="Rounded Rectangle 16"/>
          <p:cNvSpPr/>
          <p:nvPr/>
        </p:nvSpPr>
        <p:spPr>
          <a:xfrm>
            <a:off x="383175" y="1617785"/>
            <a:ext cx="2333899" cy="524021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336600">
                  <a:alpha val="0"/>
                </a:srgbClr>
              </a:gs>
            </a:gsLst>
            <a:lin ang="54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032A66"/>
              </a:solidFill>
              <a:latin typeface="Verdan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01463" y="1617786"/>
            <a:ext cx="2571232" cy="5240214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336600">
                  <a:alpha val="0"/>
                </a:srgbClr>
              </a:gs>
            </a:gsLst>
            <a:lin ang="54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032A66"/>
              </a:solidFill>
              <a:latin typeface="Verdana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52766" y="1617785"/>
            <a:ext cx="2442255" cy="524021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336600">
                  <a:alpha val="0"/>
                </a:srgbClr>
              </a:gs>
            </a:gsLst>
            <a:lin ang="54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032A66"/>
              </a:solidFill>
              <a:latin typeface="Verdana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247844" y="1727800"/>
            <a:ext cx="2486541" cy="378055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alpha val="58000"/>
                </a:schemeClr>
              </a:gs>
              <a:gs pos="26000">
                <a:srgbClr val="336600">
                  <a:alpha val="0"/>
                </a:srgbClr>
              </a:gs>
            </a:gsLst>
            <a:lin ang="54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032A66"/>
              </a:solidFill>
              <a:latin typeface="Verdan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194213" y="1719426"/>
            <a:ext cx="2378287" cy="378055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alpha val="58000"/>
                </a:schemeClr>
              </a:gs>
              <a:gs pos="26000">
                <a:srgbClr val="336600">
                  <a:alpha val="0"/>
                </a:srgbClr>
              </a:gs>
            </a:gsLst>
            <a:lin ang="54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032A66"/>
              </a:solidFill>
              <a:latin typeface="Verdana" pitchFamily="34" charset="0"/>
            </a:endParaRPr>
          </a:p>
        </p:txBody>
      </p:sp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454925" y="2614764"/>
            <a:ext cx="2347372" cy="45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9" tIns="41555" rIns="68589" bIns="41555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Software Assurance Customers:</a:t>
            </a:r>
          </a:p>
        </p:txBody>
      </p:sp>
      <p:pic>
        <p:nvPicPr>
          <p:cNvPr id="26" name="Picture 3" descr="C:\Users\petermck\Pictures\DVD_ART\BoxShots_Logos\Windows Vista Enterprise\Windows Vista Enterprise logo h 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359" y="3169842"/>
            <a:ext cx="1753311" cy="505064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378640" y="1807673"/>
            <a:ext cx="2247720" cy="2928036"/>
          </a:xfrm>
          <a:prstGeom prst="rect">
            <a:avLst/>
          </a:prstGeom>
          <a:noFill/>
        </p:spPr>
        <p:txBody>
          <a:bodyPr wrap="square" lIns="110798" tIns="55399" rIns="110798" bIns="55399" rtlCol="0">
            <a:spAutoFit/>
          </a:bodyPr>
          <a:lstStyle/>
          <a:p>
            <a:r>
              <a:rPr lang="en-US" sz="13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Core Infrastructure </a:t>
            </a:r>
            <a:r>
              <a:rPr lang="en-US" sz="13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Optimisation</a:t>
            </a:r>
            <a:r>
              <a:rPr lang="en-US" sz="13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best practices:</a:t>
            </a:r>
            <a:endParaRPr lang="en-US" sz="13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algn="ctr"/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119063" indent="-119063">
              <a:buFont typeface="Arial" pitchFamily="34" charset="0"/>
              <a:buChar char="•"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PC Lifecycle Planning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Standard Image Deployment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Desktop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Virtualisation</a:t>
            </a: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119063" indent="-119063">
              <a:buFont typeface="Arial" pitchFamily="34" charset="0"/>
              <a:buChar char="•"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Automation of IT Management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Comprehensive Security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42868" indent="-42868"/>
            <a:endParaRPr lang="en-US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  <p:pic>
        <p:nvPicPr>
          <p:cNvPr id="28" name="Picture 14" descr="group of people with shad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3024" y="4482548"/>
            <a:ext cx="1527602" cy="154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466331" y="2623278"/>
            <a:ext cx="1954192" cy="34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798" tIns="55399" rIns="110798" bIns="55399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defRPr/>
            </a:pPr>
            <a:endParaRPr lang="en-US" sz="2600" dirty="0">
              <a:solidFill>
                <a:schemeClr val="bg1"/>
              </a:solidFill>
              <a:sym typeface="Wingdings" pitchFamily="2" charset="2"/>
            </a:endParaRPr>
          </a:p>
        </p:txBody>
      </p:sp>
      <p:pic>
        <p:nvPicPr>
          <p:cNvPr id="30" name="Picture 6" descr="Windows Vista button"/>
          <p:cNvPicPr>
            <a:picLocks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6845020" y="2059680"/>
            <a:ext cx="1032506" cy="10045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6342197" y="3264902"/>
            <a:ext cx="2036349" cy="2235538"/>
          </a:xfrm>
          <a:prstGeom prst="rect">
            <a:avLst/>
          </a:prstGeom>
          <a:noFill/>
        </p:spPr>
        <p:txBody>
          <a:bodyPr wrap="square" lIns="110798" tIns="55399" rIns="110798" bIns="55399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Windows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Optimised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Desktop  </a:t>
            </a:r>
          </a:p>
          <a:p>
            <a:pPr algn="ctr"/>
            <a:endParaRPr lang="en-US" sz="1400" dirty="0">
              <a:sym typeface="Wingdings" pitchFamily="2" charset="2"/>
            </a:endParaRPr>
          </a:p>
          <a:p>
            <a:pPr algn="ctr"/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Flexible client computing scenarios to 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meet your 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unique 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needs</a:t>
            </a:r>
            <a:endParaRPr 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algn="ctr"/>
            <a:endParaRPr lang="en-US" sz="1400" dirty="0"/>
          </a:p>
        </p:txBody>
      </p:sp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466504" y="4130785"/>
            <a:ext cx="2425165" cy="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9" tIns="41555" rIns="68589" bIns="41555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 By Subscription to Software Assurance Customers:</a:t>
            </a:r>
          </a:p>
        </p:txBody>
      </p:sp>
      <p:grpSp>
        <p:nvGrpSpPr>
          <p:cNvPr id="3" name="Group 52"/>
          <p:cNvGrpSpPr/>
          <p:nvPr/>
        </p:nvGrpSpPr>
        <p:grpSpPr>
          <a:xfrm>
            <a:off x="2646266" y="2619817"/>
            <a:ext cx="600635" cy="2135919"/>
            <a:chOff x="2727093" y="3590501"/>
            <a:chExt cx="640080" cy="2135919"/>
          </a:xfrm>
        </p:grpSpPr>
        <p:sp>
          <p:nvSpPr>
            <p:cNvPr id="13" name="Cross 12"/>
            <p:cNvSpPr/>
            <p:nvPr/>
          </p:nvSpPr>
          <p:spPr bwMode="auto">
            <a:xfrm>
              <a:off x="2727093" y="3590501"/>
              <a:ext cx="640080" cy="640080"/>
            </a:xfrm>
            <a:prstGeom prst="plus">
              <a:avLst>
                <a:gd name="adj" fmla="val 33929"/>
              </a:avLst>
            </a:prstGeom>
            <a:gradFill flip="none" rotWithShape="1">
              <a:gsLst>
                <a:gs pos="35000">
                  <a:srgbClr val="21315D">
                    <a:alpha val="84706"/>
                  </a:srgbClr>
                </a:gs>
                <a:gs pos="35000">
                  <a:srgbClr val="2476AE">
                    <a:lumMod val="60000"/>
                    <a:lumOff val="40000"/>
                  </a:srgbClr>
                </a:gs>
                <a:gs pos="100000">
                  <a:srgbClr val="000000">
                    <a:lumMod val="9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2476AE">
                  <a:lumMod val="60000"/>
                  <a:lumOff val="40000"/>
                </a:srgbClr>
              </a:solidFill>
              <a:headEnd type="none" w="med" len="med"/>
              <a:tailEnd type="none" w="med" len="me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74068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charset="0"/>
              </a:endParaRPr>
            </a:p>
          </p:txBody>
        </p:sp>
        <p:sp>
          <p:nvSpPr>
            <p:cNvPr id="14" name="Cross 13"/>
            <p:cNvSpPr/>
            <p:nvPr/>
          </p:nvSpPr>
          <p:spPr bwMode="auto">
            <a:xfrm>
              <a:off x="2727093" y="5086340"/>
              <a:ext cx="640080" cy="640080"/>
            </a:xfrm>
            <a:prstGeom prst="plus">
              <a:avLst>
                <a:gd name="adj" fmla="val 33929"/>
              </a:avLst>
            </a:prstGeom>
            <a:gradFill flip="none" rotWithShape="1">
              <a:gsLst>
                <a:gs pos="35000">
                  <a:srgbClr val="21315D">
                    <a:alpha val="84706"/>
                  </a:srgbClr>
                </a:gs>
                <a:gs pos="35000">
                  <a:srgbClr val="2476AE">
                    <a:lumMod val="60000"/>
                    <a:lumOff val="40000"/>
                  </a:srgbClr>
                </a:gs>
                <a:gs pos="100000">
                  <a:srgbClr val="000000">
                    <a:lumMod val="9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2476AE">
                  <a:lumMod val="60000"/>
                  <a:lumOff val="40000"/>
                </a:srgbClr>
              </a:solidFill>
              <a:headEnd type="none" w="med" len="med"/>
              <a:tailEnd type="none" w="med" len="me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74068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charset="0"/>
              </a:endParaRPr>
            </a:p>
          </p:txBody>
        </p:sp>
      </p:grpSp>
      <p:grpSp>
        <p:nvGrpSpPr>
          <p:cNvPr id="5" name="Group 45"/>
          <p:cNvGrpSpPr/>
          <p:nvPr/>
        </p:nvGrpSpPr>
        <p:grpSpPr>
          <a:xfrm>
            <a:off x="5622467" y="2716939"/>
            <a:ext cx="702134" cy="1925707"/>
            <a:chOff x="5791972" y="3540808"/>
            <a:chExt cx="519376" cy="1925707"/>
          </a:xfrm>
        </p:grpSpPr>
        <p:sp>
          <p:nvSpPr>
            <p:cNvPr id="9" name="Right Arrow 8"/>
            <p:cNvSpPr/>
            <p:nvPr/>
          </p:nvSpPr>
          <p:spPr bwMode="auto">
            <a:xfrm>
              <a:off x="5791972" y="3540808"/>
              <a:ext cx="519376" cy="400050"/>
            </a:xfrm>
            <a:prstGeom prst="rightArrow">
              <a:avLst>
                <a:gd name="adj1" fmla="val 50000"/>
                <a:gd name="adj2" fmla="val 82143"/>
              </a:avLst>
            </a:prstGeom>
            <a:gradFill flip="none" rotWithShape="1">
              <a:gsLst>
                <a:gs pos="35000">
                  <a:srgbClr val="21315D">
                    <a:alpha val="84706"/>
                  </a:srgbClr>
                </a:gs>
                <a:gs pos="35000">
                  <a:srgbClr val="2476AE">
                    <a:lumMod val="60000"/>
                    <a:lumOff val="40000"/>
                  </a:srgbClr>
                </a:gs>
                <a:gs pos="100000">
                  <a:srgbClr val="000000">
                    <a:lumMod val="9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2476AE">
                  <a:lumMod val="60000"/>
                  <a:lumOff val="40000"/>
                </a:srgbClr>
              </a:solidFill>
              <a:headEnd type="none" w="med" len="med"/>
              <a:tailEnd type="none" w="med" len="me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74068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charset="0"/>
              </a:endParaRPr>
            </a:p>
          </p:txBody>
        </p:sp>
        <p:sp>
          <p:nvSpPr>
            <p:cNvPr id="10" name="Right Arrow 9"/>
            <p:cNvSpPr/>
            <p:nvPr/>
          </p:nvSpPr>
          <p:spPr bwMode="auto">
            <a:xfrm>
              <a:off x="5791972" y="5066465"/>
              <a:ext cx="519376" cy="400050"/>
            </a:xfrm>
            <a:prstGeom prst="rightArrow">
              <a:avLst>
                <a:gd name="adj1" fmla="val 50000"/>
                <a:gd name="adj2" fmla="val 82143"/>
              </a:avLst>
            </a:prstGeom>
            <a:gradFill flip="none" rotWithShape="1">
              <a:gsLst>
                <a:gs pos="35000">
                  <a:srgbClr val="21315D">
                    <a:alpha val="84706"/>
                  </a:srgbClr>
                </a:gs>
                <a:gs pos="35000">
                  <a:srgbClr val="2476AE">
                    <a:lumMod val="60000"/>
                    <a:lumOff val="40000"/>
                  </a:srgbClr>
                </a:gs>
                <a:gs pos="100000">
                  <a:srgbClr val="000000">
                    <a:lumMod val="9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2476AE">
                  <a:lumMod val="60000"/>
                  <a:lumOff val="40000"/>
                </a:srgbClr>
              </a:solidFill>
              <a:headEnd type="none" w="med" len="med"/>
              <a:tailEnd type="none" w="med" len="me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74068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4129"/>
            <a:ext cx="8413750" cy="1246495"/>
          </a:xfrm>
        </p:spPr>
        <p:txBody>
          <a:bodyPr lIns="274320" tIns="91440" bIns="45720"/>
          <a:lstStyle/>
          <a:p>
            <a:pPr>
              <a:lnSpc>
                <a:spcPct val="100000"/>
              </a:lnSpc>
            </a:pPr>
            <a:r>
              <a:rPr lang="en-US" sz="4800" i="1" dirty="0" smtClean="0">
                <a:solidFill>
                  <a:schemeClr val="tx1"/>
                </a:solidFill>
                <a:latin typeface="Trebuchet MS" pitchFamily="34" charset="0"/>
              </a:rPr>
              <a:t>Cost Savings Scenarios</a:t>
            </a:r>
            <a:r>
              <a:rPr lang="en-US" sz="2400" i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en-US" sz="2400" i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en-US" sz="2400" i="1" dirty="0" smtClean="0">
                <a:solidFill>
                  <a:schemeClr val="tx1"/>
                </a:solidFill>
                <a:latin typeface="Trebuchet MS" pitchFamily="34" charset="0"/>
              </a:rPr>
              <a:t>Windows</a:t>
            </a:r>
            <a:r>
              <a:rPr lang="en-US" sz="2000" i="1" baseline="30000" dirty="0" smtClean="0">
                <a:solidFill>
                  <a:schemeClr val="tx1"/>
                </a:solidFill>
                <a:latin typeface="Trebuchet MS" pitchFamily="34" charset="0"/>
              </a:rPr>
              <a:t>®</a:t>
            </a:r>
            <a:r>
              <a:rPr lang="en-US" sz="2400" i="1" dirty="0" smtClean="0">
                <a:solidFill>
                  <a:schemeClr val="tx1"/>
                </a:solidFill>
                <a:latin typeface="Trebuchet MS" pitchFamily="34" charset="0"/>
              </a:rPr>
              <a:t> and MDOP can save you money, now</a:t>
            </a:r>
            <a:endParaRPr lang="en-US" sz="2400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659011" y="2046655"/>
            <a:ext cx="1737360" cy="369332"/>
          </a:xfrm>
          <a:prstGeom prst="rect">
            <a:avLst/>
          </a:prstGeom>
          <a:gradFill flip="none" rotWithShape="0">
            <a:gsLst>
              <a:gs pos="100000">
                <a:schemeClr val="accent1">
                  <a:alpha val="80000"/>
                </a:schemeClr>
              </a:gs>
              <a:gs pos="8000">
                <a:schemeClr val="accent1">
                  <a:alpha val="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63500" h="25400" prst="coolSlant"/>
          </a:sp3d>
        </p:spPr>
        <p:txBody>
          <a:bodyPr wrap="square" lIns="45720" tIns="45720" rIns="91440" bIns="45720" anchor="ctr">
            <a:spAutoFit/>
          </a:bodyPr>
          <a:lstStyle/>
          <a:p>
            <a:pPr lvl="1" algn="r" defTabSz="-138731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buSzPct val="95000"/>
              <a:tabLst>
                <a:tab pos="4572000" algn="r"/>
              </a:tabLst>
              <a:defRPr/>
            </a:pPr>
            <a:r>
              <a:rPr lang="en-US" sz="1000" b="1" spc="-30" dirty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Group </a:t>
            </a:r>
            <a:br>
              <a:rPr lang="en-US" sz="1000" b="1" spc="-30" dirty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1000" b="1" spc="-30" dirty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Policy Management</a:t>
            </a:r>
          </a:p>
        </p:txBody>
      </p:sp>
      <p:sp>
        <p:nvSpPr>
          <p:cNvPr id="72" name="Rectangle 10"/>
          <p:cNvSpPr>
            <a:spLocks/>
          </p:cNvSpPr>
          <p:nvPr/>
        </p:nvSpPr>
        <p:spPr bwMode="auto">
          <a:xfrm>
            <a:off x="2659011" y="3373100"/>
            <a:ext cx="1737360" cy="394673"/>
          </a:xfrm>
          <a:prstGeom prst="rect">
            <a:avLst/>
          </a:prstGeom>
          <a:solidFill>
            <a:schemeClr val="accent4">
              <a:alpha val="10000"/>
            </a:schemeClr>
          </a:solidFill>
          <a:ln w="25400" cap="flat" cmpd="sng" algn="ctr">
            <a:noFill/>
            <a:prstDash val="solid"/>
          </a:ln>
          <a:effectLst>
            <a:outerShdw blurRad="2159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45720" rIns="27432" bIns="45720">
            <a:noAutofit/>
          </a:bodyPr>
          <a:lstStyle/>
          <a:p>
            <a:pPr lvl="1" defTabSz="-13873163" eaLnBrk="0" fontAlgn="base" hangingPunct="0">
              <a:buClr>
                <a:srgbClr val="FFB601"/>
              </a:buClr>
              <a:buSzPct val="85000"/>
              <a:defRPr/>
            </a:pPr>
            <a:r>
              <a:rPr lang="en-US" sz="1000" dirty="0">
                <a:ln>
                  <a:solidFill>
                    <a:srgbClr val="FFFFFF">
                      <a:lumMod val="50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policy management and </a:t>
            </a:r>
            <a:r>
              <a:rPr lang="en-US" sz="1000" dirty="0" err="1" smtClean="0">
                <a:ln>
                  <a:solidFill>
                    <a:srgbClr val="FFFFFF">
                      <a:lumMod val="50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centralised</a:t>
            </a:r>
            <a:r>
              <a:rPr lang="en-US" sz="1000" dirty="0" smtClean="0">
                <a:ln>
                  <a:solidFill>
                    <a:srgbClr val="FFFFFF">
                      <a:lumMod val="50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dirty="0">
                <a:ln>
                  <a:solidFill>
                    <a:srgbClr val="FFFFFF">
                      <a:lumMod val="50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</a:p>
          <a:p>
            <a:pPr lvl="1" defTabSz="-13873163" eaLnBrk="0" fontAlgn="base" hangingPunct="0">
              <a:buClr>
                <a:srgbClr val="FFB601"/>
              </a:buClr>
              <a:buSzPct val="85000"/>
              <a:defRPr/>
            </a:pPr>
            <a:endParaRPr lang="en-US" sz="1000" dirty="0">
              <a:ln>
                <a:solidFill>
                  <a:srgbClr val="FFFFFF">
                    <a:lumMod val="50000"/>
                    <a:alpha val="3000"/>
                  </a:srgbClr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Rectangle 11"/>
          <p:cNvSpPr/>
          <p:nvPr/>
        </p:nvSpPr>
        <p:spPr bwMode="auto">
          <a:xfrm>
            <a:off x="2659011" y="3124691"/>
            <a:ext cx="1737360" cy="261610"/>
          </a:xfrm>
          <a:prstGeom prst="rect">
            <a:avLst/>
          </a:prstGeom>
          <a:gradFill flip="none" rotWithShape="0">
            <a:gsLst>
              <a:gs pos="100000">
                <a:schemeClr val="accent4">
                  <a:lumMod val="75000"/>
                  <a:alpha val="80000"/>
                </a:schemeClr>
              </a:gs>
              <a:gs pos="8000">
                <a:schemeClr val="accent4">
                  <a:lumMod val="75000"/>
                  <a:alpha val="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63500" h="25400" prst="coolSlant"/>
          </a:sp3d>
        </p:spPr>
        <p:txBody>
          <a:bodyPr wrap="square" lIns="91440" tIns="45720" rIns="91440" bIns="45720" anchor="ctr">
            <a:spAutoFit/>
          </a:bodyPr>
          <a:lstStyle/>
          <a:p>
            <a:pPr lvl="1" algn="r" defTabSz="-138731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buSzPct val="95000"/>
              <a:tabLst>
                <a:tab pos="4572000" algn="r"/>
              </a:tabLst>
              <a:defRPr/>
            </a:pPr>
            <a:r>
              <a:rPr lang="en-US" sz="1100" b="1" dirty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Green PC</a:t>
            </a:r>
          </a:p>
        </p:txBody>
      </p:sp>
      <p:pic>
        <p:nvPicPr>
          <p:cNvPr id="74" name="Picture 2" descr="http://www.cnet.co.uk/i/c/blg/cat/desktops/greenp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4895" y="2918955"/>
            <a:ext cx="496986" cy="3833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5" name="Rectangle 74"/>
          <p:cNvSpPr>
            <a:spLocks/>
          </p:cNvSpPr>
          <p:nvPr/>
        </p:nvSpPr>
        <p:spPr bwMode="auto">
          <a:xfrm>
            <a:off x="2659011" y="2401360"/>
            <a:ext cx="1737360" cy="553998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>
            <a:outerShdw blurRad="2159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45720" rIns="27432" bIns="45720" rtlCol="0" anchor="t">
            <a:spAutoFit/>
          </a:bodyPr>
          <a:lstStyle/>
          <a:p>
            <a:pPr lvl="1" defTabSz="-13873163" eaLnBrk="0" fontAlgn="base" hangingPunct="0">
              <a:spcBef>
                <a:spcPts val="100"/>
              </a:spcBef>
              <a:spcAft>
                <a:spcPts val="100"/>
              </a:spcAft>
              <a:buClr>
                <a:srgbClr val="FFB601"/>
              </a:buClr>
              <a:buSzPct val="85000"/>
              <a:tabLst>
                <a:tab pos="285750" algn="l"/>
              </a:tabLst>
              <a:defRPr/>
            </a:pPr>
            <a:r>
              <a:rPr lang="en-US" sz="1000" dirty="0" err="1" smtClean="0">
                <a:ln>
                  <a:solidFill>
                    <a:srgbClr val="FFFFFF">
                      <a:lumMod val="50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Centralised</a:t>
            </a:r>
            <a:r>
              <a:rPr lang="en-US" sz="1000" dirty="0" smtClean="0">
                <a:ln>
                  <a:solidFill>
                    <a:srgbClr val="FFFFFF">
                      <a:lumMod val="50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dirty="0">
                <a:ln>
                  <a:solidFill>
                    <a:srgbClr val="FFFFFF">
                      <a:lumMod val="50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Policy Management procedures</a:t>
            </a:r>
          </a:p>
        </p:txBody>
      </p:sp>
      <p:sp>
        <p:nvSpPr>
          <p:cNvPr id="77" name="Rectangle 76"/>
          <p:cNvSpPr>
            <a:spLocks/>
          </p:cNvSpPr>
          <p:nvPr/>
        </p:nvSpPr>
        <p:spPr bwMode="auto">
          <a:xfrm>
            <a:off x="347889" y="3373100"/>
            <a:ext cx="1737360" cy="400110"/>
          </a:xfrm>
          <a:prstGeom prst="rect">
            <a:avLst/>
          </a:prstGeom>
          <a:solidFill>
            <a:schemeClr val="accent6">
              <a:alpha val="10000"/>
            </a:schemeClr>
          </a:solidFill>
          <a:ln w="25400" cap="flat" cmpd="sng" algn="ctr">
            <a:noFill/>
            <a:prstDash val="solid"/>
          </a:ln>
          <a:effectLst>
            <a:outerShdw blurRad="2159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45720" rIns="27432" bIns="45720" rtlCol="0" anchor="t">
            <a:spAutoFit/>
          </a:bodyPr>
          <a:lstStyle/>
          <a:p>
            <a:pPr lvl="1" defTabSz="-13873163" eaLnBrk="0" fontAlgn="base" hangingPunct="0">
              <a:spcBef>
                <a:spcPts val="100"/>
              </a:spcBef>
              <a:spcAft>
                <a:spcPts val="100"/>
              </a:spcAft>
              <a:buClr>
                <a:srgbClr val="FFB601"/>
              </a:buClr>
              <a:buSzPct val="85000"/>
              <a:defRPr/>
            </a:pPr>
            <a:r>
              <a:rPr lang="en-US" sz="1000" dirty="0">
                <a:ln>
                  <a:solidFill>
                    <a:srgbClr val="FFFFFF">
                      <a:lumMod val="50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Automated, multi-site asset management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347889" y="2989269"/>
            <a:ext cx="1737360" cy="397032"/>
          </a:xfrm>
          <a:prstGeom prst="rect">
            <a:avLst/>
          </a:prstGeom>
          <a:gradFill flip="none" rotWithShape="0">
            <a:gsLst>
              <a:gs pos="100000">
                <a:schemeClr val="accent6">
                  <a:alpha val="80000"/>
                </a:schemeClr>
              </a:gs>
              <a:gs pos="8000">
                <a:schemeClr val="accent6">
                  <a:alpha val="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63500" h="25400" prst="coolSlant"/>
          </a:sp3d>
        </p:spPr>
        <p:txBody>
          <a:bodyPr wrap="square" lIns="45720" tIns="45720" rIns="91440" bIns="45720" anchor="ctr">
            <a:spAutoFit/>
          </a:bodyPr>
          <a:lstStyle/>
          <a:p>
            <a:pPr lvl="1" algn="r" defTabSz="-138731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buSzPct val="95000"/>
              <a:tabLst>
                <a:tab pos="4572000" algn="r"/>
              </a:tabLst>
              <a:defRPr/>
            </a:pPr>
            <a:r>
              <a:rPr lang="en-US" sz="1100" b="1" spc="-30" dirty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Software Asset Management</a:t>
            </a:r>
          </a:p>
        </p:txBody>
      </p:sp>
      <p:sp>
        <p:nvSpPr>
          <p:cNvPr id="80" name="Rectangle 79"/>
          <p:cNvSpPr>
            <a:spLocks/>
          </p:cNvSpPr>
          <p:nvPr/>
        </p:nvSpPr>
        <p:spPr bwMode="auto">
          <a:xfrm>
            <a:off x="347889" y="2401360"/>
            <a:ext cx="1737360" cy="384721"/>
          </a:xfrm>
          <a:prstGeom prst="rect">
            <a:avLst/>
          </a:prstGeom>
          <a:solidFill>
            <a:schemeClr val="accent5">
              <a:alpha val="10000"/>
            </a:schemeClr>
          </a:solidFill>
          <a:ln w="25400" cap="flat" cmpd="sng" algn="ctr">
            <a:noFill/>
            <a:prstDash val="solid"/>
          </a:ln>
          <a:effectLst>
            <a:outerShdw blurRad="2159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45720" rIns="27432" bIns="45720" rtlCol="0" anchor="t">
            <a:spAutoFit/>
          </a:bodyPr>
          <a:lstStyle/>
          <a:p>
            <a:pPr lvl="1" defTabSz="-174625" eaLnBrk="0" fontAlgn="base" hangingPunct="0">
              <a:spcBef>
                <a:spcPts val="100"/>
              </a:spcBef>
              <a:spcAft>
                <a:spcPts val="100"/>
              </a:spcAft>
              <a:buClr>
                <a:srgbClr val="FFB601"/>
              </a:buClr>
              <a:buSzPct val="85000"/>
              <a:defRPr/>
            </a:pPr>
            <a:r>
              <a:rPr lang="en-US" sz="950" dirty="0">
                <a:ln>
                  <a:solidFill>
                    <a:srgbClr val="FFFFFF">
                      <a:lumMod val="50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Quicker diagnosis and recovery of desktops resulting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347889" y="2168227"/>
            <a:ext cx="1737360" cy="261610"/>
          </a:xfrm>
          <a:prstGeom prst="rect">
            <a:avLst/>
          </a:prstGeom>
          <a:gradFill flip="none" rotWithShape="0">
            <a:gsLst>
              <a:gs pos="100000">
                <a:schemeClr val="accent5">
                  <a:alpha val="80000"/>
                </a:schemeClr>
              </a:gs>
              <a:gs pos="8000">
                <a:schemeClr val="accent5">
                  <a:alpha val="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63500" h="25400" prst="coolSlant"/>
          </a:sp3d>
        </p:spPr>
        <p:txBody>
          <a:bodyPr wrap="square" lIns="91440" tIns="45720" rIns="91440" bIns="45720" anchor="ctr">
            <a:spAutoFit/>
          </a:bodyPr>
          <a:lstStyle/>
          <a:p>
            <a:pPr lvl="1" algn="r" defTabSz="-138731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buSzPct val="95000"/>
              <a:tabLst>
                <a:tab pos="4572000" algn="r"/>
              </a:tabLst>
              <a:defRPr/>
            </a:pPr>
            <a:r>
              <a:rPr lang="en-US" sz="1100" b="1" dirty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Helpdesk</a:t>
            </a:r>
          </a:p>
        </p:txBody>
      </p:sp>
      <p:pic>
        <p:nvPicPr>
          <p:cNvPr id="91" name="Picture 4" descr="https://connect.microsoft.com/siteimages/ddceea00-03d3-4c50-8851-7c6388c4a316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16599" y="2834926"/>
            <a:ext cx="450910" cy="471067"/>
          </a:xfrm>
          <a:prstGeom prst="rect">
            <a:avLst/>
          </a:prstGeom>
          <a:noFill/>
        </p:spPr>
      </p:pic>
      <p:pic>
        <p:nvPicPr>
          <p:cNvPr id="92" name="Picture 4" descr="https://connect.microsoft.com/siteimages/ddceea00-03d3-4c50-8851-7c6388c4a316.gif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flipH="1">
            <a:off x="539115" y="2815522"/>
            <a:ext cx="251314" cy="262548"/>
          </a:xfrm>
          <a:prstGeom prst="rect">
            <a:avLst/>
          </a:prstGeom>
          <a:noFill/>
        </p:spPr>
      </p:pic>
      <p:pic>
        <p:nvPicPr>
          <p:cNvPr id="93" name="Picture 4" descr="https://connect.microsoft.com/siteimages/ddceea00-03d3-4c50-8851-7c6388c4a316.gif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30875" y="3030891"/>
            <a:ext cx="237192" cy="247795"/>
          </a:xfrm>
          <a:prstGeom prst="rect">
            <a:avLst/>
          </a:prstGeom>
          <a:noFill/>
        </p:spPr>
      </p:pic>
      <p:pic>
        <p:nvPicPr>
          <p:cNvPr id="84" name="Picture 8" descr="http://www.electronic-school.com/2001/06/helpdesk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7882" y="1854593"/>
            <a:ext cx="442703" cy="54501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13" descr="arrow-tip-orange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2151568" y="2918397"/>
            <a:ext cx="443527" cy="228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tangle 63"/>
          <p:cNvSpPr/>
          <p:nvPr/>
        </p:nvSpPr>
        <p:spPr>
          <a:xfrm>
            <a:off x="833226" y="1610215"/>
            <a:ext cx="35541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defTabSz="-138731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buSzPct val="95000"/>
              <a:tabLst>
                <a:tab pos="4572000" algn="r"/>
              </a:tabLst>
              <a:defRPr/>
            </a:pPr>
            <a:r>
              <a:rPr lang="en-US" sz="1200" b="1" i="1" dirty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Examples with short-term savings potential</a:t>
            </a:r>
            <a:r>
              <a:rPr lang="en-US" sz="1200" b="1" i="1" baseline="30000" dirty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(3)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08439" y="4708523"/>
            <a:ext cx="4143375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18288">
            <a:spAutoFit/>
          </a:bodyPr>
          <a:lstStyle/>
          <a:p>
            <a:pPr defTabSz="-138731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defRPr/>
            </a:pPr>
            <a:r>
              <a:rPr lang="en-US" sz="1050" b="1" i="1" dirty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from a </a:t>
            </a:r>
            <a:r>
              <a:rPr lang="en-US" sz="1050" b="1" i="1" u="sng" dirty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set</a:t>
            </a:r>
            <a:r>
              <a:rPr lang="en-US" sz="1050" b="1" i="1" dirty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TCO reduction best practices as described by the </a:t>
            </a:r>
            <a:r>
              <a:rPr lang="en-US" sz="1050" b="1" i="1" dirty="0" err="1" smtClean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Optimised</a:t>
            </a:r>
            <a:r>
              <a:rPr lang="en-US" sz="1050" b="1" i="1" dirty="0" smtClean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b="1" i="1" dirty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Desktop</a:t>
            </a:r>
          </a:p>
        </p:txBody>
      </p:sp>
      <p:grpSp>
        <p:nvGrpSpPr>
          <p:cNvPr id="3" name="Group 52"/>
          <p:cNvGrpSpPr/>
          <p:nvPr/>
        </p:nvGrpSpPr>
        <p:grpSpPr>
          <a:xfrm>
            <a:off x="420115" y="5102770"/>
            <a:ext cx="3854986" cy="1701052"/>
            <a:chOff x="4381668" y="1990252"/>
            <a:chExt cx="4065996" cy="1794162"/>
          </a:xfrm>
        </p:grpSpPr>
        <p:grpSp>
          <p:nvGrpSpPr>
            <p:cNvPr id="4" name="Group 58"/>
            <p:cNvGrpSpPr/>
            <p:nvPr/>
          </p:nvGrpSpPr>
          <p:grpSpPr>
            <a:xfrm>
              <a:off x="5976652" y="2192648"/>
              <a:ext cx="676606" cy="1212122"/>
              <a:chOff x="4752069" y="3021373"/>
              <a:chExt cx="516128" cy="2325188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4752468" y="3021373"/>
                <a:ext cx="515330" cy="1154564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bg1"/>
                  </a:gs>
                  <a:gs pos="5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6600000"/>
                </a:lightRig>
              </a:scene3d>
              <a:sp3d>
                <a:bevelT w="25400" h="19050" prst="artDeco"/>
                <a:bevelB w="31750" h="25400" prst="artDeco"/>
              </a:sp3d>
            </p:spPr>
            <p:txBody>
              <a:bodyPr anchor="ctr"/>
              <a:lstStyle/>
              <a:p>
                <a:pPr algn="ctr" defTabSz="-138731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B601"/>
                  </a:buClr>
                  <a:defRPr/>
                </a:pPr>
                <a:r>
                  <a:rPr lang="en-US" sz="1050" b="1" dirty="0">
                    <a:ln>
                      <a:solidFill>
                        <a:srgbClr val="FFFFFF">
                          <a:lumMod val="50000"/>
                          <a:alpha val="5000"/>
                        </a:srgbClr>
                      </a:solidFill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50%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4752069" y="4651317"/>
                <a:ext cx="516128" cy="69524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/>
                  </a:gs>
                  <a:gs pos="50000">
                    <a:schemeClr val="accent6"/>
                  </a:gs>
                  <a:gs pos="50000">
                    <a:schemeClr val="accent6">
                      <a:lumMod val="75000"/>
                    </a:scheme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6600000"/>
                </a:lightRig>
              </a:scene3d>
              <a:sp3d>
                <a:bevelT w="25400" h="19050" prst="artDeco"/>
                <a:bevelB w="31750" h="25400" prst="artDeco"/>
              </a:sp3d>
            </p:spPr>
            <p:txBody>
              <a:bodyPr anchor="ctr"/>
              <a:lstStyle/>
              <a:p>
                <a:pPr algn="ctr" defTabSz="-138731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B601"/>
                  </a:buClr>
                  <a:defRPr/>
                </a:pPr>
                <a:r>
                  <a:rPr lang="en-US" sz="1050" b="1" dirty="0">
                    <a:ln>
                      <a:solidFill>
                        <a:srgbClr val="FFFFFF">
                          <a:lumMod val="50000"/>
                          <a:alpha val="5000"/>
                        </a:srgbClr>
                      </a:solidFill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30%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4752469" y="4171288"/>
                <a:ext cx="515329" cy="488607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5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6600000"/>
                </a:lightRig>
              </a:scene3d>
              <a:sp3d>
                <a:bevelT w="25400" h="19050" prst="artDeco"/>
                <a:bevelB w="31750" h="25400" prst="artDeco"/>
              </a:sp3d>
            </p:spPr>
            <p:txBody>
              <a:bodyPr anchor="ctr"/>
              <a:lstStyle/>
              <a:p>
                <a:pPr algn="ctr" defTabSz="-138731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B601"/>
                  </a:buClr>
                  <a:defRPr/>
                </a:pPr>
                <a:r>
                  <a:rPr lang="en-US" sz="1050" b="1" dirty="0">
                    <a:ln>
                      <a:solidFill>
                        <a:srgbClr val="FFFFFF">
                          <a:lumMod val="50000"/>
                          <a:alpha val="5000"/>
                        </a:srgbClr>
                      </a:solidFill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20%</a:t>
                </a:r>
              </a:p>
            </p:txBody>
          </p:sp>
        </p:grpSp>
        <p:grpSp>
          <p:nvGrpSpPr>
            <p:cNvPr id="5" name="Group 57"/>
            <p:cNvGrpSpPr/>
            <p:nvPr/>
          </p:nvGrpSpPr>
          <p:grpSpPr>
            <a:xfrm>
              <a:off x="7158476" y="2651876"/>
              <a:ext cx="676194" cy="750044"/>
              <a:chOff x="5718997" y="3911293"/>
              <a:chExt cx="515814" cy="1438789"/>
            </a:xfrm>
          </p:grpSpPr>
          <p:sp>
            <p:nvSpPr>
              <p:cNvPr id="86" name="Rectangle 85"/>
              <p:cNvSpPr/>
              <p:nvPr/>
            </p:nvSpPr>
            <p:spPr bwMode="auto">
              <a:xfrm>
                <a:off x="5718997" y="4734815"/>
                <a:ext cx="515814" cy="615267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50000">
                    <a:schemeClr val="accent6"/>
                  </a:gs>
                  <a:gs pos="50000">
                    <a:schemeClr val="accent6">
                      <a:lumMod val="75000"/>
                    </a:scheme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6600000"/>
                </a:lightRig>
              </a:scene3d>
              <a:sp3d>
                <a:bevelT w="25400" h="19050" prst="artDeco"/>
                <a:bevelB w="31750" h="25400" prst="artDeco"/>
              </a:sp3d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dirty="0">
                  <a:solidFill>
                    <a:srgbClr val="FFFFFF"/>
                  </a:solidFill>
                  <a:latin typeface="Segoe Black" pitchFamily="34" charset="0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5719396" y="4458854"/>
                <a:ext cx="515017" cy="323036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5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6600000"/>
                </a:lightRig>
              </a:scene3d>
              <a:sp3d>
                <a:bevelT w="25400" h="19050" prst="artDeco"/>
                <a:bevelB w="31750" h="25400" prst="artDeco"/>
              </a:sp3d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dirty="0">
                  <a:solidFill>
                    <a:srgbClr val="FFFFFF"/>
                  </a:solidFill>
                  <a:latin typeface="Segoe Black" pitchFamily="34" charset="0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5719395" y="3911293"/>
                <a:ext cx="515018" cy="588456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bg1"/>
                  </a:gs>
                  <a:gs pos="5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6600000"/>
                </a:lightRig>
              </a:scene3d>
              <a:sp3d>
                <a:bevelT w="25400" h="19050" prst="artDeco"/>
                <a:bevelB w="31750" h="25400" prst="artDeco"/>
              </a:sp3d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dirty="0">
                  <a:solidFill>
                    <a:srgbClr val="FFFFFF"/>
                  </a:solidFill>
                  <a:latin typeface="Segoe Black" pitchFamily="34" charset="0"/>
                </a:endParaRPr>
              </a:p>
            </p:txBody>
          </p:sp>
        </p:grpSp>
        <p:sp>
          <p:nvSpPr>
            <p:cNvPr id="60" name="TextBox 34"/>
            <p:cNvSpPr txBox="1">
              <a:spLocks noChangeArrowheads="1"/>
            </p:cNvSpPr>
            <p:nvPr/>
          </p:nvSpPr>
          <p:spPr bwMode="auto">
            <a:xfrm>
              <a:off x="5803685" y="1990252"/>
              <a:ext cx="1022541" cy="190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288" tIns="18288" rIns="18288" bIns="18288">
              <a:spAutoFit/>
            </a:bodyPr>
            <a:lstStyle/>
            <a:p>
              <a:pPr algn="ctr" defTabSz="-138731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B601"/>
                </a:buClr>
                <a:defRPr/>
              </a:pPr>
              <a:r>
                <a:rPr lang="en-US" sz="1000" b="1" dirty="0">
                  <a:ln>
                    <a:solidFill>
                      <a:srgbClr val="FFFFFF">
                        <a:lumMod val="50000"/>
                        <a:alpha val="5000"/>
                      </a:srgbClr>
                    </a:solidFill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$4,600-$5,000</a:t>
              </a:r>
            </a:p>
          </p:txBody>
        </p:sp>
        <p:sp>
          <p:nvSpPr>
            <p:cNvPr id="65" name="TextBox 45"/>
            <p:cNvSpPr txBox="1">
              <a:spLocks noChangeArrowheads="1"/>
            </p:cNvSpPr>
            <p:nvPr/>
          </p:nvSpPr>
          <p:spPr bwMode="auto">
            <a:xfrm rot="16200000">
              <a:off x="3955472" y="2511039"/>
              <a:ext cx="1227879" cy="37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288" tIns="18288" rIns="18288" bIns="18288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ln>
                    <a:solidFill>
                      <a:srgbClr val="FFFFFF">
                        <a:lumMod val="50000"/>
                        <a:alpha val="2000"/>
                      </a:srgbClr>
                    </a:solidFill>
                  </a:ln>
                  <a:solidFill>
                    <a:srgbClr val="FFFFFF"/>
                  </a:solidFill>
                  <a:latin typeface="Segoe Semibold"/>
                </a:rPr>
                <a:t>(US$ /desktop/year)</a:t>
              </a:r>
            </a:p>
          </p:txBody>
        </p:sp>
        <p:sp>
          <p:nvSpPr>
            <p:cNvPr id="68" name="TextBox 54"/>
            <p:cNvSpPr txBox="1">
              <a:spLocks noChangeArrowheads="1"/>
            </p:cNvSpPr>
            <p:nvPr/>
          </p:nvSpPr>
          <p:spPr bwMode="auto">
            <a:xfrm>
              <a:off x="6985303" y="2450061"/>
              <a:ext cx="1022541" cy="190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288" tIns="18288" rIns="18288" bIns="18288">
              <a:spAutoFit/>
            </a:bodyPr>
            <a:lstStyle/>
            <a:p>
              <a:pPr algn="ctr" defTabSz="-138731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B601"/>
                </a:buClr>
                <a:defRPr/>
              </a:pPr>
              <a:r>
                <a:rPr lang="en-US" sz="1000" b="1" dirty="0">
                  <a:ln>
                    <a:solidFill>
                      <a:srgbClr val="FFFFFF">
                        <a:lumMod val="50000"/>
                        <a:alpha val="5000"/>
                      </a:srgbClr>
                    </a:solidFill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$3,200-$3,300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870832" y="2759417"/>
              <a:ext cx="1078055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288" tIns="18288" rIns="18288" bIns="18288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ln>
                    <a:solidFill>
                      <a:srgbClr val="FFFFFF">
                        <a:lumMod val="50000"/>
                        <a:alpha val="2000"/>
                      </a:srgbClr>
                    </a:solidFill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/>
                </a:rPr>
                <a:t>IT costs </a:t>
              </a:r>
              <a:br>
                <a:rPr lang="en-US" sz="1000" b="1" dirty="0">
                  <a:ln>
                    <a:solidFill>
                      <a:srgbClr val="FFFFFF">
                        <a:lumMod val="50000"/>
                        <a:alpha val="2000"/>
                      </a:srgbClr>
                    </a:solidFill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/>
                </a:rPr>
              </a:br>
              <a:r>
                <a:rPr lang="en-US" sz="800" dirty="0">
                  <a:ln>
                    <a:solidFill>
                      <a:srgbClr val="FFFFFF">
                        <a:lumMod val="50000"/>
                        <a:alpha val="2000"/>
                      </a:srgbClr>
                    </a:solidFill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/>
                </a:rPr>
                <a:t>(IT labor and admin)</a:t>
              </a:r>
              <a:endParaRPr lang="en-US" sz="1000" dirty="0">
                <a:ln>
                  <a:solidFill>
                    <a:srgbClr val="FFFFFF">
                      <a:lumMod val="50000"/>
                      <a:alpha val="2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05426" y="2246869"/>
              <a:ext cx="643461" cy="467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288" tIns="18288" rIns="18288" bIns="18288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ln>
                    <a:solidFill>
                      <a:srgbClr val="FFFFFF">
                        <a:lumMod val="50000"/>
                        <a:alpha val="2000"/>
                      </a:srgbClr>
                    </a:solidFill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/>
                </a:rPr>
                <a:t>End-user</a:t>
              </a:r>
              <a:r>
                <a:rPr lang="en-US" sz="1000" dirty="0">
                  <a:ln>
                    <a:solidFill>
                      <a:srgbClr val="FFFFFF">
                        <a:lumMod val="50000"/>
                        <a:alpha val="2000"/>
                      </a:srgbClr>
                    </a:solidFill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/>
                </a:rPr>
                <a:t> </a:t>
              </a:r>
              <a:r>
                <a:rPr lang="en-US" sz="900" dirty="0">
                  <a:ln>
                    <a:solidFill>
                      <a:srgbClr val="FFFFFF">
                        <a:lumMod val="50000"/>
                        <a:alpha val="2000"/>
                      </a:srgbClr>
                    </a:solidFill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/>
                </a:rPr>
                <a:t>(</a:t>
              </a:r>
              <a:r>
                <a:rPr lang="en-US" sz="900" dirty="0">
                  <a:ln>
                    <a:solidFill>
                      <a:srgbClr val="FFFFFF">
                        <a:lumMod val="50000"/>
                        <a:alpha val="2000"/>
                      </a:srgbClr>
                    </a:solidFill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support, </a:t>
              </a:r>
              <a:br>
                <a:rPr lang="en-US" sz="900" dirty="0">
                  <a:ln>
                    <a:solidFill>
                      <a:srgbClr val="FFFFFF">
                        <a:lumMod val="50000"/>
                        <a:alpha val="2000"/>
                      </a:srgbClr>
                    </a:solidFill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900" dirty="0">
                  <a:ln>
                    <a:solidFill>
                      <a:srgbClr val="FFFFFF">
                        <a:lumMod val="50000"/>
                        <a:alpha val="2000"/>
                      </a:srgbClr>
                    </a:solidFill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lost time)</a:t>
              </a:r>
              <a:endParaRPr lang="en-US" sz="900" dirty="0">
                <a:ln>
                  <a:solidFill>
                    <a:srgbClr val="FFFFFF">
                      <a:lumMod val="50000"/>
                      <a:alpha val="2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362575" y="3116804"/>
              <a:ext cx="586312" cy="190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288" tIns="18288" rIns="18288" bIns="18288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ln>
                    <a:solidFill>
                      <a:srgbClr val="FFFFFF">
                        <a:lumMod val="50000"/>
                        <a:alpha val="2000"/>
                      </a:srgbClr>
                    </a:solidFill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/>
                </a:rPr>
                <a:t>HW/SW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942287" y="3439704"/>
              <a:ext cx="745336" cy="344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288" tIns="18288" rIns="18288" bIns="18288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ln>
                    <a:solidFill>
                      <a:srgbClr val="FFFFFF">
                        <a:lumMod val="50000"/>
                        <a:alpha val="2000"/>
                      </a:srgbClr>
                    </a:solidFill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/>
                </a:rPr>
                <a:t>Typically-Managed</a:t>
              </a:r>
            </a:p>
          </p:txBody>
        </p:sp>
        <p:sp>
          <p:nvSpPr>
            <p:cNvPr id="83" name="TextBox 82"/>
            <p:cNvSpPr txBox="1"/>
            <p:nvPr/>
          </p:nvSpPr>
          <p:spPr bwMode="auto">
            <a:xfrm>
              <a:off x="6988679" y="3439704"/>
              <a:ext cx="1015788" cy="344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288" tIns="18288" rIns="18288" bIns="18288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ln>
                    <a:solidFill>
                      <a:srgbClr val="FFFFFF">
                        <a:lumMod val="50000"/>
                        <a:alpha val="2000"/>
                      </a:srgbClr>
                    </a:solidFill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/>
                </a:rPr>
                <a:t>Locked &amp;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ln>
                    <a:solidFill>
                      <a:srgbClr val="FFFFFF">
                        <a:lumMod val="50000"/>
                        <a:alpha val="2000"/>
                      </a:srgbClr>
                    </a:solidFill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/>
                </a:rPr>
                <a:t>Well-managed</a:t>
              </a:r>
            </a:p>
          </p:txBody>
        </p:sp>
        <p:sp>
          <p:nvSpPr>
            <p:cNvPr id="85" name="Freeform 28"/>
            <p:cNvSpPr>
              <a:spLocks noChangeArrowheads="1"/>
            </p:cNvSpPr>
            <p:nvPr/>
          </p:nvSpPr>
          <p:spPr bwMode="auto">
            <a:xfrm>
              <a:off x="4851530" y="1990725"/>
              <a:ext cx="3596134" cy="1416117"/>
            </a:xfrm>
            <a:custGeom>
              <a:avLst/>
              <a:gdLst>
                <a:gd name="T0" fmla="*/ 0 w 7974419"/>
                <a:gd name="T1" fmla="*/ 0 h 2838893"/>
                <a:gd name="T2" fmla="*/ 0 w 7974419"/>
                <a:gd name="T3" fmla="*/ 3040910 h 2838893"/>
                <a:gd name="T4" fmla="*/ 8083734 w 7974419"/>
                <a:gd name="T5" fmla="*/ 3040910 h 2838893"/>
                <a:gd name="T6" fmla="*/ 8083734 w 7974419"/>
                <a:gd name="T7" fmla="*/ 3040910 h 28388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74419"/>
                <a:gd name="T13" fmla="*/ 0 h 2838893"/>
                <a:gd name="T14" fmla="*/ 7974419 w 7974419"/>
                <a:gd name="T15" fmla="*/ 2838893 h 28388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74419" h="2838893">
                  <a:moveTo>
                    <a:pt x="0" y="0"/>
                  </a:moveTo>
                  <a:lnTo>
                    <a:pt x="0" y="2838893"/>
                  </a:lnTo>
                  <a:lnTo>
                    <a:pt x="7974419" y="2838893"/>
                  </a:lnTo>
                </a:path>
              </a:pathLst>
            </a:cu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3604090" y="4948861"/>
            <a:ext cx="1238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u="sng" dirty="0">
                <a:solidFill>
                  <a:srgbClr val="FFFFFF"/>
                </a:solidFill>
              </a:rPr>
              <a:t>Note</a:t>
            </a:r>
            <a:r>
              <a:rPr lang="en-US" sz="900" i="1" dirty="0">
                <a:solidFill>
                  <a:srgbClr val="FFFFFF"/>
                </a:solidFill>
              </a:rPr>
              <a:t>: Depicted TCO  reduction is  not exclusively from the four examples </a:t>
            </a:r>
            <a:r>
              <a:rPr lang="en-US" sz="900" i="1" dirty="0" smtClean="0">
                <a:solidFill>
                  <a:srgbClr val="FFFFFF"/>
                </a:solidFill>
              </a:rPr>
              <a:t>given</a:t>
            </a:r>
            <a:endParaRPr lang="en-US" sz="900" i="1" dirty="0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/>
          </p:cNvSpPr>
          <p:nvPr/>
        </p:nvSpPr>
        <p:spPr bwMode="auto">
          <a:xfrm>
            <a:off x="5525865" y="1648343"/>
            <a:ext cx="3165475" cy="3737433"/>
          </a:xfrm>
          <a:prstGeom prst="rect">
            <a:avLst/>
          </a:prstGeom>
          <a:solidFill>
            <a:schemeClr val="tx2">
              <a:lumMod val="75000"/>
              <a:alpha val="10000"/>
            </a:schemeClr>
          </a:solidFill>
          <a:ln w="25400" cap="flat" cmpd="sng" algn="ctr">
            <a:noFill/>
            <a:prstDash val="solid"/>
          </a:ln>
          <a:effectLst>
            <a:outerShdw blurRad="2159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tIns="54864" bIns="54864" rtlCol="0" anchor="t">
            <a:spAutoFit/>
          </a:bodyPr>
          <a:lstStyle/>
          <a:p>
            <a:pPr marL="171450" lvl="1" indent="-171450" defTabSz="-13873163" eaLnBrk="0" fontAlgn="base" hangingPunct="0">
              <a:spcBef>
                <a:spcPts val="600"/>
              </a:spcBef>
              <a:spcAft>
                <a:spcPts val="100"/>
              </a:spcAft>
              <a:buClr>
                <a:srgbClr val="FFB601"/>
              </a:buClr>
              <a:buSzPct val="85000"/>
              <a:buFontTx/>
              <a:buBlip>
                <a:blip r:embed="rId9"/>
              </a:buBlip>
              <a:defRPr/>
            </a:pPr>
            <a:r>
              <a:rPr lang="en-US" sz="1100" b="1" dirty="0">
                <a:ln>
                  <a:solidFill>
                    <a:srgbClr val="FFFFFF">
                      <a:lumMod val="50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Rapidly reduce the major buckets of desktop cost:</a:t>
            </a:r>
          </a:p>
          <a:p>
            <a:pPr marL="628650" lvl="2" indent="-171450" defTabSz="-13873163" eaLnBrk="0" fontAlgn="base" hangingPunct="0">
              <a:spcBef>
                <a:spcPts val="100"/>
              </a:spcBef>
              <a:spcAft>
                <a:spcPts val="100"/>
              </a:spcAft>
              <a:buClr>
                <a:srgbClr val="FFB601"/>
              </a:buClr>
              <a:buSzPct val="85000"/>
              <a:buFontTx/>
              <a:buBlip>
                <a:blip r:embed="rId9"/>
              </a:buBlip>
              <a:defRPr/>
            </a:pPr>
            <a:r>
              <a:rPr lang="en-US" sz="1100" dirty="0">
                <a:ln>
                  <a:solidFill>
                    <a:srgbClr val="FFFFFF">
                      <a:lumMod val="50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End-user</a:t>
            </a:r>
          </a:p>
          <a:p>
            <a:pPr marL="628650" lvl="2" indent="-171450" defTabSz="-13873163" eaLnBrk="0" fontAlgn="base" hangingPunct="0">
              <a:spcBef>
                <a:spcPts val="100"/>
              </a:spcBef>
              <a:spcAft>
                <a:spcPts val="100"/>
              </a:spcAft>
              <a:buClr>
                <a:srgbClr val="FFB601"/>
              </a:buClr>
              <a:buSzPct val="85000"/>
              <a:buFontTx/>
              <a:buBlip>
                <a:blip r:embed="rId9"/>
              </a:buBlip>
              <a:defRPr/>
            </a:pPr>
            <a:r>
              <a:rPr lang="en-US" sz="1100" dirty="0">
                <a:ln>
                  <a:solidFill>
                    <a:srgbClr val="FFFFFF">
                      <a:lumMod val="50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costs</a:t>
            </a:r>
          </a:p>
          <a:p>
            <a:pPr marL="628650" lvl="2" indent="-171450" defTabSz="-13873163" eaLnBrk="0" fontAlgn="base" hangingPunct="0">
              <a:spcBef>
                <a:spcPts val="100"/>
              </a:spcBef>
              <a:spcAft>
                <a:spcPts val="100"/>
              </a:spcAft>
              <a:buClr>
                <a:srgbClr val="FFB601"/>
              </a:buClr>
              <a:buSzPct val="85000"/>
              <a:buFontTx/>
              <a:buBlip>
                <a:blip r:embed="rId9"/>
              </a:buBlip>
              <a:defRPr/>
            </a:pPr>
            <a:r>
              <a:rPr lang="en-US" sz="1100" dirty="0">
                <a:ln>
                  <a:solidFill>
                    <a:srgbClr val="FFFFFF">
                      <a:lumMod val="50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HW/SW </a:t>
            </a:r>
          </a:p>
          <a:p>
            <a:pPr marL="628650" lvl="2" indent="-171450" defTabSz="-13873163" eaLnBrk="0" fontAlgn="base" hangingPunct="0">
              <a:spcBef>
                <a:spcPts val="100"/>
              </a:spcBef>
              <a:spcAft>
                <a:spcPts val="100"/>
              </a:spcAft>
              <a:buClr>
                <a:srgbClr val="FFB601"/>
              </a:buClr>
              <a:buSzPct val="85000"/>
              <a:buFontTx/>
              <a:buBlip>
                <a:blip r:embed="rId9"/>
              </a:buBlip>
              <a:defRPr/>
            </a:pPr>
            <a:r>
              <a:rPr lang="en-US" sz="1100" dirty="0">
                <a:ln>
                  <a:solidFill>
                    <a:srgbClr val="FFFFFF">
                      <a:lumMod val="50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Overhead / Facilities (Electricity)</a:t>
            </a:r>
            <a:endParaRPr lang="en-US" sz="1100" b="1" dirty="0">
              <a:ln>
                <a:solidFill>
                  <a:srgbClr val="FFFFFF">
                    <a:lumMod val="50000"/>
                    <a:alpha val="3000"/>
                  </a:srgbClr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1" indent="-171450" defTabSz="-13873163" eaLnBrk="0" fontAlgn="base" hangingPunct="0">
              <a:spcBef>
                <a:spcPts val="600"/>
              </a:spcBef>
              <a:spcAft>
                <a:spcPts val="100"/>
              </a:spcAft>
              <a:buClr>
                <a:srgbClr val="FFB601"/>
              </a:buClr>
              <a:buSzPct val="85000"/>
              <a:buFontTx/>
              <a:buBlip>
                <a:blip r:embed="rId9"/>
              </a:buBlip>
              <a:defRPr/>
            </a:pPr>
            <a:endParaRPr lang="en-US" sz="1100" b="1" dirty="0">
              <a:ln>
                <a:solidFill>
                  <a:srgbClr val="FFFFFF">
                    <a:lumMod val="50000"/>
                    <a:alpha val="3000"/>
                  </a:srgbClr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1" indent="-171450" defTabSz="-13873163" eaLnBrk="0" fontAlgn="base" hangingPunct="0">
              <a:spcBef>
                <a:spcPts val="600"/>
              </a:spcBef>
              <a:spcAft>
                <a:spcPts val="100"/>
              </a:spcAft>
              <a:buClr>
                <a:srgbClr val="FFB601"/>
              </a:buClr>
              <a:buSzPct val="85000"/>
              <a:buFontTx/>
              <a:buBlip>
                <a:blip r:embed="rId9"/>
              </a:buBlip>
              <a:defRPr/>
            </a:pPr>
            <a:r>
              <a:rPr lang="en-US" sz="1100" b="1" dirty="0">
                <a:ln>
                  <a:solidFill>
                    <a:srgbClr val="FFFFFF">
                      <a:lumMod val="50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is offering to </a:t>
            </a:r>
            <a:r>
              <a:rPr lang="en-US" sz="1100" b="1" dirty="0" smtClean="0">
                <a:ln>
                  <a:solidFill>
                    <a:srgbClr val="FFFFFF">
                      <a:lumMod val="50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demonstrate </a:t>
            </a:r>
            <a:r>
              <a:rPr lang="en-US" sz="1100" b="1" dirty="0">
                <a:ln>
                  <a:solidFill>
                    <a:srgbClr val="FFFFFF">
                      <a:lumMod val="50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short-term savings potential:</a:t>
            </a:r>
          </a:p>
          <a:p>
            <a:pPr marL="628650" lvl="2" indent="-171450" defTabSz="-13873163" eaLnBrk="0" fontAlgn="base" hangingPunct="0">
              <a:spcBef>
                <a:spcPts val="100"/>
              </a:spcBef>
              <a:spcAft>
                <a:spcPts val="100"/>
              </a:spcAft>
              <a:buClr>
                <a:srgbClr val="FFB601"/>
              </a:buClr>
              <a:buSzPct val="85000"/>
              <a:buFontTx/>
              <a:buBlip>
                <a:blip r:embed="rId9"/>
              </a:buBlip>
              <a:defRPr/>
            </a:pPr>
            <a:r>
              <a:rPr lang="en-US" sz="1100" dirty="0">
                <a:ln>
                  <a:solidFill>
                    <a:srgbClr val="FFFFFF">
                      <a:lumMod val="50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existing MDOP Proof of Concept program </a:t>
            </a:r>
            <a:r>
              <a:rPr lang="en-US" sz="1100" baseline="30000" dirty="0">
                <a:ln>
                  <a:solidFill>
                    <a:srgbClr val="FFFFFF">
                      <a:lumMod val="50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</a:p>
          <a:p>
            <a:pPr marL="628650" lvl="2" indent="-171450" defTabSz="-13873163" eaLnBrk="0" fontAlgn="base" hangingPunct="0">
              <a:spcBef>
                <a:spcPts val="100"/>
              </a:spcBef>
              <a:spcAft>
                <a:spcPts val="100"/>
              </a:spcAft>
              <a:buClr>
                <a:srgbClr val="FFB601"/>
              </a:buClr>
              <a:buSzPct val="85000"/>
              <a:buFontTx/>
              <a:buBlip>
                <a:blip r:embed="rId9"/>
              </a:buBlip>
              <a:defRPr/>
            </a:pPr>
            <a:r>
              <a:rPr lang="en-US" sz="1100" dirty="0">
                <a:ln>
                  <a:solidFill>
                    <a:srgbClr val="FFFFFF">
                      <a:lumMod val="50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on fast ROI scenarios</a:t>
            </a:r>
          </a:p>
          <a:p>
            <a:pPr marL="628650" lvl="2" indent="-171450" defTabSz="-13873163" eaLnBrk="0" fontAlgn="base" hangingPunct="0">
              <a:spcBef>
                <a:spcPts val="100"/>
              </a:spcBef>
              <a:spcAft>
                <a:spcPts val="100"/>
              </a:spcAft>
              <a:buClr>
                <a:srgbClr val="FFB601"/>
              </a:buClr>
              <a:buSzPct val="85000"/>
              <a:buFontTx/>
              <a:buBlip>
                <a:blip r:embed="rId9"/>
              </a:buBlip>
              <a:defRPr/>
            </a:pPr>
            <a:r>
              <a:rPr lang="en-US" sz="1100" dirty="0">
                <a:ln>
                  <a:solidFill>
                    <a:srgbClr val="FFFFFF">
                      <a:lumMod val="50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Leverage PoC materials from Microsoft including new guidance and examples</a:t>
            </a:r>
          </a:p>
          <a:p>
            <a:pPr marL="628650" lvl="2" indent="-171450" defTabSz="-13873163" eaLnBrk="0" fontAlgn="base" hangingPunct="0">
              <a:spcBef>
                <a:spcPts val="100"/>
              </a:spcBef>
              <a:spcAft>
                <a:spcPts val="100"/>
              </a:spcAft>
              <a:buClr>
                <a:srgbClr val="FFB601"/>
              </a:buClr>
              <a:buSzPct val="85000"/>
              <a:buFontTx/>
              <a:buBlip>
                <a:blip r:embed="rId9"/>
              </a:buBlip>
              <a:defRPr/>
            </a:pPr>
            <a:r>
              <a:rPr lang="en-US" sz="1100" dirty="0">
                <a:ln>
                  <a:solidFill>
                    <a:srgbClr val="FFFFFF">
                      <a:lumMod val="50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Deploy Microsoft-funded PoC in your location with a Microsoft® Certified Partner</a:t>
            </a:r>
          </a:p>
          <a:p>
            <a:pPr marL="171450" lvl="1" indent="-171450" defTabSz="-13873163" eaLnBrk="0" fontAlgn="base" hangingPunct="0">
              <a:spcBef>
                <a:spcPts val="100"/>
              </a:spcBef>
              <a:spcAft>
                <a:spcPts val="100"/>
              </a:spcAft>
              <a:buClr>
                <a:srgbClr val="FFB601"/>
              </a:buClr>
              <a:buSzPct val="85000"/>
              <a:buFontTx/>
              <a:buBlip>
                <a:blip r:embed="rId9"/>
              </a:buBlip>
              <a:defRPr/>
            </a:pPr>
            <a:endParaRPr lang="en-US" sz="1100" dirty="0">
              <a:ln>
                <a:solidFill>
                  <a:srgbClr val="FFFFFF">
                    <a:lumMod val="50000"/>
                    <a:alpha val="3000"/>
                  </a:srgbClr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15"/>
          <p:cNvSpPr txBox="1">
            <a:spLocks noChangeArrowheads="1"/>
          </p:cNvSpPr>
          <p:nvPr/>
        </p:nvSpPr>
        <p:spPr bwMode="auto">
          <a:xfrm>
            <a:off x="5186934" y="5758216"/>
            <a:ext cx="3937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>
                <a:ln>
                  <a:solidFill>
                    <a:srgbClr val="FFFFFF">
                      <a:lumMod val="75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: (1) Ask your WPS/WDDS  Partner or Microsoft Account Manager  for details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>
                <a:ln>
                  <a:solidFill>
                    <a:srgbClr val="FFFFFF">
                      <a:lumMod val="75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(2) Leading Analyst Firm, December 2005 </a:t>
            </a:r>
          </a:p>
          <a:p>
            <a:pPr lvl="1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>
                <a:ln>
                  <a:solidFill>
                    <a:srgbClr val="FFFFFF">
                      <a:lumMod val="75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(3) Refer “</a:t>
            </a:r>
            <a:r>
              <a:rPr lang="en-US" sz="900" i="1" dirty="0">
                <a:ln>
                  <a:solidFill>
                    <a:srgbClr val="FFFFFF">
                      <a:lumMod val="75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Quantifying the Value of Microsoft's Desktop </a:t>
            </a:r>
            <a:r>
              <a:rPr lang="en-US" sz="900" i="1" dirty="0" err="1" smtClean="0">
                <a:ln>
                  <a:solidFill>
                    <a:srgbClr val="FFFFFF">
                      <a:lumMod val="75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Optimisation</a:t>
            </a:r>
            <a:r>
              <a:rPr lang="en-US" sz="900" i="1" dirty="0" smtClean="0">
                <a:ln>
                  <a:solidFill>
                    <a:srgbClr val="FFFFFF">
                      <a:lumMod val="75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 </a:t>
            </a:r>
            <a:r>
              <a:rPr lang="en-US" sz="900" i="1" dirty="0">
                <a:ln>
                  <a:solidFill>
                    <a:srgbClr val="FFFFFF">
                      <a:lumMod val="75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Pack</a:t>
            </a:r>
            <a:r>
              <a:rPr lang="en-US" sz="900" i="1" dirty="0">
                <a:ln>
                  <a:solidFill>
                    <a:srgbClr val="FFFFFF">
                      <a:lumMod val="75000"/>
                      <a:alpha val="3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for more information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-13447" y="1217216"/>
            <a:ext cx="4961965" cy="423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alpha val="0"/>
                </a:schemeClr>
              </a:gs>
              <a:gs pos="52000">
                <a:schemeClr val="accent1">
                  <a:alpha val="75000"/>
                </a:schemeClr>
              </a:gs>
              <a:gs pos="48000">
                <a:schemeClr val="accent1">
                  <a:alpha val="75000"/>
                </a:schemeClr>
              </a:gs>
              <a:gs pos="100000">
                <a:schemeClr val="accent1">
                  <a:alpha val="0"/>
                </a:schemeClr>
              </a:gs>
            </a:gsLst>
            <a:lin ang="10800000" scaled="1"/>
            <a:tileRect/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1" defTabSz="-138731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buSzPct val="95000"/>
              <a:tabLst>
                <a:tab pos="4572000" algn="r"/>
              </a:tabLst>
              <a:defRPr/>
            </a:pPr>
            <a:r>
              <a:rPr lang="en-US" sz="1600" b="1" u="sng" dirty="0" smtClean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Partial list</a:t>
            </a:r>
            <a:r>
              <a:rPr lang="en-US" sz="1600" b="1" dirty="0" smtClean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of Cost-saving Scenarios</a:t>
            </a:r>
            <a:endParaRPr lang="en-US" sz="1600" b="1" baseline="30000" dirty="0">
              <a:ln>
                <a:solidFill>
                  <a:srgbClr val="FFFFFF">
                    <a:lumMod val="50000"/>
                    <a:alpha val="5000"/>
                  </a:srgbClr>
                </a:solidFill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" y="4274181"/>
            <a:ext cx="4881282" cy="423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alpha val="0"/>
                </a:schemeClr>
              </a:gs>
              <a:gs pos="52000">
                <a:schemeClr val="accent1">
                  <a:alpha val="75000"/>
                </a:schemeClr>
              </a:gs>
              <a:gs pos="48000">
                <a:schemeClr val="accent1">
                  <a:alpha val="75000"/>
                </a:schemeClr>
              </a:gs>
              <a:gs pos="100000">
                <a:schemeClr val="accent1">
                  <a:alpha val="0"/>
                </a:schemeClr>
              </a:gs>
            </a:gsLst>
            <a:lin ang="10800000" scaled="1"/>
            <a:tileRect/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1" defTabSz="-138731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buSzPct val="95000"/>
              <a:tabLst>
                <a:tab pos="4572000" algn="r"/>
              </a:tabLst>
              <a:defRPr/>
            </a:pPr>
            <a:r>
              <a:rPr lang="en-US" sz="1600" b="1" dirty="0" smtClean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Opportunities in Reducing Desktop TCO </a:t>
            </a:r>
            <a:r>
              <a:rPr lang="en-US" sz="1600" b="1" baseline="30000" dirty="0" smtClean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(2)</a:t>
            </a:r>
            <a:endParaRPr lang="en-US" sz="1600" b="1" baseline="30000" dirty="0">
              <a:ln>
                <a:solidFill>
                  <a:srgbClr val="FFFFFF">
                    <a:lumMod val="50000"/>
                    <a:alpha val="5000"/>
                  </a:srgbClr>
                </a:solidFill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5123329" y="1226182"/>
            <a:ext cx="3899648" cy="3874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alpha val="0"/>
                </a:schemeClr>
              </a:gs>
              <a:gs pos="52000">
                <a:schemeClr val="accent1">
                  <a:alpha val="75000"/>
                </a:schemeClr>
              </a:gs>
              <a:gs pos="48000">
                <a:schemeClr val="accent1">
                  <a:alpha val="75000"/>
                </a:schemeClr>
              </a:gs>
              <a:gs pos="100000">
                <a:schemeClr val="accent1">
                  <a:alpha val="0"/>
                </a:schemeClr>
              </a:gs>
            </a:gsLst>
            <a:lin ang="10800000" scaled="1"/>
            <a:tileRect/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1" defTabSz="-138731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buSzPct val="95000"/>
              <a:tabLst>
                <a:tab pos="4572000" algn="r"/>
              </a:tabLst>
              <a:defRPr/>
            </a:pPr>
            <a:r>
              <a:rPr lang="en-US" sz="1400" b="1" dirty="0" smtClean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Cost-saving through MDOP </a:t>
            </a:r>
          </a:p>
          <a:p>
            <a:pPr lvl="1" defTabSz="-138731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B601"/>
              </a:buClr>
              <a:buSzPct val="95000"/>
              <a:tabLst>
                <a:tab pos="4572000" algn="r"/>
              </a:tabLst>
              <a:defRPr/>
            </a:pPr>
            <a:r>
              <a:rPr lang="en-US" sz="1400" b="1" dirty="0" smtClean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and Windows</a:t>
            </a:r>
            <a:endParaRPr lang="en-US" sz="1400" b="1" dirty="0">
              <a:ln>
                <a:solidFill>
                  <a:srgbClr val="FFFFFF">
                    <a:lumMod val="50000"/>
                    <a:alpha val="5000"/>
                  </a:srgbClr>
                </a:solidFill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/>
          <p:cNvSpPr/>
          <p:nvPr/>
        </p:nvSpPr>
        <p:spPr bwMode="auto">
          <a:xfrm rot="16200000">
            <a:off x="4777460" y="4364496"/>
            <a:ext cx="431075" cy="1486912"/>
          </a:xfrm>
          <a:prstGeom prst="roundRect">
            <a:avLst/>
          </a:prstGeom>
          <a:gradFill flip="none" rotWithShape="1">
            <a:gsLst>
              <a:gs pos="20000">
                <a:schemeClr val="accent4">
                  <a:lumMod val="50000"/>
                </a:schemeClr>
              </a:gs>
              <a:gs pos="100000">
                <a:srgbClr val="ADADAD">
                  <a:alpha val="0"/>
                </a:srgbClr>
              </a:gs>
            </a:gsLst>
            <a:lin ang="10800000" scaled="1"/>
            <a:tileRect/>
          </a:gradFill>
          <a:ln w="152400">
            <a:noFill/>
            <a:round/>
            <a:headEnd/>
            <a:tailEnd/>
          </a:ln>
        </p:spPr>
        <p:txBody>
          <a:bodyPr vert="horz" wrap="square" lIns="76197" tIns="38098" rIns="76197" bIns="38098" numCol="1" anchor="t" anchorCtr="0" compatLnSpc="1">
            <a:prstTxWarp prst="textNoShape">
              <a:avLst/>
            </a:prstTxWarp>
          </a:bodyPr>
          <a:lstStyle/>
          <a:p>
            <a:pPr marR="0" indent="0" defTabSz="914363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FFFF"/>
              </a:solidFill>
              <a:latin typeface="Segoe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274401" y="5368985"/>
            <a:ext cx="8607972" cy="1184215"/>
          </a:xfrm>
          <a:custGeom>
            <a:avLst/>
            <a:gdLst>
              <a:gd name="connsiteX0" fmla="*/ 0 w 8607972"/>
              <a:gd name="connsiteY0" fmla="*/ 251030 h 1184215"/>
              <a:gd name="connsiteX1" fmla="*/ 7676978 w 8607972"/>
              <a:gd name="connsiteY1" fmla="*/ 251030 h 1184215"/>
              <a:gd name="connsiteX2" fmla="*/ 7676978 w 8607972"/>
              <a:gd name="connsiteY2" fmla="*/ 0 h 1184215"/>
              <a:gd name="connsiteX3" fmla="*/ 8607972 w 8607972"/>
              <a:gd name="connsiteY3" fmla="*/ 592108 h 1184215"/>
              <a:gd name="connsiteX4" fmla="*/ 7676978 w 8607972"/>
              <a:gd name="connsiteY4" fmla="*/ 1184215 h 1184215"/>
              <a:gd name="connsiteX5" fmla="*/ 7676978 w 8607972"/>
              <a:gd name="connsiteY5" fmla="*/ 933185 h 1184215"/>
              <a:gd name="connsiteX6" fmla="*/ 0 w 8607972"/>
              <a:gd name="connsiteY6" fmla="*/ 933185 h 1184215"/>
              <a:gd name="connsiteX7" fmla="*/ 0 w 8607972"/>
              <a:gd name="connsiteY7" fmla="*/ 251030 h 1184215"/>
              <a:gd name="connsiteX0" fmla="*/ 0 w 8607972"/>
              <a:gd name="connsiteY0" fmla="*/ 77409 h 1184215"/>
              <a:gd name="connsiteX1" fmla="*/ 7676978 w 8607972"/>
              <a:gd name="connsiteY1" fmla="*/ 251030 h 1184215"/>
              <a:gd name="connsiteX2" fmla="*/ 7676978 w 8607972"/>
              <a:gd name="connsiteY2" fmla="*/ 0 h 1184215"/>
              <a:gd name="connsiteX3" fmla="*/ 8607972 w 8607972"/>
              <a:gd name="connsiteY3" fmla="*/ 592108 h 1184215"/>
              <a:gd name="connsiteX4" fmla="*/ 7676978 w 8607972"/>
              <a:gd name="connsiteY4" fmla="*/ 1184215 h 1184215"/>
              <a:gd name="connsiteX5" fmla="*/ 7676978 w 8607972"/>
              <a:gd name="connsiteY5" fmla="*/ 933185 h 1184215"/>
              <a:gd name="connsiteX6" fmla="*/ 0 w 8607972"/>
              <a:gd name="connsiteY6" fmla="*/ 933185 h 1184215"/>
              <a:gd name="connsiteX7" fmla="*/ 0 w 8607972"/>
              <a:gd name="connsiteY7" fmla="*/ 77409 h 1184215"/>
              <a:gd name="connsiteX0" fmla="*/ 0 w 8607972"/>
              <a:gd name="connsiteY0" fmla="*/ 77409 h 1184215"/>
              <a:gd name="connsiteX1" fmla="*/ 7676978 w 8607972"/>
              <a:gd name="connsiteY1" fmla="*/ 251030 h 1184215"/>
              <a:gd name="connsiteX2" fmla="*/ 7676978 w 8607972"/>
              <a:gd name="connsiteY2" fmla="*/ 0 h 1184215"/>
              <a:gd name="connsiteX3" fmla="*/ 8607972 w 8607972"/>
              <a:gd name="connsiteY3" fmla="*/ 592108 h 1184215"/>
              <a:gd name="connsiteX4" fmla="*/ 7676978 w 8607972"/>
              <a:gd name="connsiteY4" fmla="*/ 1184215 h 1184215"/>
              <a:gd name="connsiteX5" fmla="*/ 7676978 w 8607972"/>
              <a:gd name="connsiteY5" fmla="*/ 933185 h 1184215"/>
              <a:gd name="connsiteX6" fmla="*/ 0 w 8607972"/>
              <a:gd name="connsiteY6" fmla="*/ 1129955 h 1184215"/>
              <a:gd name="connsiteX7" fmla="*/ 0 w 8607972"/>
              <a:gd name="connsiteY7" fmla="*/ 77409 h 1184215"/>
              <a:gd name="connsiteX0" fmla="*/ 0 w 8607972"/>
              <a:gd name="connsiteY0" fmla="*/ 77409 h 1184215"/>
              <a:gd name="connsiteX1" fmla="*/ 7676978 w 8607972"/>
              <a:gd name="connsiteY1" fmla="*/ 251030 h 1184215"/>
              <a:gd name="connsiteX2" fmla="*/ 7676978 w 8607972"/>
              <a:gd name="connsiteY2" fmla="*/ 0 h 1184215"/>
              <a:gd name="connsiteX3" fmla="*/ 8607972 w 8607972"/>
              <a:gd name="connsiteY3" fmla="*/ 592108 h 1184215"/>
              <a:gd name="connsiteX4" fmla="*/ 7676978 w 8607972"/>
              <a:gd name="connsiteY4" fmla="*/ 1184215 h 1184215"/>
              <a:gd name="connsiteX5" fmla="*/ 7676978 w 8607972"/>
              <a:gd name="connsiteY5" fmla="*/ 933185 h 1184215"/>
              <a:gd name="connsiteX6" fmla="*/ 0 w 8607972"/>
              <a:gd name="connsiteY6" fmla="*/ 1129955 h 1184215"/>
              <a:gd name="connsiteX7" fmla="*/ 0 w 8607972"/>
              <a:gd name="connsiteY7" fmla="*/ 77409 h 1184215"/>
              <a:gd name="connsiteX0" fmla="*/ 0 w 8607972"/>
              <a:gd name="connsiteY0" fmla="*/ 77409 h 1184215"/>
              <a:gd name="connsiteX1" fmla="*/ 7676978 w 8607972"/>
              <a:gd name="connsiteY1" fmla="*/ 251030 h 1184215"/>
              <a:gd name="connsiteX2" fmla="*/ 7676978 w 8607972"/>
              <a:gd name="connsiteY2" fmla="*/ 0 h 1184215"/>
              <a:gd name="connsiteX3" fmla="*/ 8607972 w 8607972"/>
              <a:gd name="connsiteY3" fmla="*/ 592108 h 1184215"/>
              <a:gd name="connsiteX4" fmla="*/ 7676978 w 8607972"/>
              <a:gd name="connsiteY4" fmla="*/ 1184215 h 1184215"/>
              <a:gd name="connsiteX5" fmla="*/ 7676978 w 8607972"/>
              <a:gd name="connsiteY5" fmla="*/ 933185 h 1184215"/>
              <a:gd name="connsiteX6" fmla="*/ 0 w 8607972"/>
              <a:gd name="connsiteY6" fmla="*/ 1129955 h 1184215"/>
              <a:gd name="connsiteX7" fmla="*/ 0 w 8607972"/>
              <a:gd name="connsiteY7" fmla="*/ 77409 h 118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7972" h="1184215">
                <a:moveTo>
                  <a:pt x="0" y="77409"/>
                </a:moveTo>
                <a:lnTo>
                  <a:pt x="7676978" y="251030"/>
                </a:lnTo>
                <a:lnTo>
                  <a:pt x="7676978" y="0"/>
                </a:lnTo>
                <a:lnTo>
                  <a:pt x="8607972" y="592108"/>
                </a:lnTo>
                <a:lnTo>
                  <a:pt x="7676978" y="1184215"/>
                </a:lnTo>
                <a:lnTo>
                  <a:pt x="7676978" y="933185"/>
                </a:lnTo>
                <a:lnTo>
                  <a:pt x="0" y="1129955"/>
                </a:lnTo>
                <a:lnTo>
                  <a:pt x="0" y="77409"/>
                </a:lnTo>
                <a:close/>
              </a:path>
            </a:pathLst>
          </a:custGeom>
          <a:gradFill flip="none" rotWithShape="1">
            <a:gsLst>
              <a:gs pos="20000">
                <a:schemeClr val="accent4">
                  <a:lumMod val="50000"/>
                </a:schemeClr>
              </a:gs>
              <a:gs pos="100000">
                <a:srgbClr val="ADADAD">
                  <a:alpha val="0"/>
                </a:srgbClr>
              </a:gs>
            </a:gsLst>
            <a:lin ang="10800000" scaled="1"/>
            <a:tileRect/>
          </a:gradFill>
          <a:ln w="152400">
            <a:noFill/>
            <a:round/>
            <a:headEnd/>
            <a:tailEnd/>
          </a:ln>
        </p:spPr>
        <p:txBody>
          <a:bodyPr vert="horz" wrap="square" lIns="76197" tIns="38098" rIns="76197" bIns="38098" numCol="1" anchor="t" anchorCtr="0" compatLnSpc="1">
            <a:prstTxWarp prst="textNoShape">
              <a:avLst/>
            </a:prstTxWarp>
          </a:bodyPr>
          <a:lstStyle/>
          <a:p>
            <a:pPr marR="0" indent="0" defTabSz="914363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FFFF"/>
              </a:solidFill>
              <a:latin typeface="Segoe"/>
            </a:endParaRPr>
          </a:p>
        </p:txBody>
      </p:sp>
      <p:sp>
        <p:nvSpPr>
          <p:cNvPr id="31" name="Rectangle 30"/>
          <p:cNvSpPr/>
          <p:nvPr/>
        </p:nvSpPr>
        <p:spPr>
          <a:xfrm rot="16200000">
            <a:off x="4187750" y="-1626197"/>
            <a:ext cx="1055102" cy="9430603"/>
          </a:xfrm>
          <a:prstGeom prst="rect">
            <a:avLst/>
          </a:prstGeom>
          <a:gradFill flip="none" rotWithShape="1">
            <a:gsLst>
              <a:gs pos="20000">
                <a:schemeClr val="accent4">
                  <a:lumMod val="50000"/>
                  <a:alpha val="74000"/>
                </a:schemeClr>
              </a:gs>
              <a:gs pos="100000">
                <a:srgbClr val="ADADAD">
                  <a:alpha val="0"/>
                </a:srgbClr>
              </a:gs>
            </a:gsLst>
            <a:lin ang="5400000" scaled="1"/>
            <a:tileRect/>
          </a:gradFill>
          <a:ln w="152400">
            <a:noFill/>
            <a:round/>
            <a:headEnd/>
            <a:tailEnd/>
          </a:ln>
        </p:spPr>
        <p:txBody>
          <a:bodyPr vert="horz" wrap="square" lIns="76197" tIns="38098" rIns="76197" bIns="38098" numCol="1" anchor="t" anchorCtr="0" compatLnSpc="1">
            <a:prstTxWarp prst="textNoShape">
              <a:avLst/>
            </a:prstTxWarp>
          </a:bodyPr>
          <a:lstStyle/>
          <a:p>
            <a:pPr algn="l" defTabSz="914363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srgbClr val="FFFFFF"/>
              </a:solidFill>
              <a:latin typeface="Segoe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 rot="16200000">
            <a:off x="4194676" y="-511526"/>
            <a:ext cx="1041248" cy="9430603"/>
          </a:xfrm>
          <a:prstGeom prst="rect">
            <a:avLst/>
          </a:prstGeom>
          <a:gradFill flip="none" rotWithShape="1">
            <a:gsLst>
              <a:gs pos="20000">
                <a:schemeClr val="accent4">
                  <a:lumMod val="50000"/>
                  <a:alpha val="74000"/>
                </a:schemeClr>
              </a:gs>
              <a:gs pos="100000">
                <a:srgbClr val="ADADAD">
                  <a:alpha val="0"/>
                </a:srgbClr>
              </a:gs>
            </a:gsLst>
            <a:lin ang="5400000" scaled="1"/>
            <a:tileRect/>
          </a:gradFill>
          <a:ln w="152400">
            <a:noFill/>
            <a:round/>
            <a:headEnd/>
            <a:tailEnd/>
          </a:ln>
        </p:spPr>
        <p:txBody>
          <a:bodyPr vert="horz" wrap="square" lIns="76197" tIns="38098" rIns="76197" bIns="38098" numCol="1" anchor="t" anchorCtr="0" compatLnSpc="1">
            <a:prstTxWarp prst="textNoShape">
              <a:avLst/>
            </a:prstTxWarp>
          </a:bodyPr>
          <a:lstStyle/>
          <a:p>
            <a:pPr algn="l" defTabSz="914363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srgbClr val="FFFFFF"/>
              </a:solidFill>
              <a:latin typeface="Segoe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 rot="16200000">
            <a:off x="4410502" y="-2962704"/>
            <a:ext cx="1066800" cy="9887805"/>
          </a:xfrm>
          <a:prstGeom prst="rect">
            <a:avLst/>
          </a:prstGeom>
          <a:gradFill flip="none" rotWithShape="1">
            <a:gsLst>
              <a:gs pos="20000">
                <a:schemeClr val="accent4">
                  <a:lumMod val="50000"/>
                  <a:alpha val="74000"/>
                </a:schemeClr>
              </a:gs>
              <a:gs pos="100000">
                <a:srgbClr val="ADADAD">
                  <a:alpha val="0"/>
                </a:srgbClr>
              </a:gs>
            </a:gsLst>
            <a:lin ang="5400000" scaled="1"/>
            <a:tileRect/>
          </a:gradFill>
          <a:ln w="152400">
            <a:noFill/>
            <a:round/>
            <a:headEnd/>
            <a:tailEnd/>
          </a:ln>
        </p:spPr>
        <p:txBody>
          <a:bodyPr vert="horz" wrap="square" lIns="76197" tIns="38098" rIns="76197" bIns="38098" numCol="1" anchor="t" anchorCtr="0" compatLnSpc="1">
            <a:prstTxWarp prst="textNoShape">
              <a:avLst/>
            </a:prstTxWarp>
          </a:bodyPr>
          <a:lstStyle/>
          <a:p>
            <a:pPr algn="l" defTabSz="914363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srgbClr val="FFFFFF"/>
              </a:solidFill>
              <a:latin typeface="Segoe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941796"/>
          </a:xfrm>
        </p:spPr>
        <p:txBody>
          <a:bodyPr/>
          <a:lstStyle/>
          <a:p>
            <a:pPr lvl="0"/>
            <a:r>
              <a:rPr lang="en-US" sz="4400" dirty="0" smtClean="0"/>
              <a:t>Windows 7 Development Process</a:t>
            </a:r>
            <a:br>
              <a:rPr lang="en-US" sz="4400" dirty="0" smtClean="0"/>
            </a:br>
            <a:r>
              <a:rPr lang="en-US" sz="2400" dirty="0" smtClean="0">
                <a:solidFill>
                  <a:schemeClr val="tx1"/>
                </a:solidFill>
              </a:rPr>
              <a:t>New approach for Windows development and disclosure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5056" y="5750224"/>
            <a:ext cx="88174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effectLst>
                  <a:outerShdw blurRad="152400" algn="ctr" rotWithShape="0">
                    <a:prstClr val="black">
                      <a:alpha val="66000"/>
                    </a:prstClr>
                  </a:outerShdw>
                </a:effectLst>
                <a:latin typeface="Segoe Semibold" pitchFamily="34" charset="0"/>
              </a:rPr>
              <a:t>Vision   </a:t>
            </a: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152400" algn="ctr" rotWithShape="0">
                    <a:prstClr val="black">
                      <a:alpha val="66000"/>
                    </a:prstClr>
                  </a:outerShdw>
                </a:effectLst>
                <a:latin typeface="Segoe Semibold" pitchFamily="34" charset="0"/>
              </a:rPr>
              <a:t> </a:t>
            </a:r>
            <a:r>
              <a:rPr lang="en-US" sz="1600" dirty="0" smtClean="0">
                <a:effectLst>
                  <a:outerShdw blurRad="152400" algn="ctr" rotWithShape="0">
                    <a:prstClr val="black">
                      <a:alpha val="66000"/>
                    </a:prstClr>
                  </a:outerShdw>
                </a:effectLst>
                <a:latin typeface="Segoe Semibold" pitchFamily="34" charset="0"/>
              </a:rPr>
              <a:t>  Development &amp;</a:t>
            </a: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152400" algn="ctr" rotWithShape="0">
                    <a:prstClr val="black">
                      <a:alpha val="66000"/>
                    </a:prstClr>
                  </a:outerShdw>
                </a:effectLst>
                <a:latin typeface="Segoe Semibold" pitchFamily="34" charset="0"/>
              </a:rPr>
              <a:t> </a:t>
            </a:r>
            <a:r>
              <a:rPr lang="en-US" sz="1600" dirty="0" smtClean="0">
                <a:effectLst>
                  <a:outerShdw blurRad="152400" algn="ctr" rotWithShape="0">
                    <a:prstClr val="black">
                      <a:alpha val="66000"/>
                    </a:prstClr>
                  </a:outerShdw>
                </a:effectLst>
                <a:latin typeface="Segoe Semibold" pitchFamily="34" charset="0"/>
              </a:rPr>
              <a:t>Test  </a:t>
            </a: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152400" algn="ctr" rotWithShape="0">
                    <a:prstClr val="black">
                      <a:alpha val="66000"/>
                    </a:prstClr>
                  </a:outerShdw>
                </a:effectLst>
                <a:latin typeface="Segoe Semibold" pitchFamily="34" charset="0"/>
              </a:rPr>
              <a:t> </a:t>
            </a:r>
            <a:r>
              <a:rPr lang="en-US" sz="1600" dirty="0" smtClean="0">
                <a:effectLst>
                  <a:outerShdw blurRad="152400" algn="ctr" rotWithShape="0">
                    <a:prstClr val="black">
                      <a:alpha val="66000"/>
                    </a:prstClr>
                  </a:outerShdw>
                </a:effectLst>
                <a:latin typeface="Segoe Semibold" pitchFamily="34" charset="0"/>
              </a:rPr>
              <a:t>   Pre-Beta      Beta   </a:t>
            </a: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152400" algn="ctr" rotWithShape="0">
                    <a:prstClr val="black">
                      <a:alpha val="66000"/>
                    </a:prstClr>
                  </a:outerShdw>
                </a:effectLst>
                <a:latin typeface="Segoe Semibold" pitchFamily="34" charset="0"/>
              </a:rPr>
              <a:t> </a:t>
            </a:r>
            <a:r>
              <a:rPr lang="en-US" sz="1600" dirty="0" smtClean="0">
                <a:effectLst>
                  <a:outerShdw blurRad="152400" algn="ctr" rotWithShape="0">
                    <a:prstClr val="black">
                      <a:alpha val="66000"/>
                    </a:prstClr>
                  </a:outerShdw>
                </a:effectLst>
                <a:latin typeface="Segoe Semibold" pitchFamily="34" charset="0"/>
              </a:rPr>
              <a:t>  Release Candidate     Release</a:t>
            </a:r>
            <a:endParaRPr lang="en-US" sz="1600" dirty="0">
              <a:effectLst>
                <a:outerShdw blurRad="152400" algn="ctr" rotWithShape="0">
                  <a:prstClr val="black">
                    <a:alpha val="66000"/>
                  </a:prstClr>
                </a:outerShdw>
              </a:effectLst>
              <a:latin typeface="Segoe Semibold" pitchFamily="34" charset="0"/>
            </a:endParaRPr>
          </a:p>
        </p:txBody>
      </p:sp>
      <p:sp>
        <p:nvSpPr>
          <p:cNvPr id="8" name="Text Placeholder 25"/>
          <p:cNvSpPr txBox="1">
            <a:spLocks/>
          </p:cNvSpPr>
          <p:nvPr/>
        </p:nvSpPr>
        <p:spPr>
          <a:xfrm>
            <a:off x="381000" y="838200"/>
            <a:ext cx="8626475" cy="45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defTabSz="914363">
              <a:lnSpc>
                <a:spcPct val="90000"/>
              </a:lnSpc>
              <a:spcBef>
                <a:spcPct val="20000"/>
              </a:spcBef>
            </a:pPr>
            <a:endParaRPr lang="en-US" sz="2600" spc="-150" dirty="0" smtClean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Semibold" pitchFamily="34" charset="0"/>
              <a:cs typeface="Arial" charset="0"/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350411" y="1657350"/>
            <a:ext cx="2210937" cy="559558"/>
            <a:chOff x="350411" y="1693646"/>
            <a:chExt cx="2210937" cy="559558"/>
          </a:xfrm>
        </p:grpSpPr>
        <p:sp>
          <p:nvSpPr>
            <p:cNvPr id="18" name="Rectangle 17"/>
            <p:cNvSpPr/>
            <p:nvPr/>
          </p:nvSpPr>
          <p:spPr bwMode="auto">
            <a:xfrm>
              <a:off x="350411" y="1693646"/>
              <a:ext cx="2210937" cy="559558"/>
            </a:xfrm>
            <a:prstGeom prst="rect">
              <a:avLst/>
            </a:prstGeom>
            <a:gradFill>
              <a:gsLst>
                <a:gs pos="0">
                  <a:schemeClr val="accent5">
                    <a:shade val="15000"/>
                    <a:satMod val="180000"/>
                    <a:alpha val="70000"/>
                  </a:schemeClr>
                </a:gs>
                <a:gs pos="50000">
                  <a:schemeClr val="accent5">
                    <a:shade val="45000"/>
                    <a:satMod val="170000"/>
                    <a:alpha val="70000"/>
                  </a:schemeClr>
                </a:gs>
                <a:gs pos="70000">
                  <a:schemeClr val="accent5">
                    <a:tint val="99000"/>
                    <a:shade val="65000"/>
                    <a:satMod val="155000"/>
                    <a:alpha val="70000"/>
                  </a:schemeClr>
                </a:gs>
                <a:gs pos="100000">
                  <a:schemeClr val="accent5">
                    <a:tint val="95500"/>
                    <a:shade val="100000"/>
                    <a:satMod val="155000"/>
                    <a:alpha val="70000"/>
                  </a:schemeClr>
                </a:gs>
              </a:gsLst>
            </a:gra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76197" tIns="38098" rIns="76197" bIns="38098" numCol="1" anchor="t" anchorCtr="0" compatLnSpc="1">
              <a:prstTxWarp prst="textNoShape">
                <a:avLst/>
              </a:prstTxWarp>
            </a:bodyPr>
            <a:lstStyle/>
            <a:p>
              <a:pPr defTabSz="91436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FFFFFF"/>
                </a:solidFill>
                <a:latin typeface="Segoe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3405" y="1788759"/>
              <a:ext cx="20449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342900" algn="ctr">
                <a:lnSpc>
                  <a:spcPct val="90000"/>
                </a:lnSpc>
                <a:spcAft>
                  <a:spcPts val="1200"/>
                </a:spcAft>
              </a:pPr>
              <a:r>
                <a:rPr lang="en-US" sz="2000" dirty="0" smtClean="0">
                  <a:gradFill flip="none" rotWithShape="1">
                    <a:gsLst>
                      <a:gs pos="0">
                        <a:prstClr val="white">
                          <a:shade val="30000"/>
                          <a:satMod val="115000"/>
                        </a:prstClr>
                      </a:gs>
                      <a:gs pos="50000">
                        <a:prstClr val="white">
                          <a:shade val="67500"/>
                          <a:satMod val="115000"/>
                        </a:prstClr>
                      </a:gs>
                      <a:gs pos="100000">
                        <a:prstClr val="white">
                          <a:shade val="100000"/>
                          <a:satMod val="115000"/>
                        </a:prstClr>
                      </a:gs>
                    </a:gsLst>
                    <a:lin ang="16200000" scaled="1"/>
                    <a:tileRect/>
                  </a:gradFill>
                  <a:effectLst>
                    <a:reflection blurRad="6350" stA="55000" endA="300" endPos="45500" dir="5400000" sy="-100000" algn="bl" rotWithShape="0"/>
                  </a:effectLst>
                  <a:latin typeface="Segoe Semibold" pitchFamily="34" charset="0"/>
                </a:rPr>
                <a:t>Planning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782458" y="1447800"/>
            <a:ext cx="6090740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1" indent="-222250" defTabSz="914363">
              <a:spcBef>
                <a:spcPts val="200"/>
              </a:spcBef>
              <a:spcAft>
                <a:spcPts val="100"/>
              </a:spcAft>
              <a:buBlip>
                <a:blip r:embed="rId3"/>
              </a:buBlip>
              <a:defRPr/>
            </a:pPr>
            <a:r>
              <a:rPr lang="en-US" sz="16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Spend more time on planning &amp; vision phase </a:t>
            </a:r>
            <a:r>
              <a:rPr lang="en-US" sz="1600" dirty="0" err="1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analysing</a:t>
            </a:r>
            <a:r>
              <a:rPr lang="en-US" sz="16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 trends and needs before building features. </a:t>
            </a:r>
          </a:p>
          <a:p>
            <a:pPr marL="231775" lvl="1" indent="-222250" defTabSz="914363">
              <a:spcBef>
                <a:spcPts val="200"/>
              </a:spcBef>
              <a:spcAft>
                <a:spcPts val="100"/>
              </a:spcAft>
              <a:buBlip>
                <a:blip r:embed="rId3"/>
              </a:buBlip>
              <a:defRPr/>
            </a:pPr>
            <a:r>
              <a:rPr lang="en-US" sz="16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Focus on end-to-end business scenarios – not just new features and technologies. </a:t>
            </a:r>
          </a:p>
        </p:txBody>
      </p:sp>
      <p:grpSp>
        <p:nvGrpSpPr>
          <p:cNvPr id="4" name="Group 27"/>
          <p:cNvGrpSpPr/>
          <p:nvPr/>
        </p:nvGrpSpPr>
        <p:grpSpPr>
          <a:xfrm>
            <a:off x="350411" y="2786178"/>
            <a:ext cx="2210937" cy="557784"/>
            <a:chOff x="350411" y="2786178"/>
            <a:chExt cx="2210937" cy="557784"/>
          </a:xfrm>
        </p:grpSpPr>
        <p:sp>
          <p:nvSpPr>
            <p:cNvPr id="22" name="Rectangle 21"/>
            <p:cNvSpPr/>
            <p:nvPr/>
          </p:nvSpPr>
          <p:spPr bwMode="auto">
            <a:xfrm>
              <a:off x="350411" y="2786178"/>
              <a:ext cx="2210937" cy="557784"/>
            </a:xfrm>
            <a:prstGeom prst="rect">
              <a:avLst/>
            </a:prstGeom>
            <a:gradFill>
              <a:gsLst>
                <a:gs pos="0">
                  <a:schemeClr val="accent5">
                    <a:shade val="15000"/>
                    <a:satMod val="180000"/>
                    <a:alpha val="70000"/>
                  </a:schemeClr>
                </a:gs>
                <a:gs pos="50000">
                  <a:schemeClr val="accent5">
                    <a:shade val="45000"/>
                    <a:satMod val="170000"/>
                    <a:alpha val="70000"/>
                  </a:schemeClr>
                </a:gs>
                <a:gs pos="70000">
                  <a:schemeClr val="accent5">
                    <a:tint val="99000"/>
                    <a:shade val="65000"/>
                    <a:satMod val="155000"/>
                    <a:alpha val="70000"/>
                  </a:schemeClr>
                </a:gs>
                <a:gs pos="100000">
                  <a:schemeClr val="accent5">
                    <a:tint val="95500"/>
                    <a:shade val="100000"/>
                    <a:satMod val="155000"/>
                    <a:alpha val="70000"/>
                  </a:schemeClr>
                </a:gs>
              </a:gsLst>
            </a:gra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76197" tIns="38098" rIns="76197" bIns="38098" numCol="1" anchor="t" anchorCtr="0" compatLnSpc="1">
              <a:prstTxWarp prst="textNoShape">
                <a:avLst/>
              </a:prstTxWarp>
            </a:bodyPr>
            <a:lstStyle/>
            <a:p>
              <a:pPr defTabSz="91436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FFFFFF"/>
                </a:solidFill>
                <a:latin typeface="Segoe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2304" y="2880404"/>
              <a:ext cx="18471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342900" algn="ctr">
                <a:lnSpc>
                  <a:spcPct val="90000"/>
                </a:lnSpc>
                <a:spcAft>
                  <a:spcPts val="1200"/>
                </a:spcAft>
              </a:pPr>
              <a:r>
                <a:rPr lang="en-US" sz="2000" dirty="0" smtClean="0">
                  <a:gradFill flip="none" rotWithShape="1">
                    <a:gsLst>
                      <a:gs pos="0">
                        <a:prstClr val="white">
                          <a:shade val="30000"/>
                          <a:satMod val="115000"/>
                        </a:prstClr>
                      </a:gs>
                      <a:gs pos="50000">
                        <a:prstClr val="white">
                          <a:shade val="67500"/>
                          <a:satMod val="115000"/>
                        </a:prstClr>
                      </a:gs>
                      <a:gs pos="100000">
                        <a:prstClr val="white">
                          <a:shade val="100000"/>
                          <a:satMod val="115000"/>
                        </a:prstClr>
                      </a:gs>
                    </a:gsLst>
                    <a:lin ang="16200000" scaled="1"/>
                    <a:tileRect/>
                  </a:gradFill>
                  <a:effectLst>
                    <a:reflection blurRad="6350" stA="55000" endA="300" endPos="45500" dir="5400000" sy="-100000" algn="bl" rotWithShape="0"/>
                  </a:effectLst>
                  <a:latin typeface="Segoe Semibold" pitchFamily="34" charset="0"/>
                </a:rPr>
                <a:t>Predictability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782458" y="2590800"/>
            <a:ext cx="6143178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1" indent="-222250" defTabSz="914363">
              <a:spcBef>
                <a:spcPts val="200"/>
              </a:spcBef>
              <a:spcAft>
                <a:spcPts val="100"/>
              </a:spcAft>
              <a:buBlip>
                <a:blip r:embed="rId3"/>
              </a:buBlip>
              <a:defRPr/>
            </a:pPr>
            <a:r>
              <a:rPr lang="en-US" sz="16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Give our customer and partners a timeframe for the release and stick to our plan – 3 years for Windows 7.</a:t>
            </a:r>
          </a:p>
          <a:p>
            <a:pPr marL="231775" lvl="1" indent="-222250" defTabSz="914363">
              <a:spcBef>
                <a:spcPts val="200"/>
              </a:spcBef>
              <a:spcAft>
                <a:spcPts val="100"/>
              </a:spcAft>
              <a:buBlip>
                <a:blip r:embed="rId3"/>
              </a:buBlip>
              <a:defRPr/>
            </a:pPr>
            <a:r>
              <a:rPr lang="en-US" sz="16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Disclose with higher degree of certainty and </a:t>
            </a:r>
            <a:r>
              <a:rPr lang="en-US" sz="1600" dirty="0" err="1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minimise</a:t>
            </a:r>
            <a:r>
              <a:rPr lang="en-US" sz="16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 changes </a:t>
            </a:r>
            <a:endParaRPr lang="en-US" sz="1600" dirty="0">
              <a:solidFill>
                <a:prstClr val="white"/>
              </a:solidFill>
              <a:effectLst>
                <a:outerShdw blurRad="393700" algn="ctr" rotWithShape="0">
                  <a:prstClr val="black">
                    <a:alpha val="68000"/>
                  </a:prstClr>
                </a:outerShdw>
              </a:effectLst>
            </a:endParaRPr>
          </a:p>
        </p:txBody>
      </p:sp>
      <p:grpSp>
        <p:nvGrpSpPr>
          <p:cNvPr id="5" name="Group 32"/>
          <p:cNvGrpSpPr/>
          <p:nvPr/>
        </p:nvGrpSpPr>
        <p:grpSpPr>
          <a:xfrm>
            <a:off x="350411" y="3822402"/>
            <a:ext cx="2210937" cy="609600"/>
            <a:chOff x="350411" y="3822402"/>
            <a:chExt cx="2210937" cy="6096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350411" y="3822402"/>
              <a:ext cx="2210937" cy="609600"/>
            </a:xfrm>
            <a:prstGeom prst="rect">
              <a:avLst/>
            </a:prstGeom>
            <a:gradFill>
              <a:gsLst>
                <a:gs pos="0">
                  <a:schemeClr val="accent5">
                    <a:shade val="15000"/>
                    <a:satMod val="180000"/>
                    <a:alpha val="70000"/>
                  </a:schemeClr>
                </a:gs>
                <a:gs pos="50000">
                  <a:schemeClr val="accent5">
                    <a:shade val="45000"/>
                    <a:satMod val="170000"/>
                    <a:alpha val="70000"/>
                  </a:schemeClr>
                </a:gs>
                <a:gs pos="70000">
                  <a:schemeClr val="accent5">
                    <a:tint val="99000"/>
                    <a:shade val="65000"/>
                    <a:satMod val="155000"/>
                    <a:alpha val="70000"/>
                  </a:schemeClr>
                </a:gs>
                <a:gs pos="100000">
                  <a:schemeClr val="accent5">
                    <a:tint val="95500"/>
                    <a:shade val="100000"/>
                    <a:satMod val="155000"/>
                    <a:alpha val="70000"/>
                  </a:schemeClr>
                </a:gs>
              </a:gsLst>
            </a:gra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76197" tIns="38098" rIns="76197" bIns="38098" numCol="1" anchor="t" anchorCtr="0" compatLnSpc="1">
              <a:prstTxWarp prst="textNoShape">
                <a:avLst/>
              </a:prstTxWarp>
            </a:bodyPr>
            <a:lstStyle/>
            <a:p>
              <a:pPr defTabSz="91436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FFFFFF"/>
                </a:solidFill>
                <a:latin typeface="Segoe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3976" y="3942536"/>
              <a:ext cx="19238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342900" algn="ctr">
                <a:lnSpc>
                  <a:spcPct val="90000"/>
                </a:lnSpc>
                <a:spcAft>
                  <a:spcPts val="1200"/>
                </a:spcAft>
              </a:pPr>
              <a:r>
                <a:rPr lang="en-US" sz="2000" dirty="0" smtClean="0">
                  <a:gradFill flip="none" rotWithShape="1">
                    <a:gsLst>
                      <a:gs pos="0">
                        <a:prstClr val="white">
                          <a:shade val="30000"/>
                          <a:satMod val="115000"/>
                        </a:prstClr>
                      </a:gs>
                      <a:gs pos="50000">
                        <a:prstClr val="white">
                          <a:shade val="67500"/>
                          <a:satMod val="115000"/>
                        </a:prstClr>
                      </a:gs>
                      <a:gs pos="100000">
                        <a:prstClr val="white">
                          <a:shade val="100000"/>
                          <a:satMod val="115000"/>
                        </a:prstClr>
                      </a:gs>
                    </a:gsLst>
                    <a:lin ang="16200000" scaled="1"/>
                    <a:tileRect/>
                  </a:gradFill>
                  <a:effectLst>
                    <a:reflection blurRad="6350" stA="55000" endA="300" endPos="45500" dir="5400000" sy="-100000" algn="bl" rotWithShape="0"/>
                  </a:effectLst>
                  <a:latin typeface="Segoe Semibold" pitchFamily="34" charset="0"/>
                </a:rPr>
                <a:t>Ecosystem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782457" y="3800921"/>
            <a:ext cx="5709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1" indent="-222250" defTabSz="914363" fontAlgn="base">
              <a:spcBef>
                <a:spcPts val="200"/>
              </a:spcBef>
              <a:spcAft>
                <a:spcPts val="100"/>
              </a:spcAft>
              <a:buBlip>
                <a:blip r:embed="rId3"/>
              </a:buBlip>
              <a:tabLst>
                <a:tab pos="2971800" algn="l"/>
              </a:tabLst>
              <a:defRPr/>
            </a:pPr>
            <a:r>
              <a:rPr lang="en-US" sz="1600" dirty="0" smtClean="0">
                <a:solidFill>
                  <a:prstClr val="white"/>
                </a:solidFill>
                <a:effectLst>
                  <a:outerShdw blurRad="393700" algn="ctr" rotWithShape="0">
                    <a:prstClr val="black">
                      <a:alpha val="68000"/>
                    </a:prstClr>
                  </a:outerShdw>
                </a:effectLst>
              </a:rPr>
              <a:t>Engaging with partners earlier and more closely to enable seamless experiences and compatibility across hardware, software and services </a:t>
            </a: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883551" y="5900044"/>
            <a:ext cx="256032" cy="1588"/>
          </a:xfrm>
          <a:prstGeom prst="line">
            <a:avLst/>
          </a:prstGeom>
          <a:noFill/>
          <a:ln w="38100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4171046" y="5921816"/>
            <a:ext cx="256032" cy="1588"/>
          </a:xfrm>
          <a:prstGeom prst="line">
            <a:avLst/>
          </a:prstGeom>
          <a:noFill/>
          <a:ln w="38100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7002921" y="5900044"/>
            <a:ext cx="256032" cy="1588"/>
          </a:xfrm>
          <a:prstGeom prst="line">
            <a:avLst/>
          </a:prstGeom>
          <a:noFill/>
          <a:ln w="38100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cxnSp>
      <p:sp>
        <p:nvSpPr>
          <p:cNvPr id="25" name="Rectangle 24"/>
          <p:cNvSpPr/>
          <p:nvPr/>
        </p:nvSpPr>
        <p:spPr>
          <a:xfrm>
            <a:off x="4182266" y="4931347"/>
            <a:ext cx="164998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effectLst>
                  <a:outerShdw blurRad="431800" algn="ctr" rotWithShape="0">
                    <a:prstClr val="black">
                      <a:alpha val="94000"/>
                    </a:prstClr>
                  </a:outerShdw>
                </a:effectLst>
              </a:rPr>
              <a:t>We are here</a:t>
            </a:r>
          </a:p>
        </p:txBody>
      </p:sp>
      <p:sp>
        <p:nvSpPr>
          <p:cNvPr id="44" name="Isosceles Triangle 43"/>
          <p:cNvSpPr/>
          <p:nvPr/>
        </p:nvSpPr>
        <p:spPr bwMode="auto">
          <a:xfrm rot="10800000">
            <a:off x="4284590" y="5266883"/>
            <a:ext cx="1476104" cy="535577"/>
          </a:xfrm>
          <a:prstGeom prst="triangle">
            <a:avLst/>
          </a:prstGeom>
          <a:gradFill>
            <a:gsLst>
              <a:gs pos="0">
                <a:schemeClr val="accent2">
                  <a:shade val="15000"/>
                  <a:satMod val="180000"/>
                  <a:alpha val="34000"/>
                </a:schemeClr>
              </a:gs>
              <a:gs pos="50000">
                <a:schemeClr val="accent2">
                  <a:shade val="45000"/>
                  <a:satMod val="170000"/>
                  <a:alpha val="66000"/>
                </a:schemeClr>
              </a:gs>
              <a:gs pos="70000">
                <a:schemeClr val="accent2">
                  <a:tint val="99000"/>
                  <a:shade val="65000"/>
                  <a:satMod val="155000"/>
                  <a:alpha val="83000"/>
                </a:schemeClr>
              </a:gs>
              <a:gs pos="100000">
                <a:schemeClr val="accent2">
                  <a:tint val="95500"/>
                  <a:shade val="100000"/>
                  <a:satMod val="15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4954818" y="5934533"/>
            <a:ext cx="256032" cy="1588"/>
          </a:xfrm>
          <a:prstGeom prst="line">
            <a:avLst/>
          </a:prstGeom>
          <a:noFill/>
          <a:ln w="38100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017211" y="5910925"/>
            <a:ext cx="256032" cy="1588"/>
          </a:xfrm>
          <a:prstGeom prst="line">
            <a:avLst/>
          </a:prstGeom>
          <a:noFill/>
          <a:ln w="38100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/>
          <p:nvPr/>
        </p:nvGrpSpPr>
        <p:grpSpPr>
          <a:xfrm>
            <a:off x="-2" y="1405719"/>
            <a:ext cx="9144002" cy="5452281"/>
            <a:chOff x="-2" y="1692876"/>
            <a:chExt cx="9144002" cy="5165124"/>
          </a:xfrm>
        </p:grpSpPr>
        <p:sp>
          <p:nvSpPr>
            <p:cNvPr id="45" name="Rectangle 44"/>
            <p:cNvSpPr/>
            <p:nvPr/>
          </p:nvSpPr>
          <p:spPr bwMode="auto">
            <a:xfrm rot="5400000">
              <a:off x="1989437" y="-296563"/>
              <a:ext cx="5165124" cy="9144002"/>
            </a:xfrm>
            <a:prstGeom prst="rect">
              <a:avLst/>
            </a:prstGeom>
            <a:gradFill>
              <a:gsLst>
                <a:gs pos="0">
                  <a:schemeClr val="bg1">
                    <a:alpha val="51000"/>
                  </a:schemeClr>
                </a:gs>
                <a:gs pos="50000">
                  <a:schemeClr val="bg1">
                    <a:lumMod val="95000"/>
                    <a:lumOff val="5000"/>
                    <a:alpha val="45000"/>
                  </a:schemeClr>
                </a:gs>
                <a:gs pos="100000">
                  <a:schemeClr val="bg1">
                    <a:alpha val="0"/>
                  </a:schemeClr>
                </a:gs>
              </a:gsLst>
            </a:gradFill>
            <a:ln>
              <a:solidFill>
                <a:schemeClr val="accent4">
                  <a:lumMod val="75000"/>
                </a:schemeClr>
              </a:solidFill>
              <a:headEnd type="none" w="med" len="med"/>
              <a:tailEnd type="none" w="med" len="med"/>
            </a:ln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2400" b="1" kern="1200" dirty="0">
                <a:solidFill>
                  <a:prstClr val="white"/>
                </a:solidFill>
                <a:latin typeface="Segoe"/>
                <a:ea typeface="+mn-ea"/>
                <a:cs typeface="+mn-cs"/>
              </a:endParaRPr>
            </a:p>
          </p:txBody>
        </p:sp>
        <p:grpSp>
          <p:nvGrpSpPr>
            <p:cNvPr id="3" name="Group 41"/>
            <p:cNvGrpSpPr/>
            <p:nvPr/>
          </p:nvGrpSpPr>
          <p:grpSpPr>
            <a:xfrm>
              <a:off x="341192" y="1912668"/>
              <a:ext cx="7683689" cy="1690534"/>
              <a:chOff x="681003" y="1912668"/>
              <a:chExt cx="7683689" cy="1690534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681003" y="2463662"/>
                <a:ext cx="7683689" cy="113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23938" lvl="1" indent="-55563"/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Similar Compatibility: </a:t>
                </a:r>
              </a:p>
              <a:p>
                <a:pPr marL="1309688" lvl="1" indent="-341313" defTabSz="914363">
                  <a:spcBef>
                    <a:spcPts val="200"/>
                  </a:spcBef>
                  <a:spcAft>
                    <a:spcPts val="100"/>
                  </a:spcAft>
                  <a:buBlip>
                    <a:blip r:embed="rId3"/>
                  </a:buBlip>
                  <a:defRPr/>
                </a:pPr>
                <a:r>
                  <a:rPr lang="en-US" sz="1600" dirty="0" smtClean="0">
                    <a:solidFill>
                      <a:prstClr val="white"/>
                    </a:solidFill>
                    <a:effectLst>
                      <a:outerShdw blurRad="393700" algn="ctr" rotWithShape="0">
                        <a:prstClr val="black">
                          <a:alpha val="68000"/>
                        </a:prstClr>
                      </a:outerShdw>
                    </a:effectLst>
                  </a:rPr>
                  <a:t>Most software that runs on Windows Vista will run on Windows 7. Exceptions will be low level code (AV, Firewall, Imaging, etc).  </a:t>
                </a:r>
              </a:p>
              <a:p>
                <a:pPr marL="1309688" lvl="1" indent="-341313" defTabSz="914363">
                  <a:spcBef>
                    <a:spcPts val="200"/>
                  </a:spcBef>
                  <a:spcAft>
                    <a:spcPts val="100"/>
                  </a:spcAft>
                  <a:buBlip>
                    <a:blip r:embed="rId3"/>
                  </a:buBlip>
                  <a:defRPr/>
                </a:pPr>
                <a:r>
                  <a:rPr lang="en-US" sz="1600" dirty="0" smtClean="0">
                    <a:solidFill>
                      <a:prstClr val="white"/>
                    </a:solidFill>
                    <a:effectLst>
                      <a:outerShdw blurRad="393700" algn="ctr" rotWithShape="0">
                        <a:prstClr val="black">
                          <a:alpha val="68000"/>
                        </a:prstClr>
                      </a:outerShdw>
                    </a:effectLst>
                  </a:rPr>
                  <a:t>Hardware that runs Windows Vista well will run Windows 7 well.</a:t>
                </a:r>
              </a:p>
            </p:txBody>
          </p:sp>
          <p:pic>
            <p:nvPicPr>
              <p:cNvPr id="31" name="Picture 30" descr="C:\Documents and Settings\Freelance1\Desktop\Windows Vista Logo Horizontal W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auto">
              <a:xfrm>
                <a:off x="3530882" y="1912668"/>
                <a:ext cx="2857527" cy="43312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4" name="Group 46"/>
          <p:cNvGrpSpPr/>
          <p:nvPr/>
        </p:nvGrpSpPr>
        <p:grpSpPr>
          <a:xfrm>
            <a:off x="-2" y="3695804"/>
            <a:ext cx="9144002" cy="3162196"/>
            <a:chOff x="-2" y="3695804"/>
            <a:chExt cx="9144002" cy="3162196"/>
          </a:xfrm>
        </p:grpSpPr>
        <p:sp>
          <p:nvSpPr>
            <p:cNvPr id="44" name="Rectangle 43"/>
            <p:cNvSpPr/>
            <p:nvPr/>
          </p:nvSpPr>
          <p:spPr bwMode="auto">
            <a:xfrm rot="5400000">
              <a:off x="2990901" y="704901"/>
              <a:ext cx="3162196" cy="9144002"/>
            </a:xfrm>
            <a:prstGeom prst="rect">
              <a:avLst/>
            </a:prstGeom>
            <a:gradFill>
              <a:gsLst>
                <a:gs pos="0">
                  <a:schemeClr val="bg1">
                    <a:alpha val="51000"/>
                  </a:schemeClr>
                </a:gs>
                <a:gs pos="50000">
                  <a:schemeClr val="bg1">
                    <a:lumMod val="95000"/>
                    <a:lumOff val="5000"/>
                    <a:alpha val="45000"/>
                  </a:schemeClr>
                </a:gs>
                <a:gs pos="100000">
                  <a:schemeClr val="bg1">
                    <a:alpha val="0"/>
                  </a:schemeClr>
                </a:gs>
              </a:gsLst>
            </a:gradFill>
            <a:ln>
              <a:solidFill>
                <a:schemeClr val="accent4">
                  <a:lumMod val="75000"/>
                </a:schemeClr>
              </a:solidFill>
              <a:headEnd type="none" w="med" len="med"/>
              <a:tailEnd type="none" w="med" len="med"/>
            </a:ln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2400" b="1" kern="1200" dirty="0">
                <a:solidFill>
                  <a:prstClr val="white"/>
                </a:solidFill>
                <a:latin typeface="Segoe"/>
                <a:ea typeface="+mn-ea"/>
                <a:cs typeface="+mn-cs"/>
              </a:endParaRPr>
            </a:p>
          </p:txBody>
        </p:sp>
        <p:pic>
          <p:nvPicPr>
            <p:cNvPr id="21" name="Picture 20" descr="WV-SP1_h_bL_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74265" y="3902040"/>
              <a:ext cx="2148613" cy="5888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1296528" y="4583412"/>
              <a:ext cx="739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Few Changes:  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Focus on quality and reliability improvements</a:t>
              </a: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941796"/>
          </a:xfrm>
        </p:spPr>
        <p:txBody>
          <a:bodyPr/>
          <a:lstStyle/>
          <a:p>
            <a:r>
              <a:rPr lang="en-US" sz="4400" dirty="0" smtClean="0"/>
              <a:t>Windows 7 Builds on Windows Vista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tx1"/>
                </a:solidFill>
              </a:rPr>
              <a:t>Deployment, Testing, and Pilots Today Will Continue to Pay Off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6" name="Group 45"/>
          <p:cNvGrpSpPr/>
          <p:nvPr/>
        </p:nvGrpSpPr>
        <p:grpSpPr>
          <a:xfrm>
            <a:off x="-2" y="5228042"/>
            <a:ext cx="9144002" cy="1629958"/>
            <a:chOff x="-2" y="5228042"/>
            <a:chExt cx="9144002" cy="1629958"/>
          </a:xfrm>
        </p:grpSpPr>
        <p:sp>
          <p:nvSpPr>
            <p:cNvPr id="16" name="Rectangle 15"/>
            <p:cNvSpPr/>
            <p:nvPr/>
          </p:nvSpPr>
          <p:spPr bwMode="auto">
            <a:xfrm rot="5400000">
              <a:off x="3757020" y="1471020"/>
              <a:ext cx="1629958" cy="9144002"/>
            </a:xfrm>
            <a:prstGeom prst="rect">
              <a:avLst/>
            </a:prstGeom>
            <a:gradFill>
              <a:gsLst>
                <a:gs pos="0">
                  <a:schemeClr val="bg1">
                    <a:alpha val="51000"/>
                  </a:schemeClr>
                </a:gs>
                <a:gs pos="50000">
                  <a:schemeClr val="bg1">
                    <a:lumMod val="95000"/>
                    <a:lumOff val="5000"/>
                    <a:alpha val="45000"/>
                  </a:schemeClr>
                </a:gs>
                <a:gs pos="100000">
                  <a:schemeClr val="bg1">
                    <a:alpha val="0"/>
                  </a:schemeClr>
                </a:gs>
              </a:gsLst>
            </a:gradFill>
            <a:ln>
              <a:solidFill>
                <a:schemeClr val="accent4">
                  <a:lumMod val="75000"/>
                </a:schemeClr>
              </a:solidFill>
              <a:headEnd type="none" w="med" len="med"/>
              <a:tailEnd type="none" w="med" len="med"/>
            </a:ln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2400" b="1" kern="1200" dirty="0">
                <a:solidFill>
                  <a:prstClr val="white"/>
                </a:solidFill>
                <a:latin typeface="Segoe"/>
                <a:ea typeface="+mn-ea"/>
                <a:cs typeface="+mn-cs"/>
              </a:endParaRPr>
            </a:p>
          </p:txBody>
        </p:sp>
        <p:pic>
          <p:nvPicPr>
            <p:cNvPr id="17" name="Picture 16" descr="C:\Documents and Settings\Freelance1\Desktop\Windows Vista Logo Horizontal W.png"/>
            <p:cNvPicPr preferRelativeResize="0">
              <a:picLocks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391385" y="5350124"/>
              <a:ext cx="2312757" cy="463822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1371600" y="5905176"/>
              <a:ext cx="632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Deep Changes:  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New models for security, drivers, deployment, and networking</a:t>
              </a:r>
            </a:p>
          </p:txBody>
        </p:sp>
      </p:grpSp>
      <p:pic>
        <p:nvPicPr>
          <p:cNvPr id="1026" name="Picture 2" descr="c:\users\petermck\pictures\dvd_art\artwork_imagery\shapes and graphics\arrows - arrow\blue gradient collection\arrow 0 blue arrow curved 6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-252535" y="4575888"/>
            <a:ext cx="2092557" cy="1445998"/>
          </a:xfrm>
          <a:prstGeom prst="rect">
            <a:avLst/>
          </a:prstGeom>
          <a:noFill/>
        </p:spPr>
      </p:pic>
      <p:pic>
        <p:nvPicPr>
          <p:cNvPr id="50" name="Picture 2" descr="c:\users\petermck\pictures\dvd_art\artwork_imagery\shapes and graphics\arrows - arrow\blue gradient collection\arrow 0 blue arrow curved 6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 flipH="1">
            <a:off x="7410568" y="2948914"/>
            <a:ext cx="2092557" cy="144599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ndows_Client_Generic_v15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13_Visual Blue template_Arial">
  <a:themeElements>
    <a:clrScheme name="Customer Deck FY09">
      <a:dk1>
        <a:srgbClr val="000000"/>
      </a:dk1>
      <a:lt1>
        <a:srgbClr val="FFFFFF"/>
      </a:lt1>
      <a:dk2>
        <a:srgbClr val="114E81"/>
      </a:dk2>
      <a:lt2>
        <a:srgbClr val="FFB601"/>
      </a:lt2>
      <a:accent1>
        <a:srgbClr val="ED7803"/>
      </a:accent1>
      <a:accent2>
        <a:srgbClr val="25BB42"/>
      </a:accent2>
      <a:accent3>
        <a:srgbClr val="808080"/>
      </a:accent3>
      <a:accent4>
        <a:srgbClr val="18772A"/>
      </a:accent4>
      <a:accent5>
        <a:srgbClr val="1E89E2"/>
      </a:accent5>
      <a:accent6>
        <a:srgbClr val="804102"/>
      </a:accent6>
      <a:hlink>
        <a:srgbClr val="FFE199"/>
      </a:hlink>
      <a:folHlink>
        <a:srgbClr val="3D3D3D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4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5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6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7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8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9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0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1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2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ndows_Client_Generic_v14">
  <a:themeElements>
    <a:clrScheme name="Custom 2">
      <a:dk1>
        <a:sysClr val="windowText" lastClr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EABD00"/>
      </a:accent2>
      <a:accent3>
        <a:srgbClr val="EB641B"/>
      </a:accent3>
      <a:accent4>
        <a:srgbClr val="39639D"/>
      </a:accent4>
      <a:accent5>
        <a:srgbClr val="408054"/>
      </a:accent5>
      <a:accent6>
        <a:srgbClr val="5A6E18"/>
      </a:accent6>
      <a:hlink>
        <a:srgbClr val="FF8119"/>
      </a:hlink>
      <a:folHlink>
        <a:srgbClr val="44B9E8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0.xml><?xml version="1.0" encoding="utf-8"?>
<a:theme xmlns:a="http://schemas.openxmlformats.org/drawingml/2006/main" name="23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4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5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6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7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8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9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30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31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2_Visual Blue template_Arial">
  <a:themeElements>
    <a:clrScheme name="Customer Deck FY09">
      <a:dk1>
        <a:srgbClr val="000000"/>
      </a:dk1>
      <a:lt1>
        <a:srgbClr val="FFFFFF"/>
      </a:lt1>
      <a:dk2>
        <a:srgbClr val="114E81"/>
      </a:dk2>
      <a:lt2>
        <a:srgbClr val="FFB601"/>
      </a:lt2>
      <a:accent1>
        <a:srgbClr val="ED7803"/>
      </a:accent1>
      <a:accent2>
        <a:srgbClr val="25BB42"/>
      </a:accent2>
      <a:accent3>
        <a:srgbClr val="808080"/>
      </a:accent3>
      <a:accent4>
        <a:srgbClr val="18772A"/>
      </a:accent4>
      <a:accent5>
        <a:srgbClr val="1E89E2"/>
      </a:accent5>
      <a:accent6>
        <a:srgbClr val="804102"/>
      </a:accent6>
      <a:hlink>
        <a:srgbClr val="FFE199"/>
      </a:hlink>
      <a:folHlink>
        <a:srgbClr val="3D3D3D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Visual Blue template_Arial">
  <a:themeElements>
    <a:clrScheme name="Customer Deck FY09">
      <a:dk1>
        <a:srgbClr val="000000"/>
      </a:dk1>
      <a:lt1>
        <a:srgbClr val="FFFFFF"/>
      </a:lt1>
      <a:dk2>
        <a:srgbClr val="114E81"/>
      </a:dk2>
      <a:lt2>
        <a:srgbClr val="FFB601"/>
      </a:lt2>
      <a:accent1>
        <a:srgbClr val="ED7803"/>
      </a:accent1>
      <a:accent2>
        <a:srgbClr val="25BB42"/>
      </a:accent2>
      <a:accent3>
        <a:srgbClr val="808080"/>
      </a:accent3>
      <a:accent4>
        <a:srgbClr val="18772A"/>
      </a:accent4>
      <a:accent5>
        <a:srgbClr val="1E89E2"/>
      </a:accent5>
      <a:accent6>
        <a:srgbClr val="804102"/>
      </a:accent6>
      <a:hlink>
        <a:srgbClr val="FFE199"/>
      </a:hlink>
      <a:folHlink>
        <a:srgbClr val="3D3D3D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3_Visual Blue template_Arial">
  <a:themeElements>
    <a:clrScheme name="Customer Deck FY09">
      <a:dk1>
        <a:srgbClr val="000000"/>
      </a:dk1>
      <a:lt1>
        <a:srgbClr val="FFFFFF"/>
      </a:lt1>
      <a:dk2>
        <a:srgbClr val="114E81"/>
      </a:dk2>
      <a:lt2>
        <a:srgbClr val="FFB601"/>
      </a:lt2>
      <a:accent1>
        <a:srgbClr val="ED7803"/>
      </a:accent1>
      <a:accent2>
        <a:srgbClr val="25BB42"/>
      </a:accent2>
      <a:accent3>
        <a:srgbClr val="808080"/>
      </a:accent3>
      <a:accent4>
        <a:srgbClr val="18772A"/>
      </a:accent4>
      <a:accent5>
        <a:srgbClr val="1E89E2"/>
      </a:accent5>
      <a:accent6>
        <a:srgbClr val="804102"/>
      </a:accent6>
      <a:hlink>
        <a:srgbClr val="FFE199"/>
      </a:hlink>
      <a:folHlink>
        <a:srgbClr val="3D3D3D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4_Visual Blue template_Arial">
  <a:themeElements>
    <a:clrScheme name="Customer Deck FY09">
      <a:dk1>
        <a:srgbClr val="000000"/>
      </a:dk1>
      <a:lt1>
        <a:srgbClr val="FFFFFF"/>
      </a:lt1>
      <a:dk2>
        <a:srgbClr val="114E81"/>
      </a:dk2>
      <a:lt2>
        <a:srgbClr val="FFB601"/>
      </a:lt2>
      <a:accent1>
        <a:srgbClr val="ED7803"/>
      </a:accent1>
      <a:accent2>
        <a:srgbClr val="25BB42"/>
      </a:accent2>
      <a:accent3>
        <a:srgbClr val="808080"/>
      </a:accent3>
      <a:accent4>
        <a:srgbClr val="18772A"/>
      </a:accent4>
      <a:accent5>
        <a:srgbClr val="1E89E2"/>
      </a:accent5>
      <a:accent6>
        <a:srgbClr val="804102"/>
      </a:accent6>
      <a:hlink>
        <a:srgbClr val="FFE199"/>
      </a:hlink>
      <a:folHlink>
        <a:srgbClr val="3D3D3D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5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6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7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8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9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40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41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2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Visual Blue template_Arial">
  <a:themeElements>
    <a:clrScheme name="Customer Deck FY09">
      <a:dk1>
        <a:srgbClr val="000000"/>
      </a:dk1>
      <a:lt1>
        <a:srgbClr val="FFFFFF"/>
      </a:lt1>
      <a:dk2>
        <a:srgbClr val="114E81"/>
      </a:dk2>
      <a:lt2>
        <a:srgbClr val="FFB601"/>
      </a:lt2>
      <a:accent1>
        <a:srgbClr val="ED7803"/>
      </a:accent1>
      <a:accent2>
        <a:srgbClr val="25BB42"/>
      </a:accent2>
      <a:accent3>
        <a:srgbClr val="808080"/>
      </a:accent3>
      <a:accent4>
        <a:srgbClr val="18772A"/>
      </a:accent4>
      <a:accent5>
        <a:srgbClr val="1E89E2"/>
      </a:accent5>
      <a:accent6>
        <a:srgbClr val="804102"/>
      </a:accent6>
      <a:hlink>
        <a:srgbClr val="FFE199"/>
      </a:hlink>
      <a:folHlink>
        <a:srgbClr val="3D3D3D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3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4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5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6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7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8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9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50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51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52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53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4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5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6_Visual Blue template_Arial">
  <a:themeElements>
    <a:clrScheme name="Customer Deck FY09">
      <a:dk1>
        <a:srgbClr val="000000"/>
      </a:dk1>
      <a:lt1>
        <a:srgbClr val="FFFFFF"/>
      </a:lt1>
      <a:dk2>
        <a:srgbClr val="114E81"/>
      </a:dk2>
      <a:lt2>
        <a:srgbClr val="FFB601"/>
      </a:lt2>
      <a:accent1>
        <a:srgbClr val="ED7803"/>
      </a:accent1>
      <a:accent2>
        <a:srgbClr val="25BB42"/>
      </a:accent2>
      <a:accent3>
        <a:srgbClr val="808080"/>
      </a:accent3>
      <a:accent4>
        <a:srgbClr val="18772A"/>
      </a:accent4>
      <a:accent5>
        <a:srgbClr val="1E89E2"/>
      </a:accent5>
      <a:accent6>
        <a:srgbClr val="804102"/>
      </a:accent6>
      <a:hlink>
        <a:srgbClr val="FFE199"/>
      </a:hlink>
      <a:folHlink>
        <a:srgbClr val="3D3D3D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7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MS525_Windows7_TEMPLATE">
  <a:themeElements>
    <a:clrScheme name="Windows 7">
      <a:dk1>
        <a:sysClr val="windowText" lastClr="000000"/>
      </a:dk1>
      <a:lt1>
        <a:sysClr val="window" lastClr="FFFFFF"/>
      </a:lt1>
      <a:dk2>
        <a:srgbClr val="557EB6"/>
      </a:dk2>
      <a:lt2>
        <a:srgbClr val="EB7C00"/>
      </a:lt2>
      <a:accent1>
        <a:srgbClr val="BAD5E8"/>
      </a:accent1>
      <a:accent2>
        <a:srgbClr val="6BBD46"/>
      </a:accent2>
      <a:accent3>
        <a:srgbClr val="FFC211"/>
      </a:accent3>
      <a:accent4>
        <a:srgbClr val="7D0D00"/>
      </a:accent4>
      <a:accent5>
        <a:srgbClr val="FFC211"/>
      </a:accent5>
      <a:accent6>
        <a:srgbClr val="EB7C00"/>
      </a:accent6>
      <a:hlink>
        <a:srgbClr val="FE5815"/>
      </a:hlink>
      <a:folHlink>
        <a:srgbClr val="FFC21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2_Visual Blue templat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1E89E2">
                <a:gamma/>
                <a:shade val="57255"/>
                <a:invGamma/>
                <a:alpha val="36000"/>
              </a:srgb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defTabSz="-57150" eaLnBrk="0" hangingPunct="0">
          <a:spcBef>
            <a:spcPts val="200"/>
          </a:spcBef>
          <a:spcAft>
            <a:spcPts val="900"/>
          </a:spcAft>
          <a:buClr>
            <a:schemeClr val="tx2"/>
          </a:buClr>
          <a:buSzPct val="95000"/>
          <a:defRPr sz="2000" dirty="0" smtClean="0">
            <a:ln>
              <a:solidFill>
                <a:schemeClr val="tx1">
                  <a:lumMod val="50000"/>
                  <a:alpha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Visual Blue template_Arial 1">
        <a:dk1>
          <a:srgbClr val="000000"/>
        </a:dk1>
        <a:lt1>
          <a:srgbClr val="FFFFFF"/>
        </a:lt1>
        <a:dk2>
          <a:srgbClr val="000099"/>
        </a:dk2>
        <a:lt2>
          <a:srgbClr val="FFB601"/>
        </a:lt2>
        <a:accent1>
          <a:srgbClr val="F6DA8A"/>
        </a:accent1>
        <a:accent2>
          <a:srgbClr val="25BB42"/>
        </a:accent2>
        <a:accent3>
          <a:srgbClr val="AAAACA"/>
        </a:accent3>
        <a:accent4>
          <a:srgbClr val="DADADA"/>
        </a:accent4>
        <a:accent5>
          <a:srgbClr val="FAEAC4"/>
        </a:accent5>
        <a:accent6>
          <a:srgbClr val="20A93B"/>
        </a:accent6>
        <a:hlink>
          <a:srgbClr val="1E89E2"/>
        </a:hlink>
        <a:folHlink>
          <a:srgbClr val="ED780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Windows 7">
    <a:dk1>
      <a:sysClr val="windowText" lastClr="000000"/>
    </a:dk1>
    <a:lt1>
      <a:sysClr val="window" lastClr="FFFFFF"/>
    </a:lt1>
    <a:dk2>
      <a:srgbClr val="557EB6"/>
    </a:dk2>
    <a:lt2>
      <a:srgbClr val="EB7C00"/>
    </a:lt2>
    <a:accent1>
      <a:srgbClr val="BAD5E8"/>
    </a:accent1>
    <a:accent2>
      <a:srgbClr val="6BBD46"/>
    </a:accent2>
    <a:accent3>
      <a:srgbClr val="FFC211"/>
    </a:accent3>
    <a:accent4>
      <a:srgbClr val="7D0D00"/>
    </a:accent4>
    <a:accent5>
      <a:srgbClr val="FFC211"/>
    </a:accent5>
    <a:accent6>
      <a:srgbClr val="EB7C00"/>
    </a:accent6>
    <a:hlink>
      <a:srgbClr val="FE5815"/>
    </a:hlink>
    <a:folHlink>
      <a:srgbClr val="FFC21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Windows 7">
    <a:dk1>
      <a:sysClr val="windowText" lastClr="000000"/>
    </a:dk1>
    <a:lt1>
      <a:sysClr val="window" lastClr="FFFFFF"/>
    </a:lt1>
    <a:dk2>
      <a:srgbClr val="557EB6"/>
    </a:dk2>
    <a:lt2>
      <a:srgbClr val="EB7C00"/>
    </a:lt2>
    <a:accent1>
      <a:srgbClr val="BAD5E8"/>
    </a:accent1>
    <a:accent2>
      <a:srgbClr val="6BBD46"/>
    </a:accent2>
    <a:accent3>
      <a:srgbClr val="FFC211"/>
    </a:accent3>
    <a:accent4>
      <a:srgbClr val="7D0D00"/>
    </a:accent4>
    <a:accent5>
      <a:srgbClr val="FFC211"/>
    </a:accent5>
    <a:accent6>
      <a:srgbClr val="EB7C00"/>
    </a:accent6>
    <a:hlink>
      <a:srgbClr val="FE5815"/>
    </a:hlink>
    <a:folHlink>
      <a:srgbClr val="FFC21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6-10017_KellyFil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F79646"/>
    </a:accent2>
    <a:accent3>
      <a:srgbClr val="C0504D"/>
    </a:accent3>
    <a:accent4>
      <a:srgbClr val="4BACC6"/>
    </a:accent4>
    <a:accent5>
      <a:srgbClr val="2D4E7F"/>
    </a:accent5>
    <a:accent6>
      <a:srgbClr val="A1A1A1"/>
    </a:accent6>
    <a:hlink>
      <a:srgbClr val="F79646"/>
    </a:hlink>
    <a:folHlink>
      <a:srgbClr val="800080"/>
    </a:folHlink>
  </a:clrScheme>
  <a:fontScheme name="Blue-Purple TT">
    <a:majorFont>
      <a:latin typeface="Segoe"/>
      <a:ea typeface=""/>
      <a:cs typeface=""/>
    </a:majorFont>
    <a:minorFont>
      <a:latin typeface="Segoe"/>
      <a:ea typeface=""/>
      <a:cs typeface="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1904</Words>
  <Application>Microsoft Office PowerPoint</Application>
  <PresentationFormat>On-screen Show (4:3)</PresentationFormat>
  <Paragraphs>359</Paragraphs>
  <Slides>26</Slides>
  <Notes>26</Notes>
  <HiddenSlides>3</HiddenSlides>
  <MMClips>0</MMClips>
  <ScaleCrop>false</ScaleCrop>
  <HeadingPairs>
    <vt:vector size="4" baseType="variant">
      <vt:variant>
        <vt:lpstr>Theme</vt:lpstr>
      </vt:variant>
      <vt:variant>
        <vt:i4>55</vt:i4>
      </vt:variant>
      <vt:variant>
        <vt:lpstr>Slide Titles</vt:lpstr>
      </vt:variant>
      <vt:variant>
        <vt:i4>26</vt:i4>
      </vt:variant>
    </vt:vector>
  </HeadingPairs>
  <TitlesOfParts>
    <vt:vector size="81" baseType="lpstr">
      <vt:lpstr>Windows_Client_Generic_v15</vt:lpstr>
      <vt:lpstr>Windows_Client_Generic_v14</vt:lpstr>
      <vt:lpstr>7_Visual Blue template_Arial</vt:lpstr>
      <vt:lpstr>8_Visual Blue template_Arial</vt:lpstr>
      <vt:lpstr>6_Visual Blue template_Arial</vt:lpstr>
      <vt:lpstr>9_Visual Blue template_Arial</vt:lpstr>
      <vt:lpstr>10_Visual Blue template_Arial</vt:lpstr>
      <vt:lpstr>11_Visual Blue template_Arial</vt:lpstr>
      <vt:lpstr>12_Visual Blue template_Arial</vt:lpstr>
      <vt:lpstr>13_Visual Blue template_Arial</vt:lpstr>
      <vt:lpstr>14_Visual Blue template_Arial</vt:lpstr>
      <vt:lpstr>15_Visual Blue template_Arial</vt:lpstr>
      <vt:lpstr>16_Visual Blue template_Arial</vt:lpstr>
      <vt:lpstr>17_Visual Blue template_Arial</vt:lpstr>
      <vt:lpstr>18_Visual Blue template_Arial</vt:lpstr>
      <vt:lpstr>19_Visual Blue template_Arial</vt:lpstr>
      <vt:lpstr>20_Visual Blue template_Arial</vt:lpstr>
      <vt:lpstr>21_Visual Blue template_Arial</vt:lpstr>
      <vt:lpstr>22_Visual Blue template_Arial</vt:lpstr>
      <vt:lpstr>23_Visual Blue template_Arial</vt:lpstr>
      <vt:lpstr>24_Visual Blue template_Arial</vt:lpstr>
      <vt:lpstr>25_Visual Blue template_Arial</vt:lpstr>
      <vt:lpstr>26_Visual Blue template_Arial</vt:lpstr>
      <vt:lpstr>27_Visual Blue template_Arial</vt:lpstr>
      <vt:lpstr>28_Visual Blue template_Arial</vt:lpstr>
      <vt:lpstr>29_Visual Blue template_Arial</vt:lpstr>
      <vt:lpstr>30_Visual Blue template_Arial</vt:lpstr>
      <vt:lpstr>31_Visual Blue template_Arial</vt:lpstr>
      <vt:lpstr>32_Visual Blue template_Arial</vt:lpstr>
      <vt:lpstr>33_Visual Blue template_Arial</vt:lpstr>
      <vt:lpstr>34_Visual Blue template_Arial</vt:lpstr>
      <vt:lpstr>35_Visual Blue template_Arial</vt:lpstr>
      <vt:lpstr>36_Visual Blue template_Arial</vt:lpstr>
      <vt:lpstr>37_Visual Blue template_Arial</vt:lpstr>
      <vt:lpstr>38_Visual Blue template_Arial</vt:lpstr>
      <vt:lpstr>39_Visual Blue template_Arial</vt:lpstr>
      <vt:lpstr>40_Visual Blue template_Arial</vt:lpstr>
      <vt:lpstr>41_Visual Blue template_Arial</vt:lpstr>
      <vt:lpstr>42_Visual Blue template_Arial</vt:lpstr>
      <vt:lpstr>43_Visual Blue template_Arial</vt:lpstr>
      <vt:lpstr>44_Visual Blue template_Arial</vt:lpstr>
      <vt:lpstr>45_Visual Blue template_Arial</vt:lpstr>
      <vt:lpstr>46_Visual Blue template_Arial</vt:lpstr>
      <vt:lpstr>47_Visual Blue template_Arial</vt:lpstr>
      <vt:lpstr>48_Visual Blue template_Arial</vt:lpstr>
      <vt:lpstr>49_Visual Blue template_Arial</vt:lpstr>
      <vt:lpstr>50_Visual Blue template_Arial</vt:lpstr>
      <vt:lpstr>51_Visual Blue template_Arial</vt:lpstr>
      <vt:lpstr>52_Visual Blue template_Arial</vt:lpstr>
      <vt:lpstr>53_Visual Blue template_Arial</vt:lpstr>
      <vt:lpstr>54_Visual Blue template_Arial</vt:lpstr>
      <vt:lpstr>55_Visual Blue template_Arial</vt:lpstr>
      <vt:lpstr>56_Visual Blue template_Arial</vt:lpstr>
      <vt:lpstr>57_Visual Blue template_Arial</vt:lpstr>
      <vt:lpstr>MS525_Windows7_TEMPLATE</vt:lpstr>
      <vt:lpstr>Windows 7 Enterprise Briefing</vt:lpstr>
      <vt:lpstr>Key Solutions for Today's Uncertain Economy</vt:lpstr>
      <vt:lpstr>What We Heard from Customers</vt:lpstr>
      <vt:lpstr>The Desktop Optimisation Vision</vt:lpstr>
      <vt:lpstr>Desktop TCO breakdown</vt:lpstr>
      <vt:lpstr>Windows Optimised Desktop Flexible offerings to meet unique needs </vt:lpstr>
      <vt:lpstr>Cost Savings Scenarios Windows® and MDOP can save you money, now</vt:lpstr>
      <vt:lpstr>Windows 7 Development Process New approach for Windows development and disclosure</vt:lpstr>
      <vt:lpstr>Windows 7 Builds on Windows Vista Deployment, Testing, and Pilots Today Will Continue to Pay Off</vt:lpstr>
      <vt:lpstr>Feedback from Customers</vt:lpstr>
      <vt:lpstr>Customers Told Us What They Wanted &amp; We Listened </vt:lpstr>
      <vt:lpstr>Slide 12</vt:lpstr>
      <vt:lpstr>Battery Life Increase Example</vt:lpstr>
      <vt:lpstr>Works The Way You Want</vt:lpstr>
      <vt:lpstr>Windows 7 for the Enterprise Makes the things you do today faster and easier, and new things possible</vt:lpstr>
      <vt:lpstr>Make Users Productive Anywhere</vt:lpstr>
      <vt:lpstr>Enhance Security &amp; Control </vt:lpstr>
      <vt:lpstr>Streamline PC Management</vt:lpstr>
      <vt:lpstr>Increased Value in Optimised Desktop</vt:lpstr>
      <vt:lpstr>Windows 7 SKU Descriptions </vt:lpstr>
      <vt:lpstr>What to do Today</vt:lpstr>
      <vt:lpstr> </vt:lpstr>
      <vt:lpstr>DirectAccess™</vt:lpstr>
      <vt:lpstr>Improving Branch Performance Distributed Mode</vt:lpstr>
      <vt:lpstr>Improving Branch Performance Hosted Caching</vt:lpstr>
      <vt:lpstr>Works The Way You Want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2009-04-30T02:25:45Z</dcterms:created>
  <dcterms:modified xsi:type="dcterms:W3CDTF">2009-04-30T02:26:03Z</dcterms:modified>
</cp:coreProperties>
</file>