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4" r:id="rId1"/>
    <p:sldMasterId id="2147483667" r:id="rId2"/>
    <p:sldMasterId id="2147483675" r:id="rId3"/>
  </p:sldMasterIdLst>
  <p:notesMasterIdLst>
    <p:notesMasterId r:id="rId58"/>
  </p:notesMasterIdLst>
  <p:handoutMasterIdLst>
    <p:handoutMasterId r:id="rId59"/>
  </p:handoutMasterIdLst>
  <p:sldIdLst>
    <p:sldId id="297" r:id="rId4"/>
    <p:sldId id="564" r:id="rId5"/>
    <p:sldId id="603" r:id="rId6"/>
    <p:sldId id="604" r:id="rId7"/>
    <p:sldId id="605" r:id="rId8"/>
    <p:sldId id="606" r:id="rId9"/>
    <p:sldId id="607" r:id="rId10"/>
    <p:sldId id="608" r:id="rId11"/>
    <p:sldId id="609" r:id="rId12"/>
    <p:sldId id="610" r:id="rId13"/>
    <p:sldId id="611" r:id="rId14"/>
    <p:sldId id="498" r:id="rId15"/>
    <p:sldId id="532" r:id="rId16"/>
    <p:sldId id="534" r:id="rId17"/>
    <p:sldId id="535" r:id="rId18"/>
    <p:sldId id="536" r:id="rId19"/>
    <p:sldId id="537" r:id="rId20"/>
    <p:sldId id="538" r:id="rId21"/>
    <p:sldId id="540" r:id="rId22"/>
    <p:sldId id="533" r:id="rId23"/>
    <p:sldId id="612" r:id="rId24"/>
    <p:sldId id="613" r:id="rId25"/>
    <p:sldId id="560" r:id="rId26"/>
    <p:sldId id="495" r:id="rId27"/>
    <p:sldId id="559" r:id="rId28"/>
    <p:sldId id="614" r:id="rId29"/>
    <p:sldId id="615" r:id="rId30"/>
    <p:sldId id="616" r:id="rId31"/>
    <p:sldId id="617" r:id="rId32"/>
    <p:sldId id="561" r:id="rId33"/>
    <p:sldId id="565" r:id="rId34"/>
    <p:sldId id="566" r:id="rId35"/>
    <p:sldId id="567" r:id="rId36"/>
    <p:sldId id="568" r:id="rId37"/>
    <p:sldId id="569" r:id="rId38"/>
    <p:sldId id="570" r:id="rId39"/>
    <p:sldId id="496" r:id="rId40"/>
    <p:sldId id="571" r:id="rId41"/>
    <p:sldId id="572" r:id="rId42"/>
    <p:sldId id="573" r:id="rId43"/>
    <p:sldId id="574" r:id="rId44"/>
    <p:sldId id="575" r:id="rId45"/>
    <p:sldId id="576" r:id="rId46"/>
    <p:sldId id="577" r:id="rId47"/>
    <p:sldId id="578" r:id="rId48"/>
    <p:sldId id="579" r:id="rId49"/>
    <p:sldId id="580" r:id="rId50"/>
    <p:sldId id="581" r:id="rId51"/>
    <p:sldId id="582" r:id="rId52"/>
    <p:sldId id="583" r:id="rId53"/>
    <p:sldId id="584" r:id="rId54"/>
    <p:sldId id="585" r:id="rId55"/>
    <p:sldId id="602" r:id="rId56"/>
    <p:sldId id="618" r:id="rId57"/>
  </p:sldIdLst>
  <p:sldSz cx="9144000" cy="6858000" type="screen4x3"/>
  <p:notesSz cx="6858000" cy="9296400"/>
  <p:custDataLst>
    <p:tags r:id="rId60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itchFamily="34" charset="0"/>
        <a:ea typeface="標楷體" pitchFamily="65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itchFamily="34" charset="0"/>
        <a:ea typeface="標楷體" pitchFamily="65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itchFamily="34" charset="0"/>
        <a:ea typeface="標楷體" pitchFamily="65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itchFamily="34" charset="0"/>
        <a:ea typeface="標楷體" pitchFamily="65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itchFamily="34" charset="0"/>
        <a:ea typeface="標楷體" pitchFamily="65" charset="-120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itchFamily="34" charset="0"/>
        <a:ea typeface="標楷體" pitchFamily="65" charset="-120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itchFamily="34" charset="0"/>
        <a:ea typeface="標楷體" pitchFamily="65" charset="-120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itchFamily="34" charset="0"/>
        <a:ea typeface="標楷體" pitchFamily="65" charset="-120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itchFamily="34" charset="0"/>
        <a:ea typeface="標楷體" pitchFamily="65" charset="-120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arol M. Rice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2"/>
  <p:prnPr prnWhat="handouts6" clrMode="bw" hiddenSlides="1" frameSlides="1"/>
  <p:showPr showNarration="1" useTimings="0">
    <p:present/>
    <p:sldAll/>
    <p:penClr>
      <a:srgbClr val="FF0000"/>
    </p:penClr>
  </p:showPr>
  <p:clrMru>
    <a:srgbClr val="FFFF00"/>
    <a:srgbClr val="E5FD03"/>
    <a:srgbClr val="E8FD23"/>
    <a:srgbClr val="569EE0"/>
  </p:clrMru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A107856-5554-42FB-B03E-39F5DBC370BA}" styleName="中等深淺樣式 4 - 輔色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中等深淺樣式 4 - 輔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877" autoAdjust="0"/>
    <p:restoredTop sz="96706" autoAdjust="0"/>
  </p:normalViewPr>
  <p:slideViewPr>
    <p:cSldViewPr snapToGrid="0">
      <p:cViewPr>
        <p:scale>
          <a:sx n="69" d="100"/>
          <a:sy n="69" d="100"/>
        </p:scale>
        <p:origin x="-1152" y="-234"/>
      </p:cViewPr>
      <p:guideLst>
        <p:guide orient="horz" pos="2160"/>
        <p:guide orient="horz" pos="1485"/>
        <p:guide orient="horz" pos="1200"/>
        <p:guide orient="horz" pos="891"/>
        <p:guide orient="horz" pos="142"/>
        <p:guide pos="2880"/>
        <p:guide pos="24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244"/>
    </p:cViewPr>
  </p:sorterViewPr>
  <p:notesViewPr>
    <p:cSldViewPr snapToGrid="0">
      <p:cViewPr>
        <p:scale>
          <a:sx n="100" d="100"/>
          <a:sy n="100" d="100"/>
        </p:scale>
        <p:origin x="-864" y="2094"/>
      </p:cViewPr>
      <p:guideLst>
        <p:guide orient="horz" pos="2928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61" Type="http://schemas.openxmlformats.org/officeDocument/2006/relationships/commentAuthors" Target="commentAuthor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tags" Target="tags/tag1.xml"/><Relationship Id="rId65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theme" Target="theme/theme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ffectLst/>
                <a:ea typeface="新細明體" pitchFamily="18" charset="-120"/>
              </a:defRPr>
            </a:lvl1pPr>
          </a:lstStyle>
          <a:p>
            <a:endParaRPr lang="en-US" altLang="zh-TW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ffectLst/>
                <a:ea typeface="新細明體" pitchFamily="18" charset="-120"/>
              </a:defRPr>
            </a:lvl1pPr>
          </a:lstStyle>
          <a:p>
            <a:endParaRPr lang="en-US" altLang="zh-TW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61849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800" b="0">
                <a:effectLst/>
                <a:ea typeface="新細明體" pitchFamily="18" charset="-120"/>
                <a:cs typeface="Arial" pitchFamily="34" charset="0"/>
              </a:defRPr>
            </a:lvl1pPr>
          </a:lstStyle>
          <a:p>
            <a:r>
              <a:rPr lang="en-US" altLang="zh-TW"/>
              <a:t>© 2004 Microsoft Corporation. All rights reserved.</a:t>
            </a:r>
          </a:p>
          <a:p>
            <a:r>
              <a:rPr lang="en-US" altLang="zh-TW"/>
              <a:t>This presentation is for informational purposes only. Microsoft makes no warranties, express or implied, in this summary.</a:t>
            </a:r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246813" y="8831263"/>
            <a:ext cx="611187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/>
                <a:ea typeface="新細明體" pitchFamily="18" charset="-120"/>
              </a:defRPr>
            </a:lvl1pPr>
          </a:lstStyle>
          <a:p>
            <a:fld id="{27D9B37B-C3D0-4885-9389-0E47F98173E9}" type="slidenum">
              <a:rPr lang="zh-TW" altLang="en-US"/>
              <a:pPr/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effectLst/>
                <a:latin typeface="Times New Roman" pitchFamily="18" charset="0"/>
                <a:ea typeface="新細明體" pitchFamily="18" charset="-120"/>
              </a:defRPr>
            </a:lvl1pPr>
          </a:lstStyle>
          <a:p>
            <a:endParaRPr lang="en-US" altLang="zh-TW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effectLst/>
                <a:latin typeface="Times New Roman" pitchFamily="18" charset="0"/>
                <a:ea typeface="新細明體" pitchFamily="18" charset="-120"/>
              </a:defRPr>
            </a:lvl1pPr>
          </a:lstStyle>
          <a:p>
            <a:endParaRPr lang="en-US" altLang="zh-TW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16425"/>
            <a:ext cx="548640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effectLst/>
                <a:latin typeface="Times New Roman" pitchFamily="18" charset="0"/>
                <a:ea typeface="新細明體" pitchFamily="18" charset="-120"/>
              </a:defRPr>
            </a:lvl1pPr>
          </a:lstStyle>
          <a:p>
            <a:endParaRPr lang="en-US" altLang="zh-TW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effectLst/>
                <a:latin typeface="Times New Roman" pitchFamily="18" charset="0"/>
                <a:ea typeface="新細明體" pitchFamily="18" charset="-120"/>
              </a:defRPr>
            </a:lvl1pPr>
          </a:lstStyle>
          <a:p>
            <a:fld id="{C7708FB2-695F-4519-A0B5-4A15095ABAFB}" type="slidenum">
              <a:rPr lang="zh-TW" altLang="en-US"/>
              <a:pPr/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518F3E-D3CB-48B3-B233-D950AEB50A8D}" type="slidenum">
              <a:rPr lang="zh-TW" altLang="en-US"/>
              <a:pPr/>
              <a:t>1</a:t>
            </a:fld>
            <a:endParaRPr lang="en-US" altLang="zh-TW"/>
          </a:p>
        </p:txBody>
      </p:sp>
      <p:sp>
        <p:nvSpPr>
          <p:cNvPr id="207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7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F8BAB2-DCC0-4E2C-A2B0-9AF32ADC78A6}" type="slidenum">
              <a:rPr lang="en-US" altLang="zh-TW"/>
              <a:pPr/>
              <a:t>8</a:t>
            </a:fld>
            <a:endParaRPr lang="en-US" altLang="zh-TW"/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/>
              <a:t>類別  已停止的功能  註解  </a:t>
            </a:r>
          </a:p>
          <a:p>
            <a:r>
              <a:rPr lang="zh-TW" altLang="en-US"/>
              <a:t>連接字串屬性</a:t>
            </a:r>
          </a:p>
          <a:p>
            <a:r>
              <a:rPr lang="zh-TW" altLang="en-US"/>
              <a:t> 採礦執行位置</a:t>
            </a:r>
          </a:p>
          <a:p>
            <a:r>
              <a:rPr lang="zh-TW" altLang="en-US"/>
              <a:t> 為了與舊版相容而接受，但會忽略這個功能。一律在伺服器上執行。</a:t>
            </a:r>
          </a:p>
          <a:p>
            <a:r>
              <a:rPr lang="zh-TW" altLang="en-US"/>
              <a:t> </a:t>
            </a:r>
          </a:p>
          <a:p>
            <a:r>
              <a:rPr lang="zh-TW" altLang="en-US"/>
              <a:t>連接字串屬性</a:t>
            </a:r>
          </a:p>
          <a:p>
            <a:r>
              <a:rPr lang="zh-TW" altLang="en-US"/>
              <a:t> 採礦位置</a:t>
            </a:r>
          </a:p>
          <a:p>
            <a:r>
              <a:rPr lang="zh-TW" altLang="en-US"/>
              <a:t>  </a:t>
            </a:r>
          </a:p>
          <a:p>
            <a:r>
              <a:rPr lang="zh-TW" altLang="en-US"/>
              <a:t> </a:t>
            </a:r>
          </a:p>
          <a:p>
            <a:r>
              <a:rPr lang="zh-TW" altLang="en-US"/>
              <a:t>連接字串屬性</a:t>
            </a:r>
          </a:p>
          <a:p>
            <a:r>
              <a:rPr lang="zh-TW" altLang="en-US"/>
              <a:t> 記錄檔</a:t>
            </a:r>
          </a:p>
          <a:p>
            <a:r>
              <a:rPr lang="zh-TW" altLang="en-US"/>
              <a:t> 記錄檔功能由追蹤功能取代。</a:t>
            </a:r>
          </a:p>
          <a:p>
            <a:r>
              <a:rPr lang="zh-TW" altLang="en-US"/>
              <a:t> </a:t>
            </a:r>
          </a:p>
          <a:p>
            <a:r>
              <a:rPr lang="zh-TW" altLang="en-US"/>
              <a:t>連接字串屬性</a:t>
            </a:r>
          </a:p>
          <a:p>
            <a:r>
              <a:rPr lang="zh-TW" altLang="en-US"/>
              <a:t> 執行位置</a:t>
            </a:r>
          </a:p>
          <a:p>
            <a:r>
              <a:rPr lang="zh-TW" altLang="en-US"/>
              <a:t>  </a:t>
            </a:r>
          </a:p>
          <a:p>
            <a:r>
              <a:rPr lang="zh-TW" altLang="en-US"/>
              <a:t> </a:t>
            </a:r>
          </a:p>
          <a:p>
            <a:r>
              <a:rPr lang="zh-TW" altLang="en-US"/>
              <a:t>連接字串屬性</a:t>
            </a:r>
          </a:p>
          <a:p>
            <a:r>
              <a:rPr lang="zh-TW" altLang="en-US"/>
              <a:t> 依索引鍵的相異量值</a:t>
            </a:r>
          </a:p>
          <a:p>
            <a:r>
              <a:rPr lang="zh-TW" altLang="en-US"/>
              <a:t>  </a:t>
            </a:r>
          </a:p>
          <a:p>
            <a:r>
              <a:rPr lang="zh-TW" altLang="en-US"/>
              <a:t> </a:t>
            </a:r>
          </a:p>
          <a:p>
            <a:r>
              <a:rPr lang="zh-TW" altLang="en-US"/>
              <a:t>連接字串屬性</a:t>
            </a:r>
          </a:p>
          <a:p>
            <a:r>
              <a:rPr lang="zh-TW" altLang="en-US"/>
              <a:t> 大型層級臨界值</a:t>
            </a:r>
          </a:p>
          <a:p>
            <a:r>
              <a:rPr lang="zh-TW" altLang="en-US"/>
              <a:t>  </a:t>
            </a:r>
          </a:p>
          <a:p>
            <a:r>
              <a:rPr lang="zh-TW" altLang="en-US"/>
              <a:t> </a:t>
            </a:r>
          </a:p>
          <a:p>
            <a:r>
              <a:rPr lang="zh-TW" altLang="en-US"/>
              <a:t>功能</a:t>
            </a:r>
          </a:p>
          <a:p>
            <a:r>
              <a:rPr lang="zh-TW" altLang="en-US"/>
              <a:t> 彙總的提供者</a:t>
            </a:r>
          </a:p>
          <a:p>
            <a:r>
              <a:rPr lang="zh-TW" altLang="en-US"/>
              <a:t> 這個功能由外掛程式演算法取代。</a:t>
            </a:r>
          </a:p>
          <a:p>
            <a:r>
              <a:rPr lang="zh-TW" altLang="en-US"/>
              <a:t> </a:t>
            </a:r>
          </a:p>
          <a:p>
            <a:r>
              <a:rPr lang="zh-TW" altLang="en-US"/>
              <a:t>功能</a:t>
            </a:r>
          </a:p>
          <a:p>
            <a:r>
              <a:rPr lang="zh-TW" altLang="en-US"/>
              <a:t> 連結 </a:t>
            </a:r>
            <a:r>
              <a:rPr lang="en-US" altLang="zh-TW"/>
              <a:t>Cube</a:t>
            </a:r>
          </a:p>
          <a:p>
            <a:r>
              <a:rPr lang="en-US" altLang="zh-TW"/>
              <a:t> </a:t>
            </a:r>
            <a:r>
              <a:rPr lang="zh-TW" altLang="en-US"/>
              <a:t>這個功能由連結量值群組取代。</a:t>
            </a:r>
          </a:p>
          <a:p>
            <a:r>
              <a:rPr lang="zh-TW" altLang="en-US"/>
              <a:t> </a:t>
            </a:r>
          </a:p>
          <a:p>
            <a:r>
              <a:rPr lang="zh-TW" altLang="en-US"/>
              <a:t>功能</a:t>
            </a:r>
          </a:p>
          <a:p>
            <a:r>
              <a:rPr lang="zh-TW" altLang="en-US"/>
              <a:t> 自訂層級公式</a:t>
            </a:r>
          </a:p>
          <a:p>
            <a:r>
              <a:rPr lang="zh-TW" altLang="en-US"/>
              <a:t> 這個功能由多維度運算式 </a:t>
            </a:r>
            <a:r>
              <a:rPr lang="en-US" altLang="zh-TW"/>
              <a:t>(MDX) </a:t>
            </a:r>
            <a:r>
              <a:rPr lang="zh-TW" altLang="en-US"/>
              <a:t>指令碼取代。</a:t>
            </a:r>
          </a:p>
          <a:p>
            <a:r>
              <a:rPr lang="zh-TW" altLang="en-US"/>
              <a:t> </a:t>
            </a:r>
          </a:p>
          <a:p>
            <a:r>
              <a:rPr lang="zh-TW" altLang="en-US"/>
              <a:t>功能</a:t>
            </a:r>
          </a:p>
          <a:p>
            <a:r>
              <a:rPr lang="zh-TW" altLang="en-US"/>
              <a:t> </a:t>
            </a:r>
            <a:r>
              <a:rPr lang="en-US" altLang="zh-TW"/>
              <a:t>Cube </a:t>
            </a:r>
            <a:r>
              <a:rPr lang="zh-TW" altLang="en-US"/>
              <a:t>和資料庫角色命令</a:t>
            </a:r>
          </a:p>
          <a:p>
            <a:r>
              <a:rPr lang="zh-TW" altLang="en-US"/>
              <a:t> 不再支援。</a:t>
            </a:r>
          </a:p>
          <a:p>
            <a:r>
              <a:rPr lang="zh-TW" altLang="en-US"/>
              <a:t> </a:t>
            </a:r>
          </a:p>
          <a:p>
            <a:r>
              <a:rPr lang="en-US" altLang="zh-TW"/>
              <a:t>MDX</a:t>
            </a:r>
          </a:p>
          <a:p>
            <a:r>
              <a:rPr lang="en-US" altLang="zh-TW"/>
              <a:t> CreateVirtualDimension</a:t>
            </a:r>
          </a:p>
          <a:p>
            <a:r>
              <a:rPr lang="en-US" altLang="zh-TW"/>
              <a:t> </a:t>
            </a:r>
            <a:r>
              <a:rPr lang="zh-TW" altLang="en-US"/>
              <a:t>不再支援這個 </a:t>
            </a:r>
            <a:r>
              <a:rPr lang="en-US" altLang="zh-TW"/>
              <a:t>MDX </a:t>
            </a:r>
            <a:r>
              <a:rPr lang="zh-TW" altLang="en-US"/>
              <a:t>函數。</a:t>
            </a:r>
          </a:p>
          <a:p>
            <a:r>
              <a:rPr lang="zh-TW" altLang="en-US"/>
              <a:t> </a:t>
            </a:r>
          </a:p>
          <a:p>
            <a:r>
              <a:rPr lang="en-US" altLang="zh-TW"/>
              <a:t>MDX</a:t>
            </a:r>
          </a:p>
          <a:p>
            <a:r>
              <a:rPr lang="en-US" altLang="zh-TW"/>
              <a:t> CreatePropertySet</a:t>
            </a:r>
          </a:p>
          <a:p>
            <a:r>
              <a:rPr lang="en-US" altLang="zh-TW"/>
              <a:t> </a:t>
            </a:r>
            <a:r>
              <a:rPr lang="zh-TW" altLang="en-US"/>
              <a:t>不再支援這個 </a:t>
            </a:r>
            <a:r>
              <a:rPr lang="en-US" altLang="zh-TW"/>
              <a:t>MDX </a:t>
            </a:r>
            <a:r>
              <a:rPr lang="zh-TW" altLang="en-US"/>
              <a:t>函數。</a:t>
            </a:r>
          </a:p>
          <a:p>
            <a:r>
              <a:rPr lang="zh-TW" altLang="en-US"/>
              <a:t> </a:t>
            </a:r>
          </a:p>
          <a:p>
            <a:r>
              <a:rPr lang="en-US" altLang="zh-TW"/>
              <a:t>MDX</a:t>
            </a:r>
          </a:p>
          <a:p>
            <a:r>
              <a:rPr lang="en-US" altLang="zh-TW"/>
              <a:t> Ignore</a:t>
            </a:r>
          </a:p>
          <a:p>
            <a:r>
              <a:rPr lang="en-US" altLang="zh-TW"/>
              <a:t> </a:t>
            </a:r>
            <a:r>
              <a:rPr lang="zh-TW" altLang="en-US"/>
              <a:t>在 </a:t>
            </a:r>
            <a:r>
              <a:rPr lang="en-US" altLang="zh-TW"/>
              <a:t>SQL Server 2000 Analysis Services </a:t>
            </a:r>
            <a:r>
              <a:rPr lang="zh-TW" altLang="en-US"/>
              <a:t>中，這個函數被保留供日後使用。</a:t>
            </a:r>
          </a:p>
          <a:p>
            <a:r>
              <a:rPr lang="zh-TW" altLang="en-US"/>
              <a:t> </a:t>
            </a:r>
          </a:p>
          <a:p>
            <a:r>
              <a:rPr lang="en-US" altLang="zh-TW"/>
              <a:t>MDX</a:t>
            </a:r>
          </a:p>
          <a:p>
            <a:r>
              <a:rPr lang="en-US" altLang="zh-TW"/>
              <a:t> With Cache</a:t>
            </a:r>
          </a:p>
          <a:p>
            <a:endParaRPr lang="en-US" altLang="zh-TW"/>
          </a:p>
          <a:p>
            <a:r>
              <a:rPr lang="en-US" altLang="zh-TW"/>
              <a:t>Create Cache</a:t>
            </a:r>
          </a:p>
          <a:p>
            <a:r>
              <a:rPr lang="en-US" altLang="zh-TW"/>
              <a:t> </a:t>
            </a:r>
            <a:r>
              <a:rPr lang="zh-TW" altLang="en-US"/>
              <a:t>接受但不支援。</a:t>
            </a:r>
          </a:p>
          <a:p>
            <a:r>
              <a:rPr lang="zh-TW" altLang="en-US"/>
              <a:t> </a:t>
            </a:r>
          </a:p>
          <a:p>
            <a:r>
              <a:rPr lang="zh-TW" altLang="en-US"/>
              <a:t>其他</a:t>
            </a:r>
          </a:p>
          <a:p>
            <a:r>
              <a:rPr lang="zh-TW" altLang="en-US"/>
              <a:t> </a:t>
            </a:r>
            <a:r>
              <a:rPr lang="en-US" altLang="zh-TW"/>
              <a:t>Active Directory </a:t>
            </a:r>
            <a:r>
              <a:rPr lang="zh-TW" altLang="en-US"/>
              <a:t>註冊</a:t>
            </a:r>
          </a:p>
          <a:p>
            <a:r>
              <a:rPr lang="zh-TW" altLang="en-US"/>
              <a:t>  </a:t>
            </a:r>
          </a:p>
          <a:p>
            <a:r>
              <a:rPr lang="zh-TW" altLang="en-US"/>
              <a:t> </a:t>
            </a:r>
          </a:p>
          <a:p>
            <a:r>
              <a:rPr lang="zh-TW" altLang="en-US"/>
              <a:t>其他</a:t>
            </a:r>
          </a:p>
          <a:p>
            <a:r>
              <a:rPr lang="zh-TW" altLang="en-US"/>
              <a:t> 父子式階層中略過的層級</a:t>
            </a:r>
          </a:p>
          <a:p>
            <a:r>
              <a:rPr lang="zh-TW" altLang="en-US"/>
              <a:t>  </a:t>
            </a:r>
          </a:p>
          <a:p>
            <a:r>
              <a:rPr lang="zh-TW" altLang="en-US"/>
              <a:t> </a:t>
            </a:r>
          </a:p>
          <a:p>
            <a:endParaRPr lang="en-US" altLang="zh-TW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AB2652-9447-4844-B734-C25A7067C4AE}" type="slidenum">
              <a:rPr lang="en-US" altLang="zh-TW"/>
              <a:pPr/>
              <a:t>9</a:t>
            </a:fld>
            <a:endParaRPr lang="en-US" altLang="zh-TW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F1A2A33-5B93-4DAA-9330-E7BD1E1BF9C0}" type="slidenum">
              <a:rPr lang="en-US" altLang="zh-TW"/>
              <a:pPr/>
              <a:t>11</a:t>
            </a:fld>
            <a:endParaRPr lang="en-US" altLang="zh-TW"/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/>
              <a:t>在以往 </a:t>
            </a:r>
            <a:r>
              <a:rPr lang="en-US" altLang="zh-TW"/>
              <a:t>Dimension </a:t>
            </a:r>
            <a:r>
              <a:rPr lang="zh-TW" altLang="en-US"/>
              <a:t>的 </a:t>
            </a:r>
            <a:r>
              <a:rPr lang="en-US" altLang="zh-TW"/>
              <a:t>Level </a:t>
            </a:r>
            <a:r>
              <a:rPr lang="zh-TW" altLang="en-US"/>
              <a:t>之 </a:t>
            </a:r>
            <a:r>
              <a:rPr lang="en-US" altLang="zh-TW"/>
              <a:t>Key Column </a:t>
            </a:r>
            <a:r>
              <a:rPr lang="zh-TW" altLang="en-US"/>
              <a:t>和 </a:t>
            </a:r>
            <a:r>
              <a:rPr lang="en-US" altLang="zh-TW"/>
              <a:t>Name Column </a:t>
            </a:r>
            <a:r>
              <a:rPr lang="zh-TW" altLang="en-US"/>
              <a:t>可以用 </a:t>
            </a:r>
            <a:r>
              <a:rPr lang="en-US" altLang="zh-TW"/>
              <a:t>SQL </a:t>
            </a:r>
            <a:r>
              <a:rPr lang="zh-TW" altLang="en-US"/>
              <a:t>語法定義，線在這些定義都需要改成在 </a:t>
            </a:r>
            <a:r>
              <a:rPr lang="en-US" altLang="zh-TW"/>
              <a:t>Data Source View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300287-A67E-4BAC-AB4F-082F0C68191C}" type="slidenum">
              <a:rPr lang="en-US" altLang="zh-TW"/>
              <a:pPr/>
              <a:t>22</a:t>
            </a:fld>
            <a:endParaRPr lang="en-US" altLang="zh-TW"/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/>
              <a:t>以往一個 </a:t>
            </a:r>
            <a:r>
              <a:rPr lang="en-US" altLang="zh-TW"/>
              <a:t>Cube </a:t>
            </a:r>
            <a:r>
              <a:rPr lang="zh-TW" altLang="en-US"/>
              <a:t>內只能有一個 </a:t>
            </a:r>
            <a:r>
              <a:rPr lang="en-US" altLang="zh-TW"/>
              <a:t>Distinct count</a:t>
            </a:r>
            <a:r>
              <a:rPr lang="zh-TW" altLang="en-US"/>
              <a:t>，現在可以透過不同的 </a:t>
            </a:r>
            <a:r>
              <a:rPr lang="en-US" altLang="zh-TW"/>
              <a:t>measure group </a:t>
            </a:r>
            <a:r>
              <a:rPr lang="zh-TW" altLang="en-US"/>
              <a:t>提供 </a:t>
            </a:r>
            <a:r>
              <a:rPr lang="en-US" altLang="zh-TW"/>
              <a:t>distinct count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9D14C9-2804-4840-A1F9-40C6CCBE252B}" type="slidenum">
              <a:rPr lang="en-US" altLang="zh-TW"/>
              <a:pPr/>
              <a:t>35</a:t>
            </a:fld>
            <a:endParaRPr lang="en-US" altLang="zh-TW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/>
              <a:t>Upgrade </a:t>
            </a:r>
            <a:r>
              <a:rPr lang="zh-TW" altLang="en-US"/>
              <a:t>程式內沒有對 </a:t>
            </a:r>
            <a:r>
              <a:rPr lang="en-US" altLang="zh-TW"/>
              <a:t>DTS </a:t>
            </a:r>
            <a:r>
              <a:rPr lang="zh-TW" altLang="en-US"/>
              <a:t>封裝做動作的步驟</a:t>
            </a:r>
          </a:p>
          <a:p>
            <a:r>
              <a:rPr lang="zh-TW" altLang="en-US"/>
              <a:t>但沒有 </a:t>
            </a:r>
            <a:r>
              <a:rPr lang="en-US" altLang="zh-TW"/>
              <a:t>dtsrunui.exe</a:t>
            </a:r>
          </a:p>
          <a:p>
            <a:r>
              <a:rPr lang="en-US" altLang="zh-TW"/>
              <a:t>SQL Server 2000 SP3 </a:t>
            </a:r>
            <a:r>
              <a:rPr lang="zh-TW" altLang="en-US"/>
              <a:t>就已經嘗試隱藏 </a:t>
            </a:r>
            <a:r>
              <a:rPr lang="en-US" altLang="zh-TW"/>
              <a:t>Repository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7FCE98-4029-4065-BC5B-4DA80B8E26BA}" type="slidenum">
              <a:rPr lang="en-US" altLang="zh-TW"/>
              <a:pPr/>
              <a:t>39</a:t>
            </a:fld>
            <a:endParaRPr lang="en-US" altLang="zh-TW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27075" y="1414463"/>
            <a:ext cx="7843838" cy="14097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TW"/>
              <a:t>Click to edit Master title style</a:t>
            </a:r>
          </a:p>
        </p:txBody>
      </p:sp>
      <p:sp>
        <p:nvSpPr>
          <p:cNvPr id="3051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27075" y="4170363"/>
            <a:ext cx="8035925" cy="476250"/>
          </a:xfrm>
        </p:spPr>
        <p:txBody>
          <a:bodyPr/>
          <a:lstStyle>
            <a:lvl1pPr marL="0" indent="0">
              <a:spcBef>
                <a:spcPct val="0"/>
              </a:spcBef>
              <a:buFont typeface="Wingdings 2" pitchFamily="18" charset="2"/>
              <a:buNone/>
              <a:defRPr>
                <a:latin typeface="Segoe" pitchFamily="34" charset="0"/>
              </a:defRPr>
            </a:lvl1pPr>
          </a:lstStyle>
          <a:p>
            <a:r>
              <a:rPr lang="en-US" altLang="zh-TW"/>
              <a:t>Click to edit Master subtitle style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69088" y="228600"/>
            <a:ext cx="2093912" cy="334645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382588" y="228600"/>
            <a:ext cx="6134100" cy="334645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82588" y="228600"/>
            <a:ext cx="8380412" cy="750888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382588" y="1414463"/>
            <a:ext cx="8380412" cy="2160587"/>
          </a:xfrm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aseline="0">
                <a:latin typeface="Arial" pitchFamily="34" charset="0"/>
                <a:ea typeface="微軟正黑體" pitchFamily="34" charset="-12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aseline="0">
                <a:latin typeface="Arial" pitchFamily="34" charset="0"/>
                <a:ea typeface="微軟正黑體" pitchFamily="34" charset="-12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latin typeface="Arial" pitchFamily="34" charset="0"/>
                <a:ea typeface="微軟正黑體" pitchFamily="34" charset="-12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 b="1" i="0" baseline="0">
                <a:latin typeface="Arial" pitchFamily="34" charset="0"/>
                <a:ea typeface="微軟正黑體" pitchFamily="34" charset="-120"/>
              </a:defRPr>
            </a:lvl1pPr>
            <a:lvl2pPr>
              <a:defRPr sz="2400" baseline="0">
                <a:latin typeface="Arial" pitchFamily="34" charset="0"/>
                <a:ea typeface="微軟正黑體" pitchFamily="34" charset="-120"/>
              </a:defRPr>
            </a:lvl2pPr>
            <a:lvl3pPr>
              <a:defRPr sz="2000" baseline="0">
                <a:latin typeface="Arial" pitchFamily="34" charset="0"/>
                <a:ea typeface="微軟正黑體" pitchFamily="34" charset="-120"/>
              </a:defRPr>
            </a:lvl3pPr>
            <a:lvl4pPr>
              <a:defRPr baseline="0">
                <a:latin typeface="Arial" pitchFamily="34" charset="0"/>
                <a:ea typeface="微軟正黑體" pitchFamily="34" charset="-120"/>
              </a:defRPr>
            </a:lvl4pPr>
            <a:lvl5pPr>
              <a:defRPr baseline="0">
                <a:latin typeface="Arial" pitchFamily="34" charset="0"/>
                <a:ea typeface="微軟正黑體" pitchFamily="34" charset="-120"/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-33338" y="0"/>
            <a:ext cx="9177338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0" y="1143000"/>
            <a:ext cx="44958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4958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  <p:transition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latin typeface="Arial" pitchFamily="34" charset="0"/>
                <a:ea typeface="微軟正黑體" pitchFamily="34" charset="-12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lvl1pPr>
              <a:defRPr sz="3200" b="1" i="0" baseline="0">
                <a:latin typeface="Arial" pitchFamily="34" charset="0"/>
                <a:ea typeface="微軟正黑體" pitchFamily="34" charset="-120"/>
              </a:defRPr>
            </a:lvl1pPr>
            <a:lvl2pPr>
              <a:defRPr sz="2400" baseline="0">
                <a:latin typeface="Arial" pitchFamily="34" charset="0"/>
                <a:ea typeface="微軟正黑體" pitchFamily="34" charset="-120"/>
              </a:defRPr>
            </a:lvl2pPr>
            <a:lvl3pPr>
              <a:defRPr sz="2000" baseline="0">
                <a:latin typeface="Arial" pitchFamily="34" charset="0"/>
                <a:ea typeface="微軟正黑體" pitchFamily="34" charset="-120"/>
              </a:defRPr>
            </a:lvl3pPr>
            <a:lvl4pPr>
              <a:defRPr baseline="0">
                <a:latin typeface="Arial" pitchFamily="34" charset="0"/>
                <a:ea typeface="微軟正黑體" pitchFamily="34" charset="-120"/>
              </a:defRPr>
            </a:lvl4pPr>
            <a:lvl5pPr>
              <a:defRPr baseline="0">
                <a:latin typeface="Arial" pitchFamily="34" charset="0"/>
                <a:ea typeface="微軟正黑體" pitchFamily="34" charset="-120"/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Demo, Video etc. &quot;special&quot; slides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567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722312" y="2925354"/>
            <a:ext cx="7689851" cy="1384995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anchor="b">
            <a:normAutofit/>
          </a:bodyPr>
          <a:lstStyle>
            <a:lvl1pPr marL="0" indent="0" algn="ctr">
              <a:buFont typeface="Arial" pitchFamily="34" charset="0"/>
              <a:buNone/>
              <a:defRPr lang="en-US" sz="10000" kern="1200" cap="all" dirty="0" smtClean="0">
                <a:solidFill>
                  <a:schemeClr val="bg1">
                    <a:alpha val="35000"/>
                  </a:schemeClr>
                </a:solidFill>
                <a:effectLst/>
                <a:latin typeface="Arial Black" pitchFamily="34" charset="0"/>
                <a:ea typeface="+mj-ea"/>
                <a:cs typeface="+mj-cs"/>
              </a:defRPr>
            </a:lvl1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8300" y="3692141"/>
            <a:ext cx="8394699" cy="1154497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>
            <a:lvl1pPr algn="ctr">
              <a:lnSpc>
                <a:spcPct val="90000"/>
              </a:lnSpc>
              <a:defRPr lang="en-US" sz="4000" b="0" kern="1200" cap="none" spc="-125" dirty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invGray">
          <a:xfrm>
            <a:off x="4570412" y="4879296"/>
            <a:ext cx="4192587" cy="332399"/>
          </a:xfrm>
        </p:spPr>
        <p:txBody>
          <a:bodyPr rtlCol="0">
            <a:sp3d extrusionH="57150">
              <a:bevelT w="12700" h="12700"/>
            </a:sp3d>
          </a:bodyPr>
          <a:lstStyle>
            <a:lvl1pPr marL="0" indent="0" algn="l" defTabSz="914327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None/>
              <a:defRPr lang="en-US" sz="2400" kern="1200" dirty="0">
                <a:gradFill>
                  <a:gsLst>
                    <a:gs pos="0">
                      <a:schemeClr val="bg1">
                        <a:lumMod val="65000"/>
                        <a:lumOff val="35000"/>
                      </a:schemeClr>
                    </a:gs>
                    <a:gs pos="50000">
                      <a:srgbClr val="27728D"/>
                    </a:gs>
                    <a:gs pos="100000">
                      <a:schemeClr val="tx1">
                        <a:lumMod val="75000"/>
                        <a:alpha val="85000"/>
                      </a:schemeClr>
                    </a:gs>
                  </a:gsLst>
                  <a:lin ang="16200000" scaled="1"/>
                </a:gradFill>
                <a:effectLst/>
                <a:latin typeface="+mn-lt"/>
                <a:ea typeface="+mn-ea"/>
                <a:cs typeface="+mn-cs"/>
              </a:defRPr>
            </a:lvl1pPr>
            <a:lvl2pPr marL="4571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mo, Video etc. &quot;special&quot; slides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722312" y="2925354"/>
            <a:ext cx="7689851" cy="1384995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anchor="b">
            <a:normAutofit/>
          </a:bodyPr>
          <a:lstStyle>
            <a:lvl1pPr marL="0" indent="0" algn="ctr">
              <a:buFont typeface="Arial" pitchFamily="34" charset="0"/>
              <a:buNone/>
              <a:defRPr lang="en-US" sz="10000" kern="1200" cap="all" dirty="0" smtClean="0">
                <a:solidFill>
                  <a:schemeClr val="bg1">
                    <a:alpha val="35000"/>
                  </a:schemeClr>
                </a:solidFill>
                <a:effectLst/>
                <a:latin typeface="Arial Black" pitchFamily="34" charset="0"/>
                <a:ea typeface="+mj-ea"/>
                <a:cs typeface="+mj-cs"/>
              </a:defRPr>
            </a:lvl1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8300" y="3692141"/>
            <a:ext cx="8394699" cy="1154497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>
            <a:lvl1pPr algn="ctr">
              <a:lnSpc>
                <a:spcPct val="90000"/>
              </a:lnSpc>
              <a:defRPr lang="en-US" sz="4000" b="0" kern="1200" cap="none" spc="-125" dirty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invGray">
          <a:xfrm>
            <a:off x="4570412" y="4879296"/>
            <a:ext cx="4192587" cy="332399"/>
          </a:xfrm>
        </p:spPr>
        <p:txBody>
          <a:bodyPr rtlCol="0">
            <a:sp3d extrusionH="57150">
              <a:bevelT w="12700" h="12700"/>
            </a:sp3d>
          </a:bodyPr>
          <a:lstStyle>
            <a:lvl1pPr marL="0" indent="0" algn="l" defTabSz="914327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None/>
              <a:defRPr lang="en-US" sz="2400" kern="1200" dirty="0">
                <a:gradFill>
                  <a:gsLst>
                    <a:gs pos="0">
                      <a:schemeClr val="bg1">
                        <a:lumMod val="65000"/>
                        <a:lumOff val="35000"/>
                      </a:schemeClr>
                    </a:gs>
                    <a:gs pos="50000">
                      <a:srgbClr val="27728D"/>
                    </a:gs>
                    <a:gs pos="100000">
                      <a:schemeClr val="tx1">
                        <a:lumMod val="75000"/>
                        <a:alpha val="85000"/>
                      </a:schemeClr>
                    </a:gs>
                  </a:gsLst>
                  <a:lin ang="16200000" scaled="1"/>
                </a:gradFill>
                <a:effectLst/>
                <a:latin typeface="+mn-lt"/>
                <a:ea typeface="+mn-ea"/>
                <a:cs typeface="+mn-cs"/>
              </a:defRPr>
            </a:lvl1pPr>
            <a:lvl2pPr marL="4571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l" defTabSz="914363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en-US" sz="4000" b="0" kern="1200" cap="none" spc="-125" baseline="0" dirty="0">
                <a:ln w="3175"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8300" y="1347788"/>
            <a:ext cx="8382000" cy="1854867"/>
          </a:xfrm>
        </p:spPr>
        <p:txBody>
          <a:bodyPr/>
          <a:lstStyle>
            <a:lvl1pPr>
              <a:lnSpc>
                <a:spcPct val="90000"/>
              </a:lnSpc>
              <a:defRPr sz="2800"/>
            </a:lvl1pPr>
            <a:lvl2pPr>
              <a:lnSpc>
                <a:spcPct val="90000"/>
              </a:lnSpc>
              <a:defRPr sz="2400"/>
            </a:lvl2pPr>
            <a:lvl3pPr>
              <a:lnSpc>
                <a:spcPct val="90000"/>
              </a:lnSpc>
              <a:defRPr sz="2000"/>
            </a:lvl3pPr>
            <a:lvl4pPr>
              <a:lnSpc>
                <a:spcPct val="90000"/>
              </a:lnSpc>
              <a:defRPr sz="1800"/>
            </a:lvl4pPr>
            <a:lvl5pPr>
              <a:lnSpc>
                <a:spcPct val="90000"/>
              </a:lnSpc>
              <a:defRPr sz="18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with Subhead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D:\Slidework\Jobs\TechEd2007 - Brian Marble\Template\Template\images\TE_logo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964488" y="6243638"/>
            <a:ext cx="8509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l" defTabSz="914363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en-US" sz="4000" b="0" kern="1200" cap="none" spc="-125" baseline="0" dirty="0">
                <a:ln w="3175"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8300" y="1839913"/>
            <a:ext cx="8382000" cy="1854867"/>
          </a:xfrm>
        </p:spPr>
        <p:txBody>
          <a:bodyPr/>
          <a:lstStyle>
            <a:lvl1pPr>
              <a:lnSpc>
                <a:spcPct val="90000"/>
              </a:lnSpc>
              <a:defRPr sz="2800"/>
            </a:lvl1pPr>
            <a:lvl2pPr>
              <a:lnSpc>
                <a:spcPct val="90000"/>
              </a:lnSpc>
              <a:defRPr sz="2400"/>
            </a:lvl2pPr>
            <a:lvl3pPr>
              <a:lnSpc>
                <a:spcPct val="90000"/>
              </a:lnSpc>
              <a:defRPr sz="2000"/>
            </a:lvl3pPr>
            <a:lvl4pPr>
              <a:lnSpc>
                <a:spcPct val="90000"/>
              </a:lnSpc>
              <a:defRPr sz="1800"/>
            </a:lvl4pPr>
            <a:lvl5pPr>
              <a:lnSpc>
                <a:spcPct val="90000"/>
              </a:lnSpc>
              <a:defRPr sz="18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68300" y="767292"/>
            <a:ext cx="8394700" cy="443198"/>
          </a:xfrm>
        </p:spPr>
        <p:txBody>
          <a:bodyPr lIns="91440" rIns="91440" rtlCol="0"/>
          <a:lstStyle>
            <a:lvl1pPr marL="384939" indent="-384939" algn="l" defTabSz="914327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None/>
              <a:defRPr lang="en-US" sz="3200" b="0" kern="1200" baseline="0">
                <a:ln w="18415" cmpd="sng">
                  <a:noFill/>
                  <a:prstDash val="solid"/>
                </a:ln>
                <a:solidFill>
                  <a:srgbClr val="FFFF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 Narrow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d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l" defTabSz="914363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en-US" sz="4000" b="0" kern="1200" cap="none" spc="-125" baseline="0" dirty="0">
                <a:ln w="3175"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2312" y="1347788"/>
            <a:ext cx="7689851" cy="1660968"/>
          </a:xfrm>
        </p:spPr>
        <p:txBody>
          <a:bodyPr/>
          <a:lstStyle>
            <a:lvl1pPr>
              <a:lnSpc>
                <a:spcPct val="90000"/>
              </a:lnSpc>
              <a:buFontTx/>
              <a:buNone/>
              <a:defRPr sz="2400">
                <a:latin typeface="Courier New" pitchFamily="49" charset="0"/>
                <a:cs typeface="Courier New" pitchFamily="49" charset="0"/>
              </a:defRPr>
            </a:lvl1pPr>
            <a:lvl2pPr>
              <a:lnSpc>
                <a:spcPct val="90000"/>
              </a:lnSpc>
              <a:buFontTx/>
              <a:buNone/>
              <a:defRPr sz="2000">
                <a:latin typeface="Courier New" pitchFamily="49" charset="0"/>
                <a:cs typeface="Courier New" pitchFamily="49" charset="0"/>
              </a:defRPr>
            </a:lvl2pPr>
            <a:lvl3pPr>
              <a:lnSpc>
                <a:spcPct val="90000"/>
              </a:lnSpc>
              <a:buFontTx/>
              <a:buNone/>
              <a:defRPr sz="1800">
                <a:latin typeface="Courier New" pitchFamily="49" charset="0"/>
                <a:cs typeface="Courier New" pitchFamily="49" charset="0"/>
              </a:defRPr>
            </a:lvl3pPr>
            <a:lvl4pPr>
              <a:lnSpc>
                <a:spcPct val="90000"/>
              </a:lnSpc>
              <a:buFontTx/>
              <a:buNone/>
              <a:defRPr sz="1600">
                <a:latin typeface="Courier New" pitchFamily="49" charset="0"/>
                <a:cs typeface="Courier New" pitchFamily="49" charset="0"/>
              </a:defRPr>
            </a:lvl4pPr>
            <a:lvl5pPr>
              <a:lnSpc>
                <a:spcPct val="90000"/>
              </a:lnSpc>
              <a:buFontTx/>
              <a:buNone/>
              <a:defRPr sz="1600">
                <a:latin typeface="Courier New" pitchFamily="49" charset="0"/>
                <a:cs typeface="Courier New" pitchFamily="49" charset="0"/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382588" y="1414463"/>
            <a:ext cx="4113212" cy="2160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414463"/>
            <a:ext cx="4114800" cy="2160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slideLayout" Target="../slideLayouts/slideLayout15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9" Type="http://schemas.openxmlformats.org/officeDocument/2006/relationships/image" Target="../media/image5.w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slideLayout" Target="../slideLayouts/slideLayout21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Relationship Id="rId9" Type="http://schemas.openxmlformats.org/officeDocument/2006/relationships/image" Target="../media/image9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2588" y="228600"/>
            <a:ext cx="8380412" cy="750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chemeClr val="bg2">
                <a:alpha val="74001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zh-TW" smtClean="0"/>
              <a:t>Click to edit Title Slide</a:t>
            </a:r>
          </a:p>
        </p:txBody>
      </p:sp>
      <p:sp>
        <p:nvSpPr>
          <p:cNvPr id="3041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2588" y="1414463"/>
            <a:ext cx="8380412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  <p:pic>
        <p:nvPicPr>
          <p:cNvPr id="304132" name="Picture 4" descr="bullet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9296400" y="130175"/>
            <a:ext cx="241300" cy="241300"/>
          </a:xfrm>
          <a:prstGeom prst="rect">
            <a:avLst/>
          </a:prstGeom>
          <a:noFill/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  <p:sldLayoutId id="2147483666" r:id="rId12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8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800">
          <a:solidFill>
            <a:schemeClr val="tx2"/>
          </a:solidFill>
          <a:latin typeface="Segoe Semibold" pitchFamily="34" charset="0"/>
          <a:ea typeface="新細明體" pitchFamily="18" charset="-12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800">
          <a:solidFill>
            <a:schemeClr val="tx2"/>
          </a:solidFill>
          <a:latin typeface="Segoe Semibold" pitchFamily="34" charset="0"/>
          <a:ea typeface="新細明體" pitchFamily="18" charset="-12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800">
          <a:solidFill>
            <a:schemeClr val="tx2"/>
          </a:solidFill>
          <a:latin typeface="Segoe Semibold" pitchFamily="34" charset="0"/>
          <a:ea typeface="新細明體" pitchFamily="18" charset="-12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800">
          <a:solidFill>
            <a:schemeClr val="tx2"/>
          </a:solidFill>
          <a:latin typeface="Segoe Semibold" pitchFamily="34" charset="0"/>
          <a:ea typeface="新細明體" pitchFamily="18" charset="-12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800">
          <a:solidFill>
            <a:schemeClr val="tx2"/>
          </a:solidFill>
          <a:latin typeface="Segoe Semibold" pitchFamily="34" charset="0"/>
          <a:ea typeface="新細明體" pitchFamily="18" charset="-12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800">
          <a:solidFill>
            <a:schemeClr val="tx2"/>
          </a:solidFill>
          <a:latin typeface="Segoe Semibold" pitchFamily="34" charset="0"/>
          <a:ea typeface="新細明體" pitchFamily="18" charset="-12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800">
          <a:solidFill>
            <a:schemeClr val="tx2"/>
          </a:solidFill>
          <a:latin typeface="Segoe Semibold" pitchFamily="34" charset="0"/>
          <a:ea typeface="新細明體" pitchFamily="18" charset="-12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800">
          <a:solidFill>
            <a:schemeClr val="tx2"/>
          </a:solidFill>
          <a:latin typeface="Segoe Semibold" pitchFamily="34" charset="0"/>
          <a:ea typeface="新細明體" pitchFamily="18" charset="-120"/>
        </a:defRPr>
      </a:lvl9pPr>
    </p:titleStyle>
    <p:bodyStyle>
      <a:lvl1pPr marL="447675" indent="-447675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Wingdings 2" pitchFamily="18" charset="2"/>
        <a:buBlip>
          <a:blip r:embed="rId16"/>
        </a:buBlip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833438" indent="-354013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Wingdings 2" pitchFamily="18" charset="2"/>
        <a:buBlip>
          <a:blip r:embed="rId16"/>
        </a:buBlip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208088" indent="-373063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Wingdings 2" pitchFamily="18" charset="2"/>
        <a:buBlip>
          <a:blip r:embed="rId16"/>
        </a:buBlip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544638" indent="-334963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Wingdings 2" pitchFamily="18" charset="2"/>
        <a:buBlip>
          <a:blip r:embed="rId16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1851025" indent="-304800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Wingdings 2" pitchFamily="18" charset="2"/>
        <a:buBlip>
          <a:blip r:embed="rId16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308225" indent="-304800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Wingdings 2" pitchFamily="18" charset="2"/>
        <a:buBlip>
          <a:blip r:embed="rId16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765425" indent="-304800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Wingdings 2" pitchFamily="18" charset="2"/>
        <a:buBlip>
          <a:blip r:embed="rId16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222625" indent="-304800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Wingdings 2" pitchFamily="18" charset="2"/>
        <a:buBlip>
          <a:blip r:embed="rId16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679825" indent="-304800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Wingdings 2" pitchFamily="18" charset="2"/>
        <a:buBlip>
          <a:blip r:embed="rId16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66713" y="219075"/>
            <a:ext cx="840581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zh-TW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6713" y="1346200"/>
            <a:ext cx="8405812" cy="420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</p:txBody>
      </p:sp>
      <p:sp>
        <p:nvSpPr>
          <p:cNvPr id="788484" name="Line 4"/>
          <p:cNvSpPr>
            <a:spLocks noChangeShapeType="1"/>
          </p:cNvSpPr>
          <p:nvPr/>
        </p:nvSpPr>
        <p:spPr bwMode="auto">
          <a:xfrm>
            <a:off x="0" y="6361113"/>
            <a:ext cx="9144000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kumimoji="0" lang="zh-TW" altLang="en-US">
              <a:latin typeface="Arial" charset="0"/>
              <a:ea typeface="+mn-ea"/>
            </a:endParaRPr>
          </a:p>
        </p:txBody>
      </p:sp>
      <p:sp>
        <p:nvSpPr>
          <p:cNvPr id="788485" name="Line 5"/>
          <p:cNvSpPr>
            <a:spLocks noChangeShapeType="1"/>
          </p:cNvSpPr>
          <p:nvPr/>
        </p:nvSpPr>
        <p:spPr bwMode="auto">
          <a:xfrm>
            <a:off x="0" y="6781800"/>
            <a:ext cx="9144000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kumimoji="0" lang="zh-TW" altLang="en-US">
              <a:latin typeface="Arial" charset="0"/>
              <a:ea typeface="+mn-ea"/>
            </a:endParaRPr>
          </a:p>
        </p:txBody>
      </p:sp>
      <p:sp>
        <p:nvSpPr>
          <p:cNvPr id="788486" name="Line 6"/>
          <p:cNvSpPr>
            <a:spLocks noChangeShapeType="1"/>
          </p:cNvSpPr>
          <p:nvPr/>
        </p:nvSpPr>
        <p:spPr bwMode="auto">
          <a:xfrm>
            <a:off x="0" y="6022975"/>
            <a:ext cx="9144000" cy="0"/>
          </a:xfrm>
          <a:prstGeom prst="line">
            <a:avLst/>
          </a:prstGeom>
          <a:noFill/>
          <a:ln w="12700">
            <a:solidFill>
              <a:srgbClr val="FFCC00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kumimoji="0" lang="zh-TW" altLang="en-US">
              <a:latin typeface="Arial" charset="0"/>
              <a:ea typeface="+mn-ea"/>
            </a:endParaRPr>
          </a:p>
        </p:txBody>
      </p:sp>
      <p:pic>
        <p:nvPicPr>
          <p:cNvPr id="1031" name="Picture 7" descr="TechNet_rgb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312025" y="6497638"/>
            <a:ext cx="1554163" cy="15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FFFF99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FFFF99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FFFF99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FFFF99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FFFF99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FFFF99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FFFF99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FFFF99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FFFF99"/>
          </a:solidFill>
          <a:latin typeface="Arial" charset="0"/>
        </a:defRPr>
      </a:lvl9pPr>
    </p:titleStyle>
    <p:bodyStyle>
      <a:lvl1pPr marL="463550" indent="-350838" algn="l" rtl="0" eaLnBrk="1" fontAlgn="base" hangingPunct="1">
        <a:lnSpc>
          <a:spcPct val="140000"/>
        </a:lnSpc>
        <a:spcBef>
          <a:spcPct val="20000"/>
        </a:spcBef>
        <a:spcAft>
          <a:spcPct val="0"/>
        </a:spcAft>
        <a:buChar char="•"/>
        <a:defRPr sz="3200" b="1">
          <a:solidFill>
            <a:schemeClr val="bg1"/>
          </a:solidFill>
          <a:latin typeface="+mn-lt"/>
          <a:ea typeface="+mn-ea"/>
          <a:cs typeface="+mn-cs"/>
        </a:defRPr>
      </a:lvl1pPr>
      <a:lvl2pPr marL="914400" indent="-112713" algn="l" rtl="0" eaLnBrk="1" fontAlgn="base" hangingPunct="1">
        <a:lnSpc>
          <a:spcPct val="140000"/>
        </a:lnSpc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2pPr>
      <a:lvl3pPr marL="12573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0"/>
            <a:ext cx="9144000" cy="1411288"/>
          </a:xfrm>
          <a:prstGeom prst="rect">
            <a:avLst/>
          </a:prstGeom>
          <a:gradFill>
            <a:gsLst>
              <a:gs pos="0">
                <a:srgbClr val="0070C0">
                  <a:alpha val="0"/>
                </a:srgbClr>
              </a:gs>
              <a:gs pos="41000">
                <a:schemeClr val="tx1">
                  <a:alpha val="15000"/>
                </a:schemeClr>
              </a:gs>
              <a:gs pos="56000">
                <a:schemeClr val="tx1">
                  <a:alpha val="25000"/>
                </a:schemeClr>
              </a:gs>
              <a:gs pos="100000">
                <a:schemeClr val="tx1">
                  <a:alpha val="70000"/>
                </a:schemeClr>
              </a:gs>
            </a:gsLst>
            <a:lin ang="1620000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109728" tIns="54864" rIns="109728" bIns="54864" anchor="ctr"/>
          <a:lstStyle/>
          <a:p>
            <a:pPr algn="ctr" defTabSz="1096963" eaLnBrk="0" hangingPunct="0">
              <a:defRPr/>
            </a:pPr>
            <a:endParaRPr kumimoji="0"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8300" y="220663"/>
            <a:ext cx="8382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  <a:scene3d>
              <a:camera prst="orthographicFront"/>
              <a:lightRig rig="threePt" dir="t"/>
            </a:scene3d>
            <a:sp3d extrusionH="6350">
              <a:bevelT w="12700" h="25400" prst="coolSlant"/>
              <a:bevelB w="19050" h="19050"/>
              <a:extrusionClr>
                <a:schemeClr val="bg1"/>
              </a:extrusionClr>
            </a:sp3d>
          </a:bodyPr>
          <a:lstStyle/>
          <a:p>
            <a:r>
              <a:rPr lang="en-US" dirty="0" smtClean="0"/>
              <a:t>Click to Edit Title Text</a:t>
            </a:r>
            <a:endParaRPr lang="en-US" dirty="0"/>
          </a:p>
        </p:txBody>
      </p:sp>
      <p:sp>
        <p:nvSpPr>
          <p:cNvPr id="819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66713" y="1347788"/>
            <a:ext cx="8407400" cy="185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</p:sldLayoutIdLst>
  <p:transition>
    <p:fade/>
  </p:transition>
  <p:txStyles>
    <p:titleStyle>
      <a:lvl1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lang="en-US" sz="4000" kern="1200" spc="-125" dirty="0">
          <a:ln w="3175">
            <a:noFill/>
          </a:ln>
          <a:solidFill>
            <a:schemeClr val="bg1"/>
          </a:solidFill>
          <a:latin typeface="+mj-lt"/>
          <a:ea typeface="+mj-ea"/>
          <a:cs typeface="+mj-cs"/>
        </a:defRPr>
      </a:lvl1pPr>
      <a:lvl2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pitchFamily="34" charset="0"/>
        </a:defRPr>
      </a:lvl2pPr>
      <a:lvl3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pitchFamily="34" charset="0"/>
        </a:defRPr>
      </a:lvl3pPr>
      <a:lvl4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pitchFamily="34" charset="0"/>
        </a:defRPr>
      </a:lvl4pPr>
      <a:lvl5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pitchFamily="34" charset="0"/>
        </a:defRPr>
      </a:lvl5pPr>
      <a:lvl6pPr marL="4572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pitchFamily="34" charset="0"/>
        </a:defRPr>
      </a:lvl6pPr>
      <a:lvl7pPr marL="9144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pitchFamily="34" charset="0"/>
        </a:defRPr>
      </a:lvl7pPr>
      <a:lvl8pPr marL="13716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pitchFamily="34" charset="0"/>
        </a:defRPr>
      </a:lvl8pPr>
      <a:lvl9pPr marL="18288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pitchFamily="34" charset="0"/>
        </a:defRPr>
      </a:lvl9pPr>
    </p:titleStyle>
    <p:bodyStyle>
      <a:lvl1pPr marL="384175" indent="-384175" algn="l" defTabSz="912813" rtl="0" eaLnBrk="1" fontAlgn="base" hangingPunct="1">
        <a:lnSpc>
          <a:spcPct val="90000"/>
        </a:lnSpc>
        <a:spcBef>
          <a:spcPts val="700"/>
        </a:spcBef>
        <a:spcAft>
          <a:spcPct val="0"/>
        </a:spcAft>
        <a:buBlip>
          <a:blip r:embed="rId9"/>
        </a:buBlip>
        <a:defRPr sz="2800" kern="1200">
          <a:solidFill>
            <a:schemeClr val="tx1"/>
          </a:solidFill>
          <a:latin typeface="+mj-lt"/>
          <a:ea typeface="+mn-ea"/>
          <a:cs typeface="+mn-cs"/>
        </a:defRPr>
      </a:lvl1pPr>
      <a:lvl2pPr marL="738188" indent="-361950" algn="l" defTabSz="912813" rtl="0" eaLnBrk="1" fontAlgn="base" hangingPunct="1">
        <a:lnSpc>
          <a:spcPct val="90000"/>
        </a:lnSpc>
        <a:spcBef>
          <a:spcPts val="700"/>
        </a:spcBef>
        <a:spcAft>
          <a:spcPct val="0"/>
        </a:spcAft>
        <a:buBlip>
          <a:blip r:embed="rId9"/>
        </a:buBlip>
        <a:defRPr sz="2400" kern="1200">
          <a:solidFill>
            <a:schemeClr val="tx1"/>
          </a:solidFill>
          <a:latin typeface="+mj-lt"/>
          <a:ea typeface="+mn-ea"/>
          <a:cs typeface="+mn-cs"/>
        </a:defRPr>
      </a:lvl2pPr>
      <a:lvl3pPr marL="1101725" indent="-347663" algn="l" defTabSz="912813" rtl="0" eaLnBrk="1" fontAlgn="base" hangingPunct="1">
        <a:lnSpc>
          <a:spcPct val="90000"/>
        </a:lnSpc>
        <a:spcBef>
          <a:spcPts val="700"/>
        </a:spcBef>
        <a:spcAft>
          <a:spcPct val="0"/>
        </a:spcAft>
        <a:buBlip>
          <a:blip r:embed="rId9"/>
        </a:buBlip>
        <a:defRPr sz="2000" kern="1200">
          <a:solidFill>
            <a:schemeClr val="tx1"/>
          </a:solidFill>
          <a:latin typeface="+mj-lt"/>
          <a:ea typeface="+mn-ea"/>
          <a:cs typeface="+mn-cs"/>
        </a:defRPr>
      </a:lvl3pPr>
      <a:lvl4pPr marL="1419225" indent="-317500" algn="l" defTabSz="912813" rtl="0" eaLnBrk="1" fontAlgn="base" hangingPunct="1">
        <a:lnSpc>
          <a:spcPct val="90000"/>
        </a:lnSpc>
        <a:spcBef>
          <a:spcPts val="700"/>
        </a:spcBef>
        <a:spcAft>
          <a:spcPct val="0"/>
        </a:spcAft>
        <a:buBlip>
          <a:blip r:embed="rId9"/>
        </a:buBlip>
        <a:defRPr sz="2000" kern="1200">
          <a:solidFill>
            <a:schemeClr val="tx1"/>
          </a:solidFill>
          <a:latin typeface="+mj-lt"/>
          <a:ea typeface="+mn-ea"/>
          <a:cs typeface="+mn-cs"/>
        </a:defRPr>
      </a:lvl4pPr>
      <a:lvl5pPr marL="1760538" indent="-317500" algn="l" defTabSz="912813" rtl="0" eaLnBrk="1" fontAlgn="base" hangingPunct="1">
        <a:lnSpc>
          <a:spcPct val="90000"/>
        </a:lnSpc>
        <a:spcBef>
          <a:spcPts val="700"/>
        </a:spcBef>
        <a:spcAft>
          <a:spcPct val="0"/>
        </a:spcAft>
        <a:buBlip>
          <a:blip r:embed="rId9"/>
        </a:buBlip>
        <a:defRPr sz="20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399" indent="-228582" algn="l" defTabSz="91432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62" indent="-228582" algn="l" defTabSz="91432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26" indent="-228582" algn="l" defTabSz="91432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90" indent="-228582" algn="l" defTabSz="91432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3" algn="l" defTabSz="9143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27" algn="l" defTabSz="9143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0" algn="l" defTabSz="9143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54" algn="l" defTabSz="9143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18" algn="l" defTabSz="9143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80" algn="l" defTabSz="9143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44" algn="l" defTabSz="9143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08" algn="l" defTabSz="9143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crosoft.com/sql/" TargetMode="External"/><Relationship Id="rId7" Type="http://schemas.openxmlformats.org/officeDocument/2006/relationships/hyperlink" Target="http://www.microsoft.com/taiwan/events/slides/" TargetMode="External"/><Relationship Id="rId2" Type="http://schemas.openxmlformats.org/officeDocument/2006/relationships/hyperlink" Target="http://www.microsoft.com/downloads/details.aspx?FamilyID=3d5e96d9-0074-46c4-bd4f-c3eb2abf4b66&amp;DisplayLang=en" TargetMode="Externa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://www.microsoft.com/taiwan/resources/casestudies/default.aspx" TargetMode="External"/><Relationship Id="rId5" Type="http://schemas.openxmlformats.org/officeDocument/2006/relationships/hyperlink" Target="http://www.microsoft.com/taiwan/sql/evaluation/compare/pricecomparison.htm" TargetMode="External"/><Relationship Id="rId4" Type="http://schemas.openxmlformats.org/officeDocument/2006/relationships/hyperlink" Target="http://www.microsoft.com/sql/2005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5" name="Rectangle 7"/>
          <p:cNvSpPr>
            <a:spLocks noChangeArrowheads="1"/>
          </p:cNvSpPr>
          <p:nvPr/>
        </p:nvSpPr>
        <p:spPr bwMode="auto">
          <a:xfrm>
            <a:off x="379413" y="1136650"/>
            <a:ext cx="8305800" cy="228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>
                <a:alpha val="50000"/>
              </a:schemeClr>
            </a:outerShdw>
          </a:effectLst>
        </p:spPr>
        <p:txBody>
          <a:bodyPr anchor="ctr">
            <a:spAutoFit/>
          </a:bodyPr>
          <a:lstStyle/>
          <a:p>
            <a:pPr algn="ctr"/>
            <a:endParaRPr kumimoji="1" lang="zh-TW" altLang="en-US" sz="48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/>
            <a:r>
              <a:rPr kumimoji="1" lang="zh-TW" altLang="en-US" sz="4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快速升級</a:t>
            </a:r>
            <a:r>
              <a:rPr kumimoji="1" lang="en-US" altLang="zh-TW" sz="4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SQL Server 7.0/2000</a:t>
            </a:r>
            <a:r>
              <a:rPr kumimoji="1" lang="zh-TW" altLang="en-US" sz="4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至 </a:t>
            </a:r>
            <a:r>
              <a:rPr kumimoji="1" lang="en-US" altLang="zh-TW" sz="4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SQL Server 2005</a:t>
            </a:r>
            <a:r>
              <a:rPr kumimoji="1" lang="en-US" altLang="zh-TW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kumimoji="1" lang="zh-TW" altLang="en-US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06856" name="Rectangle 8"/>
          <p:cNvSpPr>
            <a:spLocks noChangeArrowheads="1"/>
          </p:cNvSpPr>
          <p:nvPr/>
        </p:nvSpPr>
        <p:spPr bwMode="auto">
          <a:xfrm>
            <a:off x="596900" y="4549676"/>
            <a:ext cx="78613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zh-TW" altLang="en-US" sz="3200">
                <a:solidFill>
                  <a:schemeClr val="bg1"/>
                </a:solidFill>
                <a:effectLst/>
                <a:latin typeface="標楷體" pitchFamily="65" charset="-120"/>
              </a:rPr>
              <a:t>胡百敬</a:t>
            </a:r>
          </a:p>
          <a:p>
            <a:pPr>
              <a:defRPr/>
            </a:pPr>
            <a:r>
              <a:rPr lang="zh-TW" altLang="en-US" sz="2800">
                <a:solidFill>
                  <a:schemeClr val="bg1"/>
                </a:solidFill>
              </a:rPr>
              <a:t>資深講師</a:t>
            </a:r>
          </a:p>
          <a:p>
            <a:pPr>
              <a:defRPr/>
            </a:pPr>
            <a:r>
              <a:rPr lang="zh-TW" altLang="en-US" sz="2800">
                <a:solidFill>
                  <a:schemeClr val="bg1"/>
                </a:solidFill>
              </a:rPr>
              <a:t>恆逸教育訓練中心</a:t>
            </a:r>
            <a:r>
              <a:rPr lang="en-US" altLang="zh-TW" sz="2800">
                <a:solidFill>
                  <a:schemeClr val="bg1"/>
                </a:solidFill>
              </a:rPr>
              <a:t>(</a:t>
            </a:r>
            <a:r>
              <a:rPr lang="zh-TW" altLang="en-US" sz="2800">
                <a:solidFill>
                  <a:schemeClr val="bg1"/>
                </a:solidFill>
              </a:rPr>
              <a:t>精誠資訊</a:t>
            </a:r>
            <a:r>
              <a:rPr lang="en-US" altLang="zh-TW" sz="2800">
                <a:solidFill>
                  <a:schemeClr val="bg1"/>
                </a:solidFill>
              </a:rPr>
              <a:t>)</a:t>
            </a:r>
            <a:endParaRPr lang="zh-TW" altLang="en-US" sz="2800">
              <a:solidFill>
                <a:schemeClr val="bg1"/>
              </a:solidFill>
            </a:endParaRPr>
          </a:p>
          <a:p>
            <a:endParaRPr lang="zh-TW" altLang="en-US" sz="2800" b="0">
              <a:solidFill>
                <a:schemeClr val="bg1"/>
              </a:solidFill>
              <a:effectLst/>
              <a:latin typeface="標楷體" pitchFamily="65" charset="-120"/>
            </a:endParaRPr>
          </a:p>
          <a:p>
            <a:endParaRPr lang="en-US" altLang="zh-TW" sz="2800" b="0">
              <a:solidFill>
                <a:schemeClr val="bg1"/>
              </a:solidFill>
              <a:effectLst/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901372" y="3363268"/>
            <a:ext cx="26468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smtClean="0">
                <a:solidFill>
                  <a:srgbClr val="FFFF00"/>
                </a:solidFill>
              </a:rPr>
              <a:t>升級商業智慧</a:t>
            </a:r>
            <a:endParaRPr lang="zh-TW" altLang="en-US" sz="320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>
                <a:latin typeface="標楷體" pitchFamily="65" charset="-120"/>
              </a:rPr>
              <a:t>移轉精靈概觀</a:t>
            </a:r>
            <a:r>
              <a:rPr lang="en-US" altLang="zh-TW">
                <a:latin typeface="標楷體" pitchFamily="65" charset="-120"/>
              </a:rPr>
              <a:t>(1/2)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16050"/>
            <a:ext cx="8388350" cy="468312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zh-TW" altLang="en-US" sz="2400"/>
              <a:t>儘量在 </a:t>
            </a:r>
            <a:r>
              <a:rPr lang="en-US" altLang="zh-TW" sz="2400"/>
              <a:t>AS 2005 </a:t>
            </a:r>
            <a:r>
              <a:rPr lang="zh-TW" altLang="en-US" sz="2400"/>
              <a:t>中建置與 </a:t>
            </a:r>
            <a:r>
              <a:rPr lang="en-US" altLang="zh-TW" sz="2400"/>
              <a:t>2000 </a:t>
            </a:r>
            <a:r>
              <a:rPr lang="zh-TW" altLang="en-US" sz="2400"/>
              <a:t>相似的 </a:t>
            </a:r>
            <a:r>
              <a:rPr lang="en-US" altLang="zh-TW" sz="2400"/>
              <a:t>DB </a:t>
            </a:r>
          </a:p>
          <a:p>
            <a:pPr>
              <a:lnSpc>
                <a:spcPct val="100000"/>
              </a:lnSpc>
            </a:pPr>
            <a:r>
              <a:rPr lang="zh-TW" altLang="en-US" sz="2400"/>
              <a:t>所有 </a:t>
            </a:r>
            <a:r>
              <a:rPr lang="en-US" altLang="zh-TW" sz="2400"/>
              <a:t>2000 Cube </a:t>
            </a:r>
            <a:r>
              <a:rPr lang="zh-TW" altLang="en-US" sz="2400"/>
              <a:t>都移轉成 </a:t>
            </a:r>
            <a:r>
              <a:rPr lang="en-US" altLang="zh-TW" sz="2400"/>
              <a:t>Cube</a:t>
            </a:r>
            <a:r>
              <a:rPr lang="zh-TW" altLang="en-US" sz="2400"/>
              <a:t>，而非 </a:t>
            </a:r>
            <a:r>
              <a:rPr lang="en-US" altLang="zh-TW" sz="2400"/>
              <a:t>Perspective</a:t>
            </a:r>
          </a:p>
          <a:p>
            <a:pPr>
              <a:lnSpc>
                <a:spcPct val="100000"/>
              </a:lnSpc>
            </a:pPr>
            <a:r>
              <a:rPr lang="zh-TW" altLang="en-US" sz="2400"/>
              <a:t>移轉結果不會是最好的使用 </a:t>
            </a:r>
            <a:r>
              <a:rPr lang="en-US" altLang="zh-TW" sz="2400"/>
              <a:t>AS 2005 </a:t>
            </a:r>
            <a:r>
              <a:rPr lang="zh-TW" altLang="en-US" sz="2400"/>
              <a:t>之方式</a:t>
            </a:r>
          </a:p>
          <a:p>
            <a:pPr lvl="1"/>
            <a:r>
              <a:rPr lang="zh-TW" altLang="en-US" sz="2000"/>
              <a:t>不會用到新功能：</a:t>
            </a:r>
            <a:r>
              <a:rPr lang="en-US" altLang="zh-TW" sz="2000"/>
              <a:t>Perspective</a:t>
            </a:r>
            <a:r>
              <a:rPr lang="zh-TW" altLang="en-US" sz="2000"/>
              <a:t>、</a:t>
            </a:r>
            <a:r>
              <a:rPr lang="en-US" altLang="zh-TW" sz="2000"/>
              <a:t>KPI</a:t>
            </a:r>
            <a:r>
              <a:rPr lang="zh-TW" altLang="en-US" sz="2000"/>
              <a:t>、</a:t>
            </a:r>
            <a:r>
              <a:rPr lang="en-US" altLang="zh-TW" sz="2000"/>
              <a:t>Translation</a:t>
            </a:r>
          </a:p>
          <a:p>
            <a:pPr lvl="1"/>
            <a:r>
              <a:rPr lang="en-US" altLang="zh-TW" sz="2000"/>
              <a:t>Virtual Cube </a:t>
            </a:r>
            <a:r>
              <a:rPr lang="zh-TW" altLang="en-US" sz="2000"/>
              <a:t>轉成實體 </a:t>
            </a:r>
            <a:r>
              <a:rPr lang="en-US" altLang="zh-TW" sz="2000"/>
              <a:t>Cube</a:t>
            </a:r>
            <a:r>
              <a:rPr lang="zh-TW" altLang="en-US" sz="2000"/>
              <a:t>，造成定義重複</a:t>
            </a:r>
          </a:p>
          <a:p>
            <a:pPr>
              <a:lnSpc>
                <a:spcPct val="100000"/>
              </a:lnSpc>
            </a:pPr>
            <a:r>
              <a:rPr lang="zh-TW" altLang="en-US" sz="2400"/>
              <a:t>只移轉 </a:t>
            </a:r>
            <a:r>
              <a:rPr lang="en-US" altLang="zh-TW" sz="2400"/>
              <a:t>Metadata</a:t>
            </a:r>
            <a:r>
              <a:rPr lang="zh-TW" altLang="en-US" sz="2400"/>
              <a:t>，而沒有彙總資料。移轉完畢後需要重新 </a:t>
            </a:r>
            <a:r>
              <a:rPr lang="en-US" altLang="zh-TW" sz="2400"/>
              <a:t>Process</a:t>
            </a:r>
          </a:p>
          <a:p>
            <a:pPr lvl="1"/>
            <a:r>
              <a:rPr lang="zh-TW" altLang="en-US" sz="2000"/>
              <a:t>讀完 </a:t>
            </a:r>
            <a:r>
              <a:rPr lang="en-US" altLang="zh-TW" sz="2000"/>
              <a:t>2000 </a:t>
            </a:r>
            <a:r>
              <a:rPr lang="zh-TW" altLang="en-US" sz="2000"/>
              <a:t>的定義後，自動產生 </a:t>
            </a:r>
            <a:r>
              <a:rPr lang="en-US" altLang="zh-TW" sz="2000"/>
              <a:t>XML/A Script</a:t>
            </a:r>
            <a:r>
              <a:rPr lang="zh-TW" altLang="en-US" sz="2000"/>
              <a:t>，你可以設定要存起來，還是直接在 </a:t>
            </a:r>
            <a:r>
              <a:rPr lang="en-US" altLang="zh-TW" sz="2000"/>
              <a:t>AS 2005 </a:t>
            </a:r>
            <a:r>
              <a:rPr lang="zh-TW" altLang="en-US" sz="2000"/>
              <a:t>執行 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移轉精靈概觀</a:t>
            </a:r>
            <a:r>
              <a:rPr lang="en-US" altLang="zh-TW"/>
              <a:t>(2/2)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16050"/>
            <a:ext cx="8388350" cy="498951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zh-TW" altLang="en-US" sz="2400"/>
              <a:t>會自動為多個 </a:t>
            </a:r>
            <a:r>
              <a:rPr lang="en-US" altLang="zh-TW" sz="2400"/>
              <a:t>Cube</a:t>
            </a:r>
            <a:r>
              <a:rPr lang="zh-TW" altLang="en-US" sz="2400"/>
              <a:t>、維度建立共通的 </a:t>
            </a:r>
            <a:r>
              <a:rPr lang="en-US" altLang="zh-TW" sz="2400"/>
              <a:t>Data Source View</a:t>
            </a:r>
          </a:p>
          <a:p>
            <a:pPr lvl="1"/>
            <a:r>
              <a:rPr lang="zh-TW" altLang="en-US" sz="2000"/>
              <a:t>自動為 </a:t>
            </a:r>
            <a:r>
              <a:rPr lang="en-US" altLang="zh-TW" sz="2000"/>
              <a:t>2000 </a:t>
            </a:r>
            <a:r>
              <a:rPr lang="zh-TW" altLang="en-US" sz="2000"/>
              <a:t>內用 </a:t>
            </a:r>
            <a:r>
              <a:rPr lang="en-US" altLang="zh-TW" sz="2000"/>
              <a:t>SQL </a:t>
            </a:r>
            <a:r>
              <a:rPr lang="zh-TW" altLang="en-US" sz="2000"/>
              <a:t>語法定義的 </a:t>
            </a:r>
            <a:r>
              <a:rPr lang="en-US" altLang="zh-TW" sz="2000"/>
              <a:t>Key Column </a:t>
            </a:r>
            <a:r>
              <a:rPr lang="zh-TW" altLang="en-US" sz="2000"/>
              <a:t>或 </a:t>
            </a:r>
            <a:r>
              <a:rPr lang="en-US" altLang="zh-TW" sz="2000"/>
              <a:t>Name Column </a:t>
            </a:r>
            <a:r>
              <a:rPr lang="zh-TW" altLang="en-US" sz="2000"/>
              <a:t>建立 </a:t>
            </a:r>
            <a:r>
              <a:rPr lang="en-US" altLang="zh-TW" sz="2000"/>
              <a:t>named calculation</a:t>
            </a:r>
            <a:r>
              <a:rPr lang="zh-TW" altLang="en-US" sz="2000"/>
              <a:t>，並命名為 </a:t>
            </a:r>
            <a:r>
              <a:rPr lang="en-US" altLang="zh-TW" sz="2000"/>
              <a:t>column&lt;</a:t>
            </a:r>
            <a:r>
              <a:rPr lang="en-US" altLang="zh-TW" sz="2000" i="1"/>
              <a:t>n</a:t>
            </a:r>
            <a:r>
              <a:rPr lang="en-US" altLang="zh-TW" sz="2000"/>
              <a:t>&gt;</a:t>
            </a:r>
          </a:p>
          <a:p>
            <a:pPr>
              <a:lnSpc>
                <a:spcPct val="100000"/>
              </a:lnSpc>
            </a:pPr>
            <a:r>
              <a:rPr lang="zh-TW" altLang="en-US" sz="2400"/>
              <a:t>單 </a:t>
            </a:r>
            <a:r>
              <a:rPr lang="en-US" altLang="zh-TW" sz="2400"/>
              <a:t>Level </a:t>
            </a:r>
            <a:r>
              <a:rPr lang="zh-TW" altLang="en-US" sz="2400"/>
              <a:t>的虛擬維度直接併回維度，以屬性分析，多 </a:t>
            </a:r>
            <a:r>
              <a:rPr lang="en-US" altLang="zh-TW" sz="2400"/>
              <a:t>Level </a:t>
            </a:r>
            <a:r>
              <a:rPr lang="zh-TW" altLang="en-US" sz="2400"/>
              <a:t>的虛擬維度則在 </a:t>
            </a:r>
            <a:r>
              <a:rPr lang="en-US" altLang="zh-TW" sz="2400"/>
              <a:t>Data Source View </a:t>
            </a:r>
            <a:r>
              <a:rPr lang="zh-TW" altLang="en-US" sz="2400"/>
              <a:t>建立 </a:t>
            </a:r>
            <a:r>
              <a:rPr lang="en-US" altLang="zh-TW" sz="2400"/>
              <a:t>Named Query</a:t>
            </a:r>
            <a:r>
              <a:rPr lang="zh-TW" altLang="en-US" sz="2400"/>
              <a:t>，並另建實體維度</a:t>
            </a:r>
          </a:p>
          <a:p>
            <a:pPr>
              <a:lnSpc>
                <a:spcPct val="100000"/>
              </a:lnSpc>
            </a:pPr>
            <a:r>
              <a:rPr lang="zh-TW" altLang="en-US" sz="2400"/>
              <a:t>自動建立 </a:t>
            </a:r>
            <a:r>
              <a:rPr lang="en-US" altLang="zh-TW" sz="2400"/>
              <a:t>Partition</a:t>
            </a:r>
            <a:r>
              <a:rPr lang="zh-TW" altLang="en-US" sz="2400"/>
              <a:t>，與 </a:t>
            </a:r>
            <a:r>
              <a:rPr lang="en-US" altLang="zh-TW" sz="2400"/>
              <a:t>2000 </a:t>
            </a:r>
            <a:r>
              <a:rPr lang="zh-TW" altLang="en-US" sz="2400"/>
              <a:t>的定義相同</a:t>
            </a:r>
          </a:p>
          <a:p>
            <a:pPr>
              <a:lnSpc>
                <a:spcPct val="100000"/>
              </a:lnSpc>
            </a:pPr>
            <a:r>
              <a:rPr lang="en-US" altLang="zh-TW" sz="2400"/>
              <a:t>Drillthrough</a:t>
            </a:r>
            <a:r>
              <a:rPr lang="zh-TW" altLang="en-US" sz="2400"/>
              <a:t>、</a:t>
            </a:r>
            <a:r>
              <a:rPr lang="en-US" altLang="zh-TW" sz="2400"/>
              <a:t>remote partition</a:t>
            </a:r>
            <a:r>
              <a:rPr lang="zh-TW" altLang="en-US" sz="2400"/>
              <a:t>、</a:t>
            </a:r>
            <a:r>
              <a:rPr lang="en-US" altLang="zh-TW" sz="2400"/>
              <a:t>linked cube </a:t>
            </a:r>
            <a:r>
              <a:rPr lang="zh-TW" altLang="en-US" sz="2400"/>
              <a:t>等設定不會移轉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066" name="Rectangle 2"/>
          <p:cNvSpPr>
            <a:spLocks noGrp="1" noChangeArrowheads="1"/>
          </p:cNvSpPr>
          <p:nvPr>
            <p:ph type="title"/>
          </p:nvPr>
        </p:nvSpPr>
        <p:spPr>
          <a:xfrm>
            <a:off x="192088" y="228600"/>
            <a:ext cx="8748712" cy="750888"/>
          </a:xfrm>
        </p:spPr>
        <p:txBody>
          <a:bodyPr/>
          <a:lstStyle/>
          <a:p>
            <a:r>
              <a:rPr lang="en-US" altLang="zh-TW"/>
              <a:t>Analysis Services</a:t>
            </a:r>
            <a:r>
              <a:rPr lang="zh-TW" altLang="en-US"/>
              <a:t>直接升級考量</a:t>
            </a:r>
          </a:p>
        </p:txBody>
      </p:sp>
      <p:sp>
        <p:nvSpPr>
          <p:cNvPr id="600067" name="Rectangle 3"/>
          <p:cNvSpPr>
            <a:spLocks noGrp="1" noChangeArrowheads="1"/>
          </p:cNvSpPr>
          <p:nvPr>
            <p:ph idx="1"/>
          </p:nvPr>
        </p:nvSpPr>
        <p:spPr>
          <a:xfrm>
            <a:off x="382588" y="1004888"/>
            <a:ext cx="8556625" cy="586105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zh-TW" altLang="en-US" sz="2000"/>
              <a:t>直接升級時，安裝程式會將</a:t>
            </a:r>
            <a:r>
              <a:rPr lang="en-US" altLang="zh-TW" sz="2000"/>
              <a:t>Analysis Services 2000 Engine </a:t>
            </a:r>
            <a:r>
              <a:rPr lang="zh-TW" altLang="en-US" sz="2000"/>
              <a:t>及 </a:t>
            </a:r>
            <a:r>
              <a:rPr lang="en-US" altLang="zh-TW" sz="2000"/>
              <a:t>Tools </a:t>
            </a:r>
            <a:r>
              <a:rPr lang="zh-TW" altLang="en-US" sz="2000"/>
              <a:t>均移除，</a:t>
            </a:r>
            <a:r>
              <a:rPr lang="en-US" altLang="zh-TW" sz="2000"/>
              <a:t>database metadata </a:t>
            </a:r>
            <a:r>
              <a:rPr lang="zh-TW" altLang="en-US" sz="2000"/>
              <a:t>會 </a:t>
            </a:r>
            <a:r>
              <a:rPr lang="en-US" altLang="zh-TW" sz="2000"/>
              <a:t>migrated </a:t>
            </a:r>
            <a:r>
              <a:rPr lang="zh-TW" altLang="en-US" sz="2000"/>
              <a:t>到 </a:t>
            </a:r>
            <a:r>
              <a:rPr lang="en-US" altLang="zh-TW" sz="2000"/>
              <a:t>Analysis Services 2005 </a:t>
            </a:r>
          </a:p>
          <a:p>
            <a:pPr>
              <a:lnSpc>
                <a:spcPct val="100000"/>
              </a:lnSpc>
            </a:pPr>
            <a:r>
              <a:rPr lang="zh-TW" altLang="en-US" sz="2000"/>
              <a:t>升級後，所有資料庫均需重新</a:t>
            </a:r>
            <a:r>
              <a:rPr lang="en-US" altLang="zh-TW" sz="2000"/>
              <a:t>process</a:t>
            </a:r>
          </a:p>
          <a:p>
            <a:pPr>
              <a:lnSpc>
                <a:spcPct val="100000"/>
              </a:lnSpc>
            </a:pPr>
            <a:r>
              <a:rPr lang="en-US" altLang="zh-TW" sz="2000" smtClean="0"/>
              <a:t>Analysis </a:t>
            </a:r>
            <a:r>
              <a:rPr lang="en-US" altLang="zh-TW" sz="2000"/>
              <a:t>2005</a:t>
            </a:r>
            <a:r>
              <a:rPr lang="zh-TW" altLang="en-US" sz="2000"/>
              <a:t>有許多元件及功能做了重大改變</a:t>
            </a:r>
            <a:r>
              <a:rPr lang="zh-TW" altLang="en-US" sz="2000" smtClean="0"/>
              <a:t>，建議</a:t>
            </a:r>
            <a:r>
              <a:rPr lang="zh-TW" altLang="en-US" sz="2000"/>
              <a:t>以平行移轉為</a:t>
            </a:r>
            <a:r>
              <a:rPr lang="zh-TW" altLang="en-US" sz="2000" smtClean="0"/>
              <a:t>宜</a:t>
            </a:r>
            <a:endParaRPr lang="zh-TW" altLang="en-US" sz="2000"/>
          </a:p>
          <a:p>
            <a:pPr>
              <a:lnSpc>
                <a:spcPct val="100000"/>
              </a:lnSpc>
            </a:pPr>
            <a:r>
              <a:rPr lang="en-US" altLang="zh-TW" sz="2000"/>
              <a:t>Analysis 2005 </a:t>
            </a:r>
            <a:r>
              <a:rPr lang="zh-TW" altLang="en-US" sz="2000"/>
              <a:t>不支援</a:t>
            </a:r>
            <a:r>
              <a:rPr lang="en-US" altLang="zh-TW" sz="2000"/>
              <a:t>Analysis 2000</a:t>
            </a:r>
            <a:r>
              <a:rPr lang="zh-TW" altLang="en-US" sz="2000"/>
              <a:t>的元件及功能略如下：</a:t>
            </a:r>
          </a:p>
          <a:p>
            <a:pPr lvl="1">
              <a:lnSpc>
                <a:spcPct val="100000"/>
              </a:lnSpc>
            </a:pPr>
            <a:r>
              <a:rPr lang="zh-TW" altLang="en-US" sz="2000"/>
              <a:t>客製化的</a:t>
            </a:r>
            <a:r>
              <a:rPr lang="en-US" altLang="zh-TW" sz="2000"/>
              <a:t>Aggregation</a:t>
            </a:r>
          </a:p>
          <a:p>
            <a:pPr lvl="1">
              <a:lnSpc>
                <a:spcPct val="100000"/>
              </a:lnSpc>
            </a:pPr>
            <a:r>
              <a:rPr lang="zh-TW" altLang="en-US" sz="2000"/>
              <a:t>無法由屬性視窗設定客製化</a:t>
            </a:r>
            <a:r>
              <a:rPr lang="en-US" altLang="zh-TW" sz="2000"/>
              <a:t>Rollup Aggregation</a:t>
            </a:r>
          </a:p>
          <a:p>
            <a:pPr lvl="1">
              <a:lnSpc>
                <a:spcPct val="100000"/>
              </a:lnSpc>
            </a:pPr>
            <a:r>
              <a:rPr lang="en-US" altLang="zh-TW" sz="2000"/>
              <a:t>Drillthrough </a:t>
            </a:r>
            <a:r>
              <a:rPr lang="zh-TW" altLang="en-US" sz="2000"/>
              <a:t>設定，</a:t>
            </a:r>
            <a:r>
              <a:rPr lang="en-US" altLang="zh-TW" sz="2000"/>
              <a:t>Linked Cube, Virtual Dimension</a:t>
            </a:r>
            <a:r>
              <a:rPr lang="zh-TW" altLang="en-US" sz="2000"/>
              <a:t>， </a:t>
            </a:r>
            <a:r>
              <a:rPr lang="en-US" altLang="zh-TW" sz="2000"/>
              <a:t>Default member property</a:t>
            </a:r>
            <a:r>
              <a:rPr lang="zh-TW" altLang="en-US" sz="2000"/>
              <a:t>， </a:t>
            </a:r>
            <a:r>
              <a:rPr lang="en-US" altLang="zh-TW" sz="2000"/>
              <a:t>Writeback table</a:t>
            </a:r>
          </a:p>
          <a:p>
            <a:pPr lvl="1">
              <a:lnSpc>
                <a:spcPct val="100000"/>
              </a:lnSpc>
            </a:pPr>
            <a:r>
              <a:rPr lang="en-US" altLang="zh-TW" sz="2000"/>
              <a:t>Remote partition </a:t>
            </a:r>
            <a:r>
              <a:rPr lang="zh-TW" altLang="en-US" sz="2000"/>
              <a:t>不會自動升級</a:t>
            </a:r>
          </a:p>
          <a:p>
            <a:pPr lvl="1">
              <a:lnSpc>
                <a:spcPct val="100000"/>
              </a:lnSpc>
            </a:pPr>
            <a:r>
              <a:rPr lang="en-US" altLang="zh-TW" sz="2000"/>
              <a:t>Limited Support for Unary Operator</a:t>
            </a:r>
          </a:p>
          <a:p>
            <a:pPr>
              <a:lnSpc>
                <a:spcPct val="100000"/>
              </a:lnSpc>
            </a:pPr>
            <a:r>
              <a:rPr lang="zh-TW" altLang="en-US" sz="2000"/>
              <a:t>詳情請參考</a:t>
            </a:r>
            <a:r>
              <a:rPr lang="en-US" altLang="zh-TW" sz="2000"/>
              <a:t>MSDN </a:t>
            </a:r>
            <a:r>
              <a:rPr lang="en-US" altLang="zh-TW" sz="2000">
                <a:latin typeface="Arial"/>
              </a:rPr>
              <a:t>“</a:t>
            </a:r>
            <a:r>
              <a:rPr lang="en-US" altLang="zh-TW" sz="2000"/>
              <a:t>Known Upgrade Issues for SQL Server 2005 Analysis Services</a:t>
            </a:r>
            <a:r>
              <a:rPr lang="en-US" altLang="zh-TW" sz="2000">
                <a:latin typeface="Arial"/>
              </a:rPr>
              <a:t>”</a:t>
            </a:r>
            <a:endParaRPr lang="en-US" altLang="zh-TW" sz="2000"/>
          </a:p>
          <a:p>
            <a:pPr>
              <a:lnSpc>
                <a:spcPct val="100000"/>
              </a:lnSpc>
            </a:pPr>
            <a:endParaRPr lang="zh-TW" altLang="en-US" sz="2000"/>
          </a:p>
        </p:txBody>
      </p:sp>
    </p:spTree>
  </p:cSld>
  <p:clrMapOvr>
    <a:masterClrMapping/>
  </p:clrMapOvr>
  <p:transition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63513" y="228600"/>
            <a:ext cx="8736012" cy="750888"/>
          </a:xfrm>
        </p:spPr>
        <p:txBody>
          <a:bodyPr/>
          <a:lstStyle/>
          <a:p>
            <a:r>
              <a:rPr lang="en-US" altLang="zh-TW"/>
              <a:t>Analysis Services</a:t>
            </a:r>
            <a:r>
              <a:rPr lang="zh-TW" altLang="en-US"/>
              <a:t>直接升級考量</a:t>
            </a:r>
          </a:p>
        </p:txBody>
      </p:sp>
      <p:sp>
        <p:nvSpPr>
          <p:cNvPr id="644099" name="Rectangle 3"/>
          <p:cNvSpPr>
            <a:spLocks noGrp="1" noChangeArrowheads="1"/>
          </p:cNvSpPr>
          <p:nvPr>
            <p:ph idx="1"/>
          </p:nvPr>
        </p:nvSpPr>
        <p:spPr>
          <a:xfrm>
            <a:off x="382588" y="1414463"/>
            <a:ext cx="8380412" cy="26543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zh-TW" altLang="en-US" sz="2800"/>
              <a:t>直接升級時，如遇到不相容元件，有可能造成升級</a:t>
            </a:r>
            <a:r>
              <a:rPr lang="zh-TW" altLang="en-US" sz="2800" smtClean="0"/>
              <a:t>失敗</a:t>
            </a:r>
            <a:r>
              <a:rPr lang="en-US" altLang="zh-TW" sz="2800" smtClean="0"/>
              <a:t> </a:t>
            </a:r>
            <a:endParaRPr lang="en-US" altLang="zh-TW" sz="2800"/>
          </a:p>
          <a:p>
            <a:pPr>
              <a:lnSpc>
                <a:spcPct val="100000"/>
              </a:lnSpc>
            </a:pPr>
            <a:r>
              <a:rPr lang="zh-TW" altLang="en-US" sz="2800"/>
              <a:t>升級失敗，升級動作無法</a:t>
            </a:r>
            <a:r>
              <a:rPr lang="en-US" altLang="zh-TW" sz="2800"/>
              <a:t>Rollback</a:t>
            </a:r>
            <a:r>
              <a:rPr lang="zh-TW" altLang="en-US" sz="2800"/>
              <a:t>。建議重新安裝</a:t>
            </a:r>
            <a:r>
              <a:rPr lang="en-US" altLang="zh-TW" sz="2800"/>
              <a:t>Analysis Service </a:t>
            </a:r>
            <a:r>
              <a:rPr lang="en-US" altLang="zh-TW" sz="2800" smtClean="0"/>
              <a:t>2000</a:t>
            </a:r>
            <a:endParaRPr lang="zh-TW" altLang="en-US" sz="2800"/>
          </a:p>
          <a:p>
            <a:pPr>
              <a:lnSpc>
                <a:spcPct val="100000"/>
              </a:lnSpc>
            </a:pPr>
            <a:r>
              <a:rPr lang="zh-TW" altLang="en-US" sz="2800"/>
              <a:t>升級前請務必使用</a:t>
            </a:r>
            <a:r>
              <a:rPr lang="en-US" altLang="zh-TW" sz="2800"/>
              <a:t>Upgrade Advisor </a:t>
            </a:r>
            <a:r>
              <a:rPr lang="zh-TW" altLang="en-US" sz="2800"/>
              <a:t>檢查元件</a:t>
            </a:r>
            <a:r>
              <a:rPr lang="zh-TW" altLang="en-US" sz="2800" smtClean="0"/>
              <a:t>相容性 </a:t>
            </a:r>
            <a:endParaRPr lang="zh-TW" altLang="en-US" sz="2800"/>
          </a:p>
        </p:txBody>
      </p:sp>
    </p:spTree>
  </p:cSld>
  <p:clrMapOvr>
    <a:masterClrMapping/>
  </p:clrMapOvr>
  <p:transition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63513" y="228600"/>
            <a:ext cx="8736012" cy="750888"/>
          </a:xfrm>
        </p:spPr>
        <p:txBody>
          <a:bodyPr/>
          <a:lstStyle/>
          <a:p>
            <a:r>
              <a:rPr lang="en-US" altLang="zh-TW"/>
              <a:t>Analysis Services</a:t>
            </a:r>
            <a:r>
              <a:rPr lang="zh-TW" altLang="en-US"/>
              <a:t>平行移轉步驟</a:t>
            </a:r>
          </a:p>
        </p:txBody>
      </p:sp>
      <p:sp>
        <p:nvSpPr>
          <p:cNvPr id="647171" name="Rectangle 3"/>
          <p:cNvSpPr>
            <a:spLocks noGrp="1" noChangeArrowheads="1"/>
          </p:cNvSpPr>
          <p:nvPr>
            <p:ph idx="1"/>
          </p:nvPr>
        </p:nvSpPr>
        <p:spPr>
          <a:xfrm>
            <a:off x="382588" y="1414463"/>
            <a:ext cx="8380412" cy="5216525"/>
          </a:xfrm>
        </p:spPr>
        <p:txBody>
          <a:bodyPr/>
          <a:lstStyle/>
          <a:p>
            <a:r>
              <a:rPr lang="zh-TW" altLang="en-US" sz="2000"/>
              <a:t>可為同一部機器，新增一個</a:t>
            </a:r>
            <a:r>
              <a:rPr lang="en-US" altLang="zh-TW" sz="2000"/>
              <a:t>Instance</a:t>
            </a:r>
            <a:r>
              <a:rPr lang="zh-TW" altLang="en-US" sz="2000"/>
              <a:t>。亦可為不同台機器，安裝為</a:t>
            </a:r>
            <a:r>
              <a:rPr lang="en-US" altLang="zh-TW" sz="2000"/>
              <a:t>Default </a:t>
            </a:r>
            <a:r>
              <a:rPr lang="en-US" altLang="zh-TW" sz="2000" smtClean="0"/>
              <a:t>Instance</a:t>
            </a:r>
            <a:endParaRPr lang="en-US" altLang="zh-TW" sz="2000"/>
          </a:p>
          <a:p>
            <a:r>
              <a:rPr lang="zh-TW" altLang="en-US" sz="2000"/>
              <a:t>安裝完畢，在新的</a:t>
            </a:r>
            <a:r>
              <a:rPr lang="en-US" altLang="zh-TW" sz="2000"/>
              <a:t>Analysis 2005 Instance </a:t>
            </a:r>
            <a:r>
              <a:rPr lang="zh-TW" altLang="en-US" sz="2000"/>
              <a:t>上按右鍵選擇</a:t>
            </a:r>
            <a:r>
              <a:rPr lang="en-US" altLang="zh-TW" sz="2000"/>
              <a:t>Migrate Database</a:t>
            </a:r>
          </a:p>
          <a:p>
            <a:r>
              <a:rPr lang="zh-TW" altLang="en-US" sz="2000"/>
              <a:t>檢查 </a:t>
            </a:r>
            <a:r>
              <a:rPr lang="en-US" altLang="zh-TW" sz="2000"/>
              <a:t>Migrate </a:t>
            </a:r>
            <a:r>
              <a:rPr lang="zh-TW" altLang="en-US" sz="2000"/>
              <a:t>後的 </a:t>
            </a:r>
            <a:r>
              <a:rPr lang="en-US" altLang="zh-TW" sz="2000"/>
              <a:t>Database </a:t>
            </a:r>
            <a:r>
              <a:rPr lang="zh-TW" altLang="en-US" sz="2000"/>
              <a:t>沒問題後，可將</a:t>
            </a:r>
            <a:r>
              <a:rPr lang="en-US" altLang="zh-TW" sz="2000"/>
              <a:t>Analysis 2000 </a:t>
            </a:r>
            <a:r>
              <a:rPr lang="zh-TW" altLang="en-US" sz="2000"/>
              <a:t>移除。再將</a:t>
            </a:r>
            <a:r>
              <a:rPr lang="en-US" altLang="zh-TW" sz="2000"/>
              <a:t>Analysis 2005 </a:t>
            </a:r>
            <a:r>
              <a:rPr lang="zh-TW" altLang="en-US" sz="2000"/>
              <a:t>重新</a:t>
            </a:r>
            <a:r>
              <a:rPr lang="zh-TW" altLang="en-US" sz="2000" smtClean="0"/>
              <a:t>命名</a:t>
            </a:r>
            <a:endParaRPr lang="zh-TW" altLang="en-US" sz="2000"/>
          </a:p>
          <a:p>
            <a:r>
              <a:rPr lang="zh-TW" altLang="en-US" sz="2000"/>
              <a:t>使用</a:t>
            </a:r>
            <a:r>
              <a:rPr lang="en-US" altLang="zh-TW" sz="2000"/>
              <a:t>asinstancerename.exe </a:t>
            </a:r>
            <a:r>
              <a:rPr lang="zh-TW" altLang="en-US" sz="2000"/>
              <a:t>將 </a:t>
            </a:r>
            <a:r>
              <a:rPr lang="en-US" altLang="zh-TW" sz="2000"/>
              <a:t>Analysis 2005</a:t>
            </a:r>
            <a:r>
              <a:rPr lang="zh-TW" altLang="en-US" sz="2000"/>
              <a:t>重新</a:t>
            </a:r>
            <a:r>
              <a:rPr lang="zh-TW" altLang="en-US" sz="2000" smtClean="0"/>
              <a:t>命名</a:t>
            </a:r>
            <a:endParaRPr lang="zh-TW" altLang="en-US" sz="2000"/>
          </a:p>
        </p:txBody>
      </p:sp>
    </p:spTree>
  </p:cSld>
  <p:clrMapOvr>
    <a:masterClrMapping/>
  </p:clrMapOvr>
  <p:transition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63513" y="228600"/>
            <a:ext cx="8736012" cy="750888"/>
          </a:xfrm>
        </p:spPr>
        <p:txBody>
          <a:bodyPr/>
          <a:lstStyle/>
          <a:p>
            <a:r>
              <a:rPr lang="en-US" altLang="zh-TW"/>
              <a:t>Analysis Services</a:t>
            </a:r>
            <a:r>
              <a:rPr lang="zh-TW" altLang="en-US"/>
              <a:t>資料庫移轉</a:t>
            </a:r>
          </a:p>
        </p:txBody>
      </p:sp>
      <p:sp>
        <p:nvSpPr>
          <p:cNvPr id="648195" name="Rectangle 3"/>
          <p:cNvSpPr>
            <a:spLocks noGrp="1" noChangeArrowheads="1"/>
          </p:cNvSpPr>
          <p:nvPr>
            <p:ph idx="1"/>
          </p:nvPr>
        </p:nvSpPr>
        <p:spPr>
          <a:xfrm>
            <a:off x="382588" y="1414463"/>
            <a:ext cx="8380412" cy="476250"/>
          </a:xfrm>
        </p:spPr>
        <p:txBody>
          <a:bodyPr/>
          <a:lstStyle/>
          <a:p>
            <a:r>
              <a:rPr lang="en-US" altLang="zh-TW"/>
              <a:t>Analysis Service Migration Wizard</a:t>
            </a:r>
          </a:p>
        </p:txBody>
      </p:sp>
      <p:pic>
        <p:nvPicPr>
          <p:cNvPr id="648196" name="Picture 4" descr="Analysis Migrat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0900" y="2198688"/>
            <a:ext cx="4876800" cy="41529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63513" y="228600"/>
            <a:ext cx="8736012" cy="750888"/>
          </a:xfrm>
        </p:spPr>
        <p:txBody>
          <a:bodyPr/>
          <a:lstStyle/>
          <a:p>
            <a:r>
              <a:rPr lang="en-US" altLang="zh-TW"/>
              <a:t>Analysis Services</a:t>
            </a:r>
            <a:r>
              <a:rPr lang="zh-TW" altLang="en-US"/>
              <a:t>資料庫移轉</a:t>
            </a:r>
          </a:p>
        </p:txBody>
      </p:sp>
      <p:sp>
        <p:nvSpPr>
          <p:cNvPr id="649219" name="Rectangle 3"/>
          <p:cNvSpPr>
            <a:spLocks noGrp="1" noChangeArrowheads="1"/>
          </p:cNvSpPr>
          <p:nvPr>
            <p:ph idx="1"/>
          </p:nvPr>
        </p:nvSpPr>
        <p:spPr>
          <a:xfrm>
            <a:off x="382588" y="1290638"/>
            <a:ext cx="8380412" cy="860425"/>
          </a:xfrm>
        </p:spPr>
        <p:txBody>
          <a:bodyPr/>
          <a:lstStyle/>
          <a:p>
            <a:r>
              <a:rPr lang="en-US" altLang="zh-TW" sz="2400"/>
              <a:t>Analysis Service Migration Wizard </a:t>
            </a:r>
            <a:r>
              <a:rPr lang="zh-TW" altLang="en-US" sz="2400"/>
              <a:t>可同時</a:t>
            </a:r>
            <a:r>
              <a:rPr lang="en-US" altLang="zh-TW" sz="2400"/>
              <a:t>Migrate </a:t>
            </a:r>
            <a:r>
              <a:rPr lang="zh-TW" altLang="en-US" sz="2400"/>
              <a:t>多個 </a:t>
            </a:r>
            <a:r>
              <a:rPr lang="en-US" altLang="zh-TW" sz="2400"/>
              <a:t>Database</a:t>
            </a:r>
          </a:p>
        </p:txBody>
      </p:sp>
      <p:pic>
        <p:nvPicPr>
          <p:cNvPr id="649221" name="Picture 5" descr="Migrate D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2417763"/>
            <a:ext cx="4876800" cy="41529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63513" y="228600"/>
            <a:ext cx="8736012" cy="750888"/>
          </a:xfrm>
        </p:spPr>
        <p:txBody>
          <a:bodyPr/>
          <a:lstStyle/>
          <a:p>
            <a:r>
              <a:rPr lang="en-US" altLang="zh-TW"/>
              <a:t>Analysis Services</a:t>
            </a:r>
            <a:r>
              <a:rPr lang="zh-TW" altLang="en-US"/>
              <a:t>資料庫移轉</a:t>
            </a:r>
          </a:p>
        </p:txBody>
      </p:sp>
      <p:sp>
        <p:nvSpPr>
          <p:cNvPr id="650243" name="Rectangle 3"/>
          <p:cNvSpPr>
            <a:spLocks noGrp="1" noChangeArrowheads="1"/>
          </p:cNvSpPr>
          <p:nvPr>
            <p:ph idx="1"/>
          </p:nvPr>
        </p:nvSpPr>
        <p:spPr>
          <a:xfrm>
            <a:off x="382588" y="1414463"/>
            <a:ext cx="8380412" cy="860425"/>
          </a:xfrm>
        </p:spPr>
        <p:txBody>
          <a:bodyPr/>
          <a:lstStyle/>
          <a:p>
            <a:r>
              <a:rPr lang="en-US" altLang="zh-TW" sz="2400"/>
              <a:t>Analysis Service Migration Wizard </a:t>
            </a:r>
            <a:r>
              <a:rPr lang="zh-TW" altLang="en-US" sz="2400"/>
              <a:t>驗證 </a:t>
            </a:r>
            <a:r>
              <a:rPr lang="en-US" altLang="zh-TW" sz="2400"/>
              <a:t>Database</a:t>
            </a:r>
          </a:p>
        </p:txBody>
      </p:sp>
      <p:pic>
        <p:nvPicPr>
          <p:cNvPr id="650245" name="Picture 5" descr="Validat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0425" y="2087563"/>
            <a:ext cx="4876800" cy="41529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63513" y="228600"/>
            <a:ext cx="8736012" cy="750888"/>
          </a:xfrm>
        </p:spPr>
        <p:txBody>
          <a:bodyPr/>
          <a:lstStyle/>
          <a:p>
            <a:r>
              <a:rPr lang="en-US" altLang="zh-TW"/>
              <a:t>Analysis Services</a:t>
            </a:r>
            <a:r>
              <a:rPr lang="zh-TW" altLang="en-US"/>
              <a:t>資料庫移轉</a:t>
            </a:r>
          </a:p>
        </p:txBody>
      </p:sp>
      <p:sp>
        <p:nvSpPr>
          <p:cNvPr id="651267" name="Rectangle 3"/>
          <p:cNvSpPr>
            <a:spLocks noGrp="1" noChangeArrowheads="1"/>
          </p:cNvSpPr>
          <p:nvPr>
            <p:ph idx="1"/>
          </p:nvPr>
        </p:nvSpPr>
        <p:spPr>
          <a:xfrm>
            <a:off x="382588" y="1414463"/>
            <a:ext cx="8380412" cy="860425"/>
          </a:xfrm>
        </p:spPr>
        <p:txBody>
          <a:bodyPr/>
          <a:lstStyle/>
          <a:p>
            <a:r>
              <a:rPr lang="en-US" altLang="zh-TW" sz="2400"/>
              <a:t>Analysis Service Migration Wizard </a:t>
            </a:r>
            <a:r>
              <a:rPr lang="zh-TW" altLang="en-US" sz="2400"/>
              <a:t>驗證 </a:t>
            </a:r>
            <a:r>
              <a:rPr lang="en-US" altLang="zh-TW" sz="2400"/>
              <a:t>Database</a:t>
            </a:r>
          </a:p>
        </p:txBody>
      </p:sp>
      <p:pic>
        <p:nvPicPr>
          <p:cNvPr id="651269" name="Picture 5" descr="Migrat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2176463"/>
            <a:ext cx="4876800" cy="41529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63513" y="228600"/>
            <a:ext cx="8736012" cy="750888"/>
          </a:xfrm>
        </p:spPr>
        <p:txBody>
          <a:bodyPr/>
          <a:lstStyle/>
          <a:p>
            <a:r>
              <a:rPr lang="en-US" altLang="zh-TW"/>
              <a:t>Analysis Services</a:t>
            </a:r>
            <a:r>
              <a:rPr lang="zh-TW" altLang="en-US"/>
              <a:t>重新</a:t>
            </a:r>
            <a:r>
              <a:rPr lang="zh-TW" altLang="en-US" smtClean="0"/>
              <a:t>命名</a:t>
            </a:r>
            <a:r>
              <a:rPr lang="zh-TW" altLang="en-US"/>
              <a:t>工具</a:t>
            </a:r>
          </a:p>
        </p:txBody>
      </p:sp>
      <p:sp>
        <p:nvSpPr>
          <p:cNvPr id="653315" name="Rectangle 3"/>
          <p:cNvSpPr>
            <a:spLocks noGrp="1" noChangeArrowheads="1"/>
          </p:cNvSpPr>
          <p:nvPr>
            <p:ph idx="1"/>
          </p:nvPr>
        </p:nvSpPr>
        <p:spPr>
          <a:xfrm>
            <a:off x="382588" y="1414463"/>
            <a:ext cx="8380412" cy="860425"/>
          </a:xfrm>
        </p:spPr>
        <p:txBody>
          <a:bodyPr/>
          <a:lstStyle/>
          <a:p>
            <a:r>
              <a:rPr lang="zh-TW" altLang="en-US" sz="2400" smtClean="0"/>
              <a:t>可使用工具程式 </a:t>
            </a:r>
            <a:r>
              <a:rPr lang="en-US" sz="2400" smtClean="0"/>
              <a:t>asinstancerename.exe</a:t>
            </a:r>
            <a:endParaRPr lang="en-US" altLang="zh-TW" sz="2400" smtClean="0"/>
          </a:p>
          <a:p>
            <a:pPr lvl="1"/>
            <a:r>
              <a:rPr lang="en-US" sz="1600" smtClean="0"/>
              <a:t>C:\Program Files\Microsoft SQL Server\90\Tools\Binn\VSShell\Common7\IDE</a:t>
            </a:r>
            <a:endParaRPr lang="en-US" altLang="zh-TW" sz="1600" smtClean="0"/>
          </a:p>
          <a:p>
            <a:pPr lvl="1"/>
            <a:r>
              <a:rPr lang="zh-TW" altLang="en-US" sz="1600" smtClean="0"/>
              <a:t>如果</a:t>
            </a:r>
            <a:r>
              <a:rPr lang="zh-TW" altLang="en-US" sz="1600"/>
              <a:t>要改</a:t>
            </a:r>
            <a:r>
              <a:rPr lang="zh-TW" altLang="en-US" sz="1600" smtClean="0"/>
              <a:t>為 </a:t>
            </a:r>
            <a:r>
              <a:rPr lang="en-US" altLang="zh-TW" sz="1600" smtClean="0"/>
              <a:t>Default </a:t>
            </a:r>
            <a:r>
              <a:rPr lang="en-US" altLang="zh-TW" sz="1600"/>
              <a:t>Instance</a:t>
            </a:r>
            <a:r>
              <a:rPr lang="zh-TW" altLang="en-US" sz="1600"/>
              <a:t>，</a:t>
            </a:r>
            <a:r>
              <a:rPr lang="en-US" altLang="zh-TW" sz="1600"/>
              <a:t>New Instance Name </a:t>
            </a:r>
            <a:r>
              <a:rPr lang="zh-TW" altLang="en-US" sz="1600"/>
              <a:t>保留空白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2638" y="3414713"/>
            <a:ext cx="4943475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382588" y="311150"/>
            <a:ext cx="8380412" cy="585788"/>
          </a:xfrm>
        </p:spPr>
        <p:txBody>
          <a:bodyPr/>
          <a:lstStyle/>
          <a:p>
            <a:r>
              <a:rPr lang="zh-TW" altLang="en-US" sz="3600" b="1"/>
              <a:t>議程</a:t>
            </a:r>
          </a:p>
        </p:txBody>
      </p:sp>
      <p:sp>
        <p:nvSpPr>
          <p:cNvPr id="680963" name="Rectangle 3"/>
          <p:cNvSpPr>
            <a:spLocks noGrp="1" noChangeArrowheads="1"/>
          </p:cNvSpPr>
          <p:nvPr>
            <p:ph idx="1"/>
          </p:nvPr>
        </p:nvSpPr>
        <p:spPr>
          <a:xfrm>
            <a:off x="266700" y="811213"/>
            <a:ext cx="8380413" cy="5721350"/>
          </a:xfrm>
        </p:spPr>
        <p:txBody>
          <a:bodyPr/>
          <a:lstStyle/>
          <a:p>
            <a:pPr>
              <a:lnSpc>
                <a:spcPct val="100000"/>
              </a:lnSpc>
              <a:buFont typeface="Wingdings 2" pitchFamily="18" charset="2"/>
              <a:buNone/>
            </a:pPr>
            <a:endParaRPr lang="zh-TW" altLang="en-US" sz="2800"/>
          </a:p>
          <a:p>
            <a:pPr>
              <a:lnSpc>
                <a:spcPct val="100000"/>
              </a:lnSpc>
            </a:pPr>
            <a:r>
              <a:rPr lang="zh-TW" altLang="en-US" sz="2800" b="1" smtClean="0"/>
              <a:t>升級</a:t>
            </a:r>
            <a:r>
              <a:rPr lang="zh-TW" altLang="en-US" sz="2800" b="1"/>
              <a:t>到 </a:t>
            </a:r>
            <a:r>
              <a:rPr lang="en-US" altLang="zh-TW" sz="2800" b="1"/>
              <a:t>SQL Server 2005 &lt;&lt;</a:t>
            </a:r>
            <a:r>
              <a:rPr lang="zh-TW" altLang="en-US" sz="2800" b="1"/>
              <a:t>商業智慧篇</a:t>
            </a:r>
            <a:r>
              <a:rPr lang="en-US" altLang="zh-TW" sz="2800" b="1"/>
              <a:t>&gt;&gt;</a:t>
            </a:r>
            <a:endParaRPr lang="zh-TW" altLang="en-US" sz="2800"/>
          </a:p>
          <a:p>
            <a:pPr lvl="1">
              <a:lnSpc>
                <a:spcPct val="100000"/>
              </a:lnSpc>
            </a:pPr>
            <a:r>
              <a:rPr lang="en-US" altLang="zh-TW" sz="2800"/>
              <a:t>Analysis Services</a:t>
            </a:r>
            <a:r>
              <a:rPr lang="zh-TW" altLang="en-US" sz="2800"/>
              <a:t>升級考量</a:t>
            </a:r>
          </a:p>
          <a:p>
            <a:pPr lvl="1">
              <a:lnSpc>
                <a:spcPct val="100000"/>
              </a:lnSpc>
            </a:pPr>
            <a:r>
              <a:rPr lang="en-US" altLang="zh-TW" sz="2800"/>
              <a:t>Reporting Services</a:t>
            </a:r>
            <a:r>
              <a:rPr lang="zh-TW" altLang="en-US" sz="2800"/>
              <a:t>升級考量</a:t>
            </a:r>
            <a:endParaRPr lang="en-US" altLang="zh-TW" sz="2800"/>
          </a:p>
          <a:p>
            <a:pPr lvl="1">
              <a:lnSpc>
                <a:spcPct val="100000"/>
              </a:lnSpc>
            </a:pPr>
            <a:r>
              <a:rPr lang="en-US" altLang="zh-TW" sz="2800"/>
              <a:t>Migrating DTS to SQL Server Integration Services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Analysis Services</a:t>
            </a:r>
            <a:r>
              <a:rPr lang="zh-TW" altLang="en-US"/>
              <a:t>升級考量</a:t>
            </a:r>
          </a:p>
        </p:txBody>
      </p:sp>
      <p:sp>
        <p:nvSpPr>
          <p:cNvPr id="646147" name="Rectangle 3"/>
          <p:cNvSpPr>
            <a:spLocks noGrp="1" noChangeArrowheads="1"/>
          </p:cNvSpPr>
          <p:nvPr>
            <p:ph idx="1"/>
          </p:nvPr>
        </p:nvSpPr>
        <p:spPr>
          <a:xfrm>
            <a:off x="382588" y="1414463"/>
            <a:ext cx="8380412" cy="290988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zh-TW" altLang="en-US" sz="2800"/>
              <a:t>如為平行移轉，可</a:t>
            </a:r>
            <a:r>
              <a:rPr lang="zh-TW" altLang="en-US" sz="2800" smtClean="0"/>
              <a:t>由 </a:t>
            </a:r>
            <a:r>
              <a:rPr lang="en-US" altLang="zh-TW" sz="2800" smtClean="0"/>
              <a:t>Itanium</a:t>
            </a:r>
            <a:r>
              <a:rPr lang="zh-TW" altLang="en-US" sz="2800" smtClean="0"/>
              <a:t> 平台 </a:t>
            </a:r>
            <a:r>
              <a:rPr lang="en-US" altLang="zh-TW" sz="2800" smtClean="0"/>
              <a:t>64-bit </a:t>
            </a:r>
            <a:r>
              <a:rPr lang="en-US" altLang="zh-TW" sz="2800"/>
              <a:t>edition of Analysis Services 2000 </a:t>
            </a:r>
            <a:r>
              <a:rPr lang="zh-TW" altLang="en-US" sz="2800" smtClean="0"/>
              <a:t>升級</a:t>
            </a:r>
            <a:r>
              <a:rPr lang="zh-TW" altLang="en-US" sz="2800"/>
              <a:t>到 </a:t>
            </a:r>
            <a:r>
              <a:rPr lang="en-US" altLang="zh-TW" sz="2800" smtClean="0"/>
              <a:t>Analysis </a:t>
            </a:r>
            <a:r>
              <a:rPr lang="en-US" altLang="zh-TW" sz="2800"/>
              <a:t>Services 2005 </a:t>
            </a:r>
            <a:r>
              <a:rPr lang="zh-TW" altLang="en-US" sz="2800" smtClean="0"/>
              <a:t>在</a:t>
            </a:r>
            <a:r>
              <a:rPr lang="en-US" altLang="zh-TW" sz="2800" smtClean="0"/>
              <a:t> </a:t>
            </a:r>
            <a:r>
              <a:rPr lang="en-US" altLang="zh-TW" sz="2800"/>
              <a:t>x64 </a:t>
            </a:r>
            <a:r>
              <a:rPr lang="zh-TW" altLang="en-US" sz="2800" smtClean="0"/>
              <a:t>平台 </a:t>
            </a:r>
            <a:r>
              <a:rPr lang="en-US" altLang="zh-TW" sz="2800" smtClean="0"/>
              <a:t>64 </a:t>
            </a:r>
            <a:r>
              <a:rPr lang="zh-TW" altLang="en-US" sz="2800" smtClean="0"/>
              <a:t>位元版本</a:t>
            </a:r>
            <a:r>
              <a:rPr lang="en-US" altLang="zh-TW" sz="2800" smtClean="0"/>
              <a:t> </a:t>
            </a:r>
            <a:endParaRPr lang="en-US" altLang="zh-TW" sz="2800"/>
          </a:p>
          <a:p>
            <a:pPr>
              <a:lnSpc>
                <a:spcPct val="100000"/>
              </a:lnSpc>
            </a:pPr>
            <a:r>
              <a:rPr lang="en-US" altLang="zh-TW" sz="2800"/>
              <a:t>Analysis Services 2005 </a:t>
            </a:r>
            <a:r>
              <a:rPr lang="zh-TW" altLang="en-US" sz="2800" smtClean="0"/>
              <a:t>在</a:t>
            </a:r>
            <a:r>
              <a:rPr lang="en-US" altLang="zh-TW" sz="2800" smtClean="0"/>
              <a:t> </a:t>
            </a:r>
            <a:r>
              <a:rPr lang="en-US" altLang="zh-TW" sz="2800"/>
              <a:t>Itanium </a:t>
            </a:r>
            <a:r>
              <a:rPr lang="zh-TW" altLang="en-US" sz="2800" smtClean="0"/>
              <a:t>平台的 </a:t>
            </a:r>
            <a:r>
              <a:rPr lang="en-US" altLang="zh-TW" sz="2800" smtClean="0"/>
              <a:t>Business </a:t>
            </a:r>
            <a:r>
              <a:rPr lang="en-US" altLang="zh-TW" sz="2800"/>
              <a:t>Intelligence Development Studio (BIDS)</a:t>
            </a:r>
            <a:r>
              <a:rPr lang="zh-TW" altLang="en-US" sz="2800"/>
              <a:t>目前尚無法使用 </a:t>
            </a:r>
          </a:p>
        </p:txBody>
      </p:sp>
    </p:spTree>
  </p:cSld>
  <p:clrMapOvr>
    <a:masterClrMapping/>
  </p:clrMapOvr>
  <p:transition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 descr="TechEd05_subtitle"/>
          <p:cNvPicPr>
            <a:picLocks noChangeAspect="1" noChangeArrowheads="1"/>
          </p:cNvPicPr>
          <p:nvPr/>
        </p:nvPicPr>
        <p:blipFill>
          <a:blip r:embed="rId2"/>
          <a:srcRect t="34918" r="6250" b="29716"/>
          <a:stretch>
            <a:fillRect/>
          </a:stretch>
        </p:blipFill>
        <p:spPr bwMode="auto">
          <a:xfrm>
            <a:off x="0" y="1368425"/>
            <a:ext cx="9144000" cy="2595563"/>
          </a:xfrm>
          <a:prstGeom prst="rect">
            <a:avLst/>
          </a:prstGeom>
          <a:noFill/>
        </p:spPr>
      </p:pic>
      <p:sp>
        <p:nvSpPr>
          <p:cNvPr id="83971" name="Rectangle 3"/>
          <p:cNvSpPr>
            <a:spLocks noChangeArrowheads="1"/>
          </p:cNvSpPr>
          <p:nvPr/>
        </p:nvSpPr>
        <p:spPr bwMode="auto">
          <a:xfrm>
            <a:off x="950913" y="1903413"/>
            <a:ext cx="7812087" cy="142192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lang="zh-TW" altLang="zh-TW" sz="3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0"/>
                <a:ea typeface="標楷體" pitchFamily="65" charset="-120"/>
              </a:rPr>
              <a:t>移轉 Analysis Service</a:t>
            </a:r>
            <a:br>
              <a:rPr lang="zh-TW" altLang="zh-TW" sz="3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0"/>
                <a:ea typeface="標楷體" pitchFamily="65" charset="-120"/>
              </a:rPr>
            </a:br>
            <a:r>
              <a:rPr lang="zh-TW" altLang="zh-TW" sz="3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0"/>
                <a:ea typeface="標楷體" pitchFamily="65" charset="-120"/>
              </a:rPr>
              <a:t>透過 Visual Studio 2005 檢視移轉後的設計</a:t>
            </a:r>
            <a:endParaRPr lang="zh-TW" altLang="en-US" sz="3200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Unicode MS" pitchFamily="34" charset="-120"/>
              <a:ea typeface="標楷體" pitchFamily="65" charset="-120"/>
            </a:endParaRPr>
          </a:p>
        </p:txBody>
      </p:sp>
      <p:pic>
        <p:nvPicPr>
          <p:cNvPr id="83972" name="Picture 4"/>
          <p:cNvPicPr>
            <a:picLocks noChangeAspect="1" noChangeArrowheads="1"/>
          </p:cNvPicPr>
          <p:nvPr/>
        </p:nvPicPr>
        <p:blipFill>
          <a:blip r:embed="rId3"/>
          <a:srcRect t="18445" b="14647"/>
          <a:stretch>
            <a:fillRect/>
          </a:stretch>
        </p:blipFill>
        <p:spPr bwMode="auto">
          <a:xfrm>
            <a:off x="4343400" y="5026025"/>
            <a:ext cx="4568825" cy="145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397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397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39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zh-TW" altLang="en-US"/>
              <a:t>移轉或重新設計？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16050"/>
            <a:ext cx="8388350" cy="534987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zh-TW" altLang="en-US" sz="2400"/>
              <a:t>是否移轉後，就是你最終要的？</a:t>
            </a:r>
          </a:p>
          <a:p>
            <a:pPr>
              <a:lnSpc>
                <a:spcPct val="100000"/>
              </a:lnSpc>
            </a:pPr>
            <a:r>
              <a:rPr lang="zh-TW" altLang="en-US" sz="2400"/>
              <a:t>是否將移轉的結果當重新設計的起始點？</a:t>
            </a:r>
          </a:p>
          <a:p>
            <a:pPr>
              <a:lnSpc>
                <a:spcPct val="100000"/>
              </a:lnSpc>
            </a:pPr>
            <a:r>
              <a:rPr lang="zh-TW" altLang="en-US" sz="2400"/>
              <a:t>考慮點：</a:t>
            </a:r>
          </a:p>
          <a:p>
            <a:pPr lvl="1">
              <a:lnSpc>
                <a:spcPct val="100000"/>
              </a:lnSpc>
            </a:pPr>
            <a:r>
              <a:rPr lang="zh-TW" altLang="en-US" sz="2000"/>
              <a:t>與既定分析報表的相容性</a:t>
            </a:r>
          </a:p>
          <a:p>
            <a:pPr lvl="2"/>
            <a:r>
              <a:rPr lang="zh-TW" altLang="en-US"/>
              <a:t>若完全重新設計，前端報表可能也是重新設計</a:t>
            </a:r>
          </a:p>
          <a:p>
            <a:pPr lvl="2"/>
            <a:r>
              <a:rPr lang="zh-TW" altLang="en-US"/>
              <a:t>移轉後，可能只修改部分不相容的部份</a:t>
            </a:r>
          </a:p>
          <a:p>
            <a:pPr lvl="1">
              <a:lnSpc>
                <a:spcPct val="100000"/>
              </a:lnSpc>
            </a:pPr>
            <a:r>
              <a:rPr lang="zh-TW" altLang="en-US" sz="2000"/>
              <a:t>是否希望發揮 </a:t>
            </a:r>
            <a:r>
              <a:rPr lang="en-US" altLang="zh-TW" sz="2000"/>
              <a:t>2005 </a:t>
            </a:r>
            <a:r>
              <a:rPr lang="zh-TW" altLang="en-US" sz="2000"/>
              <a:t>的特色，若是，可能希望重新設計</a:t>
            </a:r>
          </a:p>
          <a:p>
            <a:pPr lvl="2"/>
            <a:r>
              <a:rPr lang="en-US" altLang="zh-TW"/>
              <a:t>Cube </a:t>
            </a:r>
            <a:r>
              <a:rPr lang="zh-TW" altLang="en-US"/>
              <a:t>內引用多 </a:t>
            </a:r>
            <a:r>
              <a:rPr lang="en-US" altLang="zh-TW"/>
              <a:t>Data Source</a:t>
            </a:r>
          </a:p>
          <a:p>
            <a:pPr lvl="2"/>
            <a:r>
              <a:rPr lang="en-US" altLang="zh-TW"/>
              <a:t>Cube </a:t>
            </a:r>
            <a:r>
              <a:rPr lang="zh-TW" altLang="en-US"/>
              <a:t>內多個 </a:t>
            </a:r>
            <a:r>
              <a:rPr lang="en-US" altLang="zh-TW"/>
              <a:t>Distinct count</a:t>
            </a:r>
          </a:p>
          <a:p>
            <a:pPr lvl="2"/>
            <a:r>
              <a:rPr lang="zh-TW" altLang="en-US"/>
              <a:t>以往用了很多 </a:t>
            </a:r>
            <a:r>
              <a:rPr lang="en-US" altLang="zh-TW"/>
              <a:t>Virtual Cube</a:t>
            </a:r>
            <a:r>
              <a:rPr lang="zh-TW" altLang="en-US"/>
              <a:t>，移轉後，並不想要一堆實體 </a:t>
            </a:r>
            <a:r>
              <a:rPr lang="en-US" altLang="zh-TW"/>
              <a:t>Cube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382588" y="311150"/>
            <a:ext cx="8380412" cy="585788"/>
          </a:xfrm>
        </p:spPr>
        <p:txBody>
          <a:bodyPr/>
          <a:lstStyle/>
          <a:p>
            <a:r>
              <a:rPr lang="zh-TW" altLang="en-US" sz="3600" b="1"/>
              <a:t>議程</a:t>
            </a:r>
          </a:p>
        </p:txBody>
      </p:sp>
      <p:sp>
        <p:nvSpPr>
          <p:cNvPr id="676867" name="Rectangle 3"/>
          <p:cNvSpPr>
            <a:spLocks noGrp="1" noChangeArrowheads="1"/>
          </p:cNvSpPr>
          <p:nvPr>
            <p:ph idx="1"/>
          </p:nvPr>
        </p:nvSpPr>
        <p:spPr>
          <a:xfrm>
            <a:off x="266700" y="811213"/>
            <a:ext cx="8380413" cy="5721350"/>
          </a:xfrm>
        </p:spPr>
        <p:txBody>
          <a:bodyPr/>
          <a:lstStyle/>
          <a:p>
            <a:pPr>
              <a:lnSpc>
                <a:spcPct val="80000"/>
              </a:lnSpc>
              <a:buFont typeface="Wingdings 2" pitchFamily="18" charset="2"/>
              <a:buNone/>
            </a:pPr>
            <a:endParaRPr lang="zh-TW" altLang="en-US" sz="2400"/>
          </a:p>
          <a:p>
            <a:pPr>
              <a:lnSpc>
                <a:spcPct val="80000"/>
              </a:lnSpc>
            </a:pPr>
            <a:r>
              <a:rPr lang="zh-TW" altLang="en-US" sz="2400" b="1" smtClean="0"/>
              <a:t>升級</a:t>
            </a:r>
            <a:r>
              <a:rPr lang="zh-TW" altLang="en-US" sz="2400" b="1"/>
              <a:t>到 </a:t>
            </a:r>
            <a:r>
              <a:rPr lang="en-US" altLang="zh-TW" sz="2400" b="1"/>
              <a:t>SQL Server 2005 &lt;&lt;</a:t>
            </a:r>
            <a:r>
              <a:rPr lang="zh-TW" altLang="en-US" sz="2400" b="1"/>
              <a:t>商業智慧篇</a:t>
            </a:r>
            <a:r>
              <a:rPr lang="en-US" altLang="zh-TW" sz="2400" b="1"/>
              <a:t>&gt;&gt;</a:t>
            </a:r>
            <a:endParaRPr lang="zh-TW" altLang="en-US" sz="2400"/>
          </a:p>
          <a:p>
            <a:pPr lvl="1">
              <a:lnSpc>
                <a:spcPct val="80000"/>
              </a:lnSpc>
            </a:pPr>
            <a:r>
              <a:rPr lang="en-US" altLang="zh-TW"/>
              <a:t>Analysis Services</a:t>
            </a:r>
            <a:r>
              <a:rPr lang="zh-TW" altLang="en-US"/>
              <a:t>升級考量</a:t>
            </a:r>
          </a:p>
          <a:p>
            <a:pPr lvl="1">
              <a:lnSpc>
                <a:spcPct val="80000"/>
              </a:lnSpc>
            </a:pPr>
            <a:r>
              <a:rPr lang="en-US" altLang="zh-TW">
                <a:solidFill>
                  <a:srgbClr val="FFFF00"/>
                </a:solidFill>
              </a:rPr>
              <a:t>Reporting Services</a:t>
            </a:r>
            <a:r>
              <a:rPr lang="zh-TW" altLang="en-US">
                <a:solidFill>
                  <a:srgbClr val="FFFF00"/>
                </a:solidFill>
              </a:rPr>
              <a:t>升級考量</a:t>
            </a:r>
            <a:endParaRPr lang="en-US" altLang="zh-TW">
              <a:solidFill>
                <a:srgbClr val="FFFF00"/>
              </a:solidFill>
            </a:endParaRPr>
          </a:p>
          <a:p>
            <a:pPr lvl="1">
              <a:lnSpc>
                <a:spcPct val="80000"/>
              </a:lnSpc>
            </a:pPr>
            <a:r>
              <a:rPr lang="zh-TW" altLang="en-US" smtClean="0"/>
              <a:t>移轉</a:t>
            </a:r>
            <a:r>
              <a:rPr lang="en-US" altLang="zh-TW" smtClean="0"/>
              <a:t> </a:t>
            </a:r>
            <a:r>
              <a:rPr lang="en-US" altLang="zh-TW"/>
              <a:t>DTS </a:t>
            </a:r>
            <a:r>
              <a:rPr lang="zh-TW" altLang="en-US" smtClean="0"/>
              <a:t>到</a:t>
            </a:r>
            <a:r>
              <a:rPr lang="en-US" altLang="zh-TW" smtClean="0"/>
              <a:t> </a:t>
            </a:r>
            <a:r>
              <a:rPr lang="en-US" altLang="zh-TW"/>
              <a:t>SQL Server Integration Services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946" name="Rectangle 2"/>
          <p:cNvSpPr>
            <a:spLocks noGrp="1" noChangeArrowheads="1"/>
          </p:cNvSpPr>
          <p:nvPr>
            <p:ph type="title"/>
          </p:nvPr>
        </p:nvSpPr>
        <p:spPr>
          <a:xfrm>
            <a:off x="382588" y="227013"/>
            <a:ext cx="8380412" cy="750887"/>
          </a:xfrm>
        </p:spPr>
        <p:txBody>
          <a:bodyPr/>
          <a:lstStyle/>
          <a:p>
            <a:r>
              <a:rPr lang="en-US" altLang="zh-TW"/>
              <a:t>Reporting Services</a:t>
            </a:r>
            <a:r>
              <a:rPr lang="zh-TW" altLang="en-US"/>
              <a:t>升級考量</a:t>
            </a:r>
            <a:endParaRPr lang="en-US" altLang="zh-TW"/>
          </a:p>
        </p:txBody>
      </p:sp>
      <p:sp>
        <p:nvSpPr>
          <p:cNvPr id="594947" name="Rectangle 3"/>
          <p:cNvSpPr>
            <a:spLocks noGrp="1" noChangeArrowheads="1"/>
          </p:cNvSpPr>
          <p:nvPr>
            <p:ph idx="1"/>
          </p:nvPr>
        </p:nvSpPr>
        <p:spPr>
          <a:xfrm>
            <a:off x="382588" y="1414463"/>
            <a:ext cx="8380412" cy="406241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zh-TW" altLang="en-US" sz="2400" smtClean="0"/>
              <a:t>通常 </a:t>
            </a:r>
            <a:r>
              <a:rPr lang="en-US" altLang="zh-TW" sz="2400" smtClean="0"/>
              <a:t>Reporting Service</a:t>
            </a:r>
            <a:r>
              <a:rPr lang="zh-TW" altLang="en-US" sz="2400" smtClean="0"/>
              <a:t> 會</a:t>
            </a:r>
            <a:r>
              <a:rPr lang="zh-TW" altLang="en-US" sz="2400"/>
              <a:t>安裝</a:t>
            </a:r>
            <a:r>
              <a:rPr lang="zh-TW" altLang="en-US" sz="2400" smtClean="0"/>
              <a:t>在 </a:t>
            </a:r>
            <a:r>
              <a:rPr lang="en-US" altLang="zh-TW" sz="2400" smtClean="0"/>
              <a:t>Local Server</a:t>
            </a:r>
            <a:r>
              <a:rPr lang="zh-TW" altLang="en-US" sz="2400" smtClean="0"/>
              <a:t> 上</a:t>
            </a:r>
            <a:r>
              <a:rPr lang="zh-TW" altLang="en-US" sz="2400"/>
              <a:t>，如果是直接升級，在</a:t>
            </a:r>
            <a:r>
              <a:rPr lang="zh-TW" altLang="en-US" sz="2400" smtClean="0"/>
              <a:t>升級 </a:t>
            </a:r>
            <a:r>
              <a:rPr lang="en-US" altLang="zh-TW" sz="2400" smtClean="0"/>
              <a:t>SQL Server</a:t>
            </a:r>
            <a:r>
              <a:rPr lang="zh-TW" altLang="en-US" sz="2400" smtClean="0"/>
              <a:t> 時</a:t>
            </a:r>
            <a:r>
              <a:rPr lang="zh-TW" altLang="en-US" sz="2400"/>
              <a:t>，安裝程式會自動</a:t>
            </a:r>
            <a:r>
              <a:rPr lang="en-US" altLang="zh-TW" sz="2400"/>
              <a:t>upgrade report server </a:t>
            </a:r>
            <a:r>
              <a:rPr lang="zh-TW" altLang="en-US" sz="2400"/>
              <a:t>的原件，</a:t>
            </a:r>
            <a:r>
              <a:rPr lang="zh-TW" altLang="en-US" sz="2400" smtClean="0"/>
              <a:t>修改 </a:t>
            </a:r>
            <a:r>
              <a:rPr lang="en-US" altLang="zh-TW" sz="2400" smtClean="0"/>
              <a:t>Report </a:t>
            </a:r>
            <a:r>
              <a:rPr lang="en-US" altLang="zh-TW" sz="2400"/>
              <a:t>Server </a:t>
            </a:r>
            <a:r>
              <a:rPr lang="zh-TW" altLang="en-US" sz="2400" smtClean="0"/>
              <a:t>資料庫的 </a:t>
            </a:r>
            <a:r>
              <a:rPr lang="en-US" altLang="zh-TW" sz="2400" smtClean="0"/>
              <a:t>Table Structure</a:t>
            </a:r>
            <a:r>
              <a:rPr lang="zh-TW" altLang="en-US" sz="2400" smtClean="0"/>
              <a:t> 及 </a:t>
            </a:r>
            <a:r>
              <a:rPr lang="en-US" altLang="zh-TW" sz="2400" smtClean="0"/>
              <a:t>schema</a:t>
            </a:r>
            <a:endParaRPr lang="zh-TW" altLang="en-US" sz="2400"/>
          </a:p>
          <a:p>
            <a:pPr>
              <a:lnSpc>
                <a:spcPct val="100000"/>
              </a:lnSpc>
            </a:pPr>
            <a:r>
              <a:rPr lang="zh-TW" altLang="en-US" sz="2400" smtClean="0"/>
              <a:t>如果 </a:t>
            </a:r>
            <a:r>
              <a:rPr lang="en-US" altLang="zh-TW" sz="2400" smtClean="0"/>
              <a:t>Reporting Service</a:t>
            </a:r>
            <a:r>
              <a:rPr lang="zh-TW" altLang="en-US" sz="2400" smtClean="0"/>
              <a:t> 裝在 </a:t>
            </a:r>
            <a:r>
              <a:rPr lang="en-US" altLang="zh-TW" sz="2400" smtClean="0"/>
              <a:t>Named Instance</a:t>
            </a:r>
            <a:r>
              <a:rPr lang="zh-TW" altLang="en-US" sz="2400" smtClean="0"/>
              <a:t> 或</a:t>
            </a:r>
            <a:r>
              <a:rPr lang="en-US" altLang="zh-TW" sz="2400"/>
              <a:t>Remote Server</a:t>
            </a:r>
            <a:r>
              <a:rPr lang="zh-TW" altLang="en-US" sz="2400"/>
              <a:t>，可以只</a:t>
            </a:r>
            <a:r>
              <a:rPr lang="zh-TW" altLang="en-US" sz="2400" smtClean="0"/>
              <a:t>升級 </a:t>
            </a:r>
            <a:r>
              <a:rPr lang="en-US" altLang="zh-TW" sz="2400" smtClean="0"/>
              <a:t>Reporting Service</a:t>
            </a:r>
            <a:r>
              <a:rPr lang="zh-TW" altLang="en-US" sz="2400" smtClean="0"/>
              <a:t> 不</a:t>
            </a:r>
            <a:r>
              <a:rPr lang="zh-TW" altLang="en-US" sz="2400"/>
              <a:t>升級</a:t>
            </a:r>
            <a:r>
              <a:rPr lang="en-US" altLang="zh-TW" sz="2400"/>
              <a:t>Relational Engine</a:t>
            </a:r>
            <a:r>
              <a:rPr lang="zh-TW" altLang="en-US" sz="2400"/>
              <a:t>。安裝程式會自動</a:t>
            </a:r>
            <a:r>
              <a:rPr lang="zh-TW" altLang="en-US" sz="2400" smtClean="0"/>
              <a:t>修改 </a:t>
            </a:r>
            <a:r>
              <a:rPr lang="en-US" altLang="zh-TW" sz="2400" smtClean="0"/>
              <a:t>Report </a:t>
            </a:r>
            <a:r>
              <a:rPr lang="en-US" altLang="zh-TW" sz="2400"/>
              <a:t>Server </a:t>
            </a:r>
            <a:r>
              <a:rPr lang="en-US" altLang="zh-TW" sz="2400" smtClean="0"/>
              <a:t>Database</a:t>
            </a:r>
            <a:r>
              <a:rPr lang="zh-TW" altLang="en-US" sz="2400" smtClean="0"/>
              <a:t> 的 </a:t>
            </a:r>
            <a:r>
              <a:rPr lang="en-US" altLang="zh-TW" sz="2400" smtClean="0"/>
              <a:t>Table Structure</a:t>
            </a:r>
            <a:r>
              <a:rPr lang="zh-TW" altLang="en-US" sz="2400" smtClean="0"/>
              <a:t> 及 </a:t>
            </a:r>
            <a:r>
              <a:rPr lang="en-US" altLang="zh-TW" sz="2400" smtClean="0"/>
              <a:t>schema</a:t>
            </a:r>
            <a:endParaRPr lang="zh-TW" altLang="en-US" sz="240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382588" y="63500"/>
            <a:ext cx="8380412" cy="1079500"/>
          </a:xfrm>
        </p:spPr>
        <p:txBody>
          <a:bodyPr/>
          <a:lstStyle/>
          <a:p>
            <a:r>
              <a:rPr lang="en-US" altLang="zh-TW" sz="3600"/>
              <a:t>Reporting Services</a:t>
            </a:r>
            <a:r>
              <a:rPr lang="zh-TW" altLang="en-US" sz="3600"/>
              <a:t>與</a:t>
            </a:r>
            <a:r>
              <a:rPr lang="en-US" altLang="zh-TW" sz="3600"/>
              <a:t>Report Designer </a:t>
            </a:r>
            <a:r>
              <a:rPr lang="zh-TW" altLang="en-US" sz="3600"/>
              <a:t>版本不一致時</a:t>
            </a:r>
          </a:p>
        </p:txBody>
      </p:sp>
      <p:sp>
        <p:nvSpPr>
          <p:cNvPr id="675843" name="Rectangle 3"/>
          <p:cNvSpPr>
            <a:spLocks noGrp="1" noChangeArrowheads="1"/>
          </p:cNvSpPr>
          <p:nvPr>
            <p:ph idx="1"/>
          </p:nvPr>
        </p:nvSpPr>
        <p:spPr>
          <a:xfrm>
            <a:off x="382588" y="1414463"/>
            <a:ext cx="8380412" cy="290988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altLang="zh-TW" sz="2800"/>
              <a:t>Reporting Service</a:t>
            </a:r>
            <a:r>
              <a:rPr lang="zh-TW" altLang="en-US" sz="2800"/>
              <a:t> 是 </a:t>
            </a:r>
            <a:r>
              <a:rPr lang="en-US" altLang="zh-TW" sz="2800"/>
              <a:t>Client/Server </a:t>
            </a:r>
            <a:r>
              <a:rPr lang="zh-TW" altLang="en-US" sz="2800"/>
              <a:t>架構，如果</a:t>
            </a:r>
            <a:r>
              <a:rPr lang="en-US" altLang="zh-TW" sz="2800"/>
              <a:t>Server </a:t>
            </a:r>
            <a:r>
              <a:rPr lang="zh-TW" altLang="en-US" sz="2800"/>
              <a:t>元件升級，</a:t>
            </a:r>
            <a:r>
              <a:rPr lang="en-US" altLang="zh-TW" sz="2800"/>
              <a:t>Report Designer </a:t>
            </a:r>
            <a:r>
              <a:rPr lang="zh-TW" altLang="en-US" sz="2800"/>
              <a:t>未升級，</a:t>
            </a:r>
            <a:r>
              <a:rPr lang="en-US" altLang="zh-TW" sz="2800"/>
              <a:t>Preview </a:t>
            </a:r>
            <a:r>
              <a:rPr lang="zh-TW" altLang="en-US" sz="2800"/>
              <a:t>時所看到的與</a:t>
            </a:r>
            <a:r>
              <a:rPr lang="zh-TW" altLang="en-US" sz="2800" smtClean="0"/>
              <a:t>實際 </a:t>
            </a:r>
            <a:r>
              <a:rPr lang="en-US" altLang="zh-TW" sz="2800" smtClean="0"/>
              <a:t>Render</a:t>
            </a:r>
            <a:r>
              <a:rPr lang="zh-TW" altLang="en-US" sz="2800"/>
              <a:t>的 </a:t>
            </a:r>
            <a:r>
              <a:rPr lang="en-US" altLang="zh-TW" sz="2800"/>
              <a:t>Report </a:t>
            </a:r>
            <a:r>
              <a:rPr lang="zh-TW" altLang="en-US" sz="2800"/>
              <a:t>會不太一樣。</a:t>
            </a:r>
          </a:p>
          <a:p>
            <a:pPr>
              <a:lnSpc>
                <a:spcPct val="100000"/>
              </a:lnSpc>
            </a:pPr>
            <a:r>
              <a:rPr lang="en-US" altLang="zh-TW" sz="2800"/>
              <a:t>Report Designer </a:t>
            </a:r>
            <a:r>
              <a:rPr lang="zh-TW" altLang="en-US" sz="2800"/>
              <a:t>已升級</a:t>
            </a:r>
            <a:r>
              <a:rPr lang="zh-TW" altLang="en-US" sz="2800" smtClean="0"/>
              <a:t>到 </a:t>
            </a:r>
            <a:r>
              <a:rPr lang="en-US" altLang="zh-TW" sz="2800" smtClean="0"/>
              <a:t>Visual </a:t>
            </a:r>
            <a:r>
              <a:rPr lang="en-US" altLang="zh-TW" sz="2800"/>
              <a:t>Studio 2005</a:t>
            </a:r>
            <a:r>
              <a:rPr lang="zh-TW" altLang="en-US" sz="2800"/>
              <a:t>，所設計的</a:t>
            </a:r>
            <a:r>
              <a:rPr lang="en-US" altLang="zh-TW" sz="2800"/>
              <a:t>Report </a:t>
            </a:r>
            <a:r>
              <a:rPr lang="zh-TW" altLang="en-US" sz="2800"/>
              <a:t>無法</a:t>
            </a:r>
            <a:r>
              <a:rPr lang="en-US" altLang="zh-TW" sz="2800"/>
              <a:t>publish </a:t>
            </a:r>
            <a:r>
              <a:rPr lang="zh-TW" altLang="en-US" sz="2800"/>
              <a:t>到 </a:t>
            </a:r>
            <a:r>
              <a:rPr lang="en-US" altLang="zh-TW" sz="2800"/>
              <a:t>Reporting Service 2000</a:t>
            </a:r>
            <a:r>
              <a:rPr lang="zh-TW" altLang="en-US" sz="2800"/>
              <a:t>。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393113" cy="1298575"/>
          </a:xfrm>
        </p:spPr>
        <p:txBody>
          <a:bodyPr/>
          <a:lstStyle/>
          <a:p>
            <a:r>
              <a:rPr lang="en-US" altLang="zh-TW" sz="4400"/>
              <a:t>Reporting Services </a:t>
            </a:r>
            <a:r>
              <a:rPr lang="zh-TW" altLang="en-US" sz="4400"/>
              <a:t>組成元素的升級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28775"/>
            <a:ext cx="8388350" cy="427355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altLang="zh-TW" sz="2800"/>
              <a:t>Reporting Services </a:t>
            </a:r>
            <a:r>
              <a:rPr lang="zh-TW" altLang="en-US" sz="2800"/>
              <a:t>有存放中繼資料的 </a:t>
            </a:r>
            <a:r>
              <a:rPr lang="en-US" altLang="zh-TW" sz="2800"/>
              <a:t>SQL Server </a:t>
            </a:r>
            <a:r>
              <a:rPr lang="zh-TW" altLang="en-US" sz="2800"/>
              <a:t>資料庫，以及 </a:t>
            </a:r>
            <a:r>
              <a:rPr lang="en-US" altLang="zh-TW" sz="2800"/>
              <a:t>Reporting Services </a:t>
            </a:r>
            <a:r>
              <a:rPr lang="zh-TW" altLang="en-US" sz="2800"/>
              <a:t>服務程式</a:t>
            </a:r>
          </a:p>
          <a:p>
            <a:pPr lvl="1">
              <a:lnSpc>
                <a:spcPct val="100000"/>
              </a:lnSpc>
            </a:pPr>
            <a:r>
              <a:rPr lang="zh-TW" altLang="en-US" sz="2000"/>
              <a:t>升級存放中繼資料的 </a:t>
            </a:r>
            <a:r>
              <a:rPr lang="en-US" altLang="zh-TW" sz="2000"/>
              <a:t>SQL Server </a:t>
            </a:r>
            <a:r>
              <a:rPr lang="zh-TW" altLang="en-US" sz="2000"/>
              <a:t>伺服器，但該伺服器內放的是舊版的 </a:t>
            </a:r>
            <a:r>
              <a:rPr lang="en-US" altLang="zh-TW" sz="2000"/>
              <a:t>RS </a:t>
            </a:r>
            <a:r>
              <a:rPr lang="zh-TW" altLang="en-US" sz="2000"/>
              <a:t>資料庫定義。</a:t>
            </a:r>
            <a:r>
              <a:rPr lang="en-US" altLang="zh-TW" sz="2000"/>
              <a:t>RS </a:t>
            </a:r>
            <a:r>
              <a:rPr lang="zh-TW" altLang="en-US" sz="2000"/>
              <a:t>維持不變</a:t>
            </a:r>
          </a:p>
          <a:p>
            <a:pPr lvl="1">
              <a:lnSpc>
                <a:spcPct val="100000"/>
              </a:lnSpc>
            </a:pPr>
            <a:r>
              <a:rPr lang="zh-TW" altLang="en-US" sz="2000"/>
              <a:t>升級 </a:t>
            </a:r>
            <a:r>
              <a:rPr lang="en-US" altLang="zh-TW" sz="2000"/>
              <a:t>Reporting Services</a:t>
            </a:r>
            <a:r>
              <a:rPr lang="zh-TW" altLang="en-US" sz="2000"/>
              <a:t>，</a:t>
            </a:r>
            <a:r>
              <a:rPr lang="en-US" altLang="zh-TW" sz="2000"/>
              <a:t>SQL Server </a:t>
            </a:r>
            <a:r>
              <a:rPr lang="zh-TW" altLang="en-US" sz="2000"/>
              <a:t>伺服器不升級。</a:t>
            </a:r>
            <a:r>
              <a:rPr lang="en-US" altLang="zh-TW" sz="2000"/>
              <a:t>RS </a:t>
            </a:r>
            <a:r>
              <a:rPr lang="zh-TW" altLang="en-US" sz="2000"/>
              <a:t>升級時會自動更新資料庫定義</a:t>
            </a:r>
          </a:p>
          <a:p>
            <a:pPr lvl="1">
              <a:lnSpc>
                <a:spcPct val="100000"/>
              </a:lnSpc>
            </a:pPr>
            <a:r>
              <a:rPr lang="zh-TW" altLang="en-US" sz="2000"/>
              <a:t>兩者都升級，先升級 </a:t>
            </a:r>
            <a:r>
              <a:rPr lang="en-US" altLang="zh-TW" sz="2000"/>
              <a:t>SQL Server </a:t>
            </a:r>
            <a:r>
              <a:rPr lang="zh-TW" altLang="en-US" sz="2000"/>
              <a:t>資料庫伺服器，再升級 </a:t>
            </a:r>
            <a:r>
              <a:rPr lang="en-US" altLang="zh-TW" sz="2000"/>
              <a:t>RS</a:t>
            </a:r>
          </a:p>
        </p:txBody>
      </p:sp>
    </p:spTree>
  </p:cSld>
  <p:clrMapOvr>
    <a:masterClrMapping/>
  </p:clrMapOvr>
  <p:transition>
    <p:wipe dir="r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Reporting Services </a:t>
            </a:r>
            <a:r>
              <a:rPr lang="zh-TW" altLang="en-US"/>
              <a:t>升級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16050"/>
            <a:ext cx="8388350" cy="404177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zh-TW" altLang="en-US"/>
              <a:t>可以透過 </a:t>
            </a:r>
            <a:r>
              <a:rPr lang="en-US" altLang="zh-TW"/>
              <a:t>setup </a:t>
            </a:r>
            <a:r>
              <a:rPr lang="zh-TW" altLang="en-US"/>
              <a:t>直接升級</a:t>
            </a:r>
          </a:p>
          <a:p>
            <a:pPr lvl="1">
              <a:lnSpc>
                <a:spcPct val="100000"/>
              </a:lnSpc>
            </a:pPr>
            <a:r>
              <a:rPr lang="zh-TW" altLang="en-US"/>
              <a:t>若 </a:t>
            </a:r>
            <a:r>
              <a:rPr lang="en-US" altLang="zh-TW"/>
              <a:t>DB </a:t>
            </a:r>
            <a:r>
              <a:rPr lang="zh-TW" altLang="en-US"/>
              <a:t>和 </a:t>
            </a:r>
            <a:r>
              <a:rPr lang="en-US" altLang="zh-TW"/>
              <a:t>RS </a:t>
            </a:r>
            <a:r>
              <a:rPr lang="zh-TW" altLang="en-US"/>
              <a:t>的 </a:t>
            </a:r>
            <a:r>
              <a:rPr lang="en-US" altLang="zh-TW"/>
              <a:t>Instance </a:t>
            </a:r>
            <a:r>
              <a:rPr lang="zh-TW" altLang="en-US"/>
              <a:t>裝在同一台，則會一起升級</a:t>
            </a:r>
          </a:p>
          <a:p>
            <a:pPr lvl="1">
              <a:lnSpc>
                <a:spcPct val="100000"/>
              </a:lnSpc>
            </a:pPr>
            <a:r>
              <a:rPr lang="zh-TW" altLang="en-US"/>
              <a:t>包含分散式安裝，在升級時，會自動升級遠端資料庫伺服器的資料庫架構</a:t>
            </a:r>
          </a:p>
          <a:p>
            <a:pPr lvl="2"/>
            <a:r>
              <a:rPr lang="zh-TW" altLang="en-US"/>
              <a:t>只能將 </a:t>
            </a:r>
            <a:r>
              <a:rPr lang="en-US" altLang="zh-TW"/>
              <a:t>2000 </a:t>
            </a:r>
            <a:r>
              <a:rPr lang="zh-TW" altLang="en-US"/>
              <a:t>的資料庫結構換成 </a:t>
            </a:r>
            <a:r>
              <a:rPr lang="en-US" altLang="zh-TW"/>
              <a:t>2005</a:t>
            </a:r>
            <a:r>
              <a:rPr lang="zh-TW" altLang="en-US"/>
              <a:t>，但不可反向，因此最好先備份 </a:t>
            </a:r>
            <a:r>
              <a:rPr lang="en-US" altLang="zh-TW"/>
              <a:t>ReportServer </a:t>
            </a:r>
            <a:r>
              <a:rPr lang="zh-TW" altLang="en-US"/>
              <a:t>相關資料庫</a:t>
            </a:r>
          </a:p>
          <a:p>
            <a:pPr lvl="2"/>
            <a:r>
              <a:rPr lang="zh-TW" altLang="en-US"/>
              <a:t>遠端伺服器可以停留在 </a:t>
            </a:r>
            <a:r>
              <a:rPr lang="en-US" altLang="zh-TW"/>
              <a:t>2000</a:t>
            </a:r>
          </a:p>
          <a:p>
            <a:pPr lvl="1">
              <a:lnSpc>
                <a:spcPct val="100000"/>
              </a:lnSpc>
            </a:pPr>
            <a:r>
              <a:rPr lang="zh-TW" altLang="en-US"/>
              <a:t>各項設定需採用預設設定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Reporting Services </a:t>
            </a:r>
            <a:r>
              <a:rPr lang="zh-TW" altLang="en-US"/>
              <a:t>移轉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20813"/>
            <a:ext cx="8388350" cy="534035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zh-TW" altLang="en-US" sz="2000"/>
              <a:t>若線上系統有不可停機的需求、安裝了自訂的 </a:t>
            </a:r>
            <a:r>
              <a:rPr lang="en-US" altLang="zh-TW" sz="2000"/>
              <a:t>Extension</a:t>
            </a:r>
            <a:r>
              <a:rPr lang="zh-TW" altLang="en-US" sz="2000"/>
              <a:t>，則需要轉移</a:t>
            </a:r>
          </a:p>
          <a:p>
            <a:pPr>
              <a:lnSpc>
                <a:spcPct val="100000"/>
              </a:lnSpc>
            </a:pPr>
            <a:r>
              <a:rPr lang="zh-TW" altLang="en-US" sz="2000"/>
              <a:t>可以使用 </a:t>
            </a:r>
            <a:r>
              <a:rPr lang="en-US" altLang="zh-TW" sz="2000"/>
              <a:t>BIDS </a:t>
            </a:r>
            <a:r>
              <a:rPr lang="zh-TW" altLang="en-US" sz="2000"/>
              <a:t>開啟 </a:t>
            </a:r>
            <a:r>
              <a:rPr lang="en-US" altLang="zh-TW" sz="2000"/>
              <a:t>RS 2000 </a:t>
            </a:r>
            <a:r>
              <a:rPr lang="zh-TW" altLang="en-US" sz="2000"/>
              <a:t>的專案，升級 </a:t>
            </a:r>
            <a:r>
              <a:rPr lang="en-US" altLang="zh-TW" sz="2000"/>
              <a:t>RDL </a:t>
            </a:r>
            <a:r>
              <a:rPr lang="zh-TW" altLang="en-US" sz="2000"/>
              <a:t>後部署到 </a:t>
            </a:r>
            <a:r>
              <a:rPr lang="en-US" altLang="zh-TW" sz="2000"/>
              <a:t>RS 2005</a:t>
            </a:r>
          </a:p>
          <a:p>
            <a:pPr lvl="1">
              <a:lnSpc>
                <a:spcPct val="100000"/>
              </a:lnSpc>
            </a:pPr>
            <a:r>
              <a:rPr lang="en-US" altLang="zh-TW" sz="1800"/>
              <a:t>Visual Studio 2003 </a:t>
            </a:r>
            <a:r>
              <a:rPr lang="zh-TW" altLang="en-US" sz="1800"/>
              <a:t>可直接將舊的 </a:t>
            </a:r>
            <a:r>
              <a:rPr lang="en-US" altLang="zh-TW" sz="1800"/>
              <a:t>RDL </a:t>
            </a:r>
            <a:r>
              <a:rPr lang="zh-TW" altLang="en-US" sz="1800"/>
              <a:t>檔案部署到 </a:t>
            </a:r>
            <a:r>
              <a:rPr lang="en-US" altLang="zh-TW" sz="1800"/>
              <a:t>Report Server 2005</a:t>
            </a:r>
            <a:r>
              <a:rPr lang="zh-TW" altLang="en-US" sz="1800"/>
              <a:t>，</a:t>
            </a:r>
            <a:r>
              <a:rPr lang="en-US" altLang="zh-TW" sz="1800"/>
              <a:t>RS 2005 </a:t>
            </a:r>
            <a:r>
              <a:rPr lang="zh-TW" altLang="en-US" sz="1800"/>
              <a:t>依然以舊的格式存放在 </a:t>
            </a:r>
            <a:r>
              <a:rPr lang="en-US" altLang="zh-TW" sz="1800"/>
              <a:t>Report Server</a:t>
            </a:r>
            <a:r>
              <a:rPr lang="zh-TW" altLang="en-US" sz="1800"/>
              <a:t>，可以 </a:t>
            </a:r>
            <a:r>
              <a:rPr lang="en-US" altLang="zh-TW" sz="1800"/>
              <a:t>VS 2003 </a:t>
            </a:r>
            <a:r>
              <a:rPr lang="zh-TW" altLang="en-US" sz="1800"/>
              <a:t>重新編輯</a:t>
            </a:r>
          </a:p>
          <a:p>
            <a:pPr lvl="1">
              <a:lnSpc>
                <a:spcPct val="100000"/>
              </a:lnSpc>
            </a:pPr>
            <a:r>
              <a:rPr lang="zh-TW" altLang="en-US" sz="1800"/>
              <a:t>若以 </a:t>
            </a:r>
            <a:r>
              <a:rPr lang="en-US" altLang="zh-TW" sz="1800"/>
              <a:t>VS 2005 </a:t>
            </a:r>
            <a:r>
              <a:rPr lang="zh-TW" altLang="en-US" sz="1800"/>
              <a:t>開啟 </a:t>
            </a:r>
            <a:r>
              <a:rPr lang="en-US" altLang="zh-TW" sz="1800"/>
              <a:t>2003 </a:t>
            </a:r>
            <a:r>
              <a:rPr lang="zh-TW" altLang="en-US" sz="1800"/>
              <a:t>的 </a:t>
            </a:r>
            <a:r>
              <a:rPr lang="en-US" altLang="zh-TW" sz="1800"/>
              <a:t>RDL</a:t>
            </a:r>
            <a:r>
              <a:rPr lang="zh-TW" altLang="en-US" sz="1800"/>
              <a:t>，則會移轉 </a:t>
            </a:r>
            <a:r>
              <a:rPr lang="en-US" altLang="zh-TW" sz="1800"/>
              <a:t>RDL </a:t>
            </a:r>
            <a:r>
              <a:rPr lang="zh-TW" altLang="en-US" sz="1800"/>
              <a:t>定義，將無法再以 </a:t>
            </a:r>
            <a:r>
              <a:rPr lang="en-US" altLang="zh-TW" sz="1800"/>
              <a:t>VS 2003 </a:t>
            </a:r>
            <a:r>
              <a:rPr lang="zh-TW" altLang="en-US" sz="1800"/>
              <a:t>編輯</a:t>
            </a:r>
          </a:p>
          <a:p>
            <a:pPr lvl="1">
              <a:lnSpc>
                <a:spcPct val="100000"/>
              </a:lnSpc>
            </a:pPr>
            <a:r>
              <a:rPr lang="zh-TW" altLang="en-US" sz="1800"/>
              <a:t>可以直接檢視 </a:t>
            </a:r>
            <a:r>
              <a:rPr lang="en-US" altLang="zh-TW" sz="1800"/>
              <a:t>RDL </a:t>
            </a:r>
            <a:r>
              <a:rPr lang="zh-TW" altLang="en-US" sz="1800"/>
              <a:t>的命名空間定義</a:t>
            </a:r>
          </a:p>
          <a:p>
            <a:pPr lvl="2"/>
            <a:r>
              <a:rPr lang="en-US" altLang="zh-TW" sz="1600"/>
              <a:t>xmlns=http://schemas.microsoft.com/sqlserver/reporting/</a:t>
            </a:r>
            <a:r>
              <a:rPr lang="en-US" altLang="zh-TW" sz="1600">
                <a:solidFill>
                  <a:srgbClr val="FFFF00"/>
                </a:solidFill>
              </a:rPr>
              <a:t>2003/10</a:t>
            </a:r>
            <a:r>
              <a:rPr lang="en-US" altLang="zh-TW" sz="1600"/>
              <a:t>/reportdefinition</a:t>
            </a:r>
          </a:p>
          <a:p>
            <a:pPr lvl="2"/>
            <a:r>
              <a:rPr lang="en-US" altLang="zh-TW" sz="1600"/>
              <a:t>xmlns="http://schemas.microsoft.com/sqlserver/reporting/</a:t>
            </a:r>
            <a:r>
              <a:rPr lang="en-US" altLang="zh-TW" sz="1600">
                <a:solidFill>
                  <a:srgbClr val="FFFF00"/>
                </a:solidFill>
              </a:rPr>
              <a:t>2005/01</a:t>
            </a:r>
            <a:r>
              <a:rPr lang="en-US" altLang="zh-TW" sz="1600"/>
              <a:t>/reportdefinition"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 descr="TechEd05_subtitle"/>
          <p:cNvPicPr>
            <a:picLocks noChangeAspect="1" noChangeArrowheads="1"/>
          </p:cNvPicPr>
          <p:nvPr/>
        </p:nvPicPr>
        <p:blipFill>
          <a:blip r:embed="rId2"/>
          <a:srcRect t="34918" r="6250" b="29716"/>
          <a:stretch>
            <a:fillRect/>
          </a:stretch>
        </p:blipFill>
        <p:spPr bwMode="auto">
          <a:xfrm>
            <a:off x="0" y="1368425"/>
            <a:ext cx="9144000" cy="2595563"/>
          </a:xfrm>
          <a:prstGeom prst="rect">
            <a:avLst/>
          </a:prstGeom>
          <a:noFill/>
        </p:spPr>
      </p:pic>
      <p:sp>
        <p:nvSpPr>
          <p:cNvPr id="86019" name="Rectangle 3"/>
          <p:cNvSpPr>
            <a:spLocks noChangeArrowheads="1"/>
          </p:cNvSpPr>
          <p:nvPr/>
        </p:nvSpPr>
        <p:spPr bwMode="auto">
          <a:xfrm>
            <a:off x="950913" y="1903413"/>
            <a:ext cx="7812087" cy="142192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lang="zh-TW" altLang="zh-TW" sz="3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0"/>
                <a:ea typeface="標楷體" pitchFamily="65" charset="-120"/>
              </a:rPr>
              <a:t>將 VS 2003 所設計的 RDL 部署到 RS 2005</a:t>
            </a:r>
            <a:r>
              <a:rPr lang="en-US" altLang="zh-TW" sz="3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0"/>
                <a:ea typeface="標楷體" pitchFamily="65" charset="-120"/>
              </a:rPr>
              <a:t/>
            </a:r>
            <a:br>
              <a:rPr lang="en-US" altLang="zh-TW" sz="3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0"/>
                <a:ea typeface="標楷體" pitchFamily="65" charset="-120"/>
              </a:rPr>
            </a:br>
            <a:r>
              <a:rPr lang="zh-TW" altLang="en-US" sz="3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0"/>
                <a:ea typeface="標楷體" pitchFamily="65" charset="-120"/>
              </a:rPr>
              <a:t>以 </a:t>
            </a:r>
            <a:r>
              <a:rPr lang="en-US" altLang="zh-TW" sz="3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0"/>
                <a:ea typeface="標楷體" pitchFamily="65" charset="-120"/>
              </a:rPr>
              <a:t>VS 2005 </a:t>
            </a:r>
            <a:r>
              <a:rPr lang="zh-TW" altLang="en-US" sz="3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0"/>
                <a:ea typeface="標楷體" pitchFamily="65" charset="-120"/>
              </a:rPr>
              <a:t>轉換 </a:t>
            </a:r>
            <a:r>
              <a:rPr lang="en-US" altLang="zh-TW" sz="3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0"/>
                <a:ea typeface="標楷體" pitchFamily="65" charset="-120"/>
              </a:rPr>
              <a:t>VS 2003 </a:t>
            </a:r>
            <a:r>
              <a:rPr lang="zh-TW" altLang="en-US" sz="3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0"/>
                <a:ea typeface="標楷體" pitchFamily="65" charset="-120"/>
              </a:rPr>
              <a:t>所編輯的 </a:t>
            </a:r>
            <a:r>
              <a:rPr lang="en-US" altLang="zh-TW" sz="3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0"/>
                <a:ea typeface="標楷體" pitchFamily="65" charset="-120"/>
              </a:rPr>
              <a:t>RDL</a:t>
            </a:r>
          </a:p>
        </p:txBody>
      </p:sp>
      <p:pic>
        <p:nvPicPr>
          <p:cNvPr id="86020" name="Picture 4"/>
          <p:cNvPicPr>
            <a:picLocks noChangeAspect="1" noChangeArrowheads="1"/>
          </p:cNvPicPr>
          <p:nvPr/>
        </p:nvPicPr>
        <p:blipFill>
          <a:blip r:embed="rId3"/>
          <a:srcRect t="18445" b="14647"/>
          <a:stretch>
            <a:fillRect/>
          </a:stretch>
        </p:blipFill>
        <p:spPr bwMode="auto">
          <a:xfrm>
            <a:off x="4343400" y="5026025"/>
            <a:ext cx="4568825" cy="145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602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602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60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altLang="zh-TW">
                <a:latin typeface="Arial Unicode MS" pitchFamily="34" charset="-120"/>
              </a:rPr>
              <a:t>Analysis Services </a:t>
            </a:r>
            <a:r>
              <a:rPr lang="zh-TW" altLang="en-US">
                <a:latin typeface="Arial Unicode MS" pitchFamily="34" charset="-120"/>
              </a:rPr>
              <a:t>升級與移轉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20813"/>
            <a:ext cx="8388350" cy="1552575"/>
          </a:xfrm>
        </p:spPr>
        <p:txBody>
          <a:bodyPr/>
          <a:lstStyle/>
          <a:p>
            <a:r>
              <a:rPr lang="en-US" altLang="zh-TW"/>
              <a:t>Analysis Services 2005 </a:t>
            </a:r>
            <a:r>
              <a:rPr lang="zh-TW" altLang="en-US"/>
              <a:t>與前版的設計差異</a:t>
            </a:r>
          </a:p>
          <a:p>
            <a:r>
              <a:rPr lang="zh-TW" altLang="en-US"/>
              <a:t>升級與移轉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382588" y="311150"/>
            <a:ext cx="8380412" cy="585788"/>
          </a:xfrm>
        </p:spPr>
        <p:txBody>
          <a:bodyPr/>
          <a:lstStyle/>
          <a:p>
            <a:r>
              <a:rPr lang="zh-TW" altLang="en-US" sz="3600" b="1"/>
              <a:t>議程</a:t>
            </a:r>
          </a:p>
        </p:txBody>
      </p:sp>
      <p:sp>
        <p:nvSpPr>
          <p:cNvPr id="677891" name="Rectangle 3"/>
          <p:cNvSpPr>
            <a:spLocks noGrp="1" noChangeArrowheads="1"/>
          </p:cNvSpPr>
          <p:nvPr>
            <p:ph idx="1"/>
          </p:nvPr>
        </p:nvSpPr>
        <p:spPr>
          <a:xfrm>
            <a:off x="266700" y="811213"/>
            <a:ext cx="8380413" cy="5721350"/>
          </a:xfrm>
        </p:spPr>
        <p:txBody>
          <a:bodyPr/>
          <a:lstStyle/>
          <a:p>
            <a:pPr>
              <a:lnSpc>
                <a:spcPct val="80000"/>
              </a:lnSpc>
              <a:buFont typeface="Wingdings 2" pitchFamily="18" charset="2"/>
              <a:buNone/>
            </a:pPr>
            <a:endParaRPr lang="zh-TW" altLang="en-US" sz="2000"/>
          </a:p>
          <a:p>
            <a:pPr>
              <a:lnSpc>
                <a:spcPct val="80000"/>
              </a:lnSpc>
            </a:pPr>
            <a:r>
              <a:rPr lang="zh-TW" altLang="en-US" sz="2000" b="1" smtClean="0"/>
              <a:t>升級</a:t>
            </a:r>
            <a:r>
              <a:rPr lang="zh-TW" altLang="en-US" sz="2000" b="1"/>
              <a:t>到 </a:t>
            </a:r>
            <a:r>
              <a:rPr lang="en-US" altLang="zh-TW" sz="2000" b="1"/>
              <a:t>SQL Server 2005 &lt;&lt;</a:t>
            </a:r>
            <a:r>
              <a:rPr lang="zh-TW" altLang="en-US" sz="2000" b="1"/>
              <a:t>商業智慧篇</a:t>
            </a:r>
            <a:r>
              <a:rPr lang="en-US" altLang="zh-TW" sz="2000" b="1"/>
              <a:t>&gt;&gt;</a:t>
            </a:r>
            <a:endParaRPr lang="zh-TW" altLang="en-US" sz="2000"/>
          </a:p>
          <a:p>
            <a:pPr lvl="1">
              <a:lnSpc>
                <a:spcPct val="80000"/>
              </a:lnSpc>
            </a:pPr>
            <a:r>
              <a:rPr lang="en-US" altLang="zh-TW" sz="2000"/>
              <a:t>Analysis Services</a:t>
            </a:r>
            <a:r>
              <a:rPr lang="zh-TW" altLang="en-US" sz="2000"/>
              <a:t>升級考量</a:t>
            </a:r>
          </a:p>
          <a:p>
            <a:pPr lvl="1">
              <a:lnSpc>
                <a:spcPct val="80000"/>
              </a:lnSpc>
            </a:pPr>
            <a:r>
              <a:rPr lang="en-US" altLang="zh-TW" sz="2000"/>
              <a:t>Reporting Services</a:t>
            </a:r>
            <a:r>
              <a:rPr lang="zh-TW" altLang="en-US" sz="2000"/>
              <a:t>升級考量</a:t>
            </a:r>
            <a:endParaRPr lang="en-US" altLang="zh-TW" sz="2000"/>
          </a:p>
          <a:p>
            <a:pPr lvl="1">
              <a:lnSpc>
                <a:spcPct val="80000"/>
              </a:lnSpc>
            </a:pPr>
            <a:r>
              <a:rPr lang="zh-TW" altLang="en-US" sz="2000" smtClean="0">
                <a:solidFill>
                  <a:srgbClr val="FFFF00"/>
                </a:solidFill>
              </a:rPr>
              <a:t>移轉</a:t>
            </a:r>
            <a:r>
              <a:rPr lang="en-US" altLang="zh-TW" sz="2000" smtClean="0">
                <a:solidFill>
                  <a:srgbClr val="FFFF00"/>
                </a:solidFill>
              </a:rPr>
              <a:t> </a:t>
            </a:r>
            <a:r>
              <a:rPr lang="en-US" altLang="zh-TW" sz="2000">
                <a:solidFill>
                  <a:srgbClr val="FFFF00"/>
                </a:solidFill>
              </a:rPr>
              <a:t>DTS </a:t>
            </a:r>
            <a:r>
              <a:rPr lang="zh-TW" altLang="en-US" sz="2000" smtClean="0">
                <a:solidFill>
                  <a:srgbClr val="FFFF00"/>
                </a:solidFill>
              </a:rPr>
              <a:t>到</a:t>
            </a:r>
            <a:r>
              <a:rPr lang="en-US" altLang="zh-TW" sz="2000" smtClean="0">
                <a:solidFill>
                  <a:srgbClr val="FFFF00"/>
                </a:solidFill>
              </a:rPr>
              <a:t> </a:t>
            </a:r>
            <a:r>
              <a:rPr lang="en-US" altLang="zh-TW" sz="2000">
                <a:solidFill>
                  <a:srgbClr val="FFFF00"/>
                </a:solidFill>
              </a:rPr>
              <a:t>SQL Server Integration Services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altLang="zh-TW"/>
              <a:t>SSIS </a:t>
            </a:r>
            <a:r>
              <a:rPr lang="zh-TW" altLang="en-US"/>
              <a:t>大綱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16050"/>
            <a:ext cx="8388350" cy="286702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zh-TW" altLang="en-US"/>
              <a:t>從 </a:t>
            </a:r>
            <a:r>
              <a:rPr lang="en-US" altLang="zh-TW"/>
              <a:t>DTS </a:t>
            </a:r>
            <a:r>
              <a:rPr lang="zh-TW" altLang="en-US"/>
              <a:t>到 </a:t>
            </a:r>
            <a:r>
              <a:rPr lang="en-US" altLang="zh-TW"/>
              <a:t>SSIS</a:t>
            </a:r>
          </a:p>
          <a:p>
            <a:pPr>
              <a:lnSpc>
                <a:spcPct val="100000"/>
              </a:lnSpc>
            </a:pPr>
            <a:r>
              <a:rPr lang="zh-TW" altLang="en-US"/>
              <a:t>升級的考量</a:t>
            </a:r>
          </a:p>
          <a:p>
            <a:pPr>
              <a:lnSpc>
                <a:spcPct val="100000"/>
              </a:lnSpc>
            </a:pPr>
            <a:r>
              <a:rPr lang="zh-TW" altLang="en-US"/>
              <a:t>對轉移的支援</a:t>
            </a:r>
          </a:p>
          <a:p>
            <a:pPr>
              <a:lnSpc>
                <a:spcPct val="100000"/>
              </a:lnSpc>
            </a:pPr>
            <a:r>
              <a:rPr lang="zh-TW" altLang="en-US"/>
              <a:t>轉移封裝</a:t>
            </a:r>
          </a:p>
          <a:p>
            <a:pPr>
              <a:lnSpc>
                <a:spcPct val="100000"/>
              </a:lnSpc>
            </a:pPr>
            <a:r>
              <a:rPr lang="zh-TW" altLang="en-US"/>
              <a:t>對 </a:t>
            </a:r>
            <a:r>
              <a:rPr lang="en-US" altLang="zh-TW"/>
              <a:t>DTS </a:t>
            </a:r>
            <a:r>
              <a:rPr lang="zh-TW" altLang="en-US"/>
              <a:t>使用者的指引</a:t>
            </a:r>
          </a:p>
        </p:txBody>
      </p:sp>
    </p:spTree>
  </p:cSld>
  <p:clrMapOvr>
    <a:masterClrMapping/>
  </p:clrMapOvr>
  <p:transition>
    <p:wipe dir="r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zh-TW" altLang="en-US"/>
              <a:t>升級或轉換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16050"/>
            <a:ext cx="8388350" cy="369252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zh-TW" altLang="en-US"/>
              <a:t>兩個不同的產品 </a:t>
            </a:r>
            <a:r>
              <a:rPr lang="en-US" altLang="zh-TW"/>
              <a:t>– </a:t>
            </a:r>
            <a:r>
              <a:rPr lang="zh-TW" altLang="en-US"/>
              <a:t>兩種問題</a:t>
            </a:r>
          </a:p>
          <a:p>
            <a:pPr>
              <a:lnSpc>
                <a:spcPct val="100000"/>
              </a:lnSpc>
            </a:pPr>
            <a:r>
              <a:rPr lang="zh-TW" altLang="en-US"/>
              <a:t>升級</a:t>
            </a:r>
          </a:p>
          <a:p>
            <a:pPr lvl="1">
              <a:lnSpc>
                <a:spcPct val="100000"/>
              </a:lnSpc>
            </a:pPr>
            <a:r>
              <a:rPr lang="zh-TW" altLang="en-US"/>
              <a:t>如何升級伺服器，但不影響現有的 </a:t>
            </a:r>
            <a:r>
              <a:rPr lang="en-US" altLang="zh-TW"/>
              <a:t>DTS </a:t>
            </a:r>
            <a:r>
              <a:rPr lang="zh-TW" altLang="en-US"/>
              <a:t>運作</a:t>
            </a:r>
          </a:p>
          <a:p>
            <a:pPr>
              <a:lnSpc>
                <a:spcPct val="100000"/>
              </a:lnSpc>
            </a:pPr>
            <a:r>
              <a:rPr lang="zh-TW" altLang="en-US"/>
              <a:t>轉換</a:t>
            </a:r>
          </a:p>
          <a:p>
            <a:pPr lvl="1">
              <a:lnSpc>
                <a:spcPct val="100000"/>
              </a:lnSpc>
            </a:pPr>
            <a:r>
              <a:rPr lang="zh-TW" altLang="en-US"/>
              <a:t>如何將現有的 </a:t>
            </a:r>
            <a:r>
              <a:rPr lang="en-US" altLang="zh-TW"/>
              <a:t>DTS </a:t>
            </a:r>
            <a:r>
              <a:rPr lang="zh-TW" altLang="en-US"/>
              <a:t>處理流程帶入到 </a:t>
            </a:r>
            <a:r>
              <a:rPr lang="en-US" altLang="zh-TW"/>
              <a:t>SSIS </a:t>
            </a:r>
            <a:r>
              <a:rPr lang="zh-TW" altLang="en-US"/>
              <a:t>運作模式</a:t>
            </a:r>
          </a:p>
          <a:p>
            <a:pPr>
              <a:lnSpc>
                <a:spcPct val="100000"/>
              </a:lnSpc>
            </a:pPr>
            <a:endParaRPr lang="en-US" altLang="zh-TW"/>
          </a:p>
        </p:txBody>
      </p:sp>
    </p:spTree>
  </p:cSld>
  <p:clrMapOvr>
    <a:masterClrMapping/>
  </p:clrMapOvr>
  <p:transition>
    <p:wipe dir="r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zh-TW" altLang="en-US"/>
              <a:t>升級的考量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16050"/>
            <a:ext cx="8388350" cy="228282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zh-TW" altLang="en-US"/>
              <a:t>遠端伺服器升級到 </a:t>
            </a:r>
            <a:r>
              <a:rPr lang="en-US" altLang="zh-TW"/>
              <a:t>SQL Server 2005</a:t>
            </a:r>
          </a:p>
          <a:p>
            <a:pPr>
              <a:lnSpc>
                <a:spcPct val="100000"/>
              </a:lnSpc>
            </a:pPr>
            <a:r>
              <a:rPr lang="zh-TW" altLang="en-US"/>
              <a:t>本機升級到 </a:t>
            </a:r>
            <a:r>
              <a:rPr lang="en-US" altLang="zh-TW"/>
              <a:t>SQL Server 2005</a:t>
            </a:r>
          </a:p>
          <a:p>
            <a:pPr>
              <a:lnSpc>
                <a:spcPct val="100000"/>
              </a:lnSpc>
            </a:pPr>
            <a:r>
              <a:rPr lang="zh-TW" altLang="en-US"/>
              <a:t>升級後持續維護 </a:t>
            </a:r>
            <a:r>
              <a:rPr lang="en-US" altLang="zh-TW"/>
              <a:t>DTS </a:t>
            </a:r>
            <a:r>
              <a:rPr lang="zh-TW" altLang="en-US"/>
              <a:t>封裝</a:t>
            </a:r>
          </a:p>
          <a:p>
            <a:pPr>
              <a:lnSpc>
                <a:spcPct val="100000"/>
              </a:lnSpc>
            </a:pPr>
            <a:r>
              <a:rPr lang="en-US" altLang="zh-TW"/>
              <a:t>Side-by-side </a:t>
            </a:r>
            <a:r>
              <a:rPr lang="zh-TW" altLang="en-US"/>
              <a:t>與升級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zh-TW" altLang="en-US"/>
              <a:t>遠端伺服器升級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16050"/>
            <a:ext cx="8388350" cy="482441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zh-TW" altLang="en-US" sz="2400"/>
              <a:t>本機的 </a:t>
            </a:r>
            <a:r>
              <a:rPr lang="en-US" altLang="zh-TW" sz="2400"/>
              <a:t>DTS </a:t>
            </a:r>
            <a:r>
              <a:rPr lang="zh-TW" altLang="en-US" sz="2400"/>
              <a:t>封裝依然可以透過 </a:t>
            </a:r>
            <a:r>
              <a:rPr lang="en-US" altLang="zh-TW" sz="2400"/>
              <a:t>OLE DB </a:t>
            </a:r>
            <a:r>
              <a:rPr lang="zh-TW" altLang="en-US" sz="2400"/>
              <a:t>存取遠端升級到 </a:t>
            </a:r>
            <a:r>
              <a:rPr lang="en-US" altLang="zh-TW" sz="2400"/>
              <a:t>2005 </a:t>
            </a:r>
            <a:r>
              <a:rPr lang="zh-TW" altLang="en-US" sz="2400"/>
              <a:t>的資料庫內資料</a:t>
            </a:r>
          </a:p>
          <a:p>
            <a:pPr>
              <a:lnSpc>
                <a:spcPct val="100000"/>
              </a:lnSpc>
            </a:pPr>
            <a:r>
              <a:rPr lang="en-US" altLang="zh-TW" sz="2400"/>
              <a:t>SQL Server 2000 </a:t>
            </a:r>
            <a:r>
              <a:rPr lang="zh-TW" altLang="en-US" sz="2400"/>
              <a:t>的 </a:t>
            </a:r>
            <a:r>
              <a:rPr lang="en-US" altLang="zh-TW" sz="2400"/>
              <a:t>Enterprise Manager </a:t>
            </a:r>
            <a:r>
              <a:rPr lang="zh-TW" altLang="en-US" sz="2400"/>
              <a:t>無法存取遠端 </a:t>
            </a:r>
            <a:r>
              <a:rPr lang="en-US" altLang="zh-TW" sz="2400"/>
              <a:t>2005  MSDB </a:t>
            </a:r>
            <a:r>
              <a:rPr lang="zh-TW" altLang="en-US" sz="2400"/>
              <a:t>資料庫內的封裝</a:t>
            </a:r>
          </a:p>
          <a:p>
            <a:pPr lvl="1">
              <a:lnSpc>
                <a:spcPct val="100000"/>
              </a:lnSpc>
            </a:pPr>
            <a:r>
              <a:rPr lang="zh-TW" altLang="en-US" sz="2000"/>
              <a:t>若只是把封裝存在遠端的檔案系統上，這沒有存取 </a:t>
            </a:r>
            <a:r>
              <a:rPr lang="en-US" altLang="zh-TW" sz="2000"/>
              <a:t>DB </a:t>
            </a:r>
            <a:r>
              <a:rPr lang="zh-TW" altLang="en-US" sz="2000"/>
              <a:t>的問題</a:t>
            </a:r>
          </a:p>
          <a:p>
            <a:pPr lvl="1">
              <a:lnSpc>
                <a:spcPct val="100000"/>
              </a:lnSpc>
            </a:pPr>
            <a:r>
              <a:rPr lang="en-US" altLang="zh-TW" sz="2000"/>
              <a:t>DTSRUNUI</a:t>
            </a:r>
            <a:r>
              <a:rPr lang="zh-TW" altLang="en-US" sz="2000"/>
              <a:t>、</a:t>
            </a:r>
            <a:r>
              <a:rPr lang="en-US" altLang="zh-TW" sz="2000"/>
              <a:t>Enterprise Manager </a:t>
            </a:r>
            <a:r>
              <a:rPr lang="zh-TW" altLang="en-US" sz="2000"/>
              <a:t>不能存取存在 </a:t>
            </a:r>
            <a:r>
              <a:rPr lang="en-US" altLang="zh-TW" sz="2000"/>
              <a:t>2005 MSDB </a:t>
            </a:r>
            <a:r>
              <a:rPr lang="zh-TW" altLang="en-US" sz="2000"/>
              <a:t>內的封裝，會有 </a:t>
            </a:r>
            <a:r>
              <a:rPr lang="en-US" altLang="zh-TW" sz="2000"/>
              <a:t>OLE DB </a:t>
            </a:r>
            <a:r>
              <a:rPr lang="zh-TW" altLang="en-US" sz="2000"/>
              <a:t>錯誤。但 </a:t>
            </a:r>
            <a:r>
              <a:rPr lang="en-US" altLang="zh-TW" sz="2000"/>
              <a:t>DTSRUN </a:t>
            </a:r>
            <a:r>
              <a:rPr lang="zh-TW" altLang="en-US" sz="2000"/>
              <a:t>可以存取</a:t>
            </a:r>
          </a:p>
          <a:p>
            <a:pPr lvl="1">
              <a:lnSpc>
                <a:spcPct val="100000"/>
              </a:lnSpc>
            </a:pPr>
            <a:r>
              <a:rPr lang="zh-TW" altLang="en-US" sz="2000"/>
              <a:t>在本機上安裝 </a:t>
            </a:r>
            <a:r>
              <a:rPr lang="en-US" altLang="zh-TW" sz="2000"/>
              <a:t>2005 </a:t>
            </a:r>
            <a:r>
              <a:rPr lang="zh-TW" altLang="en-US" sz="2000"/>
              <a:t>的前端工具程式來編輯存在 </a:t>
            </a:r>
            <a:r>
              <a:rPr lang="en-US" altLang="zh-TW" sz="2000"/>
              <a:t>2005 MSDB </a:t>
            </a:r>
            <a:r>
              <a:rPr lang="zh-TW" altLang="en-US" sz="2000"/>
              <a:t>內的 </a:t>
            </a:r>
            <a:r>
              <a:rPr lang="en-US" altLang="zh-TW" sz="2000"/>
              <a:t>DTS </a:t>
            </a:r>
            <a:r>
              <a:rPr lang="zh-TW" altLang="en-US" sz="2000"/>
              <a:t>封裝</a:t>
            </a:r>
          </a:p>
          <a:p>
            <a:pPr lvl="1">
              <a:lnSpc>
                <a:spcPct val="100000"/>
              </a:lnSpc>
            </a:pPr>
            <a:endParaRPr lang="en-US" altLang="zh-TW" sz="200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zh-TW" altLang="en-US"/>
              <a:t>本機升級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68413"/>
            <a:ext cx="8388350" cy="491807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zh-TW" altLang="en-US" sz="2000"/>
              <a:t>安裝 </a:t>
            </a:r>
            <a:r>
              <a:rPr lang="en-US" altLang="zh-TW" sz="2000"/>
              <a:t>2005 </a:t>
            </a:r>
            <a:r>
              <a:rPr lang="zh-TW" altLang="en-US" sz="2000"/>
              <a:t>工具時會安裝 </a:t>
            </a:r>
            <a:r>
              <a:rPr lang="en-US" altLang="zh-TW" sz="2000"/>
              <a:t>DTS 2000 runtime</a:t>
            </a:r>
          </a:p>
          <a:p>
            <a:pPr>
              <a:lnSpc>
                <a:spcPct val="100000"/>
              </a:lnSpc>
            </a:pPr>
            <a:r>
              <a:rPr lang="zh-TW" altLang="en-US" sz="2000"/>
              <a:t>升級程式不更動伺服器與檔案系統裡的 </a:t>
            </a:r>
            <a:r>
              <a:rPr lang="en-US" altLang="zh-TW" sz="2000"/>
              <a:t>DTS </a:t>
            </a:r>
            <a:r>
              <a:rPr lang="zh-TW" altLang="en-US" sz="2000"/>
              <a:t>封裝</a:t>
            </a:r>
          </a:p>
          <a:p>
            <a:pPr>
              <a:lnSpc>
                <a:spcPct val="100000"/>
              </a:lnSpc>
            </a:pPr>
            <a:r>
              <a:rPr lang="zh-TW" altLang="en-US" sz="2000"/>
              <a:t>升級後的伺服器依然可以存取以往的 </a:t>
            </a:r>
            <a:r>
              <a:rPr lang="en-US" altLang="zh-TW" sz="2000"/>
              <a:t>DTS </a:t>
            </a:r>
            <a:r>
              <a:rPr lang="zh-TW" altLang="en-US" sz="2000"/>
              <a:t>封裝</a:t>
            </a:r>
          </a:p>
          <a:p>
            <a:pPr>
              <a:lnSpc>
                <a:spcPct val="100000"/>
              </a:lnSpc>
            </a:pPr>
            <a:r>
              <a:rPr lang="zh-TW" altLang="en-US" sz="2000"/>
              <a:t>原有 </a:t>
            </a:r>
            <a:r>
              <a:rPr lang="en-US" altLang="zh-TW" sz="2000"/>
              <a:t>Agent </a:t>
            </a:r>
            <a:r>
              <a:rPr lang="zh-TW" altLang="en-US" sz="2000"/>
              <a:t>服務與 </a:t>
            </a:r>
            <a:r>
              <a:rPr lang="en-US" altLang="zh-TW" sz="2000"/>
              <a:t>DTS </a:t>
            </a:r>
            <a:r>
              <a:rPr lang="zh-TW" altLang="en-US" sz="2000"/>
              <a:t>相關的工作都依然可行</a:t>
            </a:r>
          </a:p>
          <a:p>
            <a:pPr lvl="1">
              <a:lnSpc>
                <a:spcPct val="100000"/>
              </a:lnSpc>
            </a:pPr>
            <a:r>
              <a:rPr lang="zh-TW" altLang="en-US" sz="1800"/>
              <a:t>原有 </a:t>
            </a:r>
            <a:r>
              <a:rPr lang="en-US" altLang="zh-TW" sz="1800"/>
              <a:t>DTS </a:t>
            </a:r>
            <a:r>
              <a:rPr lang="zh-TW" altLang="en-US" sz="1800"/>
              <a:t>的 </a:t>
            </a:r>
            <a:r>
              <a:rPr lang="en-US" altLang="zh-TW" sz="1800"/>
              <a:t>COM </a:t>
            </a:r>
            <a:r>
              <a:rPr lang="zh-TW" altLang="en-US" sz="1800"/>
              <a:t>物件以及命令列的工具都會隨著 </a:t>
            </a:r>
            <a:r>
              <a:rPr lang="en-US" altLang="zh-TW" sz="1800"/>
              <a:t>2005 </a:t>
            </a:r>
            <a:r>
              <a:rPr lang="zh-TW" altLang="en-US" sz="1800"/>
              <a:t>安裝，因此如 </a:t>
            </a:r>
            <a:r>
              <a:rPr lang="en-US" altLang="zh-TW" sz="1800"/>
              <a:t>dtsrun.exe </a:t>
            </a:r>
            <a:r>
              <a:rPr lang="zh-TW" altLang="en-US" sz="1800"/>
              <a:t>執行封裝的命令不會受到影響</a:t>
            </a:r>
          </a:p>
          <a:p>
            <a:pPr>
              <a:lnSpc>
                <a:spcPct val="100000"/>
              </a:lnSpc>
            </a:pPr>
            <a:r>
              <a:rPr lang="zh-TW" altLang="en-US" sz="2000" smtClean="0"/>
              <a:t>透過呼叫 </a:t>
            </a:r>
            <a:r>
              <a:rPr lang="en-US" altLang="zh-TW" sz="2000" smtClean="0"/>
              <a:t>API </a:t>
            </a:r>
            <a:r>
              <a:rPr lang="zh-TW" altLang="en-US" sz="2000" smtClean="0"/>
              <a:t>存取 </a:t>
            </a:r>
            <a:r>
              <a:rPr lang="en-US" altLang="zh-TW" sz="2000"/>
              <a:t>DTS </a:t>
            </a:r>
            <a:r>
              <a:rPr lang="zh-TW" altLang="en-US" sz="2000"/>
              <a:t>的應用程式也不受影響</a:t>
            </a:r>
          </a:p>
          <a:p>
            <a:pPr>
              <a:lnSpc>
                <a:spcPct val="100000"/>
              </a:lnSpc>
            </a:pPr>
            <a:r>
              <a:rPr lang="zh-TW" altLang="en-US" sz="2000"/>
              <a:t>當對伺服器上最後一個 </a:t>
            </a:r>
            <a:r>
              <a:rPr lang="en-US" altLang="zh-TW" sz="2000"/>
              <a:t>SQL Server 2000 </a:t>
            </a:r>
            <a:r>
              <a:rPr lang="zh-TW" altLang="en-US" sz="2000"/>
              <a:t>執行個體進行升級時，升級程式會呼叫 </a:t>
            </a:r>
            <a:r>
              <a:rPr lang="en-US" altLang="zh-TW" sz="2000"/>
              <a:t>2000 </a:t>
            </a:r>
            <a:r>
              <a:rPr lang="zh-TW" altLang="en-US" sz="2000"/>
              <a:t>所用的 </a:t>
            </a:r>
            <a:r>
              <a:rPr lang="en-US" altLang="zh-TW" sz="2000"/>
              <a:t>InstallShield </a:t>
            </a:r>
            <a:r>
              <a:rPr lang="zh-TW" altLang="en-US" sz="2000"/>
              <a:t>移除掉 </a:t>
            </a:r>
            <a:r>
              <a:rPr lang="en-US" altLang="zh-TW" sz="2000"/>
              <a:t>2000 </a:t>
            </a:r>
            <a:r>
              <a:rPr lang="zh-TW" altLang="en-US" sz="2000"/>
              <a:t>的相關程式，有關 </a:t>
            </a:r>
            <a:r>
              <a:rPr lang="en-US" altLang="zh-TW" sz="2000"/>
              <a:t>DTS </a:t>
            </a:r>
            <a:r>
              <a:rPr lang="zh-TW" altLang="en-US" sz="2000"/>
              <a:t>的前端工具也會被移除</a:t>
            </a:r>
          </a:p>
          <a:p>
            <a:pPr lvl="1">
              <a:lnSpc>
                <a:spcPct val="100000"/>
              </a:lnSpc>
            </a:pPr>
            <a:r>
              <a:rPr lang="zh-TW" altLang="en-US" sz="1800"/>
              <a:t>若需要 </a:t>
            </a:r>
            <a:r>
              <a:rPr lang="en-US" altLang="zh-TW" sz="1800"/>
              <a:t>2000 </a:t>
            </a:r>
            <a:r>
              <a:rPr lang="zh-TW" altLang="en-US" sz="1800"/>
              <a:t>傳統的 </a:t>
            </a:r>
            <a:r>
              <a:rPr lang="en-US" altLang="zh-TW" sz="1800"/>
              <a:t>Tools</a:t>
            </a:r>
            <a:r>
              <a:rPr lang="zh-TW" altLang="en-US" sz="1800"/>
              <a:t>，依然可以單獨安裝回去</a:t>
            </a:r>
          </a:p>
          <a:p>
            <a:pPr lvl="1">
              <a:lnSpc>
                <a:spcPct val="100000"/>
              </a:lnSpc>
            </a:pPr>
            <a:r>
              <a:rPr lang="en-US" altLang="zh-TW" sz="1800"/>
              <a:t>2005 </a:t>
            </a:r>
            <a:r>
              <a:rPr lang="zh-TW" altLang="en-US" sz="1800"/>
              <a:t>不再支援 </a:t>
            </a:r>
            <a:r>
              <a:rPr lang="en-US" altLang="zh-TW" sz="1800"/>
              <a:t>Metadata Service</a:t>
            </a:r>
            <a:r>
              <a:rPr lang="zh-TW" altLang="en-US" sz="1800"/>
              <a:t>，以往存在 </a:t>
            </a:r>
            <a:r>
              <a:rPr lang="en-US" altLang="zh-TW" sz="1800"/>
              <a:t>Repository </a:t>
            </a:r>
            <a:r>
              <a:rPr lang="zh-TW" altLang="en-US" sz="1800"/>
              <a:t>的封裝在升級前需要先以其他的方式另存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升級後繼續維護 </a:t>
            </a:r>
            <a:r>
              <a:rPr lang="en-US" altLang="zh-TW"/>
              <a:t>DTS </a:t>
            </a:r>
            <a:r>
              <a:rPr lang="zh-TW" altLang="en-US"/>
              <a:t>封裝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16050"/>
            <a:ext cx="5073650" cy="480536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zh-TW" altLang="en-US" sz="2400"/>
              <a:t>可以在 </a:t>
            </a:r>
            <a:r>
              <a:rPr lang="en-US" altLang="zh-TW" sz="2400"/>
              <a:t>SQL Server 2005 Management Studio </a:t>
            </a:r>
            <a:r>
              <a:rPr lang="zh-TW" altLang="en-US" sz="2400"/>
              <a:t>繼續管理 </a:t>
            </a:r>
            <a:r>
              <a:rPr lang="en-US" altLang="zh-TW" sz="2400"/>
              <a:t>2000 </a:t>
            </a:r>
            <a:r>
              <a:rPr lang="zh-TW" altLang="en-US" sz="2400"/>
              <a:t>以及 </a:t>
            </a:r>
            <a:r>
              <a:rPr lang="en-US" altLang="zh-TW" sz="2400"/>
              <a:t>2005 </a:t>
            </a:r>
            <a:r>
              <a:rPr lang="zh-TW" altLang="en-US" sz="2400"/>
              <a:t>的封裝</a:t>
            </a:r>
          </a:p>
          <a:p>
            <a:pPr>
              <a:lnSpc>
                <a:spcPct val="100000"/>
              </a:lnSpc>
            </a:pPr>
            <a:r>
              <a:rPr lang="zh-TW" altLang="en-US" sz="2400"/>
              <a:t>在物件總管視窗中透過</a:t>
            </a:r>
            <a:r>
              <a:rPr lang="en-US" altLang="zh-TW" sz="2400"/>
              <a:t>[</a:t>
            </a:r>
            <a:r>
              <a:rPr lang="zh-TW" altLang="en-US" sz="2400"/>
              <a:t>舊版</a:t>
            </a:r>
            <a:r>
              <a:rPr lang="en-US" altLang="zh-TW" sz="2400"/>
              <a:t>]</a:t>
            </a:r>
            <a:r>
              <a:rPr lang="zh-TW" altLang="en-US" sz="2400"/>
              <a:t>節點存取</a:t>
            </a:r>
          </a:p>
          <a:p>
            <a:pPr>
              <a:lnSpc>
                <a:spcPct val="100000"/>
              </a:lnSpc>
            </a:pPr>
            <a:r>
              <a:rPr lang="zh-TW" altLang="en-US" sz="2400"/>
              <a:t>以往的使用者介面應用程式不會繼續提供</a:t>
            </a:r>
          </a:p>
          <a:p>
            <a:pPr lvl="1">
              <a:lnSpc>
                <a:spcPct val="100000"/>
              </a:lnSpc>
            </a:pPr>
            <a:r>
              <a:rPr lang="zh-TW" altLang="en-US" sz="1600"/>
              <a:t>可以自 </a:t>
            </a:r>
            <a:r>
              <a:rPr lang="en-US" altLang="zh-TW" sz="1600"/>
              <a:t>MSDN </a:t>
            </a:r>
            <a:r>
              <a:rPr lang="zh-TW" altLang="en-US" sz="1600"/>
              <a:t>下載 </a:t>
            </a:r>
            <a:r>
              <a:rPr lang="en-US" altLang="zh-TW" sz="1600"/>
              <a:t>DTS 2000 Package Designer Component </a:t>
            </a:r>
            <a:r>
              <a:rPr lang="zh-TW" altLang="en-US" sz="1600"/>
              <a:t>就可以直接開啟編輯</a:t>
            </a: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68950" y="1484313"/>
            <a:ext cx="3332163" cy="513397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970" name="Rectangle 2"/>
          <p:cNvSpPr>
            <a:spLocks noGrp="1" noChangeArrowheads="1"/>
          </p:cNvSpPr>
          <p:nvPr>
            <p:ph type="title"/>
          </p:nvPr>
        </p:nvSpPr>
        <p:spPr>
          <a:xfrm>
            <a:off x="382588" y="-101600"/>
            <a:ext cx="8380412" cy="1409700"/>
          </a:xfrm>
        </p:spPr>
        <p:txBody>
          <a:bodyPr/>
          <a:lstStyle/>
          <a:p>
            <a:r>
              <a:rPr lang="zh-TW" altLang="en-US" sz="3600" smtClean="0"/>
              <a:t>移轉</a:t>
            </a:r>
            <a:r>
              <a:rPr lang="en-US" altLang="zh-TW" sz="3600" smtClean="0"/>
              <a:t> </a:t>
            </a:r>
            <a:r>
              <a:rPr lang="en-US" altLang="zh-TW" sz="3600"/>
              <a:t>DTS </a:t>
            </a:r>
            <a:r>
              <a:rPr lang="zh-TW" altLang="en-US" sz="3600" smtClean="0"/>
              <a:t>到</a:t>
            </a:r>
            <a:r>
              <a:rPr lang="en-US" altLang="zh-TW" sz="3600" smtClean="0"/>
              <a:t> </a:t>
            </a:r>
            <a:r>
              <a:rPr lang="en-US" altLang="zh-TW" sz="3600"/>
              <a:t>SQL Server Integration Services</a:t>
            </a:r>
          </a:p>
        </p:txBody>
      </p:sp>
      <p:sp>
        <p:nvSpPr>
          <p:cNvPr id="595971" name="Rectangle 3"/>
          <p:cNvSpPr>
            <a:spLocks noGrp="1" noChangeArrowheads="1"/>
          </p:cNvSpPr>
          <p:nvPr>
            <p:ph idx="1"/>
          </p:nvPr>
        </p:nvSpPr>
        <p:spPr>
          <a:xfrm>
            <a:off x="382588" y="1414463"/>
            <a:ext cx="8380412" cy="4703762"/>
          </a:xfrm>
        </p:spPr>
        <p:txBody>
          <a:bodyPr/>
          <a:lstStyle/>
          <a:p>
            <a:r>
              <a:rPr lang="zh-TW" altLang="en-US" sz="2000"/>
              <a:t>安裝</a:t>
            </a:r>
            <a:r>
              <a:rPr lang="en-US" altLang="zh-TW" sz="2000"/>
              <a:t>Integration Services</a:t>
            </a:r>
            <a:r>
              <a:rPr lang="zh-TW" altLang="en-US" sz="2000"/>
              <a:t>時，會安裝</a:t>
            </a:r>
            <a:r>
              <a:rPr lang="en-US" altLang="zh-TW" sz="2000"/>
              <a:t>DTS runtime and command-line tools, </a:t>
            </a:r>
            <a:r>
              <a:rPr lang="zh-TW" altLang="en-US" sz="2000"/>
              <a:t>但不會安裝 </a:t>
            </a:r>
            <a:r>
              <a:rPr lang="en-US" altLang="zh-TW" sz="2000"/>
              <a:t>DTS designer</a:t>
            </a:r>
            <a:r>
              <a:rPr lang="zh-TW" altLang="en-US" sz="2000"/>
              <a:t>，所以舊</a:t>
            </a:r>
            <a:r>
              <a:rPr lang="zh-TW" altLang="en-US" sz="2000" smtClean="0"/>
              <a:t>有的 </a:t>
            </a:r>
            <a:r>
              <a:rPr lang="en-US" altLang="zh-TW" sz="2000" smtClean="0"/>
              <a:t>DTS </a:t>
            </a:r>
            <a:r>
              <a:rPr lang="en-US" altLang="zh-TW" sz="2000"/>
              <a:t>Package </a:t>
            </a:r>
            <a:r>
              <a:rPr lang="zh-TW" altLang="en-US" sz="2000"/>
              <a:t>可執行，不可修改</a:t>
            </a:r>
          </a:p>
          <a:p>
            <a:r>
              <a:rPr lang="zh-TW" altLang="en-US" sz="2000"/>
              <a:t>至網站上</a:t>
            </a:r>
            <a:r>
              <a:rPr lang="zh-TW" altLang="en-US" sz="2000" smtClean="0"/>
              <a:t>下載 </a:t>
            </a:r>
            <a:r>
              <a:rPr lang="en-US" altLang="zh-TW" sz="2000" smtClean="0"/>
              <a:t>DTS </a:t>
            </a:r>
            <a:r>
              <a:rPr lang="en-US" altLang="zh-TW" sz="2000"/>
              <a:t>Designer Component </a:t>
            </a:r>
            <a:r>
              <a:rPr lang="zh-TW" altLang="en-US" sz="2000"/>
              <a:t>安裝後即可</a:t>
            </a:r>
            <a:r>
              <a:rPr lang="zh-TW" altLang="en-US" sz="2000" smtClean="0"/>
              <a:t>修改 </a:t>
            </a:r>
            <a:endParaRPr lang="zh-TW" altLang="en-US" sz="2000"/>
          </a:p>
          <a:p>
            <a:r>
              <a:rPr lang="zh-TW" altLang="en-US" sz="2000" smtClean="0"/>
              <a:t>安裝 </a:t>
            </a:r>
            <a:r>
              <a:rPr lang="en-US" altLang="zh-TW" sz="2000" smtClean="0"/>
              <a:t>Integration </a:t>
            </a:r>
            <a:r>
              <a:rPr lang="en-US" altLang="zh-TW" sz="2000"/>
              <a:t>Services </a:t>
            </a:r>
            <a:r>
              <a:rPr lang="zh-TW" altLang="en-US" sz="2000"/>
              <a:t>之後，可透過</a:t>
            </a:r>
            <a:r>
              <a:rPr lang="en-US" altLang="zh-TW" sz="2000"/>
              <a:t>Package Migration Wizard </a:t>
            </a:r>
            <a:r>
              <a:rPr lang="zh-TW" altLang="en-US" sz="2000"/>
              <a:t>將 </a:t>
            </a:r>
            <a:r>
              <a:rPr lang="en-US" altLang="zh-TW" sz="2000"/>
              <a:t>DTS Package </a:t>
            </a:r>
            <a:r>
              <a:rPr lang="zh-TW" altLang="en-US" sz="2000"/>
              <a:t>轉換</a:t>
            </a:r>
            <a:r>
              <a:rPr lang="zh-TW" altLang="en-US" sz="2000" smtClean="0"/>
              <a:t>到 </a:t>
            </a:r>
            <a:r>
              <a:rPr lang="en-US" altLang="zh-TW" sz="2000" smtClean="0"/>
              <a:t>SSIS</a:t>
            </a:r>
            <a:endParaRPr lang="en-US" altLang="zh-TW" sz="2000"/>
          </a:p>
          <a:p>
            <a:r>
              <a:rPr lang="en-US" altLang="zh-TW" sz="2000"/>
              <a:t>Package Migration Wizard </a:t>
            </a:r>
            <a:r>
              <a:rPr lang="zh-TW" altLang="en-US" sz="2000"/>
              <a:t>不</a:t>
            </a:r>
            <a:r>
              <a:rPr lang="zh-TW" altLang="en-US" sz="2000" smtClean="0"/>
              <a:t>支援移轉儲存在 </a:t>
            </a:r>
            <a:r>
              <a:rPr lang="en-US" altLang="zh-TW" sz="2000" smtClean="0"/>
              <a:t> Meta Data Services </a:t>
            </a:r>
            <a:r>
              <a:rPr lang="zh-TW" altLang="en-US" sz="2000" smtClean="0"/>
              <a:t>的 </a:t>
            </a:r>
            <a:r>
              <a:rPr lang="en-US" altLang="zh-TW" sz="2000" smtClean="0"/>
              <a:t>DTS </a:t>
            </a:r>
            <a:r>
              <a:rPr lang="zh-TW" altLang="en-US" sz="2000" smtClean="0"/>
              <a:t>封裝</a:t>
            </a:r>
            <a:r>
              <a:rPr lang="en-US" altLang="zh-TW" sz="2000" smtClean="0"/>
              <a:t> </a:t>
            </a:r>
            <a:endParaRPr lang="zh-TW" altLang="en-US" sz="2000"/>
          </a:p>
        </p:txBody>
      </p:sp>
      <p:sp>
        <p:nvSpPr>
          <p:cNvPr id="4" name="矩形 3"/>
          <p:cNvSpPr/>
          <p:nvPr/>
        </p:nvSpPr>
        <p:spPr>
          <a:xfrm>
            <a:off x="387940" y="6400801"/>
            <a:ext cx="6774873" cy="343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600" smtClean="0"/>
              <a:t>http://msdn2.microsoft.com/zh-tw/sqlserver/aa336314(en-us).aspx</a:t>
            </a:r>
            <a:endParaRPr lang="zh-TW" altLang="en-US" sz="1600"/>
          </a:p>
        </p:txBody>
      </p:sp>
    </p:spTree>
  </p:cSld>
  <p:clrMapOvr>
    <a:masterClrMapping/>
  </p:clrMapOvr>
  <p:transition>
    <p:wipe dir="r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 descr="TechEd05_subtitle"/>
          <p:cNvPicPr>
            <a:picLocks noChangeAspect="1" noChangeArrowheads="1"/>
          </p:cNvPicPr>
          <p:nvPr/>
        </p:nvPicPr>
        <p:blipFill>
          <a:blip r:embed="rId2"/>
          <a:srcRect t="34918" r="6250" b="29716"/>
          <a:stretch>
            <a:fillRect/>
          </a:stretch>
        </p:blipFill>
        <p:spPr bwMode="auto">
          <a:xfrm>
            <a:off x="0" y="1368425"/>
            <a:ext cx="9144000" cy="2595563"/>
          </a:xfrm>
          <a:prstGeom prst="rect">
            <a:avLst/>
          </a:prstGeom>
          <a:noFill/>
        </p:spPr>
      </p:pic>
      <p:sp>
        <p:nvSpPr>
          <p:cNvPr id="79875" name="Rectangle 3"/>
          <p:cNvSpPr>
            <a:spLocks noChangeArrowheads="1"/>
          </p:cNvSpPr>
          <p:nvPr/>
        </p:nvSpPr>
        <p:spPr bwMode="auto">
          <a:xfrm>
            <a:off x="950913" y="1874838"/>
            <a:ext cx="7812087" cy="147732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3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0"/>
                <a:ea typeface="標楷體" pitchFamily="65" charset="-120"/>
              </a:rPr>
              <a:t>以 2005 的工具維護 DTS 2000 封裝</a:t>
            </a:r>
            <a:r>
              <a:rPr lang="zh-TW" altLang="en-US" sz="3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0"/>
                <a:ea typeface="標楷體" pitchFamily="65" charset="-120"/>
              </a:rPr>
              <a:t/>
            </a:r>
            <a:br>
              <a:rPr lang="zh-TW" altLang="en-US" sz="3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0"/>
                <a:ea typeface="標楷體" pitchFamily="65" charset="-120"/>
              </a:rPr>
            </a:br>
            <a:r>
              <a:rPr lang="zh-TW" altLang="en-US" sz="3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0"/>
                <a:ea typeface="標楷體" pitchFamily="65" charset="-120"/>
              </a:rPr>
              <a:t>	</a:t>
            </a:r>
            <a:r>
              <a:rPr lang="en-US" altLang="en-US" sz="3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0"/>
                <a:ea typeface="標楷體" pitchFamily="65" charset="-120"/>
              </a:rPr>
              <a:t>SQL Server Management Studio</a:t>
            </a:r>
            <a:r>
              <a:rPr lang="en-US" altLang="zh-TW" sz="3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0"/>
                <a:ea typeface="標楷體" pitchFamily="65" charset="-120"/>
              </a:rPr>
              <a:t/>
            </a:r>
            <a:br>
              <a:rPr lang="en-US" altLang="zh-TW" sz="3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0"/>
                <a:ea typeface="標楷體" pitchFamily="65" charset="-120"/>
              </a:rPr>
            </a:br>
            <a:r>
              <a:rPr lang="en-US" altLang="zh-TW" sz="3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0"/>
                <a:ea typeface="標楷體" pitchFamily="65" charset="-120"/>
              </a:rPr>
              <a:t>	</a:t>
            </a:r>
            <a:r>
              <a:rPr lang="en-US" altLang="en-US" sz="3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0"/>
                <a:ea typeface="標楷體" pitchFamily="65" charset="-120"/>
              </a:rPr>
              <a:t>呼叫 DTS 2000 Designer 元件</a:t>
            </a:r>
            <a:endParaRPr lang="zh-TW" altLang="en-US" sz="3200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Unicode MS" pitchFamily="34" charset="-120"/>
              <a:ea typeface="標楷體" pitchFamily="65" charset="-120"/>
            </a:endParaRPr>
          </a:p>
        </p:txBody>
      </p:sp>
      <p:pic>
        <p:nvPicPr>
          <p:cNvPr id="79876" name="Picture 4"/>
          <p:cNvPicPr>
            <a:picLocks noChangeAspect="1" noChangeArrowheads="1"/>
          </p:cNvPicPr>
          <p:nvPr/>
        </p:nvPicPr>
        <p:blipFill>
          <a:blip r:embed="rId3"/>
          <a:srcRect t="18445" b="14647"/>
          <a:stretch>
            <a:fillRect/>
          </a:stretch>
        </p:blipFill>
        <p:spPr bwMode="auto">
          <a:xfrm>
            <a:off x="4343400" y="5026025"/>
            <a:ext cx="4568825" cy="145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987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987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9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altLang="zh-TW"/>
              <a:t>Side–by–side </a:t>
            </a:r>
            <a:r>
              <a:rPr lang="zh-TW" altLang="en-US"/>
              <a:t>與升級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16050"/>
            <a:ext cx="8388350" cy="3290888"/>
          </a:xfrm>
        </p:spPr>
        <p:txBody>
          <a:bodyPr/>
          <a:lstStyle/>
          <a:p>
            <a:r>
              <a:rPr lang="zh-TW" altLang="en-US" sz="2400"/>
              <a:t>升級或 </a:t>
            </a:r>
            <a:r>
              <a:rPr lang="en-US" altLang="zh-TW" sz="2400"/>
              <a:t>Side–by–side </a:t>
            </a:r>
            <a:r>
              <a:rPr lang="zh-TW" altLang="en-US" sz="2400"/>
              <a:t>執行，主要考量不在 </a:t>
            </a:r>
            <a:r>
              <a:rPr lang="en-US" altLang="zh-TW" sz="2400"/>
              <a:t>DTS </a:t>
            </a:r>
            <a:r>
              <a:rPr lang="zh-TW" altLang="en-US" sz="2400"/>
              <a:t>或 </a:t>
            </a:r>
            <a:r>
              <a:rPr lang="en-US" altLang="zh-TW" sz="2400"/>
              <a:t>SSIS</a:t>
            </a:r>
            <a:r>
              <a:rPr lang="zh-TW" altLang="en-US" sz="2400"/>
              <a:t>，而是資料庫引擎本身的需求。例如考慮現有應用程式相容性，安全架構的整體考量</a:t>
            </a:r>
          </a:p>
          <a:p>
            <a:pPr lvl="1"/>
            <a:r>
              <a:rPr lang="en-US" altLang="zh-TW" sz="2000"/>
              <a:t>SSIS </a:t>
            </a:r>
            <a:r>
              <a:rPr lang="zh-TW" altLang="en-US" sz="2000"/>
              <a:t>和 </a:t>
            </a:r>
            <a:r>
              <a:rPr lang="en-US" altLang="zh-TW" sz="2000"/>
              <a:t>DTS </a:t>
            </a:r>
            <a:r>
              <a:rPr lang="zh-TW" altLang="en-US" sz="2000"/>
              <a:t>可以是兩個完全互不干擾；獨立執行的應用程式</a:t>
            </a:r>
          </a:p>
          <a:p>
            <a:r>
              <a:rPr lang="zh-TW" altLang="en-US" sz="2400"/>
              <a:t>是否升級管理用的工具程式</a:t>
            </a:r>
          </a:p>
          <a:p>
            <a:pPr lvl="1"/>
            <a:r>
              <a:rPr lang="zh-TW" altLang="en-US" sz="2000"/>
              <a:t>可以兩者 </a:t>
            </a:r>
            <a:r>
              <a:rPr lang="en-US" altLang="zh-TW" sz="2000"/>
              <a:t>Side–by–side </a:t>
            </a:r>
            <a:r>
              <a:rPr lang="zh-TW" altLang="en-US" sz="2000"/>
              <a:t>一起存在，或是以 </a:t>
            </a:r>
            <a:r>
              <a:rPr lang="en-US" altLang="zh-TW" sz="2000"/>
              <a:t>2005 </a:t>
            </a:r>
            <a:r>
              <a:rPr lang="zh-TW" altLang="en-US" sz="2000"/>
              <a:t>的工具管理 </a:t>
            </a:r>
            <a:r>
              <a:rPr lang="en-US" altLang="zh-TW" sz="2000"/>
              <a:t>DTS 2000 </a:t>
            </a:r>
            <a:r>
              <a:rPr lang="zh-TW" altLang="en-US" sz="2000"/>
              <a:t>封裝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zh-TW" altLang="en-US">
                <a:latin typeface="標楷體" pitchFamily="65" charset="-120"/>
              </a:rPr>
              <a:t>屬性與階層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16050"/>
            <a:ext cx="8388350" cy="4113213"/>
          </a:xfrm>
        </p:spPr>
        <p:txBody>
          <a:bodyPr/>
          <a:lstStyle/>
          <a:p>
            <a:r>
              <a:rPr lang="zh-TW" altLang="en-US" sz="2800"/>
              <a:t>屬性變成分析的基礎單位</a:t>
            </a:r>
          </a:p>
          <a:p>
            <a:r>
              <a:rPr lang="zh-TW" altLang="en-US" sz="2800"/>
              <a:t>使用者可以自行拖曳屬性，動態地組織階層</a:t>
            </a:r>
          </a:p>
          <a:p>
            <a:pPr lvl="1"/>
            <a:r>
              <a:rPr lang="zh-TW" altLang="en-US" sz="2000"/>
              <a:t>相關的屬性會自動完成彙總</a:t>
            </a:r>
          </a:p>
          <a:p>
            <a:r>
              <a:rPr lang="zh-TW" altLang="en-US" sz="2800"/>
              <a:t>設計者可以定義預設的階層，以提供瀏覽路徑</a:t>
            </a:r>
          </a:p>
          <a:p>
            <a:pPr lvl="1"/>
            <a:r>
              <a:rPr lang="zh-TW" altLang="en-US" sz="2000"/>
              <a:t>國家、城市、客戶</a:t>
            </a:r>
          </a:p>
          <a:p>
            <a:pPr lvl="1"/>
            <a:r>
              <a:rPr lang="zh-TW" altLang="en-US" sz="2000"/>
              <a:t>父子維度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zh-TW" altLang="en-US"/>
              <a:t>對轉換 </a:t>
            </a:r>
            <a:r>
              <a:rPr lang="en-US" altLang="zh-TW"/>
              <a:t>DTS </a:t>
            </a:r>
            <a:r>
              <a:rPr lang="zh-TW" altLang="en-US"/>
              <a:t>到 </a:t>
            </a:r>
            <a:r>
              <a:rPr lang="en-US" altLang="zh-TW"/>
              <a:t>SSIS </a:t>
            </a:r>
            <a:r>
              <a:rPr lang="zh-TW" altLang="en-US"/>
              <a:t>的支援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20813"/>
            <a:ext cx="8388350" cy="1698625"/>
          </a:xfrm>
        </p:spPr>
        <p:txBody>
          <a:bodyPr/>
          <a:lstStyle/>
          <a:p>
            <a:r>
              <a:rPr lang="zh-TW" altLang="en-US"/>
              <a:t>執行 </a:t>
            </a:r>
            <a:r>
              <a:rPr lang="en-US" altLang="zh-TW"/>
              <a:t>DTS 2000 </a:t>
            </a:r>
            <a:r>
              <a:rPr lang="zh-TW" altLang="en-US"/>
              <a:t>封裝工作</a:t>
            </a:r>
          </a:p>
          <a:p>
            <a:r>
              <a:rPr lang="zh-TW" altLang="en-US"/>
              <a:t>轉換精靈</a:t>
            </a:r>
          </a:p>
          <a:p>
            <a:r>
              <a:rPr lang="en-US" altLang="zh-TW"/>
              <a:t>Upgrade Advisor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zh-TW" altLang="en-US"/>
              <a:t>執行 </a:t>
            </a:r>
            <a:r>
              <a:rPr lang="en-US" altLang="zh-TW"/>
              <a:t>DTS 2000 </a:t>
            </a:r>
            <a:r>
              <a:rPr lang="zh-TW" altLang="en-US"/>
              <a:t>封裝工作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16050"/>
            <a:ext cx="8388350" cy="44735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zh-TW" altLang="en-US" sz="2800"/>
              <a:t>透過執行 </a:t>
            </a:r>
            <a:r>
              <a:rPr lang="en-US" altLang="zh-TW" sz="2800"/>
              <a:t>DTS 2000 </a:t>
            </a:r>
            <a:r>
              <a:rPr lang="zh-TW" altLang="en-US" sz="2800"/>
              <a:t>封裝工作</a:t>
            </a:r>
            <a:r>
              <a:rPr lang="en-US" altLang="zh-TW" sz="2800"/>
              <a:t>(Execute DTS 2000 Package Task)</a:t>
            </a:r>
            <a:r>
              <a:rPr lang="zh-TW" altLang="en-US" sz="2800"/>
              <a:t>在 </a:t>
            </a:r>
            <a:r>
              <a:rPr lang="en-US" altLang="zh-TW" sz="2800"/>
              <a:t>SSIS 2005 </a:t>
            </a:r>
            <a:r>
              <a:rPr lang="zh-TW" altLang="en-US" sz="2800"/>
              <a:t>封裝中執行 </a:t>
            </a:r>
            <a:r>
              <a:rPr lang="en-US" altLang="zh-TW" sz="2800"/>
              <a:t>DTS </a:t>
            </a:r>
            <a:r>
              <a:rPr lang="zh-TW" altLang="en-US" sz="2800"/>
              <a:t>的封裝</a:t>
            </a:r>
          </a:p>
          <a:p>
            <a:pPr>
              <a:lnSpc>
                <a:spcPct val="80000"/>
              </a:lnSpc>
            </a:pPr>
            <a:r>
              <a:rPr lang="zh-TW" altLang="en-US" sz="2800"/>
              <a:t>包裝以往的封裝，還可以享有 </a:t>
            </a:r>
            <a:r>
              <a:rPr lang="en-US" altLang="zh-TW" sz="2800"/>
              <a:t>SSIS </a:t>
            </a:r>
            <a:r>
              <a:rPr lang="zh-TW" altLang="en-US" sz="2800"/>
              <a:t>提供的功能</a:t>
            </a:r>
          </a:p>
          <a:p>
            <a:pPr lvl="1">
              <a:lnSpc>
                <a:spcPct val="80000"/>
              </a:lnSpc>
            </a:pPr>
            <a:r>
              <a:rPr lang="zh-TW" altLang="en-US" sz="2400"/>
              <a:t>迴圈與循序執行的容器架構設計</a:t>
            </a:r>
          </a:p>
          <a:p>
            <a:pPr lvl="1">
              <a:lnSpc>
                <a:spcPct val="80000"/>
              </a:lnSpc>
            </a:pPr>
            <a:r>
              <a:rPr lang="zh-TW" altLang="en-US" sz="2400"/>
              <a:t>封裝安全管理</a:t>
            </a:r>
          </a:p>
          <a:p>
            <a:pPr lvl="1">
              <a:lnSpc>
                <a:spcPct val="80000"/>
              </a:lnSpc>
            </a:pPr>
            <a:r>
              <a:rPr lang="zh-TW" altLang="en-US" sz="2400"/>
              <a:t>事件處理，從錯誤點重新啟動</a:t>
            </a:r>
          </a:p>
          <a:p>
            <a:pPr lvl="1">
              <a:lnSpc>
                <a:spcPct val="80000"/>
              </a:lnSpc>
            </a:pPr>
            <a:r>
              <a:rPr lang="zh-TW" altLang="en-US" sz="2400"/>
              <a:t>透過 </a:t>
            </a:r>
            <a:r>
              <a:rPr lang="en-US" altLang="zh-TW" sz="2400"/>
              <a:t>SSIS </a:t>
            </a:r>
            <a:r>
              <a:rPr lang="zh-TW" altLang="en-US" sz="2400"/>
              <a:t>服務管理與呈現當下執行的封裝</a:t>
            </a:r>
          </a:p>
          <a:p>
            <a:pPr>
              <a:lnSpc>
                <a:spcPct val="80000"/>
              </a:lnSpc>
            </a:pPr>
            <a:r>
              <a:rPr lang="zh-TW" altLang="en-US" sz="2800"/>
              <a:t>透過內含 </a:t>
            </a:r>
            <a:r>
              <a:rPr lang="en-US" altLang="zh-TW" sz="2800"/>
              <a:t>2000 </a:t>
            </a:r>
            <a:r>
              <a:rPr lang="zh-TW" altLang="en-US" sz="2800"/>
              <a:t>封裝的完整定義</a:t>
            </a:r>
            <a:r>
              <a:rPr lang="en-US" altLang="zh-TW" sz="2800"/>
              <a:t>(embed legacy package)</a:t>
            </a:r>
            <a:r>
              <a:rPr lang="zh-TW" altLang="en-US" sz="2800"/>
              <a:t>簡化 </a:t>
            </a:r>
            <a:r>
              <a:rPr lang="en-US" altLang="zh-TW" sz="2800"/>
              <a:t>SSIS </a:t>
            </a:r>
            <a:r>
              <a:rPr lang="zh-TW" altLang="en-US" sz="2800"/>
              <a:t>的部署工作</a:t>
            </a:r>
          </a:p>
          <a:p>
            <a:pPr>
              <a:lnSpc>
                <a:spcPct val="80000"/>
              </a:lnSpc>
            </a:pPr>
            <a:r>
              <a:rPr lang="zh-TW" altLang="en-US" sz="2800"/>
              <a:t>注意：這個工作只支援 </a:t>
            </a:r>
            <a:r>
              <a:rPr lang="en-US" altLang="zh-TW" sz="2800"/>
              <a:t>32 bit </a:t>
            </a:r>
            <a:r>
              <a:rPr lang="zh-TW" altLang="en-US" sz="2800"/>
              <a:t>環境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 descr="TechEd05_subtitle"/>
          <p:cNvPicPr>
            <a:picLocks noChangeAspect="1" noChangeArrowheads="1"/>
          </p:cNvPicPr>
          <p:nvPr/>
        </p:nvPicPr>
        <p:blipFill>
          <a:blip r:embed="rId2"/>
          <a:srcRect t="34918" r="6250" b="29716"/>
          <a:stretch>
            <a:fillRect/>
          </a:stretch>
        </p:blipFill>
        <p:spPr bwMode="auto">
          <a:xfrm>
            <a:off x="0" y="1368425"/>
            <a:ext cx="9144000" cy="2595563"/>
          </a:xfrm>
          <a:prstGeom prst="rect">
            <a:avLst/>
          </a:prstGeom>
          <a:noFill/>
        </p:spPr>
      </p:pic>
      <p:sp>
        <p:nvSpPr>
          <p:cNvPr id="80899" name="Rectangle 3"/>
          <p:cNvSpPr>
            <a:spLocks noChangeArrowheads="1"/>
          </p:cNvSpPr>
          <p:nvPr/>
        </p:nvSpPr>
        <p:spPr bwMode="auto">
          <a:xfrm>
            <a:off x="950913" y="2093913"/>
            <a:ext cx="7812087" cy="10341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lang="zh-TW" altLang="en-US" sz="3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0"/>
                <a:ea typeface="標楷體" pitchFamily="65" charset="-120"/>
              </a:rPr>
              <a:t>從 </a:t>
            </a:r>
            <a:r>
              <a:rPr lang="en-US" altLang="zh-TW" sz="3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0"/>
                <a:ea typeface="標楷體" pitchFamily="65" charset="-120"/>
              </a:rPr>
              <a:t>SSIS 2005 </a:t>
            </a:r>
            <a:r>
              <a:rPr lang="zh-TW" altLang="en-US" sz="3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0"/>
                <a:ea typeface="標楷體" pitchFamily="65" charset="-120"/>
              </a:rPr>
              <a:t>執行 </a:t>
            </a:r>
            <a:r>
              <a:rPr lang="en-US" altLang="zh-TW" sz="3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0"/>
                <a:ea typeface="標楷體" pitchFamily="65" charset="-120"/>
              </a:rPr>
              <a:t>DTS 2000 </a:t>
            </a:r>
            <a:r>
              <a:rPr lang="zh-TW" altLang="en-US" sz="3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0"/>
                <a:ea typeface="標楷體" pitchFamily="65" charset="-120"/>
              </a:rPr>
              <a:t>封裝</a:t>
            </a:r>
            <a:r>
              <a:rPr lang="zh-TW" altLang="en-US" sz="3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0"/>
                <a:ea typeface="標楷體" pitchFamily="65" charset="-120"/>
              </a:rPr>
              <a:t/>
            </a:r>
            <a:br>
              <a:rPr lang="zh-TW" altLang="en-US" sz="3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0"/>
                <a:ea typeface="標楷體" pitchFamily="65" charset="-120"/>
              </a:rPr>
            </a:br>
            <a:r>
              <a:rPr lang="zh-TW" altLang="en-US" sz="3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0"/>
                <a:ea typeface="標楷體" pitchFamily="65" charset="-120"/>
              </a:rPr>
              <a:t>	使用</a:t>
            </a:r>
            <a:r>
              <a:rPr lang="en-US" altLang="zh-TW" sz="3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0"/>
                <a:ea typeface="標楷體" pitchFamily="65" charset="-120"/>
              </a:rPr>
              <a:t>&lt;</a:t>
            </a:r>
            <a:r>
              <a:rPr lang="zh-TW" altLang="en-US" sz="3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0"/>
                <a:ea typeface="標楷體" pitchFamily="65" charset="-120"/>
              </a:rPr>
              <a:t>執行 </a:t>
            </a:r>
            <a:r>
              <a:rPr lang="en-US" altLang="zh-TW" sz="3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0"/>
                <a:ea typeface="標楷體" pitchFamily="65" charset="-120"/>
              </a:rPr>
              <a:t>DTS 2000 </a:t>
            </a:r>
            <a:r>
              <a:rPr lang="zh-TW" altLang="en-US" sz="3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0"/>
                <a:ea typeface="標楷體" pitchFamily="65" charset="-120"/>
              </a:rPr>
              <a:t>封裝工作</a:t>
            </a:r>
            <a:r>
              <a:rPr lang="en-US" altLang="zh-TW" sz="3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0"/>
                <a:ea typeface="標楷體" pitchFamily="65" charset="-120"/>
              </a:rPr>
              <a:t>&gt;</a:t>
            </a:r>
          </a:p>
        </p:txBody>
      </p:sp>
      <p:pic>
        <p:nvPicPr>
          <p:cNvPr id="80900" name="Picture 4"/>
          <p:cNvPicPr>
            <a:picLocks noChangeAspect="1" noChangeArrowheads="1"/>
          </p:cNvPicPr>
          <p:nvPr/>
        </p:nvPicPr>
        <p:blipFill>
          <a:blip r:embed="rId3"/>
          <a:srcRect t="18445" b="14647"/>
          <a:stretch>
            <a:fillRect/>
          </a:stretch>
        </p:blipFill>
        <p:spPr bwMode="auto">
          <a:xfrm>
            <a:off x="4343400" y="5026025"/>
            <a:ext cx="4568825" cy="145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090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090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0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zh-TW" altLang="en-US"/>
              <a:t>封裝轉換精靈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28172"/>
            <a:ext cx="8388350" cy="48387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zh-TW" altLang="en-US" sz="2000"/>
              <a:t>替封裝轉換完成部份工作</a:t>
            </a:r>
          </a:p>
          <a:p>
            <a:pPr>
              <a:lnSpc>
                <a:spcPct val="100000"/>
              </a:lnSpc>
            </a:pPr>
            <a:r>
              <a:rPr lang="zh-TW" altLang="en-US" sz="2000"/>
              <a:t>建立新的 </a:t>
            </a:r>
            <a:r>
              <a:rPr lang="en-US" altLang="zh-TW" sz="2000"/>
              <a:t>SSIS </a:t>
            </a:r>
            <a:r>
              <a:rPr lang="zh-TW" altLang="en-US" sz="2000"/>
              <a:t>封裝，不影響原有 </a:t>
            </a:r>
            <a:r>
              <a:rPr lang="en-US" altLang="zh-TW" sz="2000"/>
              <a:t>DTS </a:t>
            </a:r>
            <a:r>
              <a:rPr lang="zh-TW" altLang="en-US" sz="2000"/>
              <a:t>封裝</a:t>
            </a:r>
          </a:p>
          <a:p>
            <a:pPr>
              <a:lnSpc>
                <a:spcPct val="100000"/>
              </a:lnSpc>
            </a:pPr>
            <a:r>
              <a:rPr lang="zh-TW" altLang="en-US" sz="2000"/>
              <a:t>可以轉換的部份</a:t>
            </a:r>
          </a:p>
          <a:p>
            <a:pPr lvl="1">
              <a:lnSpc>
                <a:spcPct val="100000"/>
              </a:lnSpc>
            </a:pPr>
            <a:r>
              <a:rPr lang="zh-TW" altLang="en-US" sz="1400"/>
              <a:t>變數和控制流程</a:t>
            </a:r>
          </a:p>
          <a:p>
            <a:pPr lvl="1">
              <a:lnSpc>
                <a:spcPct val="100000"/>
              </a:lnSpc>
            </a:pPr>
            <a:r>
              <a:rPr lang="zh-TW" altLang="en-US" sz="1400"/>
              <a:t>大部分的工作</a:t>
            </a:r>
          </a:p>
          <a:p>
            <a:pPr>
              <a:lnSpc>
                <a:spcPct val="100000"/>
              </a:lnSpc>
            </a:pPr>
            <a:r>
              <a:rPr lang="zh-TW" altLang="en-US" sz="2000"/>
              <a:t>包裝</a:t>
            </a:r>
            <a:r>
              <a:rPr lang="en-US" altLang="zh-TW" sz="2000"/>
              <a:t>(Wrap)</a:t>
            </a:r>
            <a:r>
              <a:rPr lang="zh-TW" altLang="en-US" sz="2000"/>
              <a:t>不可轉換的部份</a:t>
            </a:r>
          </a:p>
          <a:p>
            <a:pPr lvl="1">
              <a:lnSpc>
                <a:spcPct val="100000"/>
              </a:lnSpc>
            </a:pPr>
            <a:r>
              <a:rPr lang="zh-TW" altLang="en-US" sz="1400"/>
              <a:t>複雜的 </a:t>
            </a:r>
            <a:r>
              <a:rPr lang="en-US" altLang="zh-TW" sz="1400"/>
              <a:t>Data Transformation Task</a:t>
            </a:r>
          </a:p>
          <a:p>
            <a:pPr lvl="1">
              <a:lnSpc>
                <a:spcPct val="100000"/>
              </a:lnSpc>
            </a:pPr>
            <a:r>
              <a:rPr lang="en-US" altLang="zh-TW" sz="1400"/>
              <a:t>SQL Server Analysis Services Task</a:t>
            </a:r>
          </a:p>
          <a:p>
            <a:pPr>
              <a:lnSpc>
                <a:spcPct val="100000"/>
              </a:lnSpc>
            </a:pPr>
            <a:r>
              <a:rPr lang="zh-TW" altLang="en-US" sz="2000" smtClean="0"/>
              <a:t>不支援一些 </a:t>
            </a:r>
            <a:r>
              <a:rPr lang="en-US" altLang="zh-TW" sz="2000"/>
              <a:t>DTS </a:t>
            </a:r>
            <a:r>
              <a:rPr lang="zh-TW" altLang="en-US" sz="2000" smtClean="0"/>
              <a:t>機制</a:t>
            </a:r>
            <a:endParaRPr lang="zh-TW" altLang="en-US" sz="2000"/>
          </a:p>
          <a:p>
            <a:pPr lvl="1">
              <a:lnSpc>
                <a:spcPct val="100000"/>
              </a:lnSpc>
            </a:pPr>
            <a:r>
              <a:rPr lang="zh-TW" altLang="en-US" sz="1400"/>
              <a:t>交易</a:t>
            </a:r>
          </a:p>
          <a:p>
            <a:pPr lvl="1">
              <a:lnSpc>
                <a:spcPct val="100000"/>
              </a:lnSpc>
            </a:pPr>
            <a:r>
              <a:rPr lang="en-US" altLang="zh-TW" sz="1400"/>
              <a:t>Dynamic Property Task</a:t>
            </a:r>
          </a:p>
          <a:p>
            <a:pPr lvl="1">
              <a:lnSpc>
                <a:spcPct val="100000"/>
              </a:lnSpc>
            </a:pPr>
            <a:r>
              <a:rPr lang="zh-TW" altLang="en-US" sz="1400"/>
              <a:t>存取舊的 </a:t>
            </a:r>
            <a:r>
              <a:rPr lang="en-US" altLang="zh-TW" sz="1400"/>
              <a:t>API</a:t>
            </a:r>
            <a:r>
              <a:rPr lang="zh-TW" altLang="en-US" sz="1400"/>
              <a:t>：以 </a:t>
            </a:r>
            <a:r>
              <a:rPr lang="en-US" altLang="zh-TW" sz="1400"/>
              <a:t>Script </a:t>
            </a:r>
            <a:r>
              <a:rPr lang="zh-TW" altLang="en-US" sz="1400"/>
              <a:t>控制 </a:t>
            </a:r>
            <a:r>
              <a:rPr lang="en-US" altLang="zh-TW" sz="1400"/>
              <a:t>Step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zh-TW" altLang="en-US"/>
              <a:t>封裝轉換案例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16050"/>
            <a:ext cx="8388350" cy="345122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zh-TW" altLang="en-US"/>
              <a:t>工作流程</a:t>
            </a:r>
          </a:p>
          <a:p>
            <a:pPr>
              <a:lnSpc>
                <a:spcPct val="100000"/>
              </a:lnSpc>
            </a:pPr>
            <a:r>
              <a:rPr lang="zh-TW" altLang="en-US"/>
              <a:t>簡單的資料轉換</a:t>
            </a:r>
          </a:p>
          <a:p>
            <a:pPr>
              <a:lnSpc>
                <a:spcPct val="100000"/>
              </a:lnSpc>
            </a:pPr>
            <a:r>
              <a:rPr lang="zh-TW" altLang="en-US"/>
              <a:t>複雜的資料轉換</a:t>
            </a:r>
          </a:p>
          <a:p>
            <a:pPr>
              <a:lnSpc>
                <a:spcPct val="100000"/>
              </a:lnSpc>
            </a:pPr>
            <a:r>
              <a:rPr lang="zh-TW" altLang="en-US"/>
              <a:t>自我修改的封裝</a:t>
            </a:r>
          </a:p>
          <a:p>
            <a:pPr>
              <a:lnSpc>
                <a:spcPct val="100000"/>
              </a:lnSpc>
            </a:pPr>
            <a:r>
              <a:rPr lang="zh-TW" altLang="en-US"/>
              <a:t>動態屬性</a:t>
            </a:r>
          </a:p>
          <a:p>
            <a:pPr>
              <a:lnSpc>
                <a:spcPct val="100000"/>
              </a:lnSpc>
            </a:pPr>
            <a:r>
              <a:rPr lang="zh-TW" altLang="en-US"/>
              <a:t>自訂工作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 descr="TechEd05_subtitle"/>
          <p:cNvPicPr>
            <a:picLocks noChangeAspect="1" noChangeArrowheads="1"/>
          </p:cNvPicPr>
          <p:nvPr/>
        </p:nvPicPr>
        <p:blipFill>
          <a:blip r:embed="rId2"/>
          <a:srcRect t="34918" r="6250" b="29716"/>
          <a:stretch>
            <a:fillRect/>
          </a:stretch>
        </p:blipFill>
        <p:spPr bwMode="auto">
          <a:xfrm>
            <a:off x="0" y="1368425"/>
            <a:ext cx="9144000" cy="2595563"/>
          </a:xfrm>
          <a:prstGeom prst="rect">
            <a:avLst/>
          </a:prstGeom>
          <a:noFill/>
        </p:spPr>
      </p:pic>
      <p:sp>
        <p:nvSpPr>
          <p:cNvPr id="81923" name="Rectangle 3"/>
          <p:cNvSpPr>
            <a:spLocks noChangeArrowheads="1"/>
          </p:cNvSpPr>
          <p:nvPr/>
        </p:nvSpPr>
        <p:spPr bwMode="auto">
          <a:xfrm>
            <a:off x="950913" y="2065338"/>
            <a:ext cx="7812087" cy="10795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lang="zh-TW" altLang="en-US" sz="3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0"/>
                <a:ea typeface="標楷體" pitchFamily="65" charset="-120"/>
              </a:rPr>
              <a:t>使用封裝轉換精靈將 </a:t>
            </a:r>
            <a:r>
              <a:rPr lang="en-US" altLang="zh-TW" sz="3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0"/>
                <a:ea typeface="標楷體" pitchFamily="65" charset="-120"/>
              </a:rPr>
              <a:t>DTS 2000 </a:t>
            </a:r>
            <a:r>
              <a:rPr lang="zh-TW" altLang="en-US" sz="3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0"/>
                <a:ea typeface="標楷體" pitchFamily="65" charset="-120"/>
              </a:rPr>
              <a:t>封裝轉換成 </a:t>
            </a:r>
            <a:r>
              <a:rPr lang="en-US" altLang="zh-TW" sz="3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0"/>
                <a:ea typeface="標楷體" pitchFamily="65" charset="-120"/>
              </a:rPr>
              <a:t>SSIS 2005 </a:t>
            </a:r>
            <a:r>
              <a:rPr lang="zh-TW" altLang="en-US" sz="3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0"/>
                <a:ea typeface="標楷體" pitchFamily="65" charset="-120"/>
              </a:rPr>
              <a:t>封裝</a:t>
            </a:r>
          </a:p>
        </p:txBody>
      </p:sp>
      <p:pic>
        <p:nvPicPr>
          <p:cNvPr id="81924" name="Picture 4"/>
          <p:cNvPicPr>
            <a:picLocks noChangeAspect="1" noChangeArrowheads="1"/>
          </p:cNvPicPr>
          <p:nvPr/>
        </p:nvPicPr>
        <p:blipFill>
          <a:blip r:embed="rId3"/>
          <a:srcRect t="18445" b="14647"/>
          <a:stretch>
            <a:fillRect/>
          </a:stretch>
        </p:blipFill>
        <p:spPr bwMode="auto">
          <a:xfrm>
            <a:off x="4343400" y="5026025"/>
            <a:ext cx="4568825" cy="145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2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2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zh-TW" altLang="en-US"/>
              <a:t>封裝內的工作流程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341438"/>
            <a:ext cx="8388350" cy="51181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zh-TW" altLang="en-US" sz="2000"/>
              <a:t>大部分的工作可以完整地轉換</a:t>
            </a:r>
          </a:p>
          <a:p>
            <a:pPr lvl="1"/>
            <a:r>
              <a:rPr lang="en-US" altLang="zh-TW" sz="1600"/>
              <a:t>File transfer protocol(FTP)</a:t>
            </a:r>
          </a:p>
          <a:p>
            <a:pPr lvl="1"/>
            <a:r>
              <a:rPr lang="zh-TW" altLang="en-US" sz="1600"/>
              <a:t>執行處理工作</a:t>
            </a:r>
            <a:r>
              <a:rPr lang="en-US" altLang="zh-TW" sz="1600"/>
              <a:t>(Execute Process)</a:t>
            </a:r>
          </a:p>
          <a:p>
            <a:pPr lvl="1"/>
            <a:r>
              <a:rPr lang="zh-TW" altLang="en-US" sz="1600"/>
              <a:t>執行 </a:t>
            </a:r>
            <a:r>
              <a:rPr lang="en-US" altLang="zh-TW" sz="1600"/>
              <a:t>SQL </a:t>
            </a:r>
            <a:r>
              <a:rPr lang="zh-TW" altLang="en-US" sz="1600"/>
              <a:t>工作</a:t>
            </a:r>
            <a:r>
              <a:rPr lang="en-US" altLang="zh-TW" sz="1600"/>
              <a:t>(Execute Structured Query Language)</a:t>
            </a:r>
          </a:p>
          <a:p>
            <a:pPr lvl="1"/>
            <a:r>
              <a:rPr lang="zh-TW" altLang="en-US" sz="1600"/>
              <a:t>大量插入工作</a:t>
            </a:r>
            <a:r>
              <a:rPr lang="en-US" altLang="zh-TW" sz="1600"/>
              <a:t>(Bulk Insert)</a:t>
            </a:r>
          </a:p>
          <a:p>
            <a:pPr lvl="1"/>
            <a:r>
              <a:rPr lang="zh-TW" altLang="en-US" sz="1600"/>
              <a:t>傳送郵件工作</a:t>
            </a:r>
            <a:r>
              <a:rPr lang="en-US" altLang="zh-TW" sz="1600"/>
              <a:t>(Send Mail)</a:t>
            </a:r>
          </a:p>
          <a:p>
            <a:pPr lvl="1"/>
            <a:r>
              <a:rPr lang="zh-TW" altLang="en-US" sz="1600"/>
              <a:t>執行封裝工作</a:t>
            </a:r>
            <a:r>
              <a:rPr lang="en-US" altLang="zh-TW" sz="1600"/>
              <a:t>(Execute Package)</a:t>
            </a:r>
          </a:p>
          <a:p>
            <a:pPr lvl="1"/>
            <a:r>
              <a:rPr lang="zh-TW" altLang="en-US" sz="1600"/>
              <a:t>訊息佇列工作</a:t>
            </a:r>
            <a:r>
              <a:rPr lang="en-US" altLang="zh-TW" sz="1600"/>
              <a:t>(Message Queuing)</a:t>
            </a:r>
          </a:p>
          <a:p>
            <a:pPr lvl="1"/>
            <a:r>
              <a:rPr lang="zh-TW" altLang="en-US" sz="1600"/>
              <a:t>傳送 </a:t>
            </a:r>
            <a:r>
              <a:rPr lang="en-US" altLang="zh-TW" sz="1600"/>
              <a:t>SQL Server </a:t>
            </a:r>
            <a:r>
              <a:rPr lang="zh-TW" altLang="en-US" sz="1600"/>
              <a:t>物件工作</a:t>
            </a:r>
            <a:r>
              <a:rPr lang="en-US" altLang="zh-TW" sz="1600"/>
              <a:t>(Transfer Task)</a:t>
            </a:r>
          </a:p>
          <a:p>
            <a:pPr>
              <a:lnSpc>
                <a:spcPct val="80000"/>
              </a:lnSpc>
            </a:pPr>
            <a:r>
              <a:rPr lang="zh-TW" altLang="en-US" sz="2000"/>
              <a:t>控制流程與前置條件可以完整轉換</a:t>
            </a:r>
          </a:p>
          <a:p>
            <a:pPr>
              <a:lnSpc>
                <a:spcPct val="80000"/>
              </a:lnSpc>
            </a:pPr>
            <a:r>
              <a:rPr lang="zh-TW" altLang="en-US" sz="2000"/>
              <a:t>公共變數也可以完整轉換</a:t>
            </a:r>
          </a:p>
          <a:p>
            <a:pPr>
              <a:lnSpc>
                <a:spcPct val="80000"/>
              </a:lnSpc>
            </a:pPr>
            <a:r>
              <a:rPr lang="en-US" altLang="zh-TW" sz="2000"/>
              <a:t>ActiveX Script </a:t>
            </a:r>
            <a:r>
              <a:rPr lang="zh-TW" altLang="en-US" sz="2000"/>
              <a:t>工作內若有呼叫 </a:t>
            </a:r>
            <a:r>
              <a:rPr lang="en-US" altLang="zh-TW" sz="2000"/>
              <a:t>DTS </a:t>
            </a:r>
            <a:r>
              <a:rPr lang="zh-TW" altLang="en-US" sz="2000"/>
              <a:t>相關的 </a:t>
            </a:r>
            <a:r>
              <a:rPr lang="en-US" altLang="zh-TW" sz="2000"/>
              <a:t>API </a:t>
            </a:r>
            <a:r>
              <a:rPr lang="zh-TW" altLang="en-US" sz="2000"/>
              <a:t>則需要修改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zh-TW" altLang="en-US"/>
              <a:t>簡單的資料轉換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16050"/>
            <a:ext cx="8388350" cy="242887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altLang="zh-TW"/>
              <a:t>DTS </a:t>
            </a:r>
            <a:r>
              <a:rPr lang="zh-TW" altLang="en-US"/>
              <a:t>的資料轉換工作與新的資料流程引擎差異極大，不能將工作做一對一對應</a:t>
            </a:r>
          </a:p>
          <a:p>
            <a:pPr>
              <a:lnSpc>
                <a:spcPct val="100000"/>
              </a:lnSpc>
            </a:pPr>
            <a:r>
              <a:rPr lang="zh-TW" altLang="en-US"/>
              <a:t>目標僅是將透過 </a:t>
            </a:r>
            <a:r>
              <a:rPr lang="en-US" altLang="zh-TW"/>
              <a:t>Import/Export </a:t>
            </a:r>
            <a:r>
              <a:rPr lang="zh-TW" altLang="en-US"/>
              <a:t>精靈做出來的封裝，且沒有使用 </a:t>
            </a:r>
            <a:r>
              <a:rPr lang="en-US" altLang="zh-TW"/>
              <a:t>ActiveX Script</a:t>
            </a:r>
            <a:r>
              <a:rPr lang="zh-TW" altLang="en-US"/>
              <a:t>，可以轉換到 </a:t>
            </a:r>
            <a:r>
              <a:rPr lang="en-US" altLang="zh-TW"/>
              <a:t>SSIS </a:t>
            </a:r>
            <a:r>
              <a:rPr lang="zh-TW" altLang="en-US"/>
              <a:t>封裝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zh-TW" altLang="en-US">
                <a:latin typeface="Arial Unicode MS" pitchFamily="34" charset="-120"/>
              </a:rPr>
              <a:t>複雜的資料轉換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16050"/>
            <a:ext cx="8388350" cy="4059238"/>
          </a:xfrm>
        </p:spPr>
        <p:txBody>
          <a:bodyPr/>
          <a:lstStyle/>
          <a:p>
            <a:r>
              <a:rPr lang="en-US" altLang="zh-TW" sz="2800"/>
              <a:t>SSIS </a:t>
            </a:r>
            <a:r>
              <a:rPr lang="zh-TW" altLang="en-US" sz="2800"/>
              <a:t>的轉換引擎為了效能而重新設計</a:t>
            </a:r>
          </a:p>
          <a:p>
            <a:r>
              <a:rPr lang="zh-TW" altLang="en-US" sz="2800"/>
              <a:t>增加錯誤處理機制</a:t>
            </a:r>
          </a:p>
          <a:p>
            <a:r>
              <a:rPr lang="zh-TW" altLang="en-US" sz="2800"/>
              <a:t>當轉換精靈無法轉換時，會自動將原始內容包裝在執行 </a:t>
            </a:r>
            <a:r>
              <a:rPr lang="en-US" altLang="zh-TW" sz="2800"/>
              <a:t>DTS 2000 </a:t>
            </a:r>
            <a:r>
              <a:rPr lang="zh-TW" altLang="en-US" sz="2800"/>
              <a:t>封裝工作內</a:t>
            </a:r>
          </a:p>
          <a:p>
            <a:pPr lvl="1"/>
            <a:r>
              <a:rPr lang="zh-TW" altLang="en-US" sz="2000"/>
              <a:t>有使用到 </a:t>
            </a:r>
            <a:r>
              <a:rPr lang="en-US" altLang="zh-TW" sz="2000"/>
              <a:t>script </a:t>
            </a:r>
            <a:r>
              <a:rPr lang="zh-TW" altLang="en-US" sz="2000"/>
              <a:t>或其他的轉換，如小寫轉大寫</a:t>
            </a:r>
          </a:p>
          <a:p>
            <a:pPr lvl="1"/>
            <a:r>
              <a:rPr lang="en-US" altLang="zh-TW" sz="2000"/>
              <a:t>Multiphase pump</a:t>
            </a:r>
            <a:r>
              <a:rPr lang="zh-TW" altLang="en-US" sz="2000"/>
              <a:t>、</a:t>
            </a:r>
            <a:r>
              <a:rPr lang="en-US" altLang="zh-TW" sz="2000"/>
              <a:t>lookup </a:t>
            </a:r>
            <a:r>
              <a:rPr lang="zh-TW" altLang="en-US" sz="2000"/>
              <a:t>等</a:t>
            </a:r>
          </a:p>
          <a:p>
            <a:pPr lvl="1"/>
            <a:r>
              <a:rPr lang="en-US" altLang="zh-TW" sz="2000"/>
              <a:t>Data Driven Query(DDQ) </a:t>
            </a:r>
            <a:r>
              <a:rPr lang="zh-TW" altLang="en-US" sz="2000"/>
              <a:t>或 </a:t>
            </a:r>
            <a:r>
              <a:rPr lang="en-US" altLang="zh-TW" sz="2000"/>
              <a:t>Parallel Data Pump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 descr="TechEd05_subtitle"/>
          <p:cNvPicPr>
            <a:picLocks noChangeAspect="1" noChangeArrowheads="1"/>
          </p:cNvPicPr>
          <p:nvPr/>
        </p:nvPicPr>
        <p:blipFill>
          <a:blip r:embed="rId2"/>
          <a:srcRect t="34918" r="6250" b="29716"/>
          <a:stretch>
            <a:fillRect/>
          </a:stretch>
        </p:blipFill>
        <p:spPr bwMode="auto">
          <a:xfrm>
            <a:off x="0" y="1368425"/>
            <a:ext cx="9144000" cy="2595563"/>
          </a:xfrm>
          <a:prstGeom prst="rect">
            <a:avLst/>
          </a:prstGeom>
          <a:noFill/>
        </p:spPr>
      </p:pic>
      <p:sp>
        <p:nvSpPr>
          <p:cNvPr id="82947" name="Rectangle 3"/>
          <p:cNvSpPr>
            <a:spLocks noChangeArrowheads="1"/>
          </p:cNvSpPr>
          <p:nvPr/>
        </p:nvSpPr>
        <p:spPr bwMode="auto">
          <a:xfrm>
            <a:off x="950913" y="1874838"/>
            <a:ext cx="7812087" cy="147732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lang="zh-TW" altLang="zh-TW" sz="3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0"/>
                <a:ea typeface="標楷體" pitchFamily="65" charset="-120"/>
              </a:rPr>
              <a:t>升級資料轉換工作</a:t>
            </a:r>
            <a:r>
              <a:rPr lang="zh-TW" altLang="en-US" sz="3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0"/>
                <a:ea typeface="標楷體" pitchFamily="65" charset="-120"/>
              </a:rPr>
              <a:t/>
            </a:r>
            <a:br>
              <a:rPr lang="zh-TW" altLang="en-US" sz="3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0"/>
                <a:ea typeface="標楷體" pitchFamily="65" charset="-120"/>
              </a:rPr>
            </a:br>
            <a:r>
              <a:rPr lang="zh-TW" altLang="en-US" sz="3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0"/>
                <a:ea typeface="標楷體" pitchFamily="65" charset="-120"/>
              </a:rPr>
              <a:t>	變數設定</a:t>
            </a:r>
            <a:br>
              <a:rPr lang="zh-TW" altLang="en-US" sz="3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0"/>
                <a:ea typeface="標楷體" pitchFamily="65" charset="-120"/>
              </a:rPr>
            </a:br>
            <a:r>
              <a:rPr lang="zh-TW" altLang="en-US" sz="3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0"/>
                <a:ea typeface="標楷體" pitchFamily="65" charset="-120"/>
              </a:rPr>
              <a:t>	在轉換中使用 </a:t>
            </a:r>
            <a:r>
              <a:rPr lang="en-US" altLang="zh-TW" sz="3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0"/>
                <a:ea typeface="標楷體" pitchFamily="65" charset="-120"/>
              </a:rPr>
              <a:t>Script</a:t>
            </a:r>
          </a:p>
        </p:txBody>
      </p:sp>
      <p:pic>
        <p:nvPicPr>
          <p:cNvPr id="82948" name="Picture 4"/>
          <p:cNvPicPr>
            <a:picLocks noChangeAspect="1" noChangeArrowheads="1"/>
          </p:cNvPicPr>
          <p:nvPr/>
        </p:nvPicPr>
        <p:blipFill>
          <a:blip r:embed="rId3"/>
          <a:srcRect t="18445" b="14647"/>
          <a:stretch>
            <a:fillRect/>
          </a:stretch>
        </p:blipFill>
        <p:spPr bwMode="auto">
          <a:xfrm>
            <a:off x="4343400" y="5026025"/>
            <a:ext cx="4568825" cy="145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charset="-120"/>
              </a:rPr>
              <a:t>Data Source View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16050"/>
            <a:ext cx="8388350" cy="354647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zh-TW" altLang="en-US" sz="2800"/>
              <a:t>可以提供邏輯的資料結構，隔絕實體資料來源</a:t>
            </a:r>
          </a:p>
          <a:p>
            <a:pPr lvl="1">
              <a:lnSpc>
                <a:spcPct val="100000"/>
              </a:lnSpc>
            </a:pPr>
            <a:r>
              <a:rPr lang="zh-TW" altLang="en-US" sz="2000"/>
              <a:t>撰寫自訂的查詢語法：</a:t>
            </a:r>
            <a:r>
              <a:rPr lang="en-US" altLang="zh-TW" sz="2000"/>
              <a:t>Named Query</a:t>
            </a:r>
            <a:r>
              <a:rPr lang="zh-TW" altLang="en-US" sz="2000"/>
              <a:t>、</a:t>
            </a:r>
            <a:r>
              <a:rPr lang="en-US" altLang="zh-TW" sz="2000"/>
              <a:t>Named Caculation</a:t>
            </a:r>
          </a:p>
          <a:p>
            <a:pPr lvl="1">
              <a:lnSpc>
                <a:spcPct val="100000"/>
              </a:lnSpc>
            </a:pPr>
            <a:r>
              <a:rPr lang="zh-TW" altLang="en-US" sz="2000"/>
              <a:t>自訂關聯</a:t>
            </a:r>
          </a:p>
          <a:p>
            <a:pPr>
              <a:lnSpc>
                <a:spcPct val="100000"/>
              </a:lnSpc>
            </a:pPr>
            <a:r>
              <a:rPr lang="zh-TW" altLang="en-US" sz="2800"/>
              <a:t>可以整合多個資料來源</a:t>
            </a:r>
          </a:p>
          <a:p>
            <a:pPr>
              <a:lnSpc>
                <a:spcPct val="100000"/>
              </a:lnSpc>
            </a:pPr>
            <a:r>
              <a:rPr lang="zh-TW" altLang="en-US" sz="2800"/>
              <a:t>提供 </a:t>
            </a:r>
            <a:r>
              <a:rPr lang="en-US" altLang="zh-TW" sz="2800"/>
              <a:t>Cube </a:t>
            </a:r>
            <a:r>
              <a:rPr lang="zh-TW" altLang="en-US" sz="2800"/>
              <a:t>的資料來源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zh-TW" altLang="en-US">
                <a:latin typeface="Arial Unicode MS" pitchFamily="34" charset="-120"/>
              </a:rPr>
              <a:t>自我修改的封裝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16050"/>
            <a:ext cx="8388350" cy="374332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altLang="zh-TW" sz="2800"/>
              <a:t>DTS </a:t>
            </a:r>
            <a:r>
              <a:rPr lang="zh-TW" altLang="en-US" sz="2800"/>
              <a:t>本身的流程控制能力有限</a:t>
            </a:r>
          </a:p>
          <a:p>
            <a:pPr>
              <a:lnSpc>
                <a:spcPct val="100000"/>
              </a:lnSpc>
            </a:pPr>
            <a:r>
              <a:rPr lang="zh-TW" altLang="en-US" sz="2800"/>
              <a:t>可以在執行時期透過 </a:t>
            </a:r>
            <a:r>
              <a:rPr lang="en-US" altLang="zh-TW" sz="2800"/>
              <a:t>Script </a:t>
            </a:r>
            <a:r>
              <a:rPr lang="zh-TW" altLang="en-US" sz="2800"/>
              <a:t>改變 </a:t>
            </a:r>
            <a:r>
              <a:rPr lang="en-US" altLang="zh-TW" sz="2800"/>
              <a:t>step </a:t>
            </a:r>
            <a:r>
              <a:rPr lang="zh-TW" altLang="en-US" sz="2800"/>
              <a:t>的狀態來完成簡單的迴圈控制</a:t>
            </a:r>
          </a:p>
          <a:p>
            <a:pPr>
              <a:lnSpc>
                <a:spcPct val="100000"/>
              </a:lnSpc>
            </a:pPr>
            <a:r>
              <a:rPr lang="en-US" altLang="zh-TW" sz="2800"/>
              <a:t>SSIS </a:t>
            </a:r>
            <a:r>
              <a:rPr lang="zh-TW" altLang="en-US" sz="2800"/>
              <a:t>限制當下工作對自身修改的能力，但提供較佳的控制流程</a:t>
            </a:r>
          </a:p>
          <a:p>
            <a:pPr>
              <a:lnSpc>
                <a:spcPct val="100000"/>
              </a:lnSpc>
            </a:pPr>
            <a:r>
              <a:rPr lang="zh-TW" altLang="en-US" sz="2800"/>
              <a:t>轉移後，若有呼叫舊的 </a:t>
            </a:r>
            <a:r>
              <a:rPr lang="en-US" altLang="zh-TW" sz="2800"/>
              <a:t>DTS API </a:t>
            </a:r>
            <a:r>
              <a:rPr lang="zh-TW" altLang="en-US" sz="2800"/>
              <a:t>將會失敗</a:t>
            </a:r>
          </a:p>
          <a:p>
            <a:pPr>
              <a:lnSpc>
                <a:spcPct val="100000"/>
              </a:lnSpc>
            </a:pPr>
            <a:r>
              <a:rPr lang="zh-TW" altLang="en-US" sz="2800"/>
              <a:t>重新利用 </a:t>
            </a:r>
            <a:r>
              <a:rPr lang="en-US" altLang="zh-TW" sz="2800"/>
              <a:t>SSIS </a:t>
            </a:r>
            <a:r>
              <a:rPr lang="zh-TW" altLang="en-US" sz="2800"/>
              <a:t>的流程控制來設計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zh-TW" altLang="en-US">
                <a:latin typeface="Arial Unicode MS" pitchFamily="34" charset="-120"/>
              </a:rPr>
              <a:t>動態屬性工作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16050"/>
            <a:ext cx="8388350" cy="4035425"/>
          </a:xfrm>
        </p:spPr>
        <p:txBody>
          <a:bodyPr/>
          <a:lstStyle/>
          <a:p>
            <a:r>
              <a:rPr lang="en-US" altLang="zh-TW" sz="2400"/>
              <a:t>DTS </a:t>
            </a:r>
            <a:r>
              <a:rPr lang="zh-TW" altLang="en-US" sz="2400"/>
              <a:t>的動態屬性工作可以在封裝執行時期動態修改各項設定</a:t>
            </a:r>
          </a:p>
          <a:p>
            <a:r>
              <a:rPr lang="en-US" altLang="zh-TW" sz="2400"/>
              <a:t>SSIS </a:t>
            </a:r>
            <a:r>
              <a:rPr lang="zh-TW" altLang="en-US" sz="2400"/>
              <a:t>的各種設定靠封裝設定、指令碼元件程式語法與 </a:t>
            </a:r>
            <a:r>
              <a:rPr lang="en-US" altLang="zh-TW" sz="2400"/>
              <a:t>property expression</a:t>
            </a:r>
            <a:r>
              <a:rPr lang="zh-TW" altLang="en-US" sz="2400"/>
              <a:t>，不再支援動態屬性工作</a:t>
            </a:r>
          </a:p>
          <a:p>
            <a:r>
              <a:rPr lang="zh-TW" altLang="en-US" sz="2400"/>
              <a:t>轉換精靈只是透過指令碼工作呈現先前指定碼工作嘗試完成的設定</a:t>
            </a:r>
          </a:p>
          <a:p>
            <a:r>
              <a:rPr lang="zh-TW" altLang="en-US" sz="2400"/>
              <a:t>你需自行透過 </a:t>
            </a:r>
            <a:r>
              <a:rPr lang="en-US" altLang="zh-TW" sz="2400"/>
              <a:t>SSIS </a:t>
            </a:r>
            <a:r>
              <a:rPr lang="zh-TW" altLang="en-US" sz="2400"/>
              <a:t>的機制來完成轉換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zh-TW" altLang="en-US">
                <a:latin typeface="Arial Unicode MS" pitchFamily="34" charset="-120"/>
              </a:rPr>
              <a:t>自訂工作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16050"/>
            <a:ext cx="8388350" cy="4443413"/>
          </a:xfrm>
        </p:spPr>
        <p:txBody>
          <a:bodyPr/>
          <a:lstStyle/>
          <a:p>
            <a:r>
              <a:rPr lang="zh-TW" altLang="en-US"/>
              <a:t>自訂工作一樣被轉換精靈包裹起來；繼續執行</a:t>
            </a:r>
          </a:p>
          <a:p>
            <a:r>
              <a:rPr lang="zh-TW" altLang="en-US"/>
              <a:t>需考慮將自訂工作透過 </a:t>
            </a:r>
            <a:r>
              <a:rPr lang="en-US" altLang="zh-TW"/>
              <a:t>.NET </a:t>
            </a:r>
            <a:r>
              <a:rPr lang="zh-TW" altLang="en-US"/>
              <a:t>語言改寫</a:t>
            </a:r>
          </a:p>
          <a:p>
            <a:pPr lvl="1"/>
            <a:r>
              <a:rPr lang="zh-TW" altLang="en-US"/>
              <a:t>不再有執行緒的考量</a:t>
            </a:r>
          </a:p>
          <a:p>
            <a:pPr lvl="1"/>
            <a:r>
              <a:rPr lang="en-US" altLang="zh-TW"/>
              <a:t>API </a:t>
            </a:r>
            <a:r>
              <a:rPr lang="zh-TW" altLang="en-US"/>
              <a:t>較為簡單，易開發與維護</a:t>
            </a:r>
          </a:p>
          <a:p>
            <a:pPr lvl="1"/>
            <a:r>
              <a:rPr lang="zh-TW" altLang="en-US"/>
              <a:t>可以立刻享有 </a:t>
            </a:r>
            <a:r>
              <a:rPr lang="en-US" altLang="zh-TW"/>
              <a:t>SSIS </a:t>
            </a:r>
            <a:r>
              <a:rPr lang="zh-TW" altLang="en-US"/>
              <a:t>整體架構的優勢，如 </a:t>
            </a:r>
            <a:r>
              <a:rPr lang="en-US" altLang="zh-TW"/>
              <a:t>property expression</a:t>
            </a:r>
            <a:r>
              <a:rPr lang="zh-TW" altLang="en-US"/>
              <a:t>、</a:t>
            </a:r>
            <a:r>
              <a:rPr lang="en-US" altLang="zh-TW"/>
              <a:t>logging</a:t>
            </a:r>
            <a:r>
              <a:rPr lang="zh-TW" altLang="en-US"/>
              <a:t>、</a:t>
            </a:r>
            <a:r>
              <a:rPr lang="en-US" altLang="zh-TW"/>
              <a:t>events </a:t>
            </a:r>
            <a:r>
              <a:rPr lang="zh-TW" altLang="en-US"/>
              <a:t>等等</a:t>
            </a:r>
          </a:p>
          <a:p>
            <a:endParaRPr lang="en-US" altLang="zh-TW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zh-TW" altLang="en-US"/>
              <a:t>結論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16050"/>
            <a:ext cx="8388350" cy="479583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zh-TW" altLang="en-US" sz="2800"/>
              <a:t>針對 </a:t>
            </a:r>
            <a:r>
              <a:rPr lang="en-US" altLang="zh-TW" sz="2800"/>
              <a:t>Integration Services </a:t>
            </a:r>
            <a:r>
              <a:rPr lang="zh-TW" altLang="en-US" sz="2800"/>
              <a:t>全新的設計模式，你需要審慎訂立移轉計劃，精靈幫助有限</a:t>
            </a:r>
          </a:p>
          <a:p>
            <a:pPr>
              <a:lnSpc>
                <a:spcPct val="100000"/>
              </a:lnSpc>
            </a:pPr>
            <a:r>
              <a:rPr lang="en-US" altLang="zh-TW" sz="2800"/>
              <a:t>Analysis Services </a:t>
            </a:r>
            <a:r>
              <a:rPr lang="zh-TW" altLang="en-US" sz="2800"/>
              <a:t>也有巨幅的設計差異，但可以考慮以精靈升級後，更新設計。</a:t>
            </a:r>
          </a:p>
          <a:p>
            <a:pPr lvl="1"/>
            <a:r>
              <a:rPr lang="zh-TW" altLang="en-US" sz="2000"/>
              <a:t>精靈會儘量將大部分的工作做對應的轉換</a:t>
            </a:r>
          </a:p>
          <a:p>
            <a:pPr>
              <a:lnSpc>
                <a:spcPct val="100000"/>
              </a:lnSpc>
            </a:pPr>
            <a:r>
              <a:rPr lang="en-US" altLang="zh-TW" sz="2800"/>
              <a:t>Reporting Services </a:t>
            </a:r>
            <a:r>
              <a:rPr lang="zh-TW" altLang="en-US" sz="2800"/>
              <a:t>有較大的相容性，可重新開啟定義檔，或直接升級 </a:t>
            </a:r>
            <a:r>
              <a:rPr lang="en-US" altLang="zh-TW" sz="2800"/>
              <a:t>Report Server</a:t>
            </a:r>
            <a:r>
              <a:rPr lang="zh-TW" altLang="en-US" sz="2800"/>
              <a:t>。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SQL </a:t>
            </a:r>
            <a:r>
              <a:rPr lang="zh-TW" altLang="en-US" smtClean="0"/>
              <a:t>相關資訊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>
          <a:xfrm>
            <a:off x="177800" y="1066800"/>
            <a:ext cx="8813800" cy="499427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1800" smtClean="0"/>
              <a:t>SQL Server 2005 Upgrade Technical Reference Guide </a:t>
            </a:r>
            <a:r>
              <a:rPr lang="en-US" altLang="zh-TW" sz="1800" smtClean="0">
                <a:hlinkClick r:id="rId2"/>
              </a:rPr>
              <a:t>http://www.microsoft.com/downloads/details.aspx?FamilyID=3d5e96d9-0074-46c4-bd4f-c3eb2abf4b66&amp;DisplayLang=en</a:t>
            </a:r>
            <a:endParaRPr lang="en-US" altLang="zh-TW" sz="1800" smtClean="0"/>
          </a:p>
          <a:p>
            <a:pPr>
              <a:lnSpc>
                <a:spcPct val="100000"/>
              </a:lnSpc>
            </a:pPr>
            <a:r>
              <a:rPr lang="en-US" altLang="zh-TW" sz="1800" smtClean="0"/>
              <a:t>SQL Server Home Page</a:t>
            </a:r>
            <a:br>
              <a:rPr lang="en-US" altLang="zh-TW" sz="1800" smtClean="0"/>
            </a:br>
            <a:r>
              <a:rPr lang="en-US" altLang="zh-TW" sz="1600" smtClean="0"/>
              <a:t> </a:t>
            </a:r>
            <a:r>
              <a:rPr lang="en-US" altLang="zh-TW" sz="1600" u="sng" smtClean="0">
                <a:solidFill>
                  <a:schemeClr val="hlink"/>
                </a:solidFill>
              </a:rPr>
              <a:t>http://</a:t>
            </a:r>
            <a:r>
              <a:rPr lang="en-US" altLang="zh-TW" sz="1600" u="sng" smtClean="0">
                <a:solidFill>
                  <a:schemeClr val="hlink"/>
                </a:solidFill>
                <a:hlinkClick r:id="rId3"/>
              </a:rPr>
              <a:t>www.microsoft.com/sql/</a:t>
            </a:r>
            <a:r>
              <a:rPr lang="en-US" altLang="zh-TW" sz="1600" u="sng" smtClean="0">
                <a:solidFill>
                  <a:schemeClr val="hlink"/>
                </a:solidFill>
              </a:rPr>
              <a:t> </a:t>
            </a:r>
          </a:p>
          <a:p>
            <a:pPr lvl="1">
              <a:lnSpc>
                <a:spcPct val="100000"/>
              </a:lnSpc>
              <a:buFont typeface="Wingdings 2" pitchFamily="18" charset="2"/>
              <a:buNone/>
            </a:pPr>
            <a:r>
              <a:rPr lang="en-US" altLang="zh-TW" sz="1800" b="1" u="sng" smtClean="0">
                <a:solidFill>
                  <a:schemeClr val="hlink"/>
                </a:solidFill>
              </a:rPr>
              <a:t> http://www.microsoft.com/taiwan/sql</a:t>
            </a:r>
          </a:p>
          <a:p>
            <a:pPr>
              <a:lnSpc>
                <a:spcPct val="100000"/>
              </a:lnSpc>
            </a:pPr>
            <a:r>
              <a:rPr lang="en-US" altLang="zh-TW" sz="1800" smtClean="0"/>
              <a:t>Updated SQL Server 2005 site</a:t>
            </a:r>
            <a:br>
              <a:rPr lang="en-US" altLang="zh-TW" sz="1800" smtClean="0"/>
            </a:br>
            <a:r>
              <a:rPr lang="en-US" altLang="zh-TW" sz="1600" smtClean="0"/>
              <a:t> </a:t>
            </a:r>
            <a:r>
              <a:rPr lang="en-US" altLang="zh-TW" sz="1600" u="sng" smtClean="0">
                <a:solidFill>
                  <a:schemeClr val="hlink"/>
                </a:solidFill>
              </a:rPr>
              <a:t>http://</a:t>
            </a:r>
            <a:r>
              <a:rPr lang="en-US" altLang="zh-TW" sz="1600" u="sng" smtClean="0">
                <a:solidFill>
                  <a:schemeClr val="hlink"/>
                </a:solidFill>
                <a:hlinkClick r:id="rId4"/>
              </a:rPr>
              <a:t>www.microsoft.com/sql/2005</a:t>
            </a:r>
            <a:r>
              <a:rPr lang="en-US" altLang="zh-TW" sz="1600" u="sng" smtClean="0"/>
              <a:t> </a:t>
            </a:r>
          </a:p>
          <a:p>
            <a:pPr>
              <a:lnSpc>
                <a:spcPct val="100000"/>
              </a:lnSpc>
            </a:pPr>
            <a:r>
              <a:rPr lang="en-US" altLang="zh-TW" sz="1800" smtClean="0"/>
              <a:t>SQL Server 2005 </a:t>
            </a:r>
            <a:r>
              <a:rPr lang="zh-TW" altLang="en-US" sz="1800" smtClean="0"/>
              <a:t>資源光碟</a:t>
            </a:r>
          </a:p>
          <a:p>
            <a:pPr>
              <a:lnSpc>
                <a:spcPct val="100000"/>
              </a:lnSpc>
            </a:pPr>
            <a:r>
              <a:rPr lang="en-US" altLang="zh-TW" sz="1800" smtClean="0"/>
              <a:t>Oracle vs. SQL </a:t>
            </a:r>
            <a:r>
              <a:rPr lang="zh-TW" altLang="en-US" sz="1800" smtClean="0"/>
              <a:t>價格比較</a:t>
            </a:r>
            <a:endParaRPr lang="en-US" altLang="zh-TW" sz="1800" smtClean="0"/>
          </a:p>
          <a:p>
            <a:pPr lvl="1">
              <a:lnSpc>
                <a:spcPct val="100000"/>
              </a:lnSpc>
              <a:buFont typeface="Wingdings 2" pitchFamily="18" charset="2"/>
              <a:buNone/>
            </a:pPr>
            <a:r>
              <a:rPr lang="en-US" altLang="zh-TW" sz="1600" b="1" smtClean="0">
                <a:hlinkClick r:id="rId5"/>
              </a:rPr>
              <a:t>http://www.microsoft.com/taiwan/sql/evaluation/compare/pricecomparison.htm</a:t>
            </a:r>
            <a:endParaRPr lang="en-US" altLang="zh-TW" sz="1600" b="1" smtClean="0"/>
          </a:p>
          <a:p>
            <a:pPr>
              <a:lnSpc>
                <a:spcPct val="100000"/>
              </a:lnSpc>
            </a:pPr>
            <a:r>
              <a:rPr lang="zh-TW" altLang="en-US" sz="1800" smtClean="0"/>
              <a:t>客戶成功案例 </a:t>
            </a:r>
            <a:r>
              <a:rPr lang="en-US" altLang="zh-TW" sz="1800" smtClean="0"/>
              <a:t>(public)</a:t>
            </a:r>
            <a:endParaRPr lang="zh-TW" altLang="en-US" sz="1800" smtClean="0"/>
          </a:p>
          <a:p>
            <a:pPr lvl="1">
              <a:lnSpc>
                <a:spcPct val="100000"/>
              </a:lnSpc>
              <a:buFont typeface="Wingdings 2" pitchFamily="18" charset="2"/>
              <a:buNone/>
            </a:pPr>
            <a:r>
              <a:rPr lang="en-US" altLang="zh-TW" sz="1600" b="1" smtClean="0">
                <a:hlinkClick r:id="rId6"/>
              </a:rPr>
              <a:t>http://www.microsoft.com/taiwan/resources/casestudies/default.aspx</a:t>
            </a:r>
            <a:endParaRPr lang="en-US" altLang="zh-TW" sz="1600" b="1" smtClean="0"/>
          </a:p>
          <a:p>
            <a:pPr>
              <a:lnSpc>
                <a:spcPct val="100000"/>
              </a:lnSpc>
            </a:pPr>
            <a:r>
              <a:rPr lang="zh-TW" altLang="en-US" sz="1800" smtClean="0"/>
              <a:t>研討會 </a:t>
            </a:r>
            <a:r>
              <a:rPr lang="en-US" altLang="zh-TW" sz="1800" smtClean="0"/>
              <a:t>slides (public)</a:t>
            </a:r>
          </a:p>
          <a:p>
            <a:pPr lvl="1">
              <a:lnSpc>
                <a:spcPct val="100000"/>
              </a:lnSpc>
              <a:buFont typeface="Wingdings 2" pitchFamily="18" charset="2"/>
              <a:buNone/>
            </a:pPr>
            <a:r>
              <a:rPr lang="en-US" altLang="zh-TW" sz="1600" b="1" smtClean="0">
                <a:hlinkClick r:id="rId7"/>
              </a:rPr>
              <a:t>http://www.microsoft.com/taiwan/events/slides/</a:t>
            </a:r>
            <a:endParaRPr lang="zh-TW" altLang="en-US" sz="1600" b="1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charset="-120"/>
              </a:rPr>
              <a:t>Perspectives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16050"/>
            <a:ext cx="8388350" cy="317976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zh-TW" altLang="en-US"/>
              <a:t>組織 </a:t>
            </a:r>
            <a:r>
              <a:rPr lang="en-US" altLang="zh-TW"/>
              <a:t>Measure Group </a:t>
            </a:r>
            <a:r>
              <a:rPr lang="zh-TW" altLang="en-US"/>
              <a:t>和維度</a:t>
            </a:r>
          </a:p>
          <a:p>
            <a:pPr lvl="1">
              <a:lnSpc>
                <a:spcPct val="100000"/>
              </a:lnSpc>
            </a:pPr>
            <a:r>
              <a:rPr lang="zh-TW" altLang="en-US"/>
              <a:t>單一 </a:t>
            </a:r>
            <a:r>
              <a:rPr lang="en-US" altLang="zh-TW"/>
              <a:t>Cube </a:t>
            </a:r>
            <a:r>
              <a:rPr lang="zh-TW" altLang="en-US"/>
              <a:t>內有多個 </a:t>
            </a:r>
            <a:r>
              <a:rPr lang="en-US" altLang="zh-TW"/>
              <a:t>Measures </a:t>
            </a:r>
            <a:r>
              <a:rPr lang="zh-TW" altLang="en-US"/>
              <a:t>和複雜的維度關聯性</a:t>
            </a:r>
          </a:p>
          <a:p>
            <a:pPr>
              <a:lnSpc>
                <a:spcPct val="100000"/>
              </a:lnSpc>
            </a:pPr>
            <a:r>
              <a:rPr lang="zh-TW" altLang="en-US"/>
              <a:t>使用者的瀏覽環境</a:t>
            </a:r>
          </a:p>
          <a:p>
            <a:pPr>
              <a:lnSpc>
                <a:spcPct val="100000"/>
              </a:lnSpc>
            </a:pPr>
            <a:r>
              <a:rPr lang="zh-TW" altLang="en-US"/>
              <a:t>不是安全的設計環節</a:t>
            </a:r>
          </a:p>
          <a:p>
            <a:pPr>
              <a:lnSpc>
                <a:spcPct val="100000"/>
              </a:lnSpc>
            </a:pPr>
            <a:r>
              <a:rPr lang="zh-TW" altLang="en-US"/>
              <a:t>建立與 </a:t>
            </a:r>
            <a:r>
              <a:rPr lang="en-US" altLang="zh-TW"/>
              <a:t>AS 2000 </a:t>
            </a:r>
            <a:r>
              <a:rPr lang="zh-TW" altLang="en-US"/>
              <a:t>相似的 </a:t>
            </a:r>
            <a:r>
              <a:rPr lang="en-US" altLang="zh-TW"/>
              <a:t>Cube </a:t>
            </a:r>
            <a:r>
              <a:rPr lang="zh-TW" altLang="en-US"/>
              <a:t>瀏覽經驗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zh-TW" altLang="en-US">
                <a:latin typeface="標楷體" pitchFamily="65" charset="-120"/>
              </a:rPr>
              <a:t>整合與侷限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16050"/>
            <a:ext cx="4119563" cy="410845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Clr>
                <a:schemeClr val="tx2"/>
              </a:buClr>
              <a:buSzPct val="95000"/>
              <a:buBlip>
                <a:blip r:embed="rId2"/>
              </a:buBlip>
            </a:pPr>
            <a:r>
              <a:rPr lang="en-US" altLang="zh-TW" sz="2000"/>
              <a:t>AS 2000 </a:t>
            </a:r>
            <a:r>
              <a:rPr lang="zh-TW" altLang="en-US" sz="2000"/>
              <a:t>整合多個 </a:t>
            </a:r>
            <a:r>
              <a:rPr lang="en-US" altLang="zh-TW" sz="2000"/>
              <a:t>Cube</a:t>
            </a:r>
          </a:p>
          <a:p>
            <a:pPr lvl="1">
              <a:buClr>
                <a:schemeClr val="tx2"/>
              </a:buClr>
              <a:buSzPct val="95000"/>
              <a:buBlip>
                <a:blip r:embed="rId2"/>
              </a:buBlip>
            </a:pPr>
            <a:r>
              <a:rPr lang="zh-TW" altLang="en-US" sz="2000" b="1">
                <a:cs typeface="+mn-cs"/>
              </a:rPr>
              <a:t>一個 </a:t>
            </a:r>
            <a:r>
              <a:rPr lang="en-US" altLang="zh-TW" sz="2000" b="1">
                <a:cs typeface="+mn-cs"/>
              </a:rPr>
              <a:t>DW/DM </a:t>
            </a:r>
            <a:r>
              <a:rPr lang="zh-TW" altLang="en-US" sz="2000" b="1">
                <a:cs typeface="+mn-cs"/>
              </a:rPr>
              <a:t>對應多個 </a:t>
            </a:r>
            <a:r>
              <a:rPr lang="en-US" altLang="zh-TW" sz="2000" b="1">
                <a:cs typeface="+mn-cs"/>
              </a:rPr>
              <a:t>Cube</a:t>
            </a:r>
          </a:p>
          <a:p>
            <a:pPr lvl="1">
              <a:buClr>
                <a:schemeClr val="tx2"/>
              </a:buClr>
              <a:buSzPct val="95000"/>
              <a:buBlip>
                <a:blip r:embed="rId2"/>
              </a:buBlip>
            </a:pPr>
            <a:r>
              <a:rPr lang="zh-TW" altLang="en-US" sz="2000" b="1">
                <a:cs typeface="+mn-cs"/>
              </a:rPr>
              <a:t>最好不要多過 </a:t>
            </a:r>
            <a:r>
              <a:rPr lang="en-US" altLang="zh-TW" sz="2000" b="1">
                <a:cs typeface="+mn-cs"/>
              </a:rPr>
              <a:t>12 </a:t>
            </a:r>
            <a:r>
              <a:rPr lang="zh-TW" altLang="en-US" sz="2000" b="1">
                <a:cs typeface="+mn-cs"/>
              </a:rPr>
              <a:t>個維度，且數值也不要超過 </a:t>
            </a:r>
            <a:r>
              <a:rPr lang="en-US" altLang="zh-TW" sz="2000" b="1">
                <a:cs typeface="+mn-cs"/>
              </a:rPr>
              <a:t>12 </a:t>
            </a:r>
            <a:r>
              <a:rPr lang="zh-TW" altLang="en-US" sz="2000" b="1">
                <a:cs typeface="+mn-cs"/>
              </a:rPr>
              <a:t>個</a:t>
            </a:r>
          </a:p>
          <a:p>
            <a:pPr lvl="1">
              <a:buClr>
                <a:schemeClr val="tx2"/>
              </a:buClr>
              <a:buSzPct val="95000"/>
              <a:buBlip>
                <a:blip r:embed="rId2"/>
              </a:buBlip>
            </a:pPr>
            <a:r>
              <a:rPr lang="zh-TW" altLang="en-US" sz="2000" b="1">
                <a:cs typeface="+mn-cs"/>
              </a:rPr>
              <a:t>透過成員屬性與虛擬維度呈現報表細節</a:t>
            </a:r>
          </a:p>
          <a:p>
            <a:pPr lvl="1">
              <a:buClr>
                <a:schemeClr val="tx2"/>
              </a:buClr>
              <a:buSzPct val="95000"/>
              <a:buBlip>
                <a:blip r:embed="rId2"/>
              </a:buBlip>
            </a:pPr>
            <a:r>
              <a:rPr lang="zh-TW" altLang="en-US" sz="2000" b="1">
                <a:cs typeface="+mn-cs"/>
              </a:rPr>
              <a:t>透過 </a:t>
            </a:r>
            <a:r>
              <a:rPr lang="en-US" altLang="zh-TW" sz="2000" b="1">
                <a:cs typeface="+mn-cs"/>
              </a:rPr>
              <a:t>Virtual Cube </a:t>
            </a:r>
            <a:r>
              <a:rPr lang="zh-TW" altLang="en-US" sz="2000" b="1">
                <a:cs typeface="+mn-cs"/>
              </a:rPr>
              <a:t>整合 </a:t>
            </a:r>
            <a:r>
              <a:rPr lang="en-US" altLang="zh-TW" sz="2000" b="1">
                <a:cs typeface="+mn-cs"/>
              </a:rPr>
              <a:t>Cube </a:t>
            </a:r>
            <a:r>
              <a:rPr lang="zh-TW" altLang="en-US" sz="2000" b="1">
                <a:cs typeface="+mn-cs"/>
              </a:rPr>
              <a:t>或侷限 </a:t>
            </a:r>
            <a:r>
              <a:rPr lang="en-US" altLang="zh-TW" sz="2000" b="1">
                <a:cs typeface="+mn-cs"/>
              </a:rPr>
              <a:t>Cube</a:t>
            </a:r>
          </a:p>
        </p:txBody>
      </p:sp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4859338" y="1446213"/>
            <a:ext cx="381635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88950" indent="-488950" eaLnBrk="1" hangingPunct="1">
              <a:lnSpc>
                <a:spcPct val="90000"/>
              </a:lnSpc>
              <a:spcBef>
                <a:spcPct val="30000"/>
              </a:spcBef>
              <a:buClr>
                <a:schemeClr val="tx2"/>
              </a:buClr>
              <a:buSzPct val="95000"/>
              <a:buFont typeface="Wingdings" pitchFamily="2" charset="2"/>
              <a:buBlip>
                <a:blip r:embed="rId2"/>
              </a:buBlip>
            </a:pPr>
            <a:r>
              <a:rPr lang="en-US" altLang="zh-TW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標楷體" pitchFamily="65" charset="-120"/>
              </a:rPr>
              <a:t>AS 2005 </a:t>
            </a:r>
            <a:r>
              <a:rPr lang="zh-TW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標楷體" pitchFamily="65" charset="-120"/>
              </a:rPr>
              <a:t>侷限單一 </a:t>
            </a:r>
            <a:r>
              <a:rPr lang="en-US" altLang="zh-TW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標楷體" pitchFamily="65" charset="-120"/>
              </a:rPr>
              <a:t>Cube</a:t>
            </a:r>
          </a:p>
          <a:p>
            <a:pPr marL="960438" lvl="1" indent="-469900" eaLnBrk="1" hangingPunct="1">
              <a:lnSpc>
                <a:spcPct val="90000"/>
              </a:lnSpc>
              <a:spcBef>
                <a:spcPct val="30000"/>
              </a:spcBef>
              <a:buClr>
                <a:schemeClr val="tx2"/>
              </a:buClr>
              <a:buSzPct val="95000"/>
              <a:buFont typeface="Wingdings" pitchFamily="2" charset="2"/>
              <a:buBlip>
                <a:blip r:embed="rId2"/>
              </a:buBlip>
            </a:pPr>
            <a:r>
              <a:rPr lang="en-US" altLang="zh-TW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標楷體" pitchFamily="65" charset="-120"/>
              </a:rPr>
              <a:t> DW/DM</a:t>
            </a:r>
            <a:r>
              <a:rPr lang="zh-TW" altLang="en-US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標楷體" pitchFamily="65" charset="-120"/>
              </a:rPr>
              <a:t>可以對應少數 </a:t>
            </a:r>
            <a:r>
              <a:rPr lang="en-US" altLang="zh-TW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標楷體" pitchFamily="65" charset="-120"/>
              </a:rPr>
              <a:t>Cube</a:t>
            </a:r>
          </a:p>
          <a:p>
            <a:pPr marL="960438" lvl="1" indent="-469900" eaLnBrk="1" hangingPunct="1">
              <a:lnSpc>
                <a:spcPct val="90000"/>
              </a:lnSpc>
              <a:spcBef>
                <a:spcPct val="30000"/>
              </a:spcBef>
              <a:buClr>
                <a:schemeClr val="tx2"/>
              </a:buClr>
              <a:buSzPct val="95000"/>
              <a:buFont typeface="Wingdings" pitchFamily="2" charset="2"/>
              <a:buBlip>
                <a:blip r:embed="rId2"/>
              </a:buBlip>
            </a:pPr>
            <a:r>
              <a:rPr lang="zh-TW" altLang="en-US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標楷體" pitchFamily="65" charset="-120"/>
              </a:rPr>
              <a:t>大型 </a:t>
            </a:r>
            <a:r>
              <a:rPr lang="en-US" altLang="zh-TW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標楷體" pitchFamily="65" charset="-120"/>
              </a:rPr>
              <a:t>Cube</a:t>
            </a:r>
            <a:r>
              <a:rPr lang="zh-TW" altLang="en-US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標楷體" pitchFamily="65" charset="-120"/>
              </a:rPr>
              <a:t>：多個維度和數值</a:t>
            </a:r>
          </a:p>
          <a:p>
            <a:pPr marL="960438" lvl="1" indent="-469900" eaLnBrk="1" hangingPunct="1">
              <a:lnSpc>
                <a:spcPct val="90000"/>
              </a:lnSpc>
              <a:spcBef>
                <a:spcPct val="30000"/>
              </a:spcBef>
              <a:buClr>
                <a:schemeClr val="tx2"/>
              </a:buClr>
              <a:buSzPct val="95000"/>
              <a:buFont typeface="Wingdings" pitchFamily="2" charset="2"/>
              <a:buBlip>
                <a:blip r:embed="rId2"/>
              </a:buBlip>
            </a:pPr>
            <a:r>
              <a:rPr lang="zh-TW" altLang="en-US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標楷體" pitchFamily="65" charset="-120"/>
              </a:rPr>
              <a:t>透過屬性提供報表細節</a:t>
            </a:r>
          </a:p>
          <a:p>
            <a:pPr marL="960438" lvl="1" indent="-469900" eaLnBrk="1" hangingPunct="1">
              <a:lnSpc>
                <a:spcPct val="90000"/>
              </a:lnSpc>
              <a:spcBef>
                <a:spcPct val="30000"/>
              </a:spcBef>
              <a:buClr>
                <a:schemeClr val="tx2"/>
              </a:buClr>
              <a:buSzPct val="95000"/>
              <a:buFont typeface="Wingdings" pitchFamily="2" charset="2"/>
              <a:buBlip>
                <a:blip r:embed="rId2"/>
              </a:buBlip>
            </a:pPr>
            <a:r>
              <a:rPr lang="zh-TW" altLang="en-US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標楷體" pitchFamily="65" charset="-120"/>
              </a:rPr>
              <a:t>以 </a:t>
            </a:r>
            <a:r>
              <a:rPr lang="en-US" altLang="zh-TW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標楷體" pitchFamily="65" charset="-120"/>
              </a:rPr>
              <a:t>Perspective </a:t>
            </a:r>
            <a:r>
              <a:rPr lang="zh-TW" altLang="en-US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標楷體" pitchFamily="65" charset="-120"/>
              </a:rPr>
              <a:t>侷限 </a:t>
            </a:r>
            <a:r>
              <a:rPr lang="en-US" altLang="zh-TW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標楷體" pitchFamily="65" charset="-120"/>
              </a:rPr>
              <a:t>Cube </a:t>
            </a:r>
            <a:r>
              <a:rPr lang="zh-TW" altLang="en-US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標楷體" pitchFamily="65" charset="-120"/>
              </a:rPr>
              <a:t>資料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zh-TW" altLang="en-US">
                <a:latin typeface="標楷體" pitchFamily="65" charset="-120"/>
              </a:rPr>
              <a:t>主要已停止與取代的功能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16050"/>
            <a:ext cx="8388350" cy="492283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zh-TW" altLang="en-US" sz="2000"/>
              <a:t>停用的連接字串屬性</a:t>
            </a:r>
          </a:p>
          <a:p>
            <a:pPr lvl="1"/>
            <a:r>
              <a:rPr lang="zh-TW" altLang="en-US" sz="1800"/>
              <a:t>採礦執行位置、採礦位置、記錄檔（改由追蹤功能取代）、執行位置</a:t>
            </a:r>
            <a:r>
              <a:rPr lang="en-US" altLang="zh-TW" sz="1800"/>
              <a:t>…</a:t>
            </a:r>
          </a:p>
          <a:p>
            <a:pPr>
              <a:lnSpc>
                <a:spcPct val="80000"/>
              </a:lnSpc>
            </a:pPr>
            <a:r>
              <a:rPr lang="zh-TW" altLang="en-US" sz="2000"/>
              <a:t>停用的功能</a:t>
            </a:r>
          </a:p>
          <a:p>
            <a:pPr lvl="1"/>
            <a:r>
              <a:rPr lang="zh-TW" altLang="en-US" sz="1800"/>
              <a:t>彙總的提供者、連結 </a:t>
            </a:r>
            <a:r>
              <a:rPr lang="en-US" altLang="zh-TW" sz="1800"/>
              <a:t>Cube</a:t>
            </a:r>
            <a:r>
              <a:rPr lang="zh-TW" altLang="en-US" sz="1800"/>
              <a:t>、自訂層級公式、</a:t>
            </a:r>
            <a:r>
              <a:rPr lang="en-US" altLang="zh-TW" sz="1800"/>
              <a:t>Cube </a:t>
            </a:r>
            <a:r>
              <a:rPr lang="zh-TW" altLang="en-US" sz="1800"/>
              <a:t>和資料庫角色命令</a:t>
            </a:r>
          </a:p>
          <a:p>
            <a:pPr>
              <a:lnSpc>
                <a:spcPct val="80000"/>
              </a:lnSpc>
            </a:pPr>
            <a:r>
              <a:rPr lang="zh-TW" altLang="en-US" sz="2000"/>
              <a:t>停用的 </a:t>
            </a:r>
            <a:r>
              <a:rPr lang="en-US" altLang="zh-TW" sz="2000"/>
              <a:t>MDX </a:t>
            </a:r>
            <a:r>
              <a:rPr lang="zh-TW" altLang="en-US" sz="2000"/>
              <a:t>函數</a:t>
            </a:r>
          </a:p>
          <a:p>
            <a:pPr lvl="1"/>
            <a:r>
              <a:rPr lang="en-US" altLang="zh-TW" sz="1800"/>
              <a:t>CreateVirtualDimension</a:t>
            </a:r>
            <a:r>
              <a:rPr lang="zh-TW" altLang="en-US" sz="1800"/>
              <a:t>、</a:t>
            </a:r>
            <a:r>
              <a:rPr lang="en-US" altLang="zh-TW" sz="1800"/>
              <a:t>CreatePropertySet</a:t>
            </a:r>
            <a:r>
              <a:rPr lang="zh-TW" altLang="en-US" sz="1800"/>
              <a:t>、</a:t>
            </a:r>
            <a:r>
              <a:rPr lang="en-US" altLang="zh-TW" sz="1800"/>
              <a:t>Ignore</a:t>
            </a:r>
            <a:r>
              <a:rPr lang="zh-TW" altLang="en-US" sz="1800"/>
              <a:t>、</a:t>
            </a:r>
            <a:r>
              <a:rPr lang="en-US" altLang="zh-TW" sz="1800"/>
              <a:t>With Cache</a:t>
            </a:r>
          </a:p>
          <a:p>
            <a:pPr>
              <a:lnSpc>
                <a:spcPct val="80000"/>
              </a:lnSpc>
            </a:pPr>
            <a:r>
              <a:rPr lang="zh-TW" altLang="en-US" sz="2000"/>
              <a:t>其他</a:t>
            </a:r>
          </a:p>
          <a:p>
            <a:pPr lvl="1"/>
            <a:r>
              <a:rPr lang="en-US" altLang="zh-TW" sz="1800"/>
              <a:t>Active Directory </a:t>
            </a:r>
            <a:r>
              <a:rPr lang="zh-TW" altLang="en-US" sz="1800"/>
              <a:t>註冊、父子式階層的略過層級（</a:t>
            </a:r>
            <a:r>
              <a:rPr lang="en-US" altLang="zh-TW" sz="1800"/>
              <a:t>skipped levels</a:t>
            </a:r>
            <a:r>
              <a:rPr lang="zh-TW" altLang="en-US" sz="1800"/>
              <a:t>）</a:t>
            </a:r>
          </a:p>
          <a:p>
            <a:pPr>
              <a:lnSpc>
                <a:spcPct val="80000"/>
              </a:lnSpc>
            </a:pPr>
            <a:r>
              <a:rPr lang="en-US" altLang="zh-TW" sz="2000"/>
              <a:t>SQL Server 2000 PMML</a:t>
            </a:r>
          </a:p>
          <a:p>
            <a:pPr lvl="1"/>
            <a:r>
              <a:rPr lang="zh-TW" altLang="en-US" sz="1800"/>
              <a:t>由標準預測模型標記語言 </a:t>
            </a:r>
            <a:r>
              <a:rPr lang="en-US" altLang="zh-TW" sz="1800"/>
              <a:t>(PMML) </a:t>
            </a:r>
            <a:r>
              <a:rPr lang="zh-TW" altLang="en-US" sz="1800"/>
              <a:t>取代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zh-TW" altLang="en-US">
                <a:latin typeface="標楷體" pitchFamily="65" charset="-120"/>
              </a:rPr>
              <a:t>重要的已知升級問題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1950" y="1320800"/>
            <a:ext cx="8388350" cy="50863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zh-TW" altLang="en-US" sz="2000"/>
              <a:t>連結物件</a:t>
            </a:r>
          </a:p>
          <a:p>
            <a:pPr lvl="1"/>
            <a:r>
              <a:rPr lang="zh-TW" altLang="en-US" sz="1800"/>
              <a:t>參考連結 </a:t>
            </a:r>
            <a:r>
              <a:rPr lang="en-US" altLang="zh-TW" sz="1800"/>
              <a:t>Cube </a:t>
            </a:r>
            <a:r>
              <a:rPr lang="zh-TW" altLang="en-US" sz="1800"/>
              <a:t>或連結維度的物件無法移轉</a:t>
            </a:r>
          </a:p>
          <a:p>
            <a:pPr>
              <a:lnSpc>
                <a:spcPct val="80000"/>
              </a:lnSpc>
            </a:pPr>
            <a:r>
              <a:rPr lang="zh-TW" altLang="en-US" sz="2000"/>
              <a:t>已停用的層級</a:t>
            </a:r>
          </a:p>
          <a:p>
            <a:pPr lvl="1"/>
            <a:r>
              <a:rPr lang="zh-TW" altLang="en-US" sz="1800"/>
              <a:t>不支援階層中隱藏的或停用的層級。都會移轉為可見的和啟用的層級。</a:t>
            </a:r>
          </a:p>
          <a:p>
            <a:pPr>
              <a:lnSpc>
                <a:spcPct val="80000"/>
              </a:lnSpc>
            </a:pPr>
            <a:r>
              <a:rPr lang="zh-TW" altLang="en-US" sz="2000"/>
              <a:t>不支援 </a:t>
            </a:r>
            <a:r>
              <a:rPr lang="en-US" altLang="zh-TW" sz="2000"/>
              <a:t>Cube </a:t>
            </a:r>
            <a:r>
              <a:rPr lang="zh-TW" altLang="en-US" sz="2000"/>
              <a:t>角色命令</a:t>
            </a:r>
          </a:p>
          <a:p>
            <a:pPr lvl="1"/>
            <a:r>
              <a:rPr lang="zh-TW" altLang="en-US" sz="1800"/>
              <a:t>不支援命令物件，而且不移轉舊版的命令。</a:t>
            </a:r>
          </a:p>
          <a:p>
            <a:pPr>
              <a:lnSpc>
                <a:spcPct val="80000"/>
              </a:lnSpc>
            </a:pPr>
            <a:r>
              <a:rPr lang="zh-TW" altLang="en-US" sz="2000"/>
              <a:t>維度或層級上的屬性</a:t>
            </a:r>
          </a:p>
          <a:p>
            <a:pPr lvl="1"/>
            <a:r>
              <a:rPr lang="zh-TW" altLang="en-US" sz="1800"/>
              <a:t>不再支援自訂積存公式、自訂成員公式、所有成員公式和自訂層級公式</a:t>
            </a:r>
          </a:p>
          <a:p>
            <a:pPr>
              <a:lnSpc>
                <a:spcPct val="80000"/>
              </a:lnSpc>
            </a:pPr>
            <a:r>
              <a:rPr lang="en-US" altLang="zh-TW" sz="2000"/>
              <a:t>DefaultMember </a:t>
            </a:r>
            <a:r>
              <a:rPr lang="zh-TW" altLang="en-US" sz="2000"/>
              <a:t>移轉到 </a:t>
            </a:r>
            <a:r>
              <a:rPr lang="en-US" altLang="zh-TW" sz="2000"/>
              <a:t>MDX </a:t>
            </a:r>
            <a:r>
              <a:rPr lang="zh-TW" altLang="en-US" sz="2000"/>
              <a:t>指令碼中</a:t>
            </a:r>
          </a:p>
          <a:p>
            <a:pPr lvl="1"/>
            <a:r>
              <a:rPr lang="en-US" altLang="zh-TW" sz="1800"/>
              <a:t>DefaultMember </a:t>
            </a:r>
            <a:r>
              <a:rPr lang="zh-TW" altLang="en-US" sz="1800"/>
              <a:t>這個屬性由 </a:t>
            </a:r>
            <a:r>
              <a:rPr lang="en-US" altLang="zh-TW" sz="1800"/>
              <a:t>MDX </a:t>
            </a:r>
            <a:r>
              <a:rPr lang="zh-TW" altLang="en-US" sz="1800"/>
              <a:t>指令碼中支援的功能所取代，該屬性在移轉期間會升級到 </a:t>
            </a:r>
            <a:r>
              <a:rPr lang="en-US" altLang="zh-TW" sz="1800"/>
              <a:t>MDX </a:t>
            </a:r>
            <a:r>
              <a:rPr lang="zh-TW" altLang="en-US" sz="1800"/>
              <a:t>指令碼。</a:t>
            </a:r>
          </a:p>
          <a:p>
            <a:r>
              <a:rPr lang="zh-TW" altLang="en-US" sz="2000"/>
              <a:t>不支援 </a:t>
            </a:r>
            <a:r>
              <a:rPr lang="en-US" altLang="zh-TW" sz="2000"/>
              <a:t>ODBC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MTOOLS" val="&lt;WMTools ver=&quot;1.0&quot;&gt;&lt;Timings&gt;&lt;Slide id=&quot;257&quot; dur=&quot;267.188&quot;/&gt;&lt;Slide id=&quot;276&quot; dur=&quot;7.812&quot;/&gt;&lt;Slide id=&quot;297&quot; dur=&quot;58.938&quot;/&gt;&lt;Slide id=&quot;280&quot; dur=&quot;92.921&quot;/&gt;&lt;Slide id=&quot;281&quot; dur=&quot;171.219&quot;/&gt;&lt;Slide id=&quot;282&quot; dur=&quot;150.985&quot; bld=&quot;|4.235|46.218|16.11|41.828|27.25|8.781|5.406&quot;/&gt;&lt;Slide id=&quot;283&quot; dur=&quot;60.14&quot;/&gt;&lt;Slide id=&quot;284&quot; dur=&quot;228.61&quot;/&gt;&lt;Slide id=&quot;298&quot; dur=&quot;396.25&quot;/&gt;&lt;Slide id=&quot;285&quot; dur=&quot;230.578&quot;/&gt;&lt;Slide id=&quot;286&quot; dur=&quot;243.078&quot;/&gt;&lt;Slide id=&quot;287&quot; dur=&quot;242.078&quot;/&gt;&lt;Slide id=&quot;295&quot; dur=&quot;1186.016&quot;/&gt;&lt;Slide id=&quot;289&quot; dur=&quot;80.859&quot;/&gt;&lt;Slide id=&quot;290&quot; dur=&quot;53.125&quot;/&gt;&lt;Slide id=&quot;299&quot; dur=&quot;104.5&quot;/&gt;&lt;Slide id=&quot;293&quot; dur=&quot;88.141&quot;/&gt;&lt;Slide id=&quot;294&quot; dur=&quot;103.953&quot;/&gt;&lt;Slide id=&quot;296&quot; dur=&quot;1011.531&quot;/&gt;&lt;/Timings&gt;&lt;/WMTools&gt;"/>
</p:tagLst>
</file>

<file path=ppt/theme/theme1.xml><?xml version="1.0" encoding="utf-8"?>
<a:theme xmlns:a="http://schemas.openxmlformats.org/drawingml/2006/main" name="MGB 2004 Technical Breakout template">
  <a:themeElements>
    <a:clrScheme name="MGB 2004 Technical Breakout template 1">
      <a:dk1>
        <a:srgbClr val="000000"/>
      </a:dk1>
      <a:lt1>
        <a:srgbClr val="FFFFFF"/>
      </a:lt1>
      <a:dk2>
        <a:srgbClr val="1C2986"/>
      </a:dk2>
      <a:lt2>
        <a:srgbClr val="FFB601"/>
      </a:lt2>
      <a:accent1>
        <a:srgbClr val="F7E993"/>
      </a:accent1>
      <a:accent2>
        <a:srgbClr val="66CC66"/>
      </a:accent2>
      <a:accent3>
        <a:srgbClr val="ABACC3"/>
      </a:accent3>
      <a:accent4>
        <a:srgbClr val="DADADA"/>
      </a:accent4>
      <a:accent5>
        <a:srgbClr val="FAF2C8"/>
      </a:accent5>
      <a:accent6>
        <a:srgbClr val="5CB95C"/>
      </a:accent6>
      <a:hlink>
        <a:srgbClr val="6699FF"/>
      </a:hlink>
      <a:folHlink>
        <a:srgbClr val="F67E3C"/>
      </a:folHlink>
    </a:clrScheme>
    <a:fontScheme name="MGB 2004 Technical Breakout template">
      <a:majorFont>
        <a:latin typeface="Segoe Semibold"/>
        <a:ea typeface="新細明體"/>
        <a:cs typeface=""/>
      </a:majorFont>
      <a:minorFont>
        <a:latin typeface="Segoe Semibold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2">
                <a:gamma/>
                <a:shade val="56078"/>
                <a:invGamma/>
              </a:schemeClr>
            </a:gs>
            <a:gs pos="50000">
              <a:schemeClr val="accent2"/>
            </a:gs>
            <a:gs pos="100000">
              <a:schemeClr val="accent2">
                <a:gamma/>
                <a:shade val="56078"/>
                <a:invGamma/>
              </a:schemeClr>
            </a:gs>
          </a:gsLst>
          <a:lin ang="2700000" scaled="1"/>
        </a:gra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ea typeface="標楷體" pitchFamily="65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2">
                <a:gamma/>
                <a:shade val="56078"/>
                <a:invGamma/>
              </a:schemeClr>
            </a:gs>
            <a:gs pos="50000">
              <a:schemeClr val="accent2"/>
            </a:gs>
            <a:gs pos="100000">
              <a:schemeClr val="accent2">
                <a:gamma/>
                <a:shade val="56078"/>
                <a:invGamma/>
              </a:schemeClr>
            </a:gs>
          </a:gsLst>
          <a:lin ang="2700000" scaled="1"/>
        </a:gra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ea typeface="標楷體" pitchFamily="65" charset="-120"/>
          </a:defRPr>
        </a:defPPr>
      </a:lstStyle>
    </a:lnDef>
  </a:objectDefaults>
  <a:extraClrSchemeLst>
    <a:extraClrScheme>
      <a:clrScheme name="MGB 2004 Technical Breakout template 1">
        <a:dk1>
          <a:srgbClr val="000000"/>
        </a:dk1>
        <a:lt1>
          <a:srgbClr val="FFFFFF"/>
        </a:lt1>
        <a:dk2>
          <a:srgbClr val="1C2986"/>
        </a:dk2>
        <a:lt2>
          <a:srgbClr val="FFB601"/>
        </a:lt2>
        <a:accent1>
          <a:srgbClr val="F7E993"/>
        </a:accent1>
        <a:accent2>
          <a:srgbClr val="66CC66"/>
        </a:accent2>
        <a:accent3>
          <a:srgbClr val="ABACC3"/>
        </a:accent3>
        <a:accent4>
          <a:srgbClr val="DADADA"/>
        </a:accent4>
        <a:accent5>
          <a:srgbClr val="FAF2C8"/>
        </a:accent5>
        <a:accent6>
          <a:srgbClr val="5CB95C"/>
        </a:accent6>
        <a:hlink>
          <a:srgbClr val="6699FF"/>
        </a:hlink>
        <a:folHlink>
          <a:srgbClr val="F67E3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Q3FY06 TechNet Template">
  <a:themeElements>
    <a:clrScheme name="Q3FY06 TechNet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Q3FY06 TechNet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Q3FY06 TechNet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3FY06 TechNet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3FY06 TechNet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3FY06 TechNet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3FY06 TechNet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3FY06 TechNet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3FY06 TechNet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3FY06 TechNet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3FY06 TechNet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3FY06 TechNet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3FY06 TechNet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3FY06 TechNet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chEd2007_template">
  <a:themeElements>
    <a:clrScheme name="Custom 1">
      <a:dk1>
        <a:srgbClr val="000000"/>
      </a:dk1>
      <a:lt1>
        <a:srgbClr val="FFFFFF"/>
      </a:lt1>
      <a:dk2>
        <a:srgbClr val="02024A"/>
      </a:dk2>
      <a:lt2>
        <a:srgbClr val="FFFFCC"/>
      </a:lt2>
      <a:accent1>
        <a:srgbClr val="BA5B20"/>
      </a:accent1>
      <a:accent2>
        <a:srgbClr val="7DCC2E"/>
      </a:accent2>
      <a:accent3>
        <a:srgbClr val="F3EB4F"/>
      </a:accent3>
      <a:accent4>
        <a:srgbClr val="FF9929"/>
      </a:accent4>
      <a:accent5>
        <a:srgbClr val="267182"/>
      </a:accent5>
      <a:accent6>
        <a:srgbClr val="7030A0"/>
      </a:accent6>
      <a:hlink>
        <a:srgbClr val="BABAFC"/>
      </a:hlink>
      <a:folHlink>
        <a:srgbClr val="BABAFC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blackGray">
        <a:gradFill flip="none" rotWithShape="1">
          <a:gsLst>
            <a:gs pos="0">
              <a:schemeClr val="accent1">
                <a:tint val="66000"/>
                <a:satMod val="160000"/>
                <a:alpha val="70000"/>
              </a:schemeClr>
            </a:gs>
            <a:gs pos="100000">
              <a:schemeClr val="accent1">
                <a:alpha val="70000"/>
              </a:schemeClr>
            </a:gs>
          </a:gsLst>
          <a:lin ang="5400000" scaled="1"/>
          <a:tileRect/>
        </a:gradFill>
        <a:ln>
          <a:noFill/>
          <a:headEnd type="none" w="med" len="med"/>
          <a:tailEnd type="none" w="med" len="med"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1065076</TotalTime>
  <Words>3168</Words>
  <Application>Microsoft PowerPoint</Application>
  <PresentationFormat>如螢幕大小 (4:3)</PresentationFormat>
  <Paragraphs>390</Paragraphs>
  <Slides>54</Slides>
  <Notes>7</Notes>
  <HiddenSlides>0</HiddenSlides>
  <MMClips>0</MMClips>
  <ScaleCrop>false</ScaleCrop>
  <HeadingPairs>
    <vt:vector size="4" baseType="variant">
      <vt:variant>
        <vt:lpstr>佈景主題</vt:lpstr>
      </vt:variant>
      <vt:variant>
        <vt:i4>3</vt:i4>
      </vt:variant>
      <vt:variant>
        <vt:lpstr>投影片標題</vt:lpstr>
      </vt:variant>
      <vt:variant>
        <vt:i4>54</vt:i4>
      </vt:variant>
    </vt:vector>
  </HeadingPairs>
  <TitlesOfParts>
    <vt:vector size="57" baseType="lpstr">
      <vt:lpstr>MGB 2004 Technical Breakout template</vt:lpstr>
      <vt:lpstr>Q3FY06 TechNet Template</vt:lpstr>
      <vt:lpstr>TechEd2007_template</vt:lpstr>
      <vt:lpstr>投影片 1</vt:lpstr>
      <vt:lpstr>議程</vt:lpstr>
      <vt:lpstr>Analysis Services 升級與移轉</vt:lpstr>
      <vt:lpstr>屬性與階層</vt:lpstr>
      <vt:lpstr>Data Source View</vt:lpstr>
      <vt:lpstr>Perspectives</vt:lpstr>
      <vt:lpstr>整合與侷限</vt:lpstr>
      <vt:lpstr>主要已停止與取代的功能</vt:lpstr>
      <vt:lpstr>重要的已知升級問題</vt:lpstr>
      <vt:lpstr>移轉精靈概觀(1/2)</vt:lpstr>
      <vt:lpstr>移轉精靈概觀(2/2)</vt:lpstr>
      <vt:lpstr>Analysis Services直接升級考量</vt:lpstr>
      <vt:lpstr>Analysis Services直接升級考量</vt:lpstr>
      <vt:lpstr>Analysis Services平行移轉步驟</vt:lpstr>
      <vt:lpstr>Analysis Services資料庫移轉</vt:lpstr>
      <vt:lpstr>Analysis Services資料庫移轉</vt:lpstr>
      <vt:lpstr>Analysis Services資料庫移轉</vt:lpstr>
      <vt:lpstr>Analysis Services資料庫移轉</vt:lpstr>
      <vt:lpstr>Analysis Services重新命名工具</vt:lpstr>
      <vt:lpstr>Analysis Services升級考量</vt:lpstr>
      <vt:lpstr>投影片 21</vt:lpstr>
      <vt:lpstr>移轉或重新設計？</vt:lpstr>
      <vt:lpstr>議程</vt:lpstr>
      <vt:lpstr>Reporting Services升級考量</vt:lpstr>
      <vt:lpstr>Reporting Services與Report Designer 版本不一致時</vt:lpstr>
      <vt:lpstr>Reporting Services 組成元素的升級</vt:lpstr>
      <vt:lpstr>Reporting Services 升級</vt:lpstr>
      <vt:lpstr>Reporting Services 移轉</vt:lpstr>
      <vt:lpstr>投影片 29</vt:lpstr>
      <vt:lpstr>議程</vt:lpstr>
      <vt:lpstr>SSIS 大綱</vt:lpstr>
      <vt:lpstr>升級或轉換</vt:lpstr>
      <vt:lpstr>升級的考量</vt:lpstr>
      <vt:lpstr>遠端伺服器升級</vt:lpstr>
      <vt:lpstr>本機升級</vt:lpstr>
      <vt:lpstr>升級後繼續維護 DTS 封裝</vt:lpstr>
      <vt:lpstr>移轉 DTS 到 SQL Server Integration Services</vt:lpstr>
      <vt:lpstr>投影片 38</vt:lpstr>
      <vt:lpstr>Side–by–side 與升級</vt:lpstr>
      <vt:lpstr>對轉換 DTS 到 SSIS 的支援</vt:lpstr>
      <vt:lpstr>執行 DTS 2000 封裝工作</vt:lpstr>
      <vt:lpstr>投影片 42</vt:lpstr>
      <vt:lpstr>封裝轉換精靈</vt:lpstr>
      <vt:lpstr>封裝轉換案例</vt:lpstr>
      <vt:lpstr>投影片 45</vt:lpstr>
      <vt:lpstr>封裝內的工作流程</vt:lpstr>
      <vt:lpstr>簡單的資料轉換</vt:lpstr>
      <vt:lpstr>複雜的資料轉換</vt:lpstr>
      <vt:lpstr>投影片 49</vt:lpstr>
      <vt:lpstr>自我修改的封裝</vt:lpstr>
      <vt:lpstr>動態屬性工作</vt:lpstr>
      <vt:lpstr>自訂工作</vt:lpstr>
      <vt:lpstr>結論</vt:lpstr>
      <vt:lpstr>SQL 相關資訊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WUS introduction at TechEd 2004</dc:title>
  <dc:subject>TechEd 2004</dc:subject>
  <dc:creator>Byron</dc:creator>
  <dc:description>Formatted by: Daren M. SFP</dc:description>
  <cp:lastModifiedBy>Byron</cp:lastModifiedBy>
  <cp:revision>382</cp:revision>
  <dcterms:created xsi:type="dcterms:W3CDTF">2004-01-20T23:57:10Z</dcterms:created>
  <dcterms:modified xsi:type="dcterms:W3CDTF">2008-01-14T01:30:32Z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cument Type">
    <vt:lpwstr>Planning Information</vt:lpwstr>
  </property>
  <property fmtid="{D5CDD505-2E9C-101B-9397-08002B2CF9AE}" pid="3" name="Track">
    <vt:lpwstr>Windows Infrastructure Solutions Draft</vt:lpwstr>
  </property>
</Properties>
</file>