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7" r:id="rId2"/>
    <p:sldMasterId id="2147483675" r:id="rId3"/>
  </p:sldMasterIdLst>
  <p:notesMasterIdLst>
    <p:notesMasterId r:id="rId32"/>
  </p:notesMasterIdLst>
  <p:handoutMasterIdLst>
    <p:handoutMasterId r:id="rId33"/>
  </p:handoutMasterIdLst>
  <p:sldIdLst>
    <p:sldId id="297" r:id="rId4"/>
    <p:sldId id="564" r:id="rId5"/>
    <p:sldId id="503" r:id="rId6"/>
    <p:sldId id="501" r:id="rId7"/>
    <p:sldId id="509" r:id="rId8"/>
    <p:sldId id="510" r:id="rId9"/>
    <p:sldId id="565" r:id="rId10"/>
    <p:sldId id="528" r:id="rId11"/>
    <p:sldId id="567" r:id="rId12"/>
    <p:sldId id="568" r:id="rId13"/>
    <p:sldId id="569" r:id="rId14"/>
    <p:sldId id="570" r:id="rId15"/>
    <p:sldId id="571" r:id="rId16"/>
    <p:sldId id="572" r:id="rId17"/>
    <p:sldId id="573" r:id="rId18"/>
    <p:sldId id="574" r:id="rId19"/>
    <p:sldId id="575" r:id="rId20"/>
    <p:sldId id="576" r:id="rId21"/>
    <p:sldId id="511" r:id="rId22"/>
    <p:sldId id="514" r:id="rId23"/>
    <p:sldId id="515" r:id="rId24"/>
    <p:sldId id="513" r:id="rId25"/>
    <p:sldId id="516" r:id="rId26"/>
    <p:sldId id="517" r:id="rId27"/>
    <p:sldId id="518" r:id="rId28"/>
    <p:sldId id="519" r:id="rId29"/>
    <p:sldId id="520" r:id="rId30"/>
    <p:sldId id="450" r:id="rId31"/>
  </p:sldIdLst>
  <p:sldSz cx="9144000" cy="6858000" type="screen4x3"/>
  <p:notesSz cx="6858000" cy="9296400"/>
  <p:custDataLst>
    <p:tags r:id="rId34"/>
  </p:custDataLst>
  <p:defaultTextStyle>
    <a:defPPr>
      <a:defRPr lang="en-US"/>
    </a:defPPr>
    <a:lvl1pPr algn="l" rtl="0" fontAlgn="base">
      <a:spcBef>
        <a:spcPct val="0"/>
      </a:spcBef>
      <a:spcAft>
        <a:spcPct val="0"/>
      </a:spcAft>
      <a:defRPr sz="2400" b="1" kern="1200">
        <a:solidFill>
          <a:schemeClr val="tx1"/>
        </a:solidFill>
        <a:latin typeface="Arial" pitchFamily="34" charset="0"/>
        <a:ea typeface="標楷體" pitchFamily="65" charset="-120"/>
        <a:cs typeface="+mn-cs"/>
      </a:defRPr>
    </a:lvl1pPr>
    <a:lvl2pPr marL="457200" algn="l" rtl="0" fontAlgn="base">
      <a:spcBef>
        <a:spcPct val="0"/>
      </a:spcBef>
      <a:spcAft>
        <a:spcPct val="0"/>
      </a:spcAft>
      <a:defRPr sz="2400" b="1" kern="1200">
        <a:solidFill>
          <a:schemeClr val="tx1"/>
        </a:solidFill>
        <a:latin typeface="Arial" pitchFamily="34" charset="0"/>
        <a:ea typeface="標楷體" pitchFamily="65" charset="-120"/>
        <a:cs typeface="+mn-cs"/>
      </a:defRPr>
    </a:lvl2pPr>
    <a:lvl3pPr marL="914400" algn="l" rtl="0" fontAlgn="base">
      <a:spcBef>
        <a:spcPct val="0"/>
      </a:spcBef>
      <a:spcAft>
        <a:spcPct val="0"/>
      </a:spcAft>
      <a:defRPr sz="2400" b="1" kern="1200">
        <a:solidFill>
          <a:schemeClr val="tx1"/>
        </a:solidFill>
        <a:latin typeface="Arial" pitchFamily="34" charset="0"/>
        <a:ea typeface="標楷體" pitchFamily="65" charset="-120"/>
        <a:cs typeface="+mn-cs"/>
      </a:defRPr>
    </a:lvl3pPr>
    <a:lvl4pPr marL="1371600" algn="l" rtl="0" fontAlgn="base">
      <a:spcBef>
        <a:spcPct val="0"/>
      </a:spcBef>
      <a:spcAft>
        <a:spcPct val="0"/>
      </a:spcAft>
      <a:defRPr sz="2400" b="1" kern="1200">
        <a:solidFill>
          <a:schemeClr val="tx1"/>
        </a:solidFill>
        <a:latin typeface="Arial" pitchFamily="34" charset="0"/>
        <a:ea typeface="標楷體" pitchFamily="65" charset="-120"/>
        <a:cs typeface="+mn-cs"/>
      </a:defRPr>
    </a:lvl4pPr>
    <a:lvl5pPr marL="1828800" algn="l" rtl="0" fontAlgn="base">
      <a:spcBef>
        <a:spcPct val="0"/>
      </a:spcBef>
      <a:spcAft>
        <a:spcPct val="0"/>
      </a:spcAft>
      <a:defRPr sz="2400" b="1" kern="1200">
        <a:solidFill>
          <a:schemeClr val="tx1"/>
        </a:solidFill>
        <a:latin typeface="Arial" pitchFamily="34" charset="0"/>
        <a:ea typeface="標楷體" pitchFamily="65" charset="-120"/>
        <a:cs typeface="+mn-cs"/>
      </a:defRPr>
    </a:lvl5pPr>
    <a:lvl6pPr marL="2286000" algn="l" defTabSz="914400" rtl="0" eaLnBrk="1" latinLnBrk="0" hangingPunct="1">
      <a:defRPr sz="2400" b="1" kern="1200">
        <a:solidFill>
          <a:schemeClr val="tx1"/>
        </a:solidFill>
        <a:latin typeface="Arial" pitchFamily="34" charset="0"/>
        <a:ea typeface="標楷體" pitchFamily="65" charset="-120"/>
        <a:cs typeface="+mn-cs"/>
      </a:defRPr>
    </a:lvl6pPr>
    <a:lvl7pPr marL="2743200" algn="l" defTabSz="914400" rtl="0" eaLnBrk="1" latinLnBrk="0" hangingPunct="1">
      <a:defRPr sz="2400" b="1" kern="1200">
        <a:solidFill>
          <a:schemeClr val="tx1"/>
        </a:solidFill>
        <a:latin typeface="Arial" pitchFamily="34" charset="0"/>
        <a:ea typeface="標楷體" pitchFamily="65" charset="-120"/>
        <a:cs typeface="+mn-cs"/>
      </a:defRPr>
    </a:lvl7pPr>
    <a:lvl8pPr marL="3200400" algn="l" defTabSz="914400" rtl="0" eaLnBrk="1" latinLnBrk="0" hangingPunct="1">
      <a:defRPr sz="2400" b="1" kern="1200">
        <a:solidFill>
          <a:schemeClr val="tx1"/>
        </a:solidFill>
        <a:latin typeface="Arial" pitchFamily="34" charset="0"/>
        <a:ea typeface="標楷體" pitchFamily="65" charset="-120"/>
        <a:cs typeface="+mn-cs"/>
      </a:defRPr>
    </a:lvl8pPr>
    <a:lvl9pPr marL="3657600" algn="l" defTabSz="914400" rtl="0" eaLnBrk="1" latinLnBrk="0" hangingPunct="1">
      <a:defRPr sz="2400" b="1" kern="1200">
        <a:solidFill>
          <a:schemeClr val="tx1"/>
        </a:solidFill>
        <a:latin typeface="Arial"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showPr showNarration="1" useTimings="0">
    <p:present/>
    <p:sldAll/>
    <p:penClr>
      <a:srgbClr val="FF0000"/>
    </p:penClr>
  </p:showPr>
  <p:clrMru>
    <a:srgbClr val="FFFF00"/>
    <a:srgbClr val="E5FD03"/>
    <a:srgbClr val="E8FD23"/>
    <a:srgbClr val="569EE0"/>
  </p:clrMru>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7" autoAdjust="0"/>
    <p:restoredTop sz="82572" autoAdjust="0"/>
  </p:normalViewPr>
  <p:slideViewPr>
    <p:cSldViewPr snapToGrid="0">
      <p:cViewPr varScale="1">
        <p:scale>
          <a:sx n="63" d="100"/>
          <a:sy n="63" d="100"/>
        </p:scale>
        <p:origin x="-1332" y="-114"/>
      </p:cViewPr>
      <p:guideLst>
        <p:guide orient="horz" pos="2160"/>
        <p:guide orient="horz" pos="1485"/>
        <p:guide orient="horz" pos="1200"/>
        <p:guide orient="horz" pos="891"/>
        <p:guide orient="horz" pos="142"/>
        <p:guide pos="2880"/>
        <p:guide pos="242"/>
      </p:guideLst>
    </p:cSldViewPr>
  </p:slideViewPr>
  <p:notesTextViewPr>
    <p:cViewPr>
      <p:scale>
        <a:sx n="100" d="100"/>
        <a:sy n="100" d="100"/>
      </p:scale>
      <p:origin x="0" y="912"/>
    </p:cViewPr>
  </p:notesTextViewPr>
  <p:sorterViewPr>
    <p:cViewPr>
      <p:scale>
        <a:sx n="100" d="100"/>
        <a:sy n="100" d="100"/>
      </p:scale>
      <p:origin x="0" y="0"/>
    </p:cViewPr>
  </p:sorterViewPr>
  <p:notesViewPr>
    <p:cSldViewPr snapToGrid="0">
      <p:cViewPr>
        <p:scale>
          <a:sx n="100" d="100"/>
          <a:sy n="100" d="100"/>
        </p:scale>
        <p:origin x="-864" y="209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ffectLst/>
                <a:ea typeface="新細明體" pitchFamily="18" charset="-120"/>
              </a:defRPr>
            </a:lvl1pPr>
          </a:lstStyle>
          <a:p>
            <a:pPr>
              <a:defRPr/>
            </a:pPr>
            <a:endParaRPr lang="en-US" altLang="zh-TW"/>
          </a:p>
        </p:txBody>
      </p:sp>
      <p:sp>
        <p:nvSpPr>
          <p:cNvPr id="1945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ffectLst/>
                <a:ea typeface="新細明體" pitchFamily="18" charset="-120"/>
              </a:defRPr>
            </a:lvl1pPr>
          </a:lstStyle>
          <a:p>
            <a:pPr>
              <a:defRPr/>
            </a:pPr>
            <a:endParaRPr lang="en-US" altLang="zh-TW"/>
          </a:p>
        </p:txBody>
      </p:sp>
      <p:sp>
        <p:nvSpPr>
          <p:cNvPr id="19460" name="Rectangle 4"/>
          <p:cNvSpPr>
            <a:spLocks noGrp="1" noChangeArrowheads="1"/>
          </p:cNvSpPr>
          <p:nvPr>
            <p:ph type="ftr" sz="quarter" idx="2"/>
          </p:nvPr>
        </p:nvSpPr>
        <p:spPr bwMode="auto">
          <a:xfrm>
            <a:off x="0" y="8831263"/>
            <a:ext cx="61849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smtClean="0">
                <a:effectLst/>
                <a:ea typeface="新細明體" pitchFamily="18" charset="-120"/>
                <a:cs typeface="Arial" pitchFamily="34" charset="0"/>
              </a:defRPr>
            </a:lvl1pPr>
          </a:lstStyle>
          <a:p>
            <a:pPr>
              <a:defRPr/>
            </a:pPr>
            <a:r>
              <a:rPr lang="en-US" altLang="zh-TW"/>
              <a:t>© 2004 Microsoft Corporation. All rights reserved.</a:t>
            </a:r>
          </a:p>
          <a:p>
            <a:pPr>
              <a:defRPr/>
            </a:pPr>
            <a:r>
              <a:rPr lang="en-US" altLang="zh-TW"/>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831263"/>
            <a:ext cx="6111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ea typeface="新細明體" pitchFamily="18" charset="-120"/>
              </a:defRPr>
            </a:lvl1pPr>
          </a:lstStyle>
          <a:p>
            <a:pPr>
              <a:defRPr/>
            </a:pPr>
            <a:fld id="{C4D9D088-9B33-46E7-AA57-76DFD6D087A5}"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effectLst/>
                <a:latin typeface="Times New Roman" pitchFamily="18" charset="0"/>
                <a:ea typeface="新細明體" pitchFamily="18" charset="-120"/>
              </a:defRPr>
            </a:lvl1pPr>
          </a:lstStyle>
          <a:p>
            <a:pPr>
              <a:defRPr/>
            </a:pPr>
            <a:endParaRPr lang="en-US" altLang="zh-TW"/>
          </a:p>
        </p:txBody>
      </p:sp>
      <p:sp>
        <p:nvSpPr>
          <p:cNvPr id="296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effectLst/>
                <a:latin typeface="Times New Roman" pitchFamily="18" charset="0"/>
                <a:ea typeface="新細明體" pitchFamily="18" charset="-120"/>
              </a:defRPr>
            </a:lvl1pPr>
          </a:lstStyle>
          <a:p>
            <a:pPr>
              <a:defRPr/>
            </a:pPr>
            <a:endParaRPr lang="en-US" altLang="zh-TW"/>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97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effectLst/>
                <a:latin typeface="Times New Roman" pitchFamily="18" charset="0"/>
                <a:ea typeface="新細明體" pitchFamily="18" charset="-120"/>
              </a:defRPr>
            </a:lvl1pPr>
          </a:lstStyle>
          <a:p>
            <a:pPr>
              <a:defRPr/>
            </a:pPr>
            <a:endParaRPr lang="en-US" altLang="zh-TW"/>
          </a:p>
        </p:txBody>
      </p:sp>
      <p:sp>
        <p:nvSpPr>
          <p:cNvPr id="297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effectLst/>
                <a:latin typeface="Times New Roman" pitchFamily="18" charset="0"/>
                <a:ea typeface="新細明體" pitchFamily="18" charset="-120"/>
              </a:defRPr>
            </a:lvl1pPr>
          </a:lstStyle>
          <a:p>
            <a:pPr>
              <a:defRPr/>
            </a:pPr>
            <a:fld id="{6F0E1182-0538-4DCB-A06D-825F5F752C63}"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CE77347-A0C5-45DE-BBC0-DC04E7302033}" type="slidenum">
              <a:rPr lang="zh-TW" altLang="en-US"/>
              <a:pPr/>
              <a:t>1</a:t>
            </a:fld>
            <a:endParaRPr lang="en-US" altLang="zh-TW"/>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C76EA4-67CA-4349-BC98-76B928730550}" type="slidenum">
              <a:rPr lang="zh-TW" altLang="en-US"/>
              <a:pPr/>
              <a:t>3</a:t>
            </a:fld>
            <a:endParaRPr lang="en-US" altLang="zh-TW"/>
          </a:p>
        </p:txBody>
      </p:sp>
      <p:sp>
        <p:nvSpPr>
          <p:cNvPr id="63491" name="Rectangle 7"/>
          <p:cNvSpPr txBox="1">
            <a:spLocks noGrp="1" noChangeArrowheads="1"/>
          </p:cNvSpPr>
          <p:nvPr/>
        </p:nvSpPr>
        <p:spPr bwMode="auto">
          <a:xfrm>
            <a:off x="6172200" y="8829675"/>
            <a:ext cx="684213" cy="465138"/>
          </a:xfrm>
          <a:prstGeom prst="rect">
            <a:avLst/>
          </a:prstGeom>
          <a:noFill/>
          <a:ln w="9525">
            <a:noFill/>
            <a:miter lim="800000"/>
            <a:headEnd/>
            <a:tailEnd/>
          </a:ln>
        </p:spPr>
        <p:txBody>
          <a:bodyPr anchor="b"/>
          <a:lstStyle/>
          <a:p>
            <a:pPr algn="r" defTabSz="912813"/>
            <a:fld id="{AA546F86-E541-434D-BC64-B2929D2088FA}" type="slidenum">
              <a:rPr lang="en-US" altLang="zh-TW" sz="1200" b="0">
                <a:latin typeface="Times"/>
                <a:ea typeface="Osaka"/>
                <a:cs typeface="Osaka"/>
              </a:rPr>
              <a:pPr algn="r" defTabSz="912813"/>
              <a:t>3</a:t>
            </a:fld>
            <a:endParaRPr lang="en-US" altLang="zh-TW" sz="1200" b="0">
              <a:latin typeface="Times"/>
              <a:ea typeface="Osaka"/>
              <a:cs typeface="Osaka"/>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defTabSz="912813" eaLnBrk="1" hangingPunct="1">
              <a:spcBef>
                <a:spcPct val="0"/>
              </a:spcBef>
            </a:pPr>
            <a:endParaRPr lang="en-US" altLang="zh-TW"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73ED113-7E25-4F40-B5CD-6A72B369B780}" type="slidenum">
              <a:rPr lang="zh-TW" altLang="en-US"/>
              <a:pPr/>
              <a:t>11</a:t>
            </a:fld>
            <a:endParaRPr lang="en-US" altLang="zh-TW"/>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zh-TW" altLang="en-US" smtClean="0"/>
              <a:t>這個密碼所提供的保護很弱。這是為了防止已獲授權或未獲授權的使用者使用 </a:t>
            </a:r>
            <a:r>
              <a:rPr lang="en-US" altLang="zh-TW" smtClean="0"/>
              <a:t>SQL Server 2005 </a:t>
            </a:r>
            <a:r>
              <a:rPr lang="zh-TW" altLang="en-US" smtClean="0"/>
              <a:t>工具進行不正確的還原。它不會防止藉由其他方式或更換密碼來讀取備份資料。保護備份的最佳作法是將備份磁帶存放在安全位置，或備份至適當的存取控制清單 </a:t>
            </a:r>
            <a:r>
              <a:rPr lang="en-US" altLang="zh-TW" smtClean="0"/>
              <a:t>(ACL) </a:t>
            </a:r>
            <a:r>
              <a:rPr lang="zh-TW" altLang="en-US" smtClean="0"/>
              <a:t>所保護的磁碟檔案中。</a:t>
            </a:r>
            <a:r>
              <a:rPr lang="en-US" altLang="zh-TW" smtClean="0"/>
              <a:t>ACL </a:t>
            </a:r>
            <a:r>
              <a:rPr lang="zh-TW" altLang="en-US" smtClean="0"/>
              <a:t>應該設在備份建立所在之根目錄下。 </a:t>
            </a:r>
          </a:p>
          <a:p>
            <a:r>
              <a:rPr lang="zh-TW" altLang="en-US" smtClean="0"/>
              <a:t>已被取代、未來版本不支援的功能</a:t>
            </a:r>
          </a:p>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mtClean="0"/>
              <a:t>EXEC sp_tableoption 'orders', 'text in row', 'ON'</a:t>
            </a:r>
          </a:p>
          <a:p>
            <a:endParaRPr lang="zh-TW" altLang="en-US"/>
          </a:p>
        </p:txBody>
      </p:sp>
      <p:sp>
        <p:nvSpPr>
          <p:cNvPr id="4" name="投影片編號版面配置區 3"/>
          <p:cNvSpPr>
            <a:spLocks noGrp="1"/>
          </p:cNvSpPr>
          <p:nvPr>
            <p:ph type="sldNum" sz="quarter" idx="10"/>
          </p:nvPr>
        </p:nvSpPr>
        <p:spPr/>
        <p:txBody>
          <a:bodyPr/>
          <a:lstStyle/>
          <a:p>
            <a:pPr>
              <a:defRPr/>
            </a:pPr>
            <a:fld id="{6F0E1182-0538-4DCB-A06D-825F5F752C63}" type="slidenum">
              <a:rPr lang="zh-TW" altLang="en-US" smtClean="0"/>
              <a:pPr>
                <a:defRPr/>
              </a:pPr>
              <a:t>13</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F0E1182-0538-4DCB-A06D-825F5F752C63}" type="slidenum">
              <a:rPr lang="zh-TW" altLang="en-US" smtClean="0"/>
              <a:pPr>
                <a:defRPr/>
              </a:pPr>
              <a:t>14</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8899F22-D486-478C-85C0-6B6B0FA15428}" type="slidenum">
              <a:rPr lang="zh-TW" altLang="en-US"/>
              <a:pPr/>
              <a:t>16</a:t>
            </a:fld>
            <a:endParaRPr lang="en-US" altLang="zh-TW"/>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zh-TW" altLang="en-US" sz="1000" smtClean="0"/>
              <a:t>在舊版中，系統物件和系統類型名稱係依據 </a:t>
            </a:r>
            <a:r>
              <a:rPr lang="en-US" altLang="zh-TW" sz="1000" smtClean="0"/>
              <a:t>master </a:t>
            </a:r>
            <a:r>
              <a:rPr lang="zh-TW" altLang="en-US" sz="1000" smtClean="0"/>
              <a:t>資料庫的定序。</a:t>
            </a:r>
          </a:p>
          <a:p>
            <a:r>
              <a:rPr lang="zh-TW" altLang="en-US" sz="1000" smtClean="0"/>
              <a:t>在 </a:t>
            </a:r>
            <a:r>
              <a:rPr lang="en-US" altLang="zh-TW" sz="1000" smtClean="0"/>
              <a:t>SQL Server 2005 </a:t>
            </a:r>
            <a:r>
              <a:rPr lang="zh-TW" altLang="en-US" sz="1000" smtClean="0"/>
              <a:t>中，系統物件名稱和系統類型名稱會自動轉換，以對應目前資料庫的定序。</a:t>
            </a:r>
          </a:p>
          <a:p>
            <a:r>
              <a:rPr lang="zh-TW" altLang="en-US" sz="1000" smtClean="0"/>
              <a:t>如果這些物件在指令碼或應用程式中的參考不符合它們在目錄中的呈現方式，且目前資料庫的定序造成不相符，</a:t>
            </a:r>
          </a:p>
          <a:p>
            <a:r>
              <a:rPr lang="zh-TW" altLang="en-US" sz="1000" smtClean="0"/>
              <a:t>則指令碼或應用程式可能會失敗。例如，如果目前資料庫含有區分大小寫的定序，則 </a:t>
            </a:r>
            <a:r>
              <a:rPr lang="en-US" altLang="zh-TW" sz="1000" smtClean="0"/>
              <a:t>EXEC SP_heLP </a:t>
            </a:r>
            <a:r>
              <a:rPr lang="zh-TW" altLang="en-US" sz="1000" smtClean="0"/>
              <a:t>陳述式將會失敗。</a:t>
            </a:r>
          </a:p>
          <a:p>
            <a:pPr>
              <a:buClr>
                <a:schemeClr val="tx1"/>
              </a:buClr>
              <a:buFont typeface="Wingdings" pitchFamily="2" charset="2"/>
              <a:buChar char="l"/>
            </a:pPr>
            <a:r>
              <a:rPr lang="zh-TW" altLang="en-US" sz="1000" smtClean="0"/>
              <a:t>備份與復原資料庫</a:t>
            </a:r>
          </a:p>
          <a:p>
            <a:pPr lvl="1"/>
            <a:r>
              <a:rPr lang="zh-TW" altLang="en-US" sz="1000" smtClean="0"/>
              <a:t>在完整或大量記錄復原模式下，進行</a:t>
            </a:r>
            <a:r>
              <a:rPr lang="en-US" altLang="zh-TW" sz="1000" smtClean="0"/>
              <a:t>還原資料庫之</a:t>
            </a:r>
            <a:r>
              <a:rPr lang="zh-TW" altLang="en-US" sz="1000" smtClean="0"/>
              <a:t>前，</a:t>
            </a:r>
            <a:r>
              <a:rPr lang="en-US" altLang="zh-TW" sz="1000" smtClean="0"/>
              <a:t>SQL Server 2005 </a:t>
            </a:r>
            <a:r>
              <a:rPr lang="zh-TW" altLang="en-US" sz="1000" smtClean="0"/>
              <a:t>都必須要先備份記錄結尾。</a:t>
            </a:r>
          </a:p>
          <a:p>
            <a:pPr lvl="1"/>
            <a:r>
              <a:rPr lang="zh-TW" altLang="en-US" sz="1000" smtClean="0"/>
              <a:t>除非 </a:t>
            </a:r>
            <a:r>
              <a:rPr lang="en-US" altLang="zh-TW" sz="1000" smtClean="0"/>
              <a:t>RESTORE </a:t>
            </a:r>
            <a:r>
              <a:rPr lang="zh-TW" altLang="en-US" sz="1000" smtClean="0"/>
              <a:t>陳述式包含 </a:t>
            </a:r>
            <a:r>
              <a:rPr lang="en-US" altLang="zh-TW" sz="1000" smtClean="0"/>
              <a:t>WITH REPLACE </a:t>
            </a:r>
            <a:r>
              <a:rPr lang="zh-TW" altLang="en-US" sz="1000" smtClean="0"/>
              <a:t>或 </a:t>
            </a:r>
            <a:r>
              <a:rPr lang="en-US" altLang="zh-TW" sz="1000" smtClean="0"/>
              <a:t>WITH STOPAT </a:t>
            </a:r>
            <a:r>
              <a:rPr lang="zh-TW" altLang="en-US" sz="1000" smtClean="0"/>
              <a:t>子句，否則，嘗試在未備份記錄結尾之前還原資料庫的話，會產生錯誤。</a:t>
            </a:r>
          </a:p>
          <a:p>
            <a:pPr lvl="1"/>
            <a:r>
              <a:rPr lang="zh-TW" altLang="en-US" sz="1000" smtClean="0"/>
              <a:t>密碼比較</a:t>
            </a:r>
          </a:p>
          <a:p>
            <a:pPr lvl="1"/>
            <a:r>
              <a:rPr lang="zh-TW" altLang="en-US" sz="1000" smtClean="0"/>
              <a:t>舊版中維護每一個 登入密碼兩個版本。一個是使用者提供的實際密碼，另一個是被 轉換成全大寫字母的密碼。</a:t>
            </a:r>
          </a:p>
          <a:p>
            <a:pPr lvl="1"/>
            <a:r>
              <a:rPr lang="zh-TW" altLang="en-US" sz="1000" smtClean="0"/>
              <a:t>這樣會啟用密碼不區分大小寫驗證。雖然此行為對許多使用者而言很方便，卻會使密碼猜測攻擊更容易發生，因為它減少可能的密碼數。</a:t>
            </a:r>
          </a:p>
          <a:p>
            <a:pPr lvl="1"/>
            <a:r>
              <a:rPr lang="zh-TW" altLang="en-US" sz="1000" smtClean="0"/>
              <a:t>新版中，只儲存實際密碼。使用者輸入的密碼必須符合儲存在伺服器上的密碼。</a:t>
            </a:r>
          </a:p>
          <a:p>
            <a:pPr lvl="1"/>
            <a:r>
              <a:rPr lang="zh-TW" altLang="en-US" sz="1000" smtClean="0"/>
              <a:t>如果密碼不符合儲存在 </a:t>
            </a:r>
            <a:r>
              <a:rPr lang="en-US" altLang="zh-TW" sz="1000" smtClean="0"/>
              <a:t>SQL Server </a:t>
            </a:r>
            <a:r>
              <a:rPr lang="zh-TW" altLang="en-US" sz="1000" smtClean="0"/>
              <a:t>的密碼，則登入失敗。如果忘記密碼字元的正確大小寫，必須重設密碼。</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6B8E133-9055-492C-BA11-92DE1453A27F}" type="slidenum">
              <a:rPr lang="zh-TW" altLang="en-US"/>
              <a:pPr/>
              <a:t>17</a:t>
            </a:fld>
            <a:endParaRPr lang="en-US" altLang="zh-TW"/>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altLang="zh-TW" smtClean="0"/>
              <a:t>bcp </a:t>
            </a:r>
            <a:r>
              <a:rPr lang="zh-TW" altLang="en-US" smtClean="0"/>
              <a:t>公用程式</a:t>
            </a:r>
          </a:p>
          <a:p>
            <a:pPr lvl="1"/>
            <a:r>
              <a:rPr lang="zh-TW" altLang="en-US" smtClean="0"/>
              <a:t>在舊版中，資料表使用 </a:t>
            </a:r>
            <a:r>
              <a:rPr lang="en-US" altLang="zh-TW" smtClean="0"/>
              <a:t>INSERT </a:t>
            </a:r>
            <a:r>
              <a:rPr lang="zh-TW" altLang="en-US" smtClean="0"/>
              <a:t>和 </a:t>
            </a:r>
            <a:r>
              <a:rPr lang="en-US" altLang="zh-TW" smtClean="0"/>
              <a:t>SELECT </a:t>
            </a:r>
            <a:r>
              <a:rPr lang="zh-TW" altLang="en-US" smtClean="0"/>
              <a:t>權限的使用者就可以執行；依預設，會在目標資料表上停用 </a:t>
            </a:r>
            <a:r>
              <a:rPr lang="en-US" altLang="zh-TW" smtClean="0"/>
              <a:t>CHECK </a:t>
            </a:r>
            <a:r>
              <a:rPr lang="zh-TW" altLang="en-US" smtClean="0"/>
              <a:t>條件約束和觸發程序。</a:t>
            </a:r>
          </a:p>
          <a:p>
            <a:pPr lvl="1"/>
            <a:r>
              <a:rPr lang="zh-TW" altLang="en-US" smtClean="0"/>
              <a:t>在 </a:t>
            </a:r>
            <a:r>
              <a:rPr lang="en-US" altLang="zh-TW" smtClean="0"/>
              <a:t>SQL Server 2005 </a:t>
            </a:r>
            <a:r>
              <a:rPr lang="zh-TW" altLang="en-US" smtClean="0"/>
              <a:t>中必須具有目標資料表的 </a:t>
            </a:r>
            <a:r>
              <a:rPr lang="en-US" altLang="zh-TW" smtClean="0"/>
              <a:t>ALTER</a:t>
            </a:r>
            <a:r>
              <a:rPr lang="zh-TW" altLang="en-US" smtClean="0"/>
              <a:t>、</a:t>
            </a:r>
            <a:r>
              <a:rPr lang="en-US" altLang="zh-TW" smtClean="0"/>
              <a:t>INSERT </a:t>
            </a:r>
            <a:r>
              <a:rPr lang="zh-TW" altLang="en-US" smtClean="0"/>
              <a:t>和 </a:t>
            </a:r>
            <a:r>
              <a:rPr lang="en-US" altLang="zh-TW" smtClean="0"/>
              <a:t>SELECT </a:t>
            </a:r>
            <a:r>
              <a:rPr lang="zh-TW" altLang="en-US" smtClean="0"/>
              <a:t>權限；或是，修改 </a:t>
            </a:r>
            <a:r>
              <a:rPr lang="en-US" altLang="zh-TW" smtClean="0"/>
              <a:t>bcp </a:t>
            </a:r>
            <a:r>
              <a:rPr lang="zh-TW" altLang="en-US" smtClean="0"/>
              <a:t>命令，以明確強制執行 </a:t>
            </a:r>
            <a:r>
              <a:rPr lang="en-US" altLang="zh-TW" smtClean="0"/>
              <a:t>CHECK </a:t>
            </a:r>
            <a:r>
              <a:rPr lang="zh-TW" altLang="en-US" smtClean="0"/>
              <a:t>條件約束和觸發程序</a:t>
            </a:r>
          </a:p>
          <a:p>
            <a:r>
              <a:rPr lang="en-US" altLang="zh-TW" smtClean="0"/>
              <a:t>bcp &lt;target table&gt; </a:t>
            </a:r>
          </a:p>
          <a:p>
            <a:r>
              <a:rPr lang="en-US" altLang="zh-TW" smtClean="0"/>
              <a:t>in &lt;datafile&gt; -c -T -h </a:t>
            </a:r>
          </a:p>
          <a:p>
            <a:r>
              <a:rPr lang="en-US" altLang="zh-TW" smtClean="0"/>
              <a:t>"CHECK_CONSTRAINTS, </a:t>
            </a:r>
          </a:p>
          <a:p>
            <a:r>
              <a:rPr lang="en-US" altLang="zh-TW" smtClean="0"/>
              <a:t>FIRE_TRIGGERS"</a:t>
            </a:r>
          </a:p>
          <a:p>
            <a:endParaRPr lang="en-US" altLang="zh-TW"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mtClean="0"/>
              <a:t>當數學函數的 </a:t>
            </a:r>
            <a:r>
              <a:rPr lang="en-US" altLang="zh-TW" b="1" smtClean="0"/>
              <a:t>float</a:t>
            </a:r>
            <a:r>
              <a:rPr lang="zh-TW" altLang="en-US" smtClean="0"/>
              <a:t> 或 </a:t>
            </a:r>
            <a:r>
              <a:rPr lang="en-US" altLang="zh-TW" b="1" smtClean="0"/>
              <a:t>real</a:t>
            </a:r>
            <a:r>
              <a:rPr lang="zh-TW" altLang="en-US" smtClean="0"/>
              <a:t> 結果太小而無法顯示時，就會發生浮點反向溢位錯誤。這時會傳回結果 </a:t>
            </a:r>
            <a:r>
              <a:rPr lang="en-US" altLang="zh-TW" smtClean="0"/>
              <a:t>0.0</a:t>
            </a:r>
            <a:r>
              <a:rPr lang="zh-TW" altLang="en-US" smtClean="0"/>
              <a:t>，而不會顯示任何錯誤訊息。例如，</a:t>
            </a:r>
            <a:r>
              <a:rPr lang="en-US" altLang="zh-TW" smtClean="0"/>
              <a:t>2 </a:t>
            </a:r>
            <a:r>
              <a:rPr lang="zh-TW" altLang="en-US" smtClean="0"/>
              <a:t>的 </a:t>
            </a:r>
            <a:r>
              <a:rPr lang="en-US" altLang="zh-TW" smtClean="0"/>
              <a:t>-100.0 </a:t>
            </a:r>
            <a:r>
              <a:rPr lang="zh-TW" altLang="en-US" smtClean="0"/>
              <a:t>乘冪的計算結果是 </a:t>
            </a:r>
            <a:r>
              <a:rPr lang="en-US" altLang="zh-TW" smtClean="0"/>
              <a:t>0.0</a:t>
            </a:r>
            <a:r>
              <a:rPr lang="zh-TW" altLang="en-US" smtClean="0"/>
              <a:t>。溢位式值太大，而反</a:t>
            </a:r>
            <a:r>
              <a:rPr lang="zh-TW" altLang="en-US" smtClean="0"/>
              <a:t>向溢位則是值太小</a:t>
            </a:r>
            <a:endParaRPr lang="zh-TW" altLang="en-US" smtClean="0"/>
          </a:p>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727075" y="1414463"/>
            <a:ext cx="7843838" cy="1409700"/>
          </a:xfrm>
        </p:spPr>
        <p:txBody>
          <a:bodyPr/>
          <a:lstStyle>
            <a:lvl1pPr>
              <a:defRPr/>
            </a:lvl1pPr>
          </a:lstStyle>
          <a:p>
            <a:r>
              <a:rPr lang="en-US" altLang="zh-TW"/>
              <a:t>Click to edit Master title style</a:t>
            </a:r>
          </a:p>
        </p:txBody>
      </p:sp>
      <p:sp>
        <p:nvSpPr>
          <p:cNvPr id="305155" name="Rectangle 3"/>
          <p:cNvSpPr>
            <a:spLocks noGrp="1" noChangeArrowheads="1"/>
          </p:cNvSpPr>
          <p:nvPr>
            <p:ph type="subTitle" idx="1"/>
          </p:nvPr>
        </p:nvSpPr>
        <p:spPr>
          <a:xfrm>
            <a:off x="727075" y="4170363"/>
            <a:ext cx="8035925" cy="476250"/>
          </a:xfrm>
        </p:spPr>
        <p:txBody>
          <a:bodyPr/>
          <a:lstStyle>
            <a:lvl1pPr marL="0" indent="0">
              <a:spcBef>
                <a:spcPct val="0"/>
              </a:spcBef>
              <a:buFont typeface="Wingdings 2" pitchFamily="18" charset="2"/>
              <a:buNone/>
              <a:defRPr>
                <a:latin typeface="Segoe" pitchFamily="34" charset="0"/>
              </a:defRPr>
            </a:lvl1pPr>
          </a:lstStyle>
          <a:p>
            <a:r>
              <a:rPr lang="en-US" altLang="zh-TW"/>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9088" y="228600"/>
            <a:ext cx="2093912" cy="33464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2588" y="228600"/>
            <a:ext cx="6134100" cy="3346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2588" y="228600"/>
            <a:ext cx="8380412" cy="75088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82588" y="1414463"/>
            <a:ext cx="8380412" cy="2160587"/>
          </a:xfrm>
        </p:spPr>
        <p:txBody>
          <a:bodyPr/>
          <a:lstStyle/>
          <a:p>
            <a:pPr lvl="0"/>
            <a:endParaRPr lang="zh-TW" altLang="en-US" noProof="0" smtClean="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aseline="0">
                <a:latin typeface="Arial" pitchFamily="34" charset="0"/>
                <a:ea typeface="微軟正黑體" pitchFamily="34"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defRPr sz="3200" b="1" i="0" baseline="0">
                <a:latin typeface="Arial" pitchFamily="34" charset="0"/>
                <a:ea typeface="微軟正黑體" pitchFamily="34" charset="-120"/>
              </a:defRPr>
            </a:lvl1pPr>
            <a:lvl2pPr>
              <a:defRPr sz="2400" baseline="0">
                <a:latin typeface="Arial" pitchFamily="34" charset="0"/>
                <a:ea typeface="微軟正黑體" pitchFamily="34" charset="-120"/>
              </a:defRPr>
            </a:lvl2pPr>
            <a:lvl3pPr>
              <a:defRPr sz="2000" baseline="0">
                <a:latin typeface="Arial" pitchFamily="34" charset="0"/>
                <a:ea typeface="微軟正黑體" pitchFamily="34" charset="-120"/>
              </a:defRPr>
            </a:lvl3pPr>
            <a:lvl4pPr>
              <a:defRPr baseline="0">
                <a:latin typeface="Arial" pitchFamily="34" charset="0"/>
                <a:ea typeface="微軟正黑體" pitchFamily="34" charset="-120"/>
              </a:defRPr>
            </a:lvl4pPr>
            <a:lvl5pPr>
              <a:defRPr baseline="0">
                <a:latin typeface="Arial" pitchFamily="34" charset="0"/>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3338" y="0"/>
            <a:ext cx="9177338"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0" y="1143000"/>
            <a:ext cx="44958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4958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itchFamily="34" charset="0"/>
                <a:ea typeface="微軟正黑體" pitchFamily="34" charset="-120"/>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p:txBody>
          <a:bodyPr/>
          <a:lstStyle>
            <a:lvl1pPr>
              <a:defRPr sz="3200" b="1" i="0" baseline="0">
                <a:latin typeface="Arial" pitchFamily="34" charset="0"/>
                <a:ea typeface="微軟正黑體" pitchFamily="34" charset="-120"/>
              </a:defRPr>
            </a:lvl1pPr>
            <a:lvl2pPr>
              <a:defRPr sz="2400" baseline="0">
                <a:latin typeface="Arial" pitchFamily="34" charset="0"/>
                <a:ea typeface="微軟正黑體" pitchFamily="34" charset="-120"/>
              </a:defRPr>
            </a:lvl2pPr>
            <a:lvl3pPr>
              <a:defRPr sz="2000" baseline="0">
                <a:latin typeface="Arial" pitchFamily="34" charset="0"/>
                <a:ea typeface="微軟正黑體" pitchFamily="34" charset="-120"/>
              </a:defRPr>
            </a:lvl3pPr>
            <a:lvl4pPr>
              <a:defRPr baseline="0">
                <a:latin typeface="Arial" pitchFamily="34" charset="0"/>
                <a:ea typeface="微軟正黑體" pitchFamily="34" charset="-120"/>
              </a:defRPr>
            </a:lvl4pPr>
            <a:lvl5pPr>
              <a:defRPr baseline="0">
                <a:latin typeface="Arial" pitchFamily="34" charset="0"/>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a:off x="0" y="0"/>
            <a:ext cx="9156700" cy="6858000"/>
          </a:xfrm>
          <a:prstGeom prst="rect">
            <a:avLst/>
          </a:prstGeom>
          <a:noFill/>
          <a:ln w="9525">
            <a:noFill/>
            <a:miter lim="800000"/>
            <a:headEnd/>
            <a:tailEnd/>
          </a:ln>
        </p:spPr>
      </p:pic>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zh-TW" altLang="en-US" smtClean="0"/>
              <a:t>按一下以編輯母片文字樣式</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zh-TW" altLang="en-US" smtClean="0"/>
              <a:t>按一下以編輯母片標題樣式</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2588" y="228600"/>
            <a:ext cx="8380412" cy="75088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82588" y="1414463"/>
            <a:ext cx="8380412" cy="2160587"/>
          </a:xfrm>
        </p:spPr>
        <p:txBody>
          <a:bodyPr/>
          <a:lstStyle/>
          <a:p>
            <a:pPr lvl="0"/>
            <a:endParaRPr lang="zh-TW" altLang="en-US"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zh-TW" altLang="en-US" smtClean="0"/>
              <a:t>按一下以編輯母片文字樣式</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zh-TW" altLang="en-US" smtClean="0"/>
              <a:t>按一下以編輯母片標題樣式</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Text Placeholder 2"/>
          <p:cNvSpPr>
            <a:spLocks noGrp="1"/>
          </p:cNvSpPr>
          <p:nvPr>
            <p:ph type="body" sz="quarter" idx="10"/>
          </p:nvPr>
        </p:nvSpPr>
        <p:spPr>
          <a:xfrm>
            <a:off x="368300" y="767292"/>
            <a:ext cx="8394700" cy="443198"/>
          </a:xfrm>
        </p:spPr>
        <p:txBody>
          <a:bodyPr lIns="91440" rIns="91440" rtlCol="0"/>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pPr lvl="0"/>
            <a:r>
              <a:rPr lang="zh-TW" altLang="en-US" smtClean="0"/>
              <a:t>按一下以編輯母片文字樣式</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2588" y="1414463"/>
            <a:ext cx="4113212"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14463"/>
            <a:ext cx="411480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5.wmf"/><Relationship Id="rId4" Type="http://schemas.openxmlformats.org/officeDocument/2006/relationships/slideLayout" Target="../slideLayouts/slideLayout16.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bwMode="auto">
          <a:xfrm>
            <a:off x="382588" y="228600"/>
            <a:ext cx="8380412" cy="750888"/>
          </a:xfrm>
          <a:prstGeom prst="rect">
            <a:avLst/>
          </a:prstGeom>
          <a:noFill/>
          <a:ln w="9525" algn="ctr">
            <a:noFill/>
            <a:miter lim="800000"/>
            <a:headEnd/>
            <a:tailEnd/>
          </a:ln>
          <a:effectLst>
            <a:outerShdw dist="17961" dir="2700000" algn="ctr" rotWithShape="0">
              <a:schemeClr val="bg2">
                <a:alpha val="74001"/>
              </a:schemeClr>
            </a:outerShdw>
          </a:effectLst>
        </p:spPr>
        <p:txBody>
          <a:bodyPr vert="horz" wrap="square" lIns="91440" tIns="45720" rIns="91440" bIns="45720" numCol="1" anchor="ctr" anchorCtr="0" compatLnSpc="1">
            <a:prstTxWarp prst="textNoShape">
              <a:avLst/>
            </a:prstTxWarp>
            <a:spAutoFit/>
          </a:bodyPr>
          <a:lstStyle/>
          <a:p>
            <a:pPr lvl="0"/>
            <a:r>
              <a:rPr lang="en-US" altLang="zh-TW" smtClean="0"/>
              <a:t>Click to edit Title Slide</a:t>
            </a:r>
          </a:p>
        </p:txBody>
      </p:sp>
      <p:sp>
        <p:nvSpPr>
          <p:cNvPr id="304131" name="Rectangle 3"/>
          <p:cNvSpPr>
            <a:spLocks noGrp="1" noChangeArrowheads="1"/>
          </p:cNvSpPr>
          <p:nvPr>
            <p:ph type="body" idx="1"/>
          </p:nvPr>
        </p:nvSpPr>
        <p:spPr bwMode="auto">
          <a:xfrm>
            <a:off x="382588" y="1414463"/>
            <a:ext cx="8380412" cy="2160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28" name="Picture 4" descr="bullet"/>
          <p:cNvPicPr>
            <a:picLocks noChangeAspect="1" noChangeArrowheads="1"/>
          </p:cNvPicPr>
          <p:nvPr/>
        </p:nvPicPr>
        <p:blipFill>
          <a:blip r:embed="rId15"/>
          <a:srcRect/>
          <a:stretch>
            <a:fillRect/>
          </a:stretch>
        </p:blipFill>
        <p:spPr bwMode="auto">
          <a:xfrm>
            <a:off x="9296400" y="130175"/>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kumimoji="1" sz="4800">
          <a:solidFill>
            <a:schemeClr val="tx2"/>
          </a:solidFill>
          <a:latin typeface="+mj-lt"/>
          <a:ea typeface="+mj-ea"/>
          <a:cs typeface="+mj-cs"/>
        </a:defRPr>
      </a:lvl1pPr>
      <a:lvl2pPr algn="l" rtl="0" eaLnBrk="0" fontAlgn="base" hangingPunct="0">
        <a:lnSpc>
          <a:spcPct val="90000"/>
        </a:lnSpc>
        <a:spcBef>
          <a:spcPct val="0"/>
        </a:spcBef>
        <a:spcAft>
          <a:spcPct val="0"/>
        </a:spcAft>
        <a:defRPr kumimoji="1" sz="4800">
          <a:solidFill>
            <a:schemeClr val="tx2"/>
          </a:solidFill>
          <a:latin typeface="Segoe Semibold" pitchFamily="34" charset="0"/>
          <a:ea typeface="新細明體" pitchFamily="18" charset="-120"/>
        </a:defRPr>
      </a:lvl2pPr>
      <a:lvl3pPr algn="l" rtl="0" eaLnBrk="0" fontAlgn="base" hangingPunct="0">
        <a:lnSpc>
          <a:spcPct val="90000"/>
        </a:lnSpc>
        <a:spcBef>
          <a:spcPct val="0"/>
        </a:spcBef>
        <a:spcAft>
          <a:spcPct val="0"/>
        </a:spcAft>
        <a:defRPr kumimoji="1" sz="4800">
          <a:solidFill>
            <a:schemeClr val="tx2"/>
          </a:solidFill>
          <a:latin typeface="Segoe Semibold" pitchFamily="34" charset="0"/>
          <a:ea typeface="新細明體" pitchFamily="18" charset="-120"/>
        </a:defRPr>
      </a:lvl3pPr>
      <a:lvl4pPr algn="l" rtl="0" eaLnBrk="0" fontAlgn="base" hangingPunct="0">
        <a:lnSpc>
          <a:spcPct val="90000"/>
        </a:lnSpc>
        <a:spcBef>
          <a:spcPct val="0"/>
        </a:spcBef>
        <a:spcAft>
          <a:spcPct val="0"/>
        </a:spcAft>
        <a:defRPr kumimoji="1" sz="4800">
          <a:solidFill>
            <a:schemeClr val="tx2"/>
          </a:solidFill>
          <a:latin typeface="Segoe Semibold" pitchFamily="34" charset="0"/>
          <a:ea typeface="新細明體" pitchFamily="18" charset="-120"/>
        </a:defRPr>
      </a:lvl4pPr>
      <a:lvl5pPr algn="l" rtl="0" eaLnBrk="0" fontAlgn="base" hangingPunct="0">
        <a:lnSpc>
          <a:spcPct val="90000"/>
        </a:lnSpc>
        <a:spcBef>
          <a:spcPct val="0"/>
        </a:spcBef>
        <a:spcAft>
          <a:spcPct val="0"/>
        </a:spcAft>
        <a:defRPr kumimoji="1" sz="4800">
          <a:solidFill>
            <a:schemeClr val="tx2"/>
          </a:solidFill>
          <a:latin typeface="Segoe Semibold" pitchFamily="34" charset="0"/>
          <a:ea typeface="新細明體" pitchFamily="18" charset="-120"/>
        </a:defRPr>
      </a:lvl5pPr>
      <a:lvl6pPr marL="457200" algn="l" rtl="0" fontAlgn="base">
        <a:lnSpc>
          <a:spcPct val="90000"/>
        </a:lnSpc>
        <a:spcBef>
          <a:spcPct val="0"/>
        </a:spcBef>
        <a:spcAft>
          <a:spcPct val="0"/>
        </a:spcAft>
        <a:defRPr kumimoji="1" sz="4800">
          <a:solidFill>
            <a:schemeClr val="tx2"/>
          </a:solidFill>
          <a:latin typeface="Segoe Semibold" pitchFamily="34" charset="0"/>
          <a:ea typeface="新細明體" pitchFamily="18" charset="-120"/>
        </a:defRPr>
      </a:lvl6pPr>
      <a:lvl7pPr marL="914400" algn="l" rtl="0" fontAlgn="base">
        <a:lnSpc>
          <a:spcPct val="90000"/>
        </a:lnSpc>
        <a:spcBef>
          <a:spcPct val="0"/>
        </a:spcBef>
        <a:spcAft>
          <a:spcPct val="0"/>
        </a:spcAft>
        <a:defRPr kumimoji="1" sz="4800">
          <a:solidFill>
            <a:schemeClr val="tx2"/>
          </a:solidFill>
          <a:latin typeface="Segoe Semibold" pitchFamily="34" charset="0"/>
          <a:ea typeface="新細明體" pitchFamily="18" charset="-120"/>
        </a:defRPr>
      </a:lvl7pPr>
      <a:lvl8pPr marL="1371600" algn="l" rtl="0" fontAlgn="base">
        <a:lnSpc>
          <a:spcPct val="90000"/>
        </a:lnSpc>
        <a:spcBef>
          <a:spcPct val="0"/>
        </a:spcBef>
        <a:spcAft>
          <a:spcPct val="0"/>
        </a:spcAft>
        <a:defRPr kumimoji="1" sz="4800">
          <a:solidFill>
            <a:schemeClr val="tx2"/>
          </a:solidFill>
          <a:latin typeface="Segoe Semibold" pitchFamily="34" charset="0"/>
          <a:ea typeface="新細明體" pitchFamily="18" charset="-120"/>
        </a:defRPr>
      </a:lvl8pPr>
      <a:lvl9pPr marL="1828800" algn="l" rtl="0" fontAlgn="base">
        <a:lnSpc>
          <a:spcPct val="90000"/>
        </a:lnSpc>
        <a:spcBef>
          <a:spcPct val="0"/>
        </a:spcBef>
        <a:spcAft>
          <a:spcPct val="0"/>
        </a:spcAft>
        <a:defRPr kumimoji="1" sz="4800">
          <a:solidFill>
            <a:schemeClr val="tx2"/>
          </a:solidFill>
          <a:latin typeface="Segoe Semibold" pitchFamily="34" charset="0"/>
          <a:ea typeface="新細明體" pitchFamily="18" charset="-120"/>
        </a:defRPr>
      </a:lvl9pPr>
    </p:titleStyle>
    <p:bodyStyle>
      <a:lvl1pPr marL="447675" indent="-447675" algn="l" rtl="0" eaLnBrk="0" fontAlgn="base" hangingPunct="0">
        <a:lnSpc>
          <a:spcPct val="90000"/>
        </a:lnSpc>
        <a:spcBef>
          <a:spcPct val="30000"/>
        </a:spcBef>
        <a:spcAft>
          <a:spcPct val="0"/>
        </a:spcAft>
        <a:buClr>
          <a:schemeClr val="tx2"/>
        </a:buClr>
        <a:buFont typeface="Wingdings 2" pitchFamily="18" charset="2"/>
        <a:buBlip>
          <a:blip r:embed="rId16"/>
        </a:buBlip>
        <a:defRPr kumimoji="1" sz="2800">
          <a:solidFill>
            <a:schemeClr val="tx1"/>
          </a:solidFill>
          <a:effectLst>
            <a:outerShdw blurRad="38100" dist="38100" dir="2700000" algn="tl">
              <a:srgbClr val="000000"/>
            </a:outerShdw>
          </a:effectLst>
          <a:latin typeface="+mn-lt"/>
          <a:ea typeface="+mn-ea"/>
          <a:cs typeface="+mn-cs"/>
        </a:defRPr>
      </a:lvl1pPr>
      <a:lvl2pPr marL="833438" indent="-354013" algn="l" rtl="0" eaLnBrk="0" fontAlgn="base" hangingPunct="0">
        <a:lnSpc>
          <a:spcPct val="90000"/>
        </a:lnSpc>
        <a:spcBef>
          <a:spcPct val="30000"/>
        </a:spcBef>
        <a:spcAft>
          <a:spcPct val="0"/>
        </a:spcAft>
        <a:buClr>
          <a:schemeClr val="tx2"/>
        </a:buClr>
        <a:buFont typeface="Wingdings 2" pitchFamily="18" charset="2"/>
        <a:buBlip>
          <a:blip r:embed="rId16"/>
        </a:buBlip>
        <a:defRPr kumimoji="1" sz="2800">
          <a:solidFill>
            <a:schemeClr val="tx1"/>
          </a:solidFill>
          <a:effectLst>
            <a:outerShdw blurRad="38100" dist="38100" dir="2700000" algn="tl">
              <a:srgbClr val="000000"/>
            </a:outerShdw>
          </a:effectLst>
          <a:latin typeface="+mn-lt"/>
          <a:ea typeface="+mn-ea"/>
        </a:defRPr>
      </a:lvl2pPr>
      <a:lvl3pPr marL="1208088" indent="-373063" algn="l" rtl="0" eaLnBrk="0" fontAlgn="base" hangingPunct="0">
        <a:lnSpc>
          <a:spcPct val="90000"/>
        </a:lnSpc>
        <a:spcBef>
          <a:spcPct val="30000"/>
        </a:spcBef>
        <a:spcAft>
          <a:spcPct val="0"/>
        </a:spcAft>
        <a:buClr>
          <a:schemeClr val="tx2"/>
        </a:buClr>
        <a:buFont typeface="Wingdings 2" pitchFamily="18" charset="2"/>
        <a:buBlip>
          <a:blip r:embed="rId16"/>
        </a:buBlip>
        <a:defRPr kumimoji="1" sz="2400">
          <a:solidFill>
            <a:schemeClr val="tx1"/>
          </a:solidFill>
          <a:effectLst>
            <a:outerShdw blurRad="38100" dist="38100" dir="2700000" algn="tl">
              <a:srgbClr val="000000"/>
            </a:outerShdw>
          </a:effectLst>
          <a:latin typeface="+mn-lt"/>
          <a:ea typeface="+mn-ea"/>
        </a:defRPr>
      </a:lvl3pPr>
      <a:lvl4pPr marL="1544638" indent="-334963" algn="l" rtl="0" eaLnBrk="0" fontAlgn="base" hangingPunct="0">
        <a:lnSpc>
          <a:spcPct val="90000"/>
        </a:lnSpc>
        <a:spcBef>
          <a:spcPct val="30000"/>
        </a:spcBef>
        <a:spcAft>
          <a:spcPct val="0"/>
        </a:spcAft>
        <a:buClr>
          <a:schemeClr val="tx2"/>
        </a:buClr>
        <a:buFont typeface="Wingdings 2" pitchFamily="18" charset="2"/>
        <a:buBlip>
          <a:blip r:embed="rId16"/>
        </a:buBlip>
        <a:defRPr kumimoji="1" sz="2000">
          <a:solidFill>
            <a:schemeClr val="tx1"/>
          </a:solidFill>
          <a:effectLst>
            <a:outerShdw blurRad="38100" dist="38100" dir="2700000" algn="tl">
              <a:srgbClr val="000000"/>
            </a:outerShdw>
          </a:effectLst>
          <a:latin typeface="+mn-lt"/>
          <a:ea typeface="+mn-ea"/>
        </a:defRPr>
      </a:lvl4pPr>
      <a:lvl5pPr marL="1851025" indent="-304800" algn="l" rtl="0" eaLnBrk="0" fontAlgn="base" hangingPunct="0">
        <a:lnSpc>
          <a:spcPct val="90000"/>
        </a:lnSpc>
        <a:spcBef>
          <a:spcPct val="30000"/>
        </a:spcBef>
        <a:spcAft>
          <a:spcPct val="0"/>
        </a:spcAft>
        <a:buClr>
          <a:schemeClr val="tx2"/>
        </a:buClr>
        <a:buFont typeface="Wingdings 2" pitchFamily="18" charset="2"/>
        <a:buBlip>
          <a:blip r:embed="rId16"/>
        </a:buBlip>
        <a:defRPr kumimoji="1" sz="2000">
          <a:solidFill>
            <a:schemeClr val="tx1"/>
          </a:solidFill>
          <a:effectLst>
            <a:outerShdw blurRad="38100" dist="38100" dir="2700000" algn="tl">
              <a:srgbClr val="000000"/>
            </a:outerShdw>
          </a:effectLst>
          <a:latin typeface="+mn-lt"/>
          <a:ea typeface="+mn-ea"/>
        </a:defRPr>
      </a:lvl5pPr>
      <a:lvl6pPr marL="2308225" indent="-304800" algn="l" rtl="0" fontAlgn="base">
        <a:lnSpc>
          <a:spcPct val="90000"/>
        </a:lnSpc>
        <a:spcBef>
          <a:spcPct val="30000"/>
        </a:spcBef>
        <a:spcAft>
          <a:spcPct val="0"/>
        </a:spcAft>
        <a:buClr>
          <a:schemeClr val="tx2"/>
        </a:buClr>
        <a:buFont typeface="Wingdings 2" pitchFamily="18" charset="2"/>
        <a:buBlip>
          <a:blip r:embed="rId16"/>
        </a:buBlip>
        <a:defRPr kumimoji="1" sz="2000">
          <a:solidFill>
            <a:schemeClr val="tx1"/>
          </a:solidFill>
          <a:effectLst>
            <a:outerShdw blurRad="38100" dist="38100" dir="2700000" algn="tl">
              <a:srgbClr val="000000"/>
            </a:outerShdw>
          </a:effectLst>
          <a:latin typeface="+mn-lt"/>
          <a:ea typeface="+mn-ea"/>
        </a:defRPr>
      </a:lvl6pPr>
      <a:lvl7pPr marL="2765425" indent="-304800" algn="l" rtl="0" fontAlgn="base">
        <a:lnSpc>
          <a:spcPct val="90000"/>
        </a:lnSpc>
        <a:spcBef>
          <a:spcPct val="30000"/>
        </a:spcBef>
        <a:spcAft>
          <a:spcPct val="0"/>
        </a:spcAft>
        <a:buClr>
          <a:schemeClr val="tx2"/>
        </a:buClr>
        <a:buFont typeface="Wingdings 2" pitchFamily="18" charset="2"/>
        <a:buBlip>
          <a:blip r:embed="rId16"/>
        </a:buBlip>
        <a:defRPr kumimoji="1" sz="2000">
          <a:solidFill>
            <a:schemeClr val="tx1"/>
          </a:solidFill>
          <a:effectLst>
            <a:outerShdw blurRad="38100" dist="38100" dir="2700000" algn="tl">
              <a:srgbClr val="000000"/>
            </a:outerShdw>
          </a:effectLst>
          <a:latin typeface="+mn-lt"/>
          <a:ea typeface="+mn-ea"/>
        </a:defRPr>
      </a:lvl7pPr>
      <a:lvl8pPr marL="3222625" indent="-304800" algn="l" rtl="0" fontAlgn="base">
        <a:lnSpc>
          <a:spcPct val="90000"/>
        </a:lnSpc>
        <a:spcBef>
          <a:spcPct val="30000"/>
        </a:spcBef>
        <a:spcAft>
          <a:spcPct val="0"/>
        </a:spcAft>
        <a:buClr>
          <a:schemeClr val="tx2"/>
        </a:buClr>
        <a:buFont typeface="Wingdings 2" pitchFamily="18" charset="2"/>
        <a:buBlip>
          <a:blip r:embed="rId16"/>
        </a:buBlip>
        <a:defRPr kumimoji="1" sz="2000">
          <a:solidFill>
            <a:schemeClr val="tx1"/>
          </a:solidFill>
          <a:effectLst>
            <a:outerShdw blurRad="38100" dist="38100" dir="2700000" algn="tl">
              <a:srgbClr val="000000"/>
            </a:outerShdw>
          </a:effectLst>
          <a:latin typeface="+mn-lt"/>
          <a:ea typeface="+mn-ea"/>
        </a:defRPr>
      </a:lvl8pPr>
      <a:lvl9pPr marL="3679825" indent="-304800" algn="l" rtl="0" fontAlgn="base">
        <a:lnSpc>
          <a:spcPct val="90000"/>
        </a:lnSpc>
        <a:spcBef>
          <a:spcPct val="30000"/>
        </a:spcBef>
        <a:spcAft>
          <a:spcPct val="0"/>
        </a:spcAft>
        <a:buClr>
          <a:schemeClr val="tx2"/>
        </a:buClr>
        <a:buFont typeface="Wingdings 2" pitchFamily="18" charset="2"/>
        <a:buBlip>
          <a:blip r:embed="rId16"/>
        </a:buBlip>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66713" y="219075"/>
            <a:ext cx="840581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Rectangle 3"/>
          <p:cNvSpPr>
            <a:spLocks noGrp="1" noChangeArrowheads="1"/>
          </p:cNvSpPr>
          <p:nvPr>
            <p:ph type="body" idx="1"/>
          </p:nvPr>
        </p:nvSpPr>
        <p:spPr bwMode="auto">
          <a:xfrm>
            <a:off x="366713" y="1346200"/>
            <a:ext cx="8405812"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pPr eaLnBrk="0" hangingPunct="0">
              <a:defRPr/>
            </a:pPr>
            <a:endParaRPr lang="zh-TW" altLang="en-US">
              <a:effectLst>
                <a:outerShdw blurRad="38100" dist="38100" dir="2700000" algn="tl">
                  <a:srgbClr val="000000">
                    <a:alpha val="43137"/>
                  </a:srgbClr>
                </a:outerShdw>
              </a:effectLst>
              <a:latin typeface="Arial" charset="0"/>
              <a:ea typeface="+mn-ea"/>
            </a:endParaRPr>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pPr eaLnBrk="0" hangingPunct="0">
              <a:defRPr/>
            </a:pPr>
            <a:endParaRPr lang="zh-TW" altLang="en-US">
              <a:effectLst>
                <a:outerShdw blurRad="38100" dist="38100" dir="2700000" algn="tl">
                  <a:srgbClr val="000000">
                    <a:alpha val="43137"/>
                  </a:srgbClr>
                </a:outerShdw>
              </a:effectLst>
              <a:latin typeface="Arial" charset="0"/>
              <a:ea typeface="+mn-ea"/>
            </a:endParaRPr>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pPr eaLnBrk="0" hangingPunct="0">
              <a:defRPr/>
            </a:pPr>
            <a:endParaRPr lang="zh-TW" altLang="en-US">
              <a:effectLst>
                <a:outerShdw blurRad="38100" dist="38100" dir="2700000" algn="tl">
                  <a:srgbClr val="000000">
                    <a:alpha val="43137"/>
                  </a:srgbClr>
                </a:outerShdw>
              </a:effectLst>
              <a:latin typeface="Arial" charset="0"/>
              <a:ea typeface="+mn-ea"/>
            </a:endParaRPr>
          </a:p>
        </p:txBody>
      </p:sp>
      <p:pic>
        <p:nvPicPr>
          <p:cNvPr id="2055" name="Picture 7" descr="TechNet_rgb"/>
          <p:cNvPicPr>
            <a:picLocks noChangeAspect="1" noChangeArrowheads="1"/>
          </p:cNvPicPr>
          <p:nvPr/>
        </p:nvPicPr>
        <p:blipFill>
          <a:blip r:embed="rId10"/>
          <a:srcRect/>
          <a:stretch>
            <a:fillRect/>
          </a:stretch>
        </p:blipFill>
        <p:spPr bwMode="auto">
          <a:xfrm>
            <a:off x="7312025" y="6497638"/>
            <a:ext cx="1554163"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8" r:id="rId6"/>
    <p:sldLayoutId id="2147483709" r:id="rId7"/>
  </p:sldLayoutIdLst>
  <p:transition>
    <p:wipe dir="r"/>
  </p:transition>
  <p:timing>
    <p:tnLst>
      <p:par>
        <p:cTn id="1" dur="indefinite" restart="never" nodeType="tmRoot"/>
      </p:par>
    </p:tnLst>
  </p:timing>
  <p:txStyles>
    <p:titleStyle>
      <a:lvl1pPr algn="l" rtl="0" fontAlgn="base">
        <a:spcBef>
          <a:spcPct val="0"/>
        </a:spcBef>
        <a:spcAft>
          <a:spcPct val="0"/>
        </a:spcAft>
        <a:defRPr sz="4000" b="1">
          <a:solidFill>
            <a:srgbClr val="FFFF99"/>
          </a:solidFill>
          <a:latin typeface="+mj-lt"/>
          <a:ea typeface="+mj-ea"/>
          <a:cs typeface="+mj-cs"/>
        </a:defRPr>
      </a:lvl1pPr>
      <a:lvl2pPr algn="l" rtl="0" fontAlgn="base">
        <a:spcBef>
          <a:spcPct val="0"/>
        </a:spcBef>
        <a:spcAft>
          <a:spcPct val="0"/>
        </a:spcAft>
        <a:defRPr sz="4000" b="1">
          <a:solidFill>
            <a:srgbClr val="FFFF99"/>
          </a:solidFill>
          <a:latin typeface="Arial" charset="0"/>
        </a:defRPr>
      </a:lvl2pPr>
      <a:lvl3pPr algn="l" rtl="0" fontAlgn="base">
        <a:spcBef>
          <a:spcPct val="0"/>
        </a:spcBef>
        <a:spcAft>
          <a:spcPct val="0"/>
        </a:spcAft>
        <a:defRPr sz="4000" b="1">
          <a:solidFill>
            <a:srgbClr val="FFFF99"/>
          </a:solidFill>
          <a:latin typeface="Arial" charset="0"/>
        </a:defRPr>
      </a:lvl3pPr>
      <a:lvl4pPr algn="l" rtl="0" fontAlgn="base">
        <a:spcBef>
          <a:spcPct val="0"/>
        </a:spcBef>
        <a:spcAft>
          <a:spcPct val="0"/>
        </a:spcAft>
        <a:defRPr sz="4000" b="1">
          <a:solidFill>
            <a:srgbClr val="FFFF99"/>
          </a:solidFill>
          <a:latin typeface="Arial" charset="0"/>
        </a:defRPr>
      </a:lvl4pPr>
      <a:lvl5pPr algn="l" rtl="0" fontAlgn="base">
        <a:spcBef>
          <a:spcPct val="0"/>
        </a:spcBef>
        <a:spcAft>
          <a:spcPct val="0"/>
        </a:spcAft>
        <a:defRPr sz="4000" b="1">
          <a:solidFill>
            <a:srgbClr val="FFFF99"/>
          </a:solidFill>
          <a:latin typeface="Arial" charset="0"/>
        </a:defRPr>
      </a:lvl5pPr>
      <a:lvl6pPr marL="457200" algn="l" rtl="0" eaLnBrk="1" fontAlgn="base" hangingPunct="1">
        <a:spcBef>
          <a:spcPct val="0"/>
        </a:spcBef>
        <a:spcAft>
          <a:spcPct val="0"/>
        </a:spcAft>
        <a:defRPr sz="4000" b="1">
          <a:solidFill>
            <a:srgbClr val="FFFF99"/>
          </a:solidFill>
          <a:latin typeface="Arial" charset="0"/>
        </a:defRPr>
      </a:lvl6pPr>
      <a:lvl7pPr marL="914400" algn="l" rtl="0" eaLnBrk="1" fontAlgn="base" hangingPunct="1">
        <a:spcBef>
          <a:spcPct val="0"/>
        </a:spcBef>
        <a:spcAft>
          <a:spcPct val="0"/>
        </a:spcAft>
        <a:defRPr sz="4000" b="1">
          <a:solidFill>
            <a:srgbClr val="FFFF99"/>
          </a:solidFill>
          <a:latin typeface="Arial" charset="0"/>
        </a:defRPr>
      </a:lvl7pPr>
      <a:lvl8pPr marL="1371600" algn="l" rtl="0" eaLnBrk="1" fontAlgn="base" hangingPunct="1">
        <a:spcBef>
          <a:spcPct val="0"/>
        </a:spcBef>
        <a:spcAft>
          <a:spcPct val="0"/>
        </a:spcAft>
        <a:defRPr sz="4000" b="1">
          <a:solidFill>
            <a:srgbClr val="FFFF99"/>
          </a:solidFill>
          <a:latin typeface="Arial" charset="0"/>
        </a:defRPr>
      </a:lvl8pPr>
      <a:lvl9pPr marL="1828800" algn="l" rtl="0" eaLnBrk="1" fontAlgn="base" hangingPunct="1">
        <a:spcBef>
          <a:spcPct val="0"/>
        </a:spcBef>
        <a:spcAft>
          <a:spcPct val="0"/>
        </a:spcAft>
        <a:defRPr sz="4000" b="1">
          <a:solidFill>
            <a:srgbClr val="FFFF99"/>
          </a:solidFill>
          <a:latin typeface="Arial" charset="0"/>
        </a:defRPr>
      </a:lvl9pPr>
    </p:titleStyle>
    <p:bodyStyle>
      <a:lvl1pPr marL="463550" indent="-350838" algn="l" rtl="0" fontAlgn="base">
        <a:lnSpc>
          <a:spcPct val="140000"/>
        </a:lnSpc>
        <a:spcBef>
          <a:spcPct val="20000"/>
        </a:spcBef>
        <a:spcAft>
          <a:spcPct val="0"/>
        </a:spcAft>
        <a:buChar char="•"/>
        <a:defRPr sz="3200" b="1">
          <a:solidFill>
            <a:schemeClr val="bg1"/>
          </a:solidFill>
          <a:latin typeface="+mn-lt"/>
          <a:ea typeface="+mn-ea"/>
          <a:cs typeface="+mn-cs"/>
        </a:defRPr>
      </a:lvl1pPr>
      <a:lvl2pPr marL="914400" indent="-112713" algn="l" rtl="0" fontAlgn="base">
        <a:lnSpc>
          <a:spcPct val="140000"/>
        </a:lnSpc>
        <a:spcBef>
          <a:spcPct val="20000"/>
        </a:spcBef>
        <a:spcAft>
          <a:spcPct val="0"/>
        </a:spcAft>
        <a:buChar char="–"/>
        <a:defRPr sz="2400">
          <a:solidFill>
            <a:schemeClr val="bg1"/>
          </a:solidFill>
          <a:latin typeface="+mn-lt"/>
        </a:defRPr>
      </a:lvl2pPr>
      <a:lvl3pPr marL="12573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eaLnBrk="0" hangingPunct="0">
              <a:defRPr/>
            </a:pPr>
            <a:endParaRPr lang="en-US" sz="2800" dirty="0">
              <a:solidFill>
                <a:schemeClr val="tx1"/>
              </a:solidFill>
              <a:effectLst>
                <a:outerShdw blurRad="38100" dist="38100" dir="2700000" algn="tl">
                  <a:srgbClr val="000000">
                    <a:alpha val="43137"/>
                  </a:srgbClr>
                </a:outerShdw>
              </a:effectLst>
            </a:endParaRPr>
          </a:p>
        </p:txBody>
      </p:sp>
      <p:sp>
        <p:nvSpPr>
          <p:cNvPr id="2" name="Title Placeholder 1"/>
          <p:cNvSpPr>
            <a:spLocks noGrp="1"/>
          </p:cNvSpPr>
          <p:nvPr>
            <p:ph type="title"/>
          </p:nvPr>
        </p:nvSpPr>
        <p:spPr>
          <a:xfrm>
            <a:off x="368300" y="220663"/>
            <a:ext cx="8382000" cy="6096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078" name="Text Placeholder 2"/>
          <p:cNvSpPr>
            <a:spLocks noGrp="1"/>
          </p:cNvSpPr>
          <p:nvPr>
            <p:ph type="body" idx="1"/>
          </p:nvPr>
        </p:nvSpPr>
        <p:spPr bwMode="auto">
          <a:xfrm>
            <a:off x="366713" y="1347788"/>
            <a:ext cx="8407400" cy="1854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dk1" tx1="lt1" bg2="dk2" tx2="lt2" accent1="accent1" accent2="accent2" accent3="accent3" accent4="accent4" accent5="accent5" accent6="accent6" hlink="hlink" folHlink="folHlink"/>
  <p:sldLayoutIdLst>
    <p:sldLayoutId id="2147483710" r:id="rId1"/>
    <p:sldLayoutId id="2147483703" r:id="rId2"/>
    <p:sldLayoutId id="2147483711" r:id="rId3"/>
    <p:sldLayoutId id="2147483704" r:id="rId4"/>
    <p:sldLayoutId id="2147483705" r:id="rId5"/>
    <p:sldLayoutId id="2147483706" r:id="rId6"/>
  </p:sldLayoutIdLst>
  <p:transition>
    <p:fade/>
  </p:transition>
  <p:txStyles>
    <p:titleStyle>
      <a:lvl1pPr algn="l" defTabSz="912813" rtl="0" fontAlgn="base">
        <a:lnSpc>
          <a:spcPct val="90000"/>
        </a:lnSpc>
        <a:spcBef>
          <a:spcPct val="0"/>
        </a:spcBef>
        <a:spcAft>
          <a:spcPct val="0"/>
        </a:spcAft>
        <a:defRPr lang="en-US" sz="4000" kern="1200" spc="-125" dirty="0">
          <a:ln w="3175">
            <a:noFill/>
          </a:ln>
          <a:solidFill>
            <a:schemeClr val="bg1"/>
          </a:solidFill>
          <a:latin typeface="+mj-lt"/>
          <a:ea typeface="+mj-ea"/>
          <a:cs typeface="+mj-cs"/>
        </a:defRPr>
      </a:lvl1pPr>
      <a:lvl2pPr algn="l" defTabSz="912813" rtl="0" fontAlgn="base">
        <a:lnSpc>
          <a:spcPct val="90000"/>
        </a:lnSpc>
        <a:spcBef>
          <a:spcPct val="0"/>
        </a:spcBef>
        <a:spcAft>
          <a:spcPct val="0"/>
        </a:spcAft>
        <a:defRPr sz="4000">
          <a:solidFill>
            <a:schemeClr val="bg1"/>
          </a:solidFill>
          <a:latin typeface="Arial" pitchFamily="34" charset="0"/>
        </a:defRPr>
      </a:lvl2pPr>
      <a:lvl3pPr algn="l" defTabSz="912813" rtl="0" fontAlgn="base">
        <a:lnSpc>
          <a:spcPct val="90000"/>
        </a:lnSpc>
        <a:spcBef>
          <a:spcPct val="0"/>
        </a:spcBef>
        <a:spcAft>
          <a:spcPct val="0"/>
        </a:spcAft>
        <a:defRPr sz="4000">
          <a:solidFill>
            <a:schemeClr val="bg1"/>
          </a:solidFill>
          <a:latin typeface="Arial" pitchFamily="34" charset="0"/>
        </a:defRPr>
      </a:lvl3pPr>
      <a:lvl4pPr algn="l" defTabSz="912813" rtl="0" fontAlgn="base">
        <a:lnSpc>
          <a:spcPct val="90000"/>
        </a:lnSpc>
        <a:spcBef>
          <a:spcPct val="0"/>
        </a:spcBef>
        <a:spcAft>
          <a:spcPct val="0"/>
        </a:spcAft>
        <a:defRPr sz="4000">
          <a:solidFill>
            <a:schemeClr val="bg1"/>
          </a:solidFill>
          <a:latin typeface="Arial" pitchFamily="34" charset="0"/>
        </a:defRPr>
      </a:lvl4pPr>
      <a:lvl5pPr algn="l" defTabSz="912813" rtl="0" fontAlgn="base">
        <a:lnSpc>
          <a:spcPct val="90000"/>
        </a:lnSpc>
        <a:spcBef>
          <a:spcPct val="0"/>
        </a:spcBef>
        <a:spcAft>
          <a:spcPct val="0"/>
        </a:spcAft>
        <a:defRPr sz="4000">
          <a:solidFill>
            <a:schemeClr val="bg1"/>
          </a:solidFill>
          <a:latin typeface="Arial" pitchFamily="34" charset="0"/>
        </a:defRPr>
      </a:lvl5pPr>
      <a:lvl6pPr marL="457200" algn="l" defTabSz="912813" rtl="0" eaLnBrk="1" fontAlgn="base" hangingPunct="1">
        <a:lnSpc>
          <a:spcPct val="90000"/>
        </a:lnSpc>
        <a:spcBef>
          <a:spcPct val="0"/>
        </a:spcBef>
        <a:spcAft>
          <a:spcPct val="0"/>
        </a:spcAft>
        <a:defRPr sz="4000">
          <a:solidFill>
            <a:schemeClr val="bg1"/>
          </a:solidFill>
          <a:latin typeface="Arial" pitchFamily="34" charset="0"/>
        </a:defRPr>
      </a:lvl6pPr>
      <a:lvl7pPr marL="914400" algn="l" defTabSz="912813" rtl="0" eaLnBrk="1" fontAlgn="base" hangingPunct="1">
        <a:lnSpc>
          <a:spcPct val="90000"/>
        </a:lnSpc>
        <a:spcBef>
          <a:spcPct val="0"/>
        </a:spcBef>
        <a:spcAft>
          <a:spcPct val="0"/>
        </a:spcAft>
        <a:defRPr sz="4000">
          <a:solidFill>
            <a:schemeClr val="bg1"/>
          </a:solidFill>
          <a:latin typeface="Arial" pitchFamily="34" charset="0"/>
        </a:defRPr>
      </a:lvl7pPr>
      <a:lvl8pPr marL="1371600" algn="l" defTabSz="912813" rtl="0" eaLnBrk="1" fontAlgn="base" hangingPunct="1">
        <a:lnSpc>
          <a:spcPct val="90000"/>
        </a:lnSpc>
        <a:spcBef>
          <a:spcPct val="0"/>
        </a:spcBef>
        <a:spcAft>
          <a:spcPct val="0"/>
        </a:spcAft>
        <a:defRPr sz="4000">
          <a:solidFill>
            <a:schemeClr val="bg1"/>
          </a:solidFill>
          <a:latin typeface="Arial" pitchFamily="34" charset="0"/>
        </a:defRPr>
      </a:lvl8pPr>
      <a:lvl9pPr marL="1828800" algn="l" defTabSz="912813" rtl="0" eaLnBrk="1" fontAlgn="base" hangingPunct="1">
        <a:lnSpc>
          <a:spcPct val="90000"/>
        </a:lnSpc>
        <a:spcBef>
          <a:spcPct val="0"/>
        </a:spcBef>
        <a:spcAft>
          <a:spcPct val="0"/>
        </a:spcAft>
        <a:defRPr sz="4000">
          <a:solidFill>
            <a:schemeClr val="bg1"/>
          </a:solidFill>
          <a:latin typeface="Arial" pitchFamily="34" charset="0"/>
        </a:defRPr>
      </a:lvl9pPr>
    </p:titleStyle>
    <p:bodyStyle>
      <a:lvl1pPr marL="384175" indent="-384175" algn="l" defTabSz="912813" rtl="0" fontAlgn="base">
        <a:lnSpc>
          <a:spcPct val="90000"/>
        </a:lnSpc>
        <a:spcBef>
          <a:spcPts val="700"/>
        </a:spcBef>
        <a:spcAft>
          <a:spcPct val="0"/>
        </a:spcAft>
        <a:buBlip>
          <a:blip r:embed="rId9"/>
        </a:buBlip>
        <a:defRPr sz="2800" kern="1200">
          <a:solidFill>
            <a:schemeClr val="tx1"/>
          </a:solidFill>
          <a:latin typeface="+mj-lt"/>
          <a:ea typeface="+mn-ea"/>
          <a:cs typeface="+mn-cs"/>
        </a:defRPr>
      </a:lvl1pPr>
      <a:lvl2pPr marL="738188" indent="-361950" algn="l" defTabSz="912813" rtl="0" fontAlgn="base">
        <a:lnSpc>
          <a:spcPct val="90000"/>
        </a:lnSpc>
        <a:spcBef>
          <a:spcPts val="700"/>
        </a:spcBef>
        <a:spcAft>
          <a:spcPct val="0"/>
        </a:spcAft>
        <a:buBlip>
          <a:blip r:embed="rId9"/>
        </a:buBlip>
        <a:defRPr sz="2400" kern="1200">
          <a:solidFill>
            <a:schemeClr val="tx1"/>
          </a:solidFill>
          <a:latin typeface="+mj-lt"/>
          <a:ea typeface="+mn-ea"/>
          <a:cs typeface="+mn-cs"/>
        </a:defRPr>
      </a:lvl2pPr>
      <a:lvl3pPr marL="1101725" indent="-347663" algn="l" defTabSz="912813" rtl="0" fontAlgn="base">
        <a:lnSpc>
          <a:spcPct val="90000"/>
        </a:lnSpc>
        <a:spcBef>
          <a:spcPts val="700"/>
        </a:spcBef>
        <a:spcAft>
          <a:spcPct val="0"/>
        </a:spcAft>
        <a:buBlip>
          <a:blip r:embed="rId9"/>
        </a:buBlip>
        <a:defRPr sz="2000" kern="1200">
          <a:solidFill>
            <a:schemeClr val="tx1"/>
          </a:solidFill>
          <a:latin typeface="+mj-lt"/>
          <a:ea typeface="+mn-ea"/>
          <a:cs typeface="+mn-cs"/>
        </a:defRPr>
      </a:lvl3pPr>
      <a:lvl4pPr marL="1419225" indent="-317500" algn="l" defTabSz="912813" rtl="0" fontAlgn="base">
        <a:lnSpc>
          <a:spcPct val="90000"/>
        </a:lnSpc>
        <a:spcBef>
          <a:spcPts val="700"/>
        </a:spcBef>
        <a:spcAft>
          <a:spcPct val="0"/>
        </a:spcAft>
        <a:buBlip>
          <a:blip r:embed="rId9"/>
        </a:buBlip>
        <a:defRPr sz="2000" kern="1200">
          <a:solidFill>
            <a:schemeClr val="tx1"/>
          </a:solidFill>
          <a:latin typeface="+mj-lt"/>
          <a:ea typeface="+mn-ea"/>
          <a:cs typeface="+mn-cs"/>
        </a:defRPr>
      </a:lvl4pPr>
      <a:lvl5pPr marL="1760538" indent="-317500" algn="l" defTabSz="912813" rtl="0" fontAlgn="base">
        <a:lnSpc>
          <a:spcPct val="90000"/>
        </a:lnSpc>
        <a:spcBef>
          <a:spcPts val="700"/>
        </a:spcBef>
        <a:spcAft>
          <a:spcPct val="0"/>
        </a:spcAft>
        <a:buBlip>
          <a:blip r:embed="rId9"/>
        </a:buBlip>
        <a:defRPr sz="2000" kern="1200">
          <a:solidFill>
            <a:schemeClr val="tx1"/>
          </a:solidFill>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sql/" TargetMode="External"/><Relationship Id="rId7" Type="http://schemas.openxmlformats.org/officeDocument/2006/relationships/hyperlink" Target="http://www.microsoft.com/taiwan/events/slides/" TargetMode="External"/><Relationship Id="rId2" Type="http://schemas.openxmlformats.org/officeDocument/2006/relationships/hyperlink" Target="http://www.microsoft.com/downloads/details.aspx?FamilyID=3d5e96d9-0074-46c4-bd4f-c3eb2abf4b66&amp;DisplayLang=en" TargetMode="External"/><Relationship Id="rId1" Type="http://schemas.openxmlformats.org/officeDocument/2006/relationships/slideLayout" Target="../slideLayouts/slideLayout14.xml"/><Relationship Id="rId6" Type="http://schemas.openxmlformats.org/officeDocument/2006/relationships/hyperlink" Target="http://www.microsoft.com/taiwan/resources/casestudies/default.aspx" TargetMode="External"/><Relationship Id="rId5" Type="http://schemas.openxmlformats.org/officeDocument/2006/relationships/hyperlink" Target="http://www.microsoft.com/taiwan/sql/evaluation/compare/pricecomparison.htm" TargetMode="External"/><Relationship Id="rId4" Type="http://schemas.openxmlformats.org/officeDocument/2006/relationships/hyperlink" Target="http://www.microsoft.com/sql/200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upport.microsoft.com/lifecycle/?p1=2852" TargetMode="External"/><Relationship Id="rId2" Type="http://schemas.openxmlformats.org/officeDocument/2006/relationships/hyperlink" Target="http://support.microsoft.com/lifecycl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ms-help://MS.SQLCC.v9/MS.SQLSVR.v9.zh-CHT/instsql9/html/702359c4-6ca9-42a8-860c-a95a802898a1.htm"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Rectangle 7"/>
          <p:cNvSpPr>
            <a:spLocks noChangeArrowheads="1"/>
          </p:cNvSpPr>
          <p:nvPr/>
        </p:nvSpPr>
        <p:spPr bwMode="auto">
          <a:xfrm>
            <a:off x="379413" y="1136650"/>
            <a:ext cx="8305800" cy="2287588"/>
          </a:xfrm>
          <a:prstGeom prst="rect">
            <a:avLst/>
          </a:prstGeom>
          <a:noFill/>
          <a:ln w="9525">
            <a:noFill/>
            <a:miter lim="800000"/>
            <a:headEnd/>
            <a:tailEnd/>
          </a:ln>
          <a:effectLst>
            <a:outerShdw dist="17961" dir="2700000" algn="ctr" rotWithShape="0">
              <a:schemeClr val="bg2">
                <a:alpha val="50000"/>
              </a:schemeClr>
            </a:outerShdw>
          </a:effectLst>
        </p:spPr>
        <p:txBody>
          <a:bodyPr anchor="ctr">
            <a:spAutoFit/>
          </a:bodyPr>
          <a:lstStyle/>
          <a:p>
            <a:pPr algn="ctr">
              <a:defRPr/>
            </a:pPr>
            <a:endParaRPr kumimoji="1" lang="zh-TW" altLang="en-US" sz="4800">
              <a:solidFill>
                <a:schemeClr val="bg1"/>
              </a:solidFill>
              <a:effectLst>
                <a:outerShdw blurRad="38100" dist="38100" dir="2700000" algn="tl">
                  <a:srgbClr val="000000"/>
                </a:outerShdw>
              </a:effectLst>
            </a:endParaRPr>
          </a:p>
          <a:p>
            <a:pPr algn="ctr">
              <a:defRPr/>
            </a:pPr>
            <a:r>
              <a:rPr kumimoji="1" lang="zh-TW" altLang="en-US" sz="4800">
                <a:solidFill>
                  <a:schemeClr val="bg1"/>
                </a:solidFill>
                <a:effectLst>
                  <a:outerShdw blurRad="38100" dist="38100" dir="2700000" algn="tl">
                    <a:srgbClr val="000000"/>
                  </a:outerShdw>
                </a:effectLst>
              </a:rPr>
              <a:t>快速升級</a:t>
            </a:r>
            <a:r>
              <a:rPr kumimoji="1" lang="en-US" altLang="zh-TW" sz="4800">
                <a:solidFill>
                  <a:schemeClr val="bg1"/>
                </a:solidFill>
                <a:effectLst>
                  <a:outerShdw blurRad="38100" dist="38100" dir="2700000" algn="tl">
                    <a:srgbClr val="000000"/>
                  </a:outerShdw>
                </a:effectLst>
              </a:rPr>
              <a:t>SQL Server 7.0/2000</a:t>
            </a:r>
            <a:r>
              <a:rPr kumimoji="1" lang="zh-TW" altLang="en-US" sz="4800">
                <a:solidFill>
                  <a:schemeClr val="bg1"/>
                </a:solidFill>
                <a:effectLst>
                  <a:outerShdw blurRad="38100" dist="38100" dir="2700000" algn="tl">
                    <a:srgbClr val="000000"/>
                  </a:outerShdw>
                </a:effectLst>
              </a:rPr>
              <a:t>至 </a:t>
            </a:r>
            <a:r>
              <a:rPr kumimoji="1" lang="en-US" altLang="zh-TW" sz="4800">
                <a:solidFill>
                  <a:schemeClr val="bg1"/>
                </a:solidFill>
                <a:effectLst>
                  <a:outerShdw blurRad="38100" dist="38100" dir="2700000" algn="tl">
                    <a:srgbClr val="000000"/>
                  </a:outerShdw>
                </a:effectLst>
              </a:rPr>
              <a:t>SQL Server 2005</a:t>
            </a:r>
            <a:r>
              <a:rPr kumimoji="1" lang="en-US" altLang="zh-TW">
                <a:solidFill>
                  <a:schemeClr val="bg1"/>
                </a:solidFill>
                <a:effectLst>
                  <a:outerShdw blurRad="38100" dist="38100" dir="2700000" algn="tl">
                    <a:srgbClr val="000000"/>
                  </a:outerShdw>
                </a:effectLst>
              </a:rPr>
              <a:t> </a:t>
            </a:r>
            <a:endParaRPr kumimoji="1" lang="zh-TW" altLang="en-US">
              <a:solidFill>
                <a:schemeClr val="bg1"/>
              </a:solidFill>
              <a:effectLst>
                <a:outerShdw blurRad="38100" dist="38100" dir="2700000" algn="tl">
                  <a:srgbClr val="000000"/>
                </a:outerShdw>
              </a:effectLst>
            </a:endParaRPr>
          </a:p>
        </p:txBody>
      </p:sp>
      <p:sp>
        <p:nvSpPr>
          <p:cNvPr id="206856" name="Rectangle 8"/>
          <p:cNvSpPr>
            <a:spLocks noChangeArrowheads="1"/>
          </p:cNvSpPr>
          <p:nvPr/>
        </p:nvSpPr>
        <p:spPr bwMode="auto">
          <a:xfrm>
            <a:off x="596900" y="4549775"/>
            <a:ext cx="7861300" cy="2308225"/>
          </a:xfrm>
          <a:prstGeom prst="rect">
            <a:avLst/>
          </a:prstGeom>
          <a:noFill/>
          <a:ln w="9525">
            <a:noFill/>
            <a:miter lim="800000"/>
            <a:headEnd/>
            <a:tailEnd/>
          </a:ln>
          <a:effectLst/>
        </p:spPr>
        <p:txBody>
          <a:bodyPr anchor="ctr">
            <a:spAutoFit/>
          </a:bodyPr>
          <a:lstStyle/>
          <a:p>
            <a:pPr>
              <a:defRPr/>
            </a:pPr>
            <a:r>
              <a:rPr lang="zh-TW" altLang="en-US" sz="3200">
                <a:solidFill>
                  <a:schemeClr val="bg1"/>
                </a:solidFill>
                <a:latin typeface="標楷體" pitchFamily="65" charset="-120"/>
              </a:rPr>
              <a:t>胡百敬</a:t>
            </a:r>
          </a:p>
          <a:p>
            <a:pPr>
              <a:defRPr/>
            </a:pPr>
            <a:r>
              <a:rPr lang="zh-TW" altLang="en-US" sz="2800">
                <a:solidFill>
                  <a:schemeClr val="bg1"/>
                </a:solidFill>
                <a:effectLst>
                  <a:outerShdw blurRad="38100" dist="38100" dir="2700000" algn="tl">
                    <a:srgbClr val="000000">
                      <a:alpha val="43137"/>
                    </a:srgbClr>
                  </a:outerShdw>
                </a:effectLst>
              </a:rPr>
              <a:t>資深講師</a:t>
            </a:r>
          </a:p>
          <a:p>
            <a:pPr>
              <a:defRPr/>
            </a:pPr>
            <a:r>
              <a:rPr lang="zh-TW" altLang="en-US" sz="2800">
                <a:solidFill>
                  <a:schemeClr val="bg1"/>
                </a:solidFill>
                <a:effectLst>
                  <a:outerShdw blurRad="38100" dist="38100" dir="2700000" algn="tl">
                    <a:srgbClr val="000000">
                      <a:alpha val="43137"/>
                    </a:srgbClr>
                  </a:outerShdw>
                </a:effectLst>
              </a:rPr>
              <a:t>恆逸教育訓練中心</a:t>
            </a:r>
            <a:r>
              <a:rPr lang="en-US" altLang="zh-TW" sz="2800">
                <a:solidFill>
                  <a:schemeClr val="bg1"/>
                </a:solidFill>
                <a:effectLst>
                  <a:outerShdw blurRad="38100" dist="38100" dir="2700000" algn="tl">
                    <a:srgbClr val="000000">
                      <a:alpha val="43137"/>
                    </a:srgbClr>
                  </a:outerShdw>
                </a:effectLst>
              </a:rPr>
              <a:t>(</a:t>
            </a:r>
            <a:r>
              <a:rPr lang="zh-TW" altLang="en-US" sz="2800">
                <a:solidFill>
                  <a:schemeClr val="bg1"/>
                </a:solidFill>
                <a:effectLst>
                  <a:outerShdw blurRad="38100" dist="38100" dir="2700000" algn="tl">
                    <a:srgbClr val="000000">
                      <a:alpha val="43137"/>
                    </a:srgbClr>
                  </a:outerShdw>
                </a:effectLst>
              </a:rPr>
              <a:t>精誠資訊</a:t>
            </a:r>
            <a:r>
              <a:rPr lang="en-US" altLang="zh-TW" sz="2800">
                <a:solidFill>
                  <a:schemeClr val="bg1"/>
                </a:solidFill>
                <a:effectLst>
                  <a:outerShdw blurRad="38100" dist="38100" dir="2700000" algn="tl">
                    <a:srgbClr val="000000">
                      <a:alpha val="43137"/>
                    </a:srgbClr>
                  </a:outerShdw>
                </a:effectLst>
              </a:rPr>
              <a:t>)</a:t>
            </a:r>
            <a:endParaRPr lang="zh-TW" altLang="en-US" sz="2800">
              <a:solidFill>
                <a:schemeClr val="bg1"/>
              </a:solidFill>
              <a:effectLst>
                <a:outerShdw blurRad="38100" dist="38100" dir="2700000" algn="tl">
                  <a:srgbClr val="000000">
                    <a:alpha val="43137"/>
                  </a:srgbClr>
                </a:outerShdw>
              </a:effectLst>
            </a:endParaRPr>
          </a:p>
          <a:p>
            <a:pPr>
              <a:defRPr/>
            </a:pPr>
            <a:endParaRPr lang="zh-TW" altLang="en-US" sz="2800" b="0">
              <a:solidFill>
                <a:schemeClr val="bg1"/>
              </a:solidFill>
              <a:latin typeface="標楷體" pitchFamily="65" charset="-120"/>
            </a:endParaRPr>
          </a:p>
          <a:p>
            <a:pPr>
              <a:defRPr/>
            </a:pPr>
            <a:endParaRPr lang="en-US" altLang="zh-TW" sz="2800" b="0">
              <a:solidFill>
                <a:schemeClr val="bg1"/>
              </a:solidFill>
              <a:latin typeface="Times New Roman" pitchFamily="18" charset="0"/>
              <a:ea typeface="新細明體" pitchFamily="18" charset="-120"/>
            </a:endParaRPr>
          </a:p>
        </p:txBody>
      </p:sp>
      <p:sp>
        <p:nvSpPr>
          <p:cNvPr id="4" name="矩形 3"/>
          <p:cNvSpPr/>
          <p:nvPr/>
        </p:nvSpPr>
        <p:spPr>
          <a:xfrm>
            <a:off x="5837238" y="3376613"/>
            <a:ext cx="2646878" cy="584775"/>
          </a:xfrm>
          <a:prstGeom prst="rect">
            <a:avLst/>
          </a:prstGeom>
        </p:spPr>
        <p:txBody>
          <a:bodyPr wrap="none">
            <a:spAutoFit/>
          </a:bodyPr>
          <a:lstStyle/>
          <a:p>
            <a:pPr>
              <a:defRPr/>
            </a:pPr>
            <a:r>
              <a:rPr lang="zh-TW" altLang="en-US" sz="3200" smtClean="0">
                <a:solidFill>
                  <a:srgbClr val="FFFF00"/>
                </a:solidFill>
                <a:effectLst>
                  <a:outerShdw blurRad="38100" dist="38100" dir="2700000" algn="tl">
                    <a:srgbClr val="000000">
                      <a:alpha val="43137"/>
                    </a:srgbClr>
                  </a:outerShdw>
                </a:effectLst>
              </a:rPr>
              <a:t>升級的相容性</a:t>
            </a:r>
            <a:endParaRPr lang="zh-TW" altLang="en-US" sz="3200">
              <a:solidFill>
                <a:srgbClr val="FFFF00"/>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mtClean="0"/>
              <a:t>主要已停止的功能</a:t>
            </a:r>
            <a:r>
              <a:rPr lang="en-US" altLang="zh-TW" smtClean="0"/>
              <a:t>--</a:t>
            </a:r>
            <a:r>
              <a:rPr lang="zh-TW" altLang="en-US" smtClean="0"/>
              <a:t>資料庫引擎（二）</a:t>
            </a:r>
            <a:endParaRPr lang="en-US" altLang="zh-TW" smtClean="0"/>
          </a:p>
        </p:txBody>
      </p:sp>
      <p:sp>
        <p:nvSpPr>
          <p:cNvPr id="10243" name="Rectangle 3"/>
          <p:cNvSpPr>
            <a:spLocks noGrp="1" noChangeArrowheads="1"/>
          </p:cNvSpPr>
          <p:nvPr>
            <p:ph type="body" idx="1"/>
          </p:nvPr>
        </p:nvSpPr>
        <p:spPr>
          <a:xfrm>
            <a:off x="366713" y="1130300"/>
            <a:ext cx="8405812" cy="4208463"/>
          </a:xfrm>
        </p:spPr>
        <p:txBody>
          <a:bodyPr/>
          <a:lstStyle/>
          <a:p>
            <a:r>
              <a:rPr lang="zh-TW" altLang="en-US" sz="2400" smtClean="0">
                <a:ea typeface="新細明體" pitchFamily="18" charset="-120"/>
              </a:rPr>
              <a:t>不支援 </a:t>
            </a:r>
            <a:r>
              <a:rPr lang="en-US" altLang="zh-TW" sz="2400" smtClean="0">
                <a:ea typeface="新細明體" pitchFamily="18" charset="-120"/>
              </a:rPr>
              <a:t>syslocks </a:t>
            </a:r>
            <a:r>
              <a:rPr lang="zh-TW" altLang="en-US" sz="2400" smtClean="0">
                <a:ea typeface="新細明體" pitchFamily="18" charset="-120"/>
              </a:rPr>
              <a:t>系統虛擬資料表</a:t>
            </a:r>
          </a:p>
          <a:p>
            <a:pPr lvl="1"/>
            <a:r>
              <a:rPr lang="zh-TW" altLang="en-US" sz="1800" smtClean="0">
                <a:ea typeface="新細明體" pitchFamily="18" charset="-120"/>
              </a:rPr>
              <a:t>請改用 </a:t>
            </a:r>
            <a:r>
              <a:rPr lang="en-US" altLang="zh-TW" sz="1800" smtClean="0">
                <a:ea typeface="新細明體" pitchFamily="18" charset="-120"/>
              </a:rPr>
              <a:t>sys.dm_tran_locks </a:t>
            </a:r>
            <a:r>
              <a:rPr lang="zh-TW" altLang="en-US" sz="1800" smtClean="0">
                <a:ea typeface="新細明體" pitchFamily="18" charset="-120"/>
              </a:rPr>
              <a:t>動態管理檢視表</a:t>
            </a:r>
          </a:p>
          <a:p>
            <a:r>
              <a:rPr lang="zh-TW" altLang="en-US" sz="2400" smtClean="0">
                <a:ea typeface="新細明體" pitchFamily="18" charset="-120"/>
              </a:rPr>
              <a:t>不支援 *</a:t>
            </a:r>
            <a:r>
              <a:rPr lang="en-US" altLang="zh-TW" sz="2400" smtClean="0">
                <a:ea typeface="新細明體" pitchFamily="18" charset="-120"/>
              </a:rPr>
              <a:t>= </a:t>
            </a:r>
            <a:r>
              <a:rPr lang="zh-TW" altLang="en-US" sz="2400" smtClean="0">
                <a:ea typeface="新細明體" pitchFamily="18" charset="-120"/>
              </a:rPr>
              <a:t>和 </a:t>
            </a:r>
            <a:r>
              <a:rPr lang="en-US" altLang="zh-TW" sz="2400" smtClean="0">
                <a:ea typeface="新細明體" pitchFamily="18" charset="-120"/>
              </a:rPr>
              <a:t>=* </a:t>
            </a:r>
            <a:r>
              <a:rPr lang="zh-TW" altLang="en-US" sz="2400" smtClean="0">
                <a:ea typeface="新細明體" pitchFamily="18" charset="-120"/>
              </a:rPr>
              <a:t>外部聯結運算子</a:t>
            </a:r>
          </a:p>
          <a:p>
            <a:pPr lvl="1"/>
            <a:r>
              <a:rPr lang="zh-TW" altLang="en-US" sz="1800" smtClean="0">
                <a:ea typeface="新細明體" pitchFamily="18" charset="-120"/>
              </a:rPr>
              <a:t>請改用 </a:t>
            </a:r>
            <a:r>
              <a:rPr lang="en-US" altLang="zh-TW" sz="1800" smtClean="0">
                <a:ea typeface="新細明體" pitchFamily="18" charset="-120"/>
              </a:rPr>
              <a:t>SQL-92 </a:t>
            </a:r>
            <a:r>
              <a:rPr lang="zh-TW" altLang="en-US" sz="1800" smtClean="0">
                <a:ea typeface="新細明體" pitchFamily="18" charset="-120"/>
              </a:rPr>
              <a:t>語法的 </a:t>
            </a:r>
            <a:r>
              <a:rPr lang="en-US" altLang="zh-TW" sz="1800" smtClean="0">
                <a:ea typeface="新細明體" pitchFamily="18" charset="-120"/>
              </a:rPr>
              <a:t>OUTER JOIN </a:t>
            </a:r>
            <a:r>
              <a:rPr lang="zh-TW" altLang="en-US" sz="1800" smtClean="0">
                <a:ea typeface="新細明體" pitchFamily="18" charset="-120"/>
              </a:rPr>
              <a:t>語法</a:t>
            </a:r>
          </a:p>
          <a:p>
            <a:r>
              <a:rPr lang="zh-TW" altLang="en-US" sz="2400" smtClean="0">
                <a:ea typeface="新細明體" pitchFamily="18" charset="-120"/>
              </a:rPr>
              <a:t>不支援 </a:t>
            </a:r>
            <a:r>
              <a:rPr lang="en-US" altLang="zh-TW" sz="2400" smtClean="0">
                <a:ea typeface="新細明體" pitchFamily="18" charset="-120"/>
              </a:rPr>
              <a:t>English Query</a:t>
            </a:r>
            <a:r>
              <a:rPr lang="zh-TW" altLang="en-US" sz="2400" smtClean="0">
                <a:ea typeface="新細明體" pitchFamily="18" charset="-120"/>
              </a:rPr>
              <a:t>、</a:t>
            </a:r>
            <a:r>
              <a:rPr lang="en-US" altLang="zh-TW" sz="2400" smtClean="0">
                <a:ea typeface="新細明體" pitchFamily="18" charset="-120"/>
              </a:rPr>
              <a:t>Meta Data Services</a:t>
            </a:r>
          </a:p>
          <a:p>
            <a:r>
              <a:rPr lang="zh-TW" altLang="en-US" sz="2400" smtClean="0">
                <a:ea typeface="新細明體" pitchFamily="18" charset="-120"/>
              </a:rPr>
              <a:t>不支援以 </a:t>
            </a:r>
            <a:r>
              <a:rPr lang="en-US" altLang="zh-TW" sz="2400" smtClean="0">
                <a:ea typeface="新細明體" pitchFamily="18" charset="-120"/>
              </a:rPr>
              <a:t>sys </a:t>
            </a:r>
            <a:r>
              <a:rPr lang="zh-TW" altLang="en-US" sz="2400" smtClean="0">
                <a:ea typeface="新細明體" pitchFamily="18" charset="-120"/>
              </a:rPr>
              <a:t>當使用者名稱</a:t>
            </a:r>
          </a:p>
          <a:p>
            <a:pPr lvl="1"/>
            <a:r>
              <a:rPr lang="zh-TW" altLang="en-US" sz="1800" smtClean="0">
                <a:ea typeface="新細明體" pitchFamily="18" charset="-120"/>
              </a:rPr>
              <a:t>請升級之前，請重新命名使用者</a:t>
            </a:r>
          </a:p>
          <a:p>
            <a:r>
              <a:rPr lang="zh-TW" altLang="en-US" sz="2400" smtClean="0">
                <a:ea typeface="新細明體" pitchFamily="18" charset="-120"/>
              </a:rPr>
              <a:t>系統物件的修改</a:t>
            </a:r>
          </a:p>
          <a:p>
            <a:pPr lvl="1"/>
            <a:r>
              <a:rPr lang="zh-TW" altLang="en-US" sz="1800" smtClean="0">
                <a:ea typeface="新細明體" pitchFamily="18" charset="-120"/>
              </a:rPr>
              <a:t>不允許直接更新系統物件，請修改 </a:t>
            </a:r>
            <a:r>
              <a:rPr lang="en-US" altLang="zh-TW" sz="1800" smtClean="0">
                <a:ea typeface="新細明體" pitchFamily="18" charset="-120"/>
              </a:rPr>
              <a:t>SQL </a:t>
            </a:r>
            <a:r>
              <a:rPr lang="zh-TW" altLang="en-US" sz="1800" smtClean="0">
                <a:ea typeface="新細明體" pitchFamily="18" charset="-120"/>
              </a:rPr>
              <a:t>指令碼，使用正式記載的 </a:t>
            </a:r>
            <a:r>
              <a:rPr lang="en-US" altLang="zh-TW" sz="1800" smtClean="0">
                <a:ea typeface="新細明體" pitchFamily="18" charset="-120"/>
              </a:rPr>
              <a:t>API</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z="3600" smtClean="0"/>
              <a:t>主要已被取代的功能</a:t>
            </a:r>
            <a:r>
              <a:rPr lang="en-US" altLang="zh-TW" sz="3600" smtClean="0"/>
              <a:t>--</a:t>
            </a:r>
            <a:r>
              <a:rPr lang="zh-TW" altLang="en-US" sz="3600" smtClean="0"/>
              <a:t>資料庫引擎（一）</a:t>
            </a:r>
          </a:p>
        </p:txBody>
      </p:sp>
      <p:sp>
        <p:nvSpPr>
          <p:cNvPr id="11267" name="Rectangle 3"/>
          <p:cNvSpPr>
            <a:spLocks noGrp="1" noChangeArrowheads="1"/>
          </p:cNvSpPr>
          <p:nvPr>
            <p:ph type="body" idx="1"/>
          </p:nvPr>
        </p:nvSpPr>
        <p:spPr>
          <a:xfrm>
            <a:off x="366713" y="889000"/>
            <a:ext cx="8405812" cy="4208463"/>
          </a:xfrm>
        </p:spPr>
        <p:txBody>
          <a:bodyPr/>
          <a:lstStyle/>
          <a:p>
            <a:pPr marL="457200" indent="-457200">
              <a:lnSpc>
                <a:spcPct val="100000"/>
              </a:lnSpc>
              <a:buClr>
                <a:schemeClr val="bg1"/>
              </a:buClr>
            </a:pPr>
            <a:r>
              <a:rPr lang="en-US" altLang="zh-TW" sz="1600" smtClean="0">
                <a:ea typeface="新細明體" pitchFamily="18" charset="-120"/>
              </a:rPr>
              <a:t>BACKUP &amp; RESTORE</a:t>
            </a:r>
          </a:p>
          <a:p>
            <a:pPr marL="914400" lvl="1" indent="-457200">
              <a:lnSpc>
                <a:spcPct val="100000"/>
              </a:lnSpc>
              <a:buClr>
                <a:schemeClr val="bg1"/>
              </a:buClr>
            </a:pPr>
            <a:r>
              <a:rPr lang="en-US" altLang="zh-TW" sz="1600" smtClean="0">
                <a:ea typeface="新細明體" pitchFamily="18" charset="-120"/>
              </a:rPr>
              <a:t>DUMP</a:t>
            </a:r>
            <a:r>
              <a:rPr lang="zh-TW" altLang="en-US" sz="1600" smtClean="0">
                <a:ea typeface="新細明體" pitchFamily="18" charset="-120"/>
              </a:rPr>
              <a:t> </a:t>
            </a:r>
            <a:r>
              <a:rPr lang="zh-TW" altLang="en-US" sz="1600" smtClean="0">
                <a:ea typeface="新細明體" pitchFamily="18" charset="-120"/>
              </a:rPr>
              <a:t>請</a:t>
            </a:r>
            <a:r>
              <a:rPr lang="zh-TW" altLang="en-US" sz="1600" smtClean="0">
                <a:ea typeface="新細明體" pitchFamily="18" charset="-120"/>
              </a:rPr>
              <a:t>改用 </a:t>
            </a:r>
            <a:r>
              <a:rPr lang="en-US" altLang="zh-TW" sz="1600" smtClean="0">
                <a:ea typeface="新細明體" pitchFamily="18" charset="-120"/>
              </a:rPr>
              <a:t>BACKUP</a:t>
            </a:r>
            <a:r>
              <a:rPr lang="zh-TW" altLang="en-US" sz="1600" smtClean="0">
                <a:ea typeface="新細明體" pitchFamily="18" charset="-120"/>
              </a:rPr>
              <a:t>，</a:t>
            </a:r>
            <a:r>
              <a:rPr lang="en-US" altLang="zh-TW" sz="1600" smtClean="0">
                <a:ea typeface="新細明體" pitchFamily="18" charset="-120"/>
              </a:rPr>
              <a:t>LOAD</a:t>
            </a:r>
            <a:r>
              <a:rPr lang="zh-TW" altLang="en-US" sz="1600" smtClean="0">
                <a:ea typeface="新細明體" pitchFamily="18" charset="-120"/>
              </a:rPr>
              <a:t> </a:t>
            </a:r>
            <a:r>
              <a:rPr lang="zh-TW" altLang="en-US" sz="1600" smtClean="0">
                <a:ea typeface="新細明體" pitchFamily="18" charset="-120"/>
              </a:rPr>
              <a:t>請</a:t>
            </a:r>
            <a:r>
              <a:rPr lang="zh-TW" altLang="en-US" sz="1600" smtClean="0">
                <a:ea typeface="新細明體" pitchFamily="18" charset="-120"/>
              </a:rPr>
              <a:t>改用 </a:t>
            </a:r>
            <a:r>
              <a:rPr lang="en-US" altLang="zh-TW" sz="1600" smtClean="0">
                <a:ea typeface="新細明體" pitchFamily="18" charset="-120"/>
              </a:rPr>
              <a:t>RESTORE</a:t>
            </a:r>
          </a:p>
          <a:p>
            <a:pPr marL="914400" lvl="1" indent="-457200">
              <a:lnSpc>
                <a:spcPct val="100000"/>
              </a:lnSpc>
              <a:buClr>
                <a:schemeClr val="bg1"/>
              </a:buClr>
            </a:pPr>
            <a:r>
              <a:rPr lang="en-US" altLang="zh-TW" sz="1600" smtClean="0">
                <a:ea typeface="新細明體" pitchFamily="18" charset="-120"/>
              </a:rPr>
              <a:t>BACKUP </a:t>
            </a:r>
            <a:r>
              <a:rPr lang="en-US" altLang="zh-TW" sz="1600" smtClean="0">
                <a:ea typeface="新細明體" pitchFamily="18" charset="-120"/>
              </a:rPr>
              <a:t>TRANSACTION</a:t>
            </a:r>
            <a:r>
              <a:rPr lang="zh-TW" altLang="en-US" sz="1600" smtClean="0">
                <a:ea typeface="新細明體" pitchFamily="18" charset="-120"/>
              </a:rPr>
              <a:t> </a:t>
            </a:r>
            <a:r>
              <a:rPr lang="zh-TW" altLang="en-US" sz="1600" smtClean="0">
                <a:ea typeface="新細明體" pitchFamily="18" charset="-120"/>
              </a:rPr>
              <a:t>請</a:t>
            </a:r>
            <a:r>
              <a:rPr lang="zh-TW" altLang="en-US" sz="1600" smtClean="0">
                <a:ea typeface="新細明體" pitchFamily="18" charset="-120"/>
              </a:rPr>
              <a:t>改用 </a:t>
            </a:r>
            <a:r>
              <a:rPr lang="en-US" altLang="zh-TW" sz="1600" smtClean="0">
                <a:ea typeface="新細明體" pitchFamily="18" charset="-120"/>
              </a:rPr>
              <a:t>BACKUP LOG</a:t>
            </a:r>
          </a:p>
          <a:p>
            <a:pPr marL="914400" lvl="1" indent="-457200">
              <a:lnSpc>
                <a:spcPct val="100000"/>
              </a:lnSpc>
              <a:buClr>
                <a:schemeClr val="bg1"/>
              </a:buClr>
            </a:pPr>
            <a:r>
              <a:rPr lang="en-US" altLang="zh-TW" sz="1600" smtClean="0">
                <a:ea typeface="新細明體" pitchFamily="18" charset="-120"/>
              </a:rPr>
              <a:t>BACKUP LOG </a:t>
            </a:r>
            <a:r>
              <a:rPr lang="zh-TW" altLang="en-US" sz="1600" smtClean="0">
                <a:ea typeface="新細明體" pitchFamily="18" charset="-120"/>
              </a:rPr>
              <a:t>資料庫 </a:t>
            </a:r>
            <a:r>
              <a:rPr lang="en-US" altLang="zh-TW" sz="1600" smtClean="0">
                <a:ea typeface="新細明體" pitchFamily="18" charset="-120"/>
              </a:rPr>
              <a:t>WITH NO_LOG</a:t>
            </a:r>
          </a:p>
          <a:p>
            <a:pPr marL="1235075" lvl="2" indent="-381000">
              <a:buClr>
                <a:schemeClr val="bg1"/>
              </a:buClr>
            </a:pPr>
            <a:r>
              <a:rPr lang="zh-TW" altLang="en-US" sz="1400" smtClean="0">
                <a:ea typeface="新細明體" pitchFamily="18" charset="-120"/>
              </a:rPr>
              <a:t>請改用切換復原模式到簡單，會自動截斷交易記錄</a:t>
            </a:r>
            <a:endParaRPr lang="en-US" altLang="zh-TW" sz="1400" smtClean="0">
              <a:ea typeface="新細明體" pitchFamily="18" charset="-120"/>
            </a:endParaRPr>
          </a:p>
          <a:p>
            <a:pPr marL="914400" lvl="1" indent="-457200">
              <a:lnSpc>
                <a:spcPct val="100000"/>
              </a:lnSpc>
              <a:buClr>
                <a:schemeClr val="bg1"/>
              </a:buClr>
            </a:pPr>
            <a:r>
              <a:rPr lang="en-US" altLang="zh-TW" sz="1600" smtClean="0">
                <a:ea typeface="新細明體" pitchFamily="18" charset="-120"/>
              </a:rPr>
              <a:t>PASSWORD</a:t>
            </a:r>
            <a:r>
              <a:rPr lang="zh-TW" altLang="en-US" sz="1600" smtClean="0">
                <a:ea typeface="新細明體" pitchFamily="18" charset="-120"/>
              </a:rPr>
              <a:t>、</a:t>
            </a:r>
            <a:r>
              <a:rPr lang="en-US" altLang="zh-TW" sz="1600" smtClean="0">
                <a:ea typeface="新細明體" pitchFamily="18" charset="-120"/>
              </a:rPr>
              <a:t>MEDIAPASSWORD</a:t>
            </a:r>
          </a:p>
          <a:p>
            <a:pPr marL="1235075" lvl="2" indent="-381000">
              <a:buClr>
                <a:schemeClr val="bg1"/>
              </a:buClr>
            </a:pPr>
            <a:r>
              <a:rPr lang="zh-TW" altLang="en-US" sz="1400" smtClean="0">
                <a:ea typeface="新細明體" pitchFamily="18" charset="-120"/>
              </a:rPr>
              <a:t>資料部分可利用：對稱金鑰、非對稱金鑰、憑證進行加密</a:t>
            </a:r>
          </a:p>
          <a:p>
            <a:pPr marL="1235075" lvl="2" indent="-381000">
              <a:buClr>
                <a:schemeClr val="bg1"/>
              </a:buClr>
            </a:pPr>
            <a:r>
              <a:rPr lang="zh-TW" altLang="en-US" sz="1400" smtClean="0">
                <a:ea typeface="新細明體" pitchFamily="18" charset="-120"/>
              </a:rPr>
              <a:t>將備份磁帶存放在安全位置，或備份至適當的存取控制清單 </a:t>
            </a:r>
            <a:r>
              <a:rPr lang="en-US" altLang="zh-TW" sz="1400" smtClean="0">
                <a:ea typeface="新細明體" pitchFamily="18" charset="-120"/>
              </a:rPr>
              <a:t>(ACL) </a:t>
            </a:r>
            <a:r>
              <a:rPr lang="zh-TW" altLang="en-US" sz="1400" smtClean="0">
                <a:ea typeface="新細明體" pitchFamily="18" charset="-120"/>
              </a:rPr>
              <a:t>所保護的磁碟檔案中</a:t>
            </a:r>
            <a:endParaRPr lang="en-US" altLang="zh-TW" sz="1400" smtClean="0">
              <a:ea typeface="新細明體" pitchFamily="18" charset="-120"/>
            </a:endParaRPr>
          </a:p>
          <a:p>
            <a:pPr marL="914400" lvl="1" indent="-457200">
              <a:lnSpc>
                <a:spcPct val="100000"/>
              </a:lnSpc>
              <a:buClr>
                <a:schemeClr val="bg1"/>
              </a:buClr>
            </a:pPr>
            <a:r>
              <a:rPr lang="en-US" altLang="zh-TW" sz="1600" smtClean="0">
                <a:ea typeface="新細明體" pitchFamily="18" charset="-120"/>
              </a:rPr>
              <a:t>sp_helpdevice</a:t>
            </a:r>
            <a:r>
              <a:rPr lang="zh-TW" altLang="en-US" sz="1600" smtClean="0">
                <a:ea typeface="新細明體" pitchFamily="18" charset="-120"/>
              </a:rPr>
              <a:t> 請</a:t>
            </a:r>
            <a:r>
              <a:rPr lang="zh-TW" altLang="en-US" sz="1600" smtClean="0">
                <a:ea typeface="新細明體" pitchFamily="18" charset="-120"/>
              </a:rPr>
              <a:t>改用 </a:t>
            </a:r>
            <a:r>
              <a:rPr lang="en-US" altLang="zh-TW" sz="1600" smtClean="0">
                <a:ea typeface="新細明體" pitchFamily="18" charset="-120"/>
              </a:rPr>
              <a:t>sys.backup_devices</a:t>
            </a:r>
          </a:p>
          <a:p>
            <a:pPr marL="457200" indent="-457200">
              <a:lnSpc>
                <a:spcPct val="100000"/>
              </a:lnSpc>
              <a:buClr>
                <a:schemeClr val="bg1"/>
              </a:buClr>
            </a:pPr>
            <a:r>
              <a:rPr lang="zh-TW" altLang="en-US" sz="1600" smtClean="0">
                <a:ea typeface="新細明體" pitchFamily="18" charset="-120"/>
              </a:rPr>
              <a:t>相容性層級 </a:t>
            </a:r>
            <a:r>
              <a:rPr lang="en-US" altLang="zh-TW" sz="1600" smtClean="0">
                <a:ea typeface="新細明體" pitchFamily="18" charset="-120"/>
              </a:rPr>
              <a:t>60</a:t>
            </a:r>
            <a:r>
              <a:rPr lang="zh-TW" altLang="en-US" sz="1600" smtClean="0">
                <a:ea typeface="新細明體" pitchFamily="18" charset="-120"/>
              </a:rPr>
              <a:t>、</a:t>
            </a:r>
            <a:r>
              <a:rPr lang="en-US" altLang="zh-TW" sz="1600" smtClean="0">
                <a:ea typeface="新細明體" pitchFamily="18" charset="-120"/>
              </a:rPr>
              <a:t>65</a:t>
            </a:r>
            <a:r>
              <a:rPr lang="zh-TW" altLang="en-US" sz="1600" smtClean="0">
                <a:ea typeface="新細明體" pitchFamily="18" charset="-120"/>
              </a:rPr>
              <a:t>、</a:t>
            </a:r>
            <a:r>
              <a:rPr lang="en-US" altLang="zh-TW" sz="1600" smtClean="0">
                <a:ea typeface="新細明體" pitchFamily="18" charset="-120"/>
              </a:rPr>
              <a:t>70</a:t>
            </a:r>
          </a:p>
          <a:p>
            <a:pPr marL="457200" indent="-457200">
              <a:lnSpc>
                <a:spcPct val="100000"/>
              </a:lnSpc>
              <a:buClr>
                <a:schemeClr val="bg1"/>
              </a:buClr>
            </a:pPr>
            <a:r>
              <a:rPr lang="en-US" altLang="zh-TW" sz="1600" smtClean="0">
                <a:ea typeface="新細明體" pitchFamily="18" charset="-120"/>
              </a:rPr>
              <a:t>SETUSER</a:t>
            </a:r>
            <a:r>
              <a:rPr lang="zh-TW" altLang="en-US" sz="1600" smtClean="0">
                <a:ea typeface="新細明體" pitchFamily="18" charset="-120"/>
              </a:rPr>
              <a:t>，請改用 </a:t>
            </a:r>
            <a:r>
              <a:rPr lang="en-US" altLang="zh-TW" sz="1600" smtClean="0">
                <a:ea typeface="新細明體" pitchFamily="18" charset="-120"/>
              </a:rPr>
              <a:t>EXECUTE AS</a:t>
            </a:r>
          </a:p>
          <a:p>
            <a:pPr marL="457200" indent="-457200">
              <a:lnSpc>
                <a:spcPct val="100000"/>
              </a:lnSpc>
              <a:buClr>
                <a:schemeClr val="bg1"/>
              </a:buClr>
            </a:pPr>
            <a:r>
              <a:rPr lang="en-US" altLang="zh-TW" sz="1600" smtClean="0">
                <a:ea typeface="新細明體" pitchFamily="18" charset="-120"/>
              </a:rPr>
              <a:t>sp_addtype</a:t>
            </a:r>
            <a:r>
              <a:rPr lang="zh-TW" altLang="en-US" sz="1600" smtClean="0">
                <a:ea typeface="新細明體" pitchFamily="18" charset="-120"/>
              </a:rPr>
              <a:t>，請改用 </a:t>
            </a:r>
            <a:r>
              <a:rPr lang="en-US" altLang="zh-TW" sz="1600" smtClean="0">
                <a:ea typeface="新細明體" pitchFamily="18" charset="-120"/>
              </a:rPr>
              <a:t>CREATE TYPE</a:t>
            </a:r>
          </a:p>
          <a:p>
            <a:pPr marL="457200" indent="-457200">
              <a:lnSpc>
                <a:spcPct val="100000"/>
              </a:lnSpc>
              <a:buClr>
                <a:schemeClr val="bg1"/>
              </a:buClr>
            </a:pPr>
            <a:r>
              <a:rPr lang="en-US" altLang="zh-TW" sz="1600" smtClean="0">
                <a:ea typeface="新細明體" pitchFamily="18" charset="-120"/>
              </a:rPr>
              <a:t>Sp_attach_db </a:t>
            </a:r>
            <a:r>
              <a:rPr lang="zh-TW" altLang="en-US" sz="1600" smtClean="0">
                <a:ea typeface="新細明體" pitchFamily="18" charset="-120"/>
              </a:rPr>
              <a:t>與 </a:t>
            </a:r>
            <a:r>
              <a:rPr lang="en-US" altLang="zh-TW" sz="1600" smtClean="0">
                <a:ea typeface="新細明體" pitchFamily="18" charset="-120"/>
              </a:rPr>
              <a:t>sp_attach_single_file_db</a:t>
            </a:r>
          </a:p>
          <a:p>
            <a:pPr marL="914400" lvl="1" indent="-457200">
              <a:lnSpc>
                <a:spcPct val="100000"/>
              </a:lnSpc>
              <a:buClr>
                <a:schemeClr val="bg1"/>
              </a:buClr>
            </a:pPr>
            <a:r>
              <a:rPr lang="zh-TW" altLang="en-US" sz="1600" smtClean="0">
                <a:ea typeface="新細明體" pitchFamily="18" charset="-120"/>
              </a:rPr>
              <a:t>請改用 </a:t>
            </a:r>
            <a:r>
              <a:rPr lang="en-US" altLang="zh-TW" sz="1600" smtClean="0">
                <a:ea typeface="新細明體" pitchFamily="18" charset="-120"/>
              </a:rPr>
              <a:t>CREATE DATABASE </a:t>
            </a:r>
            <a:r>
              <a:rPr lang="zh-TW" altLang="en-US" sz="1600" smtClean="0">
                <a:ea typeface="新細明體" pitchFamily="18" charset="-120"/>
              </a:rPr>
              <a:t>陳述式搭配 </a:t>
            </a:r>
            <a:r>
              <a:rPr lang="en-US" altLang="zh-TW" sz="1600" smtClean="0">
                <a:ea typeface="新細明體" pitchFamily="18" charset="-120"/>
              </a:rPr>
              <a:t>FOR ATTACHT</a:t>
            </a:r>
            <a:r>
              <a:rPr lang="zh-TW" altLang="en-US" sz="1600" smtClean="0">
                <a:ea typeface="新細明體" pitchFamily="18" charset="-120"/>
              </a:rPr>
              <a:t>、</a:t>
            </a:r>
            <a:r>
              <a:rPr lang="en-US" altLang="zh-TW" sz="1600" smtClean="0">
                <a:ea typeface="新細明體" pitchFamily="18" charset="-120"/>
              </a:rPr>
              <a:t>FORATTACH_REBUILD_LOG </a:t>
            </a:r>
            <a:r>
              <a:rPr lang="zh-TW" altLang="en-US" sz="1600" smtClean="0">
                <a:ea typeface="新細明體" pitchFamily="18" charset="-120"/>
              </a:rPr>
              <a:t>選項</a:t>
            </a:r>
          </a:p>
          <a:p>
            <a:pPr marL="457200" indent="-457200">
              <a:lnSpc>
                <a:spcPct val="100000"/>
              </a:lnSpc>
              <a:buClr>
                <a:schemeClr val="bg1"/>
              </a:buClr>
            </a:pPr>
            <a:r>
              <a:rPr lang="zh-TW" altLang="en-US" sz="1600" smtClean="0">
                <a:ea typeface="新細明體" pitchFamily="18" charset="-120"/>
              </a:rPr>
              <a:t>全文檢索搜尋陳述式 </a:t>
            </a:r>
            <a:r>
              <a:rPr lang="en-US" altLang="zh-TW" sz="1600" smtClean="0">
                <a:ea typeface="新細明體" pitchFamily="18" charset="-120"/>
              </a:rPr>
              <a:t>—</a:t>
            </a:r>
            <a:r>
              <a:rPr lang="zh-TW" altLang="en-US" sz="1600" smtClean="0">
                <a:ea typeface="新細明體" pitchFamily="18" charset="-120"/>
              </a:rPr>
              <a:t> 大幅翻新</a:t>
            </a:r>
            <a:endParaRPr lang="en-US" altLang="zh-TW" sz="1600" smtClean="0">
              <a:ea typeface="新細明體" pitchFamily="18" charset="-120"/>
            </a:endParaRPr>
          </a:p>
          <a:p>
            <a:pPr marL="914400" lvl="1" indent="-457200">
              <a:lnSpc>
                <a:spcPct val="100000"/>
              </a:lnSpc>
              <a:buClr>
                <a:schemeClr val="bg1"/>
              </a:buClr>
            </a:pPr>
            <a:r>
              <a:rPr lang="zh-TW" altLang="en-US" sz="1600" smtClean="0">
                <a:ea typeface="新細明體" pitchFamily="18" charset="-120"/>
              </a:rPr>
              <a:t>請改用：</a:t>
            </a:r>
            <a:r>
              <a:rPr lang="en-US" altLang="zh-TW" sz="1600" smtClean="0">
                <a:ea typeface="新細明體" pitchFamily="18" charset="-120"/>
              </a:rPr>
              <a:t>CREATE/ALTER/DROP FULLTEXT INDEX</a:t>
            </a:r>
            <a:r>
              <a:rPr lang="zh-TW" altLang="en-US" sz="1600" smtClean="0">
                <a:ea typeface="新細明體" pitchFamily="18" charset="-120"/>
              </a:rPr>
              <a:t>、</a:t>
            </a:r>
            <a:r>
              <a:rPr lang="en-US" altLang="zh-TW" sz="1600" smtClean="0">
                <a:ea typeface="新細明體" pitchFamily="18" charset="-120"/>
              </a:rPr>
              <a:t>sys.fulltext_indexes</a:t>
            </a:r>
            <a:r>
              <a:rPr lang="zh-TW" altLang="en-US" sz="1600" smtClean="0">
                <a:ea typeface="新細明體" pitchFamily="18" charset="-120"/>
              </a:rPr>
              <a:t>、</a:t>
            </a:r>
            <a:r>
              <a:rPr lang="en-US" altLang="zh-TW" sz="1600" smtClean="0">
                <a:ea typeface="新細明體" pitchFamily="18" charset="-120"/>
              </a:rPr>
              <a:t>sys.fulltext_index_columns </a:t>
            </a:r>
            <a:r>
              <a:rPr lang="zh-TW" altLang="en-US" sz="1600" smtClean="0">
                <a:ea typeface="新細明體" pitchFamily="18" charset="-120"/>
              </a:rPr>
              <a:t>等陳述式</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z="3600" smtClean="0"/>
              <a:t>主要已被取代的功能</a:t>
            </a:r>
            <a:r>
              <a:rPr lang="en-US" altLang="zh-TW" sz="3600" smtClean="0"/>
              <a:t>--</a:t>
            </a:r>
            <a:r>
              <a:rPr lang="zh-TW" altLang="en-US" sz="3600" smtClean="0"/>
              <a:t>資料庫引擎（二）</a:t>
            </a:r>
          </a:p>
        </p:txBody>
      </p:sp>
      <p:sp>
        <p:nvSpPr>
          <p:cNvPr id="12291" name="Rectangle 3"/>
          <p:cNvSpPr>
            <a:spLocks noGrp="1" noChangeArrowheads="1"/>
          </p:cNvSpPr>
          <p:nvPr>
            <p:ph type="body" idx="1"/>
          </p:nvPr>
        </p:nvSpPr>
        <p:spPr/>
        <p:txBody>
          <a:bodyPr/>
          <a:lstStyle/>
          <a:p>
            <a:pPr marL="457200" indent="-457200">
              <a:lnSpc>
                <a:spcPct val="100000"/>
              </a:lnSpc>
              <a:buClr>
                <a:schemeClr val="bg1"/>
              </a:buClr>
            </a:pPr>
            <a:r>
              <a:rPr lang="en-US" altLang="zh-TW" sz="1600" smtClean="0">
                <a:ea typeface="新細明體" pitchFamily="18" charset="-120"/>
              </a:rPr>
              <a:t>DEFAULT &amp; RULE</a:t>
            </a:r>
          </a:p>
          <a:p>
            <a:pPr marL="914400" lvl="1" indent="-457200">
              <a:lnSpc>
                <a:spcPct val="100000"/>
              </a:lnSpc>
              <a:buClr>
                <a:schemeClr val="bg1"/>
              </a:buClr>
            </a:pPr>
            <a:r>
              <a:rPr lang="zh-TW" altLang="en-US" sz="1600" smtClean="0">
                <a:ea typeface="新細明體" pitchFamily="18" charset="-120"/>
              </a:rPr>
              <a:t>請改用 </a:t>
            </a:r>
            <a:r>
              <a:rPr lang="en-US" altLang="zh-TW" sz="1600" smtClean="0">
                <a:ea typeface="新細明體" pitchFamily="18" charset="-120"/>
              </a:rPr>
              <a:t>CREATE/ALTER TABLE </a:t>
            </a:r>
            <a:r>
              <a:rPr lang="zh-TW" altLang="en-US" sz="1600" smtClean="0">
                <a:ea typeface="新細明體" pitchFamily="18" charset="-120"/>
              </a:rPr>
              <a:t>中的 </a:t>
            </a:r>
            <a:r>
              <a:rPr lang="en-US" altLang="zh-TW" sz="1600" smtClean="0">
                <a:ea typeface="新細明體" pitchFamily="18" charset="-120"/>
              </a:rPr>
              <a:t>DEFAULT </a:t>
            </a:r>
            <a:r>
              <a:rPr lang="zh-TW" altLang="en-US" sz="1600" smtClean="0">
                <a:ea typeface="新細明體" pitchFamily="18" charset="-120"/>
              </a:rPr>
              <a:t>與 </a:t>
            </a:r>
            <a:r>
              <a:rPr lang="en-US" altLang="zh-TW" sz="1600" smtClean="0">
                <a:ea typeface="新細明體" pitchFamily="18" charset="-120"/>
              </a:rPr>
              <a:t>CHECK </a:t>
            </a:r>
            <a:r>
              <a:rPr lang="zh-TW" altLang="en-US" sz="1600" smtClean="0">
                <a:ea typeface="新細明體" pitchFamily="18" charset="-120"/>
              </a:rPr>
              <a:t>關鍵字</a:t>
            </a:r>
          </a:p>
          <a:p>
            <a:pPr marL="1235075" lvl="2" indent="-381000">
              <a:buClr>
                <a:schemeClr val="bg1"/>
              </a:buClr>
            </a:pPr>
            <a:r>
              <a:rPr lang="en-US" altLang="zh-TW" sz="1400" smtClean="0">
                <a:ea typeface="新細明體" pitchFamily="18" charset="-120"/>
              </a:rPr>
              <a:t>CREATE DEFAULT</a:t>
            </a:r>
            <a:r>
              <a:rPr lang="zh-TW" altLang="en-US" sz="1400" smtClean="0">
                <a:ea typeface="新細明體" pitchFamily="18" charset="-120"/>
              </a:rPr>
              <a:t>、</a:t>
            </a:r>
            <a:r>
              <a:rPr lang="en-US" altLang="zh-TW" sz="1400" smtClean="0">
                <a:ea typeface="新細明體" pitchFamily="18" charset="-120"/>
              </a:rPr>
              <a:t>DROP DEFAULT</a:t>
            </a:r>
            <a:r>
              <a:rPr lang="zh-TW" altLang="en-US" sz="1400" smtClean="0">
                <a:ea typeface="新細明體" pitchFamily="18" charset="-120"/>
              </a:rPr>
              <a:t>、</a:t>
            </a:r>
            <a:r>
              <a:rPr lang="en-US" altLang="zh-TW" sz="1400" smtClean="0">
                <a:ea typeface="新細明體" pitchFamily="18" charset="-120"/>
              </a:rPr>
              <a:t>sp_bindefault</a:t>
            </a:r>
            <a:r>
              <a:rPr lang="zh-TW" altLang="en-US" sz="1400" smtClean="0">
                <a:ea typeface="新細明體" pitchFamily="18" charset="-120"/>
              </a:rPr>
              <a:t>、</a:t>
            </a:r>
            <a:r>
              <a:rPr lang="en-US" altLang="zh-TW" sz="1400" smtClean="0">
                <a:ea typeface="新細明體" pitchFamily="18" charset="-120"/>
              </a:rPr>
              <a:t>sp_unbindefault</a:t>
            </a:r>
          </a:p>
          <a:p>
            <a:pPr marL="1235075" lvl="2" indent="-381000">
              <a:buClr>
                <a:schemeClr val="bg1"/>
              </a:buClr>
            </a:pPr>
            <a:r>
              <a:rPr lang="en-US" altLang="zh-TW" sz="1400" smtClean="0">
                <a:ea typeface="新細明體" pitchFamily="18" charset="-120"/>
              </a:rPr>
              <a:t>CREATE RULE</a:t>
            </a:r>
            <a:r>
              <a:rPr lang="zh-TW" altLang="en-US" sz="1400" smtClean="0">
                <a:ea typeface="新細明體" pitchFamily="18" charset="-120"/>
              </a:rPr>
              <a:t>、</a:t>
            </a:r>
            <a:r>
              <a:rPr lang="en-US" altLang="zh-TW" sz="1400" smtClean="0">
                <a:ea typeface="新細明體" pitchFamily="18" charset="-120"/>
              </a:rPr>
              <a:t>DROP RULE</a:t>
            </a:r>
            <a:r>
              <a:rPr lang="zh-TW" altLang="en-US" sz="1400" smtClean="0">
                <a:ea typeface="新細明體" pitchFamily="18" charset="-120"/>
              </a:rPr>
              <a:t>、</a:t>
            </a:r>
            <a:r>
              <a:rPr lang="en-US" altLang="zh-TW" sz="1400" smtClean="0">
                <a:ea typeface="新細明體" pitchFamily="18" charset="-120"/>
              </a:rPr>
              <a:t>sp_bindrule</a:t>
            </a:r>
            <a:r>
              <a:rPr lang="zh-TW" altLang="en-US" sz="1400" smtClean="0">
                <a:ea typeface="新細明體" pitchFamily="18" charset="-120"/>
              </a:rPr>
              <a:t>、</a:t>
            </a:r>
            <a:r>
              <a:rPr lang="en-US" altLang="zh-TW" sz="1400" smtClean="0">
                <a:ea typeface="新細明體" pitchFamily="18" charset="-120"/>
              </a:rPr>
              <a:t>sp_unbindrule</a:t>
            </a:r>
          </a:p>
          <a:p>
            <a:pPr marL="457200" indent="-457200">
              <a:lnSpc>
                <a:spcPct val="100000"/>
              </a:lnSpc>
              <a:buClr>
                <a:schemeClr val="bg1"/>
              </a:buClr>
            </a:pPr>
            <a:r>
              <a:rPr lang="en-US" altLang="zh-TW" sz="1600" smtClean="0">
                <a:ea typeface="新細明體" pitchFamily="18" charset="-120"/>
              </a:rPr>
              <a:t>Sp_renamedb</a:t>
            </a:r>
          </a:p>
          <a:p>
            <a:pPr marL="914400" lvl="1" indent="-457200">
              <a:lnSpc>
                <a:spcPct val="100000"/>
              </a:lnSpc>
              <a:buClr>
                <a:schemeClr val="bg1"/>
              </a:buClr>
            </a:pPr>
            <a:r>
              <a:rPr lang="zh-TW" altLang="en-US" sz="1600" smtClean="0">
                <a:ea typeface="新細明體" pitchFamily="18" charset="-120"/>
              </a:rPr>
              <a:t>請改用</a:t>
            </a:r>
            <a:r>
              <a:rPr lang="en-US" altLang="zh-TW" sz="1600" smtClean="0">
                <a:ea typeface="新細明體" pitchFamily="18" charset="-120"/>
              </a:rPr>
              <a:t>ALTER DATABASE </a:t>
            </a:r>
            <a:r>
              <a:rPr lang="zh-TW" altLang="en-US" sz="1600" smtClean="0">
                <a:ea typeface="新細明體" pitchFamily="18" charset="-120"/>
              </a:rPr>
              <a:t>中的 </a:t>
            </a:r>
            <a:r>
              <a:rPr lang="en-US" altLang="zh-TW" sz="1600" smtClean="0">
                <a:ea typeface="新細明體" pitchFamily="18" charset="-120"/>
              </a:rPr>
              <a:t>MODIFY NAME</a:t>
            </a:r>
          </a:p>
          <a:p>
            <a:pPr marL="457200" indent="-457200">
              <a:lnSpc>
                <a:spcPct val="100000"/>
              </a:lnSpc>
              <a:buClr>
                <a:schemeClr val="bg1"/>
              </a:buClr>
            </a:pPr>
            <a:r>
              <a:rPr lang="en-US" altLang="zh-TW" sz="1600" smtClean="0">
                <a:ea typeface="新細明體" pitchFamily="18" charset="-120"/>
              </a:rPr>
              <a:t>sp_dboption</a:t>
            </a:r>
            <a:r>
              <a:rPr lang="zh-TW" altLang="en-US" sz="1600" smtClean="0">
                <a:ea typeface="新細明體" pitchFamily="18" charset="-120"/>
              </a:rPr>
              <a:t>、</a:t>
            </a:r>
            <a:r>
              <a:rPr lang="en-US" altLang="zh-TW" sz="1600" smtClean="0">
                <a:ea typeface="新細明體" pitchFamily="18" charset="-120"/>
              </a:rPr>
              <a:t>sp_resetstatus</a:t>
            </a:r>
            <a:endParaRPr lang="zh-TW" altLang="en-US" sz="1600" smtClean="0">
              <a:ea typeface="新細明體" pitchFamily="18" charset="-120"/>
            </a:endParaRPr>
          </a:p>
          <a:p>
            <a:pPr marL="914400" lvl="1" indent="-457200">
              <a:lnSpc>
                <a:spcPct val="100000"/>
              </a:lnSpc>
              <a:buClr>
                <a:schemeClr val="bg1"/>
              </a:buClr>
            </a:pPr>
            <a:r>
              <a:rPr lang="zh-TW" altLang="en-US" sz="1600" smtClean="0">
                <a:ea typeface="新細明體" pitchFamily="18" charset="-120"/>
              </a:rPr>
              <a:t>請改用</a:t>
            </a:r>
            <a:r>
              <a:rPr lang="en-US" altLang="zh-TW" sz="1600" smtClean="0">
                <a:ea typeface="新細明體" pitchFamily="18" charset="-120"/>
              </a:rPr>
              <a:t>ALTER DATABASE SET { ONLINE | EMERGENCY }</a:t>
            </a:r>
          </a:p>
          <a:p>
            <a:pPr marL="457200" indent="-457200">
              <a:lnSpc>
                <a:spcPct val="100000"/>
              </a:lnSpc>
              <a:buClr>
                <a:schemeClr val="bg1"/>
              </a:buClr>
            </a:pPr>
            <a:r>
              <a:rPr lang="en-US" altLang="zh-TW" sz="1600" smtClean="0">
                <a:ea typeface="新細明體" pitchFamily="18" charset="-120"/>
              </a:rPr>
              <a:t>DBCC DBREINDEX</a:t>
            </a:r>
          </a:p>
          <a:p>
            <a:pPr marL="914400" lvl="1" indent="-457200">
              <a:lnSpc>
                <a:spcPct val="100000"/>
              </a:lnSpc>
              <a:buClr>
                <a:schemeClr val="bg1"/>
              </a:buClr>
            </a:pPr>
            <a:r>
              <a:rPr lang="zh-TW" altLang="en-US" sz="1600" smtClean="0">
                <a:ea typeface="新細明體" pitchFamily="18" charset="-120"/>
              </a:rPr>
              <a:t>請改用 </a:t>
            </a:r>
            <a:r>
              <a:rPr lang="en-US" altLang="zh-TW" sz="1600" smtClean="0">
                <a:ea typeface="新細明體" pitchFamily="18" charset="-120"/>
              </a:rPr>
              <a:t>ALTER INDEX </a:t>
            </a:r>
            <a:r>
              <a:rPr lang="zh-TW" altLang="en-US" sz="1600" smtClean="0">
                <a:ea typeface="新細明體" pitchFamily="18" charset="-120"/>
              </a:rPr>
              <a:t>的 </a:t>
            </a:r>
            <a:r>
              <a:rPr lang="en-US" altLang="zh-TW" sz="1600" smtClean="0">
                <a:ea typeface="新細明體" pitchFamily="18" charset="-120"/>
              </a:rPr>
              <a:t>REBUILD </a:t>
            </a:r>
            <a:r>
              <a:rPr lang="zh-TW" altLang="en-US" sz="1600" smtClean="0">
                <a:ea typeface="新細明體" pitchFamily="18" charset="-120"/>
              </a:rPr>
              <a:t>選項</a:t>
            </a:r>
          </a:p>
          <a:p>
            <a:pPr marL="457200" indent="-457200">
              <a:lnSpc>
                <a:spcPct val="100000"/>
              </a:lnSpc>
              <a:buClr>
                <a:schemeClr val="bg1"/>
              </a:buClr>
            </a:pPr>
            <a:r>
              <a:rPr lang="en-US" altLang="zh-TW" sz="1600" smtClean="0">
                <a:ea typeface="新細明體" pitchFamily="18" charset="-120"/>
              </a:rPr>
              <a:t>DBCC INDEXDEFRAG </a:t>
            </a:r>
          </a:p>
          <a:p>
            <a:pPr marL="914400" lvl="1" indent="-457200">
              <a:lnSpc>
                <a:spcPct val="100000"/>
              </a:lnSpc>
              <a:buClr>
                <a:schemeClr val="bg1"/>
              </a:buClr>
            </a:pPr>
            <a:r>
              <a:rPr lang="zh-TW" altLang="en-US" sz="1600" smtClean="0">
                <a:ea typeface="新細明體" pitchFamily="18" charset="-120"/>
              </a:rPr>
              <a:t>請改用 </a:t>
            </a:r>
            <a:r>
              <a:rPr lang="en-US" altLang="zh-TW" sz="1600" smtClean="0">
                <a:ea typeface="新細明體" pitchFamily="18" charset="-120"/>
              </a:rPr>
              <a:t>ALTER INDEX </a:t>
            </a:r>
            <a:r>
              <a:rPr lang="zh-TW" altLang="en-US" sz="1600" smtClean="0">
                <a:ea typeface="新細明體" pitchFamily="18" charset="-120"/>
              </a:rPr>
              <a:t>的 </a:t>
            </a:r>
            <a:r>
              <a:rPr lang="en-US" altLang="zh-TW" sz="1600" smtClean="0">
                <a:ea typeface="新細明體" pitchFamily="18" charset="-120"/>
              </a:rPr>
              <a:t>REORGANIZE </a:t>
            </a:r>
            <a:r>
              <a:rPr lang="zh-TW" altLang="en-US" sz="1600" smtClean="0">
                <a:ea typeface="新細明體" pitchFamily="18" charset="-120"/>
              </a:rPr>
              <a:t>選項</a:t>
            </a:r>
          </a:p>
          <a:p>
            <a:pPr marL="457200" indent="-457200">
              <a:lnSpc>
                <a:spcPct val="100000"/>
              </a:lnSpc>
              <a:buClr>
                <a:schemeClr val="bg1"/>
              </a:buClr>
            </a:pPr>
            <a:r>
              <a:rPr lang="en-US" altLang="zh-TW" sz="1600" smtClean="0">
                <a:ea typeface="新細明體" pitchFamily="18" charset="-120"/>
              </a:rPr>
              <a:t>DBCC SHOWCONTIG</a:t>
            </a:r>
          </a:p>
          <a:p>
            <a:pPr marL="914400" lvl="1" indent="-457200">
              <a:lnSpc>
                <a:spcPct val="100000"/>
              </a:lnSpc>
              <a:buClr>
                <a:schemeClr val="bg1"/>
              </a:buClr>
            </a:pPr>
            <a:r>
              <a:rPr lang="zh-TW" altLang="en-US" sz="1600" smtClean="0">
                <a:ea typeface="新細明體" pitchFamily="18" charset="-120"/>
              </a:rPr>
              <a:t>請改用 </a:t>
            </a:r>
            <a:r>
              <a:rPr lang="en-US" altLang="zh-TW" sz="1600" smtClean="0">
                <a:ea typeface="新細明體" pitchFamily="18" charset="-120"/>
              </a:rPr>
              <a:t>sys.dm_db_index_physical_stats</a:t>
            </a:r>
          </a:p>
          <a:p>
            <a:pPr marL="457200" indent="-457200">
              <a:lnSpc>
                <a:spcPct val="100000"/>
              </a:lnSpc>
              <a:buClr>
                <a:schemeClr val="bg1"/>
              </a:buClr>
            </a:pPr>
            <a:r>
              <a:rPr lang="en-US" altLang="zh-TW" sz="1600" smtClean="0">
                <a:ea typeface="新細明體" pitchFamily="18" charset="-120"/>
              </a:rPr>
              <a:t>srv_ </a:t>
            </a:r>
            <a:r>
              <a:rPr lang="zh-TW" altLang="en-US" sz="1600" smtClean="0">
                <a:ea typeface="新細明體" pitchFamily="18" charset="-120"/>
              </a:rPr>
              <a:t>開頭的擴充預存程序</a:t>
            </a:r>
          </a:p>
          <a:p>
            <a:pPr marL="914400" lvl="1" indent="-457200">
              <a:lnSpc>
                <a:spcPct val="100000"/>
              </a:lnSpc>
              <a:buClr>
                <a:schemeClr val="bg1"/>
              </a:buClr>
            </a:pPr>
            <a:r>
              <a:rPr lang="zh-TW" altLang="en-US" sz="1600" smtClean="0">
                <a:ea typeface="新細明體" pitchFamily="18" charset="-120"/>
              </a:rPr>
              <a:t>請改用</a:t>
            </a:r>
            <a:r>
              <a:rPr lang="en-US" altLang="zh-TW" sz="1600" smtClean="0">
                <a:ea typeface="新細明體" pitchFamily="18" charset="-120"/>
              </a:rPr>
              <a:t>CLR </a:t>
            </a:r>
            <a:r>
              <a:rPr lang="zh-TW" altLang="en-US" sz="1600" smtClean="0">
                <a:ea typeface="新細明體" pitchFamily="18" charset="-120"/>
              </a:rPr>
              <a:t>整合</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z="3600" smtClean="0"/>
              <a:t>主要已被取代的功能</a:t>
            </a:r>
            <a:r>
              <a:rPr lang="en-US" altLang="zh-TW" sz="3600" smtClean="0"/>
              <a:t>--</a:t>
            </a:r>
            <a:r>
              <a:rPr lang="zh-TW" altLang="en-US" sz="3600" smtClean="0"/>
              <a:t>資料庫引擎（三）</a:t>
            </a:r>
          </a:p>
        </p:txBody>
      </p:sp>
      <p:sp>
        <p:nvSpPr>
          <p:cNvPr id="13315" name="Rectangle 3"/>
          <p:cNvSpPr>
            <a:spLocks noGrp="1" noChangeArrowheads="1"/>
          </p:cNvSpPr>
          <p:nvPr>
            <p:ph type="body" idx="1"/>
          </p:nvPr>
        </p:nvSpPr>
        <p:spPr/>
        <p:txBody>
          <a:bodyPr/>
          <a:lstStyle/>
          <a:p>
            <a:pPr marL="342900" indent="-342900">
              <a:lnSpc>
                <a:spcPct val="100000"/>
              </a:lnSpc>
              <a:buClr>
                <a:schemeClr val="bg1"/>
              </a:buClr>
            </a:pPr>
            <a:r>
              <a:rPr lang="zh-TW" altLang="en-US" sz="1800" smtClean="0">
                <a:ea typeface="新細明體" pitchFamily="18" charset="-120"/>
              </a:rPr>
              <a:t>安全性陳述式 </a:t>
            </a:r>
            <a:r>
              <a:rPr lang="en-US" altLang="zh-TW" sz="1800" smtClean="0">
                <a:ea typeface="新細明體" pitchFamily="18" charset="-120"/>
              </a:rPr>
              <a:t>— </a:t>
            </a:r>
            <a:r>
              <a:rPr lang="zh-TW" altLang="en-US" sz="1800" smtClean="0">
                <a:ea typeface="新細明體" pitchFamily="18" charset="-120"/>
              </a:rPr>
              <a:t>大幅翻新</a:t>
            </a:r>
          </a:p>
          <a:p>
            <a:pPr marL="800100" lvl="1" indent="-342900">
              <a:lnSpc>
                <a:spcPct val="100000"/>
              </a:lnSpc>
              <a:buClr>
                <a:schemeClr val="bg1"/>
              </a:buClr>
            </a:pPr>
            <a:r>
              <a:rPr lang="zh-TW" altLang="en-US" sz="1800" smtClean="0">
                <a:ea typeface="新細明體" pitchFamily="18" charset="-120"/>
              </a:rPr>
              <a:t>請改用 </a:t>
            </a:r>
            <a:r>
              <a:rPr lang="en-US" altLang="zh-TW" sz="1800" smtClean="0">
                <a:ea typeface="新細明體" pitchFamily="18" charset="-120"/>
              </a:rPr>
              <a:t>CREATE APPLICATION ROLE</a:t>
            </a:r>
            <a:r>
              <a:rPr lang="zh-TW" altLang="en-US" sz="1800" smtClean="0">
                <a:ea typeface="新細明體" pitchFamily="18" charset="-120"/>
              </a:rPr>
              <a:t>、</a:t>
            </a:r>
            <a:r>
              <a:rPr lang="en-US" altLang="zh-TW" sz="1800" smtClean="0">
                <a:ea typeface="新細明體" pitchFamily="18" charset="-120"/>
              </a:rPr>
              <a:t>CREATE LOGIN</a:t>
            </a:r>
            <a:r>
              <a:rPr lang="zh-TW" altLang="en-US" sz="1800" smtClean="0">
                <a:ea typeface="新細明體" pitchFamily="18" charset="-120"/>
              </a:rPr>
              <a:t>、</a:t>
            </a:r>
            <a:r>
              <a:rPr lang="en-US" altLang="zh-TW" sz="1800" smtClean="0">
                <a:ea typeface="新細明體" pitchFamily="18" charset="-120"/>
              </a:rPr>
              <a:t>CREATE USER</a:t>
            </a:r>
            <a:r>
              <a:rPr lang="zh-TW" altLang="en-US" sz="1800" smtClean="0">
                <a:ea typeface="新細明體" pitchFamily="18" charset="-120"/>
              </a:rPr>
              <a:t>、</a:t>
            </a:r>
            <a:r>
              <a:rPr lang="en-US" altLang="zh-TW" sz="1800" smtClean="0">
                <a:ea typeface="新細明體" pitchFamily="18" charset="-120"/>
              </a:rPr>
              <a:t>CREATE ROLE</a:t>
            </a:r>
            <a:r>
              <a:rPr lang="zh-TW" altLang="en-US" sz="1800" smtClean="0">
                <a:ea typeface="新細明體" pitchFamily="18" charset="-120"/>
              </a:rPr>
              <a:t>、</a:t>
            </a:r>
            <a:r>
              <a:rPr lang="en-US" altLang="zh-TW" sz="1800" smtClean="0">
                <a:ea typeface="新細明體" pitchFamily="18" charset="-120"/>
              </a:rPr>
              <a:t>ALTER SCHEMA</a:t>
            </a:r>
            <a:r>
              <a:rPr lang="zh-TW" altLang="en-US" sz="1800" smtClean="0">
                <a:ea typeface="新細明體" pitchFamily="18" charset="-120"/>
              </a:rPr>
              <a:t>等陳述式</a:t>
            </a:r>
          </a:p>
          <a:p>
            <a:pPr marL="1158875" lvl="2" indent="-304800">
              <a:buClr>
                <a:schemeClr val="bg1"/>
              </a:buClr>
            </a:pPr>
            <a:r>
              <a:rPr lang="en-US" altLang="zh-TW" sz="1600" smtClean="0">
                <a:ea typeface="新細明體" pitchFamily="18" charset="-120"/>
              </a:rPr>
              <a:t>sp_addapprole</a:t>
            </a:r>
            <a:r>
              <a:rPr lang="zh-TW" altLang="en-US" sz="1600" smtClean="0">
                <a:ea typeface="新細明體" pitchFamily="18" charset="-120"/>
              </a:rPr>
              <a:t>、</a:t>
            </a:r>
            <a:r>
              <a:rPr lang="en-US" altLang="zh-TW" sz="1600" smtClean="0">
                <a:ea typeface="新細明體" pitchFamily="18" charset="-120"/>
              </a:rPr>
              <a:t>sp_addlogin</a:t>
            </a:r>
            <a:r>
              <a:rPr lang="zh-TW" altLang="en-US" sz="1600" smtClean="0">
                <a:ea typeface="新細明體" pitchFamily="18" charset="-120"/>
              </a:rPr>
              <a:t>、</a:t>
            </a:r>
            <a:r>
              <a:rPr lang="en-US" altLang="zh-TW" sz="1600" smtClean="0">
                <a:ea typeface="新細明體" pitchFamily="18" charset="-120"/>
              </a:rPr>
              <a:t>sp_adduser</a:t>
            </a:r>
            <a:r>
              <a:rPr lang="zh-TW" altLang="en-US" sz="1600" smtClean="0">
                <a:ea typeface="新細明體" pitchFamily="18" charset="-120"/>
              </a:rPr>
              <a:t>、</a:t>
            </a:r>
            <a:r>
              <a:rPr lang="en-US" altLang="zh-TW" sz="1600" smtClean="0">
                <a:ea typeface="新細明體" pitchFamily="18" charset="-120"/>
              </a:rPr>
              <a:t>sp_grantdbaccess</a:t>
            </a:r>
            <a:r>
              <a:rPr lang="zh-TW" altLang="en-US" sz="1600" smtClean="0">
                <a:ea typeface="新細明體" pitchFamily="18" charset="-120"/>
              </a:rPr>
              <a:t>、</a:t>
            </a:r>
            <a:r>
              <a:rPr lang="en-US" altLang="zh-TW" sz="1600" smtClean="0">
                <a:ea typeface="新細明體" pitchFamily="18" charset="-120"/>
              </a:rPr>
              <a:t>sp_addrole</a:t>
            </a:r>
            <a:r>
              <a:rPr lang="zh-TW" altLang="en-US" sz="1600" smtClean="0">
                <a:ea typeface="新細明體" pitchFamily="18" charset="-120"/>
              </a:rPr>
              <a:t>、</a:t>
            </a:r>
            <a:r>
              <a:rPr lang="en-US" altLang="zh-TW" sz="1600" smtClean="0">
                <a:ea typeface="新細明體" pitchFamily="18" charset="-120"/>
              </a:rPr>
              <a:t>sp_password</a:t>
            </a:r>
            <a:r>
              <a:rPr lang="zh-TW" altLang="en-US" sz="1600" smtClean="0">
                <a:ea typeface="新細明體" pitchFamily="18" charset="-120"/>
              </a:rPr>
              <a:t>、</a:t>
            </a:r>
            <a:r>
              <a:rPr lang="en-US" altLang="zh-TW" sz="1600" smtClean="0">
                <a:ea typeface="新細明體" pitchFamily="18" charset="-120"/>
              </a:rPr>
              <a:t>sp_changeobjectowner</a:t>
            </a:r>
            <a:r>
              <a:rPr lang="zh-TW" altLang="en-US" sz="1600" smtClean="0">
                <a:ea typeface="新細明體" pitchFamily="18" charset="-120"/>
              </a:rPr>
              <a:t>、</a:t>
            </a:r>
            <a:r>
              <a:rPr lang="en-US" altLang="zh-TW" sz="1600" smtClean="0">
                <a:ea typeface="新細明體" pitchFamily="18" charset="-120"/>
              </a:rPr>
              <a:t>sp_defaultdb</a:t>
            </a:r>
            <a:r>
              <a:rPr lang="zh-TW" altLang="en-US" sz="1600" smtClean="0">
                <a:ea typeface="新細明體" pitchFamily="18" charset="-120"/>
              </a:rPr>
              <a:t>、</a:t>
            </a:r>
            <a:r>
              <a:rPr lang="en-US" altLang="zh-TW" sz="1600" smtClean="0">
                <a:ea typeface="新細明體" pitchFamily="18" charset="-120"/>
              </a:rPr>
              <a:t>sp_grantlogin </a:t>
            </a:r>
            <a:r>
              <a:rPr lang="zh-TW" altLang="en-US" sz="1600" smtClean="0">
                <a:ea typeface="新細明體" pitchFamily="18" charset="-120"/>
              </a:rPr>
              <a:t>等等</a:t>
            </a:r>
          </a:p>
          <a:p>
            <a:pPr marL="342900" indent="-342900">
              <a:lnSpc>
                <a:spcPct val="100000"/>
              </a:lnSpc>
              <a:buClr>
                <a:schemeClr val="bg1"/>
              </a:buClr>
            </a:pPr>
            <a:r>
              <a:rPr lang="zh-TW" altLang="en-US" sz="1800" smtClean="0">
                <a:ea typeface="新細明體" pitchFamily="18" charset="-120"/>
              </a:rPr>
              <a:t>系統資料表</a:t>
            </a:r>
          </a:p>
          <a:p>
            <a:pPr marL="800100" lvl="1" indent="-342900">
              <a:lnSpc>
                <a:spcPct val="100000"/>
              </a:lnSpc>
              <a:buClr>
                <a:schemeClr val="bg1"/>
              </a:buClr>
            </a:pPr>
            <a:r>
              <a:rPr lang="zh-TW" altLang="en-US" sz="1800" smtClean="0">
                <a:ea typeface="新細明體" pitchFamily="18" charset="-120"/>
              </a:rPr>
              <a:t>請改用目錄檢視（</a:t>
            </a:r>
            <a:r>
              <a:rPr lang="en-US" altLang="zh-TW" sz="1800" smtClean="0">
                <a:ea typeface="新細明體" pitchFamily="18" charset="-120"/>
              </a:rPr>
              <a:t>Catalog Views</a:t>
            </a:r>
            <a:r>
              <a:rPr lang="zh-TW" altLang="en-US" sz="1800" smtClean="0">
                <a:ea typeface="新細明體" pitchFamily="18" charset="-120"/>
              </a:rPr>
              <a:t>），例如：</a:t>
            </a:r>
            <a:r>
              <a:rPr lang="en-US" altLang="zh-TW" sz="1800" smtClean="0">
                <a:ea typeface="新細明體" pitchFamily="18" charset="-120"/>
              </a:rPr>
              <a:t>sys.databases </a:t>
            </a:r>
            <a:r>
              <a:rPr lang="zh-TW" altLang="en-US" sz="1800" smtClean="0">
                <a:ea typeface="新細明體" pitchFamily="18" charset="-120"/>
              </a:rPr>
              <a:t>等等</a:t>
            </a:r>
          </a:p>
          <a:p>
            <a:pPr marL="1158875" lvl="2" indent="-304800">
              <a:buClr>
                <a:schemeClr val="bg1"/>
              </a:buClr>
            </a:pPr>
            <a:r>
              <a:rPr lang="zh-TW" altLang="en-US" sz="1600" smtClean="0">
                <a:ea typeface="新細明體" pitchFamily="18" charset="-120"/>
              </a:rPr>
              <a:t>以 </a:t>
            </a:r>
            <a:r>
              <a:rPr lang="en-US" altLang="zh-TW" sz="1600" smtClean="0">
                <a:ea typeface="新細明體" pitchFamily="18" charset="-120"/>
              </a:rPr>
              <a:t>sys </a:t>
            </a:r>
            <a:r>
              <a:rPr lang="zh-TW" altLang="en-US" sz="1600" smtClean="0">
                <a:ea typeface="新細明體" pitchFamily="18" charset="-120"/>
              </a:rPr>
              <a:t>做開頭的系統資料表，例如：</a:t>
            </a:r>
            <a:r>
              <a:rPr lang="en-US" altLang="zh-TW" sz="1600" smtClean="0">
                <a:ea typeface="新細明體" pitchFamily="18" charset="-120"/>
              </a:rPr>
              <a:t>syscolumns</a:t>
            </a:r>
            <a:r>
              <a:rPr lang="zh-TW" altLang="en-US" sz="1600" smtClean="0">
                <a:ea typeface="新細明體" pitchFamily="18" charset="-120"/>
              </a:rPr>
              <a:t>、</a:t>
            </a:r>
            <a:r>
              <a:rPr lang="en-US" altLang="zh-TW" sz="1600" smtClean="0">
                <a:ea typeface="新細明體" pitchFamily="18" charset="-120"/>
              </a:rPr>
              <a:t>sysconstraints</a:t>
            </a:r>
            <a:r>
              <a:rPr lang="zh-TW" altLang="en-US" sz="1600" smtClean="0">
                <a:ea typeface="新細明體" pitchFamily="18" charset="-120"/>
              </a:rPr>
              <a:t>、</a:t>
            </a:r>
            <a:r>
              <a:rPr lang="en-US" altLang="zh-TW" sz="1600" smtClean="0">
                <a:ea typeface="新細明體" pitchFamily="18" charset="-120"/>
              </a:rPr>
              <a:t>sysdatabases</a:t>
            </a:r>
            <a:r>
              <a:rPr lang="zh-TW" altLang="en-US" sz="1600" smtClean="0">
                <a:ea typeface="新細明體" pitchFamily="18" charset="-120"/>
              </a:rPr>
              <a:t>、</a:t>
            </a:r>
            <a:r>
              <a:rPr lang="en-US" altLang="zh-TW" sz="1600" smtClean="0">
                <a:ea typeface="新細明體" pitchFamily="18" charset="-120"/>
              </a:rPr>
              <a:t>sysdevices</a:t>
            </a:r>
            <a:r>
              <a:rPr lang="zh-TW" altLang="en-US" sz="1600" smtClean="0">
                <a:ea typeface="新細明體" pitchFamily="18" charset="-120"/>
              </a:rPr>
              <a:t>、</a:t>
            </a:r>
            <a:r>
              <a:rPr lang="en-US" altLang="zh-TW" sz="1600" smtClean="0">
                <a:ea typeface="新細明體" pitchFamily="18" charset="-120"/>
              </a:rPr>
              <a:t>sysindexes</a:t>
            </a:r>
            <a:r>
              <a:rPr lang="zh-TW" altLang="en-US" sz="1600" smtClean="0">
                <a:ea typeface="新細明體" pitchFamily="18" charset="-120"/>
              </a:rPr>
              <a:t>、</a:t>
            </a:r>
            <a:r>
              <a:rPr lang="en-US" altLang="zh-TW" sz="1600" smtClean="0">
                <a:ea typeface="新細明體" pitchFamily="18" charset="-120"/>
              </a:rPr>
              <a:t>sysobjects</a:t>
            </a:r>
            <a:r>
              <a:rPr lang="zh-TW" altLang="en-US" sz="1600" smtClean="0">
                <a:ea typeface="新細明體" pitchFamily="18" charset="-120"/>
              </a:rPr>
              <a:t>、</a:t>
            </a:r>
            <a:r>
              <a:rPr lang="en-US" altLang="zh-TW" sz="1600" smtClean="0">
                <a:ea typeface="新細明體" pitchFamily="18" charset="-120"/>
              </a:rPr>
              <a:t>sysprocesses </a:t>
            </a:r>
            <a:r>
              <a:rPr lang="zh-TW" altLang="en-US" sz="1600" smtClean="0">
                <a:ea typeface="新細明體" pitchFamily="18" charset="-120"/>
              </a:rPr>
              <a:t>等等</a:t>
            </a:r>
          </a:p>
          <a:p>
            <a:pPr marL="342900" indent="-342900">
              <a:lnSpc>
                <a:spcPct val="100000"/>
              </a:lnSpc>
              <a:buClr>
                <a:schemeClr val="bg1"/>
              </a:buClr>
            </a:pPr>
            <a:r>
              <a:rPr lang="en-US" altLang="zh-TW" sz="1800" smtClean="0">
                <a:ea typeface="新細明體" pitchFamily="18" charset="-120"/>
              </a:rPr>
              <a:t>TEXT</a:t>
            </a:r>
            <a:r>
              <a:rPr lang="zh-TW" altLang="en-US" sz="1800" smtClean="0">
                <a:ea typeface="新細明體" pitchFamily="18" charset="-120"/>
              </a:rPr>
              <a:t>、</a:t>
            </a:r>
            <a:r>
              <a:rPr lang="en-US" altLang="zh-TW" sz="1800" smtClean="0">
                <a:ea typeface="新細明體" pitchFamily="18" charset="-120"/>
              </a:rPr>
              <a:t>NTEXT</a:t>
            </a:r>
            <a:r>
              <a:rPr lang="zh-TW" altLang="en-US" sz="1800" smtClean="0">
                <a:ea typeface="新細明體" pitchFamily="18" charset="-120"/>
              </a:rPr>
              <a:t>、</a:t>
            </a:r>
            <a:r>
              <a:rPr lang="en-US" altLang="zh-TW" sz="1800" smtClean="0">
                <a:ea typeface="新細明體" pitchFamily="18" charset="-120"/>
              </a:rPr>
              <a:t>IMAGE </a:t>
            </a:r>
            <a:r>
              <a:rPr lang="zh-TW" altLang="en-US" sz="1800" smtClean="0">
                <a:ea typeface="新細明體" pitchFamily="18" charset="-120"/>
              </a:rPr>
              <a:t>與 </a:t>
            </a:r>
            <a:r>
              <a:rPr lang="en-US" altLang="zh-TW" sz="1800" smtClean="0">
                <a:ea typeface="新細明體" pitchFamily="18" charset="-120"/>
              </a:rPr>
              <a:t>'text in row' </a:t>
            </a:r>
            <a:r>
              <a:rPr lang="zh-TW" altLang="en-US" sz="1800" smtClean="0">
                <a:ea typeface="新細明體" pitchFamily="18" charset="-120"/>
              </a:rPr>
              <a:t>資料表選項</a:t>
            </a:r>
          </a:p>
          <a:p>
            <a:pPr marL="800100" lvl="1" indent="-342900">
              <a:lnSpc>
                <a:spcPct val="100000"/>
              </a:lnSpc>
              <a:buClr>
                <a:schemeClr val="bg1"/>
              </a:buClr>
            </a:pPr>
            <a:r>
              <a:rPr lang="zh-TW" altLang="en-US" sz="1800" smtClean="0">
                <a:ea typeface="新細明體" pitchFamily="18" charset="-120"/>
              </a:rPr>
              <a:t>請改用</a:t>
            </a:r>
            <a:r>
              <a:rPr lang="en-US" altLang="zh-TW" sz="1800" smtClean="0">
                <a:ea typeface="新細明體" pitchFamily="18" charset="-120"/>
              </a:rPr>
              <a:t>varchar(max)</a:t>
            </a:r>
            <a:r>
              <a:rPr lang="zh-TW" altLang="en-US" sz="1800" smtClean="0">
                <a:ea typeface="新細明體" pitchFamily="18" charset="-120"/>
              </a:rPr>
              <a:t>、</a:t>
            </a:r>
            <a:r>
              <a:rPr lang="en-US" altLang="zh-TW" sz="1800" smtClean="0">
                <a:ea typeface="新細明體" pitchFamily="18" charset="-120"/>
              </a:rPr>
              <a:t>nvarchar(max) </a:t>
            </a:r>
            <a:r>
              <a:rPr lang="zh-TW" altLang="en-US" sz="1800" smtClean="0">
                <a:ea typeface="新細明體" pitchFamily="18" charset="-120"/>
              </a:rPr>
              <a:t>和 </a:t>
            </a:r>
            <a:r>
              <a:rPr lang="en-US" altLang="zh-TW" sz="1800" smtClean="0">
                <a:ea typeface="新細明體" pitchFamily="18" charset="-120"/>
              </a:rPr>
              <a:t>varbinary(max) </a:t>
            </a:r>
            <a:r>
              <a:rPr lang="zh-TW" altLang="en-US" sz="1800" smtClean="0">
                <a:ea typeface="新細明體" pitchFamily="18" charset="-120"/>
              </a:rPr>
              <a:t>資料類型</a:t>
            </a:r>
          </a:p>
          <a:p>
            <a:pPr marL="342900" indent="-342900">
              <a:lnSpc>
                <a:spcPct val="100000"/>
              </a:lnSpc>
              <a:buClr>
                <a:schemeClr val="bg1"/>
              </a:buClr>
            </a:pPr>
            <a:r>
              <a:rPr lang="en-US" altLang="zh-TW" sz="1800" smtClean="0">
                <a:ea typeface="新細明體" pitchFamily="18" charset="-120"/>
              </a:rPr>
              <a:t>DROP INDEX </a:t>
            </a:r>
            <a:r>
              <a:rPr lang="zh-TW" altLang="en-US" sz="1800" smtClean="0">
                <a:ea typeface="新細明體" pitchFamily="18" charset="-120"/>
              </a:rPr>
              <a:t>中的 </a:t>
            </a:r>
            <a:r>
              <a:rPr lang="en-US" altLang="zh-TW" sz="1800" smtClean="0">
                <a:ea typeface="新細明體" pitchFamily="18" charset="-120"/>
              </a:rPr>
              <a:t>table_name.index_name </a:t>
            </a:r>
            <a:r>
              <a:rPr lang="zh-TW" altLang="en-US" sz="1800" smtClean="0">
                <a:ea typeface="新細明體" pitchFamily="18" charset="-120"/>
              </a:rPr>
              <a:t>語法</a:t>
            </a:r>
          </a:p>
          <a:p>
            <a:pPr marL="800100" lvl="1" indent="-342900">
              <a:lnSpc>
                <a:spcPct val="100000"/>
              </a:lnSpc>
              <a:buClr>
                <a:schemeClr val="bg1"/>
              </a:buClr>
            </a:pPr>
            <a:r>
              <a:rPr lang="zh-TW" altLang="en-US" sz="1800" smtClean="0">
                <a:ea typeface="新細明體" pitchFamily="18" charset="-120"/>
              </a:rPr>
              <a:t>請改用 </a:t>
            </a:r>
            <a:r>
              <a:rPr lang="en-US" altLang="zh-TW" sz="1800" smtClean="0">
                <a:ea typeface="新細明體" pitchFamily="18" charset="-120"/>
              </a:rPr>
              <a:t>DROP INDEX </a:t>
            </a:r>
            <a:r>
              <a:rPr lang="zh-TW" altLang="en-US" sz="1800" smtClean="0">
                <a:ea typeface="新細明體" pitchFamily="18" charset="-120"/>
              </a:rPr>
              <a:t>中的 </a:t>
            </a:r>
            <a:r>
              <a:rPr lang="en-US" altLang="zh-TW" sz="1800" smtClean="0">
                <a:ea typeface="新細明體" pitchFamily="18" charset="-120"/>
              </a:rPr>
              <a:t>index_name ON table_name </a:t>
            </a:r>
            <a:r>
              <a:rPr lang="zh-TW" altLang="en-US" sz="1800" smtClean="0">
                <a:ea typeface="新細明體" pitchFamily="18" charset="-120"/>
              </a:rPr>
              <a:t>語法</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z="3600" smtClean="0"/>
              <a:t>主要已被取代的功能</a:t>
            </a:r>
            <a:r>
              <a:rPr lang="en-US" altLang="zh-TW" sz="3600" smtClean="0"/>
              <a:t>--</a:t>
            </a:r>
            <a:r>
              <a:rPr lang="zh-TW" altLang="en-US" sz="3600" smtClean="0"/>
              <a:t>資料庫引擎（四）</a:t>
            </a:r>
          </a:p>
        </p:txBody>
      </p:sp>
      <p:sp>
        <p:nvSpPr>
          <p:cNvPr id="14339" name="Rectangle 3"/>
          <p:cNvSpPr>
            <a:spLocks noGrp="1" noChangeArrowheads="1"/>
          </p:cNvSpPr>
          <p:nvPr>
            <p:ph type="body" idx="1"/>
          </p:nvPr>
        </p:nvSpPr>
        <p:spPr/>
        <p:txBody>
          <a:bodyPr/>
          <a:lstStyle/>
          <a:p>
            <a:pPr marL="381000" indent="-381000">
              <a:lnSpc>
                <a:spcPct val="100000"/>
              </a:lnSpc>
              <a:buClr>
                <a:schemeClr val="bg1"/>
              </a:buClr>
            </a:pPr>
            <a:r>
              <a:rPr lang="en-US" altLang="zh-TW" sz="2000" smtClean="0">
                <a:ea typeface="新細明體" pitchFamily="18" charset="-120"/>
              </a:rPr>
              <a:t>MDAC</a:t>
            </a:r>
          </a:p>
          <a:p>
            <a:pPr marL="838200" lvl="1" indent="-381000">
              <a:lnSpc>
                <a:spcPct val="100000"/>
              </a:lnSpc>
              <a:buClr>
                <a:schemeClr val="bg1"/>
              </a:buClr>
            </a:pPr>
            <a:r>
              <a:rPr lang="zh-TW" altLang="en-US" sz="2000" smtClean="0">
                <a:ea typeface="新細明體" pitchFamily="18" charset="-120"/>
              </a:rPr>
              <a:t>比 </a:t>
            </a:r>
            <a:r>
              <a:rPr lang="en-US" altLang="zh-TW" sz="2000" smtClean="0">
                <a:ea typeface="新細明體" pitchFamily="18" charset="-120"/>
              </a:rPr>
              <a:t>MDAC 2.8 SP1 </a:t>
            </a:r>
            <a:r>
              <a:rPr lang="zh-TW" altLang="en-US" sz="2000" smtClean="0">
                <a:ea typeface="新細明體" pitchFamily="18" charset="-120"/>
              </a:rPr>
              <a:t>更舊的 </a:t>
            </a:r>
            <a:r>
              <a:rPr lang="en-US" altLang="zh-TW" sz="2000" smtClean="0">
                <a:ea typeface="新細明體" pitchFamily="18" charset="-120"/>
              </a:rPr>
              <a:t>MDAC </a:t>
            </a:r>
            <a:r>
              <a:rPr lang="zh-TW" altLang="en-US" sz="2000" smtClean="0">
                <a:ea typeface="新細明體" pitchFamily="18" charset="-120"/>
              </a:rPr>
              <a:t>版本不支援具名執行個體</a:t>
            </a:r>
          </a:p>
          <a:p>
            <a:pPr marL="381000" indent="-381000">
              <a:lnSpc>
                <a:spcPct val="100000"/>
              </a:lnSpc>
              <a:buClr>
                <a:schemeClr val="bg1"/>
              </a:buClr>
            </a:pPr>
            <a:r>
              <a:rPr lang="en-US" altLang="zh-TW" sz="2000" smtClean="0">
                <a:ea typeface="新細明體" pitchFamily="18" charset="-120"/>
              </a:rPr>
              <a:t>SQL Mail</a:t>
            </a:r>
          </a:p>
          <a:p>
            <a:pPr marL="838200" lvl="1" indent="-381000">
              <a:lnSpc>
                <a:spcPct val="100000"/>
              </a:lnSpc>
              <a:buClr>
                <a:schemeClr val="bg1"/>
              </a:buClr>
            </a:pPr>
            <a:r>
              <a:rPr lang="zh-TW" altLang="en-US" sz="2000" smtClean="0">
                <a:ea typeface="新細明體" pitchFamily="18" charset="-120"/>
              </a:rPr>
              <a:t>可升級，但是必須是 </a:t>
            </a:r>
            <a:r>
              <a:rPr lang="en-US" altLang="zh-TW" sz="2000" smtClean="0">
                <a:ea typeface="新細明體" pitchFamily="18" charset="-120"/>
              </a:rPr>
              <a:t>Outlook 2002 </a:t>
            </a:r>
            <a:r>
              <a:rPr lang="zh-TW" altLang="en-US" sz="2000" smtClean="0">
                <a:ea typeface="新細明體" pitchFamily="18" charset="-120"/>
              </a:rPr>
              <a:t>以上的版本</a:t>
            </a:r>
          </a:p>
          <a:p>
            <a:pPr marL="838200" lvl="1" indent="-381000">
              <a:lnSpc>
                <a:spcPct val="100000"/>
              </a:lnSpc>
              <a:buClr>
                <a:schemeClr val="bg1"/>
              </a:buClr>
            </a:pPr>
            <a:r>
              <a:rPr lang="zh-TW" altLang="en-US" sz="2000" smtClean="0">
                <a:ea typeface="新細明體" pitchFamily="18" charset="-120"/>
              </a:rPr>
              <a:t>請使用 </a:t>
            </a:r>
            <a:r>
              <a:rPr lang="en-US" altLang="zh-TW" sz="2000" smtClean="0">
                <a:ea typeface="新細明體" pitchFamily="18" charset="-120"/>
              </a:rPr>
              <a:t>Windows </a:t>
            </a:r>
            <a:r>
              <a:rPr lang="zh-TW" altLang="en-US" sz="2000" smtClean="0">
                <a:ea typeface="新細明體" pitchFamily="18" charset="-120"/>
              </a:rPr>
              <a:t>驗證</a:t>
            </a:r>
          </a:p>
          <a:p>
            <a:pPr marL="1196975" lvl="2" indent="-342900">
              <a:buClr>
                <a:schemeClr val="bg1"/>
              </a:buClr>
            </a:pPr>
            <a:r>
              <a:rPr lang="zh-TW" altLang="en-US" sz="1800" smtClean="0">
                <a:ea typeface="新細明體" pitchFamily="18" charset="-120"/>
              </a:rPr>
              <a:t>使用 </a:t>
            </a:r>
            <a:r>
              <a:rPr lang="en-US" altLang="zh-TW" sz="1800" smtClean="0">
                <a:ea typeface="新細明體" pitchFamily="18" charset="-120"/>
              </a:rPr>
              <a:t>SQL Server </a:t>
            </a:r>
            <a:r>
              <a:rPr lang="zh-TW" altLang="en-US" sz="1800" smtClean="0">
                <a:ea typeface="新細明體" pitchFamily="18" charset="-120"/>
              </a:rPr>
              <a:t>驗證連接，進行傳送附加檔案的 </a:t>
            </a:r>
            <a:r>
              <a:rPr lang="en-US" altLang="zh-TW" sz="1800" smtClean="0">
                <a:ea typeface="新細明體" pitchFamily="18" charset="-120"/>
              </a:rPr>
              <a:t>SQL Mail </a:t>
            </a:r>
            <a:r>
              <a:rPr lang="zh-TW" altLang="en-US" sz="1800" smtClean="0">
                <a:ea typeface="新細明體" pitchFamily="18" charset="-120"/>
              </a:rPr>
              <a:t>時，無法設定適當的安全性內容，而傳回錯誤</a:t>
            </a:r>
            <a:endParaRPr lang="en-US" altLang="zh-TW" sz="1800" smtClean="0">
              <a:ea typeface="新細明體" pitchFamily="18" charset="-120"/>
            </a:endParaRPr>
          </a:p>
          <a:p>
            <a:pPr marL="838200" lvl="1" indent="-381000">
              <a:lnSpc>
                <a:spcPct val="100000"/>
              </a:lnSpc>
              <a:buClr>
                <a:schemeClr val="bg1"/>
              </a:buClr>
            </a:pPr>
            <a:r>
              <a:rPr lang="zh-TW" altLang="en-US" sz="2000" smtClean="0">
                <a:ea typeface="新細明體" pitchFamily="18" charset="-120"/>
              </a:rPr>
              <a:t>建議：請改用 </a:t>
            </a:r>
            <a:r>
              <a:rPr lang="en-US" altLang="zh-TW" sz="2000" smtClean="0">
                <a:ea typeface="新細明體" pitchFamily="18" charset="-120"/>
              </a:rPr>
              <a:t>Database Mail</a:t>
            </a:r>
          </a:p>
          <a:p>
            <a:pPr marL="381000" indent="-381000">
              <a:lnSpc>
                <a:spcPct val="100000"/>
              </a:lnSpc>
              <a:buClr>
                <a:schemeClr val="bg1"/>
              </a:buClr>
            </a:pPr>
            <a:r>
              <a:rPr lang="zh-TW" altLang="en-US" sz="2000" smtClean="0">
                <a:ea typeface="新細明體" pitchFamily="18" charset="-120"/>
              </a:rPr>
              <a:t>容錯移轉叢集的系統函數</a:t>
            </a:r>
          </a:p>
          <a:p>
            <a:pPr marL="838200" lvl="1" indent="-381000">
              <a:lnSpc>
                <a:spcPct val="100000"/>
              </a:lnSpc>
              <a:buClr>
                <a:schemeClr val="bg1"/>
              </a:buClr>
            </a:pPr>
            <a:r>
              <a:rPr lang="zh-TW" altLang="en-US" sz="2000" smtClean="0">
                <a:ea typeface="新細明體" pitchFamily="18" charset="-120"/>
              </a:rPr>
              <a:t>請改用 </a:t>
            </a:r>
            <a:r>
              <a:rPr lang="en-US" altLang="zh-TW" sz="2000" smtClean="0">
                <a:ea typeface="新細明體" pitchFamily="18" charset="-120"/>
              </a:rPr>
              <a:t>sys.dm_io_cluster_shared_drives</a:t>
            </a:r>
            <a:r>
              <a:rPr lang="zh-TW" altLang="en-US" sz="2000" smtClean="0">
                <a:ea typeface="新細明體" pitchFamily="18" charset="-120"/>
              </a:rPr>
              <a:t>、</a:t>
            </a:r>
            <a:r>
              <a:rPr lang="en-US" altLang="zh-TW" sz="2000" smtClean="0">
                <a:ea typeface="新細明體" pitchFamily="18" charset="-120"/>
              </a:rPr>
              <a:t>sys.dm_os_cluster_nodes</a:t>
            </a:r>
            <a:r>
              <a:rPr lang="zh-TW" altLang="en-US" sz="2000" smtClean="0">
                <a:ea typeface="新細明體" pitchFamily="18" charset="-120"/>
              </a:rPr>
              <a:t>、</a:t>
            </a:r>
            <a:r>
              <a:rPr lang="en-US" altLang="zh-TW" sz="1800" smtClean="0">
                <a:ea typeface="新細明體" pitchFamily="18" charset="-120"/>
              </a:rPr>
              <a:t>fn_servershareddrives</a:t>
            </a:r>
            <a:r>
              <a:rPr lang="zh-TW" altLang="en-US" sz="1800" smtClean="0">
                <a:ea typeface="新細明體" pitchFamily="18" charset="-120"/>
              </a:rPr>
              <a:t>、</a:t>
            </a:r>
            <a:r>
              <a:rPr lang="en-US" altLang="zh-TW" sz="1800" smtClean="0">
                <a:ea typeface="新細明體" pitchFamily="18" charset="-120"/>
              </a:rPr>
              <a:t>fn_virtualfilestats</a:t>
            </a:r>
            <a:r>
              <a:rPr lang="zh-TW" altLang="en-US" sz="1800" smtClean="0">
                <a:ea typeface="新細明體" pitchFamily="18" charset="-120"/>
              </a:rPr>
              <a:t>、</a:t>
            </a:r>
            <a:r>
              <a:rPr lang="en-US" altLang="zh-TW" sz="1800" smtClean="0">
                <a:ea typeface="新細明體" pitchFamily="18" charset="-120"/>
              </a:rPr>
              <a:t>fn_virtualfilestats</a:t>
            </a:r>
            <a:r>
              <a:rPr lang="zh-TW" altLang="en-US" sz="1800" smtClean="0">
                <a:ea typeface="新細明體" pitchFamily="18" charset="-120"/>
              </a:rPr>
              <a:t>、</a:t>
            </a:r>
            <a:r>
              <a:rPr lang="en-US" altLang="zh-TW" sz="1800" smtClean="0">
                <a:ea typeface="新細明體" pitchFamily="18" charset="-120"/>
              </a:rPr>
              <a:t>fn_virtualservernodes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mtClean="0"/>
              <a:t>主要的行為變更</a:t>
            </a:r>
            <a:r>
              <a:rPr lang="en-US" altLang="zh-TW" smtClean="0"/>
              <a:t>--</a:t>
            </a:r>
            <a:r>
              <a:rPr lang="zh-TW" altLang="en-US" smtClean="0"/>
              <a:t>資料庫引擎（一）</a:t>
            </a:r>
          </a:p>
        </p:txBody>
      </p:sp>
      <p:sp>
        <p:nvSpPr>
          <p:cNvPr id="15363" name="Rectangle 3"/>
          <p:cNvSpPr>
            <a:spLocks noGrp="1" noChangeArrowheads="1"/>
          </p:cNvSpPr>
          <p:nvPr>
            <p:ph type="body" idx="1"/>
          </p:nvPr>
        </p:nvSpPr>
        <p:spPr/>
        <p:txBody>
          <a:bodyPr/>
          <a:lstStyle/>
          <a:p>
            <a:pPr>
              <a:lnSpc>
                <a:spcPct val="100000"/>
              </a:lnSpc>
            </a:pPr>
            <a:r>
              <a:rPr lang="zh-TW" altLang="en-US" sz="2000" smtClean="0">
                <a:ea typeface="新細明體" pitchFamily="18" charset="-120"/>
              </a:rPr>
              <a:t>資料庫相容性模式</a:t>
            </a:r>
          </a:p>
          <a:p>
            <a:pPr lvl="1">
              <a:lnSpc>
                <a:spcPct val="100000"/>
              </a:lnSpc>
            </a:pPr>
            <a:r>
              <a:rPr lang="zh-TW" altLang="en-US" sz="2000" smtClean="0">
                <a:ea typeface="新細明體" pitchFamily="18" charset="-120"/>
              </a:rPr>
              <a:t>從任何舊版升級到 </a:t>
            </a:r>
            <a:r>
              <a:rPr lang="en-US" altLang="zh-TW" sz="2000" smtClean="0">
                <a:ea typeface="新細明體" pitchFamily="18" charset="-120"/>
              </a:rPr>
              <a:t>SQL Server 2005 </a:t>
            </a:r>
            <a:r>
              <a:rPr lang="zh-TW" altLang="en-US" sz="2000" smtClean="0">
                <a:ea typeface="新細明體" pitchFamily="18" charset="-120"/>
              </a:rPr>
              <a:t>時，資料庫會保留其現有的相容性層級</a:t>
            </a:r>
          </a:p>
          <a:p>
            <a:pPr lvl="1">
              <a:lnSpc>
                <a:spcPct val="100000"/>
              </a:lnSpc>
            </a:pPr>
            <a:r>
              <a:rPr lang="zh-TW" altLang="en-US" sz="2000" smtClean="0">
                <a:ea typeface="新細明體" pitchFamily="18" charset="-120"/>
              </a:rPr>
              <a:t>如果在升級之後，將相容性模式變更為 </a:t>
            </a:r>
            <a:r>
              <a:rPr lang="en-US" altLang="zh-TW" sz="2000" smtClean="0">
                <a:ea typeface="新細明體" pitchFamily="18" charset="-120"/>
              </a:rPr>
              <a:t>90</a:t>
            </a:r>
            <a:r>
              <a:rPr lang="zh-TW" altLang="en-US" sz="2000" smtClean="0">
                <a:ea typeface="新細明體" pitchFamily="18" charset="-120"/>
              </a:rPr>
              <a:t>，則相容性模式的差異將影響應用程式</a:t>
            </a:r>
          </a:p>
          <a:p>
            <a:pPr>
              <a:lnSpc>
                <a:spcPct val="100000"/>
              </a:lnSpc>
            </a:pPr>
            <a:r>
              <a:rPr lang="en-US" altLang="zh-TW" sz="2000" smtClean="0">
                <a:ea typeface="新細明體" pitchFamily="18" charset="-120"/>
              </a:rPr>
              <a:t>Model </a:t>
            </a:r>
            <a:r>
              <a:rPr lang="zh-TW" altLang="en-US" sz="2000" smtClean="0">
                <a:ea typeface="新細明體" pitchFamily="18" charset="-120"/>
              </a:rPr>
              <a:t>資料庫的改變</a:t>
            </a:r>
          </a:p>
          <a:p>
            <a:pPr lvl="1">
              <a:lnSpc>
                <a:spcPct val="100000"/>
              </a:lnSpc>
            </a:pPr>
            <a:r>
              <a:rPr lang="zh-TW" altLang="en-US" sz="2000" smtClean="0">
                <a:ea typeface="新細明體" pitchFamily="18" charset="-120"/>
              </a:rPr>
              <a:t>相容性層級設定為 </a:t>
            </a:r>
            <a:r>
              <a:rPr lang="en-US" altLang="zh-TW" sz="2000" smtClean="0">
                <a:ea typeface="新細明體" pitchFamily="18" charset="-120"/>
              </a:rPr>
              <a:t>90</a:t>
            </a:r>
            <a:endParaRPr lang="zh-TW" altLang="en-US" sz="2000" smtClean="0">
              <a:ea typeface="新細明體" pitchFamily="18" charset="-120"/>
            </a:endParaRPr>
          </a:p>
          <a:p>
            <a:pPr lvl="1">
              <a:lnSpc>
                <a:spcPct val="100000"/>
              </a:lnSpc>
            </a:pPr>
            <a:r>
              <a:rPr lang="en-US" altLang="zh-TW" sz="2000" smtClean="0">
                <a:ea typeface="新細明體" pitchFamily="18" charset="-120"/>
              </a:rPr>
              <a:t>PAGE_VERIFY </a:t>
            </a:r>
            <a:r>
              <a:rPr lang="zh-TW" altLang="en-US" sz="2000" smtClean="0">
                <a:ea typeface="新細明體" pitchFamily="18" charset="-120"/>
              </a:rPr>
              <a:t>資料庫選項設定為 </a:t>
            </a:r>
            <a:r>
              <a:rPr lang="en-US" altLang="zh-TW" sz="2000" smtClean="0">
                <a:ea typeface="新細明體" pitchFamily="18" charset="-120"/>
              </a:rPr>
              <a:t>CHECKSUM</a:t>
            </a:r>
          </a:p>
          <a:p>
            <a:pPr>
              <a:lnSpc>
                <a:spcPct val="100000"/>
              </a:lnSpc>
            </a:pPr>
            <a:r>
              <a:rPr lang="zh-TW" altLang="en-US" sz="2000" smtClean="0">
                <a:ea typeface="新細明體" pitchFamily="18" charset="-120"/>
              </a:rPr>
              <a:t>記錄傳送</a:t>
            </a:r>
          </a:p>
          <a:p>
            <a:pPr lvl="1">
              <a:lnSpc>
                <a:spcPct val="100000"/>
              </a:lnSpc>
            </a:pPr>
            <a:r>
              <a:rPr lang="zh-TW" altLang="en-US" sz="2000" smtClean="0">
                <a:ea typeface="新細明體" pitchFamily="18" charset="-120"/>
              </a:rPr>
              <a:t>舊版的的記錄傳送與 </a:t>
            </a:r>
            <a:r>
              <a:rPr lang="en-US" altLang="zh-TW" sz="2000" smtClean="0">
                <a:ea typeface="新細明體" pitchFamily="18" charset="-120"/>
              </a:rPr>
              <a:t>SQL Server 2005 </a:t>
            </a:r>
            <a:r>
              <a:rPr lang="zh-TW" altLang="en-US" sz="2000" smtClean="0">
                <a:ea typeface="新細明體" pitchFamily="18" charset="-120"/>
              </a:rPr>
              <a:t>中的記錄傳送不相容，無法直接升級</a:t>
            </a:r>
          </a:p>
          <a:p>
            <a:pPr>
              <a:lnSpc>
                <a:spcPct val="100000"/>
              </a:lnSpc>
            </a:pPr>
            <a:r>
              <a:rPr lang="zh-TW" altLang="en-US" sz="2000" smtClean="0">
                <a:ea typeface="新細明體" pitchFamily="18" charset="-120"/>
              </a:rPr>
              <a:t>追蹤旗標</a:t>
            </a:r>
          </a:p>
          <a:p>
            <a:pPr lvl="1">
              <a:lnSpc>
                <a:spcPct val="100000"/>
              </a:lnSpc>
            </a:pPr>
            <a:r>
              <a:rPr lang="zh-TW" altLang="en-US" sz="2000" smtClean="0">
                <a:ea typeface="新細明體" pitchFamily="18" charset="-120"/>
              </a:rPr>
              <a:t>有很多已不支援，在升級之前，請停用所有追蹤旗標</a:t>
            </a:r>
          </a:p>
          <a:p>
            <a:pPr lvl="1">
              <a:lnSpc>
                <a:spcPct val="100000"/>
              </a:lnSpc>
            </a:pPr>
            <a:endParaRPr lang="en-US" altLang="zh-TW" sz="2000" smtClean="0">
              <a:ea typeface="新細明體" pitchFamily="18" charset="-12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mtClean="0"/>
              <a:t>主要的行為變更</a:t>
            </a:r>
            <a:r>
              <a:rPr lang="en-US" altLang="zh-TW" smtClean="0"/>
              <a:t>--</a:t>
            </a:r>
            <a:r>
              <a:rPr lang="zh-TW" altLang="en-US" smtClean="0"/>
              <a:t>資料庫引擎（二）</a:t>
            </a:r>
            <a:endParaRPr lang="en-US" altLang="zh-TW" smtClean="0"/>
          </a:p>
        </p:txBody>
      </p:sp>
      <p:sp>
        <p:nvSpPr>
          <p:cNvPr id="16387" name="Rectangle 3"/>
          <p:cNvSpPr>
            <a:spLocks noGrp="1" noChangeArrowheads="1"/>
          </p:cNvSpPr>
          <p:nvPr>
            <p:ph type="body" idx="1"/>
          </p:nvPr>
        </p:nvSpPr>
        <p:spPr/>
        <p:txBody>
          <a:bodyPr/>
          <a:lstStyle/>
          <a:p>
            <a:pPr marL="457200" indent="-457200">
              <a:lnSpc>
                <a:spcPct val="100000"/>
              </a:lnSpc>
              <a:buClr>
                <a:schemeClr val="bg1"/>
              </a:buClr>
            </a:pPr>
            <a:r>
              <a:rPr lang="en-US" altLang="zh-TW" sz="1600" smtClean="0">
                <a:ea typeface="新細明體" pitchFamily="18" charset="-120"/>
              </a:rPr>
              <a:t>INFORMATION_SCHEMA.SCHEMATA</a:t>
            </a:r>
          </a:p>
          <a:p>
            <a:pPr lvl="1" indent="-457200">
              <a:lnSpc>
                <a:spcPct val="100000"/>
              </a:lnSpc>
              <a:buClr>
                <a:schemeClr val="bg1"/>
              </a:buClr>
            </a:pPr>
            <a:r>
              <a:rPr lang="zh-TW" altLang="en-US" sz="1600" smtClean="0">
                <a:ea typeface="新細明體" pitchFamily="18" charset="-120"/>
              </a:rPr>
              <a:t>舊版中，檢視傳回 </a:t>
            </a:r>
            <a:r>
              <a:rPr lang="en-US" altLang="zh-TW" sz="1600" smtClean="0">
                <a:ea typeface="新細明體" pitchFamily="18" charset="-120"/>
              </a:rPr>
              <a:t>SQL Server </a:t>
            </a:r>
            <a:r>
              <a:rPr lang="zh-TW" altLang="en-US" sz="1600" smtClean="0">
                <a:ea typeface="新細明體" pitchFamily="18" charset="-120"/>
              </a:rPr>
              <a:t>的執行個體中的所有資料庫</a:t>
            </a:r>
          </a:p>
          <a:p>
            <a:pPr lvl="1" indent="-457200">
              <a:lnSpc>
                <a:spcPct val="100000"/>
              </a:lnSpc>
              <a:buClr>
                <a:schemeClr val="bg1"/>
              </a:buClr>
            </a:pPr>
            <a:r>
              <a:rPr lang="zh-TW" altLang="en-US" sz="1600" smtClean="0">
                <a:ea typeface="新細明體" pitchFamily="18" charset="-120"/>
              </a:rPr>
              <a:t>在 </a:t>
            </a:r>
            <a:r>
              <a:rPr lang="en-US" altLang="zh-TW" sz="1600" smtClean="0">
                <a:ea typeface="新細明體" pitchFamily="18" charset="-120"/>
              </a:rPr>
              <a:t>SQL Server 2005 </a:t>
            </a:r>
            <a:r>
              <a:rPr lang="zh-TW" altLang="en-US" sz="1600" smtClean="0">
                <a:ea typeface="新細明體" pitchFamily="18" charset="-120"/>
              </a:rPr>
              <a:t>中，傳回資料庫的所有結構描述，符合 </a:t>
            </a:r>
            <a:r>
              <a:rPr lang="en-US" altLang="zh-TW" sz="1600" smtClean="0">
                <a:ea typeface="新細明體" pitchFamily="18" charset="-120"/>
              </a:rPr>
              <a:t>SQL </a:t>
            </a:r>
            <a:r>
              <a:rPr lang="zh-TW" altLang="en-US" sz="1600" smtClean="0">
                <a:ea typeface="新細明體" pitchFamily="18" charset="-120"/>
              </a:rPr>
              <a:t>標準</a:t>
            </a:r>
          </a:p>
          <a:p>
            <a:pPr marL="457200" indent="-457200">
              <a:lnSpc>
                <a:spcPct val="100000"/>
              </a:lnSpc>
              <a:buClr>
                <a:schemeClr val="bg1"/>
              </a:buClr>
            </a:pPr>
            <a:r>
              <a:rPr lang="zh-TW" altLang="en-US" sz="1600" smtClean="0">
                <a:ea typeface="新細明體" pitchFamily="18" charset="-120"/>
              </a:rPr>
              <a:t>系統物件名稱和系統類型名稱定序比對</a:t>
            </a:r>
          </a:p>
          <a:p>
            <a:pPr lvl="1" indent="-457200">
              <a:lnSpc>
                <a:spcPct val="100000"/>
              </a:lnSpc>
              <a:buClr>
                <a:schemeClr val="bg1"/>
              </a:buClr>
            </a:pPr>
            <a:r>
              <a:rPr lang="zh-TW" altLang="en-US" sz="1600" smtClean="0">
                <a:ea typeface="新細明體" pitchFamily="18" charset="-120"/>
              </a:rPr>
              <a:t>在舊版中，系統物件和系統類型名稱係依據 </a:t>
            </a:r>
            <a:r>
              <a:rPr lang="en-US" altLang="zh-TW" sz="1600" smtClean="0">
                <a:ea typeface="新細明體" pitchFamily="18" charset="-120"/>
              </a:rPr>
              <a:t>master </a:t>
            </a:r>
            <a:r>
              <a:rPr lang="zh-TW" altLang="en-US" sz="1600" smtClean="0">
                <a:ea typeface="新細明體" pitchFamily="18" charset="-120"/>
              </a:rPr>
              <a:t>資料庫的定序</a:t>
            </a:r>
          </a:p>
          <a:p>
            <a:pPr lvl="1" indent="-457200">
              <a:lnSpc>
                <a:spcPct val="100000"/>
              </a:lnSpc>
              <a:buClr>
                <a:schemeClr val="bg1"/>
              </a:buClr>
            </a:pPr>
            <a:r>
              <a:rPr lang="zh-TW" altLang="en-US" sz="1600" smtClean="0">
                <a:ea typeface="新細明體" pitchFamily="18" charset="-120"/>
              </a:rPr>
              <a:t>在 </a:t>
            </a:r>
            <a:r>
              <a:rPr lang="en-US" altLang="zh-TW" sz="1600" smtClean="0">
                <a:ea typeface="新細明體" pitchFamily="18" charset="-120"/>
              </a:rPr>
              <a:t>SQL Server 2005 </a:t>
            </a:r>
            <a:r>
              <a:rPr lang="zh-TW" altLang="en-US" sz="1600" smtClean="0">
                <a:ea typeface="新細明體" pitchFamily="18" charset="-120"/>
              </a:rPr>
              <a:t>中，系統物件名稱和系統類型名稱會自動轉換，以對應目前資料庫的定序</a:t>
            </a:r>
          </a:p>
          <a:p>
            <a:pPr marL="1235075" lvl="2" indent="-381000">
              <a:buClr>
                <a:schemeClr val="bg1"/>
              </a:buClr>
            </a:pPr>
            <a:r>
              <a:rPr lang="zh-TW" altLang="en-US" sz="1400" smtClean="0">
                <a:ea typeface="新細明體" pitchFamily="18" charset="-120"/>
              </a:rPr>
              <a:t>例如：如果目前資料庫含有區分大小寫的定序，則 </a:t>
            </a:r>
            <a:r>
              <a:rPr lang="en-US" altLang="zh-TW" sz="1400" smtClean="0">
                <a:ea typeface="新細明體" pitchFamily="18" charset="-120"/>
              </a:rPr>
              <a:t>EXEC SP_HeLp </a:t>
            </a:r>
            <a:r>
              <a:rPr lang="zh-TW" altLang="en-US" sz="1400" smtClean="0">
                <a:ea typeface="新細明體" pitchFamily="18" charset="-120"/>
              </a:rPr>
              <a:t>陳述式將會失敗</a:t>
            </a:r>
          </a:p>
          <a:p>
            <a:pPr marL="457200" indent="-457200">
              <a:lnSpc>
                <a:spcPct val="100000"/>
              </a:lnSpc>
              <a:buClr>
                <a:schemeClr val="bg1"/>
              </a:buClr>
            </a:pPr>
            <a:r>
              <a:rPr lang="zh-TW" altLang="en-US" sz="1600" smtClean="0">
                <a:ea typeface="新細明體" pitchFamily="18" charset="-120"/>
              </a:rPr>
              <a:t>資料指標（</a:t>
            </a:r>
            <a:r>
              <a:rPr lang="en-US" altLang="zh-TW" sz="1600" smtClean="0">
                <a:ea typeface="新細明體" pitchFamily="18" charset="-120"/>
              </a:rPr>
              <a:t>cursor</a:t>
            </a:r>
            <a:r>
              <a:rPr lang="zh-TW" altLang="en-US" sz="1600" smtClean="0">
                <a:ea typeface="新細明體" pitchFamily="18" charset="-120"/>
              </a:rPr>
              <a:t>）</a:t>
            </a:r>
          </a:p>
          <a:p>
            <a:pPr lvl="1" indent="-457200">
              <a:lnSpc>
                <a:spcPct val="100000"/>
              </a:lnSpc>
              <a:buClr>
                <a:schemeClr val="bg1"/>
              </a:buClr>
            </a:pPr>
            <a:r>
              <a:rPr lang="zh-TW" altLang="en-US" sz="1600" smtClean="0">
                <a:ea typeface="新細明體" pitchFamily="18" charset="-120"/>
              </a:rPr>
              <a:t>在 </a:t>
            </a:r>
            <a:r>
              <a:rPr lang="en-US" altLang="zh-TW" sz="1600" smtClean="0">
                <a:ea typeface="新細明體" pitchFamily="18" charset="-120"/>
              </a:rPr>
              <a:t>SQL Server 2005 </a:t>
            </a:r>
            <a:r>
              <a:rPr lang="zh-TW" altLang="en-US" sz="1600" smtClean="0">
                <a:ea typeface="新細明體" pitchFamily="18" charset="-120"/>
              </a:rPr>
              <a:t>中不支援的隱含資料指標轉換</a:t>
            </a:r>
          </a:p>
          <a:p>
            <a:pPr marL="457200" indent="-457200">
              <a:lnSpc>
                <a:spcPct val="100000"/>
              </a:lnSpc>
              <a:buClr>
                <a:schemeClr val="bg1"/>
              </a:buClr>
            </a:pPr>
            <a:r>
              <a:rPr lang="zh-TW" altLang="en-US" sz="1600" smtClean="0">
                <a:ea typeface="新細明體" pitchFamily="18" charset="-120"/>
              </a:rPr>
              <a:t>備份與復原資料庫</a:t>
            </a:r>
          </a:p>
          <a:p>
            <a:pPr lvl="1" indent="-457200">
              <a:lnSpc>
                <a:spcPct val="100000"/>
              </a:lnSpc>
              <a:buClr>
                <a:schemeClr val="bg1"/>
              </a:buClr>
            </a:pPr>
            <a:r>
              <a:rPr lang="zh-TW" altLang="en-US" sz="1600" smtClean="0">
                <a:ea typeface="新細明體" pitchFamily="18" charset="-120"/>
              </a:rPr>
              <a:t>在完整或大量記錄復原模式下，進行</a:t>
            </a:r>
            <a:r>
              <a:rPr lang="en-US" altLang="zh-TW" sz="1600" smtClean="0">
                <a:ea typeface="新細明體" pitchFamily="18" charset="-120"/>
              </a:rPr>
              <a:t>還原資料庫之</a:t>
            </a:r>
            <a:r>
              <a:rPr lang="zh-TW" altLang="en-US" sz="1600" smtClean="0">
                <a:ea typeface="新細明體" pitchFamily="18" charset="-120"/>
              </a:rPr>
              <a:t>前，</a:t>
            </a:r>
            <a:r>
              <a:rPr lang="en-US" altLang="zh-TW" sz="1600" smtClean="0">
                <a:ea typeface="新細明體" pitchFamily="18" charset="-120"/>
              </a:rPr>
              <a:t>SQL Server 2005 </a:t>
            </a:r>
            <a:r>
              <a:rPr lang="zh-TW" altLang="en-US" sz="1600" smtClean="0">
                <a:ea typeface="新細明體" pitchFamily="18" charset="-120"/>
              </a:rPr>
              <a:t>都必須要先備份記錄結尾</a:t>
            </a:r>
          </a:p>
          <a:p>
            <a:pPr marL="457200" indent="-457200">
              <a:lnSpc>
                <a:spcPct val="100000"/>
              </a:lnSpc>
              <a:buClr>
                <a:schemeClr val="bg1"/>
              </a:buClr>
            </a:pPr>
            <a:r>
              <a:rPr lang="zh-TW" altLang="en-US" sz="1600" smtClean="0">
                <a:ea typeface="新細明體" pitchFamily="18" charset="-120"/>
              </a:rPr>
              <a:t>安全性 </a:t>
            </a:r>
            <a:r>
              <a:rPr lang="en-US" altLang="zh-TW" sz="1600" smtClean="0">
                <a:ea typeface="新細明體" pitchFamily="18" charset="-120"/>
              </a:rPr>
              <a:t>—</a:t>
            </a:r>
            <a:r>
              <a:rPr lang="zh-TW" altLang="en-US" sz="1600" smtClean="0">
                <a:ea typeface="新細明體" pitchFamily="18" charset="-120"/>
              </a:rPr>
              <a:t> 登入帳號的密碼</a:t>
            </a:r>
          </a:p>
          <a:p>
            <a:pPr lvl="1" indent="-457200">
              <a:lnSpc>
                <a:spcPct val="100000"/>
              </a:lnSpc>
              <a:buClr>
                <a:schemeClr val="bg1"/>
              </a:buClr>
            </a:pPr>
            <a:r>
              <a:rPr lang="zh-TW" altLang="en-US" sz="1600" smtClean="0">
                <a:ea typeface="新細明體" pitchFamily="18" charset="-120"/>
              </a:rPr>
              <a:t>在舊版中，密碼不區分大小寫驗證，在 </a:t>
            </a:r>
            <a:r>
              <a:rPr lang="en-US" altLang="zh-TW" sz="1600" smtClean="0">
                <a:ea typeface="新細明體" pitchFamily="18" charset="-120"/>
              </a:rPr>
              <a:t>SQL Server 2005 </a:t>
            </a:r>
            <a:r>
              <a:rPr lang="zh-TW" altLang="en-US" sz="1600" smtClean="0">
                <a:ea typeface="新細明體" pitchFamily="18" charset="-120"/>
              </a:rPr>
              <a:t>中，密碼是區分大小寫</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mtClean="0"/>
              <a:t>主要的行為變更</a:t>
            </a:r>
            <a:r>
              <a:rPr lang="en-US" altLang="zh-TW" smtClean="0"/>
              <a:t>--</a:t>
            </a:r>
            <a:r>
              <a:rPr lang="zh-TW" altLang="en-US" smtClean="0"/>
              <a:t>資料庫引擎（三）</a:t>
            </a:r>
          </a:p>
        </p:txBody>
      </p:sp>
      <p:sp>
        <p:nvSpPr>
          <p:cNvPr id="17411" name="Rectangle 3"/>
          <p:cNvSpPr>
            <a:spLocks noGrp="1" noChangeArrowheads="1"/>
          </p:cNvSpPr>
          <p:nvPr>
            <p:ph type="body" idx="1"/>
          </p:nvPr>
        </p:nvSpPr>
        <p:spPr/>
        <p:txBody>
          <a:bodyPr/>
          <a:lstStyle/>
          <a:p>
            <a:pPr marL="457200" indent="-457200">
              <a:lnSpc>
                <a:spcPct val="100000"/>
              </a:lnSpc>
              <a:buClr>
                <a:schemeClr val="bg1"/>
              </a:buClr>
            </a:pPr>
            <a:r>
              <a:rPr lang="en-US" altLang="zh-TW" sz="1600" smtClean="0">
                <a:ea typeface="新細明體" pitchFamily="18" charset="-120"/>
              </a:rPr>
              <a:t>bcp </a:t>
            </a:r>
            <a:r>
              <a:rPr lang="zh-TW" altLang="en-US" sz="1600" smtClean="0">
                <a:ea typeface="新細明體" pitchFamily="18" charset="-120"/>
              </a:rPr>
              <a:t>公用程式</a:t>
            </a:r>
          </a:p>
          <a:p>
            <a:pPr marL="914400" lvl="1" indent="-457200">
              <a:lnSpc>
                <a:spcPct val="100000"/>
              </a:lnSpc>
              <a:buClr>
                <a:schemeClr val="bg1"/>
              </a:buClr>
            </a:pPr>
            <a:r>
              <a:rPr lang="zh-TW" altLang="en-US" sz="1600" smtClean="0">
                <a:ea typeface="新細明體" pitchFamily="18" charset="-120"/>
              </a:rPr>
              <a:t>在舊版中，具備 </a:t>
            </a:r>
            <a:r>
              <a:rPr lang="en-US" altLang="zh-TW" sz="1600" smtClean="0">
                <a:ea typeface="新細明體" pitchFamily="18" charset="-120"/>
              </a:rPr>
              <a:t>INSERT </a:t>
            </a:r>
            <a:r>
              <a:rPr lang="zh-TW" altLang="en-US" sz="1600" smtClean="0">
                <a:ea typeface="新細明體" pitchFamily="18" charset="-120"/>
              </a:rPr>
              <a:t>和 </a:t>
            </a:r>
            <a:r>
              <a:rPr lang="en-US" altLang="zh-TW" sz="1600" smtClean="0">
                <a:ea typeface="新細明體" pitchFamily="18" charset="-120"/>
              </a:rPr>
              <a:t>SELECT </a:t>
            </a:r>
            <a:r>
              <a:rPr lang="zh-TW" altLang="en-US" sz="1600" smtClean="0">
                <a:ea typeface="新細明體" pitchFamily="18" charset="-120"/>
              </a:rPr>
              <a:t>權限就可執行；依預設，會停用 </a:t>
            </a:r>
            <a:r>
              <a:rPr lang="en-US" altLang="zh-TW" sz="1600" smtClean="0">
                <a:ea typeface="新細明體" pitchFamily="18" charset="-120"/>
              </a:rPr>
              <a:t>CHECK </a:t>
            </a:r>
            <a:r>
              <a:rPr lang="zh-TW" altLang="en-US" sz="1600" smtClean="0">
                <a:ea typeface="新細明體" pitchFamily="18" charset="-120"/>
              </a:rPr>
              <a:t>和觸發程序</a:t>
            </a:r>
          </a:p>
          <a:p>
            <a:pPr marL="914400" lvl="1" indent="-457200">
              <a:lnSpc>
                <a:spcPct val="100000"/>
              </a:lnSpc>
              <a:buClr>
                <a:schemeClr val="bg1"/>
              </a:buClr>
            </a:pPr>
            <a:r>
              <a:rPr lang="zh-TW" altLang="en-US" sz="1600" smtClean="0">
                <a:ea typeface="新細明體" pitchFamily="18" charset="-120"/>
              </a:rPr>
              <a:t>在 </a:t>
            </a:r>
            <a:r>
              <a:rPr lang="en-US" altLang="zh-TW" sz="1600" smtClean="0">
                <a:ea typeface="新細明體" pitchFamily="18" charset="-120"/>
              </a:rPr>
              <a:t>SQL Server 2005 </a:t>
            </a:r>
            <a:r>
              <a:rPr lang="zh-TW" altLang="en-US" sz="1600" smtClean="0">
                <a:ea typeface="新細明體" pitchFamily="18" charset="-120"/>
              </a:rPr>
              <a:t>中必須具有 </a:t>
            </a:r>
            <a:r>
              <a:rPr lang="en-US" altLang="zh-TW" sz="1600" smtClean="0">
                <a:ea typeface="新細明體" pitchFamily="18" charset="-120"/>
              </a:rPr>
              <a:t>ALTER</a:t>
            </a:r>
            <a:r>
              <a:rPr lang="zh-TW" altLang="en-US" sz="1600" smtClean="0">
                <a:ea typeface="新細明體" pitchFamily="18" charset="-120"/>
              </a:rPr>
              <a:t>、</a:t>
            </a:r>
            <a:r>
              <a:rPr lang="en-US" altLang="zh-TW" sz="1600" smtClean="0">
                <a:ea typeface="新細明體" pitchFamily="18" charset="-120"/>
              </a:rPr>
              <a:t>INSERT </a:t>
            </a:r>
            <a:r>
              <a:rPr lang="zh-TW" altLang="en-US" sz="1600" smtClean="0">
                <a:ea typeface="新細明體" pitchFamily="18" charset="-120"/>
              </a:rPr>
              <a:t>和 </a:t>
            </a:r>
            <a:r>
              <a:rPr lang="en-US" altLang="zh-TW" sz="1600" smtClean="0">
                <a:ea typeface="新細明體" pitchFamily="18" charset="-120"/>
              </a:rPr>
              <a:t>SELECT </a:t>
            </a:r>
            <a:r>
              <a:rPr lang="zh-TW" altLang="en-US" sz="1600" smtClean="0">
                <a:ea typeface="新細明體" pitchFamily="18" charset="-120"/>
              </a:rPr>
              <a:t>權限；或是，修改 </a:t>
            </a:r>
            <a:r>
              <a:rPr lang="en-US" altLang="zh-TW" sz="1600" smtClean="0">
                <a:ea typeface="新細明體" pitchFamily="18" charset="-120"/>
              </a:rPr>
              <a:t>bcp </a:t>
            </a:r>
            <a:r>
              <a:rPr lang="zh-TW" altLang="en-US" sz="1600" smtClean="0">
                <a:ea typeface="新細明體" pitchFamily="18" charset="-120"/>
              </a:rPr>
              <a:t>命令，以明確強制啟用執行 </a:t>
            </a:r>
            <a:r>
              <a:rPr lang="en-US" altLang="zh-TW" sz="1600" smtClean="0">
                <a:ea typeface="新細明體" pitchFamily="18" charset="-120"/>
              </a:rPr>
              <a:t>CHECK </a:t>
            </a:r>
            <a:r>
              <a:rPr lang="zh-TW" altLang="en-US" sz="1600" smtClean="0">
                <a:ea typeface="新細明體" pitchFamily="18" charset="-120"/>
              </a:rPr>
              <a:t>和觸發程序</a:t>
            </a:r>
          </a:p>
          <a:p>
            <a:pPr marL="457200" indent="-457200">
              <a:lnSpc>
                <a:spcPct val="100000"/>
              </a:lnSpc>
              <a:buClr>
                <a:schemeClr val="bg1"/>
              </a:buClr>
            </a:pPr>
            <a:r>
              <a:rPr lang="zh-TW" altLang="en-US" sz="1600" smtClean="0">
                <a:ea typeface="新細明體" pitchFamily="18" charset="-120"/>
              </a:rPr>
              <a:t>查詢中的運算式</a:t>
            </a:r>
          </a:p>
          <a:p>
            <a:pPr marL="914400" lvl="1" indent="-457200">
              <a:lnSpc>
                <a:spcPct val="100000"/>
              </a:lnSpc>
              <a:buClr>
                <a:schemeClr val="bg1"/>
              </a:buClr>
            </a:pPr>
            <a:r>
              <a:rPr lang="zh-TW" altLang="en-US" sz="1600" smtClean="0">
                <a:ea typeface="新細明體" pitchFamily="18" charset="-120"/>
              </a:rPr>
              <a:t>在舊版中，查詢中的不安全運算式，不一定產生執行階段例外</a:t>
            </a:r>
            <a:r>
              <a:rPr lang="zh-TW" altLang="en-US" sz="1600" smtClean="0">
                <a:ea typeface="新細明體" pitchFamily="18" charset="-120"/>
              </a:rPr>
              <a:t>狀況</a:t>
            </a:r>
            <a:endParaRPr lang="zh-TW" altLang="en-US" sz="1600" smtClean="0">
              <a:ea typeface="新細明體" pitchFamily="18" charset="-120"/>
            </a:endParaRPr>
          </a:p>
          <a:p>
            <a:pPr marL="914400" lvl="1" indent="-457200">
              <a:lnSpc>
                <a:spcPct val="100000"/>
              </a:lnSpc>
              <a:buClr>
                <a:schemeClr val="bg1"/>
              </a:buClr>
            </a:pPr>
            <a:r>
              <a:rPr lang="zh-TW" altLang="en-US" sz="1600" smtClean="0">
                <a:ea typeface="新細明體" pitchFamily="18" charset="-120"/>
              </a:rPr>
              <a:t>在 </a:t>
            </a:r>
            <a:r>
              <a:rPr lang="en-US" altLang="zh-TW" sz="1600" smtClean="0">
                <a:ea typeface="新細明體" pitchFamily="18" charset="-120"/>
              </a:rPr>
              <a:t>SQL Server 2005 </a:t>
            </a:r>
            <a:r>
              <a:rPr lang="zh-TW" altLang="en-US" sz="1600" smtClean="0">
                <a:ea typeface="新細明體" pitchFamily="18" charset="-120"/>
              </a:rPr>
              <a:t>中，不安全的運算式會產生執行階段例外狀況：</a:t>
            </a:r>
          </a:p>
          <a:p>
            <a:pPr marL="1235075" lvl="2" indent="-381000">
              <a:buClr>
                <a:schemeClr val="bg1"/>
              </a:buClr>
            </a:pPr>
            <a:r>
              <a:rPr lang="zh-TW" altLang="en-US" sz="1400" smtClean="0">
                <a:ea typeface="新細明體" pitchFamily="18" charset="-120"/>
              </a:rPr>
              <a:t>算術例外狀況：除以零、溢位和反向溢</a:t>
            </a:r>
            <a:r>
              <a:rPr lang="zh-TW" altLang="en-US" sz="1400" smtClean="0">
                <a:ea typeface="新細明體" pitchFamily="18" charset="-120"/>
              </a:rPr>
              <a:t>位</a:t>
            </a:r>
            <a:endParaRPr lang="zh-TW" altLang="en-US" sz="1400" smtClean="0">
              <a:ea typeface="新細明體" pitchFamily="18" charset="-120"/>
            </a:endParaRPr>
          </a:p>
          <a:p>
            <a:pPr marL="1235075" lvl="2" indent="-381000">
              <a:buClr>
                <a:schemeClr val="bg1"/>
              </a:buClr>
            </a:pPr>
            <a:r>
              <a:rPr lang="zh-TW" altLang="en-US" sz="1400" smtClean="0">
                <a:ea typeface="新細明體" pitchFamily="18" charset="-120"/>
              </a:rPr>
              <a:t>轉換失敗，例如缺少有效位數，及嘗試將非數字字串轉換成</a:t>
            </a:r>
            <a:r>
              <a:rPr lang="zh-TW" altLang="en-US" sz="1400" smtClean="0">
                <a:ea typeface="新細明體" pitchFamily="18" charset="-120"/>
              </a:rPr>
              <a:t>數字</a:t>
            </a:r>
            <a:endParaRPr lang="zh-TW" altLang="en-US" sz="1400" smtClean="0">
              <a:ea typeface="新細明體" pitchFamily="18" charset="-120"/>
            </a:endParaRPr>
          </a:p>
          <a:p>
            <a:pPr marL="1235075" lvl="2" indent="-381000">
              <a:buClr>
                <a:schemeClr val="bg1"/>
              </a:buClr>
            </a:pPr>
            <a:r>
              <a:rPr lang="zh-TW" altLang="en-US" sz="1400" smtClean="0">
                <a:ea typeface="新細明體" pitchFamily="18" charset="-120"/>
              </a:rPr>
              <a:t>對於不保證全部為非 </a:t>
            </a:r>
            <a:r>
              <a:rPr lang="en-US" altLang="zh-TW" sz="1400" smtClean="0">
                <a:ea typeface="新細明體" pitchFamily="18" charset="-120"/>
              </a:rPr>
              <a:t>Null </a:t>
            </a:r>
            <a:r>
              <a:rPr lang="zh-TW" altLang="en-US" sz="1400" smtClean="0">
                <a:ea typeface="新細明體" pitchFamily="18" charset="-120"/>
              </a:rPr>
              <a:t>的值集的彙</a:t>
            </a:r>
            <a:r>
              <a:rPr lang="zh-TW" altLang="en-US" sz="1400" smtClean="0">
                <a:ea typeface="新細明體" pitchFamily="18" charset="-120"/>
              </a:rPr>
              <a:t>總</a:t>
            </a:r>
            <a:endParaRPr lang="zh-TW" altLang="en-US" sz="1400" smtClean="0">
              <a:ea typeface="新細明體" pitchFamily="18" charset="-120"/>
            </a:endParaRPr>
          </a:p>
          <a:p>
            <a:pPr marL="457200" indent="-457200">
              <a:lnSpc>
                <a:spcPct val="100000"/>
              </a:lnSpc>
              <a:buClr>
                <a:schemeClr val="bg1"/>
              </a:buClr>
            </a:pPr>
            <a:r>
              <a:rPr lang="zh-TW" altLang="en-US" sz="1800" smtClean="0">
                <a:ea typeface="新細明體" pitchFamily="18" charset="-120"/>
              </a:rPr>
              <a:t>平行索引作業</a:t>
            </a:r>
          </a:p>
          <a:p>
            <a:pPr marL="914400" lvl="1" indent="-457200">
              <a:lnSpc>
                <a:spcPct val="100000"/>
              </a:lnSpc>
              <a:buClr>
                <a:schemeClr val="bg1"/>
              </a:buClr>
            </a:pPr>
            <a:r>
              <a:rPr lang="zh-TW" altLang="en-US" sz="1800" smtClean="0">
                <a:ea typeface="新細明體" pitchFamily="18" charset="-120"/>
              </a:rPr>
              <a:t>只有在 </a:t>
            </a:r>
            <a:r>
              <a:rPr lang="en-US" altLang="zh-TW" sz="1800" smtClean="0">
                <a:ea typeface="新細明體" pitchFamily="18" charset="-120"/>
              </a:rPr>
              <a:t>SQL Server 2005 Developer </a:t>
            </a:r>
            <a:r>
              <a:rPr lang="zh-TW" altLang="en-US" sz="1800" smtClean="0">
                <a:ea typeface="新細明體" pitchFamily="18" charset="-120"/>
              </a:rPr>
              <a:t>和 </a:t>
            </a:r>
            <a:r>
              <a:rPr lang="en-US" altLang="zh-TW" sz="1800" smtClean="0">
                <a:ea typeface="新細明體" pitchFamily="18" charset="-120"/>
              </a:rPr>
              <a:t>Enterprise </a:t>
            </a:r>
            <a:r>
              <a:rPr lang="zh-TW" altLang="en-US" sz="1800" smtClean="0">
                <a:ea typeface="新細明體" pitchFamily="18" charset="-120"/>
              </a:rPr>
              <a:t>版本中才可執行建立、卸除或重建索引的平行索引作業</a:t>
            </a:r>
          </a:p>
          <a:p>
            <a:pPr marL="1235075" lvl="2" indent="-381000">
              <a:buClr>
                <a:schemeClr val="bg1"/>
              </a:buClr>
            </a:pPr>
            <a:r>
              <a:rPr lang="zh-TW" altLang="en-US" sz="1400" smtClean="0">
                <a:ea typeface="新細明體" pitchFamily="18" charset="-120"/>
              </a:rPr>
              <a:t>在 </a:t>
            </a:r>
            <a:r>
              <a:rPr lang="en-US" altLang="zh-TW" sz="1400" smtClean="0">
                <a:ea typeface="新細明體" pitchFamily="18" charset="-120"/>
              </a:rPr>
              <a:t>SQL Server 2000 Standard </a:t>
            </a:r>
            <a:r>
              <a:rPr lang="zh-TW" altLang="en-US" sz="1400" smtClean="0">
                <a:ea typeface="新細明體" pitchFamily="18" charset="-120"/>
              </a:rPr>
              <a:t>有支援</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smtClean="0"/>
              <a:t>回溯相容性</a:t>
            </a:r>
            <a:r>
              <a:rPr lang="en-US" altLang="zh-TW" smtClean="0"/>
              <a:t> – </a:t>
            </a:r>
            <a:r>
              <a:rPr lang="zh-TW" altLang="en-US" smtClean="0"/>
              <a:t>複寫</a:t>
            </a:r>
          </a:p>
        </p:txBody>
      </p:sp>
      <p:sp>
        <p:nvSpPr>
          <p:cNvPr id="18435" name="Rectangle 3"/>
          <p:cNvSpPr>
            <a:spLocks noGrp="1" noChangeArrowheads="1"/>
          </p:cNvSpPr>
          <p:nvPr>
            <p:ph type="body" idx="1"/>
          </p:nvPr>
        </p:nvSpPr>
        <p:spPr>
          <a:xfrm>
            <a:off x="366713" y="889000"/>
            <a:ext cx="8405812" cy="4208463"/>
          </a:xfrm>
        </p:spPr>
        <p:txBody>
          <a:bodyPr/>
          <a:lstStyle/>
          <a:p>
            <a:pPr>
              <a:lnSpc>
                <a:spcPct val="100000"/>
              </a:lnSpc>
              <a:buClr>
                <a:schemeClr val="bg1"/>
              </a:buClr>
            </a:pPr>
            <a:r>
              <a:rPr lang="zh-TW" altLang="en-US" sz="2000" smtClean="0">
                <a:ea typeface="新細明體" pitchFamily="18" charset="-120"/>
              </a:rPr>
              <a:t>主要已停止的功能</a:t>
            </a:r>
          </a:p>
          <a:p>
            <a:pPr lvl="1">
              <a:lnSpc>
                <a:spcPct val="100000"/>
              </a:lnSpc>
              <a:buClr>
                <a:schemeClr val="bg1"/>
              </a:buClr>
            </a:pPr>
            <a:r>
              <a:rPr lang="zh-TW" altLang="en-US" sz="2000" smtClean="0">
                <a:ea typeface="新細明體" pitchFamily="18" charset="-120"/>
              </a:rPr>
              <a:t>快照集 </a:t>
            </a:r>
            <a:r>
              <a:rPr lang="en-US" altLang="zh-TW" sz="2000" smtClean="0">
                <a:ea typeface="新細明體" pitchFamily="18" charset="-120"/>
              </a:rPr>
              <a:t>ActiveX </a:t>
            </a:r>
            <a:r>
              <a:rPr lang="zh-TW" altLang="en-US" sz="2000" smtClean="0">
                <a:ea typeface="新細明體" pitchFamily="18" charset="-120"/>
              </a:rPr>
              <a:t>控制項</a:t>
            </a:r>
          </a:p>
          <a:p>
            <a:pPr lvl="2">
              <a:buClr>
                <a:schemeClr val="bg1"/>
              </a:buClr>
            </a:pPr>
            <a:r>
              <a:rPr lang="zh-TW" altLang="en-US" sz="1800" smtClean="0">
                <a:ea typeface="新細明體" pitchFamily="18" charset="-120"/>
              </a:rPr>
              <a:t>改用新的 </a:t>
            </a:r>
            <a:r>
              <a:rPr lang="en-US" altLang="zh-TW" sz="1800" smtClean="0">
                <a:ea typeface="新細明體" pitchFamily="18" charset="-120"/>
              </a:rPr>
              <a:t>Managed </a:t>
            </a:r>
            <a:r>
              <a:rPr lang="zh-TW" altLang="en-US" sz="1800" smtClean="0">
                <a:ea typeface="新細明體" pitchFamily="18" charset="-120"/>
              </a:rPr>
              <a:t>快照集代理程式</a:t>
            </a:r>
          </a:p>
          <a:p>
            <a:pPr lvl="1">
              <a:lnSpc>
                <a:spcPct val="100000"/>
              </a:lnSpc>
              <a:buClr>
                <a:schemeClr val="bg1"/>
              </a:buClr>
            </a:pPr>
            <a:r>
              <a:rPr lang="en-US" altLang="zh-TW" sz="2000" smtClean="0">
                <a:ea typeface="新細明體" pitchFamily="18" charset="-120"/>
              </a:rPr>
              <a:t>Microsoft Access (Jet 4.0) </a:t>
            </a:r>
            <a:r>
              <a:rPr lang="zh-TW" altLang="en-US" sz="2000" smtClean="0">
                <a:ea typeface="新細明體" pitchFamily="18" charset="-120"/>
              </a:rPr>
              <a:t>訂閱者</a:t>
            </a:r>
          </a:p>
          <a:p>
            <a:pPr lvl="2">
              <a:buClr>
                <a:schemeClr val="bg1"/>
              </a:buClr>
            </a:pPr>
            <a:r>
              <a:rPr lang="zh-TW" altLang="en-US" sz="1800" smtClean="0">
                <a:ea typeface="新細明體" pitchFamily="18" charset="-120"/>
              </a:rPr>
              <a:t>請改用 </a:t>
            </a:r>
            <a:r>
              <a:rPr lang="en-US" altLang="zh-TW" sz="1800" smtClean="0">
                <a:ea typeface="新細明體" pitchFamily="18" charset="-120"/>
              </a:rPr>
              <a:t>Microsoft SQL Server 2005 Express Edition</a:t>
            </a:r>
          </a:p>
          <a:p>
            <a:pPr lvl="1">
              <a:lnSpc>
                <a:spcPct val="100000"/>
              </a:lnSpc>
              <a:buClr>
                <a:schemeClr val="bg1"/>
              </a:buClr>
            </a:pPr>
            <a:r>
              <a:rPr lang="zh-TW" altLang="en-US" sz="2000" smtClean="0">
                <a:ea typeface="新細明體" pitchFamily="18" charset="-120"/>
              </a:rPr>
              <a:t>佇列更新訂閱</a:t>
            </a:r>
          </a:p>
          <a:p>
            <a:pPr lvl="2">
              <a:buClr>
                <a:schemeClr val="bg1"/>
              </a:buClr>
            </a:pPr>
            <a:r>
              <a:rPr lang="zh-TW" altLang="en-US" sz="1800" smtClean="0">
                <a:ea typeface="新細明體" pitchFamily="18" charset="-120"/>
              </a:rPr>
              <a:t>在 </a:t>
            </a:r>
            <a:r>
              <a:rPr lang="en-US" altLang="zh-TW" sz="1800" smtClean="0">
                <a:ea typeface="新細明體" pitchFamily="18" charset="-120"/>
              </a:rPr>
              <a:t>SQL Server 2005 </a:t>
            </a:r>
            <a:r>
              <a:rPr lang="zh-TW" altLang="en-US" sz="1800" smtClean="0">
                <a:ea typeface="新細明體" pitchFamily="18" charset="-120"/>
              </a:rPr>
              <a:t>中，只允許 </a:t>
            </a:r>
            <a:r>
              <a:rPr lang="en-US" altLang="zh-TW" sz="1800" smtClean="0">
                <a:ea typeface="新細明體" pitchFamily="18" charset="-120"/>
              </a:rPr>
              <a:t>sql </a:t>
            </a:r>
            <a:r>
              <a:rPr lang="zh-TW" altLang="en-US" sz="1800" smtClean="0">
                <a:ea typeface="新細明體" pitchFamily="18" charset="-120"/>
              </a:rPr>
              <a:t>的值。在升級期間會修改成使用 </a:t>
            </a:r>
            <a:r>
              <a:rPr lang="en-US" altLang="zh-TW" sz="1800" smtClean="0">
                <a:ea typeface="新細明體" pitchFamily="18" charset="-120"/>
              </a:rPr>
              <a:t>SQL Server </a:t>
            </a:r>
            <a:r>
              <a:rPr lang="zh-TW" altLang="en-US" sz="1800" smtClean="0">
                <a:ea typeface="新細明體" pitchFamily="18" charset="-120"/>
              </a:rPr>
              <a:t>佇列</a:t>
            </a:r>
          </a:p>
          <a:p>
            <a:pPr lvl="1">
              <a:lnSpc>
                <a:spcPct val="100000"/>
              </a:lnSpc>
              <a:buClr>
                <a:schemeClr val="bg1"/>
              </a:buClr>
            </a:pPr>
            <a:r>
              <a:rPr lang="en-US" altLang="zh-TW" sz="2000" smtClean="0">
                <a:ea typeface="新細明體" pitchFamily="18" charset="-120"/>
              </a:rPr>
              <a:t>SQL Server Express </a:t>
            </a:r>
            <a:r>
              <a:rPr lang="zh-TW" altLang="en-US" sz="2000" smtClean="0">
                <a:ea typeface="新細明體" pitchFamily="18" charset="-120"/>
              </a:rPr>
              <a:t>不包括 </a:t>
            </a:r>
            <a:r>
              <a:rPr lang="en-US" altLang="zh-TW" sz="2000" smtClean="0">
                <a:ea typeface="新細明體" pitchFamily="18" charset="-120"/>
              </a:rPr>
              <a:t>SQL Server Agent</a:t>
            </a:r>
          </a:p>
          <a:p>
            <a:pPr lvl="2">
              <a:buClr>
                <a:schemeClr val="bg1"/>
              </a:buClr>
            </a:pPr>
            <a:r>
              <a:rPr lang="zh-TW" altLang="en-US" sz="1800" smtClean="0">
                <a:ea typeface="新細明體" pitchFamily="18" charset="-120"/>
              </a:rPr>
              <a:t>必須重新設定複寫同步處理</a:t>
            </a:r>
            <a:endParaRPr lang="en-US" altLang="zh-TW" sz="1800" smtClean="0">
              <a:ea typeface="新細明體" pitchFamily="18" charset="-120"/>
            </a:endParaRPr>
          </a:p>
          <a:p>
            <a:pPr>
              <a:lnSpc>
                <a:spcPct val="100000"/>
              </a:lnSpc>
              <a:buClr>
                <a:schemeClr val="bg1"/>
              </a:buClr>
            </a:pPr>
            <a:r>
              <a:rPr lang="zh-TW" altLang="en-US" sz="2000" smtClean="0">
                <a:ea typeface="新細明體" pitchFamily="18" charset="-120"/>
              </a:rPr>
              <a:t>行為變更與突破</a:t>
            </a:r>
          </a:p>
          <a:p>
            <a:pPr lvl="1">
              <a:lnSpc>
                <a:spcPct val="100000"/>
              </a:lnSpc>
              <a:buClr>
                <a:schemeClr val="bg1"/>
              </a:buClr>
            </a:pPr>
            <a:r>
              <a:rPr lang="zh-TW" altLang="en-US" sz="2000" smtClean="0">
                <a:ea typeface="新細明體" pitchFamily="18" charset="-120"/>
              </a:rPr>
              <a:t>複寫代理程式安全性模型</a:t>
            </a:r>
          </a:p>
          <a:p>
            <a:pPr lvl="2">
              <a:buClr>
                <a:schemeClr val="bg1"/>
              </a:buClr>
            </a:pPr>
            <a:r>
              <a:rPr lang="zh-TW" altLang="en-US" sz="1800" smtClean="0">
                <a:ea typeface="新細明體" pitchFamily="18" charset="-120"/>
              </a:rPr>
              <a:t>對於複寫代理程式執行及使 </a:t>
            </a:r>
            <a:r>
              <a:rPr lang="en-US" altLang="zh-TW" sz="1800" smtClean="0">
                <a:ea typeface="新細明體" pitchFamily="18" charset="-120"/>
              </a:rPr>
              <a:t>Windows </a:t>
            </a:r>
            <a:r>
              <a:rPr lang="zh-TW" altLang="en-US" sz="1800" smtClean="0">
                <a:ea typeface="新細明體" pitchFamily="18" charset="-120"/>
              </a:rPr>
              <a:t>整合式連接到資料庫和其他資源時所依據的每一個帳戶有較細控制權</a:t>
            </a:r>
          </a:p>
          <a:p>
            <a:pPr lvl="2">
              <a:buClr>
                <a:schemeClr val="bg1"/>
              </a:buClr>
            </a:pPr>
            <a:r>
              <a:rPr lang="zh-TW" altLang="en-US" sz="1800" smtClean="0">
                <a:ea typeface="新細明體" pitchFamily="18" charset="-120"/>
              </a:rPr>
              <a:t>可對每一個代理程式指定不同帳戶</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TW" altLang="en-US" smtClean="0"/>
              <a:t>升級相容性測試工具（一）</a:t>
            </a:r>
          </a:p>
        </p:txBody>
      </p:sp>
      <p:sp>
        <p:nvSpPr>
          <p:cNvPr id="16387" name="Rectangle 3"/>
          <p:cNvSpPr>
            <a:spLocks noGrp="1" noChangeArrowheads="1"/>
          </p:cNvSpPr>
          <p:nvPr>
            <p:ph idx="1"/>
          </p:nvPr>
        </p:nvSpPr>
        <p:spPr>
          <a:xfrm>
            <a:off x="165100" y="1193800"/>
            <a:ext cx="8978900" cy="5365750"/>
          </a:xfrm>
        </p:spPr>
        <p:txBody>
          <a:bodyPr/>
          <a:lstStyle/>
          <a:p>
            <a:r>
              <a:rPr lang="en-US" altLang="zh-TW" sz="1800" smtClean="0"/>
              <a:t>CapturePlayback</a:t>
            </a:r>
          </a:p>
          <a:p>
            <a:pPr lvl="1"/>
            <a:r>
              <a:rPr lang="zh-TW" altLang="en-US" sz="1600" smtClean="0"/>
              <a:t>主要目的是要在測試環境中，模擬由</a:t>
            </a:r>
            <a:r>
              <a:rPr lang="en-US" altLang="zh-TW" sz="1600" smtClean="0"/>
              <a:t>SQL Server 2000</a:t>
            </a:r>
            <a:r>
              <a:rPr lang="zh-TW" altLang="en-US" sz="1600" smtClean="0"/>
              <a:t>升級</a:t>
            </a:r>
            <a:r>
              <a:rPr lang="en-US" altLang="zh-TW" sz="1600" smtClean="0"/>
              <a:t>SQL Server 2005</a:t>
            </a:r>
            <a:r>
              <a:rPr lang="zh-TW" altLang="en-US" sz="1600" smtClean="0"/>
              <a:t>後可能遭遇的問題 </a:t>
            </a:r>
          </a:p>
          <a:p>
            <a:pPr lvl="1"/>
            <a:r>
              <a:rPr lang="zh-TW" altLang="en-US" sz="1600" smtClean="0"/>
              <a:t>透過”</a:t>
            </a:r>
            <a:r>
              <a:rPr lang="en-US" altLang="zh-TW" sz="1600" smtClean="0"/>
              <a:t>Capture Playback” </a:t>
            </a:r>
            <a:r>
              <a:rPr lang="zh-TW" altLang="en-US" sz="1600" smtClean="0"/>
              <a:t>產生一個”</a:t>
            </a:r>
            <a:r>
              <a:rPr lang="en-US" altLang="zh-TW" sz="1600" smtClean="0"/>
              <a:t>Playback” </a:t>
            </a:r>
            <a:r>
              <a:rPr lang="zh-TW" altLang="en-US" sz="1600" smtClean="0"/>
              <a:t>資料夾</a:t>
            </a:r>
          </a:p>
          <a:p>
            <a:pPr lvl="1"/>
            <a:r>
              <a:rPr lang="zh-TW" altLang="en-US" sz="1600" smtClean="0"/>
              <a:t>所謂”</a:t>
            </a:r>
            <a:r>
              <a:rPr lang="en-US" altLang="zh-TW" sz="1600" smtClean="0"/>
              <a:t>Playback”</a:t>
            </a:r>
            <a:r>
              <a:rPr lang="zh-TW" altLang="en-US" sz="1600" smtClean="0"/>
              <a:t>實際上就是將公司中執行</a:t>
            </a:r>
            <a:r>
              <a:rPr lang="en-US" altLang="zh-TW" sz="1600" smtClean="0"/>
              <a:t>SQL Server 2000</a:t>
            </a:r>
            <a:r>
              <a:rPr lang="zh-TW" altLang="en-US" sz="1600" smtClean="0"/>
              <a:t>的環境整個</a:t>
            </a:r>
            <a:r>
              <a:rPr lang="en-US" altLang="zh-TW" sz="1600" smtClean="0"/>
              <a:t>Capture</a:t>
            </a:r>
            <a:r>
              <a:rPr lang="zh-TW" altLang="en-US" sz="1600" smtClean="0"/>
              <a:t>下來</a:t>
            </a:r>
          </a:p>
          <a:p>
            <a:pPr lvl="1"/>
            <a:r>
              <a:rPr lang="zh-TW" altLang="en-US" sz="1600" smtClean="0"/>
              <a:t>”</a:t>
            </a:r>
            <a:r>
              <a:rPr lang="en-US" altLang="zh-TW" sz="1600" smtClean="0"/>
              <a:t>Playback” </a:t>
            </a:r>
            <a:r>
              <a:rPr lang="zh-TW" altLang="en-US" sz="1600" smtClean="0"/>
              <a:t>資料夾包含：</a:t>
            </a:r>
          </a:p>
          <a:p>
            <a:pPr lvl="2"/>
            <a:r>
              <a:rPr lang="zh-TW" altLang="en-US" sz="1600" smtClean="0"/>
              <a:t>所有系統資料庫及使用者資料庫之備份</a:t>
            </a:r>
          </a:p>
          <a:p>
            <a:pPr lvl="2"/>
            <a:r>
              <a:rPr lang="en-US" altLang="zh-TW" sz="1600" smtClean="0"/>
              <a:t>SQL Server </a:t>
            </a:r>
            <a:r>
              <a:rPr lang="zh-TW" altLang="en-US" sz="1600" smtClean="0"/>
              <a:t>的組態 （包含定序）</a:t>
            </a:r>
          </a:p>
          <a:p>
            <a:pPr lvl="2"/>
            <a:r>
              <a:rPr lang="en-US" altLang="zh-TW" sz="1600" smtClean="0"/>
              <a:t>SQL Server Profiler Trace </a:t>
            </a:r>
            <a:r>
              <a:rPr lang="zh-TW" altLang="en-US" sz="1600" smtClean="0"/>
              <a:t>紀錄 </a:t>
            </a:r>
            <a:r>
              <a:rPr lang="en-US" altLang="zh-TW" sz="1600" smtClean="0"/>
              <a:t>24</a:t>
            </a:r>
            <a:r>
              <a:rPr lang="zh-TW" altLang="en-US" sz="1600" smtClean="0"/>
              <a:t>小時的</a:t>
            </a:r>
            <a:r>
              <a:rPr lang="en-US" altLang="zh-TW" sz="1600" smtClean="0"/>
              <a:t>Workload </a:t>
            </a:r>
            <a:r>
              <a:rPr lang="zh-TW" altLang="en-US" sz="1600" smtClean="0"/>
              <a:t> </a:t>
            </a:r>
          </a:p>
          <a:p>
            <a:pPr lvl="1"/>
            <a:r>
              <a:rPr lang="zh-TW" altLang="en-US" sz="1600" smtClean="0"/>
              <a:t>執行</a:t>
            </a:r>
            <a:r>
              <a:rPr lang="en-US" altLang="zh-TW" sz="1600" smtClean="0"/>
              <a:t>CapturePlayback</a:t>
            </a:r>
            <a:r>
              <a:rPr lang="zh-TW" altLang="en-US" sz="1600" smtClean="0"/>
              <a:t>時，應確定硬碟有足夠空間儲存備份檔案</a:t>
            </a:r>
          </a:p>
          <a:p>
            <a:pPr lvl="1"/>
            <a:r>
              <a:rPr lang="zh-TW" altLang="en-US" sz="1600" smtClean="0"/>
              <a:t>此程式預設是在</a:t>
            </a:r>
            <a:r>
              <a:rPr lang="en-US" altLang="zh-TW" sz="1600" smtClean="0"/>
              <a:t>SQL Server 2000 sp3 (8.0.760) </a:t>
            </a:r>
            <a:r>
              <a:rPr lang="zh-TW" altLang="en-US" sz="1600" smtClean="0"/>
              <a:t>版本上執行，如果版本不同要修改</a:t>
            </a:r>
            <a:r>
              <a:rPr lang="en-US" altLang="zh-TW" sz="1800" smtClean="0"/>
              <a:t>CapPlay\CapturePlayback\CapturePlayback\sql</a:t>
            </a:r>
            <a:r>
              <a:rPr lang="zh-TW" altLang="en-US" sz="1800" smtClean="0"/>
              <a:t>下</a:t>
            </a:r>
            <a:r>
              <a:rPr lang="en-US" altLang="zh-TW" sz="1800" smtClean="0"/>
              <a:t>GetConfig.sql </a:t>
            </a:r>
            <a:r>
              <a:rPr lang="zh-TW" altLang="en-US" sz="1800" smtClean="0"/>
              <a:t>檔案</a:t>
            </a:r>
          </a:p>
          <a:p>
            <a:endParaRPr lang="zh-TW" altLang="en-US" sz="180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2588" y="311150"/>
            <a:ext cx="8380412" cy="585788"/>
          </a:xfrm>
        </p:spPr>
        <p:txBody>
          <a:bodyPr/>
          <a:lstStyle/>
          <a:p>
            <a:r>
              <a:rPr lang="zh-TW" altLang="en-US" sz="3600" smtClean="0"/>
              <a:t>議程</a:t>
            </a:r>
          </a:p>
        </p:txBody>
      </p:sp>
      <p:sp>
        <p:nvSpPr>
          <p:cNvPr id="10243" name="Rectangle 3"/>
          <p:cNvSpPr>
            <a:spLocks noGrp="1" noChangeArrowheads="1"/>
          </p:cNvSpPr>
          <p:nvPr>
            <p:ph idx="1"/>
          </p:nvPr>
        </p:nvSpPr>
        <p:spPr>
          <a:xfrm>
            <a:off x="266700" y="811213"/>
            <a:ext cx="8380413" cy="5721350"/>
          </a:xfrm>
        </p:spPr>
        <p:txBody>
          <a:bodyPr/>
          <a:lstStyle/>
          <a:p>
            <a:pPr>
              <a:lnSpc>
                <a:spcPct val="100000"/>
              </a:lnSpc>
              <a:buFont typeface="Wingdings 2" pitchFamily="18" charset="2"/>
              <a:buNone/>
            </a:pPr>
            <a:endParaRPr lang="zh-TW" altLang="en-US" sz="2800" smtClean="0"/>
          </a:p>
          <a:p>
            <a:pPr>
              <a:lnSpc>
                <a:spcPct val="100000"/>
              </a:lnSpc>
            </a:pPr>
            <a:r>
              <a:rPr lang="zh-TW" altLang="en-US" sz="2800" smtClean="0"/>
              <a:t>升級前的相容性測試</a:t>
            </a:r>
          </a:p>
          <a:p>
            <a:pPr lvl="1">
              <a:lnSpc>
                <a:spcPct val="100000"/>
              </a:lnSpc>
            </a:pPr>
            <a:r>
              <a:rPr lang="zh-TW" altLang="en-US" sz="2800" smtClean="0"/>
              <a:t>為何要升級</a:t>
            </a:r>
            <a:r>
              <a:rPr lang="en-US" altLang="zh-TW" sz="2800" smtClean="0"/>
              <a:t>?</a:t>
            </a:r>
          </a:p>
          <a:p>
            <a:pPr lvl="1">
              <a:lnSpc>
                <a:spcPct val="100000"/>
              </a:lnSpc>
            </a:pPr>
            <a:r>
              <a:rPr lang="zh-TW" altLang="en-US" sz="2800" smtClean="0"/>
              <a:t>升級版本</a:t>
            </a:r>
          </a:p>
          <a:p>
            <a:pPr lvl="1">
              <a:lnSpc>
                <a:spcPct val="100000"/>
              </a:lnSpc>
            </a:pPr>
            <a:r>
              <a:rPr lang="zh-TW" altLang="en-US" sz="2800" smtClean="0"/>
              <a:t>升級相容性</a:t>
            </a:r>
            <a:endParaRPr lang="en-US" altLang="zh-TW" sz="2800" smtClean="0"/>
          </a:p>
          <a:p>
            <a:pPr lvl="1">
              <a:lnSpc>
                <a:spcPct val="100000"/>
              </a:lnSpc>
            </a:pPr>
            <a:r>
              <a:rPr lang="zh-TW" altLang="en-US" sz="2800" smtClean="0"/>
              <a:t>測試工具</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TW" altLang="en-US" smtClean="0"/>
              <a:t>升級相容性測試工具（二）</a:t>
            </a:r>
          </a:p>
        </p:txBody>
      </p:sp>
      <p:sp>
        <p:nvSpPr>
          <p:cNvPr id="17411" name="Rectangle 3"/>
          <p:cNvSpPr>
            <a:spLocks noGrp="1" noChangeArrowheads="1"/>
          </p:cNvSpPr>
          <p:nvPr>
            <p:ph idx="1"/>
          </p:nvPr>
        </p:nvSpPr>
        <p:spPr>
          <a:xfrm>
            <a:off x="165100" y="1193800"/>
            <a:ext cx="8978900" cy="989013"/>
          </a:xfrm>
        </p:spPr>
        <p:txBody>
          <a:bodyPr/>
          <a:lstStyle/>
          <a:p>
            <a:r>
              <a:rPr lang="en-US" altLang="zh-TW" sz="2000" smtClean="0"/>
              <a:t>AppCompatLabWizard.exe</a:t>
            </a:r>
          </a:p>
          <a:p>
            <a:r>
              <a:rPr lang="zh-TW" altLang="en-US" sz="2000" smtClean="0"/>
              <a:t>需安裝</a:t>
            </a:r>
            <a:r>
              <a:rPr lang="en-US" altLang="zh-TW" sz="2000" smtClean="0"/>
              <a:t>.Net Framework 2.0</a:t>
            </a:r>
            <a:endParaRPr lang="zh-TW" altLang="en-US" sz="2000" smtClean="0"/>
          </a:p>
        </p:txBody>
      </p:sp>
      <p:pic>
        <p:nvPicPr>
          <p:cNvPr id="17412" name="Picture 4" descr="Application Compatibility Tool"/>
          <p:cNvPicPr>
            <a:picLocks noChangeAspect="1" noChangeArrowheads="1"/>
          </p:cNvPicPr>
          <p:nvPr/>
        </p:nvPicPr>
        <p:blipFill>
          <a:blip r:embed="rId2"/>
          <a:srcRect/>
          <a:stretch>
            <a:fillRect/>
          </a:stretch>
        </p:blipFill>
        <p:spPr bwMode="auto">
          <a:xfrm>
            <a:off x="646113" y="2152650"/>
            <a:ext cx="7802562" cy="4184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smtClean="0"/>
              <a:t>升級相容性測試工具（二）</a:t>
            </a:r>
          </a:p>
        </p:txBody>
      </p:sp>
      <p:sp>
        <p:nvSpPr>
          <p:cNvPr id="18435" name="Rectangle 3"/>
          <p:cNvSpPr>
            <a:spLocks noGrp="1" noChangeArrowheads="1"/>
          </p:cNvSpPr>
          <p:nvPr>
            <p:ph idx="1"/>
          </p:nvPr>
        </p:nvSpPr>
        <p:spPr>
          <a:xfrm>
            <a:off x="165100" y="1193800"/>
            <a:ext cx="8978900" cy="3092450"/>
          </a:xfrm>
        </p:spPr>
        <p:txBody>
          <a:bodyPr/>
          <a:lstStyle/>
          <a:p>
            <a:r>
              <a:rPr lang="en-US" altLang="zh-TW" smtClean="0"/>
              <a:t>AppCompatLabWizard.exe</a:t>
            </a:r>
          </a:p>
          <a:p>
            <a:pPr lvl="1"/>
            <a:r>
              <a:rPr lang="zh-TW" altLang="en-US" smtClean="0"/>
              <a:t>執行程式左邊</a:t>
            </a:r>
            <a:r>
              <a:rPr lang="en-US" altLang="zh-TW" smtClean="0"/>
              <a:t>SQL Server 2000 </a:t>
            </a:r>
            <a:r>
              <a:rPr lang="zh-TW" altLang="en-US" smtClean="0"/>
              <a:t>下</a:t>
            </a:r>
            <a:r>
              <a:rPr lang="en-US" altLang="zh-TW" smtClean="0"/>
              <a:t>Setup Server</a:t>
            </a:r>
            <a:r>
              <a:rPr lang="zh-TW" altLang="en-US" smtClean="0"/>
              <a:t>，將 ”</a:t>
            </a:r>
            <a:r>
              <a:rPr lang="en-US" altLang="zh-TW" smtClean="0"/>
              <a:t>Playback” </a:t>
            </a:r>
            <a:r>
              <a:rPr lang="zh-TW" altLang="en-US" smtClean="0"/>
              <a:t>資料夾中記錄的</a:t>
            </a:r>
            <a:r>
              <a:rPr lang="en-US" altLang="zh-TW" smtClean="0"/>
              <a:t>SQL Server 2000</a:t>
            </a:r>
            <a:r>
              <a:rPr lang="zh-TW" altLang="en-US" smtClean="0"/>
              <a:t>的環境還原到測試環境的電腦上</a:t>
            </a:r>
          </a:p>
          <a:p>
            <a:pPr lvl="1"/>
            <a:r>
              <a:rPr lang="zh-TW" altLang="en-US" smtClean="0"/>
              <a:t>如果原始定序與測試環境不同，測試程式會要求 </a:t>
            </a:r>
            <a:r>
              <a:rPr lang="en-US" altLang="zh-TW" smtClean="0"/>
              <a:t>Rebuild Master </a:t>
            </a:r>
            <a:r>
              <a:rPr lang="zh-TW" altLang="en-US" smtClean="0"/>
              <a:t> </a:t>
            </a:r>
            <a:endParaRPr lang="en-US" altLang="zh-TW" smtClean="0"/>
          </a:p>
          <a:p>
            <a:endParaRPr lang="zh-TW" altLang="en-US" sz="240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TW" altLang="en-US" smtClean="0"/>
              <a:t>升級相容性測試工具（三）</a:t>
            </a:r>
          </a:p>
        </p:txBody>
      </p:sp>
      <p:sp>
        <p:nvSpPr>
          <p:cNvPr id="19459" name="Rectangle 3"/>
          <p:cNvSpPr>
            <a:spLocks noGrp="1" noChangeArrowheads="1"/>
          </p:cNvSpPr>
          <p:nvPr>
            <p:ph idx="1"/>
          </p:nvPr>
        </p:nvSpPr>
        <p:spPr>
          <a:xfrm>
            <a:off x="165100" y="1193800"/>
            <a:ext cx="8978900" cy="4630738"/>
          </a:xfrm>
        </p:spPr>
        <p:txBody>
          <a:bodyPr/>
          <a:lstStyle/>
          <a:p>
            <a:r>
              <a:rPr lang="en-US" altLang="zh-TW" sz="2800" smtClean="0"/>
              <a:t>Upgrade Advisor</a:t>
            </a:r>
          </a:p>
          <a:p>
            <a:pPr lvl="1"/>
            <a:r>
              <a:rPr lang="zh-TW" altLang="en-US" sz="2000" smtClean="0"/>
              <a:t>可自微軟網站免費下載</a:t>
            </a:r>
          </a:p>
          <a:p>
            <a:pPr lvl="1"/>
            <a:r>
              <a:rPr lang="zh-TW" altLang="en-US" sz="2000" smtClean="0"/>
              <a:t>安裝</a:t>
            </a:r>
            <a:r>
              <a:rPr lang="en-US" altLang="zh-TW" sz="2000" smtClean="0"/>
              <a:t>Upgrade Advisor</a:t>
            </a:r>
            <a:r>
              <a:rPr lang="zh-TW" altLang="en-US" sz="2000" smtClean="0"/>
              <a:t>需先安裝</a:t>
            </a:r>
            <a:r>
              <a:rPr lang="en-US" altLang="zh-TW" sz="2000" smtClean="0"/>
              <a:t>.Net Framework 2.0</a:t>
            </a:r>
          </a:p>
          <a:p>
            <a:pPr lvl="1"/>
            <a:r>
              <a:rPr lang="en-US" altLang="zh-TW" sz="2000" smtClean="0"/>
              <a:t> Upgrade Advisor </a:t>
            </a:r>
            <a:r>
              <a:rPr lang="zh-TW" altLang="en-US" sz="2000" smtClean="0"/>
              <a:t>不會變更任何組態設定及資料。 </a:t>
            </a:r>
          </a:p>
          <a:p>
            <a:pPr lvl="1"/>
            <a:r>
              <a:rPr lang="zh-TW" altLang="en-US" sz="2000" smtClean="0"/>
              <a:t>只是事先檢測資料庫原件，分析</a:t>
            </a:r>
            <a:r>
              <a:rPr lang="en-US" altLang="zh-TW" sz="2000" smtClean="0"/>
              <a:t>T_SQL</a:t>
            </a:r>
            <a:r>
              <a:rPr lang="zh-TW" altLang="en-US" sz="2000" smtClean="0"/>
              <a:t>語法，找出不相容的物件，提供修改解決方法</a:t>
            </a:r>
            <a:endParaRPr lang="en-US" altLang="zh-TW" sz="2000" smtClean="0"/>
          </a:p>
          <a:p>
            <a:pPr lvl="1"/>
            <a:r>
              <a:rPr lang="en-US" altLang="zh-TW" sz="2000" smtClean="0"/>
              <a:t>Upgrade Advisor </a:t>
            </a:r>
            <a:r>
              <a:rPr lang="zh-TW" altLang="en-US" sz="2000" smtClean="0"/>
              <a:t>可以分析 </a:t>
            </a:r>
            <a:r>
              <a:rPr lang="en-US" altLang="zh-TW" sz="2000" smtClean="0"/>
              <a:t>SQL Server </a:t>
            </a:r>
            <a:r>
              <a:rPr lang="zh-TW" altLang="en-US" sz="2000" smtClean="0"/>
              <a:t>的遠端執行個體，但不包括 </a:t>
            </a:r>
            <a:r>
              <a:rPr lang="en-US" altLang="zh-TW" sz="2000" smtClean="0"/>
              <a:t>SQL Server 2000 Reporting Services</a:t>
            </a:r>
            <a:r>
              <a:rPr lang="zh-TW" altLang="en-US" sz="2000" smtClean="0"/>
              <a:t>。若要分析 </a:t>
            </a:r>
            <a:r>
              <a:rPr lang="en-US" altLang="zh-TW" sz="2000" smtClean="0"/>
              <a:t>Reporting Services</a:t>
            </a:r>
            <a:r>
              <a:rPr lang="zh-TW" altLang="en-US" sz="2000" smtClean="0"/>
              <a:t>，</a:t>
            </a:r>
            <a:r>
              <a:rPr lang="en-US" altLang="zh-TW" sz="2000" smtClean="0"/>
              <a:t>Upgrade Advisor </a:t>
            </a:r>
            <a:r>
              <a:rPr lang="zh-TW" altLang="en-US" sz="2000" smtClean="0"/>
              <a:t>必須安裝在報表伺服器上 </a:t>
            </a:r>
          </a:p>
        </p:txBody>
      </p:sp>
      <p:sp>
        <p:nvSpPr>
          <p:cNvPr id="4" name="矩形 3"/>
          <p:cNvSpPr/>
          <p:nvPr/>
        </p:nvSpPr>
        <p:spPr>
          <a:xfrm>
            <a:off x="0" y="6211669"/>
            <a:ext cx="7264400" cy="646331"/>
          </a:xfrm>
          <a:prstGeom prst="rect">
            <a:avLst/>
          </a:prstGeom>
        </p:spPr>
        <p:txBody>
          <a:bodyPr wrap="square">
            <a:spAutoFit/>
          </a:bodyPr>
          <a:lstStyle/>
          <a:p>
            <a:r>
              <a:rPr lang="en-US" altLang="zh-TW" sz="1800" smtClean="0"/>
              <a:t>http://www.microsoft.com/downloads/details.aspx?familyid=1470E86B-7E05-4322-A677-95AB44F12D75&amp;displaylang=zh-tw</a:t>
            </a:r>
            <a:endParaRPr lang="zh-TW" altLang="en-US" sz="180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TW" altLang="en-US" smtClean="0"/>
              <a:t>升級相容性測試工具（三）</a:t>
            </a:r>
          </a:p>
        </p:txBody>
      </p:sp>
      <p:sp>
        <p:nvSpPr>
          <p:cNvPr id="20483" name="Rectangle 3"/>
          <p:cNvSpPr>
            <a:spLocks noGrp="1" noChangeArrowheads="1"/>
          </p:cNvSpPr>
          <p:nvPr>
            <p:ph idx="1"/>
          </p:nvPr>
        </p:nvSpPr>
        <p:spPr>
          <a:xfrm>
            <a:off x="165100" y="1193800"/>
            <a:ext cx="8978900" cy="530225"/>
          </a:xfrm>
        </p:spPr>
        <p:txBody>
          <a:bodyPr/>
          <a:lstStyle/>
          <a:p>
            <a:r>
              <a:rPr lang="en-US" altLang="zh-TW" smtClean="0"/>
              <a:t>Upgrade Advisor</a:t>
            </a:r>
            <a:endParaRPr lang="zh-TW" altLang="en-US" smtClean="0"/>
          </a:p>
        </p:txBody>
      </p:sp>
      <p:pic>
        <p:nvPicPr>
          <p:cNvPr id="20484" name="Picture 4" descr="Upgrade Advisor"/>
          <p:cNvPicPr>
            <a:picLocks noChangeAspect="1" noChangeArrowheads="1"/>
          </p:cNvPicPr>
          <p:nvPr/>
        </p:nvPicPr>
        <p:blipFill>
          <a:blip r:embed="rId2"/>
          <a:srcRect/>
          <a:stretch>
            <a:fillRect/>
          </a:stretch>
        </p:blipFill>
        <p:spPr bwMode="auto">
          <a:xfrm>
            <a:off x="669925" y="1814513"/>
            <a:ext cx="7802563" cy="4540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TW" altLang="en-US" smtClean="0"/>
              <a:t>升級相容性測試工具（三）</a:t>
            </a:r>
          </a:p>
        </p:txBody>
      </p:sp>
      <p:sp>
        <p:nvSpPr>
          <p:cNvPr id="21507" name="Rectangle 3"/>
          <p:cNvSpPr>
            <a:spLocks noGrp="1" noChangeArrowheads="1"/>
          </p:cNvSpPr>
          <p:nvPr>
            <p:ph idx="1"/>
          </p:nvPr>
        </p:nvSpPr>
        <p:spPr>
          <a:xfrm>
            <a:off x="165100" y="1193800"/>
            <a:ext cx="8978900" cy="530225"/>
          </a:xfrm>
        </p:spPr>
        <p:txBody>
          <a:bodyPr/>
          <a:lstStyle/>
          <a:p>
            <a:r>
              <a:rPr lang="en-US" altLang="zh-TW" smtClean="0"/>
              <a:t>Upgrade Advisor</a:t>
            </a:r>
            <a:endParaRPr lang="zh-TW" altLang="en-US" smtClean="0"/>
          </a:p>
        </p:txBody>
      </p:sp>
      <p:pic>
        <p:nvPicPr>
          <p:cNvPr id="21508" name="Picture 5" descr="Upgrade Advisor2"/>
          <p:cNvPicPr>
            <a:picLocks noChangeAspect="1" noChangeArrowheads="1"/>
          </p:cNvPicPr>
          <p:nvPr/>
        </p:nvPicPr>
        <p:blipFill>
          <a:blip r:embed="rId2"/>
          <a:srcRect/>
          <a:stretch>
            <a:fillRect/>
          </a:stretch>
        </p:blipFill>
        <p:spPr bwMode="auto">
          <a:xfrm>
            <a:off x="669925" y="1849438"/>
            <a:ext cx="7802563" cy="4505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TW" altLang="en-US" smtClean="0"/>
              <a:t>升級相容性測試工具（三）</a:t>
            </a:r>
          </a:p>
        </p:txBody>
      </p:sp>
      <p:sp>
        <p:nvSpPr>
          <p:cNvPr id="22531" name="Rectangle 3"/>
          <p:cNvSpPr>
            <a:spLocks noGrp="1" noChangeArrowheads="1"/>
          </p:cNvSpPr>
          <p:nvPr>
            <p:ph idx="1"/>
          </p:nvPr>
        </p:nvSpPr>
        <p:spPr>
          <a:xfrm>
            <a:off x="165100" y="1193800"/>
            <a:ext cx="8978900" cy="530225"/>
          </a:xfrm>
        </p:spPr>
        <p:txBody>
          <a:bodyPr/>
          <a:lstStyle/>
          <a:p>
            <a:r>
              <a:rPr lang="en-US" altLang="zh-TW" smtClean="0"/>
              <a:t>Upgrade Advisor</a:t>
            </a:r>
            <a:endParaRPr lang="zh-TW" altLang="en-US" smtClean="0"/>
          </a:p>
        </p:txBody>
      </p:sp>
      <p:pic>
        <p:nvPicPr>
          <p:cNvPr id="22532" name="Picture 5" descr="Upgrade Advisor3"/>
          <p:cNvPicPr>
            <a:picLocks noChangeAspect="1" noChangeArrowheads="1"/>
          </p:cNvPicPr>
          <p:nvPr/>
        </p:nvPicPr>
        <p:blipFill>
          <a:blip r:embed="rId2"/>
          <a:srcRect/>
          <a:stretch>
            <a:fillRect/>
          </a:stretch>
        </p:blipFill>
        <p:spPr bwMode="auto">
          <a:xfrm>
            <a:off x="1928813" y="2044700"/>
            <a:ext cx="4792662" cy="4152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TW" altLang="en-US" smtClean="0"/>
              <a:t>升級相容性測試工具（三）</a:t>
            </a:r>
          </a:p>
        </p:txBody>
      </p:sp>
      <p:sp>
        <p:nvSpPr>
          <p:cNvPr id="23555" name="Rectangle 3"/>
          <p:cNvSpPr>
            <a:spLocks noGrp="1" noChangeArrowheads="1"/>
          </p:cNvSpPr>
          <p:nvPr>
            <p:ph idx="1"/>
          </p:nvPr>
        </p:nvSpPr>
        <p:spPr>
          <a:xfrm>
            <a:off x="165100" y="1193800"/>
            <a:ext cx="8978900" cy="530225"/>
          </a:xfrm>
        </p:spPr>
        <p:txBody>
          <a:bodyPr/>
          <a:lstStyle/>
          <a:p>
            <a:r>
              <a:rPr lang="en-US" altLang="zh-TW" smtClean="0"/>
              <a:t>Upgrade Advisor</a:t>
            </a:r>
            <a:endParaRPr lang="zh-TW" altLang="en-US" smtClean="0"/>
          </a:p>
        </p:txBody>
      </p:sp>
      <p:pic>
        <p:nvPicPr>
          <p:cNvPr id="23556" name="Picture 5" descr="Upgrade Advisor4"/>
          <p:cNvPicPr>
            <a:picLocks noChangeAspect="1" noChangeArrowheads="1"/>
          </p:cNvPicPr>
          <p:nvPr/>
        </p:nvPicPr>
        <p:blipFill>
          <a:blip r:embed="rId2"/>
          <a:srcRect/>
          <a:stretch>
            <a:fillRect/>
          </a:stretch>
        </p:blipFill>
        <p:spPr bwMode="auto">
          <a:xfrm>
            <a:off x="2125663" y="1970088"/>
            <a:ext cx="4792662" cy="4152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TW" altLang="en-US" smtClean="0"/>
              <a:t>升級相容性測試工具（三）</a:t>
            </a:r>
          </a:p>
        </p:txBody>
      </p:sp>
      <p:sp>
        <p:nvSpPr>
          <p:cNvPr id="24579" name="Rectangle 3"/>
          <p:cNvSpPr>
            <a:spLocks noGrp="1" noChangeArrowheads="1"/>
          </p:cNvSpPr>
          <p:nvPr>
            <p:ph idx="1"/>
          </p:nvPr>
        </p:nvSpPr>
        <p:spPr>
          <a:xfrm>
            <a:off x="165100" y="660400"/>
            <a:ext cx="8978900" cy="530225"/>
          </a:xfrm>
        </p:spPr>
        <p:txBody>
          <a:bodyPr/>
          <a:lstStyle/>
          <a:p>
            <a:r>
              <a:rPr lang="en-US" altLang="zh-TW" smtClean="0"/>
              <a:t>Upgrade Advisor Report</a:t>
            </a:r>
            <a:endParaRPr lang="zh-TW" altLang="en-US" smtClean="0"/>
          </a:p>
        </p:txBody>
      </p:sp>
      <p:pic>
        <p:nvPicPr>
          <p:cNvPr id="24580" name="Picture 5" descr="Upgrade Advisor5"/>
          <p:cNvPicPr>
            <a:picLocks noChangeAspect="1" noChangeArrowheads="1"/>
          </p:cNvPicPr>
          <p:nvPr/>
        </p:nvPicPr>
        <p:blipFill>
          <a:blip r:embed="rId2"/>
          <a:srcRect/>
          <a:stretch>
            <a:fillRect/>
          </a:stretch>
        </p:blipFill>
        <p:spPr bwMode="auto">
          <a:xfrm>
            <a:off x="669925" y="1420813"/>
            <a:ext cx="7802563" cy="4565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zh-TW" smtClean="0"/>
              <a:t>SQL </a:t>
            </a:r>
            <a:r>
              <a:rPr lang="zh-TW" altLang="en-US" smtClean="0"/>
              <a:t>相關資訊</a:t>
            </a:r>
          </a:p>
        </p:txBody>
      </p:sp>
      <p:sp>
        <p:nvSpPr>
          <p:cNvPr id="60419" name="Rectangle 3"/>
          <p:cNvSpPr>
            <a:spLocks noGrp="1" noChangeArrowheads="1"/>
          </p:cNvSpPr>
          <p:nvPr>
            <p:ph idx="1"/>
          </p:nvPr>
        </p:nvSpPr>
        <p:spPr>
          <a:xfrm>
            <a:off x="177800" y="1066800"/>
            <a:ext cx="8813800" cy="4994275"/>
          </a:xfrm>
        </p:spPr>
        <p:txBody>
          <a:bodyPr/>
          <a:lstStyle/>
          <a:p>
            <a:pPr>
              <a:lnSpc>
                <a:spcPct val="100000"/>
              </a:lnSpc>
            </a:pPr>
            <a:r>
              <a:rPr lang="en-US" sz="1800" smtClean="0"/>
              <a:t>SQL Server 2005 Upgrade Technical Reference Guide </a:t>
            </a:r>
            <a:r>
              <a:rPr lang="en-US" altLang="zh-TW" sz="1800" smtClean="0">
                <a:hlinkClick r:id="rId2"/>
              </a:rPr>
              <a:t>http://www.microsoft.com/downloads/details.aspx?FamilyID=3d5e96d9-0074-46c4-bd4f-c3eb2abf4b66&amp;DisplayLang=en</a:t>
            </a:r>
            <a:endParaRPr lang="en-US" altLang="zh-TW" sz="1800" smtClean="0"/>
          </a:p>
          <a:p>
            <a:pPr>
              <a:lnSpc>
                <a:spcPct val="100000"/>
              </a:lnSpc>
            </a:pPr>
            <a:r>
              <a:rPr lang="en-US" altLang="zh-TW" sz="1800" smtClean="0"/>
              <a:t>SQL Server Home Page</a:t>
            </a:r>
            <a:br>
              <a:rPr lang="en-US" altLang="zh-TW" sz="1800" smtClean="0"/>
            </a:br>
            <a:r>
              <a:rPr lang="en-US" altLang="zh-TW" sz="1600" smtClean="0"/>
              <a:t> </a:t>
            </a:r>
            <a:r>
              <a:rPr lang="en-US" altLang="zh-TW" sz="1600" u="sng" smtClean="0">
                <a:solidFill>
                  <a:schemeClr val="hlink"/>
                </a:solidFill>
              </a:rPr>
              <a:t>http://</a:t>
            </a:r>
            <a:r>
              <a:rPr lang="en-US" altLang="zh-TW" sz="1600" u="sng" smtClean="0">
                <a:solidFill>
                  <a:schemeClr val="hlink"/>
                </a:solidFill>
                <a:hlinkClick r:id="rId3"/>
              </a:rPr>
              <a:t>www.microsoft.com/sql/</a:t>
            </a:r>
            <a:r>
              <a:rPr lang="en-US" altLang="zh-TW" sz="1600" u="sng" smtClean="0">
                <a:solidFill>
                  <a:schemeClr val="hlink"/>
                </a:solidFill>
              </a:rPr>
              <a:t> </a:t>
            </a:r>
          </a:p>
          <a:p>
            <a:pPr lvl="1">
              <a:lnSpc>
                <a:spcPct val="100000"/>
              </a:lnSpc>
              <a:buFont typeface="Wingdings 2" pitchFamily="18" charset="2"/>
              <a:buNone/>
            </a:pPr>
            <a:r>
              <a:rPr lang="en-US" altLang="zh-TW" sz="1800" b="1" u="sng" smtClean="0">
                <a:solidFill>
                  <a:schemeClr val="hlink"/>
                </a:solidFill>
              </a:rPr>
              <a:t> http://www.microsoft.com/taiwan/sql</a:t>
            </a:r>
          </a:p>
          <a:p>
            <a:pPr>
              <a:lnSpc>
                <a:spcPct val="100000"/>
              </a:lnSpc>
            </a:pPr>
            <a:r>
              <a:rPr lang="en-US" altLang="zh-TW" sz="1800" smtClean="0"/>
              <a:t>Updated SQL Server 2005 site</a:t>
            </a:r>
            <a:br>
              <a:rPr lang="en-US" altLang="zh-TW" sz="1800" smtClean="0"/>
            </a:br>
            <a:r>
              <a:rPr lang="en-US" altLang="zh-TW" sz="1600" smtClean="0"/>
              <a:t> </a:t>
            </a:r>
            <a:r>
              <a:rPr lang="en-US" altLang="zh-TW" sz="1600" u="sng" smtClean="0">
                <a:solidFill>
                  <a:schemeClr val="hlink"/>
                </a:solidFill>
              </a:rPr>
              <a:t>http://</a:t>
            </a:r>
            <a:r>
              <a:rPr lang="en-US" altLang="zh-TW" sz="1600" u="sng" smtClean="0">
                <a:solidFill>
                  <a:schemeClr val="hlink"/>
                </a:solidFill>
                <a:hlinkClick r:id="rId4"/>
              </a:rPr>
              <a:t>www.microsoft.com/sql/2005</a:t>
            </a:r>
            <a:r>
              <a:rPr lang="en-US" altLang="zh-TW" sz="1600" u="sng" smtClean="0"/>
              <a:t> </a:t>
            </a:r>
          </a:p>
          <a:p>
            <a:pPr>
              <a:lnSpc>
                <a:spcPct val="100000"/>
              </a:lnSpc>
            </a:pPr>
            <a:r>
              <a:rPr lang="en-US" altLang="zh-TW" sz="1800" smtClean="0"/>
              <a:t>SQL Server 2005 </a:t>
            </a:r>
            <a:r>
              <a:rPr lang="zh-TW" altLang="en-US" sz="1800" smtClean="0"/>
              <a:t>資源光碟</a:t>
            </a:r>
          </a:p>
          <a:p>
            <a:pPr>
              <a:lnSpc>
                <a:spcPct val="100000"/>
              </a:lnSpc>
            </a:pPr>
            <a:r>
              <a:rPr lang="en-US" altLang="zh-TW" sz="1800" smtClean="0"/>
              <a:t>Oracle vs. SQL </a:t>
            </a:r>
            <a:r>
              <a:rPr lang="zh-TW" altLang="en-US" sz="1800" smtClean="0"/>
              <a:t>價格比較</a:t>
            </a:r>
            <a:endParaRPr lang="en-US" altLang="zh-TW" sz="1800" smtClean="0"/>
          </a:p>
          <a:p>
            <a:pPr lvl="1">
              <a:lnSpc>
                <a:spcPct val="100000"/>
              </a:lnSpc>
              <a:buFont typeface="Wingdings 2" pitchFamily="18" charset="2"/>
              <a:buNone/>
            </a:pPr>
            <a:r>
              <a:rPr lang="en-US" altLang="zh-TW" sz="1600" b="1" smtClean="0">
                <a:hlinkClick r:id="rId5"/>
              </a:rPr>
              <a:t>http://www.microsoft.com/taiwan/sql/evaluation/compare/pricecomparison.htm</a:t>
            </a:r>
            <a:endParaRPr lang="en-US" altLang="zh-TW" sz="1600" b="1" smtClean="0"/>
          </a:p>
          <a:p>
            <a:pPr>
              <a:lnSpc>
                <a:spcPct val="100000"/>
              </a:lnSpc>
            </a:pPr>
            <a:r>
              <a:rPr lang="zh-TW" altLang="en-US" sz="1800" smtClean="0"/>
              <a:t>客戶成功案例 </a:t>
            </a:r>
            <a:r>
              <a:rPr lang="en-US" altLang="zh-TW" sz="1800" smtClean="0"/>
              <a:t>(public)</a:t>
            </a:r>
            <a:endParaRPr lang="zh-TW" altLang="en-US" sz="1800" smtClean="0"/>
          </a:p>
          <a:p>
            <a:pPr lvl="1">
              <a:lnSpc>
                <a:spcPct val="100000"/>
              </a:lnSpc>
              <a:buFont typeface="Wingdings 2" pitchFamily="18" charset="2"/>
              <a:buNone/>
            </a:pPr>
            <a:r>
              <a:rPr lang="en-US" altLang="zh-TW" sz="1600" b="1" smtClean="0">
                <a:hlinkClick r:id="rId6"/>
              </a:rPr>
              <a:t>http://www.microsoft.com/taiwan/resources/casestudies/default.aspx</a:t>
            </a:r>
            <a:endParaRPr lang="en-US" altLang="zh-TW" sz="1600" b="1" smtClean="0"/>
          </a:p>
          <a:p>
            <a:pPr>
              <a:lnSpc>
                <a:spcPct val="100000"/>
              </a:lnSpc>
            </a:pPr>
            <a:r>
              <a:rPr lang="zh-TW" altLang="en-US" sz="1800" smtClean="0"/>
              <a:t>研討會 </a:t>
            </a:r>
            <a:r>
              <a:rPr lang="en-US" altLang="zh-TW" sz="1800" smtClean="0"/>
              <a:t>slides (public)</a:t>
            </a:r>
          </a:p>
          <a:p>
            <a:pPr lvl="1">
              <a:lnSpc>
                <a:spcPct val="100000"/>
              </a:lnSpc>
              <a:buFont typeface="Wingdings 2" pitchFamily="18" charset="2"/>
              <a:buNone/>
            </a:pPr>
            <a:r>
              <a:rPr lang="en-US" altLang="zh-TW" sz="1600" b="1" smtClean="0">
                <a:hlinkClick r:id="rId7"/>
              </a:rPr>
              <a:t>http://www.microsoft.com/taiwan/events/slides/</a:t>
            </a:r>
            <a:endParaRPr lang="zh-TW" altLang="en-US" sz="1600" b="1"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23875" y="879475"/>
            <a:ext cx="2581275" cy="582613"/>
          </a:xfrm>
          <a:prstGeom prst="rect">
            <a:avLst/>
          </a:prstGeom>
          <a:noFill/>
          <a:ln w="28575" algn="ctr">
            <a:noFill/>
            <a:miter lim="800000"/>
            <a:headEnd/>
            <a:tailEnd/>
          </a:ln>
        </p:spPr>
        <p:txBody>
          <a:bodyPr>
            <a:spAutoFit/>
          </a:bodyPr>
          <a:lstStyle/>
          <a:p>
            <a:pPr defTabSz="912813">
              <a:spcBef>
                <a:spcPct val="50000"/>
              </a:spcBef>
              <a:buClr>
                <a:srgbClr val="FFFF00"/>
              </a:buClr>
            </a:pPr>
            <a:endParaRPr lang="en-US" altLang="zh-TW" sz="800" b="0">
              <a:solidFill>
                <a:schemeClr val="bg1"/>
              </a:solidFill>
              <a:ea typeface="新細明體" pitchFamily="18" charset="-120"/>
              <a:cs typeface="Arial" pitchFamily="34" charset="0"/>
            </a:endParaRPr>
          </a:p>
          <a:p>
            <a:pPr defTabSz="912813">
              <a:spcBef>
                <a:spcPct val="50000"/>
              </a:spcBef>
              <a:buClr>
                <a:srgbClr val="FFFF00"/>
              </a:buClr>
            </a:pPr>
            <a:endParaRPr lang="en-US" altLang="zh-TW" sz="800" b="0">
              <a:solidFill>
                <a:schemeClr val="bg1"/>
              </a:solidFill>
              <a:ea typeface="新細明體" pitchFamily="18" charset="-120"/>
              <a:cs typeface="Arial" pitchFamily="34" charset="0"/>
            </a:endParaRPr>
          </a:p>
          <a:p>
            <a:pPr algn="ctr" defTabSz="912813">
              <a:spcBef>
                <a:spcPct val="50000"/>
              </a:spcBef>
              <a:buClr>
                <a:srgbClr val="FFFF00"/>
              </a:buClr>
            </a:pPr>
            <a:endParaRPr lang="en-US" altLang="zh-TW" sz="800" b="0">
              <a:solidFill>
                <a:schemeClr val="bg1"/>
              </a:solidFill>
              <a:ea typeface="新細明體" pitchFamily="18" charset="-120"/>
              <a:cs typeface="Arial" pitchFamily="34" charset="0"/>
            </a:endParaRPr>
          </a:p>
        </p:txBody>
      </p:sp>
      <p:sp>
        <p:nvSpPr>
          <p:cNvPr id="11267" name="Text Box 4"/>
          <p:cNvSpPr txBox="1">
            <a:spLocks noChangeArrowheads="1"/>
          </p:cNvSpPr>
          <p:nvPr/>
        </p:nvSpPr>
        <p:spPr bwMode="auto">
          <a:xfrm>
            <a:off x="152400" y="461963"/>
            <a:ext cx="2921000" cy="5456237"/>
          </a:xfrm>
          <a:prstGeom prst="rect">
            <a:avLst/>
          </a:prstGeom>
          <a:noFill/>
          <a:ln w="28575" algn="ctr">
            <a:noFill/>
            <a:miter lim="800000"/>
            <a:headEnd/>
            <a:tailEnd/>
          </a:ln>
        </p:spPr>
        <p:txBody>
          <a:bodyPr lIns="0" tIns="0" rIns="0" bIns="0">
            <a:spAutoFit/>
          </a:bodyPr>
          <a:lstStyle/>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Database Engine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Service Broker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HTTP Access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Database Tuning Advisor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Enhanced Read ahead &amp; scan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Indexes	with Included Columns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Multiple Active Result Sets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Persisted Computed Columns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Try/Catch in T-SQL statements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Common Table Expressions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Server Events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Snapshot Isolation Level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Partitioning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Synonyms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Dynamic Management Views</a:t>
            </a: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.NET Framework</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Common Language Runtime Integration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CLR-based Types, Functions, &amp; Triggers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SQL Server .NET Data Provider</a:t>
            </a: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Data Types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CLR-based Data Types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VARCHAR(MAX), VARBINARY(MAX)</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XML Datatype	</a:t>
            </a: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Database Failure and Redundancy</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Fail-over Clustering (up to 8 node)</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Database Snapshots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Enhanced Multi-instance Support</a:t>
            </a: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XML</a:t>
            </a:r>
            <a:r>
              <a:rPr lang="en-US" altLang="zh-TW" sz="1000" b="0">
                <a:solidFill>
                  <a:schemeClr val="bg1"/>
                </a:solidFill>
                <a:ea typeface="新細明體" pitchFamily="18" charset="-120"/>
                <a:cs typeface="Arial" pitchFamily="34" charset="0"/>
              </a:rPr>
              <a:t>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New XML data type</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XML Indexes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XQUERY Support</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XML Schema (XSD) support</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FOR XML PATH</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XML Data Manipulation Language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SQLXML 4.0</a:t>
            </a:r>
          </a:p>
          <a:p>
            <a:pPr marL="285750" lvl="1" indent="114300" defTabSz="912813">
              <a:lnSpc>
                <a:spcPct val="80000"/>
              </a:lnSpc>
              <a:spcBef>
                <a:spcPct val="20000"/>
              </a:spcBef>
              <a:buClr>
                <a:srgbClr val="FFFF00"/>
              </a:buClr>
              <a:buFont typeface="Wingdings" pitchFamily="2" charset="2"/>
              <a:buChar char="§"/>
            </a:pPr>
            <a:endParaRPr lang="en-US" altLang="zh-TW" sz="1000" b="0">
              <a:solidFill>
                <a:schemeClr val="bg1"/>
              </a:solidFill>
              <a:ea typeface="新細明體" pitchFamily="18" charset="-120"/>
              <a:cs typeface="Arial" pitchFamily="34" charset="0"/>
            </a:endParaRPr>
          </a:p>
        </p:txBody>
      </p:sp>
      <p:sp>
        <p:nvSpPr>
          <p:cNvPr id="11268" name="Text Box 5"/>
          <p:cNvSpPr txBox="1">
            <a:spLocks noChangeArrowheads="1"/>
          </p:cNvSpPr>
          <p:nvPr/>
        </p:nvSpPr>
        <p:spPr bwMode="auto">
          <a:xfrm>
            <a:off x="3057525" y="461963"/>
            <a:ext cx="2714625" cy="5700712"/>
          </a:xfrm>
          <a:prstGeom prst="rect">
            <a:avLst/>
          </a:prstGeom>
          <a:noFill/>
          <a:ln w="28575" algn="ctr">
            <a:noFill/>
            <a:miter lim="800000"/>
            <a:headEnd/>
            <a:tailEnd/>
          </a:ln>
        </p:spPr>
        <p:txBody>
          <a:bodyPr lIns="0" tIns="0" rIns="0" bIns="0">
            <a:spAutoFit/>
          </a:bodyPr>
          <a:lstStyle/>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Database Maintenance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Backup and Restore Enhancements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Checksum Integrity Checks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Dedicated Administrator Connection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Dynamic Configuration </a:t>
            </a:r>
            <a:r>
              <a:rPr lang="en-US" altLang="zh-TW" sz="1000" b="0" smtClean="0">
                <a:solidFill>
                  <a:schemeClr val="bg1"/>
                </a:solidFill>
                <a:ea typeface="新細明體" pitchFamily="18" charset="-120"/>
                <a:cs typeface="Arial" pitchFamily="34" charset="0"/>
              </a:rPr>
              <a:t>AWE</a:t>
            </a:r>
            <a:endParaRPr lang="en-US" altLang="zh-TW" sz="1000" b="0">
              <a:solidFill>
                <a:schemeClr val="bg1"/>
              </a:solidFill>
              <a:ea typeface="新細明體" pitchFamily="18" charset="-120"/>
              <a:cs typeface="Arial" pitchFamily="34" charset="0"/>
            </a:endParaRP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Highly-available Upgrade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Online Index Operations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Online Restore	</a:t>
            </a:r>
            <a:endParaRPr lang="en-US" altLang="zh-TW" sz="1000">
              <a:solidFill>
                <a:schemeClr val="bg1"/>
              </a:solidFill>
              <a:ea typeface="新細明體" pitchFamily="18" charset="-120"/>
              <a:cs typeface="Arial" pitchFamily="34" charset="0"/>
            </a:endParaRPr>
          </a:p>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Management Tools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MDX &amp; XML/A Query Editor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Maintenance Plan </a:t>
            </a:r>
            <a:r>
              <a:rPr lang="en-US" altLang="zh-TW" sz="1000" b="0" smtClean="0">
                <a:solidFill>
                  <a:schemeClr val="bg1"/>
                </a:solidFill>
                <a:ea typeface="新細明體" pitchFamily="18" charset="-120"/>
                <a:cs typeface="Arial" pitchFamily="34" charset="0"/>
              </a:rPr>
              <a:t>Designer</a:t>
            </a:r>
            <a:endParaRPr lang="en-US" altLang="zh-TW" sz="1000" b="0">
              <a:solidFill>
                <a:schemeClr val="bg1"/>
              </a:solidFill>
              <a:ea typeface="新細明體" pitchFamily="18" charset="-120"/>
              <a:cs typeface="Arial" pitchFamily="34" charset="0"/>
            </a:endParaRP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Source Control Support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Profiler access to non-sa</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SQLCMD Command Line Tool</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Database Mail</a:t>
            </a:r>
          </a:p>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Performance Tuning</a:t>
            </a:r>
            <a:r>
              <a:rPr lang="en-US" altLang="zh-TW" sz="1000" b="0">
                <a:solidFill>
                  <a:schemeClr val="bg1"/>
                </a:solidFill>
                <a:ea typeface="新細明體" pitchFamily="18" charset="-120"/>
                <a:cs typeface="Arial" pitchFamily="34" charset="0"/>
              </a:rPr>
              <a:t>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Profiling Analysis Services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Exportable Showplan &amp; Deadlocks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Profiler Enhancements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New Trace Events</a:t>
            </a:r>
          </a:p>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Full-text Search</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Backup/Restore includes FT catalogs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Multi-instance service</a:t>
            </a:r>
          </a:p>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SQL Client .NET Data Provider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Server Cursor Support</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Multiple Active Result Sets</a:t>
            </a:r>
          </a:p>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Security</a:t>
            </a:r>
            <a:r>
              <a:rPr lang="en-US" altLang="zh-TW" sz="1000" b="0">
                <a:solidFill>
                  <a:schemeClr val="bg1"/>
                </a:solidFill>
                <a:ea typeface="新細明體" pitchFamily="18" charset="-120"/>
                <a:cs typeface="Arial" pitchFamily="34" charset="0"/>
              </a:rPr>
              <a:t>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Catalog and meta-data security</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Password policy enforcement</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Fine Grain Administration Rights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Separation of Users and Schema</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Surface Area Configuration</a:t>
            </a:r>
          </a:p>
          <a:p>
            <a:pPr marL="342900" indent="-34290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Notification Services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Embed NS in existing application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User-defined match logic</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Analysis Services Event Provider</a:t>
            </a:r>
          </a:p>
        </p:txBody>
      </p:sp>
      <p:sp>
        <p:nvSpPr>
          <p:cNvPr id="11269" name="Text Box 6"/>
          <p:cNvSpPr txBox="1">
            <a:spLocks noChangeArrowheads="1"/>
          </p:cNvSpPr>
          <p:nvPr/>
        </p:nvSpPr>
        <p:spPr bwMode="auto">
          <a:xfrm>
            <a:off x="5895975" y="461963"/>
            <a:ext cx="3105150" cy="5456237"/>
          </a:xfrm>
          <a:prstGeom prst="rect">
            <a:avLst/>
          </a:prstGeom>
          <a:noFill/>
          <a:ln w="28575" algn="ctr">
            <a:noFill/>
            <a:miter lim="800000"/>
            <a:headEnd/>
            <a:tailEnd/>
          </a:ln>
        </p:spPr>
        <p:txBody>
          <a:bodyPr lIns="0" tIns="0" rIns="0" bIns="0">
            <a:spAutoFit/>
          </a:bodyPr>
          <a:lstStyle/>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Replication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Seamless DDL replication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Merge Web Sync</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Oracle Publication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Peer to Peer Transactional replication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Merge replication perf and scalability</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New monitor and improved UI</a:t>
            </a: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Analysis Services and Data Mining</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Analysis Management Objects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Windows Integrated Backup and Restore</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Web Service/XML for Analysis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Integration Services and DM Integration</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Eight new Data Mining algorithms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Auto Packaging and Deployment</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Migration Wizard</a:t>
            </a:r>
            <a:endParaRPr lang="en-US" altLang="zh-TW" sz="1000">
              <a:solidFill>
                <a:schemeClr val="bg1"/>
              </a:solidFill>
              <a:ea typeface="新細明體" pitchFamily="18" charset="-120"/>
              <a:cs typeface="Arial" pitchFamily="34" charset="0"/>
            </a:endParaRP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Integration Services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New high performance architecture</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Visual design and debugging environment</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Extensible with custom code and scripts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XML task and data source</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SAP connectivity</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Integrated data cleansing &amp; text mining</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Slowly changing dimension wizard</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Improved flow control</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Integration with other BI products</a:t>
            </a:r>
            <a:endParaRPr lang="en-US" altLang="zh-TW" sz="1000">
              <a:solidFill>
                <a:schemeClr val="bg1"/>
              </a:solidFill>
              <a:ea typeface="新細明體" pitchFamily="18" charset="-120"/>
              <a:cs typeface="Arial" pitchFamily="34" charset="0"/>
            </a:endParaRPr>
          </a:p>
          <a:p>
            <a:pPr marL="171450" indent="-171450" defTabSz="912813">
              <a:lnSpc>
                <a:spcPct val="80000"/>
              </a:lnSpc>
              <a:spcBef>
                <a:spcPct val="20000"/>
              </a:spcBef>
              <a:buClr>
                <a:srgbClr val="FFFF00"/>
              </a:buClr>
              <a:buFont typeface="Wingdings" pitchFamily="2" charset="2"/>
              <a:buNone/>
            </a:pPr>
            <a:r>
              <a:rPr lang="en-US" altLang="zh-TW" sz="1000">
                <a:solidFill>
                  <a:schemeClr val="bg1"/>
                </a:solidFill>
                <a:ea typeface="新細明體" pitchFamily="18" charset="-120"/>
                <a:cs typeface="Arial" pitchFamily="34" charset="0"/>
              </a:rPr>
              <a:t>Reporting Services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Report Builder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Analysis Services Query Designer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Enhanced Expression Editor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Multi-valued Parameters </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Date Picker</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Sharepoint Web Parts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Floating Headers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Custom Report Items</a:t>
            </a:r>
          </a:p>
          <a:p>
            <a:pPr marL="285750" lvl="1" indent="114300" defTabSz="912813">
              <a:lnSpc>
                <a:spcPct val="80000"/>
              </a:lnSpc>
              <a:spcBef>
                <a:spcPct val="20000"/>
              </a:spcBef>
              <a:buClr>
                <a:srgbClr val="FFFF00"/>
              </a:buClr>
              <a:buFont typeface="Wingdings" pitchFamily="2" charset="2"/>
              <a:buChar char="§"/>
            </a:pPr>
            <a:r>
              <a:rPr lang="en-US" altLang="zh-TW" sz="1000" b="0">
                <a:solidFill>
                  <a:schemeClr val="bg1"/>
                </a:solidFill>
                <a:ea typeface="新細明體" pitchFamily="18" charset="-120"/>
                <a:cs typeface="Arial" pitchFamily="34" charset="0"/>
              </a:rPr>
              <a:t>XML Data Provider</a:t>
            </a:r>
          </a:p>
          <a:p>
            <a:pPr marL="285750" lvl="1" indent="114300" defTabSz="912813">
              <a:lnSpc>
                <a:spcPct val="80000"/>
              </a:lnSpc>
              <a:spcBef>
                <a:spcPct val="20000"/>
              </a:spcBef>
              <a:buClr>
                <a:srgbClr val="FFFF00"/>
              </a:buClr>
              <a:buFont typeface="Wingdings" pitchFamily="2" charset="2"/>
              <a:buNone/>
            </a:pPr>
            <a:endParaRPr lang="en-US" altLang="zh-TW" sz="1000" b="0">
              <a:solidFill>
                <a:schemeClr val="bg1"/>
              </a:solidFill>
              <a:ea typeface="新細明體" pitchFamily="18" charset="-120"/>
              <a:cs typeface="Arial" pitchFamily="34" charset="0"/>
            </a:endParaRPr>
          </a:p>
        </p:txBody>
      </p:sp>
      <p:sp>
        <p:nvSpPr>
          <p:cNvPr id="609287" name="Rectangle 7"/>
          <p:cNvSpPr>
            <a:spLocks noChangeArrowheads="1"/>
          </p:cNvSpPr>
          <p:nvPr/>
        </p:nvSpPr>
        <p:spPr bwMode="auto">
          <a:xfrm>
            <a:off x="322263" y="-15875"/>
            <a:ext cx="8380412" cy="425450"/>
          </a:xfrm>
          <a:prstGeom prst="rect">
            <a:avLst/>
          </a:prstGeom>
          <a:noFill/>
          <a:ln w="9525" algn="ctr">
            <a:noFill/>
            <a:miter lim="800000"/>
            <a:headEnd/>
            <a:tailEnd/>
          </a:ln>
          <a:effectLst>
            <a:outerShdw dist="17961" dir="2700000" algn="ctr" rotWithShape="0">
              <a:schemeClr val="bg2">
                <a:alpha val="74001"/>
              </a:schemeClr>
            </a:outerShdw>
          </a:effectLst>
        </p:spPr>
        <p:txBody>
          <a:bodyPr anchor="ctr">
            <a:spAutoFit/>
          </a:bodyPr>
          <a:lstStyle/>
          <a:p>
            <a:pPr>
              <a:lnSpc>
                <a:spcPct val="90000"/>
              </a:lnSpc>
              <a:defRPr/>
            </a:pPr>
            <a:r>
              <a:rPr kumimoji="1" lang="zh-TW" altLang="en-US">
                <a:solidFill>
                  <a:schemeClr val="bg1"/>
                </a:solidFill>
                <a:latin typeface="Segoe Semibold" pitchFamily="34" charset="0"/>
                <a:ea typeface="新細明體" pitchFamily="18" charset="-120"/>
              </a:rPr>
              <a:t>為何升級？</a:t>
            </a:r>
            <a:endParaRPr kumimoji="1" lang="en-US" altLang="zh-TW">
              <a:solidFill>
                <a:schemeClr val="bg1"/>
              </a:solidFill>
              <a:latin typeface="Segoe Semibold" pitchFamily="34" charset="0"/>
              <a:ea typeface="新細明體" pitchFamily="18" charset="-120"/>
            </a:endParaRPr>
          </a:p>
        </p:txBody>
      </p:sp>
      <p:sp>
        <p:nvSpPr>
          <p:cNvPr id="7" name="文字方塊 6"/>
          <p:cNvSpPr txBox="1"/>
          <p:nvPr/>
        </p:nvSpPr>
        <p:spPr>
          <a:xfrm>
            <a:off x="465667" y="6527800"/>
            <a:ext cx="184731" cy="461665"/>
          </a:xfrm>
          <a:prstGeom prst="rect">
            <a:avLst/>
          </a:prstGeom>
          <a:noFill/>
        </p:spPr>
        <p:txBody>
          <a:bodyPr wrap="none" rtlCol="0">
            <a:spAutoFit/>
          </a:bodyPr>
          <a:lstStyle/>
          <a:p>
            <a:endParaRPr lang="zh-TW" altLang="en-US"/>
          </a:p>
        </p:txBody>
      </p:sp>
      <p:sp>
        <p:nvSpPr>
          <p:cNvPr id="8" name="文字方塊 7"/>
          <p:cNvSpPr txBox="1"/>
          <p:nvPr/>
        </p:nvSpPr>
        <p:spPr>
          <a:xfrm>
            <a:off x="160867" y="6273225"/>
            <a:ext cx="7086600" cy="584775"/>
          </a:xfrm>
          <a:prstGeom prst="rect">
            <a:avLst/>
          </a:prstGeom>
          <a:noFill/>
        </p:spPr>
        <p:txBody>
          <a:bodyPr wrap="square" rtlCol="0">
            <a:spAutoFit/>
          </a:bodyPr>
          <a:lstStyle/>
          <a:p>
            <a:r>
              <a:rPr lang="en-US" sz="1600" smtClean="0"/>
              <a:t>Why Upgrade to SQL Server 2005 </a:t>
            </a:r>
            <a:r>
              <a:rPr lang="en-US" altLang="zh-TW" sz="1600" smtClean="0"/>
              <a:t>http://www.microsoft.com/sql/techinfo/whitepapers/why-upgrade.mspx</a:t>
            </a:r>
            <a:endParaRPr lang="zh-TW" altLang="en-US" sz="160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2588" y="311150"/>
            <a:ext cx="8380412" cy="585788"/>
          </a:xfrm>
        </p:spPr>
        <p:txBody>
          <a:bodyPr/>
          <a:lstStyle/>
          <a:p>
            <a:r>
              <a:rPr lang="en-US" altLang="zh-TW" sz="3600" smtClean="0"/>
              <a:t>SQL Server </a:t>
            </a:r>
            <a:r>
              <a:rPr lang="zh-TW" altLang="en-US" sz="3600" smtClean="0"/>
              <a:t>各版本的主流支援終止日期</a:t>
            </a:r>
          </a:p>
        </p:txBody>
      </p:sp>
      <p:sp>
        <p:nvSpPr>
          <p:cNvPr id="12291" name="Rectangle 4"/>
          <p:cNvSpPr>
            <a:spLocks noGrp="1" noChangeArrowheads="1"/>
          </p:cNvSpPr>
          <p:nvPr>
            <p:ph idx="1"/>
          </p:nvPr>
        </p:nvSpPr>
        <p:spPr>
          <a:xfrm>
            <a:off x="354013" y="822084"/>
            <a:ext cx="8423275" cy="5024438"/>
          </a:xfrm>
        </p:spPr>
        <p:txBody>
          <a:bodyPr/>
          <a:lstStyle/>
          <a:p>
            <a:r>
              <a:rPr lang="zh-TW" altLang="en-US" sz="2800" smtClean="0"/>
              <a:t>根據</a:t>
            </a:r>
            <a:r>
              <a:rPr lang="en-US" altLang="zh-TW" sz="2800" smtClean="0"/>
              <a:t>Microsoft</a:t>
            </a:r>
            <a:r>
              <a:rPr lang="zh-TW" altLang="en-US" sz="2800" smtClean="0"/>
              <a:t>產品技術支援週期準則，</a:t>
            </a:r>
            <a:r>
              <a:rPr lang="en-US" altLang="zh-TW" sz="2800" smtClean="0"/>
              <a:t>SQL Server </a:t>
            </a:r>
            <a:r>
              <a:rPr lang="zh-TW" altLang="en-US" sz="2800" smtClean="0"/>
              <a:t>各版本的主流支援終止日期如下： </a:t>
            </a:r>
          </a:p>
          <a:p>
            <a:endParaRPr lang="en-US" altLang="zh-TW" sz="2800" smtClean="0"/>
          </a:p>
          <a:p>
            <a:endParaRPr lang="en-US" altLang="zh-TW" sz="2800" smtClean="0"/>
          </a:p>
          <a:p>
            <a:endParaRPr lang="en-US" altLang="zh-TW" sz="2800" smtClean="0"/>
          </a:p>
          <a:p>
            <a:r>
              <a:rPr lang="zh-TW" altLang="en-US" sz="2000" smtClean="0"/>
              <a:t>詳細</a:t>
            </a:r>
            <a:r>
              <a:rPr lang="en-US" altLang="zh-TW" sz="2000" smtClean="0"/>
              <a:t>Microsoft </a:t>
            </a:r>
            <a:r>
              <a:rPr lang="zh-TW" altLang="en-US" sz="2000" smtClean="0"/>
              <a:t>產品技術支援週期說明，主流支援</a:t>
            </a:r>
            <a:r>
              <a:rPr lang="en-US" altLang="zh-TW" sz="2000" smtClean="0"/>
              <a:t>(Mainstream) 5 </a:t>
            </a:r>
            <a:r>
              <a:rPr lang="zh-TW" altLang="en-US" sz="2000" smtClean="0"/>
              <a:t>年，延伸支援</a:t>
            </a:r>
            <a:r>
              <a:rPr lang="en-US" altLang="zh-TW" sz="2000" smtClean="0"/>
              <a:t>(Extended) 5 </a:t>
            </a:r>
            <a:r>
              <a:rPr lang="zh-TW" altLang="en-US" sz="2000" smtClean="0"/>
              <a:t>年，請參閱網站：</a:t>
            </a:r>
            <a:r>
              <a:rPr lang="en-US" altLang="zh-TW" sz="2400" smtClean="0">
                <a:hlinkClick r:id="rId2"/>
              </a:rPr>
              <a:t>http://support.microsoft.com/lifecycle/</a:t>
            </a:r>
            <a:r>
              <a:rPr lang="en-US" altLang="zh-TW" sz="2400" smtClean="0"/>
              <a:t/>
            </a:r>
            <a:br>
              <a:rPr lang="en-US" altLang="zh-TW" sz="2400" smtClean="0"/>
            </a:br>
            <a:r>
              <a:rPr lang="en-US" altLang="zh-TW" sz="2400" smtClean="0">
                <a:hlinkClick r:id="rId3"/>
              </a:rPr>
              <a:t>http://support.microsoft.com/lifecycle/?p1=2852</a:t>
            </a:r>
            <a:endParaRPr lang="en-US" altLang="zh-TW" sz="2400" smtClean="0"/>
          </a:p>
        </p:txBody>
      </p:sp>
      <p:graphicFrame>
        <p:nvGraphicFramePr>
          <p:cNvPr id="606234" name="Group 26"/>
          <p:cNvGraphicFramePr>
            <a:graphicFrameLocks noGrp="1"/>
          </p:cNvGraphicFramePr>
          <p:nvPr/>
        </p:nvGraphicFramePr>
        <p:xfrm>
          <a:off x="1339850" y="2295284"/>
          <a:ext cx="6267450" cy="1714500"/>
        </p:xfrm>
        <a:graphic>
          <a:graphicData uri="http://schemas.openxmlformats.org/drawingml/2006/table">
            <a:tbl>
              <a:tblPr>
                <a:tableStyleId>{775DCB02-9BB8-47FD-8907-85C794F793BA}</a:tableStyleId>
              </a:tblPr>
              <a:tblGrid>
                <a:gridCol w="3689349"/>
                <a:gridCol w="2578101"/>
              </a:tblGrid>
              <a:tr h="424186">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zh-TW" altLang="zh-TW" sz="1800" u="none" strike="noStrike" cap="none" normalizeH="0" baseline="0" smtClean="0">
                          <a:ln>
                            <a:noFill/>
                          </a:ln>
                          <a:effectLst/>
                        </a:rPr>
                        <a:t>產品名稱</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zh-TW" altLang="zh-TW" sz="1800" u="none" strike="noStrike" cap="none" normalizeH="0" baseline="0" smtClean="0">
                          <a:ln>
                            <a:noFill/>
                          </a:ln>
                          <a:effectLst/>
                        </a:rPr>
                        <a:t>主流支援服務終止日期</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r>
              <a:tr h="441942">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800" u="none" strike="noStrike" cap="none" normalizeH="0" baseline="0" smtClean="0">
                          <a:ln>
                            <a:noFill/>
                          </a:ln>
                          <a:effectLst/>
                        </a:rPr>
                        <a:t>SQL Server 2000 (</a:t>
                      </a:r>
                      <a:r>
                        <a:rPr kumimoji="1" lang="zh-TW" altLang="en-US" sz="1800" u="none" strike="noStrike" cap="none" normalizeH="0" baseline="0" smtClean="0">
                          <a:ln>
                            <a:noFill/>
                          </a:ln>
                          <a:effectLst/>
                        </a:rPr>
                        <a:t>包含 </a:t>
                      </a:r>
                      <a:r>
                        <a:rPr kumimoji="1" lang="en-US" altLang="zh-TW" sz="1800" u="none" strike="noStrike" cap="none" normalizeH="0" baseline="0" smtClean="0">
                          <a:ln>
                            <a:noFill/>
                          </a:ln>
                          <a:effectLst/>
                        </a:rPr>
                        <a:t>MSDE)</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800" u="none" strike="noStrike" cap="none" normalizeH="0" baseline="0" smtClean="0">
                          <a:ln>
                            <a:noFill/>
                          </a:ln>
                          <a:effectLst/>
                        </a:rPr>
                        <a:t>2008/4/8</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r>
              <a:tr h="424186">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800" u="none" strike="noStrike" cap="none" normalizeH="0" baseline="0" smtClean="0">
                          <a:ln>
                            <a:noFill/>
                          </a:ln>
                          <a:effectLst/>
                        </a:rPr>
                        <a:t>SQL Server 7.0</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800" u="none" strike="noStrike" cap="none" normalizeH="0" baseline="0" smtClean="0">
                          <a:ln>
                            <a:noFill/>
                          </a:ln>
                          <a:effectLst/>
                        </a:rPr>
                        <a:t>2005/12/31</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r>
              <a:tr h="424186">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800" u="none" strike="noStrike" cap="none" normalizeH="0" baseline="0" smtClean="0">
                          <a:ln>
                            <a:noFill/>
                          </a:ln>
                          <a:effectLst/>
                        </a:rPr>
                        <a:t>SQL Server 6.5</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800" u="none" strike="noStrike" cap="none" normalizeH="0" baseline="0" smtClean="0">
                          <a:ln>
                            <a:noFill/>
                          </a:ln>
                          <a:effectLst/>
                        </a:rPr>
                        <a:t>2002/1/1</a:t>
                      </a:r>
                      <a:endParaRPr kumimoji="1" lang="zh-TW" altLang="en-US" sz="1800" b="1" i="0" u="none" strike="noStrike" cap="none" normalizeH="0" baseline="0" smtClean="0">
                        <a:ln>
                          <a:noFill/>
                        </a:ln>
                        <a:solidFill>
                          <a:schemeClr val="bg1"/>
                        </a:solidFill>
                        <a:effectLst/>
                        <a:latin typeface="Segoe Semibold" pitchFamily="34" charset="0"/>
                        <a:ea typeface="新細明體" pitchFamily="18" charset="-120"/>
                      </a:endParaRPr>
                    </a:p>
                  </a:txBody>
                  <a:tcPr horzOverflow="overflow"/>
                </a:tc>
              </a:tr>
            </a:tbl>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2588" y="174625"/>
            <a:ext cx="8380412" cy="860425"/>
          </a:xfrm>
        </p:spPr>
        <p:txBody>
          <a:bodyPr/>
          <a:lstStyle/>
          <a:p>
            <a:r>
              <a:rPr lang="en-US" altLang="zh-TW" sz="2800" smtClean="0">
                <a:latin typeface="Verdana" pitchFamily="34" charset="0"/>
                <a:ea typeface="新細明體" pitchFamily="18" charset="-120"/>
                <a:cs typeface="Times New Roman" pitchFamily="18" charset="0"/>
              </a:rPr>
              <a:t>SQL Server 7.0 </a:t>
            </a:r>
            <a:r>
              <a:rPr lang="zh-TW" altLang="en-US" sz="2800" smtClean="0">
                <a:latin typeface="Verdana" pitchFamily="34" charset="0"/>
                <a:ea typeface="新細明體" pitchFamily="18" charset="-120"/>
                <a:cs typeface="Times New Roman" pitchFamily="18" charset="0"/>
              </a:rPr>
              <a:t>直接升級到 </a:t>
            </a:r>
            <a:r>
              <a:rPr lang="en-US" altLang="zh-TW" sz="2800" smtClean="0">
                <a:latin typeface="Verdana" pitchFamily="34" charset="0"/>
                <a:ea typeface="新細明體" pitchFamily="18" charset="-120"/>
                <a:cs typeface="Times New Roman" pitchFamily="18" charset="0"/>
              </a:rPr>
              <a:t>SQL Server 2005</a:t>
            </a:r>
            <a:endParaRPr lang="en-US" altLang="zh-TW" sz="2800" smtClean="0">
              <a:latin typeface="Times New Roman" pitchFamily="18" charset="0"/>
              <a:ea typeface="新細明體" pitchFamily="18" charset="-120"/>
            </a:endParaRPr>
          </a:p>
        </p:txBody>
      </p:sp>
      <p:graphicFrame>
        <p:nvGraphicFramePr>
          <p:cNvPr id="618499" name="Group 3"/>
          <p:cNvGraphicFramePr>
            <a:graphicFrameLocks noGrp="1"/>
          </p:cNvGraphicFramePr>
          <p:nvPr>
            <p:ph type="tbl" idx="1"/>
          </p:nvPr>
        </p:nvGraphicFramePr>
        <p:xfrm>
          <a:off x="344488" y="1300680"/>
          <a:ext cx="8380412" cy="3973513"/>
        </p:xfrm>
        <a:graphic>
          <a:graphicData uri="http://schemas.openxmlformats.org/drawingml/2006/table">
            <a:tbl>
              <a:tblPr>
                <a:tableStyleId>{C4B1156A-380E-4F78-BDF5-A606A8083BF9}</a:tableStyleId>
              </a:tblPr>
              <a:tblGrid>
                <a:gridCol w="1397000"/>
                <a:gridCol w="1397000"/>
                <a:gridCol w="1397000"/>
                <a:gridCol w="1395412"/>
                <a:gridCol w="1397000"/>
                <a:gridCol w="1397000"/>
              </a:tblGrid>
              <a:tr h="131763">
                <a:tc rowSpan="2">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From SQL Server 7.0 32-bit</a:t>
                      </a:r>
                      <a:endParaRPr kumimoji="0" lang="en-US" altLang="zh-TW"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c gridSpan="5">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4950">
                <a:tc vMerge="1">
                  <a:txBody>
                    <a:bodyPr/>
                    <a:lstStyle/>
                    <a:p>
                      <a:endParaRPr lang="zh-TW" altLang="en-US"/>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Enterprise</a:t>
                      </a:r>
                    </a:p>
                    <a:p>
                      <a:pPr marL="447675" marR="0" lvl="0" indent="-447675" algn="l" defTabSz="914400" rtl="0" eaLnBrk="0" fontAlgn="base" latinLnBrk="0" hangingPunct="0">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Edition</a:t>
                      </a:r>
                      <a:endParaRPr kumimoji="0" lang="en-US" altLang="zh-TW"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Developer</a:t>
                      </a:r>
                    </a:p>
                    <a:p>
                      <a:pPr marL="447675" marR="0" lvl="0" indent="-447675" algn="l" defTabSz="914400" rtl="0" eaLnBrk="0" fontAlgn="base" latinLnBrk="0" hangingPunct="0">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Edition</a:t>
                      </a:r>
                      <a:endParaRPr kumimoji="0" lang="en-US" altLang="zh-TW"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Standard</a:t>
                      </a:r>
                    </a:p>
                    <a:p>
                      <a:pPr marL="447675" marR="0" lvl="0" indent="-447675" algn="l" defTabSz="914400" rtl="0" eaLnBrk="0" fontAlgn="base" latinLnBrk="0" hangingPunct="0">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Edition</a:t>
                      </a:r>
                      <a:endParaRPr kumimoji="0" lang="en-US" altLang="zh-TW"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Workgroup</a:t>
                      </a:r>
                    </a:p>
                    <a:p>
                      <a:pPr marL="447675" marR="0" lvl="0" indent="-447675" algn="l" defTabSz="914400" rtl="0" eaLnBrk="0" fontAlgn="base" latinLnBrk="0" hangingPunct="0">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Edition</a:t>
                      </a:r>
                      <a:endParaRPr kumimoji="0" lang="en-US" altLang="zh-TW"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SQL </a:t>
                      </a:r>
                    </a:p>
                    <a:p>
                      <a:pPr marL="447675" marR="0" lvl="0" indent="-447675" algn="l" defTabSz="914400" rtl="0" eaLnBrk="0" fontAlgn="base" latinLnBrk="0" hangingPunct="0">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Express</a:t>
                      </a:r>
                      <a:endParaRPr kumimoji="0" lang="en-US" altLang="zh-TW" sz="1200" b="0" i="0" u="none" strike="noStrike" cap="none" normalizeH="0" baseline="0" smtClean="0">
                        <a:ln>
                          <a:noFill/>
                        </a:ln>
                        <a:solidFill>
                          <a:schemeClr val="bg2"/>
                        </a:solidFill>
                        <a:effectLst/>
                        <a:latin typeface="Times New Roman" pitchFamily="18" charset="0"/>
                        <a:ea typeface="新細明體" pitchFamily="18" charset="-120"/>
                      </a:endParaRPr>
                    </a:p>
                  </a:txBody>
                  <a:tcPr horzOverflow="overflow"/>
                </a:tc>
              </a:tr>
              <a:tr h="214313">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Enterprise Edition SP4</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r>
              <a:tr h="214313">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Developer Edition SP4</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r>
              <a:tr h="214313">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Standard Edition SP4</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r>
              <a:tr h="214313">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Desktop Edition SP4</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r>
              <a:tr h="214313">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Evaluation Edition SP4</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r>
              <a:tr h="773113">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Desktop Engine (MSDE) 7.0 SP4</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2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ea typeface="新細明體" pitchFamily="18" charset="-120"/>
                      </a:endParaRPr>
                    </a:p>
                  </a:txBody>
                  <a:tcPr horzOverflow="overflow"/>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en-US" altLang="zh-TW" sz="1200" u="none" strike="noStrike" cap="none" normalizeH="0" baseline="0" smtClean="0">
                          <a:ln>
                            <a:noFill/>
                          </a:ln>
                          <a:effectLst/>
                        </a:rPr>
                        <a:t>Yes</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tc>
              </a:tr>
            </a:tbl>
          </a:graphicData>
        </a:graphic>
      </p:graphicFrame>
      <p:graphicFrame>
        <p:nvGraphicFramePr>
          <p:cNvPr id="4" name="表格 3"/>
          <p:cNvGraphicFramePr>
            <a:graphicFrameLocks noGrp="1"/>
          </p:cNvGraphicFramePr>
          <p:nvPr/>
        </p:nvGraphicFramePr>
        <p:xfrm>
          <a:off x="1524000" y="3246120"/>
          <a:ext cx="6096000" cy="365760"/>
        </p:xfrm>
        <a:graphic>
          <a:graphicData uri="http://schemas.openxmlformats.org/drawingml/2006/table">
            <a:tbl>
              <a:tblPr/>
              <a:tblGrid>
                <a:gridCol w="6096000"/>
              </a:tblGrid>
              <a:tr h="0">
                <a:tc>
                  <a:txBody>
                    <a:bodyPr/>
                    <a:lstStyle/>
                    <a:p>
                      <a:endParaRPr lang="zh-TW" altLang="en-US"/>
                    </a:p>
                  </a:txBody>
                  <a:tcPr anchor="ctr">
                    <a:lnL>
                      <a:noFill/>
                    </a:lnL>
                    <a:lnR>
                      <a:noFill/>
                    </a:lnR>
                    <a:lnT>
                      <a:noFill/>
                    </a:lnT>
                    <a:lnB>
                      <a:noFill/>
                    </a:lnB>
                  </a:tcPr>
                </a:tc>
              </a:tr>
            </a:tbl>
          </a:graphicData>
        </a:graphic>
      </p:graphicFrame>
      <p:sp>
        <p:nvSpPr>
          <p:cNvPr id="5" name="文字方塊 4"/>
          <p:cNvSpPr txBox="1"/>
          <p:nvPr/>
        </p:nvSpPr>
        <p:spPr>
          <a:xfrm>
            <a:off x="462311" y="5373459"/>
            <a:ext cx="8051959" cy="584775"/>
          </a:xfrm>
          <a:prstGeom prst="rect">
            <a:avLst/>
          </a:prstGeom>
          <a:noFill/>
        </p:spPr>
        <p:txBody>
          <a:bodyPr wrap="square" rtlCol="0">
            <a:spAutoFit/>
          </a:bodyPr>
          <a:lstStyle/>
          <a:p>
            <a:r>
              <a:rPr lang="en-US" altLang="zh-TW" sz="1600" smtClean="0">
                <a:solidFill>
                  <a:schemeClr val="bg1"/>
                </a:solidFill>
                <a:hlinkClick r:id="rId2"/>
              </a:rPr>
              <a:t>SQL Server 2005 </a:t>
            </a:r>
            <a:r>
              <a:rPr lang="zh-TW" altLang="en-US" sz="1600" smtClean="0">
                <a:solidFill>
                  <a:schemeClr val="bg1"/>
                </a:solidFill>
                <a:hlinkClick r:id="rId2"/>
              </a:rPr>
              <a:t>線上叢書</a:t>
            </a:r>
            <a:r>
              <a:rPr lang="en-US" altLang="zh-TW" sz="1600" smtClean="0">
                <a:solidFill>
                  <a:schemeClr val="bg1"/>
                </a:solidFill>
                <a:hlinkClick r:id="rId2"/>
              </a:rPr>
              <a:t>\</a:t>
            </a:r>
            <a:r>
              <a:rPr lang="zh-TW" altLang="en-US" sz="1600" smtClean="0">
                <a:solidFill>
                  <a:schemeClr val="bg1"/>
                </a:solidFill>
                <a:hlinkClick r:id="rId2"/>
              </a:rPr>
              <a:t>安裝 </a:t>
            </a:r>
            <a:r>
              <a:rPr lang="en-US" altLang="zh-TW" sz="1600" smtClean="0">
                <a:solidFill>
                  <a:schemeClr val="bg1"/>
                </a:solidFill>
                <a:hlinkClick r:id="rId2"/>
              </a:rPr>
              <a:t>SQL Server\</a:t>
            </a:r>
            <a:r>
              <a:rPr lang="zh-TW" altLang="en-US" sz="1600" smtClean="0">
                <a:solidFill>
                  <a:schemeClr val="bg1"/>
                </a:solidFill>
                <a:hlinkClick r:id="rId2"/>
              </a:rPr>
              <a:t>升級到 </a:t>
            </a:r>
            <a:r>
              <a:rPr lang="en-US" sz="1600" smtClean="0">
                <a:solidFill>
                  <a:schemeClr val="bg1"/>
                </a:solidFill>
                <a:hlinkClick r:id="rId2"/>
              </a:rPr>
              <a:t>SQL Server 2005\</a:t>
            </a:r>
            <a:r>
              <a:rPr lang="zh-TW" altLang="en-US" sz="1600" smtClean="0">
                <a:solidFill>
                  <a:schemeClr val="bg1"/>
                </a:solidFill>
                <a:hlinkClick r:id="rId2"/>
              </a:rPr>
              <a:t>版本與版別的升級</a:t>
            </a:r>
            <a:endParaRPr lang="zh-TW" altLang="en-US" sz="160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2588" y="174625"/>
            <a:ext cx="8380412" cy="860425"/>
          </a:xfrm>
        </p:spPr>
        <p:txBody>
          <a:bodyPr/>
          <a:lstStyle/>
          <a:p>
            <a:r>
              <a:rPr lang="en-US" altLang="zh-TW" sz="2800" smtClean="0">
                <a:latin typeface="Verdana" pitchFamily="34" charset="0"/>
                <a:ea typeface="新細明體" pitchFamily="18" charset="-120"/>
                <a:cs typeface="Times New Roman" pitchFamily="18" charset="0"/>
              </a:rPr>
              <a:t>SQL Server 2000 </a:t>
            </a:r>
            <a:r>
              <a:rPr lang="zh-TW" altLang="en-US" sz="2800" smtClean="0">
                <a:latin typeface="Verdana" pitchFamily="34" charset="0"/>
                <a:ea typeface="新細明體" pitchFamily="18" charset="-120"/>
                <a:cs typeface="Times New Roman" pitchFamily="18" charset="0"/>
              </a:rPr>
              <a:t>直接升級到 </a:t>
            </a:r>
            <a:r>
              <a:rPr lang="en-US" altLang="zh-TW" sz="2800" smtClean="0">
                <a:latin typeface="Verdana" pitchFamily="34" charset="0"/>
                <a:ea typeface="新細明體" pitchFamily="18" charset="-120"/>
                <a:cs typeface="Times New Roman" pitchFamily="18" charset="0"/>
              </a:rPr>
              <a:t>SQL Server 2005</a:t>
            </a:r>
            <a:endParaRPr lang="en-US" altLang="zh-TW" sz="2800" smtClean="0">
              <a:latin typeface="Times New Roman" pitchFamily="18" charset="0"/>
              <a:ea typeface="新細明體" pitchFamily="18" charset="-120"/>
            </a:endParaRPr>
          </a:p>
        </p:txBody>
      </p:sp>
      <p:graphicFrame>
        <p:nvGraphicFramePr>
          <p:cNvPr id="619523" name="Group 3"/>
          <p:cNvGraphicFramePr>
            <a:graphicFrameLocks noGrp="1"/>
          </p:cNvGraphicFramePr>
          <p:nvPr>
            <p:ph type="tbl" idx="1"/>
          </p:nvPr>
        </p:nvGraphicFramePr>
        <p:xfrm>
          <a:off x="352425" y="1311275"/>
          <a:ext cx="8380411" cy="3983874"/>
        </p:xfrm>
        <a:graphic>
          <a:graphicData uri="http://schemas.openxmlformats.org/drawingml/2006/table">
            <a:tbl>
              <a:tblPr>
                <a:tableStyleId>{C4B1156A-380E-4F78-BDF5-A606A8083BF9}</a:tableStyleId>
              </a:tblPr>
              <a:tblGrid>
                <a:gridCol w="1724569"/>
                <a:gridCol w="1109307"/>
                <a:gridCol w="1109307"/>
                <a:gridCol w="1109307"/>
                <a:gridCol w="1109307"/>
                <a:gridCol w="1109307"/>
                <a:gridCol w="1109307"/>
              </a:tblGrid>
              <a:tr h="307986">
                <a:tc rowSpan="2">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From SQL Server 2000 32-bit and WOW64 (on x64)</a:t>
                      </a:r>
                    </a:p>
                  </a:txBody>
                  <a:tcPr horzOverflow="overflow"/>
                </a:tc>
                <a:tc gridSpan="6">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7991">
                <a:tc vMerge="1">
                  <a:txBody>
                    <a:bodyPr/>
                    <a:lstStyle/>
                    <a:p>
                      <a:endParaRPr lang="zh-TW" altLang="en-US"/>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Enterprise</a:t>
                      </a:r>
                    </a:p>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Edition</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Developer</a:t>
                      </a:r>
                    </a:p>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Edition</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Standard</a:t>
                      </a:r>
                    </a:p>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Edition</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Workgroup</a:t>
                      </a:r>
                    </a:p>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Edition</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SQL </a:t>
                      </a:r>
                    </a:p>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Express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Evaluation</a:t>
                      </a:r>
                    </a:p>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Edition</a:t>
                      </a: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Enterprise Edition SP3 or later</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Developer Edition SP3 or later</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No</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Standard Edition SP3 or later</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Workgroup Edition </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Personal Edition SP3 or later</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Evaluation Edition SP3 or later</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r>
              <a:tr h="281587">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Desktop Engine (MSDE) 2000</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1" lang="en-US" altLang="zh-TW" sz="1400" b="0" i="0" u="none" strike="noStrike" kern="1200" cap="none" normalizeH="0" baseline="0" smtClean="0">
                          <a:ln>
                            <a:noFill/>
                          </a:ln>
                          <a:solidFill>
                            <a:schemeClr val="tx1"/>
                          </a:solidFill>
                          <a:effectLst/>
                          <a:latin typeface="Segoe Semibold" pitchFamily="34" charset="0"/>
                          <a:ea typeface="新細明體" pitchFamily="18" charset="-120"/>
                          <a:cs typeface="+mn-cs"/>
                        </a:rPr>
                        <a:t>Yes</a:t>
                      </a: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1" lang="zh-TW" altLang="en-US" sz="1400" b="0" i="0" u="none" strike="noStrike" kern="1200" cap="none" normalizeH="0" baseline="0" smtClean="0">
                        <a:ln>
                          <a:noFill/>
                        </a:ln>
                        <a:solidFill>
                          <a:schemeClr val="tx1"/>
                        </a:solidFill>
                        <a:effectLst/>
                        <a:latin typeface="Segoe Semibold" pitchFamily="34" charset="0"/>
                        <a:ea typeface="新細明體" pitchFamily="18" charset="-120"/>
                        <a:cs typeface="+mn-cs"/>
                      </a:endParaRPr>
                    </a:p>
                  </a:txBody>
                  <a:tcP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mtClean="0"/>
              <a:t>回溯相容性之分析</a:t>
            </a:r>
          </a:p>
        </p:txBody>
      </p:sp>
      <p:sp>
        <p:nvSpPr>
          <p:cNvPr id="7171" name="Rectangle 3"/>
          <p:cNvSpPr>
            <a:spLocks noGrp="1" noChangeArrowheads="1"/>
          </p:cNvSpPr>
          <p:nvPr>
            <p:ph type="body" idx="1"/>
          </p:nvPr>
        </p:nvSpPr>
        <p:spPr/>
        <p:txBody>
          <a:bodyPr/>
          <a:lstStyle/>
          <a:p>
            <a:pPr>
              <a:lnSpc>
                <a:spcPct val="100000"/>
              </a:lnSpc>
            </a:pPr>
            <a:r>
              <a:rPr lang="zh-TW" altLang="en-US" smtClean="0">
                <a:latin typeface="微軟正黑體" pitchFamily="34" charset="-120"/>
              </a:rPr>
              <a:t>已停止支援的功能</a:t>
            </a:r>
          </a:p>
          <a:p>
            <a:pPr lvl="1">
              <a:lnSpc>
                <a:spcPct val="100000"/>
              </a:lnSpc>
            </a:pPr>
            <a:r>
              <a:rPr lang="zh-TW" altLang="en-US" smtClean="0">
                <a:latin typeface="微軟正黑體" pitchFamily="34" charset="-120"/>
              </a:rPr>
              <a:t>不支援來自舊版的功能</a:t>
            </a:r>
          </a:p>
          <a:p>
            <a:pPr>
              <a:lnSpc>
                <a:spcPct val="100000"/>
              </a:lnSpc>
            </a:pPr>
            <a:r>
              <a:rPr lang="zh-TW" altLang="en-US" smtClean="0">
                <a:latin typeface="微軟正黑體" pitchFamily="34" charset="-120"/>
              </a:rPr>
              <a:t>已被取代的功能</a:t>
            </a:r>
          </a:p>
          <a:p>
            <a:pPr lvl="1">
              <a:lnSpc>
                <a:spcPct val="100000"/>
              </a:lnSpc>
            </a:pPr>
            <a:r>
              <a:rPr lang="zh-TW" altLang="en-US" smtClean="0">
                <a:latin typeface="微軟正黑體" pitchFamily="34" charset="-120"/>
              </a:rPr>
              <a:t>已被取代、未來版本不支援的功能</a:t>
            </a:r>
          </a:p>
          <a:p>
            <a:pPr>
              <a:lnSpc>
                <a:spcPct val="100000"/>
              </a:lnSpc>
            </a:pPr>
            <a:r>
              <a:rPr lang="zh-TW" altLang="en-US" smtClean="0">
                <a:latin typeface="微軟正黑體" pitchFamily="34" charset="-120"/>
              </a:rPr>
              <a:t>行為變更 </a:t>
            </a:r>
          </a:p>
          <a:p>
            <a:pPr lvl="1">
              <a:lnSpc>
                <a:spcPct val="100000"/>
              </a:lnSpc>
            </a:pPr>
            <a:r>
              <a:rPr lang="zh-TW" altLang="en-US" smtClean="0">
                <a:latin typeface="微軟正黑體" pitchFamily="34" charset="-120"/>
              </a:rPr>
              <a:t>與舊版之行為的改變</a:t>
            </a:r>
          </a:p>
          <a:p>
            <a:pPr>
              <a:lnSpc>
                <a:spcPct val="100000"/>
              </a:lnSpc>
            </a:pPr>
            <a:endParaRPr lang="zh-TW" altLang="en-US" smtClean="0">
              <a:ea typeface="新細明體" pitchFamily="18" charset="-12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TW" altLang="en-US" smtClean="0"/>
              <a:t>瞭解功能上的改變</a:t>
            </a:r>
          </a:p>
        </p:txBody>
      </p:sp>
      <p:sp>
        <p:nvSpPr>
          <p:cNvPr id="25603" name="Rectangle 3"/>
          <p:cNvSpPr>
            <a:spLocks noGrp="1" noChangeArrowheads="1"/>
          </p:cNvSpPr>
          <p:nvPr>
            <p:ph idx="1"/>
          </p:nvPr>
        </p:nvSpPr>
        <p:spPr>
          <a:xfrm>
            <a:off x="382588" y="1414463"/>
            <a:ext cx="8380412" cy="3935412"/>
          </a:xfrm>
        </p:spPr>
        <p:txBody>
          <a:bodyPr/>
          <a:lstStyle/>
          <a:p>
            <a:pPr>
              <a:lnSpc>
                <a:spcPct val="100000"/>
              </a:lnSpc>
            </a:pPr>
            <a:r>
              <a:rPr lang="zh-TW" altLang="en-US" sz="2400" smtClean="0"/>
              <a:t>不再適用的功能 </a:t>
            </a:r>
            <a:r>
              <a:rPr lang="en-US" altLang="zh-TW" sz="2400" smtClean="0"/>
              <a:t>-- </a:t>
            </a:r>
            <a:r>
              <a:rPr lang="zh-TW" altLang="en-US" sz="2400" smtClean="0"/>
              <a:t>可能仍留在資料庫中，但功能已失效</a:t>
            </a:r>
          </a:p>
          <a:p>
            <a:pPr>
              <a:lnSpc>
                <a:spcPct val="100000"/>
              </a:lnSpc>
            </a:pPr>
            <a:r>
              <a:rPr lang="zh-TW" altLang="en-US" sz="2400" smtClean="0"/>
              <a:t>逐漸淘汰的功能 </a:t>
            </a:r>
            <a:r>
              <a:rPr lang="en-US" altLang="zh-TW" sz="2400" smtClean="0"/>
              <a:t>-- </a:t>
            </a:r>
            <a:r>
              <a:rPr lang="zh-TW" altLang="en-US" sz="2400" smtClean="0"/>
              <a:t>在</a:t>
            </a:r>
            <a:r>
              <a:rPr lang="en-US" altLang="zh-TW" sz="2400" smtClean="0"/>
              <a:t>SQL 2005</a:t>
            </a:r>
            <a:r>
              <a:rPr lang="zh-TW" altLang="en-US" sz="2400" smtClean="0"/>
              <a:t>仍能用，但下一版本就會被移除</a:t>
            </a:r>
          </a:p>
          <a:p>
            <a:pPr>
              <a:lnSpc>
                <a:spcPct val="100000"/>
              </a:lnSpc>
            </a:pPr>
            <a:r>
              <a:rPr lang="zh-TW" altLang="en-US" sz="2400" smtClean="0"/>
              <a:t>可能造成應用程式失敗的功能改變 </a:t>
            </a:r>
            <a:r>
              <a:rPr lang="en-US" altLang="zh-TW" sz="2400" smtClean="0"/>
              <a:t>-- </a:t>
            </a:r>
            <a:r>
              <a:rPr lang="zh-TW" altLang="en-US" sz="2400" smtClean="0"/>
              <a:t>如不再支援</a:t>
            </a:r>
            <a:r>
              <a:rPr lang="en-US" altLang="zh-TW" sz="2400" smtClean="0"/>
              <a:t>NWLink IPX\SPX</a:t>
            </a:r>
            <a:r>
              <a:rPr lang="zh-TW" altLang="en-US" sz="2400" smtClean="0"/>
              <a:t>、</a:t>
            </a:r>
            <a:r>
              <a:rPr lang="en-US" altLang="zh-TW" sz="2400" smtClean="0"/>
              <a:t>AppleTalk</a:t>
            </a:r>
            <a:r>
              <a:rPr lang="zh-TW" altLang="en-US" sz="2400" smtClean="0"/>
              <a:t>、</a:t>
            </a:r>
            <a:r>
              <a:rPr lang="en-US" altLang="zh-TW" sz="2400" smtClean="0"/>
              <a:t>Banyan Vines</a:t>
            </a:r>
            <a:r>
              <a:rPr lang="zh-TW" altLang="en-US" sz="2400" smtClean="0"/>
              <a:t>、</a:t>
            </a:r>
            <a:r>
              <a:rPr lang="en-US" altLang="zh-TW" sz="2400" smtClean="0"/>
              <a:t>Multiprotocol</a:t>
            </a:r>
            <a:r>
              <a:rPr lang="zh-TW" altLang="en-US" sz="2400" smtClean="0"/>
              <a:t>通訊協定</a:t>
            </a:r>
          </a:p>
          <a:p>
            <a:pPr>
              <a:lnSpc>
                <a:spcPct val="100000"/>
              </a:lnSpc>
            </a:pPr>
            <a:r>
              <a:rPr lang="zh-TW" altLang="en-US" sz="2400" smtClean="0"/>
              <a:t>不會造成影響的功能改變 </a:t>
            </a:r>
            <a:r>
              <a:rPr lang="en-US" altLang="zh-TW" sz="2400" smtClean="0"/>
              <a:t>-- </a:t>
            </a:r>
            <a:r>
              <a:rPr lang="zh-TW" altLang="en-US" sz="2400" smtClean="0"/>
              <a:t>相同 </a:t>
            </a:r>
            <a:r>
              <a:rPr lang="en-US" altLang="zh-TW" sz="2400" smtClean="0"/>
              <a:t>SQL</a:t>
            </a:r>
            <a:r>
              <a:rPr lang="zh-TW" altLang="en-US" sz="2400" smtClean="0"/>
              <a:t> 語法，有更多可行的執行計畫</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smtClean="0"/>
              <a:t>主要已停止的功能</a:t>
            </a:r>
            <a:r>
              <a:rPr lang="en-US" altLang="zh-TW" smtClean="0"/>
              <a:t>--</a:t>
            </a:r>
            <a:r>
              <a:rPr lang="zh-TW" altLang="en-US" smtClean="0"/>
              <a:t>資料庫引擎（一）</a:t>
            </a:r>
            <a:endParaRPr lang="en-US" altLang="zh-TW" smtClean="0"/>
          </a:p>
        </p:txBody>
      </p:sp>
      <p:sp>
        <p:nvSpPr>
          <p:cNvPr id="9219" name="Rectangle 3"/>
          <p:cNvSpPr>
            <a:spLocks noGrp="1" noChangeArrowheads="1"/>
          </p:cNvSpPr>
          <p:nvPr>
            <p:ph type="body" idx="1"/>
          </p:nvPr>
        </p:nvSpPr>
        <p:spPr>
          <a:xfrm>
            <a:off x="404813" y="1016572"/>
            <a:ext cx="8405812" cy="4208463"/>
          </a:xfrm>
        </p:spPr>
        <p:txBody>
          <a:bodyPr/>
          <a:lstStyle/>
          <a:p>
            <a:pPr>
              <a:lnSpc>
                <a:spcPct val="100000"/>
              </a:lnSpc>
            </a:pPr>
            <a:r>
              <a:rPr lang="zh-TW" altLang="en-US" sz="1800" smtClean="0">
                <a:ea typeface="新細明體" pitchFamily="18" charset="-120"/>
              </a:rPr>
              <a:t>不支援具名管道的備份裝置</a:t>
            </a:r>
          </a:p>
          <a:p>
            <a:pPr>
              <a:lnSpc>
                <a:spcPct val="100000"/>
              </a:lnSpc>
            </a:pPr>
            <a:r>
              <a:rPr lang="zh-TW" altLang="en-US" sz="1800" smtClean="0">
                <a:ea typeface="新細明體" pitchFamily="18" charset="-120"/>
              </a:rPr>
              <a:t>不支援 </a:t>
            </a:r>
            <a:r>
              <a:rPr lang="en-US" altLang="zh-TW" sz="1800" smtClean="0">
                <a:ea typeface="新細明體" pitchFamily="18" charset="-120"/>
              </a:rPr>
              <a:t>isql </a:t>
            </a:r>
          </a:p>
          <a:p>
            <a:pPr lvl="1">
              <a:lnSpc>
                <a:spcPct val="100000"/>
              </a:lnSpc>
            </a:pPr>
            <a:r>
              <a:rPr lang="zh-TW" altLang="en-US" sz="1800" smtClean="0">
                <a:ea typeface="新細明體" pitchFamily="18" charset="-120"/>
              </a:rPr>
              <a:t>請改用 </a:t>
            </a:r>
            <a:r>
              <a:rPr lang="en-US" altLang="zh-TW" sz="1800" smtClean="0">
                <a:ea typeface="新細明體" pitchFamily="18" charset="-120"/>
              </a:rPr>
              <a:t>sqlcmd </a:t>
            </a:r>
            <a:r>
              <a:rPr lang="zh-TW" altLang="en-US" sz="1800" smtClean="0">
                <a:ea typeface="新細明體" pitchFamily="18" charset="-120"/>
              </a:rPr>
              <a:t>公用程式</a:t>
            </a:r>
          </a:p>
          <a:p>
            <a:pPr>
              <a:lnSpc>
                <a:spcPct val="100000"/>
              </a:lnSpc>
            </a:pPr>
            <a:r>
              <a:rPr lang="zh-TW" altLang="en-US" sz="1800" smtClean="0">
                <a:ea typeface="新細明體" pitchFamily="18" charset="-120"/>
              </a:rPr>
              <a:t>已經失效</a:t>
            </a:r>
          </a:p>
          <a:p>
            <a:pPr lvl="1">
              <a:lnSpc>
                <a:spcPct val="100000"/>
              </a:lnSpc>
            </a:pPr>
            <a:r>
              <a:rPr lang="zh-TW" altLang="en-US" sz="1800" smtClean="0">
                <a:ea typeface="新細明體" pitchFamily="18" charset="-120"/>
              </a:rPr>
              <a:t>但 </a:t>
            </a:r>
            <a:r>
              <a:rPr lang="en-US" altLang="zh-TW" sz="1800" smtClean="0">
                <a:ea typeface="新細明體" pitchFamily="18" charset="-120"/>
              </a:rPr>
              <a:t>sp_configure </a:t>
            </a:r>
            <a:r>
              <a:rPr lang="zh-TW" altLang="en-US" sz="1800" smtClean="0">
                <a:ea typeface="新細明體" pitchFamily="18" charset="-120"/>
              </a:rPr>
              <a:t>的 ‘</a:t>
            </a:r>
            <a:r>
              <a:rPr lang="en-US" altLang="zh-TW" sz="1800" smtClean="0">
                <a:ea typeface="新細明體" pitchFamily="18" charset="-120"/>
              </a:rPr>
              <a:t>allow updates’</a:t>
            </a:r>
            <a:r>
              <a:rPr lang="zh-TW" altLang="en-US" sz="1800" smtClean="0">
                <a:ea typeface="新細明體" pitchFamily="18" charset="-120"/>
              </a:rPr>
              <a:t>、’</a:t>
            </a:r>
            <a:r>
              <a:rPr lang="en-US" altLang="zh-TW" sz="1800" smtClean="0">
                <a:ea typeface="新細明體" pitchFamily="18" charset="-120"/>
              </a:rPr>
              <a:t>open objects’ </a:t>
            </a:r>
            <a:r>
              <a:rPr lang="zh-TW" altLang="en-US" sz="1800" smtClean="0">
                <a:ea typeface="新細明體" pitchFamily="18" charset="-120"/>
              </a:rPr>
              <a:t>、’</a:t>
            </a:r>
            <a:r>
              <a:rPr lang="en-US" altLang="zh-TW" sz="1800" smtClean="0">
                <a:ea typeface="新細明體" pitchFamily="18" charset="-120"/>
              </a:rPr>
              <a:t>set working set size’ </a:t>
            </a:r>
            <a:r>
              <a:rPr lang="zh-TW" altLang="en-US" sz="1800" smtClean="0">
                <a:ea typeface="新細明體" pitchFamily="18" charset="-120"/>
              </a:rPr>
              <a:t>選項仍存在</a:t>
            </a:r>
          </a:p>
          <a:p>
            <a:pPr>
              <a:lnSpc>
                <a:spcPct val="100000"/>
              </a:lnSpc>
            </a:pPr>
            <a:r>
              <a:rPr lang="zh-TW" altLang="en-US" sz="1800" smtClean="0">
                <a:ea typeface="新細明體" pitchFamily="18" charset="-120"/>
              </a:rPr>
              <a:t>不支援 </a:t>
            </a:r>
            <a:r>
              <a:rPr lang="en-US" altLang="zh-TW" sz="1800" smtClean="0">
                <a:ea typeface="新細明體" pitchFamily="18" charset="-120"/>
              </a:rPr>
              <a:t>DBCC </a:t>
            </a:r>
            <a:r>
              <a:rPr lang="zh-TW" altLang="en-US" sz="1800" smtClean="0">
                <a:ea typeface="新細明體" pitchFamily="18" charset="-120"/>
              </a:rPr>
              <a:t>開頭的</a:t>
            </a:r>
          </a:p>
          <a:p>
            <a:pPr lvl="1">
              <a:lnSpc>
                <a:spcPct val="100000"/>
              </a:lnSpc>
            </a:pPr>
            <a:r>
              <a:rPr lang="en-US" altLang="zh-TW" sz="1800" smtClean="0">
                <a:ea typeface="新細明體" pitchFamily="18" charset="-120"/>
              </a:rPr>
              <a:t>DBREPAIR</a:t>
            </a:r>
            <a:r>
              <a:rPr lang="zh-TW" altLang="en-US" sz="1800" smtClean="0">
                <a:ea typeface="新細明體" pitchFamily="18" charset="-120"/>
              </a:rPr>
              <a:t>、</a:t>
            </a:r>
            <a:r>
              <a:rPr lang="en-US" altLang="zh-TW" sz="1800" smtClean="0">
                <a:ea typeface="新細明體" pitchFamily="18" charset="-120"/>
              </a:rPr>
              <a:t>NEWALLOC</a:t>
            </a:r>
            <a:r>
              <a:rPr lang="zh-TW" altLang="en-US" sz="1800" smtClean="0">
                <a:ea typeface="新細明體" pitchFamily="18" charset="-120"/>
              </a:rPr>
              <a:t>、</a:t>
            </a:r>
            <a:r>
              <a:rPr lang="en-US" altLang="zh-TW" sz="1800" smtClean="0">
                <a:ea typeface="新細明體" pitchFamily="18" charset="-120"/>
              </a:rPr>
              <a:t>PINTABLE</a:t>
            </a:r>
            <a:r>
              <a:rPr lang="zh-TW" altLang="en-US" sz="1800" smtClean="0">
                <a:ea typeface="新細明體" pitchFamily="18" charset="-120"/>
              </a:rPr>
              <a:t>、</a:t>
            </a:r>
            <a:r>
              <a:rPr lang="en-US" altLang="zh-TW" sz="1800" smtClean="0">
                <a:ea typeface="新細明體" pitchFamily="18" charset="-120"/>
              </a:rPr>
              <a:t>UNPINTABLE</a:t>
            </a:r>
            <a:r>
              <a:rPr lang="zh-TW" altLang="en-US" sz="1800" smtClean="0">
                <a:ea typeface="新細明體" pitchFamily="18" charset="-120"/>
              </a:rPr>
              <a:t>、</a:t>
            </a:r>
            <a:r>
              <a:rPr lang="en-US" altLang="zh-TW" sz="1800" smtClean="0">
                <a:ea typeface="新細明體" pitchFamily="18" charset="-120"/>
              </a:rPr>
              <a:t>ROWLOCK</a:t>
            </a:r>
            <a:r>
              <a:rPr lang="zh-TW" altLang="en-US" sz="1800" smtClean="0">
                <a:ea typeface="新細明體" pitchFamily="18" charset="-120"/>
              </a:rPr>
              <a:t>、</a:t>
            </a:r>
            <a:r>
              <a:rPr lang="en-US" altLang="zh-TW" sz="1800" smtClean="0">
                <a:ea typeface="新細明體" pitchFamily="18" charset="-120"/>
              </a:rPr>
              <a:t>TEXTALL</a:t>
            </a:r>
            <a:r>
              <a:rPr lang="zh-TW" altLang="en-US" sz="1800" smtClean="0">
                <a:ea typeface="新細明體" pitchFamily="18" charset="-120"/>
              </a:rPr>
              <a:t>、</a:t>
            </a:r>
            <a:r>
              <a:rPr lang="en-US" altLang="zh-TW" sz="1800" smtClean="0">
                <a:ea typeface="新細明體" pitchFamily="18" charset="-120"/>
              </a:rPr>
              <a:t>TEXTALLOC </a:t>
            </a:r>
            <a:r>
              <a:rPr lang="zh-TW" altLang="en-US" sz="1800" smtClean="0">
                <a:ea typeface="新細明體" pitchFamily="18" charset="-120"/>
              </a:rPr>
              <a:t>等指令</a:t>
            </a:r>
          </a:p>
          <a:p>
            <a:pPr>
              <a:lnSpc>
                <a:spcPct val="100000"/>
              </a:lnSpc>
            </a:pPr>
            <a:r>
              <a:rPr lang="zh-TW" altLang="en-US" sz="1800" smtClean="0">
                <a:ea typeface="新細明體" pitchFamily="18" charset="-120"/>
              </a:rPr>
              <a:t>不支援以下的通訊協定</a:t>
            </a:r>
          </a:p>
          <a:p>
            <a:pPr lvl="1">
              <a:lnSpc>
                <a:spcPct val="100000"/>
              </a:lnSpc>
            </a:pPr>
            <a:r>
              <a:rPr lang="zh-TW" altLang="en-US" sz="1800" smtClean="0">
                <a:ea typeface="新細明體" pitchFamily="18" charset="-120"/>
              </a:rPr>
              <a:t> </a:t>
            </a:r>
            <a:r>
              <a:rPr lang="en-US" altLang="zh-TW" sz="1800" smtClean="0">
                <a:ea typeface="新細明體" pitchFamily="18" charset="-120"/>
              </a:rPr>
              <a:t>NWLink IPX\SPX</a:t>
            </a:r>
            <a:r>
              <a:rPr lang="zh-TW" altLang="en-US" sz="1800" smtClean="0">
                <a:ea typeface="新細明體" pitchFamily="18" charset="-120"/>
              </a:rPr>
              <a:t>、</a:t>
            </a:r>
            <a:r>
              <a:rPr lang="en-US" altLang="zh-TW" sz="1800" smtClean="0">
                <a:ea typeface="新細明體" pitchFamily="18" charset="-120"/>
              </a:rPr>
              <a:t>AppleTalk</a:t>
            </a:r>
            <a:r>
              <a:rPr lang="zh-TW" altLang="en-US" sz="1800" smtClean="0">
                <a:ea typeface="新細明體" pitchFamily="18" charset="-120"/>
              </a:rPr>
              <a:t>、</a:t>
            </a:r>
            <a:r>
              <a:rPr lang="en-US" altLang="zh-TW" sz="1800" smtClean="0">
                <a:ea typeface="新細明體" pitchFamily="18" charset="-120"/>
              </a:rPr>
              <a:t>Banyan Vines</a:t>
            </a:r>
            <a:r>
              <a:rPr lang="zh-TW" altLang="en-US" sz="1800" smtClean="0">
                <a:ea typeface="新細明體" pitchFamily="18" charset="-120"/>
              </a:rPr>
              <a:t>、</a:t>
            </a:r>
            <a:r>
              <a:rPr lang="en-US" altLang="zh-TW" sz="1800" smtClean="0">
                <a:ea typeface="新細明體" pitchFamily="18" charset="-120"/>
              </a:rPr>
              <a:t>Multiprotocol</a:t>
            </a:r>
          </a:p>
          <a:p>
            <a:pPr>
              <a:lnSpc>
                <a:spcPct val="100000"/>
              </a:lnSpc>
            </a:pPr>
            <a:r>
              <a:rPr lang="zh-TW" altLang="en-US" sz="1800" smtClean="0">
                <a:ea typeface="新細明體" pitchFamily="18" charset="-120"/>
              </a:rPr>
              <a:t>不支援 </a:t>
            </a:r>
            <a:r>
              <a:rPr lang="en-US" altLang="zh-TW" sz="1800" smtClean="0">
                <a:ea typeface="新細明體" pitchFamily="18" charset="-120"/>
              </a:rPr>
              <a:t>Rebuildm.exe</a:t>
            </a:r>
          </a:p>
          <a:p>
            <a:pPr lvl="1">
              <a:lnSpc>
                <a:spcPct val="100000"/>
              </a:lnSpc>
            </a:pPr>
            <a:r>
              <a:rPr lang="zh-TW" altLang="en-US" sz="1800" smtClean="0">
                <a:ea typeface="新細明體" pitchFamily="18" charset="-120"/>
              </a:rPr>
              <a:t>請改用 </a:t>
            </a:r>
            <a:r>
              <a:rPr lang="en-US" altLang="zh-TW" sz="1800" smtClean="0">
                <a:ea typeface="新細明體" pitchFamily="18" charset="-120"/>
              </a:rPr>
              <a:t>Setup.exe</a:t>
            </a:r>
            <a:r>
              <a:rPr lang="zh-TW" altLang="en-US" sz="1800" smtClean="0">
                <a:ea typeface="新細明體" pitchFamily="18" charset="-120"/>
              </a:rPr>
              <a:t>中的</a:t>
            </a:r>
            <a:r>
              <a:rPr lang="en-US" altLang="zh-TW" sz="1800" smtClean="0">
                <a:ea typeface="新細明體" pitchFamily="18" charset="-120"/>
              </a:rPr>
              <a:t>REBUILDDATABASE </a:t>
            </a:r>
            <a:r>
              <a:rPr lang="zh-TW" altLang="en-US" sz="1800" smtClean="0">
                <a:ea typeface="新細明體" pitchFamily="18" charset="-120"/>
              </a:rPr>
              <a:t>選項</a:t>
            </a:r>
          </a:p>
          <a:p>
            <a:pPr>
              <a:lnSpc>
                <a:spcPct val="100000"/>
              </a:lnSpc>
            </a:pPr>
            <a:r>
              <a:rPr lang="zh-TW" altLang="en-US" sz="1800" smtClean="0">
                <a:ea typeface="新細明體" pitchFamily="18" charset="-120"/>
              </a:rPr>
              <a:t>不提供  </a:t>
            </a:r>
            <a:r>
              <a:rPr lang="en-US" altLang="zh-TW" sz="1800" smtClean="0">
                <a:ea typeface="新細明體" pitchFamily="18" charset="-120"/>
              </a:rPr>
              <a:t>Northwind</a:t>
            </a:r>
            <a:r>
              <a:rPr lang="zh-TW" altLang="en-US" sz="1800" smtClean="0">
                <a:ea typeface="新細明體" pitchFamily="18" charset="-120"/>
              </a:rPr>
              <a:t>、</a:t>
            </a:r>
            <a:r>
              <a:rPr lang="en-US" altLang="zh-TW" sz="1800" smtClean="0">
                <a:ea typeface="新細明體" pitchFamily="18" charset="-120"/>
              </a:rPr>
              <a:t>Pubs </a:t>
            </a:r>
            <a:r>
              <a:rPr lang="zh-TW" altLang="en-US" sz="1800" smtClean="0">
                <a:ea typeface="新細明體" pitchFamily="18" charset="-120"/>
              </a:rPr>
              <a:t>範例資料庫</a:t>
            </a:r>
          </a:p>
          <a:p>
            <a:pPr>
              <a:lnSpc>
                <a:spcPct val="100000"/>
              </a:lnSpc>
            </a:pPr>
            <a:r>
              <a:rPr lang="zh-TW" altLang="en-US" sz="1800" smtClean="0">
                <a:ea typeface="新細明體" pitchFamily="18" charset="-120"/>
              </a:rPr>
              <a:t>不支援以 </a:t>
            </a:r>
            <a:r>
              <a:rPr lang="en-US" altLang="zh-TW" sz="1800" smtClean="0">
                <a:ea typeface="新細明體" pitchFamily="18" charset="-120"/>
              </a:rPr>
              <a:t>SQL-DMO </a:t>
            </a:r>
            <a:r>
              <a:rPr lang="zh-TW" altLang="en-US" sz="1800" smtClean="0">
                <a:ea typeface="新細明體" pitchFamily="18" charset="-120"/>
              </a:rPr>
              <a:t>為基礎的 </a:t>
            </a:r>
            <a:r>
              <a:rPr lang="en-US" altLang="zh-TW" sz="1800" smtClean="0">
                <a:ea typeface="新細明體" pitchFamily="18" charset="-120"/>
              </a:rPr>
              <a:t>WMI </a:t>
            </a:r>
            <a:r>
              <a:rPr lang="zh-TW" altLang="en-US" sz="1800" smtClean="0">
                <a:ea typeface="新細明體" pitchFamily="18" charset="-120"/>
              </a:rPr>
              <a:t>提供者</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57&quot; dur=&quot;267.188&quot;/&gt;&lt;Slide id=&quot;276&quot; dur=&quot;7.812&quot;/&gt;&lt;Slide id=&quot;297&quot; dur=&quot;58.938&quot;/&gt;&lt;Slide id=&quot;280&quot; dur=&quot;92.921&quot;/&gt;&lt;Slide id=&quot;281&quot; dur=&quot;171.219&quot;/&gt;&lt;Slide id=&quot;282&quot; dur=&quot;150.985&quot; bld=&quot;|4.235|46.218|16.11|41.828|27.25|8.781|5.406&quot;/&gt;&lt;Slide id=&quot;283&quot; dur=&quot;60.14&quot;/&gt;&lt;Slide id=&quot;284&quot; dur=&quot;228.61&quot;/&gt;&lt;Slide id=&quot;298&quot; dur=&quot;396.25&quot;/&gt;&lt;Slide id=&quot;285&quot; dur=&quot;230.578&quot;/&gt;&lt;Slide id=&quot;286&quot; dur=&quot;243.078&quot;/&gt;&lt;Slide id=&quot;287&quot; dur=&quot;242.078&quot;/&gt;&lt;Slide id=&quot;295&quot; dur=&quot;1186.016&quot;/&gt;&lt;Slide id=&quot;289&quot; dur=&quot;80.859&quot;/&gt;&lt;Slide id=&quot;290&quot; dur=&quot;53.125&quot;/&gt;&lt;Slide id=&quot;299&quot; dur=&quot;104.5&quot;/&gt;&lt;Slide id=&quot;293&quot; dur=&quot;88.141&quot;/&gt;&lt;Slide id=&quot;294&quot; dur=&quot;103.953&quot;/&gt;&lt;Slide id=&quot;296&quot; dur=&quot;1011.531&quot;/&gt;&lt;/Timings&gt;&lt;/WMTools&gt;"/>
</p:tagLst>
</file>

<file path=ppt/theme/theme1.xml><?xml version="1.0" encoding="utf-8"?>
<a:theme xmlns:a="http://schemas.openxmlformats.org/drawingml/2006/main" name="MGB 2004 Technical Breakout template">
  <a:themeElements>
    <a:clrScheme name="MGB 2004 Technical Breakout template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fontScheme name="MGB 2004 Technical Breakout template">
      <a:majorFont>
        <a:latin typeface="Segoe Semibold"/>
        <a:ea typeface="新細明體"/>
        <a:cs typeface=""/>
      </a:majorFont>
      <a:minorFont>
        <a:latin typeface="Segoe Semibold"/>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標楷體" pitchFamily="65" charset="-120"/>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標楷體" pitchFamily="65" charset="-120"/>
          </a:defRPr>
        </a:defPPr>
      </a:lstStyle>
    </a:lnDef>
  </a:objectDefaults>
  <a:extraClrSchemeLst>
    <a:extraClrScheme>
      <a:clrScheme name="MGB 2004 Technical Breakout template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1065761</TotalTime>
  <Words>2712</Words>
  <Application>Microsoft PowerPoint</Application>
  <PresentationFormat>如螢幕大小 (4:3)</PresentationFormat>
  <Paragraphs>423</Paragraphs>
  <Slides>28</Slides>
  <Notes>7</Notes>
  <HiddenSlides>0</HiddenSlides>
  <MMClips>0</MMClips>
  <ScaleCrop>false</ScaleCrop>
  <HeadingPairs>
    <vt:vector size="4" baseType="variant">
      <vt:variant>
        <vt:lpstr>佈景主題</vt:lpstr>
      </vt:variant>
      <vt:variant>
        <vt:i4>3</vt:i4>
      </vt:variant>
      <vt:variant>
        <vt:lpstr>投影片標題</vt:lpstr>
      </vt:variant>
      <vt:variant>
        <vt:i4>28</vt:i4>
      </vt:variant>
    </vt:vector>
  </HeadingPairs>
  <TitlesOfParts>
    <vt:vector size="31" baseType="lpstr">
      <vt:lpstr>MGB 2004 Technical Breakout template</vt:lpstr>
      <vt:lpstr>Q3FY06 TechNet Template</vt:lpstr>
      <vt:lpstr>TechEd2007_template</vt:lpstr>
      <vt:lpstr>投影片 1</vt:lpstr>
      <vt:lpstr>議程</vt:lpstr>
      <vt:lpstr>投影片 3</vt:lpstr>
      <vt:lpstr>SQL Server 各版本的主流支援終止日期</vt:lpstr>
      <vt:lpstr>SQL Server 7.0 直接升級到 SQL Server 2005</vt:lpstr>
      <vt:lpstr>SQL Server 2000 直接升級到 SQL Server 2005</vt:lpstr>
      <vt:lpstr>回溯相容性之分析</vt:lpstr>
      <vt:lpstr>瞭解功能上的改變</vt:lpstr>
      <vt:lpstr>主要已停止的功能--資料庫引擎（一）</vt:lpstr>
      <vt:lpstr>主要已停止的功能--資料庫引擎（二）</vt:lpstr>
      <vt:lpstr>主要已被取代的功能--資料庫引擎（一）</vt:lpstr>
      <vt:lpstr>主要已被取代的功能--資料庫引擎（二）</vt:lpstr>
      <vt:lpstr>主要已被取代的功能--資料庫引擎（三）</vt:lpstr>
      <vt:lpstr>主要已被取代的功能--資料庫引擎（四）</vt:lpstr>
      <vt:lpstr>主要的行為變更--資料庫引擎（一）</vt:lpstr>
      <vt:lpstr>主要的行為變更--資料庫引擎（二）</vt:lpstr>
      <vt:lpstr>主要的行為變更--資料庫引擎（三）</vt:lpstr>
      <vt:lpstr>回溯相容性 – 複寫</vt:lpstr>
      <vt:lpstr>升級相容性測試工具（一）</vt:lpstr>
      <vt:lpstr>升級相容性測試工具（二）</vt:lpstr>
      <vt:lpstr>升級相容性測試工具（二）</vt:lpstr>
      <vt:lpstr>升級相容性測試工具（三）</vt:lpstr>
      <vt:lpstr>升級相容性測試工具（三）</vt:lpstr>
      <vt:lpstr>升級相容性測試工具（三）</vt:lpstr>
      <vt:lpstr>升級相容性測試工具（三）</vt:lpstr>
      <vt:lpstr>升級相容性測試工具（三）</vt:lpstr>
      <vt:lpstr>升級相容性測試工具（三）</vt:lpstr>
      <vt:lpstr>SQL 相關資訊</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快速升級SQL Server 7.0/2000至 SQL Server 2005</dc:title>
  <dc:subject>升級的相容性</dc:subject>
  <dc:creator>Byron</dc:creator>
  <dc:description>Formatted by: Daren M. SFP</dc:description>
  <cp:lastModifiedBy>Byron</cp:lastModifiedBy>
  <cp:revision>403</cp:revision>
  <dcterms:created xsi:type="dcterms:W3CDTF">2004-01-20T23:57:10Z</dcterms:created>
  <dcterms:modified xsi:type="dcterms:W3CDTF">2008-01-14T23:19:50Z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Type">
    <vt:lpwstr>Planning Information</vt:lpwstr>
  </property>
  <property fmtid="{D5CDD505-2E9C-101B-9397-08002B2CF9AE}" pid="3" name="Track">
    <vt:lpwstr>Windows Infrastructure Solutions Draft</vt:lpwstr>
  </property>
</Properties>
</file>