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9" r:id="rId1"/>
    <p:sldMasterId id="2147483686" r:id="rId2"/>
    <p:sldMasterId id="2147483709" r:id="rId3"/>
    <p:sldMasterId id="2147483721" r:id="rId4"/>
  </p:sldMasterIdLst>
  <p:notesMasterIdLst>
    <p:notesMasterId r:id="rId24"/>
  </p:notesMasterIdLst>
  <p:handoutMasterIdLst>
    <p:handoutMasterId r:id="rId25"/>
  </p:handoutMasterIdLst>
  <p:sldIdLst>
    <p:sldId id="522" r:id="rId5"/>
    <p:sldId id="662" r:id="rId6"/>
    <p:sldId id="664" r:id="rId7"/>
    <p:sldId id="665" r:id="rId8"/>
    <p:sldId id="670" r:id="rId9"/>
    <p:sldId id="668" r:id="rId10"/>
    <p:sldId id="671" r:id="rId11"/>
    <p:sldId id="673" r:id="rId12"/>
    <p:sldId id="674" r:id="rId13"/>
    <p:sldId id="675" r:id="rId14"/>
    <p:sldId id="678" r:id="rId15"/>
    <p:sldId id="683" r:id="rId16"/>
    <p:sldId id="685" r:id="rId17"/>
    <p:sldId id="696" r:id="rId18"/>
    <p:sldId id="645" r:id="rId19"/>
    <p:sldId id="527" r:id="rId20"/>
    <p:sldId id="528" r:id="rId21"/>
    <p:sldId id="475" r:id="rId22"/>
    <p:sldId id="585" r:id="rId23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an Le Marquand" initials="ALM" lastIdx="12" clrIdx="0"/>
  <p:cmAuthor id="1" name="Todd Ravenholt" initials="" lastIdx="1" clrIdx="1"/>
  <p:cmAuthor id="2" name="Jill Steinberg" initials="" lastIdx="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  <p:clrMru>
    <a:srgbClr val="FFFF99"/>
    <a:srgbClr val="EBF7FF"/>
    <a:srgbClr val="CCECFF"/>
    <a:srgbClr val="0000FF"/>
    <a:srgbClr val="FF0000"/>
    <a:srgbClr val="EF7D71"/>
    <a:srgbClr val="EAEAEA"/>
    <a:srgbClr val="F8F8F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521" autoAdjust="0"/>
    <p:restoredTop sz="97963" autoAdjust="0"/>
  </p:normalViewPr>
  <p:slideViewPr>
    <p:cSldViewPr snapToGrid="0" snapToObjects="1">
      <p:cViewPr>
        <p:scale>
          <a:sx n="70" d="100"/>
          <a:sy n="70" d="100"/>
        </p:scale>
        <p:origin x="-1854" y="-1398"/>
      </p:cViewPr>
      <p:guideLst>
        <p:guide orient="horz" pos="144"/>
        <p:guide orient="horz" pos="892"/>
        <p:guide orient="horz" pos="1196"/>
        <p:guide orient="horz" pos="2159"/>
        <p:guide pos="2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-1698" y="-84"/>
      </p:cViewPr>
      <p:guideLst>
        <p:guide orient="horz" pos="2927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E2ED1B-1BDF-4DBD-9D67-60C7D94419B8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2908BEB-83EE-45C2-A073-23B80481DF4A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pPr rtl="0"/>
          <a:r>
            <a:rPr lang="zh-TW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使</a:t>
          </a:r>
          <a:r>
            <a:rPr lang="en-US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Visio</a:t>
          </a:r>
          <a:r>
            <a:rPr lang="zh-TW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圖表易於取得資料來源</a:t>
          </a:r>
          <a:endParaRPr lang="en-US" sz="14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F6AE2797-62BF-4DDB-9696-17089E795596}" type="parTrans" cxnId="{242F5A89-524E-4249-B1A0-901BC4CF677C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86FCC517-8090-4312-82C7-2FD4FAEAB63E}" type="sibTrans" cxnId="{242F5A89-524E-4249-B1A0-901BC4CF677C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57628231-0375-4632-956D-DC6E794F6B36}">
      <dgm:prSet custT="1"/>
      <dgm:spPr/>
      <dgm:t>
        <a:bodyPr/>
        <a:lstStyle/>
        <a:p>
          <a:pPr rtl="0"/>
          <a:r>
            <a:rPr lang="zh-TW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可以來追蹤、管理資料。用新的</a:t>
          </a:r>
          <a:r>
            <a:rPr lang="en-US" altLang="zh-TW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【</a:t>
          </a:r>
          <a:r>
            <a:rPr lang="zh-TW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資料選擇精靈</a:t>
          </a:r>
          <a:r>
            <a:rPr lang="en-US" altLang="zh-TW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】</a:t>
          </a:r>
          <a:r>
            <a:rPr lang="zh-TW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使任何</a:t>
          </a:r>
          <a:r>
            <a:rPr lang="en-US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Visio</a:t>
          </a:r>
          <a:r>
            <a:rPr lang="zh-TW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圖表更易於取得多樣不同的資料來源</a:t>
          </a:r>
          <a:endParaRPr lang="zh-TW" sz="1400" dirty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5FF483D-C5BF-4D11-AD60-523F5636EF3D}" type="parTrans" cxnId="{F5603944-5905-4932-8C92-27DEB4CCB0BB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BE378A1F-C464-4724-A49A-63447A040B78}" type="sibTrans" cxnId="{F5603944-5905-4932-8C92-27DEB4CCB0BB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75C09C8C-3721-4FD4-A30A-4D107F2485B0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zh-TW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在圖表運用模型來顯示資料</a:t>
          </a:r>
          <a:endParaRPr lang="en-US" sz="14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C9D23A36-BF00-41DC-9CB3-6E7AB6D4F6A1}" type="parTrans" cxnId="{41FC44F9-4C27-413E-A1B8-489D817ACA84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10DCFFBD-8CE6-4D29-A215-34C7DBFB388D}" type="sibTrans" cxnId="{41FC44F9-4C27-413E-A1B8-489D817ACA84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A8A8A1A5-396E-4D1C-A21D-1A572FB016B2}">
      <dgm:prSet custT="1"/>
      <dgm:spPr/>
      <dgm:t>
        <a:bodyPr/>
        <a:lstStyle/>
        <a:p>
          <a:pPr rtl="0"/>
          <a:r>
            <a:rPr lang="zh-TW" altLang="en-US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新的「資料圖形庫</a:t>
          </a:r>
          <a:r>
            <a:rPr lang="en-US" altLang="en-US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(Data Graphics Gallery)</a:t>
          </a:r>
          <a:r>
            <a:rPr lang="zh-TW" altLang="en-US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」可提出警告訊息和圖示來追蹤資料狀態</a:t>
          </a:r>
          <a:endParaRPr lang="zh-TW" altLang="en-US" sz="1400" dirty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53A2D98-05A3-4001-B2A7-220600EE855F}" type="parTrans" cxnId="{F397E04D-226F-493A-B15F-7ED6633F56DF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1BD6584B-6DD0-481D-BE56-A9793845C3EC}" type="sibTrans" cxnId="{F397E04D-226F-493A-B15F-7ED6633F56DF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8647E8BB-2A98-4E9D-A2D8-EC0A9CDAD04E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zh-TW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用關鍵圖表來追蹤進度、標示例外事項</a:t>
          </a:r>
          <a:endParaRPr lang="en-US" sz="14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FF0D12B8-A476-48C3-8933-830AEE5AE4C0}" type="parTrans" cxnId="{FA4DC541-E187-48B7-B8F1-984BDC684C57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A4CB6041-5D6B-4334-AAB4-69C14B0C517C}" type="sibTrans" cxnId="{FA4DC541-E187-48B7-B8F1-984BDC684C57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8AE48E3A-CA11-4C34-9AD2-458E78DD4DF1}">
      <dgm:prSet custT="1"/>
      <dgm:spPr/>
      <dgm:t>
        <a:bodyPr/>
        <a:lstStyle/>
        <a:p>
          <a:pPr rtl="0"/>
          <a:r>
            <a:rPr lang="zh-TW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新的關鍵圖表模</a:t>
          </a:r>
          <a:r>
            <a:rPr lang="zh-TW" altLang="en-US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組</a:t>
          </a:r>
          <a:r>
            <a:rPr lang="zh-TW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用階層表來顯示商業資料群</a:t>
          </a:r>
          <a:r>
            <a:rPr lang="zh-TW" altLang="en-US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組</a:t>
          </a:r>
          <a:r>
            <a:rPr lang="zh-TW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，並萃取資料並創建不同的觀點來追蹤進度、判別問題</a:t>
          </a:r>
          <a:endParaRPr lang="zh-TW" sz="1400" dirty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6242836-495B-4F42-8964-CF8313D4ACD2}" type="parTrans" cxnId="{D9769E87-09C2-45F1-9902-242F86D26F81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DB9E0CCF-96AB-4999-8E15-FCFDE078205C}" type="sibTrans" cxnId="{D9769E87-09C2-45F1-9902-242F86D26F81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C90B7899-6785-4EA1-BBE4-4463F2F09D37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zh-TW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快速地開始建立圖表</a:t>
          </a:r>
          <a:endParaRPr lang="en-US" sz="14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F196A7E7-0B77-4868-BD6E-9D22469DEA19}" type="parTrans" cxnId="{AC0B9B22-70C1-4A07-A510-7B320F439B25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34A6CF5A-D8B1-413C-9E50-68098A02C80C}" type="sibTrans" cxnId="{AC0B9B22-70C1-4A07-A510-7B320F439B25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F801997C-66A0-47EB-BD90-9498805D8C73}">
      <dgm:prSet custT="1"/>
      <dgm:spPr/>
      <dgm:t>
        <a:bodyPr/>
        <a:lstStyle/>
        <a:p>
          <a:pPr rtl="0"/>
          <a:r>
            <a:rPr lang="zh-TW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可以用模版預覽來快速地尋找想要的模版，更有用的模版圖樣、更有特色的模版</a:t>
          </a:r>
          <a:endParaRPr lang="zh-TW" sz="1400" dirty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709136C-7A25-429D-8FD8-F1500D48E848}" type="parTrans" cxnId="{708DFC1E-545B-49C9-BE2B-B7F4767F9786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04E35146-FDF1-4862-965B-F4A8123D16D4}" type="sibTrans" cxnId="{708DFC1E-545B-49C9-BE2B-B7F4767F9786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3952B847-DF91-401E-845C-9B1A1DDB994E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zh-TW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讓專業圖表製作更容易</a:t>
          </a:r>
          <a:endParaRPr lang="en-US" sz="14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2F9E25DD-65CE-42E6-AFB4-8F0C09129FCF}" type="parTrans" cxnId="{6F2651A9-89FF-4790-BFFD-801BB5E24B90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5AE8DE6B-FF8D-45F4-8C1E-C3B016D4CF65}" type="sibTrans" cxnId="{6F2651A9-89FF-4790-BFFD-801BB5E24B90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41378334-42C0-4AA0-8344-877B761E19C9}">
      <dgm:prSet custT="1"/>
      <dgm:spPr/>
      <dgm:t>
        <a:bodyPr/>
        <a:lstStyle/>
        <a:p>
          <a:pPr rtl="0"/>
          <a:r>
            <a:rPr lang="en-US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Office Visio 2007</a:t>
          </a:r>
          <a:r>
            <a:rPr lang="zh-TW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取出對於圖表的顏色、格式之所有猜測結果，使用新的佈景特色</a:t>
          </a:r>
          <a:endParaRPr lang="zh-TW" sz="1400" dirty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49402CD9-707C-464C-AF78-4F172BB0AC0F}" type="parTrans" cxnId="{60EF76A7-B6CB-438A-B44D-7FEC02301A85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D4380C95-B6FC-431B-9882-39A1E6BEF20A}" type="sibTrans" cxnId="{60EF76A7-B6CB-438A-B44D-7FEC02301A85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916B9DBA-0905-4538-9E3B-67CE53ED64FE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zh-TW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在圖表快速地使用模型</a:t>
          </a:r>
          <a:endParaRPr lang="en-US" sz="14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E69F7890-A4A4-4F31-B35D-5313FFEF2BB2}" type="parTrans" cxnId="{6DDE09A5-856C-40C4-8DB8-A4A51EF33242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383FBB85-7D4B-4A9C-99CC-E7FBB54C5652}" type="sibTrans" cxnId="{6DDE09A5-856C-40C4-8DB8-A4A51EF33242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AF41279F-148E-4BD2-9671-9CFD320C756C}">
      <dgm:prSet custT="1"/>
      <dgm:spPr/>
      <dgm:t>
        <a:bodyPr/>
        <a:lstStyle/>
        <a:p>
          <a:pPr rtl="0"/>
          <a:r>
            <a:rPr lang="zh-TW" altLang="en-US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全新</a:t>
          </a:r>
          <a:r>
            <a:rPr lang="zh-TW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模</a:t>
          </a:r>
          <a:r>
            <a:rPr lang="zh-TW" altLang="en-US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組</a:t>
          </a:r>
          <a:r>
            <a:rPr lang="zh-TW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更為唾手可得！</a:t>
          </a:r>
          <a:r>
            <a:rPr lang="en-US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Visio</a:t>
          </a:r>
          <a:r>
            <a:rPr lang="zh-TW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將為你完成！</a:t>
          </a:r>
          <a:endParaRPr lang="zh-TW" sz="1400" dirty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B189CBA1-E7CB-4EA8-8B3F-5B5F8D82B144}" type="parTrans" cxnId="{21723368-AAA0-4447-A72E-76A513A684E1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4D3084AF-675B-449B-8886-07C74C0F2839}" type="sibTrans" cxnId="{21723368-AAA0-4447-A72E-76A513A684E1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E58184B9-1FAE-4373-9065-401B7E0DFB78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zh-TW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與更多人溝通</a:t>
          </a:r>
          <a:endParaRPr lang="en-US" sz="14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D743317D-E7CE-4C3D-9ACF-5EC84090C29F}" type="parTrans" cxnId="{40903809-7485-4F56-8055-46B8F26BA4B5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96DB2AF6-38F2-400D-B545-AF824D04F68B}" type="sibTrans" cxnId="{40903809-7485-4F56-8055-46B8F26BA4B5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241AED37-7995-409E-B4C2-5007708632DE}">
      <dgm:prSet custT="1"/>
      <dgm:spPr/>
      <dgm:t>
        <a:bodyPr/>
        <a:lstStyle/>
        <a:p>
          <a:pPr rtl="0"/>
          <a:r>
            <a:rPr lang="zh-TW" altLang="en-US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可</a:t>
          </a:r>
          <a:r>
            <a:rPr lang="zh-TW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存成</a:t>
          </a:r>
          <a:r>
            <a:rPr lang="en-US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PDF</a:t>
          </a:r>
          <a:r>
            <a:rPr lang="zh-TW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檔，或是在</a:t>
          </a:r>
          <a:r>
            <a:rPr lang="en-US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E-mail</a:t>
          </a:r>
          <a:r>
            <a:rPr lang="zh-TW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夾帶圖表，以便讓收信者能在微軟</a:t>
          </a:r>
          <a:r>
            <a:rPr lang="en-US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Office Outlook 2007</a:t>
          </a:r>
          <a:r>
            <a:rPr lang="zh-TW" sz="1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預覽。</a:t>
          </a:r>
          <a:endParaRPr lang="zh-TW" sz="1400" dirty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2CBA490D-D7FA-4D61-8DCF-46E8310B7682}" type="parTrans" cxnId="{065C28F1-E9DA-4550-AFE9-6E8FA502D0C0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285C20DF-8E70-4459-B85E-A630754B4E71}" type="sibTrans" cxnId="{065C28F1-E9DA-4550-AFE9-6E8FA502D0C0}">
      <dgm:prSet/>
      <dgm:spPr/>
      <dgm:t>
        <a:bodyPr/>
        <a:lstStyle/>
        <a:p>
          <a:endParaRPr lang="zh-TW" altLang="en-US">
            <a:solidFill>
              <a:srgbClr val="FFFF00"/>
            </a:solidFill>
          </a:endParaRPr>
        </a:p>
      </dgm:t>
    </dgm:pt>
    <dgm:pt modelId="{4A56DB6D-9771-4A92-8CB7-EE792334937A}" type="pres">
      <dgm:prSet presAssocID="{9CE2ED1B-1BDF-4DBD-9D67-60C7D94419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33C9CB7-D567-4170-9FC9-90CBC29CAC7C}" type="pres">
      <dgm:prSet presAssocID="{B2908BEB-83EE-45C2-A073-23B80481DF4A}" presName="parentText" presStyleLbl="node1" presStyleIdx="0" presStyleCnt="7" custLinFactNeighborX="111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66FC1D4-6F6B-4081-8776-5D4DA1C4A358}" type="pres">
      <dgm:prSet presAssocID="{B2908BEB-83EE-45C2-A073-23B80481DF4A}" presName="childText" presStyleLbl="revTx" presStyleIdx="0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259CB65-C469-43DF-845B-E7D890092DE1}" type="pres">
      <dgm:prSet presAssocID="{75C09C8C-3721-4FD4-A30A-4D107F2485B0}" presName="parentText" presStyleLbl="node1" presStyleIdx="1" presStyleCnt="7" custLinFactNeighborX="111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42C849-1D97-4DB3-92D3-147CEFFD8371}" type="pres">
      <dgm:prSet presAssocID="{75C09C8C-3721-4FD4-A30A-4D107F2485B0}" presName="childText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7A7F492-D1E1-4FCE-BD56-6F11D3B62A5B}" type="pres">
      <dgm:prSet presAssocID="{8647E8BB-2A98-4E9D-A2D8-EC0A9CDAD04E}" presName="parentText" presStyleLbl="node1" presStyleIdx="2" presStyleCnt="7" custLinFactNeighborX="111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7FAF43-6A66-40D3-B92C-F42FB8858517}" type="pres">
      <dgm:prSet presAssocID="{8647E8BB-2A98-4E9D-A2D8-EC0A9CDAD04E}" presName="childText" presStyleLbl="revTx" presStyleIdx="2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F880D97-2052-4849-B9C8-4419085B0A45}" type="pres">
      <dgm:prSet presAssocID="{C90B7899-6785-4EA1-BBE4-4463F2F09D37}" presName="parentText" presStyleLbl="node1" presStyleIdx="3" presStyleCnt="7" custLinFactNeighborX="111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DB56BB0-D134-4B71-A1E1-91BDBCBC6985}" type="pres">
      <dgm:prSet presAssocID="{C90B7899-6785-4EA1-BBE4-4463F2F09D37}" presName="childText" presStyleLbl="revTx" presStyleIdx="3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25A3D5-313E-4BBA-BBC5-A24F04D6CA47}" type="pres">
      <dgm:prSet presAssocID="{3952B847-DF91-401E-845C-9B1A1DDB994E}" presName="parentText" presStyleLbl="node1" presStyleIdx="4" presStyleCnt="7" custLinFactNeighborX="111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577E66-6979-444B-9A96-7C2B3EE7EB41}" type="pres">
      <dgm:prSet presAssocID="{3952B847-DF91-401E-845C-9B1A1DDB994E}" presName="childText" presStyleLbl="revTx" presStyleIdx="4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62D527-6C67-44C9-BAEB-8590BE9C1128}" type="pres">
      <dgm:prSet presAssocID="{916B9DBA-0905-4538-9E3B-67CE53ED64FE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2E1EC5-71CE-4FF7-940A-0DF2633E1E08}" type="pres">
      <dgm:prSet presAssocID="{916B9DBA-0905-4538-9E3B-67CE53ED64FE}" presName="childText" presStyleLbl="revTx" presStyleIdx="5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D6DEE1-97C2-435B-B055-A82C2C3C4B25}" type="pres">
      <dgm:prSet presAssocID="{E58184B9-1FAE-4373-9065-401B7E0DFB78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70EBF14-4618-4A64-908B-458D36387428}" type="pres">
      <dgm:prSet presAssocID="{E58184B9-1FAE-4373-9065-401B7E0DFB78}" presName="childText" presStyleLbl="revTx" presStyleIdx="6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A4DC541-E187-48B7-B8F1-984BDC684C57}" srcId="{9CE2ED1B-1BDF-4DBD-9D67-60C7D94419B8}" destId="{8647E8BB-2A98-4E9D-A2D8-EC0A9CDAD04E}" srcOrd="2" destOrd="0" parTransId="{FF0D12B8-A476-48C3-8933-830AEE5AE4C0}" sibTransId="{A4CB6041-5D6B-4334-AAB4-69C14B0C517C}"/>
    <dgm:cxn modelId="{713BC247-63C7-464B-A941-F56F314B5F62}" type="presOf" srcId="{E58184B9-1FAE-4373-9065-401B7E0DFB78}" destId="{E9D6DEE1-97C2-435B-B055-A82C2C3C4B25}" srcOrd="0" destOrd="0" presId="urn:microsoft.com/office/officeart/2005/8/layout/vList2"/>
    <dgm:cxn modelId="{40903809-7485-4F56-8055-46B8F26BA4B5}" srcId="{9CE2ED1B-1BDF-4DBD-9D67-60C7D94419B8}" destId="{E58184B9-1FAE-4373-9065-401B7E0DFB78}" srcOrd="6" destOrd="0" parTransId="{D743317D-E7CE-4C3D-9ACF-5EC84090C29F}" sibTransId="{96DB2AF6-38F2-400D-B545-AF824D04F68B}"/>
    <dgm:cxn modelId="{38064F37-8F19-475A-92F3-8C1C4210ED76}" type="presOf" srcId="{9CE2ED1B-1BDF-4DBD-9D67-60C7D94419B8}" destId="{4A56DB6D-9771-4A92-8CB7-EE792334937A}" srcOrd="0" destOrd="0" presId="urn:microsoft.com/office/officeart/2005/8/layout/vList2"/>
    <dgm:cxn modelId="{6DDE09A5-856C-40C4-8DB8-A4A51EF33242}" srcId="{9CE2ED1B-1BDF-4DBD-9D67-60C7D94419B8}" destId="{916B9DBA-0905-4538-9E3B-67CE53ED64FE}" srcOrd="5" destOrd="0" parTransId="{E69F7890-A4A4-4F31-B35D-5313FFEF2BB2}" sibTransId="{383FBB85-7D4B-4A9C-99CC-E7FBB54C5652}"/>
    <dgm:cxn modelId="{60EF76A7-B6CB-438A-B44D-7FEC02301A85}" srcId="{3952B847-DF91-401E-845C-9B1A1DDB994E}" destId="{41378334-42C0-4AA0-8344-877B761E19C9}" srcOrd="0" destOrd="0" parTransId="{49402CD9-707C-464C-AF78-4F172BB0AC0F}" sibTransId="{D4380C95-B6FC-431B-9882-39A1E6BEF20A}"/>
    <dgm:cxn modelId="{1B4EE425-B104-4167-BB89-A23284875398}" type="presOf" srcId="{3952B847-DF91-401E-845C-9B1A1DDB994E}" destId="{4125A3D5-313E-4BBA-BBC5-A24F04D6CA47}" srcOrd="0" destOrd="0" presId="urn:microsoft.com/office/officeart/2005/8/layout/vList2"/>
    <dgm:cxn modelId="{D9769E87-09C2-45F1-9902-242F86D26F81}" srcId="{8647E8BB-2A98-4E9D-A2D8-EC0A9CDAD04E}" destId="{8AE48E3A-CA11-4C34-9AD2-458E78DD4DF1}" srcOrd="0" destOrd="0" parTransId="{E6242836-495B-4F42-8964-CF8313D4ACD2}" sibTransId="{DB9E0CCF-96AB-4999-8E15-FCFDE078205C}"/>
    <dgm:cxn modelId="{9E0F0805-A09F-457D-891F-03ED2801AB76}" type="presOf" srcId="{41378334-42C0-4AA0-8344-877B761E19C9}" destId="{CB577E66-6979-444B-9A96-7C2B3EE7EB41}" srcOrd="0" destOrd="0" presId="urn:microsoft.com/office/officeart/2005/8/layout/vList2"/>
    <dgm:cxn modelId="{F5603944-5905-4932-8C92-27DEB4CCB0BB}" srcId="{B2908BEB-83EE-45C2-A073-23B80481DF4A}" destId="{57628231-0375-4632-956D-DC6E794F6B36}" srcOrd="0" destOrd="0" parTransId="{95FF483D-C5BF-4D11-AD60-523F5636EF3D}" sibTransId="{BE378A1F-C464-4724-A49A-63447A040B78}"/>
    <dgm:cxn modelId="{9C6C331A-F2CA-4BB5-97E3-AAED9FEDD869}" type="presOf" srcId="{57628231-0375-4632-956D-DC6E794F6B36}" destId="{966FC1D4-6F6B-4081-8776-5D4DA1C4A358}" srcOrd="0" destOrd="0" presId="urn:microsoft.com/office/officeart/2005/8/layout/vList2"/>
    <dgm:cxn modelId="{065C28F1-E9DA-4550-AFE9-6E8FA502D0C0}" srcId="{E58184B9-1FAE-4373-9065-401B7E0DFB78}" destId="{241AED37-7995-409E-B4C2-5007708632DE}" srcOrd="0" destOrd="0" parTransId="{2CBA490D-D7FA-4D61-8DCF-46E8310B7682}" sibTransId="{285C20DF-8E70-4459-B85E-A630754B4E71}"/>
    <dgm:cxn modelId="{E2A5F551-84F9-4816-8279-25FCF8BD9954}" type="presOf" srcId="{B2908BEB-83EE-45C2-A073-23B80481DF4A}" destId="{233C9CB7-D567-4170-9FC9-90CBC29CAC7C}" srcOrd="0" destOrd="0" presId="urn:microsoft.com/office/officeart/2005/8/layout/vList2"/>
    <dgm:cxn modelId="{4E8A1BC4-4F51-40C6-9FB1-390836DFAC11}" type="presOf" srcId="{F801997C-66A0-47EB-BD90-9498805D8C73}" destId="{1DB56BB0-D134-4B71-A1E1-91BDBCBC6985}" srcOrd="0" destOrd="0" presId="urn:microsoft.com/office/officeart/2005/8/layout/vList2"/>
    <dgm:cxn modelId="{0B179575-5AC5-468C-A87B-69A9438360E2}" type="presOf" srcId="{8AE48E3A-CA11-4C34-9AD2-458E78DD4DF1}" destId="{D37FAF43-6A66-40D3-B92C-F42FB8858517}" srcOrd="0" destOrd="0" presId="urn:microsoft.com/office/officeart/2005/8/layout/vList2"/>
    <dgm:cxn modelId="{AC0B9B22-70C1-4A07-A510-7B320F439B25}" srcId="{9CE2ED1B-1BDF-4DBD-9D67-60C7D94419B8}" destId="{C90B7899-6785-4EA1-BBE4-4463F2F09D37}" srcOrd="3" destOrd="0" parTransId="{F196A7E7-0B77-4868-BD6E-9D22469DEA19}" sibTransId="{34A6CF5A-D8B1-413C-9E50-68098A02C80C}"/>
    <dgm:cxn modelId="{F67A7C4A-F179-41B4-8ACF-4FF810B8C6A6}" type="presOf" srcId="{916B9DBA-0905-4538-9E3B-67CE53ED64FE}" destId="{CB62D527-6C67-44C9-BAEB-8590BE9C1128}" srcOrd="0" destOrd="0" presId="urn:microsoft.com/office/officeart/2005/8/layout/vList2"/>
    <dgm:cxn modelId="{82CD3EEC-65B6-4078-902B-061FCD0EDBF6}" type="presOf" srcId="{241AED37-7995-409E-B4C2-5007708632DE}" destId="{970EBF14-4618-4A64-908B-458D36387428}" srcOrd="0" destOrd="0" presId="urn:microsoft.com/office/officeart/2005/8/layout/vList2"/>
    <dgm:cxn modelId="{62E534D4-CB63-42D1-961A-CE9BE1069C2F}" type="presOf" srcId="{75C09C8C-3721-4FD4-A30A-4D107F2485B0}" destId="{C259CB65-C469-43DF-845B-E7D890092DE1}" srcOrd="0" destOrd="0" presId="urn:microsoft.com/office/officeart/2005/8/layout/vList2"/>
    <dgm:cxn modelId="{F397E04D-226F-493A-B15F-7ED6633F56DF}" srcId="{75C09C8C-3721-4FD4-A30A-4D107F2485B0}" destId="{A8A8A1A5-396E-4D1C-A21D-1A572FB016B2}" srcOrd="0" destOrd="0" parTransId="{E53A2D98-05A3-4001-B2A7-220600EE855F}" sibTransId="{1BD6584B-6DD0-481D-BE56-A9793845C3EC}"/>
    <dgm:cxn modelId="{41FC44F9-4C27-413E-A1B8-489D817ACA84}" srcId="{9CE2ED1B-1BDF-4DBD-9D67-60C7D94419B8}" destId="{75C09C8C-3721-4FD4-A30A-4D107F2485B0}" srcOrd="1" destOrd="0" parTransId="{C9D23A36-BF00-41DC-9CB3-6E7AB6D4F6A1}" sibTransId="{10DCFFBD-8CE6-4D29-A215-34C7DBFB388D}"/>
    <dgm:cxn modelId="{1F144551-AE23-41BC-B506-E594663ED519}" type="presOf" srcId="{AF41279F-148E-4BD2-9671-9CFD320C756C}" destId="{B42E1EC5-71CE-4FF7-940A-0DF2633E1E08}" srcOrd="0" destOrd="0" presId="urn:microsoft.com/office/officeart/2005/8/layout/vList2"/>
    <dgm:cxn modelId="{78CAF9E3-6616-4621-A1E0-9D64B8128AFF}" type="presOf" srcId="{A8A8A1A5-396E-4D1C-A21D-1A572FB016B2}" destId="{F642C849-1D97-4DB3-92D3-147CEFFD8371}" srcOrd="0" destOrd="0" presId="urn:microsoft.com/office/officeart/2005/8/layout/vList2"/>
    <dgm:cxn modelId="{708DFC1E-545B-49C9-BE2B-B7F4767F9786}" srcId="{C90B7899-6785-4EA1-BBE4-4463F2F09D37}" destId="{F801997C-66A0-47EB-BD90-9498805D8C73}" srcOrd="0" destOrd="0" parTransId="{D709136C-7A25-429D-8FD8-F1500D48E848}" sibTransId="{04E35146-FDF1-4862-965B-F4A8123D16D4}"/>
    <dgm:cxn modelId="{0582B730-7269-4783-B604-3229E6E7DDC5}" type="presOf" srcId="{8647E8BB-2A98-4E9D-A2D8-EC0A9CDAD04E}" destId="{D7A7F492-D1E1-4FCE-BD56-6F11D3B62A5B}" srcOrd="0" destOrd="0" presId="urn:microsoft.com/office/officeart/2005/8/layout/vList2"/>
    <dgm:cxn modelId="{7C89DF25-4018-43AE-9B60-41E7F896F0E3}" type="presOf" srcId="{C90B7899-6785-4EA1-BBE4-4463F2F09D37}" destId="{8F880D97-2052-4849-B9C8-4419085B0A45}" srcOrd="0" destOrd="0" presId="urn:microsoft.com/office/officeart/2005/8/layout/vList2"/>
    <dgm:cxn modelId="{6F2651A9-89FF-4790-BFFD-801BB5E24B90}" srcId="{9CE2ED1B-1BDF-4DBD-9D67-60C7D94419B8}" destId="{3952B847-DF91-401E-845C-9B1A1DDB994E}" srcOrd="4" destOrd="0" parTransId="{2F9E25DD-65CE-42E6-AFB4-8F0C09129FCF}" sibTransId="{5AE8DE6B-FF8D-45F4-8C1E-C3B016D4CF65}"/>
    <dgm:cxn modelId="{21723368-AAA0-4447-A72E-76A513A684E1}" srcId="{916B9DBA-0905-4538-9E3B-67CE53ED64FE}" destId="{AF41279F-148E-4BD2-9671-9CFD320C756C}" srcOrd="0" destOrd="0" parTransId="{B189CBA1-E7CB-4EA8-8B3F-5B5F8D82B144}" sibTransId="{4D3084AF-675B-449B-8886-07C74C0F2839}"/>
    <dgm:cxn modelId="{242F5A89-524E-4249-B1A0-901BC4CF677C}" srcId="{9CE2ED1B-1BDF-4DBD-9D67-60C7D94419B8}" destId="{B2908BEB-83EE-45C2-A073-23B80481DF4A}" srcOrd="0" destOrd="0" parTransId="{F6AE2797-62BF-4DDB-9696-17089E795596}" sibTransId="{86FCC517-8090-4312-82C7-2FD4FAEAB63E}"/>
    <dgm:cxn modelId="{8A63ECB3-341E-472B-BBAA-4C6D8F1A56C5}" type="presParOf" srcId="{4A56DB6D-9771-4A92-8CB7-EE792334937A}" destId="{233C9CB7-D567-4170-9FC9-90CBC29CAC7C}" srcOrd="0" destOrd="0" presId="urn:microsoft.com/office/officeart/2005/8/layout/vList2"/>
    <dgm:cxn modelId="{E704CAB0-E3F2-46CD-A6A5-A1276FC60052}" type="presParOf" srcId="{4A56DB6D-9771-4A92-8CB7-EE792334937A}" destId="{966FC1D4-6F6B-4081-8776-5D4DA1C4A358}" srcOrd="1" destOrd="0" presId="urn:microsoft.com/office/officeart/2005/8/layout/vList2"/>
    <dgm:cxn modelId="{94F293D4-84CE-4C48-8AD4-D83727BEF634}" type="presParOf" srcId="{4A56DB6D-9771-4A92-8CB7-EE792334937A}" destId="{C259CB65-C469-43DF-845B-E7D890092DE1}" srcOrd="2" destOrd="0" presId="urn:microsoft.com/office/officeart/2005/8/layout/vList2"/>
    <dgm:cxn modelId="{21EDE40C-EAAF-4BFA-B068-8430DD1052A5}" type="presParOf" srcId="{4A56DB6D-9771-4A92-8CB7-EE792334937A}" destId="{F642C849-1D97-4DB3-92D3-147CEFFD8371}" srcOrd="3" destOrd="0" presId="urn:microsoft.com/office/officeart/2005/8/layout/vList2"/>
    <dgm:cxn modelId="{9B1D4B01-3437-4119-BFC0-D5359C4FC2A9}" type="presParOf" srcId="{4A56DB6D-9771-4A92-8CB7-EE792334937A}" destId="{D7A7F492-D1E1-4FCE-BD56-6F11D3B62A5B}" srcOrd="4" destOrd="0" presId="urn:microsoft.com/office/officeart/2005/8/layout/vList2"/>
    <dgm:cxn modelId="{B241619B-4F6C-4340-BC17-4C9C10451F07}" type="presParOf" srcId="{4A56DB6D-9771-4A92-8CB7-EE792334937A}" destId="{D37FAF43-6A66-40D3-B92C-F42FB8858517}" srcOrd="5" destOrd="0" presId="urn:microsoft.com/office/officeart/2005/8/layout/vList2"/>
    <dgm:cxn modelId="{BE977701-0EA8-4649-9672-A3915077AD0E}" type="presParOf" srcId="{4A56DB6D-9771-4A92-8CB7-EE792334937A}" destId="{8F880D97-2052-4849-B9C8-4419085B0A45}" srcOrd="6" destOrd="0" presId="urn:microsoft.com/office/officeart/2005/8/layout/vList2"/>
    <dgm:cxn modelId="{385E8715-75AB-417C-BC1D-0ED614FC3D4E}" type="presParOf" srcId="{4A56DB6D-9771-4A92-8CB7-EE792334937A}" destId="{1DB56BB0-D134-4B71-A1E1-91BDBCBC6985}" srcOrd="7" destOrd="0" presId="urn:microsoft.com/office/officeart/2005/8/layout/vList2"/>
    <dgm:cxn modelId="{E5ECC744-9A59-4EE2-9C5D-88477EC8F455}" type="presParOf" srcId="{4A56DB6D-9771-4A92-8CB7-EE792334937A}" destId="{4125A3D5-313E-4BBA-BBC5-A24F04D6CA47}" srcOrd="8" destOrd="0" presId="urn:microsoft.com/office/officeart/2005/8/layout/vList2"/>
    <dgm:cxn modelId="{9CFFB4A2-317F-41C5-8747-4DB65E526F7A}" type="presParOf" srcId="{4A56DB6D-9771-4A92-8CB7-EE792334937A}" destId="{CB577E66-6979-444B-9A96-7C2B3EE7EB41}" srcOrd="9" destOrd="0" presId="urn:microsoft.com/office/officeart/2005/8/layout/vList2"/>
    <dgm:cxn modelId="{CC4FCE14-99BA-4B0E-9C0C-95C4BB21F68A}" type="presParOf" srcId="{4A56DB6D-9771-4A92-8CB7-EE792334937A}" destId="{CB62D527-6C67-44C9-BAEB-8590BE9C1128}" srcOrd="10" destOrd="0" presId="urn:microsoft.com/office/officeart/2005/8/layout/vList2"/>
    <dgm:cxn modelId="{6B36287A-A403-4F40-86C6-CBBC09C39441}" type="presParOf" srcId="{4A56DB6D-9771-4A92-8CB7-EE792334937A}" destId="{B42E1EC5-71CE-4FF7-940A-0DF2633E1E08}" srcOrd="11" destOrd="0" presId="urn:microsoft.com/office/officeart/2005/8/layout/vList2"/>
    <dgm:cxn modelId="{94389DBE-7563-4011-83CC-5D4F89E5A66D}" type="presParOf" srcId="{4A56DB6D-9771-4A92-8CB7-EE792334937A}" destId="{E9D6DEE1-97C2-435B-B055-A82C2C3C4B25}" srcOrd="12" destOrd="0" presId="urn:microsoft.com/office/officeart/2005/8/layout/vList2"/>
    <dgm:cxn modelId="{6DEBFF2C-608A-45A5-8F6A-17AF20FFA0D1}" type="presParOf" srcId="{4A56DB6D-9771-4A92-8CB7-EE792334937A}" destId="{970EBF14-4618-4A64-908B-458D36387428}" srcOrd="13" destOrd="0" presId="urn:microsoft.com/office/officeart/2005/8/layout/v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0" y="376238"/>
            <a:ext cx="6985000" cy="307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2684" tIns="46342" rIns="92684" bIns="46342" anchor="ctr">
            <a:spAutoFit/>
          </a:bodyPr>
          <a:lstStyle/>
          <a:p>
            <a:pPr algn="ctr" defTabSz="927100" eaLnBrk="0" hangingPunct="0">
              <a:spcBef>
                <a:spcPct val="50000"/>
              </a:spcBef>
              <a:defRPr/>
            </a:pPr>
            <a:r>
              <a:rPr kumimoji="0" lang="en-US" altLang="zh-TW" sz="1400" b="1">
                <a:solidFill>
                  <a:schemeClr val="tx2"/>
                </a:solidFill>
                <a:latin typeface="Arial" charset="0"/>
                <a:ea typeface="+mn-ea"/>
              </a:rPr>
              <a:t>http://www.microsoft.com/taiwan/technet/</a:t>
            </a:r>
            <a:endParaRPr kumimoji="0" lang="en-US" altLang="zh-TW" sz="4500" b="1">
              <a:latin typeface="Arial" charset="0"/>
              <a:ea typeface="+mn-ea"/>
            </a:endParaRPr>
          </a:p>
        </p:txBody>
      </p:sp>
      <p:pic>
        <p:nvPicPr>
          <p:cNvPr id="16387" name="Picture 13" descr="g_m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8831263"/>
            <a:ext cx="17272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5" descr="TechNet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9050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68775" y="463550"/>
            <a:ext cx="2584450" cy="1938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77800" y="2570163"/>
            <a:ext cx="6424613" cy="608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0"/>
            <a:r>
              <a:rPr lang="en-US" altLang="zh-TW" noProof="0" smtClean="0"/>
              <a:t>Second level</a:t>
            </a:r>
          </a:p>
          <a:p>
            <a:pPr lvl="0"/>
            <a:r>
              <a:rPr lang="en-US" altLang="zh-TW" noProof="0" smtClean="0"/>
              <a:t>Third level</a:t>
            </a:r>
          </a:p>
          <a:p>
            <a:pPr lvl="0"/>
            <a:r>
              <a:rPr lang="en-US" altLang="zh-TW" noProof="0" smtClean="0"/>
              <a:t>Fourth level</a:t>
            </a:r>
          </a:p>
          <a:p>
            <a:pPr lvl="0"/>
            <a:r>
              <a:rPr lang="en-US" altLang="zh-TW" noProof="0" smtClean="0"/>
              <a:t>Fifth level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2971800" y="8831263"/>
            <a:ext cx="5207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767231CD-1566-4344-A4CE-E54905BBCDD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0" y="157163"/>
            <a:ext cx="6858000" cy="3063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377" tIns="45689" rIns="91377" bIns="45689"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0" lang="en-US" altLang="zh-TW" sz="1400" b="1">
                <a:solidFill>
                  <a:schemeClr val="tx2"/>
                </a:solidFill>
                <a:latin typeface="Arial" charset="0"/>
                <a:ea typeface="+mn-ea"/>
              </a:rPr>
              <a:t>http://www.microsoft.com/technet</a:t>
            </a:r>
            <a:endParaRPr kumimoji="0" lang="en-US" altLang="zh-TW" sz="4400" b="1">
              <a:latin typeface="Arial" charset="0"/>
              <a:ea typeface="+mn-ea"/>
            </a:endParaRP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5461000" y="138113"/>
            <a:ext cx="1397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151" tIns="45075" rIns="90151" bIns="45075">
            <a:spAutoFit/>
          </a:bodyPr>
          <a:lstStyle/>
          <a:p>
            <a:pPr defTabSz="901700" eaLnBrk="0" hangingPunct="0">
              <a:spcBef>
                <a:spcPct val="50000"/>
              </a:spcBef>
              <a:defRPr/>
            </a:pPr>
            <a:r>
              <a:rPr kumimoji="0" lang="en-US" altLang="zh-TW" sz="1600" b="1">
                <a:latin typeface="Arial" charset="0"/>
                <a:ea typeface="+mn-ea"/>
              </a:rPr>
              <a:t>TNTx-xx</a:t>
            </a:r>
            <a:endParaRPr kumimoji="0" lang="en-US" altLang="zh-TW" sz="3200" b="1">
              <a:latin typeface="Times New Roman" pitchFamily="18" charset="0"/>
              <a:ea typeface="+mn-ea"/>
            </a:endParaRPr>
          </a:p>
        </p:txBody>
      </p:sp>
      <p:pic>
        <p:nvPicPr>
          <p:cNvPr id="15367" name="Picture 1030" descr="g_m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8831263"/>
            <a:ext cx="17272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032" descr="TechNet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9050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74D71-126A-4BE9-A9CC-E9A830F08A31}" type="slidenum">
              <a:rPr lang="zh-TW" altLang="en-US" smtClean="0"/>
              <a:pPr/>
              <a:t>1</a:t>
            </a:fld>
            <a:endParaRPr lang="en-US" altLang="zh-TW" smtClean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TW" smtClean="0"/>
              <a:t>&lt;SLIDETITLE INCLUDE=0&gt;Entry Slide&lt;/SLIDETITLE&gt;</a:t>
            </a:r>
          </a:p>
          <a:p>
            <a:r>
              <a:rPr lang="en-US" altLang="zh-TW" smtClean="0"/>
              <a:t>&lt;KEYWORDS&gt;&lt;/KEYWORDS&gt;</a:t>
            </a:r>
          </a:p>
          <a:p>
            <a:r>
              <a:rPr lang="en-US" altLang="zh-TW" smtClean="0"/>
              <a:t>&lt;KEYMESSAGE&gt;&lt;/KEYMESSAGE&gt;</a:t>
            </a:r>
          </a:p>
          <a:p>
            <a:r>
              <a:rPr lang="en-US" altLang="zh-TW" smtClean="0"/>
              <a:t>&lt;SLIDEBUILDS&gt;0&lt;/SLIDEBUILDS&gt;</a:t>
            </a:r>
          </a:p>
          <a:p>
            <a:r>
              <a:rPr lang="en-US" altLang="zh-TW" smtClean="0"/>
              <a:t>&lt;SLIDESCRIPT&gt;&lt;/SLIDESCRIPT&gt;</a:t>
            </a:r>
          </a:p>
          <a:p>
            <a:r>
              <a:rPr lang="en-US" altLang="zh-TW" smtClean="0"/>
              <a:t>&lt;SLIDETRANSITION&gt;</a:t>
            </a:r>
          </a:p>
          <a:p>
            <a:r>
              <a:rPr lang="en-US" altLang="zh-TW" smtClean="0"/>
              <a:t>&lt;/SLIDETRANSITION&gt;</a:t>
            </a:r>
          </a:p>
          <a:p>
            <a:r>
              <a:rPr lang="en-US" altLang="zh-TW" smtClean="0"/>
              <a:t>&lt;COMMENT&gt;&lt;/COMMENT&gt;</a:t>
            </a:r>
          </a:p>
          <a:p>
            <a:r>
              <a:rPr lang="en-US" altLang="zh-TW" smtClean="0"/>
              <a:t>&lt;ADDITIONALINFORMATION&gt;</a:t>
            </a:r>
          </a:p>
          <a:p>
            <a:r>
              <a:rPr lang="en-US" altLang="zh-TW" smtClean="0"/>
              <a:t>&lt;ITEM&gt;&lt;/ITEM&gt;</a:t>
            </a:r>
          </a:p>
          <a:p>
            <a:r>
              <a:rPr lang="en-US" altLang="zh-TW" smtClean="0"/>
              <a:t>&lt;/ADDITIONALINFORMATION&gt;</a:t>
            </a:r>
          </a:p>
          <a:p>
            <a:endParaRPr lang="en-US" altLang="zh-TW" smtClean="0"/>
          </a:p>
          <a:p>
            <a:endParaRPr lang="en-GB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alpha val="100000"/>
                  </a:schemeClr>
                </a:solidFill>
                <a:latin typeface="Segoe Semibold"/>
              </a:defRPr>
            </a:lvl1pPr>
          </a:lstStyle>
          <a:p>
            <a:fld id="{EA0BB3CE-ED91-4356-8F7B-04E97C395AA0}" type="datetime8">
              <a:rPr lang="en-US"/>
              <a:pPr/>
              <a:t>2/22/2008 10:27 AM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alpha val="100000"/>
                  </a:schemeClr>
                </a:solidFill>
                <a:latin typeface="Segoe Semibold"/>
              </a:defRPr>
            </a:lvl1pPr>
          </a:lstStyle>
          <a:p>
            <a:fld id="{EE501848-0D0D-432F-A2B4-82994D3DC8EF}" type="slidenum">
              <a:rPr lang="en-US"/>
              <a:pPr/>
              <a:t>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>
                    <a:alpha val="100000"/>
                  </a:schemeClr>
                </a:solidFill>
                <a:latin typeface="Segoe Semibold"/>
                <a:cs typeface="Arial"/>
              </a:defRPr>
            </a:lvl1pPr>
          </a:lstStyle>
          <a:p>
            <a:r>
              <a:rPr lang="en-US"/>
              <a:t>© 2006 Microsoft Corporation. All rights reserved.</a:t>
            </a:r>
          </a:p>
          <a:p>
            <a:r>
              <a:rPr lang="en-US"/>
              <a:t>This presentation is for informational purposes only. Microsoft makes no warranties, express or implied, in this summary.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>
                    <a:alpha val="100000"/>
                  </a:schemeClr>
                </a:solidFill>
                <a:latin typeface="Segoe Semibold"/>
              </a:defRPr>
            </a:lvl1pPr>
          </a:lstStyle>
          <a:p>
            <a:r>
              <a:rPr lang="en-US"/>
              <a:t>Business Value Launch 2006</a:t>
            </a:r>
          </a:p>
        </p:txBody>
      </p:sp>
      <p:sp>
        <p:nvSpPr>
          <p:cNvPr id="48138" name="Rectangle 10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7230"/>
            <a:ext cx="4572000" cy="3486150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sp>
      <p:sp>
        <p:nvSpPr>
          <p:cNvPr id="481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5790"/>
            <a:ext cx="5486400" cy="418338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30000"/>
              </a:spcBef>
              <a:spcAft>
                <a:spcPct val="0"/>
              </a:spcAft>
            </a:pPr>
            <a:endParaRPr lang="en-US">
              <a:solidFill>
                <a:schemeClr val="tx1">
                  <a:alpha val="100000"/>
                </a:schemeClr>
              </a:solidFill>
              <a:latin typeface="Segoe Semibold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5" tIns="45708" rIns="91415" bIns="45708" anchor="b"/>
          <a:lstStyle/>
          <a:p>
            <a:pPr algn="r">
              <a:defRPr/>
            </a:pPr>
            <a:fld id="{A49DF9D6-60A6-45A5-A8E1-56C96F681CDB}" type="slidenum">
              <a:rPr lang="en-US" sz="1200" kern="0"/>
              <a:pPr algn="r">
                <a:defRPr/>
              </a:pPr>
              <a:t>6</a:t>
            </a:fld>
            <a:endParaRPr lang="en-US" sz="1200" kern="0" dirty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15" tIns="45708" rIns="91415" bIns="4570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D00362-70EA-4372-A194-E0EE98F6BC49}" type="slidenum">
              <a:rPr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zh-TW" smtClean="0"/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 algn="ctr">
            <a:solidFill>
              <a:srgbClr val="000000"/>
            </a:solidFill>
            <a:round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947" tIns="47474" rIns="94947" bIns="47474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zh-TW" altLang="en-US" smtClean="0">
                <a:latin typeface="Segoe Semibold"/>
              </a:rPr>
              <a:t>強調三大重點：視覺化、分析、溝通，對企業的迫切需求，以及</a:t>
            </a:r>
            <a:r>
              <a:rPr lang="en-US" altLang="zh-TW" smtClean="0">
                <a:latin typeface="Segoe Semibold"/>
              </a:rPr>
              <a:t>Visio</a:t>
            </a:r>
            <a:r>
              <a:rPr lang="zh-TW" altLang="en-US" smtClean="0">
                <a:latin typeface="Segoe Semibold"/>
              </a:rPr>
              <a:t>對應的解決方案</a:t>
            </a:r>
            <a:endParaRPr lang="en-US" altLang="zh-TW" smtClean="0">
              <a:latin typeface="Segoe Semibold"/>
            </a:endParaRPr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5583239" y="8829967"/>
            <a:ext cx="1273175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47" tIns="47474" rIns="94947" bIns="47474" anchor="b"/>
          <a:lstStyle/>
          <a:p>
            <a:pPr algn="r"/>
            <a:fld id="{46861132-56B9-4353-B182-52E3FD6A3A9F}" type="slidenum">
              <a:rPr kumimoji="0" lang="en-US" altLang="zh-TW">
                <a:latin typeface="Calibri" pitchFamily="34" charset="0"/>
              </a:rPr>
              <a:pPr algn="r"/>
              <a:t>7</a:t>
            </a:fld>
            <a:endParaRPr kumimoji="0" lang="en-US" altLang="zh-TW" sz="1200">
              <a:latin typeface="Calibri" pitchFamily="34" charset="0"/>
            </a:endParaRPr>
          </a:p>
        </p:txBody>
      </p:sp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5583239" y="8829967"/>
            <a:ext cx="1273175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5BE602A3-14C9-439E-AB37-716C342F60CA}" type="slidenum">
              <a:rPr kumimoji="0" lang="en-US" altLang="zh-TW" sz="1200">
                <a:latin typeface="Calibri" pitchFamily="34" charset="0"/>
              </a:rPr>
              <a:pPr algn="r"/>
              <a:t>7</a:t>
            </a:fld>
            <a:endParaRPr kumimoji="0" lang="en-US" altLang="zh-TW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強調</a:t>
            </a:r>
            <a:r>
              <a:rPr lang="en-US" altLang="zh-TW" smtClean="0"/>
              <a:t>DataLink</a:t>
            </a:r>
            <a:endParaRPr lang="zh-TW" altLang="en-US" smtClean="0"/>
          </a:p>
        </p:txBody>
      </p:sp>
      <p:sp>
        <p:nvSpPr>
          <p:cNvPr id="307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3C4666-DF4A-4D63-88AB-095AF8B1B0E1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7578D4-8740-41EF-9221-15B6E9708445}" type="slidenum">
              <a:rPr lang="zh-TW" altLang="en-US" smtClean="0"/>
              <a:pPr/>
              <a:t>16</a:t>
            </a:fld>
            <a:endParaRPr lang="en-US" altLang="zh-TW" smtClean="0"/>
          </a:p>
        </p:txBody>
      </p:sp>
      <p:sp>
        <p:nvSpPr>
          <p:cNvPr id="83970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TW" smtClean="0"/>
              <a:t>&lt;SLIDETITLE INCLUDE=7 &gt;TechNet Troubleshooting and Support&lt;/SLIDETITLE&gt;</a:t>
            </a:r>
          </a:p>
          <a:p>
            <a:r>
              <a:rPr lang="en-US" altLang="zh-TW" smtClean="0"/>
              <a:t>&lt;KEYWORDS&gt;Community&lt;/KEYWORDS&gt;</a:t>
            </a:r>
          </a:p>
          <a:p>
            <a:r>
              <a:rPr lang="en-US" altLang="zh-TW" smtClean="0"/>
              <a:t>&lt;KEYMESSAGE&gt;Where to get more help</a:t>
            </a:r>
          </a:p>
          <a:p>
            <a:r>
              <a:rPr lang="en-US" altLang="zh-TW" smtClean="0"/>
              <a:t>&lt;/KEYMESSAGE&gt;</a:t>
            </a:r>
          </a:p>
          <a:p>
            <a:r>
              <a:rPr lang="en-US" altLang="zh-TW" smtClean="0"/>
              <a:t>&lt;SLIDEBUILDS&gt;0&lt;/SLIDEBUILDS&gt;</a:t>
            </a:r>
          </a:p>
          <a:p>
            <a:r>
              <a:rPr lang="en-US" altLang="zh-TW" smtClean="0"/>
              <a:t>&lt;SLIDESCRIPT&gt;The enhanced TechNet Troubleshooting and Support page outlines all the ways IT professionals get support assistance from Microsoft. From free online support options to subscription-based support, you’ll find all your Microsoft support resources in one location at www.microsoft.com/technet/support. </a:t>
            </a:r>
          </a:p>
          <a:p>
            <a:r>
              <a:rPr lang="en-US" altLang="zh-TW" smtClean="0"/>
              <a:t>&lt;/SLIDESCRIPT&gt;</a:t>
            </a:r>
          </a:p>
          <a:p>
            <a:r>
              <a:rPr lang="en-US" altLang="zh-TW" smtClean="0"/>
              <a:t>&lt;SLIDETRANSITION&gt;</a:t>
            </a:r>
          </a:p>
          <a:p>
            <a:r>
              <a:rPr lang="en-US" altLang="zh-TW" smtClean="0"/>
              <a:t>&lt;TRANSITION LENGTH=1&gt;TechNet also provides a number of community resources.&lt;/TRANSITION&gt;</a:t>
            </a:r>
          </a:p>
          <a:p>
            <a:r>
              <a:rPr lang="en-US" altLang="zh-TW" smtClean="0"/>
              <a:t>&lt;TRANSITION LENGTH=2&gt;TechNet also provides a number of community resources.&lt;/TRANSITION&gt;</a:t>
            </a:r>
          </a:p>
          <a:p>
            <a:r>
              <a:rPr lang="en-US" altLang="zh-TW" smtClean="0"/>
              <a:t>&lt;TRANSITION LENGTH=4&gt;TechNet also provides a number of community resources.&lt;/TRANSITION&gt;</a:t>
            </a:r>
          </a:p>
          <a:p>
            <a:r>
              <a:rPr lang="en-US" altLang="zh-TW" smtClean="0"/>
              <a:t>&lt;/SLIDETRANSITION&gt;</a:t>
            </a:r>
          </a:p>
          <a:p>
            <a:r>
              <a:rPr lang="en-US" altLang="zh-TW" smtClean="0"/>
              <a:t>&lt;COMMENT&gt;&lt;/COMMENT&gt;</a:t>
            </a:r>
          </a:p>
          <a:p>
            <a:r>
              <a:rPr lang="en-US" altLang="zh-TW" smtClean="0"/>
              <a:t>&lt;ADDITIONALINFORMATION&gt;</a:t>
            </a:r>
          </a:p>
          <a:p>
            <a:r>
              <a:rPr lang="en-US" altLang="zh-TW" smtClean="0"/>
              <a:t>&lt;ITEM&gt;www.microsoft.com/technet/support&lt;/ITEM&gt;</a:t>
            </a:r>
          </a:p>
          <a:p>
            <a:r>
              <a:rPr lang="en-US" altLang="zh-TW" smtClean="0"/>
              <a:t>&lt;/ADDITIONALINFORMATION&gt;</a:t>
            </a:r>
          </a:p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DC543E-E1AA-4CBE-8806-15F25B70AD77}" type="slidenum">
              <a:rPr lang="zh-TW" altLang="en-US" smtClean="0"/>
              <a:pPr/>
              <a:t>18</a:t>
            </a:fld>
            <a:endParaRPr lang="en-US" altLang="zh-TW" smtClean="0"/>
          </a:p>
        </p:txBody>
      </p:sp>
      <p:sp>
        <p:nvSpPr>
          <p:cNvPr id="8704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TW" smtClean="0"/>
              <a:t>&lt;SLIDETITLE INCLUDE=0&gt;Tag line&lt;/SLIDETITLE&gt;</a:t>
            </a:r>
          </a:p>
          <a:p>
            <a:r>
              <a:rPr lang="en-US" altLang="zh-TW" smtClean="0"/>
              <a:t>&lt;KEYWORDS&gt;&lt;/KEYWORDS&gt;</a:t>
            </a:r>
          </a:p>
          <a:p>
            <a:r>
              <a:rPr lang="en-US" altLang="zh-TW" smtClean="0"/>
              <a:t>&lt;KEYMESSAGE&gt;&lt;/KEYMESSAGE&gt;</a:t>
            </a:r>
          </a:p>
          <a:p>
            <a:r>
              <a:rPr lang="en-US" altLang="zh-TW" smtClean="0"/>
              <a:t>&lt;SLIDEBUILDS&gt;0&lt;/SLIDEBUILDS&gt;</a:t>
            </a:r>
          </a:p>
          <a:p>
            <a:r>
              <a:rPr lang="en-US" altLang="zh-TW" smtClean="0"/>
              <a:t>&lt;SLIDESCRIPT&gt;&lt;/SLIDESCRIPT&gt;</a:t>
            </a:r>
          </a:p>
          <a:p>
            <a:r>
              <a:rPr lang="en-US" altLang="zh-TW" smtClean="0">
                <a:solidFill>
                  <a:srgbClr val="FFFF99"/>
                </a:solidFill>
              </a:rPr>
              <a:t>&lt;SLIDETRANSITION&gt;</a:t>
            </a:r>
          </a:p>
          <a:p>
            <a:r>
              <a:rPr lang="en-US" altLang="zh-TW" smtClean="0">
                <a:solidFill>
                  <a:srgbClr val="FFFF99"/>
                </a:solidFill>
              </a:rPr>
              <a:t>&lt;/SLIDETRANSITION&gt;</a:t>
            </a:r>
            <a:endParaRPr lang="en-US" altLang="zh-TW" smtClean="0"/>
          </a:p>
          <a:p>
            <a:r>
              <a:rPr lang="en-US" altLang="zh-TW" smtClean="0"/>
              <a:t>&lt;COMMENT&gt;&lt;/COMMENT&gt;</a:t>
            </a:r>
          </a:p>
          <a:p>
            <a:r>
              <a:rPr lang="en-US" altLang="zh-TW" smtClean="0"/>
              <a:t>&lt;ADDITIONALINFORMATION&gt;</a:t>
            </a:r>
          </a:p>
          <a:p>
            <a:r>
              <a:rPr lang="en-US" altLang="zh-TW" smtClean="0"/>
              <a:t>&lt;ITEM&gt;&lt;/ITEM&gt;</a:t>
            </a:r>
          </a:p>
          <a:p>
            <a:r>
              <a:rPr lang="en-US" altLang="zh-TW" smtClean="0"/>
              <a:t>&lt;/ADDITIONALINFORMATION&gt;</a:t>
            </a:r>
          </a:p>
          <a:p>
            <a:endParaRPr lang="en-US" altLang="zh-TW" smtClean="0"/>
          </a:p>
          <a:p>
            <a:endParaRPr lang="en-GB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latin typeface="Arial" pitchFamily="34" charset="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latin typeface="Arial" pitchFamily="34" charset="0"/>
                <a:ea typeface="微軟正黑體" pitchFamily="34" charset="-12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:\Slidework\Jobs\TechEd2007 - Brian Marble\Template\Template\images\TE_logo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64488" y="6243638"/>
            <a:ext cx="8509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defTabSz="9143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4000" b="0" kern="1200" cap="none" spc="-125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839913"/>
            <a:ext cx="8382000" cy="1854867"/>
          </a:xfrm>
        </p:spPr>
        <p:txBody>
          <a:bodyPr/>
          <a:lstStyle>
            <a:lvl1pPr>
              <a:lnSpc>
                <a:spcPct val="90000"/>
              </a:lnSpc>
              <a:defRPr sz="2800"/>
            </a:lvl1pPr>
            <a:lvl2pPr>
              <a:lnSpc>
                <a:spcPct val="90000"/>
              </a:lnSpc>
              <a:defRPr sz="2400"/>
            </a:lvl2pPr>
            <a:lvl3pPr>
              <a:lnSpc>
                <a:spcPct val="90000"/>
              </a:lnSpc>
              <a:defRPr sz="2000"/>
            </a:lvl3pPr>
            <a:lvl4pPr>
              <a:lnSpc>
                <a:spcPct val="90000"/>
              </a:lnSpc>
              <a:defRPr sz="1800"/>
            </a:lvl4pPr>
            <a:lvl5pPr>
              <a:lnSpc>
                <a:spcPct val="90000"/>
              </a:lnSpc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8300" y="767292"/>
            <a:ext cx="8394700" cy="443198"/>
          </a:xfrm>
        </p:spPr>
        <p:txBody>
          <a:bodyPr lIns="91440" rIns="91440" rtlCol="0"/>
          <a:lstStyle>
            <a:lvl1pPr marL="384939" indent="-384939" algn="l" defTabSz="914327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lang="en-US" sz="3200" b="0" kern="1200" baseline="0">
                <a:ln w="18415" cmpd="sng">
                  <a:noFill/>
                  <a:prstDash val="solid"/>
                </a:ln>
                <a:solidFill>
                  <a:srgbClr val="FFFF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defTabSz="9143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4000" b="0" kern="1200" cap="none" spc="-125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312" y="1347788"/>
            <a:ext cx="7689851" cy="1660968"/>
          </a:xfrm>
        </p:spPr>
        <p:txBody>
          <a:bodyPr/>
          <a:lstStyle>
            <a:lvl1pPr>
              <a:lnSpc>
                <a:spcPct val="90000"/>
              </a:lnSpc>
              <a:buFontTx/>
              <a:buNone/>
              <a:defRPr sz="2400">
                <a:latin typeface="Courier New" pitchFamily="49" charset="0"/>
                <a:cs typeface="Courier New" pitchFamily="49" charset="0"/>
              </a:defRPr>
            </a:lvl1pPr>
            <a:lvl2pPr>
              <a:lnSpc>
                <a:spcPct val="90000"/>
              </a:lnSpc>
              <a:buFontTx/>
              <a:buNone/>
              <a:defRPr sz="2000">
                <a:latin typeface="Courier New" pitchFamily="49" charset="0"/>
                <a:cs typeface="Courier New" pitchFamily="49" charset="0"/>
              </a:defRPr>
            </a:lvl2pPr>
            <a:lvl3pPr>
              <a:lnSpc>
                <a:spcPct val="90000"/>
              </a:lnSpc>
              <a:buFontTx/>
              <a:buNone/>
              <a:defRPr sz="1800">
                <a:latin typeface="Courier New" pitchFamily="49" charset="0"/>
                <a:cs typeface="Courier New" pitchFamily="49" charset="0"/>
              </a:defRPr>
            </a:lvl3pPr>
            <a:lvl4pPr>
              <a:lnSpc>
                <a:spcPct val="90000"/>
              </a:lnSpc>
              <a:buFontTx/>
              <a:buNone/>
              <a:defRPr sz="1600">
                <a:latin typeface="Courier New" pitchFamily="49" charset="0"/>
                <a:cs typeface="Courier New" pitchFamily="49" charset="0"/>
              </a:defRPr>
            </a:lvl4pPr>
            <a:lvl5pPr>
              <a:lnSpc>
                <a:spcPct val="90000"/>
              </a:lnSpc>
              <a:buFontTx/>
              <a:buNone/>
              <a:defRPr sz="1600">
                <a:latin typeface="Courier New" pitchFamily="49" charset="0"/>
                <a:cs typeface="Courier New" pitchFamily="49" charset="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Microsoft Confidential</a:t>
            </a:r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Microsoft Confidential</a:t>
            </a:r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Arial" pitchFamily="34" charset="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 b="1" i="0" baseline="0">
                <a:latin typeface="Arial" pitchFamily="34" charset="0"/>
                <a:ea typeface="微軟正黑體" pitchFamily="34" charset="-120"/>
              </a:defRPr>
            </a:lvl1pPr>
            <a:lvl2pPr>
              <a:defRPr sz="2400" baseline="0">
                <a:latin typeface="Arial" pitchFamily="34" charset="0"/>
                <a:ea typeface="微軟正黑體" pitchFamily="34" charset="-120"/>
              </a:defRPr>
            </a:lvl2pPr>
            <a:lvl3pPr>
              <a:defRPr sz="2000" baseline="0">
                <a:latin typeface="Arial" pitchFamily="34" charset="0"/>
                <a:ea typeface="微軟正黑體" pitchFamily="34" charset="-120"/>
              </a:defRPr>
            </a:lvl3pPr>
            <a:lvl4pPr>
              <a:defRPr baseline="0">
                <a:latin typeface="Arial" pitchFamily="34" charset="0"/>
                <a:ea typeface="微軟正黑體" pitchFamily="34" charset="-120"/>
              </a:defRPr>
            </a:lvl4pPr>
            <a:lvl5pPr>
              <a:defRPr baseline="0">
                <a:latin typeface="Arial" pitchFamily="34" charset="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Microsoft Confidential</a:t>
            </a:r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3338" y="0"/>
            <a:ext cx="9177338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0" y="1143000"/>
            <a:ext cx="44958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4958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Arial" pitchFamily="34" charset="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3200" b="1" i="0" baseline="0">
                <a:latin typeface="Arial" pitchFamily="34" charset="0"/>
                <a:ea typeface="微軟正黑體" pitchFamily="34" charset="-120"/>
              </a:defRPr>
            </a:lvl1pPr>
            <a:lvl2pPr>
              <a:defRPr sz="2400" baseline="0">
                <a:latin typeface="Arial" pitchFamily="34" charset="0"/>
                <a:ea typeface="微軟正黑體" pitchFamily="34" charset="-120"/>
              </a:defRPr>
            </a:lvl2pPr>
            <a:lvl3pPr>
              <a:defRPr sz="2000" baseline="0">
                <a:latin typeface="Arial" pitchFamily="34" charset="0"/>
                <a:ea typeface="微軟正黑體" pitchFamily="34" charset="-120"/>
              </a:defRPr>
            </a:lvl3pPr>
            <a:lvl4pPr>
              <a:defRPr baseline="0">
                <a:latin typeface="Arial" pitchFamily="34" charset="0"/>
                <a:ea typeface="微軟正黑體" pitchFamily="34" charset="-120"/>
              </a:defRPr>
            </a:lvl4pPr>
            <a:lvl5pPr>
              <a:defRPr baseline="0">
                <a:latin typeface="Arial" pitchFamily="34" charset="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mo, Video etc. &quot;special&quot; slide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312" y="2925354"/>
            <a:ext cx="7689851" cy="138499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normAutofit/>
          </a:bodyPr>
          <a:lstStyle>
            <a:lvl1pPr marL="0" indent="0" algn="ctr">
              <a:buFont typeface="Arial" pitchFamily="34" charset="0"/>
              <a:buNone/>
              <a:defRPr lang="en-US" sz="10000" kern="1200" cap="all" dirty="0" smtClean="0">
                <a:solidFill>
                  <a:schemeClr val="bg1">
                    <a:alpha val="35000"/>
                  </a:schemeClr>
                </a:solidFill>
                <a:effectLst/>
                <a:latin typeface="Arial Black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8300" y="3692141"/>
            <a:ext cx="8394699" cy="1154497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algn="ctr">
              <a:lnSpc>
                <a:spcPct val="90000"/>
              </a:lnSpc>
              <a:defRPr lang="en-US" sz="4000" b="0" kern="1200" cap="none" spc="-125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4570412" y="4879296"/>
            <a:ext cx="4192587" cy="332399"/>
          </a:xfrm>
        </p:spPr>
        <p:txBody>
          <a:bodyPr rtlCol="0">
            <a:sp3d extrusionH="57150">
              <a:bevelT w="12700" h="12700"/>
            </a:sp3d>
          </a:bodyPr>
          <a:lstStyle>
            <a:lvl1pPr marL="0" indent="0" algn="l" defTabSz="914327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None/>
              <a:defRPr lang="en-US" sz="2400" kern="1200" dirty="0">
                <a:gradFill>
                  <a:gsLst>
                    <a:gs pos="0">
                      <a:schemeClr val="bg1">
                        <a:lumMod val="65000"/>
                        <a:lumOff val="35000"/>
                      </a:schemeClr>
                    </a:gs>
                    <a:gs pos="50000">
                      <a:srgbClr val="27728D"/>
                    </a:gs>
                    <a:gs pos="100000">
                      <a:schemeClr val="tx1">
                        <a:lumMod val="75000"/>
                        <a:alpha val="85000"/>
                      </a:schemeClr>
                    </a:gs>
                  </a:gsLst>
                  <a:lin ang="16200000" scaled="1"/>
                </a:gradFill>
                <a:effectLst/>
                <a:latin typeface="+mn-lt"/>
                <a:ea typeface="+mn-ea"/>
                <a:cs typeface="+mn-cs"/>
              </a:defRPr>
            </a:lvl1pPr>
            <a:lvl2pPr marL="457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>
          <a:xfrm>
            <a:off x="3124200" y="6589713"/>
            <a:ext cx="2895600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Microsoft Confidential</a:t>
            </a:r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312" y="2925354"/>
            <a:ext cx="7689851" cy="138499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normAutofit/>
          </a:bodyPr>
          <a:lstStyle>
            <a:lvl1pPr marL="0" indent="0" algn="ctr">
              <a:buFont typeface="Arial" pitchFamily="34" charset="0"/>
              <a:buNone/>
              <a:defRPr lang="en-US" sz="10000" kern="1200" cap="all" dirty="0" smtClean="0">
                <a:solidFill>
                  <a:schemeClr val="bg1">
                    <a:alpha val="35000"/>
                  </a:schemeClr>
                </a:solidFill>
                <a:effectLst/>
                <a:latin typeface="Arial Black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8300" y="3692141"/>
            <a:ext cx="8394699" cy="1154497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algn="ctr">
              <a:lnSpc>
                <a:spcPct val="90000"/>
              </a:lnSpc>
              <a:defRPr lang="en-US" sz="4000" b="0" kern="1200" cap="none" spc="-125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4570412" y="4879296"/>
            <a:ext cx="4192587" cy="332399"/>
          </a:xfrm>
        </p:spPr>
        <p:txBody>
          <a:bodyPr rtlCol="0">
            <a:sp3d extrusionH="57150">
              <a:bevelT w="12700" h="12700"/>
            </a:sp3d>
          </a:bodyPr>
          <a:lstStyle>
            <a:lvl1pPr marL="0" indent="0" algn="l" defTabSz="914327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None/>
              <a:defRPr lang="en-US" sz="2400" kern="1200" dirty="0">
                <a:gradFill>
                  <a:gsLst>
                    <a:gs pos="0">
                      <a:schemeClr val="bg1">
                        <a:lumMod val="65000"/>
                        <a:lumOff val="35000"/>
                      </a:schemeClr>
                    </a:gs>
                    <a:gs pos="50000">
                      <a:srgbClr val="27728D"/>
                    </a:gs>
                    <a:gs pos="100000">
                      <a:schemeClr val="tx1">
                        <a:lumMod val="75000"/>
                        <a:alpha val="85000"/>
                      </a:schemeClr>
                    </a:gs>
                  </a:gsLst>
                  <a:lin ang="16200000" scaled="1"/>
                </a:gradFill>
                <a:effectLst/>
                <a:latin typeface="+mn-lt"/>
                <a:ea typeface="+mn-ea"/>
                <a:cs typeface="+mn-cs"/>
              </a:defRPr>
            </a:lvl1pPr>
            <a:lvl2pPr marL="457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defTabSz="9143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4000" b="0" kern="1200" cap="none" spc="-125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347788"/>
            <a:ext cx="8382000" cy="1854867"/>
          </a:xfrm>
        </p:spPr>
        <p:txBody>
          <a:bodyPr/>
          <a:lstStyle>
            <a:lvl1pPr>
              <a:lnSpc>
                <a:spcPct val="90000"/>
              </a:lnSpc>
              <a:defRPr sz="2800"/>
            </a:lvl1pPr>
            <a:lvl2pPr>
              <a:lnSpc>
                <a:spcPct val="90000"/>
              </a:lnSpc>
              <a:defRPr sz="2400"/>
            </a:lvl2pPr>
            <a:lvl3pPr>
              <a:lnSpc>
                <a:spcPct val="90000"/>
              </a:lnSpc>
              <a:defRPr sz="2000"/>
            </a:lvl3pPr>
            <a:lvl4pPr>
              <a:lnSpc>
                <a:spcPct val="90000"/>
              </a:lnSpc>
              <a:defRPr sz="1800"/>
            </a:lvl4pPr>
            <a:lvl5pPr>
              <a:lnSpc>
                <a:spcPct val="90000"/>
              </a:lnSpc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w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6713" y="219075"/>
            <a:ext cx="84058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6713" y="1346200"/>
            <a:ext cx="8405812" cy="420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</p:txBody>
      </p:sp>
      <p:sp>
        <p:nvSpPr>
          <p:cNvPr id="788484" name="Line 4"/>
          <p:cNvSpPr>
            <a:spLocks noChangeShapeType="1"/>
          </p:cNvSpPr>
          <p:nvPr/>
        </p:nvSpPr>
        <p:spPr bwMode="auto">
          <a:xfrm>
            <a:off x="0" y="6361113"/>
            <a:ext cx="91440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zh-TW" altLang="en-US">
              <a:latin typeface="Arial" charset="0"/>
              <a:ea typeface="+mn-ea"/>
            </a:endParaRPr>
          </a:p>
        </p:txBody>
      </p:sp>
      <p:sp>
        <p:nvSpPr>
          <p:cNvPr id="788485" name="Line 5"/>
          <p:cNvSpPr>
            <a:spLocks noChangeShapeType="1"/>
          </p:cNvSpPr>
          <p:nvPr/>
        </p:nvSpPr>
        <p:spPr bwMode="auto">
          <a:xfrm>
            <a:off x="0" y="6781800"/>
            <a:ext cx="91440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zh-TW" altLang="en-US">
              <a:latin typeface="Arial" charset="0"/>
              <a:ea typeface="+mn-ea"/>
            </a:endParaRPr>
          </a:p>
        </p:txBody>
      </p:sp>
      <p:sp>
        <p:nvSpPr>
          <p:cNvPr id="788486" name="Line 6"/>
          <p:cNvSpPr>
            <a:spLocks noChangeShapeType="1"/>
          </p:cNvSpPr>
          <p:nvPr/>
        </p:nvSpPr>
        <p:spPr bwMode="auto">
          <a:xfrm>
            <a:off x="0" y="6022975"/>
            <a:ext cx="9144000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zh-TW" altLang="en-US">
              <a:latin typeface="Arial" charset="0"/>
              <a:ea typeface="+mn-ea"/>
            </a:endParaRPr>
          </a:p>
        </p:txBody>
      </p:sp>
      <p:pic>
        <p:nvPicPr>
          <p:cNvPr id="1031" name="Picture 7" descr="TechNet_rgb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12025" y="6497638"/>
            <a:ext cx="1554163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2" r:id="rId3"/>
    <p:sldLayoutId id="2147483691" r:id="rId4"/>
    <p:sldLayoutId id="2147483690" r:id="rId5"/>
    <p:sldLayoutId id="2147483699" r:id="rId6"/>
    <p:sldLayoutId id="2147483702" r:id="rId7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9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FFFF9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FFFF9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FFFF9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FFFF99"/>
          </a:solidFill>
          <a:latin typeface="Arial" charset="0"/>
        </a:defRPr>
      </a:lvl9pPr>
    </p:titleStyle>
    <p:bodyStyle>
      <a:lvl1pPr marL="463550" indent="-350838" algn="l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914400" indent="-112713" algn="l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2573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0"/>
            <a:ext cx="9144000" cy="1411288"/>
          </a:xfrm>
          <a:prstGeom prst="rect">
            <a:avLst/>
          </a:prstGeom>
          <a:gradFill>
            <a:gsLst>
              <a:gs pos="0">
                <a:srgbClr val="0070C0">
                  <a:alpha val="0"/>
                </a:srgbClr>
              </a:gs>
              <a:gs pos="41000">
                <a:schemeClr val="tx1">
                  <a:alpha val="15000"/>
                </a:schemeClr>
              </a:gs>
              <a:gs pos="56000">
                <a:schemeClr val="tx1">
                  <a:alpha val="25000"/>
                </a:schemeClr>
              </a:gs>
              <a:gs pos="100000">
                <a:schemeClr val="tx1">
                  <a:alpha val="70000"/>
                </a:schemeClr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09728" tIns="54864" rIns="109728" bIns="54864" anchor="ctr"/>
          <a:lstStyle/>
          <a:p>
            <a:pPr algn="ctr" defTabSz="1096963" eaLnBrk="0" hangingPunct="0">
              <a:defRPr/>
            </a:pP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8300" y="220663"/>
            <a:ext cx="838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6350">
              <a:bevelT w="12700" h="25400" prst="coolSlant"/>
              <a:bevelB w="19050" h="19050"/>
              <a:extrusionClr>
                <a:schemeClr val="bg1"/>
              </a:extrusionClr>
            </a:sp3d>
          </a:bodyPr>
          <a:lstStyle/>
          <a:p>
            <a:r>
              <a:rPr lang="en-US" dirty="0" smtClean="0"/>
              <a:t>Click to Edit Title Text</a:t>
            </a:r>
            <a:endParaRPr lang="en-US" dirty="0"/>
          </a:p>
        </p:txBody>
      </p:sp>
      <p:sp>
        <p:nvSpPr>
          <p:cNvPr id="819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6713" y="1347788"/>
            <a:ext cx="84074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698" r:id="rId2"/>
    <p:sldLayoutId id="2147483701" r:id="rId3"/>
    <p:sldLayoutId id="2147483697" r:id="rId4"/>
    <p:sldLayoutId id="2147483696" r:id="rId5"/>
    <p:sldLayoutId id="2147483695" r:id="rId6"/>
  </p:sldLayoutIdLst>
  <p:transition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000" kern="1200" spc="-125" dirty="0">
          <a:ln w="3175">
            <a:noFill/>
          </a:ln>
          <a:solidFill>
            <a:schemeClr val="bg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9pPr>
    </p:titleStyle>
    <p:bodyStyle>
      <a:lvl1pPr marL="384175" indent="-384175" algn="l" defTabSz="912813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Blip>
          <a:blip r:embed="rId9"/>
        </a:buBlip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738188" indent="-361950" algn="l" defTabSz="912813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Blip>
          <a:blip r:embed="rId9"/>
        </a:buBlip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01725" indent="-347663" algn="l" defTabSz="912813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Blip>
          <a:blip r:embed="rId9"/>
        </a:buBlip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419225" indent="-317500" algn="l" defTabSz="912813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Blip>
          <a:blip r:embed="rId9"/>
        </a:buBlip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1760538" indent="-317500" algn="l" defTabSz="912813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Blip>
          <a:blip r:embed="rId9"/>
        </a:buBlip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399" indent="-228582" algn="l" defTabSz="9143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62" indent="-228582" algn="l" defTabSz="9143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26" indent="-228582" algn="l" defTabSz="9143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90" indent="-228582" algn="l" defTabSz="9143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3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649D4-6D33-4FBB-B964-FC1CEC01757E}" type="datetimeFigureOut">
              <a:rPr lang="zh-TW" altLang="en-US" smtClean="0"/>
              <a:t>2008/2/22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C5138-79B1-4E3F-AE5F-19A6D48406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&#28317;&#36890;/&#23384;&#25104;PDF.vsd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&#28317;&#36890;/&#27604;&#36611;.vs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hyperlink" Target="&#28317;&#36890;/&#36947;&#36335;&#22320;.VSD" TargetMode="Externa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Intro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6713" y="4397375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charset="-120"/>
              </a:rPr>
              <a:t>Welcome</a:t>
            </a:r>
          </a:p>
        </p:txBody>
      </p:sp>
      <p:sp>
        <p:nvSpPr>
          <p:cNvPr id="765955" name="Rectangle 3"/>
          <p:cNvSpPr>
            <a:spLocks noChangeArrowheads="1"/>
          </p:cNvSpPr>
          <p:nvPr/>
        </p:nvSpPr>
        <p:spPr bwMode="auto">
          <a:xfrm>
            <a:off x="366713" y="0"/>
            <a:ext cx="84788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kumimoji="0" lang="en-US" altLang="zh-TW" sz="4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軟正黑體" pitchFamily="34" charset="-120"/>
                <a:cs typeface="Times New Roman" pitchFamily="18" charset="0"/>
              </a:rPr>
              <a:t>TechNet </a:t>
            </a:r>
            <a:r>
              <a:rPr kumimoji="0" lang="zh-TW" altLang="en-US" sz="4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軟正黑體" pitchFamily="34" charset="-120"/>
                <a:cs typeface="Times New Roman" pitchFamily="18" charset="0"/>
              </a:rPr>
              <a:t>技術講座</a:t>
            </a:r>
            <a:endParaRPr kumimoji="0" lang="en-US" altLang="zh-TW" sz="44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17412" name="Picture 5" descr="TechNet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2025" y="6497638"/>
            <a:ext cx="1554163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sym typeface="Wingdings" pitchFamily="2" charset="2"/>
              </a:rPr>
              <a:t>專業商用</a:t>
            </a:r>
            <a:r>
              <a:rPr lang="en-US" altLang="zh-TW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sym typeface="Wingdings" pitchFamily="2" charset="2"/>
              </a:rPr>
              <a:t>/</a:t>
            </a:r>
            <a:r>
              <a:rPr lang="zh-TW" alt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sym typeface="Wingdings" pitchFamily="2" charset="2"/>
              </a:rPr>
              <a:t>科技</a:t>
            </a:r>
            <a:r>
              <a:rPr lang="en-US" altLang="zh-TW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sym typeface="Wingdings" pitchFamily="2" charset="2"/>
              </a:rPr>
              <a:t>/</a:t>
            </a:r>
            <a:r>
              <a:rPr lang="zh-TW" alt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sym typeface="Wingdings" pitchFamily="2" charset="2"/>
              </a:rPr>
              <a:t>資訊圖表垂手可得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43063" y="4214813"/>
            <a:ext cx="2833687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29000" y="1500188"/>
            <a:ext cx="231933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1500188"/>
            <a:ext cx="2676525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向右箭號 12"/>
          <p:cNvSpPr/>
          <p:nvPr/>
        </p:nvSpPr>
        <p:spPr>
          <a:xfrm>
            <a:off x="2571750" y="2000250"/>
            <a:ext cx="857250" cy="71437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3319" name="Picture 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38850" y="1500188"/>
            <a:ext cx="282733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14313" y="3429000"/>
            <a:ext cx="32369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3" descr="D:\Visio 2007\OK\Chap02\chap2_hw_1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5" y="3643313"/>
            <a:ext cx="3857625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5" descr="D:\Visio 2007\OK\Chap02\chap2_hw_3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3750" y="4764088"/>
            <a:ext cx="1827213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4" descr="D:\Visio 2007\OK\Chap02\chap2_hw_2.tif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714875" y="4714875"/>
            <a:ext cx="2286000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sym typeface="Wingdings" pitchFamily="2" charset="2"/>
              </a:rPr>
              <a:t>視覺化 </a:t>
            </a:r>
            <a:r>
              <a:rPr lang="en-US" altLang="zh-TW" sz="4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sym typeface="Wingdings" pitchFamily="2" charset="2"/>
              </a:rPr>
              <a:t>– </a:t>
            </a:r>
            <a:r>
              <a:rPr lang="zh-TW" altLang="en-US" sz="4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sym typeface="Wingdings" pitchFamily="2" charset="2"/>
              </a:rPr>
              <a:t>資訊相關人員</a:t>
            </a:r>
          </a:p>
        </p:txBody>
      </p:sp>
      <p:sp>
        <p:nvSpPr>
          <p:cNvPr id="16387" name="內容版面配置區 5"/>
          <p:cNvSpPr>
            <a:spLocks noGrp="1"/>
          </p:cNvSpPr>
          <p:nvPr>
            <p:ph idx="1"/>
          </p:nvPr>
        </p:nvSpPr>
        <p:spPr>
          <a:xfrm>
            <a:off x="785813" y="1500188"/>
            <a:ext cx="7772400" cy="4572000"/>
          </a:xfrm>
        </p:spPr>
        <p:txBody>
          <a:bodyPr/>
          <a:lstStyle/>
          <a:p>
            <a:pPr eaLnBrk="1" hangingPunct="1"/>
            <a:r>
              <a:rPr lang="zh-TW" altLang="en-US" smtClean="0"/>
              <a:t>硬體、軟體是否即時更新的旗幟標示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500306"/>
            <a:ext cx="8148953" cy="36099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圓角矩形 4"/>
          <p:cNvSpPr/>
          <p:nvPr/>
        </p:nvSpPr>
        <p:spPr>
          <a:xfrm>
            <a:off x="500063" y="4929188"/>
            <a:ext cx="1428750" cy="1000125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6143625" y="4429125"/>
            <a:ext cx="1428750" cy="1000125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sym typeface="Wingdings" pitchFamily="2" charset="2"/>
              </a:rPr>
              <a:t>分析</a:t>
            </a:r>
            <a:endParaRPr lang="zh-TW" altLang="en-US" sz="4300" b="1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sym typeface="Wingdings" pitchFamily="2" charset="2"/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857375"/>
            <a:ext cx="6357937" cy="480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50" y="2928938"/>
            <a:ext cx="2928938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圖片 9" descr="分析_6.tif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21025" y="2428875"/>
            <a:ext cx="5951538" cy="420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313" y="4143375"/>
            <a:ext cx="16192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sym typeface="Wingdings" pitchFamily="2" charset="2"/>
              </a:rPr>
              <a:t>分析 </a:t>
            </a:r>
            <a:r>
              <a:rPr lang="en-US" altLang="zh-TW" sz="4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sym typeface="Wingdings" pitchFamily="2" charset="2"/>
              </a:rPr>
              <a:t>–</a:t>
            </a:r>
            <a:r>
              <a:rPr lang="zh-TW" altLang="en-US" sz="4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sym typeface="Wingdings" pitchFamily="2" charset="2"/>
              </a:rPr>
              <a:t>銷售與倉儲分析</a:t>
            </a: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88" y="1357313"/>
            <a:ext cx="150018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43063" y="4481513"/>
            <a:ext cx="1966912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向右箭號 7"/>
          <p:cNvSpPr/>
          <p:nvPr/>
        </p:nvSpPr>
        <p:spPr>
          <a:xfrm rot="5400000">
            <a:off x="642938" y="3429000"/>
            <a:ext cx="571500" cy="5715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向右箭號 8"/>
          <p:cNvSpPr/>
          <p:nvPr/>
        </p:nvSpPr>
        <p:spPr>
          <a:xfrm rot="2183750">
            <a:off x="1543050" y="4757738"/>
            <a:ext cx="571500" cy="5715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23561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483350" y="642938"/>
            <a:ext cx="2560638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382588" y="231775"/>
            <a:ext cx="8393112" cy="590931"/>
          </a:xfrm>
        </p:spPr>
        <p:txBody>
          <a:bodyPr/>
          <a:lstStyle/>
          <a:p>
            <a:r>
              <a:rPr lang="en-US" altLang="zh-TW" sz="3600" b="1" spc="-150" dirty="0" smtClean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88900" dist="12700" dir="2700000" algn="tl" rotWithShape="0">
                    <a:prstClr val="black"/>
                  </a:outerShdw>
                </a:effectLst>
                <a:latin typeface="微軟正黑體" pitchFamily="34" charset="-120"/>
                <a:ea typeface="微軟正黑體" pitchFamily="34" charset="-120"/>
                <a:cs typeface="Arial" charset="0"/>
                <a:sym typeface="Wingdings" pitchFamily="2" charset="2"/>
              </a:rPr>
              <a:t>Office Visio 2007</a:t>
            </a:r>
            <a:r>
              <a:rPr lang="zh-TW" altLang="en-US" sz="3600" b="1" spc="-150" dirty="0" smtClean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88900" dist="12700" dir="2700000" algn="tl" rotWithShape="0">
                    <a:prstClr val="black"/>
                  </a:outerShdw>
                </a:effectLst>
                <a:latin typeface="微軟正黑體" pitchFamily="34" charset="-120"/>
                <a:ea typeface="微軟正黑體" pitchFamily="34" charset="-120"/>
                <a:cs typeface="Arial" charset="0"/>
                <a:sym typeface="Wingdings" pitchFamily="2" charset="2"/>
              </a:rPr>
              <a:t>有哪些新功能？</a:t>
            </a:r>
          </a:p>
        </p:txBody>
      </p:sp>
      <p:graphicFrame>
        <p:nvGraphicFramePr>
          <p:cNvPr id="9" name="內容版面配置區 8"/>
          <p:cNvGraphicFramePr>
            <a:graphicFrameLocks noGrp="1"/>
          </p:cNvGraphicFramePr>
          <p:nvPr>
            <p:ph idx="1"/>
          </p:nvPr>
        </p:nvGraphicFramePr>
        <p:xfrm>
          <a:off x="186432" y="1091953"/>
          <a:ext cx="8664606" cy="4940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19" descr="Computer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 bwMode="auto">
          <a:xfrm>
            <a:off x="7795505" y="0"/>
            <a:ext cx="1348495" cy="134849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圖片 1" descr="圖片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38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1870075" y="174625"/>
            <a:ext cx="706596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900">
                <a:solidFill>
                  <a:srgbClr val="6D1514"/>
                </a:solidFill>
                <a:ea typeface="標楷體" pitchFamily="65" charset="-120"/>
              </a:rPr>
              <a:t>在這裡</a:t>
            </a:r>
            <a:r>
              <a:rPr kumimoji="0" lang="zh-TW" altLang="zh-TW" sz="1900">
                <a:solidFill>
                  <a:srgbClr val="6D1514"/>
                </a:solidFill>
                <a:ea typeface="標楷體" pitchFamily="65" charset="-120"/>
              </a:rPr>
              <a:t>，您可以找到提升技術能力與解決問題的方法</a:t>
            </a:r>
            <a:r>
              <a:rPr kumimoji="0" lang="en-US" altLang="zh-TW" sz="1900">
                <a:solidFill>
                  <a:srgbClr val="6D1514"/>
                </a:solidFill>
                <a:ea typeface="標楷體" pitchFamily="65" charset="-120"/>
              </a:rPr>
              <a:t> </a:t>
            </a:r>
            <a:r>
              <a:rPr kumimoji="0" lang="en-US" altLang="zh-TW" sz="1900" b="1">
                <a:solidFill>
                  <a:srgbClr val="6D1514"/>
                </a:solidFill>
                <a:ea typeface="標楷體" pitchFamily="65" charset="-120"/>
              </a:rPr>
              <a:t>www.microsoft.com/taiwan/technet</a:t>
            </a:r>
            <a:endParaRPr kumimoji="0" lang="zh-TW" altLang="en-US" sz="1300" i="1">
              <a:ea typeface="標楷體" pitchFamily="65" charset="-120"/>
            </a:endParaRP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801813" y="941388"/>
            <a:ext cx="1800225" cy="466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>
              <a:spcAft>
                <a:spcPct val="80000"/>
              </a:spcAft>
            </a:pPr>
            <a:r>
              <a:rPr kumimoji="0" lang="en-US" altLang="zh-TW" sz="1500" b="1">
                <a:solidFill>
                  <a:srgbClr val="112E58"/>
                </a:solidFill>
                <a:ea typeface="標楷體" pitchFamily="65" charset="-120"/>
              </a:rPr>
              <a:t>1. IT </a:t>
            </a:r>
            <a:r>
              <a:rPr kumimoji="0" lang="zh-TW" altLang="en-US" sz="1500" b="1">
                <a:solidFill>
                  <a:srgbClr val="112E58"/>
                </a:solidFill>
                <a:ea typeface="標楷體" pitchFamily="65" charset="-120"/>
              </a:rPr>
              <a:t>專業人員活動</a:t>
            </a:r>
          </a:p>
          <a:p>
            <a:pPr>
              <a:spcAft>
                <a:spcPct val="70000"/>
              </a:spcAft>
            </a:pPr>
            <a:r>
              <a:rPr kumimoji="0" lang="en-US" altLang="zh-TW" sz="1000" b="1">
                <a:ea typeface="標楷體" pitchFamily="65" charset="-120"/>
              </a:rPr>
              <a:t>TechNet </a:t>
            </a:r>
            <a:r>
              <a:rPr kumimoji="0" lang="zh-TW" altLang="en-US" sz="1000" b="1">
                <a:ea typeface="標楷體" pitchFamily="65" charset="-120"/>
              </a:rPr>
              <a:t>技術講座 </a:t>
            </a:r>
            <a:r>
              <a:rPr kumimoji="0" lang="en-US" altLang="zh-TW" sz="1000" b="1">
                <a:ea typeface="標楷體" pitchFamily="65" charset="-120"/>
              </a:rPr>
              <a:t>&amp; TechNet </a:t>
            </a:r>
            <a:r>
              <a:rPr kumimoji="0" lang="zh-TW" altLang="en-US" sz="1000" b="1">
                <a:ea typeface="標楷體" pitchFamily="65" charset="-120"/>
              </a:rPr>
              <a:t>巡迴講座</a:t>
            </a:r>
            <a:br>
              <a:rPr kumimoji="0" lang="zh-TW" altLang="en-US" sz="1000" b="1">
                <a:ea typeface="標楷體" pitchFamily="65" charset="-120"/>
              </a:rPr>
            </a:br>
            <a:r>
              <a:rPr kumimoji="0" lang="zh-TW" altLang="en-US" sz="900">
                <a:ea typeface="標楷體" pitchFamily="65" charset="-120"/>
              </a:rPr>
              <a:t>針對 </a:t>
            </a:r>
            <a:r>
              <a:rPr kumimoji="0" lang="en-US" altLang="zh-TW" sz="900">
                <a:ea typeface="標楷體" pitchFamily="65" charset="-120"/>
              </a:rPr>
              <a:t>IT </a:t>
            </a:r>
            <a:r>
              <a:rPr kumimoji="0" lang="zh-TW" altLang="en-US" sz="900">
                <a:ea typeface="標楷體" pitchFamily="65" charset="-120"/>
              </a:rPr>
              <a:t>經理人 </a:t>
            </a:r>
            <a:r>
              <a:rPr kumimoji="0" lang="en-US" altLang="zh-TW" sz="900">
                <a:ea typeface="標楷體" pitchFamily="65" charset="-120"/>
              </a:rPr>
              <a:t>(TDM) </a:t>
            </a:r>
            <a:r>
              <a:rPr kumimoji="0" lang="zh-TW" altLang="en-US" sz="900">
                <a:ea typeface="標楷體" pitchFamily="65" charset="-120"/>
              </a:rPr>
              <a:t>與 </a:t>
            </a:r>
            <a:r>
              <a:rPr kumimoji="0" lang="en-US" altLang="zh-TW" sz="900">
                <a:ea typeface="標楷體" pitchFamily="65" charset="-120"/>
              </a:rPr>
              <a:t>IT </a:t>
            </a:r>
            <a:r>
              <a:rPr kumimoji="0" lang="zh-TW" altLang="en-US" sz="900">
                <a:ea typeface="標楷體" pitchFamily="65" charset="-120"/>
              </a:rPr>
              <a:t>專業人員 </a:t>
            </a:r>
            <a:r>
              <a:rPr kumimoji="0" lang="en-US" altLang="zh-TW" sz="900">
                <a:ea typeface="標楷體" pitchFamily="65" charset="-120"/>
              </a:rPr>
              <a:t>(IT Pro) </a:t>
            </a:r>
            <a:r>
              <a:rPr kumimoji="0" lang="zh-TW" altLang="en-US" sz="900">
                <a:ea typeface="標楷體" pitchFamily="65" charset="-120"/>
              </a:rPr>
              <a:t>每個月及每季固定舉辦技術講座。講座中談論 </a:t>
            </a:r>
            <a:r>
              <a:rPr kumimoji="0" lang="en-US" altLang="zh-TW" sz="900">
                <a:ea typeface="標楷體" pitchFamily="65" charset="-120"/>
              </a:rPr>
              <a:t>IT </a:t>
            </a:r>
            <a:r>
              <a:rPr kumimoji="0" lang="zh-TW" altLang="en-US" sz="900">
                <a:ea typeface="標楷體" pitchFamily="65" charset="-120"/>
              </a:rPr>
              <a:t>新知、實務以及技術分享。</a:t>
            </a:r>
          </a:p>
          <a:p>
            <a:pPr>
              <a:spcAft>
                <a:spcPct val="70000"/>
              </a:spcAft>
            </a:pPr>
            <a:r>
              <a:rPr kumimoji="0" lang="en-US" altLang="zh-TW" sz="1000" b="1">
                <a:ea typeface="標楷體" pitchFamily="65" charset="-120"/>
              </a:rPr>
              <a:t>Tech Ed </a:t>
            </a:r>
            <a:br>
              <a:rPr kumimoji="0" lang="en-US" altLang="zh-TW" sz="1000" b="1">
                <a:ea typeface="標楷體" pitchFamily="65" charset="-120"/>
              </a:rPr>
            </a:br>
            <a:r>
              <a:rPr lang="zh-TW" altLang="en-US" sz="900">
                <a:ea typeface="標楷體" pitchFamily="65" charset="-120"/>
              </a:rPr>
              <a:t>台灣自</a:t>
            </a:r>
            <a:r>
              <a:rPr lang="en-US" altLang="zh-TW" sz="900">
                <a:ea typeface="標楷體" pitchFamily="65" charset="-120"/>
              </a:rPr>
              <a:t>1995</a:t>
            </a:r>
            <a:r>
              <a:rPr lang="zh-TW" altLang="en-US" sz="900">
                <a:ea typeface="標楷體" pitchFamily="65" charset="-120"/>
              </a:rPr>
              <a:t>年首辦以來，一直是國內最具指標性、最大規模的技術研討會。</a:t>
            </a:r>
            <a:r>
              <a:rPr lang="en-US" altLang="zh-TW" sz="900">
                <a:ea typeface="標楷體" pitchFamily="65" charset="-120"/>
              </a:rPr>
              <a:t>Microsoft Tech Ed Taipei </a:t>
            </a:r>
            <a:r>
              <a:rPr lang="zh-TW" altLang="en-US" sz="900">
                <a:ea typeface="標楷體" pitchFamily="65" charset="-120"/>
              </a:rPr>
              <a:t>不僅承襲美國</a:t>
            </a:r>
            <a:r>
              <a:rPr lang="en-US" altLang="zh-TW" sz="900">
                <a:ea typeface="標楷體" pitchFamily="65" charset="-120"/>
              </a:rPr>
              <a:t>Tech Ed </a:t>
            </a:r>
            <a:r>
              <a:rPr lang="zh-TW" altLang="en-US" sz="900">
                <a:ea typeface="標楷體" pitchFamily="65" charset="-120"/>
              </a:rPr>
              <a:t>的一貫風格與水準，並邀請國內外優秀團隊參與，每年均成功吸引 </a:t>
            </a:r>
            <a:r>
              <a:rPr lang="en-US" altLang="zh-TW" sz="900">
                <a:ea typeface="標楷體" pitchFamily="65" charset="-120"/>
              </a:rPr>
              <a:t>IT </a:t>
            </a:r>
            <a:r>
              <a:rPr lang="zh-TW" altLang="en-US" sz="900">
                <a:ea typeface="標楷體" pitchFamily="65" charset="-120"/>
              </a:rPr>
              <a:t>專業人員及程式開發者熱情參與，共同研討 </a:t>
            </a:r>
            <a:r>
              <a:rPr lang="en-US" altLang="zh-TW" sz="900">
                <a:ea typeface="標楷體" pitchFamily="65" charset="-120"/>
              </a:rPr>
              <a:t>Microsoft </a:t>
            </a:r>
            <a:r>
              <a:rPr lang="zh-TW" altLang="en-US" sz="900">
                <a:ea typeface="標楷體" pitchFamily="65" charset="-120"/>
              </a:rPr>
              <a:t>的產品技術發展與應用、交流意見，激發思考，討論最前瞻的技術趨勢</a:t>
            </a:r>
            <a:r>
              <a:rPr kumimoji="0" lang="zh-TW" altLang="en-US" sz="900">
                <a:ea typeface="標楷體" pitchFamily="65" charset="-120"/>
              </a:rPr>
              <a:t>。</a:t>
            </a:r>
          </a:p>
          <a:p>
            <a:pPr>
              <a:spcAft>
                <a:spcPct val="70000"/>
              </a:spcAft>
            </a:pPr>
            <a:r>
              <a:rPr kumimoji="0" lang="en-US" altLang="zh-TW" sz="1000" b="1">
                <a:ea typeface="標楷體" pitchFamily="65" charset="-120"/>
              </a:rPr>
              <a:t>WebCast</a:t>
            </a:r>
            <a:br>
              <a:rPr kumimoji="0" lang="en-US" altLang="zh-TW" sz="1000" b="1">
                <a:ea typeface="標楷體" pitchFamily="65" charset="-120"/>
              </a:rPr>
            </a:br>
            <a:r>
              <a:rPr kumimoji="0" lang="zh-TW" altLang="en-US" sz="900">
                <a:ea typeface="標楷體" pitchFamily="65" charset="-120"/>
              </a:rPr>
              <a:t>即時網路廣播，藉由網路上課的方式</a:t>
            </a:r>
            <a:r>
              <a:rPr kumimoji="0" lang="zh-TW" altLang="zh-TW" sz="900">
                <a:ea typeface="標楷體" pitchFamily="65" charset="-120"/>
              </a:rPr>
              <a:t>，</a:t>
            </a:r>
            <a:r>
              <a:rPr kumimoji="0" lang="zh-TW" altLang="en-US" sz="900">
                <a:ea typeface="標楷體" pitchFamily="65" charset="-120"/>
              </a:rPr>
              <a:t>讓忙碌的 </a:t>
            </a:r>
            <a:r>
              <a:rPr kumimoji="0" lang="en-US" altLang="zh-TW" sz="900">
                <a:ea typeface="標楷體" pitchFamily="65" charset="-120"/>
              </a:rPr>
              <a:t>IT </a:t>
            </a:r>
            <a:r>
              <a:rPr kumimoji="0" lang="zh-TW" altLang="en-US" sz="900">
                <a:ea typeface="標楷體" pitchFamily="65" charset="-120"/>
              </a:rPr>
              <a:t>專業人員隨時提升自己的技術能力。課程結束後，講師會逐一回覆每位學員的問題。</a:t>
            </a:r>
          </a:p>
          <a:p>
            <a:pPr>
              <a:spcAft>
                <a:spcPct val="70000"/>
              </a:spcAft>
            </a:pPr>
            <a:r>
              <a:rPr kumimoji="0" lang="zh-TW" altLang="en-US" sz="900">
                <a:ea typeface="標楷體" pitchFamily="65" charset="-120"/>
              </a:rPr>
              <a:t>每場即時網路廣播的課程結束後，將轉成錄影點播的方式，讓您隨時都可以重複聆聽微軟名師的精采課程。</a:t>
            </a:r>
            <a:endParaRPr kumimoji="0" lang="en-US" altLang="zh-TW" sz="900">
              <a:ea typeface="標楷體" pitchFamily="65" charset="-120"/>
            </a:endParaRP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3602038" y="941388"/>
            <a:ext cx="187007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>
              <a:spcAft>
                <a:spcPct val="80000"/>
              </a:spcAft>
              <a:tabLst>
                <a:tab pos="153988" algn="l"/>
              </a:tabLst>
            </a:pPr>
            <a:r>
              <a:rPr kumimoji="0" lang="en-US" altLang="zh-TW" sz="1500" b="1">
                <a:solidFill>
                  <a:srgbClr val="112E58"/>
                </a:solidFill>
                <a:ea typeface="標楷體" pitchFamily="65" charset="-120"/>
              </a:rPr>
              <a:t>2. </a:t>
            </a:r>
            <a:r>
              <a:rPr kumimoji="0" lang="zh-TW" altLang="en-US" sz="1500" b="1">
                <a:solidFill>
                  <a:srgbClr val="112E58"/>
                </a:solidFill>
                <a:ea typeface="標楷體" pitchFamily="65" charset="-120"/>
              </a:rPr>
              <a:t>技術資訊</a:t>
            </a:r>
            <a:endParaRPr kumimoji="0" lang="en-US" altLang="zh-TW" sz="1500" b="1">
              <a:solidFill>
                <a:srgbClr val="112E58"/>
              </a:solidFill>
              <a:ea typeface="標楷體" pitchFamily="65" charset="-120"/>
            </a:endParaRPr>
          </a:p>
          <a:p>
            <a:pPr>
              <a:tabLst>
                <a:tab pos="153988" algn="l"/>
              </a:tabLst>
            </a:pPr>
            <a:r>
              <a:rPr kumimoji="0" lang="en-US" altLang="zh-TW" sz="1000" b="1">
                <a:ea typeface="標楷體" pitchFamily="65" charset="-120"/>
              </a:rPr>
              <a:t>TechNet Flash</a:t>
            </a:r>
          </a:p>
          <a:p>
            <a:pPr>
              <a:spcAft>
                <a:spcPct val="70000"/>
              </a:spcAft>
              <a:tabLst>
                <a:tab pos="153988" algn="l"/>
              </a:tabLst>
            </a:pPr>
            <a:r>
              <a:rPr kumimoji="0" lang="zh-TW" altLang="en-US" sz="900">
                <a:ea typeface="標楷體" pitchFamily="65" charset="-120"/>
              </a:rPr>
              <a:t>免費訂閱 </a:t>
            </a:r>
            <a:r>
              <a:rPr kumimoji="0" lang="en-US" altLang="zh-TW" sz="900">
                <a:ea typeface="標楷體" pitchFamily="65" charset="-120"/>
              </a:rPr>
              <a:t>TechNet </a:t>
            </a:r>
            <a:r>
              <a:rPr kumimoji="0" lang="zh-TW" altLang="en-US" sz="900">
                <a:ea typeface="標楷體" pitchFamily="65" charset="-120"/>
              </a:rPr>
              <a:t>電子報。每兩個禮拜發行一次。內容包含：</a:t>
            </a:r>
          </a:p>
          <a:p>
            <a:pPr>
              <a:spcAft>
                <a:spcPct val="70000"/>
              </a:spcAft>
              <a:tabLst>
                <a:tab pos="153988" algn="l"/>
              </a:tabLst>
            </a:pPr>
            <a:r>
              <a:rPr kumimoji="0" lang="en-US" altLang="zh-TW" sz="900" b="1">
                <a:ea typeface="標楷體" pitchFamily="65" charset="-120"/>
              </a:rPr>
              <a:t>1.</a:t>
            </a:r>
            <a:r>
              <a:rPr kumimoji="0" lang="en-US" altLang="zh-TW" sz="900">
                <a:ea typeface="標楷體" pitchFamily="65" charset="-120"/>
              </a:rPr>
              <a:t> IT </a:t>
            </a:r>
            <a:r>
              <a:rPr kumimoji="0" lang="zh-TW" altLang="en-US" sz="900">
                <a:ea typeface="標楷體" pitchFamily="65" charset="-120"/>
              </a:rPr>
              <a:t>專業人員最新活動預告</a:t>
            </a:r>
            <a:endParaRPr kumimoji="0" lang="en-US" altLang="zh-TW" sz="900">
              <a:ea typeface="標楷體" pitchFamily="65" charset="-120"/>
            </a:endParaRPr>
          </a:p>
          <a:p>
            <a:pPr>
              <a:spcAft>
                <a:spcPct val="70000"/>
              </a:spcAft>
              <a:tabLst>
                <a:tab pos="153988" algn="l"/>
              </a:tabLst>
            </a:pPr>
            <a:r>
              <a:rPr kumimoji="0" lang="en-US" altLang="zh-TW" sz="900" b="1">
                <a:ea typeface="標楷體" pitchFamily="65" charset="-120"/>
              </a:rPr>
              <a:t>2.</a:t>
            </a:r>
            <a:r>
              <a:rPr kumimoji="0" lang="en-US" altLang="zh-TW" sz="900">
                <a:ea typeface="標楷體" pitchFamily="65" charset="-120"/>
              </a:rPr>
              <a:t> TechNet </a:t>
            </a:r>
            <a:r>
              <a:rPr kumimoji="0" lang="zh-TW" altLang="en-US" sz="900">
                <a:ea typeface="標楷體" pitchFamily="65" charset="-120"/>
              </a:rPr>
              <a:t>技術論壇熱門討論</a:t>
            </a:r>
          </a:p>
          <a:p>
            <a:pPr>
              <a:spcAft>
                <a:spcPct val="70000"/>
              </a:spcAft>
              <a:tabLst>
                <a:tab pos="153988" algn="l"/>
              </a:tabLst>
            </a:pPr>
            <a:r>
              <a:rPr kumimoji="0" lang="en-US" altLang="zh-TW" sz="900" b="1">
                <a:ea typeface="標楷體" pitchFamily="65" charset="-120"/>
              </a:rPr>
              <a:t>3.</a:t>
            </a:r>
            <a:r>
              <a:rPr kumimoji="0" lang="en-US" altLang="zh-TW" sz="900">
                <a:ea typeface="標楷體" pitchFamily="65" charset="-120"/>
              </a:rPr>
              <a:t> TechNet </a:t>
            </a:r>
            <a:r>
              <a:rPr kumimoji="0" lang="zh-TW" altLang="en-US" sz="900">
                <a:ea typeface="標楷體" pitchFamily="65" charset="-120"/>
              </a:rPr>
              <a:t>專欄及最新中文文章</a:t>
            </a:r>
          </a:p>
          <a:p>
            <a:pPr>
              <a:spcAft>
                <a:spcPct val="70000"/>
              </a:spcAft>
              <a:tabLst>
                <a:tab pos="153988" algn="l"/>
              </a:tabLst>
            </a:pPr>
            <a:r>
              <a:rPr kumimoji="0" lang="en-US" altLang="zh-TW" sz="900" b="1">
                <a:ea typeface="標楷體" pitchFamily="65" charset="-120"/>
              </a:rPr>
              <a:t>4.</a:t>
            </a:r>
            <a:r>
              <a:rPr kumimoji="0" lang="en-US" altLang="zh-TW" sz="900">
                <a:ea typeface="標楷體" pitchFamily="65" charset="-120"/>
              </a:rPr>
              <a:t> </a:t>
            </a:r>
            <a:r>
              <a:rPr kumimoji="0" lang="zh-TW" altLang="en-US" sz="900">
                <a:ea typeface="標楷體" pitchFamily="65" charset="-120"/>
              </a:rPr>
              <a:t>熱門中文知識庫</a:t>
            </a:r>
          </a:p>
          <a:p>
            <a:pPr>
              <a:spcAft>
                <a:spcPct val="70000"/>
              </a:spcAft>
              <a:tabLst>
                <a:tab pos="153988" algn="l"/>
              </a:tabLst>
            </a:pPr>
            <a:r>
              <a:rPr kumimoji="0" lang="en-US" altLang="zh-TW" sz="900" b="1">
                <a:ea typeface="標楷體" pitchFamily="65" charset="-120"/>
              </a:rPr>
              <a:t>5.</a:t>
            </a:r>
            <a:r>
              <a:rPr kumimoji="0" lang="en-US" altLang="zh-TW" sz="900">
                <a:ea typeface="標楷體" pitchFamily="65" charset="-120"/>
              </a:rPr>
              <a:t> </a:t>
            </a:r>
            <a:r>
              <a:rPr kumimoji="0" lang="zh-TW" altLang="en-US" sz="900">
                <a:ea typeface="標楷體" pitchFamily="65" charset="-120"/>
              </a:rPr>
              <a:t>資訊安全公告</a:t>
            </a:r>
          </a:p>
          <a:p>
            <a:pPr>
              <a:spcAft>
                <a:spcPct val="70000"/>
              </a:spcAft>
              <a:tabLst>
                <a:tab pos="153988" algn="l"/>
              </a:tabLst>
            </a:pPr>
            <a:r>
              <a:rPr kumimoji="0" lang="en-US" altLang="zh-TW" sz="900" b="1">
                <a:ea typeface="標楷體" pitchFamily="65" charset="-120"/>
              </a:rPr>
              <a:t>6.</a:t>
            </a:r>
            <a:r>
              <a:rPr kumimoji="0" lang="en-US" altLang="zh-TW" sz="900">
                <a:ea typeface="標楷體" pitchFamily="65" charset="-120"/>
              </a:rPr>
              <a:t> </a:t>
            </a:r>
            <a:r>
              <a:rPr kumimoji="0" lang="zh-TW" altLang="en-US" sz="900">
                <a:ea typeface="標楷體" pitchFamily="65" charset="-120"/>
              </a:rPr>
              <a:t>美國微軟總部最新技術資訊</a:t>
            </a:r>
          </a:p>
          <a:p>
            <a:pPr eaLnBrk="0" hangingPunct="0">
              <a:tabLst>
                <a:tab pos="153988" algn="l"/>
              </a:tabLst>
            </a:pPr>
            <a:r>
              <a:rPr kumimoji="0" lang="zh-TW" altLang="en-US" sz="1000" b="1">
                <a:ea typeface="標楷體" pitchFamily="65" charset="-120"/>
              </a:rPr>
              <a:t>熱門技術文選</a:t>
            </a:r>
          </a:p>
          <a:p>
            <a:pPr eaLnBrk="0" hangingPunct="0">
              <a:tabLst>
                <a:tab pos="153988" algn="l"/>
              </a:tabLst>
            </a:pPr>
            <a:r>
              <a:rPr kumimoji="0" lang="zh-TW" altLang="en-US" sz="900">
                <a:ea typeface="標楷體" pitchFamily="65" charset="-120"/>
              </a:rPr>
              <a:t>每個月固定從美國微軟總部取得最新的技術文件</a:t>
            </a:r>
            <a:r>
              <a:rPr kumimoji="0" lang="zh-TW" altLang="zh-TW" sz="900">
                <a:ea typeface="標楷體" pitchFamily="65" charset="-120"/>
              </a:rPr>
              <a:t>，並</a:t>
            </a:r>
            <a:r>
              <a:rPr kumimoji="0" lang="zh-TW" altLang="en-US" sz="900">
                <a:ea typeface="標楷體" pitchFamily="65" charset="-120"/>
              </a:rPr>
              <a:t>翻譯成中文。讓您更快速閱讀</a:t>
            </a:r>
            <a:r>
              <a:rPr kumimoji="0" lang="zh-TW" altLang="zh-TW" sz="900">
                <a:ea typeface="標楷體" pitchFamily="65" charset="-120"/>
              </a:rPr>
              <a:t>、</a:t>
            </a:r>
            <a:r>
              <a:rPr kumimoji="0" lang="zh-TW" altLang="en-US" sz="900">
                <a:ea typeface="標楷體" pitchFamily="65" charset="-120"/>
              </a:rPr>
              <a:t>快速吸收。</a:t>
            </a:r>
            <a:endParaRPr kumimoji="0" lang="en-US" altLang="zh-TW" sz="900">
              <a:ea typeface="標楷體" pitchFamily="65" charset="-120"/>
            </a:endParaRP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5472113" y="942975"/>
            <a:ext cx="18700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>
              <a:spcAft>
                <a:spcPct val="80000"/>
              </a:spcAft>
              <a:tabLst>
                <a:tab pos="153988" algn="l"/>
              </a:tabLst>
            </a:pPr>
            <a:r>
              <a:rPr kumimoji="0" lang="en-US" altLang="zh-TW" sz="1500" b="1">
                <a:solidFill>
                  <a:srgbClr val="112E58"/>
                </a:solidFill>
                <a:ea typeface="標楷體" pitchFamily="65" charset="-120"/>
              </a:rPr>
              <a:t>3. </a:t>
            </a:r>
            <a:r>
              <a:rPr kumimoji="0" lang="zh-TW" altLang="en-US" sz="1500" b="1">
                <a:solidFill>
                  <a:srgbClr val="112E58"/>
                </a:solidFill>
                <a:ea typeface="標楷體" pitchFamily="65" charset="-120"/>
              </a:rPr>
              <a:t>技術人員社群</a:t>
            </a:r>
            <a:endParaRPr kumimoji="0" lang="en-US" altLang="zh-TW" sz="1500" b="1">
              <a:solidFill>
                <a:srgbClr val="112E58"/>
              </a:solidFill>
              <a:ea typeface="標楷體" pitchFamily="65" charset="-120"/>
            </a:endParaRPr>
          </a:p>
          <a:p>
            <a:pPr>
              <a:spcAft>
                <a:spcPct val="70000"/>
              </a:spcAft>
              <a:tabLst>
                <a:tab pos="153988" algn="l"/>
              </a:tabLst>
            </a:pPr>
            <a:r>
              <a:rPr kumimoji="0" lang="en-US" altLang="zh-TW" sz="1000" b="1">
                <a:ea typeface="標楷體" pitchFamily="65" charset="-120"/>
              </a:rPr>
              <a:t>TechNet </a:t>
            </a:r>
            <a:r>
              <a:rPr kumimoji="0" lang="zh-TW" altLang="en-US" sz="1000" b="1">
                <a:ea typeface="標楷體" pitchFamily="65" charset="-120"/>
              </a:rPr>
              <a:t>技術論壇</a:t>
            </a:r>
            <a:br>
              <a:rPr kumimoji="0" lang="zh-TW" altLang="en-US" sz="1000" b="1">
                <a:ea typeface="標楷體" pitchFamily="65" charset="-120"/>
              </a:rPr>
            </a:br>
            <a:r>
              <a:rPr kumimoji="0" lang="zh-TW" altLang="en-US" sz="900">
                <a:ea typeface="標楷體" pitchFamily="65" charset="-120"/>
              </a:rPr>
              <a:t>微軟技術論壇提供 </a:t>
            </a:r>
            <a:r>
              <a:rPr kumimoji="0" lang="en-US" altLang="zh-TW" sz="900">
                <a:ea typeface="標楷體" pitchFamily="65" charset="-120"/>
              </a:rPr>
              <a:t>IT </a:t>
            </a:r>
            <a:r>
              <a:rPr kumimoji="0" lang="zh-TW" altLang="en-US" sz="900">
                <a:ea typeface="標楷體" pitchFamily="65" charset="-120"/>
              </a:rPr>
              <a:t>專業人員一個免費分享與尋求技術支援的園地。</a:t>
            </a:r>
            <a:endParaRPr kumimoji="0" lang="en-US" altLang="zh-TW" sz="900">
              <a:ea typeface="標楷體" pitchFamily="65" charset="-120"/>
            </a:endParaRP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7342188" y="941388"/>
            <a:ext cx="1801812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>
              <a:spcAft>
                <a:spcPct val="80000"/>
              </a:spcAft>
              <a:tabLst>
                <a:tab pos="153988" algn="l"/>
              </a:tabLst>
            </a:pPr>
            <a:r>
              <a:rPr kumimoji="0" lang="en-US" altLang="zh-TW" sz="1500" b="1">
                <a:solidFill>
                  <a:srgbClr val="112E58"/>
                </a:solidFill>
                <a:ea typeface="標楷體" pitchFamily="65" charset="-120"/>
              </a:rPr>
              <a:t>4. </a:t>
            </a:r>
            <a:r>
              <a:rPr kumimoji="0" lang="zh-TW" altLang="en-US" sz="1500" b="1">
                <a:solidFill>
                  <a:srgbClr val="112E58"/>
                </a:solidFill>
                <a:ea typeface="標楷體" pitchFamily="65" charset="-120"/>
              </a:rPr>
              <a:t>技術光碟</a:t>
            </a:r>
          </a:p>
          <a:p>
            <a:pPr>
              <a:spcAft>
                <a:spcPct val="70000"/>
              </a:spcAft>
              <a:tabLst>
                <a:tab pos="153988" algn="l"/>
              </a:tabLst>
            </a:pPr>
            <a:r>
              <a:rPr kumimoji="0" lang="en-US" altLang="zh-TW" sz="1000" b="1">
                <a:ea typeface="標楷體" pitchFamily="65" charset="-120"/>
              </a:rPr>
              <a:t>TechNet Subscription</a:t>
            </a:r>
            <a:br>
              <a:rPr kumimoji="0" lang="en-US" altLang="zh-TW" sz="1000" b="1">
                <a:ea typeface="標楷體" pitchFamily="65" charset="-120"/>
              </a:rPr>
            </a:br>
            <a:r>
              <a:rPr kumimoji="0" lang="en-US" altLang="zh-TW" sz="900">
                <a:ea typeface="標楷體" pitchFamily="65" charset="-120"/>
              </a:rPr>
              <a:t>TechNet Subscription </a:t>
            </a:r>
            <a:r>
              <a:rPr kumimoji="0" lang="zh-TW" altLang="en-US" sz="900">
                <a:ea typeface="標楷體" pitchFamily="65" charset="-120"/>
              </a:rPr>
              <a:t>是 </a:t>
            </a:r>
            <a:r>
              <a:rPr kumimoji="0" lang="en-US" altLang="zh-TW" sz="900">
                <a:ea typeface="標楷體" pitchFamily="65" charset="-120"/>
              </a:rPr>
              <a:t>IT </a:t>
            </a:r>
            <a:r>
              <a:rPr kumimoji="0" lang="zh-TW" altLang="en-US" sz="900">
                <a:ea typeface="標楷體" pitchFamily="65" charset="-120"/>
              </a:rPr>
              <a:t>專業人員的重要利器。可協助 </a:t>
            </a:r>
            <a:r>
              <a:rPr kumimoji="0" lang="en-US" altLang="zh-TW" sz="900">
                <a:ea typeface="標楷體" pitchFamily="65" charset="-120"/>
              </a:rPr>
              <a:t>IT </a:t>
            </a:r>
            <a:r>
              <a:rPr kumimoji="0" lang="zh-TW" altLang="en-US" sz="900">
                <a:ea typeface="標楷體" pitchFamily="65" charset="-120"/>
              </a:rPr>
              <a:t>專業人員解決技術問題、規劃、實作和支援 </a:t>
            </a:r>
            <a:r>
              <a:rPr kumimoji="0" lang="en-US" altLang="zh-TW" sz="900">
                <a:ea typeface="標楷體" pitchFamily="65" charset="-120"/>
              </a:rPr>
              <a:t>Microsoft </a:t>
            </a:r>
            <a:r>
              <a:rPr kumimoji="0" lang="zh-TW" altLang="en-US" sz="900">
                <a:ea typeface="標楷體" pitchFamily="65" charset="-120"/>
              </a:rPr>
              <a:t>解決方案，並可打造自身的技術技能。</a:t>
            </a:r>
          </a:p>
          <a:p>
            <a:pPr eaLnBrk="0" hangingPunct="0">
              <a:tabLst>
                <a:tab pos="153988" algn="l"/>
              </a:tabLst>
            </a:pPr>
            <a:r>
              <a:rPr kumimoji="0" lang="zh-TW" altLang="en-US" sz="900">
                <a:ea typeface="標楷體" pitchFamily="65" charset="-120"/>
              </a:rPr>
              <a:t>每個月會透過 </a:t>
            </a:r>
            <a:r>
              <a:rPr kumimoji="0" lang="en-US" altLang="zh-TW" sz="900">
                <a:ea typeface="標楷體" pitchFamily="65" charset="-120"/>
              </a:rPr>
              <a:t>DVD </a:t>
            </a:r>
            <a:r>
              <a:rPr kumimoji="0" lang="zh-TW" altLang="en-US" sz="900">
                <a:ea typeface="標楷體" pitchFamily="65" charset="-120"/>
              </a:rPr>
              <a:t>或 </a:t>
            </a:r>
            <a:r>
              <a:rPr kumimoji="0" lang="en-US" altLang="zh-TW" sz="900">
                <a:ea typeface="標楷體" pitchFamily="65" charset="-120"/>
              </a:rPr>
              <a:t>CD </a:t>
            </a:r>
            <a:r>
              <a:rPr kumimoji="0" lang="zh-TW" altLang="en-US" sz="900">
                <a:ea typeface="標楷體" pitchFamily="65" charset="-120"/>
              </a:rPr>
              <a:t>的方式寄送，並且提供下列各項：</a:t>
            </a:r>
          </a:p>
          <a:p>
            <a:pPr eaLnBrk="0" hangingPunct="0">
              <a:tabLst>
                <a:tab pos="153988" algn="l"/>
              </a:tabLst>
            </a:pPr>
            <a:endParaRPr kumimoji="0" lang="zh-TW" altLang="en-US" sz="900">
              <a:ea typeface="標楷體" pitchFamily="65" charset="-120"/>
            </a:endParaRPr>
          </a:p>
          <a:p>
            <a:pPr eaLnBrk="0" hangingPunct="0">
              <a:tabLst>
                <a:tab pos="153988" algn="l"/>
              </a:tabLst>
            </a:pPr>
            <a:r>
              <a:rPr kumimoji="0" lang="en-US" altLang="zh-TW" sz="900" b="1">
                <a:ea typeface="標楷體" pitchFamily="65" charset="-120"/>
              </a:rPr>
              <a:t>1.</a:t>
            </a:r>
            <a:r>
              <a:rPr kumimoji="0" lang="en-US" altLang="zh-TW" sz="900">
                <a:ea typeface="標楷體" pitchFamily="65" charset="-120"/>
              </a:rPr>
              <a:t> </a:t>
            </a:r>
            <a:r>
              <a:rPr kumimoji="0" lang="zh-TW" altLang="en-US" sz="900">
                <a:ea typeface="標楷體" pitchFamily="65" charset="-120"/>
              </a:rPr>
              <a:t>涵蓋 </a:t>
            </a:r>
            <a:r>
              <a:rPr kumimoji="0" lang="en-US" altLang="zh-TW" sz="900">
                <a:ea typeface="標楷體" pitchFamily="65" charset="-120"/>
              </a:rPr>
              <a:t>Microsoft </a:t>
            </a:r>
            <a:r>
              <a:rPr kumimoji="0" lang="zh-TW" altLang="en-US" sz="900">
                <a:ea typeface="標楷體" pitchFamily="65" charset="-120"/>
              </a:rPr>
              <a:t>知識庫、</a:t>
            </a:r>
            <a:r>
              <a:rPr kumimoji="0" lang="en-US" altLang="zh-TW" sz="900">
                <a:ea typeface="標楷體" pitchFamily="65" charset="-120"/>
              </a:rPr>
              <a:t>Service Pack</a:t>
            </a:r>
            <a:r>
              <a:rPr kumimoji="0" lang="zh-TW" altLang="en-US" sz="900">
                <a:ea typeface="標楷體" pitchFamily="65" charset="-120"/>
              </a:rPr>
              <a:t>、安全性更新和 </a:t>
            </a:r>
            <a:r>
              <a:rPr kumimoji="0" lang="en-US" altLang="zh-TW" sz="900">
                <a:ea typeface="標楷體" pitchFamily="65" charset="-120"/>
              </a:rPr>
              <a:t>Resource Kit </a:t>
            </a:r>
            <a:r>
              <a:rPr kumimoji="0" lang="zh-TW" altLang="en-US" sz="900">
                <a:ea typeface="標楷體" pitchFamily="65" charset="-120"/>
              </a:rPr>
              <a:t>等 </a:t>
            </a:r>
            <a:r>
              <a:rPr kumimoji="0" lang="en-US" altLang="zh-TW" sz="900">
                <a:ea typeface="標楷體" pitchFamily="65" charset="-120"/>
              </a:rPr>
              <a:t>How-to </a:t>
            </a:r>
            <a:r>
              <a:rPr kumimoji="0" lang="zh-TW" altLang="en-US" sz="900">
                <a:ea typeface="標楷體" pitchFamily="65" charset="-120"/>
              </a:rPr>
              <a:t>資訊。</a:t>
            </a:r>
          </a:p>
          <a:p>
            <a:pPr eaLnBrk="0" hangingPunct="0">
              <a:tabLst>
                <a:tab pos="153988" algn="l"/>
              </a:tabLst>
            </a:pPr>
            <a:endParaRPr kumimoji="0" lang="zh-TW" altLang="en-US" sz="900">
              <a:ea typeface="標楷體" pitchFamily="65" charset="-120"/>
            </a:endParaRPr>
          </a:p>
          <a:p>
            <a:pPr eaLnBrk="0" hangingPunct="0">
              <a:tabLst>
                <a:tab pos="153988" algn="l"/>
              </a:tabLst>
            </a:pPr>
            <a:r>
              <a:rPr kumimoji="0" lang="en-US" altLang="zh-TW" sz="900" b="1">
                <a:ea typeface="標楷體" pitchFamily="65" charset="-120"/>
              </a:rPr>
              <a:t>2.</a:t>
            </a:r>
            <a:r>
              <a:rPr kumimoji="0" lang="en-US" altLang="zh-TW" sz="900">
                <a:ea typeface="標楷體" pitchFamily="65" charset="-120"/>
              </a:rPr>
              <a:t> </a:t>
            </a:r>
            <a:r>
              <a:rPr kumimoji="0" lang="zh-TW" altLang="en-US" sz="900">
                <a:ea typeface="標楷體" pitchFamily="65" charset="-120"/>
              </a:rPr>
              <a:t>授權供評估用的完整版軟體、測試版軟體。取得 </a:t>
            </a:r>
            <a:r>
              <a:rPr kumimoji="0" lang="en-US" altLang="zh-TW" sz="900">
                <a:ea typeface="標楷體" pitchFamily="65" charset="-120"/>
              </a:rPr>
              <a:t>Microsoft </a:t>
            </a:r>
            <a:r>
              <a:rPr kumimoji="0" lang="zh-TW" altLang="en-US" sz="900">
                <a:ea typeface="標楷體" pitchFamily="65" charset="-120"/>
              </a:rPr>
              <a:t>軟體的搶鮮版，掌握最新的技術。</a:t>
            </a:r>
          </a:p>
          <a:p>
            <a:pPr eaLnBrk="0" hangingPunct="0">
              <a:tabLst>
                <a:tab pos="153988" algn="l"/>
              </a:tabLst>
            </a:pPr>
            <a:endParaRPr kumimoji="0" lang="zh-TW" altLang="en-US" sz="900">
              <a:ea typeface="標楷體" pitchFamily="65" charset="-120"/>
            </a:endParaRPr>
          </a:p>
          <a:p>
            <a:pPr eaLnBrk="0" hangingPunct="0">
              <a:tabLst>
                <a:tab pos="153988" algn="l"/>
              </a:tabLst>
            </a:pPr>
            <a:r>
              <a:rPr kumimoji="0" lang="en-US" altLang="zh-TW" sz="900" b="1">
                <a:ea typeface="標楷體" pitchFamily="65" charset="-120"/>
              </a:rPr>
              <a:t>3.</a:t>
            </a:r>
            <a:r>
              <a:rPr kumimoji="0" lang="en-US" altLang="zh-TW" sz="900">
                <a:ea typeface="標楷體" pitchFamily="65" charset="-120"/>
              </a:rPr>
              <a:t> </a:t>
            </a:r>
            <a:r>
              <a:rPr kumimoji="0" lang="zh-TW" altLang="en-US" sz="900">
                <a:ea typeface="標楷體" pitchFamily="65" charset="-120"/>
              </a:rPr>
              <a:t>享有二次免費的技術支援，以及付費技術支援八折的優惠，協助您解決重大的系統問題。</a:t>
            </a:r>
            <a:endParaRPr kumimoji="0" lang="en-US" altLang="zh-TW" sz="900">
              <a:ea typeface="標楷體" pitchFamily="65" charset="-12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3" descr="ta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975" y="2708275"/>
            <a:ext cx="865187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22313" y="2925763"/>
            <a:ext cx="7689850" cy="1384300"/>
          </a:xfrm>
        </p:spPr>
        <p:txBody>
          <a:bodyPr rtlCol="0">
            <a:normAutofit fontScale="70000" lnSpcReduction="20000"/>
          </a:bodyPr>
          <a:lstStyle/>
          <a:p>
            <a:pPr defTabSz="914327" eaLnBrk="1" fontAlgn="auto" hangingPunct="1">
              <a:spcAft>
                <a:spcPts val="0"/>
              </a:spcAft>
              <a:defRPr/>
            </a:pPr>
            <a:r>
              <a:rPr>
                <a:solidFill>
                  <a:schemeClr val="tx1">
                    <a:lumMod val="50000"/>
                    <a:lumOff val="50000"/>
                  </a:schemeClr>
                </a:solidFill>
              </a:rPr>
              <a:t>Q&amp;A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Rectangle 60"/>
          <p:cNvSpPr>
            <a:spLocks noGrp="1" noChangeArrowheads="1"/>
          </p:cNvSpPr>
          <p:nvPr>
            <p:ph type="ctrTitle"/>
          </p:nvPr>
        </p:nvSpPr>
        <p:spPr>
          <a:xfrm>
            <a:off x="585707" y="1221165"/>
            <a:ext cx="7675563" cy="1948226"/>
          </a:xfrm>
        </p:spPr>
        <p:txBody>
          <a:bodyPr/>
          <a:lstStyle/>
          <a:p>
            <a:r>
              <a:rPr lang="zh-TW" altLang="en-US" sz="5400" b="1" spc="-150" dirty="0" smtClean="0">
                <a:ln w="3175">
                  <a:noFill/>
                </a:ln>
                <a:gradFill flip="none" rotWithShape="1">
                  <a:gsLst>
                    <a:gs pos="0">
                      <a:srgbClr val="FEF9DA"/>
                    </a:gs>
                    <a:gs pos="52000">
                      <a:srgbClr val="8CF3FE"/>
                    </a:gs>
                    <a:gs pos="68000">
                      <a:srgbClr val="3E8BFC"/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Segoe Semibold" pitchFamily="34" charset="0"/>
                <a:cs typeface="Arial" charset="0"/>
              </a:rPr>
              <a:t>視覺化的  </a:t>
            </a:r>
            <a:r>
              <a:rPr lang="en-US" altLang="zh-TW" sz="5400" b="1" spc="-150" dirty="0" smtClean="0">
                <a:ln w="3175">
                  <a:noFill/>
                </a:ln>
                <a:gradFill flip="none" rotWithShape="1">
                  <a:gsLst>
                    <a:gs pos="0">
                      <a:srgbClr val="FEF9DA"/>
                    </a:gs>
                    <a:gs pos="52000">
                      <a:srgbClr val="8CF3FE"/>
                    </a:gs>
                    <a:gs pos="68000">
                      <a:srgbClr val="3E8BFC"/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Segoe Semibold" pitchFamily="34" charset="0"/>
                <a:cs typeface="Arial" charset="0"/>
              </a:rPr>
              <a:t>Office </a:t>
            </a:r>
            <a:r>
              <a:rPr lang="en-US" altLang="zh-TW" sz="4000" b="1" spc="-150" dirty="0" smtClean="0">
                <a:ln w="3175">
                  <a:noFill/>
                </a:ln>
                <a:gradFill flip="none" rotWithShape="1">
                  <a:gsLst>
                    <a:gs pos="0">
                      <a:srgbClr val="FEF9DA"/>
                    </a:gs>
                    <a:gs pos="52000">
                      <a:srgbClr val="8CF3FE"/>
                    </a:gs>
                    <a:gs pos="68000">
                      <a:srgbClr val="3E8BFC"/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Segoe Semibold" pitchFamily="34" charset="0"/>
                <a:cs typeface="Arial" charset="0"/>
              </a:rPr>
              <a:t/>
            </a:r>
            <a:br>
              <a:rPr lang="en-US" altLang="zh-TW" sz="4000" b="1" spc="-150" dirty="0" smtClean="0">
                <a:ln w="3175">
                  <a:noFill/>
                </a:ln>
                <a:gradFill flip="none" rotWithShape="1">
                  <a:gsLst>
                    <a:gs pos="0">
                      <a:srgbClr val="FEF9DA"/>
                    </a:gs>
                    <a:gs pos="52000">
                      <a:srgbClr val="8CF3FE"/>
                    </a:gs>
                    <a:gs pos="68000">
                      <a:srgbClr val="3E8BFC"/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Segoe Semibold" pitchFamily="34" charset="0"/>
                <a:cs typeface="Arial" charset="0"/>
              </a:rPr>
            </a:br>
            <a:r>
              <a:rPr lang="en-US" altLang="zh-TW" sz="4000" b="1" spc="-150" dirty="0" smtClean="0">
                <a:ln w="3175">
                  <a:noFill/>
                </a:ln>
                <a:gradFill flip="none" rotWithShape="1">
                  <a:gsLst>
                    <a:gs pos="0">
                      <a:srgbClr val="FEF9DA"/>
                    </a:gs>
                    <a:gs pos="52000">
                      <a:srgbClr val="8CF3FE"/>
                    </a:gs>
                    <a:gs pos="68000">
                      <a:srgbClr val="3E8BFC"/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Segoe Semibold" pitchFamily="34" charset="0"/>
                <a:cs typeface="Arial" charset="0"/>
              </a:rPr>
              <a:t/>
            </a:r>
            <a:br>
              <a:rPr lang="en-US" altLang="zh-TW" sz="4000" b="1" spc="-150" dirty="0" smtClean="0">
                <a:ln w="3175">
                  <a:noFill/>
                </a:ln>
                <a:gradFill flip="none" rotWithShape="1">
                  <a:gsLst>
                    <a:gs pos="0">
                      <a:srgbClr val="FEF9DA"/>
                    </a:gs>
                    <a:gs pos="52000">
                      <a:srgbClr val="8CF3FE"/>
                    </a:gs>
                    <a:gs pos="68000">
                      <a:srgbClr val="3E8BFC"/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Segoe Semibold" pitchFamily="34" charset="0"/>
                <a:cs typeface="Arial" charset="0"/>
              </a:rPr>
            </a:br>
            <a:r>
              <a:rPr lang="en-US" altLang="zh-TW" sz="4000" b="1" spc="-150" dirty="0" smtClean="0">
                <a:ln w="3175">
                  <a:noFill/>
                </a:ln>
                <a:gradFill flip="none" rotWithShape="1">
                  <a:gsLst>
                    <a:gs pos="0">
                      <a:srgbClr val="FEF9DA"/>
                    </a:gs>
                    <a:gs pos="52000">
                      <a:srgbClr val="8CF3FE"/>
                    </a:gs>
                    <a:gs pos="68000">
                      <a:srgbClr val="3E8BFC"/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Segoe Semibold" pitchFamily="34" charset="0"/>
                <a:cs typeface="Arial" charset="0"/>
              </a:rPr>
              <a:t>Microsoft </a:t>
            </a:r>
            <a:r>
              <a:rPr lang="en-US" altLang="zh-TW" sz="4000" b="1" spc="-150" baseline="30000" dirty="0" smtClean="0">
                <a:ln w="3175">
                  <a:noFill/>
                </a:ln>
                <a:gradFill flip="none" rotWithShape="1">
                  <a:gsLst>
                    <a:gs pos="0">
                      <a:srgbClr val="FEF9DA"/>
                    </a:gs>
                    <a:gs pos="52000">
                      <a:srgbClr val="8CF3FE"/>
                    </a:gs>
                    <a:gs pos="68000">
                      <a:srgbClr val="3E8BFC"/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Segoe Semibold" pitchFamily="34" charset="0"/>
                <a:cs typeface="Arial" charset="0"/>
              </a:rPr>
              <a:t>®</a:t>
            </a:r>
            <a:r>
              <a:rPr lang="en-US" altLang="zh-TW" sz="4000" b="1" spc="-150" dirty="0" smtClean="0">
                <a:ln w="3175">
                  <a:noFill/>
                </a:ln>
                <a:gradFill flip="none" rotWithShape="1">
                  <a:gsLst>
                    <a:gs pos="0">
                      <a:srgbClr val="FEF9DA"/>
                    </a:gs>
                    <a:gs pos="52000">
                      <a:srgbClr val="8CF3FE"/>
                    </a:gs>
                    <a:gs pos="68000">
                      <a:srgbClr val="3E8BFC"/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Segoe Semibold" pitchFamily="34" charset="0"/>
                <a:cs typeface="Arial" charset="0"/>
              </a:rPr>
              <a:t> Office</a:t>
            </a:r>
            <a:r>
              <a:rPr lang="zh-TW" altLang="en-US" sz="4000" b="1" spc="-150" dirty="0" smtClean="0">
                <a:ln w="3175">
                  <a:noFill/>
                </a:ln>
                <a:gradFill flip="none" rotWithShape="1">
                  <a:gsLst>
                    <a:gs pos="0">
                      <a:srgbClr val="FEF9DA"/>
                    </a:gs>
                    <a:gs pos="52000">
                      <a:srgbClr val="8CF3FE"/>
                    </a:gs>
                    <a:gs pos="68000">
                      <a:srgbClr val="3E8BFC"/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Segoe Semibold" pitchFamily="34" charset="0"/>
                <a:cs typeface="Arial" charset="0"/>
              </a:rPr>
              <a:t> </a:t>
            </a:r>
            <a:r>
              <a:rPr lang="en-US" altLang="zh-TW" sz="4000" b="1" spc="-150" dirty="0" smtClean="0">
                <a:ln w="3175">
                  <a:noFill/>
                </a:ln>
                <a:gradFill flip="none" rotWithShape="1">
                  <a:gsLst>
                    <a:gs pos="0">
                      <a:srgbClr val="FEF9DA"/>
                    </a:gs>
                    <a:gs pos="52000">
                      <a:srgbClr val="8CF3FE"/>
                    </a:gs>
                    <a:gs pos="68000">
                      <a:srgbClr val="3E8BFC"/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Segoe Semibold" pitchFamily="34" charset="0"/>
                <a:cs typeface="Arial" charset="0"/>
              </a:rPr>
              <a:t>Visio</a:t>
            </a:r>
            <a:r>
              <a:rPr lang="en-US" altLang="zh-TW" sz="4000" b="1" spc="-150" baseline="30000" dirty="0" smtClean="0">
                <a:ln w="3175">
                  <a:noFill/>
                </a:ln>
                <a:gradFill flip="none" rotWithShape="1">
                  <a:gsLst>
                    <a:gs pos="0">
                      <a:srgbClr val="FEF9DA"/>
                    </a:gs>
                    <a:gs pos="52000">
                      <a:srgbClr val="8CF3FE"/>
                    </a:gs>
                    <a:gs pos="68000">
                      <a:srgbClr val="3E8BFC"/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Segoe Semibold" pitchFamily="34" charset="0"/>
                <a:cs typeface="Arial" charset="0"/>
              </a:rPr>
              <a:t> ®</a:t>
            </a:r>
            <a:r>
              <a:rPr lang="en-US" altLang="zh-TW" sz="4000" b="1" spc="-150" dirty="0" smtClean="0">
                <a:ln w="3175">
                  <a:noFill/>
                </a:ln>
                <a:gradFill flip="none" rotWithShape="1">
                  <a:gsLst>
                    <a:gs pos="0">
                      <a:srgbClr val="FEF9DA"/>
                    </a:gs>
                    <a:gs pos="52000">
                      <a:srgbClr val="8CF3FE"/>
                    </a:gs>
                    <a:gs pos="68000">
                      <a:srgbClr val="3E8BFC"/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Segoe Semibold" pitchFamily="34" charset="0"/>
                <a:cs typeface="Arial" charset="0"/>
              </a:rPr>
              <a:t> 2007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/>
          <p:nvPr/>
        </p:nvSpPr>
        <p:spPr bwMode="auto">
          <a:xfrm>
            <a:off x="1" y="2322095"/>
            <a:ext cx="9144000" cy="4535905"/>
          </a:xfrm>
          <a:prstGeom prst="rect">
            <a:avLst/>
          </a:prstGeom>
          <a:gradFill>
            <a:gsLst>
              <a:gs pos="2000">
                <a:srgbClr val="FFC000">
                  <a:alpha val="53000"/>
                </a:srgbClr>
              </a:gs>
              <a:gs pos="0">
                <a:schemeClr val="tx1"/>
              </a:gs>
              <a:gs pos="70000">
                <a:schemeClr val="tx1">
                  <a:alpha val="3000"/>
                </a:schemeClr>
              </a:gs>
              <a:gs pos="85000">
                <a:schemeClr val="tx1">
                  <a:alpha val="0"/>
                </a:schemeClr>
              </a:gs>
            </a:gsLst>
            <a:lin ang="16200000" scaled="1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82588" y="231775"/>
            <a:ext cx="8393112" cy="590931"/>
          </a:xfrm>
        </p:spPr>
        <p:txBody>
          <a:bodyPr/>
          <a:lstStyle/>
          <a:p>
            <a:pPr algn="ctr"/>
            <a:r>
              <a:rPr lang="en-US" altLang="zh-TW" sz="3600" b="1" spc="-150" dirty="0" smtClean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88900" dist="12700" dir="2700000" algn="tl" rotWithShape="0">
                    <a:prstClr val="black"/>
                  </a:outerShdw>
                </a:effectLst>
                <a:latin typeface="微軟正黑體" pitchFamily="34" charset="-120"/>
                <a:ea typeface="微軟正黑體" pitchFamily="34" charset="-120"/>
                <a:cs typeface="Arial" charset="0"/>
              </a:rPr>
              <a:t>Office Visio </a:t>
            </a:r>
            <a:r>
              <a:rPr lang="en-US" altLang="zh-TW" sz="3600" b="1" spc="-150" baseline="30000" dirty="0" smtClean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88900" dist="12700" dir="2700000" algn="tl" rotWithShape="0">
                    <a:prstClr val="black"/>
                  </a:outerShdw>
                </a:effectLst>
                <a:latin typeface="微軟正黑體" pitchFamily="34" charset="-120"/>
                <a:ea typeface="微軟正黑體" pitchFamily="34" charset="-120"/>
                <a:cs typeface="Arial" charset="0"/>
              </a:rPr>
              <a:t>®</a:t>
            </a:r>
            <a:r>
              <a:rPr lang="zh-TW" altLang="en-US" sz="3600" b="1" spc="-150" dirty="0" smtClean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88900" dist="12700" dir="2700000" algn="tl" rotWithShape="0">
                    <a:prstClr val="black"/>
                  </a:outerShdw>
                </a:effectLst>
                <a:latin typeface="微軟正黑體" pitchFamily="34" charset="-120"/>
                <a:ea typeface="微軟正黑體" pitchFamily="34" charset="-120"/>
                <a:cs typeface="Arial" charset="0"/>
              </a:rPr>
              <a:t> 是何種強大的工具軟體</a:t>
            </a:r>
            <a:r>
              <a:rPr lang="en-US" altLang="zh-TW" sz="3600" b="1" spc="-150" dirty="0" smtClean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88900" dist="12700" dir="2700000" algn="tl" rotWithShape="0">
                    <a:prstClr val="black"/>
                  </a:outerShdw>
                </a:effectLst>
                <a:latin typeface="微軟正黑體" pitchFamily="34" charset="-120"/>
                <a:ea typeface="微軟正黑體" pitchFamily="34" charset="-120"/>
                <a:cs typeface="Arial" charset="0"/>
              </a:rPr>
              <a:t>?</a:t>
            </a:r>
            <a:endParaRPr lang="zh-TW" altLang="en-US" sz="3600" b="1" spc="-150" dirty="0" smtClean="0">
              <a:ln w="3175">
                <a:noFill/>
              </a:ln>
              <a:gradFill flip="none" rotWithShape="1">
                <a:gsLst>
                  <a:gs pos="28000">
                    <a:srgbClr val="FEF9DA"/>
                  </a:gs>
                  <a:gs pos="52000">
                    <a:srgbClr val="FCE974"/>
                  </a:gs>
                  <a:gs pos="68000">
                    <a:srgbClr val="F79A1D"/>
                  </a:gs>
                </a:gsLst>
                <a:lin ang="5400000" scaled="1"/>
                <a:tileRect/>
              </a:gra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88900" dist="12700" dir="2700000" algn="tl" rotWithShape="0">
                  <a:prstClr val="black"/>
                </a:outerShdw>
              </a:effectLst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pic>
        <p:nvPicPr>
          <p:cNvPr id="6" name="圖片 5" descr="O_VisioPro_an_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293" y="870008"/>
            <a:ext cx="2461771" cy="2711120"/>
          </a:xfrm>
          <a:prstGeom prst="rect">
            <a:avLst/>
          </a:prstGeom>
        </p:spPr>
      </p:pic>
      <p:pic>
        <p:nvPicPr>
          <p:cNvPr id="7" name="圖片 6" descr="O_VisioStd_an_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479" y="806810"/>
            <a:ext cx="2467798" cy="271775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3889" y="3538567"/>
            <a:ext cx="2968347" cy="222626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22650" y="4564051"/>
            <a:ext cx="3055664" cy="229394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919698" y="3740260"/>
            <a:ext cx="3064503" cy="229394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178206" y="3206866"/>
            <a:ext cx="2938509" cy="219963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0" name="橢圓 19"/>
          <p:cNvSpPr/>
          <p:nvPr/>
        </p:nvSpPr>
        <p:spPr bwMode="auto">
          <a:xfrm>
            <a:off x="-1852863" y="2177716"/>
            <a:ext cx="3320716" cy="625642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B3300"/>
              </a:buClr>
              <a:buSzPct val="75000"/>
              <a:buFont typeface="Wingdings" pitchFamily="2" charset="2"/>
              <a:buNone/>
              <a:tabLst/>
            </a:pPr>
            <a:endParaRPr kumimoji="1" lang="zh-TW" altLang="en-US" sz="2000" b="1" i="0" u="none" strike="noStrike" cap="none" normalizeH="0" baseline="0" smtClean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  <a:ea typeface="MS PGothic" pitchFamily="34" charset="-128"/>
              <a:sym typeface="Wingdings" pitchFamily="2" charset="2"/>
            </a:endParaRPr>
          </a:p>
        </p:txBody>
      </p:sp>
      <p:sp>
        <p:nvSpPr>
          <p:cNvPr id="21" name="橢圓 20"/>
          <p:cNvSpPr/>
          <p:nvPr/>
        </p:nvSpPr>
        <p:spPr bwMode="auto">
          <a:xfrm>
            <a:off x="-2213811" y="228600"/>
            <a:ext cx="3284622" cy="1455821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B3300"/>
              </a:buClr>
              <a:buSzPct val="75000"/>
              <a:buFont typeface="Wingdings" pitchFamily="2" charset="2"/>
              <a:buNone/>
              <a:tabLst/>
            </a:pPr>
            <a:endParaRPr kumimoji="1" lang="zh-TW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  <a:ea typeface="MS PGothic" pitchFamily="34" charset="-128"/>
              <a:sym typeface="Wingdings" pitchFamily="2" charset="2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361950" y="115409"/>
            <a:ext cx="8229600" cy="59093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sz="3600" b="1" spc="-150" dirty="0" smtClean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88900" dist="12700" dir="2700000" algn="tl" rotWithShape="0">
                    <a:prstClr val="black"/>
                  </a:outerShdw>
                </a:effectLst>
                <a:latin typeface="微軟正黑體" pitchFamily="34" charset="-120"/>
                <a:ea typeface="微軟正黑體" pitchFamily="34" charset="-120"/>
                <a:cs typeface="Arial" charset="0"/>
              </a:rPr>
              <a:t>Microsoft</a:t>
            </a:r>
            <a:r>
              <a:rPr lang="en-US" altLang="zh-TW" sz="3600" b="1" spc="-150" baseline="30000" dirty="0" smtClean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88900" dist="12700" dir="2700000" algn="tl" rotWithShape="0">
                    <a:prstClr val="black"/>
                  </a:outerShdw>
                </a:effectLst>
                <a:latin typeface="微軟正黑體" pitchFamily="34" charset="-120"/>
                <a:ea typeface="微軟正黑體" pitchFamily="34" charset="-120"/>
                <a:cs typeface="Arial" charset="0"/>
              </a:rPr>
              <a:t>®</a:t>
            </a:r>
            <a:r>
              <a:rPr lang="en-US" altLang="zh-TW" sz="3600" b="1" spc="-150" dirty="0" smtClean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88900" dist="12700" dir="2700000" algn="tl" rotWithShape="0">
                    <a:prstClr val="black"/>
                  </a:outerShdw>
                </a:effectLst>
                <a:latin typeface="微軟正黑體" pitchFamily="34" charset="-120"/>
                <a:ea typeface="微軟正黑體" pitchFamily="34" charset="-120"/>
                <a:cs typeface="Arial" charset="0"/>
              </a:rPr>
              <a:t> Office Visio</a:t>
            </a:r>
            <a:r>
              <a:rPr lang="en-US" altLang="zh-TW" sz="3600" b="1" spc="-150" baseline="30000" dirty="0" smtClean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88900" dist="12700" dir="2700000" algn="tl" rotWithShape="0">
                    <a:prstClr val="black"/>
                  </a:outerShdw>
                </a:effectLst>
                <a:latin typeface="微軟正黑體" pitchFamily="34" charset="-120"/>
                <a:ea typeface="微軟正黑體" pitchFamily="34" charset="-120"/>
                <a:cs typeface="Arial" charset="0"/>
              </a:rPr>
              <a:t>®</a:t>
            </a:r>
            <a:endParaRPr lang="zh-TW" altLang="en-US" sz="3600" b="1" spc="-150" dirty="0" smtClean="0">
              <a:ln w="3175">
                <a:noFill/>
              </a:ln>
              <a:gradFill flip="none" rotWithShape="1">
                <a:gsLst>
                  <a:gs pos="28000">
                    <a:srgbClr val="FEF9DA"/>
                  </a:gs>
                  <a:gs pos="52000">
                    <a:srgbClr val="FCE974"/>
                  </a:gs>
                  <a:gs pos="68000">
                    <a:srgbClr val="F79A1D"/>
                  </a:gs>
                </a:gsLst>
                <a:lin ang="5400000" scaled="1"/>
                <a:tileRect/>
              </a:gra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88900" dist="12700" dir="2700000" algn="tl" rotWithShape="0">
                  <a:prstClr val="black"/>
                </a:outerShdw>
              </a:effectLst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263185" y="654066"/>
            <a:ext cx="8229600" cy="64633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100000"/>
              </a:lnSpc>
            </a:pPr>
            <a:r>
              <a:rPr lang="en-US" altLang="zh-TW" sz="1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Microsoft® Office Visio</a:t>
            </a:r>
            <a:r>
              <a:rPr lang="zh-TW" altLang="en-US" sz="1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的繪圖及圖表功能提供 </a:t>
            </a:r>
            <a:r>
              <a:rPr lang="en-US" altLang="zh-TW" sz="1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IT </a:t>
            </a:r>
            <a:r>
              <a:rPr lang="zh-TW" altLang="en-US" sz="1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專家及商業專業人士利用簡易的視覺方法來分析及溝通複雜的資訊、系統及程序。</a:t>
            </a:r>
            <a:endParaRPr lang="en-US" altLang="zh-TW" sz="1800" b="1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19"/>
          <p:cNvGrpSpPr/>
          <p:nvPr/>
        </p:nvGrpSpPr>
        <p:grpSpPr>
          <a:xfrm>
            <a:off x="427460" y="1385154"/>
            <a:ext cx="8716540" cy="5472846"/>
            <a:chOff x="427460" y="1385154"/>
            <a:chExt cx="8716540" cy="5472846"/>
          </a:xfrm>
        </p:grpSpPr>
        <p:pic>
          <p:nvPicPr>
            <p:cNvPr id="115714" name="Picture 2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427460" y="1385154"/>
              <a:ext cx="8318377" cy="5472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矩形 14"/>
            <p:cNvSpPr/>
            <p:nvPr/>
          </p:nvSpPr>
          <p:spPr bwMode="auto">
            <a:xfrm>
              <a:off x="512064" y="1399032"/>
              <a:ext cx="2093976" cy="1472184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2000" i="0" u="none" strike="noStrike" normalizeH="0" baseline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矩形 15"/>
            <p:cNvSpPr/>
            <p:nvPr/>
          </p:nvSpPr>
          <p:spPr bwMode="auto">
            <a:xfrm>
              <a:off x="457200" y="4706112"/>
              <a:ext cx="1847088" cy="1575816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2000" i="0" u="none" strike="noStrike" normalizeH="0" baseline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" name="矩形 16"/>
            <p:cNvSpPr/>
            <p:nvPr/>
          </p:nvSpPr>
          <p:spPr bwMode="auto">
            <a:xfrm>
              <a:off x="7037832" y="1905000"/>
              <a:ext cx="1847088" cy="1575816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2000" i="0" u="none" strike="noStrike" normalizeH="0" baseline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5964936" y="4992624"/>
              <a:ext cx="3179064" cy="1575816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2000" i="0" u="none" strike="noStrike" normalizeH="0" baseline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" name="矩形 18"/>
            <p:cNvSpPr/>
            <p:nvPr/>
          </p:nvSpPr>
          <p:spPr bwMode="auto">
            <a:xfrm>
              <a:off x="2386584" y="5922264"/>
              <a:ext cx="3621024" cy="935736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2000" i="0" u="none" strike="noStrike" normalizeH="0" baseline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6106860" y="1624436"/>
            <a:ext cx="24336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Operation: </a:t>
            </a:r>
          </a:p>
          <a:p>
            <a:r>
              <a:rPr lang="zh-TW" altLang="en-US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利用</a:t>
            </a:r>
            <a:r>
              <a:rPr lang="en-US" altLang="zh-TW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Visio </a:t>
            </a:r>
            <a:r>
              <a:rPr lang="zh-TW" altLang="en-US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設計產品製造流程</a:t>
            </a:r>
            <a:endParaRPr lang="en-US" altLang="zh-TW" sz="14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14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6885669" y="3667070"/>
            <a:ext cx="2258331" cy="96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開發設計部</a:t>
            </a:r>
            <a:r>
              <a:rPr lang="en-US" altLang="zh-TW" sz="1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r>
              <a:rPr lang="zh-TW" altLang="en-US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利用</a:t>
            </a:r>
            <a:r>
              <a:rPr lang="en-US" altLang="zh-TW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Visio </a:t>
            </a:r>
            <a:r>
              <a:rPr lang="zh-TW" altLang="en-US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紀錄腦力激盪及程式設計</a:t>
            </a:r>
            <a:endParaRPr lang="en-US" altLang="zh-TW" sz="14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14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309764" y="5284285"/>
            <a:ext cx="2972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業務部</a:t>
            </a:r>
            <a:r>
              <a:rPr lang="en-US" altLang="zh-TW" sz="1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r>
              <a:rPr lang="zh-TW" altLang="en-US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利用</a:t>
            </a:r>
            <a:r>
              <a:rPr lang="en-US" altLang="zh-TW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Visio </a:t>
            </a:r>
            <a:r>
              <a:rPr lang="zh-TW" altLang="en-US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銷售管理及客戶拜訪排程</a:t>
            </a:r>
            <a:endParaRPr lang="zh-TW" altLang="en-US" sz="14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6103310" y="4736326"/>
            <a:ext cx="3151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行銷部</a:t>
            </a:r>
            <a:r>
              <a:rPr lang="en-US" altLang="zh-TW" sz="1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r>
              <a:rPr lang="zh-TW" altLang="en-US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利用</a:t>
            </a:r>
            <a:r>
              <a:rPr lang="en-US" altLang="zh-TW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Visio </a:t>
            </a:r>
            <a:r>
              <a:rPr lang="zh-TW" altLang="en-US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分析原因及效果來制定策略</a:t>
            </a:r>
            <a:endParaRPr lang="zh-TW" altLang="en-US" sz="14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925675" y="1392463"/>
            <a:ext cx="2792752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zh-TW" altLang="en-US" sz="1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人事部</a:t>
            </a:r>
            <a:r>
              <a:rPr lang="en-US" altLang="zh-TW" sz="1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r>
              <a:rPr lang="zh-TW" altLang="en-US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利用</a:t>
            </a:r>
            <a:r>
              <a:rPr lang="en-US" altLang="zh-TW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Visio </a:t>
            </a:r>
            <a:r>
              <a:rPr lang="zh-TW" altLang="en-US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控管組織及行事曆發佈</a:t>
            </a:r>
            <a:endParaRPr lang="zh-TW" altLang="en-US" sz="14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0" y="3063566"/>
            <a:ext cx="2074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財務部</a:t>
            </a:r>
            <a:r>
              <a:rPr lang="en-US" altLang="zh-TW" sz="1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r>
              <a:rPr lang="zh-TW" altLang="en-US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利用</a:t>
            </a:r>
            <a:r>
              <a:rPr lang="en-US" altLang="zh-TW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Visio </a:t>
            </a:r>
            <a:r>
              <a:rPr lang="zh-TW" altLang="en-US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制定稽核流程</a:t>
            </a:r>
            <a:endParaRPr lang="zh-TW" altLang="en-US" sz="14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884157" y="5236790"/>
            <a:ext cx="25859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MIS</a:t>
            </a:r>
            <a:r>
              <a:rPr lang="zh-TW" altLang="en-US" sz="1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部</a:t>
            </a:r>
            <a:r>
              <a:rPr lang="en-US" altLang="zh-TW" sz="1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r>
              <a:rPr lang="zh-TW" altLang="en-US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利用</a:t>
            </a:r>
            <a:r>
              <a:rPr lang="en-US" altLang="zh-TW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Visio </a:t>
            </a:r>
            <a:r>
              <a:rPr lang="zh-TW" altLang="en-US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設計</a:t>
            </a:r>
            <a:r>
              <a:rPr lang="en-US" altLang="zh-TW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IT</a:t>
            </a:r>
            <a:r>
              <a:rPr lang="zh-TW" altLang="en-US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設備及其配置</a:t>
            </a:r>
            <a:endParaRPr lang="en-US" altLang="zh-TW" sz="14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IT</a:t>
            </a:r>
            <a:r>
              <a:rPr lang="zh-TW" altLang="en-US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採購</a:t>
            </a:r>
            <a:endParaRPr lang="en-US" altLang="zh-TW" sz="14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配備分析</a:t>
            </a:r>
            <a:endParaRPr lang="zh-TW" altLang="en-US" sz="14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4273533" y="5818958"/>
            <a:ext cx="2074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廣告公關部</a:t>
            </a:r>
            <a:r>
              <a:rPr lang="en-US" altLang="zh-TW" sz="1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r>
              <a:rPr lang="zh-TW" altLang="en-US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利用</a:t>
            </a:r>
            <a:r>
              <a:rPr lang="en-US" altLang="zh-TW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Visio </a:t>
            </a:r>
            <a:r>
              <a:rPr lang="zh-TW" altLang="en-US" sz="1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建構管理網站</a:t>
            </a:r>
            <a:endParaRPr lang="zh-TW" altLang="en-US" sz="14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圖片 2" descr="箭頭2.tif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5470" y="315393"/>
            <a:ext cx="7559207" cy="5669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white arch curve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2326697"/>
            <a:ext cx="9142413" cy="290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SUNSET-SK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1035125"/>
            <a:ext cx="9144000" cy="462939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69888" y="228600"/>
            <a:ext cx="8393112" cy="646331"/>
          </a:xfrm>
        </p:spPr>
        <p:txBody>
          <a:bodyPr>
            <a:normAutofit fontScale="90000"/>
          </a:bodyPr>
          <a:lstStyle/>
          <a:p>
            <a:r>
              <a:rPr lang="en-US" sz="4000" b="1" spc="-150" dirty="0" smtClean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outerShdw blurRad="88900" dist="12700" dir="2700000" algn="tl" rotWithShape="0">
                    <a:prstClr val="black"/>
                  </a:outerShdw>
                </a:effectLst>
                <a:latin typeface="微軟正黑體" pitchFamily="34" charset="-120"/>
                <a:ea typeface="微軟正黑體" pitchFamily="34" charset="-120"/>
                <a:cs typeface="Arial" charset="0"/>
              </a:rPr>
              <a:t>Office </a:t>
            </a:r>
            <a:r>
              <a:rPr lang="en-US" sz="4000" b="1" spc="-150" baseline="30000" dirty="0" smtClean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outerShdw blurRad="88900" dist="12700" dir="2700000" algn="tl" rotWithShape="0">
                    <a:prstClr val="black"/>
                  </a:outerShdw>
                </a:effectLst>
                <a:latin typeface="微軟正黑體" pitchFamily="34" charset="-120"/>
                <a:ea typeface="微軟正黑體" pitchFamily="34" charset="-120"/>
                <a:cs typeface="Arial" charset="0"/>
              </a:rPr>
              <a:t>® </a:t>
            </a:r>
            <a:r>
              <a:rPr lang="en-US" sz="4000" b="1" spc="-150" dirty="0" smtClean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outerShdw blurRad="88900" dist="12700" dir="2700000" algn="tl" rotWithShape="0">
                    <a:prstClr val="black"/>
                  </a:outerShdw>
                </a:effectLst>
                <a:latin typeface="微軟正黑體" pitchFamily="34" charset="-120"/>
                <a:ea typeface="微軟正黑體" pitchFamily="34" charset="-120"/>
                <a:cs typeface="Arial" charset="0"/>
              </a:rPr>
              <a:t>Visio 2007</a:t>
            </a:r>
            <a:r>
              <a:rPr lang="zh-TW" altLang="en-US" sz="4000" b="1" spc="-150" dirty="0" smtClean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outerShdw blurRad="88900" dist="12700" dir="2700000" algn="tl" rotWithShape="0">
                    <a:prstClr val="black"/>
                  </a:outerShdw>
                </a:effectLst>
                <a:latin typeface="微軟正黑體" pitchFamily="34" charset="-120"/>
                <a:ea typeface="微軟正黑體" pitchFamily="34" charset="-120"/>
                <a:cs typeface="Arial" charset="0"/>
              </a:rPr>
              <a:t>的三大的領域</a:t>
            </a:r>
            <a:endParaRPr lang="en-US" sz="4000" b="1" i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Group 31"/>
          <p:cNvGrpSpPr/>
          <p:nvPr/>
        </p:nvGrpSpPr>
        <p:grpSpPr>
          <a:xfrm>
            <a:off x="298366" y="4030584"/>
            <a:ext cx="8380412" cy="1814486"/>
            <a:chOff x="382588" y="3883224"/>
            <a:chExt cx="8380412" cy="1814486"/>
          </a:xfrm>
        </p:grpSpPr>
        <p:sp>
          <p:nvSpPr>
            <p:cNvPr id="41" name="Rounded Rectangle 40"/>
            <p:cNvSpPr/>
            <p:nvPr/>
          </p:nvSpPr>
          <p:spPr>
            <a:xfrm>
              <a:off x="382588" y="3883224"/>
              <a:ext cx="8380412" cy="172192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C7742"/>
                </a:gs>
                <a:gs pos="29000">
                  <a:srgbClr val="FAC70E"/>
                </a:gs>
                <a:gs pos="77000">
                  <a:srgbClr val="EEFF4F"/>
                </a:gs>
                <a:gs pos="100000">
                  <a:schemeClr val="tx1">
                    <a:alpha val="85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>
              <a:innerShdw blurRad="393700">
                <a:schemeClr val="tx1">
                  <a:alpha val="50000"/>
                </a:schemeClr>
              </a:innerShdw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486889" y="4013861"/>
              <a:ext cx="8164285" cy="14725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050902" y="3943384"/>
              <a:ext cx="3022552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 algn="ctr">
                <a:lnSpc>
                  <a:spcPct val="90000"/>
                </a:lnSpc>
                <a:defRPr/>
              </a:pPr>
              <a:r>
                <a:rPr lang="zh-TW" altLang="en-US" sz="2000" i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資料視覺化</a:t>
              </a:r>
              <a:endParaRPr lang="en-US" altLang="zh-TW" sz="2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lvl="0" algn="ctr">
                <a:lnSpc>
                  <a:spcPct val="90000"/>
                </a:lnSpc>
                <a:defRPr/>
              </a:pPr>
              <a:r>
                <a:rPr lang="zh-TW" altLang="en-US" sz="2000" i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自動連結更快速</a:t>
              </a:r>
            </a:p>
            <a:p>
              <a:pPr lvl="0" algn="ctr">
                <a:lnSpc>
                  <a:spcPct val="90000"/>
                </a:lnSpc>
                <a:defRPr/>
              </a:pPr>
              <a:r>
                <a:rPr lang="zh-TW" altLang="en-US" sz="2000" i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美觀的圖表及分析</a:t>
              </a:r>
            </a:p>
            <a:p>
              <a:pPr lvl="0" algn="ctr">
                <a:lnSpc>
                  <a:spcPct val="90000"/>
                </a:lnSpc>
                <a:defRPr/>
              </a:pPr>
              <a:r>
                <a:rPr lang="zh-TW" altLang="en-US" sz="2000" i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樞紐分析圖</a:t>
              </a:r>
            </a:p>
            <a:p>
              <a:pPr lvl="0" algn="ctr">
                <a:lnSpc>
                  <a:spcPct val="90000"/>
                </a:lnSpc>
                <a:defRPr/>
              </a:pPr>
              <a:r>
                <a:rPr lang="zh-TW" altLang="en-US" sz="2000" i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支援企業整合開發平台</a:t>
              </a:r>
              <a:endParaRPr lang="en-US" altLang="zh-TW" sz="2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lvl="0" algn="ctr">
                <a:lnSpc>
                  <a:spcPct val="90000"/>
                </a:lnSpc>
                <a:defRPr/>
              </a:pPr>
              <a:r>
                <a:rPr lang="en-US" altLang="zh-TW" sz="2000" i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Excel-Outlook-PDF</a:t>
              </a:r>
              <a:endParaRPr lang="zh-TW" altLang="en-US" sz="2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" name="Group 18"/>
          <p:cNvGrpSpPr/>
          <p:nvPr/>
        </p:nvGrpSpPr>
        <p:grpSpPr>
          <a:xfrm>
            <a:off x="5758458" y="1330036"/>
            <a:ext cx="2363279" cy="2699783"/>
            <a:chOff x="6249988" y="1207325"/>
            <a:chExt cx="2513012" cy="2639195"/>
          </a:xfrm>
        </p:grpSpPr>
        <p:sp>
          <p:nvSpPr>
            <p:cNvPr id="27" name="Rounded Rectangle 26"/>
            <p:cNvSpPr/>
            <p:nvPr/>
          </p:nvSpPr>
          <p:spPr>
            <a:xfrm>
              <a:off x="6249988" y="1207325"/>
              <a:ext cx="2513012" cy="2639195"/>
            </a:xfrm>
            <a:prstGeom prst="roundRect">
              <a:avLst>
                <a:gd name="adj" fmla="val 22119"/>
              </a:avLst>
            </a:prstGeom>
            <a:gradFill flip="none" rotWithShape="1">
              <a:gsLst>
                <a:gs pos="0">
                  <a:schemeClr val="tx1"/>
                </a:gs>
                <a:gs pos="77000">
                  <a:schemeClr val="tx1">
                    <a:alpha val="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16200000" scaled="1"/>
              <a:tileRect/>
            </a:gradFill>
            <a:ln w="19050">
              <a:solidFill>
                <a:schemeClr val="tx1">
                  <a:alpha val="23000"/>
                </a:schemeClr>
              </a:solidFill>
            </a:ln>
            <a:effectLst>
              <a:innerShdw blurRad="393700">
                <a:srgbClr val="FAC70E">
                  <a:alpha val="50000"/>
                </a:srgbClr>
              </a:innerShdw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362982" y="1325580"/>
              <a:ext cx="2281264" cy="1712765"/>
            </a:xfrm>
            <a:prstGeom prst="roundRect">
              <a:avLst>
                <a:gd name="adj" fmla="val 27660"/>
              </a:avLst>
            </a:prstGeom>
            <a:gradFill flip="none" rotWithShape="1">
              <a:gsLst>
                <a:gs pos="0">
                  <a:schemeClr val="tx1"/>
                </a:gs>
                <a:gs pos="65000">
                  <a:schemeClr val="tx1">
                    <a:alpha val="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3216150" y="1330036"/>
            <a:ext cx="2363279" cy="2699783"/>
            <a:chOff x="6249988" y="1207325"/>
            <a:chExt cx="2513012" cy="2639195"/>
          </a:xfrm>
        </p:grpSpPr>
        <p:sp>
          <p:nvSpPr>
            <p:cNvPr id="31" name="Rounded Rectangle 30"/>
            <p:cNvSpPr/>
            <p:nvPr/>
          </p:nvSpPr>
          <p:spPr>
            <a:xfrm>
              <a:off x="6249988" y="1207325"/>
              <a:ext cx="2513012" cy="2639195"/>
            </a:xfrm>
            <a:prstGeom prst="roundRect">
              <a:avLst>
                <a:gd name="adj" fmla="val 22119"/>
              </a:avLst>
            </a:prstGeom>
            <a:gradFill flip="none" rotWithShape="1">
              <a:gsLst>
                <a:gs pos="0">
                  <a:schemeClr val="tx1"/>
                </a:gs>
                <a:gs pos="77000">
                  <a:schemeClr val="tx1">
                    <a:alpha val="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16200000" scaled="1"/>
              <a:tileRect/>
            </a:gradFill>
            <a:ln w="19050">
              <a:solidFill>
                <a:schemeClr val="tx1">
                  <a:alpha val="23000"/>
                </a:schemeClr>
              </a:solidFill>
            </a:ln>
            <a:effectLst>
              <a:innerShdw blurRad="393700">
                <a:srgbClr val="FAC70E">
                  <a:alpha val="50000"/>
                </a:srgbClr>
              </a:innerShdw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362982" y="1325580"/>
              <a:ext cx="2281264" cy="1712765"/>
            </a:xfrm>
            <a:prstGeom prst="roundRect">
              <a:avLst>
                <a:gd name="adj" fmla="val 27660"/>
              </a:avLst>
            </a:prstGeom>
            <a:gradFill flip="none" rotWithShape="1">
              <a:gsLst>
                <a:gs pos="0">
                  <a:schemeClr val="tx1"/>
                </a:gs>
                <a:gs pos="65000">
                  <a:schemeClr val="tx1">
                    <a:alpha val="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5" name="Group 18"/>
          <p:cNvGrpSpPr/>
          <p:nvPr/>
        </p:nvGrpSpPr>
        <p:grpSpPr>
          <a:xfrm>
            <a:off x="673842" y="1330036"/>
            <a:ext cx="2363279" cy="2699783"/>
            <a:chOff x="6249988" y="1207325"/>
            <a:chExt cx="2513012" cy="2639195"/>
          </a:xfrm>
        </p:grpSpPr>
        <p:sp>
          <p:nvSpPr>
            <p:cNvPr id="35" name="Rounded Rectangle 34"/>
            <p:cNvSpPr/>
            <p:nvPr/>
          </p:nvSpPr>
          <p:spPr>
            <a:xfrm>
              <a:off x="6249988" y="1207325"/>
              <a:ext cx="2513012" cy="2639195"/>
            </a:xfrm>
            <a:prstGeom prst="roundRect">
              <a:avLst>
                <a:gd name="adj" fmla="val 22119"/>
              </a:avLst>
            </a:prstGeom>
            <a:gradFill flip="none" rotWithShape="1">
              <a:gsLst>
                <a:gs pos="0">
                  <a:schemeClr val="tx1"/>
                </a:gs>
                <a:gs pos="77000">
                  <a:schemeClr val="tx1">
                    <a:alpha val="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16200000" scaled="1"/>
              <a:tileRect/>
            </a:gradFill>
            <a:ln w="19050">
              <a:solidFill>
                <a:schemeClr val="tx1">
                  <a:alpha val="23000"/>
                </a:schemeClr>
              </a:solidFill>
            </a:ln>
            <a:effectLst>
              <a:innerShdw blurRad="393700">
                <a:srgbClr val="FAC70E">
                  <a:alpha val="50000"/>
                </a:srgbClr>
              </a:innerShdw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6362982" y="1325580"/>
              <a:ext cx="2281264" cy="1712765"/>
            </a:xfrm>
            <a:prstGeom prst="roundRect">
              <a:avLst>
                <a:gd name="adj" fmla="val 26923"/>
              </a:avLst>
            </a:prstGeom>
            <a:gradFill flip="none" rotWithShape="1">
              <a:gsLst>
                <a:gs pos="0">
                  <a:schemeClr val="tx1"/>
                </a:gs>
                <a:gs pos="65000">
                  <a:schemeClr val="tx1">
                    <a:alpha val="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1027" name="Picture 3" descr="C:\Users\aliciat\Desktop\PRB silhouettes\PRB-white-shadow-man-siloue.png"/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13638" y="2106875"/>
            <a:ext cx="714407" cy="236812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1026" name="Picture 2" descr="C:\Users\aliciat\Desktop\PRB silhouettes\PRB-white-shadow-woman-3-si.png"/>
          <p:cNvPicPr>
            <a:picLocks noChangeAspect="1" noChangeArrowheads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118895" y="2166250"/>
            <a:ext cx="972565" cy="233541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25" name="Picture 24" descr="PRB-white-shadow-man-3-silo.png"/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61611" y="2154376"/>
            <a:ext cx="996478" cy="238199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sp>
        <p:nvSpPr>
          <p:cNvPr id="37" name="Rectangle 36"/>
          <p:cNvSpPr/>
          <p:nvPr/>
        </p:nvSpPr>
        <p:spPr>
          <a:xfrm>
            <a:off x="510640" y="2351117"/>
            <a:ext cx="2682239" cy="5909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zh-TW" altLang="en-US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視覺化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54183" y="2355603"/>
            <a:ext cx="2682239" cy="5909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zh-TW" altLang="en-US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分析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890160" y="2351117"/>
            <a:ext cx="2088873" cy="5909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lang="zh-TW" altLang="en-US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溝通</a:t>
            </a:r>
            <a:endParaRPr lang="en-US" sz="3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642938" y="2295525"/>
            <a:ext cx="2433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eaLnBrk="0">
              <a:lnSpc>
                <a:spcPct val="70000"/>
              </a:lnSpc>
              <a:spcBef>
                <a:spcPct val="3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zh-TW" altLang="en-US" sz="20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企業需求</a:t>
            </a:r>
            <a:endParaRPr lang="en-US" altLang="zh-TW" b="1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sym typeface="Wingdings" pitchFamily="2" charset="2"/>
            </a:endParaRP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5480050" y="2219325"/>
            <a:ext cx="3173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/>
            <a:r>
              <a:rPr lang="en-US" altLang="zh-TW" sz="20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VISIO 2007</a:t>
            </a:r>
            <a:r>
              <a:rPr lang="zh-TW" altLang="en-US" sz="20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的解決方案</a:t>
            </a:r>
            <a:endParaRPr lang="en-US" altLang="zh-TW" b="1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sym typeface="Wingdings" pitchFamily="2" charset="2"/>
            </a:endParaRPr>
          </a:p>
        </p:txBody>
      </p:sp>
      <p:grpSp>
        <p:nvGrpSpPr>
          <p:cNvPr id="2" name="Rectangle 5"/>
          <p:cNvGrpSpPr>
            <a:grpSpLocks/>
          </p:cNvGrpSpPr>
          <p:nvPr/>
        </p:nvGrpSpPr>
        <p:grpSpPr bwMode="auto">
          <a:xfrm>
            <a:off x="344488" y="4148138"/>
            <a:ext cx="3097212" cy="1016000"/>
            <a:chOff x="217" y="1407"/>
            <a:chExt cx="1951" cy="640"/>
          </a:xfrm>
        </p:grpSpPr>
        <p:pic>
          <p:nvPicPr>
            <p:cNvPr id="9245" name="Picture 5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17" y="1407"/>
              <a:ext cx="1951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46" name="Text Box 6"/>
            <p:cNvSpPr txBox="1">
              <a:spLocks noChangeArrowheads="1"/>
            </p:cNvSpPr>
            <p:nvPr/>
          </p:nvSpPr>
          <p:spPr bwMode="auto">
            <a:xfrm>
              <a:off x="217" y="1407"/>
              <a:ext cx="1951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lang="zh-TW" altLang="en-US" b="1"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瞭解複雜的</a:t>
              </a:r>
              <a:r>
                <a:rPr lang="en-US" altLang="zh-TW" b="1"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/>
              </a:r>
              <a:br>
                <a:rPr lang="en-US" altLang="zh-TW" b="1"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</a:br>
              <a:r>
                <a:rPr lang="zh-TW" altLang="en-US" b="1"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商業程序或系統</a:t>
              </a:r>
              <a:endPara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</p:txBody>
        </p:sp>
      </p:grpSp>
      <p:grpSp>
        <p:nvGrpSpPr>
          <p:cNvPr id="3" name="Rectangle 6"/>
          <p:cNvGrpSpPr>
            <a:grpSpLocks/>
          </p:cNvGrpSpPr>
          <p:nvPr/>
        </p:nvGrpSpPr>
        <p:grpSpPr bwMode="auto">
          <a:xfrm>
            <a:off x="344488" y="5718175"/>
            <a:ext cx="3097212" cy="977900"/>
            <a:chOff x="217" y="2396"/>
            <a:chExt cx="1951" cy="616"/>
          </a:xfrm>
        </p:grpSpPr>
        <p:pic>
          <p:nvPicPr>
            <p:cNvPr id="9243" name="Picture 8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17" y="2396"/>
              <a:ext cx="1951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44" name="Text Box 9"/>
            <p:cNvSpPr txBox="1">
              <a:spLocks noChangeArrowheads="1"/>
            </p:cNvSpPr>
            <p:nvPr/>
          </p:nvSpPr>
          <p:spPr bwMode="auto">
            <a:xfrm>
              <a:off x="217" y="2396"/>
              <a:ext cx="1951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lang="zh-TW" altLang="en-US" b="1"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從大量可用的資訊中識別實際結果</a:t>
              </a:r>
              <a:endParaRPr lang="en-US" altLang="zh-TW" b="1"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</p:txBody>
        </p:sp>
      </p:grpSp>
      <p:grpSp>
        <p:nvGrpSpPr>
          <p:cNvPr id="4" name="Rectangle 7"/>
          <p:cNvGrpSpPr>
            <a:grpSpLocks/>
          </p:cNvGrpSpPr>
          <p:nvPr/>
        </p:nvGrpSpPr>
        <p:grpSpPr bwMode="auto">
          <a:xfrm>
            <a:off x="354013" y="2700338"/>
            <a:ext cx="3081337" cy="977900"/>
            <a:chOff x="223" y="3366"/>
            <a:chExt cx="1941" cy="616"/>
          </a:xfrm>
        </p:grpSpPr>
        <p:pic>
          <p:nvPicPr>
            <p:cNvPr id="9241" name="Picture 11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223" y="3366"/>
              <a:ext cx="1941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42" name="Text Box 12"/>
            <p:cNvSpPr txBox="1">
              <a:spLocks noChangeArrowheads="1"/>
            </p:cNvSpPr>
            <p:nvPr/>
          </p:nvSpPr>
          <p:spPr bwMode="auto">
            <a:xfrm>
              <a:off x="223" y="3366"/>
              <a:ext cx="1941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lang="zh-TW" altLang="en-US" b="1"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有效溝通複雜資訊</a:t>
              </a:r>
              <a:r>
                <a:rPr lang="en-US" altLang="zh-TW" b="1"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/>
              </a:r>
              <a:br>
                <a:rPr lang="en-US" altLang="zh-TW" b="1"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</a:br>
              <a:r>
                <a:rPr lang="zh-TW" altLang="en-US" b="1"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迅速做出回應</a:t>
              </a:r>
              <a:endPara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</p:txBody>
        </p:sp>
      </p:grpSp>
      <p:pic>
        <p:nvPicPr>
          <p:cNvPr id="9223" name="Picture 1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55988" y="2671763"/>
            <a:ext cx="20097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Rectangle 11"/>
          <p:cNvGrpSpPr>
            <a:grpSpLocks/>
          </p:cNvGrpSpPr>
          <p:nvPr/>
        </p:nvGrpSpPr>
        <p:grpSpPr bwMode="auto">
          <a:xfrm>
            <a:off x="5410200" y="4051300"/>
            <a:ext cx="3349625" cy="1255713"/>
            <a:chOff x="3408" y="1346"/>
            <a:chExt cx="2110" cy="791"/>
          </a:xfrm>
        </p:grpSpPr>
        <p:pic>
          <p:nvPicPr>
            <p:cNvPr id="9239" name="Picture 15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3408" y="1346"/>
              <a:ext cx="2110" cy="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6" name="Text Box 16"/>
            <p:cNvSpPr txBox="1">
              <a:spLocks noChangeArrowheads="1"/>
            </p:cNvSpPr>
            <p:nvPr/>
          </p:nvSpPr>
          <p:spPr bwMode="auto">
            <a:xfrm>
              <a:off x="3408" y="1346"/>
              <a:ext cx="2110" cy="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en-US" altLang="zh-TW" sz="1600" b="1" dirty="0">
                  <a:solidFill>
                    <a:srgbClr val="FFFF00"/>
                  </a:solidFill>
                  <a:latin typeface="Segoe Semibold" pitchFamily="34" charset="0"/>
                  <a:ea typeface="新細明體" charset="-120"/>
                  <a:sym typeface="Wingdings" pitchFamily="2" charset="2"/>
                </a:rPr>
                <a:t>Easily </a:t>
              </a:r>
              <a:r>
                <a:rPr lang="en-US" altLang="zh-TW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Semibold" pitchFamily="34" charset="0"/>
                  <a:ea typeface="新細明體" charset="-120"/>
                  <a:sym typeface="Wingdings" pitchFamily="2" charset="2"/>
                </a:rPr>
                <a:t>design</a:t>
              </a:r>
              <a:r>
                <a:rPr lang="en-US" altLang="zh-TW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Semibold" pitchFamily="34" charset="0"/>
                  <a:ea typeface="新細明體" charset="-120"/>
                  <a:sym typeface="Wingdings" pitchFamily="2" charset="2"/>
                </a:rPr>
                <a:t> </a:t>
              </a:r>
              <a:r>
                <a:rPr kumimoji="0" lang="en-US" altLang="zh-TW" sz="1600" b="1" dirty="0">
                  <a:solidFill>
                    <a:srgbClr val="FFFF00"/>
                  </a:solidFill>
                  <a:latin typeface="Segoe Semibold" pitchFamily="34" charset="0"/>
                  <a:ea typeface="新細明體" charset="-120"/>
                  <a:cs typeface="Times New Roman" pitchFamily="18" charset="0"/>
                  <a:sym typeface="Wingdings" pitchFamily="2" charset="2"/>
                </a:rPr>
                <a:t>and</a:t>
              </a:r>
              <a:r>
                <a:rPr lang="en-US" altLang="zh-TW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Semibold" pitchFamily="34" charset="0"/>
                  <a:ea typeface="新細明體" charset="-120"/>
                  <a:sym typeface="Wingdings" pitchFamily="2" charset="2"/>
                </a:rPr>
                <a:t> </a:t>
              </a:r>
              <a:r>
                <a:rPr kumimoji="0" lang="en-US" altLang="zh-TW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Semibold" pitchFamily="34" charset="0"/>
                  <a:ea typeface="新細明體" charset="-120"/>
                  <a:cs typeface="Times New Roman" pitchFamily="18" charset="0"/>
                  <a:sym typeface="Wingdings" pitchFamily="2" charset="2"/>
                </a:rPr>
                <a:t>document</a:t>
              </a:r>
              <a:r>
                <a:rPr lang="en-US" altLang="zh-TW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Semibold" pitchFamily="34" charset="0"/>
                  <a:ea typeface="新細明體" charset="-120"/>
                  <a:sym typeface="Wingdings" pitchFamily="2" charset="2"/>
                </a:rPr>
                <a:t> </a:t>
              </a:r>
              <a:r>
                <a:rPr lang="en-US" altLang="zh-TW" sz="1600" b="1" dirty="0">
                  <a:solidFill>
                    <a:srgbClr val="FFFF00"/>
                  </a:solidFill>
                  <a:latin typeface="Segoe Semibold" pitchFamily="34" charset="0"/>
                  <a:ea typeface="新細明體" charset="-120"/>
                  <a:sym typeface="Wingdings" pitchFamily="2" charset="2"/>
                </a:rPr>
                <a:t>processes and systems visually</a:t>
              </a:r>
              <a:endParaRPr lang="en-US" altLang="zh-TW" b="1" dirty="0">
                <a:solidFill>
                  <a:srgbClr val="FFFF00"/>
                </a:solidFill>
                <a:latin typeface="Segoe Semibold" pitchFamily="34" charset="0"/>
                <a:ea typeface="新細明體" charset="-120"/>
                <a:sym typeface="Wingdings" pitchFamily="2" charset="2"/>
              </a:endParaRPr>
            </a:p>
          </p:txBody>
        </p:sp>
      </p:grpSp>
      <p:grpSp>
        <p:nvGrpSpPr>
          <p:cNvPr id="6" name="Rectangle 12"/>
          <p:cNvGrpSpPr>
            <a:grpSpLocks/>
          </p:cNvGrpSpPr>
          <p:nvPr/>
        </p:nvGrpSpPr>
        <p:grpSpPr bwMode="auto">
          <a:xfrm>
            <a:off x="5386388" y="5602288"/>
            <a:ext cx="3373437" cy="1255712"/>
            <a:chOff x="3393" y="2323"/>
            <a:chExt cx="2125" cy="791"/>
          </a:xfrm>
        </p:grpSpPr>
        <p:pic>
          <p:nvPicPr>
            <p:cNvPr id="9237" name="Picture 18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3393" y="2323"/>
              <a:ext cx="2125" cy="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9" name="Text Box 19"/>
            <p:cNvSpPr txBox="1">
              <a:spLocks noChangeArrowheads="1"/>
            </p:cNvSpPr>
            <p:nvPr/>
          </p:nvSpPr>
          <p:spPr bwMode="auto">
            <a:xfrm>
              <a:off x="3393" y="2323"/>
              <a:ext cx="2125" cy="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600" b="1" dirty="0">
                  <a:solidFill>
                    <a:srgbClr val="FFFF00"/>
                  </a:solidFill>
                  <a:latin typeface="Segoe Semibold" pitchFamily="34" charset="0"/>
                  <a:ea typeface="新細明體" charset="-120"/>
                  <a:sym typeface="Wingdings" pitchFamily="2" charset="2"/>
                </a:rPr>
                <a:t>Rapidly </a:t>
              </a:r>
              <a:r>
                <a:rPr lang="en-US" altLang="zh-TW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Semibold" pitchFamily="34" charset="0"/>
                  <a:ea typeface="新細明體" charset="-120"/>
                  <a:sym typeface="Wingdings" pitchFamily="2" charset="2"/>
                </a:rPr>
                <a:t>explore </a:t>
              </a:r>
              <a:r>
                <a:rPr lang="en-US" altLang="zh-TW" sz="1600" b="1" dirty="0">
                  <a:solidFill>
                    <a:srgbClr val="FFFF00"/>
                  </a:solidFill>
                  <a:latin typeface="Segoe Semibold" pitchFamily="34" charset="0"/>
                  <a:ea typeface="新細明體" charset="-120"/>
                  <a:sym typeface="Wingdings" pitchFamily="2" charset="2"/>
                </a:rPr>
                <a:t>complex information to </a:t>
              </a:r>
              <a:r>
                <a:rPr kumimoji="0" lang="en-US" altLang="zh-TW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Semibold" pitchFamily="34" charset="0"/>
                  <a:ea typeface="新細明體" charset="-120"/>
                  <a:cs typeface="Times New Roman" pitchFamily="18" charset="0"/>
                  <a:sym typeface="Wingdings" pitchFamily="2" charset="2"/>
                </a:rPr>
                <a:t>identify</a:t>
              </a:r>
              <a:r>
                <a:rPr lang="en-US" altLang="zh-TW" sz="1600" b="1" dirty="0">
                  <a:solidFill>
                    <a:srgbClr val="FFFF00"/>
                  </a:solidFill>
                  <a:latin typeface="Segoe Semibold" pitchFamily="34" charset="0"/>
                  <a:ea typeface="新細明體" charset="-120"/>
                  <a:sym typeface="Wingdings" pitchFamily="2" charset="2"/>
                </a:rPr>
                <a:t> key trends, exceptions and insights</a:t>
              </a:r>
              <a:endParaRPr lang="en-US" altLang="zh-TW" b="1" dirty="0">
                <a:solidFill>
                  <a:srgbClr val="FFFF00"/>
                </a:solidFill>
                <a:latin typeface="Segoe Semibold" pitchFamily="34" charset="0"/>
                <a:ea typeface="新細明體" charset="-120"/>
                <a:sym typeface="Wingdings" pitchFamily="2" charset="2"/>
              </a:endParaRPr>
            </a:p>
          </p:txBody>
        </p:sp>
      </p:grpSp>
      <p:grpSp>
        <p:nvGrpSpPr>
          <p:cNvPr id="7" name="Rectangle 13"/>
          <p:cNvGrpSpPr>
            <a:grpSpLocks/>
          </p:cNvGrpSpPr>
          <p:nvPr/>
        </p:nvGrpSpPr>
        <p:grpSpPr bwMode="auto">
          <a:xfrm>
            <a:off x="5403850" y="2647950"/>
            <a:ext cx="3355975" cy="1009650"/>
            <a:chOff x="3404" y="3333"/>
            <a:chExt cx="2114" cy="636"/>
          </a:xfrm>
        </p:grpSpPr>
        <p:pic>
          <p:nvPicPr>
            <p:cNvPr id="9235" name="Picture 21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3404" y="3333"/>
              <a:ext cx="2114" cy="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2" name="Text Box 22"/>
            <p:cNvSpPr txBox="1">
              <a:spLocks noChangeArrowheads="1"/>
            </p:cNvSpPr>
            <p:nvPr/>
          </p:nvSpPr>
          <p:spPr bwMode="auto">
            <a:xfrm>
              <a:off x="3404" y="3333"/>
              <a:ext cx="2114" cy="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ct val="30000"/>
                </a:spcBef>
                <a:spcAft>
                  <a:spcPts val="0"/>
                </a:spcAft>
                <a:buClr>
                  <a:schemeClr val="accent1"/>
                </a:buClr>
                <a:buSzPct val="75000"/>
                <a:buFont typeface="Wingdings" pitchFamily="2" charset="2"/>
                <a:buNone/>
                <a:defRPr/>
              </a:pPr>
              <a:r>
                <a:rPr lang="en-US" altLang="zh-TW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Semibold" pitchFamily="34" charset="0"/>
                  <a:ea typeface="新細明體" charset="-120"/>
                  <a:sym typeface="Wingdings" pitchFamily="2" charset="2"/>
                </a:rPr>
                <a:t>Share</a:t>
              </a:r>
              <a:r>
                <a:rPr lang="en-US" altLang="zh-TW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Semibold" pitchFamily="34" charset="0"/>
                  <a:ea typeface="新細明體" charset="-120"/>
                  <a:sym typeface="Wingdings" pitchFamily="2" charset="2"/>
                </a:rPr>
                <a:t> </a:t>
              </a:r>
              <a:r>
                <a:rPr lang="en-US" altLang="zh-TW" sz="1600" b="1" dirty="0">
                  <a:solidFill>
                    <a:srgbClr val="FFFF00"/>
                  </a:solidFill>
                  <a:latin typeface="Segoe Semibold" pitchFamily="34" charset="0"/>
                  <a:ea typeface="新細明體" charset="-120"/>
                  <a:sym typeface="Wingdings" pitchFamily="2" charset="2"/>
                </a:rPr>
                <a:t>complex information visually for more effective and efficient decision making</a:t>
              </a:r>
              <a:endParaRPr lang="en-US" altLang="zh-TW" b="1" dirty="0">
                <a:solidFill>
                  <a:srgbClr val="FFFF00"/>
                </a:solidFill>
                <a:latin typeface="Segoe Semibold" pitchFamily="34" charset="0"/>
                <a:ea typeface="新細明體" charset="-120"/>
                <a:sym typeface="Wingdings" pitchFamily="2" charset="2"/>
              </a:endParaRPr>
            </a:p>
          </p:txBody>
        </p:sp>
      </p:grpSp>
      <p:sp>
        <p:nvSpPr>
          <p:cNvPr id="10263" name="Text Box 16"/>
          <p:cNvSpPr>
            <a:spLocks noChangeArrowheads="1"/>
          </p:cNvSpPr>
          <p:nvPr/>
        </p:nvSpPr>
        <p:spPr bwMode="auto">
          <a:xfrm>
            <a:off x="3576638" y="2962275"/>
            <a:ext cx="159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溝通</a:t>
            </a:r>
            <a:endParaRPr lang="en-US" altLang="zh-TW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sym typeface="Wingdings" pitchFamily="2" charset="2"/>
            </a:endParaRPr>
          </a:p>
        </p:txBody>
      </p:sp>
      <p:sp>
        <p:nvSpPr>
          <p:cNvPr id="9228" name="Rectangle 20"/>
          <p:cNvSpPr>
            <a:spLocks noChangeArrowheads="1"/>
          </p:cNvSpPr>
          <p:nvPr/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hangingPunct="0"/>
            <a:endParaRPr lang="zh-TW" altLang="zh-TW">
              <a:latin typeface="Perpetua" pitchFamily="18" charset="0"/>
              <a:sym typeface="Wingdings" pitchFamily="2" charset="2"/>
            </a:endParaRPr>
          </a:p>
        </p:txBody>
      </p:sp>
      <p:sp>
        <p:nvSpPr>
          <p:cNvPr id="10266" name="Rectangle 3"/>
          <p:cNvSpPr>
            <a:spLocks noChangeArrowheads="1"/>
          </p:cNvSpPr>
          <p:nvPr/>
        </p:nvSpPr>
        <p:spPr bwMode="auto">
          <a:xfrm>
            <a:off x="285750" y="1357313"/>
            <a:ext cx="84820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Visio 2007 </a:t>
            </a:r>
            <a:r>
              <a:rPr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對各行各業的資訊工作者而言，將複雜的資訊、系統和程序，進行視覺化、分析、溝通變得更加容易</a:t>
            </a:r>
            <a:endPara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sym typeface="Wingdings" pitchFamily="2" charset="2"/>
            </a:endParaRPr>
          </a:p>
        </p:txBody>
      </p:sp>
      <p:pic>
        <p:nvPicPr>
          <p:cNvPr id="9230" name="Picture 2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55988" y="5740400"/>
            <a:ext cx="20097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28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455988" y="4179888"/>
            <a:ext cx="200977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9" name="Text Box 15"/>
          <p:cNvSpPr>
            <a:spLocks noChangeArrowheads="1"/>
          </p:cNvSpPr>
          <p:nvPr/>
        </p:nvSpPr>
        <p:spPr bwMode="auto">
          <a:xfrm>
            <a:off x="3624263" y="6021388"/>
            <a:ext cx="1485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分析</a:t>
            </a:r>
            <a:endParaRPr lang="en-US" altLang="zh-TW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sym typeface="Wingdings" pitchFamily="2" charset="2"/>
            </a:endParaRPr>
          </a:p>
        </p:txBody>
      </p:sp>
      <p:sp>
        <p:nvSpPr>
          <p:cNvPr id="10270" name="Text Box 14"/>
          <p:cNvSpPr>
            <a:spLocks noChangeArrowheads="1"/>
          </p:cNvSpPr>
          <p:nvPr/>
        </p:nvSpPr>
        <p:spPr bwMode="auto">
          <a:xfrm>
            <a:off x="3609975" y="4468813"/>
            <a:ext cx="155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視覺化</a:t>
            </a:r>
            <a:endParaRPr lang="en-US" altLang="zh-TW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sym typeface="Wingdings" pitchFamily="2" charset="2"/>
            </a:endParaRPr>
          </a:p>
        </p:txBody>
      </p:sp>
      <p:sp>
        <p:nvSpPr>
          <p:cNvPr id="30" name="標題 2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sym typeface="Wingdings" pitchFamily="2" charset="2"/>
              </a:rPr>
              <a:t>Visio Impact</a:t>
            </a:r>
            <a:endParaRPr lang="zh-TW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sym typeface="Wingdings" pitchFamily="2" charset="2"/>
              </a:rPr>
              <a:t>溝通</a:t>
            </a:r>
            <a:endParaRPr lang="zh-TW" altLang="en-US" sz="4300" b="1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sym typeface="Wingdings" pitchFamily="2" charset="2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357158" y="1643050"/>
            <a:ext cx="4714908" cy="335758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基本圖形製作</a:t>
            </a:r>
            <a:endParaRPr kumimoji="0"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SWOT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Six Sigma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Save as PDF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…….</a:t>
            </a:r>
            <a:endParaRPr kumimoji="0"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4214810" y="2357430"/>
            <a:ext cx="4714908" cy="335758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人力資源</a:t>
            </a:r>
            <a:r>
              <a:rPr kumimoji="0"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/>
            </a:r>
            <a:br>
              <a:rPr kumimoji="0"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</a:br>
            <a:r>
              <a:rPr kumimoji="0"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組織圖表</a:t>
            </a:r>
            <a:endParaRPr kumimoji="0"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行銷統計圖表</a:t>
            </a:r>
            <a:endParaRPr kumimoji="0"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……</a:t>
            </a:r>
            <a:endParaRPr kumimoji="0"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11273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50" y="5429250"/>
            <a:ext cx="18192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500" y="4857750"/>
            <a:ext cx="2247900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3" y="4000500"/>
            <a:ext cx="76200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字方塊 8"/>
          <p:cNvSpPr txBox="1"/>
          <p:nvPr/>
        </p:nvSpPr>
        <p:spPr>
          <a:xfrm>
            <a:off x="5786438" y="214313"/>
            <a:ext cx="2255746" cy="206210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with 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with PDF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with HTML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with XML</a:t>
            </a:r>
            <a:endParaRPr kumimoji="0"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11277" name="Picture 6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5143500"/>
            <a:ext cx="15811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sym typeface="Wingdings" pitchFamily="2" charset="2"/>
              </a:rPr>
              <a:t>一圖解千文：</a:t>
            </a:r>
            <a:r>
              <a:rPr lang="en-US" altLang="zh-TW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sym typeface="Wingdings" pitchFamily="2" charset="2"/>
              </a:rPr>
              <a:t/>
            </a:r>
            <a:br>
              <a:rPr lang="en-US" altLang="zh-TW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sym typeface="Wingdings" pitchFamily="2" charset="2"/>
              </a:rPr>
            </a:br>
            <a:r>
              <a:rPr lang="zh-TW" alt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sym typeface="Wingdings" pitchFamily="2" charset="2"/>
              </a:rPr>
              <a:t>活潑生動圖表 </a:t>
            </a:r>
            <a:r>
              <a:rPr lang="en-US" altLang="zh-TW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sym typeface="Wingdings" pitchFamily="2" charset="2"/>
              </a:rPr>
              <a:t>vs. </a:t>
            </a:r>
            <a:r>
              <a:rPr lang="zh-TW" alt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sym typeface="Wingdings" pitchFamily="2" charset="2"/>
              </a:rPr>
              <a:t>傳統條列式文字</a:t>
            </a:r>
          </a:p>
        </p:txBody>
      </p:sp>
      <p:pic>
        <p:nvPicPr>
          <p:cNvPr id="12291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63" y="2500313"/>
            <a:ext cx="37242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5929313" y="2286000"/>
            <a:ext cx="20002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kumimoji="0" lang="en-US" altLang="zh-TW" sz="2000" dirty="0">
                <a:latin typeface="+mj-ea"/>
                <a:ea typeface="+mj-ea"/>
              </a:rPr>
              <a:t>www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kumimoji="0" lang="en-US" altLang="zh-TW" sz="2000" dirty="0">
                <a:latin typeface="+mj-ea"/>
                <a:ea typeface="+mj-ea"/>
              </a:rPr>
              <a:t>Xxx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kumimoji="0" lang="en-US" altLang="zh-TW" sz="2000" dirty="0">
                <a:latin typeface="+mj-ea"/>
                <a:ea typeface="+mj-ea"/>
              </a:rPr>
              <a:t>yyyyy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kumimoji="0" lang="en-US" altLang="zh-TW" sz="2000" dirty="0">
                <a:latin typeface="+mj-ea"/>
                <a:ea typeface="+mj-ea"/>
              </a:rPr>
              <a:t>zzzzzzzz</a:t>
            </a:r>
          </a:p>
        </p:txBody>
      </p:sp>
      <p:pic>
        <p:nvPicPr>
          <p:cNvPr id="12293" name="Picture 3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5813" y="4214813"/>
            <a:ext cx="3929062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3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286375" y="4071938"/>
            <a:ext cx="31908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Q3FY06 TechNet Template">
  <a:themeElements>
    <a:clrScheme name="Q3FY06 TechNe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Q3FY06 TechNe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Q3FY06 TechNe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3FY06 TechNe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3FY06 TechNe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3FY06 TechNe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3FY06 TechNe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3FY06 TechNe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3FY06 TechNe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3FY06 TechNe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3FY06 TechNe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3FY06 TechNe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3FY06 TechNe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3FY06 TechNe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chEd2007_template">
  <a:themeElements>
    <a:clrScheme name="Custom 1">
      <a:dk1>
        <a:srgbClr val="000000"/>
      </a:dk1>
      <a:lt1>
        <a:srgbClr val="FFFFFF"/>
      </a:lt1>
      <a:dk2>
        <a:srgbClr val="02024A"/>
      </a:dk2>
      <a:lt2>
        <a:srgbClr val="FFFFCC"/>
      </a:lt2>
      <a:accent1>
        <a:srgbClr val="BA5B20"/>
      </a:accent1>
      <a:accent2>
        <a:srgbClr val="7DCC2E"/>
      </a:accent2>
      <a:accent3>
        <a:srgbClr val="F3EB4F"/>
      </a:accent3>
      <a:accent4>
        <a:srgbClr val="FF9929"/>
      </a:accent4>
      <a:accent5>
        <a:srgbClr val="267182"/>
      </a:accent5>
      <a:accent6>
        <a:srgbClr val="7030A0"/>
      </a:accent6>
      <a:hlink>
        <a:srgbClr val="BABAFC"/>
      </a:hlink>
      <a:folHlink>
        <a:srgbClr val="BABAF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blackGray">
        <a:gradFill flip="none" rotWithShape="1">
          <a:gsLst>
            <a:gs pos="0">
              <a:schemeClr val="accent1">
                <a:tint val="66000"/>
                <a:satMod val="160000"/>
                <a:alpha val="70000"/>
              </a:schemeClr>
            </a:gs>
            <a:gs pos="100000">
              <a:schemeClr val="accent1">
                <a:alpha val="70000"/>
              </a:schemeClr>
            </a:gs>
          </a:gsLst>
          <a:lin ang="5400000" scaled="1"/>
          <a:tileRect/>
        </a:gradFill>
        <a:ln>
          <a:noFill/>
          <a:headEnd type="none" w="med" len="med"/>
          <a:tailEnd type="none" w="med" len="me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16257</TotalTime>
  <Words>963</Words>
  <Application>Microsoft PowerPoint</Application>
  <PresentationFormat>如螢幕大小 (4:3)</PresentationFormat>
  <Paragraphs>167</Paragraphs>
  <Slides>19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19</vt:i4>
      </vt:variant>
    </vt:vector>
  </HeadingPairs>
  <TitlesOfParts>
    <vt:vector size="31" baseType="lpstr">
      <vt:lpstr>Arial</vt:lpstr>
      <vt:lpstr>新細明體</vt:lpstr>
      <vt:lpstr>Verdana</vt:lpstr>
      <vt:lpstr>Times New Roman</vt:lpstr>
      <vt:lpstr>微軟正黑體</vt:lpstr>
      <vt:lpstr>Wingdings</vt:lpstr>
      <vt:lpstr>標楷體</vt:lpstr>
      <vt:lpstr>Arial Black</vt:lpstr>
      <vt:lpstr>Q3FY06 TechNet Template</vt:lpstr>
      <vt:lpstr>TechEd2007_template</vt:lpstr>
      <vt:lpstr>Office 佈景主題</vt:lpstr>
      <vt:lpstr>1_Office 佈景主題</vt:lpstr>
      <vt:lpstr>Welcome</vt:lpstr>
      <vt:lpstr>視覺化的  Office   Microsoft ® Office Visio ® 2007</vt:lpstr>
      <vt:lpstr>Office Visio ® 是何種強大的工具軟體?</vt:lpstr>
      <vt:lpstr>Microsoft® Office Visio®</vt:lpstr>
      <vt:lpstr>投影片 5</vt:lpstr>
      <vt:lpstr>Office ® Visio 2007的三大的領域</vt:lpstr>
      <vt:lpstr>Visio Impact</vt:lpstr>
      <vt:lpstr>溝通</vt:lpstr>
      <vt:lpstr>一圖解千文： 活潑生動圖表 vs. 傳統條列式文字</vt:lpstr>
      <vt:lpstr>專業商用/科技/資訊圖表垂手可得</vt:lpstr>
      <vt:lpstr>視覺化 – 資訊相關人員</vt:lpstr>
      <vt:lpstr>分析</vt:lpstr>
      <vt:lpstr>分析 –銷售與倉儲分析</vt:lpstr>
      <vt:lpstr>Office Visio 2007有哪些新功能？</vt:lpstr>
      <vt:lpstr>投影片 15</vt:lpstr>
      <vt:lpstr>投影片 16</vt:lpstr>
      <vt:lpstr>投影片 17</vt:lpstr>
      <vt:lpstr>投影片 18</vt:lpstr>
      <vt:lpstr>投影片 19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TechNet技術講座</dc:title>
  <dc:subject>Windows Server 2008的檔案儲存與分行管理技術</dc:subject>
  <dc:creator>Microsoft</dc:creator>
  <cp:keywords>TechNet; Windows Server 2008; 檔案儲存; 分行管理</cp:keywords>
  <dc:description>Andy Hsu
2007-12-04</dc:description>
  <cp:lastModifiedBy>Gibson</cp:lastModifiedBy>
  <cp:revision>469</cp:revision>
  <dcterms:created xsi:type="dcterms:W3CDTF">1998-07-06T19:29:56Z</dcterms:created>
  <dcterms:modified xsi:type="dcterms:W3CDTF">2008-02-22T02:35:42Z</dcterms:modified>
  <cp:category>IT Professional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ogram">
    <vt:lpwstr>TechNet</vt:lpwstr>
  </property>
  <property fmtid="{D5CDD505-2E9C-101B-9397-08002B2CF9AE}" pid="3" name="Session ID">
    <vt:lpwstr>xxx-zz</vt:lpwstr>
  </property>
  <property fmtid="{D5CDD505-2E9C-101B-9397-08002B2CF9AE}" pid="4" name="Status">
    <vt:lpwstr>Work in Progress</vt:lpwstr>
  </property>
  <property fmtid="{D5CDD505-2E9C-101B-9397-08002B2CF9AE}" pid="5" name="Support">
    <vt:lpwstr>devhelp@microsoft.com</vt:lpwstr>
  </property>
  <property fmtid="{D5CDD505-2E9C-101B-9397-08002B2CF9AE}" pid="6" name="build">
    <vt:lpwstr>0</vt:lpwstr>
  </property>
  <property fmtid="{D5CDD505-2E9C-101B-9397-08002B2CF9AE}" pid="7" name="Version">
    <vt:lpwstr>9.0</vt:lpwstr>
  </property>
</Properties>
</file>